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81" r:id="rId4"/>
    <p:sldId id="293" r:id="rId5"/>
    <p:sldId id="282" r:id="rId6"/>
    <p:sldId id="306" r:id="rId7"/>
    <p:sldId id="285" r:id="rId8"/>
    <p:sldId id="264" r:id="rId9"/>
    <p:sldId id="267" r:id="rId10"/>
    <p:sldId id="279" r:id="rId11"/>
    <p:sldId id="291" r:id="rId12"/>
    <p:sldId id="300" r:id="rId13"/>
    <p:sldId id="301" r:id="rId14"/>
    <p:sldId id="302" r:id="rId15"/>
    <p:sldId id="303" r:id="rId16"/>
    <p:sldId id="304" r:id="rId17"/>
    <p:sldId id="305" r:id="rId18"/>
    <p:sldId id="276" r:id="rId19"/>
    <p:sldId id="288" r:id="rId20"/>
    <p:sldId id="289" r:id="rId21"/>
    <p:sldId id="284" r:id="rId22"/>
    <p:sldId id="290" r:id="rId23"/>
    <p:sldId id="307" r:id="rId24"/>
    <p:sldId id="309" r:id="rId25"/>
    <p:sldId id="275" r:id="rId26"/>
    <p:sldId id="270" r:id="rId27"/>
    <p:sldId id="269" r:id="rId28"/>
    <p:sldId id="29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3CD"/>
    <a:srgbClr val="6F6F6F"/>
    <a:srgbClr val="808080"/>
    <a:srgbClr val="B3B3B3"/>
    <a:srgbClr val="BC8F00"/>
    <a:srgbClr val="CFE9D0"/>
    <a:srgbClr val="7AC17E"/>
    <a:srgbClr val="EEE8BC"/>
    <a:srgbClr val="DBCD6E"/>
    <a:srgbClr val="EE9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4711096130491E-2"/>
          <c:y val="0.11246087598425231"/>
          <c:w val="0.84945481575493498"/>
          <c:h val="0.56855509549720107"/>
        </c:manualLayout>
      </c:layout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MANGAHIGH</c:v>
                </c:pt>
              </c:strCache>
            </c:strRef>
          </c:tx>
          <c:spPr>
            <a:ln w="38100" cmpd="sng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Folha1!$A$2:$A$8</c:f>
              <c:strCache>
                <c:ptCount val="7"/>
                <c:pt idx="0">
                  <c:v>Jogos Online</c:v>
                </c:pt>
                <c:pt idx="1">
                  <c:v>Ambiente Interativo</c:v>
                </c:pt>
                <c:pt idx="2">
                  <c:v>Sistema de Recompensas</c:v>
                </c:pt>
                <c:pt idx="3">
                  <c:v>Facilidade de utilização</c:v>
                </c:pt>
                <c:pt idx="4">
                  <c:v>Não Interferir na didática  da aula</c:v>
                </c:pt>
                <c:pt idx="5">
                  <c:v>Pontuar atividades escolares</c:v>
                </c:pt>
                <c:pt idx="6">
                  <c:v>Medir desempenho dos alunos nas atividades escolares</c:v>
                </c:pt>
              </c:strCache>
            </c:strRef>
          </c:cat>
          <c:val>
            <c:numRef>
              <c:f>Folha1!$B$2:$B$8</c:f>
              <c:numCache>
                <c:formatCode>Geral</c:formatCode>
                <c:ptCount val="7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GAMIFY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Folha1!$A$2:$A$8</c:f>
              <c:strCache>
                <c:ptCount val="7"/>
                <c:pt idx="0">
                  <c:v>Jogos Online</c:v>
                </c:pt>
                <c:pt idx="1">
                  <c:v>Ambiente Interativo</c:v>
                </c:pt>
                <c:pt idx="2">
                  <c:v>Sistema de Recompensas</c:v>
                </c:pt>
                <c:pt idx="3">
                  <c:v>Facilidade de utilização</c:v>
                </c:pt>
                <c:pt idx="4">
                  <c:v>Não Interferir na didática  da aula</c:v>
                </c:pt>
                <c:pt idx="5">
                  <c:v>Pontuar atividades escolares</c:v>
                </c:pt>
                <c:pt idx="6">
                  <c:v>Medir desempenho dos alunos nas atividades escolares</c:v>
                </c:pt>
              </c:strCache>
            </c:strRef>
          </c:cat>
          <c:val>
            <c:numRef>
              <c:f>Folha1!$C$2:$C$8</c:f>
              <c:numCache>
                <c:formatCode>Geral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QRANIO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Folha1!$A$2:$A$8</c:f>
              <c:strCache>
                <c:ptCount val="7"/>
                <c:pt idx="0">
                  <c:v>Jogos Online</c:v>
                </c:pt>
                <c:pt idx="1">
                  <c:v>Ambiente Interativo</c:v>
                </c:pt>
                <c:pt idx="2">
                  <c:v>Sistema de Recompensas</c:v>
                </c:pt>
                <c:pt idx="3">
                  <c:v>Facilidade de utilização</c:v>
                </c:pt>
                <c:pt idx="4">
                  <c:v>Não Interferir na didática  da aula</c:v>
                </c:pt>
                <c:pt idx="5">
                  <c:v>Pontuar atividades escolares</c:v>
                </c:pt>
                <c:pt idx="6">
                  <c:v>Medir desempenho dos alunos nas atividades escolares</c:v>
                </c:pt>
              </c:strCache>
            </c:strRef>
          </c:cat>
          <c:val>
            <c:numRef>
              <c:f>Folha1!$D$2:$D$8</c:f>
              <c:numCache>
                <c:formatCode>Geral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INOVEDU</c:v>
                </c:pt>
              </c:strCache>
            </c:strRef>
          </c:tx>
          <c:spPr>
            <a:ln w="57150">
              <a:solidFill>
                <a:srgbClr val="808080"/>
              </a:solidFill>
            </a:ln>
          </c:spPr>
          <c:marker>
            <c:symbol val="none"/>
          </c:marker>
          <c:cat>
            <c:strRef>
              <c:f>Folha1!$A$2:$A$8</c:f>
              <c:strCache>
                <c:ptCount val="7"/>
                <c:pt idx="0">
                  <c:v>Jogos Online</c:v>
                </c:pt>
                <c:pt idx="1">
                  <c:v>Ambiente Interativo</c:v>
                </c:pt>
                <c:pt idx="2">
                  <c:v>Sistema de Recompensas</c:v>
                </c:pt>
                <c:pt idx="3">
                  <c:v>Facilidade de utilização</c:v>
                </c:pt>
                <c:pt idx="4">
                  <c:v>Não Interferir na didática  da aula</c:v>
                </c:pt>
                <c:pt idx="5">
                  <c:v>Pontuar atividades escolares</c:v>
                </c:pt>
                <c:pt idx="6">
                  <c:v>Medir desempenho dos alunos nas atividades escolares</c:v>
                </c:pt>
              </c:strCache>
            </c:strRef>
          </c:cat>
          <c:val>
            <c:numRef>
              <c:f>Folha1!$E$2:$E$8</c:f>
              <c:numCache>
                <c:formatCode>Geral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9424"/>
        <c:axId val="45409408"/>
      </c:lineChart>
      <c:catAx>
        <c:axId val="45399424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19050"/>
        </c:spPr>
        <c:txPr>
          <a:bodyPr/>
          <a:lstStyle/>
          <a:p>
            <a:pPr>
              <a:defRPr sz="1400"/>
            </a:pPr>
            <a:endParaRPr lang="pt-BR"/>
          </a:p>
        </c:txPr>
        <c:crossAx val="45409408"/>
        <c:crosses val="autoZero"/>
        <c:auto val="1"/>
        <c:lblAlgn val="ctr"/>
        <c:lblOffset val="100"/>
        <c:tickLblSkip val="1"/>
        <c:noMultiLvlLbl val="0"/>
      </c:catAx>
      <c:valAx>
        <c:axId val="45409408"/>
        <c:scaling>
          <c:orientation val="minMax"/>
        </c:scaling>
        <c:delete val="0"/>
        <c:axPos val="l"/>
        <c:numFmt formatCode="Geral" sourceLinked="1"/>
        <c:majorTickMark val="out"/>
        <c:minorTickMark val="none"/>
        <c:tickLblPos val="low"/>
        <c:crossAx val="45399424"/>
        <c:crosses val="autoZero"/>
        <c:crossBetween val="midCat"/>
      </c:valAx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66F6-3CCF-4D56-8625-4E304C8197F7}" type="datetimeFigureOut">
              <a:rPr lang="pt-BR" smtClean="0"/>
              <a:pPr/>
              <a:t>31/08/2013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241B-B1DE-4097-8BB8-72DAF4587F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jpttrindade.com.b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pttrindade.com.b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pic>
        <p:nvPicPr>
          <p:cNvPr id="7" name="Imagem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802332"/>
            <a:ext cx="4824536" cy="127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619672" y="566124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C:\Users\Paulo Priori\Desktop\InovEdu\Imagens\5kyj7x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6576425" cy="4442936"/>
          </a:xfrm>
          <a:prstGeom prst="rect">
            <a:avLst/>
          </a:prstGeom>
          <a:noFill/>
        </p:spPr>
      </p:pic>
      <p:pic>
        <p:nvPicPr>
          <p:cNvPr id="15" name="Imagem 14" descr="barrin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27784" y="5805264"/>
            <a:ext cx="3024336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699792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Aluno acessa o sistema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" name="Imagem 21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23" name="Título 9"/>
          <p:cNvSpPr txBox="1">
            <a:spLocks/>
          </p:cNvSpPr>
          <p:nvPr/>
        </p:nvSpPr>
        <p:spPr>
          <a:xfrm>
            <a:off x="179512" y="260648"/>
            <a:ext cx="460851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PARA O ALUNO</a:t>
            </a:r>
            <a:endParaRPr kumimoji="0" lang="pt-BR" sz="30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alu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lu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lun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lun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lun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lun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lun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619672" y="566124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TROCA DE PONTOS</a:t>
            </a:r>
          </a:p>
        </p:txBody>
      </p:sp>
      <p:pic>
        <p:nvPicPr>
          <p:cNvPr id="17" name="Imagem 16" descr="Untitled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666" y="1641641"/>
            <a:ext cx="3708269" cy="4235631"/>
          </a:xfrm>
          <a:prstGeom prst="rect">
            <a:avLst/>
          </a:prstGeom>
        </p:spPr>
      </p:pic>
      <p:sp>
        <p:nvSpPr>
          <p:cNvPr id="21" name="Forma livre 20"/>
          <p:cNvSpPr/>
          <p:nvPr/>
        </p:nvSpPr>
        <p:spPr>
          <a:xfrm rot="21600000">
            <a:off x="5292080" y="2455419"/>
            <a:ext cx="2511080" cy="789301"/>
          </a:xfrm>
          <a:custGeom>
            <a:avLst/>
            <a:gdLst>
              <a:gd name="connsiteX0" fmla="*/ 0 w 2992494"/>
              <a:gd name="connsiteY0" fmla="*/ 0 h 819996"/>
              <a:gd name="connsiteX1" fmla="*/ 2582496 w 2992494"/>
              <a:gd name="connsiteY1" fmla="*/ 0 h 819996"/>
              <a:gd name="connsiteX2" fmla="*/ 2992494 w 2992494"/>
              <a:gd name="connsiteY2" fmla="*/ 409998 h 819996"/>
              <a:gd name="connsiteX3" fmla="*/ 2582496 w 2992494"/>
              <a:gd name="connsiteY3" fmla="*/ 819996 h 819996"/>
              <a:gd name="connsiteX4" fmla="*/ 0 w 2992494"/>
              <a:gd name="connsiteY4" fmla="*/ 819996 h 819996"/>
              <a:gd name="connsiteX5" fmla="*/ 0 w 2992494"/>
              <a:gd name="connsiteY5" fmla="*/ 0 h 81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494" h="819996">
                <a:moveTo>
                  <a:pt x="2992494" y="819995"/>
                </a:moveTo>
                <a:lnTo>
                  <a:pt x="409998" y="819995"/>
                </a:lnTo>
                <a:lnTo>
                  <a:pt x="0" y="409998"/>
                </a:lnTo>
                <a:lnTo>
                  <a:pt x="409998" y="1"/>
                </a:lnTo>
                <a:lnTo>
                  <a:pt x="2992494" y="1"/>
                </a:lnTo>
                <a:lnTo>
                  <a:pt x="2992494" y="8199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596" tIns="133351" rIns="248920" bIns="1333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Prêmios</a:t>
            </a:r>
            <a:endParaRPr lang="pt-BR" sz="29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531915" y="2454584"/>
            <a:ext cx="819996" cy="81999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orma livre 29"/>
          <p:cNvSpPr/>
          <p:nvPr/>
        </p:nvSpPr>
        <p:spPr>
          <a:xfrm rot="21600000">
            <a:off x="5220072" y="3520191"/>
            <a:ext cx="2583088" cy="732641"/>
          </a:xfrm>
          <a:custGeom>
            <a:avLst/>
            <a:gdLst>
              <a:gd name="connsiteX0" fmla="*/ 0 w 2992494"/>
              <a:gd name="connsiteY0" fmla="*/ 0 h 819996"/>
              <a:gd name="connsiteX1" fmla="*/ 2582496 w 2992494"/>
              <a:gd name="connsiteY1" fmla="*/ 0 h 819996"/>
              <a:gd name="connsiteX2" fmla="*/ 2992494 w 2992494"/>
              <a:gd name="connsiteY2" fmla="*/ 409998 h 819996"/>
              <a:gd name="connsiteX3" fmla="*/ 2582496 w 2992494"/>
              <a:gd name="connsiteY3" fmla="*/ 819996 h 819996"/>
              <a:gd name="connsiteX4" fmla="*/ 0 w 2992494"/>
              <a:gd name="connsiteY4" fmla="*/ 819996 h 819996"/>
              <a:gd name="connsiteX5" fmla="*/ 0 w 2992494"/>
              <a:gd name="connsiteY5" fmla="*/ 0 h 81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494" h="819996">
                <a:moveTo>
                  <a:pt x="2992494" y="819995"/>
                </a:moveTo>
                <a:lnTo>
                  <a:pt x="409998" y="819995"/>
                </a:lnTo>
                <a:lnTo>
                  <a:pt x="0" y="409998"/>
                </a:lnTo>
                <a:lnTo>
                  <a:pt x="409998" y="1"/>
                </a:lnTo>
                <a:lnTo>
                  <a:pt x="2992494" y="1"/>
                </a:lnTo>
                <a:lnTo>
                  <a:pt x="2992494" y="8199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596" tIns="129541" rIns="241808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Games</a:t>
            </a:r>
            <a:endParaRPr lang="pt-BR" sz="29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7531915" y="3503906"/>
            <a:ext cx="819996" cy="819996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2501437"/>
              <a:satOff val="-2237"/>
              <a:lumOff val="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a livre 31"/>
          <p:cNvSpPr/>
          <p:nvPr/>
        </p:nvSpPr>
        <p:spPr>
          <a:xfrm rot="21600000">
            <a:off x="5292080" y="4584963"/>
            <a:ext cx="2511082" cy="675982"/>
          </a:xfrm>
          <a:custGeom>
            <a:avLst/>
            <a:gdLst>
              <a:gd name="connsiteX0" fmla="*/ 0 w 2992494"/>
              <a:gd name="connsiteY0" fmla="*/ 0 h 819996"/>
              <a:gd name="connsiteX1" fmla="*/ 2582496 w 2992494"/>
              <a:gd name="connsiteY1" fmla="*/ 0 h 819996"/>
              <a:gd name="connsiteX2" fmla="*/ 2992494 w 2992494"/>
              <a:gd name="connsiteY2" fmla="*/ 409998 h 819996"/>
              <a:gd name="connsiteX3" fmla="*/ 2582496 w 2992494"/>
              <a:gd name="connsiteY3" fmla="*/ 819996 h 819996"/>
              <a:gd name="connsiteX4" fmla="*/ 0 w 2992494"/>
              <a:gd name="connsiteY4" fmla="*/ 819996 h 819996"/>
              <a:gd name="connsiteX5" fmla="*/ 0 w 2992494"/>
              <a:gd name="connsiteY5" fmla="*/ 0 h 81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494" h="819996">
                <a:moveTo>
                  <a:pt x="2992494" y="819995"/>
                </a:moveTo>
                <a:lnTo>
                  <a:pt x="409998" y="819995"/>
                </a:lnTo>
                <a:lnTo>
                  <a:pt x="0" y="409998"/>
                </a:lnTo>
                <a:lnTo>
                  <a:pt x="409998" y="1"/>
                </a:lnTo>
                <a:lnTo>
                  <a:pt x="2992494" y="1"/>
                </a:lnTo>
                <a:lnTo>
                  <a:pt x="2992494" y="8199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596" tIns="133351" rIns="248921" bIns="1333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0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Escola</a:t>
            </a:r>
            <a:endParaRPr lang="pt-BR" sz="30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7531915" y="4553220"/>
            <a:ext cx="819996" cy="819996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Imagem 19" descr="barrin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8" name="Imagem 17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1" name="Imagem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pic>
        <p:nvPicPr>
          <p:cNvPr id="13" name="Imagem 12" descr="cai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628800"/>
            <a:ext cx="6516216" cy="4669955"/>
          </a:xfrm>
          <a:prstGeom prst="rect">
            <a:avLst/>
          </a:prstGeom>
        </p:spPr>
      </p:pic>
      <p:sp>
        <p:nvSpPr>
          <p:cNvPr id="14" name="Título 9"/>
          <p:cNvSpPr txBox="1">
            <a:spLocks/>
          </p:cNvSpPr>
          <p:nvPr/>
        </p:nvSpPr>
        <p:spPr>
          <a:xfrm>
            <a:off x="179512" y="260648"/>
            <a:ext cx="54006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 PARA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 PROFESSOR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MOTIVAÇÃO</a:t>
            </a:r>
          </a:p>
        </p:txBody>
      </p:sp>
      <p:pic>
        <p:nvPicPr>
          <p:cNvPr id="25" name="Imagem 24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1"/>
            <a:ext cx="4277027" cy="4680521"/>
          </a:xfrm>
          <a:prstGeom prst="rect">
            <a:avLst/>
          </a:prstGeom>
        </p:spPr>
      </p:pic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5" name="Imagem 14" descr="dad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3528392" cy="3467294"/>
          </a:xfrm>
          <a:prstGeom prst="rect">
            <a:avLst/>
          </a:prstGeom>
        </p:spPr>
      </p:pic>
      <p:pic>
        <p:nvPicPr>
          <p:cNvPr id="18" name="Imagem 17" descr="dad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060848"/>
            <a:ext cx="3810961" cy="3530972"/>
          </a:xfrm>
          <a:prstGeom prst="rect">
            <a:avLst/>
          </a:prstGeom>
        </p:spPr>
      </p:pic>
      <p:pic>
        <p:nvPicPr>
          <p:cNvPr id="17" name="Imagem 16" descr="dad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060848"/>
            <a:ext cx="3528392" cy="3467294"/>
          </a:xfrm>
          <a:prstGeom prst="rect">
            <a:avLst/>
          </a:prstGeom>
        </p:spPr>
      </p:pic>
      <p:pic>
        <p:nvPicPr>
          <p:cNvPr id="14" name="Imagem 13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1" name="Imagem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539552" y="4797152"/>
            <a:ext cx="1440160" cy="720080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480934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Fazer os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exercícios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355976" y="4797152"/>
            <a:ext cx="1512168" cy="720080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3968" y="479715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Chegar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no horário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27784" y="4797152"/>
            <a:ext cx="1224136" cy="720080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27784" y="479715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Prestar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atenção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228184" y="4797152"/>
            <a:ext cx="1440160" cy="720080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300192" y="479715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Outras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atividades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4" name="Imagem 33" descr="co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1676400" cy="2438400"/>
          </a:xfrm>
          <a:prstGeom prst="rect">
            <a:avLst/>
          </a:prstGeom>
        </p:spPr>
      </p:pic>
      <p:pic>
        <p:nvPicPr>
          <p:cNvPr id="35" name="Imagem 34" descr="co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204864"/>
            <a:ext cx="1676400" cy="2438400"/>
          </a:xfrm>
          <a:prstGeom prst="rect">
            <a:avLst/>
          </a:prstGeom>
        </p:spPr>
      </p:pic>
      <p:pic>
        <p:nvPicPr>
          <p:cNvPr id="36" name="Imagem 35" descr="cod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204864"/>
            <a:ext cx="1676400" cy="2438400"/>
          </a:xfrm>
          <a:prstGeom prst="rect">
            <a:avLst/>
          </a:prstGeom>
        </p:spPr>
      </p:pic>
      <p:sp>
        <p:nvSpPr>
          <p:cNvPr id="37" name="Título 9"/>
          <p:cNvSpPr txBox="1">
            <a:spLocks/>
          </p:cNvSpPr>
          <p:nvPr/>
        </p:nvSpPr>
        <p:spPr>
          <a:xfrm>
            <a:off x="179512" y="260648"/>
            <a:ext cx="54006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 PARA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 PROFESSOR</a:t>
            </a:r>
          </a:p>
        </p:txBody>
      </p:sp>
      <p:pic>
        <p:nvPicPr>
          <p:cNvPr id="38" name="Imagem 37" descr="c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3752" y="2214736"/>
            <a:ext cx="1676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20" name="Imagem 19" descr="Untitled-22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628800"/>
            <a:ext cx="2137377" cy="3936044"/>
          </a:xfrm>
          <a:prstGeom prst="rect">
            <a:avLst/>
          </a:prstGeom>
        </p:spPr>
      </p:pic>
      <p:sp>
        <p:nvSpPr>
          <p:cNvPr id="29" name="Retângulo de cantos arredondados 28"/>
          <p:cNvSpPr/>
          <p:nvPr/>
        </p:nvSpPr>
        <p:spPr>
          <a:xfrm>
            <a:off x="2555776" y="5733256"/>
            <a:ext cx="3312368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555776" y="573325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Professor acessa o sistema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Imagem 12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14" name="Título 9"/>
          <p:cNvSpPr txBox="1">
            <a:spLocks/>
          </p:cNvSpPr>
          <p:nvPr/>
        </p:nvSpPr>
        <p:spPr>
          <a:xfrm>
            <a:off x="179512" y="260648"/>
            <a:ext cx="54006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 PARA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 PROFESSOR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1" name="Imagem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12" name="Título 9"/>
          <p:cNvSpPr txBox="1">
            <a:spLocks/>
          </p:cNvSpPr>
          <p:nvPr/>
        </p:nvSpPr>
        <p:spPr>
          <a:xfrm>
            <a:off x="179512" y="260648"/>
            <a:ext cx="54006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 PARA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 PROFESSOR</a:t>
            </a:r>
          </a:p>
        </p:txBody>
      </p:sp>
      <p:pic>
        <p:nvPicPr>
          <p:cNvPr id="14" name="Imagem 13" descr="acompanhar desempenho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45"/>
            <a:ext cx="9144000" cy="676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1" name="Imagem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12" name="Título 9"/>
          <p:cNvSpPr txBox="1">
            <a:spLocks/>
          </p:cNvSpPr>
          <p:nvPr/>
        </p:nvSpPr>
        <p:spPr>
          <a:xfrm>
            <a:off x="179512" y="260648"/>
            <a:ext cx="54006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 PARA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 PROFESSOR</a:t>
            </a:r>
          </a:p>
        </p:txBody>
      </p:sp>
      <p:pic>
        <p:nvPicPr>
          <p:cNvPr id="13" name="Imagem 12" descr="acompanhar desempenho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45"/>
            <a:ext cx="9144000" cy="676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1" name="Imagem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12" name="Título 9"/>
          <p:cNvSpPr txBox="1">
            <a:spLocks/>
          </p:cNvSpPr>
          <p:nvPr/>
        </p:nvSpPr>
        <p:spPr>
          <a:xfrm>
            <a:off x="179512" y="260648"/>
            <a:ext cx="54006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 PARA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 PROFESSOR</a:t>
            </a:r>
          </a:p>
        </p:txBody>
      </p:sp>
      <p:pic>
        <p:nvPicPr>
          <p:cNvPr id="13" name="Imagem 12" descr="acompanhar desempenh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45"/>
            <a:ext cx="9144000" cy="676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619672" y="566124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dirty="0" smtClean="0">
                <a:solidFill>
                  <a:srgbClr val="292929"/>
                </a:solidFill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RESULTADOS ESPERADOS</a:t>
            </a:r>
            <a:endParaRPr kumimoji="0" lang="pt-BR" sz="30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0" y="263691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Resolver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dificuldades de aula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Organizar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 sistema de pontuação;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Motivar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os alunos;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Gerar dados sobre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desempenho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16" name="Imagem 15" descr="Untitled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684809" cy="4944156"/>
          </a:xfrm>
          <a:prstGeom prst="rect">
            <a:avLst/>
          </a:prstGeom>
        </p:spPr>
      </p:pic>
      <p:pic>
        <p:nvPicPr>
          <p:cNvPr id="17" name="Imagem 16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22" name="Imagem 21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lhW2v5UsbNg/TnTR0s4cGSI/AAAAAAAAAEQ/JURTyNZldlQ/s320/secure+unlock+success+key+3d+illustration+charac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305271"/>
            <a:ext cx="1475656" cy="1475657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MODELO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DE NEGÓCIO</a:t>
            </a:r>
            <a:endParaRPr kumimoji="0" lang="pt-BR" sz="30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Imagem 22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259632" y="3212976"/>
            <a:ext cx="2376264" cy="1368152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PontuE</a:t>
            </a:r>
            <a:r>
              <a:rPr lang="pt-BR" sz="28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controlando o sistema;</a:t>
            </a:r>
            <a:endParaRPr lang="pt-BR" sz="28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5436096" y="3212976"/>
            <a:ext cx="2376264" cy="1368152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Escola controlando o sistema.</a:t>
            </a:r>
            <a:endParaRPr lang="pt-BR" sz="28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4644008" y="5157192"/>
            <a:ext cx="1656184" cy="936104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Empresa parceira de prêmios;</a:t>
            </a:r>
            <a:endParaRPr lang="pt-BR" sz="19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2915816" y="5157192"/>
            <a:ext cx="1656184" cy="936104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Empresa parceira de games;</a:t>
            </a:r>
            <a:endParaRPr lang="pt-BR" sz="19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91680" y="184482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Venda de acesso </a:t>
            </a:r>
            <a:r>
              <a:rPr lang="pt-B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ao sistema por determinado período.</a:t>
            </a:r>
            <a:endParaRPr lang="pt-BR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283968" y="4581128"/>
            <a:ext cx="36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endParaRPr lang="pt-BR" sz="2500" b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Imagem 2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619672" y="566124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Losango 16"/>
          <p:cNvSpPr/>
          <p:nvPr/>
        </p:nvSpPr>
        <p:spPr>
          <a:xfrm>
            <a:off x="2699792" y="5913375"/>
            <a:ext cx="210395" cy="323937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/>
          <p:cNvSpPr/>
          <p:nvPr/>
        </p:nvSpPr>
        <p:spPr>
          <a:xfrm>
            <a:off x="6660232" y="5962005"/>
            <a:ext cx="204727" cy="275307"/>
          </a:xfrm>
          <a:prstGeom prst="diamond">
            <a:avLst/>
          </a:prstGeom>
          <a:solidFill>
            <a:srgbClr val="6F6F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2" descr="https://blogs.glowscotland.org.uk/hi/P67ClassBlog-LochardilPrimary/files/2013/02/mangahighmaths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9" y="5833492"/>
            <a:ext cx="1472031" cy="557493"/>
          </a:xfrm>
          <a:prstGeom prst="rect">
            <a:avLst/>
          </a:prstGeom>
          <a:noFill/>
          <a:effectLst>
            <a:outerShdw blurRad="63500" sx="124000" sy="124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1.prweb.com/prfiles/2011/07/25/8642865/Gamify-Ful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55" y="5837275"/>
            <a:ext cx="1752921" cy="472045"/>
          </a:xfrm>
          <a:prstGeom prst="rect">
            <a:avLst/>
          </a:prstGeom>
          <a:noFill/>
          <a:effectLst>
            <a:outerShdw blurRad="101600" sx="162000" sy="162000" algn="ctr" rotWithShape="0">
              <a:schemeClr val="bg1">
                <a:alpha val="4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www.qranio.com/site/images/logoQranioQuadra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78208"/>
            <a:ext cx="693172" cy="693172"/>
          </a:xfrm>
          <a:prstGeom prst="rect">
            <a:avLst/>
          </a:prstGeom>
          <a:noFill/>
          <a:effectLst>
            <a:outerShdw blurRad="101600" sx="125000" sy="125000" algn="ctr" rotWithShape="0">
              <a:schemeClr val="bg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osango 14"/>
          <p:cNvSpPr/>
          <p:nvPr/>
        </p:nvSpPr>
        <p:spPr>
          <a:xfrm>
            <a:off x="4139952" y="5913674"/>
            <a:ext cx="201472" cy="290492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Losango 13"/>
          <p:cNvSpPr/>
          <p:nvPr/>
        </p:nvSpPr>
        <p:spPr>
          <a:xfrm>
            <a:off x="324451" y="5877272"/>
            <a:ext cx="215101" cy="290491"/>
          </a:xfrm>
          <a:prstGeom prst="diamon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CURVA DE VALOR</a:t>
            </a:r>
          </a:p>
        </p:txBody>
      </p:sp>
      <p:pic>
        <p:nvPicPr>
          <p:cNvPr id="36" name="Imagem 35" descr="barrin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37" name="Retângulo 36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4243447742"/>
              </p:ext>
            </p:extLst>
          </p:nvPr>
        </p:nvGraphicFramePr>
        <p:xfrm>
          <a:off x="0" y="1484784"/>
          <a:ext cx="8963472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4" name="Imagem 23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pic>
        <p:nvPicPr>
          <p:cNvPr id="25" name="Imagem 24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5949280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5" grpId="0" animBg="1"/>
      <p:bldP spid="14" grpId="0" animBg="1"/>
      <p:bldGraphic spid="2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rr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pic>
        <p:nvPicPr>
          <p:cNvPr id="7" name="Imagem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802332"/>
            <a:ext cx="4824536" cy="127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http://3.bp.blogspot.com/-gfbsMjQiwNE/ToGQXZyJ7uI/AAAAAAAAAYc/Zau3mtq_xIk/s640/sign+okay+yes+positive+feedback+3d+human+charac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1080120" cy="1080120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9"/>
          <p:cNvSpPr txBox="1">
            <a:spLocks/>
          </p:cNvSpPr>
          <p:nvPr/>
        </p:nvSpPr>
        <p:spPr>
          <a:xfrm>
            <a:off x="179512" y="326235"/>
            <a:ext cx="604867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COMO OS PROFESSORES</a:t>
            </a:r>
            <a:r>
              <a:rPr kumimoji="0" lang="pt-BR" sz="25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TENTAM MOTIVAR</a:t>
            </a:r>
            <a:endParaRPr kumimoji="0" lang="pt-BR" sz="25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pic>
        <p:nvPicPr>
          <p:cNvPr id="10" name="Imagem 9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pic>
        <p:nvPicPr>
          <p:cNvPr id="13" name="Imagem 12" descr="y54yLC4meno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223" y="2276872"/>
            <a:ext cx="2572649" cy="3537393"/>
          </a:xfrm>
          <a:prstGeom prst="rect">
            <a:avLst/>
          </a:prstGeom>
        </p:spPr>
      </p:pic>
      <p:pic>
        <p:nvPicPr>
          <p:cNvPr id="15" name="Imagem 14" descr="c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636912"/>
            <a:ext cx="3168352" cy="271290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07704" y="162880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Atribuição de</a:t>
            </a:r>
            <a:r>
              <a:rPr lang="pt-BR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pontos extras</a:t>
            </a:r>
            <a:r>
              <a:rPr lang="pt-B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aos alunos.</a:t>
            </a:r>
            <a:endParaRPr lang="pt-BR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27598" y="5589240"/>
            <a:ext cx="3528392" cy="648072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27598" y="55172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Professor passa uma atividade e anota quem fez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676070" y="5589240"/>
            <a:ext cx="3528392" cy="648072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676070" y="55172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Coloca os pontos extras na prova do aluno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6" grpId="0"/>
      <p:bldP spid="2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3d human lift some heavy we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1849388" cy="1849388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9"/>
          <p:cNvSpPr txBox="1">
            <a:spLocks/>
          </p:cNvSpPr>
          <p:nvPr/>
        </p:nvSpPr>
        <p:spPr>
          <a:xfrm>
            <a:off x="179512" y="260648"/>
            <a:ext cx="504056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PROBLEMAS</a:t>
            </a:r>
          </a:p>
        </p:txBody>
      </p:sp>
      <p:pic>
        <p:nvPicPr>
          <p:cNvPr id="24" name="Imagem 23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971600" y="4077072"/>
            <a:ext cx="2880320" cy="1152128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5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Trabalho gerado para o professor.</a:t>
            </a:r>
            <a:endParaRPr lang="pt-BR" sz="25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530" name="Picture 2" descr="http://noticias.r7.com/blogs/julio-cardozo/files/2011/02/R7-Problema-pesso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789" y="2349197"/>
            <a:ext cx="2256531" cy="1694876"/>
          </a:xfrm>
          <a:prstGeom prst="rect">
            <a:avLst/>
          </a:prstGeom>
          <a:noFill/>
        </p:spPr>
      </p:pic>
      <p:sp>
        <p:nvSpPr>
          <p:cNvPr id="12" name="Forma livre 11"/>
          <p:cNvSpPr/>
          <p:nvPr/>
        </p:nvSpPr>
        <p:spPr>
          <a:xfrm>
            <a:off x="4716016" y="4077072"/>
            <a:ext cx="3312368" cy="1152128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5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aluno só recebe a recompensa depois.</a:t>
            </a:r>
            <a:endParaRPr lang="pt-BR" sz="25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Imagem 13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339228"/>
            <a:ext cx="3950692" cy="39619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PROJETO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331640" y="465313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 virtual de atribuição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pontos das atividades escolares.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Imagem 16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pic>
        <p:nvPicPr>
          <p:cNvPr id="15" name="Imagem 1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SQtmzC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2068400" cy="2664296"/>
          </a:xfrm>
          <a:prstGeom prst="rect">
            <a:avLst/>
          </a:prstGeom>
        </p:spPr>
      </p:pic>
      <p:pic>
        <p:nvPicPr>
          <p:cNvPr id="20" name="Imagem 19" descr="c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0194" y="2840528"/>
            <a:ext cx="2885942" cy="2388672"/>
          </a:xfrm>
          <a:prstGeom prst="rect">
            <a:avLst/>
          </a:prstGeom>
        </p:spPr>
      </p:pic>
      <p:sp>
        <p:nvSpPr>
          <p:cNvPr id="34" name="Retângulo de cantos arredondados 33"/>
          <p:cNvSpPr/>
          <p:nvPr/>
        </p:nvSpPr>
        <p:spPr>
          <a:xfrm>
            <a:off x="251520" y="5157192"/>
            <a:ext cx="2376264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PROBLEMAS NA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ESCOLA</a:t>
            </a:r>
            <a:endParaRPr kumimoji="0" lang="pt-BR" sz="30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51520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Fazer os exercícios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6" name="Imagem 45" descr="barrin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44208" y="5157192"/>
            <a:ext cx="2448272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516216" y="51571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Chegar no horário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347864" y="5157192"/>
            <a:ext cx="2160240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47864" y="51571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Prestar atenção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Imagem 16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pic>
        <p:nvPicPr>
          <p:cNvPr id="19" name="Imagem 18" descr="co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7703" y="1988840"/>
            <a:ext cx="207076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2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k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248257"/>
            <a:ext cx="1575426" cy="268975"/>
          </a:xfrm>
          <a:prstGeom prst="rect">
            <a:avLst/>
          </a:prstGeom>
        </p:spPr>
      </p:pic>
      <p:pic>
        <p:nvPicPr>
          <p:cNvPr id="39" name="Picture 6" descr="https://www.qranio.com/site/images/logoQranioQuad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432048" cy="432048"/>
          </a:xfrm>
          <a:prstGeom prst="rect">
            <a:avLst/>
          </a:prstGeom>
          <a:noFill/>
          <a:effectLst>
            <a:outerShdw blurRad="101600" sx="125000" sy="125000" algn="ctr" rotWithShape="0">
              <a:schemeClr val="bg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40" descr="sky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420860"/>
            <a:ext cx="1584176" cy="296172"/>
          </a:xfrm>
          <a:prstGeom prst="rect">
            <a:avLst/>
          </a:prstGeom>
        </p:spPr>
      </p:pic>
      <p:pic>
        <p:nvPicPr>
          <p:cNvPr id="38" name="Picture 2" descr="https://blogs.glowscotland.org.uk/hi/P67ClassBlog-LochardilPrimary/files/2013/02/mangahighmathsgam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864096" cy="327254"/>
          </a:xfrm>
          <a:prstGeom prst="rect">
            <a:avLst/>
          </a:prstGeom>
          <a:noFill/>
          <a:effectLst>
            <a:outerShdw blurRad="63500" sx="124000" sy="124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1619672" y="4808358"/>
            <a:ext cx="2016224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9"/>
          <p:cNvSpPr txBox="1">
            <a:spLocks/>
          </p:cNvSpPr>
          <p:nvPr/>
        </p:nvSpPr>
        <p:spPr>
          <a:xfrm>
            <a:off x="179512" y="260648"/>
            <a:ext cx="422192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OUTRAS SOLUÇÕES</a:t>
            </a:r>
          </a:p>
        </p:txBody>
      </p:sp>
      <p:pic>
        <p:nvPicPr>
          <p:cNvPr id="16" name="Imagem 15" descr="barrin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403648" y="2060848"/>
            <a:ext cx="2520280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20608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Jogos educacionais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718588" y="3834140"/>
            <a:ext cx="1656184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18588" y="386104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Quizz</a:t>
            </a:r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online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187624" y="2996952"/>
            <a:ext cx="2952328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87624" y="299695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Aplicativos educativos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691680" y="480835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Sites de ensino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323528" y="1484784"/>
            <a:ext cx="4608512" cy="4392488"/>
          </a:xfrm>
          <a:prstGeom prst="ellipse">
            <a:avLst/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195736" y="5877272"/>
            <a:ext cx="409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ESTÍMULO PELA ATIVIDADE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5076056" y="3284984"/>
            <a:ext cx="2736304" cy="936104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5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ESTÍMULO PELO CONTEÚDO</a:t>
            </a:r>
            <a:endParaRPr lang="pt-BR" sz="25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Forma livre 32"/>
          <p:cNvSpPr/>
          <p:nvPr/>
        </p:nvSpPr>
        <p:spPr>
          <a:xfrm>
            <a:off x="5076056" y="3284984"/>
            <a:ext cx="2736304" cy="864096"/>
          </a:xfrm>
          <a:custGeom>
            <a:avLst/>
            <a:gdLst>
              <a:gd name="connsiteX0" fmla="*/ 0 w 3175552"/>
              <a:gd name="connsiteY0" fmla="*/ 93482 h 560880"/>
              <a:gd name="connsiteX1" fmla="*/ 27380 w 3175552"/>
              <a:gd name="connsiteY1" fmla="*/ 27380 h 560880"/>
              <a:gd name="connsiteX2" fmla="*/ 93482 w 3175552"/>
              <a:gd name="connsiteY2" fmla="*/ 0 h 560880"/>
              <a:gd name="connsiteX3" fmla="*/ 3082070 w 3175552"/>
              <a:gd name="connsiteY3" fmla="*/ 0 h 560880"/>
              <a:gd name="connsiteX4" fmla="*/ 3148172 w 3175552"/>
              <a:gd name="connsiteY4" fmla="*/ 27380 h 560880"/>
              <a:gd name="connsiteX5" fmla="*/ 3175552 w 3175552"/>
              <a:gd name="connsiteY5" fmla="*/ 93482 h 560880"/>
              <a:gd name="connsiteX6" fmla="*/ 3175552 w 3175552"/>
              <a:gd name="connsiteY6" fmla="*/ 467398 h 560880"/>
              <a:gd name="connsiteX7" fmla="*/ 3148172 w 3175552"/>
              <a:gd name="connsiteY7" fmla="*/ 533500 h 560880"/>
              <a:gd name="connsiteX8" fmla="*/ 3082070 w 3175552"/>
              <a:gd name="connsiteY8" fmla="*/ 560880 h 560880"/>
              <a:gd name="connsiteX9" fmla="*/ 93482 w 3175552"/>
              <a:gd name="connsiteY9" fmla="*/ 560880 h 560880"/>
              <a:gd name="connsiteX10" fmla="*/ 27380 w 3175552"/>
              <a:gd name="connsiteY10" fmla="*/ 533500 h 560880"/>
              <a:gd name="connsiteX11" fmla="*/ 0 w 3175552"/>
              <a:gd name="connsiteY11" fmla="*/ 467398 h 560880"/>
              <a:gd name="connsiteX12" fmla="*/ 0 w 3175552"/>
              <a:gd name="connsiteY12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552" h="560880">
                <a:moveTo>
                  <a:pt x="0" y="93482"/>
                </a:moveTo>
                <a:cubicBezTo>
                  <a:pt x="0" y="68689"/>
                  <a:pt x="9849" y="44912"/>
                  <a:pt x="27380" y="27380"/>
                </a:cubicBezTo>
                <a:cubicBezTo>
                  <a:pt x="44911" y="9849"/>
                  <a:pt x="68689" y="0"/>
                  <a:pt x="93482" y="0"/>
                </a:cubicBezTo>
                <a:lnTo>
                  <a:pt x="3082070" y="0"/>
                </a:lnTo>
                <a:cubicBezTo>
                  <a:pt x="3106863" y="0"/>
                  <a:pt x="3130640" y="9849"/>
                  <a:pt x="3148172" y="27380"/>
                </a:cubicBezTo>
                <a:cubicBezTo>
                  <a:pt x="3165703" y="44911"/>
                  <a:pt x="3175552" y="68689"/>
                  <a:pt x="3175552" y="93482"/>
                </a:cubicBezTo>
                <a:lnTo>
                  <a:pt x="3175552" y="467398"/>
                </a:lnTo>
                <a:cubicBezTo>
                  <a:pt x="3175552" y="492191"/>
                  <a:pt x="3165703" y="515968"/>
                  <a:pt x="3148172" y="533500"/>
                </a:cubicBezTo>
                <a:cubicBezTo>
                  <a:pt x="3130641" y="551031"/>
                  <a:pt x="3106863" y="560880"/>
                  <a:pt x="3082070" y="560880"/>
                </a:cubicBezTo>
                <a:lnTo>
                  <a:pt x="93482" y="560880"/>
                </a:lnTo>
                <a:cubicBezTo>
                  <a:pt x="68689" y="560880"/>
                  <a:pt x="44912" y="551031"/>
                  <a:pt x="27380" y="533500"/>
                </a:cubicBezTo>
                <a:cubicBezTo>
                  <a:pt x="9849" y="515969"/>
                  <a:pt x="0" y="492191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408" tIns="27380" rIns="147408" bIns="2738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500" b="1" kern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ESTÍMULO PELA ATIVIDADE</a:t>
            </a:r>
            <a:endParaRPr lang="pt-BR" sz="2500" b="1" kern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1" name="Imagem 30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pic>
        <p:nvPicPr>
          <p:cNvPr id="34" name="Imagem 33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140968"/>
            <a:ext cx="4320480" cy="114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2" grpId="0" animBg="1"/>
      <p:bldP spid="12" grpId="1" animBg="1"/>
      <p:bldP spid="15" grpId="0"/>
      <p:bldP spid="15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9" grpId="0"/>
      <p:bldP spid="30" grpId="0" animBg="1"/>
      <p:bldP spid="30" grpId="1" animBg="1"/>
      <p:bldP spid="32" grpId="0" animBg="1"/>
      <p:bldP spid="32" grpId="1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c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0194" y="2840528"/>
            <a:ext cx="2885942" cy="2388672"/>
          </a:xfrm>
          <a:prstGeom prst="rect">
            <a:avLst/>
          </a:prstGeom>
        </p:spPr>
      </p:pic>
      <p:pic>
        <p:nvPicPr>
          <p:cNvPr id="30" name="Imagem 29" descr="co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897206"/>
            <a:ext cx="2664296" cy="2340482"/>
          </a:xfrm>
          <a:prstGeom prst="rect">
            <a:avLst/>
          </a:prstGeom>
        </p:spPr>
      </p:pic>
      <p:pic>
        <p:nvPicPr>
          <p:cNvPr id="33" name="Imagem 32" descr="SQtmzC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1944216" cy="2504335"/>
          </a:xfrm>
          <a:prstGeom prst="rect">
            <a:avLst/>
          </a:prstGeom>
        </p:spPr>
      </p:pic>
      <p:sp>
        <p:nvSpPr>
          <p:cNvPr id="34" name="Retângulo de cantos arredondados 33"/>
          <p:cNvSpPr/>
          <p:nvPr/>
        </p:nvSpPr>
        <p:spPr>
          <a:xfrm>
            <a:off x="323528" y="5157192"/>
            <a:ext cx="2232248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9"/>
          <p:cNvSpPr txBox="1">
            <a:spLocks/>
          </p:cNvSpPr>
          <p:nvPr/>
        </p:nvSpPr>
        <p:spPr>
          <a:xfrm>
            <a:off x="179512" y="260648"/>
            <a:ext cx="460851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PARA O ALUNO</a:t>
            </a:r>
            <a:endParaRPr kumimoji="0" lang="pt-BR" sz="30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3528" y="515719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Fazer o exercício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6" name="Imagem 45" descr="barrin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44208" y="5157192"/>
            <a:ext cx="2232248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372200" y="51571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Chegar no horário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347864" y="5157192"/>
            <a:ext cx="2016224" cy="432048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47864" y="51571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Prestar atenção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Imagem 16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pic>
        <p:nvPicPr>
          <p:cNvPr id="19" name="Imagem 18" descr="cor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7703" y="1988840"/>
            <a:ext cx="2070761" cy="3096344"/>
          </a:xfrm>
          <a:prstGeom prst="rect">
            <a:avLst/>
          </a:prstGeom>
        </p:spPr>
      </p:pic>
      <p:pic>
        <p:nvPicPr>
          <p:cNvPr id="28" name="Imagem 27" descr="U6CFzB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2852936"/>
            <a:ext cx="2477039" cy="2088232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554776" y="2052137"/>
            <a:ext cx="17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/>
                </a:solidFill>
              </a:rPr>
              <a:t>+40 </a:t>
            </a:r>
            <a:r>
              <a:rPr lang="pt-BR" sz="2400" b="1" dirty="0" smtClean="0">
                <a:solidFill>
                  <a:schemeClr val="accent3"/>
                </a:solidFill>
              </a:rPr>
              <a:t>pontos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435096" y="2060848"/>
            <a:ext cx="17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/>
                </a:solidFill>
              </a:rPr>
              <a:t>+20 </a:t>
            </a:r>
            <a:r>
              <a:rPr lang="pt-BR" sz="2400" b="1" dirty="0" smtClean="0">
                <a:solidFill>
                  <a:schemeClr val="accent3"/>
                </a:solidFill>
              </a:rPr>
              <a:t>pontos</a:t>
            </a:r>
            <a:endParaRPr lang="pt-BR" b="1" dirty="0">
              <a:solidFill>
                <a:schemeClr val="accent3"/>
              </a:solidFill>
            </a:endParaRPr>
          </a:p>
        </p:txBody>
      </p:sp>
      <p:pic>
        <p:nvPicPr>
          <p:cNvPr id="32" name="Imagem 31" descr="cor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1" y="2156188"/>
            <a:ext cx="1944216" cy="2946236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5724128" y="2060848"/>
            <a:ext cx="17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/>
                </a:solidFill>
              </a:rPr>
              <a:t>+50 </a:t>
            </a:r>
            <a:r>
              <a:rPr lang="pt-BR" sz="2400" b="1" dirty="0" smtClean="0">
                <a:solidFill>
                  <a:schemeClr val="accent3"/>
                </a:solidFill>
              </a:rPr>
              <a:t>pontos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/>
      <p:bldP spid="21" grpId="0" animBg="1"/>
      <p:bldP spid="22" grpId="0"/>
      <p:bldP spid="25" grpId="0" animBg="1"/>
      <p:bldP spid="26" grpId="0"/>
      <p:bldP spid="29" grpId="0"/>
      <p:bldP spid="3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619672" y="566124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6" name="Imagem 15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08982"/>
            <a:ext cx="6089040" cy="4868290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 flipV="1">
            <a:off x="107504" y="941430"/>
            <a:ext cx="6072230" cy="45719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barr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480" y="6597352"/>
            <a:ext cx="1270000" cy="127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0" y="0"/>
            <a:ext cx="500034" cy="332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504" y="0"/>
            <a:ext cx="500034" cy="26064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B3B3B3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142976" y="0"/>
            <a:ext cx="50003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698520" y="0"/>
            <a:ext cx="857256" cy="18864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843808" y="4941168"/>
            <a:ext cx="2592288" cy="720080"/>
          </a:xfrm>
          <a:prstGeom prst="roundRect">
            <a:avLst/>
          </a:prstGeom>
          <a:solidFill>
            <a:srgbClr val="48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48A3CD"/>
                </a:solidFill>
              </a:rPr>
              <a:t>          </a:t>
            </a:r>
            <a:endParaRPr lang="pt-BR" dirty="0">
              <a:solidFill>
                <a:srgbClr val="48A3CD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555776" y="494116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 professor passa o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código para o aluno</a:t>
            </a:r>
            <a:endParaRPr lang="pt-BR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Imagem 22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9790" y="476672"/>
            <a:ext cx="1635179" cy="432048"/>
          </a:xfrm>
          <a:prstGeom prst="rect">
            <a:avLst/>
          </a:prstGeom>
        </p:spPr>
      </p:pic>
      <p:sp>
        <p:nvSpPr>
          <p:cNvPr id="24" name="Título 9"/>
          <p:cNvSpPr txBox="1">
            <a:spLocks/>
          </p:cNvSpPr>
          <p:nvPr/>
        </p:nvSpPr>
        <p:spPr>
          <a:xfrm>
            <a:off x="179512" y="260648"/>
            <a:ext cx="4608512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DEMONSTRAÇÃO</a:t>
            </a:r>
            <a:r>
              <a:rPr kumimoji="0" lang="pt-BR" sz="30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w Cen MT Condensed Extra Bold" pitchFamily="34" charset="0"/>
                <a:ea typeface="Segoe UI" pitchFamily="34" charset="0"/>
                <a:cs typeface="Segoe UI" pitchFamily="34" charset="0"/>
              </a:rPr>
              <a:t> PARA O ALUNO</a:t>
            </a:r>
            <a:endParaRPr kumimoji="0" lang="pt-BR" sz="300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w Cen MT Condensed Extra Bold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254</Words>
  <Application>Microsoft Office PowerPoint</Application>
  <PresentationFormat>Apresentação na tela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Vitor Arrais de Sa</cp:lastModifiedBy>
  <cp:revision>216</cp:revision>
  <dcterms:created xsi:type="dcterms:W3CDTF">2013-08-03T21:30:40Z</dcterms:created>
  <dcterms:modified xsi:type="dcterms:W3CDTF">2013-08-31T18:43:14Z</dcterms:modified>
</cp:coreProperties>
</file>