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41"/>
  </p:notesMasterIdLst>
  <p:sldIdLst>
    <p:sldId id="256" r:id="rId2"/>
    <p:sldId id="259" r:id="rId3"/>
    <p:sldId id="345" r:id="rId4"/>
    <p:sldId id="398" r:id="rId5"/>
    <p:sldId id="399" r:id="rId6"/>
    <p:sldId id="426" r:id="rId7"/>
    <p:sldId id="352" r:id="rId8"/>
    <p:sldId id="346" r:id="rId9"/>
    <p:sldId id="347" r:id="rId10"/>
    <p:sldId id="400" r:id="rId11"/>
    <p:sldId id="401" r:id="rId12"/>
    <p:sldId id="402" r:id="rId13"/>
    <p:sldId id="422" r:id="rId14"/>
    <p:sldId id="423" r:id="rId15"/>
    <p:sldId id="403" r:id="rId16"/>
    <p:sldId id="404" r:id="rId17"/>
    <p:sldId id="405" r:id="rId18"/>
    <p:sldId id="406" r:id="rId19"/>
    <p:sldId id="380" r:id="rId20"/>
    <p:sldId id="381" r:id="rId21"/>
    <p:sldId id="382" r:id="rId22"/>
    <p:sldId id="385" r:id="rId23"/>
    <p:sldId id="409" r:id="rId24"/>
    <p:sldId id="424" r:id="rId25"/>
    <p:sldId id="425" r:id="rId26"/>
    <p:sldId id="397" r:id="rId27"/>
    <p:sldId id="407" r:id="rId28"/>
    <p:sldId id="387" r:id="rId29"/>
    <p:sldId id="408" r:id="rId30"/>
    <p:sldId id="411" r:id="rId31"/>
    <p:sldId id="412" r:id="rId32"/>
    <p:sldId id="413" r:id="rId33"/>
    <p:sldId id="414" r:id="rId34"/>
    <p:sldId id="415" r:id="rId35"/>
    <p:sldId id="416" r:id="rId36"/>
    <p:sldId id="418" r:id="rId37"/>
    <p:sldId id="419" r:id="rId38"/>
    <p:sldId id="421" r:id="rId39"/>
    <p:sldId id="394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CC66"/>
    <a:srgbClr val="339933"/>
    <a:srgbClr val="66CCFF"/>
    <a:srgbClr val="FFFF99"/>
    <a:srgbClr val="CC0000"/>
    <a:srgbClr val="FF33CC"/>
    <a:srgbClr val="29FF8A"/>
    <a:srgbClr val="2B5BA1"/>
    <a:srgbClr val="316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64" autoAdjust="0"/>
    <p:restoredTop sz="86429" autoAdjust="0"/>
  </p:normalViewPr>
  <p:slideViewPr>
    <p:cSldViewPr>
      <p:cViewPr>
        <p:scale>
          <a:sx n="66" d="100"/>
          <a:sy n="66" d="100"/>
        </p:scale>
        <p:origin x="-528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E003C-8D89-40CA-83B8-FBA61EA3A0C9}" type="datetimeFigureOut">
              <a:rPr lang="pt-BR" smtClean="0"/>
              <a:pPr/>
              <a:t>30/11/2010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8AEBF-4E35-4228-AFDF-3D502071B6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66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Passive </a:t>
            </a:r>
            <a:r>
              <a:rPr lang="pt-BR" dirty="0" err="1" smtClean="0"/>
              <a:t>View</a:t>
            </a:r>
            <a:r>
              <a:rPr lang="pt-BR" dirty="0" smtClean="0"/>
              <a:t> MVC -</a:t>
            </a:r>
          </a:p>
          <a:p>
            <a:r>
              <a:rPr lang="pt-BR" dirty="0" smtClean="0"/>
              <a:t>no nosso caso são os </a:t>
            </a:r>
            <a:r>
              <a:rPr lang="pt-BR" dirty="0" err="1" smtClean="0"/>
              <a:t>controllers</a:t>
            </a:r>
            <a:r>
              <a:rPr lang="pt-BR" dirty="0" smtClean="0"/>
              <a:t> que possuem a lógica de apresentação, a </a:t>
            </a:r>
            <a:r>
              <a:rPr lang="pt-BR" dirty="0" err="1" smtClean="0"/>
              <a:t>view</a:t>
            </a:r>
            <a:r>
              <a:rPr lang="pt-BR" dirty="0" smtClean="0"/>
              <a:t> apenas pega os dados a serem apresentados e converte para HTML. A dependência é do </a:t>
            </a:r>
            <a:r>
              <a:rPr lang="pt-BR" dirty="0" err="1" smtClean="0"/>
              <a:t>Controller</a:t>
            </a:r>
            <a:r>
              <a:rPr lang="pt-BR" dirty="0" smtClean="0"/>
              <a:t> para a </a:t>
            </a:r>
            <a:r>
              <a:rPr lang="pt-BR" dirty="0" err="1" smtClean="0"/>
              <a:t>View</a:t>
            </a:r>
            <a:r>
              <a:rPr lang="pt-BR" dirty="0" smtClean="0"/>
              <a:t> porque é o controle que dá render na </a:t>
            </a:r>
            <a:r>
              <a:rPr lang="pt-BR" dirty="0" err="1" smtClean="0"/>
              <a:t>View</a:t>
            </a:r>
            <a:r>
              <a:rPr lang="pt-BR" dirty="0" smtClean="0"/>
              <a:t> e porque assim está de acordo com o padrão Passive MVC</a:t>
            </a:r>
          </a:p>
          <a:p>
            <a:endParaRPr lang="pt-BR" dirty="0" smtClean="0"/>
          </a:p>
          <a:p>
            <a:r>
              <a:rPr lang="pt-BR" dirty="0" smtClean="0"/>
              <a:t>Lembrar de dizer</a:t>
            </a:r>
            <a:r>
              <a:rPr lang="pt-BR" baseline="0" dirty="0" smtClean="0"/>
              <a:t> que a fachada, os cadastros, os repositórios e a fábrica são </a:t>
            </a:r>
            <a:r>
              <a:rPr lang="pt-BR" baseline="0" dirty="0" err="1" smtClean="0"/>
              <a:t>Singletons</a:t>
            </a:r>
            <a:endParaRPr lang="pt-BR" baseline="0" dirty="0" smtClean="0"/>
          </a:p>
          <a:p>
            <a:endParaRPr lang="pt-BR" baseline="0" dirty="0" smtClean="0"/>
          </a:p>
          <a:p>
            <a:r>
              <a:rPr lang="pt-BR" baseline="0" dirty="0" err="1" smtClean="0"/>
              <a:t>Bridge</a:t>
            </a:r>
            <a:r>
              <a:rPr lang="pt-BR" baseline="0" dirty="0" smtClean="0"/>
              <a:t> –</a:t>
            </a:r>
          </a:p>
          <a:p>
            <a:r>
              <a:rPr lang="pt-BR" baseline="0" dirty="0" smtClean="0"/>
              <a:t>Fachada = Cliente</a:t>
            </a:r>
          </a:p>
          <a:p>
            <a:r>
              <a:rPr lang="pt-BR" baseline="0" dirty="0" smtClean="0"/>
              <a:t>Cadastro = </a:t>
            </a:r>
            <a:r>
              <a:rPr lang="pt-BR" baseline="0" dirty="0" err="1" smtClean="0"/>
              <a:t>Abstraction</a:t>
            </a:r>
            <a:endParaRPr lang="pt-BR" baseline="0" dirty="0" smtClean="0"/>
          </a:p>
          <a:p>
            <a:r>
              <a:rPr lang="pt-BR" baseline="0" dirty="0" err="1" smtClean="0"/>
              <a:t>IRepositorio</a:t>
            </a:r>
            <a:r>
              <a:rPr lang="pt-BR" baseline="0" dirty="0" smtClean="0"/>
              <a:t> = </a:t>
            </a:r>
            <a:r>
              <a:rPr lang="pt-BR" baseline="0" dirty="0" err="1" smtClean="0"/>
              <a:t>Implementation</a:t>
            </a:r>
            <a:endParaRPr lang="pt-BR" baseline="0" dirty="0" smtClean="0"/>
          </a:p>
          <a:p>
            <a:r>
              <a:rPr lang="pt-BR" baseline="0" dirty="0" err="1" smtClean="0"/>
              <a:t>Repositorio</a:t>
            </a:r>
            <a:r>
              <a:rPr lang="pt-BR" baseline="0" dirty="0" smtClean="0"/>
              <a:t> = </a:t>
            </a:r>
            <a:r>
              <a:rPr lang="pt-BR" baseline="0" dirty="0" err="1" smtClean="0"/>
              <a:t>ConcreteImplementation</a:t>
            </a:r>
            <a:r>
              <a:rPr lang="pt-BR" baseline="0" dirty="0" smtClean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seta indica a existência da uma fronteira</a:t>
            </a:r>
            <a:r>
              <a:rPr lang="pt-BR" baseline="0" dirty="0" smtClean="0"/>
              <a:t> (</a:t>
            </a:r>
            <a:r>
              <a:rPr lang="pt-BR" baseline="0" dirty="0" err="1" smtClean="0"/>
              <a:t>boundary</a:t>
            </a:r>
            <a:r>
              <a:rPr lang="pt-BR" baseline="0" dirty="0" smtClean="0"/>
              <a:t>), no caso, </a:t>
            </a:r>
            <a:r>
              <a:rPr lang="pt-BR" baseline="0" dirty="0" err="1" smtClean="0"/>
              <a:t>telaCadastroPessoa</a:t>
            </a:r>
            <a:r>
              <a:rPr lang="pt-BR" baseline="0" dirty="0" smtClean="0"/>
              <a:t> e o caso de uso </a:t>
            </a:r>
            <a:r>
              <a:rPr lang="pt-BR" baseline="0" dirty="0" err="1" smtClean="0"/>
              <a:t>indentifica</a:t>
            </a:r>
            <a:r>
              <a:rPr lang="pt-BR" baseline="0" dirty="0" smtClean="0"/>
              <a:t> um controle, no caso </a:t>
            </a:r>
            <a:r>
              <a:rPr lang="pt-BR" baseline="0" dirty="0" err="1" smtClean="0"/>
              <a:t>CadastrarPessoa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Operação que insere uma nova Pessoa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Operação que insere uma nova Pessoa no sistema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8AEBF-4E35-4228-AFDF-3D502071B609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 userDrawn="1"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Segoe UI Semibold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accent3">
                    <a:lumMod val="75000"/>
                  </a:schemeClr>
                </a:solidFill>
                <a:latin typeface="Segoe UI Semi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 userDrawn="1"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92" name="Straight Connector 91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Rectangle 174"/>
          <p:cNvSpPr/>
          <p:nvPr userDrawn="1"/>
        </p:nvSpPr>
        <p:spPr>
          <a:xfrm>
            <a:off x="0" y="500042"/>
            <a:ext cx="9144000" cy="62151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/>
          <a:lstStyle>
            <a:lvl1pPr>
              <a:defRPr b="1">
                <a:ln w="13335" cmpd="sng">
                  <a:noFill/>
                  <a:prstDash val="solid"/>
                </a:ln>
                <a:solidFill>
                  <a:srgbClr val="C00000"/>
                </a:solidFill>
                <a:latin typeface="Segoe UI Semibold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2922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  <a:latin typeface="Calibri" pitchFamily="34" charset="0"/>
              </a:defRPr>
            </a:lvl1pPr>
            <a:lvl2pPr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bg1"/>
                </a:solidFill>
                <a:latin typeface="Calibri" pitchFamily="34" charset="0"/>
              </a:defRPr>
            </a:lvl3pPr>
            <a:lvl4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Calibri" pitchFamily="34" charset="0"/>
              </a:defRPr>
            </a:lvl4pPr>
            <a:lvl5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pic>
        <p:nvPicPr>
          <p:cNvPr id="89" name="Picture 88" descr="3S"/>
          <p:cNvPicPr/>
          <p:nvPr userDrawn="1"/>
        </p:nvPicPr>
        <p:blipFill>
          <a:blip r:embed="rId2" cstate="print"/>
          <a:srcRect b="16667"/>
          <a:stretch>
            <a:fillRect/>
          </a:stretch>
        </p:blipFill>
        <p:spPr bwMode="auto">
          <a:xfrm>
            <a:off x="8460432" y="6237312"/>
            <a:ext cx="5760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4">
                    <a:lumMod val="75000"/>
                  </a:schemeClr>
                </a:solidFill>
                <a:latin typeface="Segoe UI Semi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>
            <a:lvl1pPr>
              <a:defRPr>
                <a:ln w="13335" cmpd="sng">
                  <a:noFill/>
                  <a:prstDash val="solid"/>
                </a:ln>
                <a:solidFill>
                  <a:srgbClr val="C00000"/>
                </a:solidFill>
                <a:latin typeface="Segoe UI Semibold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1727B01-39F9-454D-B195-EE02E5A8A6A8}" type="datetimeFigureOut">
              <a:rPr lang="pt-BR" smtClean="0"/>
              <a:pPr/>
              <a:t>30/11/2010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EFCA95-E090-498F-A966-0F5F4E8791D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pc="0" dirty="0" smtClean="0">
                <a:ln>
                  <a:noFill/>
                </a:ln>
                <a:latin typeface="Segoe UI Semibold" pitchFamily="34" charset="0"/>
                <a:ea typeface="MS UI Gothic" pitchFamily="34" charset="-128"/>
              </a:rPr>
              <a:t>Sistema de Gerenciamento de Pessoas e Projetos</a:t>
            </a:r>
            <a:endParaRPr lang="pt-BR" spc="0" dirty="0">
              <a:ln>
                <a:noFill/>
              </a:ln>
              <a:latin typeface="Segoe UI Semibold" pitchFamily="34" charset="0"/>
              <a:ea typeface="MS UI Gothic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Segoe UI Semibold" pitchFamily="34" charset="0"/>
              </a:rPr>
              <a:t>SGPP – </a:t>
            </a:r>
            <a:r>
              <a:rPr lang="pt-BR" dirty="0" err="1" smtClean="0">
                <a:solidFill>
                  <a:schemeClr val="accent4">
                    <a:lumMod val="75000"/>
                  </a:schemeClr>
                </a:solidFill>
                <a:latin typeface="Segoe UI Semibold" pitchFamily="34" charset="0"/>
              </a:rPr>
              <a:t>CITi</a:t>
            </a:r>
            <a:endParaRPr lang="pt-BR" dirty="0" smtClean="0">
              <a:solidFill>
                <a:schemeClr val="accent4">
                  <a:lumMod val="75000"/>
                </a:schemeClr>
              </a:solidFill>
              <a:latin typeface="Segoe UI Semibold" pitchFamily="34" charset="0"/>
            </a:endParaRPr>
          </a:p>
          <a:p>
            <a:endParaRPr lang="pt-BR" dirty="0" smtClean="0">
              <a:solidFill>
                <a:schemeClr val="accent4">
                  <a:lumMod val="75000"/>
                </a:schemeClr>
              </a:solidFill>
              <a:latin typeface="Segoe UI Semibold" pitchFamily="34" charset="0"/>
            </a:endParaRPr>
          </a:p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  <a:latin typeface="Segoe UI Semibold" pitchFamily="34" charset="0"/>
              </a:rPr>
              <a:t>II Entrega - APS</a:t>
            </a:r>
            <a:endParaRPr lang="pt-BR" dirty="0">
              <a:solidFill>
                <a:schemeClr val="accent4">
                  <a:lumMod val="75000"/>
                </a:schemeClr>
              </a:solidFill>
              <a:latin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Análise</a:t>
            </a:r>
            <a:endParaRPr lang="pt-BR" dirty="0"/>
          </a:p>
        </p:txBody>
      </p:sp>
      <p:pic>
        <p:nvPicPr>
          <p:cNvPr id="4" name="Imagem 3" descr="Diagrama de Classes de Analise - CRUD Pesso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928802"/>
            <a:ext cx="7996275" cy="3575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Projeto</a:t>
            </a:r>
            <a:endParaRPr lang="pt-BR" dirty="0"/>
          </a:p>
        </p:txBody>
      </p:sp>
      <p:pic>
        <p:nvPicPr>
          <p:cNvPr id="4" name="Espaço Reservado para Conteúdo 3" descr="Elementos Projeto - CRUD Pesso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500306"/>
            <a:ext cx="7632148" cy="22860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Análise para Projeto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625" y="1643061"/>
          <a:ext cx="8229600" cy="43577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401875">
                <a:tc>
                  <a:txBody>
                    <a:bodyPr/>
                    <a:lstStyle/>
                    <a:p>
                      <a:r>
                        <a:rPr lang="pt-BR" dirty="0" smtClean="0"/>
                        <a:t>Classes de Análise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Elementos de Projetos</a:t>
                      </a:r>
                      <a:endParaRPr lang="pt-BR" dirty="0"/>
                    </a:p>
                  </a:txBody>
                  <a:tcPr/>
                </a:tc>
              </a:tr>
              <a:tr h="395583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85992"/>
            <a:ext cx="215855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ângulo 7"/>
          <p:cNvSpPr/>
          <p:nvPr/>
        </p:nvSpPr>
        <p:spPr>
          <a:xfrm>
            <a:off x="460845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572000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643182"/>
            <a:ext cx="2459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Análise para Projeto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625" y="1643061"/>
          <a:ext cx="8229600" cy="43577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401875">
                <a:tc>
                  <a:txBody>
                    <a:bodyPr/>
                    <a:lstStyle/>
                    <a:p>
                      <a:r>
                        <a:rPr lang="pt-BR" dirty="0" smtClean="0"/>
                        <a:t>Classes de Análise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Elementos de Projetos</a:t>
                      </a:r>
                      <a:endParaRPr lang="pt-BR" dirty="0"/>
                    </a:p>
                  </a:txBody>
                  <a:tcPr/>
                </a:tc>
              </a:tr>
              <a:tr h="395583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460845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572000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187144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428868"/>
            <a:ext cx="199396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Conector reto 10"/>
          <p:cNvCxnSpPr/>
          <p:nvPr/>
        </p:nvCxnSpPr>
        <p:spPr>
          <a:xfrm>
            <a:off x="450126" y="3357562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63429" y="4572008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786322"/>
            <a:ext cx="16309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Conector reto 13"/>
          <p:cNvCxnSpPr/>
          <p:nvPr/>
        </p:nvCxnSpPr>
        <p:spPr>
          <a:xfrm rot="5400000">
            <a:off x="2589727" y="4036223"/>
            <a:ext cx="39290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Análise para Projeto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625" y="1643061"/>
          <a:ext cx="8229600" cy="43577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401875">
                <a:tc>
                  <a:txBody>
                    <a:bodyPr/>
                    <a:lstStyle/>
                    <a:p>
                      <a:r>
                        <a:rPr lang="pt-BR" dirty="0" smtClean="0"/>
                        <a:t>Classes de Análise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Elementos de Projetos</a:t>
                      </a:r>
                      <a:endParaRPr lang="pt-BR" dirty="0"/>
                    </a:p>
                  </a:txBody>
                  <a:tcPr/>
                </a:tc>
              </a:tr>
              <a:tr h="395583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4572000" y="2071678"/>
            <a:ext cx="4071966" cy="4429156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1785950" cy="224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Conector reto 11"/>
          <p:cNvCxnSpPr/>
          <p:nvPr/>
        </p:nvCxnSpPr>
        <p:spPr>
          <a:xfrm>
            <a:off x="463429" y="4572008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41659" y="3357562"/>
            <a:ext cx="81792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643314"/>
            <a:ext cx="378876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2428868"/>
            <a:ext cx="36050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643446"/>
            <a:ext cx="1214446" cy="16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4643446"/>
            <a:ext cx="1285884" cy="187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Conector reto 13"/>
          <p:cNvCxnSpPr/>
          <p:nvPr/>
        </p:nvCxnSpPr>
        <p:spPr>
          <a:xfrm>
            <a:off x="454722" y="5546014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460845" y="2071678"/>
            <a:ext cx="4071966" cy="4429156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reto 14"/>
          <p:cNvCxnSpPr/>
          <p:nvPr/>
        </p:nvCxnSpPr>
        <p:spPr>
          <a:xfrm>
            <a:off x="467060" y="3357562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2589727" y="4036223"/>
            <a:ext cx="39290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</a:t>
            </a:r>
            <a:r>
              <a:rPr lang="pt-BR" dirty="0" smtClean="0"/>
              <a:t> - Análise</a:t>
            </a:r>
            <a:endParaRPr lang="pt-B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Grupo 21"/>
          <p:cNvGrpSpPr/>
          <p:nvPr/>
        </p:nvGrpSpPr>
        <p:grpSpPr>
          <a:xfrm>
            <a:off x="1072" y="1700808"/>
            <a:ext cx="13283896" cy="12025336"/>
            <a:chOff x="1072" y="1443840"/>
            <a:chExt cx="13676770" cy="13878040"/>
          </a:xfrm>
        </p:grpSpPr>
        <p:pic>
          <p:nvPicPr>
            <p:cNvPr id="10" name="Picture 2" descr="E:\My Dropbox\Projeto de APS\II entrega\Diagramas NOVOS\Diagrama Sequencia Projeto - CRUD Pesso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2" y="1443840"/>
              <a:ext cx="13676770" cy="13878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" name="Grupo 20"/>
            <p:cNvGrpSpPr/>
            <p:nvPr/>
          </p:nvGrpSpPr>
          <p:grpSpPr>
            <a:xfrm>
              <a:off x="675948" y="12078344"/>
              <a:ext cx="151636" cy="222880"/>
              <a:chOff x="675948" y="12078344"/>
              <a:chExt cx="151636" cy="222880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701570" y="12078344"/>
                <a:ext cx="9001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upo 18"/>
              <p:cNvGrpSpPr/>
              <p:nvPr/>
            </p:nvGrpSpPr>
            <p:grpSpPr>
              <a:xfrm>
                <a:off x="675948" y="12085200"/>
                <a:ext cx="151636" cy="216024"/>
                <a:chOff x="675948" y="12085200"/>
                <a:chExt cx="151636" cy="216024"/>
              </a:xfrm>
            </p:grpSpPr>
            <p:sp>
              <p:nvSpPr>
                <p:cNvPr id="8" name="Retângulo 7"/>
                <p:cNvSpPr/>
                <p:nvPr/>
              </p:nvSpPr>
              <p:spPr>
                <a:xfrm>
                  <a:off x="675948" y="12085200"/>
                  <a:ext cx="151636" cy="216024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cxnSp>
              <p:nvCxnSpPr>
                <p:cNvPr id="17" name="Conector reto 16"/>
                <p:cNvCxnSpPr/>
                <p:nvPr/>
              </p:nvCxnSpPr>
              <p:spPr>
                <a:xfrm flipV="1">
                  <a:off x="736526" y="12085200"/>
                  <a:ext cx="0" cy="216024"/>
                </a:xfrm>
                <a:prstGeom prst="line">
                  <a:avLst/>
                </a:prstGeom>
                <a:ln w="12700"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-0.44688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688 -0.0051 L 0.00191 -0.0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09 L -0.00399 -0.965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4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-0.96505 L -0.44011 -0.959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5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</a:t>
            </a:r>
            <a:r>
              <a:rPr lang="pt-BR" dirty="0" smtClean="0"/>
              <a:t> - Projeto</a:t>
            </a:r>
            <a:endParaRPr lang="pt-B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Espaço Reservado para Conteúdo 8" descr="SequenciaProjeto - CRUD Pesso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28736"/>
            <a:ext cx="13287436" cy="62148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09 0.01711 L -0.46284 0.017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84 0.01711 L 0.00972 0.017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33295 L -0.46285 -0.332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885" y="332656"/>
            <a:ext cx="8229600" cy="1143000"/>
          </a:xfrm>
        </p:spPr>
        <p:txBody>
          <a:bodyPr/>
          <a:lstStyle/>
          <a:p>
            <a:r>
              <a:rPr lang="pt-BR" dirty="0" smtClean="0"/>
              <a:t>Diagrama de Classe - Análise</a:t>
            </a:r>
            <a:endParaRPr lang="pt-BR" dirty="0"/>
          </a:p>
        </p:txBody>
      </p:sp>
      <p:pic>
        <p:nvPicPr>
          <p:cNvPr id="7" name="Espaço Reservado para Conteúdo 6" descr="Diagrama de Classes - CRUD Pesso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484784"/>
            <a:ext cx="7143800" cy="8209282"/>
          </a:xfr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00312 -0.44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Classe - Projeto</a:t>
            </a:r>
            <a:endParaRPr lang="pt-BR" dirty="0"/>
          </a:p>
        </p:txBody>
      </p:sp>
      <p:pic>
        <p:nvPicPr>
          <p:cNvPr id="4" name="Espaço Reservado para Conteúdo 3" descr="Diagrama de Classes Projeto - CRUD Pesso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9144000" cy="9120702"/>
          </a:xfr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77457E-6 L 0 -0.5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Projeto de Subsistema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Enviar Chamada por Email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Segoe UI Semibold"/>
              </a:rPr>
              <a:t>Equipe</a:t>
            </a:r>
            <a:endParaRPr lang="pt-BR" sz="4400" dirty="0">
              <a:latin typeface="Segoe UI Semibold"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Flávio Juvenal – fjsj </a:t>
            </a:r>
          </a:p>
          <a:p>
            <a:r>
              <a:rPr lang="pt-BR" dirty="0" smtClean="0"/>
              <a:t>Lais Varejão – </a:t>
            </a:r>
            <a:r>
              <a:rPr lang="pt-BR" dirty="0" err="1" smtClean="0"/>
              <a:t>lvv</a:t>
            </a:r>
            <a:r>
              <a:rPr lang="pt-BR" dirty="0" smtClean="0"/>
              <a:t> </a:t>
            </a:r>
          </a:p>
          <a:p>
            <a:r>
              <a:rPr lang="pt-BR" dirty="0" smtClean="0"/>
              <a:t>Paulo Oliveira – phslfo </a:t>
            </a:r>
          </a:p>
          <a:p>
            <a:r>
              <a:rPr lang="pt-BR" dirty="0" smtClean="0"/>
              <a:t>Victor  Alencar -  vaca</a:t>
            </a:r>
            <a:endParaRPr lang="pt-BR" dirty="0" smtClean="0">
              <a:latin typeface="Segoe UI Semibold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0"/>
          <a:stretch/>
        </p:blipFill>
        <p:spPr bwMode="auto">
          <a:xfrm rot="610067">
            <a:off x="4842075" y="1853332"/>
            <a:ext cx="3658152" cy="33554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0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Enviar Chamada por Email</a:t>
            </a:r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5171660" y="2780928"/>
            <a:ext cx="3707904" cy="1944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 err="1" smtClean="0"/>
              <a:t>EnviarEmail</a:t>
            </a:r>
            <a:endParaRPr lang="pt-BR" sz="1700" dirty="0"/>
          </a:p>
        </p:txBody>
      </p:sp>
      <p:cxnSp>
        <p:nvCxnSpPr>
          <p:cNvPr id="8" name="Straight Arrow Connector 5"/>
          <p:cNvCxnSpPr/>
          <p:nvPr/>
        </p:nvCxnSpPr>
        <p:spPr>
          <a:xfrm>
            <a:off x="2974180" y="3716806"/>
            <a:ext cx="211228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-157660" y="3356992"/>
            <a:ext cx="827584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312" y="2169503"/>
            <a:ext cx="2375806" cy="303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2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Enviar Chamada por Email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391876" cy="49292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600" dirty="0" smtClean="0"/>
              <a:t>Operação que </a:t>
            </a:r>
            <a:r>
              <a:rPr lang="pt-BR" sz="2600" b="1" dirty="0" smtClean="0"/>
              <a:t>envia um email com uma chamada de desenvolvedores</a:t>
            </a:r>
            <a:r>
              <a:rPr lang="pt-BR" sz="2600" dirty="0" smtClean="0"/>
              <a:t> para um projeto escolhido. Os recipientes desse e-mail serão todos os endereços de email contidos em um arquivo de texto.</a:t>
            </a:r>
          </a:p>
          <a:p>
            <a:pPr>
              <a:lnSpc>
                <a:spcPct val="100000"/>
              </a:lnSpc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926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Análise</a:t>
            </a:r>
            <a:endParaRPr lang="pt-BR" dirty="0"/>
          </a:p>
        </p:txBody>
      </p:sp>
      <p:pic>
        <p:nvPicPr>
          <p:cNvPr id="4" name="Imagem 3" descr="Diagrama de Classes de Analise - Ema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428868"/>
            <a:ext cx="6010868" cy="2366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Projeto</a:t>
            </a:r>
            <a:endParaRPr lang="pt-BR" dirty="0"/>
          </a:p>
        </p:txBody>
      </p:sp>
      <p:pic>
        <p:nvPicPr>
          <p:cNvPr id="4" name="Imagem 3" descr="Elementos Projeto - Ema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714620"/>
            <a:ext cx="7435228" cy="1728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Análise para Projeto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625" y="1643061"/>
          <a:ext cx="8229600" cy="43577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401875">
                <a:tc>
                  <a:txBody>
                    <a:bodyPr/>
                    <a:lstStyle/>
                    <a:p>
                      <a:r>
                        <a:rPr lang="pt-BR" dirty="0" smtClean="0"/>
                        <a:t>Classes de Análise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Elementos de Projetos</a:t>
                      </a:r>
                      <a:endParaRPr lang="pt-BR" dirty="0"/>
                    </a:p>
                  </a:txBody>
                  <a:tcPr/>
                </a:tc>
              </a:tr>
              <a:tr h="395583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460845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572000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14554"/>
            <a:ext cx="199186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564" y="2357430"/>
            <a:ext cx="23785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714884"/>
            <a:ext cx="174977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Conector reto 10"/>
          <p:cNvCxnSpPr/>
          <p:nvPr/>
        </p:nvCxnSpPr>
        <p:spPr>
          <a:xfrm>
            <a:off x="460845" y="4500570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4857760"/>
            <a:ext cx="215636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Conector reto 12"/>
          <p:cNvCxnSpPr/>
          <p:nvPr/>
        </p:nvCxnSpPr>
        <p:spPr>
          <a:xfrm rot="5400000">
            <a:off x="2589727" y="4036223"/>
            <a:ext cx="39290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Análise para Projeto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60845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572000" y="2071678"/>
            <a:ext cx="4071966" cy="392909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460845" y="3286124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285992"/>
            <a:ext cx="215636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429000"/>
            <a:ext cx="187976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Conector reto 12"/>
          <p:cNvCxnSpPr/>
          <p:nvPr/>
        </p:nvCxnSpPr>
        <p:spPr>
          <a:xfrm>
            <a:off x="464766" y="4714884"/>
            <a:ext cx="81792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500438"/>
            <a:ext cx="376964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929198"/>
            <a:ext cx="1143008" cy="9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792445"/>
            <a:ext cx="139724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Conector reto 13"/>
          <p:cNvCxnSpPr/>
          <p:nvPr/>
        </p:nvCxnSpPr>
        <p:spPr>
          <a:xfrm rot="5400000">
            <a:off x="2589727" y="4036223"/>
            <a:ext cx="39290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496491"/>
            <a:ext cx="8532440" cy="89924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Diagrama de </a:t>
            </a:r>
            <a:r>
              <a:rPr lang="pt-BR" dirty="0" err="1" smtClean="0"/>
              <a:t>Sequência</a:t>
            </a:r>
            <a:r>
              <a:rPr lang="pt-BR" dirty="0" smtClean="0"/>
              <a:t> - Análise</a:t>
            </a:r>
            <a:endParaRPr lang="pt-B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 descr="Diagrama Sequencia - Emai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00174"/>
            <a:ext cx="9144000" cy="6753885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6853852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5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496491"/>
            <a:ext cx="8532440" cy="89924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Diagrama de </a:t>
            </a:r>
            <a:r>
              <a:rPr lang="pt-BR" dirty="0" err="1" smtClean="0"/>
              <a:t>Sequência</a:t>
            </a:r>
            <a:r>
              <a:rPr lang="pt-BR" dirty="0" smtClean="0"/>
              <a:t> - Projeto</a:t>
            </a:r>
            <a:endParaRPr lang="pt-B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 descr="Diagrama Sequencia Projeto - Emai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571612"/>
            <a:ext cx="10865433" cy="6000792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20" y="6837833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5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22014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596" y="496491"/>
            <a:ext cx="8103844" cy="899249"/>
          </a:xfrm>
          <a:solidFill>
            <a:schemeClr val="tx1"/>
          </a:solidFill>
        </p:spPr>
        <p:txBody>
          <a:bodyPr/>
          <a:lstStyle/>
          <a:p>
            <a:r>
              <a:rPr lang="pt-BR" dirty="0" smtClean="0"/>
              <a:t>Diagrama de Classes - Análise</a:t>
            </a:r>
            <a:endParaRPr lang="pt-BR" dirty="0"/>
          </a:p>
        </p:txBody>
      </p:sp>
      <p:pic>
        <p:nvPicPr>
          <p:cNvPr id="9" name="Imagem 8" descr="Diagrama de Classes - Ema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7924828" cy="8742586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00399 -0.54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596" y="496491"/>
            <a:ext cx="8103844" cy="899249"/>
          </a:xfrm>
          <a:solidFill>
            <a:schemeClr val="tx1"/>
          </a:solidFill>
        </p:spPr>
        <p:txBody>
          <a:bodyPr/>
          <a:lstStyle/>
          <a:p>
            <a:r>
              <a:rPr lang="pt-BR" dirty="0" smtClean="0"/>
              <a:t>Diagrama de Classes - Projeto</a:t>
            </a:r>
            <a:endParaRPr lang="pt-BR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10977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m 8" descr="Diagrama de Classes Projeto - Ema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39506"/>
            <a:ext cx="9144000" cy="713303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6837833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6105E-6 L 0 -0.36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Segoe UI Semibold"/>
              </a:rPr>
              <a:t>Roteiro</a:t>
            </a:r>
            <a:endParaRPr lang="pt-BR" sz="4400" dirty="0">
              <a:latin typeface="Segoe UI Semibold"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28596" y="1643050"/>
            <a:ext cx="6159628" cy="49292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Evolução da Arquitetura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latin typeface="Segoe UI Semibold"/>
              </a:rPr>
              <a:t>Projeto de Casos de Uso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Segoe UI Semibold"/>
              </a:rPr>
              <a:t>CRUD Pessoa</a:t>
            </a:r>
          </a:p>
          <a:p>
            <a:r>
              <a:rPr lang="pt-BR" dirty="0" smtClean="0">
                <a:latin typeface="Segoe UI Semibold"/>
              </a:rPr>
              <a:t>Projeto de Subsistema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Segoe UI Semibold"/>
              </a:rPr>
              <a:t>Enviar Chamada por email</a:t>
            </a:r>
          </a:p>
          <a:p>
            <a:r>
              <a:rPr lang="pt-BR" dirty="0" smtClean="0">
                <a:latin typeface="Segoe UI Semibold"/>
              </a:rPr>
              <a:t>Projeto de Banco de Dados</a:t>
            </a:r>
          </a:p>
          <a:p>
            <a:endParaRPr lang="pt-BR" dirty="0" smtClean="0">
              <a:latin typeface="Segoe UI Semibold"/>
            </a:endParaRPr>
          </a:p>
          <a:p>
            <a:pPr lvl="1">
              <a:buNone/>
            </a:pPr>
            <a:endParaRPr lang="pt-BR" dirty="0" smtClean="0">
              <a:latin typeface="Segoe UI Semibold"/>
            </a:endParaRPr>
          </a:p>
        </p:txBody>
      </p:sp>
      <p:pic>
        <p:nvPicPr>
          <p:cNvPr id="2051" name="Picture 3" descr="C:\Users\PAULOO~1\AppData\Local\Temp\1285250538_stock_tas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8194">
            <a:off x="5778699" y="2187427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1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Projeto de Banco de Dados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Classes Persistentes</a:t>
            </a:r>
            <a:endParaRPr lang="pt-BR" dirty="0"/>
          </a:p>
        </p:txBody>
      </p:sp>
      <p:pic>
        <p:nvPicPr>
          <p:cNvPr id="4" name="Imagem 3" descr="Classes Persisten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714488"/>
            <a:ext cx="7658153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dos Relacionamentos</a:t>
            </a:r>
            <a:endParaRPr lang="pt-BR" dirty="0"/>
          </a:p>
        </p:txBody>
      </p:sp>
      <p:pic>
        <p:nvPicPr>
          <p:cNvPr id="4" name="Imagem 3" descr="Diagrama Logi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063" y="1513237"/>
            <a:ext cx="9178990" cy="842968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42509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dos Relacionamentos</a:t>
            </a:r>
            <a:endParaRPr lang="pt-BR" dirty="0"/>
          </a:p>
        </p:txBody>
      </p:sp>
      <p:pic>
        <p:nvPicPr>
          <p:cNvPr id="4" name="Imagem 3" descr="DiagramaERR-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9144000" cy="839755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" y="6742509"/>
            <a:ext cx="91424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de Índices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Os índices identificados </a:t>
            </a:r>
            <a:r>
              <a:rPr lang="pt-BR" b="1" dirty="0" smtClean="0"/>
              <a:t>foram todas as chaves primárias</a:t>
            </a:r>
            <a:r>
              <a:rPr lang="pt-BR" dirty="0" smtClean="0"/>
              <a:t>, já representadas no diagrama e </a:t>
            </a:r>
            <a:r>
              <a:rPr lang="pt-BR" b="1" dirty="0" smtClean="0"/>
              <a:t>alguns outros atributos</a:t>
            </a:r>
            <a:r>
              <a:rPr lang="pt-BR" dirty="0" smtClean="0"/>
              <a:t>. São eles:	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/>
              <a:t>Na tabela </a:t>
            </a:r>
            <a:r>
              <a:rPr lang="pt-BR" u="sng" dirty="0" smtClean="0"/>
              <a:t>Pessoa</a:t>
            </a:r>
            <a:r>
              <a:rPr lang="pt-BR" dirty="0" smtClean="0"/>
              <a:t>: </a:t>
            </a:r>
            <a:r>
              <a:rPr lang="pt-BR" b="1" dirty="0" smtClean="0">
                <a:solidFill>
                  <a:srgbClr val="C00000"/>
                </a:solidFill>
              </a:rPr>
              <a:t>CPF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C00000"/>
                </a:solidFill>
              </a:rPr>
              <a:t>RG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C00000"/>
                </a:solidFill>
              </a:rPr>
              <a:t>email</a:t>
            </a:r>
            <a:r>
              <a:rPr lang="pt-BR" dirty="0" smtClean="0"/>
              <a:t>. 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/>
              <a:t>Na tabela </a:t>
            </a:r>
            <a:r>
              <a:rPr lang="pt-BR" u="sng" dirty="0" smtClean="0"/>
              <a:t>Membro</a:t>
            </a:r>
            <a:r>
              <a:rPr lang="pt-BR" dirty="0" smtClean="0"/>
              <a:t>: </a:t>
            </a:r>
            <a:r>
              <a:rPr lang="pt-BR" b="1" dirty="0" err="1" smtClean="0">
                <a:solidFill>
                  <a:srgbClr val="C00000"/>
                </a:solidFill>
              </a:rPr>
              <a:t>login</a:t>
            </a:r>
            <a:r>
              <a:rPr lang="pt-BR" dirty="0" smtClean="0"/>
              <a:t>, </a:t>
            </a:r>
            <a:r>
              <a:rPr lang="pt-BR" b="1" dirty="0" err="1" smtClean="0">
                <a:solidFill>
                  <a:srgbClr val="C00000"/>
                </a:solidFill>
              </a:rPr>
              <a:t>emailCITi</a:t>
            </a:r>
            <a:r>
              <a:rPr lang="pt-BR" dirty="0" smtClean="0"/>
              <a:t>.  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/>
              <a:t>Na tabela </a:t>
            </a:r>
            <a:r>
              <a:rPr lang="pt-BR" u="sng" dirty="0" smtClean="0"/>
              <a:t>Contratante</a:t>
            </a:r>
            <a:r>
              <a:rPr lang="pt-BR" dirty="0" smtClean="0"/>
              <a:t>: </a:t>
            </a:r>
            <a:r>
              <a:rPr lang="pt-BR" b="1" dirty="0" smtClean="0">
                <a:solidFill>
                  <a:srgbClr val="C00000"/>
                </a:solidFill>
              </a:rPr>
              <a:t>CPF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C00000"/>
                </a:solidFill>
              </a:rPr>
              <a:t>CNPJ</a:t>
            </a:r>
            <a:r>
              <a:rPr lang="pt-BR" dirty="0" smtClean="0"/>
              <a:t>.</a:t>
            </a:r>
            <a:r>
              <a:rPr lang="pt-BR" sz="3200" dirty="0" smtClean="0"/>
              <a:t> </a:t>
            </a:r>
            <a:endParaRPr lang="pt-BR" dirty="0" smtClean="0"/>
          </a:p>
          <a:p>
            <a:pPr lvl="1">
              <a:lnSpc>
                <a:spcPct val="100000"/>
              </a:lnSpc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Restrições de Integridade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As restrições de integridade foram definidas através do SGBD na criação das tabelas por definição de </a:t>
            </a:r>
            <a:r>
              <a:rPr lang="pt-BR" b="1" dirty="0" smtClean="0"/>
              <a:t>CONSTRAINTS</a:t>
            </a:r>
            <a:r>
              <a:rPr lang="pt-BR" dirty="0" smtClean="0"/>
              <a:t> estabelecendo a integridade de </a:t>
            </a:r>
            <a:r>
              <a:rPr lang="pt-BR" i="1" dirty="0" smtClean="0"/>
              <a:t>Chaves Primárias</a:t>
            </a:r>
            <a:r>
              <a:rPr lang="pt-BR" dirty="0" smtClean="0"/>
              <a:t> e </a:t>
            </a:r>
            <a:r>
              <a:rPr lang="pt-BR" i="1" dirty="0" smtClean="0"/>
              <a:t>Estrangeiras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Armazenamento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714380"/>
          </a:xfrm>
        </p:spPr>
        <p:txBody>
          <a:bodyPr>
            <a:normAutofit/>
          </a:bodyPr>
          <a:lstStyle/>
          <a:p>
            <a:r>
              <a:rPr lang="pt-BR" sz="2600" dirty="0" smtClean="0"/>
              <a:t>Tabela </a:t>
            </a:r>
            <a:r>
              <a:rPr lang="pt-BR" sz="2600" b="1" dirty="0" smtClean="0"/>
              <a:t>Endereço</a:t>
            </a:r>
            <a:endParaRPr lang="pt-BR" sz="2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2500306"/>
            <a:ext cx="8215370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CREATE  TABLE IF NOT EXISTS `ENDERECO` (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`IDENDERECO` INT NOT NULL AUTO_INCREMENT ,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`RUA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VARCHAR(45) NULL ,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`NUMERO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SMALLINT NULL ,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`COMPLEMENTO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VARCHAR(15) NULL ,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`BAIRRO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VARCHAR(45) NULL ,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`CIDADE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VARCHAR(45) NULL ,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`ESTADO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VARCHAR(45) NULL ,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`CEP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VARCHAR(10) NULL ,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PRIMARY KEY (`IDENDERECO`) ,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UNIQUE INDEX `IDENDERECO_UNIQUE` (`IDENDERECO` ASC) )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ENGINE = INNODB;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Armazenamento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64294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Tabela </a:t>
            </a:r>
            <a:r>
              <a:rPr lang="pt-BR" b="1" dirty="0" smtClean="0"/>
              <a:t>Pessoa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2357431"/>
            <a:ext cx="8215370" cy="427809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CREATE  TABLE IF NOT EXISTS ` PESSOA` (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`IDPESSOA` INT NOT NULL AUTO_INCREMENT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`NOME` VARCHAR(45) NOT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`CPF` VARCHAR(14)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`RG` VARCHAR(7)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`DATANASC` DATE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`EMAIL` VARCHAR(45) NOT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`TELEFONE` VARCHAR(20)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`CELULAR` VARCHAR(20)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`SKYPE` VARCHAR(45)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`MSN` VARCHAR(45)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`OBS` TEXT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`FOTO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VARCHAR(300) NULL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`CURRICULO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VARCHAR(300) NULL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`CURSO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VARCHAR(45) NULL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`INSTITUICAO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VARCHAR(45) NULL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`ENTRADACURSO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DATE NULL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`CONCLUSAOCURSO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DATE NULL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`IDENDERECO` INT NULL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PRIMARY KEY (`IDPESSOA`)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UNIQUE INDEX 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`IDPESSOA_UNIQUE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(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`IDPESSOA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ASC)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INDEX `FK_PESSOA_ENDERECO1` (</a:t>
            </a:r>
            <a:r>
              <a:rPr lang="pt-BR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`IDENDERECO</a:t>
            </a:r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` ASC) ,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UNIQUE INDEX `CPF_UNIQUE` (`CPF` ASC)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UNIQUE INDEX `RG_UNIQUE` (`RG` ASC) ,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CONSTRAINT `FK_PESSOA_ENDERECO1`</a:t>
            </a:r>
          </a:p>
          <a:p>
            <a:r>
              <a:rPr lang="en-US" sz="16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    FOREIGN KEY (`IDENDERECO` )</a:t>
            </a:r>
          </a:p>
          <a:p>
            <a:r>
              <a:rPr lang="en-US" sz="16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    REFERENCES ` ENDERECO` (`IDENDERECO` )</a:t>
            </a:r>
          </a:p>
          <a:p>
            <a:r>
              <a:rPr lang="en-US" sz="16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    ON DELETE NO ACTION</a:t>
            </a:r>
          </a:p>
          <a:p>
            <a:r>
              <a:rPr lang="en-US" sz="1600" b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    ON UPDATE NO ACTION)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ENGINE = INNODB;</a:t>
            </a:r>
          </a:p>
          <a:p>
            <a:endParaRPr lang="pt-BR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de Armazenamento.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O banco de dados será armazenado no mesmo servidor do sistema, para isso serão necessários a princípio, cerca de </a:t>
            </a:r>
            <a:r>
              <a:rPr lang="pt-BR" b="1" dirty="0" smtClean="0"/>
              <a:t>2GB</a:t>
            </a:r>
            <a:r>
              <a:rPr lang="pt-BR" dirty="0" smtClean="0"/>
              <a:t> de memória.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48680"/>
            <a:ext cx="8229600" cy="492922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pt-BR" sz="123200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Segundo Padrões de Projeto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da Arquitetura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8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rquitetura Nova - Sem comentari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12296830" cy="7732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-0.34566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66 -4.07407E-6 L -0.1607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76 3.7037E-6 L -0.16076 -0.333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rquitetura Nova - Sem comentari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0042"/>
            <a:ext cx="12296830" cy="773283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500042"/>
            <a:ext cx="12287304" cy="2214578"/>
          </a:xfrm>
          <a:prstGeom prst="rect">
            <a:avLst/>
          </a:prstGeom>
          <a:solidFill>
            <a:srgbClr val="0070C0">
              <a:alpha val="18039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b="1" dirty="0" smtClean="0">
                <a:solidFill>
                  <a:srgbClr val="C00000"/>
                </a:solidFill>
              </a:rPr>
              <a:t>PASSIVE VIEW </a:t>
            </a:r>
          </a:p>
          <a:p>
            <a:r>
              <a:rPr lang="pt-BR" sz="1400" b="1" dirty="0" smtClean="0">
                <a:solidFill>
                  <a:srgbClr val="C00000"/>
                </a:solidFill>
              </a:rPr>
              <a:t>MVC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786182" y="2571744"/>
            <a:ext cx="2143140" cy="928694"/>
          </a:xfrm>
          <a:prstGeom prst="rect">
            <a:avLst/>
          </a:prstGeom>
          <a:solidFill>
            <a:srgbClr val="00CC66">
              <a:alpha val="17255"/>
            </a:srgbClr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b="1" dirty="0" smtClean="0">
                <a:solidFill>
                  <a:srgbClr val="C00000"/>
                </a:solidFill>
              </a:rPr>
              <a:t>FACADE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743847" y="2424107"/>
            <a:ext cx="1143008" cy="857256"/>
          </a:xfrm>
          <a:prstGeom prst="rect">
            <a:avLst/>
          </a:prstGeom>
          <a:solidFill>
            <a:srgbClr val="7030A0">
              <a:alpha val="17255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b="1" dirty="0" smtClean="0">
                <a:solidFill>
                  <a:srgbClr val="C00000"/>
                </a:solidFill>
              </a:rPr>
              <a:t>ITERATOR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028807" y="1852603"/>
            <a:ext cx="5500726" cy="785818"/>
          </a:xfrm>
          <a:prstGeom prst="rect">
            <a:avLst/>
          </a:prstGeom>
          <a:solidFill>
            <a:srgbClr val="800000">
              <a:alpha val="17255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b="1" dirty="0" smtClean="0">
                <a:solidFill>
                  <a:srgbClr val="C00000"/>
                </a:solidFill>
              </a:rPr>
              <a:t>BRIDGE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-0.34566 -4.0740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66 -4.07407E-6 L -0.16076 -4.07407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76 3.7037E-6 L -0.16076 -0.3333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1º Projeto de Caso de Uso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CRUD Pessoa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8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CRUD Pessoa</a:t>
            </a:r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5436096" y="2780928"/>
            <a:ext cx="3096344" cy="194421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CRUD Pessoa</a:t>
            </a:r>
            <a:endParaRPr lang="pt-BR" dirty="0"/>
          </a:p>
        </p:txBody>
      </p:sp>
      <p:cxnSp>
        <p:nvCxnSpPr>
          <p:cNvPr id="8" name="Straight Arrow Connector 5"/>
          <p:cNvCxnSpPr/>
          <p:nvPr/>
        </p:nvCxnSpPr>
        <p:spPr>
          <a:xfrm>
            <a:off x="3131840" y="3716806"/>
            <a:ext cx="211228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0" y="3356992"/>
            <a:ext cx="827584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972" y="2169503"/>
            <a:ext cx="2375806" cy="303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2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CRUD Pessoa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dirty="0" smtClean="0"/>
              <a:t>Operação que </a:t>
            </a:r>
            <a:r>
              <a:rPr lang="pt-BR" b="1" dirty="0" smtClean="0"/>
              <a:t>insere</a:t>
            </a:r>
            <a:r>
              <a:rPr lang="pt-BR" dirty="0" smtClean="0"/>
              <a:t> uma nova Pessoa no sistema e permite </a:t>
            </a:r>
            <a:r>
              <a:rPr lang="pt-BR" b="1" dirty="0" smtClean="0"/>
              <a:t>visualizá-la</a:t>
            </a:r>
            <a:r>
              <a:rPr lang="pt-BR" dirty="0" smtClean="0"/>
              <a:t>, </a:t>
            </a:r>
            <a:r>
              <a:rPr lang="pt-BR" b="1" dirty="0" smtClean="0"/>
              <a:t>editá-la</a:t>
            </a:r>
            <a:r>
              <a:rPr lang="pt-BR" dirty="0" smtClean="0"/>
              <a:t> e </a:t>
            </a:r>
            <a:r>
              <a:rPr lang="pt-BR" b="1" dirty="0" smtClean="0"/>
              <a:t>removê-la</a:t>
            </a:r>
            <a:r>
              <a:rPr lang="pt-BR" dirty="0" smtClean="0"/>
              <a:t>.</a:t>
            </a:r>
          </a:p>
          <a:p>
            <a:pPr>
              <a:lnSpc>
                <a:spcPct val="100000"/>
              </a:lnSpc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926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agem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ala de Cinza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834</Words>
  <Application>Microsoft Office PowerPoint</Application>
  <PresentationFormat>Apresentação na tela (4:3)</PresentationFormat>
  <Paragraphs>139</Paragraphs>
  <Slides>39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Folhagem</vt:lpstr>
      <vt:lpstr>Sistema de Gerenciamento de Pessoas e Projetos</vt:lpstr>
      <vt:lpstr>Equipe</vt:lpstr>
      <vt:lpstr>Roteiro</vt:lpstr>
      <vt:lpstr>Evolução da Arquitetura</vt:lpstr>
      <vt:lpstr>Apresentação do PowerPoint</vt:lpstr>
      <vt:lpstr>Apresentação do PowerPoint</vt:lpstr>
      <vt:lpstr>CRUD Pessoa</vt:lpstr>
      <vt:lpstr>CRUD Pessoa</vt:lpstr>
      <vt:lpstr>CRUD Pessoa</vt:lpstr>
      <vt:lpstr>Classes de Análise</vt:lpstr>
      <vt:lpstr>Elementos de Projeto</vt:lpstr>
      <vt:lpstr>Mapeamento de Análise para Projeto</vt:lpstr>
      <vt:lpstr>Mapeamento de Análise para Projeto</vt:lpstr>
      <vt:lpstr>Mapeamento de Análise para Projeto</vt:lpstr>
      <vt:lpstr>Diagrama de Sequência - Análise</vt:lpstr>
      <vt:lpstr>Diagrama de Sequência - Projeto</vt:lpstr>
      <vt:lpstr>Diagrama de Classe - Análise</vt:lpstr>
      <vt:lpstr>Diagrama de Classe - Projeto</vt:lpstr>
      <vt:lpstr>Enviar Chamada por Email</vt:lpstr>
      <vt:lpstr>Enviar Chamada por Email</vt:lpstr>
      <vt:lpstr>Enviar Chamada por Email</vt:lpstr>
      <vt:lpstr>Classes de Análise</vt:lpstr>
      <vt:lpstr>Elementos de Projeto</vt:lpstr>
      <vt:lpstr>Mapeamento de Análise para Projeto</vt:lpstr>
      <vt:lpstr>Mapeamento de Análise para Projeto</vt:lpstr>
      <vt:lpstr>   Diagrama de Sequência - Análise</vt:lpstr>
      <vt:lpstr>   Diagrama de Sequência - Projeto</vt:lpstr>
      <vt:lpstr>Diagrama de Classes - Análise</vt:lpstr>
      <vt:lpstr>Diagrama de Classes - Projeto</vt:lpstr>
      <vt:lpstr>Projeto de Banco de Dados</vt:lpstr>
      <vt:lpstr>Mapeamento de Classes Persistentes</vt:lpstr>
      <vt:lpstr>Mapeamento dos Relacionamentos</vt:lpstr>
      <vt:lpstr>Mapeamento dos Relacionamentos</vt:lpstr>
      <vt:lpstr>Identificação de Índices</vt:lpstr>
      <vt:lpstr>Restrições de Integridade</vt:lpstr>
      <vt:lpstr>Estruturas de Armazenamento</vt:lpstr>
      <vt:lpstr>Estruturas de Armazenamento</vt:lpstr>
      <vt:lpstr>Características de Armazenamento.</vt:lpstr>
      <vt:lpstr>Dúvidas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Rastreamento de Objetos</dc:title>
  <dc:creator>victor</dc:creator>
  <cp:lastModifiedBy>Paulo Oliveira</cp:lastModifiedBy>
  <cp:revision>568</cp:revision>
  <dcterms:created xsi:type="dcterms:W3CDTF">2010-06-06T14:19:42Z</dcterms:created>
  <dcterms:modified xsi:type="dcterms:W3CDTF">2010-11-30T18:06:04Z</dcterms:modified>
</cp:coreProperties>
</file>