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56"/>
  </p:notesMasterIdLst>
  <p:sldIdLst>
    <p:sldId id="256" r:id="rId2"/>
    <p:sldId id="259" r:id="rId3"/>
    <p:sldId id="345" r:id="rId4"/>
    <p:sldId id="351" r:id="rId5"/>
    <p:sldId id="350" r:id="rId6"/>
    <p:sldId id="306" r:id="rId7"/>
    <p:sldId id="349" r:id="rId8"/>
    <p:sldId id="395" r:id="rId9"/>
    <p:sldId id="352" r:id="rId10"/>
    <p:sldId id="346" r:id="rId11"/>
    <p:sldId id="347" r:id="rId12"/>
    <p:sldId id="348" r:id="rId13"/>
    <p:sldId id="353" r:id="rId14"/>
    <p:sldId id="355" r:id="rId15"/>
    <p:sldId id="354" r:id="rId16"/>
    <p:sldId id="356" r:id="rId17"/>
    <p:sldId id="357" r:id="rId18"/>
    <p:sldId id="358" r:id="rId19"/>
    <p:sldId id="359" r:id="rId20"/>
    <p:sldId id="363" r:id="rId21"/>
    <p:sldId id="360" r:id="rId22"/>
    <p:sldId id="361" r:id="rId23"/>
    <p:sldId id="362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6" r:id="rId52"/>
    <p:sldId id="392" r:id="rId53"/>
    <p:sldId id="393" r:id="rId54"/>
    <p:sldId id="394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FF33CC"/>
    <a:srgbClr val="29FF8A"/>
    <a:srgbClr val="2B5BA1"/>
    <a:srgbClr val="3168B9"/>
    <a:srgbClr val="175077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80167" autoAdjust="0"/>
  </p:normalViewPr>
  <p:slideViewPr>
    <p:cSldViewPr>
      <p:cViewPr>
        <p:scale>
          <a:sx n="100" d="100"/>
          <a:sy n="100" d="100"/>
        </p:scale>
        <p:origin x="-276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003C-8D89-40CA-83B8-FBA61EA3A0C9}" type="datetimeFigureOut">
              <a:rPr lang="pt-BR" smtClean="0"/>
              <a:pPr/>
              <a:t>23/09/2010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8AEBF-4E35-4228-AFDF-3D502071B6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66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seta indica a existência da uma fronteira</a:t>
            </a:r>
            <a:r>
              <a:rPr lang="pt-BR" baseline="0" dirty="0" smtClean="0"/>
              <a:t> (</a:t>
            </a:r>
            <a:r>
              <a:rPr lang="pt-BR" baseline="0" dirty="0" err="1" smtClean="0"/>
              <a:t>boundary</a:t>
            </a:r>
            <a:r>
              <a:rPr lang="pt-BR" baseline="0" dirty="0" smtClean="0"/>
              <a:t>), no caso, </a:t>
            </a:r>
            <a:r>
              <a:rPr lang="pt-BR" baseline="0" dirty="0" err="1" smtClean="0"/>
              <a:t>telaCadastroPessoa</a:t>
            </a:r>
            <a:r>
              <a:rPr lang="pt-BR" baseline="0" dirty="0" smtClean="0"/>
              <a:t> e o caso de uso </a:t>
            </a:r>
            <a:r>
              <a:rPr lang="pt-BR" baseline="0" dirty="0" err="1" smtClean="0"/>
              <a:t>indentifica</a:t>
            </a:r>
            <a:r>
              <a:rPr lang="pt-BR" baseline="0" dirty="0" smtClean="0"/>
              <a:t> um controle, no caso </a:t>
            </a:r>
            <a:r>
              <a:rPr lang="pt-BR" baseline="0" dirty="0" err="1" smtClean="0"/>
              <a:t>CadastrarPessoa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 userDrawn="1"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3">
                    <a:lumMod val="75000"/>
                  </a:schemeClr>
                </a:solidFill>
                <a:latin typeface="Segoe UI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 userDrawn="1"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92" name="Straight Connector 91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Rectangle 174"/>
          <p:cNvSpPr/>
          <p:nvPr userDrawn="1"/>
        </p:nvSpPr>
        <p:spPr>
          <a:xfrm>
            <a:off x="0" y="500042"/>
            <a:ext cx="9144000" cy="62151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/>
          <a:lstStyle>
            <a:lvl1pPr>
              <a:defRPr b="1">
                <a:ln w="13335" cmpd="sng">
                  <a:noFill/>
                  <a:prstDash val="solid"/>
                </a:ln>
                <a:solidFill>
                  <a:srgbClr val="C00000"/>
                </a:solidFill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2922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Calibri" pitchFamily="34" charset="0"/>
              </a:defRPr>
            </a:lvl1pPr>
            <a:lvl2pPr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bg1"/>
                </a:solidFill>
                <a:latin typeface="Calibri" pitchFamily="34" charset="0"/>
              </a:defRPr>
            </a:lvl3pPr>
            <a:lvl4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Calibri" pitchFamily="34" charset="0"/>
              </a:defRPr>
            </a:lvl4pPr>
            <a:lvl5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89" name="Picture 88" descr="3S"/>
          <p:cNvPicPr/>
          <p:nvPr userDrawn="1"/>
        </p:nvPicPr>
        <p:blipFill>
          <a:blip r:embed="rId2" cstate="print"/>
          <a:srcRect b="16667"/>
          <a:stretch>
            <a:fillRect/>
          </a:stretch>
        </p:blipFill>
        <p:spPr bwMode="auto">
          <a:xfrm>
            <a:off x="8460432" y="6237312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4">
                    <a:lumMod val="75000"/>
                  </a:schemeClr>
                </a:solidFill>
                <a:latin typeface="Segoe UI Semi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>
            <a:lvl1pPr>
              <a:defRPr>
                <a:ln w="13335" cmpd="sng">
                  <a:noFill/>
                  <a:prstDash val="solid"/>
                </a:ln>
                <a:solidFill>
                  <a:srgbClr val="C00000"/>
                </a:solidFill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727B01-39F9-454D-B195-EE02E5A8A6A8}" type="datetimeFigureOut">
              <a:rPr lang="pt-BR" smtClean="0"/>
              <a:pPr/>
              <a:t>23/09/2010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pc="0" dirty="0" smtClean="0">
                <a:ln>
                  <a:noFill/>
                </a:ln>
                <a:latin typeface="Segoe UI Semibold" pitchFamily="34" charset="0"/>
                <a:ea typeface="MS UI Gothic" pitchFamily="34" charset="-128"/>
              </a:rPr>
              <a:t>Sistema de Gerenciamento de Pessoas e Projetos</a:t>
            </a:r>
            <a:endParaRPr lang="pt-BR" spc="0" dirty="0">
              <a:ln>
                <a:noFill/>
              </a:ln>
              <a:latin typeface="Segoe UI Semibold" pitchFamily="34" charset="0"/>
              <a:ea typeface="MS UI Gothic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Segoe UI Semibold" pitchFamily="34" charset="0"/>
              </a:rPr>
              <a:t>SGPP - </a:t>
            </a:r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  <a:latin typeface="Segoe UI Semibold" pitchFamily="34" charset="0"/>
              </a:rPr>
              <a:t>CITi</a:t>
            </a:r>
            <a:endParaRPr lang="pt-BR" dirty="0">
              <a:solidFill>
                <a:schemeClr val="accent4">
                  <a:lumMod val="75000"/>
                </a:schemeClr>
              </a:solidFill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Pessoa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436096" y="2780928"/>
            <a:ext cx="309634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CadastrarPessoa</a:t>
            </a:r>
            <a:endParaRPr lang="pt-BR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313184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7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Pessoa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Operação que insere uma nova Pessoa no sistema</a:t>
            </a:r>
          </a:p>
          <a:p>
            <a:pPr>
              <a:lnSpc>
                <a:spcPct val="100000"/>
              </a:lnSpc>
            </a:pP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Precondição: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Existir um usuário com acesso de administrador</a:t>
            </a:r>
            <a:endParaRPr lang="pt-BR" dirty="0" smtClean="0"/>
          </a:p>
          <a:p>
            <a:pPr>
              <a:lnSpc>
                <a:spcPct val="100000"/>
              </a:lnSpc>
              <a:tabLst>
                <a:tab pos="1797050" algn="l"/>
                <a:tab pos="2238375" algn="l"/>
              </a:tabLst>
            </a:pPr>
            <a:r>
              <a:rPr lang="pt-BR" sz="2400" b="1" dirty="0" smtClean="0"/>
              <a:t>Pós-condição: </a:t>
            </a:r>
          </a:p>
          <a:p>
            <a:pPr lvl="2">
              <a:lnSpc>
                <a:spcPct val="100000"/>
              </a:lnSpc>
              <a:tabLst>
                <a:tab pos="1797050" algn="l"/>
                <a:tab pos="2238375" algn="l"/>
              </a:tabLst>
            </a:pPr>
            <a:r>
              <a:rPr lang="pt-BR" sz="2000" dirty="0" smtClean="0"/>
              <a:t>A inserção dos dados da Pessoa no Banco de Dados</a:t>
            </a:r>
          </a:p>
          <a:p>
            <a:pPr lvl="1"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Entrada</a:t>
            </a:r>
          </a:p>
          <a:p>
            <a:pPr lvl="1">
              <a:lnSpc>
                <a:spcPct val="100000"/>
              </a:lnSpc>
              <a:buNone/>
            </a:pPr>
            <a:r>
              <a:rPr lang="pt-BR" dirty="0" smtClean="0"/>
              <a:t>Informações sobre a Pessoa </a:t>
            </a:r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Fluxo Principal</a:t>
            </a:r>
          </a:p>
          <a:p>
            <a:pPr marL="880110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informa dados da Pessoa</a:t>
            </a:r>
            <a:endParaRPr lang="pt-BR" sz="3200" dirty="0" smtClean="0"/>
          </a:p>
          <a:p>
            <a:pPr marL="822960" lvl="1" indent="-457200">
              <a:lnSpc>
                <a:spcPct val="100000"/>
              </a:lnSpc>
              <a:buAutoNum type="arabicPeriod"/>
            </a:pPr>
            <a:r>
              <a:rPr lang="pt-BR" sz="2400" dirty="0" smtClean="0"/>
              <a:t> O sistema insere a pessoa no Banco de Dados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endParaRPr lang="pt-BR" dirty="0" smtClean="0"/>
          </a:p>
          <a:p>
            <a:r>
              <a:rPr lang="pt-BR" b="1" dirty="0" smtClean="0"/>
              <a:t>Fluxo Alternativo</a:t>
            </a:r>
          </a:p>
          <a:p>
            <a:pPr marL="880110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Se algum dos dados informados for inválido</a:t>
            </a:r>
            <a:endParaRPr lang="pt-BR" sz="3200" dirty="0" smtClean="0"/>
          </a:p>
          <a:p>
            <a:pPr marL="1188720" lvl="2" indent="-457200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  <a:endParaRPr lang="pt-BR" dirty="0" smtClean="0"/>
          </a:p>
          <a:p>
            <a:pPr marL="880110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Se o identificador único inserido já existir</a:t>
            </a:r>
            <a:endParaRPr lang="pt-BR" sz="3200" dirty="0" smtClean="0"/>
          </a:p>
          <a:p>
            <a:pPr marL="1188720" lvl="2" indent="-457200">
              <a:lnSpc>
                <a:spcPct val="100000"/>
              </a:lnSpc>
            </a:pPr>
            <a:r>
              <a:rPr lang="pt-BR" sz="2000" dirty="0" smtClean="0"/>
              <a:t>A mensagem de erro “Pessoa já cadastrada” é retornada</a:t>
            </a:r>
          </a:p>
        </p:txBody>
      </p:sp>
    </p:spTree>
    <p:extLst>
      <p:ext uri="{BB962C8B-B14F-4D97-AF65-F5344CB8AC3E}">
        <p14:creationId xmlns:p14="http://schemas.microsoft.com/office/powerpoint/2010/main" val="349433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4" name="Picture 2" descr="C:\Users\Lais\Documents\My Dropbox\Projeto de APS\Diagramas\1 - C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054" y="2060848"/>
            <a:ext cx="7207346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pic>
        <p:nvPicPr>
          <p:cNvPr id="3074" name="Picture 2" descr="C:\Users\Lais\Documents\My Dropbox\Projeto de APS\Diagramas\1 - Sequencia_Cadastrar_Pess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10945281" cy="4183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fixed" ptsTypes="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pic>
        <p:nvPicPr>
          <p:cNvPr id="2050" name="Picture 2" descr="C:\Users\Lais\Documents\My Dropbox\Projeto de APS\Diagramas\1 - Classe_Cadastrar_Pess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4963" y="1472543"/>
            <a:ext cx="6821413" cy="5237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2° Caso de Uso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Editar Projeto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Editar Projeto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436096" y="2780928"/>
            <a:ext cx="309634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EditarProjeto</a:t>
            </a:r>
            <a:endParaRPr lang="pt-BR" dirty="0"/>
          </a:p>
        </p:txBody>
      </p:sp>
      <p:cxnSp>
        <p:nvCxnSpPr>
          <p:cNvPr id="9" name="Straight Arrow Connector 5"/>
          <p:cNvCxnSpPr/>
          <p:nvPr/>
        </p:nvCxnSpPr>
        <p:spPr>
          <a:xfrm>
            <a:off x="313184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7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Editar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391876" cy="4929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Operação que edita um registro de Projeto no sistema</a:t>
            </a:r>
          </a:p>
          <a:p>
            <a:pPr>
              <a:lnSpc>
                <a:spcPct val="100000"/>
              </a:lnSpc>
            </a:pP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Precondição: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Existir um usuário com acesso de administrador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>
                <a:solidFill>
                  <a:schemeClr val="bg1"/>
                </a:solidFill>
                <a:latin typeface="Calibri" pitchFamily="34" charset="0"/>
              </a:rPr>
              <a:t>Existir o Projeto cujo registro será alterado</a:t>
            </a:r>
          </a:p>
          <a:p>
            <a:pPr>
              <a:lnSpc>
                <a:spcPct val="100000"/>
              </a:lnSpc>
            </a:pPr>
            <a:r>
              <a:rPr lang="pt-BR" sz="2400" b="1" dirty="0" smtClean="0"/>
              <a:t>Pós-condição: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A alteração dos dados da Pessoa no Banco de Dados</a:t>
            </a:r>
          </a:p>
          <a:p>
            <a:pPr lvl="1"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Entrada</a:t>
            </a:r>
            <a:endParaRPr lang="pt-BR" b="1" dirty="0" smtClean="0"/>
          </a:p>
          <a:p>
            <a:pPr lvl="1">
              <a:lnSpc>
                <a:spcPct val="100000"/>
              </a:lnSpc>
              <a:buNone/>
            </a:pPr>
            <a:r>
              <a:rPr lang="pt-BR" dirty="0" smtClean="0"/>
              <a:t>Informações sobre o Projeto</a:t>
            </a:r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Fluxo Principal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informa dados do Projeto</a:t>
            </a:r>
            <a:endParaRPr lang="pt-BR" sz="3200" dirty="0" smtClean="0"/>
          </a:p>
          <a:p>
            <a:pPr marL="879475" lvl="1" indent="-514350" defTabSz="898525">
              <a:lnSpc>
                <a:spcPct val="100000"/>
              </a:lnSpc>
              <a:buAutoNum type="arabicPeriod"/>
            </a:pPr>
            <a:r>
              <a:rPr lang="pt-BR" sz="2400" dirty="0" smtClean="0"/>
              <a:t>O sistema retorna todos os Projetos que condizem com os dados informados</a:t>
            </a:r>
            <a:endParaRPr lang="pt-BR" sz="2000" dirty="0" smtClean="0"/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escolhe um Projeto Retornado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atualiza as informações 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sistema atualiza o Projeto no Banco de Dados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4943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Segoe UI Semibold"/>
              </a:rPr>
              <a:t>Equipe</a:t>
            </a:r>
            <a:endParaRPr lang="pt-BR" sz="4400" dirty="0">
              <a:latin typeface="Segoe UI Semibold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Flávio Juvenal – fjsj </a:t>
            </a:r>
          </a:p>
          <a:p>
            <a:r>
              <a:rPr lang="pt-BR" dirty="0" smtClean="0"/>
              <a:t>Lais Varejão – </a:t>
            </a:r>
            <a:r>
              <a:rPr lang="pt-BR" dirty="0" err="1" smtClean="0"/>
              <a:t>lvv</a:t>
            </a:r>
            <a:r>
              <a:rPr lang="pt-BR" dirty="0" smtClean="0"/>
              <a:t> </a:t>
            </a:r>
          </a:p>
          <a:p>
            <a:r>
              <a:rPr lang="pt-BR" dirty="0" smtClean="0"/>
              <a:t>Paulo Oliveira – phslfo </a:t>
            </a:r>
          </a:p>
          <a:p>
            <a:r>
              <a:rPr lang="pt-BR" dirty="0" smtClean="0"/>
              <a:t>Victor  Alencar -  vaca</a:t>
            </a:r>
            <a:endParaRPr lang="pt-BR" dirty="0" smtClean="0">
              <a:latin typeface="Segoe UI Semibold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0"/>
          <a:stretch/>
        </p:blipFill>
        <p:spPr bwMode="auto">
          <a:xfrm rot="610067">
            <a:off x="4842075" y="1853332"/>
            <a:ext cx="3658152" cy="33554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0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Fluxo Alternativo</a:t>
            </a:r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algum dos dados informados for inválido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houver projetos com os dados informados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“Projeto Inexistente”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o novo dado inserido for inválido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</a:p>
          <a:p>
            <a:pPr marL="1188720" lvl="2" indent="-457200" algn="just">
              <a:lnSpc>
                <a:spcPct val="100000"/>
              </a:lnSpc>
              <a:buNone/>
            </a:pPr>
            <a:endParaRPr lang="pt-BR" sz="20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4" name="Picture 2" descr="C:\Users\Lais\Documents\My Dropbox\Projeto de APS\Diagramas\2 - C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387" y="2204864"/>
            <a:ext cx="725902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Sequência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8172400" y="6021288"/>
            <a:ext cx="971600" cy="6480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 descr="E:\My Dropbox\Projeto de APS\Diagramas\2 - Sequencia_Editar_Projet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7" y="1844824"/>
            <a:ext cx="9042411" cy="403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546204" y="2305447"/>
            <a:ext cx="1008112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436096" y="2345457"/>
            <a:ext cx="136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err="1" smtClean="0">
                <a:solidFill>
                  <a:schemeClr val="bg1"/>
                </a:solidFill>
              </a:rPr>
              <a:t>ControleProjeto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623398" y="2153619"/>
            <a:ext cx="1206599" cy="1405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547198" y="2125043"/>
            <a:ext cx="1091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err="1" smtClean="0">
                <a:solidFill>
                  <a:schemeClr val="bg1"/>
                </a:solidFill>
              </a:rPr>
              <a:t>ColecaoProjeto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517134" y="2199147"/>
            <a:ext cx="336427" cy="212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pic>
        <p:nvPicPr>
          <p:cNvPr id="7170" name="Picture 2" descr="C:\Users\Lais\Documents\My Dropbox\Projeto de APS\Diagramas\2 - Classe_Editar_Proj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25964"/>
            <a:ext cx="9877425" cy="479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3° Caso de Uso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Visualizar Cliente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Visualizar Cliente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436096" y="2780928"/>
            <a:ext cx="309634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VisualizarCliente</a:t>
            </a:r>
            <a:endParaRPr lang="pt-BR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313184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7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Visualizar Cliente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4929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Operação que visualiza um registro de Cliente do sistema</a:t>
            </a:r>
          </a:p>
          <a:p>
            <a:pPr>
              <a:lnSpc>
                <a:spcPct val="100000"/>
              </a:lnSpc>
            </a:pP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Precondição: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Existir um usuário com acesso de administrador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>
                <a:solidFill>
                  <a:schemeClr val="bg1"/>
                </a:solidFill>
                <a:latin typeface="Calibri" pitchFamily="34" charset="0"/>
              </a:rPr>
              <a:t>Existir o Cliente cujo registro será visualizado</a:t>
            </a:r>
          </a:p>
          <a:p>
            <a:pPr>
              <a:lnSpc>
                <a:spcPct val="100000"/>
              </a:lnSpc>
            </a:pPr>
            <a:r>
              <a:rPr lang="pt-BR" sz="2400" b="1" dirty="0" smtClean="0"/>
              <a:t>Pós-condição: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A exibição dos dados do Cliente na Tela</a:t>
            </a:r>
          </a:p>
          <a:p>
            <a:pPr lvl="1"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Entrada</a:t>
            </a:r>
            <a:endParaRPr lang="pt-BR" b="1" dirty="0" smtClean="0"/>
          </a:p>
          <a:p>
            <a:pPr lvl="1">
              <a:lnSpc>
                <a:spcPct val="100000"/>
              </a:lnSpc>
              <a:buNone/>
            </a:pPr>
            <a:r>
              <a:rPr lang="pt-BR" dirty="0" smtClean="0"/>
              <a:t>Informações sobre o Cliente</a:t>
            </a:r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Fluxo Principal</a:t>
            </a:r>
          </a:p>
          <a:p>
            <a:pPr marL="880110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informa dados do Cliente</a:t>
            </a:r>
            <a:endParaRPr lang="pt-BR" sz="3200" dirty="0" smtClean="0"/>
          </a:p>
          <a:p>
            <a:pPr marL="822960" lvl="1" indent="-457200">
              <a:lnSpc>
                <a:spcPct val="100000"/>
              </a:lnSpc>
              <a:buAutoNum type="arabicPeriod"/>
            </a:pPr>
            <a:r>
              <a:rPr lang="pt-BR" sz="2400" dirty="0" smtClean="0"/>
              <a:t> O sistema retorna todos os Clientes que condizem com os dados informados</a:t>
            </a:r>
            <a:endParaRPr lang="pt-BR" sz="2000" dirty="0" smtClean="0"/>
          </a:p>
          <a:p>
            <a:pPr marL="822960" lvl="1" indent="-457200">
              <a:lnSpc>
                <a:spcPct val="100000"/>
              </a:lnSpc>
              <a:buAutoNum type="arabicPeriod"/>
            </a:pPr>
            <a:r>
              <a:rPr lang="pt-BR" sz="2400" dirty="0" smtClean="0"/>
              <a:t> O usuário-administrador escolhe um Projeto Retornado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atualiza as informações 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r>
              <a:rPr lang="pt-BR" sz="2400" dirty="0" smtClean="0"/>
              <a:t>O sistema descreve o Cliente com todas as informações disponíveis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4943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Fluxo Alternativo</a:t>
            </a:r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algum dos dados informados for inválido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houver Clientes com os dados informados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“Cliente Inexistente” é retornada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8194" name="Picture 2" descr="C:\Users\Lais\Documents\My Dropbox\Projeto de APS\Diagramas\3 - C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254" y="1988840"/>
            <a:ext cx="7606170" cy="3658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Segoe UI Semibold"/>
              </a:rPr>
              <a:t>Roteiro</a:t>
            </a:r>
            <a:endParaRPr lang="pt-BR" sz="4400" dirty="0">
              <a:latin typeface="Segoe UI Semibold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28596" y="1643050"/>
            <a:ext cx="6159628" cy="492922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Definição do SGPP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Casos de Uso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Análise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Diagramas de Sequência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Diagramas de Classes</a:t>
            </a:r>
          </a:p>
          <a:p>
            <a:r>
              <a:rPr lang="pt-BR" dirty="0" smtClean="0">
                <a:latin typeface="Segoe UI Semibold"/>
              </a:rPr>
              <a:t>Projeto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Mapeamento: classes de análise em                                elementos de projeto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Padrões de Projeto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Arquitetura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latin typeface="Segoe UI Semibold"/>
            </a:endParaRPr>
          </a:p>
          <a:p>
            <a:pPr lvl="1">
              <a:buNone/>
            </a:pPr>
            <a:endParaRPr lang="pt-BR" dirty="0" smtClean="0">
              <a:latin typeface="Segoe UI Semibold"/>
            </a:endParaRPr>
          </a:p>
        </p:txBody>
      </p:sp>
      <p:pic>
        <p:nvPicPr>
          <p:cNvPr id="2051" name="Picture 3" descr="C:\Users\PAULOO~1\AppData\Local\Temp\1285250538_stock_ta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194">
            <a:off x="5778699" y="2187427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1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pic>
        <p:nvPicPr>
          <p:cNvPr id="9218" name="Picture 2" descr="C:\Users\Lais\Documents\My Dropbox\Projeto de APS\Diagramas\3 - Sequencia_Consulta_Cli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060848"/>
            <a:ext cx="15440025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2882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72 3.7037E-6 L -0.72396 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Lais\Documents\My Dropbox\Projeto de APS\Diagramas\3 - Classe_Consulta_Cli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032" y="1556793"/>
            <a:ext cx="7417336" cy="610780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83791"/>
            <a:ext cx="8706028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89" y="-1984"/>
            <a:ext cx="91424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4° Caso de Uso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Gerar Relatório Membro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Gerar Relatório Membro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309968" y="2780928"/>
            <a:ext cx="370790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GerarRelatorioMembro</a:t>
            </a:r>
            <a:endParaRPr lang="pt-BR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313184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7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Gerar Relatório Membro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391876" cy="4929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Operação que gera um relatório no formato PDF com dados do(s) membro(s) no sistema</a:t>
            </a:r>
          </a:p>
          <a:p>
            <a:pPr>
              <a:lnSpc>
                <a:spcPct val="100000"/>
              </a:lnSpc>
            </a:pP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Precondição: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Existir um usuário com acesso de administrador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>
                <a:solidFill>
                  <a:schemeClr val="bg1"/>
                </a:solidFill>
                <a:latin typeface="Calibri" pitchFamily="34" charset="0"/>
              </a:rPr>
              <a:t>Existir o Membro cujo relatório será gerado</a:t>
            </a:r>
          </a:p>
          <a:p>
            <a:pPr>
              <a:lnSpc>
                <a:spcPct val="100000"/>
              </a:lnSpc>
            </a:pPr>
            <a:r>
              <a:rPr lang="pt-BR" sz="2400" b="1" dirty="0" smtClean="0"/>
              <a:t>Pós-condição: </a:t>
            </a:r>
          </a:p>
          <a:p>
            <a:pPr lvl="2">
              <a:lnSpc>
                <a:spcPct val="100000"/>
              </a:lnSpc>
            </a:pPr>
            <a:r>
              <a:rPr lang="pt-BR" sz="2000" dirty="0" smtClean="0"/>
              <a:t>A relatório dos dados da Pessoa em um arquivo PDF</a:t>
            </a:r>
          </a:p>
          <a:p>
            <a:pPr lvl="1"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sz="2400" b="1" dirty="0" smtClean="0"/>
              <a:t>Entrada</a:t>
            </a:r>
          </a:p>
          <a:p>
            <a:pPr lvl="1">
              <a:lnSpc>
                <a:spcPct val="100000"/>
              </a:lnSpc>
              <a:buNone/>
            </a:pPr>
            <a:r>
              <a:rPr lang="pt-BR" dirty="0" smtClean="0"/>
              <a:t>Informações sobre o Membro</a:t>
            </a:r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Fluxo Principal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informa dados do membro</a:t>
            </a:r>
            <a:endParaRPr lang="pt-BR" sz="3200" dirty="0" smtClean="0"/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sistema retorna todos os membros que condizem com os dados informados</a:t>
            </a:r>
            <a:endParaRPr lang="pt-BR" sz="2000" dirty="0" smtClean="0"/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escolhe um membro retornado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usuário-administrador gera o relatório das informações do membro </a:t>
            </a:r>
          </a:p>
          <a:p>
            <a:pPr marL="879475" lvl="1" indent="-514350">
              <a:lnSpc>
                <a:spcPct val="100000"/>
              </a:lnSpc>
              <a:buAutoNum type="arabicPeriod"/>
            </a:pPr>
            <a:r>
              <a:rPr lang="pt-BR" sz="2400" dirty="0" smtClean="0"/>
              <a:t>O sistema gera um arquivo PDF com as informações do membro</a:t>
            </a:r>
          </a:p>
          <a:p>
            <a:pPr marL="822960" lvl="1" indent="-457200">
              <a:lnSpc>
                <a:spcPct val="100000"/>
              </a:lnSpc>
              <a:buAutoNum type="arabicPeriod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4943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Fluxo Alternativo</a:t>
            </a:r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algum dos dados informados for inválido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houver Membros com os dados informados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“Membro Inexistente”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ocorrer um erro na geração do arquivo PDF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“Erro na geração do PDF” é retornada</a:t>
            </a:r>
          </a:p>
          <a:p>
            <a:pPr marL="1188720" lvl="2" indent="-457200" algn="just">
              <a:lnSpc>
                <a:spcPct val="100000"/>
              </a:lnSpc>
              <a:buNone/>
            </a:pPr>
            <a:endParaRPr lang="pt-BR" sz="20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5" name="Picture 2" descr="C:\Users\Lais\Documents\My Dropbox\Projeto de APS\Diagramas\4 - C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172751" cy="3892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endParaRPr lang="pt-BR" dirty="0"/>
          </a:p>
        </p:txBody>
      </p:sp>
      <p:pic>
        <p:nvPicPr>
          <p:cNvPr id="11266" name="Picture 2" descr="C:\Users\Lais\Documents\My Dropbox\Projeto de APS\Diagramas\4 - Sequencia_Relatorio_Memb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48222"/>
            <a:ext cx="12125325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7 L -0.3993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Lais\Documents\My Dropbox\Projeto de APS\Diagramas\4 - Classe_Relatorio_Memb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463595" cy="7272808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596" y="483791"/>
            <a:ext cx="8706028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89" y="-1984"/>
            <a:ext cx="91424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SGPP?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5° Caso de Uso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171660" y="2780928"/>
            <a:ext cx="370790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err="1" smtClean="0"/>
              <a:t>EnviarEmail</a:t>
            </a:r>
            <a:endParaRPr lang="pt-BR" sz="1700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297418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-15766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31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391876" cy="492922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pt-BR" sz="2600" dirty="0" smtClean="0"/>
              <a:t>Operação que envia um email com uma chamada de desenvolvedores para um projeto escolhido. Os recipientes desse e-mail serão todos os endereços de email contidos em um arquivo de texto.</a:t>
            </a:r>
          </a:p>
          <a:p>
            <a:pPr>
              <a:lnSpc>
                <a:spcPct val="100000"/>
              </a:lnSpc>
              <a:buNone/>
            </a:pPr>
            <a:endParaRPr lang="pt-BR" b="1" dirty="0" smtClean="0"/>
          </a:p>
          <a:p>
            <a:pPr>
              <a:lnSpc>
                <a:spcPct val="100000"/>
              </a:lnSpc>
            </a:pPr>
            <a:r>
              <a:rPr lang="pt-BR" b="1" dirty="0" smtClean="0"/>
              <a:t>Precondição:  </a:t>
            </a:r>
          </a:p>
          <a:p>
            <a:pPr lvl="2">
              <a:lnSpc>
                <a:spcPct val="100000"/>
              </a:lnSpc>
            </a:pPr>
            <a:r>
              <a:rPr lang="pt-BR" sz="2100" dirty="0" smtClean="0"/>
              <a:t>Existir um usuário com acesso de administrador</a:t>
            </a:r>
          </a:p>
          <a:p>
            <a:pPr lvl="2">
              <a:lnSpc>
                <a:spcPct val="100000"/>
              </a:lnSpc>
            </a:pPr>
            <a:r>
              <a:rPr lang="pt-BR" sz="2100" dirty="0" smtClean="0">
                <a:solidFill>
                  <a:schemeClr val="bg1"/>
                </a:solidFill>
              </a:rPr>
              <a:t>Servidor SMTP configurado</a:t>
            </a:r>
            <a:endParaRPr lang="pt-BR" sz="2100" dirty="0"/>
          </a:p>
          <a:p>
            <a:pPr lvl="2">
              <a:lnSpc>
                <a:spcPct val="100000"/>
              </a:lnSpc>
            </a:pPr>
            <a:r>
              <a:rPr lang="pt-BR" sz="2100" dirty="0" err="1" smtClean="0">
                <a:solidFill>
                  <a:schemeClr val="bg1"/>
                </a:solidFill>
              </a:rPr>
              <a:t>Emails</a:t>
            </a:r>
            <a:r>
              <a:rPr lang="pt-BR" sz="2100" dirty="0" smtClean="0">
                <a:solidFill>
                  <a:schemeClr val="bg1"/>
                </a:solidFill>
              </a:rPr>
              <a:t> recipientes pré-cadastrados em um arquivo TXT</a:t>
            </a:r>
          </a:p>
          <a:p>
            <a:pPr lvl="8">
              <a:buNone/>
            </a:pPr>
            <a:endParaRPr lang="pt-BR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pt-BR" b="1" dirty="0" smtClean="0"/>
              <a:t>Pós-condição: </a:t>
            </a:r>
          </a:p>
          <a:p>
            <a:pPr lvl="2">
              <a:lnSpc>
                <a:spcPct val="100000"/>
              </a:lnSpc>
            </a:pPr>
            <a:r>
              <a:rPr lang="pt-BR" sz="2100" dirty="0" smtClean="0"/>
              <a:t>O envio dos emails a todos os destinatários</a:t>
            </a:r>
          </a:p>
          <a:p>
            <a:pPr lvl="1"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b="1" dirty="0" smtClean="0"/>
              <a:t>Entrada</a:t>
            </a:r>
          </a:p>
          <a:p>
            <a:pPr lvl="1">
              <a:lnSpc>
                <a:spcPct val="100000"/>
              </a:lnSpc>
              <a:buNone/>
            </a:pPr>
            <a:r>
              <a:rPr lang="pt-BR" dirty="0" smtClean="0"/>
              <a:t>		Informações sobre o Projeto</a:t>
            </a:r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Fluxo Principal</a:t>
            </a:r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usuário-administrador informa dados do Projeto</a:t>
            </a:r>
            <a:endParaRPr lang="pt-BR" sz="3200" dirty="0" smtClean="0"/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sistema retorna todos os Projetos que condizem com os dados informados</a:t>
            </a:r>
            <a:endParaRPr lang="pt-BR" sz="2000" dirty="0" smtClean="0"/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usuário-administrador escolhe um Projeto Retornado</a:t>
            </a:r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usuário-administrador escolhe quais atributos devem aparecer na chamada de desenvolvimento</a:t>
            </a:r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sistema gera o conteúdo de uma mensagem de email com o texto padrão de chamada de desenvolvedores e com os atributos escolhidos do projeto.</a:t>
            </a:r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sistema lê o arquivo de texto que contém os emails recipientes e guarda todos na memória</a:t>
            </a:r>
          </a:p>
          <a:p>
            <a:pPr marL="879475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t-BR" sz="2400" dirty="0" smtClean="0"/>
              <a:t>O sistema se conecta com o servidor SMTP pré-configurado e fornece a ele os dados da mensagem de email a ser enviados.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4943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do Caso de Uso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Fluxo Alternativo</a:t>
            </a:r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algum dos dados informados for inválido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“Dados Inválidos”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houver Projetos com os dados informados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“Projeto Inexistente”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houver arquivo TXT com os emails recipientes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“Arquivo de texto com emails recipientes inexistente” é retornada</a:t>
            </a:r>
            <a:endParaRPr lang="pt-BR" dirty="0" smtClean="0"/>
          </a:p>
          <a:p>
            <a:pPr marL="880110" lvl="1" indent="-514350" algn="just">
              <a:lnSpc>
                <a:spcPct val="100000"/>
              </a:lnSpc>
              <a:buAutoNum type="arabicPeriod"/>
            </a:pPr>
            <a:r>
              <a:rPr lang="pt-BR" sz="2400" dirty="0" smtClean="0"/>
              <a:t>Se não for possível se conectar ao servidor SMTP</a:t>
            </a:r>
            <a:endParaRPr lang="pt-BR" sz="3200" dirty="0" smtClean="0"/>
          </a:p>
          <a:p>
            <a:pPr marL="1188720" lvl="2" indent="-457200" algn="just">
              <a:lnSpc>
                <a:spcPct val="100000"/>
              </a:lnSpc>
            </a:pPr>
            <a:r>
              <a:rPr lang="pt-BR" sz="2000" dirty="0" smtClean="0"/>
              <a:t>A mensagem de erro “Não foi possível estabelecer uma conexão com o servidor SMTP. Certifique-se de que o servidor está online” é retornada</a:t>
            </a:r>
          </a:p>
          <a:p>
            <a:pPr marL="1188720" lvl="2" indent="-457200" algn="just">
              <a:lnSpc>
                <a:spcPct val="100000"/>
              </a:lnSpc>
            </a:pPr>
            <a:endParaRPr lang="pt-BR" sz="2000" dirty="0" smtClean="0"/>
          </a:p>
          <a:p>
            <a:pPr marL="1188720" lvl="2" indent="-457200" algn="just">
              <a:lnSpc>
                <a:spcPct val="100000"/>
              </a:lnSpc>
              <a:buNone/>
            </a:pPr>
            <a:endParaRPr lang="pt-BR" sz="20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13314" name="Picture 2" descr="C:\Users\Lais\Documents\My Dropbox\Projeto de APS\Diagramas\5 - C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16372"/>
            <a:ext cx="6732240" cy="4420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Lais\Documents\My Dropbox\Projeto de APS\Diagramas\5 - Sequencia_Enviar_Em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34" y="1900733"/>
            <a:ext cx="11906250" cy="7000875"/>
          </a:xfrm>
          <a:prstGeom prst="rect">
            <a:avLst/>
          </a:prstGeom>
          <a:noFill/>
        </p:spPr>
      </p:pic>
      <p:grpSp>
        <p:nvGrpSpPr>
          <p:cNvPr id="7" name="Grupo 6"/>
          <p:cNvGrpSpPr/>
          <p:nvPr/>
        </p:nvGrpSpPr>
        <p:grpSpPr>
          <a:xfrm>
            <a:off x="-7789" y="-1984"/>
            <a:ext cx="9155113" cy="1270744"/>
            <a:chOff x="-7789" y="-1984"/>
            <a:chExt cx="9155113" cy="1270744"/>
          </a:xfrm>
        </p:grpSpPr>
        <p:sp>
          <p:nvSpPr>
            <p:cNvPr id="8" name="Retângulo 7"/>
            <p:cNvSpPr/>
            <p:nvPr/>
          </p:nvSpPr>
          <p:spPr>
            <a:xfrm>
              <a:off x="-7789" y="0"/>
              <a:ext cx="9151789" cy="12687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1" y="-1984"/>
              <a:ext cx="9142413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496491"/>
            <a:ext cx="8532440" cy="89924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Diagrama de Sequência</a:t>
            </a:r>
            <a:endParaRPr lang="pt-B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2835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 0 L -2.22222E-6 -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2.22222E-6 -0.33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Lais\Documents\My Dropbox\Projeto de APS\Diagramas\5 - Classe_Enviar_Em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53" y="1704156"/>
            <a:ext cx="8596251" cy="6117332"/>
          </a:xfrm>
          <a:prstGeom prst="rect">
            <a:avLst/>
          </a:prstGeom>
          <a:noFill/>
        </p:spPr>
      </p:pic>
      <p:grpSp>
        <p:nvGrpSpPr>
          <p:cNvPr id="10" name="Grupo 9"/>
          <p:cNvGrpSpPr/>
          <p:nvPr/>
        </p:nvGrpSpPr>
        <p:grpSpPr>
          <a:xfrm>
            <a:off x="-7789" y="-1984"/>
            <a:ext cx="9155113" cy="1270744"/>
            <a:chOff x="-7789" y="-1984"/>
            <a:chExt cx="9155113" cy="1270744"/>
          </a:xfrm>
        </p:grpSpPr>
        <p:sp>
          <p:nvSpPr>
            <p:cNvPr id="3" name="Retângulo 2"/>
            <p:cNvSpPr/>
            <p:nvPr/>
          </p:nvSpPr>
          <p:spPr>
            <a:xfrm>
              <a:off x="-7789" y="0"/>
              <a:ext cx="9151789" cy="12687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1" y="-1984"/>
              <a:ext cx="9142413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596" y="496491"/>
            <a:ext cx="8103844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55032"/>
              </p:ext>
            </p:extLst>
          </p:nvPr>
        </p:nvGraphicFramePr>
        <p:xfrm>
          <a:off x="1597919" y="1412776"/>
          <a:ext cx="5710385" cy="7851648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902073"/>
                <a:gridCol w="2808312"/>
              </a:tblGrid>
              <a:tr h="127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0" cap="small" spc="25" dirty="0">
                          <a:effectLst/>
                        </a:rPr>
                        <a:t>Classes de </a:t>
                      </a:r>
                      <a:r>
                        <a:rPr lang="en-US" sz="1600" kern="0" cap="small" spc="25" dirty="0" err="1">
                          <a:effectLst/>
                        </a:rPr>
                        <a:t>Análise</a:t>
                      </a:r>
                      <a:endParaRPr lang="pt-BR" sz="1600" b="1" kern="0" cap="small" spc="25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0" cap="small" spc="25" dirty="0" err="1">
                          <a:effectLst/>
                        </a:rPr>
                        <a:t>Elementos</a:t>
                      </a:r>
                      <a:r>
                        <a:rPr lang="en-US" sz="1600" kern="0" cap="small" spc="25" dirty="0">
                          <a:effectLst/>
                        </a:rPr>
                        <a:t> de </a:t>
                      </a:r>
                      <a:r>
                        <a:rPr lang="en-US" sz="1600" kern="0" cap="small" spc="25" dirty="0" err="1">
                          <a:effectLst/>
                        </a:rPr>
                        <a:t>Projeto</a:t>
                      </a:r>
                      <a:endParaRPr lang="pt-BR" sz="1600" b="1" kern="0" cap="small" spc="25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488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pt-BR" sz="1600" dirty="0">
                          <a:effectLst/>
                        </a:rPr>
                        <a:t>Date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pt-BR" sz="1600" dirty="0" err="1">
                          <a:effectLst/>
                        </a:rPr>
                        <a:t>Iterator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pt-BR" sz="1600" dirty="0" err="1">
                          <a:effectLst/>
                        </a:rPr>
                        <a:t>FrontController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TelaCadastroPessoa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ViewCadastroPessoa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ControlePessoa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ControllerPessoa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ColecaoPessoa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ModelPessoa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325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Pessoa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Pessoa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IPessoa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TelaConsultaProjeto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ViewConstulaProjeto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TelaEditarProjeto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ViewEditarProjeto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ControleProjeto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ControllerProjeto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ColecaoProjeto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ModelProjeto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325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Projeto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IProjeto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488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EmailSender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LeitorDeArquivo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ServidorSMTP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EmailSender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IEmailSender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TelaConsultaCliente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ViewConsultaCliente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ControleCliente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ControllerCliente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ColecaoCliente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ModelCliente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325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Cliente</a:t>
                      </a:r>
                      <a:endParaRPr lang="pt-BR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ICliente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TelaGerenciamentoMembro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ViewGerenciamentoMembro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ControleMembro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ControllerMembro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16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ColecaoMembro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ModelMembro</a:t>
                      </a:r>
                      <a:endParaRPr lang="pt-B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  <a:tr h="325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Membro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Membro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IMembro</a:t>
                      </a:r>
                      <a:endParaRPr lang="pt-B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8" marR="45528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911" y="0"/>
            <a:ext cx="9139089" cy="12687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-7789" y="-1984"/>
            <a:ext cx="9155113" cy="1270744"/>
            <a:chOff x="-7789" y="-1984"/>
            <a:chExt cx="9155113" cy="1270744"/>
          </a:xfrm>
        </p:grpSpPr>
        <p:sp>
          <p:nvSpPr>
            <p:cNvPr id="9" name="Retângulo 8"/>
            <p:cNvSpPr/>
            <p:nvPr/>
          </p:nvSpPr>
          <p:spPr>
            <a:xfrm>
              <a:off x="-7789" y="0"/>
              <a:ext cx="9151789" cy="12687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1" y="-1984"/>
              <a:ext cx="9142413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8596" y="496491"/>
            <a:ext cx="8103844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Mapeamento</a:t>
            </a:r>
            <a:endParaRPr lang="pt-BR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2.5E-6 -0.3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SGPP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Sistema de Gerenciamento de </a:t>
            </a:r>
            <a:r>
              <a:rPr lang="pt-BR" b="1" dirty="0" smtClean="0"/>
              <a:t>Pessoas</a:t>
            </a:r>
            <a:r>
              <a:rPr lang="pt-BR" dirty="0" smtClean="0"/>
              <a:t> e </a:t>
            </a:r>
            <a:r>
              <a:rPr lang="pt-BR" b="1" dirty="0" smtClean="0"/>
              <a:t>Projetos</a:t>
            </a:r>
          </a:p>
          <a:p>
            <a:pPr>
              <a:lnSpc>
                <a:spcPct val="100000"/>
              </a:lnSpc>
              <a:buNone/>
            </a:pPr>
            <a:r>
              <a:rPr lang="pt-BR" dirty="0" smtClean="0"/>
              <a:t>	É </a:t>
            </a:r>
            <a:r>
              <a:rPr lang="pt-BR" dirty="0"/>
              <a:t>um sistema de interface w</a:t>
            </a:r>
            <a:r>
              <a:rPr lang="pt-BR" dirty="0" smtClean="0"/>
              <a:t>eb </a:t>
            </a:r>
            <a:r>
              <a:rPr lang="pt-BR" dirty="0"/>
              <a:t>através do qual o usuário poderá obter informações a respeito </a:t>
            </a:r>
            <a:r>
              <a:rPr lang="pt-BR" dirty="0" smtClean="0"/>
              <a:t>de projetos e pessoas da empresa. </a:t>
            </a:r>
            <a:endParaRPr lang="pt-BR" dirty="0"/>
          </a:p>
        </p:txBody>
      </p:sp>
      <p:pic>
        <p:nvPicPr>
          <p:cNvPr id="1026" name="Picture 2" descr="E:\My Dropbox\Projeto de BD\documento 3\prints\2. loga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021" y="3788825"/>
            <a:ext cx="5579129" cy="239338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3133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Padrões de Projeto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Padrão MVC 2</a:t>
            </a:r>
          </a:p>
          <a:p>
            <a:pPr lvl="2"/>
            <a:r>
              <a:rPr lang="pt-BR" dirty="0" err="1" smtClean="0"/>
              <a:t>FrontController</a:t>
            </a:r>
            <a:r>
              <a:rPr lang="pt-BR" dirty="0" smtClean="0"/>
              <a:t> </a:t>
            </a:r>
          </a:p>
          <a:p>
            <a:pPr lvl="2"/>
            <a:r>
              <a:rPr lang="pt-BR" dirty="0" smtClean="0"/>
              <a:t>Passive </a:t>
            </a:r>
            <a:r>
              <a:rPr lang="pt-BR" dirty="0" err="1" smtClean="0"/>
              <a:t>Views</a:t>
            </a:r>
            <a:endParaRPr lang="pt-BR" dirty="0"/>
          </a:p>
          <a:p>
            <a:r>
              <a:rPr lang="pt-BR" b="1" dirty="0" smtClean="0"/>
              <a:t>Padrões Gang </a:t>
            </a:r>
            <a:r>
              <a:rPr lang="pt-BR" b="1" dirty="0" err="1" smtClean="0"/>
              <a:t>of</a:t>
            </a:r>
            <a:r>
              <a:rPr lang="pt-BR" b="1" dirty="0" smtClean="0"/>
              <a:t> Four</a:t>
            </a:r>
          </a:p>
          <a:p>
            <a:pPr lvl="2"/>
            <a:r>
              <a:rPr lang="pt-BR" dirty="0" err="1" smtClean="0"/>
              <a:t>Command</a:t>
            </a:r>
            <a:endParaRPr lang="pt-BR" dirty="0" smtClean="0"/>
          </a:p>
          <a:p>
            <a:pPr lvl="2"/>
            <a:r>
              <a:rPr lang="pt-BR" dirty="0" err="1" smtClean="0"/>
              <a:t>Adapter</a:t>
            </a:r>
            <a:endParaRPr lang="pt-BR" dirty="0" smtClean="0"/>
          </a:p>
          <a:p>
            <a:pPr lvl="2"/>
            <a:r>
              <a:rPr lang="pt-BR" dirty="0" smtClean="0"/>
              <a:t>Bridge</a:t>
            </a:r>
          </a:p>
          <a:p>
            <a:pPr lvl="2"/>
            <a:r>
              <a:rPr lang="pt-BR" dirty="0" err="1" smtClean="0"/>
              <a:t>Iterator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3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mo4\Documents\My Dropbox\Projeto de APS\classeProjet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5" y="1176020"/>
            <a:ext cx="873442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5775" y="353840"/>
            <a:ext cx="8229600" cy="792088"/>
          </a:xfrm>
        </p:spPr>
        <p:txBody>
          <a:bodyPr/>
          <a:lstStyle/>
          <a:p>
            <a:r>
              <a:rPr lang="pt-BR" dirty="0" smtClean="0"/>
              <a:t>Diagrama de Classes de Projeto</a:t>
            </a:r>
            <a:endParaRPr lang="pt-BR" dirty="0"/>
          </a:p>
        </p:txBody>
      </p:sp>
      <p:grpSp>
        <p:nvGrpSpPr>
          <p:cNvPr id="25" name="Grupo 24"/>
          <p:cNvGrpSpPr/>
          <p:nvPr/>
        </p:nvGrpSpPr>
        <p:grpSpPr>
          <a:xfrm>
            <a:off x="1475656" y="4564127"/>
            <a:ext cx="5752454" cy="531800"/>
            <a:chOff x="1810842" y="5178678"/>
            <a:chExt cx="4473584" cy="53180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1810842" y="5206422"/>
              <a:ext cx="4473584" cy="504056"/>
            </a:xfrm>
            <a:prstGeom prst="roundRect">
              <a:avLst/>
            </a:prstGeom>
            <a:solidFill>
              <a:srgbClr val="2B5BA1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707904" y="5178678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BRIDGE</a:t>
              </a: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7812360" y="2771984"/>
            <a:ext cx="1008112" cy="713258"/>
            <a:chOff x="8053094" y="2659500"/>
            <a:chExt cx="1008112" cy="713258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8140868" y="2940710"/>
              <a:ext cx="864096" cy="432048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8053094" y="265950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ADAPTER</a:t>
              </a: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-15766" y="884010"/>
            <a:ext cx="9052262" cy="929282"/>
            <a:chOff x="-15766" y="884010"/>
            <a:chExt cx="9052262" cy="929282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-15766" y="1166855"/>
              <a:ext cx="9004964" cy="646437"/>
            </a:xfrm>
            <a:prstGeom prst="roundRect">
              <a:avLst/>
            </a:prstGeom>
            <a:solidFill>
              <a:srgbClr val="29FF8A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7443656" y="884010"/>
              <a:ext cx="15928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PASSIVE VIEW</a:t>
              </a: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" name="Retângulo de cantos arredondados 13"/>
          <p:cNvSpPr/>
          <p:nvPr/>
        </p:nvSpPr>
        <p:spPr>
          <a:xfrm>
            <a:off x="229865" y="2894692"/>
            <a:ext cx="847725" cy="590550"/>
          </a:xfrm>
          <a:prstGeom prst="roundRect">
            <a:avLst/>
          </a:prstGeom>
          <a:solidFill>
            <a:srgbClr val="FF33CC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4" name="Grupo 23"/>
          <p:cNvGrpSpPr/>
          <p:nvPr/>
        </p:nvGrpSpPr>
        <p:grpSpPr>
          <a:xfrm>
            <a:off x="3678494" y="2020372"/>
            <a:ext cx="2448272" cy="590550"/>
            <a:chOff x="3836154" y="2036138"/>
            <a:chExt cx="2448272" cy="590550"/>
          </a:xfrm>
        </p:grpSpPr>
        <p:sp>
          <p:nvSpPr>
            <p:cNvPr id="22" name="Retângulo de cantos arredondados 21"/>
            <p:cNvSpPr/>
            <p:nvPr/>
          </p:nvSpPr>
          <p:spPr>
            <a:xfrm>
              <a:off x="3836154" y="2036138"/>
              <a:ext cx="1152128" cy="590550"/>
            </a:xfrm>
            <a:prstGeom prst="roundRect">
              <a:avLst/>
            </a:prstGeom>
            <a:solidFill>
              <a:srgbClr val="FF0000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4932040" y="2204864"/>
              <a:ext cx="1352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COMMAND</a:t>
              </a:r>
              <a:endParaRPr lang="pt-B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Pacotes</a:t>
            </a:r>
            <a:endParaRPr lang="pt-BR" dirty="0"/>
          </a:p>
        </p:txBody>
      </p:sp>
      <p:pic>
        <p:nvPicPr>
          <p:cNvPr id="4" name="Picture 2" descr="C:\Users\Lais\Documents\My Dropbox\Projeto de APS\Diagramas\Diagrama de Paco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787678" cy="434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48680"/>
            <a:ext cx="8229600" cy="49292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t-BR" sz="123200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do Caso de Uso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My Dropbox\Projeto de APS\Diagramas\Diagrama de Casos de Uso - Ger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70" y="559910"/>
            <a:ext cx="9361040" cy="602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1243590" y="1212794"/>
            <a:ext cx="1152128" cy="432048"/>
          </a:xfrm>
          <a:prstGeom prst="ellipse">
            <a:avLst/>
          </a:prstGeom>
          <a:solidFill>
            <a:srgbClr val="3168B9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508104" y="6134184"/>
            <a:ext cx="1152128" cy="432048"/>
          </a:xfrm>
          <a:prstGeom prst="ellipse">
            <a:avLst/>
          </a:prstGeom>
          <a:solidFill>
            <a:srgbClr val="3168B9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6404284" y="1677997"/>
            <a:ext cx="1152128" cy="432048"/>
          </a:xfrm>
          <a:prstGeom prst="ellipse">
            <a:avLst/>
          </a:prstGeom>
          <a:solidFill>
            <a:srgbClr val="3168B9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684386" y="2980910"/>
            <a:ext cx="1152128" cy="432048"/>
          </a:xfrm>
          <a:prstGeom prst="ellipse">
            <a:avLst/>
          </a:prstGeom>
          <a:solidFill>
            <a:srgbClr val="3168B9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58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My Dropbox\Projeto de APS\Diagramas\Diagrama de Casos de Uso - Subsiste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455" y="2614022"/>
            <a:ext cx="9252520" cy="32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4661822" y="2786866"/>
            <a:ext cx="1591091" cy="546374"/>
          </a:xfrm>
          <a:prstGeom prst="ellipse">
            <a:avLst/>
          </a:prstGeom>
          <a:solidFill>
            <a:srgbClr val="3168B9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/>
          <a:lstStyle/>
          <a:p>
            <a:r>
              <a:rPr lang="pt-BR" dirty="0" smtClean="0"/>
              <a:t>Caso de Uso - Subsistema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079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1° Caso de Uso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Pessoa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8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agem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1275</TotalTime>
  <Words>1169</Words>
  <Application>Microsoft Office PowerPoint</Application>
  <PresentationFormat>Apresentação na tela (4:3)</PresentationFormat>
  <Paragraphs>276</Paragraphs>
  <Slides>54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5" baseType="lpstr">
      <vt:lpstr>Folhagem</vt:lpstr>
      <vt:lpstr>Sistema de Gerenciamento de Pessoas e Projetos</vt:lpstr>
      <vt:lpstr>Equipe</vt:lpstr>
      <vt:lpstr>Roteiro</vt:lpstr>
      <vt:lpstr>O que é o SGPP?</vt:lpstr>
      <vt:lpstr>SGPP</vt:lpstr>
      <vt:lpstr>Visão do Caso de Uso</vt:lpstr>
      <vt:lpstr>Apresentação do PowerPoint</vt:lpstr>
      <vt:lpstr>Caso de Uso - Subsistema</vt:lpstr>
      <vt:lpstr>Cadastrar Pessoa</vt:lpstr>
      <vt:lpstr>Cadastrar Pessoa</vt:lpstr>
      <vt:lpstr>Cadastrar Pessoa</vt:lpstr>
      <vt:lpstr>Fluxo do Caso de Uso</vt:lpstr>
      <vt:lpstr>Classes de Análise</vt:lpstr>
      <vt:lpstr>Diagrama de Sequência</vt:lpstr>
      <vt:lpstr>Diagrama de Classes</vt:lpstr>
      <vt:lpstr>Editar Projeto </vt:lpstr>
      <vt:lpstr>Editar Projeto</vt:lpstr>
      <vt:lpstr>Editar Projeto</vt:lpstr>
      <vt:lpstr>Fluxo do Caso de Uso</vt:lpstr>
      <vt:lpstr>Fluxo do Caso de Uso</vt:lpstr>
      <vt:lpstr>Classes de Análise</vt:lpstr>
      <vt:lpstr>Diagrama de Sequência</vt:lpstr>
      <vt:lpstr>Diagrama de Classes</vt:lpstr>
      <vt:lpstr>Visualizar Cliente </vt:lpstr>
      <vt:lpstr>Visualizar Cliente</vt:lpstr>
      <vt:lpstr>Visualizar Cliente</vt:lpstr>
      <vt:lpstr>Fluxo do Caso de Uso</vt:lpstr>
      <vt:lpstr>Fluxo do Caso de Uso</vt:lpstr>
      <vt:lpstr>Classes de Análise</vt:lpstr>
      <vt:lpstr>Diagrama de Sequência</vt:lpstr>
      <vt:lpstr>Diagrama de Classes</vt:lpstr>
      <vt:lpstr>Gerar Relatório Membro </vt:lpstr>
      <vt:lpstr>Gerar Relatório Membro</vt:lpstr>
      <vt:lpstr>Gerar Relatório Membro</vt:lpstr>
      <vt:lpstr>Fluxo do Caso de Uso</vt:lpstr>
      <vt:lpstr>Fluxo do Caso de Uso</vt:lpstr>
      <vt:lpstr>Classes de Análise</vt:lpstr>
      <vt:lpstr>Diagrama de Sequência</vt:lpstr>
      <vt:lpstr>Diagrama de Classes</vt:lpstr>
      <vt:lpstr>Enviar Chamada por Email</vt:lpstr>
      <vt:lpstr>Enviar Chamada por Email</vt:lpstr>
      <vt:lpstr>Enviar Chamada por Email</vt:lpstr>
      <vt:lpstr>Fluxo do Caso de Uso</vt:lpstr>
      <vt:lpstr>Fluxo do Caso de Uso</vt:lpstr>
      <vt:lpstr>Classes de Análise</vt:lpstr>
      <vt:lpstr>   Diagrama de Sequência</vt:lpstr>
      <vt:lpstr>Diagrama de Classes</vt:lpstr>
      <vt:lpstr>Projeto</vt:lpstr>
      <vt:lpstr>Mapeamento</vt:lpstr>
      <vt:lpstr>Padrões de Projeto</vt:lpstr>
      <vt:lpstr>Diagrama de Classes</vt:lpstr>
      <vt:lpstr>Diagrama de Classes de Projeto</vt:lpstr>
      <vt:lpstr>Diagrama de Pacotes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Rastreamento de Objetos</dc:title>
  <dc:creator>victor</dc:creator>
  <cp:lastModifiedBy>Paulo Oliveira</cp:lastModifiedBy>
  <cp:revision>455</cp:revision>
  <dcterms:created xsi:type="dcterms:W3CDTF">2010-06-06T14:19:42Z</dcterms:created>
  <dcterms:modified xsi:type="dcterms:W3CDTF">2010-09-23T18:42:02Z</dcterms:modified>
</cp:coreProperties>
</file>