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8" r:id="rId3"/>
    <p:sldId id="257" r:id="rId4"/>
    <p:sldId id="259" r:id="rId5"/>
    <p:sldId id="260" r:id="rId6"/>
    <p:sldId id="265" r:id="rId7"/>
    <p:sldId id="277" r:id="rId8"/>
    <p:sldId id="261" r:id="rId9"/>
    <p:sldId id="287" r:id="rId10"/>
    <p:sldId id="288" r:id="rId11"/>
    <p:sldId id="292" r:id="rId12"/>
    <p:sldId id="293" r:id="rId13"/>
    <p:sldId id="289" r:id="rId14"/>
    <p:sldId id="279" r:id="rId15"/>
    <p:sldId id="278" r:id="rId16"/>
    <p:sldId id="282" r:id="rId17"/>
    <p:sldId id="281" r:id="rId18"/>
    <p:sldId id="280" r:id="rId19"/>
    <p:sldId id="284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nessa" initials="Vanessa" lastIdx="1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37" autoAdjust="0"/>
    <p:restoredTop sz="90216" autoAdjust="0"/>
  </p:normalViewPr>
  <p:slideViewPr>
    <p:cSldViewPr>
      <p:cViewPr>
        <p:scale>
          <a:sx n="75" d="100"/>
          <a:sy n="75" d="100"/>
        </p:scale>
        <p:origin x="-13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BE20F8-D2E2-43CE-A53D-BF8F817367D7}" type="datetimeFigureOut">
              <a:rPr lang="pt-BR" smtClean="0"/>
              <a:pPr/>
              <a:t>14/10/2012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196EA-814A-418B-9429-0B36A129E85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 contexto é tipicamente a localização, a identidade e o estado das pessoas, grupos ou objetos físicos e computacionais.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196EA-814A-418B-9429-0B36A129E856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196EA-814A-418B-9429-0B36A129E856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436CC-F1BC-4B7E-B95A-45708A89C9B7}" type="datetimeFigureOut">
              <a:rPr lang="pt-BR" smtClean="0"/>
              <a:pPr/>
              <a:t>14/10/2012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403-B5A2-4D27-9554-4DFF2D24486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436CC-F1BC-4B7E-B95A-45708A89C9B7}" type="datetimeFigureOut">
              <a:rPr lang="pt-BR" smtClean="0"/>
              <a:pPr/>
              <a:t>14/10/2012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403-B5A2-4D27-9554-4DFF2D24486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436CC-F1BC-4B7E-B95A-45708A89C9B7}" type="datetimeFigureOut">
              <a:rPr lang="pt-BR" smtClean="0"/>
              <a:pPr/>
              <a:t>14/10/2012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403-B5A2-4D27-9554-4DFF2D24486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7571184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64496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436CC-F1BC-4B7E-B95A-45708A89C9B7}" type="datetimeFigureOut">
              <a:rPr lang="pt-BR" smtClean="0"/>
              <a:pPr/>
              <a:t>14/10/2012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403-B5A2-4D27-9554-4DFF2D24486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436CC-F1BC-4B7E-B95A-45708A89C9B7}" type="datetimeFigureOut">
              <a:rPr lang="pt-BR" smtClean="0"/>
              <a:pPr/>
              <a:t>14/10/2012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403-B5A2-4D27-9554-4DFF2D24486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436CC-F1BC-4B7E-B95A-45708A89C9B7}" type="datetimeFigureOut">
              <a:rPr lang="pt-BR" smtClean="0"/>
              <a:pPr/>
              <a:t>14/10/2012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403-B5A2-4D27-9554-4DFF2D24486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436CC-F1BC-4B7E-B95A-45708A89C9B7}" type="datetimeFigureOut">
              <a:rPr lang="pt-BR" smtClean="0"/>
              <a:pPr/>
              <a:t>14/10/2012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403-B5A2-4D27-9554-4DFF2D24486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436CC-F1BC-4B7E-B95A-45708A89C9B7}" type="datetimeFigureOut">
              <a:rPr lang="pt-BR" smtClean="0"/>
              <a:pPr/>
              <a:t>14/10/2012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403-B5A2-4D27-9554-4DFF2D24486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436CC-F1BC-4B7E-B95A-45708A89C9B7}" type="datetimeFigureOut">
              <a:rPr lang="pt-BR" smtClean="0"/>
              <a:pPr/>
              <a:t>14/10/2012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403-B5A2-4D27-9554-4DFF2D24486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436CC-F1BC-4B7E-B95A-45708A89C9B7}" type="datetimeFigureOut">
              <a:rPr lang="pt-BR" smtClean="0"/>
              <a:pPr/>
              <a:t>14/10/2012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403-B5A2-4D27-9554-4DFF2D24486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436CC-F1BC-4B7E-B95A-45708A89C9B7}" type="datetimeFigureOut">
              <a:rPr lang="pt-BR" smtClean="0"/>
              <a:pPr/>
              <a:t>14/10/2012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403-B5A2-4D27-9554-4DFF2D24486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75711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71134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42910" y="63579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 smtClean="0"/>
              <a:t>18/05/2012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D7403-B5A2-4D27-9554-4DFF2D244863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925" y="6286520"/>
            <a:ext cx="1309803" cy="476292"/>
          </a:xfrm>
          <a:prstGeom prst="rect">
            <a:avLst/>
          </a:prstGeom>
          <a:ln>
            <a:noFill/>
          </a:ln>
          <a:effectLst>
            <a:outerShdw sx="1000" sy="1000" algn="tl" rotWithShape="0">
              <a:schemeClr val="bg1"/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e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ubibusRoute.mov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1928802"/>
            <a:ext cx="8001056" cy="3143272"/>
          </a:xfrm>
        </p:spPr>
        <p:txBody>
          <a:bodyPr>
            <a:normAutofit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endParaRPr lang="pt-B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85786" y="1928802"/>
            <a:ext cx="7643866" cy="1860238"/>
          </a:xfrm>
        </p:spPr>
        <p:txBody>
          <a:bodyPr>
            <a:noAutofit/>
          </a:bodyPr>
          <a:lstStyle/>
          <a:p>
            <a:r>
              <a:rPr lang="pt-BR" sz="3600" b="1" dirty="0" smtClean="0"/>
              <a:t> </a:t>
            </a:r>
            <a:r>
              <a:rPr lang="pt-BR" sz="3600" b="1" dirty="0" err="1" smtClean="0">
                <a:solidFill>
                  <a:schemeClr val="tx1"/>
                </a:solidFill>
              </a:rPr>
              <a:t>UbibusRoute</a:t>
            </a:r>
            <a:r>
              <a:rPr lang="pt-BR" sz="3600" b="1" dirty="0" smtClean="0">
                <a:solidFill>
                  <a:schemeClr val="tx1"/>
                </a:solidFill>
              </a:rPr>
              <a:t>: Usando Informações Contextuais de Redes Sociais para Sugestão de Rotas de Ônibus</a:t>
            </a:r>
            <a:endParaRPr lang="pt-BR" sz="3600" b="1" dirty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699792" y="5877272"/>
            <a:ext cx="3929090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17/10/2012</a:t>
            </a:r>
          </a:p>
          <a:p>
            <a:pPr algn="ctr"/>
            <a:r>
              <a:rPr lang="pt-BR" b="1" dirty="0" smtClean="0">
                <a:solidFill>
                  <a:schemeClr val="tx1"/>
                </a:solidFill>
              </a:rPr>
              <a:t>São Paulo - SP</a:t>
            </a:r>
          </a:p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6215082"/>
            <a:ext cx="387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925" y="6286520"/>
            <a:ext cx="1309803" cy="476292"/>
          </a:xfrm>
          <a:prstGeom prst="rect">
            <a:avLst/>
          </a:prstGeom>
          <a:ln>
            <a:noFill/>
          </a:ln>
          <a:effectLst>
            <a:outerShdw sx="1000" sy="1000" algn="tl" rotWithShape="0">
              <a:schemeClr val="bg1"/>
            </a:outerShdw>
          </a:effectLst>
        </p:spPr>
      </p:pic>
      <p:pic>
        <p:nvPicPr>
          <p:cNvPr id="1027" name="Picture 3" descr="logoufb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794" y="6286520"/>
            <a:ext cx="38735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Imagem 5"/>
          <p:cNvPicPr>
            <a:picLocks noChangeAspect="1" noChangeArrowheads="1"/>
          </p:cNvPicPr>
          <p:nvPr/>
        </p:nvPicPr>
        <p:blipFill>
          <a:blip r:embed="rId5" cstate="print"/>
          <a:srcRect l="15538" r="12985"/>
          <a:stretch>
            <a:fillRect/>
          </a:stretch>
        </p:blipFill>
        <p:spPr bwMode="auto">
          <a:xfrm>
            <a:off x="2357422" y="6286520"/>
            <a:ext cx="4048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logo_uem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43042" y="5715016"/>
            <a:ext cx="8445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utfp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7224" y="5857892"/>
            <a:ext cx="70802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5715016"/>
            <a:ext cx="758825" cy="492125"/>
          </a:xfrm>
          <a:prstGeom prst="rect">
            <a:avLst/>
          </a:prstGeom>
          <a:noFill/>
        </p:spPr>
      </p:pic>
      <p:sp>
        <p:nvSpPr>
          <p:cNvPr id="13" name="Retângulo 12"/>
          <p:cNvSpPr/>
          <p:nvPr/>
        </p:nvSpPr>
        <p:spPr>
          <a:xfrm>
            <a:off x="3357554" y="5786454"/>
            <a:ext cx="2000264" cy="9286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6444208" y="4953942"/>
            <a:ext cx="25002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Autores</a:t>
            </a:r>
          </a:p>
          <a:p>
            <a:r>
              <a:rPr lang="pt-BR" dirty="0" smtClean="0">
                <a:solidFill>
                  <a:schemeClr val="tx2"/>
                </a:solidFill>
              </a:rPr>
              <a:t>Vanessa Gomes de Lima</a:t>
            </a:r>
            <a:r>
              <a:rPr lang="pt-BR" dirty="0" smtClean="0"/>
              <a:t>   </a:t>
            </a:r>
          </a:p>
          <a:p>
            <a:r>
              <a:rPr lang="pt-BR" dirty="0" smtClean="0"/>
              <a:t>Ana Carolina Salgado       </a:t>
            </a:r>
            <a:endParaRPr lang="pt-BR" dirty="0"/>
          </a:p>
        </p:txBody>
      </p:sp>
      <p:pic>
        <p:nvPicPr>
          <p:cNvPr id="15" name="Imagem 14" descr="webmedia-logo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79512" y="44624"/>
            <a:ext cx="2592288" cy="16248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Descrição da Arquitetura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/>
          <a:lstStyle/>
          <a:p>
            <a:r>
              <a:rPr lang="pt-BR" dirty="0" smtClean="0"/>
              <a:t>Módulo Servidor</a:t>
            </a:r>
          </a:p>
          <a:p>
            <a:pPr lvl="1">
              <a:buNone/>
            </a:pPr>
            <a:endParaRPr lang="pt-BR" dirty="0"/>
          </a:p>
        </p:txBody>
      </p:sp>
      <p:pic>
        <p:nvPicPr>
          <p:cNvPr id="2050" name="Picture 2" descr="arquitetura_correcao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 l="30554" t="33917" r="42877" b="23283"/>
          <a:stretch>
            <a:fillRect/>
          </a:stretch>
        </p:blipFill>
        <p:spPr bwMode="auto">
          <a:xfrm>
            <a:off x="571472" y="2714620"/>
            <a:ext cx="2857520" cy="3599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lipse 12"/>
          <p:cNvSpPr/>
          <p:nvPr/>
        </p:nvSpPr>
        <p:spPr>
          <a:xfrm>
            <a:off x="1095664" y="3000372"/>
            <a:ext cx="1785950" cy="64294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Texto explicativo retangular 7"/>
          <p:cNvSpPr/>
          <p:nvPr/>
        </p:nvSpPr>
        <p:spPr>
          <a:xfrm>
            <a:off x="4143372" y="2428868"/>
            <a:ext cx="4357718" cy="3071834"/>
          </a:xfrm>
          <a:prstGeom prst="wedgeRectCallout">
            <a:avLst>
              <a:gd name="adj1" fmla="val -78577"/>
              <a:gd name="adj2" fmla="val -2166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pt-BR" sz="2400" dirty="0" smtClean="0">
                <a:solidFill>
                  <a:sysClr val="windowText" lastClr="000000"/>
                </a:solidFill>
              </a:rPr>
              <a:t> Recupera todas as rotas possíveis para a origem e destino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 smtClean="0">
                <a:solidFill>
                  <a:sysClr val="windowText" lastClr="000000"/>
                </a:solidFill>
              </a:rPr>
              <a:t> Atribui </a:t>
            </a:r>
            <a:r>
              <a:rPr lang="pt-BR" sz="2400" b="1" dirty="0" smtClean="0">
                <a:solidFill>
                  <a:sysClr val="windowText" lastClr="000000"/>
                </a:solidFill>
              </a:rPr>
              <a:t>pontuações</a:t>
            </a:r>
            <a:r>
              <a:rPr lang="pt-BR" sz="2400" dirty="0" smtClean="0">
                <a:solidFill>
                  <a:sysClr val="windowText" lastClr="000000"/>
                </a:solidFill>
              </a:rPr>
              <a:t> para as rotas de acordo com:</a:t>
            </a:r>
          </a:p>
          <a:p>
            <a:pPr lvl="1">
              <a:buFont typeface="Arial" pitchFamily="34" charset="0"/>
              <a:buChar char="•"/>
            </a:pPr>
            <a:r>
              <a:rPr lang="pt-BR" sz="2400" dirty="0" smtClean="0">
                <a:solidFill>
                  <a:sysClr val="windowText" lastClr="000000"/>
                </a:solidFill>
              </a:rPr>
              <a:t> Tempo</a:t>
            </a:r>
          </a:p>
          <a:p>
            <a:pPr lvl="1">
              <a:buFont typeface="Arial" pitchFamily="34" charset="0"/>
              <a:buChar char="•"/>
            </a:pPr>
            <a:r>
              <a:rPr lang="pt-BR" sz="2400" dirty="0" smtClean="0">
                <a:solidFill>
                  <a:sysClr val="windowText" lastClr="000000"/>
                </a:solidFill>
              </a:rPr>
              <a:t> Preço</a:t>
            </a:r>
          </a:p>
          <a:p>
            <a:pPr lvl="1">
              <a:buFont typeface="Arial" pitchFamily="34" charset="0"/>
              <a:buChar char="•"/>
            </a:pPr>
            <a:r>
              <a:rPr lang="pt-BR" sz="2400" dirty="0" smtClean="0">
                <a:solidFill>
                  <a:sysClr val="windowText" lastClr="000000"/>
                </a:solidFill>
              </a:rPr>
              <a:t> Distância</a:t>
            </a:r>
          </a:p>
          <a:p>
            <a:endParaRPr lang="pt-BR" sz="24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Descrição da Arquitetura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/>
          <a:lstStyle/>
          <a:p>
            <a:r>
              <a:rPr lang="pt-BR" dirty="0" smtClean="0"/>
              <a:t>Módulo Servidor</a:t>
            </a:r>
          </a:p>
          <a:p>
            <a:pPr lvl="1">
              <a:buNone/>
            </a:pPr>
            <a:endParaRPr lang="pt-BR" dirty="0"/>
          </a:p>
        </p:txBody>
      </p:sp>
      <p:pic>
        <p:nvPicPr>
          <p:cNvPr id="2050" name="Picture 2" descr="arquitetura_correcao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 l="30554" t="33917" r="42877" b="23283"/>
          <a:stretch>
            <a:fillRect/>
          </a:stretch>
        </p:blipFill>
        <p:spPr bwMode="auto">
          <a:xfrm>
            <a:off x="571472" y="2714620"/>
            <a:ext cx="2857520" cy="3599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lipse 12"/>
          <p:cNvSpPr/>
          <p:nvPr/>
        </p:nvSpPr>
        <p:spPr>
          <a:xfrm>
            <a:off x="1142976" y="3571876"/>
            <a:ext cx="1785950" cy="64294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Texto explicativo retangular 7"/>
          <p:cNvSpPr/>
          <p:nvPr/>
        </p:nvSpPr>
        <p:spPr>
          <a:xfrm>
            <a:off x="4071934" y="3214686"/>
            <a:ext cx="4643470" cy="3000396"/>
          </a:xfrm>
          <a:prstGeom prst="wedgeRectCallout">
            <a:avLst>
              <a:gd name="adj1" fmla="val -75236"/>
              <a:gd name="adj2" fmla="val -2751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pt-BR" sz="2400" dirty="0" smtClean="0">
                <a:solidFill>
                  <a:sysClr val="windowText" lastClr="000000"/>
                </a:solidFill>
              </a:rPr>
              <a:t> Recebe todas as rotas possíveis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 smtClean="0">
                <a:solidFill>
                  <a:sysClr val="windowText" lastClr="000000"/>
                </a:solidFill>
              </a:rPr>
              <a:t> </a:t>
            </a:r>
            <a:r>
              <a:rPr lang="pt-BR" sz="2400" b="1" dirty="0" smtClean="0">
                <a:solidFill>
                  <a:sysClr val="windowText" lastClr="000000"/>
                </a:solidFill>
              </a:rPr>
              <a:t>Recupera informações dinâmicas 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 smtClean="0">
                <a:solidFill>
                  <a:sysClr val="windowText" lastClr="000000"/>
                </a:solidFill>
              </a:rPr>
              <a:t> </a:t>
            </a:r>
            <a:r>
              <a:rPr lang="pt-BR" sz="2400" b="1" dirty="0" smtClean="0">
                <a:solidFill>
                  <a:sysClr val="windowText" lastClr="000000"/>
                </a:solidFill>
              </a:rPr>
              <a:t>Deprecia rotas de acordo com as informações dinâmicas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 smtClean="0">
                <a:solidFill>
                  <a:sysClr val="windowText" lastClr="000000"/>
                </a:solidFill>
              </a:rPr>
              <a:t> Indica a melhor rota de acordo com as preferências do usuário.</a:t>
            </a:r>
            <a:endParaRPr lang="pt-BR" sz="24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Descrição da Arquitetura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/>
          <a:lstStyle/>
          <a:p>
            <a:r>
              <a:rPr lang="pt-BR" dirty="0" smtClean="0"/>
              <a:t>Módulo Servidor</a:t>
            </a:r>
          </a:p>
          <a:p>
            <a:pPr lvl="1">
              <a:buNone/>
            </a:pPr>
            <a:endParaRPr lang="pt-BR" dirty="0"/>
          </a:p>
        </p:txBody>
      </p:sp>
      <p:pic>
        <p:nvPicPr>
          <p:cNvPr id="2050" name="Picture 2" descr="arquitetura_correcao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 l="30554" t="33917" r="42877" b="23283"/>
          <a:stretch>
            <a:fillRect/>
          </a:stretch>
        </p:blipFill>
        <p:spPr bwMode="auto">
          <a:xfrm>
            <a:off x="571472" y="2714620"/>
            <a:ext cx="2857520" cy="3599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lipse 12"/>
          <p:cNvSpPr/>
          <p:nvPr/>
        </p:nvSpPr>
        <p:spPr>
          <a:xfrm>
            <a:off x="607285" y="4143380"/>
            <a:ext cx="2857520" cy="64294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Texto explicativo retangular 7"/>
          <p:cNvSpPr/>
          <p:nvPr/>
        </p:nvSpPr>
        <p:spPr>
          <a:xfrm>
            <a:off x="4067944" y="3212976"/>
            <a:ext cx="4643470" cy="2000264"/>
          </a:xfrm>
          <a:prstGeom prst="wedgeRectCallout">
            <a:avLst>
              <a:gd name="adj1" fmla="val -63380"/>
              <a:gd name="adj2" fmla="val 1166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pt-BR" sz="2400" dirty="0" smtClean="0">
                <a:solidFill>
                  <a:sysClr val="windowText" lastClr="000000"/>
                </a:solidFill>
              </a:rPr>
              <a:t> </a:t>
            </a:r>
            <a:r>
              <a:rPr lang="pt-BR" sz="2400" b="1" dirty="0" smtClean="0">
                <a:solidFill>
                  <a:sysClr val="windowText" lastClr="000000"/>
                </a:solidFill>
              </a:rPr>
              <a:t>Captura, interpreta e armazena </a:t>
            </a:r>
            <a:r>
              <a:rPr lang="pt-BR" sz="2400" dirty="0" smtClean="0">
                <a:solidFill>
                  <a:sysClr val="windowText" lastClr="000000"/>
                </a:solidFill>
              </a:rPr>
              <a:t>informações de redes sociais em formato de </a:t>
            </a:r>
            <a:r>
              <a:rPr lang="pt-BR" sz="2400" b="1" dirty="0" smtClean="0">
                <a:solidFill>
                  <a:sysClr val="windowText" lastClr="000000"/>
                </a:solidFill>
              </a:rPr>
              <a:t>pontuação numérica</a:t>
            </a:r>
            <a:r>
              <a:rPr lang="pt-BR" sz="2400" dirty="0" smtClean="0">
                <a:solidFill>
                  <a:sysClr val="windowText" lastClr="000000"/>
                </a:solidFill>
              </a:rPr>
              <a:t>.</a:t>
            </a:r>
          </a:p>
          <a:p>
            <a:endParaRPr lang="pt-BR" sz="24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Descrição da Arquitetura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/>
          <a:lstStyle/>
          <a:p>
            <a:r>
              <a:rPr lang="pt-BR" dirty="0" smtClean="0"/>
              <a:t>Módulo Servidor</a:t>
            </a:r>
          </a:p>
          <a:p>
            <a:pPr lvl="1">
              <a:buNone/>
            </a:pPr>
            <a:endParaRPr lang="pt-BR" dirty="0"/>
          </a:p>
        </p:txBody>
      </p:sp>
      <p:pic>
        <p:nvPicPr>
          <p:cNvPr id="2050" name="Picture 2" descr="arquitetura_correcao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 l="61108" t="29669" r="21622" b="33801"/>
          <a:stretch>
            <a:fillRect/>
          </a:stretch>
        </p:blipFill>
        <p:spPr bwMode="auto">
          <a:xfrm>
            <a:off x="713596" y="2428868"/>
            <a:ext cx="1857388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lipse 12"/>
          <p:cNvSpPr/>
          <p:nvPr/>
        </p:nvSpPr>
        <p:spPr>
          <a:xfrm>
            <a:off x="571472" y="2643182"/>
            <a:ext cx="2000264" cy="2643206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Texto explicativo retangular 7"/>
          <p:cNvSpPr/>
          <p:nvPr/>
        </p:nvSpPr>
        <p:spPr>
          <a:xfrm>
            <a:off x="3286116" y="2500306"/>
            <a:ext cx="4714908" cy="1714512"/>
          </a:xfrm>
          <a:prstGeom prst="wedgeRectCallout">
            <a:avLst>
              <a:gd name="adj1" fmla="val -64943"/>
              <a:gd name="adj2" fmla="val 2581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pt-BR" sz="2400" dirty="0" smtClean="0">
                <a:solidFill>
                  <a:sysClr val="windowText" lastClr="000000"/>
                </a:solidFill>
              </a:rPr>
              <a:t> Armazena dados estáticos e dinâmicos das linhas de ônibus e do trânsito.</a:t>
            </a:r>
          </a:p>
          <a:p>
            <a:pPr algn="ctr"/>
            <a:endParaRPr lang="pt-BR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Aspectos de Implementação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857364"/>
            <a:ext cx="9144000" cy="4525963"/>
          </a:xfrm>
        </p:spPr>
        <p:txBody>
          <a:bodyPr>
            <a:normAutofit/>
          </a:bodyPr>
          <a:lstStyle/>
          <a:p>
            <a:r>
              <a:rPr lang="pt-BR" dirty="0" smtClean="0"/>
              <a:t>Como as mensagens são interpretadas?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2500306"/>
            <a:ext cx="7127224" cy="41526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1259632" y="2348880"/>
            <a:ext cx="748883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/>
              <a:t>Aspectos de Implementação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1857364"/>
            <a:ext cx="8572560" cy="4357718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O que acontece com as mensagens do </a:t>
            </a:r>
            <a:r>
              <a:rPr lang="pt-BR" i="1" dirty="0" smtClean="0"/>
              <a:t>Twitter</a:t>
            </a:r>
            <a:r>
              <a:rPr lang="pt-BR" dirty="0" smtClean="0"/>
              <a:t>?</a:t>
            </a:r>
          </a:p>
        </p:txBody>
      </p:sp>
      <p:pic>
        <p:nvPicPr>
          <p:cNvPr id="5" name="Imagem 4" descr="Sem título.png"/>
          <p:cNvPicPr>
            <a:picLocks noChangeAspect="1"/>
          </p:cNvPicPr>
          <p:nvPr/>
        </p:nvPicPr>
        <p:blipFill>
          <a:blip r:embed="rId2" cstate="print"/>
          <a:srcRect r="13292"/>
          <a:stretch>
            <a:fillRect/>
          </a:stretch>
        </p:blipFill>
        <p:spPr>
          <a:xfrm>
            <a:off x="274596" y="2643182"/>
            <a:ext cx="6143669" cy="1000132"/>
          </a:xfrm>
          <a:prstGeom prst="rect">
            <a:avLst/>
          </a:prstGeom>
        </p:spPr>
      </p:pic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857224" y="4357694"/>
          <a:ext cx="7715304" cy="14287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928826"/>
                <a:gridCol w="1928826"/>
                <a:gridCol w="1928826"/>
                <a:gridCol w="1928826"/>
              </a:tblGrid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Hora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Agravante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Situação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Localização</a:t>
                      </a:r>
                      <a:endParaRPr lang="pt-BR" sz="2000" dirty="0"/>
                    </a:p>
                  </a:txBody>
                  <a:tcPr anchor="ctr"/>
                </a:tc>
              </a:tr>
              <a:tr h="71438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tângulo 7"/>
          <p:cNvSpPr/>
          <p:nvPr/>
        </p:nvSpPr>
        <p:spPr>
          <a:xfrm>
            <a:off x="1107163" y="2952684"/>
            <a:ext cx="1000132" cy="35719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2845613" y="2928934"/>
            <a:ext cx="571504" cy="35719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3405242" y="2928934"/>
            <a:ext cx="1143008" cy="35719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4822127" y="2928934"/>
            <a:ext cx="1571636" cy="35719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6643702" y="5286388"/>
            <a:ext cx="1785950" cy="35719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ysClr val="windowText" lastClr="000000"/>
                </a:solidFill>
              </a:rPr>
              <a:t>Rua Jose Osorio</a:t>
            </a:r>
            <a:endParaRPr lang="pt-BR" dirty="0">
              <a:solidFill>
                <a:sysClr val="windowText" lastClr="000000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5000628" y="5286388"/>
            <a:ext cx="1357322" cy="35719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ysClr val="windowText" lastClr="000000"/>
                </a:solidFill>
              </a:rPr>
              <a:t>engarrafado</a:t>
            </a:r>
            <a:endParaRPr lang="pt-BR" dirty="0">
              <a:solidFill>
                <a:sysClr val="windowText" lastClr="000000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3286116" y="5286388"/>
            <a:ext cx="1000132" cy="35719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ysClr val="windowText" lastClr="000000"/>
                </a:solidFill>
              </a:rPr>
              <a:t>muito</a:t>
            </a:r>
            <a:endParaRPr lang="pt-BR" dirty="0">
              <a:solidFill>
                <a:sysClr val="windowText" lastClr="000000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1142976" y="5286388"/>
            <a:ext cx="1285884" cy="35719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ysClr val="windowText" lastClr="000000"/>
                </a:solidFill>
              </a:rPr>
              <a:t>22h29min</a:t>
            </a:r>
            <a:endParaRPr lang="pt-BR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1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Aspectos de Implementação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785926"/>
            <a:ext cx="9144000" cy="4525963"/>
          </a:xfrm>
        </p:spPr>
        <p:txBody>
          <a:bodyPr>
            <a:normAutofit/>
          </a:bodyPr>
          <a:lstStyle/>
          <a:p>
            <a:r>
              <a:rPr lang="pt-BR" sz="3000" dirty="0" smtClean="0"/>
              <a:t>Servidor desenvolvido com o </a:t>
            </a:r>
            <a:r>
              <a:rPr lang="pt-BR" sz="3000" i="1" dirty="0" smtClean="0"/>
              <a:t>framework</a:t>
            </a:r>
            <a:r>
              <a:rPr lang="pt-BR" sz="3000" dirty="0" smtClean="0"/>
              <a:t> </a:t>
            </a:r>
            <a:r>
              <a:rPr lang="pt-BR" sz="3000" b="1" i="1" dirty="0" smtClean="0"/>
              <a:t>Django</a:t>
            </a:r>
            <a:r>
              <a:rPr lang="pt-BR" sz="3000" dirty="0" smtClean="0"/>
              <a:t>,  e c</a:t>
            </a:r>
            <a:r>
              <a:rPr lang="pt-BR" sz="3000" i="1" dirty="0" smtClean="0"/>
              <a:t>rawler</a:t>
            </a:r>
            <a:r>
              <a:rPr lang="pt-BR" sz="3000" dirty="0" smtClean="0"/>
              <a:t> desenvolvido em </a:t>
            </a:r>
            <a:r>
              <a:rPr lang="pt-BR" sz="3000" b="1" i="1" dirty="0" smtClean="0"/>
              <a:t>Python</a:t>
            </a:r>
            <a:r>
              <a:rPr lang="pt-BR" sz="3000" dirty="0" smtClean="0"/>
              <a:t> para buscar os </a:t>
            </a:r>
            <a:r>
              <a:rPr lang="pt-BR" sz="3000" i="1" dirty="0" smtClean="0"/>
              <a:t>tweets</a:t>
            </a:r>
            <a:r>
              <a:rPr lang="pt-BR" sz="3000" dirty="0" smtClean="0"/>
              <a:t> em intervalos periódicos</a:t>
            </a:r>
          </a:p>
          <a:p>
            <a:r>
              <a:rPr lang="pt-BR" sz="3000" dirty="0" smtClean="0"/>
              <a:t>Comunicação Cliente-Servidor por </a:t>
            </a:r>
            <a:r>
              <a:rPr lang="pt-BR" sz="3000" b="1" i="1" dirty="0" err="1" smtClean="0"/>
              <a:t>API-Rest</a:t>
            </a:r>
            <a:endParaRPr lang="pt-BR" sz="3000" b="1" i="1" dirty="0" smtClean="0"/>
          </a:p>
          <a:p>
            <a:r>
              <a:rPr lang="pt-BR" sz="3000" dirty="0" smtClean="0"/>
              <a:t>Busca de rotas no mapa baseada no </a:t>
            </a:r>
            <a:r>
              <a:rPr lang="pt-BR" sz="3000" b="1" dirty="0" smtClean="0"/>
              <a:t>algoritmo de </a:t>
            </a:r>
            <a:r>
              <a:rPr lang="pt-BR" sz="3000" b="1" dirty="0" err="1" smtClean="0"/>
              <a:t>Dijkstra</a:t>
            </a:r>
            <a:r>
              <a:rPr lang="pt-BR" sz="3000" b="1" dirty="0" smtClean="0"/>
              <a:t>.</a:t>
            </a:r>
            <a:endParaRPr lang="pt-BR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Demonstração</a:t>
            </a:r>
            <a:endParaRPr lang="pt-BR" dirty="0"/>
          </a:p>
        </p:txBody>
      </p:sp>
      <p:pic>
        <p:nvPicPr>
          <p:cNvPr id="4098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844824"/>
            <a:ext cx="2867025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Trabalhos Futuros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857364"/>
            <a:ext cx="9144000" cy="4786346"/>
          </a:xfrm>
        </p:spPr>
        <p:txBody>
          <a:bodyPr>
            <a:normAutofit/>
          </a:bodyPr>
          <a:lstStyle/>
          <a:p>
            <a:r>
              <a:rPr lang="pt-BR" sz="3000" dirty="0" smtClean="0"/>
              <a:t>Realizar testes utilizando </a:t>
            </a:r>
            <a:r>
              <a:rPr lang="pt-BR" sz="3000" b="1" dirty="0" smtClean="0"/>
              <a:t>base de dados reais</a:t>
            </a:r>
          </a:p>
          <a:p>
            <a:r>
              <a:rPr lang="pt-BR" sz="3000" dirty="0" smtClean="0"/>
              <a:t>Expandir o tratamento das redes sociais para permitir capturar informações de trânsito provenientes de </a:t>
            </a:r>
            <a:r>
              <a:rPr lang="pt-BR" sz="3000" b="1" dirty="0" smtClean="0"/>
              <a:t>outros perfis e outras Redes (</a:t>
            </a:r>
            <a:r>
              <a:rPr lang="pt-BR" sz="3000" b="1" dirty="0" err="1" smtClean="0"/>
              <a:t>Facebook</a:t>
            </a:r>
            <a:r>
              <a:rPr lang="pt-BR" sz="3000" b="1" dirty="0" smtClean="0"/>
              <a:t>, </a:t>
            </a:r>
            <a:r>
              <a:rPr lang="pt-BR" sz="3000" b="1" dirty="0" err="1" smtClean="0"/>
              <a:t>Instagram</a:t>
            </a:r>
            <a:r>
              <a:rPr lang="pt-BR" sz="3000" b="1" dirty="0" smtClean="0"/>
              <a:t>, etc.)</a:t>
            </a:r>
          </a:p>
          <a:p>
            <a:r>
              <a:rPr lang="pt-BR" sz="3000" dirty="0" smtClean="0"/>
              <a:t>Evolução </a:t>
            </a:r>
            <a:r>
              <a:rPr lang="pt-BR" sz="3000" b="1" dirty="0" smtClean="0"/>
              <a:t>do tratamento de mensagens </a:t>
            </a:r>
            <a:r>
              <a:rPr lang="pt-BR" sz="3000" dirty="0" smtClean="0"/>
              <a:t>de trânsito usando técnicas de </a:t>
            </a:r>
            <a:r>
              <a:rPr lang="pt-BR" sz="3000" b="1" dirty="0" smtClean="0"/>
              <a:t>Análise de Sentimentos</a:t>
            </a:r>
            <a:r>
              <a:rPr lang="pt-BR" sz="3000" dirty="0" smtClean="0"/>
              <a:t>.</a:t>
            </a:r>
            <a:endParaRPr lang="pt-BR" sz="3000" b="1" dirty="0" smtClean="0"/>
          </a:p>
          <a:p>
            <a:endParaRPr lang="pt-BR" dirty="0" smtClean="0"/>
          </a:p>
          <a:p>
            <a:pPr lvl="1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UbibusRoute</a:t>
            </a:r>
            <a:endParaRPr lang="pt-BR" dirty="0"/>
          </a:p>
        </p:txBody>
      </p:sp>
      <p:pic>
        <p:nvPicPr>
          <p:cNvPr id="10" name="Espaço Reservado para Conteúdo 9" descr="images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357950" y="4366399"/>
            <a:ext cx="2502725" cy="2491601"/>
          </a:xfrm>
        </p:spPr>
      </p:pic>
      <p:sp>
        <p:nvSpPr>
          <p:cNvPr id="4" name="Retângulo 3"/>
          <p:cNvSpPr/>
          <p:nvPr/>
        </p:nvSpPr>
        <p:spPr>
          <a:xfrm>
            <a:off x="0" y="1857364"/>
            <a:ext cx="50006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/>
              <a:t>Autores</a:t>
            </a:r>
          </a:p>
          <a:p>
            <a:r>
              <a:rPr lang="pt-BR" dirty="0" smtClean="0">
                <a:solidFill>
                  <a:schemeClr val="tx2"/>
                </a:solidFill>
              </a:rPr>
              <a:t>Vanessa Gomes de Lima </a:t>
            </a:r>
            <a:r>
              <a:rPr lang="pt-BR" dirty="0" smtClean="0"/>
              <a:t>  – vgl2@cin.ufpe.br</a:t>
            </a:r>
          </a:p>
          <a:p>
            <a:r>
              <a:rPr lang="pt-BR" dirty="0" smtClean="0"/>
              <a:t>Ana Carolina Salgado        – acs@cin.ufpe.br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6500826" y="3571876"/>
            <a:ext cx="1785950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Perguntas</a:t>
            </a:r>
            <a:endParaRPr lang="pt-BR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772816"/>
            <a:ext cx="4644008" cy="4525963"/>
          </a:xfrm>
        </p:spPr>
        <p:txBody>
          <a:bodyPr>
            <a:normAutofit fontScale="92500" lnSpcReduction="20000"/>
          </a:bodyPr>
          <a:lstStyle/>
          <a:p>
            <a:r>
              <a:rPr lang="pt-BR" sz="3000" b="1" dirty="0" smtClean="0"/>
              <a:t>Trânsito caótico </a:t>
            </a:r>
            <a:r>
              <a:rPr lang="pt-BR" sz="3000" dirty="0" smtClean="0"/>
              <a:t>nas grandes cidades brasileiras</a:t>
            </a:r>
          </a:p>
          <a:p>
            <a:r>
              <a:rPr lang="pt-BR" sz="3000" dirty="0" smtClean="0"/>
              <a:t>Condições de tráfego afetam o transporte público</a:t>
            </a:r>
          </a:p>
          <a:p>
            <a:r>
              <a:rPr lang="pt-BR" sz="3000" dirty="0" smtClean="0"/>
              <a:t>Crescimento de </a:t>
            </a:r>
            <a:r>
              <a:rPr lang="pt-BR" sz="3000" b="1" dirty="0" smtClean="0"/>
              <a:t>informações disponíveis </a:t>
            </a:r>
            <a:r>
              <a:rPr lang="pt-BR" sz="3000" dirty="0" smtClean="0"/>
              <a:t>sobre trânsito a partir de </a:t>
            </a:r>
            <a:r>
              <a:rPr lang="pt-BR" sz="3000" b="1" dirty="0" smtClean="0"/>
              <a:t>Redes Sociais</a:t>
            </a:r>
            <a:endParaRPr lang="pt-BR" sz="3000" dirty="0" smtClean="0"/>
          </a:p>
          <a:p>
            <a:r>
              <a:rPr lang="pt-BR" sz="3000" dirty="0" smtClean="0"/>
              <a:t>Aumento do uso de </a:t>
            </a:r>
            <a:r>
              <a:rPr lang="pt-BR" sz="3000" b="1" i="1" dirty="0" smtClean="0"/>
              <a:t>Smartphones</a:t>
            </a:r>
            <a:r>
              <a:rPr lang="pt-BR" sz="3000" b="1" dirty="0" smtClean="0"/>
              <a:t> e Internet </a:t>
            </a:r>
            <a:r>
              <a:rPr lang="pt-BR" sz="3000" dirty="0" smtClean="0"/>
              <a:t>móvel por grandes parcelas da população</a:t>
            </a:r>
          </a:p>
          <a:p>
            <a:pPr>
              <a:buNone/>
            </a:pPr>
            <a:endParaRPr lang="pt-BR" sz="1800" dirty="0" smtClean="0"/>
          </a:p>
          <a:p>
            <a:endParaRPr lang="pt-BR" sz="1800" dirty="0" smtClean="0"/>
          </a:p>
        </p:txBody>
      </p:sp>
      <p:pic>
        <p:nvPicPr>
          <p:cNvPr id="4" name="Imagem 3" descr="images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2348880"/>
            <a:ext cx="3851814" cy="25632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785926"/>
            <a:ext cx="9144000" cy="4525963"/>
          </a:xfrm>
        </p:spPr>
        <p:txBody>
          <a:bodyPr>
            <a:normAutofit/>
          </a:bodyPr>
          <a:lstStyle/>
          <a:p>
            <a:r>
              <a:rPr lang="pt-BR" sz="3000" dirty="0" smtClean="0"/>
              <a:t>Caracterização do Problema</a:t>
            </a:r>
          </a:p>
          <a:p>
            <a:r>
              <a:rPr lang="pt-BR" sz="3000" dirty="0" smtClean="0"/>
              <a:t>O que é o UbibusRoute ?</a:t>
            </a:r>
          </a:p>
          <a:p>
            <a:r>
              <a:rPr lang="pt-BR" sz="3000" dirty="0" smtClean="0"/>
              <a:t>Informações do Trânsito</a:t>
            </a:r>
          </a:p>
          <a:p>
            <a:r>
              <a:rPr lang="pt-BR" sz="3000" dirty="0" smtClean="0"/>
              <a:t>Descrição da Arquitetura</a:t>
            </a:r>
          </a:p>
          <a:p>
            <a:r>
              <a:rPr lang="pt-BR" sz="3000" dirty="0" smtClean="0"/>
              <a:t>Aspectos de Implementação</a:t>
            </a:r>
          </a:p>
          <a:p>
            <a:r>
              <a:rPr lang="pt-BR" sz="3000" dirty="0" smtClean="0"/>
              <a:t>Demonstração</a:t>
            </a:r>
          </a:p>
          <a:p>
            <a:r>
              <a:rPr lang="pt-BR" sz="3000" dirty="0" smtClean="0"/>
              <a:t>Trabalhos Futuros</a:t>
            </a:r>
          </a:p>
          <a:p>
            <a:pPr>
              <a:buNone/>
            </a:pPr>
            <a:endParaRPr lang="pt-BR" sz="3000" dirty="0" smtClean="0"/>
          </a:p>
          <a:p>
            <a:pPr lvl="1">
              <a:buNone/>
            </a:pPr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Caracterização do Problema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1857365"/>
            <a:ext cx="3926240" cy="4523964"/>
          </a:xfrm>
        </p:spPr>
        <p:txBody>
          <a:bodyPr>
            <a:normAutofit/>
          </a:bodyPr>
          <a:lstStyle/>
          <a:p>
            <a:r>
              <a:rPr lang="pt-BR" sz="3000" b="1" dirty="0" smtClean="0"/>
              <a:t>Falta </a:t>
            </a:r>
            <a:r>
              <a:rPr lang="pt-BR" sz="3000" b="1" dirty="0" smtClean="0"/>
              <a:t>de informações</a:t>
            </a:r>
            <a:r>
              <a:rPr lang="pt-BR" sz="3000" dirty="0" smtClean="0"/>
              <a:t> sobre </a:t>
            </a:r>
            <a:r>
              <a:rPr lang="pt-BR" sz="3000" b="1" dirty="0" smtClean="0"/>
              <a:t>transporte público</a:t>
            </a:r>
            <a:r>
              <a:rPr lang="pt-BR" sz="3000" dirty="0" smtClean="0"/>
              <a:t> que levem em consideração </a:t>
            </a:r>
            <a:r>
              <a:rPr lang="pt-BR" sz="3000" b="1" dirty="0" smtClean="0"/>
              <a:t>eventos dinâmicos</a:t>
            </a:r>
          </a:p>
          <a:p>
            <a:r>
              <a:rPr lang="pt-BR" sz="3000" b="1" dirty="0" smtClean="0"/>
              <a:t>Difícil acesso a artefatos</a:t>
            </a:r>
            <a:r>
              <a:rPr lang="pt-BR" sz="3000" dirty="0" smtClean="0"/>
              <a:t> que ajudem na </a:t>
            </a:r>
            <a:r>
              <a:rPr lang="pt-BR" sz="3000" b="1" dirty="0" smtClean="0"/>
              <a:t>sugestão de rotas </a:t>
            </a:r>
            <a:r>
              <a:rPr lang="pt-BR" sz="3000" dirty="0" smtClean="0"/>
              <a:t>de viagem por ônibus</a:t>
            </a:r>
          </a:p>
        </p:txBody>
      </p:sp>
      <p:pic>
        <p:nvPicPr>
          <p:cNvPr id="4" name="Imagem 3" descr="ponto_de_onib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07396" y="1916832"/>
            <a:ext cx="3709020" cy="232247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64480" y="4304406"/>
            <a:ext cx="3723944" cy="24369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que é o UbibusRoute 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785926"/>
            <a:ext cx="9144000" cy="4525963"/>
          </a:xfrm>
        </p:spPr>
        <p:txBody>
          <a:bodyPr>
            <a:normAutofit/>
          </a:bodyPr>
          <a:lstStyle/>
          <a:p>
            <a:r>
              <a:rPr lang="pt-BR" sz="3000" dirty="0" smtClean="0"/>
              <a:t>Módulo integrado ao ITS “</a:t>
            </a:r>
            <a:r>
              <a:rPr lang="pt-BR" sz="3000" b="1" dirty="0" err="1" smtClean="0"/>
              <a:t>Ubibus</a:t>
            </a:r>
            <a:r>
              <a:rPr lang="pt-BR" sz="3000" dirty="0" smtClean="0"/>
              <a:t>”</a:t>
            </a:r>
          </a:p>
          <a:p>
            <a:r>
              <a:rPr lang="pt-BR" sz="3000" dirty="0" smtClean="0"/>
              <a:t>A partir de um </a:t>
            </a:r>
            <a:r>
              <a:rPr lang="pt-BR" sz="3000" b="1" dirty="0" smtClean="0"/>
              <a:t>aplicativo móvel</a:t>
            </a:r>
            <a:r>
              <a:rPr lang="pt-BR" sz="3000" dirty="0" smtClean="0"/>
              <a:t>,</a:t>
            </a:r>
            <a:r>
              <a:rPr lang="pt-BR" sz="3000" b="1" dirty="0" smtClean="0"/>
              <a:t> i</a:t>
            </a:r>
            <a:r>
              <a:rPr lang="pt-BR" sz="3000" b="1" dirty="0" smtClean="0"/>
              <a:t>ndica </a:t>
            </a:r>
            <a:r>
              <a:rPr lang="pt-BR" sz="3000" b="1" dirty="0" smtClean="0"/>
              <a:t>rotas de ônibus </a:t>
            </a:r>
            <a:r>
              <a:rPr lang="pt-BR" sz="3000" dirty="0" smtClean="0"/>
              <a:t>de acordo com </a:t>
            </a:r>
            <a:r>
              <a:rPr lang="pt-BR" sz="3000" b="1" dirty="0" smtClean="0"/>
              <a:t>origem, </a:t>
            </a:r>
            <a:r>
              <a:rPr lang="pt-BR" sz="3000" dirty="0" smtClean="0"/>
              <a:t> </a:t>
            </a:r>
            <a:r>
              <a:rPr lang="pt-BR" sz="3000" b="1" dirty="0" smtClean="0"/>
              <a:t>destino </a:t>
            </a:r>
            <a:r>
              <a:rPr lang="pt-BR" sz="3000" dirty="0" smtClean="0"/>
              <a:t>e</a:t>
            </a:r>
            <a:r>
              <a:rPr lang="pt-BR" sz="3000" b="1" dirty="0" smtClean="0"/>
              <a:t> preferências</a:t>
            </a:r>
            <a:r>
              <a:rPr lang="pt-BR" sz="3000" dirty="0" smtClean="0"/>
              <a:t> do usuário</a:t>
            </a:r>
          </a:p>
          <a:p>
            <a:r>
              <a:rPr lang="pt-BR" sz="3000" dirty="0" smtClean="0"/>
              <a:t>Sugere </a:t>
            </a:r>
            <a:r>
              <a:rPr lang="pt-BR" sz="3000" dirty="0" smtClean="0"/>
              <a:t>rotas de ônibus considerando </a:t>
            </a:r>
            <a:r>
              <a:rPr lang="pt-BR" sz="3000" b="1" dirty="0" smtClean="0"/>
              <a:t>informações estáticas </a:t>
            </a:r>
            <a:r>
              <a:rPr lang="pt-BR" sz="3000" dirty="0" smtClean="0"/>
              <a:t>e</a:t>
            </a:r>
            <a:r>
              <a:rPr lang="pt-BR" sz="3000" b="1" dirty="0" smtClean="0"/>
              <a:t> dinâmicas </a:t>
            </a:r>
          </a:p>
          <a:p>
            <a:endParaRPr lang="pt-BR" sz="3000" b="1" dirty="0" smtClean="0"/>
          </a:p>
          <a:p>
            <a:endParaRPr lang="pt-BR" sz="3000" b="1" dirty="0" smtClean="0"/>
          </a:p>
          <a:p>
            <a:pPr lvl="2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Informações do Trânsito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4464496"/>
          </a:xfrm>
        </p:spPr>
        <p:txBody>
          <a:bodyPr>
            <a:normAutofit/>
          </a:bodyPr>
          <a:lstStyle/>
          <a:p>
            <a:r>
              <a:rPr lang="pt-BR" sz="3000" dirty="0" smtClean="0"/>
              <a:t>Informações estáticas levadas em consideração:</a:t>
            </a:r>
          </a:p>
          <a:p>
            <a:pPr lvl="1"/>
            <a:r>
              <a:rPr lang="pt-BR" sz="3000" b="1" dirty="0" smtClean="0"/>
              <a:t>Distância a ser percorrida </a:t>
            </a:r>
            <a:r>
              <a:rPr lang="pt-BR" sz="3000" dirty="0" smtClean="0"/>
              <a:t>entre o ponto de ônibus origem e o destino</a:t>
            </a:r>
          </a:p>
          <a:p>
            <a:pPr lvl="1"/>
            <a:r>
              <a:rPr lang="pt-BR" sz="3000" b="1" dirty="0" smtClean="0"/>
              <a:t>Intervalo de tempo de saída </a:t>
            </a:r>
            <a:r>
              <a:rPr lang="pt-BR" sz="3000" dirty="0" smtClean="0"/>
              <a:t>dos ônibus dos seus terminais</a:t>
            </a:r>
          </a:p>
          <a:p>
            <a:pPr lvl="1"/>
            <a:r>
              <a:rPr lang="pt-BR" sz="3000" b="1" dirty="0" smtClean="0"/>
              <a:t>Preço da passagem </a:t>
            </a:r>
            <a:r>
              <a:rPr lang="pt-BR" sz="3000" dirty="0" smtClean="0"/>
              <a:t>das linhas de ônibus</a:t>
            </a:r>
          </a:p>
          <a:p>
            <a:pPr lvl="1"/>
            <a:r>
              <a:rPr lang="pt-BR" sz="3000" b="1" dirty="0" smtClean="0"/>
              <a:t>Velocidade média </a:t>
            </a:r>
            <a:r>
              <a:rPr lang="pt-BR" sz="3000" dirty="0" smtClean="0"/>
              <a:t>das vias percorridas pelas diferentes linhas de ônibus</a:t>
            </a:r>
            <a:endParaRPr lang="pt-BR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4987" y="285728"/>
            <a:ext cx="8229600" cy="1143000"/>
          </a:xfrm>
        </p:spPr>
        <p:txBody>
          <a:bodyPr>
            <a:normAutofit/>
          </a:bodyPr>
          <a:lstStyle/>
          <a:p>
            <a:r>
              <a:rPr lang="pt-BR" dirty="0" smtClean="0"/>
              <a:t>Informações do Trânsito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714488"/>
            <a:ext cx="9144000" cy="4857784"/>
          </a:xfrm>
        </p:spPr>
        <p:txBody>
          <a:bodyPr>
            <a:normAutofit/>
          </a:bodyPr>
          <a:lstStyle/>
          <a:p>
            <a:pPr algn="just"/>
            <a:r>
              <a:rPr lang="pt-BR" sz="3000" dirty="0" smtClean="0"/>
              <a:t>O que são informações contextuais?</a:t>
            </a:r>
          </a:p>
          <a:p>
            <a:pPr lvl="1" algn="just"/>
            <a:r>
              <a:rPr lang="pt-BR" sz="3200" dirty="0" smtClean="0"/>
              <a:t>O Contexto atua como um conjunto de restrições que influenciam o comportamento de um sistema, embutido em uma dada tarefa </a:t>
            </a:r>
            <a:r>
              <a:rPr lang="pt-BR" sz="3000" dirty="0" smtClean="0"/>
              <a:t>[</a:t>
            </a:r>
            <a:r>
              <a:rPr lang="pt-BR" sz="3000" dirty="0" err="1" smtClean="0"/>
              <a:t>Brézillon</a:t>
            </a:r>
            <a:r>
              <a:rPr lang="pt-BR" sz="3000" dirty="0" smtClean="0"/>
              <a:t> 2005]. </a:t>
            </a:r>
          </a:p>
          <a:p>
            <a:pPr algn="just"/>
            <a:r>
              <a:rPr lang="pt-BR" sz="3000" dirty="0" smtClean="0"/>
              <a:t>Informações dinâmicas sobre as </a:t>
            </a:r>
            <a:r>
              <a:rPr lang="pt-BR" sz="3000" b="1" dirty="0" smtClean="0"/>
              <a:t>condições do tráfego urbano,</a:t>
            </a:r>
            <a:r>
              <a:rPr lang="pt-BR" sz="3000" dirty="0" smtClean="0"/>
              <a:t> oriundas da rede social </a:t>
            </a:r>
            <a:r>
              <a:rPr lang="pt-BR" sz="3000" b="1" i="1" dirty="0" err="1" smtClean="0"/>
              <a:t>Twitter</a:t>
            </a:r>
            <a:r>
              <a:rPr lang="pt-BR" sz="3000" b="1" i="1" dirty="0" smtClean="0"/>
              <a:t> </a:t>
            </a:r>
            <a:r>
              <a:rPr lang="pt-BR" sz="3000" i="1" dirty="0" smtClean="0"/>
              <a:t>de perfis específicos sobre </a:t>
            </a:r>
            <a:r>
              <a:rPr lang="pt-BR" sz="3000" b="1" i="1" dirty="0" smtClean="0"/>
              <a:t>trânsito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Descrição da Arquitetura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/>
          <a:lstStyle/>
          <a:p>
            <a:r>
              <a:rPr lang="pt-BR" dirty="0" smtClean="0"/>
              <a:t>Arquitetura do UbibusRoute</a:t>
            </a:r>
          </a:p>
          <a:p>
            <a:pPr lvl="1">
              <a:buNone/>
            </a:pPr>
            <a:endParaRPr lang="pt-BR" dirty="0"/>
          </a:p>
        </p:txBody>
      </p:sp>
      <p:pic>
        <p:nvPicPr>
          <p:cNvPr id="2050" name="Picture 2" descr="arquitetura_correcao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 t="29669" r="20256" b="23283"/>
          <a:stretch>
            <a:fillRect/>
          </a:stretch>
        </p:blipFill>
        <p:spPr bwMode="auto">
          <a:xfrm>
            <a:off x="142844" y="2285992"/>
            <a:ext cx="8576642" cy="395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Descrição da Arquitetura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/>
          <a:lstStyle/>
          <a:p>
            <a:r>
              <a:rPr lang="pt-BR" dirty="0" smtClean="0"/>
              <a:t>Módulo Cliente</a:t>
            </a:r>
          </a:p>
          <a:p>
            <a:pPr lvl="1">
              <a:buNone/>
            </a:pPr>
            <a:endParaRPr lang="pt-BR" dirty="0"/>
          </a:p>
        </p:txBody>
      </p:sp>
      <p:pic>
        <p:nvPicPr>
          <p:cNvPr id="2050" name="Picture 2" descr="arquitetura_correcao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 t="29669" r="81402" b="43146"/>
          <a:stretch>
            <a:fillRect/>
          </a:stretch>
        </p:blipFill>
        <p:spPr bwMode="auto">
          <a:xfrm>
            <a:off x="428596" y="2571744"/>
            <a:ext cx="200026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lipse 12"/>
          <p:cNvSpPr/>
          <p:nvPr/>
        </p:nvSpPr>
        <p:spPr>
          <a:xfrm>
            <a:off x="714348" y="3214686"/>
            <a:ext cx="1571636" cy="107157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Texto explicativo retangular 13"/>
          <p:cNvSpPr/>
          <p:nvPr/>
        </p:nvSpPr>
        <p:spPr>
          <a:xfrm>
            <a:off x="2928926" y="3000372"/>
            <a:ext cx="4500594" cy="1571636"/>
          </a:xfrm>
          <a:prstGeom prst="wedgeRectCallout">
            <a:avLst>
              <a:gd name="adj1" fmla="val -64064"/>
              <a:gd name="adj2" fmla="val -2942"/>
            </a:avLst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pt-BR" sz="2400" dirty="0" smtClean="0">
                <a:solidFill>
                  <a:sysClr val="windowText" lastClr="000000"/>
                </a:solidFill>
              </a:rPr>
              <a:t> Interface com o usuário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 smtClean="0">
                <a:solidFill>
                  <a:sysClr val="windowText" lastClr="000000"/>
                </a:solidFill>
              </a:rPr>
              <a:t> Requisita rotas ao servidor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 smtClean="0">
                <a:solidFill>
                  <a:sysClr val="windowText" lastClr="000000"/>
                </a:solidFill>
              </a:rPr>
              <a:t> Exibe informações de rotas ao usuário</a:t>
            </a:r>
            <a:endParaRPr lang="pt-BR" sz="24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EMPLO SLID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EXEMPLO SLIDE</Template>
  <TotalTime>2049</TotalTime>
  <Words>511</Words>
  <Application>Microsoft Office PowerPoint</Application>
  <PresentationFormat>Apresentação na tela (4:3)</PresentationFormat>
  <Paragraphs>96</Paragraphs>
  <Slides>19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EXEMPLO SLIDE</vt:lpstr>
      <vt:lpstr> </vt:lpstr>
      <vt:lpstr>Motivação </vt:lpstr>
      <vt:lpstr>Agenda</vt:lpstr>
      <vt:lpstr>Caracterização do Problema</vt:lpstr>
      <vt:lpstr>O que é o UbibusRoute ?</vt:lpstr>
      <vt:lpstr>Informações do Trânsito</vt:lpstr>
      <vt:lpstr>Informações do Trânsito</vt:lpstr>
      <vt:lpstr>Descrição da Arquitetura</vt:lpstr>
      <vt:lpstr>Descrição da Arquitetura</vt:lpstr>
      <vt:lpstr>Descrição da Arquitetura</vt:lpstr>
      <vt:lpstr>Descrição da Arquitetura</vt:lpstr>
      <vt:lpstr>Descrição da Arquitetura</vt:lpstr>
      <vt:lpstr>Descrição da Arquitetura</vt:lpstr>
      <vt:lpstr>Aspectos de Implementação</vt:lpstr>
      <vt:lpstr>Aspectos de Implementação</vt:lpstr>
      <vt:lpstr>Aspectos de Implementação</vt:lpstr>
      <vt:lpstr>Demonstração</vt:lpstr>
      <vt:lpstr>Trabalhos Futuros</vt:lpstr>
      <vt:lpstr>UbibusRoute</vt:lpstr>
    </vt:vector>
  </TitlesOfParts>
  <Company>Particular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Seminário</dc:title>
  <dc:creator>Adriano</dc:creator>
  <cp:lastModifiedBy>Vanessa</cp:lastModifiedBy>
  <cp:revision>289</cp:revision>
  <dcterms:created xsi:type="dcterms:W3CDTF">2011-09-15T13:14:22Z</dcterms:created>
  <dcterms:modified xsi:type="dcterms:W3CDTF">2012-10-14T19:51:54Z</dcterms:modified>
</cp:coreProperties>
</file>