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82" r:id="rId18"/>
    <p:sldId id="283" r:id="rId19"/>
    <p:sldId id="284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3FCF3-E576-4B12-8F3B-35974F754E59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E9FFC-C9C8-473C-838B-52103F1AADE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9FFC-C9C8-473C-838B-52103F1AADE8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9FFC-C9C8-473C-838B-52103F1AADE8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9FFC-C9C8-473C-838B-52103F1AADE8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C3F9-E5CF-483F-8D17-130DC1532B5D}" type="datetimeFigureOut">
              <a:rPr lang="pt-BR" smtClean="0"/>
              <a:t>12/5/2009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29F5-3DB6-4B17-B977-AA56FC20820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11" Type="http://schemas.openxmlformats.org/officeDocument/2006/relationships/image" Target="../media/image30.gif"/><Relationship Id="rId5" Type="http://schemas.openxmlformats.org/officeDocument/2006/relationships/image" Target="../media/image24.gif"/><Relationship Id="rId10" Type="http://schemas.openxmlformats.org/officeDocument/2006/relationships/image" Target="../media/image29.gif"/><Relationship Id="rId4" Type="http://schemas.openxmlformats.org/officeDocument/2006/relationships/image" Target="../media/image23.gif"/><Relationship Id="rId9" Type="http://schemas.openxmlformats.org/officeDocument/2006/relationships/image" Target="../media/image28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rmAutofit/>
          </a:bodyPr>
          <a:lstStyle/>
          <a:p>
            <a:r>
              <a:rPr lang="pt-BR" dirty="0" smtClean="0"/>
              <a:t>Compressão de Imagens Binárias usando</a:t>
            </a:r>
            <a:br>
              <a:rPr lang="pt-BR" dirty="0" smtClean="0"/>
            </a:br>
            <a:r>
              <a:rPr lang="pt-BR" dirty="0" smtClean="0"/>
              <a:t>Codificação de Vizinhança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Tiago B. A. de Carvalho</a:t>
            </a:r>
          </a:p>
          <a:p>
            <a:r>
              <a:rPr lang="pt-BR" dirty="0" smtClean="0"/>
              <a:t>Denise J. Tenório</a:t>
            </a:r>
            <a:endParaRPr lang="pt-BR" dirty="0"/>
          </a:p>
          <a:p>
            <a:r>
              <a:rPr lang="pt-BR" dirty="0" err="1" smtClean="0"/>
              <a:t>Tsang</a:t>
            </a:r>
            <a:r>
              <a:rPr lang="pt-BR" dirty="0" smtClean="0"/>
              <a:t> I. </a:t>
            </a:r>
            <a:r>
              <a:rPr lang="pt-BR" dirty="0" err="1" smtClean="0"/>
              <a:t>Ren</a:t>
            </a:r>
            <a:endParaRPr lang="pt-BR" dirty="0"/>
          </a:p>
          <a:p>
            <a:r>
              <a:rPr lang="pt-BR" dirty="0" smtClean="0"/>
              <a:t>George D. C. </a:t>
            </a:r>
            <a:r>
              <a:rPr lang="pt-BR" dirty="0" err="1" smtClean="0"/>
              <a:t>Calvacanti</a:t>
            </a:r>
            <a:endParaRPr lang="pt-BR" dirty="0" smtClean="0"/>
          </a:p>
          <a:p>
            <a:r>
              <a:rPr lang="pt-BR" dirty="0" smtClean="0"/>
              <a:t>{</a:t>
            </a:r>
            <a:r>
              <a:rPr lang="pt-BR" dirty="0" err="1" smtClean="0"/>
              <a:t>tbac</a:t>
            </a:r>
            <a:r>
              <a:rPr lang="pt-BR" dirty="0" smtClean="0"/>
              <a:t>, </a:t>
            </a:r>
            <a:r>
              <a:rPr lang="pt-BR" dirty="0" err="1" smtClean="0"/>
              <a:t>djt</a:t>
            </a:r>
            <a:r>
              <a:rPr lang="pt-BR" dirty="0" smtClean="0"/>
              <a:t>, </a:t>
            </a:r>
            <a:r>
              <a:rPr lang="pt-BR" dirty="0" err="1" smtClean="0"/>
              <a:t>tir</a:t>
            </a:r>
            <a:r>
              <a:rPr lang="pt-BR" dirty="0" smtClean="0"/>
              <a:t>, </a:t>
            </a:r>
            <a:r>
              <a:rPr lang="pt-BR" dirty="0" err="1" smtClean="0"/>
              <a:t>gdcc</a:t>
            </a:r>
            <a:r>
              <a:rPr lang="pt-BR" dirty="0" smtClean="0"/>
              <a:t>}@</a:t>
            </a:r>
            <a:r>
              <a:rPr lang="pt-BR" dirty="0" err="1" smtClean="0"/>
              <a:t>cin.ufpe.br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http://www.cin.ufpe.br/~viisar/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Três tipos de vizinhança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428868"/>
            <a:ext cx="6143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910035"/>
            <a:ext cx="47529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de Códigos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Códigos representam a imagem de forma redundante</a:t>
            </a:r>
          </a:p>
          <a:p>
            <a:r>
              <a:rPr lang="pt-BR" dirty="0" smtClean="0"/>
              <a:t>É possível eliminar códigos e ainda reconstruir a imagem sem perda</a:t>
            </a:r>
          </a:p>
          <a:p>
            <a:r>
              <a:rPr lang="pt-BR" dirty="0" smtClean="0"/>
              <a:t>Quais códigos selecionar?</a:t>
            </a:r>
          </a:p>
          <a:p>
            <a:pPr lvl="1"/>
            <a:r>
              <a:rPr lang="pt-BR" dirty="0" smtClean="0"/>
              <a:t>Aqueles que possuem a maior vizinhança</a:t>
            </a:r>
          </a:p>
          <a:p>
            <a:pPr lvl="1">
              <a:buNone/>
            </a:pPr>
            <a:r>
              <a:rPr lang="pt-BR" dirty="0" smtClean="0"/>
              <a:t>		</a:t>
            </a:r>
            <a:r>
              <a:rPr lang="pt-BR" i="1" dirty="0" smtClean="0"/>
              <a:t>t = n + s + l +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de Códigos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Poder de codificação</a:t>
            </a:r>
          </a:p>
          <a:p>
            <a:pPr lvl="1">
              <a:buNone/>
            </a:pPr>
            <a:r>
              <a:rPr lang="pt-BR" i="1" dirty="0" smtClean="0"/>
              <a:t>	t = n + s + l + o</a:t>
            </a:r>
          </a:p>
          <a:p>
            <a:pPr lvl="1">
              <a:buNone/>
            </a:pPr>
            <a:r>
              <a:rPr lang="pt-BR" i="1" dirty="0" smtClean="0"/>
              <a:t>	t = </a:t>
            </a:r>
            <a:r>
              <a:rPr lang="pt-BR" i="1" dirty="0" err="1" smtClean="0"/>
              <a:t>ne</a:t>
            </a:r>
            <a:r>
              <a:rPr lang="pt-BR" i="1" dirty="0" smtClean="0"/>
              <a:t> + se + no + </a:t>
            </a:r>
            <a:r>
              <a:rPr lang="pt-BR" i="1" dirty="0" err="1" smtClean="0"/>
              <a:t>so</a:t>
            </a:r>
            <a:endParaRPr lang="pt-BR" i="1" dirty="0" smtClean="0"/>
          </a:p>
          <a:p>
            <a:pPr lvl="1">
              <a:buNone/>
            </a:pPr>
            <a:r>
              <a:rPr lang="pt-BR" i="1" dirty="0" smtClean="0"/>
              <a:t>	t = n + s + l + o + </a:t>
            </a:r>
            <a:r>
              <a:rPr lang="pt-BR" i="1" dirty="0" err="1" smtClean="0"/>
              <a:t>ne</a:t>
            </a:r>
            <a:r>
              <a:rPr lang="pt-BR" i="1" dirty="0" smtClean="0"/>
              <a:t> + se + no + </a:t>
            </a:r>
            <a:r>
              <a:rPr lang="pt-BR" i="1" dirty="0" err="1" smtClean="0"/>
              <a:t>so</a:t>
            </a:r>
            <a:endParaRPr lang="pt-BR" sz="3200" dirty="0" smtClean="0"/>
          </a:p>
          <a:p>
            <a:r>
              <a:rPr lang="pt-BR" dirty="0" smtClean="0"/>
              <a:t>Atualização do valor de </a:t>
            </a:r>
            <a:r>
              <a:rPr lang="pt-BR" i="1" dirty="0" smtClean="0"/>
              <a:t>t </a:t>
            </a:r>
            <a:r>
              <a:rPr lang="pt-BR" dirty="0" smtClean="0"/>
              <a:t>após a seleção de um código</a:t>
            </a:r>
            <a:endParaRPr lang="pt-BR" i="1" dirty="0" smtClean="0"/>
          </a:p>
          <a:p>
            <a:pPr lvl="1"/>
            <a:r>
              <a:rPr lang="pt-BR" dirty="0" smtClean="0"/>
              <a:t>Aumenta o custo do algoritmo</a:t>
            </a:r>
          </a:p>
          <a:p>
            <a:pPr lvl="1"/>
            <a:r>
              <a:rPr lang="pt-BR" dirty="0" smtClean="0"/>
              <a:t>Porém faz com que convirja mais rápido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de Códigos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5466" y="1600200"/>
            <a:ext cx="58330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de Códigos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5900" y="2472531"/>
            <a:ext cx="6172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de Códigos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Códigos selecionados após a redução:</a:t>
            </a:r>
          </a:p>
          <a:p>
            <a:pPr lvl="1"/>
            <a:r>
              <a:rPr lang="pt-BR" dirty="0" smtClean="0"/>
              <a:t>Torre (esquerda), bispo (centro), rainha (direita)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58" y="3214704"/>
            <a:ext cx="6096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4525963"/>
          </a:xfrm>
        </p:spPr>
        <p:txBody>
          <a:bodyPr/>
          <a:lstStyle/>
          <a:p>
            <a:r>
              <a:rPr lang="pt-BR" dirty="0" smtClean="0"/>
              <a:t>5 etapas</a:t>
            </a:r>
          </a:p>
          <a:p>
            <a:pPr lvl="1"/>
            <a:r>
              <a:rPr lang="pt-BR" dirty="0" smtClean="0"/>
              <a:t>Redução de códigos</a:t>
            </a:r>
          </a:p>
          <a:p>
            <a:pPr lvl="1"/>
            <a:r>
              <a:rPr lang="pt-BR" dirty="0" smtClean="0"/>
              <a:t>Agrupamento por  vetor de vizinhança semelhantes</a:t>
            </a:r>
          </a:p>
          <a:p>
            <a:pPr lvl="1"/>
            <a:r>
              <a:rPr lang="pt-BR" i="1" dirty="0" err="1" smtClean="0"/>
              <a:t>Run-lenght</a:t>
            </a:r>
            <a:r>
              <a:rPr lang="pt-BR" i="1" dirty="0" smtClean="0"/>
              <a:t> </a:t>
            </a:r>
            <a:r>
              <a:rPr lang="pt-BR" i="1" dirty="0" err="1" smtClean="0"/>
              <a:t>encoding</a:t>
            </a:r>
            <a:r>
              <a:rPr lang="pt-BR" i="1" dirty="0" smtClean="0"/>
              <a:t> </a:t>
            </a:r>
            <a:r>
              <a:rPr lang="pt-BR" dirty="0" smtClean="0"/>
              <a:t>(RLE)</a:t>
            </a:r>
          </a:p>
          <a:p>
            <a:pPr lvl="1"/>
            <a:r>
              <a:rPr lang="pt-BR" dirty="0" smtClean="0"/>
              <a:t>RLE nos</a:t>
            </a:r>
            <a:r>
              <a:rPr lang="pt-BR" i="1" dirty="0" smtClean="0"/>
              <a:t> </a:t>
            </a:r>
            <a:r>
              <a:rPr lang="pt-BR" i="1" dirty="0" err="1" smtClean="0"/>
              <a:t>run-counts</a:t>
            </a:r>
            <a:r>
              <a:rPr lang="pt-BR" i="1" dirty="0"/>
              <a:t> </a:t>
            </a:r>
            <a:r>
              <a:rPr lang="pt-BR" dirty="0" smtClean="0"/>
              <a:t>do</a:t>
            </a:r>
            <a:r>
              <a:rPr lang="pt-BR" i="1" dirty="0" smtClean="0"/>
              <a:t> </a:t>
            </a:r>
            <a:r>
              <a:rPr lang="pt-BR" dirty="0" smtClean="0"/>
              <a:t>RLE anterior</a:t>
            </a:r>
          </a:p>
          <a:p>
            <a:pPr lvl="1"/>
            <a:r>
              <a:rPr lang="pt-BR" dirty="0" smtClean="0"/>
              <a:t>Codificação </a:t>
            </a:r>
            <a:r>
              <a:rPr lang="pt-BR" dirty="0" err="1" smtClean="0"/>
              <a:t>Huffman</a:t>
            </a:r>
            <a:endParaRPr lang="pt-B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3116"/>
            <a:ext cx="28575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Redução de códigos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Agrupamento por  vetor de vizinhança semelhantes</a:t>
            </a:r>
          </a:p>
          <a:p>
            <a:pPr lvl="1">
              <a:buNone/>
            </a:pPr>
            <a:r>
              <a:rPr lang="pt-BR" dirty="0" smtClean="0"/>
              <a:t>(x, y, n, s, l, o) </a:t>
            </a:r>
            <a:r>
              <a:rPr lang="pt-BR" dirty="0" smtClean="0">
                <a:sym typeface="Wingdings" pitchFamily="2" charset="2"/>
              </a:rPr>
              <a:t> (x, y) (n, s, l, o)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(2, 3, 4, 4, 3, 3) </a:t>
            </a:r>
            <a:r>
              <a:rPr lang="pt-BR" dirty="0" smtClean="0">
                <a:sym typeface="Wingdings" pitchFamily="2" charset="2"/>
              </a:rPr>
              <a:t> (2,3) (4, 4, 3, 3)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(3, 4, 4, 4, 3, 3) </a:t>
            </a:r>
            <a:r>
              <a:rPr lang="pt-BR" dirty="0" smtClean="0">
                <a:sym typeface="Wingdings" pitchFamily="2" charset="2"/>
              </a:rPr>
              <a:t> (3,4) (4, 4, 3, 3)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(4, 2, 4, 4, 3, 3)  (4, 2) (4, 4, 3, 3)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(1, 0, 0, 0, 0, 0)  (1, 0) (0, 0, 0, 0)</a:t>
            </a:r>
          </a:p>
          <a:p>
            <a:pPr lvl="1">
              <a:buNone/>
            </a:pPr>
            <a:endParaRPr lang="pt-BR" dirty="0">
              <a:sym typeface="Wingdings" pitchFamily="2" charset="2"/>
            </a:endParaRP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 err="1" smtClean="0"/>
              <a:t>Run-lenght</a:t>
            </a:r>
            <a:r>
              <a:rPr lang="pt-BR" i="1" dirty="0" smtClean="0"/>
              <a:t> </a:t>
            </a:r>
            <a:r>
              <a:rPr lang="pt-BR" i="1" dirty="0" err="1" smtClean="0"/>
              <a:t>encoding</a:t>
            </a:r>
            <a:r>
              <a:rPr lang="pt-BR" i="1" dirty="0" smtClean="0"/>
              <a:t> </a:t>
            </a:r>
            <a:r>
              <a:rPr lang="pt-BR" dirty="0" smtClean="0"/>
              <a:t>(RLE)</a:t>
            </a:r>
          </a:p>
          <a:p>
            <a:pPr lvl="1">
              <a:buNone/>
            </a:pPr>
            <a:r>
              <a:rPr lang="pt-BR" dirty="0" smtClean="0"/>
              <a:t>(x, y, n, s, l, o) </a:t>
            </a:r>
            <a:r>
              <a:rPr lang="pt-BR" dirty="0" smtClean="0">
                <a:sym typeface="Wingdings" pitchFamily="2" charset="2"/>
              </a:rPr>
              <a:t> (x, y) (n, s, l, o)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(2, 3, 4, 4, 3, 3) </a:t>
            </a:r>
            <a:r>
              <a:rPr lang="pt-BR" dirty="0" smtClean="0">
                <a:sym typeface="Wingdings" pitchFamily="2" charset="2"/>
              </a:rPr>
              <a:t> (2,3) (4, 4, 3, 3)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(3, 4, 4, 4, 3, 3) </a:t>
            </a:r>
            <a:r>
              <a:rPr lang="pt-BR" dirty="0" smtClean="0">
                <a:sym typeface="Wingdings" pitchFamily="2" charset="2"/>
              </a:rPr>
              <a:t> (3,4) (4, 4, 3, 3)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(4, 2, 4, 4, 3, 3)  (4, 2) (4, 4, 3, 3)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(1, 0, 0, 0, 0, 0)  (1, 0) (0, 0, 0, 0)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</a:t>
            </a:r>
          </a:p>
          <a:p>
            <a:pPr lvl="1">
              <a:buNone/>
            </a:pPr>
            <a:r>
              <a:rPr lang="pt-BR" dirty="0" smtClean="0">
                <a:sym typeface="Wingdings" pitchFamily="2" charset="2"/>
              </a:rPr>
              <a:t>(4, 4, 3, 3) 3x (0, 0 , 0, 0) 1x </a:t>
            </a:r>
            <a:r>
              <a:rPr lang="pt-BR" b="1" dirty="0" smtClean="0">
                <a:sym typeface="Wingdings" pitchFamily="2" charset="2"/>
              </a:rPr>
              <a:t>(2, 3) (3, 4) (4, 2)</a:t>
            </a:r>
            <a:r>
              <a:rPr lang="pt-BR" b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(1,0)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RLE nos</a:t>
            </a:r>
            <a:r>
              <a:rPr lang="pt-BR" i="1" dirty="0" smtClean="0"/>
              <a:t> </a:t>
            </a:r>
            <a:r>
              <a:rPr lang="pt-BR" i="1" dirty="0" err="1" smtClean="0"/>
              <a:t>run-counts</a:t>
            </a:r>
            <a:r>
              <a:rPr lang="pt-BR" i="1" dirty="0" smtClean="0"/>
              <a:t> </a:t>
            </a:r>
            <a:r>
              <a:rPr lang="pt-BR" dirty="0" smtClean="0"/>
              <a:t>do</a:t>
            </a:r>
            <a:r>
              <a:rPr lang="pt-BR" i="1" dirty="0" smtClean="0"/>
              <a:t> </a:t>
            </a:r>
            <a:r>
              <a:rPr lang="pt-BR" dirty="0" smtClean="0"/>
              <a:t>RLE anterior</a:t>
            </a:r>
          </a:p>
          <a:p>
            <a:pPr marL="742950" lvl="2" indent="-342900"/>
            <a:r>
              <a:rPr lang="pt-BR" dirty="0" smtClean="0"/>
              <a:t>Imagens </a:t>
            </a:r>
            <a:r>
              <a:rPr lang="pt-BR" dirty="0" err="1" smtClean="0"/>
              <a:t>halftone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() 50x () 30x () 10x </a:t>
            </a:r>
            <a:r>
              <a:rPr lang="pt-BR" dirty="0" smtClean="0"/>
              <a:t>() 10x</a:t>
            </a:r>
            <a:r>
              <a:rPr lang="pt-BR" dirty="0" smtClean="0"/>
              <a:t> () 1x </a:t>
            </a:r>
            <a:r>
              <a:rPr lang="pt-BR" dirty="0" smtClean="0"/>
              <a:t>() 1x () 1x () 1x () 1x () 1x () 1x () 1x () 1x () 1x () 1x () 1x () 1x ....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r>
              <a:rPr lang="pt-BR" dirty="0">
                <a:sym typeface="Wingdings" pitchFamily="2" charset="2"/>
              </a:rPr>
              <a:t>	</a:t>
            </a:r>
            <a:r>
              <a:rPr lang="pt-BR" dirty="0" smtClean="0">
                <a:sym typeface="Wingdings" pitchFamily="2" charset="2"/>
              </a:rPr>
              <a:t>[50x] 1x [30x] 1x [10x] 2x [1x] 500x</a:t>
            </a:r>
          </a:p>
          <a:p>
            <a:r>
              <a:rPr lang="pt-BR" dirty="0" smtClean="0"/>
              <a:t>Codificação </a:t>
            </a:r>
            <a:r>
              <a:rPr lang="pt-BR" dirty="0" err="1" smtClean="0"/>
              <a:t>Huffman</a:t>
            </a:r>
            <a:endParaRPr lang="pt-BR" dirty="0" smtClean="0"/>
          </a:p>
          <a:p>
            <a:pPr lvl="1"/>
            <a:r>
              <a:rPr lang="pt-BR" dirty="0" smtClean="0"/>
              <a:t>Menos bits para os inteiros mais </a:t>
            </a:r>
            <a:r>
              <a:rPr lang="pt-BR" dirty="0" err="1" smtClean="0"/>
              <a:t>frequentes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Origem</a:t>
            </a:r>
          </a:p>
          <a:p>
            <a:r>
              <a:rPr lang="pt-BR" dirty="0" smtClean="0"/>
              <a:t>Codificação de Vizinhança</a:t>
            </a:r>
          </a:p>
          <a:p>
            <a:r>
              <a:rPr lang="pt-BR" dirty="0" smtClean="0"/>
              <a:t>Redução de Código</a:t>
            </a:r>
          </a:p>
          <a:p>
            <a:r>
              <a:rPr lang="pt-BR" dirty="0" smtClean="0"/>
              <a:t>Compressão</a:t>
            </a:r>
          </a:p>
          <a:p>
            <a:r>
              <a:rPr lang="pt-BR" dirty="0" smtClean="0"/>
              <a:t>Experimentos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Eliminação de Braços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 de imagens binárias:</a:t>
            </a:r>
          </a:p>
          <a:p>
            <a:pPr lvl="1"/>
            <a:r>
              <a:rPr lang="pt-BR" dirty="0"/>
              <a:t>imagens </a:t>
            </a:r>
            <a:r>
              <a:rPr lang="pt-BR" b="1" i="1" dirty="0"/>
              <a:t>0, 1, 2, 3, 4, 5, 6, 7, 8 </a:t>
            </a:r>
            <a:r>
              <a:rPr lang="pt-BR" b="1" dirty="0"/>
              <a:t>e</a:t>
            </a:r>
            <a:r>
              <a:rPr lang="pt-BR" b="1" i="1" dirty="0"/>
              <a:t> 9</a:t>
            </a:r>
            <a:r>
              <a:rPr lang="pt-BR" b="1" dirty="0"/>
              <a:t> </a:t>
            </a:r>
            <a:r>
              <a:rPr lang="pt-BR" dirty="0"/>
              <a:t>são dígitos numéricos usando a fonte </a:t>
            </a:r>
            <a:r>
              <a:rPr lang="pt-BR" dirty="0" err="1"/>
              <a:t>Arial</a:t>
            </a:r>
            <a:r>
              <a:rPr lang="pt-BR" dirty="0"/>
              <a:t> tamanho </a:t>
            </a:r>
            <a:r>
              <a:rPr lang="pt-BR" b="1" dirty="0"/>
              <a:t>72</a:t>
            </a:r>
            <a:r>
              <a:rPr lang="pt-BR" dirty="0"/>
              <a:t> centralizadas em </a:t>
            </a:r>
            <a:r>
              <a:rPr lang="pt-BR" dirty="0" smtClean="0"/>
              <a:t>quadrados 128x128</a:t>
            </a:r>
          </a:p>
          <a:p>
            <a:pPr lvl="1"/>
            <a:r>
              <a:rPr lang="pt-BR" dirty="0"/>
              <a:t>As imagens </a:t>
            </a:r>
            <a:r>
              <a:rPr lang="pt-BR" b="1" i="1" dirty="0" err="1"/>
              <a:t>bat</a:t>
            </a:r>
            <a:r>
              <a:rPr lang="pt-BR" b="1" i="1" dirty="0"/>
              <a:t>-12</a:t>
            </a:r>
            <a:r>
              <a:rPr lang="pt-BR" dirty="0"/>
              <a:t> e </a:t>
            </a:r>
            <a:r>
              <a:rPr lang="pt-BR" b="1" i="1" dirty="0" err="1"/>
              <a:t>bell</a:t>
            </a:r>
            <a:r>
              <a:rPr lang="pt-BR" b="1" i="1" dirty="0"/>
              <a:t>-2</a:t>
            </a:r>
            <a:r>
              <a:rPr lang="pt-BR" dirty="0"/>
              <a:t> são descritores de forma retirados do MPEG-7 </a:t>
            </a:r>
            <a:r>
              <a:rPr lang="pt-BR" dirty="0" err="1"/>
              <a:t>CE-Shape</a:t>
            </a:r>
            <a:r>
              <a:rPr lang="pt-BR" dirty="0"/>
              <a:t>-1 </a:t>
            </a:r>
            <a:r>
              <a:rPr lang="pt-BR" dirty="0" err="1"/>
              <a:t>part</a:t>
            </a:r>
            <a:r>
              <a:rPr lang="pt-BR" dirty="0"/>
              <a:t>-B </a:t>
            </a:r>
            <a:endParaRPr lang="pt-BR" dirty="0" smtClean="0"/>
          </a:p>
          <a:p>
            <a:pPr lvl="1"/>
            <a:r>
              <a:rPr lang="pt-BR" dirty="0"/>
              <a:t>As imagens </a:t>
            </a:r>
            <a:r>
              <a:rPr lang="pt-BR" b="1" i="1" dirty="0"/>
              <a:t>courier12, oldeng16, </a:t>
            </a:r>
            <a:r>
              <a:rPr lang="pt-BR" b="1" i="1" dirty="0" err="1"/>
              <a:t>ouster</a:t>
            </a:r>
            <a:r>
              <a:rPr lang="pt-BR" b="1" i="1" dirty="0"/>
              <a:t>, times12i</a:t>
            </a:r>
            <a:r>
              <a:rPr lang="pt-BR" b="1" dirty="0"/>
              <a:t> </a:t>
            </a:r>
            <a:r>
              <a:rPr lang="pt-BR" dirty="0"/>
              <a:t>e</a:t>
            </a:r>
            <a:r>
              <a:rPr lang="pt-BR" b="1" dirty="0"/>
              <a:t> </a:t>
            </a:r>
            <a:r>
              <a:rPr lang="pt-BR" b="1" i="1" dirty="0" err="1"/>
              <a:t>cat</a:t>
            </a:r>
            <a:r>
              <a:rPr lang="pt-BR" dirty="0"/>
              <a:t> foram retiradas de </a:t>
            </a:r>
            <a:r>
              <a:rPr lang="pt-BR" dirty="0" err="1"/>
              <a:t>Binary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compression</a:t>
            </a:r>
            <a:r>
              <a:rPr lang="pt-BR" dirty="0"/>
              <a:t> </a:t>
            </a:r>
            <a:r>
              <a:rPr lang="pt-BR" dirty="0" err="1"/>
              <a:t>challenge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 smtClean="0"/>
              <a:t>courier12, oldeng16, times12i </a:t>
            </a:r>
            <a:r>
              <a:rPr lang="pt-BR" dirty="0" smtClean="0"/>
              <a:t>(texto)</a:t>
            </a:r>
            <a:endParaRPr lang="pt-BR" b="1" dirty="0"/>
          </a:p>
          <a:p>
            <a:r>
              <a:rPr lang="pt-BR" b="1" i="1" dirty="0" err="1" smtClean="0"/>
              <a:t>ouster</a:t>
            </a:r>
            <a:r>
              <a:rPr lang="pt-BR" b="1" i="1" dirty="0" smtClean="0"/>
              <a:t> </a:t>
            </a:r>
            <a:r>
              <a:rPr lang="pt-BR" dirty="0" smtClean="0"/>
              <a:t>e</a:t>
            </a:r>
            <a:r>
              <a:rPr lang="pt-BR" b="1" dirty="0" smtClean="0"/>
              <a:t> </a:t>
            </a:r>
            <a:r>
              <a:rPr lang="pt-BR" b="1" i="1" dirty="0" err="1" smtClean="0"/>
              <a:t>cat</a:t>
            </a:r>
            <a:r>
              <a:rPr lang="pt-BR" b="1" i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halftone</a:t>
            </a:r>
            <a:r>
              <a:rPr lang="pt-BR" dirty="0" smtClean="0"/>
              <a:t>)</a:t>
            </a:r>
            <a:endParaRPr lang="pt-BR" b="1" i="1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28934"/>
            <a:ext cx="1028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0218" y="2247923"/>
            <a:ext cx="36195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 descr="H:\XC\xc-emp\compressaoGA\Imagens\testes\oldeng1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15016"/>
            <a:ext cx="4533900" cy="523875"/>
          </a:xfrm>
          <a:prstGeom prst="rect">
            <a:avLst/>
          </a:prstGeom>
          <a:noFill/>
        </p:spPr>
      </p:pic>
      <p:pic>
        <p:nvPicPr>
          <p:cNvPr id="13320" name="Picture 8" descr="H:\XC\xc-emp\compressaoGA\Imagens\testes\courier1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143512"/>
            <a:ext cx="3562350" cy="438150"/>
          </a:xfrm>
          <a:prstGeom prst="rect">
            <a:avLst/>
          </a:prstGeom>
          <a:noFill/>
        </p:spPr>
      </p:pic>
      <p:pic>
        <p:nvPicPr>
          <p:cNvPr id="13321" name="Picture 9" descr="H:\XC\xc-emp\compressaoGA\Imagens\testes\times12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572008"/>
            <a:ext cx="264795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 err="1" smtClean="0"/>
              <a:t>bat</a:t>
            </a:r>
            <a:r>
              <a:rPr lang="pt-BR" b="1" i="1" dirty="0" smtClean="0"/>
              <a:t>-12</a:t>
            </a:r>
            <a:r>
              <a:rPr lang="pt-BR" dirty="0" smtClean="0"/>
              <a:t> e </a:t>
            </a:r>
            <a:r>
              <a:rPr lang="pt-BR" b="1" i="1" dirty="0" err="1" smtClean="0"/>
              <a:t>bell</a:t>
            </a:r>
            <a:r>
              <a:rPr lang="pt-BR" b="1" i="1" dirty="0" smtClean="0"/>
              <a:t>-2</a:t>
            </a:r>
            <a:endParaRPr lang="pt-BR" dirty="0"/>
          </a:p>
        </p:txBody>
      </p:sp>
      <p:pic>
        <p:nvPicPr>
          <p:cNvPr id="4" name="Picture 10" descr="H:\XC\xc-emp\compressaoGA\Imagens\testes\bell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4009" y="2643182"/>
            <a:ext cx="561975" cy="609600"/>
          </a:xfrm>
          <a:prstGeom prst="rect">
            <a:avLst/>
          </a:prstGeom>
          <a:noFill/>
        </p:spPr>
      </p:pic>
      <p:pic>
        <p:nvPicPr>
          <p:cNvPr id="5" name="Picture 11" descr="H:\XC\xc-emp\compressaoGA\Imagens\testes\bat-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643314"/>
            <a:ext cx="451485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pic>
        <p:nvPicPr>
          <p:cNvPr id="14343" name="Picture 7" descr="H:\XC\xc-emp\compressaoGA\Imagens\testes\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643314"/>
            <a:ext cx="1219200" cy="1219200"/>
          </a:xfrm>
          <a:prstGeom prst="rect">
            <a:avLst/>
          </a:prstGeom>
          <a:noFill/>
        </p:spPr>
      </p:pic>
      <p:pic>
        <p:nvPicPr>
          <p:cNvPr id="14344" name="Picture 8" descr="H:\XC\xc-emp\compressaoGA\Imagens\testes\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000240"/>
            <a:ext cx="1219200" cy="1219200"/>
          </a:xfrm>
          <a:prstGeom prst="rect">
            <a:avLst/>
          </a:prstGeom>
          <a:noFill/>
        </p:spPr>
      </p:pic>
      <p:pic>
        <p:nvPicPr>
          <p:cNvPr id="14345" name="Picture 9" descr="H:\XC\xc-emp\compressaoGA\Imagens\testes\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86124"/>
            <a:ext cx="1219200" cy="1219200"/>
          </a:xfrm>
          <a:prstGeom prst="rect">
            <a:avLst/>
          </a:prstGeom>
          <a:noFill/>
        </p:spPr>
      </p:pic>
      <p:pic>
        <p:nvPicPr>
          <p:cNvPr id="14346" name="Picture 10" descr="H:\XC\xc-emp\compressaoGA\Imagens\testes\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214686"/>
            <a:ext cx="1219200" cy="1219200"/>
          </a:xfrm>
          <a:prstGeom prst="rect">
            <a:avLst/>
          </a:prstGeom>
          <a:noFill/>
        </p:spPr>
      </p:pic>
      <p:pic>
        <p:nvPicPr>
          <p:cNvPr id="14347" name="Picture 11" descr="H:\XC\xc-emp\compressaoGA\Imagens\testes\4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714752"/>
            <a:ext cx="1219200" cy="1219200"/>
          </a:xfrm>
          <a:prstGeom prst="rect">
            <a:avLst/>
          </a:prstGeom>
          <a:noFill/>
        </p:spPr>
      </p:pic>
      <p:pic>
        <p:nvPicPr>
          <p:cNvPr id="14348" name="Picture 12" descr="H:\XC\xc-emp\compressaoGA\Imagens\testes\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1857364"/>
            <a:ext cx="1219200" cy="1219200"/>
          </a:xfrm>
          <a:prstGeom prst="rect">
            <a:avLst/>
          </a:prstGeom>
          <a:noFill/>
        </p:spPr>
      </p:pic>
      <p:pic>
        <p:nvPicPr>
          <p:cNvPr id="14349" name="Picture 13" descr="H:\XC\xc-emp\compressaoGA\Imagens\testes\6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5214950"/>
            <a:ext cx="1219200" cy="1219200"/>
          </a:xfrm>
          <a:prstGeom prst="rect">
            <a:avLst/>
          </a:prstGeom>
          <a:noFill/>
        </p:spPr>
      </p:pic>
      <p:pic>
        <p:nvPicPr>
          <p:cNvPr id="14350" name="Picture 14" descr="H:\XC\xc-emp\compressaoGA\Imagens\testes\7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5143512"/>
            <a:ext cx="1219200" cy="1219200"/>
          </a:xfrm>
          <a:prstGeom prst="rect">
            <a:avLst/>
          </a:prstGeom>
          <a:noFill/>
        </p:spPr>
      </p:pic>
      <p:pic>
        <p:nvPicPr>
          <p:cNvPr id="14351" name="Picture 15" descr="H:\XC\xc-emp\compressaoGA\Imagens\testes\8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1643050"/>
            <a:ext cx="1219200" cy="1219200"/>
          </a:xfrm>
          <a:prstGeom prst="rect">
            <a:avLst/>
          </a:prstGeom>
          <a:noFill/>
        </p:spPr>
      </p:pic>
      <p:pic>
        <p:nvPicPr>
          <p:cNvPr id="14352" name="Picture 16" descr="H:\XC\xc-emp\compressaoGA\Imagens\testes\9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786" y="4572008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543296" cy="4525963"/>
          </a:xfrm>
        </p:spPr>
        <p:txBody>
          <a:bodyPr/>
          <a:lstStyle/>
          <a:p>
            <a:r>
              <a:rPr lang="pt-BR" dirty="0" smtClean="0"/>
              <a:t>Redução de Códigos</a:t>
            </a:r>
          </a:p>
          <a:p>
            <a:pPr lvl="1"/>
            <a:r>
              <a:rPr lang="pt-BR" dirty="0" smtClean="0"/>
              <a:t>Dimensão da imagem</a:t>
            </a:r>
          </a:p>
          <a:p>
            <a:pPr lvl="2"/>
            <a:r>
              <a:rPr lang="pt-BR" dirty="0" smtClean="0"/>
              <a:t>Largura x Altura</a:t>
            </a:r>
          </a:p>
          <a:p>
            <a:pPr lvl="1"/>
            <a:r>
              <a:rPr lang="pt-BR" dirty="0" smtClean="0"/>
              <a:t>Número de códigos inicial</a:t>
            </a:r>
          </a:p>
          <a:p>
            <a:pPr lvl="1"/>
            <a:r>
              <a:rPr lang="pt-BR" dirty="0" smtClean="0"/>
              <a:t>Redução usando</a:t>
            </a:r>
          </a:p>
          <a:p>
            <a:pPr lvl="2"/>
            <a:r>
              <a:rPr lang="pt-BR" sz="2400" dirty="0" smtClean="0"/>
              <a:t>Torre</a:t>
            </a:r>
          </a:p>
          <a:p>
            <a:pPr lvl="2"/>
            <a:r>
              <a:rPr lang="pt-BR" sz="2400" dirty="0" smtClean="0"/>
              <a:t>Bispo</a:t>
            </a:r>
          </a:p>
          <a:p>
            <a:pPr lvl="2"/>
            <a:r>
              <a:rPr lang="pt-BR" sz="2400" dirty="0" smtClean="0"/>
              <a:t>Rainha</a:t>
            </a:r>
            <a:endParaRPr lang="pt-BR" sz="2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2"/>
          </p:nvPr>
        </p:nvGraphicFramePr>
        <p:xfrm>
          <a:off x="3857622" y="1600200"/>
          <a:ext cx="4829178" cy="454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863"/>
                <a:gridCol w="804863"/>
                <a:gridCol w="804863"/>
                <a:gridCol w="804863"/>
                <a:gridCol w="804863"/>
                <a:gridCol w="804863"/>
              </a:tblGrid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Nome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Dimens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Inicial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Torre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Bispo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Rainha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128x128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1,349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128x129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756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1,313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1,222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1,328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1,376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1,524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910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1,536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128x137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1,498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bat-12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474x216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58,903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328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807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bell-2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59x64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1,558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cat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380x469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73,145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50,420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15,712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12,008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courier</a:t>
                      </a:r>
                      <a:r>
                        <a:rPr lang="pt-BR" sz="16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pt-BR" sz="28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374x46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1,111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717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233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oldeng</a:t>
                      </a:r>
                      <a:r>
                        <a:rPr lang="pt-BR" sz="16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t-BR" sz="28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476x55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3,515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628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1,201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447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ouster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108x144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6,880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2,324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1,835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1,494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times12i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278x46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1,179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435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618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61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Imagem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Torre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Bispo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Rainha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428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364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268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337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401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326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428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262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328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501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392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377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493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344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389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473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479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499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437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bat-12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2,521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4,483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3,406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bell-2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571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cat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115,158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41,350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43,056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courier12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977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1,712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920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oldeng16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2,207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3,157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2,013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ouster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5,565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  <a:cs typeface="Times New Roman"/>
                        </a:rPr>
                        <a:t>4,865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4,920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6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times12i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1,317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>
                          <a:latin typeface="Times New Roman"/>
                          <a:ea typeface="Times New Roman"/>
                          <a:cs typeface="Times New Roman"/>
                        </a:rPr>
                        <a:t>1,573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1,179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Compressão (bytes)</a:t>
            </a:r>
          </a:p>
          <a:p>
            <a:r>
              <a:rPr lang="pt-BR" dirty="0" smtClean="0"/>
              <a:t>Tamanho do arquivo final</a:t>
            </a:r>
          </a:p>
          <a:p>
            <a:pPr lvl="1"/>
            <a:r>
              <a:rPr lang="pt-BR" dirty="0" smtClean="0"/>
              <a:t>Torre</a:t>
            </a:r>
          </a:p>
          <a:p>
            <a:pPr lvl="1"/>
            <a:r>
              <a:rPr lang="pt-BR" dirty="0" smtClean="0"/>
              <a:t>Bispo</a:t>
            </a:r>
          </a:p>
          <a:p>
            <a:pPr lvl="1"/>
            <a:r>
              <a:rPr lang="pt-BR" dirty="0" smtClean="0"/>
              <a:t>Rainha</a:t>
            </a:r>
          </a:p>
          <a:p>
            <a:r>
              <a:rPr lang="pt-BR" dirty="0" smtClean="0"/>
              <a:t>NCC é o melhor dos 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214314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Compressão (</a:t>
            </a:r>
            <a:r>
              <a:rPr lang="pt-BR" smtClean="0"/>
              <a:t>bytes)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JPEG</a:t>
            </a:r>
          </a:p>
          <a:p>
            <a:pPr>
              <a:buNone/>
            </a:pPr>
            <a:r>
              <a:rPr lang="pt-BR" dirty="0" smtClean="0"/>
              <a:t>Group4 </a:t>
            </a:r>
            <a:r>
              <a:rPr lang="pt-BR" sz="2400" dirty="0" smtClean="0"/>
              <a:t>(TIFF)</a:t>
            </a:r>
          </a:p>
          <a:p>
            <a:pPr>
              <a:buNone/>
            </a:pPr>
            <a:r>
              <a:rPr lang="pt-BR" dirty="0" smtClean="0"/>
              <a:t>PNG</a:t>
            </a:r>
          </a:p>
          <a:p>
            <a:pPr>
              <a:buNone/>
            </a:pPr>
            <a:r>
              <a:rPr lang="pt-BR" dirty="0" smtClean="0"/>
              <a:t>GIF</a:t>
            </a:r>
          </a:p>
          <a:p>
            <a:pPr>
              <a:buNone/>
            </a:pPr>
            <a:r>
              <a:rPr lang="pt-BR" dirty="0" smtClean="0"/>
              <a:t>JBIG</a:t>
            </a:r>
          </a:p>
          <a:p>
            <a:pPr>
              <a:buNone/>
            </a:pPr>
            <a:r>
              <a:rPr lang="pt-BR" dirty="0" smtClean="0"/>
              <a:t>NCC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</p:nvPr>
        </p:nvGraphicFramePr>
        <p:xfrm>
          <a:off x="2428857" y="1571613"/>
          <a:ext cx="625794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992"/>
                <a:gridCol w="893992"/>
                <a:gridCol w="893992"/>
                <a:gridCol w="893992"/>
                <a:gridCol w="893992"/>
                <a:gridCol w="893992"/>
                <a:gridCol w="8939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Imagem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JPEG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TIFF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PNG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GIF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JBIG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NCC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2,699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2,576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326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2,928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1,835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2,772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328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3,260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377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1,682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3,115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389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3,162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bat-12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12,669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1,433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Times New Roman"/>
                          <a:cs typeface="Times New Roman"/>
                        </a:rPr>
                        <a:t>2,521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bell-2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1,910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cat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190,245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69,781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8,129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10,540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6,310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41,350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courier</a:t>
                      </a:r>
                      <a:r>
                        <a:rPr lang="pt-BR" sz="1800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10,546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Times New Roman"/>
                          <a:cs typeface="Times New Roman"/>
                        </a:rPr>
                        <a:t>920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oldeng</a:t>
                      </a:r>
                      <a:r>
                        <a:rPr lang="pt-BR" sz="1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14,770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1,599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1,600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797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Times New Roman"/>
                          <a:cs typeface="Times New Roman"/>
                        </a:rPr>
                        <a:t>2,013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ouster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16,742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4,335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1,934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1,889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Times New Roman"/>
                          <a:cs typeface="Times New Roman"/>
                        </a:rPr>
                        <a:t>4,865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times12i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9,314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794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Times New Roman"/>
                          <a:cs typeface="Times New Roman"/>
                        </a:rPr>
                        <a:t>1,179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Multirresolução</a:t>
            </a:r>
            <a:endParaRPr lang="pt-BR" dirty="0" smtClean="0"/>
          </a:p>
          <a:p>
            <a:r>
              <a:rPr lang="pt-BR" dirty="0" smtClean="0"/>
              <a:t>Codificação Aritmética</a:t>
            </a:r>
          </a:p>
          <a:p>
            <a:r>
              <a:rPr lang="pt-BR" dirty="0" smtClean="0"/>
              <a:t>Inserir entropia nos pares (x,y)</a:t>
            </a:r>
          </a:p>
          <a:p>
            <a:r>
              <a:rPr lang="pt-BR" dirty="0" smtClean="0"/>
              <a:t>Operadores morfológicos</a:t>
            </a:r>
          </a:p>
          <a:p>
            <a:r>
              <a:rPr lang="pt-BR" dirty="0" smtClean="0"/>
              <a:t>MPEG 7 CE </a:t>
            </a:r>
            <a:r>
              <a:rPr lang="pt-BR" dirty="0" err="1" smtClean="0"/>
              <a:t>Shape</a:t>
            </a:r>
            <a:r>
              <a:rPr lang="pt-BR" dirty="0" smtClean="0"/>
              <a:t> Database</a:t>
            </a:r>
          </a:p>
          <a:p>
            <a:r>
              <a:rPr lang="pt-BR" dirty="0" smtClean="0"/>
              <a:t>Eliminação de braços (segmentos ou vizinhanças) 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I. J. </a:t>
            </a:r>
            <a:r>
              <a:rPr lang="pt-BR" dirty="0" err="1" smtClean="0"/>
              <a:t>Tsang</a:t>
            </a:r>
            <a:r>
              <a:rPr lang="pt-BR" dirty="0" smtClean="0"/>
              <a:t>, </a:t>
            </a:r>
            <a:r>
              <a:rPr lang="pt-BR" dirty="0" err="1" smtClean="0"/>
              <a:t>I.R.</a:t>
            </a:r>
            <a:r>
              <a:rPr lang="pt-BR" dirty="0" smtClean="0"/>
              <a:t> </a:t>
            </a:r>
            <a:r>
              <a:rPr lang="pt-BR" dirty="0" err="1" smtClean="0"/>
              <a:t>Tsang</a:t>
            </a:r>
            <a:r>
              <a:rPr lang="pt-BR" dirty="0" smtClean="0"/>
              <a:t>, D. Van </a:t>
            </a:r>
            <a:r>
              <a:rPr lang="pt-BR" dirty="0" err="1" smtClean="0"/>
              <a:t>Dyck</a:t>
            </a:r>
            <a:r>
              <a:rPr lang="pt-BR" dirty="0" smtClean="0"/>
              <a:t>. “</a:t>
            </a:r>
            <a:r>
              <a:rPr lang="pt-BR" b="1" dirty="0" err="1" smtClean="0"/>
              <a:t>Image</a:t>
            </a:r>
            <a:r>
              <a:rPr lang="pt-BR" b="1" dirty="0" smtClean="0"/>
              <a:t> </a:t>
            </a:r>
            <a:r>
              <a:rPr lang="pt-BR" b="1" dirty="0" err="1" smtClean="0"/>
              <a:t>coding</a:t>
            </a:r>
            <a:r>
              <a:rPr lang="pt-BR" b="1" dirty="0" smtClean="0"/>
              <a:t> </a:t>
            </a:r>
            <a:r>
              <a:rPr lang="pt-BR" b="1" dirty="0" err="1" smtClean="0"/>
              <a:t>using</a:t>
            </a:r>
            <a:r>
              <a:rPr lang="pt-BR" b="1" dirty="0" smtClean="0"/>
              <a:t> </a:t>
            </a:r>
            <a:r>
              <a:rPr lang="pt-BR" b="1" dirty="0" err="1" smtClean="0"/>
              <a:t>neighbourhood</a:t>
            </a:r>
            <a:r>
              <a:rPr lang="pt-BR" b="1" dirty="0" smtClean="0"/>
              <a:t> </a:t>
            </a:r>
            <a:r>
              <a:rPr lang="pt-BR" b="1" dirty="0" err="1" smtClean="0"/>
              <a:t>relations</a:t>
            </a:r>
            <a:r>
              <a:rPr lang="pt-BR" dirty="0" smtClean="0"/>
              <a:t>”. </a:t>
            </a:r>
            <a:r>
              <a:rPr lang="pt-BR" dirty="0" err="1" smtClean="0"/>
              <a:t>Pattern</a:t>
            </a:r>
            <a:r>
              <a:rPr lang="pt-BR" dirty="0" smtClean="0"/>
              <a:t> </a:t>
            </a:r>
            <a:r>
              <a:rPr lang="pt-BR" dirty="0" err="1" smtClean="0"/>
              <a:t>Recognition</a:t>
            </a:r>
            <a:r>
              <a:rPr lang="pt-BR" dirty="0" smtClean="0"/>
              <a:t> </a:t>
            </a:r>
            <a:r>
              <a:rPr lang="pt-BR" dirty="0" err="1" smtClean="0"/>
              <a:t>Letters</a:t>
            </a:r>
            <a:r>
              <a:rPr lang="pt-BR" dirty="0" smtClean="0"/>
              <a:t> 20. 1999, </a:t>
            </a:r>
            <a:r>
              <a:rPr lang="pt-BR" dirty="0" err="1" smtClean="0"/>
              <a:t>pages</a:t>
            </a:r>
            <a:r>
              <a:rPr lang="pt-BR" dirty="0" smtClean="0"/>
              <a:t> 1279-1286.</a:t>
            </a:r>
          </a:p>
          <a:p>
            <a:r>
              <a:rPr lang="pt-BR" dirty="0" smtClean="0"/>
              <a:t>I. R. </a:t>
            </a:r>
            <a:r>
              <a:rPr lang="pt-BR" dirty="0" err="1" smtClean="0"/>
              <a:t>Tsang</a:t>
            </a:r>
            <a:r>
              <a:rPr lang="pt-BR" dirty="0" smtClean="0"/>
              <a:t>, I. J. </a:t>
            </a:r>
            <a:r>
              <a:rPr lang="pt-BR" dirty="0" err="1" smtClean="0"/>
              <a:t>Tsang</a:t>
            </a:r>
            <a:r>
              <a:rPr lang="pt-BR" dirty="0" smtClean="0"/>
              <a:t>, “</a:t>
            </a:r>
            <a:r>
              <a:rPr lang="pt-BR" b="1" dirty="0" err="1" smtClean="0"/>
              <a:t>Neighbourhood</a:t>
            </a:r>
            <a:r>
              <a:rPr lang="pt-BR" b="1" dirty="0" smtClean="0"/>
              <a:t> </a:t>
            </a:r>
            <a:r>
              <a:rPr lang="pt-BR" b="1" dirty="0" err="1" smtClean="0"/>
              <a:t>Vector</a:t>
            </a:r>
            <a:r>
              <a:rPr lang="pt-BR" b="1" dirty="0" smtClean="0"/>
              <a:t> as </a:t>
            </a:r>
            <a:r>
              <a:rPr lang="pt-BR" b="1" dirty="0" err="1" smtClean="0"/>
              <a:t>Shape</a:t>
            </a:r>
            <a:r>
              <a:rPr lang="pt-BR" b="1" dirty="0" smtClean="0"/>
              <a:t> </a:t>
            </a:r>
            <a:r>
              <a:rPr lang="pt-BR" b="1" dirty="0" err="1" smtClean="0"/>
              <a:t>Parameter</a:t>
            </a:r>
            <a:r>
              <a:rPr lang="pt-BR" b="1" dirty="0" smtClean="0"/>
              <a:t> for </a:t>
            </a:r>
            <a:r>
              <a:rPr lang="pt-BR" b="1" dirty="0" err="1" smtClean="0"/>
              <a:t>Pattern</a:t>
            </a:r>
            <a:r>
              <a:rPr lang="pt-BR" b="1" dirty="0" smtClean="0"/>
              <a:t> </a:t>
            </a:r>
            <a:r>
              <a:rPr lang="pt-BR" b="1" dirty="0" err="1" smtClean="0"/>
              <a:t>Recognition</a:t>
            </a:r>
            <a:r>
              <a:rPr lang="pt-BR" dirty="0" smtClean="0"/>
              <a:t>”. WCCI – World </a:t>
            </a:r>
            <a:r>
              <a:rPr lang="pt-BR" dirty="0" err="1" smtClean="0"/>
              <a:t>Congress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Computational</a:t>
            </a:r>
            <a:r>
              <a:rPr lang="pt-BR" dirty="0" smtClean="0"/>
              <a:t> </a:t>
            </a:r>
            <a:r>
              <a:rPr lang="pt-BR" dirty="0" err="1" smtClean="0"/>
              <a:t>Intelligence</a:t>
            </a:r>
            <a:r>
              <a:rPr lang="pt-BR" dirty="0" smtClean="0"/>
              <a:t> - IJCNN 2006, Vancouver. IJCNN 2006. IEEE, 2006. p.3204 - 3209 .</a:t>
            </a:r>
          </a:p>
          <a:p>
            <a:r>
              <a:rPr lang="pt-BR" dirty="0" smtClean="0"/>
              <a:t>I. R. </a:t>
            </a:r>
            <a:r>
              <a:rPr lang="pt-BR" dirty="0" err="1" smtClean="0"/>
              <a:t>Tsang</a:t>
            </a:r>
            <a:r>
              <a:rPr lang="pt-BR" dirty="0" smtClean="0"/>
              <a:t>, I. J. </a:t>
            </a:r>
            <a:r>
              <a:rPr lang="pt-BR" dirty="0" err="1" smtClean="0"/>
              <a:t>Tsang</a:t>
            </a:r>
            <a:r>
              <a:rPr lang="pt-BR" dirty="0" smtClean="0"/>
              <a:t>, “</a:t>
            </a:r>
            <a:r>
              <a:rPr lang="pt-BR" b="1" dirty="0" err="1" smtClean="0"/>
              <a:t>Pattern</a:t>
            </a:r>
            <a:r>
              <a:rPr lang="pt-BR" b="1" dirty="0" smtClean="0"/>
              <a:t> </a:t>
            </a:r>
            <a:r>
              <a:rPr lang="pt-BR" b="1" dirty="0" err="1" smtClean="0"/>
              <a:t>Recognition</a:t>
            </a:r>
            <a:r>
              <a:rPr lang="pt-BR" b="1" dirty="0" smtClean="0"/>
              <a:t> </a:t>
            </a:r>
            <a:r>
              <a:rPr lang="pt-BR" b="1" dirty="0" err="1" smtClean="0"/>
              <a:t>Using</a:t>
            </a:r>
            <a:r>
              <a:rPr lang="pt-BR" b="1" dirty="0" smtClean="0"/>
              <a:t> </a:t>
            </a:r>
            <a:r>
              <a:rPr lang="pt-BR" b="1" dirty="0" err="1" smtClean="0"/>
              <a:t>Neighborhood</a:t>
            </a:r>
            <a:r>
              <a:rPr lang="pt-BR" b="1" dirty="0" smtClean="0"/>
              <a:t> </a:t>
            </a:r>
            <a:r>
              <a:rPr lang="pt-BR" b="1" dirty="0" err="1" smtClean="0"/>
              <a:t>Coding</a:t>
            </a:r>
            <a:r>
              <a:rPr lang="pt-BR" dirty="0" smtClean="0"/>
              <a:t>”. ICIAR –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Recognition</a:t>
            </a:r>
            <a:r>
              <a:rPr lang="pt-BR" dirty="0" smtClean="0"/>
              <a:t>, </a:t>
            </a:r>
            <a:r>
              <a:rPr lang="pt-BR" dirty="0" err="1" smtClean="0"/>
              <a:t>Póvoa</a:t>
            </a:r>
            <a:r>
              <a:rPr lang="pt-BR" dirty="0" smtClean="0"/>
              <a:t> de </a:t>
            </a:r>
            <a:r>
              <a:rPr lang="pt-BR" dirty="0" err="1" smtClean="0"/>
              <a:t>Varzim</a:t>
            </a:r>
            <a:r>
              <a:rPr lang="pt-BR" dirty="0" smtClean="0"/>
              <a:t>. </a:t>
            </a:r>
            <a:r>
              <a:rPr lang="pt-BR" dirty="0" err="1" smtClean="0"/>
              <a:t>Lecture</a:t>
            </a:r>
            <a:r>
              <a:rPr lang="pt-BR" dirty="0" smtClean="0"/>
              <a:t> Notes in </a:t>
            </a:r>
            <a:r>
              <a:rPr lang="pt-BR" dirty="0" err="1" smtClean="0"/>
              <a:t>Computer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r>
              <a:rPr lang="pt-BR" dirty="0" smtClean="0"/>
              <a:t> - ICIAR 2006, LNCS. Berlin </a:t>
            </a:r>
            <a:r>
              <a:rPr lang="pt-BR" dirty="0" err="1" smtClean="0"/>
              <a:t>Heidelberg</a:t>
            </a:r>
            <a:r>
              <a:rPr lang="pt-BR" dirty="0" smtClean="0"/>
              <a:t>: </a:t>
            </a:r>
            <a:r>
              <a:rPr lang="pt-BR" dirty="0" err="1" smtClean="0"/>
              <a:t>Springer-Verlag</a:t>
            </a:r>
            <a:r>
              <a:rPr lang="pt-BR" dirty="0" smtClean="0"/>
              <a:t>, 2006.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Codificação de Vizinhança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5443" y="1071546"/>
            <a:ext cx="37242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496"/>
            <a:ext cx="4038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Reconhecimento de Padrões</a:t>
            </a: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85992"/>
            <a:ext cx="62769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Operadores</a:t>
            </a:r>
          </a:p>
          <a:p>
            <a:pPr lvl="1"/>
            <a:r>
              <a:rPr lang="pt-BR" dirty="0" smtClean="0"/>
              <a:t>morfologia</a:t>
            </a:r>
            <a:endParaRPr lang="pt-B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2"/>
            <a:ext cx="38004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71678"/>
            <a:ext cx="37814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Três tipos de vizinhança</a:t>
            </a:r>
          </a:p>
          <a:p>
            <a:pPr lvl="1"/>
            <a:r>
              <a:rPr lang="pt-BR" dirty="0" smtClean="0"/>
              <a:t>Torre: segmentos horizontais e verticais</a:t>
            </a:r>
          </a:p>
          <a:p>
            <a:pPr lvl="1"/>
            <a:r>
              <a:rPr lang="pt-BR" dirty="0" smtClean="0"/>
              <a:t>Bispo: segmentos diagonais</a:t>
            </a:r>
          </a:p>
          <a:p>
            <a:pPr lvl="1"/>
            <a:r>
              <a:rPr lang="pt-BR" dirty="0" smtClean="0"/>
              <a:t>Rainha: torre + bispo</a:t>
            </a:r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1138" y="3981472"/>
            <a:ext cx="61817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Três tipos de vizinhança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3981472"/>
            <a:ext cx="61817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428868"/>
            <a:ext cx="6143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Três tipos de vizinhança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428868"/>
            <a:ext cx="6143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429132"/>
            <a:ext cx="5162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1146</Words>
  <Application>Microsoft Office PowerPoint</Application>
  <PresentationFormat>Apresentação na tela (4:3)</PresentationFormat>
  <Paragraphs>443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Compressão de Imagens Binárias usando Codificação de Vizinhança</vt:lpstr>
      <vt:lpstr>Roteiro</vt:lpstr>
      <vt:lpstr>Origem</vt:lpstr>
      <vt:lpstr>Origem</vt:lpstr>
      <vt:lpstr>Origem</vt:lpstr>
      <vt:lpstr>Origem</vt:lpstr>
      <vt:lpstr>Codificação de Vizinhança</vt:lpstr>
      <vt:lpstr>Codificação de Vizinhança</vt:lpstr>
      <vt:lpstr>Codificação de Vizinhança</vt:lpstr>
      <vt:lpstr>Codificação de Vizinhança</vt:lpstr>
      <vt:lpstr>Redução de Códigos</vt:lpstr>
      <vt:lpstr>Redução de Códigos</vt:lpstr>
      <vt:lpstr>Redução de Códigos</vt:lpstr>
      <vt:lpstr>Redução de Códigos</vt:lpstr>
      <vt:lpstr>Redução de Códigos</vt:lpstr>
      <vt:lpstr>Compressão</vt:lpstr>
      <vt:lpstr>Compressão</vt:lpstr>
      <vt:lpstr>Compressão</vt:lpstr>
      <vt:lpstr>Compressão</vt:lpstr>
      <vt:lpstr>Experimentos</vt:lpstr>
      <vt:lpstr>Experimentos</vt:lpstr>
      <vt:lpstr>Experimentos</vt:lpstr>
      <vt:lpstr>Experimentos</vt:lpstr>
      <vt:lpstr>Resultados</vt:lpstr>
      <vt:lpstr>Resultados</vt:lpstr>
      <vt:lpstr>Resultados</vt:lpstr>
      <vt:lpstr>Outros tópicos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Compressão de Imagens Binárias usando Codificação de Vizinhança</dc:title>
  <dc:creator>tbac</dc:creator>
  <cp:lastModifiedBy>tbac</cp:lastModifiedBy>
  <cp:revision>40</cp:revision>
  <dcterms:created xsi:type="dcterms:W3CDTF">2009-05-12T13:02:25Z</dcterms:created>
  <dcterms:modified xsi:type="dcterms:W3CDTF">2009-05-12T15:23:58Z</dcterms:modified>
</cp:coreProperties>
</file>