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1"/>
  </p:notesMasterIdLst>
  <p:sldIdLst>
    <p:sldId id="272" r:id="rId2"/>
    <p:sldId id="257" r:id="rId3"/>
    <p:sldId id="308" r:id="rId4"/>
    <p:sldId id="258" r:id="rId5"/>
    <p:sldId id="259" r:id="rId6"/>
    <p:sldId id="260" r:id="rId7"/>
    <p:sldId id="262" r:id="rId8"/>
    <p:sldId id="266" r:id="rId9"/>
    <p:sldId id="275" r:id="rId10"/>
    <p:sldId id="277" r:id="rId11"/>
    <p:sldId id="279" r:id="rId12"/>
    <p:sldId id="281" r:id="rId13"/>
    <p:sldId id="280" r:id="rId14"/>
    <p:sldId id="285" r:id="rId15"/>
    <p:sldId id="286" r:id="rId16"/>
    <p:sldId id="287" r:id="rId17"/>
    <p:sldId id="288" r:id="rId18"/>
    <p:sldId id="292" r:id="rId19"/>
    <p:sldId id="294" r:id="rId20"/>
    <p:sldId id="297" r:id="rId21"/>
    <p:sldId id="301" r:id="rId22"/>
    <p:sldId id="303" r:id="rId23"/>
    <p:sldId id="306" r:id="rId24"/>
    <p:sldId id="307" r:id="rId25"/>
    <p:sldId id="312" r:id="rId26"/>
    <p:sldId id="311" r:id="rId27"/>
    <p:sldId id="310" r:id="rId28"/>
    <p:sldId id="309" r:id="rId29"/>
    <p:sldId id="305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EAC09-EBF5-48F4-8DCB-101187F4F2A4}" type="datetimeFigureOut">
              <a:rPr lang="pt-BR" smtClean="0"/>
              <a:pPr/>
              <a:t>06/04/2012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7B08A-6E32-4EC2-987C-F2CEDB892B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B08A-6E32-4EC2-987C-F2CEDB892BA0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6D3D-A8CA-42E6-8477-170396BE5E76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9B16-0D51-4AF1-92DF-2862502D0E10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34AE2C-6300-4FD0-B328-F60D8F20F0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4779-B64A-4C22-B0D5-CB529245EC15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BD39-23EE-4E9D-80FF-F069EFB436E7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358214" y="6286520"/>
            <a:ext cx="457200" cy="4413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34AE2C-6300-4FD0-B328-F60D8F20F0CB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8D8D-6484-49A4-B8C9-BE12650DA0BE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34AE2C-6300-4FD0-B328-F60D8F20F0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966DE5-58F6-4B75-98B8-3B71EFCACAC0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3634-F874-495A-A149-98AB91CEB2E2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34AE2C-6300-4FD0-B328-F60D8F20F0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F2B9-2920-40B2-8876-3B3EFB985AEC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34AE2C-6300-4FD0-B328-F60D8F20F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39F4-0A20-4BA8-9C25-2E5A369DC347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34AE2C-6300-4FD0-B328-F60D8F20F0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34AE2C-6300-4FD0-B328-F60D8F20F0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CC5D7-CBC8-48B2-8683-EE742C7F4951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34AE2C-6300-4FD0-B328-F60D8F20F0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D43D06C-4D6E-4F84-B7BF-63E0ECCF4457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7F79ABF-7D5E-4A2F-84D2-702285647979}" type="datetime1">
              <a:rPr lang="pt-BR" smtClean="0"/>
              <a:pPr/>
              <a:t>06/04/2012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34AE2C-6300-4FD0-B328-F60D8F20F0CB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4414" y="2819400"/>
            <a:ext cx="6715172" cy="4038600"/>
          </a:xfrm>
        </p:spPr>
        <p:txBody>
          <a:bodyPr>
            <a:normAutofit/>
          </a:bodyPr>
          <a:lstStyle/>
          <a:p>
            <a:r>
              <a:rPr lang="pt-BR" dirty="0" smtClean="0"/>
              <a:t>Tiago buarque assunção de Carvalho</a:t>
            </a:r>
          </a:p>
          <a:p>
            <a:endParaRPr lang="pt-BR" dirty="0" smtClean="0"/>
          </a:p>
          <a:p>
            <a:r>
              <a:rPr lang="pt-BR" dirty="0" smtClean="0"/>
              <a:t>SAAP</a:t>
            </a:r>
          </a:p>
          <a:p>
            <a:endParaRPr lang="pt-BR" dirty="0" smtClean="0"/>
          </a:p>
          <a:p>
            <a:r>
              <a:rPr lang="pt-BR" dirty="0" smtClean="0"/>
              <a:t>Orientador: </a:t>
            </a:r>
            <a:r>
              <a:rPr lang="pt-BR" dirty="0" err="1" smtClean="0"/>
              <a:t>tsang</a:t>
            </a:r>
            <a:r>
              <a:rPr lang="pt-BR" dirty="0" smtClean="0"/>
              <a:t> </a:t>
            </a:r>
            <a:r>
              <a:rPr lang="pt-BR" dirty="0" err="1" smtClean="0"/>
              <a:t>ing</a:t>
            </a:r>
            <a:r>
              <a:rPr lang="pt-BR" dirty="0" smtClean="0"/>
              <a:t> </a:t>
            </a:r>
            <a:r>
              <a:rPr lang="pt-BR" dirty="0" err="1" smtClean="0"/>
              <a:t>ren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Universidade federal de Pernambuco</a:t>
            </a:r>
          </a:p>
          <a:p>
            <a:r>
              <a:rPr lang="pt-BR" dirty="0" smtClean="0"/>
              <a:t>Centro de informática</a:t>
            </a:r>
          </a:p>
          <a:p>
            <a:endParaRPr lang="pt-BR" dirty="0" smtClean="0"/>
          </a:p>
          <a:p>
            <a:r>
              <a:rPr lang="pt-BR" dirty="0" smtClean="0"/>
              <a:t>Recife, 12 de abril de 2012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Representação de Imagens Digitais   </a:t>
            </a:r>
            <a:br>
              <a:rPr lang="pt-BR" dirty="0" smtClean="0"/>
            </a:br>
            <a:r>
              <a:rPr lang="pt-BR" dirty="0" smtClean="0"/>
              <a:t>através de </a:t>
            </a:r>
            <a:br>
              <a:rPr lang="pt-BR" dirty="0" smtClean="0"/>
            </a:br>
            <a:r>
              <a:rPr lang="pt-BR" dirty="0" smtClean="0"/>
              <a:t>Codificação de Vizinhança.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6357958"/>
            <a:ext cx="8715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pt-BR" sz="1600" b="1" cap="all" spc="250" dirty="0" smtClean="0">
                <a:solidFill>
                  <a:schemeClr val="bg1"/>
                </a:solidFill>
              </a:rPr>
              <a:t>tbac@cin.ufpe.br</a:t>
            </a:r>
            <a:endParaRPr lang="pt-BR" sz="1600" b="1" cap="all" spc="25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Codificação de Vizinhança Original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/>
              <a:t>Tsang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 1999, 2006a, 2006b</a:t>
            </a:r>
          </a:p>
          <a:p>
            <a:pPr lvl="1"/>
            <a:r>
              <a:rPr lang="pt-BR" dirty="0" smtClean="0"/>
              <a:t>Um vetor por pixel preto</a:t>
            </a:r>
          </a:p>
          <a:p>
            <a:pPr lvl="1"/>
            <a:r>
              <a:rPr lang="pt-BR" dirty="0" smtClean="0"/>
              <a:t>Codificação do vetor em um número</a:t>
            </a:r>
          </a:p>
          <a:p>
            <a:pPr lvl="1"/>
            <a:r>
              <a:rPr lang="pt-BR" dirty="0" smtClean="0"/>
              <a:t>Histograma de códigos</a:t>
            </a:r>
          </a:p>
          <a:p>
            <a:pPr lvl="1"/>
            <a:r>
              <a:rPr lang="pt-BR" dirty="0" smtClean="0"/>
              <a:t>Extração de características</a:t>
            </a:r>
          </a:p>
          <a:p>
            <a:pPr lvl="1"/>
            <a:r>
              <a:rPr lang="pt-BR" dirty="0" smtClean="0"/>
              <a:t>Caracteres manuscritos</a:t>
            </a:r>
          </a:p>
          <a:p>
            <a:pPr lvl="1"/>
            <a:r>
              <a:rPr lang="pt-BR" dirty="0" smtClean="0"/>
              <a:t>Operadores de vizinhança</a:t>
            </a:r>
          </a:p>
          <a:p>
            <a:pPr lvl="1"/>
            <a:r>
              <a:rPr lang="pt-BR" dirty="0" smtClean="0"/>
              <a:t>Não é possível reconstruir a imagem</a:t>
            </a:r>
          </a:p>
          <a:p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5" name="Imagem 4" descr="tsang99-vetor_vizinhanc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143116"/>
            <a:ext cx="2547267" cy="37004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Codificação de Vizinhança Proposta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Código de Vizinhança, XC</a:t>
            </a:r>
          </a:p>
          <a:p>
            <a:pPr lvl="1"/>
            <a:r>
              <a:rPr lang="pt-BR" dirty="0" smtClean="0"/>
              <a:t>Centro (x,y) e Vizinhança (n, l, s, o)</a:t>
            </a:r>
          </a:p>
          <a:p>
            <a:pPr lvl="1"/>
            <a:r>
              <a:rPr lang="pt-BR" dirty="0" smtClean="0"/>
              <a:t>Permite a reconstrução de imagem original</a:t>
            </a:r>
          </a:p>
          <a:p>
            <a:r>
              <a:rPr lang="pt-BR" dirty="0" smtClean="0"/>
              <a:t>Exemplo (x, y, n, l, s, o)</a:t>
            </a:r>
          </a:p>
          <a:p>
            <a:pPr lvl="1"/>
            <a:r>
              <a:rPr lang="pt-BR" dirty="0" smtClean="0"/>
              <a:t>(2, 1, 0, 0, 3, 0)</a:t>
            </a:r>
          </a:p>
          <a:p>
            <a:pPr lvl="1"/>
            <a:r>
              <a:rPr lang="pt-BR" dirty="0" smtClean="0"/>
              <a:t>(1, 2, 0, 2, 0, 0)</a:t>
            </a:r>
          </a:p>
          <a:p>
            <a:pPr lvl="1"/>
            <a:r>
              <a:rPr lang="pt-BR" dirty="0" smtClean="0"/>
              <a:t>(2, 2, 1, 1, 2, 1)</a:t>
            </a:r>
          </a:p>
          <a:p>
            <a:pPr lvl="1"/>
            <a:r>
              <a:rPr lang="pt-BR" dirty="0" smtClean="0"/>
              <a:t>...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5243" y="3500438"/>
            <a:ext cx="4936972" cy="276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Imagem Binária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Uma imagem binária é uma matriz </a:t>
            </a:r>
            <a:r>
              <a:rPr lang="pt-BR" i="1" dirty="0" smtClean="0"/>
              <a:t>P</a:t>
            </a:r>
          </a:p>
          <a:p>
            <a:pPr lvl="1"/>
            <a:r>
              <a:rPr lang="pt-BR" i="1" dirty="0" smtClean="0"/>
              <a:t>P = </a:t>
            </a:r>
            <a:r>
              <a:rPr lang="pt-BR" dirty="0" smtClean="0"/>
              <a:t>[</a:t>
            </a:r>
            <a:r>
              <a:rPr lang="pt-BR" i="1" dirty="0" smtClean="0"/>
              <a:t>p</a:t>
            </a:r>
            <a:r>
              <a:rPr lang="pt-BR" i="1" baseline="-25000" dirty="0" smtClean="0"/>
              <a:t>xy</a:t>
            </a:r>
            <a:r>
              <a:rPr lang="pt-BR" dirty="0" smtClean="0"/>
              <a:t>]</a:t>
            </a:r>
            <a:endParaRPr lang="pt-BR" i="1" dirty="0" smtClean="0"/>
          </a:p>
          <a:p>
            <a:pPr lvl="1"/>
            <a:r>
              <a:rPr lang="pt-BR" dirty="0" smtClean="0"/>
              <a:t>pixel</a:t>
            </a:r>
            <a:r>
              <a:rPr lang="pt-BR" i="1" dirty="0" smtClean="0"/>
              <a:t> p</a:t>
            </a:r>
            <a:r>
              <a:rPr lang="pt-BR" i="1" baseline="-25000" dirty="0" smtClean="0"/>
              <a:t>xy </a:t>
            </a:r>
            <a:r>
              <a:rPr lang="pt-BR" dirty="0" smtClean="0"/>
              <a:t>em {0, 1} = {preto, branco}</a:t>
            </a:r>
          </a:p>
          <a:p>
            <a:endParaRPr lang="pt-BR" i="1" dirty="0" smtClean="0"/>
          </a:p>
          <a:p>
            <a:pPr lvl="1"/>
            <a:endParaRPr lang="pt-BR" i="1" dirty="0" smtClean="0"/>
          </a:p>
          <a:p>
            <a:pPr lvl="1"/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000372"/>
            <a:ext cx="485412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5572140"/>
            <a:ext cx="64865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5932" y="4195758"/>
            <a:ext cx="2559472" cy="1019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Braço (</a:t>
            </a:r>
            <a:r>
              <a:rPr lang="pt-BR" i="1" dirty="0" smtClean="0"/>
              <a:t>b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Segunda parte do vetor XC</a:t>
            </a:r>
          </a:p>
          <a:p>
            <a:r>
              <a:rPr lang="pt-BR" dirty="0" smtClean="0"/>
              <a:t>Representam a vizinhança</a:t>
            </a:r>
          </a:p>
          <a:p>
            <a:pPr lvl="1"/>
            <a:r>
              <a:rPr lang="pt-BR" dirty="0" smtClean="0"/>
              <a:t>Cada elemento do vetor vizinhança é um braço</a:t>
            </a:r>
          </a:p>
          <a:p>
            <a:r>
              <a:rPr lang="pt-BR" dirty="0" smtClean="0"/>
              <a:t>Associa o centro e o comprimento do braço a pontos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0315" y="5200667"/>
            <a:ext cx="43148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3843345"/>
            <a:ext cx="74866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Código de Vizinhança (XC)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Vetor XC, </a:t>
            </a:r>
            <a:r>
              <a:rPr lang="pt-BR" dirty="0" err="1" smtClean="0"/>
              <a:t>fi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Configuração, beta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Função vizinhança do XC, </a:t>
            </a:r>
            <a:r>
              <a:rPr lang="pt-BR" i="1" dirty="0" smtClean="0"/>
              <a:t>u</a:t>
            </a:r>
          </a:p>
          <a:p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8380" y="2233608"/>
            <a:ext cx="49339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57488" y="3757618"/>
            <a:ext cx="3771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8473" y="5143512"/>
            <a:ext cx="31337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 </a:t>
            </a:r>
            <a:r>
              <a:rPr lang="pt-BR" dirty="0" err="1" smtClean="0"/>
              <a:t>XCs</a:t>
            </a:r>
            <a:r>
              <a:rPr lang="pt-BR" dirty="0" smtClean="0"/>
              <a:t> para Imagem Binária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Dimensões da imagem</a:t>
            </a:r>
          </a:p>
          <a:p>
            <a:r>
              <a:rPr lang="pt-BR" dirty="0" smtClean="0"/>
              <a:t>Configuração beta</a:t>
            </a:r>
          </a:p>
          <a:p>
            <a:r>
              <a:rPr lang="pt-BR" dirty="0" smtClean="0"/>
              <a:t>Conjunto de códigos XC, </a:t>
            </a:r>
            <a:r>
              <a:rPr lang="pt-BR" dirty="0" err="1" smtClean="0"/>
              <a:t>Fi</a:t>
            </a:r>
            <a:endParaRPr lang="pt-BR" dirty="0" smtClean="0"/>
          </a:p>
          <a:p>
            <a:r>
              <a:rPr lang="pt-BR" dirty="0" smtClean="0"/>
              <a:t>Função vizinhança, </a:t>
            </a:r>
            <a:r>
              <a:rPr lang="pt-BR" i="1" dirty="0" smtClean="0"/>
              <a:t>v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2300" y="3762384"/>
            <a:ext cx="2819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 Imagem Binária para </a:t>
            </a:r>
            <a:r>
              <a:rPr lang="pt-BR" dirty="0" err="1" smtClean="0"/>
              <a:t>XCs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Definir um XC para cada pixel preto da imagem</a:t>
            </a:r>
          </a:p>
          <a:p>
            <a:pPr lvl="1"/>
            <a:r>
              <a:rPr lang="pt-BR" dirty="0" smtClean="0"/>
              <a:t>Centro do XC = (</a:t>
            </a:r>
            <a:r>
              <a:rPr lang="pt-BR" i="1" dirty="0" smtClean="0"/>
              <a:t>x, y</a:t>
            </a:r>
            <a:r>
              <a:rPr lang="pt-BR" dirty="0" smtClean="0"/>
              <a:t>), posição do pixel preto</a:t>
            </a:r>
          </a:p>
          <a:p>
            <a:pPr lvl="1"/>
            <a:r>
              <a:rPr lang="pt-BR" dirty="0" smtClean="0"/>
              <a:t>Calcular o tamanho máximo para todos os braços, fazer com que cada braço codifique o máximo possível de pontos</a:t>
            </a:r>
          </a:p>
          <a:p>
            <a:pPr lvl="1"/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0663" y="3538545"/>
            <a:ext cx="61626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 para a Redução de </a:t>
            </a:r>
            <a:r>
              <a:rPr lang="pt-BR" dirty="0" err="1" smtClean="0"/>
              <a:t>XCs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30910"/>
          </a:xfrm>
        </p:spPr>
        <p:txBody>
          <a:bodyPr>
            <a:normAutofit/>
          </a:bodyPr>
          <a:lstStyle/>
          <a:p>
            <a:r>
              <a:rPr lang="pt-BR" dirty="0" smtClean="0"/>
              <a:t>Algoritmos para a redução do conjunto de códigos de vizinhança necessários para representar uma imagem binária sem perdas</a:t>
            </a:r>
          </a:p>
          <a:p>
            <a:r>
              <a:rPr lang="pt-BR" dirty="0" smtClean="0"/>
              <a:t>REDAG</a:t>
            </a:r>
          </a:p>
          <a:p>
            <a:pPr lvl="1"/>
            <a:r>
              <a:rPr lang="pt-BR" dirty="0" smtClean="0"/>
              <a:t>Redução do Conjunto de Códigos Via Algoritmo Genético</a:t>
            </a:r>
          </a:p>
          <a:p>
            <a:r>
              <a:rPr lang="pt-BR" dirty="0" smtClean="0"/>
              <a:t>RED1</a:t>
            </a:r>
          </a:p>
          <a:p>
            <a:pPr lvl="1"/>
            <a:r>
              <a:rPr lang="pt-BR" dirty="0" smtClean="0"/>
              <a:t>Primeiro Algoritmo Determinístico para Redução do Conjunto de Códigos</a:t>
            </a:r>
          </a:p>
          <a:p>
            <a:r>
              <a:rPr lang="pt-BR" dirty="0" smtClean="0"/>
              <a:t>RED2</a:t>
            </a:r>
          </a:p>
          <a:p>
            <a:pPr lvl="1"/>
            <a:r>
              <a:rPr lang="pt-BR" dirty="0" smtClean="0"/>
              <a:t>Segundo Algoritmo Determinístico para Redução do Conjunto de Códigos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 – Imagens de Teste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24 imagens</a:t>
            </a:r>
          </a:p>
          <a:p>
            <a:r>
              <a:rPr lang="pt-BR" dirty="0" smtClean="0"/>
              <a:t>Desenho</a:t>
            </a:r>
          </a:p>
          <a:p>
            <a:pPr lvl="1"/>
            <a:r>
              <a:rPr lang="pt-BR" dirty="0" smtClean="0"/>
              <a:t>2 silhuetas</a:t>
            </a:r>
          </a:p>
          <a:p>
            <a:pPr lvl="1"/>
            <a:r>
              <a:rPr lang="pt-BR" dirty="0" smtClean="0"/>
              <a:t>10 Dígitos</a:t>
            </a:r>
          </a:p>
          <a:p>
            <a:pPr lvl="1"/>
            <a:r>
              <a:rPr lang="pt-BR" dirty="0" smtClean="0"/>
              <a:t>7 símbolos</a:t>
            </a:r>
          </a:p>
          <a:p>
            <a:r>
              <a:rPr lang="pt-BR" dirty="0" smtClean="0"/>
              <a:t>Texto</a:t>
            </a:r>
          </a:p>
          <a:p>
            <a:pPr lvl="1"/>
            <a:r>
              <a:rPr lang="pt-BR" dirty="0" smtClean="0"/>
              <a:t>3 fontes</a:t>
            </a:r>
          </a:p>
          <a:p>
            <a:r>
              <a:rPr lang="pt-BR" dirty="0" err="1" smtClean="0"/>
              <a:t>Halftone</a:t>
            </a:r>
            <a:endParaRPr lang="pt-BR" dirty="0" smtClean="0"/>
          </a:p>
          <a:p>
            <a:pPr lvl="1"/>
            <a:r>
              <a:rPr lang="pt-BR" dirty="0" smtClean="0"/>
              <a:t>2 fotos</a:t>
            </a:r>
            <a:endParaRPr lang="pt-BR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1322" y="1517741"/>
            <a:ext cx="3787702" cy="476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Compressão com XC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19</a:t>
            </a:fld>
            <a:endParaRPr lang="pt-BR" dirty="0"/>
          </a:p>
        </p:txBody>
      </p:sp>
      <p:pic>
        <p:nvPicPr>
          <p:cNvPr id="5" name="Espaço Reservado para Conteúdo 4" descr="compressao-diagrama-fluxo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1625" y="2056247"/>
            <a:ext cx="8504238" cy="35138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Justificativa</a:t>
            </a:r>
          </a:p>
          <a:p>
            <a:r>
              <a:rPr lang="pt-BR" dirty="0" smtClean="0"/>
              <a:t>Revisão da Literatura</a:t>
            </a:r>
          </a:p>
          <a:p>
            <a:r>
              <a:rPr lang="pt-BR" dirty="0" smtClean="0"/>
              <a:t>Trabalho prévio</a:t>
            </a:r>
          </a:p>
          <a:p>
            <a:r>
              <a:rPr lang="pt-BR" dirty="0" smtClean="0"/>
              <a:t>Publicações</a:t>
            </a:r>
          </a:p>
          <a:p>
            <a:r>
              <a:rPr lang="pt-BR" dirty="0" smtClean="0"/>
              <a:t>Metodologia</a:t>
            </a:r>
          </a:p>
          <a:p>
            <a:r>
              <a:rPr lang="pt-BR" dirty="0" smtClean="0"/>
              <a:t>Objetivos</a:t>
            </a:r>
          </a:p>
          <a:p>
            <a:r>
              <a:rPr lang="pt-BR" dirty="0" smtClean="0"/>
              <a:t>Trabalho </a:t>
            </a:r>
            <a:r>
              <a:rPr lang="pt-BR" dirty="0" smtClean="0"/>
              <a:t>desenvolvido no doutorado</a:t>
            </a:r>
          </a:p>
          <a:p>
            <a:r>
              <a:rPr lang="pt-BR" dirty="0" smtClean="0"/>
              <a:t>Disciplinas</a:t>
            </a:r>
          </a:p>
          <a:p>
            <a:r>
              <a:rPr lang="pt-BR" dirty="0" smtClean="0"/>
              <a:t>Cronograma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Reconhecimento de Forma com XC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Distância entre duas formas A e B</a:t>
            </a:r>
          </a:p>
          <a:p>
            <a:pPr marL="731520" lvl="1" indent="-457200">
              <a:buFont typeface="+mj-lt"/>
              <a:buAutoNum type="arabicPeriod"/>
            </a:pPr>
            <a:r>
              <a:rPr lang="pt-BR" dirty="0" smtClean="0"/>
              <a:t>Padronizar a rotação das duas imagens A e B</a:t>
            </a:r>
          </a:p>
          <a:p>
            <a:pPr marL="731520" lvl="1" indent="-457200">
              <a:buFont typeface="+mj-lt"/>
              <a:buAutoNum type="arabicPeriod"/>
            </a:pPr>
            <a:r>
              <a:rPr lang="pt-BR" dirty="0" smtClean="0"/>
              <a:t>Gerar mais 3 imagens para B, rotacionado e girando 180º </a:t>
            </a:r>
          </a:p>
          <a:p>
            <a:pPr marL="731520" lvl="1" indent="-457200">
              <a:buFont typeface="+mj-lt"/>
              <a:buAutoNum type="arabicPeriod"/>
            </a:pPr>
            <a:r>
              <a:rPr lang="pt-BR" dirty="0" smtClean="0"/>
              <a:t>Gerar o conjunto de códigos reduzido para as 5 imagens</a:t>
            </a:r>
          </a:p>
          <a:p>
            <a:pPr marL="731520" lvl="1" indent="-457200">
              <a:buFont typeface="+mj-lt"/>
              <a:buAutoNum type="arabicPeriod"/>
            </a:pPr>
            <a:r>
              <a:rPr lang="pt-BR" dirty="0" smtClean="0"/>
              <a:t>Calcular a distância de A para cada versão de B</a:t>
            </a:r>
          </a:p>
          <a:p>
            <a:pPr marL="731520" lvl="1" indent="-457200">
              <a:buFont typeface="+mj-lt"/>
              <a:buAutoNum type="arabicPeriod"/>
            </a:pPr>
            <a:r>
              <a:rPr lang="pt-BR" dirty="0" smtClean="0"/>
              <a:t>Retornar a menor das 4 distâncias calculadas</a:t>
            </a:r>
            <a:endParaRPr lang="pt-BR" dirty="0"/>
          </a:p>
        </p:txBody>
      </p:sp>
      <p:pic>
        <p:nvPicPr>
          <p:cNvPr id="8" name="Espaço Reservado para Conteúdo 4" descr="reconhecimento-diagrama-flux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396325"/>
            <a:ext cx="8504238" cy="16044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Contribuições</a:t>
            </a:r>
          </a:p>
          <a:p>
            <a:pPr lvl="1"/>
            <a:r>
              <a:rPr lang="pt-BR" dirty="0" smtClean="0"/>
              <a:t>Formalização da codificação de vizinhança</a:t>
            </a:r>
          </a:p>
          <a:p>
            <a:pPr lvl="1"/>
            <a:r>
              <a:rPr lang="pt-BR" dirty="0" smtClean="0"/>
              <a:t>Funções braço</a:t>
            </a:r>
          </a:p>
          <a:p>
            <a:pPr lvl="1"/>
            <a:r>
              <a:rPr lang="pt-BR" dirty="0" smtClean="0"/>
              <a:t>Redução do conjunto de </a:t>
            </a:r>
            <a:r>
              <a:rPr lang="pt-BR" dirty="0" err="1" smtClean="0"/>
              <a:t>XCs</a:t>
            </a:r>
            <a:endParaRPr lang="pt-BR" dirty="0" smtClean="0"/>
          </a:p>
          <a:p>
            <a:pPr lvl="1"/>
            <a:r>
              <a:rPr lang="pt-BR" dirty="0" smtClean="0"/>
              <a:t>Compressão</a:t>
            </a:r>
          </a:p>
          <a:p>
            <a:pPr lvl="1"/>
            <a:r>
              <a:rPr lang="pt-BR" dirty="0" smtClean="0"/>
              <a:t>Descritor de forma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Publicação do Trabalho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No Mestrado</a:t>
            </a:r>
          </a:p>
          <a:p>
            <a:pPr lvl="1"/>
            <a:r>
              <a:rPr lang="pt-BR" dirty="0" smtClean="0"/>
              <a:t>Tiago Buarque Assunção de Carvalho, D. J. Tenório, I. R. </a:t>
            </a:r>
            <a:r>
              <a:rPr lang="pt-BR" dirty="0" err="1" smtClean="0"/>
              <a:t>Tsang</a:t>
            </a:r>
            <a:r>
              <a:rPr lang="pt-BR" dirty="0" smtClean="0"/>
              <a:t>, G. D. C. Cavalcanti, </a:t>
            </a:r>
            <a:r>
              <a:rPr lang="pt-BR" dirty="0" err="1" smtClean="0"/>
              <a:t>and</a:t>
            </a:r>
            <a:r>
              <a:rPr lang="pt-BR" dirty="0" smtClean="0"/>
              <a:t> I. J. </a:t>
            </a:r>
            <a:r>
              <a:rPr lang="pt-BR" dirty="0" err="1" smtClean="0"/>
              <a:t>Tsang</a:t>
            </a:r>
            <a:r>
              <a:rPr lang="pt-BR" dirty="0" smtClean="0"/>
              <a:t>. </a:t>
            </a:r>
            <a:r>
              <a:rPr lang="pt-BR" b="1" dirty="0" err="1" smtClean="0"/>
              <a:t>Neighborhood</a:t>
            </a:r>
            <a:r>
              <a:rPr lang="pt-BR" b="1" dirty="0" smtClean="0"/>
              <a:t> </a:t>
            </a:r>
            <a:r>
              <a:rPr lang="pt-BR" b="1" dirty="0" err="1" smtClean="0"/>
              <a:t>coding</a:t>
            </a:r>
            <a:r>
              <a:rPr lang="pt-BR" b="1" dirty="0" smtClean="0"/>
              <a:t> for </a:t>
            </a:r>
            <a:r>
              <a:rPr lang="pt-BR" b="1" dirty="0" err="1" smtClean="0"/>
              <a:t>bilevel</a:t>
            </a:r>
            <a:r>
              <a:rPr lang="pt-BR" b="1" dirty="0" smtClean="0"/>
              <a:t> </a:t>
            </a:r>
            <a:r>
              <a:rPr lang="pt-BR" b="1" dirty="0" err="1" smtClean="0"/>
              <a:t>image</a:t>
            </a:r>
            <a:r>
              <a:rPr lang="pt-BR" b="1" dirty="0" smtClean="0"/>
              <a:t> </a:t>
            </a:r>
            <a:r>
              <a:rPr lang="pt-BR" b="1" dirty="0" err="1" smtClean="0"/>
              <a:t>compression</a:t>
            </a:r>
            <a:r>
              <a:rPr lang="pt-BR" b="1" dirty="0" smtClean="0"/>
              <a:t> </a:t>
            </a:r>
            <a:r>
              <a:rPr lang="pt-BR" b="1" dirty="0" err="1" smtClean="0"/>
              <a:t>and</a:t>
            </a:r>
            <a:r>
              <a:rPr lang="pt-BR" b="1" dirty="0" smtClean="0"/>
              <a:t> </a:t>
            </a:r>
            <a:r>
              <a:rPr lang="pt-BR" b="1" dirty="0" err="1" smtClean="0"/>
              <a:t>shape</a:t>
            </a:r>
            <a:r>
              <a:rPr lang="pt-BR" b="1" dirty="0" smtClean="0"/>
              <a:t> </a:t>
            </a:r>
            <a:r>
              <a:rPr lang="pt-BR" b="1" dirty="0" err="1" smtClean="0"/>
              <a:t>recognition</a:t>
            </a:r>
            <a:r>
              <a:rPr lang="pt-BR" dirty="0" smtClean="0"/>
              <a:t>. In </a:t>
            </a:r>
            <a:r>
              <a:rPr lang="pt-BR" i="1" dirty="0" smtClean="0"/>
              <a:t>IEEE </a:t>
            </a:r>
            <a:r>
              <a:rPr lang="pt-BR" i="1" dirty="0" err="1" smtClean="0"/>
              <a:t>International</a:t>
            </a:r>
            <a:r>
              <a:rPr lang="pt-BR" i="1" dirty="0" smtClean="0"/>
              <a:t>  </a:t>
            </a:r>
            <a:r>
              <a:rPr lang="pt-BR" i="1" dirty="0" err="1" smtClean="0"/>
              <a:t>Conference</a:t>
            </a:r>
            <a:r>
              <a:rPr lang="pt-BR" i="1" dirty="0" smtClean="0"/>
              <a:t> </a:t>
            </a:r>
            <a:r>
              <a:rPr lang="pt-BR" i="1" dirty="0" err="1" smtClean="0"/>
              <a:t>on</a:t>
            </a:r>
            <a:r>
              <a:rPr lang="pt-BR" i="1" dirty="0" smtClean="0"/>
              <a:t> </a:t>
            </a:r>
            <a:r>
              <a:rPr lang="pt-BR" i="1" dirty="0" err="1" smtClean="0"/>
              <a:t>Acoustics</a:t>
            </a:r>
            <a:r>
              <a:rPr lang="pt-BR" i="1" dirty="0" smtClean="0"/>
              <a:t>, Speech, </a:t>
            </a:r>
            <a:r>
              <a:rPr lang="pt-BR" i="1" dirty="0" err="1" smtClean="0"/>
              <a:t>and</a:t>
            </a:r>
            <a:r>
              <a:rPr lang="pt-BR" i="1" dirty="0" smtClean="0"/>
              <a:t> </a:t>
            </a:r>
            <a:r>
              <a:rPr lang="pt-BR" i="1" dirty="0" err="1" smtClean="0"/>
              <a:t>Signal</a:t>
            </a:r>
            <a:r>
              <a:rPr lang="pt-BR" i="1" dirty="0" smtClean="0"/>
              <a:t> </a:t>
            </a:r>
            <a:r>
              <a:rPr lang="pt-BR" i="1" dirty="0" err="1" smtClean="0"/>
              <a:t>Processing</a:t>
            </a:r>
            <a:r>
              <a:rPr lang="pt-BR" i="1" dirty="0" smtClean="0"/>
              <a:t> </a:t>
            </a:r>
            <a:r>
              <a:rPr lang="pt-BR" dirty="0" smtClean="0"/>
              <a:t>(</a:t>
            </a:r>
            <a:r>
              <a:rPr lang="pt-BR" i="1" dirty="0" smtClean="0"/>
              <a:t>ICASSP</a:t>
            </a:r>
            <a:r>
              <a:rPr lang="pt-BR" dirty="0" smtClean="0"/>
              <a:t>), 2010</a:t>
            </a:r>
          </a:p>
          <a:p>
            <a:r>
              <a:rPr lang="pt-BR" dirty="0" smtClean="0"/>
              <a:t>Após o mestrado</a:t>
            </a:r>
          </a:p>
          <a:p>
            <a:pPr lvl="1"/>
            <a:r>
              <a:rPr lang="pt-BR" dirty="0" smtClean="0"/>
              <a:t>de Carvalho, T. B. A. ; TENORIO, D. J. ; CAVALCANTI, G. D. C. ; TSANG, I. R. . </a:t>
            </a:r>
            <a:r>
              <a:rPr lang="pt-BR" b="1" dirty="0" smtClean="0"/>
              <a:t>Codificação de Vizinhança para Compressão de Imagens e Reconhecimento de Forma. </a:t>
            </a:r>
            <a:r>
              <a:rPr lang="pt-BR" dirty="0" smtClean="0"/>
              <a:t>In: 23rd SIBGRAPI </a:t>
            </a:r>
            <a:r>
              <a:rPr lang="pt-BR" dirty="0" err="1" smtClean="0"/>
              <a:t>Conference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Graphics</a:t>
            </a:r>
            <a:r>
              <a:rPr lang="pt-BR" dirty="0" smtClean="0"/>
              <a:t>, </a:t>
            </a:r>
            <a:r>
              <a:rPr lang="pt-BR" dirty="0" err="1" smtClean="0"/>
              <a:t>Patterns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Images</a:t>
            </a:r>
            <a:r>
              <a:rPr lang="pt-BR" dirty="0" smtClean="0"/>
              <a:t>, 2010, Gramado - RS. 23rd SIBGRAPI </a:t>
            </a:r>
            <a:r>
              <a:rPr lang="pt-BR" dirty="0" err="1" smtClean="0"/>
              <a:t>Conference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Graphics</a:t>
            </a:r>
            <a:r>
              <a:rPr lang="pt-BR" dirty="0" smtClean="0"/>
              <a:t>, </a:t>
            </a:r>
            <a:r>
              <a:rPr lang="pt-BR" dirty="0" err="1" smtClean="0"/>
              <a:t>Patterns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Images</a:t>
            </a:r>
            <a:r>
              <a:rPr lang="pt-BR" dirty="0" smtClean="0"/>
              <a:t>, 2010.</a:t>
            </a:r>
          </a:p>
          <a:p>
            <a:pPr lvl="1"/>
            <a:r>
              <a:rPr lang="pt-BR" dirty="0" smtClean="0"/>
              <a:t>TENORIO, D. J. ; de Carvalho, T. B. A. ; CAVALCANTI, G. D. C. ; TSANG, I. R. . </a:t>
            </a:r>
            <a:r>
              <a:rPr lang="pt-BR" b="1" dirty="0" err="1" smtClean="0"/>
              <a:t>Lossless</a:t>
            </a:r>
            <a:r>
              <a:rPr lang="pt-BR" b="1" dirty="0" smtClean="0"/>
              <a:t> </a:t>
            </a:r>
            <a:r>
              <a:rPr lang="pt-BR" b="1" dirty="0" err="1" smtClean="0"/>
              <a:t>Binary</a:t>
            </a:r>
            <a:r>
              <a:rPr lang="pt-BR" b="1" dirty="0" smtClean="0"/>
              <a:t> </a:t>
            </a:r>
            <a:r>
              <a:rPr lang="pt-BR" b="1" dirty="0" err="1" smtClean="0"/>
              <a:t>Image</a:t>
            </a:r>
            <a:r>
              <a:rPr lang="pt-BR" b="1" dirty="0" smtClean="0"/>
              <a:t> </a:t>
            </a:r>
            <a:r>
              <a:rPr lang="pt-BR" b="1" dirty="0" err="1" smtClean="0"/>
              <a:t>Compression</a:t>
            </a:r>
            <a:r>
              <a:rPr lang="pt-BR" b="1" dirty="0" smtClean="0"/>
              <a:t> </a:t>
            </a:r>
            <a:r>
              <a:rPr lang="pt-BR" b="1" dirty="0" err="1" smtClean="0"/>
              <a:t>Using</a:t>
            </a:r>
            <a:r>
              <a:rPr lang="pt-BR" b="1" dirty="0" smtClean="0"/>
              <a:t> </a:t>
            </a:r>
            <a:r>
              <a:rPr lang="pt-BR" b="1" dirty="0" err="1" smtClean="0"/>
              <a:t>Neighborhood</a:t>
            </a:r>
            <a:r>
              <a:rPr lang="pt-BR" b="1" dirty="0" smtClean="0"/>
              <a:t> </a:t>
            </a:r>
            <a:r>
              <a:rPr lang="pt-BR" b="1" dirty="0" err="1" smtClean="0"/>
              <a:t>Coding</a:t>
            </a:r>
            <a:r>
              <a:rPr lang="pt-BR" b="1" dirty="0" smtClean="0"/>
              <a:t>. </a:t>
            </a:r>
            <a:r>
              <a:rPr lang="pt-BR" dirty="0" smtClean="0"/>
              <a:t>In: 23rd SIBGRAPI </a:t>
            </a:r>
            <a:r>
              <a:rPr lang="pt-BR" dirty="0" err="1" smtClean="0"/>
              <a:t>Conference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Graphics</a:t>
            </a:r>
            <a:r>
              <a:rPr lang="pt-BR" dirty="0" smtClean="0"/>
              <a:t>, </a:t>
            </a:r>
            <a:r>
              <a:rPr lang="pt-BR" dirty="0" err="1" smtClean="0"/>
              <a:t>Patterns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Images</a:t>
            </a:r>
            <a:r>
              <a:rPr lang="pt-BR" dirty="0" smtClean="0"/>
              <a:t>, 2010, Gramado - RS. 23rd SIBGRAPI </a:t>
            </a:r>
            <a:r>
              <a:rPr lang="pt-BR" dirty="0" err="1" smtClean="0"/>
              <a:t>Conference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Graphics</a:t>
            </a:r>
            <a:r>
              <a:rPr lang="pt-BR" dirty="0" smtClean="0"/>
              <a:t>, </a:t>
            </a:r>
            <a:r>
              <a:rPr lang="pt-BR" dirty="0" err="1" smtClean="0"/>
              <a:t>Patterns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Images</a:t>
            </a:r>
            <a:r>
              <a:rPr lang="pt-BR" dirty="0" smtClean="0"/>
              <a:t>, 2010.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23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Revisão bibliográfica</a:t>
            </a:r>
          </a:p>
          <a:p>
            <a:pPr lvl="1"/>
            <a:r>
              <a:rPr lang="pt-BR" dirty="0" smtClean="0"/>
              <a:t>Construção de </a:t>
            </a:r>
            <a:r>
              <a:rPr lang="pt-BR" dirty="0" err="1" smtClean="0"/>
              <a:t>survey</a:t>
            </a:r>
            <a:endParaRPr lang="pt-BR" dirty="0" smtClean="0"/>
          </a:p>
          <a:p>
            <a:r>
              <a:rPr lang="pt-BR" dirty="0" smtClean="0"/>
              <a:t>Pesquisa</a:t>
            </a:r>
          </a:p>
          <a:p>
            <a:pPr lvl="1"/>
            <a:r>
              <a:rPr lang="pt-BR" dirty="0" smtClean="0"/>
              <a:t>Proposta de soluções</a:t>
            </a:r>
          </a:p>
          <a:p>
            <a:pPr lvl="1"/>
            <a:r>
              <a:rPr lang="pt-BR" dirty="0" smtClean="0"/>
              <a:t>Desenvolvimento das propostas</a:t>
            </a:r>
          </a:p>
          <a:p>
            <a:r>
              <a:rPr lang="pt-BR" dirty="0" smtClean="0"/>
              <a:t>Publicações</a:t>
            </a:r>
          </a:p>
          <a:p>
            <a:pPr lvl="1"/>
            <a:r>
              <a:rPr lang="pt-BR" dirty="0" smtClean="0"/>
              <a:t>Periódicos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Periódicos e Conferências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24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Periódicos </a:t>
            </a:r>
          </a:p>
          <a:p>
            <a:pPr lvl="1"/>
            <a:r>
              <a:rPr lang="pt-BR" dirty="0" smtClean="0"/>
              <a:t>IEEE </a:t>
            </a:r>
            <a:r>
              <a:rPr lang="pt-BR" dirty="0" err="1" smtClean="0"/>
              <a:t>Transactions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Image</a:t>
            </a:r>
            <a:r>
              <a:rPr lang="pt-BR" dirty="0" smtClean="0"/>
              <a:t> </a:t>
            </a:r>
            <a:r>
              <a:rPr lang="pt-BR" dirty="0" err="1" smtClean="0"/>
              <a:t>Processing</a:t>
            </a:r>
            <a:r>
              <a:rPr lang="pt-BR" dirty="0" smtClean="0"/>
              <a:t> (</a:t>
            </a:r>
            <a:r>
              <a:rPr lang="pt-BR" dirty="0" err="1" smtClean="0"/>
              <a:t>qualis</a:t>
            </a:r>
            <a:r>
              <a:rPr lang="pt-BR" dirty="0" smtClean="0"/>
              <a:t> A1),  </a:t>
            </a:r>
          </a:p>
          <a:p>
            <a:pPr lvl="1"/>
            <a:r>
              <a:rPr lang="pt-BR" dirty="0" smtClean="0"/>
              <a:t>IEEE </a:t>
            </a:r>
            <a:r>
              <a:rPr lang="pt-BR" dirty="0" err="1" smtClean="0"/>
              <a:t>Transactions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Pattern</a:t>
            </a:r>
            <a:r>
              <a:rPr lang="pt-BR" dirty="0" smtClean="0"/>
              <a:t> </a:t>
            </a:r>
            <a:r>
              <a:rPr lang="pt-BR" dirty="0" err="1" smtClean="0"/>
              <a:t>Analysis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Machine </a:t>
            </a:r>
            <a:r>
              <a:rPr lang="pt-BR" dirty="0" err="1" smtClean="0"/>
              <a:t>Intelligence</a:t>
            </a:r>
            <a:r>
              <a:rPr lang="pt-BR" dirty="0" smtClean="0"/>
              <a:t> (</a:t>
            </a:r>
            <a:r>
              <a:rPr lang="pt-BR" dirty="0" err="1" smtClean="0"/>
              <a:t>qualis</a:t>
            </a:r>
            <a:r>
              <a:rPr lang="pt-BR" dirty="0" smtClean="0"/>
              <a:t> A1), </a:t>
            </a:r>
          </a:p>
          <a:p>
            <a:pPr lvl="1"/>
            <a:r>
              <a:rPr lang="pt-BR" dirty="0" err="1" smtClean="0"/>
              <a:t>Computer</a:t>
            </a:r>
            <a:r>
              <a:rPr lang="pt-BR" dirty="0" smtClean="0"/>
              <a:t> </a:t>
            </a:r>
            <a:r>
              <a:rPr lang="pt-BR" dirty="0" err="1" smtClean="0"/>
              <a:t>Vision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Image</a:t>
            </a:r>
            <a:r>
              <a:rPr lang="pt-BR" dirty="0" smtClean="0"/>
              <a:t> </a:t>
            </a:r>
            <a:r>
              <a:rPr lang="pt-BR" dirty="0" err="1" smtClean="0"/>
              <a:t>Understanding</a:t>
            </a:r>
            <a:r>
              <a:rPr lang="pt-BR" dirty="0" smtClean="0"/>
              <a:t> (</a:t>
            </a:r>
            <a:r>
              <a:rPr lang="pt-BR" dirty="0" err="1" smtClean="0"/>
              <a:t>qualis</a:t>
            </a:r>
            <a:r>
              <a:rPr lang="pt-BR" dirty="0" smtClean="0"/>
              <a:t> A1),  </a:t>
            </a:r>
          </a:p>
          <a:p>
            <a:pPr lvl="1"/>
            <a:r>
              <a:rPr lang="pt-BR" b="1" u="sng" dirty="0" err="1" smtClean="0"/>
              <a:t>Pattern</a:t>
            </a:r>
            <a:r>
              <a:rPr lang="pt-BR" b="1" u="sng" dirty="0" smtClean="0"/>
              <a:t> </a:t>
            </a:r>
            <a:r>
              <a:rPr lang="pt-BR" b="1" u="sng" dirty="0" err="1" smtClean="0"/>
              <a:t>Recognition</a:t>
            </a:r>
            <a:r>
              <a:rPr lang="pt-BR" b="1" u="sng" dirty="0" smtClean="0"/>
              <a:t> </a:t>
            </a:r>
            <a:r>
              <a:rPr lang="pt-BR" b="1" u="sng" dirty="0" err="1" smtClean="0"/>
              <a:t>Letters</a:t>
            </a:r>
            <a:r>
              <a:rPr lang="pt-BR" b="1" u="sng" dirty="0" smtClean="0"/>
              <a:t> (</a:t>
            </a:r>
            <a:r>
              <a:rPr lang="pt-BR" b="1" u="sng" dirty="0" err="1" smtClean="0"/>
              <a:t>qualis</a:t>
            </a:r>
            <a:r>
              <a:rPr lang="pt-BR" b="1" u="sng" dirty="0" smtClean="0"/>
              <a:t> A2),  </a:t>
            </a:r>
          </a:p>
          <a:p>
            <a:pPr lvl="1"/>
            <a:r>
              <a:rPr lang="pt-BR" dirty="0" err="1" smtClean="0"/>
              <a:t>Image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Vision</a:t>
            </a:r>
            <a:r>
              <a:rPr lang="pt-BR" dirty="0" smtClean="0"/>
              <a:t> Computing (</a:t>
            </a:r>
            <a:r>
              <a:rPr lang="pt-BR" dirty="0" err="1" smtClean="0"/>
              <a:t>qualis</a:t>
            </a:r>
            <a:r>
              <a:rPr lang="pt-BR" dirty="0" smtClean="0"/>
              <a:t> A2) e  </a:t>
            </a:r>
          </a:p>
          <a:p>
            <a:pPr lvl="1"/>
            <a:r>
              <a:rPr lang="pt-BR" dirty="0" smtClean="0"/>
              <a:t>ACM Computing </a:t>
            </a:r>
            <a:r>
              <a:rPr lang="pt-BR" dirty="0" err="1" smtClean="0"/>
              <a:t>Surveys</a:t>
            </a:r>
            <a:r>
              <a:rPr lang="pt-BR" dirty="0" smtClean="0"/>
              <a:t> (</a:t>
            </a:r>
            <a:r>
              <a:rPr lang="pt-BR" dirty="0" err="1" smtClean="0"/>
              <a:t>qualis</a:t>
            </a:r>
            <a:r>
              <a:rPr lang="pt-BR" dirty="0" smtClean="0"/>
              <a:t> A1).</a:t>
            </a:r>
          </a:p>
          <a:p>
            <a:r>
              <a:rPr lang="pt-BR" dirty="0" smtClean="0"/>
              <a:t>Conferências</a:t>
            </a:r>
          </a:p>
          <a:p>
            <a:pPr lvl="1"/>
            <a:r>
              <a:rPr lang="pt-BR" dirty="0" smtClean="0"/>
              <a:t>ICIP (</a:t>
            </a:r>
            <a:r>
              <a:rPr lang="pt-BR" dirty="0" err="1" smtClean="0"/>
              <a:t>qualis</a:t>
            </a:r>
            <a:r>
              <a:rPr lang="pt-BR" dirty="0" smtClean="0"/>
              <a:t> A2) IEEE </a:t>
            </a:r>
            <a:r>
              <a:rPr lang="pt-BR" dirty="0" err="1" smtClean="0"/>
              <a:t>International</a:t>
            </a:r>
            <a:r>
              <a:rPr lang="pt-BR" dirty="0" smtClean="0"/>
              <a:t> </a:t>
            </a:r>
            <a:r>
              <a:rPr lang="pt-BR" dirty="0" err="1" smtClean="0"/>
              <a:t>Conference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Image</a:t>
            </a:r>
            <a:r>
              <a:rPr lang="pt-BR" dirty="0" smtClean="0"/>
              <a:t> </a:t>
            </a:r>
            <a:r>
              <a:rPr lang="pt-BR" dirty="0" err="1" smtClean="0"/>
              <a:t>Processing</a:t>
            </a:r>
            <a:r>
              <a:rPr lang="pt-BR" dirty="0" smtClean="0"/>
              <a:t>,</a:t>
            </a:r>
          </a:p>
          <a:p>
            <a:pPr lvl="1"/>
            <a:r>
              <a:rPr lang="en-US" dirty="0" smtClean="0"/>
              <a:t>ICASSP (</a:t>
            </a:r>
            <a:r>
              <a:rPr lang="en-US" dirty="0" err="1" smtClean="0"/>
              <a:t>qualis</a:t>
            </a:r>
            <a:r>
              <a:rPr lang="en-US" dirty="0" smtClean="0"/>
              <a:t> B2)  IEEE International Conference on Acoustics, Speech, and Signal,</a:t>
            </a:r>
          </a:p>
          <a:p>
            <a:pPr lvl="1"/>
            <a:r>
              <a:rPr lang="pt-BR" dirty="0" smtClean="0"/>
              <a:t>CIVR (</a:t>
            </a:r>
            <a:r>
              <a:rPr lang="pt-BR" dirty="0" err="1" smtClean="0"/>
              <a:t>qualis</a:t>
            </a:r>
            <a:r>
              <a:rPr lang="pt-BR" dirty="0" smtClean="0"/>
              <a:t> B2) ACM </a:t>
            </a:r>
            <a:r>
              <a:rPr lang="pt-BR" dirty="0" err="1" smtClean="0"/>
              <a:t>International</a:t>
            </a:r>
            <a:r>
              <a:rPr lang="pt-BR" dirty="0" smtClean="0"/>
              <a:t> </a:t>
            </a:r>
            <a:r>
              <a:rPr lang="pt-BR" dirty="0" err="1" smtClean="0"/>
              <a:t>Conference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Image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Videl</a:t>
            </a:r>
            <a:r>
              <a:rPr lang="pt-BR" dirty="0" smtClean="0"/>
              <a:t> </a:t>
            </a:r>
            <a:r>
              <a:rPr lang="pt-BR" dirty="0" err="1" smtClean="0"/>
              <a:t>Retieval</a:t>
            </a:r>
            <a:r>
              <a:rPr lang="pt-BR" dirty="0" smtClean="0"/>
              <a:t> e</a:t>
            </a:r>
          </a:p>
          <a:p>
            <a:pPr lvl="1"/>
            <a:r>
              <a:rPr lang="en-US" dirty="0" smtClean="0"/>
              <a:t>ICIAP (</a:t>
            </a:r>
            <a:r>
              <a:rPr lang="en-US" dirty="0" err="1" smtClean="0"/>
              <a:t>qualis</a:t>
            </a:r>
            <a:r>
              <a:rPr lang="en-US" dirty="0" smtClean="0"/>
              <a:t> B2) – </a:t>
            </a:r>
            <a:r>
              <a:rPr lang="en-US" dirty="0" err="1" smtClean="0"/>
              <a:t>Intenational</a:t>
            </a:r>
            <a:r>
              <a:rPr lang="en-US" dirty="0" smtClean="0"/>
              <a:t> Conference on Image Analysis and Processing.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Geral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25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Aplicar a codificação de vizinhança para um amplo conjuntos de problemas de Processamento de Imagem</a:t>
            </a:r>
          </a:p>
          <a:p>
            <a:r>
              <a:rPr lang="pt-BR" dirty="0" smtClean="0"/>
              <a:t>Demonstrar, através dessas aplicações, que a codificação de vizinhança é um método de representação útil</a:t>
            </a:r>
          </a:p>
          <a:p>
            <a:r>
              <a:rPr lang="pt-BR" dirty="0" smtClean="0"/>
              <a:t>Averiguar os demais métodos de representação para imagens binária (</a:t>
            </a:r>
            <a:r>
              <a:rPr lang="pt-BR" i="1" dirty="0" err="1" smtClean="0"/>
              <a:t>Survey</a:t>
            </a:r>
            <a:r>
              <a:rPr lang="pt-BR" dirty="0" smtClean="0"/>
              <a:t>)</a:t>
            </a:r>
          </a:p>
          <a:p>
            <a:r>
              <a:rPr lang="pt-BR" dirty="0" smtClean="0"/>
              <a:t>Possivelmente estender a codificação para outros domínios de imagens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Alguns objetivos específicos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26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Aprofundar o que foi desenvolvido no doutorado</a:t>
            </a:r>
          </a:p>
          <a:p>
            <a:pPr lvl="1"/>
            <a:r>
              <a:rPr lang="pt-BR" dirty="0" smtClean="0"/>
              <a:t>Complexidade dos algoritmos propostos</a:t>
            </a:r>
          </a:p>
          <a:p>
            <a:pPr lvl="1"/>
            <a:r>
              <a:rPr lang="pt-BR" dirty="0" smtClean="0"/>
              <a:t>Novas funções braços -&gt; maior compressão </a:t>
            </a:r>
          </a:p>
          <a:p>
            <a:pPr lvl="2"/>
            <a:r>
              <a:rPr lang="pt-BR" dirty="0" smtClean="0"/>
              <a:t>Taxonomia de imagens -&gt; Segmentação de </a:t>
            </a:r>
            <a:r>
              <a:rPr lang="pt-BR" i="1" dirty="0" smtClean="0"/>
              <a:t>layout </a:t>
            </a:r>
            <a:r>
              <a:rPr lang="pt-BR" dirty="0" smtClean="0"/>
              <a:t>de documentos</a:t>
            </a:r>
          </a:p>
          <a:p>
            <a:pPr lvl="1"/>
            <a:r>
              <a:rPr lang="pt-BR" dirty="0" smtClean="0"/>
              <a:t>Método mais eficiente para redução dos códigos -&gt; ótimo?</a:t>
            </a:r>
          </a:p>
          <a:p>
            <a:r>
              <a:rPr lang="pt-BR" i="1" dirty="0" err="1" smtClean="0"/>
              <a:t>Survey</a:t>
            </a:r>
            <a:r>
              <a:rPr lang="pt-BR" i="1" dirty="0" smtClean="0"/>
              <a:t> </a:t>
            </a:r>
            <a:r>
              <a:rPr lang="pt-BR" dirty="0" smtClean="0"/>
              <a:t>de representação de imagens binárias</a:t>
            </a:r>
          </a:p>
          <a:p>
            <a:pPr lvl="1"/>
            <a:r>
              <a:rPr lang="pt-BR" dirty="0" smtClean="0"/>
              <a:t>ACM Computing </a:t>
            </a:r>
            <a:r>
              <a:rPr lang="pt-BR" dirty="0" err="1" smtClean="0"/>
              <a:t>Surveys</a:t>
            </a:r>
            <a:r>
              <a:rPr lang="pt-BR" dirty="0" smtClean="0"/>
              <a:t> (</a:t>
            </a:r>
            <a:r>
              <a:rPr lang="pt-BR" dirty="0" err="1" smtClean="0"/>
              <a:t>qualis</a:t>
            </a:r>
            <a:r>
              <a:rPr lang="pt-BR" dirty="0" smtClean="0"/>
              <a:t> A1)</a:t>
            </a:r>
          </a:p>
          <a:p>
            <a:r>
              <a:rPr lang="pt-BR" dirty="0" smtClean="0"/>
              <a:t>Explorar domínios de aplicação</a:t>
            </a:r>
          </a:p>
          <a:p>
            <a:pPr lvl="1"/>
            <a:r>
              <a:rPr lang="pt-BR" dirty="0" smtClean="0"/>
              <a:t>Armazenamento de imagens de impressões digitais</a:t>
            </a:r>
          </a:p>
          <a:p>
            <a:pPr lvl="1"/>
            <a:r>
              <a:rPr lang="pt-BR" dirty="0" smtClean="0"/>
              <a:t>E de mapas de relevância</a:t>
            </a:r>
          </a:p>
          <a:p>
            <a:r>
              <a:rPr lang="pt-BR" dirty="0" smtClean="0"/>
              <a:t>Operações morfológicas</a:t>
            </a:r>
          </a:p>
          <a:p>
            <a:r>
              <a:rPr lang="pt-BR" dirty="0" smtClean="0"/>
              <a:t>Etc.</a:t>
            </a:r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 desenvolvido no doutorado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27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Algoritmo para extrair os códigos que já entrega um conjunto reduzido de códigos</a:t>
            </a:r>
          </a:p>
          <a:p>
            <a:pPr lvl="1"/>
            <a:r>
              <a:rPr lang="pt-BR" dirty="0" smtClean="0"/>
              <a:t>Qualidade do resultado da redução comparada com os algoritmos anteriores</a:t>
            </a:r>
          </a:p>
          <a:p>
            <a:pPr lvl="1"/>
            <a:r>
              <a:rPr lang="pt-BR" dirty="0" smtClean="0"/>
              <a:t>Redução do custo de processamento em relação aos algoritmos anteriores de O(n</a:t>
            </a:r>
            <a:r>
              <a:rPr lang="pt-BR" baseline="30000" dirty="0" smtClean="0"/>
              <a:t>2</a:t>
            </a:r>
            <a:r>
              <a:rPr lang="pt-BR" dirty="0" smtClean="0"/>
              <a:t>) para O(n) -&gt; falta provar</a:t>
            </a:r>
          </a:p>
          <a:p>
            <a:r>
              <a:rPr lang="pt-BR" dirty="0" smtClean="0"/>
              <a:t>Operações morfológicas</a:t>
            </a:r>
          </a:p>
          <a:p>
            <a:pPr lvl="1"/>
            <a:r>
              <a:rPr lang="pt-BR" dirty="0" smtClean="0"/>
              <a:t>Borda, esqueleto etc.</a:t>
            </a:r>
          </a:p>
          <a:p>
            <a:pPr lvl="1"/>
            <a:r>
              <a:rPr lang="pt-BR" dirty="0" smtClean="0"/>
              <a:t>J</a:t>
            </a:r>
            <a:r>
              <a:rPr lang="pt-BR" dirty="0" smtClean="0"/>
              <a:t>á existiam em trabalhos anteriores para o conjunto redundante de códigos mas não se aplicavam em conjuntos reduzidos de códigos</a:t>
            </a:r>
          </a:p>
          <a:p>
            <a:pPr lvl="2"/>
            <a:r>
              <a:rPr lang="pt-BR" dirty="0" smtClean="0"/>
              <a:t>Dificuldades em trabalhar com a informação esparsa</a:t>
            </a:r>
          </a:p>
          <a:p>
            <a:pPr lvl="2"/>
            <a:r>
              <a:rPr lang="pt-BR" dirty="0" smtClean="0"/>
              <a:t>Vantagem: menor custo computacional do que os métodos tradicionais de operações morfológicas em matrizes.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Disciplinas Cursadas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Dispensa de 3 disciplinas do Mestrado</a:t>
            </a:r>
          </a:p>
          <a:p>
            <a:r>
              <a:rPr lang="pt-BR" dirty="0" smtClean="0"/>
              <a:t>2011.1</a:t>
            </a:r>
          </a:p>
          <a:p>
            <a:pPr lvl="1"/>
            <a:r>
              <a:rPr lang="pt-BR" dirty="0" smtClean="0"/>
              <a:t>Processamento de Imagens</a:t>
            </a:r>
          </a:p>
          <a:p>
            <a:r>
              <a:rPr lang="pt-BR" dirty="0" smtClean="0"/>
              <a:t>2011.2</a:t>
            </a:r>
          </a:p>
          <a:p>
            <a:pPr lvl="1"/>
            <a:r>
              <a:rPr lang="pt-BR" dirty="0" smtClean="0"/>
              <a:t>Trabalho individual</a:t>
            </a:r>
          </a:p>
          <a:p>
            <a:r>
              <a:rPr lang="pt-BR" dirty="0" smtClean="0"/>
              <a:t>2012.1</a:t>
            </a:r>
          </a:p>
          <a:p>
            <a:pPr lvl="1"/>
            <a:r>
              <a:rPr lang="pt-BR" dirty="0" smtClean="0"/>
              <a:t>Aprendizagem de Máquina</a:t>
            </a:r>
          </a:p>
          <a:p>
            <a:r>
              <a:rPr lang="pt-BR" dirty="0" smtClean="0"/>
              <a:t>2012.2</a:t>
            </a:r>
          </a:p>
          <a:p>
            <a:pPr lvl="1"/>
            <a:r>
              <a:rPr lang="pt-BR" dirty="0" smtClean="0"/>
              <a:t>Seminários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29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Março de 2012</a:t>
            </a:r>
          </a:p>
          <a:p>
            <a:pPr lvl="1"/>
            <a:r>
              <a:rPr lang="pt-BR" dirty="0" smtClean="0"/>
              <a:t>Cursar disciplinas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Operadores morfológicos nos códigos reduzidos</a:t>
            </a:r>
          </a:p>
          <a:p>
            <a:r>
              <a:rPr lang="pt-BR" dirty="0" smtClean="0"/>
              <a:t>Abril </a:t>
            </a:r>
            <a:r>
              <a:rPr lang="pt-BR" dirty="0" smtClean="0"/>
              <a:t>de 2012</a:t>
            </a:r>
          </a:p>
          <a:p>
            <a:pPr lvl="1"/>
            <a:r>
              <a:rPr lang="pt-BR" dirty="0" smtClean="0"/>
              <a:t>Cursar disciplinas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Finalização de um artigo para </a:t>
            </a:r>
            <a:r>
              <a:rPr lang="pt-BR" i="1" dirty="0" err="1" smtClean="0"/>
              <a:t>Pattern</a:t>
            </a:r>
            <a:r>
              <a:rPr lang="pt-BR" i="1" dirty="0" smtClean="0"/>
              <a:t> </a:t>
            </a:r>
            <a:r>
              <a:rPr lang="pt-BR" i="1" dirty="0" err="1" smtClean="0"/>
              <a:t>Recognition</a:t>
            </a:r>
            <a:r>
              <a:rPr lang="pt-BR" i="1" dirty="0" smtClean="0"/>
              <a:t> </a:t>
            </a:r>
            <a:r>
              <a:rPr lang="pt-BR" i="1" dirty="0" err="1" smtClean="0"/>
              <a:t>Letters</a:t>
            </a:r>
            <a:r>
              <a:rPr lang="pt-BR" i="1" dirty="0" smtClean="0"/>
              <a:t>.</a:t>
            </a:r>
            <a:endParaRPr lang="pt-BR" dirty="0" smtClean="0"/>
          </a:p>
          <a:p>
            <a:pPr lvl="1"/>
            <a:r>
              <a:rPr lang="pt-BR" dirty="0" smtClean="0"/>
              <a:t>Submissão </a:t>
            </a:r>
            <a:r>
              <a:rPr lang="pt-BR" dirty="0" smtClean="0"/>
              <a:t>deste artigo.</a:t>
            </a:r>
          </a:p>
          <a:p>
            <a:r>
              <a:rPr lang="pt-BR" dirty="0" smtClean="0"/>
              <a:t>Maio a setembro de 2012</a:t>
            </a:r>
          </a:p>
          <a:p>
            <a:pPr lvl="1"/>
            <a:r>
              <a:rPr lang="pt-BR" dirty="0" smtClean="0"/>
              <a:t>Cursar disciplinas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Operadores morfológicos nos códigos reduzidos</a:t>
            </a:r>
          </a:p>
          <a:p>
            <a:pPr lvl="1"/>
            <a:r>
              <a:rPr lang="pt-BR" dirty="0" smtClean="0"/>
              <a:t>Levantar </a:t>
            </a:r>
            <a:r>
              <a:rPr lang="pt-BR" dirty="0" smtClean="0"/>
              <a:t>artigos recentes e </a:t>
            </a:r>
            <a:r>
              <a:rPr lang="pt-BR" i="1" dirty="0" err="1" smtClean="0"/>
              <a:t>surveys</a:t>
            </a:r>
            <a:r>
              <a:rPr lang="pt-BR" dirty="0" smtClean="0"/>
              <a:t> relacionados ao tema e escrever um </a:t>
            </a:r>
            <a:r>
              <a:rPr lang="pt-BR" i="1" dirty="0" err="1" smtClean="0"/>
              <a:t>survey</a:t>
            </a:r>
            <a:r>
              <a:rPr lang="pt-BR" dirty="0" smtClean="0"/>
              <a:t> para </a:t>
            </a:r>
            <a:r>
              <a:rPr lang="pt-BR" i="1" dirty="0" smtClean="0"/>
              <a:t>ACM Computing </a:t>
            </a:r>
            <a:r>
              <a:rPr lang="pt-BR" i="1" dirty="0" err="1" smtClean="0"/>
              <a:t>Surveys</a:t>
            </a:r>
            <a:r>
              <a:rPr lang="pt-BR" dirty="0" smtClean="0"/>
              <a:t>.</a:t>
            </a:r>
          </a:p>
          <a:p>
            <a:r>
              <a:rPr lang="pt-BR" dirty="0" smtClean="0"/>
              <a:t>Agosto de 2012</a:t>
            </a:r>
          </a:p>
          <a:p>
            <a:pPr lvl="1"/>
            <a:r>
              <a:rPr lang="pt-BR" dirty="0" smtClean="0"/>
              <a:t>Cursar disciplinas.</a:t>
            </a:r>
          </a:p>
          <a:p>
            <a:pPr lvl="1"/>
            <a:r>
              <a:rPr lang="pt-BR" dirty="0" smtClean="0"/>
              <a:t>Submissão do </a:t>
            </a:r>
            <a:r>
              <a:rPr lang="pt-BR" i="1" dirty="0" err="1" smtClean="0"/>
              <a:t>survey</a:t>
            </a:r>
            <a:r>
              <a:rPr lang="pt-BR" dirty="0" smtClean="0"/>
              <a:t> para </a:t>
            </a:r>
            <a:r>
              <a:rPr lang="pt-BR" i="1" dirty="0" smtClean="0"/>
              <a:t>ACM Computing </a:t>
            </a:r>
            <a:r>
              <a:rPr lang="pt-BR" i="1" dirty="0" err="1" smtClean="0"/>
              <a:t>Surveys</a:t>
            </a:r>
            <a:r>
              <a:rPr lang="pt-BR" dirty="0" smtClean="0"/>
              <a:t>.</a:t>
            </a:r>
          </a:p>
          <a:p>
            <a:r>
              <a:rPr lang="pt-BR" dirty="0" smtClean="0"/>
              <a:t>Setembro de 2012 a Fevereiro de 2013</a:t>
            </a:r>
          </a:p>
          <a:p>
            <a:pPr lvl="1"/>
            <a:r>
              <a:rPr lang="pt-BR" dirty="0" smtClean="0"/>
              <a:t>Cursar a disciplina de seminários</a:t>
            </a:r>
            <a:endParaRPr lang="pt-BR" dirty="0" smtClean="0"/>
          </a:p>
          <a:p>
            <a:pPr lvl="1"/>
            <a:r>
              <a:rPr lang="pt-BR" dirty="0" smtClean="0"/>
              <a:t>Desenvolvimento de técnicas de processamento de imagens utilizando codificação de vizinhança, visando mostrar a versatilidade deste método de representação de imagens</a:t>
            </a:r>
            <a:r>
              <a:rPr lang="pt-BR" dirty="0" smtClean="0"/>
              <a:t>.</a:t>
            </a:r>
          </a:p>
          <a:p>
            <a:pPr lvl="2"/>
            <a:r>
              <a:rPr lang="pt-BR" dirty="0" smtClean="0"/>
              <a:t>Operadores morfológicos nos códigos </a:t>
            </a:r>
            <a:r>
              <a:rPr lang="pt-BR" dirty="0" smtClean="0"/>
              <a:t>reduzidos; rotação rápida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3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Representação</a:t>
            </a:r>
          </a:p>
          <a:p>
            <a:pPr lvl="1"/>
            <a:r>
              <a:rPr lang="pt-BR" dirty="0" smtClean="0"/>
              <a:t>Estruturas de dados</a:t>
            </a:r>
          </a:p>
          <a:p>
            <a:r>
              <a:rPr lang="pt-BR" dirty="0" smtClean="0"/>
              <a:t>Os problemas em processamento de imagens</a:t>
            </a:r>
          </a:p>
          <a:p>
            <a:pPr lvl="1"/>
            <a:r>
              <a:rPr lang="pt-BR" dirty="0" smtClean="0"/>
              <a:t>melhoramento, restauração, reconhecimento, análise multiresolução, operações morfológicas etc.  </a:t>
            </a:r>
          </a:p>
          <a:p>
            <a:r>
              <a:rPr lang="pt-BR" dirty="0" smtClean="0"/>
              <a:t>Uma representação pode simplificar um ou mais de um problema</a:t>
            </a:r>
          </a:p>
          <a:p>
            <a:pPr lvl="1"/>
            <a:r>
              <a:rPr lang="pt-BR" dirty="0" smtClean="0"/>
              <a:t>menor custo de memória e/ou processamento;</a:t>
            </a:r>
          </a:p>
          <a:p>
            <a:pPr lvl="1"/>
            <a:r>
              <a:rPr lang="pt-BR" dirty="0" smtClean="0"/>
              <a:t>maior facilidade de implementação por parte do programador; </a:t>
            </a:r>
          </a:p>
          <a:p>
            <a:pPr lvl="1"/>
            <a:r>
              <a:rPr lang="pt-BR" dirty="0" smtClean="0"/>
              <a:t>maior compatibilidade com determinado dispositivo. </a:t>
            </a:r>
          </a:p>
          <a:p>
            <a:pPr lvl="1"/>
            <a:r>
              <a:rPr lang="pt-BR" dirty="0" smtClean="0"/>
              <a:t>Maior taxa de compressão e maior taxa de reconhecimento.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/>
          <a:lstStyle/>
          <a:p>
            <a:r>
              <a:rPr lang="pt-BR" dirty="0" smtClean="0"/>
              <a:t>1920, transmissão de imagens digitais</a:t>
            </a:r>
          </a:p>
          <a:p>
            <a:pPr lvl="1"/>
            <a:r>
              <a:rPr lang="pt-BR" dirty="0" smtClean="0"/>
              <a:t>semanas </a:t>
            </a:r>
            <a:r>
              <a:rPr lang="pt-BR" dirty="0" smtClean="0">
                <a:sym typeface="Wingdings" pitchFamily="2" charset="2"/>
              </a:rPr>
              <a:t> horas</a:t>
            </a:r>
          </a:p>
          <a:p>
            <a:r>
              <a:rPr lang="pt-BR" dirty="0" smtClean="0"/>
              <a:t>1970, padrão digital para transmissão de fax</a:t>
            </a:r>
          </a:p>
          <a:p>
            <a:pPr lvl="1"/>
            <a:r>
              <a:rPr lang="pt-BR" dirty="0" smtClean="0"/>
              <a:t>CCITT </a:t>
            </a:r>
            <a:r>
              <a:rPr lang="pt-BR" dirty="0" err="1" smtClean="0"/>
              <a:t>Group</a:t>
            </a:r>
            <a:r>
              <a:rPr lang="pt-BR" dirty="0" smtClean="0"/>
              <a:t> 3</a:t>
            </a:r>
          </a:p>
          <a:p>
            <a:r>
              <a:rPr lang="pt-BR" dirty="0" smtClean="0"/>
              <a:t>Imagens digitais</a:t>
            </a:r>
          </a:p>
          <a:p>
            <a:pPr lvl="1"/>
            <a:r>
              <a:rPr lang="pt-BR" dirty="0" smtClean="0"/>
              <a:t>Vetorizadas</a:t>
            </a:r>
          </a:p>
          <a:p>
            <a:pPr lvl="1"/>
            <a:r>
              <a:rPr lang="pt-BR" dirty="0" smtClean="0"/>
              <a:t>Bitmaps</a:t>
            </a:r>
          </a:p>
          <a:p>
            <a:r>
              <a:rPr lang="pt-BR" dirty="0" smtClean="0"/>
              <a:t>Bitmaps</a:t>
            </a:r>
          </a:p>
          <a:p>
            <a:pPr lvl="1"/>
            <a:r>
              <a:rPr lang="pt-BR" dirty="0" smtClean="0"/>
              <a:t>Binário – 1 bit</a:t>
            </a:r>
          </a:p>
          <a:p>
            <a:pPr lvl="1"/>
            <a:r>
              <a:rPr lang="pt-BR" dirty="0" smtClean="0"/>
              <a:t>Tons de cinza – escala de valores</a:t>
            </a:r>
          </a:p>
          <a:p>
            <a:pPr lvl="1"/>
            <a:r>
              <a:rPr lang="pt-BR" dirty="0" smtClean="0"/>
              <a:t>Colorida – vetor RGB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Imagens Binárias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Desenho</a:t>
            </a:r>
          </a:p>
          <a:p>
            <a:r>
              <a:rPr lang="pt-BR" dirty="0" smtClean="0"/>
              <a:t>Texto</a:t>
            </a:r>
          </a:p>
          <a:p>
            <a:r>
              <a:rPr lang="pt-BR" dirty="0" smtClean="0"/>
              <a:t>Halftone</a:t>
            </a:r>
            <a:endParaRPr lang="pt-BR" dirty="0"/>
          </a:p>
        </p:txBody>
      </p:sp>
      <p:pic>
        <p:nvPicPr>
          <p:cNvPr id="5" name="Imagem 4" descr="desenh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857628"/>
            <a:ext cx="1666910" cy="2143170"/>
          </a:xfrm>
          <a:prstGeom prst="rect">
            <a:avLst/>
          </a:prstGeom>
        </p:spPr>
      </p:pic>
      <p:pic>
        <p:nvPicPr>
          <p:cNvPr id="6" name="Imagem 5" descr="text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1814908"/>
            <a:ext cx="5477942" cy="1256902"/>
          </a:xfrm>
          <a:prstGeom prst="rect">
            <a:avLst/>
          </a:prstGeom>
        </p:spPr>
      </p:pic>
      <p:pic>
        <p:nvPicPr>
          <p:cNvPr id="7" name="Imagem 6" descr="lena_5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8992" y="3643314"/>
            <a:ext cx="2057687" cy="2667372"/>
          </a:xfrm>
          <a:prstGeom prst="rect">
            <a:avLst/>
          </a:prstGeom>
        </p:spPr>
      </p:pic>
      <p:pic>
        <p:nvPicPr>
          <p:cNvPr id="8" name="Imagem 7" descr="lena_512_halfton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15074" y="3619148"/>
            <a:ext cx="2057687" cy="2667372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6643702" y="327398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Halftone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643306" y="328612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Tons de cinza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86116" y="1488032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Texto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71472" y="350043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Desenho</a:t>
            </a:r>
            <a:endParaRPr lang="pt-BR" dirty="0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 de Imagens Binárias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5947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Documentos digitais </a:t>
            </a:r>
          </a:p>
          <a:p>
            <a:pPr lvl="1"/>
            <a:r>
              <a:rPr lang="pt-BR" dirty="0" smtClean="0"/>
              <a:t>Bibliotecas digitais</a:t>
            </a:r>
          </a:p>
          <a:p>
            <a:pPr lvl="1"/>
            <a:r>
              <a:rPr lang="pt-BR" dirty="0" smtClean="0"/>
              <a:t>Google Books</a:t>
            </a:r>
          </a:p>
          <a:p>
            <a:pPr lvl="2"/>
            <a:r>
              <a:rPr lang="pt-BR" dirty="0" smtClean="0"/>
              <a:t>7 milhões de livros (2 milhões grátis)</a:t>
            </a:r>
          </a:p>
          <a:p>
            <a:pPr lvl="2"/>
            <a:r>
              <a:rPr lang="pt-BR" dirty="0" smtClean="0"/>
              <a:t>4 anos digitalizando livros impressos</a:t>
            </a:r>
          </a:p>
          <a:p>
            <a:pPr lvl="1"/>
            <a:r>
              <a:rPr lang="pt-BR" dirty="0" err="1" smtClean="0"/>
              <a:t>Ebooks</a:t>
            </a:r>
            <a:endParaRPr lang="pt-BR" dirty="0" smtClean="0"/>
          </a:p>
          <a:p>
            <a:pPr lvl="2"/>
            <a:r>
              <a:rPr lang="pt-BR" dirty="0" err="1" smtClean="0"/>
              <a:t>Amazon</a:t>
            </a:r>
            <a:r>
              <a:rPr lang="pt-BR" dirty="0" smtClean="0"/>
              <a:t> </a:t>
            </a:r>
            <a:r>
              <a:rPr lang="pt-BR" dirty="0" err="1" smtClean="0"/>
              <a:t>Kindle</a:t>
            </a:r>
            <a:r>
              <a:rPr lang="pt-BR" dirty="0" smtClean="0"/>
              <a:t>, Sony </a:t>
            </a:r>
            <a:r>
              <a:rPr lang="pt-BR" dirty="0" err="1" smtClean="0"/>
              <a:t>Reader</a:t>
            </a:r>
            <a:r>
              <a:rPr lang="pt-BR" dirty="0" smtClean="0"/>
              <a:t>, </a:t>
            </a:r>
            <a:r>
              <a:rPr lang="pt-BR" dirty="0" err="1" smtClean="0"/>
              <a:t>iPad</a:t>
            </a:r>
            <a:endParaRPr lang="pt-BR" dirty="0" smtClean="0"/>
          </a:p>
          <a:p>
            <a:r>
              <a:rPr lang="pt-BR" dirty="0" smtClean="0"/>
              <a:t>Transmissão de fax</a:t>
            </a:r>
          </a:p>
          <a:p>
            <a:r>
              <a:rPr lang="pt-BR" dirty="0" smtClean="0"/>
              <a:t>Biometria de impressões digitais</a:t>
            </a:r>
          </a:p>
          <a:p>
            <a:r>
              <a:rPr lang="pt-BR" dirty="0" smtClean="0"/>
              <a:t>Reconhecimento de caracteres manuscritos</a:t>
            </a:r>
          </a:p>
          <a:p>
            <a:r>
              <a:rPr lang="pt-BR" dirty="0" smtClean="0"/>
              <a:t>Indexação de formas em vídeo</a:t>
            </a:r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2050" name="Picture 2" descr="http://t1.gstatic.com/images?q=tbn:ks5J_opizm2ePM:http://elliotpearson.files.wordpress.com/2008/12/silver-reader-hands-f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72" y="3571876"/>
            <a:ext cx="1257300" cy="129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Representação de Imagens Binárias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Codificação de imagens</a:t>
            </a:r>
          </a:p>
          <a:p>
            <a:pPr lvl="1"/>
            <a:r>
              <a:rPr lang="pt-BR" dirty="0" smtClean="0"/>
              <a:t>Compressão e descrição</a:t>
            </a:r>
          </a:p>
          <a:p>
            <a:r>
              <a:rPr lang="pt-BR" dirty="0" smtClean="0"/>
              <a:t>Sem perdas, manter os dados originais</a:t>
            </a:r>
          </a:p>
          <a:p>
            <a:pPr lvl="1"/>
            <a:r>
              <a:rPr lang="pt-BR" dirty="0" smtClean="0"/>
              <a:t>Com perdas, sistema visual humano</a:t>
            </a:r>
          </a:p>
          <a:p>
            <a:r>
              <a:rPr lang="pt-BR" dirty="0" smtClean="0"/>
              <a:t>Tipos de representação</a:t>
            </a:r>
          </a:p>
          <a:p>
            <a:pPr lvl="1"/>
            <a:r>
              <a:rPr lang="pt-BR" dirty="0" smtClean="0"/>
              <a:t>por bitmap</a:t>
            </a:r>
          </a:p>
          <a:p>
            <a:pPr lvl="1"/>
            <a:r>
              <a:rPr lang="pt-BR" dirty="0" smtClean="0"/>
              <a:t>interna</a:t>
            </a:r>
          </a:p>
          <a:p>
            <a:pPr lvl="1"/>
            <a:r>
              <a:rPr lang="pt-BR" dirty="0" smtClean="0"/>
              <a:t>de contorno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 de Compressão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Compressão sem perdas</a:t>
            </a:r>
          </a:p>
          <a:p>
            <a:r>
              <a:rPr lang="pt-BR" dirty="0" smtClean="0"/>
              <a:t>Imagem Binária</a:t>
            </a:r>
          </a:p>
          <a:p>
            <a:pPr lvl="1"/>
            <a:r>
              <a:rPr lang="pt-BR" dirty="0" smtClean="0"/>
              <a:t>CCITT </a:t>
            </a:r>
            <a:r>
              <a:rPr lang="pt-BR" dirty="0" err="1" smtClean="0"/>
              <a:t>Group</a:t>
            </a:r>
            <a:r>
              <a:rPr lang="pt-BR" dirty="0" smtClean="0"/>
              <a:t> 3</a:t>
            </a:r>
          </a:p>
          <a:p>
            <a:pPr lvl="1"/>
            <a:r>
              <a:rPr lang="pt-BR" dirty="0" smtClean="0"/>
              <a:t>CCITT </a:t>
            </a:r>
            <a:r>
              <a:rPr lang="pt-BR" dirty="0" err="1" smtClean="0"/>
              <a:t>Group</a:t>
            </a:r>
            <a:r>
              <a:rPr lang="pt-BR" dirty="0" smtClean="0"/>
              <a:t> 4</a:t>
            </a:r>
          </a:p>
          <a:p>
            <a:pPr lvl="1"/>
            <a:r>
              <a:rPr lang="pt-BR" dirty="0" smtClean="0"/>
              <a:t>JBIG</a:t>
            </a:r>
          </a:p>
          <a:p>
            <a:pPr lvl="1"/>
            <a:r>
              <a:rPr lang="pt-BR" dirty="0" smtClean="0"/>
              <a:t>JBIG2</a:t>
            </a:r>
          </a:p>
          <a:p>
            <a:r>
              <a:rPr lang="pt-BR" dirty="0" smtClean="0"/>
              <a:t>Também usados para imagens binárias</a:t>
            </a:r>
          </a:p>
          <a:p>
            <a:pPr lvl="1"/>
            <a:r>
              <a:rPr lang="pt-BR" dirty="0" smtClean="0"/>
              <a:t>GIF</a:t>
            </a:r>
          </a:p>
          <a:p>
            <a:pPr lvl="1"/>
            <a:r>
              <a:rPr lang="pt-BR" dirty="0" smtClean="0"/>
              <a:t>PNG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Reconhecimento de Forma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4AE2C-6300-4FD0-B328-F60D8F20F0CB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Silhuetas de objetos bidimensionais</a:t>
            </a:r>
          </a:p>
          <a:p>
            <a:r>
              <a:rPr lang="pt-BR" dirty="0" smtClean="0"/>
              <a:t>Recuperação de imagens e indexação de vídeo</a:t>
            </a:r>
          </a:p>
          <a:p>
            <a:r>
              <a:rPr lang="pt-BR" dirty="0" smtClean="0"/>
              <a:t>MPEG-7 (descrição de conteúdo multimídia)</a:t>
            </a:r>
          </a:p>
          <a:p>
            <a:r>
              <a:rPr lang="pt-BR" dirty="0" smtClean="0"/>
              <a:t>Core </a:t>
            </a:r>
            <a:r>
              <a:rPr lang="pt-BR" dirty="0" err="1" smtClean="0"/>
              <a:t>Experiment</a:t>
            </a:r>
            <a:r>
              <a:rPr lang="pt-BR" dirty="0" smtClean="0"/>
              <a:t> </a:t>
            </a:r>
            <a:r>
              <a:rPr lang="pt-BR" dirty="0" err="1" smtClean="0"/>
              <a:t>CE-Shape</a:t>
            </a:r>
            <a:r>
              <a:rPr lang="pt-BR" dirty="0" smtClean="0"/>
              <a:t>-1 (A1, A2, B, C)</a:t>
            </a:r>
          </a:p>
        </p:txBody>
      </p:sp>
      <p:pic>
        <p:nvPicPr>
          <p:cNvPr id="5" name="Imagem 4" descr="mpeg7-ce1-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3738236"/>
            <a:ext cx="2834083" cy="2476846"/>
          </a:xfrm>
          <a:prstGeom prst="rect">
            <a:avLst/>
          </a:prstGeom>
        </p:spPr>
      </p:pic>
      <p:pic>
        <p:nvPicPr>
          <p:cNvPr id="6" name="Imagem 5" descr="mpeg7-ce1-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6592" y="3781159"/>
            <a:ext cx="3221157" cy="2362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2059</TotalTime>
  <Words>1390</Words>
  <Application>Microsoft Office PowerPoint</Application>
  <PresentationFormat>Apresentação na tela (4:3)</PresentationFormat>
  <Paragraphs>281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Cívico</vt:lpstr>
      <vt:lpstr>Representação de Imagens Digitais    através de  Codificação de Vizinhança.</vt:lpstr>
      <vt:lpstr>Roteiro</vt:lpstr>
      <vt:lpstr>Justificativa</vt:lpstr>
      <vt:lpstr>Introdução</vt:lpstr>
      <vt:lpstr>Imagens Binárias</vt:lpstr>
      <vt:lpstr>Aplicações de Imagens Binárias</vt:lpstr>
      <vt:lpstr>Representação de Imagens Binárias</vt:lpstr>
      <vt:lpstr>Métodos de Compressão</vt:lpstr>
      <vt:lpstr>Reconhecimento de Forma</vt:lpstr>
      <vt:lpstr>Codificação de Vizinhança Original</vt:lpstr>
      <vt:lpstr>Codificação de Vizinhança Proposta</vt:lpstr>
      <vt:lpstr>Imagem Binária</vt:lpstr>
      <vt:lpstr>Funções Braço (b)</vt:lpstr>
      <vt:lpstr>Código de Vizinhança (XC)</vt:lpstr>
      <vt:lpstr>De XCs para Imagem Binária</vt:lpstr>
      <vt:lpstr>De Imagem Binária para XCs </vt:lpstr>
      <vt:lpstr>Algoritmo para a Redução de XCs</vt:lpstr>
      <vt:lpstr>Experimentos – Imagens de Teste</vt:lpstr>
      <vt:lpstr>Compressão com XC</vt:lpstr>
      <vt:lpstr>Reconhecimento de Forma com XC</vt:lpstr>
      <vt:lpstr>Conclusões</vt:lpstr>
      <vt:lpstr>Publicação do Trabalho</vt:lpstr>
      <vt:lpstr>Metodologia</vt:lpstr>
      <vt:lpstr>Periódicos e Conferências</vt:lpstr>
      <vt:lpstr>Objetivo Geral</vt:lpstr>
      <vt:lpstr>Alguns objetivos específicos</vt:lpstr>
      <vt:lpstr>Trabalho desenvolvido no doutorado</vt:lpstr>
      <vt:lpstr>Disciplinas Cursadas</vt:lpstr>
      <vt:lpstr>Cronograma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tiago</dc:creator>
  <cp:lastModifiedBy>Tiago Buarque</cp:lastModifiedBy>
  <cp:revision>97</cp:revision>
  <dcterms:created xsi:type="dcterms:W3CDTF">2010-03-23T18:56:19Z</dcterms:created>
  <dcterms:modified xsi:type="dcterms:W3CDTF">2012-04-06T18:14:34Z</dcterms:modified>
</cp:coreProperties>
</file>