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6"/>
  </p:notesMasterIdLst>
  <p:sldIdLst>
    <p:sldId id="256" r:id="rId2"/>
    <p:sldId id="276" r:id="rId3"/>
    <p:sldId id="279" r:id="rId4"/>
    <p:sldId id="277" r:id="rId5"/>
    <p:sldId id="278" r:id="rId6"/>
    <p:sldId id="280" r:id="rId7"/>
    <p:sldId id="288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3399"/>
    <a:srgbClr val="9999FF"/>
    <a:srgbClr val="FFFF00"/>
    <a:srgbClr val="CC0000"/>
    <a:srgbClr val="FFCC66"/>
    <a:srgbClr val="808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9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EAA197-0A8E-DE44-869F-C68A39A71BB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36C415-3CFE-944C-91FD-8CF4751B07D7}" type="slidenum">
              <a:rPr lang="pt-BR"/>
              <a:pPr/>
              <a:t>1</a:t>
            </a:fld>
            <a:endParaRPr lang="pt-BR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C36469-10A4-3745-BF3D-7ECB602A32F1}" type="slidenum">
              <a:rPr lang="pt-BR"/>
              <a:pPr/>
              <a:t>10</a:t>
            </a:fld>
            <a:endParaRPr lang="pt-B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9D291-0E25-574B-968D-B0E65709B0A3}" type="slidenum">
              <a:rPr lang="pt-BR"/>
              <a:pPr/>
              <a:t>11</a:t>
            </a:fld>
            <a:endParaRPr lang="pt-B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D0BB5F-5A86-8F40-BFAD-3354A25469CC}" type="slidenum">
              <a:rPr lang="pt-BR"/>
              <a:pPr/>
              <a:t>12</a:t>
            </a:fld>
            <a:endParaRPr lang="pt-BR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600A75-327A-8242-9BFE-35A9C9D3FB7F}" type="slidenum">
              <a:rPr lang="pt-BR"/>
              <a:pPr/>
              <a:t>13</a:t>
            </a:fld>
            <a:endParaRPr lang="pt-BR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2F9A4-B56E-3C42-BC4F-AB5A5F1539EF}" type="slidenum">
              <a:rPr lang="pt-BR"/>
              <a:pPr/>
              <a:t>14</a:t>
            </a:fld>
            <a:endParaRPr lang="pt-B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D658E-6C1A-D247-B6F1-734F3C1C4327}" type="slidenum">
              <a:rPr lang="pt-BR"/>
              <a:pPr/>
              <a:t>2</a:t>
            </a:fld>
            <a:endParaRPr lang="pt-B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BD261-0B36-3746-B9F3-91B50C9A655D}" type="slidenum">
              <a:rPr lang="pt-BR"/>
              <a:pPr/>
              <a:t>3</a:t>
            </a:fld>
            <a:endParaRPr lang="pt-B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3E158B-C780-844E-939D-36EBD82BA2BA}" type="slidenum">
              <a:rPr lang="pt-BR"/>
              <a:pPr/>
              <a:t>4</a:t>
            </a:fld>
            <a:endParaRPr lang="pt-B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F1964-861B-CE48-A76C-6386390F3B4C}" type="slidenum">
              <a:rPr lang="pt-BR"/>
              <a:pPr/>
              <a:t>5</a:t>
            </a:fld>
            <a:endParaRPr lang="pt-BR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D7724-CB4E-3F47-8091-1DED491E7E83}" type="slidenum">
              <a:rPr lang="pt-BR"/>
              <a:pPr/>
              <a:t>6</a:t>
            </a:fld>
            <a:endParaRPr lang="pt-B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3833A6-D43E-0044-995F-43721BBE44EA}" type="slidenum">
              <a:rPr lang="pt-BR"/>
              <a:pPr/>
              <a:t>7</a:t>
            </a:fld>
            <a:endParaRPr lang="pt-B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AF38C3-AEFD-5942-B103-73431A3351A7}" type="slidenum">
              <a:rPr lang="pt-BR"/>
              <a:pPr/>
              <a:t>8</a:t>
            </a:fld>
            <a:endParaRPr lang="pt-B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0A9207-551F-B548-936B-3F3F553C4046}" type="slidenum">
              <a:rPr lang="pt-BR"/>
              <a:pPr/>
              <a:t>9</a:t>
            </a:fld>
            <a:endParaRPr lang="pt-B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IN-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rgbClr val="4D4D4D"/>
                </a:solidFill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453188"/>
            <a:ext cx="2895600" cy="26828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53188"/>
            <a:ext cx="2133600" cy="26828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CC787CA-7C38-0A4E-9FBC-8C0D797118E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25AC7-660F-1647-99D2-302E9B45ADD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B9E66-A500-864C-A95F-9BEED701BCD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E5CAB-23B6-3249-A2C7-DCF3A82DE6B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1A782-02B1-0740-B10B-69C0FFB55AA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92DC0-B481-4A42-92CB-6F992968F8E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22CCE-DFCF-1D4F-BD2C-668B5094834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8FA83-022C-BF4F-9AB4-0A14723B01F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EAF7-DC68-0E49-9D74-54A8701BC35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836C9-411E-7446-BFD0-5C154000A90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57379-02C6-AF49-8B59-E5B14CF93F1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713538"/>
            <a:ext cx="9144000" cy="133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Infra-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estrutura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de Software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294438"/>
            <a:ext cx="5688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94438"/>
            <a:ext cx="11620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8080"/>
                </a:solidFill>
                <a:latin typeface="Tahoma" charset="0"/>
              </a:defRPr>
            </a:lvl1pPr>
          </a:lstStyle>
          <a:p>
            <a:pPr>
              <a:defRPr/>
            </a:pPr>
            <a:fld id="{CB64C07F-F7CA-7849-A766-B26CAF21B31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1031" name="Picture 6" descr="CIN-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OCSO: </a:t>
            </a:r>
            <a:r>
              <a:rPr lang="en-US" dirty="0" err="1" smtClean="0"/>
              <a:t>Interupções</a:t>
            </a:r>
            <a:r>
              <a:rPr lang="en-US" dirty="0" smtClean="0"/>
              <a:t> de </a:t>
            </a:r>
            <a:r>
              <a:rPr lang="en-US" dirty="0" err="1" smtClean="0"/>
              <a:t>Sw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i="1" dirty="0" smtClean="0"/>
              <a:t>Traps</a:t>
            </a:r>
            <a:br>
              <a:rPr lang="en-US" i="1" dirty="0" smtClean="0"/>
            </a:br>
            <a:endParaRPr lang="pt-BR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" y="0"/>
            <a:ext cx="85090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Algumas Chamadas ao Sistema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 para Gerenciamento de Arquivos</a:t>
            </a: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150813" y="2081213"/>
          <a:ext cx="8902700" cy="2651125"/>
        </p:xfrm>
        <a:graphic>
          <a:graphicData uri="http://schemas.openxmlformats.org/presentationml/2006/ole">
            <p:oleObj spid="_x0000_s61442" name="Image" r:id="rId4" imgW="24012698" imgH="716190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Algumas Chamadas ao Sistema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para Gerenciamento de Diretório</a:t>
            </a: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79375" y="2219325"/>
          <a:ext cx="9064625" cy="2701925"/>
        </p:xfrm>
        <a:graphic>
          <a:graphicData uri="http://schemas.openxmlformats.org/presentationml/2006/ole">
            <p:oleObj spid="_x0000_s63490" name="Image" r:id="rId4" imgW="24012698" imgH="716190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114300"/>
            <a:ext cx="85598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Algumas Chamadas ao Sistema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para Tarefas Diversas</a:t>
            </a:r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158750" y="2451100"/>
          <a:ext cx="8734425" cy="1914525"/>
        </p:xfrm>
        <a:graphic>
          <a:graphicData uri="http://schemas.openxmlformats.org/presentationml/2006/ole">
            <p:oleObj spid="_x0000_s65538" name="Image" r:id="rId4" imgW="24012698" imgH="526984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Chamadas ao Sistema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463" y="1308100"/>
            <a:ext cx="8458200" cy="4449763"/>
          </a:xfrm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</a:rPr>
              <a:t>O interior de um shell:</a:t>
            </a:r>
          </a:p>
          <a:p>
            <a:pPr eaLnBrk="1" hangingPunct="1"/>
            <a:endParaRPr lang="en-US" sz="3200">
              <a:latin typeface="Arial" charset="0"/>
            </a:endParaRP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565150" y="2324100"/>
          <a:ext cx="8247063" cy="3467100"/>
        </p:xfrm>
        <a:graphic>
          <a:graphicData uri="http://schemas.openxmlformats.org/presentationml/2006/ole">
            <p:oleObj spid="_x0000_s67586" name="Image" r:id="rId4" imgW="8761905" imgH="36825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1905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Chamadas ao Sistema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6308725"/>
            <a:ext cx="7645400" cy="4699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>
                <a:latin typeface="Arial" charset="0"/>
              </a:rPr>
              <a:t>Algumas chamadas da interface API Win32</a:t>
            </a: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1195388" y="1052513"/>
          <a:ext cx="6905625" cy="5130800"/>
        </p:xfrm>
        <a:graphic>
          <a:graphicData uri="http://schemas.openxmlformats.org/presentationml/2006/ole">
            <p:oleObj spid="_x0000_s69634" name="Image" r:id="rId4" imgW="11987302" imgH="890158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Interrupções</a:t>
            </a:r>
            <a:endParaRPr lang="pt-B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58913"/>
            <a:ext cx="3810000" cy="4637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/>
              <a:t>Assíncronas (hardware)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geradas por </a:t>
            </a:r>
            <a:r>
              <a:rPr lang="pt-BR" sz="1800">
                <a:solidFill>
                  <a:srgbClr val="FF0000"/>
                </a:solidFill>
              </a:rPr>
              <a:t>algum dispositivo externo à CPU</a:t>
            </a:r>
          </a:p>
          <a:p>
            <a:pPr eaLnBrk="1" hangingPunct="1">
              <a:lnSpc>
                <a:spcPct val="80000"/>
              </a:lnSpc>
            </a:pPr>
            <a:r>
              <a:rPr lang="pt-BR" sz="1800">
                <a:solidFill>
                  <a:srgbClr val="FF0000"/>
                </a:solidFill>
              </a:rPr>
              <a:t>ocorrem independentemente das instruções que a CPU está executando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não há qualquer comunicação entre o programa interrompido e o tratador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/>
              <a:t>Exemplos: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interrupção de relógio, quando um processo esgotou a sua fatia de tempo (</a:t>
            </a:r>
            <a:r>
              <a:rPr lang="en-US" sz="1600" i="1">
                <a:solidFill>
                  <a:srgbClr val="CC0000"/>
                </a:solidFill>
              </a:rPr>
              <a:t>time slice</a:t>
            </a:r>
            <a:r>
              <a:rPr lang="en-US" sz="1600"/>
              <a:t>) no uso compartilhado do processador</a:t>
            </a:r>
            <a:endParaRPr lang="en-US" sz="1600" i="1"/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teclado, para uma operação de E/S (neste caso, de Entrada)</a:t>
            </a:r>
            <a:endParaRPr lang="pt-BR" sz="160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58913"/>
            <a:ext cx="3810000" cy="4637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/>
              <a:t>Síncronas (</a:t>
            </a:r>
            <a:r>
              <a:rPr lang="en-US" sz="1800" b="1" i="1"/>
              <a:t>traps</a:t>
            </a:r>
            <a:r>
              <a:rPr lang="en-US" sz="1800" b="1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Geradas pelo</a:t>
            </a:r>
            <a:r>
              <a:rPr lang="pt-BR" sz="1800">
                <a:solidFill>
                  <a:srgbClr val="FF0000"/>
                </a:solidFill>
              </a:rPr>
              <a:t> programa em execução,</a:t>
            </a:r>
            <a:r>
              <a:rPr lang="pt-BR" sz="1800"/>
              <a:t> em consequência da instrução sendo executada</a:t>
            </a:r>
            <a:endParaRPr lang="pt-BR" sz="18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t-BR" sz="1800"/>
              <a:t>Algumas são geradas pelo hardware </a:t>
            </a:r>
            <a:r>
              <a:rPr lang="pt-BR" sz="1800">
                <a:solidFill>
                  <a:srgbClr val="FF9900"/>
                </a:solidFill>
              </a:rPr>
              <a:t>em situações em que o programa não teria como prosseguir</a:t>
            </a:r>
            <a:endParaRPr lang="pt-BR" sz="1800"/>
          </a:p>
          <a:p>
            <a:pPr eaLnBrk="1" hangingPunct="1">
              <a:lnSpc>
                <a:spcPct val="80000"/>
              </a:lnSpc>
            </a:pPr>
            <a:r>
              <a:rPr lang="pt-BR" sz="1800"/>
              <a:t>Como as interrupções síncronas ocorrem em função da instrução que está sendo executada, nesse caso o programa passa algum parâmetro para o tratador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Exs.: READ, </a:t>
            </a:r>
            <a:r>
              <a:rPr lang="pt-BR" sz="1800" i="1"/>
              <a:t>overflow</a:t>
            </a:r>
            <a:r>
              <a:rPr lang="pt-BR" sz="1800"/>
              <a:t> em operações aritméticas ou acesso a regiões de memória não permitidas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762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z="3200" i="1">
                <a:latin typeface="Arial" charset="0"/>
              </a:rPr>
              <a:t>Traps</a:t>
            </a:r>
            <a:r>
              <a:rPr lang="en-US" sz="3200">
                <a:latin typeface="Arial" charset="0"/>
              </a:rPr>
              <a:t> e interrupções de hardware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941888"/>
            <a:ext cx="8293100" cy="9271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arenBoth"/>
            </a:pPr>
            <a:r>
              <a:rPr lang="en-US" sz="2400">
                <a:latin typeface="Arial" charset="0"/>
              </a:rPr>
              <a:t>Passos para iniciar um dispositivo de E/S e obter uma interrupção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Both"/>
            </a:pPr>
            <a:r>
              <a:rPr lang="en-US" sz="2400">
                <a:latin typeface="Arial" charset="0"/>
              </a:rPr>
              <a:t>Como a CPU é interrompida</a:t>
            </a: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563563" y="1339850"/>
          <a:ext cx="7997825" cy="3511550"/>
        </p:xfrm>
        <a:graphic>
          <a:graphicData uri="http://schemas.openxmlformats.org/presentationml/2006/ole">
            <p:oleObj spid="_x0000_s47106" name="Image" r:id="rId4" imgW="9688889" imgH="4253968" progId="">
              <p:embed/>
            </p:oleObj>
          </a:graphicData>
        </a:graphic>
      </p:graphicFrame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816100" y="3881438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C0000"/>
                </a:solidFill>
              </a:rPr>
              <a:t>trap</a:t>
            </a:r>
            <a:endParaRPr lang="pt-BR" b="1" i="1">
              <a:solidFill>
                <a:srgbClr val="CC0000"/>
              </a:solidFill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500313" y="3235325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C0000"/>
                </a:solidFill>
              </a:rPr>
              <a:t>hw</a:t>
            </a:r>
            <a:endParaRPr lang="pt-BR" b="1" i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841375" y="5167313"/>
            <a:ext cx="8026400" cy="1306512"/>
          </a:xfrm>
          <a:prstGeom prst="rect">
            <a:avLst/>
          </a:prstGeom>
          <a:solidFill>
            <a:srgbClr val="CCFFCC"/>
          </a:solidFill>
          <a:ln w="9525">
            <a:solidFill>
              <a:srgbClr val="336600"/>
            </a:solidFill>
            <a:prstDash val="dash"/>
            <a:miter lim="800000"/>
            <a:headEnd/>
            <a:tailEnd/>
          </a:ln>
          <a:effectLst/>
        </p:spPr>
        <p:txBody>
          <a:bodyPr wrap="none" anchor="b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en-US" sz="28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CPU – HW</a:t>
            </a:r>
            <a:endParaRPr lang="pt-BR" sz="28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Interrupção: Suporte de HW</a:t>
            </a:r>
            <a:endParaRPr lang="pt-BR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23963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/>
              <a:t>Tipicamente, o hardware detecta que ocorreu uma interrupção,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/>
              <a:t>aguarda o final da execução da instrução corrente e aciona o tratador,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/>
              <a:t>antes salvando o contexto de execução do processo interrompido</a:t>
            </a:r>
          </a:p>
          <a:p>
            <a:pPr eaLnBrk="1" hangingPunct="1">
              <a:lnSpc>
                <a:spcPct val="90000"/>
              </a:lnSpc>
            </a:pPr>
            <a:r>
              <a:rPr lang="pt-BR" sz="2000"/>
              <a:t>Para que a execução do processo possa ser reiniciada mais tarde, é necessário salvar o </a:t>
            </a:r>
            <a:r>
              <a:rPr lang="pt-BR" sz="2000" i="1"/>
              <a:t>program counter</a:t>
            </a:r>
            <a:r>
              <a:rPr lang="pt-BR" sz="2000"/>
              <a:t> (PC) e outros registradores de status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/>
              <a:t>Os registradores com dados do programa devem ser salvos pelo próprio tratador (ou seja, por software), que em geral os utiliza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Para isso, </a:t>
            </a:r>
            <a:r>
              <a:rPr lang="pt-BR" sz="1800"/>
              <a:t>existe uma pilha independente associada ao tratamento de interrupções</a:t>
            </a: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1176338" y="5311775"/>
            <a:ext cx="2074862" cy="609600"/>
          </a:xfrm>
          <a:prstGeom prst="homePlate">
            <a:avLst>
              <a:gd name="adj" fmla="val 85091"/>
            </a:avLst>
          </a:prstGeom>
          <a:solidFill>
            <a:srgbClr val="FF99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>
                <a:latin typeface="Times New Roman" charset="0"/>
              </a:rPr>
              <a:t>Execução do</a:t>
            </a:r>
          </a:p>
          <a:p>
            <a:pPr algn="ctr">
              <a:defRPr/>
            </a:pPr>
            <a:r>
              <a:rPr lang="en-US" sz="16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Programa P - SW</a:t>
            </a:r>
            <a:endParaRPr lang="pt-BR" sz="16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2743200" y="5311775"/>
            <a:ext cx="3409950" cy="609600"/>
          </a:xfrm>
          <a:prstGeom prst="chevron">
            <a:avLst>
              <a:gd name="adj" fmla="val 82560"/>
            </a:avLst>
          </a:prstGeom>
          <a:solidFill>
            <a:srgbClr val="FFCC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>
                <a:latin typeface="Times New Roman" charset="0"/>
              </a:rPr>
              <a:t>Execução do Tratador</a:t>
            </a:r>
          </a:p>
          <a:p>
            <a:pPr algn="ctr">
              <a:defRPr/>
            </a:pPr>
            <a:r>
              <a:rPr lang="en-US" sz="1600">
                <a:latin typeface="Times New Roman" charset="0"/>
              </a:rPr>
              <a:t>de Interrupção (</a:t>
            </a:r>
            <a:r>
              <a:rPr lang="en-US" sz="16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- SW</a:t>
            </a:r>
            <a:r>
              <a:rPr lang="en-US" sz="1600">
                <a:latin typeface="Times New Roman" charset="0"/>
              </a:rPr>
              <a:t>)</a:t>
            </a:r>
            <a:endParaRPr lang="pt-BR" sz="1600">
              <a:latin typeface="Times New Roman" charset="0"/>
            </a:endParaRPr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>
            <a:off x="5659438" y="5313363"/>
            <a:ext cx="2916237" cy="609600"/>
          </a:xfrm>
          <a:prstGeom prst="chevron">
            <a:avLst>
              <a:gd name="adj" fmla="val 70606"/>
            </a:avLst>
          </a:prstGeom>
          <a:solidFill>
            <a:srgbClr val="FF99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Times New Roman" charset="0"/>
              </a:rPr>
              <a:t>Retomada de P</a:t>
            </a:r>
            <a:endParaRPr lang="pt-BR" sz="1600">
              <a:latin typeface="Times New Roman" charset="0"/>
            </a:endParaRPr>
          </a:p>
        </p:txBody>
      </p:sp>
      <p:sp>
        <p:nvSpPr>
          <p:cNvPr id="53256" name="AutoShape 8"/>
          <p:cNvSpPr>
            <a:spLocks noChangeArrowheads="1"/>
          </p:cNvSpPr>
          <p:nvPr/>
        </p:nvSpPr>
        <p:spPr bwMode="auto">
          <a:xfrm>
            <a:off x="2012950" y="5981700"/>
            <a:ext cx="1450975" cy="419100"/>
          </a:xfrm>
          <a:prstGeom prst="upArrowCallout">
            <a:avLst>
              <a:gd name="adj1" fmla="val 31063"/>
              <a:gd name="adj2" fmla="val 41289"/>
              <a:gd name="adj3" fmla="val 16667"/>
              <a:gd name="adj4" fmla="val 6666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Times New Roman" charset="0"/>
              </a:rPr>
              <a:t>Interrupção</a:t>
            </a:r>
            <a:endParaRPr lang="pt-BR" sz="160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  <p:bldP spid="53252" grpId="0" build="p" bldLvl="2"/>
      <p:bldP spid="53253" grpId="0" animBg="1"/>
      <p:bldP spid="53254" grpId="0" animBg="1"/>
      <p:bldP spid="53255" grpId="0" animBg="1"/>
      <p:bldP spid="532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20955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Interrupção: Passo-a-passo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5038725"/>
            <a:ext cx="8086725" cy="942975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</a:rPr>
              <a:t>	Esqueleto do que o nível mais baixo do SO faz quando ocorre uma interrupção</a:t>
            </a: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34925" y="2016125"/>
          <a:ext cx="9017000" cy="2216150"/>
        </p:xfrm>
        <a:graphic>
          <a:graphicData uri="http://schemas.openxmlformats.org/presentationml/2006/ole">
            <p:oleObj spid="_x0000_s51202" name="Image" r:id="rId4" imgW="9396825" imgH="231111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Conceitos</a:t>
            </a:r>
            <a:endParaRPr lang="pt-B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Processo</a:t>
            </a:r>
            <a:r>
              <a:rPr lang="en-US" sz="2000"/>
              <a:t>: um programa em execução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Página</a:t>
            </a:r>
            <a:r>
              <a:rPr lang="en-US" sz="2000"/>
              <a:t>: parte de um programa capaz de caber na memória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Memória virtual</a:t>
            </a:r>
            <a:r>
              <a:rPr lang="en-US" sz="2000"/>
              <a:t>: espaço de armazenamento de páginas em disco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Espaço de endereçamento e proteção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Escalonamento</a:t>
            </a:r>
            <a:r>
              <a:rPr lang="en-US" sz="2000"/>
              <a:t>: </a:t>
            </a:r>
            <a:r>
              <a:rPr lang="pt-BR" sz="2000"/>
              <a:t>quando um ou mais processos estão prontos para serem executados, o sistema operacional deve decidir qual deles vai ser executado</a:t>
            </a:r>
            <a:endParaRPr lang="en-US" sz="2000"/>
          </a:p>
          <a:p>
            <a:pPr eaLnBrk="1" hangingPunct="1">
              <a:lnSpc>
                <a:spcPct val="80000"/>
              </a:lnSpc>
            </a:pPr>
            <a:endParaRPr lang="pt-BR" sz="200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Interrupção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Por hardware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Algum dispositivo externo à CPU (ex. teclado)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Relógio (para suspender um processo)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Por software (trap)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Execução de intrução de programa (ex. READ)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1600"/>
              <a:t>situações em que o programa não teria como prosseguir</a:t>
            </a:r>
            <a:r>
              <a:rPr lang="en-US" sz="1600"/>
              <a:t> (ex. </a:t>
            </a:r>
            <a:r>
              <a:rPr lang="en-US" sz="1600" i="1"/>
              <a:t>overflow </a:t>
            </a:r>
            <a:r>
              <a:rPr lang="en-US" sz="1600"/>
              <a:t>em operações aritméticas)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Chamadas ao sistema</a:t>
            </a:r>
            <a:r>
              <a:rPr lang="en-US" sz="2000"/>
              <a:t> formam a interface entre o SO e os programas de usuário</a:t>
            </a:r>
            <a:endParaRPr lang="pt-BR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  <p:bldP spid="59396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Chamadas ao Sistema</a:t>
            </a:r>
            <a:endParaRPr lang="pt-BR"/>
          </a:p>
        </p:txBody>
      </p:sp>
      <p:sp>
        <p:nvSpPr>
          <p:cNvPr id="552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(</a:t>
            </a:r>
            <a:r>
              <a:rPr lang="en-US" i="1"/>
              <a:t>System Calls</a:t>
            </a:r>
            <a:r>
              <a:rPr lang="en-US"/>
              <a:t>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152400"/>
            <a:ext cx="83566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Os Passos de uma Chamada ao Sistema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802313"/>
            <a:ext cx="7772400" cy="93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</a:rPr>
              <a:t>Os 11 passos para fazer uma chamada ao sistema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</a:rPr>
              <a:t>Ex. </a:t>
            </a:r>
            <a:r>
              <a:rPr lang="en-US" sz="2000">
                <a:latin typeface="Arial" charset="0"/>
              </a:rPr>
              <a:t>read (fd, buffer, nbytes)</a:t>
            </a: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1663700" y="1174750"/>
          <a:ext cx="5821363" cy="4484688"/>
        </p:xfrm>
        <a:graphic>
          <a:graphicData uri="http://schemas.openxmlformats.org/presentationml/2006/ole">
            <p:oleObj spid="_x0000_s57346" name="Image" r:id="rId4" imgW="9015873" imgH="694603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75" y="19050"/>
            <a:ext cx="85344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Algumas Chamadas ao Sistema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para Gerenciamento de Processos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3200"/>
          </a:p>
          <a:p>
            <a:pPr eaLnBrk="1" hangingPunct="1">
              <a:buFontTx/>
              <a:buNone/>
            </a:pPr>
            <a:endParaRPr lang="en-US" sz="3200"/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endParaRPr lang="en-US"/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136525" y="2514600"/>
          <a:ext cx="8899525" cy="1968500"/>
        </p:xfrm>
        <a:graphic>
          <a:graphicData uri="http://schemas.openxmlformats.org/presentationml/2006/ole">
            <p:oleObj spid="_x0000_s59394" name="Image" r:id="rId4" imgW="24012698" imgH="532063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n2008">
  <a:themeElements>
    <a:clrScheme name="CIn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n2008">
      <a:majorFont>
        <a:latin typeface="Verdana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In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CIn2008</Template>
  <TotalTime>1096</TotalTime>
  <Words>497</Words>
  <Application>Microsoft Office PowerPoint</Application>
  <PresentationFormat>On-screen Show (4:3)</PresentationFormat>
  <Paragraphs>79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CIn2008</vt:lpstr>
      <vt:lpstr>Image</vt:lpstr>
      <vt:lpstr>OCSO: Interupções de Sw  ou Traps </vt:lpstr>
      <vt:lpstr>Interrupções</vt:lpstr>
      <vt:lpstr>Traps e interrupções de hardware</vt:lpstr>
      <vt:lpstr>Interrupção: Suporte de HW</vt:lpstr>
      <vt:lpstr>Interrupção: Passo-a-passo</vt:lpstr>
      <vt:lpstr>Conceitos</vt:lpstr>
      <vt:lpstr>Chamadas ao Sistema</vt:lpstr>
      <vt:lpstr>Os Passos de uma Chamada ao Sistema</vt:lpstr>
      <vt:lpstr>Algumas Chamadas ao Sistema  para Gerenciamento de Processos</vt:lpstr>
      <vt:lpstr>Algumas Chamadas ao Sistema  para Gerenciamento de Arquivos</vt:lpstr>
      <vt:lpstr>Algumas Chamadas ao Sistema para Gerenciamento de Diretório</vt:lpstr>
      <vt:lpstr>Algumas Chamadas ao Sistema para Tarefas Diversas</vt:lpstr>
      <vt:lpstr>Chamadas ao Sistema</vt:lpstr>
      <vt:lpstr>Chamadas ao Sistema</vt:lpstr>
    </vt:vector>
  </TitlesOfParts>
  <Company>cesar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Infra-Estrutura de Software</dc:title>
  <dc:creator>cesar</dc:creator>
  <cp:lastModifiedBy>Sergio Cavalcante</cp:lastModifiedBy>
  <cp:revision>46</cp:revision>
  <dcterms:created xsi:type="dcterms:W3CDTF">2011-09-01T17:58:52Z</dcterms:created>
  <dcterms:modified xsi:type="dcterms:W3CDTF">2011-10-31T17:31:37Z</dcterms:modified>
</cp:coreProperties>
</file>