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62" r:id="rId2"/>
    <p:sldId id="337" r:id="rId3"/>
    <p:sldId id="260" r:id="rId4"/>
    <p:sldId id="416" r:id="rId5"/>
    <p:sldId id="374" r:id="rId6"/>
    <p:sldId id="418" r:id="rId7"/>
    <p:sldId id="277" r:id="rId8"/>
    <p:sldId id="420" r:id="rId9"/>
    <p:sldId id="419" r:id="rId10"/>
    <p:sldId id="415" r:id="rId11"/>
    <p:sldId id="412" r:id="rId12"/>
    <p:sldId id="413" r:id="rId13"/>
    <p:sldId id="414" r:id="rId14"/>
    <p:sldId id="421" r:id="rId15"/>
    <p:sldId id="280" r:id="rId16"/>
    <p:sldId id="266" r:id="rId17"/>
    <p:sldId id="267" r:id="rId18"/>
    <p:sldId id="367" r:id="rId19"/>
    <p:sldId id="370" r:id="rId20"/>
    <p:sldId id="371" r:id="rId21"/>
    <p:sldId id="378" r:id="rId22"/>
    <p:sldId id="380" r:id="rId23"/>
    <p:sldId id="283" r:id="rId24"/>
    <p:sldId id="305" r:id="rId25"/>
    <p:sldId id="400" r:id="rId26"/>
    <p:sldId id="401" r:id="rId27"/>
    <p:sldId id="402" r:id="rId28"/>
    <p:sldId id="399" r:id="rId29"/>
    <p:sldId id="338" r:id="rId30"/>
    <p:sldId id="339" r:id="rId31"/>
    <p:sldId id="362" r:id="rId32"/>
    <p:sldId id="375" r:id="rId33"/>
    <p:sldId id="376" r:id="rId34"/>
    <p:sldId id="403" r:id="rId35"/>
    <p:sldId id="404" r:id="rId36"/>
    <p:sldId id="405" r:id="rId37"/>
    <p:sldId id="406" r:id="rId38"/>
    <p:sldId id="407" r:id="rId39"/>
    <p:sldId id="408" r:id="rId40"/>
    <p:sldId id="409" r:id="rId41"/>
    <p:sldId id="410" r:id="rId42"/>
    <p:sldId id="411" r:id="rId43"/>
  </p:sldIdLst>
  <p:sldSz cx="12192000" cy="6858000"/>
  <p:notesSz cx="6805613" cy="99187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9999"/>
    <a:srgbClr val="FFFF99"/>
    <a:srgbClr val="800000"/>
    <a:srgbClr val="7E0000"/>
    <a:srgbClr val="CCCCFF"/>
    <a:srgbClr val="FFCC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83" autoAdjust="0"/>
    <p:restoredTop sz="90929"/>
  </p:normalViewPr>
  <p:slideViewPr>
    <p:cSldViewPr snapToGrid="0">
      <p:cViewPr varScale="1">
        <p:scale>
          <a:sx n="61" d="100"/>
          <a:sy n="61" d="100"/>
        </p:scale>
        <p:origin x="71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C1F3C58-525E-43ED-9398-132E8992477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955675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2F9E7D5-0CAC-4AF6-BA7B-EA8A7590DF4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55675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393285B-30CE-4A96-B6E3-E058C96A7FE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588" y="9421813"/>
            <a:ext cx="2951163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955675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F7BD5068-4C3A-4884-BF10-3E69D6F37E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21813"/>
            <a:ext cx="2951163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000" smtClean="0"/>
            </a:lvl1pPr>
          </a:lstStyle>
          <a:p>
            <a:pPr>
              <a:defRPr/>
            </a:pPr>
            <a:fld id="{BC8C881A-9B5B-4A33-86DA-758594DD6B1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1766B42-2904-4F96-ABAB-F2EA4933A4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96925">
              <a:defRPr sz="10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5A965DB-A132-462C-829E-BF6289632B5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96925">
              <a:defRPr sz="10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DE76135-7DC7-4E4B-B747-D00A7655CFD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421813"/>
            <a:ext cx="2951163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96925">
              <a:defRPr sz="10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86F6AD9-415C-43EA-8D68-0FCCCE5ECF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21813"/>
            <a:ext cx="2951163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96925">
              <a:defRPr sz="10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190206C-9724-4809-B6E0-9ECB88E1382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9B86090F-59E3-4D92-B6C2-E6D125E2AE6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1700"/>
            <a:ext cx="4991100" cy="4464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659C325C-FF9F-4C57-B4CC-A661B41D2AC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950" y="749300"/>
            <a:ext cx="6588125" cy="37068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556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66725" algn="l" defTabSz="9556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35038" algn="l" defTabSz="9556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01763" algn="l" defTabSz="9556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70075" algn="l" defTabSz="9556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>
              <a:latin typeface="Arial" pitchFamily="34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A4E49A-433B-4732-A239-15A8B8ABC376}" type="slidenum">
              <a:rPr lang="pt-BR" smtClean="0">
                <a:latin typeface="Arial" pitchFamily="34" charset="0"/>
              </a:rPr>
              <a:pPr/>
              <a:t>6</a:t>
            </a:fld>
            <a:endParaRPr lang="pt-BR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044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>
              <a:latin typeface="Arial" pitchFamily="34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A4E49A-433B-4732-A239-15A8B8ABC376}" type="slidenum">
              <a:rPr lang="pt-BR" smtClean="0">
                <a:latin typeface="Arial" pitchFamily="34" charset="0"/>
              </a:rPr>
              <a:pPr/>
              <a:t>7</a:t>
            </a:fld>
            <a:endParaRPr lang="pt-BR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279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>
              <a:latin typeface="Arial" pitchFamily="34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A4E49A-433B-4732-A239-15A8B8ABC376}" type="slidenum">
              <a:rPr lang="pt-BR" smtClean="0">
                <a:latin typeface="Arial" pitchFamily="34" charset="0"/>
              </a:rPr>
              <a:pPr/>
              <a:t>8</a:t>
            </a:fld>
            <a:endParaRPr lang="pt-BR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671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>
            <a:extLst>
              <a:ext uri="{FF2B5EF4-FFF2-40B4-BE49-F238E27FC236}">
                <a16:creationId xmlns:a16="http://schemas.microsoft.com/office/drawing/2014/main" id="{1F8E7117-B8DA-41AC-80E0-89FDCB62D4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796925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96925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96925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96925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96925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969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969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969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969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4A15B2D-F441-4DB6-91AA-A9AF7762E6B8}" type="slidenum">
              <a:rPr lang="pt-BR" altLang="en-US" sz="1000">
                <a:latin typeface="Times New Roman" panose="02020603050405020304" pitchFamily="18" charset="0"/>
              </a:rPr>
              <a:pPr/>
              <a:t>32</a:t>
            </a:fld>
            <a:endParaRPr lang="pt-BR" altLang="en-US" sz="1000">
              <a:latin typeface="Times New Roman" panose="02020603050405020304" pitchFamily="18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C80E5B52-8054-45A3-99F8-E7B58B5098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0" y="866775"/>
            <a:ext cx="6173788" cy="3473450"/>
          </a:xfrm>
          <a:noFill/>
          <a:ln cap="flat"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1A5303A8-43EF-4B77-A1C5-A0302BB554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92687" cy="417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6038" rIns="90488" bIns="46038"/>
          <a:lstStyle/>
          <a:p>
            <a:pPr defTabSz="977900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>
            <a:extLst>
              <a:ext uri="{FF2B5EF4-FFF2-40B4-BE49-F238E27FC236}">
                <a16:creationId xmlns:a16="http://schemas.microsoft.com/office/drawing/2014/main" id="{78C1DDBA-40D2-4F70-BEB1-95EE63EE87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796925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96925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96925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96925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96925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969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969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969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969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A2EC7C1-D38F-483D-90C3-0440F437FE04}" type="slidenum">
              <a:rPr lang="pt-BR" altLang="en-US" sz="1000">
                <a:latin typeface="Times New Roman" panose="02020603050405020304" pitchFamily="18" charset="0"/>
              </a:rPr>
              <a:pPr/>
              <a:t>33</a:t>
            </a:fld>
            <a:endParaRPr lang="pt-BR" altLang="en-US" sz="1000">
              <a:latin typeface="Times New Roman" panose="02020603050405020304" pitchFamily="18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753840B8-80EF-4560-BAC4-6E8DBF1CF2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0" y="866775"/>
            <a:ext cx="6173788" cy="3473450"/>
          </a:xfrm>
          <a:noFill/>
          <a:ln cap="flat"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029ABE76-EAA7-497D-A740-FEEB3943CB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92687" cy="417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6038" rIns="90488" bIns="46038"/>
          <a:lstStyle/>
          <a:p>
            <a:pPr defTabSz="977900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i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ADB170F-AAED-4F4F-B1A4-7FA31BB77D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637EF48-83AF-4E48-BB50-DB440F66D7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E9E0347-00C3-4D35-BCDE-259A57E3FC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69FBA-76CB-46C2-A9B1-1559DF16EDE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33118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F393909-C272-4D8F-95CD-349E980B0B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4A8A2A6-F60D-48AF-A7E5-533BF4AF50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C213734-C371-48DB-9621-031BD2A791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137F8-A451-4972-9B40-4490758A9CC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06735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525001" y="266700"/>
            <a:ext cx="2664884" cy="56769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524000" y="266700"/>
            <a:ext cx="7797800" cy="56769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4F0FF92-38D7-4344-A97C-6AC0FBF37F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0CB9971-24A4-467C-BCFF-0606D66F48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DA1DE8D-6179-4313-8BFA-8842E16035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6B729-B5A1-4D80-A925-3B9A1565FD0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59119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, texto e clip-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6684" y="266700"/>
            <a:ext cx="10363200" cy="116205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1524000" y="1828800"/>
            <a:ext cx="5080000" cy="41148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lip-art 3"/>
          <p:cNvSpPr>
            <a:spLocks noGrp="1"/>
          </p:cNvSpPr>
          <p:nvPr>
            <p:ph type="clipArt" sz="half" idx="2"/>
          </p:nvPr>
        </p:nvSpPr>
        <p:spPr>
          <a:xfrm>
            <a:off x="6807200" y="1828800"/>
            <a:ext cx="508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1DD67A2-880F-4327-AFE4-4CEFD0D44B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58DB1A7-E7B9-4B4C-953C-C5BB0C8E4A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C364079-39F5-43D4-B4BE-3DB22C0948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1AC07-5420-4591-9968-14E3FA4A89E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863791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ítulo, clip-art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6684" y="266700"/>
            <a:ext cx="10363200" cy="116205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lip-art 2"/>
          <p:cNvSpPr>
            <a:spLocks noGrp="1"/>
          </p:cNvSpPr>
          <p:nvPr>
            <p:ph type="clipArt" sz="half" idx="1"/>
          </p:nvPr>
        </p:nvSpPr>
        <p:spPr>
          <a:xfrm>
            <a:off x="1524000" y="1828800"/>
            <a:ext cx="508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807200" y="1828800"/>
            <a:ext cx="5080000" cy="41148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F8EB202-24DA-4D54-A858-F8AA346D84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BB208A7-2DD5-4C1E-8999-B2F58B167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CBBA476-7F4B-479E-B5DF-D5A7689AC8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E1EDA-F982-4B18-9B5B-009683BB428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54738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6684" y="266700"/>
            <a:ext cx="10363200" cy="116205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Gráfico 2"/>
          <p:cNvSpPr>
            <a:spLocks noGrp="1"/>
          </p:cNvSpPr>
          <p:nvPr>
            <p:ph type="chart" idx="1"/>
          </p:nvPr>
        </p:nvSpPr>
        <p:spPr>
          <a:xfrm>
            <a:off x="1524000" y="18288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0402357-C7A6-4FE1-A57F-A18C61B79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0577F0F-92B6-46A1-8AB1-C4E3E9770A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1314C9F-E9F9-443C-A31A-A776734029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E71F9-2FC2-4A81-A50C-0646969CBEA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427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339F2A3-00F6-435F-A35F-F4DB91CEC5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EBA5149-2ED0-4853-860D-0912995A50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4423A40-FCEE-4E17-9EE2-539B9A47D0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CFB2B-BEB2-4096-ABD1-05301481D6E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47376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50359B-A109-44CF-8C89-7F10A89F36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486D86D-5F24-4BD4-88FB-FF487DB360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E57BD80-2A2F-4F13-90D5-C0C6D4A963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8801E-24EA-4C9F-9AA4-6C08CAB8B77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50083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524000" y="18288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807200" y="18288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FDFD8A0-0DB8-4FC4-B097-7D063FCCD4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08818A2-CFAB-4CD3-B26B-A8526A6B35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EFED6BF-6C13-471C-AAB2-53F6BDEB83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DD59A-0E61-4C1A-8CAE-E3889022750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5506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A5A13C0-2E65-43E8-9680-AAD1B40FBF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0AA2A81-43DC-4EE6-843E-1BA1EA22B4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C111A8F4-AA0D-4134-9018-33555701CE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E9BE6-9118-4367-B03C-C17F71CB5FA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36925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ABF06D-352D-445B-889C-4AEBEBACE9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31C5AB-2120-4B45-94DE-67A3BAA57B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A55E21-F96A-4F10-B1C5-B56FA1A7A1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FBD75-567E-4799-928A-0571BC9C1EA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83715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15F865A-56C3-4BD7-B884-A52E81E0BB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34D955A-8539-4E2A-8B99-D249D6079F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9C7195-92CC-47C2-9C9C-6969BF318D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3C42C-B7B3-49BC-8EC4-5A3FFDC2824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48054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F9DDB67-468D-4C06-AFD1-1A1638E34B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A1885D8-5AF5-4BDB-800A-F77EDD320F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E98D906-7965-4168-BAF4-2049D32900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601E8-87B5-4268-A434-F05F1EAAB09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98110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CE7D0FB-E804-430F-8566-C7CFC208AE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16DF6D9-811A-429A-9B6D-DEED5787FC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AB3A3B6-5833-434D-8F20-4C644623E3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AEFF7-8BB5-460A-815D-4589E98BEB1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15602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7BB972B-67FA-4131-ADB9-197D569CA30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762000">
              <a:defRPr sz="1400" i="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07350E6-0E66-4304-A286-7B377A9E414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defTabSz="762000">
              <a:defRPr sz="1400" i="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89A5BB6-5BB7-4C90-B690-5EDF6DDF5D1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 i="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A84A5FE-3786-49CA-AD11-D5D45F6805C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1029" name="Rectangle 13">
            <a:extLst>
              <a:ext uri="{FF2B5EF4-FFF2-40B4-BE49-F238E27FC236}">
                <a16:creationId xmlns:a16="http://schemas.microsoft.com/office/drawing/2014/main" id="{A43D2297-D385-440C-89BD-A7C5EBFC25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88950" y="266700"/>
            <a:ext cx="11701463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30" name="Rectangle 14">
            <a:extLst>
              <a:ext uri="{FF2B5EF4-FFF2-40B4-BE49-F238E27FC236}">
                <a16:creationId xmlns:a16="http://schemas.microsoft.com/office/drawing/2014/main" id="{C59E2C47-124E-4058-A3E5-69BCC3495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88950" y="1828800"/>
            <a:ext cx="113982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dirty="0"/>
              <a:t>Clique para editar os estilos do texto mestre</a:t>
            </a:r>
          </a:p>
          <a:p>
            <a:pPr lvl="1"/>
            <a:r>
              <a:rPr lang="pt-BR" altLang="en-US" dirty="0"/>
              <a:t>Segundo nível</a:t>
            </a:r>
          </a:p>
          <a:p>
            <a:pPr lvl="2"/>
            <a:r>
              <a:rPr lang="pt-BR" altLang="en-US" dirty="0"/>
              <a:t>Terceiro nível</a:t>
            </a:r>
          </a:p>
          <a:p>
            <a:pPr lvl="3"/>
            <a:r>
              <a:rPr lang="pt-BR" altLang="en-US" dirty="0"/>
              <a:t>Quarto nível</a:t>
            </a:r>
          </a:p>
          <a:p>
            <a:pPr lvl="4"/>
            <a:r>
              <a:rPr lang="pt-BR" altLang="en-US" dirty="0"/>
              <a:t>Quinto nível</a:t>
            </a:r>
          </a:p>
        </p:txBody>
      </p:sp>
      <p:pic>
        <p:nvPicPr>
          <p:cNvPr id="16" name="Picture 7" descr="LogoCIn.jpg">
            <a:extLst>
              <a:ext uri="{FF2B5EF4-FFF2-40B4-BE49-F238E27FC236}">
                <a16:creationId xmlns:a16="http://schemas.microsoft.com/office/drawing/2014/main" id="{FC12B67E-92E2-4A07-9C2B-61EA4275BE16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6356350"/>
            <a:ext cx="1637111" cy="59531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0">
          <a:solidFill>
            <a:schemeClr val="bg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>
            <a:lumMod val="50000"/>
          </a:schemeClr>
        </a:buClr>
        <a:buSzPct val="100000"/>
        <a:buFont typeface="Arial" panose="020B0604020202020204" pitchFamily="34" charset="0"/>
        <a:buChar char="•"/>
        <a:defRPr sz="3200" i="0">
          <a:solidFill>
            <a:schemeClr val="tx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Courier New" panose="02070309020205020404" pitchFamily="49" charset="0"/>
        <a:buChar char="o"/>
        <a:defRPr sz="2800" i="0">
          <a:solidFill>
            <a:schemeClr val="tx1">
              <a:lumMod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anose="05000000000000000000" pitchFamily="2" charset="2"/>
        <a:buChar char="§"/>
        <a:defRPr sz="2400" i="0">
          <a:solidFill>
            <a:schemeClr val="tx1">
              <a:lumMod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 i="0">
          <a:solidFill>
            <a:schemeClr val="tx1">
              <a:lumMod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 i="0">
          <a:solidFill>
            <a:schemeClr val="tx1">
              <a:lumMod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 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 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 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 i="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w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9CD9B3D-887B-486F-8FE6-48F3F1280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52A18F6-0E6F-49B5-9247-B40CC6D1F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20882FA1-A6D4-4B7F-BDE4-FEE58BE72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AA626CF2-B985-48A7-936C-67C4978EF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E333BA50-30ED-4DD0-BC11-A910EC56B2D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362200" y="1828800"/>
            <a:ext cx="7772400" cy="1143000"/>
          </a:xfrm>
          <a:noFill/>
        </p:spPr>
        <p:txBody>
          <a:bodyPr/>
          <a:lstStyle/>
          <a:p>
            <a:pPr algn="ctr"/>
            <a:r>
              <a:rPr lang="pt-BR" altLang="en-US" dirty="0"/>
              <a:t>    Representação Binária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04121FFD-C40C-47DD-AF05-9A5914A71E5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71800" y="3505200"/>
            <a:ext cx="6400800" cy="1752600"/>
          </a:xfrm>
          <a:noFill/>
        </p:spPr>
        <p:txBody>
          <a:bodyPr/>
          <a:lstStyle/>
          <a:p>
            <a:pPr marL="342900" indent="-342900"/>
            <a:r>
              <a:rPr lang="pt-PT" altLang="en-US" dirty="0"/>
              <a:t>Sérgio Cavalcante</a:t>
            </a:r>
            <a:endParaRPr lang="pt-BR" altLang="en-US" dirty="0"/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5">
            <a:extLst>
              <a:ext uri="{FF2B5EF4-FFF2-40B4-BE49-F238E27FC236}">
                <a16:creationId xmlns:a16="http://schemas.microsoft.com/office/drawing/2014/main" id="{FC932A04-C64D-4E34-8390-06484ED42E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9888" y="782638"/>
            <a:ext cx="7753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800" b="1" i="0" u="sng"/>
              <a:t>Qual a linguagem que o computador entende?</a:t>
            </a:r>
          </a:p>
        </p:txBody>
      </p:sp>
      <p:grpSp>
        <p:nvGrpSpPr>
          <p:cNvPr id="110610" name="Group 18">
            <a:extLst>
              <a:ext uri="{FF2B5EF4-FFF2-40B4-BE49-F238E27FC236}">
                <a16:creationId xmlns:a16="http://schemas.microsoft.com/office/drawing/2014/main" id="{6BB9E7E3-20C8-4025-8281-82ECA0AC102C}"/>
              </a:ext>
            </a:extLst>
          </p:cNvPr>
          <p:cNvGrpSpPr>
            <a:grpSpLocks/>
          </p:cNvGrpSpPr>
          <p:nvPr/>
        </p:nvGrpSpPr>
        <p:grpSpPr bwMode="auto">
          <a:xfrm>
            <a:off x="2787650" y="266700"/>
            <a:ext cx="7923213" cy="6450013"/>
            <a:chOff x="768" y="168"/>
            <a:chExt cx="4991" cy="4063"/>
          </a:xfrm>
        </p:grpSpPr>
        <p:sp>
          <p:nvSpPr>
            <p:cNvPr id="31748" name="Rectangle 3">
              <a:extLst>
                <a:ext uri="{FF2B5EF4-FFF2-40B4-BE49-F238E27FC236}">
                  <a16:creationId xmlns:a16="http://schemas.microsoft.com/office/drawing/2014/main" id="{9C488BB2-E01C-4E49-B8FE-E0943061CE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1008"/>
              <a:ext cx="489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en-US"/>
                <a:t>Níveis de abstração</a:t>
              </a:r>
            </a:p>
          </p:txBody>
        </p:sp>
        <p:grpSp>
          <p:nvGrpSpPr>
            <p:cNvPr id="31749" name="Group 17">
              <a:extLst>
                <a:ext uri="{FF2B5EF4-FFF2-40B4-BE49-F238E27FC236}">
                  <a16:creationId xmlns:a16="http://schemas.microsoft.com/office/drawing/2014/main" id="{130DEC35-F635-4AA1-B041-1BAC191064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3" y="168"/>
              <a:ext cx="4896" cy="4063"/>
              <a:chOff x="863" y="168"/>
              <a:chExt cx="4896" cy="4063"/>
            </a:xfrm>
          </p:grpSpPr>
          <p:sp>
            <p:nvSpPr>
              <p:cNvPr id="31750" name="Rectangle 2">
                <a:extLst>
                  <a:ext uri="{FF2B5EF4-FFF2-40B4-BE49-F238E27FC236}">
                    <a16:creationId xmlns:a16="http://schemas.microsoft.com/office/drawing/2014/main" id="{EBF5A534-8E65-405B-825A-BA2DAADF06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2928"/>
                <a:ext cx="2688" cy="1296"/>
              </a:xfrm>
              <a:prstGeom prst="rect">
                <a:avLst/>
              </a:prstGeom>
              <a:solidFill>
                <a:srgbClr val="FFFF99"/>
              </a:solidFill>
              <a:ln>
                <a:noFill/>
              </a:ln>
              <a:effectLst>
                <a:outerShdw dist="107763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Char char="n"/>
                  <a:defRPr sz="32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8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  <p:sp>
            <p:nvSpPr>
              <p:cNvPr id="31751" name="Rectangle 4">
                <a:extLst>
                  <a:ext uri="{FF2B5EF4-FFF2-40B4-BE49-F238E27FC236}">
                    <a16:creationId xmlns:a16="http://schemas.microsoft.com/office/drawing/2014/main" id="{5FAE6BF6-E91D-4154-BA5E-403AA4D29A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96" y="1488"/>
                <a:ext cx="1872" cy="1152"/>
              </a:xfrm>
              <a:prstGeom prst="rect">
                <a:avLst/>
              </a:prstGeom>
              <a:solidFill>
                <a:srgbClr val="FFFF99"/>
              </a:solidFill>
              <a:ln>
                <a:noFill/>
              </a:ln>
              <a:effectLst>
                <a:outerShdw dist="107763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Char char="n"/>
                  <a:defRPr sz="32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8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  <p:sp>
            <p:nvSpPr>
              <p:cNvPr id="31752" name="Rectangle 5">
                <a:extLst>
                  <a:ext uri="{FF2B5EF4-FFF2-40B4-BE49-F238E27FC236}">
                    <a16:creationId xmlns:a16="http://schemas.microsoft.com/office/drawing/2014/main" id="{9655618B-45E4-4496-9CAD-598A17BBA6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82" y="1521"/>
                <a:ext cx="1236" cy="10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Char char="n"/>
                  <a:defRPr sz="32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8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i="0">
                    <a:solidFill>
                      <a:schemeClr val="bg2"/>
                    </a:solidFill>
                    <a:latin typeface="Arial" panose="020B0604020202020204" pitchFamily="34" charset="0"/>
                  </a:rPr>
                  <a:t>swap(int v[], int k)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i="0">
                    <a:solidFill>
                      <a:schemeClr val="bg2"/>
                    </a:solidFill>
                    <a:latin typeface="Arial" panose="020B0604020202020204" pitchFamily="34" charset="0"/>
                  </a:rPr>
                  <a:t>{int temp: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i="0">
                    <a:solidFill>
                      <a:schemeClr val="bg2"/>
                    </a:solidFill>
                    <a:latin typeface="Arial" panose="020B0604020202020204" pitchFamily="34" charset="0"/>
                  </a:rPr>
                  <a:t>   temp = v[k];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i="0">
                    <a:solidFill>
                      <a:schemeClr val="bg2"/>
                    </a:solidFill>
                    <a:latin typeface="Arial" panose="020B0604020202020204" pitchFamily="34" charset="0"/>
                  </a:rPr>
                  <a:t>   v[k] = v[k+1];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i="0">
                    <a:solidFill>
                      <a:schemeClr val="bg2"/>
                    </a:solidFill>
                    <a:latin typeface="Arial" panose="020B0604020202020204" pitchFamily="34" charset="0"/>
                  </a:rPr>
                  <a:t>   v[k+1] = temp;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i="0">
                    <a:solidFill>
                      <a:schemeClr val="bg2"/>
                    </a:solidFill>
                    <a:latin typeface="Arial" panose="020B0604020202020204" pitchFamily="34" charset="0"/>
                  </a:rPr>
                  <a:t>}</a:t>
                </a:r>
              </a:p>
            </p:txBody>
          </p:sp>
          <p:sp>
            <p:nvSpPr>
              <p:cNvPr id="31753" name="Rectangle 6">
                <a:extLst>
                  <a:ext uri="{FF2B5EF4-FFF2-40B4-BE49-F238E27FC236}">
                    <a16:creationId xmlns:a16="http://schemas.microsoft.com/office/drawing/2014/main" id="{78AF1959-DCB4-4AE8-8675-B1946AD480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7" y="2962"/>
                <a:ext cx="2676" cy="1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Char char="n"/>
                  <a:defRPr sz="32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8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i="0">
                    <a:solidFill>
                      <a:schemeClr val="bg2"/>
                    </a:solidFill>
                    <a:latin typeface="Arial" panose="020B0604020202020204" pitchFamily="34" charset="0"/>
                  </a:rPr>
                  <a:t>00000000101000010000000000011000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i="0">
                    <a:solidFill>
                      <a:schemeClr val="bg2"/>
                    </a:solidFill>
                    <a:latin typeface="Arial" panose="020B0604020202020204" pitchFamily="34" charset="0"/>
                  </a:rPr>
                  <a:t>00000000100011100001100000100001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i="0">
                    <a:solidFill>
                      <a:schemeClr val="bg2"/>
                    </a:solidFill>
                    <a:latin typeface="Arial" panose="020B0604020202020204" pitchFamily="34" charset="0"/>
                  </a:rPr>
                  <a:t>10001100011000100000000000000000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i="0">
                    <a:solidFill>
                      <a:schemeClr val="bg2"/>
                    </a:solidFill>
                    <a:latin typeface="Arial" panose="020B0604020202020204" pitchFamily="34" charset="0"/>
                  </a:rPr>
                  <a:t>10001100111100100000000000000100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i="0">
                    <a:solidFill>
                      <a:schemeClr val="bg2"/>
                    </a:solidFill>
                    <a:latin typeface="Arial" panose="020B0604020202020204" pitchFamily="34" charset="0"/>
                  </a:rPr>
                  <a:t>10101100111100100000000000000000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i="0">
                    <a:solidFill>
                      <a:schemeClr val="bg2"/>
                    </a:solidFill>
                    <a:latin typeface="Arial" panose="020B0604020202020204" pitchFamily="34" charset="0"/>
                  </a:rPr>
                  <a:t>10101100011000100000000000000100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i="0">
                    <a:solidFill>
                      <a:schemeClr val="bg2"/>
                    </a:solidFill>
                    <a:latin typeface="Arial" panose="020B0604020202020204" pitchFamily="34" charset="0"/>
                  </a:rPr>
                  <a:t>00000011111000000000000000001000</a:t>
                </a:r>
              </a:p>
            </p:txBody>
          </p:sp>
          <p:sp>
            <p:nvSpPr>
              <p:cNvPr id="31754" name="AutoShape 7">
                <a:extLst>
                  <a:ext uri="{FF2B5EF4-FFF2-40B4-BE49-F238E27FC236}">
                    <a16:creationId xmlns:a16="http://schemas.microsoft.com/office/drawing/2014/main" id="{7BBE79CA-2430-4B2A-BBA0-E466D0F7BF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680000">
                <a:off x="2895" y="2113"/>
                <a:ext cx="628" cy="280"/>
              </a:xfrm>
              <a:prstGeom prst="leftArrow">
                <a:avLst>
                  <a:gd name="adj1" fmla="val 50000"/>
                  <a:gd name="adj2" fmla="val 112132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Char char="n"/>
                  <a:defRPr sz="32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8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  <p:sp>
            <p:nvSpPr>
              <p:cNvPr id="31755" name="AutoShape 8">
                <a:extLst>
                  <a:ext uri="{FF2B5EF4-FFF2-40B4-BE49-F238E27FC236}">
                    <a16:creationId xmlns:a16="http://schemas.microsoft.com/office/drawing/2014/main" id="{8CE4FA54-E5BA-498C-9DD5-956027E7EB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280000">
                <a:off x="2500" y="3508"/>
                <a:ext cx="472" cy="232"/>
              </a:xfrm>
              <a:prstGeom prst="rightArrow">
                <a:avLst>
                  <a:gd name="adj1" fmla="val 50000"/>
                  <a:gd name="adj2" fmla="val 71216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Char char="n"/>
                  <a:defRPr sz="32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8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  <p:sp>
            <p:nvSpPr>
              <p:cNvPr id="31756" name="Rectangle 9">
                <a:extLst>
                  <a:ext uri="{FF2B5EF4-FFF2-40B4-BE49-F238E27FC236}">
                    <a16:creationId xmlns:a16="http://schemas.microsoft.com/office/drawing/2014/main" id="{FDAB6031-0A74-4F64-88F0-47095C0A46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50" y="1281"/>
                <a:ext cx="102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Char char="n"/>
                  <a:defRPr sz="32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8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b="1">
                    <a:solidFill>
                      <a:srgbClr val="800000"/>
                    </a:solidFill>
                    <a:latin typeface="Arial" panose="020B0604020202020204" pitchFamily="34" charset="0"/>
                  </a:rPr>
                  <a:t>Linguagem C</a:t>
                </a:r>
              </a:p>
            </p:txBody>
          </p:sp>
          <p:grpSp>
            <p:nvGrpSpPr>
              <p:cNvPr id="31757" name="Group 10">
                <a:extLst>
                  <a:ext uri="{FF2B5EF4-FFF2-40B4-BE49-F238E27FC236}">
                    <a16:creationId xmlns:a16="http://schemas.microsoft.com/office/drawing/2014/main" id="{C57149B0-4C1A-42A0-A43B-6094881582D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12" y="1569"/>
                <a:ext cx="1824" cy="1743"/>
                <a:chOff x="912" y="1569"/>
                <a:chExt cx="1824" cy="1743"/>
              </a:xfrm>
            </p:grpSpPr>
            <p:sp>
              <p:nvSpPr>
                <p:cNvPr id="31760" name="Rectangle 11">
                  <a:extLst>
                    <a:ext uri="{FF2B5EF4-FFF2-40B4-BE49-F238E27FC236}">
                      <a16:creationId xmlns:a16="http://schemas.microsoft.com/office/drawing/2014/main" id="{FD4F2AF4-427D-408D-856E-5AE218AE26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12" y="1824"/>
                  <a:ext cx="1824" cy="1488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ffectLst>
                  <a:outerShdw dist="107763" dir="2700000" algn="ctr" rotWithShape="0">
                    <a:schemeClr val="bg2"/>
                  </a:outer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Monotype Sorts" pitchFamily="2" charset="2"/>
                    <a:buChar char="n"/>
                    <a:defRPr sz="32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100000"/>
                    <a:buChar char="•"/>
                    <a:defRPr sz="28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100000"/>
                    <a:buChar char="–"/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100000"/>
                    <a:buChar char="•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1761" name="Rectangle 12">
                  <a:extLst>
                    <a:ext uri="{FF2B5EF4-FFF2-40B4-BE49-F238E27FC236}">
                      <a16:creationId xmlns:a16="http://schemas.microsoft.com/office/drawing/2014/main" id="{AB865C33-4A41-412C-B45F-B5C0BEB5C37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98" y="1857"/>
                  <a:ext cx="1437" cy="1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Monotype Sorts" pitchFamily="2" charset="2"/>
                    <a:buChar char="n"/>
                    <a:defRPr sz="32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100000"/>
                    <a:buChar char="•"/>
                    <a:defRPr sz="28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100000"/>
                    <a:buChar char="–"/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100000"/>
                    <a:buChar char="•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pt-BR" altLang="en-US" sz="1800" i="0">
                      <a:solidFill>
                        <a:schemeClr val="bg2"/>
                      </a:solidFill>
                      <a:latin typeface="Arial" panose="020B0604020202020204" pitchFamily="34" charset="0"/>
                    </a:rPr>
                    <a:t>swap: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pt-BR" altLang="en-US" sz="1800" i="0">
                      <a:solidFill>
                        <a:schemeClr val="bg2"/>
                      </a:solidFill>
                      <a:latin typeface="Arial" panose="020B0604020202020204" pitchFamily="34" charset="0"/>
                    </a:rPr>
                    <a:t>          muli $2, $5, 4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pt-BR" altLang="en-US" sz="1800" i="0">
                      <a:solidFill>
                        <a:schemeClr val="bg2"/>
                      </a:solidFill>
                      <a:latin typeface="Arial" panose="020B0604020202020204" pitchFamily="34" charset="0"/>
                    </a:rPr>
                    <a:t>          add $2, $4, $2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pt-BR" altLang="en-US" sz="1800" i="0">
                      <a:solidFill>
                        <a:schemeClr val="bg2"/>
                      </a:solidFill>
                      <a:latin typeface="Arial" panose="020B0604020202020204" pitchFamily="34" charset="0"/>
                    </a:rPr>
                    <a:t>          lw $15, 0($2)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pt-BR" altLang="en-US" sz="1800" i="0">
                      <a:solidFill>
                        <a:schemeClr val="bg2"/>
                      </a:solidFill>
                      <a:latin typeface="Arial" panose="020B0604020202020204" pitchFamily="34" charset="0"/>
                    </a:rPr>
                    <a:t>          lw $16, 4($2)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pt-BR" altLang="en-US" sz="1800" i="0">
                      <a:solidFill>
                        <a:schemeClr val="bg2"/>
                      </a:solidFill>
                      <a:latin typeface="Arial" panose="020B0604020202020204" pitchFamily="34" charset="0"/>
                    </a:rPr>
                    <a:t>          sw $16, 0($2)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pt-BR" altLang="en-US" sz="1800" i="0">
                      <a:solidFill>
                        <a:schemeClr val="bg2"/>
                      </a:solidFill>
                      <a:latin typeface="Arial" panose="020B0604020202020204" pitchFamily="34" charset="0"/>
                    </a:rPr>
                    <a:t>          sw $15, 4($2)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pt-BR" altLang="en-US" sz="1800" i="0">
                      <a:solidFill>
                        <a:schemeClr val="bg2"/>
                      </a:solidFill>
                      <a:latin typeface="Arial" panose="020B0604020202020204" pitchFamily="34" charset="0"/>
                    </a:rPr>
                    <a:t>          jr $31</a:t>
                  </a:r>
                </a:p>
              </p:txBody>
            </p:sp>
            <p:sp>
              <p:nvSpPr>
                <p:cNvPr id="31762" name="Rectangle 13">
                  <a:extLst>
                    <a:ext uri="{FF2B5EF4-FFF2-40B4-BE49-F238E27FC236}">
                      <a16:creationId xmlns:a16="http://schemas.microsoft.com/office/drawing/2014/main" id="{1570F932-BB5A-45D4-8431-9EDC4303DF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46" y="1569"/>
                  <a:ext cx="1604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Monotype Sorts" pitchFamily="2" charset="2"/>
                    <a:buChar char="n"/>
                    <a:defRPr sz="32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100000"/>
                    <a:buChar char="•"/>
                    <a:defRPr sz="28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100000"/>
                    <a:buChar char="–"/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100000"/>
                    <a:buChar char="•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pt-BR" altLang="en-US" sz="1800" b="1">
                      <a:solidFill>
                        <a:srgbClr val="800000"/>
                      </a:solidFill>
                      <a:latin typeface="Arial" panose="020B0604020202020204" pitchFamily="34" charset="0"/>
                    </a:rPr>
                    <a:t>Linguagem Assembly</a:t>
                  </a:r>
                </a:p>
              </p:txBody>
            </p:sp>
          </p:grpSp>
          <p:sp>
            <p:nvSpPr>
              <p:cNvPr id="31758" name="Rectangle 14">
                <a:extLst>
                  <a:ext uri="{FF2B5EF4-FFF2-40B4-BE49-F238E27FC236}">
                    <a16:creationId xmlns:a16="http://schemas.microsoft.com/office/drawing/2014/main" id="{72CFF322-A2E2-42D2-9AD9-EB4A8B4E04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63" y="2769"/>
                <a:ext cx="13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Char char="n"/>
                  <a:defRPr sz="32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8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b="1">
                    <a:solidFill>
                      <a:srgbClr val="800000"/>
                    </a:solidFill>
                    <a:latin typeface="Arial" panose="020B0604020202020204" pitchFamily="34" charset="0"/>
                  </a:rPr>
                  <a:t>Código executável</a:t>
                </a:r>
              </a:p>
            </p:txBody>
          </p:sp>
          <p:sp>
            <p:nvSpPr>
              <p:cNvPr id="31759" name="Rectangle 16">
                <a:extLst>
                  <a:ext uri="{FF2B5EF4-FFF2-40B4-BE49-F238E27FC236}">
                    <a16:creationId xmlns:a16="http://schemas.microsoft.com/office/drawing/2014/main" id="{4C4F1DDA-A755-41A4-A69C-0E5A4663EE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3" y="168"/>
                <a:ext cx="4896" cy="7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 anchor="b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Char char="n"/>
                  <a:defRPr sz="32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8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4400">
                    <a:solidFill>
                      <a:schemeClr val="tx2"/>
                    </a:solidFill>
                  </a:rPr>
                  <a:t>Linguagem de Máquina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9B4F9BE-1A6F-4CE2-9FEF-986FED4512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altLang="en-US" dirty="0"/>
              <a:t>Representação de Números e Instruções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2612888E-5D70-4DB7-A8B6-06AD6DD3C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0150" y="2330450"/>
            <a:ext cx="5683250" cy="558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7A792B81-334B-46E0-9FA1-71E24825B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4425" y="19383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>
                <a:solidFill>
                  <a:schemeClr val="bg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685FE109-0F8E-42B7-BF2D-FE36A9E4C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0813" y="197643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>
                <a:solidFill>
                  <a:schemeClr val="bg2"/>
                </a:solidFill>
                <a:latin typeface="Arial" panose="020B0604020202020204" pitchFamily="34" charset="0"/>
              </a:rPr>
              <a:t>15</a:t>
            </a:r>
          </a:p>
        </p:txBody>
      </p:sp>
      <p:sp>
        <p:nvSpPr>
          <p:cNvPr id="29702" name="Line 6">
            <a:extLst>
              <a:ext uri="{FF2B5EF4-FFF2-40B4-BE49-F238E27FC236}">
                <a16:creationId xmlns:a16="http://schemas.microsoft.com/office/drawing/2014/main" id="{B61B3A50-92A2-41A1-A530-2A3E996B911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48150" y="2319338"/>
            <a:ext cx="0" cy="5619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BD23A553-02E2-4CF6-8924-832B7400C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0938" y="2989263"/>
            <a:ext cx="7159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latin typeface="Arial" panose="020B0604020202020204" pitchFamily="34" charset="0"/>
              </a:rPr>
              <a:t>sinal</a:t>
            </a:r>
          </a:p>
        </p:txBody>
      </p:sp>
      <p:sp>
        <p:nvSpPr>
          <p:cNvPr id="29704" name="Rectangle 8">
            <a:extLst>
              <a:ext uri="{FF2B5EF4-FFF2-40B4-BE49-F238E27FC236}">
                <a16:creationId xmlns:a16="http://schemas.microsoft.com/office/drawing/2014/main" id="{43549CAC-5821-440A-A6EF-A126201EE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00" y="1566863"/>
            <a:ext cx="11541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>
                <a:srgbClr val="800000"/>
              </a:buClr>
              <a:buSzTx/>
              <a:buFont typeface="Wingdings" panose="05000000000000000000" pitchFamily="2" charset="2"/>
              <a:buChar char="n"/>
            </a:pPr>
            <a:r>
              <a:rPr lang="pt-BR" altLang="en-US" sz="2400">
                <a:solidFill>
                  <a:srgbClr val="800000"/>
                </a:solidFill>
                <a:latin typeface="Arial" panose="020B0604020202020204" pitchFamily="34" charset="0"/>
              </a:rPr>
              <a:t>Dado</a:t>
            </a:r>
          </a:p>
        </p:txBody>
      </p:sp>
      <p:sp>
        <p:nvSpPr>
          <p:cNvPr id="29705" name="Rectangle 9">
            <a:extLst>
              <a:ext uri="{FF2B5EF4-FFF2-40B4-BE49-F238E27FC236}">
                <a16:creationId xmlns:a16="http://schemas.microsoft.com/office/drawing/2014/main" id="{0026A8DD-29A2-4705-ACC7-8AC37C52A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4188" y="3435350"/>
            <a:ext cx="168116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>
                <a:srgbClr val="800000"/>
              </a:buClr>
              <a:buSzTx/>
              <a:buFont typeface="Wingdings" panose="05000000000000000000" pitchFamily="2" charset="2"/>
              <a:buChar char="n"/>
            </a:pPr>
            <a:r>
              <a:rPr lang="pt-BR" altLang="en-US" sz="2400">
                <a:solidFill>
                  <a:srgbClr val="800000"/>
                </a:solidFill>
                <a:latin typeface="Arial" panose="020B0604020202020204" pitchFamily="34" charset="0"/>
              </a:rPr>
              <a:t>Instrução</a:t>
            </a:r>
          </a:p>
        </p:txBody>
      </p:sp>
      <p:sp>
        <p:nvSpPr>
          <p:cNvPr id="29706" name="Rectangle 10">
            <a:extLst>
              <a:ext uri="{FF2B5EF4-FFF2-40B4-BE49-F238E27FC236}">
                <a16:creationId xmlns:a16="http://schemas.microsoft.com/office/drawing/2014/main" id="{75BD194D-10F9-4548-9E53-76792D9BB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4250" y="3027363"/>
            <a:ext cx="13827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latin typeface="Arial" panose="020B0604020202020204" pitchFamily="34" charset="0"/>
              </a:rPr>
              <a:t>magnitude</a:t>
            </a:r>
          </a:p>
        </p:txBody>
      </p:sp>
      <p:grpSp>
        <p:nvGrpSpPr>
          <p:cNvPr id="29707" name="Group 11">
            <a:extLst>
              <a:ext uri="{FF2B5EF4-FFF2-40B4-BE49-F238E27FC236}">
                <a16:creationId xmlns:a16="http://schemas.microsoft.com/office/drawing/2014/main" id="{19E0DD20-F40A-4463-A3A3-C4A1A37BDF0E}"/>
              </a:ext>
            </a:extLst>
          </p:cNvPr>
          <p:cNvGrpSpPr>
            <a:grpSpLocks/>
          </p:cNvGrpSpPr>
          <p:nvPr/>
        </p:nvGrpSpPr>
        <p:grpSpPr bwMode="auto">
          <a:xfrm>
            <a:off x="3722688" y="3827463"/>
            <a:ext cx="5780087" cy="1516062"/>
            <a:chOff x="1385" y="2411"/>
            <a:chExt cx="3641" cy="955"/>
          </a:xfrm>
        </p:grpSpPr>
        <p:sp>
          <p:nvSpPr>
            <p:cNvPr id="29743" name="Rectangle 12">
              <a:extLst>
                <a:ext uri="{FF2B5EF4-FFF2-40B4-BE49-F238E27FC236}">
                  <a16:creationId xmlns:a16="http://schemas.microsoft.com/office/drawing/2014/main" id="{75660415-463C-4F13-B7EA-21C49F2C93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4" y="2701"/>
              <a:ext cx="3580" cy="35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44" name="Rectangle 13">
              <a:extLst>
                <a:ext uri="{FF2B5EF4-FFF2-40B4-BE49-F238E27FC236}">
                  <a16:creationId xmlns:a16="http://schemas.microsoft.com/office/drawing/2014/main" id="{351532A9-8BDE-44C1-A449-823045B2FE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5" y="2435"/>
              <a:ext cx="20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000">
                  <a:solidFill>
                    <a:schemeClr val="bg2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29745" name="Line 14">
              <a:extLst>
                <a:ext uri="{FF2B5EF4-FFF2-40B4-BE49-F238E27FC236}">
                  <a16:creationId xmlns:a16="http://schemas.microsoft.com/office/drawing/2014/main" id="{BC7A0DDF-BF9B-4C24-8206-4BDFC82CFF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2" y="2714"/>
              <a:ext cx="0" cy="35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46" name="Rectangle 15">
              <a:extLst>
                <a:ext uri="{FF2B5EF4-FFF2-40B4-BE49-F238E27FC236}">
                  <a16:creationId xmlns:a16="http://schemas.microsoft.com/office/drawing/2014/main" id="{DA701408-D1C6-4FEB-B3D7-6B86BDBFFB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9" y="2411"/>
              <a:ext cx="29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000">
                  <a:solidFill>
                    <a:schemeClr val="bg2"/>
                  </a:solidFill>
                  <a:latin typeface="Arial" panose="020B0604020202020204" pitchFamily="34" charset="0"/>
                </a:rPr>
                <a:t>15</a:t>
              </a:r>
            </a:p>
          </p:txBody>
        </p:sp>
        <p:sp>
          <p:nvSpPr>
            <p:cNvPr id="29747" name="Rectangle 16">
              <a:extLst>
                <a:ext uri="{FF2B5EF4-FFF2-40B4-BE49-F238E27FC236}">
                  <a16:creationId xmlns:a16="http://schemas.microsoft.com/office/drawing/2014/main" id="{FC937198-B8D1-451A-87AF-A4A634EF9F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3" y="2423"/>
              <a:ext cx="20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000">
                  <a:solidFill>
                    <a:schemeClr val="bg2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9748" name="Rectangle 17">
              <a:extLst>
                <a:ext uri="{FF2B5EF4-FFF2-40B4-BE49-F238E27FC236}">
                  <a16:creationId xmlns:a16="http://schemas.microsoft.com/office/drawing/2014/main" id="{C67B9DAF-A1B8-4303-806B-C7CB803029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" y="3102"/>
              <a:ext cx="68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000">
                  <a:latin typeface="Arial" panose="020B0604020202020204" pitchFamily="34" charset="0"/>
                </a:rPr>
                <a:t>Opcode</a:t>
              </a:r>
            </a:p>
          </p:txBody>
        </p:sp>
        <p:sp>
          <p:nvSpPr>
            <p:cNvPr id="29749" name="Rectangle 18">
              <a:extLst>
                <a:ext uri="{FF2B5EF4-FFF2-40B4-BE49-F238E27FC236}">
                  <a16:creationId xmlns:a16="http://schemas.microsoft.com/office/drawing/2014/main" id="{9A873CC3-2B13-42D4-9340-DBEBFAC5EA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1" y="3114"/>
              <a:ext cx="80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000">
                  <a:latin typeface="Arial" panose="020B0604020202020204" pitchFamily="34" charset="0"/>
                </a:rPr>
                <a:t>Endereço</a:t>
              </a:r>
            </a:p>
          </p:txBody>
        </p:sp>
        <p:sp>
          <p:nvSpPr>
            <p:cNvPr id="29750" name="Rectangle 19">
              <a:extLst>
                <a:ext uri="{FF2B5EF4-FFF2-40B4-BE49-F238E27FC236}">
                  <a16:creationId xmlns:a16="http://schemas.microsoft.com/office/drawing/2014/main" id="{AB22F528-F81A-4691-B8D4-B4AE512C60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2423"/>
              <a:ext cx="20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000">
                  <a:solidFill>
                    <a:schemeClr val="bg2"/>
                  </a:solidFill>
                  <a:latin typeface="Arial" panose="020B0604020202020204" pitchFamily="34" charset="0"/>
                </a:rPr>
                <a:t>4</a:t>
              </a:r>
            </a:p>
          </p:txBody>
        </p:sp>
      </p:grpSp>
      <p:grpSp>
        <p:nvGrpSpPr>
          <p:cNvPr id="29708" name="Group 21">
            <a:extLst>
              <a:ext uri="{FF2B5EF4-FFF2-40B4-BE49-F238E27FC236}">
                <a16:creationId xmlns:a16="http://schemas.microsoft.com/office/drawing/2014/main" id="{3D6691A8-4FD0-4F37-8114-C5C7F8CFA358}"/>
              </a:ext>
            </a:extLst>
          </p:cNvPr>
          <p:cNvGrpSpPr>
            <a:grpSpLocks/>
          </p:cNvGrpSpPr>
          <p:nvPr/>
        </p:nvGrpSpPr>
        <p:grpSpPr bwMode="auto">
          <a:xfrm>
            <a:off x="2797175" y="5549900"/>
            <a:ext cx="3594100" cy="1109663"/>
            <a:chOff x="802" y="3384"/>
            <a:chExt cx="2264" cy="699"/>
          </a:xfrm>
        </p:grpSpPr>
        <p:sp>
          <p:nvSpPr>
            <p:cNvPr id="29709" name="Rectangle 22">
              <a:extLst>
                <a:ext uri="{FF2B5EF4-FFF2-40B4-BE49-F238E27FC236}">
                  <a16:creationId xmlns:a16="http://schemas.microsoft.com/office/drawing/2014/main" id="{375ADA47-CFFA-4AE6-B142-4509D56343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397"/>
              <a:ext cx="3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0001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10" name="Rectangle 23">
              <a:extLst>
                <a:ext uri="{FF2B5EF4-FFF2-40B4-BE49-F238E27FC236}">
                  <a16:creationId xmlns:a16="http://schemas.microsoft.com/office/drawing/2014/main" id="{515CB0AD-17DB-4629-BD2F-1D0CF21F7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5" y="3397"/>
              <a:ext cx="101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AC </a:t>
              </a:r>
              <a:r>
                <a:rPr lang="pt-BR" altLang="en-US" sz="2400" i="0">
                  <a:solidFill>
                    <a:srgbClr val="000000"/>
                  </a:solidFill>
                  <a:sym typeface="Symbol" panose="05050102010706020507" pitchFamily="18" charset="2"/>
                </a:rPr>
                <a:t></a:t>
              </a:r>
              <a:r>
                <a:rPr lang="pt-BR" altLang="en-US" sz="2400" i="0">
                  <a:solidFill>
                    <a:srgbClr val="000000"/>
                  </a:solidFill>
                </a:rPr>
                <a:t> Mem.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11" name="Rectangle 24">
              <a:extLst>
                <a:ext uri="{FF2B5EF4-FFF2-40B4-BE49-F238E27FC236}">
                  <a16:creationId xmlns:a16="http://schemas.microsoft.com/office/drawing/2014/main" id="{19DE04D9-DCFE-4A02-8E1F-413B2C62D1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12" name="Rectangle 25">
              <a:extLst>
                <a:ext uri="{FF2B5EF4-FFF2-40B4-BE49-F238E27FC236}">
                  <a16:creationId xmlns:a16="http://schemas.microsoft.com/office/drawing/2014/main" id="{9BA94A27-0261-4F97-A3D7-14CA9B738B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13" name="Rectangle 26">
              <a:extLst>
                <a:ext uri="{FF2B5EF4-FFF2-40B4-BE49-F238E27FC236}">
                  <a16:creationId xmlns:a16="http://schemas.microsoft.com/office/drawing/2014/main" id="{0EA64BAF-D731-437E-A99B-555D6B2BD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" y="3384"/>
              <a:ext cx="5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14" name="Rectangle 27">
              <a:extLst>
                <a:ext uri="{FF2B5EF4-FFF2-40B4-BE49-F238E27FC236}">
                  <a16:creationId xmlns:a16="http://schemas.microsoft.com/office/drawing/2014/main" id="{3E8EA0B5-4D52-4441-9493-35DB049A10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384"/>
              <a:ext cx="1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15" name="Rectangle 28">
              <a:extLst>
                <a:ext uri="{FF2B5EF4-FFF2-40B4-BE49-F238E27FC236}">
                  <a16:creationId xmlns:a16="http://schemas.microsoft.com/office/drawing/2014/main" id="{EF20495F-52B7-42FB-B6BB-77ACD9ED08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3384"/>
              <a:ext cx="1674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16" name="Rectangle 29">
              <a:extLst>
                <a:ext uri="{FF2B5EF4-FFF2-40B4-BE49-F238E27FC236}">
                  <a16:creationId xmlns:a16="http://schemas.microsoft.com/office/drawing/2014/main" id="{668690BD-9FE7-43BF-BEE1-93E794BB4E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17" name="Rectangle 30">
              <a:extLst>
                <a:ext uri="{FF2B5EF4-FFF2-40B4-BE49-F238E27FC236}">
                  <a16:creationId xmlns:a16="http://schemas.microsoft.com/office/drawing/2014/main" id="{6672734B-023E-4EB2-9D12-448E79FCA4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18" name="Rectangle 31">
              <a:extLst>
                <a:ext uri="{FF2B5EF4-FFF2-40B4-BE49-F238E27FC236}">
                  <a16:creationId xmlns:a16="http://schemas.microsoft.com/office/drawing/2014/main" id="{AD85770B-2494-4907-B449-1BD0519FFD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395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19" name="Rectangle 32">
              <a:extLst>
                <a:ext uri="{FF2B5EF4-FFF2-40B4-BE49-F238E27FC236}">
                  <a16:creationId xmlns:a16="http://schemas.microsoft.com/office/drawing/2014/main" id="{ABA87584-0F79-4A87-BBB1-358BEAA5C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395"/>
              <a:ext cx="6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20" name="Rectangle 33">
              <a:extLst>
                <a:ext uri="{FF2B5EF4-FFF2-40B4-BE49-F238E27FC236}">
                  <a16:creationId xmlns:a16="http://schemas.microsoft.com/office/drawing/2014/main" id="{16427177-5A28-47A4-818B-9C34B22AC2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395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21" name="Rectangle 34">
              <a:extLst>
                <a:ext uri="{FF2B5EF4-FFF2-40B4-BE49-F238E27FC236}">
                  <a16:creationId xmlns:a16="http://schemas.microsoft.com/office/drawing/2014/main" id="{24F64D97-EC7B-4F34-B256-F7355B977D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625"/>
              <a:ext cx="3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0010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22" name="Rectangle 35">
              <a:extLst>
                <a:ext uri="{FF2B5EF4-FFF2-40B4-BE49-F238E27FC236}">
                  <a16:creationId xmlns:a16="http://schemas.microsoft.com/office/drawing/2014/main" id="{A47A52CB-7AE2-4115-919E-3B3B1DE539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5" y="3625"/>
              <a:ext cx="100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Mem. </a:t>
              </a:r>
              <a:r>
                <a:rPr lang="pt-BR" altLang="en-US" sz="2400" i="0">
                  <a:solidFill>
                    <a:srgbClr val="000000"/>
                  </a:solidFill>
                  <a:sym typeface="Symbol" panose="05050102010706020507" pitchFamily="18" charset="2"/>
                </a:rPr>
                <a:t></a:t>
              </a:r>
              <a:r>
                <a:rPr lang="pt-BR" altLang="en-US" sz="2400" i="0">
                  <a:solidFill>
                    <a:srgbClr val="000000"/>
                  </a:solidFill>
                </a:rPr>
                <a:t> AC</a:t>
              </a:r>
            </a:p>
          </p:txBody>
        </p:sp>
        <p:sp>
          <p:nvSpPr>
            <p:cNvPr id="29723" name="Rectangle 36">
              <a:extLst>
                <a:ext uri="{FF2B5EF4-FFF2-40B4-BE49-F238E27FC236}">
                  <a16:creationId xmlns:a16="http://schemas.microsoft.com/office/drawing/2014/main" id="{ACC233F8-9CEE-4D60-8784-352BDD4858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612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24" name="Rectangle 37">
              <a:extLst>
                <a:ext uri="{FF2B5EF4-FFF2-40B4-BE49-F238E27FC236}">
                  <a16:creationId xmlns:a16="http://schemas.microsoft.com/office/drawing/2014/main" id="{B5377C22-8C38-46AA-ACB4-2DE8207985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" y="3612"/>
              <a:ext cx="5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25" name="Rectangle 38">
              <a:extLst>
                <a:ext uri="{FF2B5EF4-FFF2-40B4-BE49-F238E27FC236}">
                  <a16:creationId xmlns:a16="http://schemas.microsoft.com/office/drawing/2014/main" id="{70BA90D5-C441-46A2-AEB2-C8EE2E033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612"/>
              <a:ext cx="1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26" name="Rectangle 39">
              <a:extLst>
                <a:ext uri="{FF2B5EF4-FFF2-40B4-BE49-F238E27FC236}">
                  <a16:creationId xmlns:a16="http://schemas.microsoft.com/office/drawing/2014/main" id="{B7E1327B-2DFF-4665-AF84-21CFC6D4A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3612"/>
              <a:ext cx="1674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27" name="Rectangle 40">
              <a:extLst>
                <a:ext uri="{FF2B5EF4-FFF2-40B4-BE49-F238E27FC236}">
                  <a16:creationId xmlns:a16="http://schemas.microsoft.com/office/drawing/2014/main" id="{31482520-9849-4231-9FCC-97BA1B0F97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612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28" name="Rectangle 41">
              <a:extLst>
                <a:ext uri="{FF2B5EF4-FFF2-40B4-BE49-F238E27FC236}">
                  <a16:creationId xmlns:a16="http://schemas.microsoft.com/office/drawing/2014/main" id="{10D1EC8D-07DC-401F-A9C2-8946C9E993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623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29" name="Rectangle 42">
              <a:extLst>
                <a:ext uri="{FF2B5EF4-FFF2-40B4-BE49-F238E27FC236}">
                  <a16:creationId xmlns:a16="http://schemas.microsoft.com/office/drawing/2014/main" id="{2ACF5E04-662B-481B-A309-ED755A2C69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623"/>
              <a:ext cx="6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30" name="Rectangle 43">
              <a:extLst>
                <a:ext uri="{FF2B5EF4-FFF2-40B4-BE49-F238E27FC236}">
                  <a16:creationId xmlns:a16="http://schemas.microsoft.com/office/drawing/2014/main" id="{FC84A8AD-3A78-4041-9231-1B2A3F8D76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623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31" name="Rectangle 44">
              <a:extLst>
                <a:ext uri="{FF2B5EF4-FFF2-40B4-BE49-F238E27FC236}">
                  <a16:creationId xmlns:a16="http://schemas.microsoft.com/office/drawing/2014/main" id="{3248D1E4-1349-4E62-82D8-4056E89F8A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850"/>
              <a:ext cx="3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0101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32" name="Rectangle 45">
              <a:extLst>
                <a:ext uri="{FF2B5EF4-FFF2-40B4-BE49-F238E27FC236}">
                  <a16:creationId xmlns:a16="http://schemas.microsoft.com/office/drawing/2014/main" id="{C48F334D-5D62-4181-BDFF-30FEDAACA7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5" y="3850"/>
              <a:ext cx="152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AC </a:t>
              </a:r>
              <a:r>
                <a:rPr lang="pt-BR" altLang="en-US" sz="2400" i="0">
                  <a:solidFill>
                    <a:srgbClr val="000000"/>
                  </a:solidFill>
                  <a:sym typeface="Symbol" panose="05050102010706020507" pitchFamily="18" charset="2"/>
                </a:rPr>
                <a:t></a:t>
              </a:r>
              <a:r>
                <a:rPr lang="pt-BR" altLang="en-US" sz="2400" i="0">
                  <a:solidFill>
                    <a:srgbClr val="000000"/>
                  </a:solidFill>
                </a:rPr>
                <a:t> AC +  Mem.</a:t>
              </a:r>
            </a:p>
          </p:txBody>
        </p:sp>
        <p:sp>
          <p:nvSpPr>
            <p:cNvPr id="29733" name="Rectangle 46">
              <a:extLst>
                <a:ext uri="{FF2B5EF4-FFF2-40B4-BE49-F238E27FC236}">
                  <a16:creationId xmlns:a16="http://schemas.microsoft.com/office/drawing/2014/main" id="{F640AF72-15F5-46E5-987D-B0AD885E82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848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34" name="Rectangle 47">
              <a:extLst>
                <a:ext uri="{FF2B5EF4-FFF2-40B4-BE49-F238E27FC236}">
                  <a16:creationId xmlns:a16="http://schemas.microsoft.com/office/drawing/2014/main" id="{B2AF324B-2A15-4C13-A344-1C42B75703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35" name="Rectangle 48">
              <a:extLst>
                <a:ext uri="{FF2B5EF4-FFF2-40B4-BE49-F238E27FC236}">
                  <a16:creationId xmlns:a16="http://schemas.microsoft.com/office/drawing/2014/main" id="{6E0E1748-8225-4B23-8AEE-EEF7BB3BA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36" name="Rectangle 49">
              <a:extLst>
                <a:ext uri="{FF2B5EF4-FFF2-40B4-BE49-F238E27FC236}">
                  <a16:creationId xmlns:a16="http://schemas.microsoft.com/office/drawing/2014/main" id="{A69850BC-0AC6-45DD-A8EB-F3D606FA18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" y="4065"/>
              <a:ext cx="5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37" name="Rectangle 50">
              <a:extLst>
                <a:ext uri="{FF2B5EF4-FFF2-40B4-BE49-F238E27FC236}">
                  <a16:creationId xmlns:a16="http://schemas.microsoft.com/office/drawing/2014/main" id="{9C6176C7-1C9F-4A54-AA58-FCA7D00F4C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848"/>
              <a:ext cx="6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38" name="Rectangle 51">
              <a:extLst>
                <a:ext uri="{FF2B5EF4-FFF2-40B4-BE49-F238E27FC236}">
                  <a16:creationId xmlns:a16="http://schemas.microsoft.com/office/drawing/2014/main" id="{91DCA41C-9534-4F5D-AC94-D9B1588A9B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4065"/>
              <a:ext cx="1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39" name="Rectangle 52">
              <a:extLst>
                <a:ext uri="{FF2B5EF4-FFF2-40B4-BE49-F238E27FC236}">
                  <a16:creationId xmlns:a16="http://schemas.microsoft.com/office/drawing/2014/main" id="{5CCA61DE-F43F-431F-91F4-16DB3A3216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4065"/>
              <a:ext cx="1674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40" name="Rectangle 53">
              <a:extLst>
                <a:ext uri="{FF2B5EF4-FFF2-40B4-BE49-F238E27FC236}">
                  <a16:creationId xmlns:a16="http://schemas.microsoft.com/office/drawing/2014/main" id="{E3C6ECB9-84E5-49B2-B4E7-54A4FE329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848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41" name="Rectangle 54">
              <a:extLst>
                <a:ext uri="{FF2B5EF4-FFF2-40B4-BE49-F238E27FC236}">
                  <a16:creationId xmlns:a16="http://schemas.microsoft.com/office/drawing/2014/main" id="{6AB13F09-0E75-4039-9299-752AE857E6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9742" name="Rectangle 55">
              <a:extLst>
                <a:ext uri="{FF2B5EF4-FFF2-40B4-BE49-F238E27FC236}">
                  <a16:creationId xmlns:a16="http://schemas.microsoft.com/office/drawing/2014/main" id="{FE27EC5B-2338-46A1-BE6F-554A0BFE68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Line 2">
            <a:extLst>
              <a:ext uri="{FF2B5EF4-FFF2-40B4-BE49-F238E27FC236}">
                <a16:creationId xmlns:a16="http://schemas.microsoft.com/office/drawing/2014/main" id="{B4052926-8246-481B-8453-C0F82CCE7E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12188" y="3794125"/>
            <a:ext cx="0" cy="177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F570F56-59F0-460A-8E25-EB89F0C0D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5596BF34-75D3-45AB-B9C1-39A381111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B0C6EBC7-6972-4EB3-9041-CF690B5CB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949AAFCE-3FA2-445B-B39F-A8073EF1D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0C16F089-E2D4-4262-802B-DE7E510757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94013" y="76200"/>
            <a:ext cx="7772400" cy="1143000"/>
          </a:xfrm>
          <a:noFill/>
        </p:spPr>
        <p:txBody>
          <a:bodyPr/>
          <a:lstStyle/>
          <a:p>
            <a:r>
              <a:rPr lang="pt-BR" altLang="en-US" sz="3600"/>
              <a:t>Componentes de um computador</a:t>
            </a:r>
          </a:p>
        </p:txBody>
      </p:sp>
      <p:grpSp>
        <p:nvGrpSpPr>
          <p:cNvPr id="30728" name="Group 8">
            <a:extLst>
              <a:ext uri="{FF2B5EF4-FFF2-40B4-BE49-F238E27FC236}">
                <a16:creationId xmlns:a16="http://schemas.microsoft.com/office/drawing/2014/main" id="{6EEE736A-3243-4A8F-ACBE-15D9DCD54D90}"/>
              </a:ext>
            </a:extLst>
          </p:cNvPr>
          <p:cNvGrpSpPr>
            <a:grpSpLocks/>
          </p:cNvGrpSpPr>
          <p:nvPr/>
        </p:nvGrpSpPr>
        <p:grpSpPr bwMode="auto">
          <a:xfrm>
            <a:off x="7847013" y="2744788"/>
            <a:ext cx="1587500" cy="1054100"/>
            <a:chOff x="3983" y="1729"/>
            <a:chExt cx="1000" cy="664"/>
          </a:xfrm>
        </p:grpSpPr>
        <p:sp>
          <p:nvSpPr>
            <p:cNvPr id="30752" name="AutoShape 9">
              <a:extLst>
                <a:ext uri="{FF2B5EF4-FFF2-40B4-BE49-F238E27FC236}">
                  <a16:creationId xmlns:a16="http://schemas.microsoft.com/office/drawing/2014/main" id="{3293B5A3-BFDA-40FF-AC79-545BE281AD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3" y="1729"/>
              <a:ext cx="1000" cy="664"/>
            </a:xfrm>
            <a:prstGeom prst="roundRect">
              <a:avLst>
                <a:gd name="adj" fmla="val 12486"/>
              </a:avLst>
            </a:prstGeom>
            <a:solidFill>
              <a:srgbClr val="CBCBCB"/>
            </a:solidFill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0753" name="Rectangle 10">
              <a:extLst>
                <a:ext uri="{FF2B5EF4-FFF2-40B4-BE49-F238E27FC236}">
                  <a16:creationId xmlns:a16="http://schemas.microsoft.com/office/drawing/2014/main" id="{3F2570BA-69F3-4FE8-8697-EF6F17E8F0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2" y="1891"/>
              <a:ext cx="59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chemeClr val="bg2"/>
                  </a:solidFill>
                </a:rPr>
                <a:t>Vídeo</a:t>
              </a:r>
            </a:p>
          </p:txBody>
        </p:sp>
      </p:grpSp>
      <p:grpSp>
        <p:nvGrpSpPr>
          <p:cNvPr id="30729" name="Group 11">
            <a:extLst>
              <a:ext uri="{FF2B5EF4-FFF2-40B4-BE49-F238E27FC236}">
                <a16:creationId xmlns:a16="http://schemas.microsoft.com/office/drawing/2014/main" id="{C42B0734-CEC1-4843-AE9C-B43BD270FC18}"/>
              </a:ext>
            </a:extLst>
          </p:cNvPr>
          <p:cNvGrpSpPr>
            <a:grpSpLocks/>
          </p:cNvGrpSpPr>
          <p:nvPr/>
        </p:nvGrpSpPr>
        <p:grpSpPr bwMode="auto">
          <a:xfrm>
            <a:off x="8166100" y="3990975"/>
            <a:ext cx="2501900" cy="520700"/>
            <a:chOff x="4184" y="2514"/>
            <a:chExt cx="1576" cy="328"/>
          </a:xfrm>
        </p:grpSpPr>
        <p:sp>
          <p:nvSpPr>
            <p:cNvPr id="30750" name="AutoShape 12">
              <a:extLst>
                <a:ext uri="{FF2B5EF4-FFF2-40B4-BE49-F238E27FC236}">
                  <a16:creationId xmlns:a16="http://schemas.microsoft.com/office/drawing/2014/main" id="{00ED1649-4FB1-4A40-9E52-B738BED347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4" y="2514"/>
              <a:ext cx="1576" cy="328"/>
            </a:xfrm>
            <a:prstGeom prst="parallelogram">
              <a:avLst>
                <a:gd name="adj" fmla="val 120055"/>
              </a:avLst>
            </a:prstGeom>
            <a:solidFill>
              <a:srgbClr val="EAEAEA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0751" name="Rectangle 13">
              <a:extLst>
                <a:ext uri="{FF2B5EF4-FFF2-40B4-BE49-F238E27FC236}">
                  <a16:creationId xmlns:a16="http://schemas.microsoft.com/office/drawing/2014/main" id="{17D298A5-C13E-49DF-BB36-836EE194D3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2" y="2548"/>
              <a:ext cx="72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chemeClr val="bg2"/>
                  </a:solidFill>
                </a:rPr>
                <a:t>Teclado</a:t>
              </a:r>
            </a:p>
          </p:txBody>
        </p:sp>
      </p:grpSp>
      <p:sp>
        <p:nvSpPr>
          <p:cNvPr id="30730" name="Rectangle 14">
            <a:extLst>
              <a:ext uri="{FF2B5EF4-FFF2-40B4-BE49-F238E27FC236}">
                <a16:creationId xmlns:a16="http://schemas.microsoft.com/office/drawing/2014/main" id="{0EC909F5-D639-4DCD-AF67-63E7FCE5D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03400"/>
            <a:ext cx="5791200" cy="4787900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0731" name="Rectangle 15">
            <a:extLst>
              <a:ext uri="{FF2B5EF4-FFF2-40B4-BE49-F238E27FC236}">
                <a16:creationId xmlns:a16="http://schemas.microsoft.com/office/drawing/2014/main" id="{DC3CC96D-8B5D-44B3-9C0E-C82FBC436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813" y="1931988"/>
            <a:ext cx="3111500" cy="38735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b="1" i="0"/>
              <a:t>CPU</a:t>
            </a:r>
            <a:endParaRPr lang="pt-BR" altLang="en-US" sz="2400" b="1" i="0">
              <a:solidFill>
                <a:srgbClr val="800000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pt-BR" altLang="en-US" sz="2400" b="1" i="0">
              <a:solidFill>
                <a:srgbClr val="800000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pt-BR" altLang="en-US" sz="2400" b="1" i="0">
              <a:solidFill>
                <a:srgbClr val="800000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 i="0">
                <a:solidFill>
                  <a:srgbClr val="800000"/>
                </a:solidFill>
              </a:rPr>
              <a:t>Execução das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 i="0">
                <a:solidFill>
                  <a:srgbClr val="800000"/>
                </a:solidFill>
              </a:rPr>
              <a:t>instruções de um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 i="0">
                <a:solidFill>
                  <a:srgbClr val="800000"/>
                </a:solidFill>
              </a:rPr>
              <a:t>programa</a:t>
            </a:r>
          </a:p>
        </p:txBody>
      </p:sp>
      <p:grpSp>
        <p:nvGrpSpPr>
          <p:cNvPr id="30732" name="Group 16">
            <a:extLst>
              <a:ext uri="{FF2B5EF4-FFF2-40B4-BE49-F238E27FC236}">
                <a16:creationId xmlns:a16="http://schemas.microsoft.com/office/drawing/2014/main" id="{DC703F2D-18AF-4273-8BEA-667CE8ECC85F}"/>
              </a:ext>
            </a:extLst>
          </p:cNvPr>
          <p:cNvGrpSpPr>
            <a:grpSpLocks/>
          </p:cNvGrpSpPr>
          <p:nvPr/>
        </p:nvGrpSpPr>
        <p:grpSpPr bwMode="auto">
          <a:xfrm>
            <a:off x="5359400" y="2035175"/>
            <a:ext cx="1804988" cy="2252663"/>
            <a:chOff x="2416" y="1282"/>
            <a:chExt cx="1137" cy="1419"/>
          </a:xfrm>
        </p:grpSpPr>
        <p:sp>
          <p:nvSpPr>
            <p:cNvPr id="30748" name="Rectangle 17">
              <a:extLst>
                <a:ext uri="{FF2B5EF4-FFF2-40B4-BE49-F238E27FC236}">
                  <a16:creationId xmlns:a16="http://schemas.microsoft.com/office/drawing/2014/main" id="{99813CB6-981D-4B5E-9C34-FB2E556ED7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7" y="1282"/>
              <a:ext cx="1048" cy="141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0749" name="Rectangle 18">
              <a:extLst>
                <a:ext uri="{FF2B5EF4-FFF2-40B4-BE49-F238E27FC236}">
                  <a16:creationId xmlns:a16="http://schemas.microsoft.com/office/drawing/2014/main" id="{433FE387-9810-4BAD-BBD4-7AE9B659E8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6" y="1402"/>
              <a:ext cx="1137" cy="1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b="1" i="0">
                  <a:solidFill>
                    <a:schemeClr val="bg2"/>
                  </a:solidFill>
                </a:rPr>
                <a:t>Memória</a:t>
              </a:r>
              <a:endParaRPr lang="pt-BR" altLang="en-US" sz="2400" i="0">
                <a:solidFill>
                  <a:schemeClr val="bg2"/>
                </a:solidFill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en-US" sz="2400" i="0">
                <a:solidFill>
                  <a:schemeClr val="bg2"/>
                </a:solidFill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solidFill>
                    <a:srgbClr val="800000"/>
                  </a:solidFill>
                </a:rPr>
                <a:t>Programas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solidFill>
                    <a:srgbClr val="800000"/>
                  </a:solidFill>
                </a:rPr>
                <a:t>+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solidFill>
                    <a:srgbClr val="800000"/>
                  </a:solidFill>
                </a:rPr>
                <a:t>Dados</a:t>
              </a:r>
            </a:p>
          </p:txBody>
        </p:sp>
      </p:grpSp>
      <p:sp>
        <p:nvSpPr>
          <p:cNvPr id="30733" name="Line 19">
            <a:extLst>
              <a:ext uri="{FF2B5EF4-FFF2-40B4-BE49-F238E27FC236}">
                <a16:creationId xmlns:a16="http://schemas.microsoft.com/office/drawing/2014/main" id="{283B578B-5989-4D3D-8E25-576F282C49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6950" y="4710113"/>
            <a:ext cx="1689100" cy="20637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34" name="Line 20">
            <a:extLst>
              <a:ext uri="{FF2B5EF4-FFF2-40B4-BE49-F238E27FC236}">
                <a16:creationId xmlns:a16="http://schemas.microsoft.com/office/drawing/2014/main" id="{FEE98A85-AACD-4162-9C24-A82064E71E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64263" y="4289425"/>
            <a:ext cx="0" cy="455613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35" name="Rectangle 21">
            <a:extLst>
              <a:ext uri="{FF2B5EF4-FFF2-40B4-BE49-F238E27FC236}">
                <a16:creationId xmlns:a16="http://schemas.microsoft.com/office/drawing/2014/main" id="{78982609-2A9B-4EF6-857B-538AC471B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3" y="2427288"/>
            <a:ext cx="187325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pt-BR" altLang="en-US" sz="2400" i="0">
              <a:solidFill>
                <a:schemeClr val="bg2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pt-BR" altLang="en-US" sz="2400" i="0">
              <a:solidFill>
                <a:schemeClr val="bg2"/>
              </a:solidFill>
            </a:endParaRPr>
          </a:p>
        </p:txBody>
      </p:sp>
      <p:sp>
        <p:nvSpPr>
          <p:cNvPr id="30736" name="Rectangle 22">
            <a:extLst>
              <a:ext uri="{FF2B5EF4-FFF2-40B4-BE49-F238E27FC236}">
                <a16:creationId xmlns:a16="http://schemas.microsoft.com/office/drawing/2014/main" id="{F6E69DE8-77B1-46FD-B02A-982A87888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029200"/>
            <a:ext cx="1257300" cy="142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E/S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pt-BR" altLang="en-US" sz="2400" b="1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pt-BR" altLang="en-US" sz="2400" b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30737" name="Line 23">
            <a:extLst>
              <a:ext uri="{FF2B5EF4-FFF2-40B4-BE49-F238E27FC236}">
                <a16:creationId xmlns:a16="http://schemas.microsoft.com/office/drawing/2014/main" id="{3A58F40F-DCF1-4FE0-9CBF-E274EF45E07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706938"/>
            <a:ext cx="0" cy="322262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38" name="Line 24">
            <a:extLst>
              <a:ext uri="{FF2B5EF4-FFF2-40B4-BE49-F238E27FC236}">
                <a16:creationId xmlns:a16="http://schemas.microsoft.com/office/drawing/2014/main" id="{4C115540-0D84-4791-9DE6-B38C5452CE5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97688" y="5524500"/>
            <a:ext cx="1712912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39" name="Line 25">
            <a:extLst>
              <a:ext uri="{FF2B5EF4-FFF2-40B4-BE49-F238E27FC236}">
                <a16:creationId xmlns:a16="http://schemas.microsoft.com/office/drawing/2014/main" id="{B989FB54-A23C-4914-A687-BD025000A7B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97688" y="5905500"/>
            <a:ext cx="2513012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40" name="Line 26">
            <a:extLst>
              <a:ext uri="{FF2B5EF4-FFF2-40B4-BE49-F238E27FC236}">
                <a16:creationId xmlns:a16="http://schemas.microsoft.com/office/drawing/2014/main" id="{0FC0A4A3-748A-4D7F-8EDA-26F5919B4D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372600" y="4516438"/>
            <a:ext cx="0" cy="1389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grpSp>
        <p:nvGrpSpPr>
          <p:cNvPr id="30741" name="Group 27">
            <a:extLst>
              <a:ext uri="{FF2B5EF4-FFF2-40B4-BE49-F238E27FC236}">
                <a16:creationId xmlns:a16="http://schemas.microsoft.com/office/drawing/2014/main" id="{F956B8BD-B5EF-4BF8-BCC5-BD679CF9D2A1}"/>
              </a:ext>
            </a:extLst>
          </p:cNvPr>
          <p:cNvGrpSpPr>
            <a:grpSpLocks/>
          </p:cNvGrpSpPr>
          <p:nvPr/>
        </p:nvGrpSpPr>
        <p:grpSpPr bwMode="auto">
          <a:xfrm>
            <a:off x="6229350" y="5391150"/>
            <a:ext cx="590550" cy="800100"/>
            <a:chOff x="2964" y="3396"/>
            <a:chExt cx="372" cy="504"/>
          </a:xfrm>
        </p:grpSpPr>
        <p:sp>
          <p:nvSpPr>
            <p:cNvPr id="30743" name="Rectangle 28">
              <a:extLst>
                <a:ext uri="{FF2B5EF4-FFF2-40B4-BE49-F238E27FC236}">
                  <a16:creationId xmlns:a16="http://schemas.microsoft.com/office/drawing/2014/main" id="{F7B585D8-7A1C-43D7-995D-BD7C1B8ADF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4" y="3396"/>
              <a:ext cx="360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0744" name="Line 29">
              <a:extLst>
                <a:ext uri="{FF2B5EF4-FFF2-40B4-BE49-F238E27FC236}">
                  <a16:creationId xmlns:a16="http://schemas.microsoft.com/office/drawing/2014/main" id="{914D08E7-D01A-4601-AE07-CA26978577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5" y="3504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45" name="Line 30">
              <a:extLst>
                <a:ext uri="{FF2B5EF4-FFF2-40B4-BE49-F238E27FC236}">
                  <a16:creationId xmlns:a16="http://schemas.microsoft.com/office/drawing/2014/main" id="{4318EC39-2333-4679-B7A1-6E6DB430CA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7" y="3600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46" name="Line 31">
              <a:extLst>
                <a:ext uri="{FF2B5EF4-FFF2-40B4-BE49-F238E27FC236}">
                  <a16:creationId xmlns:a16="http://schemas.microsoft.com/office/drawing/2014/main" id="{D037D46B-A5FB-41BC-B77B-F258CC036E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5" y="3696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47" name="Line 32">
              <a:extLst>
                <a:ext uri="{FF2B5EF4-FFF2-40B4-BE49-F238E27FC236}">
                  <a16:creationId xmlns:a16="http://schemas.microsoft.com/office/drawing/2014/main" id="{2CD5BE9A-71EA-4389-8C83-087CC4FE9D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7" y="3792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742" name="Rectangle 33">
            <a:extLst>
              <a:ext uri="{FF2B5EF4-FFF2-40B4-BE49-F238E27FC236}">
                <a16:creationId xmlns:a16="http://schemas.microsoft.com/office/drawing/2014/main" id="{295F7581-6C52-494F-AB42-798285BC2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2988" y="6183313"/>
            <a:ext cx="75406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400">
                <a:solidFill>
                  <a:srgbClr val="5C0000"/>
                </a:solidFill>
                <a:latin typeface="Arial" panose="020B0604020202020204" pitchFamily="34" charset="0"/>
              </a:rPr>
              <a:t>Buffers</a:t>
            </a:r>
          </a:p>
        </p:txBody>
      </p:sp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07E7803-EED0-4CD8-BDDB-A3490D4652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3960" y="238284"/>
            <a:ext cx="9918128" cy="1162050"/>
          </a:xfrm>
          <a:noFill/>
        </p:spPr>
        <p:txBody>
          <a:bodyPr/>
          <a:lstStyle/>
          <a:p>
            <a:r>
              <a:rPr lang="pt-BR" altLang="en-US" dirty="0">
                <a:solidFill>
                  <a:schemeClr val="tx2">
                    <a:lumMod val="50000"/>
                  </a:schemeClr>
                </a:solidFill>
              </a:rPr>
              <a:t>E a CPU?</a:t>
            </a:r>
            <a:br>
              <a:rPr lang="pt-BR" altLang="en-US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altLang="en-US" i="1" dirty="0">
                <a:solidFill>
                  <a:schemeClr val="tx2">
                    <a:lumMod val="50000"/>
                  </a:schemeClr>
                </a:solidFill>
              </a:rPr>
              <a:t>Executando um programa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EF5C3C8A-8C85-43DF-98C7-5A8A7CD37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1713" y="1939925"/>
            <a:ext cx="2378075" cy="461963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>
                <a:solidFill>
                  <a:srgbClr val="A50021"/>
                </a:solidFill>
                <a:latin typeface="Arial" panose="020B0604020202020204" pitchFamily="34" charset="0"/>
              </a:rPr>
              <a:t>Busca instrução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98521D70-4A1C-47D0-9952-4402E106F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5650" y="4471988"/>
            <a:ext cx="2871788" cy="461962"/>
          </a:xfrm>
          <a:prstGeom prst="rect">
            <a:avLst/>
          </a:prstGeom>
          <a:solidFill>
            <a:srgbClr val="00FFCC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>
                <a:solidFill>
                  <a:srgbClr val="009999"/>
                </a:solidFill>
                <a:latin typeface="Arial" panose="020B0604020202020204" pitchFamily="34" charset="0"/>
              </a:rPr>
              <a:t>Executa instrução</a:t>
            </a:r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E8EA6DBB-96BA-4B9A-9685-EBD6D6A13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6313" y="3671888"/>
            <a:ext cx="2428875" cy="461962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>
                <a:solidFill>
                  <a:srgbClr val="FF6C01"/>
                </a:solidFill>
                <a:latin typeface="Arial" panose="020B0604020202020204" pitchFamily="34" charset="0"/>
              </a:rPr>
              <a:t>Busca operando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2AD008E9-D34E-49A0-8BF9-8C4F780FF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8963" y="2814638"/>
            <a:ext cx="3203575" cy="461962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>
                <a:latin typeface="Arial" panose="020B0604020202020204" pitchFamily="34" charset="0"/>
              </a:rPr>
              <a:t>Decodifica instrução</a:t>
            </a:r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CC0C2E56-5F4E-4DA1-86D9-617D826A8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8013" y="5302250"/>
            <a:ext cx="3165475" cy="461963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>
                <a:solidFill>
                  <a:srgbClr val="FF5400"/>
                </a:solidFill>
                <a:latin typeface="Arial" panose="020B0604020202020204" pitchFamily="34" charset="0"/>
              </a:rPr>
              <a:t>Armazena resultado</a:t>
            </a:r>
          </a:p>
        </p:txBody>
      </p:sp>
      <p:sp>
        <p:nvSpPr>
          <p:cNvPr id="26632" name="Line 8">
            <a:extLst>
              <a:ext uri="{FF2B5EF4-FFF2-40B4-BE49-F238E27FC236}">
                <a16:creationId xmlns:a16="http://schemas.microsoft.com/office/drawing/2014/main" id="{4225B5A3-6B7C-406C-84FC-B1B5F10B4AA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00750" y="2435225"/>
            <a:ext cx="0" cy="373063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633" name="Line 9">
            <a:extLst>
              <a:ext uri="{FF2B5EF4-FFF2-40B4-BE49-F238E27FC236}">
                <a16:creationId xmlns:a16="http://schemas.microsoft.com/office/drawing/2014/main" id="{7E8C40F5-E996-4E1F-BD13-18993D805FA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00750" y="3294063"/>
            <a:ext cx="0" cy="373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634" name="Line 10">
            <a:extLst>
              <a:ext uri="{FF2B5EF4-FFF2-40B4-BE49-F238E27FC236}">
                <a16:creationId xmlns:a16="http://schemas.microsoft.com/office/drawing/2014/main" id="{5AF37BAC-BC8E-448F-B4A2-B80F7D52FC9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00750" y="4144963"/>
            <a:ext cx="0" cy="373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635" name="Line 11">
            <a:extLst>
              <a:ext uri="{FF2B5EF4-FFF2-40B4-BE49-F238E27FC236}">
                <a16:creationId xmlns:a16="http://schemas.microsoft.com/office/drawing/2014/main" id="{1BED761E-F74D-4D5C-85C6-0FDB9931EB0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00750" y="4967288"/>
            <a:ext cx="0" cy="373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636" name="Line 12">
            <a:extLst>
              <a:ext uri="{FF2B5EF4-FFF2-40B4-BE49-F238E27FC236}">
                <a16:creationId xmlns:a16="http://schemas.microsoft.com/office/drawing/2014/main" id="{028EE524-4C8C-4626-B300-BA896A136BD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00750" y="5818188"/>
            <a:ext cx="0" cy="373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637" name="Line 13">
            <a:extLst>
              <a:ext uri="{FF2B5EF4-FFF2-40B4-BE49-F238E27FC236}">
                <a16:creationId xmlns:a16="http://schemas.microsoft.com/office/drawing/2014/main" id="{DCCE8EA2-AD2F-44ED-90E5-C59380C365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86150" y="6156325"/>
            <a:ext cx="2508250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638" name="Line 14">
            <a:extLst>
              <a:ext uri="{FF2B5EF4-FFF2-40B4-BE49-F238E27FC236}">
                <a16:creationId xmlns:a16="http://schemas.microsoft.com/office/drawing/2014/main" id="{7609BCEC-FBE4-48E2-B81E-70031842D8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84563" y="1641475"/>
            <a:ext cx="0" cy="4500563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639" name="Line 15">
            <a:extLst>
              <a:ext uri="{FF2B5EF4-FFF2-40B4-BE49-F238E27FC236}">
                <a16:creationId xmlns:a16="http://schemas.microsoft.com/office/drawing/2014/main" id="{6166A176-4FBF-4551-B00D-D9544B9113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86150" y="1611313"/>
            <a:ext cx="2522538" cy="127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640" name="Line 16">
            <a:extLst>
              <a:ext uri="{FF2B5EF4-FFF2-40B4-BE49-F238E27FC236}">
                <a16:creationId xmlns:a16="http://schemas.microsoft.com/office/drawing/2014/main" id="{E224D0FD-1D96-49B2-A59F-EC5887E9B01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00750" y="1627188"/>
            <a:ext cx="0" cy="27305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641" name="Rectangle 17">
            <a:extLst>
              <a:ext uri="{FF2B5EF4-FFF2-40B4-BE49-F238E27FC236}">
                <a16:creationId xmlns:a16="http://schemas.microsoft.com/office/drawing/2014/main" id="{F5EFC3A9-C9C1-4B95-BC9E-27320566E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4563" y="3636963"/>
            <a:ext cx="2222500" cy="461962"/>
          </a:xfrm>
          <a:prstGeom prst="rect">
            <a:avLst/>
          </a:prstGeom>
          <a:solidFill>
            <a:srgbClr val="DDDDDD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>
                <a:solidFill>
                  <a:schemeClr val="bg2"/>
                </a:solidFill>
                <a:latin typeface="Arial" panose="020B0604020202020204" pitchFamily="34" charset="0"/>
              </a:rPr>
              <a:t>Incrementa PC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5">
            <a:extLst>
              <a:ext uri="{FF2B5EF4-FFF2-40B4-BE49-F238E27FC236}">
                <a16:creationId xmlns:a16="http://schemas.microsoft.com/office/drawing/2014/main" id="{FC932A04-C64D-4E34-8390-06484ED42E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9888" y="782638"/>
            <a:ext cx="7753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800" b="1" i="0" u="sng"/>
              <a:t>Qual a linguagem que o computador entende?</a:t>
            </a:r>
          </a:p>
        </p:txBody>
      </p:sp>
      <p:grpSp>
        <p:nvGrpSpPr>
          <p:cNvPr id="110610" name="Group 18">
            <a:extLst>
              <a:ext uri="{FF2B5EF4-FFF2-40B4-BE49-F238E27FC236}">
                <a16:creationId xmlns:a16="http://schemas.microsoft.com/office/drawing/2014/main" id="{6BB9E7E3-20C8-4025-8281-82ECA0AC102C}"/>
              </a:ext>
            </a:extLst>
          </p:cNvPr>
          <p:cNvGrpSpPr>
            <a:grpSpLocks/>
          </p:cNvGrpSpPr>
          <p:nvPr/>
        </p:nvGrpSpPr>
        <p:grpSpPr bwMode="auto">
          <a:xfrm>
            <a:off x="2787650" y="266700"/>
            <a:ext cx="7923213" cy="6450013"/>
            <a:chOff x="768" y="168"/>
            <a:chExt cx="4991" cy="4063"/>
          </a:xfrm>
        </p:grpSpPr>
        <p:sp>
          <p:nvSpPr>
            <p:cNvPr id="31748" name="Rectangle 3">
              <a:extLst>
                <a:ext uri="{FF2B5EF4-FFF2-40B4-BE49-F238E27FC236}">
                  <a16:creationId xmlns:a16="http://schemas.microsoft.com/office/drawing/2014/main" id="{9C488BB2-E01C-4E49-B8FE-E0943061CE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1008"/>
              <a:ext cx="489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en-US"/>
                <a:t>Níveis de abstração</a:t>
              </a:r>
            </a:p>
          </p:txBody>
        </p:sp>
        <p:grpSp>
          <p:nvGrpSpPr>
            <p:cNvPr id="31749" name="Group 17">
              <a:extLst>
                <a:ext uri="{FF2B5EF4-FFF2-40B4-BE49-F238E27FC236}">
                  <a16:creationId xmlns:a16="http://schemas.microsoft.com/office/drawing/2014/main" id="{130DEC35-F635-4AA1-B041-1BAC191064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3" y="168"/>
              <a:ext cx="4896" cy="4063"/>
              <a:chOff x="863" y="168"/>
              <a:chExt cx="4896" cy="4063"/>
            </a:xfrm>
          </p:grpSpPr>
          <p:sp>
            <p:nvSpPr>
              <p:cNvPr id="31750" name="Rectangle 2">
                <a:extLst>
                  <a:ext uri="{FF2B5EF4-FFF2-40B4-BE49-F238E27FC236}">
                    <a16:creationId xmlns:a16="http://schemas.microsoft.com/office/drawing/2014/main" id="{EBF5A534-8E65-405B-825A-BA2DAADF06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2928"/>
                <a:ext cx="2688" cy="1296"/>
              </a:xfrm>
              <a:prstGeom prst="rect">
                <a:avLst/>
              </a:prstGeom>
              <a:solidFill>
                <a:srgbClr val="FFFF99"/>
              </a:solidFill>
              <a:ln>
                <a:noFill/>
              </a:ln>
              <a:effectLst>
                <a:outerShdw dist="107763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Char char="n"/>
                  <a:defRPr sz="32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8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  <p:sp>
            <p:nvSpPr>
              <p:cNvPr id="31751" name="Rectangle 4">
                <a:extLst>
                  <a:ext uri="{FF2B5EF4-FFF2-40B4-BE49-F238E27FC236}">
                    <a16:creationId xmlns:a16="http://schemas.microsoft.com/office/drawing/2014/main" id="{5FAE6BF6-E91D-4154-BA5E-403AA4D29A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96" y="1488"/>
                <a:ext cx="1872" cy="1152"/>
              </a:xfrm>
              <a:prstGeom prst="rect">
                <a:avLst/>
              </a:prstGeom>
              <a:solidFill>
                <a:srgbClr val="FFFF99"/>
              </a:solidFill>
              <a:ln>
                <a:noFill/>
              </a:ln>
              <a:effectLst>
                <a:outerShdw dist="107763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Char char="n"/>
                  <a:defRPr sz="32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8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  <p:sp>
            <p:nvSpPr>
              <p:cNvPr id="31752" name="Rectangle 5">
                <a:extLst>
                  <a:ext uri="{FF2B5EF4-FFF2-40B4-BE49-F238E27FC236}">
                    <a16:creationId xmlns:a16="http://schemas.microsoft.com/office/drawing/2014/main" id="{9655618B-45E4-4496-9CAD-598A17BBA6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82" y="1521"/>
                <a:ext cx="1236" cy="10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Char char="n"/>
                  <a:defRPr sz="32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8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i="0">
                    <a:solidFill>
                      <a:schemeClr val="bg2"/>
                    </a:solidFill>
                    <a:latin typeface="Arial" panose="020B0604020202020204" pitchFamily="34" charset="0"/>
                  </a:rPr>
                  <a:t>swap(int v[], int k)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i="0">
                    <a:solidFill>
                      <a:schemeClr val="bg2"/>
                    </a:solidFill>
                    <a:latin typeface="Arial" panose="020B0604020202020204" pitchFamily="34" charset="0"/>
                  </a:rPr>
                  <a:t>{int temp: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i="0">
                    <a:solidFill>
                      <a:schemeClr val="bg2"/>
                    </a:solidFill>
                    <a:latin typeface="Arial" panose="020B0604020202020204" pitchFamily="34" charset="0"/>
                  </a:rPr>
                  <a:t>   temp = v[k];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i="0">
                    <a:solidFill>
                      <a:schemeClr val="bg2"/>
                    </a:solidFill>
                    <a:latin typeface="Arial" panose="020B0604020202020204" pitchFamily="34" charset="0"/>
                  </a:rPr>
                  <a:t>   v[k] = v[k+1];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i="0">
                    <a:solidFill>
                      <a:schemeClr val="bg2"/>
                    </a:solidFill>
                    <a:latin typeface="Arial" panose="020B0604020202020204" pitchFamily="34" charset="0"/>
                  </a:rPr>
                  <a:t>   v[k+1] = temp;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i="0">
                    <a:solidFill>
                      <a:schemeClr val="bg2"/>
                    </a:solidFill>
                    <a:latin typeface="Arial" panose="020B0604020202020204" pitchFamily="34" charset="0"/>
                  </a:rPr>
                  <a:t>}</a:t>
                </a:r>
              </a:p>
            </p:txBody>
          </p:sp>
          <p:sp>
            <p:nvSpPr>
              <p:cNvPr id="31753" name="Rectangle 6">
                <a:extLst>
                  <a:ext uri="{FF2B5EF4-FFF2-40B4-BE49-F238E27FC236}">
                    <a16:creationId xmlns:a16="http://schemas.microsoft.com/office/drawing/2014/main" id="{78AF1959-DCB4-4AE8-8675-B1946AD480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7" y="2962"/>
                <a:ext cx="2676" cy="1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Char char="n"/>
                  <a:defRPr sz="32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8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i="0">
                    <a:solidFill>
                      <a:schemeClr val="bg2"/>
                    </a:solidFill>
                    <a:latin typeface="Arial" panose="020B0604020202020204" pitchFamily="34" charset="0"/>
                  </a:rPr>
                  <a:t>00000000101000010000000000011000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i="0">
                    <a:solidFill>
                      <a:schemeClr val="bg2"/>
                    </a:solidFill>
                    <a:latin typeface="Arial" panose="020B0604020202020204" pitchFamily="34" charset="0"/>
                  </a:rPr>
                  <a:t>00000000100011100001100000100001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i="0">
                    <a:solidFill>
                      <a:schemeClr val="bg2"/>
                    </a:solidFill>
                    <a:latin typeface="Arial" panose="020B0604020202020204" pitchFamily="34" charset="0"/>
                  </a:rPr>
                  <a:t>10001100011000100000000000000000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i="0">
                    <a:solidFill>
                      <a:schemeClr val="bg2"/>
                    </a:solidFill>
                    <a:latin typeface="Arial" panose="020B0604020202020204" pitchFamily="34" charset="0"/>
                  </a:rPr>
                  <a:t>10001100111100100000000000000100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i="0">
                    <a:solidFill>
                      <a:schemeClr val="bg2"/>
                    </a:solidFill>
                    <a:latin typeface="Arial" panose="020B0604020202020204" pitchFamily="34" charset="0"/>
                  </a:rPr>
                  <a:t>10101100111100100000000000000000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i="0">
                    <a:solidFill>
                      <a:schemeClr val="bg2"/>
                    </a:solidFill>
                    <a:latin typeface="Arial" panose="020B0604020202020204" pitchFamily="34" charset="0"/>
                  </a:rPr>
                  <a:t>10101100011000100000000000000100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i="0">
                    <a:solidFill>
                      <a:schemeClr val="bg2"/>
                    </a:solidFill>
                    <a:latin typeface="Arial" panose="020B0604020202020204" pitchFamily="34" charset="0"/>
                  </a:rPr>
                  <a:t>00000011111000000000000000001000</a:t>
                </a:r>
              </a:p>
            </p:txBody>
          </p:sp>
          <p:sp>
            <p:nvSpPr>
              <p:cNvPr id="31754" name="AutoShape 7">
                <a:extLst>
                  <a:ext uri="{FF2B5EF4-FFF2-40B4-BE49-F238E27FC236}">
                    <a16:creationId xmlns:a16="http://schemas.microsoft.com/office/drawing/2014/main" id="{7BBE79CA-2430-4B2A-BBA0-E466D0F7BF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680000">
                <a:off x="2895" y="2113"/>
                <a:ext cx="628" cy="280"/>
              </a:xfrm>
              <a:prstGeom prst="leftArrow">
                <a:avLst>
                  <a:gd name="adj1" fmla="val 50000"/>
                  <a:gd name="adj2" fmla="val 112132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Char char="n"/>
                  <a:defRPr sz="32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8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  <p:sp>
            <p:nvSpPr>
              <p:cNvPr id="31755" name="AutoShape 8">
                <a:extLst>
                  <a:ext uri="{FF2B5EF4-FFF2-40B4-BE49-F238E27FC236}">
                    <a16:creationId xmlns:a16="http://schemas.microsoft.com/office/drawing/2014/main" id="{8CE4FA54-E5BA-498C-9DD5-956027E7EB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280000">
                <a:off x="2500" y="3508"/>
                <a:ext cx="472" cy="232"/>
              </a:xfrm>
              <a:prstGeom prst="rightArrow">
                <a:avLst>
                  <a:gd name="adj1" fmla="val 50000"/>
                  <a:gd name="adj2" fmla="val 71216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Char char="n"/>
                  <a:defRPr sz="32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8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  <p:sp>
            <p:nvSpPr>
              <p:cNvPr id="31756" name="Rectangle 9">
                <a:extLst>
                  <a:ext uri="{FF2B5EF4-FFF2-40B4-BE49-F238E27FC236}">
                    <a16:creationId xmlns:a16="http://schemas.microsoft.com/office/drawing/2014/main" id="{FDAB6031-0A74-4F64-88F0-47095C0A46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50" y="1281"/>
                <a:ext cx="102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Char char="n"/>
                  <a:defRPr sz="32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8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b="1">
                    <a:solidFill>
                      <a:srgbClr val="800000"/>
                    </a:solidFill>
                    <a:latin typeface="Arial" panose="020B0604020202020204" pitchFamily="34" charset="0"/>
                  </a:rPr>
                  <a:t>Linguagem C</a:t>
                </a:r>
              </a:p>
            </p:txBody>
          </p:sp>
          <p:grpSp>
            <p:nvGrpSpPr>
              <p:cNvPr id="31757" name="Group 10">
                <a:extLst>
                  <a:ext uri="{FF2B5EF4-FFF2-40B4-BE49-F238E27FC236}">
                    <a16:creationId xmlns:a16="http://schemas.microsoft.com/office/drawing/2014/main" id="{C57149B0-4C1A-42A0-A43B-6094881582D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12" y="1569"/>
                <a:ext cx="1824" cy="1743"/>
                <a:chOff x="912" y="1569"/>
                <a:chExt cx="1824" cy="1743"/>
              </a:xfrm>
            </p:grpSpPr>
            <p:sp>
              <p:nvSpPr>
                <p:cNvPr id="31760" name="Rectangle 11">
                  <a:extLst>
                    <a:ext uri="{FF2B5EF4-FFF2-40B4-BE49-F238E27FC236}">
                      <a16:creationId xmlns:a16="http://schemas.microsoft.com/office/drawing/2014/main" id="{FD4F2AF4-427D-408D-856E-5AE218AE26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12" y="1824"/>
                  <a:ext cx="1824" cy="1488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ffectLst>
                  <a:outerShdw dist="107763" dir="2700000" algn="ctr" rotWithShape="0">
                    <a:schemeClr val="bg2"/>
                  </a:outer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Monotype Sorts" pitchFamily="2" charset="2"/>
                    <a:buChar char="n"/>
                    <a:defRPr sz="32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100000"/>
                    <a:buChar char="•"/>
                    <a:defRPr sz="28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100000"/>
                    <a:buChar char="–"/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100000"/>
                    <a:buChar char="•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1761" name="Rectangle 12">
                  <a:extLst>
                    <a:ext uri="{FF2B5EF4-FFF2-40B4-BE49-F238E27FC236}">
                      <a16:creationId xmlns:a16="http://schemas.microsoft.com/office/drawing/2014/main" id="{AB865C33-4A41-412C-B45F-B5C0BEB5C37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98" y="1857"/>
                  <a:ext cx="1437" cy="1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Monotype Sorts" pitchFamily="2" charset="2"/>
                    <a:buChar char="n"/>
                    <a:defRPr sz="32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100000"/>
                    <a:buChar char="•"/>
                    <a:defRPr sz="28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100000"/>
                    <a:buChar char="–"/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100000"/>
                    <a:buChar char="•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pt-BR" altLang="en-US" sz="1800" i="0">
                      <a:solidFill>
                        <a:schemeClr val="bg2"/>
                      </a:solidFill>
                      <a:latin typeface="Arial" panose="020B0604020202020204" pitchFamily="34" charset="0"/>
                    </a:rPr>
                    <a:t>swap: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pt-BR" altLang="en-US" sz="1800" i="0">
                      <a:solidFill>
                        <a:schemeClr val="bg2"/>
                      </a:solidFill>
                      <a:latin typeface="Arial" panose="020B0604020202020204" pitchFamily="34" charset="0"/>
                    </a:rPr>
                    <a:t>          muli $2, $5, 4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pt-BR" altLang="en-US" sz="1800" i="0">
                      <a:solidFill>
                        <a:schemeClr val="bg2"/>
                      </a:solidFill>
                      <a:latin typeface="Arial" panose="020B0604020202020204" pitchFamily="34" charset="0"/>
                    </a:rPr>
                    <a:t>          add $2, $4, $2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pt-BR" altLang="en-US" sz="1800" i="0">
                      <a:solidFill>
                        <a:schemeClr val="bg2"/>
                      </a:solidFill>
                      <a:latin typeface="Arial" panose="020B0604020202020204" pitchFamily="34" charset="0"/>
                    </a:rPr>
                    <a:t>          lw $15, 0($2)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pt-BR" altLang="en-US" sz="1800" i="0">
                      <a:solidFill>
                        <a:schemeClr val="bg2"/>
                      </a:solidFill>
                      <a:latin typeface="Arial" panose="020B0604020202020204" pitchFamily="34" charset="0"/>
                    </a:rPr>
                    <a:t>          lw $16, 4($2)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pt-BR" altLang="en-US" sz="1800" i="0">
                      <a:solidFill>
                        <a:schemeClr val="bg2"/>
                      </a:solidFill>
                      <a:latin typeface="Arial" panose="020B0604020202020204" pitchFamily="34" charset="0"/>
                    </a:rPr>
                    <a:t>          sw $16, 0($2)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pt-BR" altLang="en-US" sz="1800" i="0">
                      <a:solidFill>
                        <a:schemeClr val="bg2"/>
                      </a:solidFill>
                      <a:latin typeface="Arial" panose="020B0604020202020204" pitchFamily="34" charset="0"/>
                    </a:rPr>
                    <a:t>          sw $15, 4($2)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pt-BR" altLang="en-US" sz="1800" i="0">
                      <a:solidFill>
                        <a:schemeClr val="bg2"/>
                      </a:solidFill>
                      <a:latin typeface="Arial" panose="020B0604020202020204" pitchFamily="34" charset="0"/>
                    </a:rPr>
                    <a:t>          jr $31</a:t>
                  </a:r>
                </a:p>
              </p:txBody>
            </p:sp>
            <p:sp>
              <p:nvSpPr>
                <p:cNvPr id="31762" name="Rectangle 13">
                  <a:extLst>
                    <a:ext uri="{FF2B5EF4-FFF2-40B4-BE49-F238E27FC236}">
                      <a16:creationId xmlns:a16="http://schemas.microsoft.com/office/drawing/2014/main" id="{1570F932-BB5A-45D4-8431-9EDC4303DF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46" y="1569"/>
                  <a:ext cx="1604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Monotype Sorts" pitchFamily="2" charset="2"/>
                    <a:buChar char="n"/>
                    <a:defRPr sz="32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100000"/>
                    <a:buChar char="•"/>
                    <a:defRPr sz="28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100000"/>
                    <a:buChar char="–"/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100000"/>
                    <a:buChar char="•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100000"/>
                    <a:buChar char="–"/>
                    <a:defRPr sz="20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pt-BR" altLang="en-US" sz="1800" b="1">
                      <a:solidFill>
                        <a:srgbClr val="800000"/>
                      </a:solidFill>
                      <a:latin typeface="Arial" panose="020B0604020202020204" pitchFamily="34" charset="0"/>
                    </a:rPr>
                    <a:t>Linguagem Assembly</a:t>
                  </a:r>
                </a:p>
              </p:txBody>
            </p:sp>
          </p:grpSp>
          <p:sp>
            <p:nvSpPr>
              <p:cNvPr id="31758" name="Rectangle 14">
                <a:extLst>
                  <a:ext uri="{FF2B5EF4-FFF2-40B4-BE49-F238E27FC236}">
                    <a16:creationId xmlns:a16="http://schemas.microsoft.com/office/drawing/2014/main" id="{72CFF322-A2E2-42D2-9AD9-EB4A8B4E04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63" y="2769"/>
                <a:ext cx="13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Char char="n"/>
                  <a:defRPr sz="32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8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1800" b="1">
                    <a:solidFill>
                      <a:srgbClr val="800000"/>
                    </a:solidFill>
                    <a:latin typeface="Arial" panose="020B0604020202020204" pitchFamily="34" charset="0"/>
                  </a:rPr>
                  <a:t>Código executável</a:t>
                </a:r>
              </a:p>
            </p:txBody>
          </p:sp>
          <p:sp>
            <p:nvSpPr>
              <p:cNvPr id="31759" name="Rectangle 16">
                <a:extLst>
                  <a:ext uri="{FF2B5EF4-FFF2-40B4-BE49-F238E27FC236}">
                    <a16:creationId xmlns:a16="http://schemas.microsoft.com/office/drawing/2014/main" id="{4C4F1DDA-A755-41A4-A69C-0E5A4663EE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3" y="168"/>
                <a:ext cx="4896" cy="7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 anchor="b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Char char="n"/>
                  <a:defRPr sz="32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8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4400">
                    <a:solidFill>
                      <a:schemeClr val="tx2"/>
                    </a:solidFill>
                  </a:rPr>
                  <a:t>Linguagem de Máquina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4393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85614E20-BC27-415B-8EB8-0228695C2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F30CF314-F241-456C-A009-EC288B540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BFC636C2-331B-4707-ACB4-F8028A0A6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B6C31896-CB93-40FB-88A0-17241BA76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7110" name="Rectangle 6">
            <a:extLst>
              <a:ext uri="{FF2B5EF4-FFF2-40B4-BE49-F238E27FC236}">
                <a16:creationId xmlns:a16="http://schemas.microsoft.com/office/drawing/2014/main" id="{7B6EA740-52F0-4085-A99D-7B29C90111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7213" y="266700"/>
            <a:ext cx="10363200" cy="1162050"/>
          </a:xfrm>
          <a:noFill/>
        </p:spPr>
        <p:txBody>
          <a:bodyPr/>
          <a:lstStyle/>
          <a:p>
            <a:r>
              <a:rPr lang="pt-BR" altLang="en-US"/>
              <a:t>Compilação</a:t>
            </a:r>
          </a:p>
        </p:txBody>
      </p:sp>
      <p:sp>
        <p:nvSpPr>
          <p:cNvPr id="47111" name="AutoShape 8">
            <a:extLst>
              <a:ext uri="{FF2B5EF4-FFF2-40B4-BE49-F238E27FC236}">
                <a16:creationId xmlns:a16="http://schemas.microsoft.com/office/drawing/2014/main" id="{7CF4FEB7-4855-4F40-898F-90B7FCEF6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1038" y="2276475"/>
            <a:ext cx="1916112" cy="773113"/>
          </a:xfrm>
          <a:prstGeom prst="roundRect">
            <a:avLst>
              <a:gd name="adj" fmla="val 12495"/>
            </a:avLst>
          </a:prstGeom>
          <a:solidFill>
            <a:srgbClr val="FF99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7112" name="Rectangle 9">
            <a:extLst>
              <a:ext uri="{FF2B5EF4-FFF2-40B4-BE49-F238E27FC236}">
                <a16:creationId xmlns:a16="http://schemas.microsoft.com/office/drawing/2014/main" id="{93BB434D-A679-49D2-9833-6E3AD3E37E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5000" y="2328863"/>
            <a:ext cx="2112963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312" tIns="44450" rIns="87312" bIns="44450">
            <a:spAutoFit/>
          </a:bodyPr>
          <a:lstStyle>
            <a:lvl1pPr defTabSz="803275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03275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03275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03275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03275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032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032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032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032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300" i="0">
                <a:solidFill>
                  <a:schemeClr val="bg2"/>
                </a:solidFill>
              </a:rPr>
              <a:t>Programa objeto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300" i="0">
                <a:solidFill>
                  <a:schemeClr val="bg2"/>
                </a:solidFill>
              </a:rPr>
              <a:t>         L0</a:t>
            </a:r>
          </a:p>
        </p:txBody>
      </p:sp>
      <p:grpSp>
        <p:nvGrpSpPr>
          <p:cNvPr id="47113" name="Group 12">
            <a:extLst>
              <a:ext uri="{FF2B5EF4-FFF2-40B4-BE49-F238E27FC236}">
                <a16:creationId xmlns:a16="http://schemas.microsoft.com/office/drawing/2014/main" id="{111B54F8-D865-408C-A881-58BC74BD157E}"/>
              </a:ext>
            </a:extLst>
          </p:cNvPr>
          <p:cNvGrpSpPr>
            <a:grpSpLocks/>
          </p:cNvGrpSpPr>
          <p:nvPr/>
        </p:nvGrpSpPr>
        <p:grpSpPr bwMode="auto">
          <a:xfrm>
            <a:off x="2935288" y="2276475"/>
            <a:ext cx="2033587" cy="842963"/>
            <a:chOff x="889" y="1434"/>
            <a:chExt cx="1281" cy="531"/>
          </a:xfrm>
        </p:grpSpPr>
        <p:sp>
          <p:nvSpPr>
            <p:cNvPr id="47121" name="AutoShape 10">
              <a:extLst>
                <a:ext uri="{FF2B5EF4-FFF2-40B4-BE49-F238E27FC236}">
                  <a16:creationId xmlns:a16="http://schemas.microsoft.com/office/drawing/2014/main" id="{CBEF81DE-7FB0-4573-83FA-356F064725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9" y="1434"/>
              <a:ext cx="1207" cy="487"/>
            </a:xfrm>
            <a:prstGeom prst="roundRect">
              <a:avLst>
                <a:gd name="adj" fmla="val 12495"/>
              </a:avLst>
            </a:prstGeom>
            <a:solidFill>
              <a:srgbClr val="FF99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47122" name="Rectangle 11">
              <a:extLst>
                <a:ext uri="{FF2B5EF4-FFF2-40B4-BE49-F238E27FC236}">
                  <a16:creationId xmlns:a16="http://schemas.microsoft.com/office/drawing/2014/main" id="{6BB48692-E0A4-4786-A39A-F2E8B39BDB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1" y="1467"/>
              <a:ext cx="1249" cy="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312" tIns="44450" rIns="87312" bIns="44450">
              <a:spAutoFit/>
            </a:bodyPr>
            <a:lstStyle>
              <a:lvl1pPr defTabSz="803275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803275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803275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803275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803275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80327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80327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80327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80327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300" i="0">
                  <a:solidFill>
                    <a:schemeClr val="bg2"/>
                  </a:solidFill>
                </a:rPr>
                <a:t>Programa fonte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300" i="0">
                  <a:solidFill>
                    <a:schemeClr val="bg2"/>
                  </a:solidFill>
                </a:rPr>
                <a:t>         Ln</a:t>
              </a:r>
            </a:p>
          </p:txBody>
        </p:sp>
      </p:grpSp>
      <p:sp>
        <p:nvSpPr>
          <p:cNvPr id="47114" name="Rectangle 13">
            <a:extLst>
              <a:ext uri="{FF2B5EF4-FFF2-40B4-BE49-F238E27FC236}">
                <a16:creationId xmlns:a16="http://schemas.microsoft.com/office/drawing/2014/main" id="{2B2ED882-269B-4709-B08C-1F50617DC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5250" y="2205038"/>
            <a:ext cx="1416050" cy="915987"/>
          </a:xfrm>
          <a:prstGeom prst="rect">
            <a:avLst/>
          </a:prstGeom>
          <a:solidFill>
            <a:srgbClr val="FF99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7115" name="Rectangle 14">
            <a:extLst>
              <a:ext uri="{FF2B5EF4-FFF2-40B4-BE49-F238E27FC236}">
                <a16:creationId xmlns:a16="http://schemas.microsoft.com/office/drawing/2014/main" id="{CAA0366D-DEE3-4028-90C5-DA16C6751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638" y="2471738"/>
            <a:ext cx="1570037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312" tIns="44450" rIns="87312" bIns="44450">
            <a:spAutoFit/>
          </a:bodyPr>
          <a:lstStyle>
            <a:lvl1pPr defTabSz="803275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03275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03275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03275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03275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032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032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032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032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300" i="0">
                <a:solidFill>
                  <a:schemeClr val="bg2"/>
                </a:solidFill>
              </a:rPr>
              <a:t>Compilador</a:t>
            </a:r>
          </a:p>
        </p:txBody>
      </p:sp>
      <p:sp>
        <p:nvSpPr>
          <p:cNvPr id="47116" name="Line 15">
            <a:extLst>
              <a:ext uri="{FF2B5EF4-FFF2-40B4-BE49-F238E27FC236}">
                <a16:creationId xmlns:a16="http://schemas.microsoft.com/office/drawing/2014/main" id="{45671D22-4435-4C87-8B6D-4C8FA4236F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69088" y="2590800"/>
            <a:ext cx="341312" cy="36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7117" name="Line 16">
            <a:extLst>
              <a:ext uri="{FF2B5EF4-FFF2-40B4-BE49-F238E27FC236}">
                <a16:creationId xmlns:a16="http://schemas.microsoft.com/office/drawing/2014/main" id="{493EECEF-D89F-4762-8D09-664E9EE64A82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2627313"/>
            <a:ext cx="311150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7118" name="Line 17">
            <a:extLst>
              <a:ext uri="{FF2B5EF4-FFF2-40B4-BE49-F238E27FC236}">
                <a16:creationId xmlns:a16="http://schemas.microsoft.com/office/drawing/2014/main" id="{75671116-0EF5-496D-9719-AA7873F192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31242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7119" name="Line 18">
            <a:extLst>
              <a:ext uri="{FF2B5EF4-FFF2-40B4-BE49-F238E27FC236}">
                <a16:creationId xmlns:a16="http://schemas.microsoft.com/office/drawing/2014/main" id="{6F83AFEC-3831-4DA7-A27D-B63B4BC8AD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3055938"/>
            <a:ext cx="1035050" cy="1744662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47120" name="Picture 19">
            <a:extLst>
              <a:ext uri="{FF2B5EF4-FFF2-40B4-BE49-F238E27FC236}">
                <a16:creationId xmlns:a16="http://schemas.microsoft.com/office/drawing/2014/main" id="{4C77A22D-55A0-473D-B5BC-F03D8EC82D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0" y="4119563"/>
            <a:ext cx="2425700" cy="170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A1BB5C57-1363-4AB0-8C6B-7420B64B1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5D9FD61E-A9D9-402A-B658-DC59F876F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40F4307C-109F-425B-A6D8-125B6C03D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id="{D50C0EB2-2851-4E20-B56F-1AEECAC44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8134" name="Rectangle 6">
            <a:extLst>
              <a:ext uri="{FF2B5EF4-FFF2-40B4-BE49-F238E27FC236}">
                <a16:creationId xmlns:a16="http://schemas.microsoft.com/office/drawing/2014/main" id="{343D6BF2-80E8-4747-B3DB-280397F74B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7213" y="266700"/>
            <a:ext cx="10363200" cy="1162050"/>
          </a:xfrm>
          <a:noFill/>
        </p:spPr>
        <p:txBody>
          <a:bodyPr/>
          <a:lstStyle/>
          <a:p>
            <a:r>
              <a:rPr lang="pt-BR" altLang="en-US"/>
              <a:t>Interpretação</a:t>
            </a:r>
          </a:p>
        </p:txBody>
      </p:sp>
      <p:sp>
        <p:nvSpPr>
          <p:cNvPr id="48135" name="AutoShape 8">
            <a:extLst>
              <a:ext uri="{FF2B5EF4-FFF2-40B4-BE49-F238E27FC236}">
                <a16:creationId xmlns:a16="http://schemas.microsoft.com/office/drawing/2014/main" id="{E88E8DBB-6FD7-4A5E-A68A-9067073F9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0950" y="2139950"/>
            <a:ext cx="2044700" cy="825500"/>
          </a:xfrm>
          <a:prstGeom prst="roundRect">
            <a:avLst>
              <a:gd name="adj" fmla="val 12495"/>
            </a:avLst>
          </a:prstGeom>
          <a:solidFill>
            <a:srgbClr val="FF99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8136" name="Rectangle 9">
            <a:extLst>
              <a:ext uri="{FF2B5EF4-FFF2-40B4-BE49-F238E27FC236}">
                <a16:creationId xmlns:a16="http://schemas.microsoft.com/office/drawing/2014/main" id="{7C4F8D98-2C11-4D6F-8315-26FF69E58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4150" y="2063750"/>
            <a:ext cx="1968500" cy="977900"/>
          </a:xfrm>
          <a:prstGeom prst="rect">
            <a:avLst/>
          </a:prstGeom>
          <a:solidFill>
            <a:srgbClr val="FF99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8137" name="AutoShape 10">
            <a:extLst>
              <a:ext uri="{FF2B5EF4-FFF2-40B4-BE49-F238E27FC236}">
                <a16:creationId xmlns:a16="http://schemas.microsoft.com/office/drawing/2014/main" id="{0EE982CD-AD92-4707-94FE-29A027375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7350" y="2063750"/>
            <a:ext cx="2197100" cy="977900"/>
          </a:xfrm>
          <a:prstGeom prst="roundRect">
            <a:avLst>
              <a:gd name="adj" fmla="val 12495"/>
            </a:avLst>
          </a:prstGeom>
          <a:solidFill>
            <a:srgbClr val="FF99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8138" name="Rectangle 11">
            <a:extLst>
              <a:ext uri="{FF2B5EF4-FFF2-40B4-BE49-F238E27FC236}">
                <a16:creationId xmlns:a16="http://schemas.microsoft.com/office/drawing/2014/main" id="{C5EE5F9A-FEEF-41FD-83DE-0F99583F9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6513" y="2195513"/>
            <a:ext cx="1330325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chemeClr val="bg2"/>
                </a:solidFill>
              </a:rPr>
              <a:t>Instrução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chemeClr val="bg2"/>
                </a:solidFill>
              </a:rPr>
              <a:t>         Ln</a:t>
            </a:r>
          </a:p>
        </p:txBody>
      </p:sp>
      <p:sp>
        <p:nvSpPr>
          <p:cNvPr id="48139" name="Rectangle 12">
            <a:extLst>
              <a:ext uri="{FF2B5EF4-FFF2-40B4-BE49-F238E27FC236}">
                <a16:creationId xmlns:a16="http://schemas.microsoft.com/office/drawing/2014/main" id="{5AB3A6EA-FFCD-4E46-9E60-4C458DB5E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0025" y="2349500"/>
            <a:ext cx="17907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chemeClr val="bg2"/>
                </a:solidFill>
              </a:rPr>
              <a:t>Interpretador</a:t>
            </a:r>
          </a:p>
        </p:txBody>
      </p:sp>
      <p:sp>
        <p:nvSpPr>
          <p:cNvPr id="48140" name="Rectangle 13">
            <a:extLst>
              <a:ext uri="{FF2B5EF4-FFF2-40B4-BE49-F238E27FC236}">
                <a16:creationId xmlns:a16="http://schemas.microsoft.com/office/drawing/2014/main" id="{7E9B099D-152C-4EC1-B0C7-D488150FA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2638" y="2119313"/>
            <a:ext cx="1406525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chemeClr val="bg2"/>
                </a:solidFill>
              </a:rPr>
              <a:t>Instrução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chemeClr val="bg2"/>
                </a:solidFill>
              </a:rPr>
              <a:t>Ln-1</a:t>
            </a:r>
          </a:p>
        </p:txBody>
      </p:sp>
      <p:sp>
        <p:nvSpPr>
          <p:cNvPr id="48141" name="Line 14">
            <a:extLst>
              <a:ext uri="{FF2B5EF4-FFF2-40B4-BE49-F238E27FC236}">
                <a16:creationId xmlns:a16="http://schemas.microsoft.com/office/drawing/2014/main" id="{3E310F3C-C17D-4C7F-A83B-C5B3DFCD83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8400" y="1676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8142" name="Line 15">
            <a:extLst>
              <a:ext uri="{FF2B5EF4-FFF2-40B4-BE49-F238E27FC236}">
                <a16:creationId xmlns:a16="http://schemas.microsoft.com/office/drawing/2014/main" id="{B90CBA9A-9F52-4035-A4C3-1D6A2B89C6A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16764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8143" name="Line 16">
            <a:extLst>
              <a:ext uri="{FF2B5EF4-FFF2-40B4-BE49-F238E27FC236}">
                <a16:creationId xmlns:a16="http://schemas.microsoft.com/office/drawing/2014/main" id="{C165DEB8-B159-4EFE-9648-E3F1B8CB5E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167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8144" name="Line 17">
            <a:extLst>
              <a:ext uri="{FF2B5EF4-FFF2-40B4-BE49-F238E27FC236}">
                <a16:creationId xmlns:a16="http://schemas.microsoft.com/office/drawing/2014/main" id="{91DB8BDE-A15D-4B17-BEB2-EE3D3461C49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5146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8145" name="Line 18">
            <a:extLst>
              <a:ext uri="{FF2B5EF4-FFF2-40B4-BE49-F238E27FC236}">
                <a16:creationId xmlns:a16="http://schemas.microsoft.com/office/drawing/2014/main" id="{BE63D84E-E045-46C8-BBCE-BE72AA5D24FC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514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8146" name="Line 19">
            <a:extLst>
              <a:ext uri="{FF2B5EF4-FFF2-40B4-BE49-F238E27FC236}">
                <a16:creationId xmlns:a16="http://schemas.microsoft.com/office/drawing/2014/main" id="{0DDE2C55-3EFF-40E4-9C9F-46F3AE6E14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72200" y="3048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8147" name="Line 20">
            <a:extLst>
              <a:ext uri="{FF2B5EF4-FFF2-40B4-BE49-F238E27FC236}">
                <a16:creationId xmlns:a16="http://schemas.microsoft.com/office/drawing/2014/main" id="{423FA7ED-88C9-4D17-A6AF-BC8A9DBD4E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62750" y="3048000"/>
            <a:ext cx="2362200" cy="180975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grpSp>
        <p:nvGrpSpPr>
          <p:cNvPr id="48148" name="Group 22">
            <a:extLst>
              <a:ext uri="{FF2B5EF4-FFF2-40B4-BE49-F238E27FC236}">
                <a16:creationId xmlns:a16="http://schemas.microsoft.com/office/drawing/2014/main" id="{8B9A4346-978F-4F23-A945-C86BCBE05E1F}"/>
              </a:ext>
            </a:extLst>
          </p:cNvPr>
          <p:cNvGrpSpPr>
            <a:grpSpLocks/>
          </p:cNvGrpSpPr>
          <p:nvPr/>
        </p:nvGrpSpPr>
        <p:grpSpPr bwMode="auto">
          <a:xfrm>
            <a:off x="4833938" y="4056063"/>
            <a:ext cx="2403475" cy="1681162"/>
            <a:chOff x="2709" y="2891"/>
            <a:chExt cx="1514" cy="1059"/>
          </a:xfrm>
        </p:grpSpPr>
        <p:sp>
          <p:nvSpPr>
            <p:cNvPr id="48149" name="Freeform 23">
              <a:extLst>
                <a:ext uri="{FF2B5EF4-FFF2-40B4-BE49-F238E27FC236}">
                  <a16:creationId xmlns:a16="http://schemas.microsoft.com/office/drawing/2014/main" id="{9BD0E47E-17C9-4A1E-8FA3-C2F900473E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7" y="3342"/>
              <a:ext cx="798" cy="373"/>
            </a:xfrm>
            <a:custGeom>
              <a:avLst/>
              <a:gdLst>
                <a:gd name="T0" fmla="*/ 221 w 798"/>
                <a:gd name="T1" fmla="*/ 11 h 373"/>
                <a:gd name="T2" fmla="*/ 0 w 798"/>
                <a:gd name="T3" fmla="*/ 103 h 373"/>
                <a:gd name="T4" fmla="*/ 0 w 798"/>
                <a:gd name="T5" fmla="*/ 291 h 373"/>
                <a:gd name="T6" fmla="*/ 551 w 798"/>
                <a:gd name="T7" fmla="*/ 372 h 373"/>
                <a:gd name="T8" fmla="*/ 797 w 798"/>
                <a:gd name="T9" fmla="*/ 206 h 373"/>
                <a:gd name="T10" fmla="*/ 797 w 798"/>
                <a:gd name="T11" fmla="*/ 29 h 373"/>
                <a:gd name="T12" fmla="*/ 569 w 798"/>
                <a:gd name="T13" fmla="*/ 0 h 373"/>
                <a:gd name="T14" fmla="*/ 221 w 798"/>
                <a:gd name="T15" fmla="*/ 11 h 3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98" h="373">
                  <a:moveTo>
                    <a:pt x="221" y="11"/>
                  </a:moveTo>
                  <a:lnTo>
                    <a:pt x="0" y="103"/>
                  </a:lnTo>
                  <a:lnTo>
                    <a:pt x="0" y="291"/>
                  </a:lnTo>
                  <a:lnTo>
                    <a:pt x="551" y="372"/>
                  </a:lnTo>
                  <a:lnTo>
                    <a:pt x="797" y="206"/>
                  </a:lnTo>
                  <a:lnTo>
                    <a:pt x="797" y="29"/>
                  </a:lnTo>
                  <a:lnTo>
                    <a:pt x="569" y="0"/>
                  </a:lnTo>
                  <a:lnTo>
                    <a:pt x="221" y="11"/>
                  </a:lnTo>
                </a:path>
              </a:pathLst>
            </a:custGeom>
            <a:solidFill>
              <a:srgbClr val="B6B6B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50" name="Freeform 24">
              <a:extLst>
                <a:ext uri="{FF2B5EF4-FFF2-40B4-BE49-F238E27FC236}">
                  <a16:creationId xmlns:a16="http://schemas.microsoft.com/office/drawing/2014/main" id="{D471E813-7C69-4929-A454-D789550C79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6" y="3348"/>
              <a:ext cx="543" cy="132"/>
            </a:xfrm>
            <a:custGeom>
              <a:avLst/>
              <a:gdLst>
                <a:gd name="T0" fmla="*/ 109 w 543"/>
                <a:gd name="T1" fmla="*/ 16 h 132"/>
                <a:gd name="T2" fmla="*/ 2 w 543"/>
                <a:gd name="T3" fmla="*/ 60 h 132"/>
                <a:gd name="T4" fmla="*/ 0 w 543"/>
                <a:gd name="T5" fmla="*/ 60 h 132"/>
                <a:gd name="T6" fmla="*/ 0 w 543"/>
                <a:gd name="T7" fmla="*/ 95 h 132"/>
                <a:gd name="T8" fmla="*/ 350 w 543"/>
                <a:gd name="T9" fmla="*/ 131 h 132"/>
                <a:gd name="T10" fmla="*/ 363 w 543"/>
                <a:gd name="T11" fmla="*/ 131 h 132"/>
                <a:gd name="T12" fmla="*/ 374 w 543"/>
                <a:gd name="T13" fmla="*/ 130 h 132"/>
                <a:gd name="T14" fmla="*/ 383 w 543"/>
                <a:gd name="T15" fmla="*/ 128 h 132"/>
                <a:gd name="T16" fmla="*/ 392 w 543"/>
                <a:gd name="T17" fmla="*/ 125 h 132"/>
                <a:gd name="T18" fmla="*/ 542 w 543"/>
                <a:gd name="T19" fmla="*/ 46 h 132"/>
                <a:gd name="T20" fmla="*/ 537 w 543"/>
                <a:gd name="T21" fmla="*/ 16 h 132"/>
                <a:gd name="T22" fmla="*/ 538 w 543"/>
                <a:gd name="T23" fmla="*/ 16 h 132"/>
                <a:gd name="T24" fmla="*/ 425 w 543"/>
                <a:gd name="T25" fmla="*/ 0 h 132"/>
                <a:gd name="T26" fmla="*/ 109 w 543"/>
                <a:gd name="T27" fmla="*/ 16 h 13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43" h="132">
                  <a:moveTo>
                    <a:pt x="109" y="16"/>
                  </a:moveTo>
                  <a:lnTo>
                    <a:pt x="2" y="60"/>
                  </a:lnTo>
                  <a:lnTo>
                    <a:pt x="0" y="60"/>
                  </a:lnTo>
                  <a:lnTo>
                    <a:pt x="0" y="95"/>
                  </a:lnTo>
                  <a:lnTo>
                    <a:pt x="350" y="131"/>
                  </a:lnTo>
                  <a:lnTo>
                    <a:pt x="363" y="131"/>
                  </a:lnTo>
                  <a:lnTo>
                    <a:pt x="374" y="130"/>
                  </a:lnTo>
                  <a:lnTo>
                    <a:pt x="383" y="128"/>
                  </a:lnTo>
                  <a:lnTo>
                    <a:pt x="392" y="125"/>
                  </a:lnTo>
                  <a:lnTo>
                    <a:pt x="542" y="46"/>
                  </a:lnTo>
                  <a:lnTo>
                    <a:pt x="537" y="16"/>
                  </a:lnTo>
                  <a:lnTo>
                    <a:pt x="538" y="16"/>
                  </a:lnTo>
                  <a:lnTo>
                    <a:pt x="425" y="0"/>
                  </a:lnTo>
                  <a:lnTo>
                    <a:pt x="109" y="16"/>
                  </a:lnTo>
                </a:path>
              </a:pathLst>
            </a:custGeom>
            <a:solidFill>
              <a:srgbClr val="40404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51" name="Freeform 25">
              <a:extLst>
                <a:ext uri="{FF2B5EF4-FFF2-40B4-BE49-F238E27FC236}">
                  <a16:creationId xmlns:a16="http://schemas.microsoft.com/office/drawing/2014/main" id="{217E2363-7992-43D8-9938-73D8E7DAB4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4" y="3352"/>
              <a:ext cx="224" cy="35"/>
            </a:xfrm>
            <a:custGeom>
              <a:avLst/>
              <a:gdLst>
                <a:gd name="T0" fmla="*/ 0 w 224"/>
                <a:gd name="T1" fmla="*/ 0 h 35"/>
                <a:gd name="T2" fmla="*/ 3 w 224"/>
                <a:gd name="T3" fmla="*/ 12 h 35"/>
                <a:gd name="T4" fmla="*/ 8 w 224"/>
                <a:gd name="T5" fmla="*/ 15 h 35"/>
                <a:gd name="T6" fmla="*/ 14 w 224"/>
                <a:gd name="T7" fmla="*/ 18 h 35"/>
                <a:gd name="T8" fmla="*/ 21 w 224"/>
                <a:gd name="T9" fmla="*/ 21 h 35"/>
                <a:gd name="T10" fmla="*/ 41 w 224"/>
                <a:gd name="T11" fmla="*/ 27 h 35"/>
                <a:gd name="T12" fmla="*/ 56 w 224"/>
                <a:gd name="T13" fmla="*/ 30 h 35"/>
                <a:gd name="T14" fmla="*/ 77 w 224"/>
                <a:gd name="T15" fmla="*/ 33 h 35"/>
                <a:gd name="T16" fmla="*/ 97 w 224"/>
                <a:gd name="T17" fmla="*/ 34 h 35"/>
                <a:gd name="T18" fmla="*/ 121 w 224"/>
                <a:gd name="T19" fmla="*/ 34 h 35"/>
                <a:gd name="T20" fmla="*/ 145 w 224"/>
                <a:gd name="T21" fmla="*/ 34 h 35"/>
                <a:gd name="T22" fmla="*/ 171 w 224"/>
                <a:gd name="T23" fmla="*/ 30 h 35"/>
                <a:gd name="T24" fmla="*/ 183 w 224"/>
                <a:gd name="T25" fmla="*/ 29 h 35"/>
                <a:gd name="T26" fmla="*/ 193 w 224"/>
                <a:gd name="T27" fmla="*/ 26 h 35"/>
                <a:gd name="T28" fmla="*/ 204 w 224"/>
                <a:gd name="T29" fmla="*/ 22 h 35"/>
                <a:gd name="T30" fmla="*/ 209 w 224"/>
                <a:gd name="T31" fmla="*/ 20 h 35"/>
                <a:gd name="T32" fmla="*/ 213 w 224"/>
                <a:gd name="T33" fmla="*/ 17 h 35"/>
                <a:gd name="T34" fmla="*/ 215 w 224"/>
                <a:gd name="T35" fmla="*/ 15 h 35"/>
                <a:gd name="T36" fmla="*/ 217 w 224"/>
                <a:gd name="T37" fmla="*/ 12 h 35"/>
                <a:gd name="T38" fmla="*/ 223 w 224"/>
                <a:gd name="T39" fmla="*/ 0 h 35"/>
                <a:gd name="T40" fmla="*/ 0 w 224"/>
                <a:gd name="T41" fmla="*/ 0 h 3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24" h="35">
                  <a:moveTo>
                    <a:pt x="0" y="0"/>
                  </a:moveTo>
                  <a:lnTo>
                    <a:pt x="3" y="12"/>
                  </a:lnTo>
                  <a:lnTo>
                    <a:pt x="8" y="15"/>
                  </a:lnTo>
                  <a:lnTo>
                    <a:pt x="14" y="18"/>
                  </a:lnTo>
                  <a:lnTo>
                    <a:pt x="21" y="21"/>
                  </a:lnTo>
                  <a:lnTo>
                    <a:pt x="41" y="27"/>
                  </a:lnTo>
                  <a:lnTo>
                    <a:pt x="56" y="30"/>
                  </a:lnTo>
                  <a:lnTo>
                    <a:pt x="77" y="33"/>
                  </a:lnTo>
                  <a:lnTo>
                    <a:pt x="97" y="34"/>
                  </a:lnTo>
                  <a:lnTo>
                    <a:pt x="121" y="34"/>
                  </a:lnTo>
                  <a:lnTo>
                    <a:pt x="145" y="34"/>
                  </a:lnTo>
                  <a:lnTo>
                    <a:pt x="171" y="30"/>
                  </a:lnTo>
                  <a:lnTo>
                    <a:pt x="183" y="29"/>
                  </a:lnTo>
                  <a:lnTo>
                    <a:pt x="193" y="26"/>
                  </a:lnTo>
                  <a:lnTo>
                    <a:pt x="204" y="22"/>
                  </a:lnTo>
                  <a:lnTo>
                    <a:pt x="209" y="20"/>
                  </a:lnTo>
                  <a:lnTo>
                    <a:pt x="213" y="17"/>
                  </a:lnTo>
                  <a:lnTo>
                    <a:pt x="215" y="15"/>
                  </a:lnTo>
                  <a:lnTo>
                    <a:pt x="217" y="12"/>
                  </a:lnTo>
                  <a:lnTo>
                    <a:pt x="223" y="0"/>
                  </a:lnTo>
                  <a:lnTo>
                    <a:pt x="0" y="0"/>
                  </a:lnTo>
                </a:path>
              </a:pathLst>
            </a:custGeom>
            <a:solidFill>
              <a:srgbClr val="40404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52" name="Freeform 26">
              <a:extLst>
                <a:ext uri="{FF2B5EF4-FFF2-40B4-BE49-F238E27FC236}">
                  <a16:creationId xmlns:a16="http://schemas.microsoft.com/office/drawing/2014/main" id="{85ACBF07-1E52-46CD-8BAC-AC8B3A6D86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8" y="3456"/>
              <a:ext cx="537" cy="164"/>
            </a:xfrm>
            <a:custGeom>
              <a:avLst/>
              <a:gdLst>
                <a:gd name="T0" fmla="*/ 0 w 537"/>
                <a:gd name="T1" fmla="*/ 94 h 164"/>
                <a:gd name="T2" fmla="*/ 536 w 537"/>
                <a:gd name="T3" fmla="*/ 163 h 164"/>
                <a:gd name="T4" fmla="*/ 536 w 537"/>
                <a:gd name="T5" fmla="*/ 59 h 164"/>
                <a:gd name="T6" fmla="*/ 4 w 537"/>
                <a:gd name="T7" fmla="*/ 0 h 164"/>
                <a:gd name="T8" fmla="*/ 0 w 537"/>
                <a:gd name="T9" fmla="*/ 65 h 164"/>
                <a:gd name="T10" fmla="*/ 0 w 537"/>
                <a:gd name="T11" fmla="*/ 94 h 1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7" h="164">
                  <a:moveTo>
                    <a:pt x="0" y="94"/>
                  </a:moveTo>
                  <a:lnTo>
                    <a:pt x="536" y="163"/>
                  </a:lnTo>
                  <a:lnTo>
                    <a:pt x="536" y="59"/>
                  </a:lnTo>
                  <a:lnTo>
                    <a:pt x="4" y="0"/>
                  </a:lnTo>
                  <a:lnTo>
                    <a:pt x="0" y="65"/>
                  </a:lnTo>
                  <a:lnTo>
                    <a:pt x="0" y="94"/>
                  </a:lnTo>
                </a:path>
              </a:pathLst>
            </a:custGeom>
            <a:solidFill>
              <a:srgbClr val="40404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53" name="Freeform 27">
              <a:extLst>
                <a:ext uri="{FF2B5EF4-FFF2-40B4-BE49-F238E27FC236}">
                  <a16:creationId xmlns:a16="http://schemas.microsoft.com/office/drawing/2014/main" id="{177ED154-2437-4BD9-8C31-53DB847AF75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9" y="3613"/>
              <a:ext cx="1016" cy="337"/>
            </a:xfrm>
            <a:custGeom>
              <a:avLst/>
              <a:gdLst>
                <a:gd name="T0" fmla="*/ 1003 w 1016"/>
                <a:gd name="T1" fmla="*/ 115 h 337"/>
                <a:gd name="T2" fmla="*/ 221 w 1016"/>
                <a:gd name="T3" fmla="*/ 0 h 337"/>
                <a:gd name="T4" fmla="*/ 218 w 1016"/>
                <a:gd name="T5" fmla="*/ 1 h 337"/>
                <a:gd name="T6" fmla="*/ 214 w 1016"/>
                <a:gd name="T7" fmla="*/ 3 h 337"/>
                <a:gd name="T8" fmla="*/ 205 w 1016"/>
                <a:gd name="T9" fmla="*/ 10 h 337"/>
                <a:gd name="T10" fmla="*/ 8 w 1016"/>
                <a:gd name="T11" fmla="*/ 157 h 337"/>
                <a:gd name="T12" fmla="*/ 6 w 1016"/>
                <a:gd name="T13" fmla="*/ 159 h 337"/>
                <a:gd name="T14" fmla="*/ 4 w 1016"/>
                <a:gd name="T15" fmla="*/ 162 h 337"/>
                <a:gd name="T16" fmla="*/ 4 w 1016"/>
                <a:gd name="T17" fmla="*/ 165 h 337"/>
                <a:gd name="T18" fmla="*/ 5 w 1016"/>
                <a:gd name="T19" fmla="*/ 167 h 337"/>
                <a:gd name="T20" fmla="*/ 1 w 1016"/>
                <a:gd name="T21" fmla="*/ 176 h 337"/>
                <a:gd name="T22" fmla="*/ 0 w 1016"/>
                <a:gd name="T23" fmla="*/ 182 h 337"/>
                <a:gd name="T24" fmla="*/ 1 w 1016"/>
                <a:gd name="T25" fmla="*/ 186 h 337"/>
                <a:gd name="T26" fmla="*/ 2 w 1016"/>
                <a:gd name="T27" fmla="*/ 188 h 337"/>
                <a:gd name="T28" fmla="*/ 4 w 1016"/>
                <a:gd name="T29" fmla="*/ 190 h 337"/>
                <a:gd name="T30" fmla="*/ 21 w 1016"/>
                <a:gd name="T31" fmla="*/ 194 h 337"/>
                <a:gd name="T32" fmla="*/ 827 w 1016"/>
                <a:gd name="T33" fmla="*/ 332 h 337"/>
                <a:gd name="T34" fmla="*/ 843 w 1016"/>
                <a:gd name="T35" fmla="*/ 335 h 337"/>
                <a:gd name="T36" fmla="*/ 857 w 1016"/>
                <a:gd name="T37" fmla="*/ 336 h 337"/>
                <a:gd name="T38" fmla="*/ 863 w 1016"/>
                <a:gd name="T39" fmla="*/ 335 h 337"/>
                <a:gd name="T40" fmla="*/ 868 w 1016"/>
                <a:gd name="T41" fmla="*/ 333 h 337"/>
                <a:gd name="T42" fmla="*/ 869 w 1016"/>
                <a:gd name="T43" fmla="*/ 332 h 337"/>
                <a:gd name="T44" fmla="*/ 875 w 1016"/>
                <a:gd name="T45" fmla="*/ 328 h 337"/>
                <a:gd name="T46" fmla="*/ 883 w 1016"/>
                <a:gd name="T47" fmla="*/ 322 h 337"/>
                <a:gd name="T48" fmla="*/ 1014 w 1016"/>
                <a:gd name="T49" fmla="*/ 182 h 337"/>
                <a:gd name="T50" fmla="*/ 1015 w 1016"/>
                <a:gd name="T51" fmla="*/ 182 h 337"/>
                <a:gd name="T52" fmla="*/ 1007 w 1016"/>
                <a:gd name="T53" fmla="*/ 115 h 337"/>
                <a:gd name="T54" fmla="*/ 1003 w 1016"/>
                <a:gd name="T55" fmla="*/ 115 h 337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016" h="337">
                  <a:moveTo>
                    <a:pt x="1003" y="115"/>
                  </a:moveTo>
                  <a:lnTo>
                    <a:pt x="221" y="0"/>
                  </a:lnTo>
                  <a:lnTo>
                    <a:pt x="218" y="1"/>
                  </a:lnTo>
                  <a:lnTo>
                    <a:pt x="214" y="3"/>
                  </a:lnTo>
                  <a:lnTo>
                    <a:pt x="205" y="10"/>
                  </a:lnTo>
                  <a:lnTo>
                    <a:pt x="8" y="157"/>
                  </a:lnTo>
                  <a:lnTo>
                    <a:pt x="6" y="159"/>
                  </a:lnTo>
                  <a:lnTo>
                    <a:pt x="4" y="162"/>
                  </a:lnTo>
                  <a:lnTo>
                    <a:pt x="4" y="165"/>
                  </a:lnTo>
                  <a:lnTo>
                    <a:pt x="5" y="167"/>
                  </a:lnTo>
                  <a:lnTo>
                    <a:pt x="1" y="176"/>
                  </a:lnTo>
                  <a:lnTo>
                    <a:pt x="0" y="182"/>
                  </a:lnTo>
                  <a:lnTo>
                    <a:pt x="1" y="186"/>
                  </a:lnTo>
                  <a:lnTo>
                    <a:pt x="2" y="188"/>
                  </a:lnTo>
                  <a:lnTo>
                    <a:pt x="4" y="190"/>
                  </a:lnTo>
                  <a:lnTo>
                    <a:pt x="21" y="194"/>
                  </a:lnTo>
                  <a:lnTo>
                    <a:pt x="827" y="332"/>
                  </a:lnTo>
                  <a:lnTo>
                    <a:pt x="843" y="335"/>
                  </a:lnTo>
                  <a:lnTo>
                    <a:pt x="857" y="336"/>
                  </a:lnTo>
                  <a:lnTo>
                    <a:pt x="863" y="335"/>
                  </a:lnTo>
                  <a:lnTo>
                    <a:pt x="868" y="333"/>
                  </a:lnTo>
                  <a:lnTo>
                    <a:pt x="869" y="332"/>
                  </a:lnTo>
                  <a:lnTo>
                    <a:pt x="875" y="328"/>
                  </a:lnTo>
                  <a:lnTo>
                    <a:pt x="883" y="322"/>
                  </a:lnTo>
                  <a:lnTo>
                    <a:pt x="1014" y="182"/>
                  </a:lnTo>
                  <a:lnTo>
                    <a:pt x="1015" y="182"/>
                  </a:lnTo>
                  <a:lnTo>
                    <a:pt x="1007" y="115"/>
                  </a:lnTo>
                  <a:lnTo>
                    <a:pt x="1003" y="115"/>
                  </a:lnTo>
                </a:path>
              </a:pathLst>
            </a:custGeom>
            <a:solidFill>
              <a:srgbClr val="B6B6B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54" name="Freeform 28">
              <a:extLst>
                <a:ext uri="{FF2B5EF4-FFF2-40B4-BE49-F238E27FC236}">
                  <a16:creationId xmlns:a16="http://schemas.microsoft.com/office/drawing/2014/main" id="{E3412244-522B-4796-9498-0EDD970851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4" y="3728"/>
              <a:ext cx="1002" cy="196"/>
            </a:xfrm>
            <a:custGeom>
              <a:avLst/>
              <a:gdLst>
                <a:gd name="T0" fmla="*/ 1001 w 1002"/>
                <a:gd name="T1" fmla="*/ 0 h 196"/>
                <a:gd name="T2" fmla="*/ 864 w 1002"/>
                <a:gd name="T3" fmla="*/ 184 h 196"/>
                <a:gd name="T4" fmla="*/ 858 w 1002"/>
                <a:gd name="T5" fmla="*/ 188 h 196"/>
                <a:gd name="T6" fmla="*/ 854 w 1002"/>
                <a:gd name="T7" fmla="*/ 190 h 196"/>
                <a:gd name="T8" fmla="*/ 850 w 1002"/>
                <a:gd name="T9" fmla="*/ 193 h 196"/>
                <a:gd name="T10" fmla="*/ 844 w 1002"/>
                <a:gd name="T11" fmla="*/ 194 h 196"/>
                <a:gd name="T12" fmla="*/ 837 w 1002"/>
                <a:gd name="T13" fmla="*/ 195 h 196"/>
                <a:gd name="T14" fmla="*/ 829 w 1002"/>
                <a:gd name="T15" fmla="*/ 194 h 196"/>
                <a:gd name="T16" fmla="*/ 805 w 1002"/>
                <a:gd name="T17" fmla="*/ 191 h 196"/>
                <a:gd name="T18" fmla="*/ 10 w 1002"/>
                <a:gd name="T19" fmla="*/ 57 h 196"/>
                <a:gd name="T20" fmla="*/ 3 w 1002"/>
                <a:gd name="T21" fmla="*/ 55 h 196"/>
                <a:gd name="T22" fmla="*/ 0 w 1002"/>
                <a:gd name="T23" fmla="*/ 52 h 19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002" h="196">
                  <a:moveTo>
                    <a:pt x="1001" y="0"/>
                  </a:moveTo>
                  <a:lnTo>
                    <a:pt x="864" y="184"/>
                  </a:lnTo>
                  <a:lnTo>
                    <a:pt x="858" y="188"/>
                  </a:lnTo>
                  <a:lnTo>
                    <a:pt x="854" y="190"/>
                  </a:lnTo>
                  <a:lnTo>
                    <a:pt x="850" y="193"/>
                  </a:lnTo>
                  <a:lnTo>
                    <a:pt x="844" y="194"/>
                  </a:lnTo>
                  <a:lnTo>
                    <a:pt x="837" y="195"/>
                  </a:lnTo>
                  <a:lnTo>
                    <a:pt x="829" y="194"/>
                  </a:lnTo>
                  <a:lnTo>
                    <a:pt x="805" y="191"/>
                  </a:lnTo>
                  <a:lnTo>
                    <a:pt x="10" y="57"/>
                  </a:lnTo>
                  <a:lnTo>
                    <a:pt x="3" y="55"/>
                  </a:lnTo>
                  <a:lnTo>
                    <a:pt x="0" y="52"/>
                  </a:lnTo>
                </a:path>
              </a:pathLst>
            </a:custGeom>
            <a:solidFill>
              <a:srgbClr val="B6B6B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55" name="Freeform 29">
              <a:extLst>
                <a:ext uri="{FF2B5EF4-FFF2-40B4-BE49-F238E27FC236}">
                  <a16:creationId xmlns:a16="http://schemas.microsoft.com/office/drawing/2014/main" id="{6CE4511C-60B4-4ACB-9027-D1E5AF5ABF5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2" y="3633"/>
              <a:ext cx="910" cy="273"/>
            </a:xfrm>
            <a:custGeom>
              <a:avLst/>
              <a:gdLst>
                <a:gd name="T0" fmla="*/ 909 w 910"/>
                <a:gd name="T1" fmla="*/ 113 h 273"/>
                <a:gd name="T2" fmla="*/ 786 w 910"/>
                <a:gd name="T3" fmla="*/ 272 h 273"/>
                <a:gd name="T4" fmla="*/ 0 w 910"/>
                <a:gd name="T5" fmla="*/ 136 h 273"/>
                <a:gd name="T6" fmla="*/ 171 w 910"/>
                <a:gd name="T7" fmla="*/ 0 h 273"/>
                <a:gd name="T8" fmla="*/ 909 w 910"/>
                <a:gd name="T9" fmla="*/ 113 h 2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10" h="273">
                  <a:moveTo>
                    <a:pt x="909" y="113"/>
                  </a:moveTo>
                  <a:lnTo>
                    <a:pt x="786" y="272"/>
                  </a:lnTo>
                  <a:lnTo>
                    <a:pt x="0" y="136"/>
                  </a:lnTo>
                  <a:lnTo>
                    <a:pt x="171" y="0"/>
                  </a:lnTo>
                  <a:lnTo>
                    <a:pt x="909" y="113"/>
                  </a:lnTo>
                </a:path>
              </a:pathLst>
            </a:custGeom>
            <a:solidFill>
              <a:srgbClr val="40404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56" name="Freeform 30">
              <a:extLst>
                <a:ext uri="{FF2B5EF4-FFF2-40B4-BE49-F238E27FC236}">
                  <a16:creationId xmlns:a16="http://schemas.microsoft.com/office/drawing/2014/main" id="{26E90043-6E35-4C50-8856-577FC89AA1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3776"/>
              <a:ext cx="216" cy="117"/>
            </a:xfrm>
            <a:custGeom>
              <a:avLst/>
              <a:gdLst>
                <a:gd name="T0" fmla="*/ 215 w 216"/>
                <a:gd name="T1" fmla="*/ 23 h 117"/>
                <a:gd name="T2" fmla="*/ 143 w 216"/>
                <a:gd name="T3" fmla="*/ 116 h 117"/>
                <a:gd name="T4" fmla="*/ 0 w 216"/>
                <a:gd name="T5" fmla="*/ 90 h 117"/>
                <a:gd name="T6" fmla="*/ 78 w 216"/>
                <a:gd name="T7" fmla="*/ 0 h 117"/>
                <a:gd name="T8" fmla="*/ 215 w 216"/>
                <a:gd name="T9" fmla="*/ 23 h 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6" h="117">
                  <a:moveTo>
                    <a:pt x="215" y="23"/>
                  </a:moveTo>
                  <a:lnTo>
                    <a:pt x="143" y="116"/>
                  </a:lnTo>
                  <a:lnTo>
                    <a:pt x="0" y="90"/>
                  </a:lnTo>
                  <a:lnTo>
                    <a:pt x="78" y="0"/>
                  </a:lnTo>
                  <a:lnTo>
                    <a:pt x="215" y="23"/>
                  </a:lnTo>
                </a:path>
              </a:pathLst>
            </a:custGeom>
            <a:solidFill>
              <a:schemeClr val="bg2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57" name="Freeform 31">
              <a:extLst>
                <a:ext uri="{FF2B5EF4-FFF2-40B4-BE49-F238E27FC236}">
                  <a16:creationId xmlns:a16="http://schemas.microsoft.com/office/drawing/2014/main" id="{EDABEE02-C28E-4FCA-9732-C0FDE5D554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1" y="3759"/>
              <a:ext cx="188" cy="105"/>
            </a:xfrm>
            <a:custGeom>
              <a:avLst/>
              <a:gdLst>
                <a:gd name="T0" fmla="*/ 187 w 188"/>
                <a:gd name="T1" fmla="*/ 15 h 105"/>
                <a:gd name="T2" fmla="*/ 108 w 188"/>
                <a:gd name="T3" fmla="*/ 104 h 105"/>
                <a:gd name="T4" fmla="*/ 0 w 188"/>
                <a:gd name="T5" fmla="*/ 85 h 105"/>
                <a:gd name="T6" fmla="*/ 87 w 188"/>
                <a:gd name="T7" fmla="*/ 0 h 105"/>
                <a:gd name="T8" fmla="*/ 187 w 188"/>
                <a:gd name="T9" fmla="*/ 15 h 1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8" h="105">
                  <a:moveTo>
                    <a:pt x="187" y="15"/>
                  </a:moveTo>
                  <a:lnTo>
                    <a:pt x="108" y="104"/>
                  </a:lnTo>
                  <a:lnTo>
                    <a:pt x="0" y="85"/>
                  </a:lnTo>
                  <a:lnTo>
                    <a:pt x="87" y="0"/>
                  </a:lnTo>
                  <a:lnTo>
                    <a:pt x="187" y="15"/>
                  </a:lnTo>
                </a:path>
              </a:pathLst>
            </a:custGeom>
            <a:solidFill>
              <a:schemeClr val="bg2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58" name="Freeform 32">
              <a:extLst>
                <a:ext uri="{FF2B5EF4-FFF2-40B4-BE49-F238E27FC236}">
                  <a16:creationId xmlns:a16="http://schemas.microsoft.com/office/drawing/2014/main" id="{94B4AC5E-30D1-4C95-9F3D-B29F620EBC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1" y="3653"/>
              <a:ext cx="429" cy="91"/>
            </a:xfrm>
            <a:custGeom>
              <a:avLst/>
              <a:gdLst>
                <a:gd name="T0" fmla="*/ 396 w 429"/>
                <a:gd name="T1" fmla="*/ 90 h 91"/>
                <a:gd name="T2" fmla="*/ 428 w 429"/>
                <a:gd name="T3" fmla="*/ 61 h 91"/>
                <a:gd name="T4" fmla="*/ 32 w 429"/>
                <a:gd name="T5" fmla="*/ 0 h 91"/>
                <a:gd name="T6" fmla="*/ 0 w 429"/>
                <a:gd name="T7" fmla="*/ 27 h 91"/>
                <a:gd name="T8" fmla="*/ 396 w 429"/>
                <a:gd name="T9" fmla="*/ 90 h 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9" h="91">
                  <a:moveTo>
                    <a:pt x="396" y="90"/>
                  </a:moveTo>
                  <a:lnTo>
                    <a:pt x="428" y="61"/>
                  </a:lnTo>
                  <a:lnTo>
                    <a:pt x="32" y="0"/>
                  </a:lnTo>
                  <a:lnTo>
                    <a:pt x="0" y="27"/>
                  </a:lnTo>
                  <a:lnTo>
                    <a:pt x="396" y="90"/>
                  </a:lnTo>
                </a:path>
              </a:pathLst>
            </a:custGeom>
            <a:solidFill>
              <a:srgbClr val="40404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59" name="Freeform 33">
              <a:extLst>
                <a:ext uri="{FF2B5EF4-FFF2-40B4-BE49-F238E27FC236}">
                  <a16:creationId xmlns:a16="http://schemas.microsoft.com/office/drawing/2014/main" id="{B90586BF-6D4A-42FB-AB07-66674323BB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9" y="3644"/>
              <a:ext cx="71" cy="35"/>
            </a:xfrm>
            <a:custGeom>
              <a:avLst/>
              <a:gdLst>
                <a:gd name="T0" fmla="*/ 70 w 71"/>
                <a:gd name="T1" fmla="*/ 6 h 35"/>
                <a:gd name="T2" fmla="*/ 37 w 71"/>
                <a:gd name="T3" fmla="*/ 34 h 35"/>
                <a:gd name="T4" fmla="*/ 0 w 71"/>
                <a:gd name="T5" fmla="*/ 28 h 35"/>
                <a:gd name="T6" fmla="*/ 33 w 71"/>
                <a:gd name="T7" fmla="*/ 0 h 35"/>
                <a:gd name="T8" fmla="*/ 70 w 71"/>
                <a:gd name="T9" fmla="*/ 6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1" h="35">
                  <a:moveTo>
                    <a:pt x="70" y="6"/>
                  </a:moveTo>
                  <a:lnTo>
                    <a:pt x="37" y="34"/>
                  </a:lnTo>
                  <a:lnTo>
                    <a:pt x="0" y="28"/>
                  </a:lnTo>
                  <a:lnTo>
                    <a:pt x="33" y="0"/>
                  </a:lnTo>
                  <a:lnTo>
                    <a:pt x="70" y="6"/>
                  </a:lnTo>
                </a:path>
              </a:pathLst>
            </a:custGeom>
            <a:solidFill>
              <a:srgbClr val="40404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60" name="Freeform 34">
              <a:extLst>
                <a:ext uri="{FF2B5EF4-FFF2-40B4-BE49-F238E27FC236}">
                  <a16:creationId xmlns:a16="http://schemas.microsoft.com/office/drawing/2014/main" id="{FA7EAEC8-FB46-470A-8916-BCF464964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8" y="3521"/>
              <a:ext cx="537" cy="65"/>
            </a:xfrm>
            <a:custGeom>
              <a:avLst/>
              <a:gdLst>
                <a:gd name="T0" fmla="*/ 0 w 537"/>
                <a:gd name="T1" fmla="*/ 0 h 65"/>
                <a:gd name="T2" fmla="*/ 519 w 537"/>
                <a:gd name="T3" fmla="*/ 64 h 65"/>
                <a:gd name="T4" fmla="*/ 536 w 537"/>
                <a:gd name="T5" fmla="*/ 63 h 6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7" h="65">
                  <a:moveTo>
                    <a:pt x="0" y="0"/>
                  </a:moveTo>
                  <a:lnTo>
                    <a:pt x="519" y="64"/>
                  </a:lnTo>
                  <a:lnTo>
                    <a:pt x="536" y="63"/>
                  </a:lnTo>
                </a:path>
              </a:pathLst>
            </a:custGeom>
            <a:solidFill>
              <a:srgbClr val="B6B6B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61" name="Line 35">
              <a:extLst>
                <a:ext uri="{FF2B5EF4-FFF2-40B4-BE49-F238E27FC236}">
                  <a16:creationId xmlns:a16="http://schemas.microsoft.com/office/drawing/2014/main" id="{80E1ABA0-C686-49A8-B2D4-05D7A680A1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81" y="3471"/>
              <a:ext cx="6" cy="6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8162" name="Line 36">
              <a:extLst>
                <a:ext uri="{FF2B5EF4-FFF2-40B4-BE49-F238E27FC236}">
                  <a16:creationId xmlns:a16="http://schemas.microsoft.com/office/drawing/2014/main" id="{3C9B2026-50EB-487C-978E-AC5ADB9147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7" y="3538"/>
              <a:ext cx="0" cy="2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8163" name="Line 37">
              <a:extLst>
                <a:ext uri="{FF2B5EF4-FFF2-40B4-BE49-F238E27FC236}">
                  <a16:creationId xmlns:a16="http://schemas.microsoft.com/office/drawing/2014/main" id="{6902868F-0C7E-454A-BEFE-78D197F231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79" y="3538"/>
              <a:ext cx="0" cy="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8164" name="Freeform 38">
              <a:extLst>
                <a:ext uri="{FF2B5EF4-FFF2-40B4-BE49-F238E27FC236}">
                  <a16:creationId xmlns:a16="http://schemas.microsoft.com/office/drawing/2014/main" id="{879116CA-C545-4738-9024-61C956D689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1" y="3533"/>
              <a:ext cx="37" cy="49"/>
            </a:xfrm>
            <a:custGeom>
              <a:avLst/>
              <a:gdLst>
                <a:gd name="T0" fmla="*/ 32 w 37"/>
                <a:gd name="T1" fmla="*/ 48 h 49"/>
                <a:gd name="T2" fmla="*/ 36 w 37"/>
                <a:gd name="T3" fmla="*/ 4 h 49"/>
                <a:gd name="T4" fmla="*/ 4 w 37"/>
                <a:gd name="T5" fmla="*/ 0 h 49"/>
                <a:gd name="T6" fmla="*/ 0 w 37"/>
                <a:gd name="T7" fmla="*/ 45 h 49"/>
                <a:gd name="T8" fmla="*/ 32 w 37"/>
                <a:gd name="T9" fmla="*/ 48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" h="49">
                  <a:moveTo>
                    <a:pt x="32" y="48"/>
                  </a:moveTo>
                  <a:lnTo>
                    <a:pt x="36" y="4"/>
                  </a:lnTo>
                  <a:lnTo>
                    <a:pt x="4" y="0"/>
                  </a:lnTo>
                  <a:lnTo>
                    <a:pt x="0" y="45"/>
                  </a:lnTo>
                  <a:lnTo>
                    <a:pt x="32" y="48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65" name="Freeform 39">
              <a:extLst>
                <a:ext uri="{FF2B5EF4-FFF2-40B4-BE49-F238E27FC236}">
                  <a16:creationId xmlns:a16="http://schemas.microsoft.com/office/drawing/2014/main" id="{394877AD-6AB4-4998-BFFC-B946D6A321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4" y="3542"/>
              <a:ext cx="30" cy="21"/>
            </a:xfrm>
            <a:custGeom>
              <a:avLst/>
              <a:gdLst>
                <a:gd name="T0" fmla="*/ 27 w 30"/>
                <a:gd name="T1" fmla="*/ 20 h 21"/>
                <a:gd name="T2" fmla="*/ 29 w 30"/>
                <a:gd name="T3" fmla="*/ 3 h 21"/>
                <a:gd name="T4" fmla="*/ 3 w 30"/>
                <a:gd name="T5" fmla="*/ 0 h 21"/>
                <a:gd name="T6" fmla="*/ 0 w 30"/>
                <a:gd name="T7" fmla="*/ 17 h 21"/>
                <a:gd name="T8" fmla="*/ 26 w 30"/>
                <a:gd name="T9" fmla="*/ 20 h 21"/>
                <a:gd name="T10" fmla="*/ 27 w 30"/>
                <a:gd name="T11" fmla="*/ 2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0" h="21">
                  <a:moveTo>
                    <a:pt x="27" y="20"/>
                  </a:moveTo>
                  <a:lnTo>
                    <a:pt x="29" y="3"/>
                  </a:lnTo>
                  <a:lnTo>
                    <a:pt x="3" y="0"/>
                  </a:lnTo>
                  <a:lnTo>
                    <a:pt x="0" y="17"/>
                  </a:lnTo>
                  <a:lnTo>
                    <a:pt x="26" y="20"/>
                  </a:lnTo>
                  <a:lnTo>
                    <a:pt x="27" y="20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66" name="Freeform 40">
              <a:extLst>
                <a:ext uri="{FF2B5EF4-FFF2-40B4-BE49-F238E27FC236}">
                  <a16:creationId xmlns:a16="http://schemas.microsoft.com/office/drawing/2014/main" id="{CF6D4112-54E5-472B-8191-FE5D126677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6" y="3500"/>
              <a:ext cx="139" cy="48"/>
            </a:xfrm>
            <a:custGeom>
              <a:avLst/>
              <a:gdLst>
                <a:gd name="T0" fmla="*/ 96 w 139"/>
                <a:gd name="T1" fmla="*/ 7 h 48"/>
                <a:gd name="T2" fmla="*/ 94 w 139"/>
                <a:gd name="T3" fmla="*/ 22 h 48"/>
                <a:gd name="T4" fmla="*/ 138 w 139"/>
                <a:gd name="T5" fmla="*/ 28 h 48"/>
                <a:gd name="T6" fmla="*/ 136 w 139"/>
                <a:gd name="T7" fmla="*/ 36 h 48"/>
                <a:gd name="T8" fmla="*/ 93 w 139"/>
                <a:gd name="T9" fmla="*/ 30 h 48"/>
                <a:gd name="T10" fmla="*/ 89 w 139"/>
                <a:gd name="T11" fmla="*/ 47 h 48"/>
                <a:gd name="T12" fmla="*/ 39 w 139"/>
                <a:gd name="T13" fmla="*/ 40 h 48"/>
                <a:gd name="T14" fmla="*/ 41 w 139"/>
                <a:gd name="T15" fmla="*/ 24 h 48"/>
                <a:gd name="T16" fmla="*/ 0 w 139"/>
                <a:gd name="T17" fmla="*/ 19 h 48"/>
                <a:gd name="T18" fmla="*/ 2 w 139"/>
                <a:gd name="T19" fmla="*/ 10 h 48"/>
                <a:gd name="T20" fmla="*/ 42 w 139"/>
                <a:gd name="T21" fmla="*/ 15 h 48"/>
                <a:gd name="T22" fmla="*/ 46 w 139"/>
                <a:gd name="T23" fmla="*/ 0 h 48"/>
                <a:gd name="T24" fmla="*/ 96 w 139"/>
                <a:gd name="T25" fmla="*/ 7 h 4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39" h="48">
                  <a:moveTo>
                    <a:pt x="96" y="7"/>
                  </a:moveTo>
                  <a:lnTo>
                    <a:pt x="94" y="22"/>
                  </a:lnTo>
                  <a:lnTo>
                    <a:pt x="138" y="28"/>
                  </a:lnTo>
                  <a:lnTo>
                    <a:pt x="136" y="36"/>
                  </a:lnTo>
                  <a:lnTo>
                    <a:pt x="93" y="30"/>
                  </a:lnTo>
                  <a:lnTo>
                    <a:pt x="89" y="47"/>
                  </a:lnTo>
                  <a:lnTo>
                    <a:pt x="39" y="40"/>
                  </a:lnTo>
                  <a:lnTo>
                    <a:pt x="41" y="24"/>
                  </a:lnTo>
                  <a:lnTo>
                    <a:pt x="0" y="19"/>
                  </a:lnTo>
                  <a:lnTo>
                    <a:pt x="2" y="10"/>
                  </a:lnTo>
                  <a:lnTo>
                    <a:pt x="42" y="15"/>
                  </a:lnTo>
                  <a:lnTo>
                    <a:pt x="46" y="0"/>
                  </a:lnTo>
                  <a:lnTo>
                    <a:pt x="96" y="7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67" name="Freeform 41">
              <a:extLst>
                <a:ext uri="{FF2B5EF4-FFF2-40B4-BE49-F238E27FC236}">
                  <a16:creationId xmlns:a16="http://schemas.microsoft.com/office/drawing/2014/main" id="{94111C98-A5C0-495A-A2C0-277178E761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9" y="3370"/>
              <a:ext cx="796" cy="135"/>
            </a:xfrm>
            <a:custGeom>
              <a:avLst/>
              <a:gdLst>
                <a:gd name="T0" fmla="*/ 0 w 796"/>
                <a:gd name="T1" fmla="*/ 75 h 135"/>
                <a:gd name="T2" fmla="*/ 549 w 796"/>
                <a:gd name="T3" fmla="*/ 134 h 135"/>
                <a:gd name="T4" fmla="*/ 795 w 796"/>
                <a:gd name="T5" fmla="*/ 0 h 13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96" h="135">
                  <a:moveTo>
                    <a:pt x="0" y="75"/>
                  </a:moveTo>
                  <a:lnTo>
                    <a:pt x="549" y="134"/>
                  </a:lnTo>
                  <a:lnTo>
                    <a:pt x="795" y="0"/>
                  </a:lnTo>
                </a:path>
              </a:pathLst>
            </a:custGeom>
            <a:solidFill>
              <a:srgbClr val="B6B6B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68" name="Line 42">
              <a:extLst>
                <a:ext uri="{FF2B5EF4-FFF2-40B4-BE49-F238E27FC236}">
                  <a16:creationId xmlns:a16="http://schemas.microsoft.com/office/drawing/2014/main" id="{96A839D0-8D78-4B84-927B-F0D7EBA3DC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8" y="3505"/>
              <a:ext cx="0" cy="20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8169" name="Freeform 43">
              <a:extLst>
                <a:ext uri="{FF2B5EF4-FFF2-40B4-BE49-F238E27FC236}">
                  <a16:creationId xmlns:a16="http://schemas.microsoft.com/office/drawing/2014/main" id="{225B5E88-DC5F-495E-81B2-025ED9E23D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7" y="3345"/>
              <a:ext cx="325" cy="20"/>
            </a:xfrm>
            <a:custGeom>
              <a:avLst/>
              <a:gdLst>
                <a:gd name="T0" fmla="*/ 0 w 325"/>
                <a:gd name="T1" fmla="*/ 0 h 20"/>
                <a:gd name="T2" fmla="*/ 0 w 325"/>
                <a:gd name="T3" fmla="*/ 19 h 20"/>
                <a:gd name="T4" fmla="*/ 324 w 325"/>
                <a:gd name="T5" fmla="*/ 19 h 20"/>
                <a:gd name="T6" fmla="*/ 324 w 325"/>
                <a:gd name="T7" fmla="*/ 0 h 20"/>
                <a:gd name="T8" fmla="*/ 0 w 325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5" h="20">
                  <a:moveTo>
                    <a:pt x="0" y="0"/>
                  </a:moveTo>
                  <a:lnTo>
                    <a:pt x="0" y="19"/>
                  </a:lnTo>
                  <a:lnTo>
                    <a:pt x="324" y="19"/>
                  </a:lnTo>
                  <a:lnTo>
                    <a:pt x="324" y="0"/>
                  </a:lnTo>
                  <a:lnTo>
                    <a:pt x="0" y="0"/>
                  </a:lnTo>
                </a:path>
              </a:pathLst>
            </a:custGeom>
            <a:solidFill>
              <a:srgbClr val="40404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70" name="Freeform 44">
              <a:extLst>
                <a:ext uri="{FF2B5EF4-FFF2-40B4-BE49-F238E27FC236}">
                  <a16:creationId xmlns:a16="http://schemas.microsoft.com/office/drawing/2014/main" id="{6315A40B-5080-4D3C-906B-BE093EDE93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4" y="3539"/>
              <a:ext cx="227" cy="100"/>
            </a:xfrm>
            <a:custGeom>
              <a:avLst/>
              <a:gdLst>
                <a:gd name="T0" fmla="*/ 30 w 227"/>
                <a:gd name="T1" fmla="*/ 0 h 100"/>
                <a:gd name="T2" fmla="*/ 82 w 227"/>
                <a:gd name="T3" fmla="*/ 2 h 100"/>
                <a:gd name="T4" fmla="*/ 143 w 227"/>
                <a:gd name="T5" fmla="*/ 5 h 100"/>
                <a:gd name="T6" fmla="*/ 167 w 227"/>
                <a:gd name="T7" fmla="*/ 7 h 100"/>
                <a:gd name="T8" fmla="*/ 187 w 227"/>
                <a:gd name="T9" fmla="*/ 9 h 100"/>
                <a:gd name="T10" fmla="*/ 193 w 227"/>
                <a:gd name="T11" fmla="*/ 11 h 100"/>
                <a:gd name="T12" fmla="*/ 197 w 227"/>
                <a:gd name="T13" fmla="*/ 13 h 100"/>
                <a:gd name="T14" fmla="*/ 201 w 227"/>
                <a:gd name="T15" fmla="*/ 16 h 100"/>
                <a:gd name="T16" fmla="*/ 203 w 227"/>
                <a:gd name="T17" fmla="*/ 20 h 100"/>
                <a:gd name="T18" fmla="*/ 203 w 227"/>
                <a:gd name="T19" fmla="*/ 26 h 100"/>
                <a:gd name="T20" fmla="*/ 202 w 227"/>
                <a:gd name="T21" fmla="*/ 32 h 100"/>
                <a:gd name="T22" fmla="*/ 200 w 227"/>
                <a:gd name="T23" fmla="*/ 35 h 100"/>
                <a:gd name="T24" fmla="*/ 195 w 227"/>
                <a:gd name="T25" fmla="*/ 37 h 100"/>
                <a:gd name="T26" fmla="*/ 186 w 227"/>
                <a:gd name="T27" fmla="*/ 39 h 100"/>
                <a:gd name="T28" fmla="*/ 162 w 227"/>
                <a:gd name="T29" fmla="*/ 43 h 100"/>
                <a:gd name="T30" fmla="*/ 138 w 227"/>
                <a:gd name="T31" fmla="*/ 46 h 100"/>
                <a:gd name="T32" fmla="*/ 95 w 227"/>
                <a:gd name="T33" fmla="*/ 51 h 100"/>
                <a:gd name="T34" fmla="*/ 50 w 227"/>
                <a:gd name="T35" fmla="*/ 57 h 100"/>
                <a:gd name="T36" fmla="*/ 34 w 227"/>
                <a:gd name="T37" fmla="*/ 60 h 100"/>
                <a:gd name="T38" fmla="*/ 18 w 227"/>
                <a:gd name="T39" fmla="*/ 64 h 100"/>
                <a:gd name="T40" fmla="*/ 12 w 227"/>
                <a:gd name="T41" fmla="*/ 67 h 100"/>
                <a:gd name="T42" fmla="*/ 8 w 227"/>
                <a:gd name="T43" fmla="*/ 68 h 100"/>
                <a:gd name="T44" fmla="*/ 4 w 227"/>
                <a:gd name="T45" fmla="*/ 71 h 100"/>
                <a:gd name="T46" fmla="*/ 1 w 227"/>
                <a:gd name="T47" fmla="*/ 73 h 100"/>
                <a:gd name="T48" fmla="*/ 0 w 227"/>
                <a:gd name="T49" fmla="*/ 77 h 100"/>
                <a:gd name="T50" fmla="*/ 0 w 227"/>
                <a:gd name="T51" fmla="*/ 82 h 100"/>
                <a:gd name="T52" fmla="*/ 2 w 227"/>
                <a:gd name="T53" fmla="*/ 87 h 100"/>
                <a:gd name="T54" fmla="*/ 4 w 227"/>
                <a:gd name="T55" fmla="*/ 91 h 100"/>
                <a:gd name="T56" fmla="*/ 8 w 227"/>
                <a:gd name="T57" fmla="*/ 94 h 100"/>
                <a:gd name="T58" fmla="*/ 12 w 227"/>
                <a:gd name="T59" fmla="*/ 96 h 100"/>
                <a:gd name="T60" fmla="*/ 20 w 227"/>
                <a:gd name="T61" fmla="*/ 99 h 100"/>
                <a:gd name="T62" fmla="*/ 33 w 227"/>
                <a:gd name="T63" fmla="*/ 99 h 100"/>
                <a:gd name="T64" fmla="*/ 47 w 227"/>
                <a:gd name="T65" fmla="*/ 98 h 100"/>
                <a:gd name="T66" fmla="*/ 75 w 227"/>
                <a:gd name="T67" fmla="*/ 94 h 100"/>
                <a:gd name="T68" fmla="*/ 104 w 227"/>
                <a:gd name="T69" fmla="*/ 89 h 100"/>
                <a:gd name="T70" fmla="*/ 132 w 227"/>
                <a:gd name="T71" fmla="*/ 84 h 100"/>
                <a:gd name="T72" fmla="*/ 153 w 227"/>
                <a:gd name="T73" fmla="*/ 82 h 100"/>
                <a:gd name="T74" fmla="*/ 171 w 227"/>
                <a:gd name="T75" fmla="*/ 80 h 100"/>
                <a:gd name="T76" fmla="*/ 184 w 227"/>
                <a:gd name="T77" fmla="*/ 79 h 100"/>
                <a:gd name="T78" fmla="*/ 196 w 227"/>
                <a:gd name="T79" fmla="*/ 80 h 100"/>
                <a:gd name="T80" fmla="*/ 206 w 227"/>
                <a:gd name="T81" fmla="*/ 82 h 100"/>
                <a:gd name="T82" fmla="*/ 215 w 227"/>
                <a:gd name="T83" fmla="*/ 84 h 100"/>
                <a:gd name="T84" fmla="*/ 226 w 227"/>
                <a:gd name="T85" fmla="*/ 88 h 10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27" h="100">
                  <a:moveTo>
                    <a:pt x="30" y="0"/>
                  </a:moveTo>
                  <a:lnTo>
                    <a:pt x="82" y="2"/>
                  </a:lnTo>
                  <a:lnTo>
                    <a:pt x="143" y="5"/>
                  </a:lnTo>
                  <a:lnTo>
                    <a:pt x="167" y="7"/>
                  </a:lnTo>
                  <a:lnTo>
                    <a:pt x="187" y="9"/>
                  </a:lnTo>
                  <a:lnTo>
                    <a:pt x="193" y="11"/>
                  </a:lnTo>
                  <a:lnTo>
                    <a:pt x="197" y="13"/>
                  </a:lnTo>
                  <a:lnTo>
                    <a:pt x="201" y="16"/>
                  </a:lnTo>
                  <a:lnTo>
                    <a:pt x="203" y="20"/>
                  </a:lnTo>
                  <a:lnTo>
                    <a:pt x="203" y="26"/>
                  </a:lnTo>
                  <a:lnTo>
                    <a:pt x="202" y="32"/>
                  </a:lnTo>
                  <a:lnTo>
                    <a:pt x="200" y="35"/>
                  </a:lnTo>
                  <a:lnTo>
                    <a:pt x="195" y="37"/>
                  </a:lnTo>
                  <a:lnTo>
                    <a:pt x="186" y="39"/>
                  </a:lnTo>
                  <a:lnTo>
                    <a:pt x="162" y="43"/>
                  </a:lnTo>
                  <a:lnTo>
                    <a:pt x="138" y="46"/>
                  </a:lnTo>
                  <a:lnTo>
                    <a:pt x="95" y="51"/>
                  </a:lnTo>
                  <a:lnTo>
                    <a:pt x="50" y="57"/>
                  </a:lnTo>
                  <a:lnTo>
                    <a:pt x="34" y="60"/>
                  </a:lnTo>
                  <a:lnTo>
                    <a:pt x="18" y="64"/>
                  </a:lnTo>
                  <a:lnTo>
                    <a:pt x="12" y="67"/>
                  </a:lnTo>
                  <a:lnTo>
                    <a:pt x="8" y="68"/>
                  </a:lnTo>
                  <a:lnTo>
                    <a:pt x="4" y="71"/>
                  </a:lnTo>
                  <a:lnTo>
                    <a:pt x="1" y="73"/>
                  </a:lnTo>
                  <a:lnTo>
                    <a:pt x="0" y="77"/>
                  </a:lnTo>
                  <a:lnTo>
                    <a:pt x="0" y="82"/>
                  </a:lnTo>
                  <a:lnTo>
                    <a:pt x="2" y="87"/>
                  </a:lnTo>
                  <a:lnTo>
                    <a:pt x="4" y="91"/>
                  </a:lnTo>
                  <a:lnTo>
                    <a:pt x="8" y="94"/>
                  </a:lnTo>
                  <a:lnTo>
                    <a:pt x="12" y="96"/>
                  </a:lnTo>
                  <a:lnTo>
                    <a:pt x="20" y="99"/>
                  </a:lnTo>
                  <a:lnTo>
                    <a:pt x="33" y="99"/>
                  </a:lnTo>
                  <a:lnTo>
                    <a:pt x="47" y="98"/>
                  </a:lnTo>
                  <a:lnTo>
                    <a:pt x="75" y="94"/>
                  </a:lnTo>
                  <a:lnTo>
                    <a:pt x="104" y="89"/>
                  </a:lnTo>
                  <a:lnTo>
                    <a:pt x="132" y="84"/>
                  </a:lnTo>
                  <a:lnTo>
                    <a:pt x="153" y="82"/>
                  </a:lnTo>
                  <a:lnTo>
                    <a:pt x="171" y="80"/>
                  </a:lnTo>
                  <a:lnTo>
                    <a:pt x="184" y="79"/>
                  </a:lnTo>
                  <a:lnTo>
                    <a:pt x="196" y="80"/>
                  </a:lnTo>
                  <a:lnTo>
                    <a:pt x="206" y="82"/>
                  </a:lnTo>
                  <a:lnTo>
                    <a:pt x="215" y="84"/>
                  </a:lnTo>
                  <a:lnTo>
                    <a:pt x="226" y="88"/>
                  </a:lnTo>
                </a:path>
              </a:pathLst>
            </a:custGeom>
            <a:noFill/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71" name="Freeform 45">
              <a:extLst>
                <a:ext uri="{FF2B5EF4-FFF2-40B4-BE49-F238E27FC236}">
                  <a16:creationId xmlns:a16="http://schemas.microsoft.com/office/drawing/2014/main" id="{5BADF10C-3A9B-434A-8238-3FCFB576EB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2" y="3612"/>
              <a:ext cx="171" cy="98"/>
            </a:xfrm>
            <a:custGeom>
              <a:avLst/>
              <a:gdLst>
                <a:gd name="T0" fmla="*/ 0 w 171"/>
                <a:gd name="T1" fmla="*/ 52 h 98"/>
                <a:gd name="T2" fmla="*/ 84 w 171"/>
                <a:gd name="T3" fmla="*/ 93 h 98"/>
                <a:gd name="T4" fmla="*/ 91 w 171"/>
                <a:gd name="T5" fmla="*/ 95 h 98"/>
                <a:gd name="T6" fmla="*/ 97 w 171"/>
                <a:gd name="T7" fmla="*/ 96 h 98"/>
                <a:gd name="T8" fmla="*/ 102 w 171"/>
                <a:gd name="T9" fmla="*/ 97 h 98"/>
                <a:gd name="T10" fmla="*/ 108 w 171"/>
                <a:gd name="T11" fmla="*/ 97 h 98"/>
                <a:gd name="T12" fmla="*/ 157 w 171"/>
                <a:gd name="T13" fmla="*/ 95 h 98"/>
                <a:gd name="T14" fmla="*/ 162 w 171"/>
                <a:gd name="T15" fmla="*/ 94 h 98"/>
                <a:gd name="T16" fmla="*/ 165 w 171"/>
                <a:gd name="T17" fmla="*/ 93 h 98"/>
                <a:gd name="T18" fmla="*/ 168 w 171"/>
                <a:gd name="T19" fmla="*/ 90 h 98"/>
                <a:gd name="T20" fmla="*/ 169 w 171"/>
                <a:gd name="T21" fmla="*/ 85 h 98"/>
                <a:gd name="T22" fmla="*/ 170 w 171"/>
                <a:gd name="T23" fmla="*/ 78 h 98"/>
                <a:gd name="T24" fmla="*/ 170 w 171"/>
                <a:gd name="T25" fmla="*/ 70 h 98"/>
                <a:gd name="T26" fmla="*/ 169 w 171"/>
                <a:gd name="T27" fmla="*/ 63 h 98"/>
                <a:gd name="T28" fmla="*/ 167 w 171"/>
                <a:gd name="T29" fmla="*/ 58 h 98"/>
                <a:gd name="T30" fmla="*/ 166 w 171"/>
                <a:gd name="T31" fmla="*/ 55 h 98"/>
                <a:gd name="T32" fmla="*/ 163 w 171"/>
                <a:gd name="T33" fmla="*/ 52 h 98"/>
                <a:gd name="T34" fmla="*/ 159 w 171"/>
                <a:gd name="T35" fmla="*/ 47 h 98"/>
                <a:gd name="T36" fmla="*/ 105 w 171"/>
                <a:gd name="T37" fmla="*/ 3 h 98"/>
                <a:gd name="T38" fmla="*/ 101 w 171"/>
                <a:gd name="T39" fmla="*/ 0 h 98"/>
                <a:gd name="T40" fmla="*/ 94 w 171"/>
                <a:gd name="T41" fmla="*/ 0 h 98"/>
                <a:gd name="T42" fmla="*/ 57 w 171"/>
                <a:gd name="T43" fmla="*/ 2 h 98"/>
                <a:gd name="T44" fmla="*/ 25 w 171"/>
                <a:gd name="T45" fmla="*/ 5 h 98"/>
                <a:gd name="T46" fmla="*/ 21 w 171"/>
                <a:gd name="T47" fmla="*/ 6 h 98"/>
                <a:gd name="T48" fmla="*/ 17 w 171"/>
                <a:gd name="T49" fmla="*/ 8 h 98"/>
                <a:gd name="T50" fmla="*/ 14 w 171"/>
                <a:gd name="T51" fmla="*/ 10 h 98"/>
                <a:gd name="T52" fmla="*/ 11 w 171"/>
                <a:gd name="T53" fmla="*/ 12 h 98"/>
                <a:gd name="T54" fmla="*/ 8 w 171"/>
                <a:gd name="T55" fmla="*/ 16 h 98"/>
                <a:gd name="T56" fmla="*/ 0 w 171"/>
                <a:gd name="T57" fmla="*/ 52 h 9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71" h="98">
                  <a:moveTo>
                    <a:pt x="0" y="52"/>
                  </a:moveTo>
                  <a:lnTo>
                    <a:pt x="84" y="93"/>
                  </a:lnTo>
                  <a:lnTo>
                    <a:pt x="91" y="95"/>
                  </a:lnTo>
                  <a:lnTo>
                    <a:pt x="97" y="96"/>
                  </a:lnTo>
                  <a:lnTo>
                    <a:pt x="102" y="97"/>
                  </a:lnTo>
                  <a:lnTo>
                    <a:pt x="108" y="97"/>
                  </a:lnTo>
                  <a:lnTo>
                    <a:pt x="157" y="95"/>
                  </a:lnTo>
                  <a:lnTo>
                    <a:pt x="162" y="94"/>
                  </a:lnTo>
                  <a:lnTo>
                    <a:pt x="165" y="93"/>
                  </a:lnTo>
                  <a:lnTo>
                    <a:pt x="168" y="90"/>
                  </a:lnTo>
                  <a:lnTo>
                    <a:pt x="169" y="85"/>
                  </a:lnTo>
                  <a:lnTo>
                    <a:pt x="170" y="78"/>
                  </a:lnTo>
                  <a:lnTo>
                    <a:pt x="170" y="70"/>
                  </a:lnTo>
                  <a:lnTo>
                    <a:pt x="169" y="63"/>
                  </a:lnTo>
                  <a:lnTo>
                    <a:pt x="167" y="58"/>
                  </a:lnTo>
                  <a:lnTo>
                    <a:pt x="166" y="55"/>
                  </a:lnTo>
                  <a:lnTo>
                    <a:pt x="163" y="52"/>
                  </a:lnTo>
                  <a:lnTo>
                    <a:pt x="159" y="47"/>
                  </a:lnTo>
                  <a:lnTo>
                    <a:pt x="105" y="3"/>
                  </a:lnTo>
                  <a:lnTo>
                    <a:pt x="101" y="0"/>
                  </a:lnTo>
                  <a:lnTo>
                    <a:pt x="94" y="0"/>
                  </a:lnTo>
                  <a:lnTo>
                    <a:pt x="57" y="2"/>
                  </a:lnTo>
                  <a:lnTo>
                    <a:pt x="25" y="5"/>
                  </a:lnTo>
                  <a:lnTo>
                    <a:pt x="21" y="6"/>
                  </a:lnTo>
                  <a:lnTo>
                    <a:pt x="17" y="8"/>
                  </a:lnTo>
                  <a:lnTo>
                    <a:pt x="14" y="10"/>
                  </a:lnTo>
                  <a:lnTo>
                    <a:pt x="11" y="12"/>
                  </a:lnTo>
                  <a:lnTo>
                    <a:pt x="8" y="16"/>
                  </a:lnTo>
                  <a:lnTo>
                    <a:pt x="0" y="52"/>
                  </a:lnTo>
                </a:path>
              </a:pathLst>
            </a:custGeom>
            <a:solidFill>
              <a:srgbClr val="B6B6B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72" name="Freeform 46">
              <a:extLst>
                <a:ext uri="{FF2B5EF4-FFF2-40B4-BE49-F238E27FC236}">
                  <a16:creationId xmlns:a16="http://schemas.microsoft.com/office/drawing/2014/main" id="{EA5DA4B4-5260-4A57-9ACE-98C9AE9A93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9" y="3717"/>
              <a:ext cx="126" cy="44"/>
            </a:xfrm>
            <a:custGeom>
              <a:avLst/>
              <a:gdLst>
                <a:gd name="T0" fmla="*/ 125 w 126"/>
                <a:gd name="T1" fmla="*/ 13 h 44"/>
                <a:gd name="T2" fmla="*/ 98 w 126"/>
                <a:gd name="T3" fmla="*/ 43 h 44"/>
                <a:gd name="T4" fmla="*/ 0 w 126"/>
                <a:gd name="T5" fmla="*/ 28 h 44"/>
                <a:gd name="T6" fmla="*/ 32 w 126"/>
                <a:gd name="T7" fmla="*/ 0 h 44"/>
                <a:gd name="T8" fmla="*/ 125 w 126"/>
                <a:gd name="T9" fmla="*/ 13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6" h="44">
                  <a:moveTo>
                    <a:pt x="125" y="13"/>
                  </a:moveTo>
                  <a:lnTo>
                    <a:pt x="98" y="43"/>
                  </a:lnTo>
                  <a:lnTo>
                    <a:pt x="0" y="28"/>
                  </a:lnTo>
                  <a:lnTo>
                    <a:pt x="32" y="0"/>
                  </a:lnTo>
                  <a:lnTo>
                    <a:pt x="125" y="13"/>
                  </a:lnTo>
                </a:path>
              </a:pathLst>
            </a:custGeom>
            <a:solidFill>
              <a:schemeClr val="bg2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73" name="Freeform 47">
              <a:extLst>
                <a:ext uri="{FF2B5EF4-FFF2-40B4-BE49-F238E27FC236}">
                  <a16:creationId xmlns:a16="http://schemas.microsoft.com/office/drawing/2014/main" id="{E881FC83-853B-4432-84F7-28617EF82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4" y="3686"/>
              <a:ext cx="550" cy="156"/>
            </a:xfrm>
            <a:custGeom>
              <a:avLst/>
              <a:gdLst>
                <a:gd name="T0" fmla="*/ 410 w 550"/>
                <a:gd name="T1" fmla="*/ 145 h 156"/>
                <a:gd name="T2" fmla="*/ 427 w 550"/>
                <a:gd name="T3" fmla="*/ 128 h 156"/>
                <a:gd name="T4" fmla="*/ 395 w 550"/>
                <a:gd name="T5" fmla="*/ 123 h 156"/>
                <a:gd name="T6" fmla="*/ 377 w 550"/>
                <a:gd name="T7" fmla="*/ 139 h 156"/>
                <a:gd name="T8" fmla="*/ 77 w 550"/>
                <a:gd name="T9" fmla="*/ 88 h 156"/>
                <a:gd name="T10" fmla="*/ 93 w 550"/>
                <a:gd name="T11" fmla="*/ 71 h 156"/>
                <a:gd name="T12" fmla="*/ 61 w 550"/>
                <a:gd name="T13" fmla="*/ 65 h 156"/>
                <a:gd name="T14" fmla="*/ 42 w 550"/>
                <a:gd name="T15" fmla="*/ 82 h 156"/>
                <a:gd name="T16" fmla="*/ 0 w 550"/>
                <a:gd name="T17" fmla="*/ 75 h 156"/>
                <a:gd name="T18" fmla="*/ 96 w 550"/>
                <a:gd name="T19" fmla="*/ 0 h 156"/>
                <a:gd name="T20" fmla="*/ 549 w 550"/>
                <a:gd name="T21" fmla="*/ 72 h 156"/>
                <a:gd name="T22" fmla="*/ 463 w 550"/>
                <a:gd name="T23" fmla="*/ 155 h 156"/>
                <a:gd name="T24" fmla="*/ 410 w 550"/>
                <a:gd name="T25" fmla="*/ 145 h 15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50" h="156">
                  <a:moveTo>
                    <a:pt x="410" y="145"/>
                  </a:moveTo>
                  <a:lnTo>
                    <a:pt x="427" y="128"/>
                  </a:lnTo>
                  <a:lnTo>
                    <a:pt x="395" y="123"/>
                  </a:lnTo>
                  <a:lnTo>
                    <a:pt x="377" y="139"/>
                  </a:lnTo>
                  <a:lnTo>
                    <a:pt x="77" y="88"/>
                  </a:lnTo>
                  <a:lnTo>
                    <a:pt x="93" y="71"/>
                  </a:lnTo>
                  <a:lnTo>
                    <a:pt x="61" y="65"/>
                  </a:lnTo>
                  <a:lnTo>
                    <a:pt x="42" y="82"/>
                  </a:lnTo>
                  <a:lnTo>
                    <a:pt x="0" y="75"/>
                  </a:lnTo>
                  <a:lnTo>
                    <a:pt x="96" y="0"/>
                  </a:lnTo>
                  <a:lnTo>
                    <a:pt x="549" y="72"/>
                  </a:lnTo>
                  <a:lnTo>
                    <a:pt x="463" y="155"/>
                  </a:lnTo>
                  <a:lnTo>
                    <a:pt x="410" y="145"/>
                  </a:lnTo>
                </a:path>
              </a:pathLst>
            </a:custGeom>
            <a:solidFill>
              <a:srgbClr val="8080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74" name="Freeform 48">
              <a:extLst>
                <a:ext uri="{FF2B5EF4-FFF2-40B4-BE49-F238E27FC236}">
                  <a16:creationId xmlns:a16="http://schemas.microsoft.com/office/drawing/2014/main" id="{F515083C-143A-41F5-B95B-8C8AB9AEED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3" y="3475"/>
              <a:ext cx="51" cy="34"/>
            </a:xfrm>
            <a:custGeom>
              <a:avLst/>
              <a:gdLst>
                <a:gd name="T0" fmla="*/ 14 w 51"/>
                <a:gd name="T1" fmla="*/ 0 h 34"/>
                <a:gd name="T2" fmla="*/ 11 w 51"/>
                <a:gd name="T3" fmla="*/ 1 h 34"/>
                <a:gd name="T4" fmla="*/ 8 w 51"/>
                <a:gd name="T5" fmla="*/ 1 h 34"/>
                <a:gd name="T6" fmla="*/ 6 w 51"/>
                <a:gd name="T7" fmla="*/ 2 h 34"/>
                <a:gd name="T8" fmla="*/ 4 w 51"/>
                <a:gd name="T9" fmla="*/ 3 h 34"/>
                <a:gd name="T10" fmla="*/ 4 w 51"/>
                <a:gd name="T11" fmla="*/ 4 h 34"/>
                <a:gd name="T12" fmla="*/ 3 w 51"/>
                <a:gd name="T13" fmla="*/ 6 h 34"/>
                <a:gd name="T14" fmla="*/ 1 w 51"/>
                <a:gd name="T15" fmla="*/ 8 h 34"/>
                <a:gd name="T16" fmla="*/ 0 w 51"/>
                <a:gd name="T17" fmla="*/ 12 h 34"/>
                <a:gd name="T18" fmla="*/ 0 w 51"/>
                <a:gd name="T19" fmla="*/ 17 h 34"/>
                <a:gd name="T20" fmla="*/ 0 w 51"/>
                <a:gd name="T21" fmla="*/ 18 h 34"/>
                <a:gd name="T22" fmla="*/ 0 w 51"/>
                <a:gd name="T23" fmla="*/ 20 h 34"/>
                <a:gd name="T24" fmla="*/ 0 w 51"/>
                <a:gd name="T25" fmla="*/ 21 h 34"/>
                <a:gd name="T26" fmla="*/ 1 w 51"/>
                <a:gd name="T27" fmla="*/ 24 h 34"/>
                <a:gd name="T28" fmla="*/ 2 w 51"/>
                <a:gd name="T29" fmla="*/ 26 h 34"/>
                <a:gd name="T30" fmla="*/ 4 w 51"/>
                <a:gd name="T31" fmla="*/ 28 h 34"/>
                <a:gd name="T32" fmla="*/ 4 w 51"/>
                <a:gd name="T33" fmla="*/ 29 h 34"/>
                <a:gd name="T34" fmla="*/ 6 w 51"/>
                <a:gd name="T35" fmla="*/ 29 h 34"/>
                <a:gd name="T36" fmla="*/ 9 w 51"/>
                <a:gd name="T37" fmla="*/ 31 h 34"/>
                <a:gd name="T38" fmla="*/ 36 w 51"/>
                <a:gd name="T39" fmla="*/ 33 h 34"/>
                <a:gd name="T40" fmla="*/ 42 w 51"/>
                <a:gd name="T41" fmla="*/ 32 h 34"/>
                <a:gd name="T42" fmla="*/ 45 w 51"/>
                <a:gd name="T43" fmla="*/ 31 h 34"/>
                <a:gd name="T44" fmla="*/ 47 w 51"/>
                <a:gd name="T45" fmla="*/ 28 h 34"/>
                <a:gd name="T46" fmla="*/ 48 w 51"/>
                <a:gd name="T47" fmla="*/ 25 h 34"/>
                <a:gd name="T48" fmla="*/ 49 w 51"/>
                <a:gd name="T49" fmla="*/ 23 h 34"/>
                <a:gd name="T50" fmla="*/ 49 w 51"/>
                <a:gd name="T51" fmla="*/ 20 h 34"/>
                <a:gd name="T52" fmla="*/ 50 w 51"/>
                <a:gd name="T53" fmla="*/ 17 h 34"/>
                <a:gd name="T54" fmla="*/ 50 w 51"/>
                <a:gd name="T55" fmla="*/ 16 h 34"/>
                <a:gd name="T56" fmla="*/ 50 w 51"/>
                <a:gd name="T57" fmla="*/ 14 h 34"/>
                <a:gd name="T58" fmla="*/ 50 w 51"/>
                <a:gd name="T59" fmla="*/ 11 h 34"/>
                <a:gd name="T60" fmla="*/ 48 w 51"/>
                <a:gd name="T61" fmla="*/ 9 h 34"/>
                <a:gd name="T62" fmla="*/ 46 w 51"/>
                <a:gd name="T63" fmla="*/ 7 h 34"/>
                <a:gd name="T64" fmla="*/ 45 w 51"/>
                <a:gd name="T65" fmla="*/ 6 h 34"/>
                <a:gd name="T66" fmla="*/ 42 w 51"/>
                <a:gd name="T67" fmla="*/ 4 h 34"/>
                <a:gd name="T68" fmla="*/ 38 w 51"/>
                <a:gd name="T69" fmla="*/ 4 h 34"/>
                <a:gd name="T70" fmla="*/ 14 w 51"/>
                <a:gd name="T71" fmla="*/ 0 h 3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1" h="34">
                  <a:moveTo>
                    <a:pt x="14" y="0"/>
                  </a:moveTo>
                  <a:lnTo>
                    <a:pt x="11" y="1"/>
                  </a:lnTo>
                  <a:lnTo>
                    <a:pt x="8" y="1"/>
                  </a:lnTo>
                  <a:lnTo>
                    <a:pt x="6" y="2"/>
                  </a:lnTo>
                  <a:lnTo>
                    <a:pt x="4" y="3"/>
                  </a:lnTo>
                  <a:lnTo>
                    <a:pt x="4" y="4"/>
                  </a:lnTo>
                  <a:lnTo>
                    <a:pt x="3" y="6"/>
                  </a:lnTo>
                  <a:lnTo>
                    <a:pt x="1" y="8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1"/>
                  </a:lnTo>
                  <a:lnTo>
                    <a:pt x="1" y="24"/>
                  </a:lnTo>
                  <a:lnTo>
                    <a:pt x="2" y="26"/>
                  </a:lnTo>
                  <a:lnTo>
                    <a:pt x="4" y="28"/>
                  </a:lnTo>
                  <a:lnTo>
                    <a:pt x="4" y="29"/>
                  </a:lnTo>
                  <a:lnTo>
                    <a:pt x="6" y="29"/>
                  </a:lnTo>
                  <a:lnTo>
                    <a:pt x="9" y="31"/>
                  </a:lnTo>
                  <a:lnTo>
                    <a:pt x="36" y="33"/>
                  </a:lnTo>
                  <a:lnTo>
                    <a:pt x="42" y="32"/>
                  </a:lnTo>
                  <a:lnTo>
                    <a:pt x="45" y="31"/>
                  </a:lnTo>
                  <a:lnTo>
                    <a:pt x="47" y="28"/>
                  </a:lnTo>
                  <a:lnTo>
                    <a:pt x="48" y="25"/>
                  </a:lnTo>
                  <a:lnTo>
                    <a:pt x="49" y="23"/>
                  </a:lnTo>
                  <a:lnTo>
                    <a:pt x="49" y="20"/>
                  </a:lnTo>
                  <a:lnTo>
                    <a:pt x="50" y="17"/>
                  </a:lnTo>
                  <a:lnTo>
                    <a:pt x="50" y="16"/>
                  </a:lnTo>
                  <a:lnTo>
                    <a:pt x="50" y="14"/>
                  </a:lnTo>
                  <a:lnTo>
                    <a:pt x="50" y="11"/>
                  </a:lnTo>
                  <a:lnTo>
                    <a:pt x="48" y="9"/>
                  </a:lnTo>
                  <a:lnTo>
                    <a:pt x="46" y="7"/>
                  </a:lnTo>
                  <a:lnTo>
                    <a:pt x="45" y="6"/>
                  </a:lnTo>
                  <a:lnTo>
                    <a:pt x="42" y="4"/>
                  </a:lnTo>
                  <a:lnTo>
                    <a:pt x="38" y="4"/>
                  </a:lnTo>
                  <a:lnTo>
                    <a:pt x="14" y="0"/>
                  </a:lnTo>
                </a:path>
              </a:pathLst>
            </a:custGeom>
            <a:solidFill>
              <a:srgbClr val="0000FF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75" name="Line 49">
              <a:extLst>
                <a:ext uri="{FF2B5EF4-FFF2-40B4-BE49-F238E27FC236}">
                  <a16:creationId xmlns:a16="http://schemas.microsoft.com/office/drawing/2014/main" id="{EAE3B639-3F63-4FD5-8AC8-E1AFACA26A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7" y="3488"/>
              <a:ext cx="7" cy="66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8176" name="Line 50">
              <a:extLst>
                <a:ext uri="{FF2B5EF4-FFF2-40B4-BE49-F238E27FC236}">
                  <a16:creationId xmlns:a16="http://schemas.microsoft.com/office/drawing/2014/main" id="{8D1F3473-228A-4672-B19F-63BF658CC3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43" y="3556"/>
              <a:ext cx="0" cy="2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8177" name="Line 51">
              <a:extLst>
                <a:ext uri="{FF2B5EF4-FFF2-40B4-BE49-F238E27FC236}">
                  <a16:creationId xmlns:a16="http://schemas.microsoft.com/office/drawing/2014/main" id="{64EE072D-85E1-4FBB-A28F-19026A58D0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99" y="3506"/>
              <a:ext cx="8" cy="6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8178" name="Line 52">
              <a:extLst>
                <a:ext uri="{FF2B5EF4-FFF2-40B4-BE49-F238E27FC236}">
                  <a16:creationId xmlns:a16="http://schemas.microsoft.com/office/drawing/2014/main" id="{00B4A570-50A0-44E4-B9C9-65999859E4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88" y="3516"/>
              <a:ext cx="16" cy="6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8179" name="Line 53">
              <a:extLst>
                <a:ext uri="{FF2B5EF4-FFF2-40B4-BE49-F238E27FC236}">
                  <a16:creationId xmlns:a16="http://schemas.microsoft.com/office/drawing/2014/main" id="{2614707D-22F8-4B27-B1CC-7A256C4257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9" y="3576"/>
              <a:ext cx="0" cy="3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8180" name="Freeform 54">
              <a:extLst>
                <a:ext uri="{FF2B5EF4-FFF2-40B4-BE49-F238E27FC236}">
                  <a16:creationId xmlns:a16="http://schemas.microsoft.com/office/drawing/2014/main" id="{1ACDE55A-9ABB-4C24-B54E-1BDED3A2EB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1" y="3566"/>
              <a:ext cx="17" cy="17"/>
            </a:xfrm>
            <a:custGeom>
              <a:avLst/>
              <a:gdLst>
                <a:gd name="T0" fmla="*/ 16 w 17"/>
                <a:gd name="T1" fmla="*/ 7 h 17"/>
                <a:gd name="T2" fmla="*/ 13 w 17"/>
                <a:gd name="T3" fmla="*/ 2 h 17"/>
                <a:gd name="T4" fmla="*/ 8 w 17"/>
                <a:gd name="T5" fmla="*/ 0 h 17"/>
                <a:gd name="T6" fmla="*/ 2 w 17"/>
                <a:gd name="T7" fmla="*/ 2 h 17"/>
                <a:gd name="T8" fmla="*/ 0 w 17"/>
                <a:gd name="T9" fmla="*/ 7 h 17"/>
                <a:gd name="T10" fmla="*/ 2 w 17"/>
                <a:gd name="T11" fmla="*/ 13 h 17"/>
                <a:gd name="T12" fmla="*/ 8 w 17"/>
                <a:gd name="T13" fmla="*/ 16 h 17"/>
                <a:gd name="T14" fmla="*/ 13 w 17"/>
                <a:gd name="T15" fmla="*/ 13 h 17"/>
                <a:gd name="T16" fmla="*/ 16 w 17"/>
                <a:gd name="T17" fmla="*/ 7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" h="17">
                  <a:moveTo>
                    <a:pt x="16" y="7"/>
                  </a:moveTo>
                  <a:lnTo>
                    <a:pt x="13" y="2"/>
                  </a:lnTo>
                  <a:lnTo>
                    <a:pt x="8" y="0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3"/>
                  </a:lnTo>
                  <a:lnTo>
                    <a:pt x="8" y="16"/>
                  </a:lnTo>
                  <a:lnTo>
                    <a:pt x="13" y="13"/>
                  </a:lnTo>
                  <a:lnTo>
                    <a:pt x="16" y="7"/>
                  </a:lnTo>
                </a:path>
              </a:pathLst>
            </a:custGeom>
            <a:solidFill>
              <a:srgbClr val="FF00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81" name="Freeform 55">
              <a:extLst>
                <a:ext uri="{FF2B5EF4-FFF2-40B4-BE49-F238E27FC236}">
                  <a16:creationId xmlns:a16="http://schemas.microsoft.com/office/drawing/2014/main" id="{365E7F39-C399-4560-AB95-336DAA89AB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7" y="2891"/>
              <a:ext cx="593" cy="455"/>
            </a:xfrm>
            <a:custGeom>
              <a:avLst/>
              <a:gdLst>
                <a:gd name="T0" fmla="*/ 572 w 593"/>
                <a:gd name="T1" fmla="*/ 454 h 455"/>
                <a:gd name="T2" fmla="*/ 19 w 593"/>
                <a:gd name="T3" fmla="*/ 454 h 455"/>
                <a:gd name="T4" fmla="*/ 15 w 593"/>
                <a:gd name="T5" fmla="*/ 453 h 455"/>
                <a:gd name="T6" fmla="*/ 10 w 593"/>
                <a:gd name="T7" fmla="*/ 453 h 455"/>
                <a:gd name="T8" fmla="*/ 7 w 593"/>
                <a:gd name="T9" fmla="*/ 450 h 455"/>
                <a:gd name="T10" fmla="*/ 5 w 593"/>
                <a:gd name="T11" fmla="*/ 448 h 455"/>
                <a:gd name="T12" fmla="*/ 3 w 593"/>
                <a:gd name="T13" fmla="*/ 447 h 455"/>
                <a:gd name="T14" fmla="*/ 1 w 593"/>
                <a:gd name="T15" fmla="*/ 444 h 455"/>
                <a:gd name="T16" fmla="*/ 0 w 593"/>
                <a:gd name="T17" fmla="*/ 440 h 455"/>
                <a:gd name="T18" fmla="*/ 0 w 593"/>
                <a:gd name="T19" fmla="*/ 437 h 455"/>
                <a:gd name="T20" fmla="*/ 0 w 593"/>
                <a:gd name="T21" fmla="*/ 16 h 455"/>
                <a:gd name="T22" fmla="*/ 0 w 593"/>
                <a:gd name="T23" fmla="*/ 13 h 455"/>
                <a:gd name="T24" fmla="*/ 1 w 593"/>
                <a:gd name="T25" fmla="*/ 10 h 455"/>
                <a:gd name="T26" fmla="*/ 3 w 593"/>
                <a:gd name="T27" fmla="*/ 7 h 455"/>
                <a:gd name="T28" fmla="*/ 5 w 593"/>
                <a:gd name="T29" fmla="*/ 5 h 455"/>
                <a:gd name="T30" fmla="*/ 7 w 593"/>
                <a:gd name="T31" fmla="*/ 3 h 455"/>
                <a:gd name="T32" fmla="*/ 10 w 593"/>
                <a:gd name="T33" fmla="*/ 1 h 455"/>
                <a:gd name="T34" fmla="*/ 15 w 593"/>
                <a:gd name="T35" fmla="*/ 0 h 455"/>
                <a:gd name="T36" fmla="*/ 19 w 593"/>
                <a:gd name="T37" fmla="*/ 0 h 455"/>
                <a:gd name="T38" fmla="*/ 572 w 593"/>
                <a:gd name="T39" fmla="*/ 0 h 455"/>
                <a:gd name="T40" fmla="*/ 576 w 593"/>
                <a:gd name="T41" fmla="*/ 0 h 455"/>
                <a:gd name="T42" fmla="*/ 581 w 593"/>
                <a:gd name="T43" fmla="*/ 1 h 455"/>
                <a:gd name="T44" fmla="*/ 585 w 593"/>
                <a:gd name="T45" fmla="*/ 3 h 455"/>
                <a:gd name="T46" fmla="*/ 588 w 593"/>
                <a:gd name="T47" fmla="*/ 5 h 455"/>
                <a:gd name="T48" fmla="*/ 589 w 593"/>
                <a:gd name="T49" fmla="*/ 7 h 455"/>
                <a:gd name="T50" fmla="*/ 591 w 593"/>
                <a:gd name="T51" fmla="*/ 10 h 455"/>
                <a:gd name="T52" fmla="*/ 592 w 593"/>
                <a:gd name="T53" fmla="*/ 13 h 455"/>
                <a:gd name="T54" fmla="*/ 592 w 593"/>
                <a:gd name="T55" fmla="*/ 16 h 455"/>
                <a:gd name="T56" fmla="*/ 592 w 593"/>
                <a:gd name="T57" fmla="*/ 437 h 455"/>
                <a:gd name="T58" fmla="*/ 592 w 593"/>
                <a:gd name="T59" fmla="*/ 440 h 455"/>
                <a:gd name="T60" fmla="*/ 591 w 593"/>
                <a:gd name="T61" fmla="*/ 444 h 455"/>
                <a:gd name="T62" fmla="*/ 589 w 593"/>
                <a:gd name="T63" fmla="*/ 447 h 455"/>
                <a:gd name="T64" fmla="*/ 588 w 593"/>
                <a:gd name="T65" fmla="*/ 448 h 455"/>
                <a:gd name="T66" fmla="*/ 585 w 593"/>
                <a:gd name="T67" fmla="*/ 450 h 455"/>
                <a:gd name="T68" fmla="*/ 581 w 593"/>
                <a:gd name="T69" fmla="*/ 453 h 455"/>
                <a:gd name="T70" fmla="*/ 576 w 593"/>
                <a:gd name="T71" fmla="*/ 453 h 455"/>
                <a:gd name="T72" fmla="*/ 572 w 593"/>
                <a:gd name="T73" fmla="*/ 454 h 45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593" h="455">
                  <a:moveTo>
                    <a:pt x="572" y="454"/>
                  </a:moveTo>
                  <a:lnTo>
                    <a:pt x="19" y="454"/>
                  </a:lnTo>
                  <a:lnTo>
                    <a:pt x="15" y="453"/>
                  </a:lnTo>
                  <a:lnTo>
                    <a:pt x="10" y="453"/>
                  </a:lnTo>
                  <a:lnTo>
                    <a:pt x="7" y="450"/>
                  </a:lnTo>
                  <a:lnTo>
                    <a:pt x="5" y="448"/>
                  </a:lnTo>
                  <a:lnTo>
                    <a:pt x="3" y="447"/>
                  </a:lnTo>
                  <a:lnTo>
                    <a:pt x="1" y="444"/>
                  </a:lnTo>
                  <a:lnTo>
                    <a:pt x="0" y="440"/>
                  </a:lnTo>
                  <a:lnTo>
                    <a:pt x="0" y="437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1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572" y="0"/>
                  </a:lnTo>
                  <a:lnTo>
                    <a:pt x="576" y="0"/>
                  </a:lnTo>
                  <a:lnTo>
                    <a:pt x="581" y="1"/>
                  </a:lnTo>
                  <a:lnTo>
                    <a:pt x="585" y="3"/>
                  </a:lnTo>
                  <a:lnTo>
                    <a:pt x="588" y="5"/>
                  </a:lnTo>
                  <a:lnTo>
                    <a:pt x="589" y="7"/>
                  </a:lnTo>
                  <a:lnTo>
                    <a:pt x="591" y="10"/>
                  </a:lnTo>
                  <a:lnTo>
                    <a:pt x="592" y="13"/>
                  </a:lnTo>
                  <a:lnTo>
                    <a:pt x="592" y="16"/>
                  </a:lnTo>
                  <a:lnTo>
                    <a:pt x="592" y="437"/>
                  </a:lnTo>
                  <a:lnTo>
                    <a:pt x="592" y="440"/>
                  </a:lnTo>
                  <a:lnTo>
                    <a:pt x="591" y="444"/>
                  </a:lnTo>
                  <a:lnTo>
                    <a:pt x="589" y="447"/>
                  </a:lnTo>
                  <a:lnTo>
                    <a:pt x="588" y="448"/>
                  </a:lnTo>
                  <a:lnTo>
                    <a:pt x="585" y="450"/>
                  </a:lnTo>
                  <a:lnTo>
                    <a:pt x="581" y="453"/>
                  </a:lnTo>
                  <a:lnTo>
                    <a:pt x="576" y="453"/>
                  </a:lnTo>
                  <a:lnTo>
                    <a:pt x="572" y="454"/>
                  </a:lnTo>
                </a:path>
              </a:pathLst>
            </a:custGeom>
            <a:solidFill>
              <a:srgbClr val="BBBBBB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82" name="Freeform 56">
              <a:extLst>
                <a:ext uri="{FF2B5EF4-FFF2-40B4-BE49-F238E27FC236}">
                  <a16:creationId xmlns:a16="http://schemas.microsoft.com/office/drawing/2014/main" id="{3C03061F-4DC8-48D7-8644-2009E71B33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9" y="2943"/>
              <a:ext cx="489" cy="350"/>
            </a:xfrm>
            <a:custGeom>
              <a:avLst/>
              <a:gdLst>
                <a:gd name="T0" fmla="*/ 19 w 489"/>
                <a:gd name="T1" fmla="*/ 0 h 350"/>
                <a:gd name="T2" fmla="*/ 16 w 489"/>
                <a:gd name="T3" fmla="*/ 1 h 350"/>
                <a:gd name="T4" fmla="*/ 10 w 489"/>
                <a:gd name="T5" fmla="*/ 1 h 350"/>
                <a:gd name="T6" fmla="*/ 7 w 489"/>
                <a:gd name="T7" fmla="*/ 3 h 350"/>
                <a:gd name="T8" fmla="*/ 5 w 489"/>
                <a:gd name="T9" fmla="*/ 5 h 350"/>
                <a:gd name="T10" fmla="*/ 3 w 489"/>
                <a:gd name="T11" fmla="*/ 7 h 350"/>
                <a:gd name="T12" fmla="*/ 1 w 489"/>
                <a:gd name="T13" fmla="*/ 10 h 350"/>
                <a:gd name="T14" fmla="*/ 0 w 489"/>
                <a:gd name="T15" fmla="*/ 13 h 350"/>
                <a:gd name="T16" fmla="*/ 0 w 489"/>
                <a:gd name="T17" fmla="*/ 17 h 350"/>
                <a:gd name="T18" fmla="*/ 0 w 489"/>
                <a:gd name="T19" fmla="*/ 332 h 350"/>
                <a:gd name="T20" fmla="*/ 0 w 489"/>
                <a:gd name="T21" fmla="*/ 336 h 350"/>
                <a:gd name="T22" fmla="*/ 1 w 489"/>
                <a:gd name="T23" fmla="*/ 339 h 350"/>
                <a:gd name="T24" fmla="*/ 3 w 489"/>
                <a:gd name="T25" fmla="*/ 342 h 350"/>
                <a:gd name="T26" fmla="*/ 5 w 489"/>
                <a:gd name="T27" fmla="*/ 344 h 350"/>
                <a:gd name="T28" fmla="*/ 7 w 489"/>
                <a:gd name="T29" fmla="*/ 346 h 350"/>
                <a:gd name="T30" fmla="*/ 10 w 489"/>
                <a:gd name="T31" fmla="*/ 348 h 350"/>
                <a:gd name="T32" fmla="*/ 16 w 489"/>
                <a:gd name="T33" fmla="*/ 348 h 350"/>
                <a:gd name="T34" fmla="*/ 19 w 489"/>
                <a:gd name="T35" fmla="*/ 349 h 350"/>
                <a:gd name="T36" fmla="*/ 468 w 489"/>
                <a:gd name="T37" fmla="*/ 349 h 350"/>
                <a:gd name="T38" fmla="*/ 473 w 489"/>
                <a:gd name="T39" fmla="*/ 348 h 350"/>
                <a:gd name="T40" fmla="*/ 477 w 489"/>
                <a:gd name="T41" fmla="*/ 348 h 350"/>
                <a:gd name="T42" fmla="*/ 482 w 489"/>
                <a:gd name="T43" fmla="*/ 346 h 350"/>
                <a:gd name="T44" fmla="*/ 483 w 489"/>
                <a:gd name="T45" fmla="*/ 344 h 350"/>
                <a:gd name="T46" fmla="*/ 486 w 489"/>
                <a:gd name="T47" fmla="*/ 341 h 350"/>
                <a:gd name="T48" fmla="*/ 487 w 489"/>
                <a:gd name="T49" fmla="*/ 339 h 350"/>
                <a:gd name="T50" fmla="*/ 488 w 489"/>
                <a:gd name="T51" fmla="*/ 336 h 350"/>
                <a:gd name="T52" fmla="*/ 488 w 489"/>
                <a:gd name="T53" fmla="*/ 332 h 350"/>
                <a:gd name="T54" fmla="*/ 488 w 489"/>
                <a:gd name="T55" fmla="*/ 17 h 350"/>
                <a:gd name="T56" fmla="*/ 488 w 489"/>
                <a:gd name="T57" fmla="*/ 13 h 350"/>
                <a:gd name="T58" fmla="*/ 487 w 489"/>
                <a:gd name="T59" fmla="*/ 10 h 350"/>
                <a:gd name="T60" fmla="*/ 485 w 489"/>
                <a:gd name="T61" fmla="*/ 7 h 350"/>
                <a:gd name="T62" fmla="*/ 483 w 489"/>
                <a:gd name="T63" fmla="*/ 5 h 350"/>
                <a:gd name="T64" fmla="*/ 481 w 489"/>
                <a:gd name="T65" fmla="*/ 3 h 350"/>
                <a:gd name="T66" fmla="*/ 477 w 489"/>
                <a:gd name="T67" fmla="*/ 1 h 350"/>
                <a:gd name="T68" fmla="*/ 473 w 489"/>
                <a:gd name="T69" fmla="*/ 0 h 350"/>
                <a:gd name="T70" fmla="*/ 468 w 489"/>
                <a:gd name="T71" fmla="*/ 0 h 350"/>
                <a:gd name="T72" fmla="*/ 19 w 489"/>
                <a:gd name="T73" fmla="*/ 0 h 35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89" h="350">
                  <a:moveTo>
                    <a:pt x="19" y="0"/>
                  </a:moveTo>
                  <a:lnTo>
                    <a:pt x="16" y="1"/>
                  </a:lnTo>
                  <a:lnTo>
                    <a:pt x="10" y="1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1" y="10"/>
                  </a:lnTo>
                  <a:lnTo>
                    <a:pt x="0" y="13"/>
                  </a:lnTo>
                  <a:lnTo>
                    <a:pt x="0" y="17"/>
                  </a:lnTo>
                  <a:lnTo>
                    <a:pt x="0" y="332"/>
                  </a:lnTo>
                  <a:lnTo>
                    <a:pt x="0" y="336"/>
                  </a:lnTo>
                  <a:lnTo>
                    <a:pt x="1" y="339"/>
                  </a:lnTo>
                  <a:lnTo>
                    <a:pt x="3" y="342"/>
                  </a:lnTo>
                  <a:lnTo>
                    <a:pt x="5" y="344"/>
                  </a:lnTo>
                  <a:lnTo>
                    <a:pt x="7" y="346"/>
                  </a:lnTo>
                  <a:lnTo>
                    <a:pt x="10" y="348"/>
                  </a:lnTo>
                  <a:lnTo>
                    <a:pt x="16" y="348"/>
                  </a:lnTo>
                  <a:lnTo>
                    <a:pt x="19" y="349"/>
                  </a:lnTo>
                  <a:lnTo>
                    <a:pt x="468" y="349"/>
                  </a:lnTo>
                  <a:lnTo>
                    <a:pt x="473" y="348"/>
                  </a:lnTo>
                  <a:lnTo>
                    <a:pt x="477" y="348"/>
                  </a:lnTo>
                  <a:lnTo>
                    <a:pt x="482" y="346"/>
                  </a:lnTo>
                  <a:lnTo>
                    <a:pt x="483" y="344"/>
                  </a:lnTo>
                  <a:lnTo>
                    <a:pt x="486" y="341"/>
                  </a:lnTo>
                  <a:lnTo>
                    <a:pt x="487" y="339"/>
                  </a:lnTo>
                  <a:lnTo>
                    <a:pt x="488" y="336"/>
                  </a:lnTo>
                  <a:lnTo>
                    <a:pt x="488" y="332"/>
                  </a:lnTo>
                  <a:lnTo>
                    <a:pt x="488" y="17"/>
                  </a:lnTo>
                  <a:lnTo>
                    <a:pt x="488" y="13"/>
                  </a:lnTo>
                  <a:lnTo>
                    <a:pt x="487" y="10"/>
                  </a:lnTo>
                  <a:lnTo>
                    <a:pt x="485" y="7"/>
                  </a:lnTo>
                  <a:lnTo>
                    <a:pt x="483" y="5"/>
                  </a:lnTo>
                  <a:lnTo>
                    <a:pt x="481" y="3"/>
                  </a:lnTo>
                  <a:lnTo>
                    <a:pt x="477" y="1"/>
                  </a:lnTo>
                  <a:lnTo>
                    <a:pt x="473" y="0"/>
                  </a:lnTo>
                  <a:lnTo>
                    <a:pt x="468" y="0"/>
                  </a:lnTo>
                  <a:lnTo>
                    <a:pt x="19" y="0"/>
                  </a:lnTo>
                </a:path>
              </a:pathLst>
            </a:custGeom>
            <a:solidFill>
              <a:srgbClr val="40404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83" name="Freeform 57">
              <a:extLst>
                <a:ext uri="{FF2B5EF4-FFF2-40B4-BE49-F238E27FC236}">
                  <a16:creationId xmlns:a16="http://schemas.microsoft.com/office/drawing/2014/main" id="{BAE9530C-AB56-45BB-B08B-1B5EEA08CF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5" y="2967"/>
              <a:ext cx="417" cy="302"/>
            </a:xfrm>
            <a:custGeom>
              <a:avLst/>
              <a:gdLst>
                <a:gd name="T0" fmla="*/ 20 w 417"/>
                <a:gd name="T1" fmla="*/ 0 h 302"/>
                <a:gd name="T2" fmla="*/ 15 w 417"/>
                <a:gd name="T3" fmla="*/ 1 h 302"/>
                <a:gd name="T4" fmla="*/ 11 w 417"/>
                <a:gd name="T5" fmla="*/ 2 h 302"/>
                <a:gd name="T6" fmla="*/ 7 w 417"/>
                <a:gd name="T7" fmla="*/ 4 h 302"/>
                <a:gd name="T8" fmla="*/ 5 w 417"/>
                <a:gd name="T9" fmla="*/ 5 h 302"/>
                <a:gd name="T10" fmla="*/ 3 w 417"/>
                <a:gd name="T11" fmla="*/ 7 h 302"/>
                <a:gd name="T12" fmla="*/ 1 w 417"/>
                <a:gd name="T13" fmla="*/ 10 h 302"/>
                <a:gd name="T14" fmla="*/ 0 w 417"/>
                <a:gd name="T15" fmla="*/ 14 h 302"/>
                <a:gd name="T16" fmla="*/ 0 w 417"/>
                <a:gd name="T17" fmla="*/ 17 h 302"/>
                <a:gd name="T18" fmla="*/ 0 w 417"/>
                <a:gd name="T19" fmla="*/ 284 h 302"/>
                <a:gd name="T20" fmla="*/ 0 w 417"/>
                <a:gd name="T21" fmla="*/ 287 h 302"/>
                <a:gd name="T22" fmla="*/ 1 w 417"/>
                <a:gd name="T23" fmla="*/ 291 h 302"/>
                <a:gd name="T24" fmla="*/ 3 w 417"/>
                <a:gd name="T25" fmla="*/ 294 h 302"/>
                <a:gd name="T26" fmla="*/ 5 w 417"/>
                <a:gd name="T27" fmla="*/ 296 h 302"/>
                <a:gd name="T28" fmla="*/ 7 w 417"/>
                <a:gd name="T29" fmla="*/ 298 h 302"/>
                <a:gd name="T30" fmla="*/ 11 w 417"/>
                <a:gd name="T31" fmla="*/ 299 h 302"/>
                <a:gd name="T32" fmla="*/ 15 w 417"/>
                <a:gd name="T33" fmla="*/ 300 h 302"/>
                <a:gd name="T34" fmla="*/ 20 w 417"/>
                <a:gd name="T35" fmla="*/ 301 h 302"/>
                <a:gd name="T36" fmla="*/ 396 w 417"/>
                <a:gd name="T37" fmla="*/ 301 h 302"/>
                <a:gd name="T38" fmla="*/ 400 w 417"/>
                <a:gd name="T39" fmla="*/ 300 h 302"/>
                <a:gd name="T40" fmla="*/ 405 w 417"/>
                <a:gd name="T41" fmla="*/ 299 h 302"/>
                <a:gd name="T42" fmla="*/ 409 w 417"/>
                <a:gd name="T43" fmla="*/ 298 h 302"/>
                <a:gd name="T44" fmla="*/ 411 w 417"/>
                <a:gd name="T45" fmla="*/ 296 h 302"/>
                <a:gd name="T46" fmla="*/ 413 w 417"/>
                <a:gd name="T47" fmla="*/ 294 h 302"/>
                <a:gd name="T48" fmla="*/ 415 w 417"/>
                <a:gd name="T49" fmla="*/ 291 h 302"/>
                <a:gd name="T50" fmla="*/ 416 w 417"/>
                <a:gd name="T51" fmla="*/ 287 h 302"/>
                <a:gd name="T52" fmla="*/ 416 w 417"/>
                <a:gd name="T53" fmla="*/ 284 h 302"/>
                <a:gd name="T54" fmla="*/ 416 w 417"/>
                <a:gd name="T55" fmla="*/ 17 h 302"/>
                <a:gd name="T56" fmla="*/ 416 w 417"/>
                <a:gd name="T57" fmla="*/ 14 h 302"/>
                <a:gd name="T58" fmla="*/ 415 w 417"/>
                <a:gd name="T59" fmla="*/ 10 h 302"/>
                <a:gd name="T60" fmla="*/ 413 w 417"/>
                <a:gd name="T61" fmla="*/ 7 h 302"/>
                <a:gd name="T62" fmla="*/ 411 w 417"/>
                <a:gd name="T63" fmla="*/ 5 h 302"/>
                <a:gd name="T64" fmla="*/ 409 w 417"/>
                <a:gd name="T65" fmla="*/ 4 h 302"/>
                <a:gd name="T66" fmla="*/ 405 w 417"/>
                <a:gd name="T67" fmla="*/ 2 h 302"/>
                <a:gd name="T68" fmla="*/ 400 w 417"/>
                <a:gd name="T69" fmla="*/ 1 h 302"/>
                <a:gd name="T70" fmla="*/ 396 w 417"/>
                <a:gd name="T71" fmla="*/ 0 h 302"/>
                <a:gd name="T72" fmla="*/ 20 w 417"/>
                <a:gd name="T73" fmla="*/ 0 h 30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17" h="302">
                  <a:moveTo>
                    <a:pt x="20" y="0"/>
                  </a:moveTo>
                  <a:lnTo>
                    <a:pt x="15" y="1"/>
                  </a:lnTo>
                  <a:lnTo>
                    <a:pt x="11" y="2"/>
                  </a:lnTo>
                  <a:lnTo>
                    <a:pt x="7" y="4"/>
                  </a:lnTo>
                  <a:lnTo>
                    <a:pt x="5" y="5"/>
                  </a:lnTo>
                  <a:lnTo>
                    <a:pt x="3" y="7"/>
                  </a:lnTo>
                  <a:lnTo>
                    <a:pt x="1" y="10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84"/>
                  </a:lnTo>
                  <a:lnTo>
                    <a:pt x="0" y="287"/>
                  </a:lnTo>
                  <a:lnTo>
                    <a:pt x="1" y="291"/>
                  </a:lnTo>
                  <a:lnTo>
                    <a:pt x="3" y="294"/>
                  </a:lnTo>
                  <a:lnTo>
                    <a:pt x="5" y="296"/>
                  </a:lnTo>
                  <a:lnTo>
                    <a:pt x="7" y="298"/>
                  </a:lnTo>
                  <a:lnTo>
                    <a:pt x="11" y="299"/>
                  </a:lnTo>
                  <a:lnTo>
                    <a:pt x="15" y="300"/>
                  </a:lnTo>
                  <a:lnTo>
                    <a:pt x="20" y="301"/>
                  </a:lnTo>
                  <a:lnTo>
                    <a:pt x="396" y="301"/>
                  </a:lnTo>
                  <a:lnTo>
                    <a:pt x="400" y="300"/>
                  </a:lnTo>
                  <a:lnTo>
                    <a:pt x="405" y="299"/>
                  </a:lnTo>
                  <a:lnTo>
                    <a:pt x="409" y="298"/>
                  </a:lnTo>
                  <a:lnTo>
                    <a:pt x="411" y="296"/>
                  </a:lnTo>
                  <a:lnTo>
                    <a:pt x="413" y="294"/>
                  </a:lnTo>
                  <a:lnTo>
                    <a:pt x="415" y="291"/>
                  </a:lnTo>
                  <a:lnTo>
                    <a:pt x="416" y="287"/>
                  </a:lnTo>
                  <a:lnTo>
                    <a:pt x="416" y="284"/>
                  </a:lnTo>
                  <a:lnTo>
                    <a:pt x="416" y="17"/>
                  </a:lnTo>
                  <a:lnTo>
                    <a:pt x="416" y="14"/>
                  </a:lnTo>
                  <a:lnTo>
                    <a:pt x="415" y="10"/>
                  </a:lnTo>
                  <a:lnTo>
                    <a:pt x="413" y="7"/>
                  </a:lnTo>
                  <a:lnTo>
                    <a:pt x="411" y="5"/>
                  </a:lnTo>
                  <a:lnTo>
                    <a:pt x="409" y="4"/>
                  </a:lnTo>
                  <a:lnTo>
                    <a:pt x="405" y="2"/>
                  </a:lnTo>
                  <a:lnTo>
                    <a:pt x="400" y="1"/>
                  </a:lnTo>
                  <a:lnTo>
                    <a:pt x="396" y="0"/>
                  </a:lnTo>
                  <a:lnTo>
                    <a:pt x="20" y="0"/>
                  </a:lnTo>
                </a:path>
              </a:pathLst>
            </a:custGeom>
            <a:solidFill>
              <a:srgbClr val="FFFF8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84" name="Freeform 58">
              <a:extLst>
                <a:ext uri="{FF2B5EF4-FFF2-40B4-BE49-F238E27FC236}">
                  <a16:creationId xmlns:a16="http://schemas.microsoft.com/office/drawing/2014/main" id="{93338124-FD4F-4D29-BC2A-D7CACDCFEE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9" y="3363"/>
              <a:ext cx="230" cy="57"/>
            </a:xfrm>
            <a:custGeom>
              <a:avLst/>
              <a:gdLst>
                <a:gd name="T0" fmla="*/ 8 w 230"/>
                <a:gd name="T1" fmla="*/ 0 h 57"/>
                <a:gd name="T2" fmla="*/ 0 w 230"/>
                <a:gd name="T3" fmla="*/ 27 h 57"/>
                <a:gd name="T4" fmla="*/ 12 w 230"/>
                <a:gd name="T5" fmla="*/ 34 h 57"/>
                <a:gd name="T6" fmla="*/ 25 w 230"/>
                <a:gd name="T7" fmla="*/ 41 h 57"/>
                <a:gd name="T8" fmla="*/ 35 w 230"/>
                <a:gd name="T9" fmla="*/ 44 h 57"/>
                <a:gd name="T10" fmla="*/ 44 w 230"/>
                <a:gd name="T11" fmla="*/ 47 h 57"/>
                <a:gd name="T12" fmla="*/ 61 w 230"/>
                <a:gd name="T13" fmla="*/ 50 h 57"/>
                <a:gd name="T14" fmla="*/ 80 w 230"/>
                <a:gd name="T15" fmla="*/ 54 h 57"/>
                <a:gd name="T16" fmla="*/ 100 w 230"/>
                <a:gd name="T17" fmla="*/ 55 h 57"/>
                <a:gd name="T18" fmla="*/ 124 w 230"/>
                <a:gd name="T19" fmla="*/ 56 h 57"/>
                <a:gd name="T20" fmla="*/ 145 w 230"/>
                <a:gd name="T21" fmla="*/ 55 h 57"/>
                <a:gd name="T22" fmla="*/ 161 w 230"/>
                <a:gd name="T23" fmla="*/ 53 h 57"/>
                <a:gd name="T24" fmla="*/ 173 w 230"/>
                <a:gd name="T25" fmla="*/ 52 h 57"/>
                <a:gd name="T26" fmla="*/ 197 w 230"/>
                <a:gd name="T27" fmla="*/ 47 h 57"/>
                <a:gd name="T28" fmla="*/ 209 w 230"/>
                <a:gd name="T29" fmla="*/ 44 h 57"/>
                <a:gd name="T30" fmla="*/ 219 w 230"/>
                <a:gd name="T31" fmla="*/ 40 h 57"/>
                <a:gd name="T32" fmla="*/ 229 w 230"/>
                <a:gd name="T33" fmla="*/ 35 h 57"/>
                <a:gd name="T34" fmla="*/ 223 w 230"/>
                <a:gd name="T35" fmla="*/ 0 h 57"/>
                <a:gd name="T36" fmla="*/ 222 w 230"/>
                <a:gd name="T37" fmla="*/ 1 h 57"/>
                <a:gd name="T38" fmla="*/ 220 w 230"/>
                <a:gd name="T39" fmla="*/ 4 h 57"/>
                <a:gd name="T40" fmla="*/ 218 w 230"/>
                <a:gd name="T41" fmla="*/ 6 h 57"/>
                <a:gd name="T42" fmla="*/ 214 w 230"/>
                <a:gd name="T43" fmla="*/ 9 h 57"/>
                <a:gd name="T44" fmla="*/ 209 w 230"/>
                <a:gd name="T45" fmla="*/ 11 h 57"/>
                <a:gd name="T46" fmla="*/ 198 w 230"/>
                <a:gd name="T47" fmla="*/ 14 h 57"/>
                <a:gd name="T48" fmla="*/ 188 w 230"/>
                <a:gd name="T49" fmla="*/ 17 h 57"/>
                <a:gd name="T50" fmla="*/ 175 w 230"/>
                <a:gd name="T51" fmla="*/ 19 h 57"/>
                <a:gd name="T52" fmla="*/ 150 w 230"/>
                <a:gd name="T53" fmla="*/ 22 h 57"/>
                <a:gd name="T54" fmla="*/ 126 w 230"/>
                <a:gd name="T55" fmla="*/ 23 h 57"/>
                <a:gd name="T56" fmla="*/ 101 w 230"/>
                <a:gd name="T57" fmla="*/ 23 h 57"/>
                <a:gd name="T58" fmla="*/ 81 w 230"/>
                <a:gd name="T59" fmla="*/ 22 h 57"/>
                <a:gd name="T60" fmla="*/ 61 w 230"/>
                <a:gd name="T61" fmla="*/ 19 h 57"/>
                <a:gd name="T62" fmla="*/ 45 w 230"/>
                <a:gd name="T63" fmla="*/ 16 h 57"/>
                <a:gd name="T64" fmla="*/ 26 w 230"/>
                <a:gd name="T65" fmla="*/ 10 h 57"/>
                <a:gd name="T66" fmla="*/ 19 w 230"/>
                <a:gd name="T67" fmla="*/ 7 h 57"/>
                <a:gd name="T68" fmla="*/ 13 w 230"/>
                <a:gd name="T69" fmla="*/ 4 h 57"/>
                <a:gd name="T70" fmla="*/ 8 w 230"/>
                <a:gd name="T71" fmla="*/ 0 h 5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30" h="57">
                  <a:moveTo>
                    <a:pt x="8" y="0"/>
                  </a:moveTo>
                  <a:lnTo>
                    <a:pt x="0" y="27"/>
                  </a:lnTo>
                  <a:lnTo>
                    <a:pt x="12" y="34"/>
                  </a:lnTo>
                  <a:lnTo>
                    <a:pt x="25" y="41"/>
                  </a:lnTo>
                  <a:lnTo>
                    <a:pt x="35" y="44"/>
                  </a:lnTo>
                  <a:lnTo>
                    <a:pt x="44" y="47"/>
                  </a:lnTo>
                  <a:lnTo>
                    <a:pt x="61" y="50"/>
                  </a:lnTo>
                  <a:lnTo>
                    <a:pt x="80" y="54"/>
                  </a:lnTo>
                  <a:lnTo>
                    <a:pt x="100" y="55"/>
                  </a:lnTo>
                  <a:lnTo>
                    <a:pt x="124" y="56"/>
                  </a:lnTo>
                  <a:lnTo>
                    <a:pt x="145" y="55"/>
                  </a:lnTo>
                  <a:lnTo>
                    <a:pt x="161" y="53"/>
                  </a:lnTo>
                  <a:lnTo>
                    <a:pt x="173" y="52"/>
                  </a:lnTo>
                  <a:lnTo>
                    <a:pt x="197" y="47"/>
                  </a:lnTo>
                  <a:lnTo>
                    <a:pt x="209" y="44"/>
                  </a:lnTo>
                  <a:lnTo>
                    <a:pt x="219" y="40"/>
                  </a:lnTo>
                  <a:lnTo>
                    <a:pt x="229" y="35"/>
                  </a:lnTo>
                  <a:lnTo>
                    <a:pt x="223" y="0"/>
                  </a:lnTo>
                  <a:lnTo>
                    <a:pt x="222" y="1"/>
                  </a:lnTo>
                  <a:lnTo>
                    <a:pt x="220" y="4"/>
                  </a:lnTo>
                  <a:lnTo>
                    <a:pt x="218" y="6"/>
                  </a:lnTo>
                  <a:lnTo>
                    <a:pt x="214" y="9"/>
                  </a:lnTo>
                  <a:lnTo>
                    <a:pt x="209" y="11"/>
                  </a:lnTo>
                  <a:lnTo>
                    <a:pt x="198" y="14"/>
                  </a:lnTo>
                  <a:lnTo>
                    <a:pt x="188" y="17"/>
                  </a:lnTo>
                  <a:lnTo>
                    <a:pt x="175" y="19"/>
                  </a:lnTo>
                  <a:lnTo>
                    <a:pt x="150" y="22"/>
                  </a:lnTo>
                  <a:lnTo>
                    <a:pt x="126" y="23"/>
                  </a:lnTo>
                  <a:lnTo>
                    <a:pt x="101" y="23"/>
                  </a:lnTo>
                  <a:lnTo>
                    <a:pt x="81" y="22"/>
                  </a:lnTo>
                  <a:lnTo>
                    <a:pt x="61" y="19"/>
                  </a:lnTo>
                  <a:lnTo>
                    <a:pt x="45" y="16"/>
                  </a:lnTo>
                  <a:lnTo>
                    <a:pt x="26" y="10"/>
                  </a:lnTo>
                  <a:lnTo>
                    <a:pt x="19" y="7"/>
                  </a:lnTo>
                  <a:lnTo>
                    <a:pt x="13" y="4"/>
                  </a:lnTo>
                  <a:lnTo>
                    <a:pt x="8" y="0"/>
                  </a:lnTo>
                </a:path>
              </a:pathLst>
            </a:custGeom>
            <a:solidFill>
              <a:srgbClr val="40404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85" name="Freeform 59">
              <a:extLst>
                <a:ext uri="{FF2B5EF4-FFF2-40B4-BE49-F238E27FC236}">
                  <a16:creationId xmlns:a16="http://schemas.microsoft.com/office/drawing/2014/main" id="{3557EDA6-0904-49EE-8853-7AF19EC3AE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8" y="3364"/>
              <a:ext cx="537" cy="83"/>
            </a:xfrm>
            <a:custGeom>
              <a:avLst/>
              <a:gdLst>
                <a:gd name="T0" fmla="*/ 0 w 537"/>
                <a:gd name="T1" fmla="*/ 44 h 83"/>
                <a:gd name="T2" fmla="*/ 344 w 537"/>
                <a:gd name="T3" fmla="*/ 82 h 83"/>
                <a:gd name="T4" fmla="*/ 353 w 537"/>
                <a:gd name="T5" fmla="*/ 82 h 83"/>
                <a:gd name="T6" fmla="*/ 365 w 537"/>
                <a:gd name="T7" fmla="*/ 81 h 83"/>
                <a:gd name="T8" fmla="*/ 377 w 537"/>
                <a:gd name="T9" fmla="*/ 78 h 83"/>
                <a:gd name="T10" fmla="*/ 389 w 537"/>
                <a:gd name="T11" fmla="*/ 74 h 83"/>
                <a:gd name="T12" fmla="*/ 536 w 537"/>
                <a:gd name="T13" fmla="*/ 0 h 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37" h="83">
                  <a:moveTo>
                    <a:pt x="0" y="44"/>
                  </a:moveTo>
                  <a:lnTo>
                    <a:pt x="344" y="82"/>
                  </a:lnTo>
                  <a:lnTo>
                    <a:pt x="353" y="82"/>
                  </a:lnTo>
                  <a:lnTo>
                    <a:pt x="365" y="81"/>
                  </a:lnTo>
                  <a:lnTo>
                    <a:pt x="377" y="78"/>
                  </a:lnTo>
                  <a:lnTo>
                    <a:pt x="389" y="74"/>
                  </a:lnTo>
                  <a:lnTo>
                    <a:pt x="536" y="0"/>
                  </a:lnTo>
                </a:path>
              </a:pathLst>
            </a:custGeom>
            <a:solidFill>
              <a:srgbClr val="B6B6B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FE4A86CF-9BF8-4CC5-8B9F-064106F05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D8E3AFB6-061E-4766-9444-9F6FFD7C8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D8AC22BF-2E26-4284-9314-F6F28F554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9157" name="Rectangle 5">
            <a:extLst>
              <a:ext uri="{FF2B5EF4-FFF2-40B4-BE49-F238E27FC236}">
                <a16:creationId xmlns:a16="http://schemas.microsoft.com/office/drawing/2014/main" id="{6F7C6284-E8F4-4B0F-8DE5-F8751C521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9158" name="Rectangle 6">
            <a:extLst>
              <a:ext uri="{FF2B5EF4-FFF2-40B4-BE49-F238E27FC236}">
                <a16:creationId xmlns:a16="http://schemas.microsoft.com/office/drawing/2014/main" id="{C66050FB-3C10-414B-ACFE-4011B1B208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7213" y="266700"/>
            <a:ext cx="10363200" cy="1162050"/>
          </a:xfrm>
          <a:noFill/>
        </p:spPr>
        <p:txBody>
          <a:bodyPr/>
          <a:lstStyle/>
          <a:p>
            <a:r>
              <a:rPr lang="pt-BR" altLang="en-US"/>
              <a:t>Interpretação &amp; Compilação</a:t>
            </a:r>
          </a:p>
        </p:txBody>
      </p:sp>
      <p:sp>
        <p:nvSpPr>
          <p:cNvPr id="49159" name="Rectangle 8">
            <a:extLst>
              <a:ext uri="{FF2B5EF4-FFF2-40B4-BE49-F238E27FC236}">
                <a16:creationId xmlns:a16="http://schemas.microsoft.com/office/drawing/2014/main" id="{16A71980-35F6-4F99-9117-39A1E8EA9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0863" y="2368550"/>
            <a:ext cx="1473200" cy="730250"/>
          </a:xfrm>
          <a:prstGeom prst="rect">
            <a:avLst/>
          </a:prstGeom>
          <a:solidFill>
            <a:srgbClr val="FF99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9160" name="AutoShape 9">
            <a:extLst>
              <a:ext uri="{FF2B5EF4-FFF2-40B4-BE49-F238E27FC236}">
                <a16:creationId xmlns:a16="http://schemas.microsoft.com/office/drawing/2014/main" id="{B267BE47-9504-4810-B739-8E2CCC77E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8263" y="2368550"/>
            <a:ext cx="1644650" cy="730250"/>
          </a:xfrm>
          <a:prstGeom prst="roundRect">
            <a:avLst>
              <a:gd name="adj" fmla="val 12495"/>
            </a:avLst>
          </a:prstGeom>
          <a:solidFill>
            <a:srgbClr val="FF99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9161" name="Rectangle 10">
            <a:extLst>
              <a:ext uri="{FF2B5EF4-FFF2-40B4-BE49-F238E27FC236}">
                <a16:creationId xmlns:a16="http://schemas.microsoft.com/office/drawing/2014/main" id="{90EA7396-AFFA-4A37-9EB6-9E0F4C009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2581275"/>
            <a:ext cx="1333500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9850" tIns="34925" rIns="69850" bIns="34925">
            <a:spAutoFit/>
          </a:bodyPr>
          <a:lstStyle>
            <a:lvl1pPr defTabSz="5143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5143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5143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5143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5143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>
                <a:solidFill>
                  <a:schemeClr val="bg2"/>
                </a:solidFill>
              </a:rPr>
              <a:t>Interpretador</a:t>
            </a:r>
          </a:p>
        </p:txBody>
      </p:sp>
      <p:sp>
        <p:nvSpPr>
          <p:cNvPr id="49162" name="Rectangle 11">
            <a:extLst>
              <a:ext uri="{FF2B5EF4-FFF2-40B4-BE49-F238E27FC236}">
                <a16:creationId xmlns:a16="http://schemas.microsoft.com/office/drawing/2014/main" id="{90B22CEA-E66A-459C-AED9-325948E95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4763" y="2409825"/>
            <a:ext cx="177165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9850" tIns="34925" rIns="69850" bIns="34925">
            <a:spAutoFit/>
          </a:bodyPr>
          <a:lstStyle>
            <a:lvl1pPr defTabSz="5143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5143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5143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5143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5143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>
                <a:solidFill>
                  <a:schemeClr val="bg2"/>
                </a:solidFill>
              </a:rPr>
              <a:t>Instrução de máq.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>
                <a:solidFill>
                  <a:schemeClr val="bg2"/>
                </a:solidFill>
              </a:rPr>
              <a:t>L0</a:t>
            </a:r>
          </a:p>
        </p:txBody>
      </p:sp>
      <p:sp>
        <p:nvSpPr>
          <p:cNvPr id="49163" name="Line 12">
            <a:extLst>
              <a:ext uri="{FF2B5EF4-FFF2-40B4-BE49-F238E27FC236}">
                <a16:creationId xmlns:a16="http://schemas.microsoft.com/office/drawing/2014/main" id="{4E38B1E8-F646-4C61-802F-C183655D1F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37463" y="2076450"/>
            <a:ext cx="0" cy="28575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164" name="Line 13">
            <a:extLst>
              <a:ext uri="{FF2B5EF4-FFF2-40B4-BE49-F238E27FC236}">
                <a16:creationId xmlns:a16="http://schemas.microsoft.com/office/drawing/2014/main" id="{E040DDC1-0CEB-49FC-9E24-FA90423FEC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80063" y="2076450"/>
            <a:ext cx="2057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165" name="Line 14">
            <a:extLst>
              <a:ext uri="{FF2B5EF4-FFF2-40B4-BE49-F238E27FC236}">
                <a16:creationId xmlns:a16="http://schemas.microsoft.com/office/drawing/2014/main" id="{7D04D410-6093-4335-BB49-991129B9FED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0163" y="2705100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166" name="Line 15">
            <a:extLst>
              <a:ext uri="{FF2B5EF4-FFF2-40B4-BE49-F238E27FC236}">
                <a16:creationId xmlns:a16="http://schemas.microsoft.com/office/drawing/2014/main" id="{81F24AA6-7523-4E83-B230-EFFCE24AF31D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0413" y="2705100"/>
            <a:ext cx="571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167" name="Line 16">
            <a:extLst>
              <a:ext uri="{FF2B5EF4-FFF2-40B4-BE49-F238E27FC236}">
                <a16:creationId xmlns:a16="http://schemas.microsoft.com/office/drawing/2014/main" id="{CF7B3B33-9617-45AD-A65F-3F772C286E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3105150"/>
            <a:ext cx="646113" cy="1389063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168" name="Line 17">
            <a:extLst>
              <a:ext uri="{FF2B5EF4-FFF2-40B4-BE49-F238E27FC236}">
                <a16:creationId xmlns:a16="http://schemas.microsoft.com/office/drawing/2014/main" id="{8F597C0B-F097-4FC1-8A75-14615977B8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77050" y="3105150"/>
            <a:ext cx="2932113" cy="18669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169" name="AutoShape 18">
            <a:extLst>
              <a:ext uri="{FF2B5EF4-FFF2-40B4-BE49-F238E27FC236}">
                <a16:creationId xmlns:a16="http://schemas.microsoft.com/office/drawing/2014/main" id="{7CA36A51-515B-4EAE-9AC8-6784119FD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3463" y="2425700"/>
            <a:ext cx="1530350" cy="615950"/>
          </a:xfrm>
          <a:prstGeom prst="roundRect">
            <a:avLst>
              <a:gd name="adj" fmla="val 12495"/>
            </a:avLst>
          </a:prstGeom>
          <a:solidFill>
            <a:srgbClr val="FF99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9170" name="Rectangle 19">
            <a:extLst>
              <a:ext uri="{FF2B5EF4-FFF2-40B4-BE49-F238E27FC236}">
                <a16:creationId xmlns:a16="http://schemas.microsoft.com/office/drawing/2014/main" id="{FB06CA1A-CA0E-49C5-9B16-594EDE1DC7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6950" y="2466975"/>
            <a:ext cx="165735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9850" tIns="34925" rIns="69850" bIns="34925">
            <a:spAutoFit/>
          </a:bodyPr>
          <a:lstStyle>
            <a:lvl1pPr defTabSz="5143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5143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5143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5143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5143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>
                <a:solidFill>
                  <a:schemeClr val="bg2"/>
                </a:solidFill>
              </a:rPr>
              <a:t>Programa objeto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>
                <a:solidFill>
                  <a:schemeClr val="bg2"/>
                </a:solidFill>
              </a:rPr>
              <a:t>         Lint</a:t>
            </a:r>
          </a:p>
        </p:txBody>
      </p:sp>
      <p:sp>
        <p:nvSpPr>
          <p:cNvPr id="49171" name="Line 20">
            <a:extLst>
              <a:ext uri="{FF2B5EF4-FFF2-40B4-BE49-F238E27FC236}">
                <a16:creationId xmlns:a16="http://schemas.microsoft.com/office/drawing/2014/main" id="{EEAA5FA8-A207-4DB6-B9A5-E60131F921D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0063" y="207645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grpSp>
        <p:nvGrpSpPr>
          <p:cNvPr id="49172" name="Group 23">
            <a:extLst>
              <a:ext uri="{FF2B5EF4-FFF2-40B4-BE49-F238E27FC236}">
                <a16:creationId xmlns:a16="http://schemas.microsoft.com/office/drawing/2014/main" id="{44A5D2FC-B03C-42B5-B5B5-2B249AD6863B}"/>
              </a:ext>
            </a:extLst>
          </p:cNvPr>
          <p:cNvGrpSpPr>
            <a:grpSpLocks/>
          </p:cNvGrpSpPr>
          <p:nvPr/>
        </p:nvGrpSpPr>
        <p:grpSpPr bwMode="auto">
          <a:xfrm>
            <a:off x="1566863" y="2425700"/>
            <a:ext cx="1595437" cy="660400"/>
            <a:chOff x="27" y="1528"/>
            <a:chExt cx="1005" cy="416"/>
          </a:xfrm>
        </p:grpSpPr>
        <p:sp>
          <p:nvSpPr>
            <p:cNvPr id="49217" name="AutoShape 21">
              <a:extLst>
                <a:ext uri="{FF2B5EF4-FFF2-40B4-BE49-F238E27FC236}">
                  <a16:creationId xmlns:a16="http://schemas.microsoft.com/office/drawing/2014/main" id="{4F16A874-7507-4C41-AE03-EBC64731B3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" y="1528"/>
              <a:ext cx="964" cy="388"/>
            </a:xfrm>
            <a:prstGeom prst="roundRect">
              <a:avLst>
                <a:gd name="adj" fmla="val 12495"/>
              </a:avLst>
            </a:prstGeom>
            <a:solidFill>
              <a:srgbClr val="FF99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49218" name="Rectangle 22">
              <a:extLst>
                <a:ext uri="{FF2B5EF4-FFF2-40B4-BE49-F238E27FC236}">
                  <a16:creationId xmlns:a16="http://schemas.microsoft.com/office/drawing/2014/main" id="{31A88E8E-662C-4FAA-BEC5-318C8CE2B9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" y="1554"/>
              <a:ext cx="980" cy="3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9850" tIns="34925" rIns="69850" bIns="34925">
              <a:spAutoFit/>
            </a:bodyPr>
            <a:lstStyle>
              <a:lvl1pPr defTabSz="5143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5143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51435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5143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51435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5143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5143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5143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5143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800" i="0">
                  <a:solidFill>
                    <a:schemeClr val="bg2"/>
                  </a:solidFill>
                </a:rPr>
                <a:t>Programa fonte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800" i="0">
                  <a:solidFill>
                    <a:schemeClr val="bg2"/>
                  </a:solidFill>
                </a:rPr>
                <a:t>         Ln</a:t>
              </a:r>
            </a:p>
          </p:txBody>
        </p:sp>
      </p:grpSp>
      <p:sp>
        <p:nvSpPr>
          <p:cNvPr id="49173" name="Rectangle 24">
            <a:extLst>
              <a:ext uri="{FF2B5EF4-FFF2-40B4-BE49-F238E27FC236}">
                <a16:creationId xmlns:a16="http://schemas.microsoft.com/office/drawing/2014/main" id="{D7210651-7406-474B-8CEC-41FE3D4F2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150" y="2368550"/>
            <a:ext cx="1130300" cy="730250"/>
          </a:xfrm>
          <a:prstGeom prst="rect">
            <a:avLst/>
          </a:prstGeom>
          <a:solidFill>
            <a:srgbClr val="FF99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9174" name="Rectangle 25">
            <a:extLst>
              <a:ext uri="{FF2B5EF4-FFF2-40B4-BE49-F238E27FC236}">
                <a16:creationId xmlns:a16="http://schemas.microsoft.com/office/drawing/2014/main" id="{71DB38ED-4E5A-4C14-B082-30159E292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9938" y="2581275"/>
            <a:ext cx="1231900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9850" tIns="34925" rIns="69850" bIns="34925">
            <a:spAutoFit/>
          </a:bodyPr>
          <a:lstStyle>
            <a:lvl1pPr defTabSz="5143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5143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5143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5143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5143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 i="0">
                <a:solidFill>
                  <a:schemeClr val="bg2"/>
                </a:solidFill>
              </a:rPr>
              <a:t>Compilador</a:t>
            </a:r>
          </a:p>
        </p:txBody>
      </p:sp>
      <p:sp>
        <p:nvSpPr>
          <p:cNvPr id="49175" name="Line 26">
            <a:extLst>
              <a:ext uri="{FF2B5EF4-FFF2-40B4-BE49-F238E27FC236}">
                <a16:creationId xmlns:a16="http://schemas.microsoft.com/office/drawing/2014/main" id="{58D706E2-ECE3-4924-A91F-F800988D245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51363" y="2705100"/>
            <a:ext cx="249237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176" name="Line 27">
            <a:extLst>
              <a:ext uri="{FF2B5EF4-FFF2-40B4-BE49-F238E27FC236}">
                <a16:creationId xmlns:a16="http://schemas.microsoft.com/office/drawing/2014/main" id="{C7814890-B3D5-42B9-A86D-A50363A8B7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103563" y="2705100"/>
            <a:ext cx="249237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177" name="Line 28">
            <a:extLst>
              <a:ext uri="{FF2B5EF4-FFF2-40B4-BE49-F238E27FC236}">
                <a16:creationId xmlns:a16="http://schemas.microsoft.com/office/drawing/2014/main" id="{966AC9CF-4F1A-4BD3-9B29-8AF8474269E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62400" y="3048000"/>
            <a:ext cx="1600200" cy="15240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178" name="Line 29">
            <a:extLst>
              <a:ext uri="{FF2B5EF4-FFF2-40B4-BE49-F238E27FC236}">
                <a16:creationId xmlns:a16="http://schemas.microsoft.com/office/drawing/2014/main" id="{287E2903-4BD7-42E7-AD9B-5D79256F9E4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715000" y="3048000"/>
            <a:ext cx="228600" cy="912813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grpSp>
        <p:nvGrpSpPr>
          <p:cNvPr id="49179" name="Group 31">
            <a:extLst>
              <a:ext uri="{FF2B5EF4-FFF2-40B4-BE49-F238E27FC236}">
                <a16:creationId xmlns:a16="http://schemas.microsoft.com/office/drawing/2014/main" id="{A5D4D119-8ACA-4AA5-8F39-0DE413A67EE2}"/>
              </a:ext>
            </a:extLst>
          </p:cNvPr>
          <p:cNvGrpSpPr>
            <a:grpSpLocks/>
          </p:cNvGrpSpPr>
          <p:nvPr/>
        </p:nvGrpSpPr>
        <p:grpSpPr bwMode="auto">
          <a:xfrm>
            <a:off x="5062538" y="4265613"/>
            <a:ext cx="2403475" cy="1681162"/>
            <a:chOff x="2709" y="2891"/>
            <a:chExt cx="1514" cy="1059"/>
          </a:xfrm>
        </p:grpSpPr>
        <p:sp>
          <p:nvSpPr>
            <p:cNvPr id="49180" name="Freeform 32">
              <a:extLst>
                <a:ext uri="{FF2B5EF4-FFF2-40B4-BE49-F238E27FC236}">
                  <a16:creationId xmlns:a16="http://schemas.microsoft.com/office/drawing/2014/main" id="{784A2122-D6CB-4391-9AB3-CFC081306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7" y="3342"/>
              <a:ext cx="798" cy="373"/>
            </a:xfrm>
            <a:custGeom>
              <a:avLst/>
              <a:gdLst>
                <a:gd name="T0" fmla="*/ 221 w 798"/>
                <a:gd name="T1" fmla="*/ 11 h 373"/>
                <a:gd name="T2" fmla="*/ 0 w 798"/>
                <a:gd name="T3" fmla="*/ 103 h 373"/>
                <a:gd name="T4" fmla="*/ 0 w 798"/>
                <a:gd name="T5" fmla="*/ 291 h 373"/>
                <a:gd name="T6" fmla="*/ 551 w 798"/>
                <a:gd name="T7" fmla="*/ 372 h 373"/>
                <a:gd name="T8" fmla="*/ 797 w 798"/>
                <a:gd name="T9" fmla="*/ 206 h 373"/>
                <a:gd name="T10" fmla="*/ 797 w 798"/>
                <a:gd name="T11" fmla="*/ 29 h 373"/>
                <a:gd name="T12" fmla="*/ 569 w 798"/>
                <a:gd name="T13" fmla="*/ 0 h 373"/>
                <a:gd name="T14" fmla="*/ 221 w 798"/>
                <a:gd name="T15" fmla="*/ 11 h 3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98" h="373">
                  <a:moveTo>
                    <a:pt x="221" y="11"/>
                  </a:moveTo>
                  <a:lnTo>
                    <a:pt x="0" y="103"/>
                  </a:lnTo>
                  <a:lnTo>
                    <a:pt x="0" y="291"/>
                  </a:lnTo>
                  <a:lnTo>
                    <a:pt x="551" y="372"/>
                  </a:lnTo>
                  <a:lnTo>
                    <a:pt x="797" y="206"/>
                  </a:lnTo>
                  <a:lnTo>
                    <a:pt x="797" y="29"/>
                  </a:lnTo>
                  <a:lnTo>
                    <a:pt x="569" y="0"/>
                  </a:lnTo>
                  <a:lnTo>
                    <a:pt x="221" y="11"/>
                  </a:lnTo>
                </a:path>
              </a:pathLst>
            </a:custGeom>
            <a:solidFill>
              <a:srgbClr val="B6B6B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181" name="Freeform 33">
              <a:extLst>
                <a:ext uri="{FF2B5EF4-FFF2-40B4-BE49-F238E27FC236}">
                  <a16:creationId xmlns:a16="http://schemas.microsoft.com/office/drawing/2014/main" id="{B0E2C848-5DEC-44CA-B4A0-25CBD0AA52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6" y="3348"/>
              <a:ext cx="543" cy="132"/>
            </a:xfrm>
            <a:custGeom>
              <a:avLst/>
              <a:gdLst>
                <a:gd name="T0" fmla="*/ 109 w 543"/>
                <a:gd name="T1" fmla="*/ 16 h 132"/>
                <a:gd name="T2" fmla="*/ 2 w 543"/>
                <a:gd name="T3" fmla="*/ 60 h 132"/>
                <a:gd name="T4" fmla="*/ 0 w 543"/>
                <a:gd name="T5" fmla="*/ 60 h 132"/>
                <a:gd name="T6" fmla="*/ 0 w 543"/>
                <a:gd name="T7" fmla="*/ 95 h 132"/>
                <a:gd name="T8" fmla="*/ 350 w 543"/>
                <a:gd name="T9" fmla="*/ 131 h 132"/>
                <a:gd name="T10" fmla="*/ 363 w 543"/>
                <a:gd name="T11" fmla="*/ 131 h 132"/>
                <a:gd name="T12" fmla="*/ 374 w 543"/>
                <a:gd name="T13" fmla="*/ 130 h 132"/>
                <a:gd name="T14" fmla="*/ 383 w 543"/>
                <a:gd name="T15" fmla="*/ 128 h 132"/>
                <a:gd name="T16" fmla="*/ 392 w 543"/>
                <a:gd name="T17" fmla="*/ 125 h 132"/>
                <a:gd name="T18" fmla="*/ 542 w 543"/>
                <a:gd name="T19" fmla="*/ 46 h 132"/>
                <a:gd name="T20" fmla="*/ 537 w 543"/>
                <a:gd name="T21" fmla="*/ 16 h 132"/>
                <a:gd name="T22" fmla="*/ 538 w 543"/>
                <a:gd name="T23" fmla="*/ 16 h 132"/>
                <a:gd name="T24" fmla="*/ 425 w 543"/>
                <a:gd name="T25" fmla="*/ 0 h 132"/>
                <a:gd name="T26" fmla="*/ 109 w 543"/>
                <a:gd name="T27" fmla="*/ 16 h 13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43" h="132">
                  <a:moveTo>
                    <a:pt x="109" y="16"/>
                  </a:moveTo>
                  <a:lnTo>
                    <a:pt x="2" y="60"/>
                  </a:lnTo>
                  <a:lnTo>
                    <a:pt x="0" y="60"/>
                  </a:lnTo>
                  <a:lnTo>
                    <a:pt x="0" y="95"/>
                  </a:lnTo>
                  <a:lnTo>
                    <a:pt x="350" y="131"/>
                  </a:lnTo>
                  <a:lnTo>
                    <a:pt x="363" y="131"/>
                  </a:lnTo>
                  <a:lnTo>
                    <a:pt x="374" y="130"/>
                  </a:lnTo>
                  <a:lnTo>
                    <a:pt x="383" y="128"/>
                  </a:lnTo>
                  <a:lnTo>
                    <a:pt x="392" y="125"/>
                  </a:lnTo>
                  <a:lnTo>
                    <a:pt x="542" y="46"/>
                  </a:lnTo>
                  <a:lnTo>
                    <a:pt x="537" y="16"/>
                  </a:lnTo>
                  <a:lnTo>
                    <a:pt x="538" y="16"/>
                  </a:lnTo>
                  <a:lnTo>
                    <a:pt x="425" y="0"/>
                  </a:lnTo>
                  <a:lnTo>
                    <a:pt x="109" y="16"/>
                  </a:lnTo>
                </a:path>
              </a:pathLst>
            </a:custGeom>
            <a:solidFill>
              <a:srgbClr val="40404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182" name="Freeform 34">
              <a:extLst>
                <a:ext uri="{FF2B5EF4-FFF2-40B4-BE49-F238E27FC236}">
                  <a16:creationId xmlns:a16="http://schemas.microsoft.com/office/drawing/2014/main" id="{2A3B8025-4BDD-4F4E-A5B2-4156D119A0E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4" y="3352"/>
              <a:ext cx="224" cy="35"/>
            </a:xfrm>
            <a:custGeom>
              <a:avLst/>
              <a:gdLst>
                <a:gd name="T0" fmla="*/ 0 w 224"/>
                <a:gd name="T1" fmla="*/ 0 h 35"/>
                <a:gd name="T2" fmla="*/ 3 w 224"/>
                <a:gd name="T3" fmla="*/ 12 h 35"/>
                <a:gd name="T4" fmla="*/ 8 w 224"/>
                <a:gd name="T5" fmla="*/ 15 h 35"/>
                <a:gd name="T6" fmla="*/ 14 w 224"/>
                <a:gd name="T7" fmla="*/ 18 h 35"/>
                <a:gd name="T8" fmla="*/ 21 w 224"/>
                <a:gd name="T9" fmla="*/ 21 h 35"/>
                <a:gd name="T10" fmla="*/ 41 w 224"/>
                <a:gd name="T11" fmla="*/ 27 h 35"/>
                <a:gd name="T12" fmla="*/ 56 w 224"/>
                <a:gd name="T13" fmla="*/ 30 h 35"/>
                <a:gd name="T14" fmla="*/ 77 w 224"/>
                <a:gd name="T15" fmla="*/ 33 h 35"/>
                <a:gd name="T16" fmla="*/ 97 w 224"/>
                <a:gd name="T17" fmla="*/ 34 h 35"/>
                <a:gd name="T18" fmla="*/ 121 w 224"/>
                <a:gd name="T19" fmla="*/ 34 h 35"/>
                <a:gd name="T20" fmla="*/ 145 w 224"/>
                <a:gd name="T21" fmla="*/ 34 h 35"/>
                <a:gd name="T22" fmla="*/ 171 w 224"/>
                <a:gd name="T23" fmla="*/ 30 h 35"/>
                <a:gd name="T24" fmla="*/ 183 w 224"/>
                <a:gd name="T25" fmla="*/ 29 h 35"/>
                <a:gd name="T26" fmla="*/ 193 w 224"/>
                <a:gd name="T27" fmla="*/ 26 h 35"/>
                <a:gd name="T28" fmla="*/ 204 w 224"/>
                <a:gd name="T29" fmla="*/ 22 h 35"/>
                <a:gd name="T30" fmla="*/ 209 w 224"/>
                <a:gd name="T31" fmla="*/ 20 h 35"/>
                <a:gd name="T32" fmla="*/ 213 w 224"/>
                <a:gd name="T33" fmla="*/ 17 h 35"/>
                <a:gd name="T34" fmla="*/ 215 w 224"/>
                <a:gd name="T35" fmla="*/ 15 h 35"/>
                <a:gd name="T36" fmla="*/ 217 w 224"/>
                <a:gd name="T37" fmla="*/ 12 h 35"/>
                <a:gd name="T38" fmla="*/ 223 w 224"/>
                <a:gd name="T39" fmla="*/ 0 h 35"/>
                <a:gd name="T40" fmla="*/ 0 w 224"/>
                <a:gd name="T41" fmla="*/ 0 h 3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24" h="35">
                  <a:moveTo>
                    <a:pt x="0" y="0"/>
                  </a:moveTo>
                  <a:lnTo>
                    <a:pt x="3" y="12"/>
                  </a:lnTo>
                  <a:lnTo>
                    <a:pt x="8" y="15"/>
                  </a:lnTo>
                  <a:lnTo>
                    <a:pt x="14" y="18"/>
                  </a:lnTo>
                  <a:lnTo>
                    <a:pt x="21" y="21"/>
                  </a:lnTo>
                  <a:lnTo>
                    <a:pt x="41" y="27"/>
                  </a:lnTo>
                  <a:lnTo>
                    <a:pt x="56" y="30"/>
                  </a:lnTo>
                  <a:lnTo>
                    <a:pt x="77" y="33"/>
                  </a:lnTo>
                  <a:lnTo>
                    <a:pt x="97" y="34"/>
                  </a:lnTo>
                  <a:lnTo>
                    <a:pt x="121" y="34"/>
                  </a:lnTo>
                  <a:lnTo>
                    <a:pt x="145" y="34"/>
                  </a:lnTo>
                  <a:lnTo>
                    <a:pt x="171" y="30"/>
                  </a:lnTo>
                  <a:lnTo>
                    <a:pt x="183" y="29"/>
                  </a:lnTo>
                  <a:lnTo>
                    <a:pt x="193" y="26"/>
                  </a:lnTo>
                  <a:lnTo>
                    <a:pt x="204" y="22"/>
                  </a:lnTo>
                  <a:lnTo>
                    <a:pt x="209" y="20"/>
                  </a:lnTo>
                  <a:lnTo>
                    <a:pt x="213" y="17"/>
                  </a:lnTo>
                  <a:lnTo>
                    <a:pt x="215" y="15"/>
                  </a:lnTo>
                  <a:lnTo>
                    <a:pt x="217" y="12"/>
                  </a:lnTo>
                  <a:lnTo>
                    <a:pt x="223" y="0"/>
                  </a:lnTo>
                  <a:lnTo>
                    <a:pt x="0" y="0"/>
                  </a:lnTo>
                </a:path>
              </a:pathLst>
            </a:custGeom>
            <a:solidFill>
              <a:srgbClr val="40404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183" name="Freeform 35">
              <a:extLst>
                <a:ext uri="{FF2B5EF4-FFF2-40B4-BE49-F238E27FC236}">
                  <a16:creationId xmlns:a16="http://schemas.microsoft.com/office/drawing/2014/main" id="{169D2D6C-783E-4250-A019-43A0DAE8F5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8" y="3456"/>
              <a:ext cx="537" cy="164"/>
            </a:xfrm>
            <a:custGeom>
              <a:avLst/>
              <a:gdLst>
                <a:gd name="T0" fmla="*/ 0 w 537"/>
                <a:gd name="T1" fmla="*/ 94 h 164"/>
                <a:gd name="T2" fmla="*/ 536 w 537"/>
                <a:gd name="T3" fmla="*/ 163 h 164"/>
                <a:gd name="T4" fmla="*/ 536 w 537"/>
                <a:gd name="T5" fmla="*/ 59 h 164"/>
                <a:gd name="T6" fmla="*/ 4 w 537"/>
                <a:gd name="T7" fmla="*/ 0 h 164"/>
                <a:gd name="T8" fmla="*/ 0 w 537"/>
                <a:gd name="T9" fmla="*/ 65 h 164"/>
                <a:gd name="T10" fmla="*/ 0 w 537"/>
                <a:gd name="T11" fmla="*/ 94 h 1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7" h="164">
                  <a:moveTo>
                    <a:pt x="0" y="94"/>
                  </a:moveTo>
                  <a:lnTo>
                    <a:pt x="536" y="163"/>
                  </a:lnTo>
                  <a:lnTo>
                    <a:pt x="536" y="59"/>
                  </a:lnTo>
                  <a:lnTo>
                    <a:pt x="4" y="0"/>
                  </a:lnTo>
                  <a:lnTo>
                    <a:pt x="0" y="65"/>
                  </a:lnTo>
                  <a:lnTo>
                    <a:pt x="0" y="94"/>
                  </a:lnTo>
                </a:path>
              </a:pathLst>
            </a:custGeom>
            <a:solidFill>
              <a:srgbClr val="40404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184" name="Freeform 36">
              <a:extLst>
                <a:ext uri="{FF2B5EF4-FFF2-40B4-BE49-F238E27FC236}">
                  <a16:creationId xmlns:a16="http://schemas.microsoft.com/office/drawing/2014/main" id="{39AD1D70-03DC-4720-A3CA-F4B1B771A9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9" y="3613"/>
              <a:ext cx="1016" cy="337"/>
            </a:xfrm>
            <a:custGeom>
              <a:avLst/>
              <a:gdLst>
                <a:gd name="T0" fmla="*/ 1003 w 1016"/>
                <a:gd name="T1" fmla="*/ 115 h 337"/>
                <a:gd name="T2" fmla="*/ 221 w 1016"/>
                <a:gd name="T3" fmla="*/ 0 h 337"/>
                <a:gd name="T4" fmla="*/ 218 w 1016"/>
                <a:gd name="T5" fmla="*/ 1 h 337"/>
                <a:gd name="T6" fmla="*/ 214 w 1016"/>
                <a:gd name="T7" fmla="*/ 3 h 337"/>
                <a:gd name="T8" fmla="*/ 205 w 1016"/>
                <a:gd name="T9" fmla="*/ 10 h 337"/>
                <a:gd name="T10" fmla="*/ 8 w 1016"/>
                <a:gd name="T11" fmla="*/ 157 h 337"/>
                <a:gd name="T12" fmla="*/ 6 w 1016"/>
                <a:gd name="T13" fmla="*/ 159 h 337"/>
                <a:gd name="T14" fmla="*/ 4 w 1016"/>
                <a:gd name="T15" fmla="*/ 162 h 337"/>
                <a:gd name="T16" fmla="*/ 4 w 1016"/>
                <a:gd name="T17" fmla="*/ 165 h 337"/>
                <a:gd name="T18" fmla="*/ 5 w 1016"/>
                <a:gd name="T19" fmla="*/ 167 h 337"/>
                <a:gd name="T20" fmla="*/ 1 w 1016"/>
                <a:gd name="T21" fmla="*/ 176 h 337"/>
                <a:gd name="T22" fmla="*/ 0 w 1016"/>
                <a:gd name="T23" fmla="*/ 182 h 337"/>
                <a:gd name="T24" fmla="*/ 1 w 1016"/>
                <a:gd name="T25" fmla="*/ 186 h 337"/>
                <a:gd name="T26" fmla="*/ 2 w 1016"/>
                <a:gd name="T27" fmla="*/ 188 h 337"/>
                <a:gd name="T28" fmla="*/ 4 w 1016"/>
                <a:gd name="T29" fmla="*/ 190 h 337"/>
                <a:gd name="T30" fmla="*/ 21 w 1016"/>
                <a:gd name="T31" fmla="*/ 194 h 337"/>
                <a:gd name="T32" fmla="*/ 827 w 1016"/>
                <a:gd name="T33" fmla="*/ 332 h 337"/>
                <a:gd name="T34" fmla="*/ 843 w 1016"/>
                <a:gd name="T35" fmla="*/ 335 h 337"/>
                <a:gd name="T36" fmla="*/ 857 w 1016"/>
                <a:gd name="T37" fmla="*/ 336 h 337"/>
                <a:gd name="T38" fmla="*/ 863 w 1016"/>
                <a:gd name="T39" fmla="*/ 335 h 337"/>
                <a:gd name="T40" fmla="*/ 868 w 1016"/>
                <a:gd name="T41" fmla="*/ 333 h 337"/>
                <a:gd name="T42" fmla="*/ 869 w 1016"/>
                <a:gd name="T43" fmla="*/ 332 h 337"/>
                <a:gd name="T44" fmla="*/ 875 w 1016"/>
                <a:gd name="T45" fmla="*/ 328 h 337"/>
                <a:gd name="T46" fmla="*/ 883 w 1016"/>
                <a:gd name="T47" fmla="*/ 322 h 337"/>
                <a:gd name="T48" fmla="*/ 1014 w 1016"/>
                <a:gd name="T49" fmla="*/ 182 h 337"/>
                <a:gd name="T50" fmla="*/ 1015 w 1016"/>
                <a:gd name="T51" fmla="*/ 182 h 337"/>
                <a:gd name="T52" fmla="*/ 1007 w 1016"/>
                <a:gd name="T53" fmla="*/ 115 h 337"/>
                <a:gd name="T54" fmla="*/ 1003 w 1016"/>
                <a:gd name="T55" fmla="*/ 115 h 337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016" h="337">
                  <a:moveTo>
                    <a:pt x="1003" y="115"/>
                  </a:moveTo>
                  <a:lnTo>
                    <a:pt x="221" y="0"/>
                  </a:lnTo>
                  <a:lnTo>
                    <a:pt x="218" y="1"/>
                  </a:lnTo>
                  <a:lnTo>
                    <a:pt x="214" y="3"/>
                  </a:lnTo>
                  <a:lnTo>
                    <a:pt x="205" y="10"/>
                  </a:lnTo>
                  <a:lnTo>
                    <a:pt x="8" y="157"/>
                  </a:lnTo>
                  <a:lnTo>
                    <a:pt x="6" y="159"/>
                  </a:lnTo>
                  <a:lnTo>
                    <a:pt x="4" y="162"/>
                  </a:lnTo>
                  <a:lnTo>
                    <a:pt x="4" y="165"/>
                  </a:lnTo>
                  <a:lnTo>
                    <a:pt x="5" y="167"/>
                  </a:lnTo>
                  <a:lnTo>
                    <a:pt x="1" y="176"/>
                  </a:lnTo>
                  <a:lnTo>
                    <a:pt x="0" y="182"/>
                  </a:lnTo>
                  <a:lnTo>
                    <a:pt x="1" y="186"/>
                  </a:lnTo>
                  <a:lnTo>
                    <a:pt x="2" y="188"/>
                  </a:lnTo>
                  <a:lnTo>
                    <a:pt x="4" y="190"/>
                  </a:lnTo>
                  <a:lnTo>
                    <a:pt x="21" y="194"/>
                  </a:lnTo>
                  <a:lnTo>
                    <a:pt x="827" y="332"/>
                  </a:lnTo>
                  <a:lnTo>
                    <a:pt x="843" y="335"/>
                  </a:lnTo>
                  <a:lnTo>
                    <a:pt x="857" y="336"/>
                  </a:lnTo>
                  <a:lnTo>
                    <a:pt x="863" y="335"/>
                  </a:lnTo>
                  <a:lnTo>
                    <a:pt x="868" y="333"/>
                  </a:lnTo>
                  <a:lnTo>
                    <a:pt x="869" y="332"/>
                  </a:lnTo>
                  <a:lnTo>
                    <a:pt x="875" y="328"/>
                  </a:lnTo>
                  <a:lnTo>
                    <a:pt x="883" y="322"/>
                  </a:lnTo>
                  <a:lnTo>
                    <a:pt x="1014" y="182"/>
                  </a:lnTo>
                  <a:lnTo>
                    <a:pt x="1015" y="182"/>
                  </a:lnTo>
                  <a:lnTo>
                    <a:pt x="1007" y="115"/>
                  </a:lnTo>
                  <a:lnTo>
                    <a:pt x="1003" y="115"/>
                  </a:lnTo>
                </a:path>
              </a:pathLst>
            </a:custGeom>
            <a:solidFill>
              <a:srgbClr val="B6B6B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185" name="Freeform 37">
              <a:extLst>
                <a:ext uri="{FF2B5EF4-FFF2-40B4-BE49-F238E27FC236}">
                  <a16:creationId xmlns:a16="http://schemas.microsoft.com/office/drawing/2014/main" id="{386B158A-FD8A-42F0-92A0-1AC8557F87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4" y="3728"/>
              <a:ext cx="1002" cy="196"/>
            </a:xfrm>
            <a:custGeom>
              <a:avLst/>
              <a:gdLst>
                <a:gd name="T0" fmla="*/ 1001 w 1002"/>
                <a:gd name="T1" fmla="*/ 0 h 196"/>
                <a:gd name="T2" fmla="*/ 864 w 1002"/>
                <a:gd name="T3" fmla="*/ 184 h 196"/>
                <a:gd name="T4" fmla="*/ 858 w 1002"/>
                <a:gd name="T5" fmla="*/ 188 h 196"/>
                <a:gd name="T6" fmla="*/ 854 w 1002"/>
                <a:gd name="T7" fmla="*/ 190 h 196"/>
                <a:gd name="T8" fmla="*/ 850 w 1002"/>
                <a:gd name="T9" fmla="*/ 193 h 196"/>
                <a:gd name="T10" fmla="*/ 844 w 1002"/>
                <a:gd name="T11" fmla="*/ 194 h 196"/>
                <a:gd name="T12" fmla="*/ 837 w 1002"/>
                <a:gd name="T13" fmla="*/ 195 h 196"/>
                <a:gd name="T14" fmla="*/ 829 w 1002"/>
                <a:gd name="T15" fmla="*/ 194 h 196"/>
                <a:gd name="T16" fmla="*/ 805 w 1002"/>
                <a:gd name="T17" fmla="*/ 191 h 196"/>
                <a:gd name="T18" fmla="*/ 10 w 1002"/>
                <a:gd name="T19" fmla="*/ 57 h 196"/>
                <a:gd name="T20" fmla="*/ 3 w 1002"/>
                <a:gd name="T21" fmla="*/ 55 h 196"/>
                <a:gd name="T22" fmla="*/ 0 w 1002"/>
                <a:gd name="T23" fmla="*/ 52 h 19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002" h="196">
                  <a:moveTo>
                    <a:pt x="1001" y="0"/>
                  </a:moveTo>
                  <a:lnTo>
                    <a:pt x="864" y="184"/>
                  </a:lnTo>
                  <a:lnTo>
                    <a:pt x="858" y="188"/>
                  </a:lnTo>
                  <a:lnTo>
                    <a:pt x="854" y="190"/>
                  </a:lnTo>
                  <a:lnTo>
                    <a:pt x="850" y="193"/>
                  </a:lnTo>
                  <a:lnTo>
                    <a:pt x="844" y="194"/>
                  </a:lnTo>
                  <a:lnTo>
                    <a:pt x="837" y="195"/>
                  </a:lnTo>
                  <a:lnTo>
                    <a:pt x="829" y="194"/>
                  </a:lnTo>
                  <a:lnTo>
                    <a:pt x="805" y="191"/>
                  </a:lnTo>
                  <a:lnTo>
                    <a:pt x="10" y="57"/>
                  </a:lnTo>
                  <a:lnTo>
                    <a:pt x="3" y="55"/>
                  </a:lnTo>
                  <a:lnTo>
                    <a:pt x="0" y="52"/>
                  </a:lnTo>
                </a:path>
              </a:pathLst>
            </a:custGeom>
            <a:solidFill>
              <a:srgbClr val="B6B6B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186" name="Freeform 38">
              <a:extLst>
                <a:ext uri="{FF2B5EF4-FFF2-40B4-BE49-F238E27FC236}">
                  <a16:creationId xmlns:a16="http://schemas.microsoft.com/office/drawing/2014/main" id="{CCC55B22-56A3-4E9F-99A6-48EBEBEBCE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2" y="3633"/>
              <a:ext cx="910" cy="273"/>
            </a:xfrm>
            <a:custGeom>
              <a:avLst/>
              <a:gdLst>
                <a:gd name="T0" fmla="*/ 909 w 910"/>
                <a:gd name="T1" fmla="*/ 113 h 273"/>
                <a:gd name="T2" fmla="*/ 786 w 910"/>
                <a:gd name="T3" fmla="*/ 272 h 273"/>
                <a:gd name="T4" fmla="*/ 0 w 910"/>
                <a:gd name="T5" fmla="*/ 136 h 273"/>
                <a:gd name="T6" fmla="*/ 171 w 910"/>
                <a:gd name="T7" fmla="*/ 0 h 273"/>
                <a:gd name="T8" fmla="*/ 909 w 910"/>
                <a:gd name="T9" fmla="*/ 113 h 2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10" h="273">
                  <a:moveTo>
                    <a:pt x="909" y="113"/>
                  </a:moveTo>
                  <a:lnTo>
                    <a:pt x="786" y="272"/>
                  </a:lnTo>
                  <a:lnTo>
                    <a:pt x="0" y="136"/>
                  </a:lnTo>
                  <a:lnTo>
                    <a:pt x="171" y="0"/>
                  </a:lnTo>
                  <a:lnTo>
                    <a:pt x="909" y="113"/>
                  </a:lnTo>
                </a:path>
              </a:pathLst>
            </a:custGeom>
            <a:solidFill>
              <a:srgbClr val="40404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187" name="Freeform 39">
              <a:extLst>
                <a:ext uri="{FF2B5EF4-FFF2-40B4-BE49-F238E27FC236}">
                  <a16:creationId xmlns:a16="http://schemas.microsoft.com/office/drawing/2014/main" id="{17190B4F-4B75-47A0-B9CF-CAE55F1CF4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3776"/>
              <a:ext cx="216" cy="117"/>
            </a:xfrm>
            <a:custGeom>
              <a:avLst/>
              <a:gdLst>
                <a:gd name="T0" fmla="*/ 215 w 216"/>
                <a:gd name="T1" fmla="*/ 23 h 117"/>
                <a:gd name="T2" fmla="*/ 143 w 216"/>
                <a:gd name="T3" fmla="*/ 116 h 117"/>
                <a:gd name="T4" fmla="*/ 0 w 216"/>
                <a:gd name="T5" fmla="*/ 90 h 117"/>
                <a:gd name="T6" fmla="*/ 78 w 216"/>
                <a:gd name="T7" fmla="*/ 0 h 117"/>
                <a:gd name="T8" fmla="*/ 215 w 216"/>
                <a:gd name="T9" fmla="*/ 23 h 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6" h="117">
                  <a:moveTo>
                    <a:pt x="215" y="23"/>
                  </a:moveTo>
                  <a:lnTo>
                    <a:pt x="143" y="116"/>
                  </a:lnTo>
                  <a:lnTo>
                    <a:pt x="0" y="90"/>
                  </a:lnTo>
                  <a:lnTo>
                    <a:pt x="78" y="0"/>
                  </a:lnTo>
                  <a:lnTo>
                    <a:pt x="215" y="23"/>
                  </a:lnTo>
                </a:path>
              </a:pathLst>
            </a:custGeom>
            <a:solidFill>
              <a:schemeClr val="bg2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188" name="Freeform 40">
              <a:extLst>
                <a:ext uri="{FF2B5EF4-FFF2-40B4-BE49-F238E27FC236}">
                  <a16:creationId xmlns:a16="http://schemas.microsoft.com/office/drawing/2014/main" id="{BEE3B983-2F19-4A22-A1ED-516E16955E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1" y="3759"/>
              <a:ext cx="188" cy="105"/>
            </a:xfrm>
            <a:custGeom>
              <a:avLst/>
              <a:gdLst>
                <a:gd name="T0" fmla="*/ 187 w 188"/>
                <a:gd name="T1" fmla="*/ 15 h 105"/>
                <a:gd name="T2" fmla="*/ 108 w 188"/>
                <a:gd name="T3" fmla="*/ 104 h 105"/>
                <a:gd name="T4" fmla="*/ 0 w 188"/>
                <a:gd name="T5" fmla="*/ 85 h 105"/>
                <a:gd name="T6" fmla="*/ 87 w 188"/>
                <a:gd name="T7" fmla="*/ 0 h 105"/>
                <a:gd name="T8" fmla="*/ 187 w 188"/>
                <a:gd name="T9" fmla="*/ 15 h 1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8" h="105">
                  <a:moveTo>
                    <a:pt x="187" y="15"/>
                  </a:moveTo>
                  <a:lnTo>
                    <a:pt x="108" y="104"/>
                  </a:lnTo>
                  <a:lnTo>
                    <a:pt x="0" y="85"/>
                  </a:lnTo>
                  <a:lnTo>
                    <a:pt x="87" y="0"/>
                  </a:lnTo>
                  <a:lnTo>
                    <a:pt x="187" y="15"/>
                  </a:lnTo>
                </a:path>
              </a:pathLst>
            </a:custGeom>
            <a:solidFill>
              <a:schemeClr val="bg2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189" name="Freeform 41">
              <a:extLst>
                <a:ext uri="{FF2B5EF4-FFF2-40B4-BE49-F238E27FC236}">
                  <a16:creationId xmlns:a16="http://schemas.microsoft.com/office/drawing/2014/main" id="{3FC15A2D-7540-4DCB-9E93-464B74B088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1" y="3653"/>
              <a:ext cx="429" cy="91"/>
            </a:xfrm>
            <a:custGeom>
              <a:avLst/>
              <a:gdLst>
                <a:gd name="T0" fmla="*/ 396 w 429"/>
                <a:gd name="T1" fmla="*/ 90 h 91"/>
                <a:gd name="T2" fmla="*/ 428 w 429"/>
                <a:gd name="T3" fmla="*/ 61 h 91"/>
                <a:gd name="T4" fmla="*/ 32 w 429"/>
                <a:gd name="T5" fmla="*/ 0 h 91"/>
                <a:gd name="T6" fmla="*/ 0 w 429"/>
                <a:gd name="T7" fmla="*/ 27 h 91"/>
                <a:gd name="T8" fmla="*/ 396 w 429"/>
                <a:gd name="T9" fmla="*/ 90 h 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9" h="91">
                  <a:moveTo>
                    <a:pt x="396" y="90"/>
                  </a:moveTo>
                  <a:lnTo>
                    <a:pt x="428" y="61"/>
                  </a:lnTo>
                  <a:lnTo>
                    <a:pt x="32" y="0"/>
                  </a:lnTo>
                  <a:lnTo>
                    <a:pt x="0" y="27"/>
                  </a:lnTo>
                  <a:lnTo>
                    <a:pt x="396" y="90"/>
                  </a:lnTo>
                </a:path>
              </a:pathLst>
            </a:custGeom>
            <a:solidFill>
              <a:srgbClr val="40404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190" name="Freeform 42">
              <a:extLst>
                <a:ext uri="{FF2B5EF4-FFF2-40B4-BE49-F238E27FC236}">
                  <a16:creationId xmlns:a16="http://schemas.microsoft.com/office/drawing/2014/main" id="{A8C32DB2-B620-4920-AD34-0FBE4EEAC9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9" y="3644"/>
              <a:ext cx="71" cy="35"/>
            </a:xfrm>
            <a:custGeom>
              <a:avLst/>
              <a:gdLst>
                <a:gd name="T0" fmla="*/ 70 w 71"/>
                <a:gd name="T1" fmla="*/ 6 h 35"/>
                <a:gd name="T2" fmla="*/ 37 w 71"/>
                <a:gd name="T3" fmla="*/ 34 h 35"/>
                <a:gd name="T4" fmla="*/ 0 w 71"/>
                <a:gd name="T5" fmla="*/ 28 h 35"/>
                <a:gd name="T6" fmla="*/ 33 w 71"/>
                <a:gd name="T7" fmla="*/ 0 h 35"/>
                <a:gd name="T8" fmla="*/ 70 w 71"/>
                <a:gd name="T9" fmla="*/ 6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1" h="35">
                  <a:moveTo>
                    <a:pt x="70" y="6"/>
                  </a:moveTo>
                  <a:lnTo>
                    <a:pt x="37" y="34"/>
                  </a:lnTo>
                  <a:lnTo>
                    <a:pt x="0" y="28"/>
                  </a:lnTo>
                  <a:lnTo>
                    <a:pt x="33" y="0"/>
                  </a:lnTo>
                  <a:lnTo>
                    <a:pt x="70" y="6"/>
                  </a:lnTo>
                </a:path>
              </a:pathLst>
            </a:custGeom>
            <a:solidFill>
              <a:srgbClr val="40404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191" name="Freeform 43">
              <a:extLst>
                <a:ext uri="{FF2B5EF4-FFF2-40B4-BE49-F238E27FC236}">
                  <a16:creationId xmlns:a16="http://schemas.microsoft.com/office/drawing/2014/main" id="{41843322-71D1-48F6-9297-96F20A93E3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8" y="3521"/>
              <a:ext cx="537" cy="65"/>
            </a:xfrm>
            <a:custGeom>
              <a:avLst/>
              <a:gdLst>
                <a:gd name="T0" fmla="*/ 0 w 537"/>
                <a:gd name="T1" fmla="*/ 0 h 65"/>
                <a:gd name="T2" fmla="*/ 519 w 537"/>
                <a:gd name="T3" fmla="*/ 64 h 65"/>
                <a:gd name="T4" fmla="*/ 536 w 537"/>
                <a:gd name="T5" fmla="*/ 63 h 6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7" h="65">
                  <a:moveTo>
                    <a:pt x="0" y="0"/>
                  </a:moveTo>
                  <a:lnTo>
                    <a:pt x="519" y="64"/>
                  </a:lnTo>
                  <a:lnTo>
                    <a:pt x="536" y="63"/>
                  </a:lnTo>
                </a:path>
              </a:pathLst>
            </a:custGeom>
            <a:solidFill>
              <a:srgbClr val="B6B6B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192" name="Line 44">
              <a:extLst>
                <a:ext uri="{FF2B5EF4-FFF2-40B4-BE49-F238E27FC236}">
                  <a16:creationId xmlns:a16="http://schemas.microsoft.com/office/drawing/2014/main" id="{D6853E97-0DF0-4357-86D8-D1E4D0318D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81" y="3471"/>
              <a:ext cx="6" cy="6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9193" name="Line 45">
              <a:extLst>
                <a:ext uri="{FF2B5EF4-FFF2-40B4-BE49-F238E27FC236}">
                  <a16:creationId xmlns:a16="http://schemas.microsoft.com/office/drawing/2014/main" id="{E316AA9A-BD46-4C4D-8055-A3FDE4EC7A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7" y="3538"/>
              <a:ext cx="0" cy="2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9194" name="Line 46">
              <a:extLst>
                <a:ext uri="{FF2B5EF4-FFF2-40B4-BE49-F238E27FC236}">
                  <a16:creationId xmlns:a16="http://schemas.microsoft.com/office/drawing/2014/main" id="{C819BFF2-B5D0-451A-BCDA-807D0B7A5D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79" y="3538"/>
              <a:ext cx="0" cy="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9195" name="Freeform 47">
              <a:extLst>
                <a:ext uri="{FF2B5EF4-FFF2-40B4-BE49-F238E27FC236}">
                  <a16:creationId xmlns:a16="http://schemas.microsoft.com/office/drawing/2014/main" id="{3DD6282B-AC73-40DF-BFAD-1996056BE0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1" y="3533"/>
              <a:ext cx="37" cy="49"/>
            </a:xfrm>
            <a:custGeom>
              <a:avLst/>
              <a:gdLst>
                <a:gd name="T0" fmla="*/ 32 w 37"/>
                <a:gd name="T1" fmla="*/ 48 h 49"/>
                <a:gd name="T2" fmla="*/ 36 w 37"/>
                <a:gd name="T3" fmla="*/ 4 h 49"/>
                <a:gd name="T4" fmla="*/ 4 w 37"/>
                <a:gd name="T5" fmla="*/ 0 h 49"/>
                <a:gd name="T6" fmla="*/ 0 w 37"/>
                <a:gd name="T7" fmla="*/ 45 h 49"/>
                <a:gd name="T8" fmla="*/ 32 w 37"/>
                <a:gd name="T9" fmla="*/ 48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" h="49">
                  <a:moveTo>
                    <a:pt x="32" y="48"/>
                  </a:moveTo>
                  <a:lnTo>
                    <a:pt x="36" y="4"/>
                  </a:lnTo>
                  <a:lnTo>
                    <a:pt x="4" y="0"/>
                  </a:lnTo>
                  <a:lnTo>
                    <a:pt x="0" y="45"/>
                  </a:lnTo>
                  <a:lnTo>
                    <a:pt x="32" y="48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196" name="Freeform 48">
              <a:extLst>
                <a:ext uri="{FF2B5EF4-FFF2-40B4-BE49-F238E27FC236}">
                  <a16:creationId xmlns:a16="http://schemas.microsoft.com/office/drawing/2014/main" id="{CD0828A4-61FE-40E8-BDF3-EC58483FDF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4" y="3542"/>
              <a:ext cx="30" cy="21"/>
            </a:xfrm>
            <a:custGeom>
              <a:avLst/>
              <a:gdLst>
                <a:gd name="T0" fmla="*/ 27 w 30"/>
                <a:gd name="T1" fmla="*/ 20 h 21"/>
                <a:gd name="T2" fmla="*/ 29 w 30"/>
                <a:gd name="T3" fmla="*/ 3 h 21"/>
                <a:gd name="T4" fmla="*/ 3 w 30"/>
                <a:gd name="T5" fmla="*/ 0 h 21"/>
                <a:gd name="T6" fmla="*/ 0 w 30"/>
                <a:gd name="T7" fmla="*/ 17 h 21"/>
                <a:gd name="T8" fmla="*/ 26 w 30"/>
                <a:gd name="T9" fmla="*/ 20 h 21"/>
                <a:gd name="T10" fmla="*/ 27 w 30"/>
                <a:gd name="T11" fmla="*/ 2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0" h="21">
                  <a:moveTo>
                    <a:pt x="27" y="20"/>
                  </a:moveTo>
                  <a:lnTo>
                    <a:pt x="29" y="3"/>
                  </a:lnTo>
                  <a:lnTo>
                    <a:pt x="3" y="0"/>
                  </a:lnTo>
                  <a:lnTo>
                    <a:pt x="0" y="17"/>
                  </a:lnTo>
                  <a:lnTo>
                    <a:pt x="26" y="20"/>
                  </a:lnTo>
                  <a:lnTo>
                    <a:pt x="27" y="20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197" name="Freeform 49">
              <a:extLst>
                <a:ext uri="{FF2B5EF4-FFF2-40B4-BE49-F238E27FC236}">
                  <a16:creationId xmlns:a16="http://schemas.microsoft.com/office/drawing/2014/main" id="{32C299C2-972F-49D9-964F-B0A56C8E01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6" y="3500"/>
              <a:ext cx="139" cy="48"/>
            </a:xfrm>
            <a:custGeom>
              <a:avLst/>
              <a:gdLst>
                <a:gd name="T0" fmla="*/ 96 w 139"/>
                <a:gd name="T1" fmla="*/ 7 h 48"/>
                <a:gd name="T2" fmla="*/ 94 w 139"/>
                <a:gd name="T3" fmla="*/ 22 h 48"/>
                <a:gd name="T4" fmla="*/ 138 w 139"/>
                <a:gd name="T5" fmla="*/ 28 h 48"/>
                <a:gd name="T6" fmla="*/ 136 w 139"/>
                <a:gd name="T7" fmla="*/ 36 h 48"/>
                <a:gd name="T8" fmla="*/ 93 w 139"/>
                <a:gd name="T9" fmla="*/ 30 h 48"/>
                <a:gd name="T10" fmla="*/ 89 w 139"/>
                <a:gd name="T11" fmla="*/ 47 h 48"/>
                <a:gd name="T12" fmla="*/ 39 w 139"/>
                <a:gd name="T13" fmla="*/ 40 h 48"/>
                <a:gd name="T14" fmla="*/ 41 w 139"/>
                <a:gd name="T15" fmla="*/ 24 h 48"/>
                <a:gd name="T16" fmla="*/ 0 w 139"/>
                <a:gd name="T17" fmla="*/ 19 h 48"/>
                <a:gd name="T18" fmla="*/ 2 w 139"/>
                <a:gd name="T19" fmla="*/ 10 h 48"/>
                <a:gd name="T20" fmla="*/ 42 w 139"/>
                <a:gd name="T21" fmla="*/ 15 h 48"/>
                <a:gd name="T22" fmla="*/ 46 w 139"/>
                <a:gd name="T23" fmla="*/ 0 h 48"/>
                <a:gd name="T24" fmla="*/ 96 w 139"/>
                <a:gd name="T25" fmla="*/ 7 h 4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39" h="48">
                  <a:moveTo>
                    <a:pt x="96" y="7"/>
                  </a:moveTo>
                  <a:lnTo>
                    <a:pt x="94" y="22"/>
                  </a:lnTo>
                  <a:lnTo>
                    <a:pt x="138" y="28"/>
                  </a:lnTo>
                  <a:lnTo>
                    <a:pt x="136" y="36"/>
                  </a:lnTo>
                  <a:lnTo>
                    <a:pt x="93" y="30"/>
                  </a:lnTo>
                  <a:lnTo>
                    <a:pt x="89" y="47"/>
                  </a:lnTo>
                  <a:lnTo>
                    <a:pt x="39" y="40"/>
                  </a:lnTo>
                  <a:lnTo>
                    <a:pt x="41" y="24"/>
                  </a:lnTo>
                  <a:lnTo>
                    <a:pt x="0" y="19"/>
                  </a:lnTo>
                  <a:lnTo>
                    <a:pt x="2" y="10"/>
                  </a:lnTo>
                  <a:lnTo>
                    <a:pt x="42" y="15"/>
                  </a:lnTo>
                  <a:lnTo>
                    <a:pt x="46" y="0"/>
                  </a:lnTo>
                  <a:lnTo>
                    <a:pt x="96" y="7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198" name="Freeform 50">
              <a:extLst>
                <a:ext uri="{FF2B5EF4-FFF2-40B4-BE49-F238E27FC236}">
                  <a16:creationId xmlns:a16="http://schemas.microsoft.com/office/drawing/2014/main" id="{5A0493C7-466D-47B7-A82D-351F962D30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9" y="3370"/>
              <a:ext cx="796" cy="135"/>
            </a:xfrm>
            <a:custGeom>
              <a:avLst/>
              <a:gdLst>
                <a:gd name="T0" fmla="*/ 0 w 796"/>
                <a:gd name="T1" fmla="*/ 75 h 135"/>
                <a:gd name="T2" fmla="*/ 549 w 796"/>
                <a:gd name="T3" fmla="*/ 134 h 135"/>
                <a:gd name="T4" fmla="*/ 795 w 796"/>
                <a:gd name="T5" fmla="*/ 0 h 13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96" h="135">
                  <a:moveTo>
                    <a:pt x="0" y="75"/>
                  </a:moveTo>
                  <a:lnTo>
                    <a:pt x="549" y="134"/>
                  </a:lnTo>
                  <a:lnTo>
                    <a:pt x="795" y="0"/>
                  </a:lnTo>
                </a:path>
              </a:pathLst>
            </a:custGeom>
            <a:solidFill>
              <a:srgbClr val="B6B6B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199" name="Line 51">
              <a:extLst>
                <a:ext uri="{FF2B5EF4-FFF2-40B4-BE49-F238E27FC236}">
                  <a16:creationId xmlns:a16="http://schemas.microsoft.com/office/drawing/2014/main" id="{2A8C83F8-E1F1-4FFA-B5DC-7C34A3776F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8" y="3505"/>
              <a:ext cx="0" cy="20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9200" name="Freeform 52">
              <a:extLst>
                <a:ext uri="{FF2B5EF4-FFF2-40B4-BE49-F238E27FC236}">
                  <a16:creationId xmlns:a16="http://schemas.microsoft.com/office/drawing/2014/main" id="{898278A5-1513-40CA-8DFF-8C966F1BC9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7" y="3345"/>
              <a:ext cx="325" cy="20"/>
            </a:xfrm>
            <a:custGeom>
              <a:avLst/>
              <a:gdLst>
                <a:gd name="T0" fmla="*/ 0 w 325"/>
                <a:gd name="T1" fmla="*/ 0 h 20"/>
                <a:gd name="T2" fmla="*/ 0 w 325"/>
                <a:gd name="T3" fmla="*/ 19 h 20"/>
                <a:gd name="T4" fmla="*/ 324 w 325"/>
                <a:gd name="T5" fmla="*/ 19 h 20"/>
                <a:gd name="T6" fmla="*/ 324 w 325"/>
                <a:gd name="T7" fmla="*/ 0 h 20"/>
                <a:gd name="T8" fmla="*/ 0 w 325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5" h="20">
                  <a:moveTo>
                    <a:pt x="0" y="0"/>
                  </a:moveTo>
                  <a:lnTo>
                    <a:pt x="0" y="19"/>
                  </a:lnTo>
                  <a:lnTo>
                    <a:pt x="324" y="19"/>
                  </a:lnTo>
                  <a:lnTo>
                    <a:pt x="324" y="0"/>
                  </a:lnTo>
                  <a:lnTo>
                    <a:pt x="0" y="0"/>
                  </a:lnTo>
                </a:path>
              </a:pathLst>
            </a:custGeom>
            <a:solidFill>
              <a:srgbClr val="40404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201" name="Freeform 53">
              <a:extLst>
                <a:ext uri="{FF2B5EF4-FFF2-40B4-BE49-F238E27FC236}">
                  <a16:creationId xmlns:a16="http://schemas.microsoft.com/office/drawing/2014/main" id="{1889AA18-050D-4556-857F-521A97C6B0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4" y="3539"/>
              <a:ext cx="227" cy="100"/>
            </a:xfrm>
            <a:custGeom>
              <a:avLst/>
              <a:gdLst>
                <a:gd name="T0" fmla="*/ 30 w 227"/>
                <a:gd name="T1" fmla="*/ 0 h 100"/>
                <a:gd name="T2" fmla="*/ 82 w 227"/>
                <a:gd name="T3" fmla="*/ 2 h 100"/>
                <a:gd name="T4" fmla="*/ 143 w 227"/>
                <a:gd name="T5" fmla="*/ 5 h 100"/>
                <a:gd name="T6" fmla="*/ 167 w 227"/>
                <a:gd name="T7" fmla="*/ 7 h 100"/>
                <a:gd name="T8" fmla="*/ 187 w 227"/>
                <a:gd name="T9" fmla="*/ 9 h 100"/>
                <a:gd name="T10" fmla="*/ 193 w 227"/>
                <a:gd name="T11" fmla="*/ 11 h 100"/>
                <a:gd name="T12" fmla="*/ 197 w 227"/>
                <a:gd name="T13" fmla="*/ 13 h 100"/>
                <a:gd name="T14" fmla="*/ 201 w 227"/>
                <a:gd name="T15" fmla="*/ 16 h 100"/>
                <a:gd name="T16" fmla="*/ 203 w 227"/>
                <a:gd name="T17" fmla="*/ 20 h 100"/>
                <a:gd name="T18" fmla="*/ 203 w 227"/>
                <a:gd name="T19" fmla="*/ 26 h 100"/>
                <a:gd name="T20" fmla="*/ 202 w 227"/>
                <a:gd name="T21" fmla="*/ 32 h 100"/>
                <a:gd name="T22" fmla="*/ 200 w 227"/>
                <a:gd name="T23" fmla="*/ 35 h 100"/>
                <a:gd name="T24" fmla="*/ 195 w 227"/>
                <a:gd name="T25" fmla="*/ 37 h 100"/>
                <a:gd name="T26" fmla="*/ 186 w 227"/>
                <a:gd name="T27" fmla="*/ 39 h 100"/>
                <a:gd name="T28" fmla="*/ 162 w 227"/>
                <a:gd name="T29" fmla="*/ 43 h 100"/>
                <a:gd name="T30" fmla="*/ 138 w 227"/>
                <a:gd name="T31" fmla="*/ 46 h 100"/>
                <a:gd name="T32" fmla="*/ 95 w 227"/>
                <a:gd name="T33" fmla="*/ 51 h 100"/>
                <a:gd name="T34" fmla="*/ 50 w 227"/>
                <a:gd name="T35" fmla="*/ 57 h 100"/>
                <a:gd name="T36" fmla="*/ 34 w 227"/>
                <a:gd name="T37" fmla="*/ 60 h 100"/>
                <a:gd name="T38" fmla="*/ 18 w 227"/>
                <a:gd name="T39" fmla="*/ 64 h 100"/>
                <a:gd name="T40" fmla="*/ 12 w 227"/>
                <a:gd name="T41" fmla="*/ 67 h 100"/>
                <a:gd name="T42" fmla="*/ 8 w 227"/>
                <a:gd name="T43" fmla="*/ 68 h 100"/>
                <a:gd name="T44" fmla="*/ 4 w 227"/>
                <a:gd name="T45" fmla="*/ 71 h 100"/>
                <a:gd name="T46" fmla="*/ 1 w 227"/>
                <a:gd name="T47" fmla="*/ 73 h 100"/>
                <a:gd name="T48" fmla="*/ 0 w 227"/>
                <a:gd name="T49" fmla="*/ 77 h 100"/>
                <a:gd name="T50" fmla="*/ 0 w 227"/>
                <a:gd name="T51" fmla="*/ 82 h 100"/>
                <a:gd name="T52" fmla="*/ 2 w 227"/>
                <a:gd name="T53" fmla="*/ 87 h 100"/>
                <a:gd name="T54" fmla="*/ 4 w 227"/>
                <a:gd name="T55" fmla="*/ 91 h 100"/>
                <a:gd name="T56" fmla="*/ 8 w 227"/>
                <a:gd name="T57" fmla="*/ 94 h 100"/>
                <a:gd name="T58" fmla="*/ 12 w 227"/>
                <a:gd name="T59" fmla="*/ 96 h 100"/>
                <a:gd name="T60" fmla="*/ 20 w 227"/>
                <a:gd name="T61" fmla="*/ 99 h 100"/>
                <a:gd name="T62" fmla="*/ 33 w 227"/>
                <a:gd name="T63" fmla="*/ 99 h 100"/>
                <a:gd name="T64" fmla="*/ 47 w 227"/>
                <a:gd name="T65" fmla="*/ 98 h 100"/>
                <a:gd name="T66" fmla="*/ 75 w 227"/>
                <a:gd name="T67" fmla="*/ 94 h 100"/>
                <a:gd name="T68" fmla="*/ 104 w 227"/>
                <a:gd name="T69" fmla="*/ 89 h 100"/>
                <a:gd name="T70" fmla="*/ 132 w 227"/>
                <a:gd name="T71" fmla="*/ 84 h 100"/>
                <a:gd name="T72" fmla="*/ 153 w 227"/>
                <a:gd name="T73" fmla="*/ 82 h 100"/>
                <a:gd name="T74" fmla="*/ 171 w 227"/>
                <a:gd name="T75" fmla="*/ 80 h 100"/>
                <a:gd name="T76" fmla="*/ 184 w 227"/>
                <a:gd name="T77" fmla="*/ 79 h 100"/>
                <a:gd name="T78" fmla="*/ 196 w 227"/>
                <a:gd name="T79" fmla="*/ 80 h 100"/>
                <a:gd name="T80" fmla="*/ 206 w 227"/>
                <a:gd name="T81" fmla="*/ 82 h 100"/>
                <a:gd name="T82" fmla="*/ 215 w 227"/>
                <a:gd name="T83" fmla="*/ 84 h 100"/>
                <a:gd name="T84" fmla="*/ 226 w 227"/>
                <a:gd name="T85" fmla="*/ 88 h 10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27" h="100">
                  <a:moveTo>
                    <a:pt x="30" y="0"/>
                  </a:moveTo>
                  <a:lnTo>
                    <a:pt x="82" y="2"/>
                  </a:lnTo>
                  <a:lnTo>
                    <a:pt x="143" y="5"/>
                  </a:lnTo>
                  <a:lnTo>
                    <a:pt x="167" y="7"/>
                  </a:lnTo>
                  <a:lnTo>
                    <a:pt x="187" y="9"/>
                  </a:lnTo>
                  <a:lnTo>
                    <a:pt x="193" y="11"/>
                  </a:lnTo>
                  <a:lnTo>
                    <a:pt x="197" y="13"/>
                  </a:lnTo>
                  <a:lnTo>
                    <a:pt x="201" y="16"/>
                  </a:lnTo>
                  <a:lnTo>
                    <a:pt x="203" y="20"/>
                  </a:lnTo>
                  <a:lnTo>
                    <a:pt x="203" y="26"/>
                  </a:lnTo>
                  <a:lnTo>
                    <a:pt x="202" y="32"/>
                  </a:lnTo>
                  <a:lnTo>
                    <a:pt x="200" y="35"/>
                  </a:lnTo>
                  <a:lnTo>
                    <a:pt x="195" y="37"/>
                  </a:lnTo>
                  <a:lnTo>
                    <a:pt x="186" y="39"/>
                  </a:lnTo>
                  <a:lnTo>
                    <a:pt x="162" y="43"/>
                  </a:lnTo>
                  <a:lnTo>
                    <a:pt x="138" y="46"/>
                  </a:lnTo>
                  <a:lnTo>
                    <a:pt x="95" y="51"/>
                  </a:lnTo>
                  <a:lnTo>
                    <a:pt x="50" y="57"/>
                  </a:lnTo>
                  <a:lnTo>
                    <a:pt x="34" y="60"/>
                  </a:lnTo>
                  <a:lnTo>
                    <a:pt x="18" y="64"/>
                  </a:lnTo>
                  <a:lnTo>
                    <a:pt x="12" y="67"/>
                  </a:lnTo>
                  <a:lnTo>
                    <a:pt x="8" y="68"/>
                  </a:lnTo>
                  <a:lnTo>
                    <a:pt x="4" y="71"/>
                  </a:lnTo>
                  <a:lnTo>
                    <a:pt x="1" y="73"/>
                  </a:lnTo>
                  <a:lnTo>
                    <a:pt x="0" y="77"/>
                  </a:lnTo>
                  <a:lnTo>
                    <a:pt x="0" y="82"/>
                  </a:lnTo>
                  <a:lnTo>
                    <a:pt x="2" y="87"/>
                  </a:lnTo>
                  <a:lnTo>
                    <a:pt x="4" y="91"/>
                  </a:lnTo>
                  <a:lnTo>
                    <a:pt x="8" y="94"/>
                  </a:lnTo>
                  <a:lnTo>
                    <a:pt x="12" y="96"/>
                  </a:lnTo>
                  <a:lnTo>
                    <a:pt x="20" y="99"/>
                  </a:lnTo>
                  <a:lnTo>
                    <a:pt x="33" y="99"/>
                  </a:lnTo>
                  <a:lnTo>
                    <a:pt x="47" y="98"/>
                  </a:lnTo>
                  <a:lnTo>
                    <a:pt x="75" y="94"/>
                  </a:lnTo>
                  <a:lnTo>
                    <a:pt x="104" y="89"/>
                  </a:lnTo>
                  <a:lnTo>
                    <a:pt x="132" y="84"/>
                  </a:lnTo>
                  <a:lnTo>
                    <a:pt x="153" y="82"/>
                  </a:lnTo>
                  <a:lnTo>
                    <a:pt x="171" y="80"/>
                  </a:lnTo>
                  <a:lnTo>
                    <a:pt x="184" y="79"/>
                  </a:lnTo>
                  <a:lnTo>
                    <a:pt x="196" y="80"/>
                  </a:lnTo>
                  <a:lnTo>
                    <a:pt x="206" y="82"/>
                  </a:lnTo>
                  <a:lnTo>
                    <a:pt x="215" y="84"/>
                  </a:lnTo>
                  <a:lnTo>
                    <a:pt x="226" y="88"/>
                  </a:lnTo>
                </a:path>
              </a:pathLst>
            </a:custGeom>
            <a:noFill/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202" name="Freeform 54">
              <a:extLst>
                <a:ext uri="{FF2B5EF4-FFF2-40B4-BE49-F238E27FC236}">
                  <a16:creationId xmlns:a16="http://schemas.microsoft.com/office/drawing/2014/main" id="{6BE4B3FA-F7E3-4115-A691-815E20E622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2" y="3612"/>
              <a:ext cx="171" cy="98"/>
            </a:xfrm>
            <a:custGeom>
              <a:avLst/>
              <a:gdLst>
                <a:gd name="T0" fmla="*/ 0 w 171"/>
                <a:gd name="T1" fmla="*/ 52 h 98"/>
                <a:gd name="T2" fmla="*/ 84 w 171"/>
                <a:gd name="T3" fmla="*/ 93 h 98"/>
                <a:gd name="T4" fmla="*/ 91 w 171"/>
                <a:gd name="T5" fmla="*/ 95 h 98"/>
                <a:gd name="T6" fmla="*/ 97 w 171"/>
                <a:gd name="T7" fmla="*/ 96 h 98"/>
                <a:gd name="T8" fmla="*/ 102 w 171"/>
                <a:gd name="T9" fmla="*/ 97 h 98"/>
                <a:gd name="T10" fmla="*/ 108 w 171"/>
                <a:gd name="T11" fmla="*/ 97 h 98"/>
                <a:gd name="T12" fmla="*/ 157 w 171"/>
                <a:gd name="T13" fmla="*/ 95 h 98"/>
                <a:gd name="T14" fmla="*/ 162 w 171"/>
                <a:gd name="T15" fmla="*/ 94 h 98"/>
                <a:gd name="T16" fmla="*/ 165 w 171"/>
                <a:gd name="T17" fmla="*/ 93 h 98"/>
                <a:gd name="T18" fmla="*/ 168 w 171"/>
                <a:gd name="T19" fmla="*/ 90 h 98"/>
                <a:gd name="T20" fmla="*/ 169 w 171"/>
                <a:gd name="T21" fmla="*/ 85 h 98"/>
                <a:gd name="T22" fmla="*/ 170 w 171"/>
                <a:gd name="T23" fmla="*/ 78 h 98"/>
                <a:gd name="T24" fmla="*/ 170 w 171"/>
                <a:gd name="T25" fmla="*/ 70 h 98"/>
                <a:gd name="T26" fmla="*/ 169 w 171"/>
                <a:gd name="T27" fmla="*/ 63 h 98"/>
                <a:gd name="T28" fmla="*/ 167 w 171"/>
                <a:gd name="T29" fmla="*/ 58 h 98"/>
                <a:gd name="T30" fmla="*/ 166 w 171"/>
                <a:gd name="T31" fmla="*/ 55 h 98"/>
                <a:gd name="T32" fmla="*/ 163 w 171"/>
                <a:gd name="T33" fmla="*/ 52 h 98"/>
                <a:gd name="T34" fmla="*/ 159 w 171"/>
                <a:gd name="T35" fmla="*/ 47 h 98"/>
                <a:gd name="T36" fmla="*/ 105 w 171"/>
                <a:gd name="T37" fmla="*/ 3 h 98"/>
                <a:gd name="T38" fmla="*/ 101 w 171"/>
                <a:gd name="T39" fmla="*/ 0 h 98"/>
                <a:gd name="T40" fmla="*/ 94 w 171"/>
                <a:gd name="T41" fmla="*/ 0 h 98"/>
                <a:gd name="T42" fmla="*/ 57 w 171"/>
                <a:gd name="T43" fmla="*/ 2 h 98"/>
                <a:gd name="T44" fmla="*/ 25 w 171"/>
                <a:gd name="T45" fmla="*/ 5 h 98"/>
                <a:gd name="T46" fmla="*/ 21 w 171"/>
                <a:gd name="T47" fmla="*/ 6 h 98"/>
                <a:gd name="T48" fmla="*/ 17 w 171"/>
                <a:gd name="T49" fmla="*/ 8 h 98"/>
                <a:gd name="T50" fmla="*/ 14 w 171"/>
                <a:gd name="T51" fmla="*/ 10 h 98"/>
                <a:gd name="T52" fmla="*/ 11 w 171"/>
                <a:gd name="T53" fmla="*/ 12 h 98"/>
                <a:gd name="T54" fmla="*/ 8 w 171"/>
                <a:gd name="T55" fmla="*/ 16 h 98"/>
                <a:gd name="T56" fmla="*/ 0 w 171"/>
                <a:gd name="T57" fmla="*/ 52 h 9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71" h="98">
                  <a:moveTo>
                    <a:pt x="0" y="52"/>
                  </a:moveTo>
                  <a:lnTo>
                    <a:pt x="84" y="93"/>
                  </a:lnTo>
                  <a:lnTo>
                    <a:pt x="91" y="95"/>
                  </a:lnTo>
                  <a:lnTo>
                    <a:pt x="97" y="96"/>
                  </a:lnTo>
                  <a:lnTo>
                    <a:pt x="102" y="97"/>
                  </a:lnTo>
                  <a:lnTo>
                    <a:pt x="108" y="97"/>
                  </a:lnTo>
                  <a:lnTo>
                    <a:pt x="157" y="95"/>
                  </a:lnTo>
                  <a:lnTo>
                    <a:pt x="162" y="94"/>
                  </a:lnTo>
                  <a:lnTo>
                    <a:pt x="165" y="93"/>
                  </a:lnTo>
                  <a:lnTo>
                    <a:pt x="168" y="90"/>
                  </a:lnTo>
                  <a:lnTo>
                    <a:pt x="169" y="85"/>
                  </a:lnTo>
                  <a:lnTo>
                    <a:pt x="170" y="78"/>
                  </a:lnTo>
                  <a:lnTo>
                    <a:pt x="170" y="70"/>
                  </a:lnTo>
                  <a:lnTo>
                    <a:pt x="169" y="63"/>
                  </a:lnTo>
                  <a:lnTo>
                    <a:pt x="167" y="58"/>
                  </a:lnTo>
                  <a:lnTo>
                    <a:pt x="166" y="55"/>
                  </a:lnTo>
                  <a:lnTo>
                    <a:pt x="163" y="52"/>
                  </a:lnTo>
                  <a:lnTo>
                    <a:pt x="159" y="47"/>
                  </a:lnTo>
                  <a:lnTo>
                    <a:pt x="105" y="3"/>
                  </a:lnTo>
                  <a:lnTo>
                    <a:pt x="101" y="0"/>
                  </a:lnTo>
                  <a:lnTo>
                    <a:pt x="94" y="0"/>
                  </a:lnTo>
                  <a:lnTo>
                    <a:pt x="57" y="2"/>
                  </a:lnTo>
                  <a:lnTo>
                    <a:pt x="25" y="5"/>
                  </a:lnTo>
                  <a:lnTo>
                    <a:pt x="21" y="6"/>
                  </a:lnTo>
                  <a:lnTo>
                    <a:pt x="17" y="8"/>
                  </a:lnTo>
                  <a:lnTo>
                    <a:pt x="14" y="10"/>
                  </a:lnTo>
                  <a:lnTo>
                    <a:pt x="11" y="12"/>
                  </a:lnTo>
                  <a:lnTo>
                    <a:pt x="8" y="16"/>
                  </a:lnTo>
                  <a:lnTo>
                    <a:pt x="0" y="52"/>
                  </a:lnTo>
                </a:path>
              </a:pathLst>
            </a:custGeom>
            <a:solidFill>
              <a:srgbClr val="B6B6B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203" name="Freeform 55">
              <a:extLst>
                <a:ext uri="{FF2B5EF4-FFF2-40B4-BE49-F238E27FC236}">
                  <a16:creationId xmlns:a16="http://schemas.microsoft.com/office/drawing/2014/main" id="{EC24C628-6FE5-4E4D-ADD6-792EBD1357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9" y="3717"/>
              <a:ext cx="126" cy="44"/>
            </a:xfrm>
            <a:custGeom>
              <a:avLst/>
              <a:gdLst>
                <a:gd name="T0" fmla="*/ 125 w 126"/>
                <a:gd name="T1" fmla="*/ 13 h 44"/>
                <a:gd name="T2" fmla="*/ 98 w 126"/>
                <a:gd name="T3" fmla="*/ 43 h 44"/>
                <a:gd name="T4" fmla="*/ 0 w 126"/>
                <a:gd name="T5" fmla="*/ 28 h 44"/>
                <a:gd name="T6" fmla="*/ 32 w 126"/>
                <a:gd name="T7" fmla="*/ 0 h 44"/>
                <a:gd name="T8" fmla="*/ 125 w 126"/>
                <a:gd name="T9" fmla="*/ 13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6" h="44">
                  <a:moveTo>
                    <a:pt x="125" y="13"/>
                  </a:moveTo>
                  <a:lnTo>
                    <a:pt x="98" y="43"/>
                  </a:lnTo>
                  <a:lnTo>
                    <a:pt x="0" y="28"/>
                  </a:lnTo>
                  <a:lnTo>
                    <a:pt x="32" y="0"/>
                  </a:lnTo>
                  <a:lnTo>
                    <a:pt x="125" y="13"/>
                  </a:lnTo>
                </a:path>
              </a:pathLst>
            </a:custGeom>
            <a:solidFill>
              <a:schemeClr val="bg2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204" name="Freeform 56">
              <a:extLst>
                <a:ext uri="{FF2B5EF4-FFF2-40B4-BE49-F238E27FC236}">
                  <a16:creationId xmlns:a16="http://schemas.microsoft.com/office/drawing/2014/main" id="{23DE8A10-02FC-4A94-90B2-97709FE597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4" y="3686"/>
              <a:ext cx="550" cy="156"/>
            </a:xfrm>
            <a:custGeom>
              <a:avLst/>
              <a:gdLst>
                <a:gd name="T0" fmla="*/ 410 w 550"/>
                <a:gd name="T1" fmla="*/ 145 h 156"/>
                <a:gd name="T2" fmla="*/ 427 w 550"/>
                <a:gd name="T3" fmla="*/ 128 h 156"/>
                <a:gd name="T4" fmla="*/ 395 w 550"/>
                <a:gd name="T5" fmla="*/ 123 h 156"/>
                <a:gd name="T6" fmla="*/ 377 w 550"/>
                <a:gd name="T7" fmla="*/ 139 h 156"/>
                <a:gd name="T8" fmla="*/ 77 w 550"/>
                <a:gd name="T9" fmla="*/ 88 h 156"/>
                <a:gd name="T10" fmla="*/ 93 w 550"/>
                <a:gd name="T11" fmla="*/ 71 h 156"/>
                <a:gd name="T12" fmla="*/ 61 w 550"/>
                <a:gd name="T13" fmla="*/ 65 h 156"/>
                <a:gd name="T14" fmla="*/ 42 w 550"/>
                <a:gd name="T15" fmla="*/ 82 h 156"/>
                <a:gd name="T16" fmla="*/ 0 w 550"/>
                <a:gd name="T17" fmla="*/ 75 h 156"/>
                <a:gd name="T18" fmla="*/ 96 w 550"/>
                <a:gd name="T19" fmla="*/ 0 h 156"/>
                <a:gd name="T20" fmla="*/ 549 w 550"/>
                <a:gd name="T21" fmla="*/ 72 h 156"/>
                <a:gd name="T22" fmla="*/ 463 w 550"/>
                <a:gd name="T23" fmla="*/ 155 h 156"/>
                <a:gd name="T24" fmla="*/ 410 w 550"/>
                <a:gd name="T25" fmla="*/ 145 h 15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50" h="156">
                  <a:moveTo>
                    <a:pt x="410" y="145"/>
                  </a:moveTo>
                  <a:lnTo>
                    <a:pt x="427" y="128"/>
                  </a:lnTo>
                  <a:lnTo>
                    <a:pt x="395" y="123"/>
                  </a:lnTo>
                  <a:lnTo>
                    <a:pt x="377" y="139"/>
                  </a:lnTo>
                  <a:lnTo>
                    <a:pt x="77" y="88"/>
                  </a:lnTo>
                  <a:lnTo>
                    <a:pt x="93" y="71"/>
                  </a:lnTo>
                  <a:lnTo>
                    <a:pt x="61" y="65"/>
                  </a:lnTo>
                  <a:lnTo>
                    <a:pt x="42" y="82"/>
                  </a:lnTo>
                  <a:lnTo>
                    <a:pt x="0" y="75"/>
                  </a:lnTo>
                  <a:lnTo>
                    <a:pt x="96" y="0"/>
                  </a:lnTo>
                  <a:lnTo>
                    <a:pt x="549" y="72"/>
                  </a:lnTo>
                  <a:lnTo>
                    <a:pt x="463" y="155"/>
                  </a:lnTo>
                  <a:lnTo>
                    <a:pt x="410" y="145"/>
                  </a:lnTo>
                </a:path>
              </a:pathLst>
            </a:custGeom>
            <a:solidFill>
              <a:srgbClr val="8080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205" name="Freeform 57">
              <a:extLst>
                <a:ext uri="{FF2B5EF4-FFF2-40B4-BE49-F238E27FC236}">
                  <a16:creationId xmlns:a16="http://schemas.microsoft.com/office/drawing/2014/main" id="{C685A9EA-4610-48CB-8038-300E6CF181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3" y="3475"/>
              <a:ext cx="51" cy="34"/>
            </a:xfrm>
            <a:custGeom>
              <a:avLst/>
              <a:gdLst>
                <a:gd name="T0" fmla="*/ 14 w 51"/>
                <a:gd name="T1" fmla="*/ 0 h 34"/>
                <a:gd name="T2" fmla="*/ 11 w 51"/>
                <a:gd name="T3" fmla="*/ 1 h 34"/>
                <a:gd name="T4" fmla="*/ 8 w 51"/>
                <a:gd name="T5" fmla="*/ 1 h 34"/>
                <a:gd name="T6" fmla="*/ 6 w 51"/>
                <a:gd name="T7" fmla="*/ 2 h 34"/>
                <a:gd name="T8" fmla="*/ 4 w 51"/>
                <a:gd name="T9" fmla="*/ 3 h 34"/>
                <a:gd name="T10" fmla="*/ 4 w 51"/>
                <a:gd name="T11" fmla="*/ 4 h 34"/>
                <a:gd name="T12" fmla="*/ 3 w 51"/>
                <a:gd name="T13" fmla="*/ 6 h 34"/>
                <a:gd name="T14" fmla="*/ 1 w 51"/>
                <a:gd name="T15" fmla="*/ 8 h 34"/>
                <a:gd name="T16" fmla="*/ 0 w 51"/>
                <a:gd name="T17" fmla="*/ 12 h 34"/>
                <a:gd name="T18" fmla="*/ 0 w 51"/>
                <a:gd name="T19" fmla="*/ 17 h 34"/>
                <a:gd name="T20" fmla="*/ 0 w 51"/>
                <a:gd name="T21" fmla="*/ 18 h 34"/>
                <a:gd name="T22" fmla="*/ 0 w 51"/>
                <a:gd name="T23" fmla="*/ 20 h 34"/>
                <a:gd name="T24" fmla="*/ 0 w 51"/>
                <a:gd name="T25" fmla="*/ 21 h 34"/>
                <a:gd name="T26" fmla="*/ 1 w 51"/>
                <a:gd name="T27" fmla="*/ 24 h 34"/>
                <a:gd name="T28" fmla="*/ 2 w 51"/>
                <a:gd name="T29" fmla="*/ 26 h 34"/>
                <a:gd name="T30" fmla="*/ 4 w 51"/>
                <a:gd name="T31" fmla="*/ 28 h 34"/>
                <a:gd name="T32" fmla="*/ 4 w 51"/>
                <a:gd name="T33" fmla="*/ 29 h 34"/>
                <a:gd name="T34" fmla="*/ 6 w 51"/>
                <a:gd name="T35" fmla="*/ 29 h 34"/>
                <a:gd name="T36" fmla="*/ 9 w 51"/>
                <a:gd name="T37" fmla="*/ 31 h 34"/>
                <a:gd name="T38" fmla="*/ 36 w 51"/>
                <a:gd name="T39" fmla="*/ 33 h 34"/>
                <a:gd name="T40" fmla="*/ 42 w 51"/>
                <a:gd name="T41" fmla="*/ 32 h 34"/>
                <a:gd name="T42" fmla="*/ 45 w 51"/>
                <a:gd name="T43" fmla="*/ 31 h 34"/>
                <a:gd name="T44" fmla="*/ 47 w 51"/>
                <a:gd name="T45" fmla="*/ 28 h 34"/>
                <a:gd name="T46" fmla="*/ 48 w 51"/>
                <a:gd name="T47" fmla="*/ 25 h 34"/>
                <a:gd name="T48" fmla="*/ 49 w 51"/>
                <a:gd name="T49" fmla="*/ 23 h 34"/>
                <a:gd name="T50" fmla="*/ 49 w 51"/>
                <a:gd name="T51" fmla="*/ 20 h 34"/>
                <a:gd name="T52" fmla="*/ 50 w 51"/>
                <a:gd name="T53" fmla="*/ 17 h 34"/>
                <a:gd name="T54" fmla="*/ 50 w 51"/>
                <a:gd name="T55" fmla="*/ 16 h 34"/>
                <a:gd name="T56" fmla="*/ 50 w 51"/>
                <a:gd name="T57" fmla="*/ 14 h 34"/>
                <a:gd name="T58" fmla="*/ 50 w 51"/>
                <a:gd name="T59" fmla="*/ 11 h 34"/>
                <a:gd name="T60" fmla="*/ 48 w 51"/>
                <a:gd name="T61" fmla="*/ 9 h 34"/>
                <a:gd name="T62" fmla="*/ 46 w 51"/>
                <a:gd name="T63" fmla="*/ 7 h 34"/>
                <a:gd name="T64" fmla="*/ 45 w 51"/>
                <a:gd name="T65" fmla="*/ 6 h 34"/>
                <a:gd name="T66" fmla="*/ 42 w 51"/>
                <a:gd name="T67" fmla="*/ 4 h 34"/>
                <a:gd name="T68" fmla="*/ 38 w 51"/>
                <a:gd name="T69" fmla="*/ 4 h 34"/>
                <a:gd name="T70" fmla="*/ 14 w 51"/>
                <a:gd name="T71" fmla="*/ 0 h 3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1" h="34">
                  <a:moveTo>
                    <a:pt x="14" y="0"/>
                  </a:moveTo>
                  <a:lnTo>
                    <a:pt x="11" y="1"/>
                  </a:lnTo>
                  <a:lnTo>
                    <a:pt x="8" y="1"/>
                  </a:lnTo>
                  <a:lnTo>
                    <a:pt x="6" y="2"/>
                  </a:lnTo>
                  <a:lnTo>
                    <a:pt x="4" y="3"/>
                  </a:lnTo>
                  <a:lnTo>
                    <a:pt x="4" y="4"/>
                  </a:lnTo>
                  <a:lnTo>
                    <a:pt x="3" y="6"/>
                  </a:lnTo>
                  <a:lnTo>
                    <a:pt x="1" y="8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1"/>
                  </a:lnTo>
                  <a:lnTo>
                    <a:pt x="1" y="24"/>
                  </a:lnTo>
                  <a:lnTo>
                    <a:pt x="2" y="26"/>
                  </a:lnTo>
                  <a:lnTo>
                    <a:pt x="4" y="28"/>
                  </a:lnTo>
                  <a:lnTo>
                    <a:pt x="4" y="29"/>
                  </a:lnTo>
                  <a:lnTo>
                    <a:pt x="6" y="29"/>
                  </a:lnTo>
                  <a:lnTo>
                    <a:pt x="9" y="31"/>
                  </a:lnTo>
                  <a:lnTo>
                    <a:pt x="36" y="33"/>
                  </a:lnTo>
                  <a:lnTo>
                    <a:pt x="42" y="32"/>
                  </a:lnTo>
                  <a:lnTo>
                    <a:pt x="45" y="31"/>
                  </a:lnTo>
                  <a:lnTo>
                    <a:pt x="47" y="28"/>
                  </a:lnTo>
                  <a:lnTo>
                    <a:pt x="48" y="25"/>
                  </a:lnTo>
                  <a:lnTo>
                    <a:pt x="49" y="23"/>
                  </a:lnTo>
                  <a:lnTo>
                    <a:pt x="49" y="20"/>
                  </a:lnTo>
                  <a:lnTo>
                    <a:pt x="50" y="17"/>
                  </a:lnTo>
                  <a:lnTo>
                    <a:pt x="50" y="16"/>
                  </a:lnTo>
                  <a:lnTo>
                    <a:pt x="50" y="14"/>
                  </a:lnTo>
                  <a:lnTo>
                    <a:pt x="50" y="11"/>
                  </a:lnTo>
                  <a:lnTo>
                    <a:pt x="48" y="9"/>
                  </a:lnTo>
                  <a:lnTo>
                    <a:pt x="46" y="7"/>
                  </a:lnTo>
                  <a:lnTo>
                    <a:pt x="45" y="6"/>
                  </a:lnTo>
                  <a:lnTo>
                    <a:pt x="42" y="4"/>
                  </a:lnTo>
                  <a:lnTo>
                    <a:pt x="38" y="4"/>
                  </a:lnTo>
                  <a:lnTo>
                    <a:pt x="14" y="0"/>
                  </a:lnTo>
                </a:path>
              </a:pathLst>
            </a:custGeom>
            <a:solidFill>
              <a:srgbClr val="0000FF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206" name="Line 58">
              <a:extLst>
                <a:ext uri="{FF2B5EF4-FFF2-40B4-BE49-F238E27FC236}">
                  <a16:creationId xmlns:a16="http://schemas.microsoft.com/office/drawing/2014/main" id="{B014EC98-6480-4605-8D36-044C7B61B7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7" y="3488"/>
              <a:ext cx="7" cy="66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9207" name="Line 59">
              <a:extLst>
                <a:ext uri="{FF2B5EF4-FFF2-40B4-BE49-F238E27FC236}">
                  <a16:creationId xmlns:a16="http://schemas.microsoft.com/office/drawing/2014/main" id="{82DB4874-09BB-4851-8DC4-AE4967DE93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43" y="3556"/>
              <a:ext cx="0" cy="2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9208" name="Line 60">
              <a:extLst>
                <a:ext uri="{FF2B5EF4-FFF2-40B4-BE49-F238E27FC236}">
                  <a16:creationId xmlns:a16="http://schemas.microsoft.com/office/drawing/2014/main" id="{0F750D5F-D17F-4333-99A4-8F4CF95354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99" y="3506"/>
              <a:ext cx="8" cy="6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9209" name="Line 61">
              <a:extLst>
                <a:ext uri="{FF2B5EF4-FFF2-40B4-BE49-F238E27FC236}">
                  <a16:creationId xmlns:a16="http://schemas.microsoft.com/office/drawing/2014/main" id="{200C0948-E32A-460D-92EE-9A4AA124EF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88" y="3516"/>
              <a:ext cx="16" cy="6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9210" name="Line 62">
              <a:extLst>
                <a:ext uri="{FF2B5EF4-FFF2-40B4-BE49-F238E27FC236}">
                  <a16:creationId xmlns:a16="http://schemas.microsoft.com/office/drawing/2014/main" id="{5EF9C664-655E-451B-B805-52DC944CC5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9" y="3576"/>
              <a:ext cx="0" cy="3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9211" name="Freeform 63">
              <a:extLst>
                <a:ext uri="{FF2B5EF4-FFF2-40B4-BE49-F238E27FC236}">
                  <a16:creationId xmlns:a16="http://schemas.microsoft.com/office/drawing/2014/main" id="{FCAA059A-0201-477B-97EF-8AF6E15A9F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1" y="3566"/>
              <a:ext cx="17" cy="17"/>
            </a:xfrm>
            <a:custGeom>
              <a:avLst/>
              <a:gdLst>
                <a:gd name="T0" fmla="*/ 16 w 17"/>
                <a:gd name="T1" fmla="*/ 7 h 17"/>
                <a:gd name="T2" fmla="*/ 13 w 17"/>
                <a:gd name="T3" fmla="*/ 2 h 17"/>
                <a:gd name="T4" fmla="*/ 8 w 17"/>
                <a:gd name="T5" fmla="*/ 0 h 17"/>
                <a:gd name="T6" fmla="*/ 2 w 17"/>
                <a:gd name="T7" fmla="*/ 2 h 17"/>
                <a:gd name="T8" fmla="*/ 0 w 17"/>
                <a:gd name="T9" fmla="*/ 7 h 17"/>
                <a:gd name="T10" fmla="*/ 2 w 17"/>
                <a:gd name="T11" fmla="*/ 13 h 17"/>
                <a:gd name="T12" fmla="*/ 8 w 17"/>
                <a:gd name="T13" fmla="*/ 16 h 17"/>
                <a:gd name="T14" fmla="*/ 13 w 17"/>
                <a:gd name="T15" fmla="*/ 13 h 17"/>
                <a:gd name="T16" fmla="*/ 16 w 17"/>
                <a:gd name="T17" fmla="*/ 7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" h="17">
                  <a:moveTo>
                    <a:pt x="16" y="7"/>
                  </a:moveTo>
                  <a:lnTo>
                    <a:pt x="13" y="2"/>
                  </a:lnTo>
                  <a:lnTo>
                    <a:pt x="8" y="0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3"/>
                  </a:lnTo>
                  <a:lnTo>
                    <a:pt x="8" y="16"/>
                  </a:lnTo>
                  <a:lnTo>
                    <a:pt x="13" y="13"/>
                  </a:lnTo>
                  <a:lnTo>
                    <a:pt x="16" y="7"/>
                  </a:lnTo>
                </a:path>
              </a:pathLst>
            </a:custGeom>
            <a:solidFill>
              <a:srgbClr val="FF00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212" name="Freeform 64">
              <a:extLst>
                <a:ext uri="{FF2B5EF4-FFF2-40B4-BE49-F238E27FC236}">
                  <a16:creationId xmlns:a16="http://schemas.microsoft.com/office/drawing/2014/main" id="{FF66A0F4-5650-4332-B4CD-0A18965990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7" y="2891"/>
              <a:ext cx="593" cy="455"/>
            </a:xfrm>
            <a:custGeom>
              <a:avLst/>
              <a:gdLst>
                <a:gd name="T0" fmla="*/ 572 w 593"/>
                <a:gd name="T1" fmla="*/ 454 h 455"/>
                <a:gd name="T2" fmla="*/ 19 w 593"/>
                <a:gd name="T3" fmla="*/ 454 h 455"/>
                <a:gd name="T4" fmla="*/ 15 w 593"/>
                <a:gd name="T5" fmla="*/ 453 h 455"/>
                <a:gd name="T6" fmla="*/ 10 w 593"/>
                <a:gd name="T7" fmla="*/ 453 h 455"/>
                <a:gd name="T8" fmla="*/ 7 w 593"/>
                <a:gd name="T9" fmla="*/ 450 h 455"/>
                <a:gd name="T10" fmla="*/ 5 w 593"/>
                <a:gd name="T11" fmla="*/ 448 h 455"/>
                <a:gd name="T12" fmla="*/ 3 w 593"/>
                <a:gd name="T13" fmla="*/ 447 h 455"/>
                <a:gd name="T14" fmla="*/ 1 w 593"/>
                <a:gd name="T15" fmla="*/ 444 h 455"/>
                <a:gd name="T16" fmla="*/ 0 w 593"/>
                <a:gd name="T17" fmla="*/ 440 h 455"/>
                <a:gd name="T18" fmla="*/ 0 w 593"/>
                <a:gd name="T19" fmla="*/ 437 h 455"/>
                <a:gd name="T20" fmla="*/ 0 w 593"/>
                <a:gd name="T21" fmla="*/ 16 h 455"/>
                <a:gd name="T22" fmla="*/ 0 w 593"/>
                <a:gd name="T23" fmla="*/ 13 h 455"/>
                <a:gd name="T24" fmla="*/ 1 w 593"/>
                <a:gd name="T25" fmla="*/ 10 h 455"/>
                <a:gd name="T26" fmla="*/ 3 w 593"/>
                <a:gd name="T27" fmla="*/ 7 h 455"/>
                <a:gd name="T28" fmla="*/ 5 w 593"/>
                <a:gd name="T29" fmla="*/ 5 h 455"/>
                <a:gd name="T30" fmla="*/ 7 w 593"/>
                <a:gd name="T31" fmla="*/ 3 h 455"/>
                <a:gd name="T32" fmla="*/ 10 w 593"/>
                <a:gd name="T33" fmla="*/ 1 h 455"/>
                <a:gd name="T34" fmla="*/ 15 w 593"/>
                <a:gd name="T35" fmla="*/ 0 h 455"/>
                <a:gd name="T36" fmla="*/ 19 w 593"/>
                <a:gd name="T37" fmla="*/ 0 h 455"/>
                <a:gd name="T38" fmla="*/ 572 w 593"/>
                <a:gd name="T39" fmla="*/ 0 h 455"/>
                <a:gd name="T40" fmla="*/ 576 w 593"/>
                <a:gd name="T41" fmla="*/ 0 h 455"/>
                <a:gd name="T42" fmla="*/ 581 w 593"/>
                <a:gd name="T43" fmla="*/ 1 h 455"/>
                <a:gd name="T44" fmla="*/ 585 w 593"/>
                <a:gd name="T45" fmla="*/ 3 h 455"/>
                <a:gd name="T46" fmla="*/ 588 w 593"/>
                <a:gd name="T47" fmla="*/ 5 h 455"/>
                <a:gd name="T48" fmla="*/ 589 w 593"/>
                <a:gd name="T49" fmla="*/ 7 h 455"/>
                <a:gd name="T50" fmla="*/ 591 w 593"/>
                <a:gd name="T51" fmla="*/ 10 h 455"/>
                <a:gd name="T52" fmla="*/ 592 w 593"/>
                <a:gd name="T53" fmla="*/ 13 h 455"/>
                <a:gd name="T54" fmla="*/ 592 w 593"/>
                <a:gd name="T55" fmla="*/ 16 h 455"/>
                <a:gd name="T56" fmla="*/ 592 w 593"/>
                <a:gd name="T57" fmla="*/ 437 h 455"/>
                <a:gd name="T58" fmla="*/ 592 w 593"/>
                <a:gd name="T59" fmla="*/ 440 h 455"/>
                <a:gd name="T60" fmla="*/ 591 w 593"/>
                <a:gd name="T61" fmla="*/ 444 h 455"/>
                <a:gd name="T62" fmla="*/ 589 w 593"/>
                <a:gd name="T63" fmla="*/ 447 h 455"/>
                <a:gd name="T64" fmla="*/ 588 w 593"/>
                <a:gd name="T65" fmla="*/ 448 h 455"/>
                <a:gd name="T66" fmla="*/ 585 w 593"/>
                <a:gd name="T67" fmla="*/ 450 h 455"/>
                <a:gd name="T68" fmla="*/ 581 w 593"/>
                <a:gd name="T69" fmla="*/ 453 h 455"/>
                <a:gd name="T70" fmla="*/ 576 w 593"/>
                <a:gd name="T71" fmla="*/ 453 h 455"/>
                <a:gd name="T72" fmla="*/ 572 w 593"/>
                <a:gd name="T73" fmla="*/ 454 h 45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593" h="455">
                  <a:moveTo>
                    <a:pt x="572" y="454"/>
                  </a:moveTo>
                  <a:lnTo>
                    <a:pt x="19" y="454"/>
                  </a:lnTo>
                  <a:lnTo>
                    <a:pt x="15" y="453"/>
                  </a:lnTo>
                  <a:lnTo>
                    <a:pt x="10" y="453"/>
                  </a:lnTo>
                  <a:lnTo>
                    <a:pt x="7" y="450"/>
                  </a:lnTo>
                  <a:lnTo>
                    <a:pt x="5" y="448"/>
                  </a:lnTo>
                  <a:lnTo>
                    <a:pt x="3" y="447"/>
                  </a:lnTo>
                  <a:lnTo>
                    <a:pt x="1" y="444"/>
                  </a:lnTo>
                  <a:lnTo>
                    <a:pt x="0" y="440"/>
                  </a:lnTo>
                  <a:lnTo>
                    <a:pt x="0" y="437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1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572" y="0"/>
                  </a:lnTo>
                  <a:lnTo>
                    <a:pt x="576" y="0"/>
                  </a:lnTo>
                  <a:lnTo>
                    <a:pt x="581" y="1"/>
                  </a:lnTo>
                  <a:lnTo>
                    <a:pt x="585" y="3"/>
                  </a:lnTo>
                  <a:lnTo>
                    <a:pt x="588" y="5"/>
                  </a:lnTo>
                  <a:lnTo>
                    <a:pt x="589" y="7"/>
                  </a:lnTo>
                  <a:lnTo>
                    <a:pt x="591" y="10"/>
                  </a:lnTo>
                  <a:lnTo>
                    <a:pt x="592" y="13"/>
                  </a:lnTo>
                  <a:lnTo>
                    <a:pt x="592" y="16"/>
                  </a:lnTo>
                  <a:lnTo>
                    <a:pt x="592" y="437"/>
                  </a:lnTo>
                  <a:lnTo>
                    <a:pt x="592" y="440"/>
                  </a:lnTo>
                  <a:lnTo>
                    <a:pt x="591" y="444"/>
                  </a:lnTo>
                  <a:lnTo>
                    <a:pt x="589" y="447"/>
                  </a:lnTo>
                  <a:lnTo>
                    <a:pt x="588" y="448"/>
                  </a:lnTo>
                  <a:lnTo>
                    <a:pt x="585" y="450"/>
                  </a:lnTo>
                  <a:lnTo>
                    <a:pt x="581" y="453"/>
                  </a:lnTo>
                  <a:lnTo>
                    <a:pt x="576" y="453"/>
                  </a:lnTo>
                  <a:lnTo>
                    <a:pt x="572" y="454"/>
                  </a:lnTo>
                </a:path>
              </a:pathLst>
            </a:custGeom>
            <a:solidFill>
              <a:srgbClr val="BBBBBB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213" name="Freeform 65">
              <a:extLst>
                <a:ext uri="{FF2B5EF4-FFF2-40B4-BE49-F238E27FC236}">
                  <a16:creationId xmlns:a16="http://schemas.microsoft.com/office/drawing/2014/main" id="{4CC170E2-1874-4449-B9C1-8850A8A3F1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9" y="2943"/>
              <a:ext cx="489" cy="350"/>
            </a:xfrm>
            <a:custGeom>
              <a:avLst/>
              <a:gdLst>
                <a:gd name="T0" fmla="*/ 19 w 489"/>
                <a:gd name="T1" fmla="*/ 0 h 350"/>
                <a:gd name="T2" fmla="*/ 16 w 489"/>
                <a:gd name="T3" fmla="*/ 1 h 350"/>
                <a:gd name="T4" fmla="*/ 10 w 489"/>
                <a:gd name="T5" fmla="*/ 1 h 350"/>
                <a:gd name="T6" fmla="*/ 7 w 489"/>
                <a:gd name="T7" fmla="*/ 3 h 350"/>
                <a:gd name="T8" fmla="*/ 5 w 489"/>
                <a:gd name="T9" fmla="*/ 5 h 350"/>
                <a:gd name="T10" fmla="*/ 3 w 489"/>
                <a:gd name="T11" fmla="*/ 7 h 350"/>
                <a:gd name="T12" fmla="*/ 1 w 489"/>
                <a:gd name="T13" fmla="*/ 10 h 350"/>
                <a:gd name="T14" fmla="*/ 0 w 489"/>
                <a:gd name="T15" fmla="*/ 13 h 350"/>
                <a:gd name="T16" fmla="*/ 0 w 489"/>
                <a:gd name="T17" fmla="*/ 17 h 350"/>
                <a:gd name="T18" fmla="*/ 0 w 489"/>
                <a:gd name="T19" fmla="*/ 332 h 350"/>
                <a:gd name="T20" fmla="*/ 0 w 489"/>
                <a:gd name="T21" fmla="*/ 336 h 350"/>
                <a:gd name="T22" fmla="*/ 1 w 489"/>
                <a:gd name="T23" fmla="*/ 339 h 350"/>
                <a:gd name="T24" fmla="*/ 3 w 489"/>
                <a:gd name="T25" fmla="*/ 342 h 350"/>
                <a:gd name="T26" fmla="*/ 5 w 489"/>
                <a:gd name="T27" fmla="*/ 344 h 350"/>
                <a:gd name="T28" fmla="*/ 7 w 489"/>
                <a:gd name="T29" fmla="*/ 346 h 350"/>
                <a:gd name="T30" fmla="*/ 10 w 489"/>
                <a:gd name="T31" fmla="*/ 348 h 350"/>
                <a:gd name="T32" fmla="*/ 16 w 489"/>
                <a:gd name="T33" fmla="*/ 348 h 350"/>
                <a:gd name="T34" fmla="*/ 19 w 489"/>
                <a:gd name="T35" fmla="*/ 349 h 350"/>
                <a:gd name="T36" fmla="*/ 468 w 489"/>
                <a:gd name="T37" fmla="*/ 349 h 350"/>
                <a:gd name="T38" fmla="*/ 473 w 489"/>
                <a:gd name="T39" fmla="*/ 348 h 350"/>
                <a:gd name="T40" fmla="*/ 477 w 489"/>
                <a:gd name="T41" fmla="*/ 348 h 350"/>
                <a:gd name="T42" fmla="*/ 482 w 489"/>
                <a:gd name="T43" fmla="*/ 346 h 350"/>
                <a:gd name="T44" fmla="*/ 483 w 489"/>
                <a:gd name="T45" fmla="*/ 344 h 350"/>
                <a:gd name="T46" fmla="*/ 486 w 489"/>
                <a:gd name="T47" fmla="*/ 341 h 350"/>
                <a:gd name="T48" fmla="*/ 487 w 489"/>
                <a:gd name="T49" fmla="*/ 339 h 350"/>
                <a:gd name="T50" fmla="*/ 488 w 489"/>
                <a:gd name="T51" fmla="*/ 336 h 350"/>
                <a:gd name="T52" fmla="*/ 488 w 489"/>
                <a:gd name="T53" fmla="*/ 332 h 350"/>
                <a:gd name="T54" fmla="*/ 488 w 489"/>
                <a:gd name="T55" fmla="*/ 17 h 350"/>
                <a:gd name="T56" fmla="*/ 488 w 489"/>
                <a:gd name="T57" fmla="*/ 13 h 350"/>
                <a:gd name="T58" fmla="*/ 487 w 489"/>
                <a:gd name="T59" fmla="*/ 10 h 350"/>
                <a:gd name="T60" fmla="*/ 485 w 489"/>
                <a:gd name="T61" fmla="*/ 7 h 350"/>
                <a:gd name="T62" fmla="*/ 483 w 489"/>
                <a:gd name="T63" fmla="*/ 5 h 350"/>
                <a:gd name="T64" fmla="*/ 481 w 489"/>
                <a:gd name="T65" fmla="*/ 3 h 350"/>
                <a:gd name="T66" fmla="*/ 477 w 489"/>
                <a:gd name="T67" fmla="*/ 1 h 350"/>
                <a:gd name="T68" fmla="*/ 473 w 489"/>
                <a:gd name="T69" fmla="*/ 0 h 350"/>
                <a:gd name="T70" fmla="*/ 468 w 489"/>
                <a:gd name="T71" fmla="*/ 0 h 350"/>
                <a:gd name="T72" fmla="*/ 19 w 489"/>
                <a:gd name="T73" fmla="*/ 0 h 35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89" h="350">
                  <a:moveTo>
                    <a:pt x="19" y="0"/>
                  </a:moveTo>
                  <a:lnTo>
                    <a:pt x="16" y="1"/>
                  </a:lnTo>
                  <a:lnTo>
                    <a:pt x="10" y="1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1" y="10"/>
                  </a:lnTo>
                  <a:lnTo>
                    <a:pt x="0" y="13"/>
                  </a:lnTo>
                  <a:lnTo>
                    <a:pt x="0" y="17"/>
                  </a:lnTo>
                  <a:lnTo>
                    <a:pt x="0" y="332"/>
                  </a:lnTo>
                  <a:lnTo>
                    <a:pt x="0" y="336"/>
                  </a:lnTo>
                  <a:lnTo>
                    <a:pt x="1" y="339"/>
                  </a:lnTo>
                  <a:lnTo>
                    <a:pt x="3" y="342"/>
                  </a:lnTo>
                  <a:lnTo>
                    <a:pt x="5" y="344"/>
                  </a:lnTo>
                  <a:lnTo>
                    <a:pt x="7" y="346"/>
                  </a:lnTo>
                  <a:lnTo>
                    <a:pt x="10" y="348"/>
                  </a:lnTo>
                  <a:lnTo>
                    <a:pt x="16" y="348"/>
                  </a:lnTo>
                  <a:lnTo>
                    <a:pt x="19" y="349"/>
                  </a:lnTo>
                  <a:lnTo>
                    <a:pt x="468" y="349"/>
                  </a:lnTo>
                  <a:lnTo>
                    <a:pt x="473" y="348"/>
                  </a:lnTo>
                  <a:lnTo>
                    <a:pt x="477" y="348"/>
                  </a:lnTo>
                  <a:lnTo>
                    <a:pt x="482" y="346"/>
                  </a:lnTo>
                  <a:lnTo>
                    <a:pt x="483" y="344"/>
                  </a:lnTo>
                  <a:lnTo>
                    <a:pt x="486" y="341"/>
                  </a:lnTo>
                  <a:lnTo>
                    <a:pt x="487" y="339"/>
                  </a:lnTo>
                  <a:lnTo>
                    <a:pt x="488" y="336"/>
                  </a:lnTo>
                  <a:lnTo>
                    <a:pt x="488" y="332"/>
                  </a:lnTo>
                  <a:lnTo>
                    <a:pt x="488" y="17"/>
                  </a:lnTo>
                  <a:lnTo>
                    <a:pt x="488" y="13"/>
                  </a:lnTo>
                  <a:lnTo>
                    <a:pt x="487" y="10"/>
                  </a:lnTo>
                  <a:lnTo>
                    <a:pt x="485" y="7"/>
                  </a:lnTo>
                  <a:lnTo>
                    <a:pt x="483" y="5"/>
                  </a:lnTo>
                  <a:lnTo>
                    <a:pt x="481" y="3"/>
                  </a:lnTo>
                  <a:lnTo>
                    <a:pt x="477" y="1"/>
                  </a:lnTo>
                  <a:lnTo>
                    <a:pt x="473" y="0"/>
                  </a:lnTo>
                  <a:lnTo>
                    <a:pt x="468" y="0"/>
                  </a:lnTo>
                  <a:lnTo>
                    <a:pt x="19" y="0"/>
                  </a:lnTo>
                </a:path>
              </a:pathLst>
            </a:custGeom>
            <a:solidFill>
              <a:srgbClr val="40404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214" name="Freeform 66">
              <a:extLst>
                <a:ext uri="{FF2B5EF4-FFF2-40B4-BE49-F238E27FC236}">
                  <a16:creationId xmlns:a16="http://schemas.microsoft.com/office/drawing/2014/main" id="{26A97CE0-7FE8-4AC4-B6E5-C89BB546BE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5" y="2967"/>
              <a:ext cx="417" cy="302"/>
            </a:xfrm>
            <a:custGeom>
              <a:avLst/>
              <a:gdLst>
                <a:gd name="T0" fmla="*/ 20 w 417"/>
                <a:gd name="T1" fmla="*/ 0 h 302"/>
                <a:gd name="T2" fmla="*/ 15 w 417"/>
                <a:gd name="T3" fmla="*/ 1 h 302"/>
                <a:gd name="T4" fmla="*/ 11 w 417"/>
                <a:gd name="T5" fmla="*/ 2 h 302"/>
                <a:gd name="T6" fmla="*/ 7 w 417"/>
                <a:gd name="T7" fmla="*/ 4 h 302"/>
                <a:gd name="T8" fmla="*/ 5 w 417"/>
                <a:gd name="T9" fmla="*/ 5 h 302"/>
                <a:gd name="T10" fmla="*/ 3 w 417"/>
                <a:gd name="T11" fmla="*/ 7 h 302"/>
                <a:gd name="T12" fmla="*/ 1 w 417"/>
                <a:gd name="T13" fmla="*/ 10 h 302"/>
                <a:gd name="T14" fmla="*/ 0 w 417"/>
                <a:gd name="T15" fmla="*/ 14 h 302"/>
                <a:gd name="T16" fmla="*/ 0 w 417"/>
                <a:gd name="T17" fmla="*/ 17 h 302"/>
                <a:gd name="T18" fmla="*/ 0 w 417"/>
                <a:gd name="T19" fmla="*/ 284 h 302"/>
                <a:gd name="T20" fmla="*/ 0 w 417"/>
                <a:gd name="T21" fmla="*/ 287 h 302"/>
                <a:gd name="T22" fmla="*/ 1 w 417"/>
                <a:gd name="T23" fmla="*/ 291 h 302"/>
                <a:gd name="T24" fmla="*/ 3 w 417"/>
                <a:gd name="T25" fmla="*/ 294 h 302"/>
                <a:gd name="T26" fmla="*/ 5 w 417"/>
                <a:gd name="T27" fmla="*/ 296 h 302"/>
                <a:gd name="T28" fmla="*/ 7 w 417"/>
                <a:gd name="T29" fmla="*/ 298 h 302"/>
                <a:gd name="T30" fmla="*/ 11 w 417"/>
                <a:gd name="T31" fmla="*/ 299 h 302"/>
                <a:gd name="T32" fmla="*/ 15 w 417"/>
                <a:gd name="T33" fmla="*/ 300 h 302"/>
                <a:gd name="T34" fmla="*/ 20 w 417"/>
                <a:gd name="T35" fmla="*/ 301 h 302"/>
                <a:gd name="T36" fmla="*/ 396 w 417"/>
                <a:gd name="T37" fmla="*/ 301 h 302"/>
                <a:gd name="T38" fmla="*/ 400 w 417"/>
                <a:gd name="T39" fmla="*/ 300 h 302"/>
                <a:gd name="T40" fmla="*/ 405 w 417"/>
                <a:gd name="T41" fmla="*/ 299 h 302"/>
                <a:gd name="T42" fmla="*/ 409 w 417"/>
                <a:gd name="T43" fmla="*/ 298 h 302"/>
                <a:gd name="T44" fmla="*/ 411 w 417"/>
                <a:gd name="T45" fmla="*/ 296 h 302"/>
                <a:gd name="T46" fmla="*/ 413 w 417"/>
                <a:gd name="T47" fmla="*/ 294 h 302"/>
                <a:gd name="T48" fmla="*/ 415 w 417"/>
                <a:gd name="T49" fmla="*/ 291 h 302"/>
                <a:gd name="T50" fmla="*/ 416 w 417"/>
                <a:gd name="T51" fmla="*/ 287 h 302"/>
                <a:gd name="T52" fmla="*/ 416 w 417"/>
                <a:gd name="T53" fmla="*/ 284 h 302"/>
                <a:gd name="T54" fmla="*/ 416 w 417"/>
                <a:gd name="T55" fmla="*/ 17 h 302"/>
                <a:gd name="T56" fmla="*/ 416 w 417"/>
                <a:gd name="T57" fmla="*/ 14 h 302"/>
                <a:gd name="T58" fmla="*/ 415 w 417"/>
                <a:gd name="T59" fmla="*/ 10 h 302"/>
                <a:gd name="T60" fmla="*/ 413 w 417"/>
                <a:gd name="T61" fmla="*/ 7 h 302"/>
                <a:gd name="T62" fmla="*/ 411 w 417"/>
                <a:gd name="T63" fmla="*/ 5 h 302"/>
                <a:gd name="T64" fmla="*/ 409 w 417"/>
                <a:gd name="T65" fmla="*/ 4 h 302"/>
                <a:gd name="T66" fmla="*/ 405 w 417"/>
                <a:gd name="T67" fmla="*/ 2 h 302"/>
                <a:gd name="T68" fmla="*/ 400 w 417"/>
                <a:gd name="T69" fmla="*/ 1 h 302"/>
                <a:gd name="T70" fmla="*/ 396 w 417"/>
                <a:gd name="T71" fmla="*/ 0 h 302"/>
                <a:gd name="T72" fmla="*/ 20 w 417"/>
                <a:gd name="T73" fmla="*/ 0 h 30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17" h="302">
                  <a:moveTo>
                    <a:pt x="20" y="0"/>
                  </a:moveTo>
                  <a:lnTo>
                    <a:pt x="15" y="1"/>
                  </a:lnTo>
                  <a:lnTo>
                    <a:pt x="11" y="2"/>
                  </a:lnTo>
                  <a:lnTo>
                    <a:pt x="7" y="4"/>
                  </a:lnTo>
                  <a:lnTo>
                    <a:pt x="5" y="5"/>
                  </a:lnTo>
                  <a:lnTo>
                    <a:pt x="3" y="7"/>
                  </a:lnTo>
                  <a:lnTo>
                    <a:pt x="1" y="10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84"/>
                  </a:lnTo>
                  <a:lnTo>
                    <a:pt x="0" y="287"/>
                  </a:lnTo>
                  <a:lnTo>
                    <a:pt x="1" y="291"/>
                  </a:lnTo>
                  <a:lnTo>
                    <a:pt x="3" y="294"/>
                  </a:lnTo>
                  <a:lnTo>
                    <a:pt x="5" y="296"/>
                  </a:lnTo>
                  <a:lnTo>
                    <a:pt x="7" y="298"/>
                  </a:lnTo>
                  <a:lnTo>
                    <a:pt x="11" y="299"/>
                  </a:lnTo>
                  <a:lnTo>
                    <a:pt x="15" y="300"/>
                  </a:lnTo>
                  <a:lnTo>
                    <a:pt x="20" y="301"/>
                  </a:lnTo>
                  <a:lnTo>
                    <a:pt x="396" y="301"/>
                  </a:lnTo>
                  <a:lnTo>
                    <a:pt x="400" y="300"/>
                  </a:lnTo>
                  <a:lnTo>
                    <a:pt x="405" y="299"/>
                  </a:lnTo>
                  <a:lnTo>
                    <a:pt x="409" y="298"/>
                  </a:lnTo>
                  <a:lnTo>
                    <a:pt x="411" y="296"/>
                  </a:lnTo>
                  <a:lnTo>
                    <a:pt x="413" y="294"/>
                  </a:lnTo>
                  <a:lnTo>
                    <a:pt x="415" y="291"/>
                  </a:lnTo>
                  <a:lnTo>
                    <a:pt x="416" y="287"/>
                  </a:lnTo>
                  <a:lnTo>
                    <a:pt x="416" y="284"/>
                  </a:lnTo>
                  <a:lnTo>
                    <a:pt x="416" y="17"/>
                  </a:lnTo>
                  <a:lnTo>
                    <a:pt x="416" y="14"/>
                  </a:lnTo>
                  <a:lnTo>
                    <a:pt x="415" y="10"/>
                  </a:lnTo>
                  <a:lnTo>
                    <a:pt x="413" y="7"/>
                  </a:lnTo>
                  <a:lnTo>
                    <a:pt x="411" y="5"/>
                  </a:lnTo>
                  <a:lnTo>
                    <a:pt x="409" y="4"/>
                  </a:lnTo>
                  <a:lnTo>
                    <a:pt x="405" y="2"/>
                  </a:lnTo>
                  <a:lnTo>
                    <a:pt x="400" y="1"/>
                  </a:lnTo>
                  <a:lnTo>
                    <a:pt x="396" y="0"/>
                  </a:lnTo>
                  <a:lnTo>
                    <a:pt x="20" y="0"/>
                  </a:lnTo>
                </a:path>
              </a:pathLst>
            </a:custGeom>
            <a:solidFill>
              <a:srgbClr val="FFFF8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215" name="Freeform 67">
              <a:extLst>
                <a:ext uri="{FF2B5EF4-FFF2-40B4-BE49-F238E27FC236}">
                  <a16:creationId xmlns:a16="http://schemas.microsoft.com/office/drawing/2014/main" id="{138EE32C-D573-4F28-9E6B-0638E5C30A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9" y="3363"/>
              <a:ext cx="230" cy="57"/>
            </a:xfrm>
            <a:custGeom>
              <a:avLst/>
              <a:gdLst>
                <a:gd name="T0" fmla="*/ 8 w 230"/>
                <a:gd name="T1" fmla="*/ 0 h 57"/>
                <a:gd name="T2" fmla="*/ 0 w 230"/>
                <a:gd name="T3" fmla="*/ 27 h 57"/>
                <a:gd name="T4" fmla="*/ 12 w 230"/>
                <a:gd name="T5" fmla="*/ 34 h 57"/>
                <a:gd name="T6" fmla="*/ 25 w 230"/>
                <a:gd name="T7" fmla="*/ 41 h 57"/>
                <a:gd name="T8" fmla="*/ 35 w 230"/>
                <a:gd name="T9" fmla="*/ 44 h 57"/>
                <a:gd name="T10" fmla="*/ 44 w 230"/>
                <a:gd name="T11" fmla="*/ 47 h 57"/>
                <a:gd name="T12" fmla="*/ 61 w 230"/>
                <a:gd name="T13" fmla="*/ 50 h 57"/>
                <a:gd name="T14" fmla="*/ 80 w 230"/>
                <a:gd name="T15" fmla="*/ 54 h 57"/>
                <a:gd name="T16" fmla="*/ 100 w 230"/>
                <a:gd name="T17" fmla="*/ 55 h 57"/>
                <a:gd name="T18" fmla="*/ 124 w 230"/>
                <a:gd name="T19" fmla="*/ 56 h 57"/>
                <a:gd name="T20" fmla="*/ 145 w 230"/>
                <a:gd name="T21" fmla="*/ 55 h 57"/>
                <a:gd name="T22" fmla="*/ 161 w 230"/>
                <a:gd name="T23" fmla="*/ 53 h 57"/>
                <a:gd name="T24" fmla="*/ 173 w 230"/>
                <a:gd name="T25" fmla="*/ 52 h 57"/>
                <a:gd name="T26" fmla="*/ 197 w 230"/>
                <a:gd name="T27" fmla="*/ 47 h 57"/>
                <a:gd name="T28" fmla="*/ 209 w 230"/>
                <a:gd name="T29" fmla="*/ 44 h 57"/>
                <a:gd name="T30" fmla="*/ 219 w 230"/>
                <a:gd name="T31" fmla="*/ 40 h 57"/>
                <a:gd name="T32" fmla="*/ 229 w 230"/>
                <a:gd name="T33" fmla="*/ 35 h 57"/>
                <a:gd name="T34" fmla="*/ 223 w 230"/>
                <a:gd name="T35" fmla="*/ 0 h 57"/>
                <a:gd name="T36" fmla="*/ 222 w 230"/>
                <a:gd name="T37" fmla="*/ 1 h 57"/>
                <a:gd name="T38" fmla="*/ 220 w 230"/>
                <a:gd name="T39" fmla="*/ 4 h 57"/>
                <a:gd name="T40" fmla="*/ 218 w 230"/>
                <a:gd name="T41" fmla="*/ 6 h 57"/>
                <a:gd name="T42" fmla="*/ 214 w 230"/>
                <a:gd name="T43" fmla="*/ 9 h 57"/>
                <a:gd name="T44" fmla="*/ 209 w 230"/>
                <a:gd name="T45" fmla="*/ 11 h 57"/>
                <a:gd name="T46" fmla="*/ 198 w 230"/>
                <a:gd name="T47" fmla="*/ 14 h 57"/>
                <a:gd name="T48" fmla="*/ 188 w 230"/>
                <a:gd name="T49" fmla="*/ 17 h 57"/>
                <a:gd name="T50" fmla="*/ 175 w 230"/>
                <a:gd name="T51" fmla="*/ 19 h 57"/>
                <a:gd name="T52" fmla="*/ 150 w 230"/>
                <a:gd name="T53" fmla="*/ 22 h 57"/>
                <a:gd name="T54" fmla="*/ 126 w 230"/>
                <a:gd name="T55" fmla="*/ 23 h 57"/>
                <a:gd name="T56" fmla="*/ 101 w 230"/>
                <a:gd name="T57" fmla="*/ 23 h 57"/>
                <a:gd name="T58" fmla="*/ 81 w 230"/>
                <a:gd name="T59" fmla="*/ 22 h 57"/>
                <a:gd name="T60" fmla="*/ 61 w 230"/>
                <a:gd name="T61" fmla="*/ 19 h 57"/>
                <a:gd name="T62" fmla="*/ 45 w 230"/>
                <a:gd name="T63" fmla="*/ 16 h 57"/>
                <a:gd name="T64" fmla="*/ 26 w 230"/>
                <a:gd name="T65" fmla="*/ 10 h 57"/>
                <a:gd name="T66" fmla="*/ 19 w 230"/>
                <a:gd name="T67" fmla="*/ 7 h 57"/>
                <a:gd name="T68" fmla="*/ 13 w 230"/>
                <a:gd name="T69" fmla="*/ 4 h 57"/>
                <a:gd name="T70" fmla="*/ 8 w 230"/>
                <a:gd name="T71" fmla="*/ 0 h 5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30" h="57">
                  <a:moveTo>
                    <a:pt x="8" y="0"/>
                  </a:moveTo>
                  <a:lnTo>
                    <a:pt x="0" y="27"/>
                  </a:lnTo>
                  <a:lnTo>
                    <a:pt x="12" y="34"/>
                  </a:lnTo>
                  <a:lnTo>
                    <a:pt x="25" y="41"/>
                  </a:lnTo>
                  <a:lnTo>
                    <a:pt x="35" y="44"/>
                  </a:lnTo>
                  <a:lnTo>
                    <a:pt x="44" y="47"/>
                  </a:lnTo>
                  <a:lnTo>
                    <a:pt x="61" y="50"/>
                  </a:lnTo>
                  <a:lnTo>
                    <a:pt x="80" y="54"/>
                  </a:lnTo>
                  <a:lnTo>
                    <a:pt x="100" y="55"/>
                  </a:lnTo>
                  <a:lnTo>
                    <a:pt x="124" y="56"/>
                  </a:lnTo>
                  <a:lnTo>
                    <a:pt x="145" y="55"/>
                  </a:lnTo>
                  <a:lnTo>
                    <a:pt x="161" y="53"/>
                  </a:lnTo>
                  <a:lnTo>
                    <a:pt x="173" y="52"/>
                  </a:lnTo>
                  <a:lnTo>
                    <a:pt x="197" y="47"/>
                  </a:lnTo>
                  <a:lnTo>
                    <a:pt x="209" y="44"/>
                  </a:lnTo>
                  <a:lnTo>
                    <a:pt x="219" y="40"/>
                  </a:lnTo>
                  <a:lnTo>
                    <a:pt x="229" y="35"/>
                  </a:lnTo>
                  <a:lnTo>
                    <a:pt x="223" y="0"/>
                  </a:lnTo>
                  <a:lnTo>
                    <a:pt x="222" y="1"/>
                  </a:lnTo>
                  <a:lnTo>
                    <a:pt x="220" y="4"/>
                  </a:lnTo>
                  <a:lnTo>
                    <a:pt x="218" y="6"/>
                  </a:lnTo>
                  <a:lnTo>
                    <a:pt x="214" y="9"/>
                  </a:lnTo>
                  <a:lnTo>
                    <a:pt x="209" y="11"/>
                  </a:lnTo>
                  <a:lnTo>
                    <a:pt x="198" y="14"/>
                  </a:lnTo>
                  <a:lnTo>
                    <a:pt x="188" y="17"/>
                  </a:lnTo>
                  <a:lnTo>
                    <a:pt x="175" y="19"/>
                  </a:lnTo>
                  <a:lnTo>
                    <a:pt x="150" y="22"/>
                  </a:lnTo>
                  <a:lnTo>
                    <a:pt x="126" y="23"/>
                  </a:lnTo>
                  <a:lnTo>
                    <a:pt x="101" y="23"/>
                  </a:lnTo>
                  <a:lnTo>
                    <a:pt x="81" y="22"/>
                  </a:lnTo>
                  <a:lnTo>
                    <a:pt x="61" y="19"/>
                  </a:lnTo>
                  <a:lnTo>
                    <a:pt x="45" y="16"/>
                  </a:lnTo>
                  <a:lnTo>
                    <a:pt x="26" y="10"/>
                  </a:lnTo>
                  <a:lnTo>
                    <a:pt x="19" y="7"/>
                  </a:lnTo>
                  <a:lnTo>
                    <a:pt x="13" y="4"/>
                  </a:lnTo>
                  <a:lnTo>
                    <a:pt x="8" y="0"/>
                  </a:lnTo>
                </a:path>
              </a:pathLst>
            </a:custGeom>
            <a:solidFill>
              <a:srgbClr val="40404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216" name="Freeform 68">
              <a:extLst>
                <a:ext uri="{FF2B5EF4-FFF2-40B4-BE49-F238E27FC236}">
                  <a16:creationId xmlns:a16="http://schemas.microsoft.com/office/drawing/2014/main" id="{2CFA54D3-23C5-47CD-95B4-B8990AA6824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8" y="3364"/>
              <a:ext cx="537" cy="83"/>
            </a:xfrm>
            <a:custGeom>
              <a:avLst/>
              <a:gdLst>
                <a:gd name="T0" fmla="*/ 0 w 537"/>
                <a:gd name="T1" fmla="*/ 44 h 83"/>
                <a:gd name="T2" fmla="*/ 344 w 537"/>
                <a:gd name="T3" fmla="*/ 82 h 83"/>
                <a:gd name="T4" fmla="*/ 353 w 537"/>
                <a:gd name="T5" fmla="*/ 82 h 83"/>
                <a:gd name="T6" fmla="*/ 365 w 537"/>
                <a:gd name="T7" fmla="*/ 81 h 83"/>
                <a:gd name="T8" fmla="*/ 377 w 537"/>
                <a:gd name="T9" fmla="*/ 78 h 83"/>
                <a:gd name="T10" fmla="*/ 389 w 537"/>
                <a:gd name="T11" fmla="*/ 74 h 83"/>
                <a:gd name="T12" fmla="*/ 536 w 537"/>
                <a:gd name="T13" fmla="*/ 0 h 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37" h="83">
                  <a:moveTo>
                    <a:pt x="0" y="44"/>
                  </a:moveTo>
                  <a:lnTo>
                    <a:pt x="344" y="82"/>
                  </a:lnTo>
                  <a:lnTo>
                    <a:pt x="353" y="82"/>
                  </a:lnTo>
                  <a:lnTo>
                    <a:pt x="365" y="81"/>
                  </a:lnTo>
                  <a:lnTo>
                    <a:pt x="377" y="78"/>
                  </a:lnTo>
                  <a:lnTo>
                    <a:pt x="389" y="74"/>
                  </a:lnTo>
                  <a:lnTo>
                    <a:pt x="536" y="0"/>
                  </a:lnTo>
                </a:path>
              </a:pathLst>
            </a:custGeom>
            <a:solidFill>
              <a:srgbClr val="B6B6B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14513C5C-0B9B-48AD-8980-95CA853F93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altLang="en-US"/>
              <a:t>Executando um programa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50A3A20B-17FF-44A3-B227-163F78E76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0" y="2319338"/>
            <a:ext cx="1962150" cy="2819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772" name="Line 4">
            <a:extLst>
              <a:ext uri="{FF2B5EF4-FFF2-40B4-BE49-F238E27FC236}">
                <a16:creationId xmlns:a16="http://schemas.microsoft.com/office/drawing/2014/main" id="{6D5AF2DB-C65D-4668-A669-DADCC8F0EF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6838" y="2719388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2773" name="Line 5">
            <a:extLst>
              <a:ext uri="{FF2B5EF4-FFF2-40B4-BE49-F238E27FC236}">
                <a16:creationId xmlns:a16="http://schemas.microsoft.com/office/drawing/2014/main" id="{971C80D8-43F3-4227-8DD9-B6F309EE92E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3176588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2774" name="Line 6">
            <a:extLst>
              <a:ext uri="{FF2B5EF4-FFF2-40B4-BE49-F238E27FC236}">
                <a16:creationId xmlns:a16="http://schemas.microsoft.com/office/drawing/2014/main" id="{1D31B0EA-A3B2-4637-AC78-006D2734EC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3576638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2775" name="Line 7">
            <a:extLst>
              <a:ext uri="{FF2B5EF4-FFF2-40B4-BE49-F238E27FC236}">
                <a16:creationId xmlns:a16="http://schemas.microsoft.com/office/drawing/2014/main" id="{884D57C6-0258-40DA-A6BC-345CE57E83C2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4243388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2776" name="Line 8">
            <a:extLst>
              <a:ext uri="{FF2B5EF4-FFF2-40B4-BE49-F238E27FC236}">
                <a16:creationId xmlns:a16="http://schemas.microsoft.com/office/drawing/2014/main" id="{13495396-FAC9-4CE5-9DC8-E14E547F4B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4643438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2777" name="Rectangle 9">
            <a:extLst>
              <a:ext uri="{FF2B5EF4-FFF2-40B4-BE49-F238E27FC236}">
                <a16:creationId xmlns:a16="http://schemas.microsoft.com/office/drawing/2014/main" id="{2CB3ECC6-B93B-42AD-912C-81E63BAC9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2338388"/>
            <a:ext cx="1314450" cy="3619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778" name="Rectangle 10">
            <a:extLst>
              <a:ext uri="{FF2B5EF4-FFF2-40B4-BE49-F238E27FC236}">
                <a16:creationId xmlns:a16="http://schemas.microsoft.com/office/drawing/2014/main" id="{A755B5B8-E52F-4950-AD64-65A7455A0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2613" y="3384550"/>
            <a:ext cx="1314450" cy="3619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779" name="Rectangle 11">
            <a:extLst>
              <a:ext uri="{FF2B5EF4-FFF2-40B4-BE49-F238E27FC236}">
                <a16:creationId xmlns:a16="http://schemas.microsoft.com/office/drawing/2014/main" id="{0E27B3C9-D0A4-4846-AA2F-D1CA07394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4424363"/>
            <a:ext cx="1314450" cy="3619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88076" name="Line 12">
            <a:extLst>
              <a:ext uri="{FF2B5EF4-FFF2-40B4-BE49-F238E27FC236}">
                <a16:creationId xmlns:a16="http://schemas.microsoft.com/office/drawing/2014/main" id="{00907B65-E85B-421A-9664-3F6C581D4F3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07088" y="2511425"/>
            <a:ext cx="981075" cy="10445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2781" name="Rectangle 13">
            <a:extLst>
              <a:ext uri="{FF2B5EF4-FFF2-40B4-BE49-F238E27FC236}">
                <a16:creationId xmlns:a16="http://schemas.microsoft.com/office/drawing/2014/main" id="{6208306D-C284-4F94-8062-2D3E16D8C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5150" y="2263775"/>
            <a:ext cx="11255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1 9 4 0</a:t>
            </a:r>
          </a:p>
        </p:txBody>
      </p:sp>
      <p:sp>
        <p:nvSpPr>
          <p:cNvPr id="32782" name="Rectangle 14">
            <a:extLst>
              <a:ext uri="{FF2B5EF4-FFF2-40B4-BE49-F238E27FC236}">
                <a16:creationId xmlns:a16="http://schemas.microsoft.com/office/drawing/2014/main" id="{36F475AF-7723-48A3-8743-A56E9CA65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4200" y="2720975"/>
            <a:ext cx="11255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5 9 4 1</a:t>
            </a:r>
          </a:p>
        </p:txBody>
      </p:sp>
      <p:sp>
        <p:nvSpPr>
          <p:cNvPr id="32783" name="Rectangle 15">
            <a:extLst>
              <a:ext uri="{FF2B5EF4-FFF2-40B4-BE49-F238E27FC236}">
                <a16:creationId xmlns:a16="http://schemas.microsoft.com/office/drawing/2014/main" id="{9F300E19-8D7A-4D55-B5D0-77FC23D20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4200" y="3121025"/>
            <a:ext cx="11255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2 9 4 1</a:t>
            </a:r>
          </a:p>
        </p:txBody>
      </p:sp>
      <p:sp>
        <p:nvSpPr>
          <p:cNvPr id="32784" name="Rectangle 16">
            <a:extLst>
              <a:ext uri="{FF2B5EF4-FFF2-40B4-BE49-F238E27FC236}">
                <a16:creationId xmlns:a16="http://schemas.microsoft.com/office/drawing/2014/main" id="{6BC60B85-F8ED-48B4-B5CE-0797AC605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4187825"/>
            <a:ext cx="11255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0 0 0 3</a:t>
            </a:r>
          </a:p>
        </p:txBody>
      </p:sp>
      <p:sp>
        <p:nvSpPr>
          <p:cNvPr id="32785" name="Rectangle 17">
            <a:extLst>
              <a:ext uri="{FF2B5EF4-FFF2-40B4-BE49-F238E27FC236}">
                <a16:creationId xmlns:a16="http://schemas.microsoft.com/office/drawing/2014/main" id="{1C9389B6-125F-4AF4-A96F-F1DCFFAE5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2288" y="4625975"/>
            <a:ext cx="121126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0 0  0 2</a:t>
            </a:r>
          </a:p>
        </p:txBody>
      </p:sp>
      <p:sp>
        <p:nvSpPr>
          <p:cNvPr id="32786" name="Rectangle 18">
            <a:extLst>
              <a:ext uri="{FF2B5EF4-FFF2-40B4-BE49-F238E27FC236}">
                <a16:creationId xmlns:a16="http://schemas.microsoft.com/office/drawing/2014/main" id="{9F5964FE-1B66-490B-8AC8-A31087BDA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0088" y="2301875"/>
            <a:ext cx="9556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 3 0 0</a:t>
            </a:r>
          </a:p>
        </p:txBody>
      </p:sp>
      <p:sp>
        <p:nvSpPr>
          <p:cNvPr id="88083" name="Rectangle 19">
            <a:extLst>
              <a:ext uri="{FF2B5EF4-FFF2-40B4-BE49-F238E27FC236}">
                <a16:creationId xmlns:a16="http://schemas.microsoft.com/office/drawing/2014/main" id="{9515CDE0-1452-40B2-A6BB-9798B877C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1513" y="3309938"/>
            <a:ext cx="11255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1 9 4 0</a:t>
            </a:r>
          </a:p>
        </p:txBody>
      </p:sp>
      <p:sp>
        <p:nvSpPr>
          <p:cNvPr id="32788" name="Rectangle 20">
            <a:extLst>
              <a:ext uri="{FF2B5EF4-FFF2-40B4-BE49-F238E27FC236}">
                <a16:creationId xmlns:a16="http://schemas.microsoft.com/office/drawing/2014/main" id="{F68FC73A-68B9-45FA-B205-0109D9160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7525" y="2349500"/>
            <a:ext cx="8255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3 0 0</a:t>
            </a:r>
          </a:p>
        </p:txBody>
      </p:sp>
      <p:sp>
        <p:nvSpPr>
          <p:cNvPr id="32789" name="Rectangle 21">
            <a:extLst>
              <a:ext uri="{FF2B5EF4-FFF2-40B4-BE49-F238E27FC236}">
                <a16:creationId xmlns:a16="http://schemas.microsoft.com/office/drawing/2014/main" id="{0D0F8AF5-DA1B-4D59-9D1C-4D8D1EFF4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625" y="4692650"/>
            <a:ext cx="8255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9 4 1</a:t>
            </a:r>
          </a:p>
        </p:txBody>
      </p:sp>
      <p:sp>
        <p:nvSpPr>
          <p:cNvPr id="32790" name="Rectangle 22">
            <a:extLst>
              <a:ext uri="{FF2B5EF4-FFF2-40B4-BE49-F238E27FC236}">
                <a16:creationId xmlns:a16="http://schemas.microsoft.com/office/drawing/2014/main" id="{F8BF2CEE-726D-4A5B-B46C-96A1273C4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75" y="4235450"/>
            <a:ext cx="8255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9 4 0</a:t>
            </a:r>
          </a:p>
        </p:txBody>
      </p:sp>
      <p:sp>
        <p:nvSpPr>
          <p:cNvPr id="32791" name="Rectangle 23">
            <a:extLst>
              <a:ext uri="{FF2B5EF4-FFF2-40B4-BE49-F238E27FC236}">
                <a16:creationId xmlns:a16="http://schemas.microsoft.com/office/drawing/2014/main" id="{2FC00C4F-324A-49C3-A831-B2F0EA7374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75" y="3168650"/>
            <a:ext cx="8255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3 0 2</a:t>
            </a:r>
          </a:p>
        </p:txBody>
      </p:sp>
      <p:sp>
        <p:nvSpPr>
          <p:cNvPr id="32792" name="Rectangle 24">
            <a:extLst>
              <a:ext uri="{FF2B5EF4-FFF2-40B4-BE49-F238E27FC236}">
                <a16:creationId xmlns:a16="http://schemas.microsoft.com/office/drawing/2014/main" id="{ECB402C8-E1E6-4601-9362-EC740D5C5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75" y="2711450"/>
            <a:ext cx="8255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3 0 1</a:t>
            </a:r>
          </a:p>
        </p:txBody>
      </p:sp>
      <p:sp>
        <p:nvSpPr>
          <p:cNvPr id="32793" name="Rectangle 25">
            <a:extLst>
              <a:ext uri="{FF2B5EF4-FFF2-40B4-BE49-F238E27FC236}">
                <a16:creationId xmlns:a16="http://schemas.microsoft.com/office/drawing/2014/main" id="{E5E02F09-D38F-49E7-BF68-D74630ADC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6600" y="2320925"/>
            <a:ext cx="2255838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latin typeface="Arial" panose="020B0604020202020204" pitchFamily="34" charset="0"/>
              </a:rPr>
              <a:t>PC (endereço</a:t>
            </a:r>
            <a:r>
              <a:rPr lang="pt-PT" altLang="en-US" sz="2400" b="1">
                <a:latin typeface="Arial" panose="020B0604020202020204" pitchFamily="34" charset="0"/>
              </a:rPr>
              <a:t> </a:t>
            </a:r>
            <a:br>
              <a:rPr lang="pt-PT" altLang="en-US" sz="2400" b="1">
                <a:latin typeface="Arial" panose="020B0604020202020204" pitchFamily="34" charset="0"/>
              </a:rPr>
            </a:br>
            <a:r>
              <a:rPr lang="pt-PT" altLang="en-US" sz="2400" b="1">
                <a:latin typeface="Arial" panose="020B0604020202020204" pitchFamily="34" charset="0"/>
              </a:rPr>
              <a:t>da instrução</a:t>
            </a:r>
            <a:r>
              <a:rPr lang="pt-BR" altLang="en-US" sz="2400" b="1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32794" name="Rectangle 26">
            <a:extLst>
              <a:ext uri="{FF2B5EF4-FFF2-40B4-BE49-F238E27FC236}">
                <a16:creationId xmlns:a16="http://schemas.microsoft.com/office/drawing/2014/main" id="{05AD5471-24C2-44F9-A0E5-D179CD112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6600" y="4387850"/>
            <a:ext cx="23225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latin typeface="Arial" panose="020B0604020202020204" pitchFamily="34" charset="0"/>
              </a:rPr>
              <a:t>AC (operando)</a:t>
            </a:r>
          </a:p>
        </p:txBody>
      </p:sp>
      <p:sp>
        <p:nvSpPr>
          <p:cNvPr id="32795" name="Rectangle 27">
            <a:extLst>
              <a:ext uri="{FF2B5EF4-FFF2-40B4-BE49-F238E27FC236}">
                <a16:creationId xmlns:a16="http://schemas.microsoft.com/office/drawing/2014/main" id="{CA3F5215-93AF-4547-B285-0F03BD620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7713" y="3386138"/>
            <a:ext cx="2117725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latin typeface="Arial" panose="020B0604020202020204" pitchFamily="34" charset="0"/>
              </a:rPr>
              <a:t>IR (</a:t>
            </a:r>
            <a:r>
              <a:rPr lang="pt-PT" altLang="en-US" sz="2400" b="1">
                <a:latin typeface="Arial" panose="020B0604020202020204" pitchFamily="34" charset="0"/>
              </a:rPr>
              <a:t>código </a:t>
            </a:r>
            <a:br>
              <a:rPr lang="pt-PT" altLang="en-US" sz="2400" b="1">
                <a:latin typeface="Arial" panose="020B0604020202020204" pitchFamily="34" charset="0"/>
              </a:rPr>
            </a:br>
            <a:r>
              <a:rPr lang="pt-PT" altLang="en-US" sz="2400" b="1">
                <a:latin typeface="Arial" panose="020B0604020202020204" pitchFamily="34" charset="0"/>
              </a:rPr>
              <a:t>da i</a:t>
            </a:r>
            <a:r>
              <a:rPr lang="pt-BR" altLang="en-US" sz="2400" b="1">
                <a:latin typeface="Arial" panose="020B0604020202020204" pitchFamily="34" charset="0"/>
              </a:rPr>
              <a:t>nstrução)</a:t>
            </a:r>
          </a:p>
        </p:txBody>
      </p:sp>
      <p:sp>
        <p:nvSpPr>
          <p:cNvPr id="32796" name="Rectangle 28">
            <a:extLst>
              <a:ext uri="{FF2B5EF4-FFF2-40B4-BE49-F238E27FC236}">
                <a16:creationId xmlns:a16="http://schemas.microsoft.com/office/drawing/2014/main" id="{014D9BBE-F6D9-432A-AB10-983A207F5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5888" y="1466850"/>
            <a:ext cx="34369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rgbClr val="5C0000"/>
                </a:solidFill>
                <a:latin typeface="Arial" panose="020B0604020202020204" pitchFamily="34" charset="0"/>
              </a:rPr>
              <a:t>Registradores da CPU</a:t>
            </a:r>
          </a:p>
        </p:txBody>
      </p:sp>
      <p:sp>
        <p:nvSpPr>
          <p:cNvPr id="32797" name="Rectangle 29">
            <a:extLst>
              <a:ext uri="{FF2B5EF4-FFF2-40B4-BE49-F238E27FC236}">
                <a16:creationId xmlns:a16="http://schemas.microsoft.com/office/drawing/2014/main" id="{706F0436-82B5-4AF6-ABEB-A750A5534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4488" y="1485900"/>
            <a:ext cx="14509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rgbClr val="5C0000"/>
                </a:solidFill>
                <a:latin typeface="Arial" panose="020B0604020202020204" pitchFamily="34" charset="0"/>
              </a:rPr>
              <a:t>Memória</a:t>
            </a:r>
          </a:p>
        </p:txBody>
      </p:sp>
      <p:sp>
        <p:nvSpPr>
          <p:cNvPr id="32798" name="Rectangle 30">
            <a:extLst>
              <a:ext uri="{FF2B5EF4-FFF2-40B4-BE49-F238E27FC236}">
                <a16:creationId xmlns:a16="http://schemas.microsoft.com/office/drawing/2014/main" id="{DBBFD39F-2ECC-4FC7-BB6C-7B75FCFA5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6763" y="3630613"/>
            <a:ext cx="528637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b="1">
                <a:solidFill>
                  <a:schemeClr val="bg2"/>
                </a:solidFill>
                <a:latin typeface="Arial" panose="020B0604020202020204" pitchFamily="34" charset="0"/>
              </a:rPr>
              <a:t>...</a:t>
            </a:r>
          </a:p>
        </p:txBody>
      </p:sp>
      <p:sp>
        <p:nvSpPr>
          <p:cNvPr id="32799" name="Rectangle 56">
            <a:extLst>
              <a:ext uri="{FF2B5EF4-FFF2-40B4-BE49-F238E27FC236}">
                <a16:creationId xmlns:a16="http://schemas.microsoft.com/office/drawing/2014/main" id="{21D31178-D471-42FC-BE1E-EF6A08F857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5" y="6099175"/>
            <a:ext cx="17463" cy="9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00" name="Rectangle 57">
            <a:extLst>
              <a:ext uri="{FF2B5EF4-FFF2-40B4-BE49-F238E27FC236}">
                <a16:creationId xmlns:a16="http://schemas.microsoft.com/office/drawing/2014/main" id="{61C45146-2AA9-445C-8304-4FED5F13EA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638" y="6327775"/>
            <a:ext cx="882650" cy="9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01" name="Rectangle 58">
            <a:extLst>
              <a:ext uri="{FF2B5EF4-FFF2-40B4-BE49-F238E27FC236}">
                <a16:creationId xmlns:a16="http://schemas.microsoft.com/office/drawing/2014/main" id="{D6DCEAE9-0094-4690-BB87-CCB0048F3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8" y="6099175"/>
            <a:ext cx="9525" cy="9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02" name="Rectangle 59">
            <a:extLst>
              <a:ext uri="{FF2B5EF4-FFF2-40B4-BE49-F238E27FC236}">
                <a16:creationId xmlns:a16="http://schemas.microsoft.com/office/drawing/2014/main" id="{8D57CBDA-8C15-4E28-9B0E-0A0824082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6813" y="6327775"/>
            <a:ext cx="2667000" cy="9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03" name="Rectangle 60">
            <a:extLst>
              <a:ext uri="{FF2B5EF4-FFF2-40B4-BE49-F238E27FC236}">
                <a16:creationId xmlns:a16="http://schemas.microsoft.com/office/drawing/2014/main" id="{1484C382-142C-4CF4-81DB-B4307EE3B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6099175"/>
            <a:ext cx="17462" cy="9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04" name="Rectangle 32">
            <a:extLst>
              <a:ext uri="{FF2B5EF4-FFF2-40B4-BE49-F238E27FC236}">
                <a16:creationId xmlns:a16="http://schemas.microsoft.com/office/drawing/2014/main" id="{3A3A5099-69CD-4A67-BB76-37D0EE1AE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1788" y="5570538"/>
            <a:ext cx="615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rgbClr val="000000"/>
                </a:solidFill>
              </a:rPr>
              <a:t>0001</a:t>
            </a:r>
            <a:endParaRPr lang="pt-BR" altLang="en-US" sz="2400">
              <a:latin typeface="Arial" panose="020B0604020202020204" pitchFamily="34" charset="0"/>
            </a:endParaRPr>
          </a:p>
        </p:txBody>
      </p:sp>
      <p:sp>
        <p:nvSpPr>
          <p:cNvPr id="32805" name="Rectangle 33">
            <a:extLst>
              <a:ext uri="{FF2B5EF4-FFF2-40B4-BE49-F238E27FC236}">
                <a16:creationId xmlns:a16="http://schemas.microsoft.com/office/drawing/2014/main" id="{7DABD56C-F2CE-47D8-85D8-4DD3DF50D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0313" y="5570538"/>
            <a:ext cx="16113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rgbClr val="000000"/>
                </a:solidFill>
              </a:rPr>
              <a:t>AC </a:t>
            </a:r>
            <a:r>
              <a:rPr lang="pt-BR" altLang="en-US" sz="2400" i="0">
                <a:solidFill>
                  <a:srgbClr val="000000"/>
                </a:solidFill>
                <a:sym typeface="Symbol" panose="05050102010706020507" pitchFamily="18" charset="2"/>
              </a:rPr>
              <a:t></a:t>
            </a:r>
            <a:r>
              <a:rPr lang="pt-BR" altLang="en-US" sz="2400" i="0">
                <a:solidFill>
                  <a:srgbClr val="000000"/>
                </a:solidFill>
              </a:rPr>
              <a:t> Mem.</a:t>
            </a:r>
            <a:endParaRPr lang="pt-BR" altLang="en-US" sz="2400">
              <a:latin typeface="Arial" panose="020B0604020202020204" pitchFamily="34" charset="0"/>
            </a:endParaRPr>
          </a:p>
        </p:txBody>
      </p:sp>
      <p:sp>
        <p:nvSpPr>
          <p:cNvPr id="32806" name="Rectangle 34">
            <a:extLst>
              <a:ext uri="{FF2B5EF4-FFF2-40B4-BE49-F238E27FC236}">
                <a16:creationId xmlns:a16="http://schemas.microsoft.com/office/drawing/2014/main" id="{21C82F2A-FE90-4C19-973E-24B428761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5" y="5549900"/>
            <a:ext cx="17463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07" name="Rectangle 35">
            <a:extLst>
              <a:ext uri="{FF2B5EF4-FFF2-40B4-BE49-F238E27FC236}">
                <a16:creationId xmlns:a16="http://schemas.microsoft.com/office/drawing/2014/main" id="{78A6D2C0-030A-4FC0-A097-64DA87408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5" y="5549900"/>
            <a:ext cx="17463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08" name="Rectangle 36">
            <a:extLst>
              <a:ext uri="{FF2B5EF4-FFF2-40B4-BE49-F238E27FC236}">
                <a16:creationId xmlns:a16="http://schemas.microsoft.com/office/drawing/2014/main" id="{4D10A7C4-C52E-4A32-8A23-FA1FE2849F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638" y="5549900"/>
            <a:ext cx="882650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09" name="Rectangle 37">
            <a:extLst>
              <a:ext uri="{FF2B5EF4-FFF2-40B4-BE49-F238E27FC236}">
                <a16:creationId xmlns:a16="http://schemas.microsoft.com/office/drawing/2014/main" id="{FF4AED0C-8EBF-4A8C-B180-F42D53A59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8" y="5549900"/>
            <a:ext cx="19050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10" name="Rectangle 38">
            <a:extLst>
              <a:ext uri="{FF2B5EF4-FFF2-40B4-BE49-F238E27FC236}">
                <a16:creationId xmlns:a16="http://schemas.microsoft.com/office/drawing/2014/main" id="{3E6EE31B-DEE5-4581-BAD2-BC9BD94C3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6338" y="5549900"/>
            <a:ext cx="2657475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11" name="Rectangle 39">
            <a:extLst>
              <a:ext uri="{FF2B5EF4-FFF2-40B4-BE49-F238E27FC236}">
                <a16:creationId xmlns:a16="http://schemas.microsoft.com/office/drawing/2014/main" id="{A66CA11C-1A11-4FEC-ACF9-F80836E583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5549900"/>
            <a:ext cx="17462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12" name="Rectangle 40">
            <a:extLst>
              <a:ext uri="{FF2B5EF4-FFF2-40B4-BE49-F238E27FC236}">
                <a16:creationId xmlns:a16="http://schemas.microsoft.com/office/drawing/2014/main" id="{83882559-C19D-4F49-B3B8-7B2DE5347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5549900"/>
            <a:ext cx="17462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13" name="Rectangle 41">
            <a:extLst>
              <a:ext uri="{FF2B5EF4-FFF2-40B4-BE49-F238E27FC236}">
                <a16:creationId xmlns:a16="http://schemas.microsoft.com/office/drawing/2014/main" id="{4ADEEFAD-30FA-475B-AC12-D0AA17DE6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5" y="5567363"/>
            <a:ext cx="17463" cy="3444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14" name="Rectangle 42">
            <a:extLst>
              <a:ext uri="{FF2B5EF4-FFF2-40B4-BE49-F238E27FC236}">
                <a16:creationId xmlns:a16="http://schemas.microsoft.com/office/drawing/2014/main" id="{AFA629AD-4708-484D-A30F-9787E08EA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8" y="5567363"/>
            <a:ext cx="9525" cy="3444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15" name="Rectangle 43">
            <a:extLst>
              <a:ext uri="{FF2B5EF4-FFF2-40B4-BE49-F238E27FC236}">
                <a16:creationId xmlns:a16="http://schemas.microsoft.com/office/drawing/2014/main" id="{65438715-2B5B-4647-8BA3-88768756D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5567363"/>
            <a:ext cx="17462" cy="3444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16" name="Rectangle 44">
            <a:extLst>
              <a:ext uri="{FF2B5EF4-FFF2-40B4-BE49-F238E27FC236}">
                <a16:creationId xmlns:a16="http://schemas.microsoft.com/office/drawing/2014/main" id="{CB804B1B-BF38-4B48-917F-CC9CE5661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1788" y="5932488"/>
            <a:ext cx="615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rgbClr val="000000"/>
                </a:solidFill>
              </a:rPr>
              <a:t>0010</a:t>
            </a:r>
            <a:endParaRPr lang="pt-BR" altLang="en-US" sz="2400">
              <a:latin typeface="Arial" panose="020B0604020202020204" pitchFamily="34" charset="0"/>
            </a:endParaRPr>
          </a:p>
        </p:txBody>
      </p:sp>
      <p:sp>
        <p:nvSpPr>
          <p:cNvPr id="32817" name="Rectangle 45">
            <a:extLst>
              <a:ext uri="{FF2B5EF4-FFF2-40B4-BE49-F238E27FC236}">
                <a16:creationId xmlns:a16="http://schemas.microsoft.com/office/drawing/2014/main" id="{3A1AAAF4-6A81-4884-9AB2-4AEF06C1B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0313" y="5932488"/>
            <a:ext cx="1593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rgbClr val="000000"/>
                </a:solidFill>
              </a:rPr>
              <a:t>Mem. </a:t>
            </a:r>
            <a:r>
              <a:rPr lang="pt-BR" altLang="en-US" sz="2400" i="0">
                <a:solidFill>
                  <a:srgbClr val="000000"/>
                </a:solidFill>
                <a:sym typeface="Symbol" panose="05050102010706020507" pitchFamily="18" charset="2"/>
              </a:rPr>
              <a:t></a:t>
            </a:r>
            <a:r>
              <a:rPr lang="pt-BR" altLang="en-US" sz="2400" i="0">
                <a:solidFill>
                  <a:srgbClr val="000000"/>
                </a:solidFill>
              </a:rPr>
              <a:t> AC</a:t>
            </a:r>
          </a:p>
        </p:txBody>
      </p:sp>
      <p:sp>
        <p:nvSpPr>
          <p:cNvPr id="32818" name="Rectangle 46">
            <a:extLst>
              <a:ext uri="{FF2B5EF4-FFF2-40B4-BE49-F238E27FC236}">
                <a16:creationId xmlns:a16="http://schemas.microsoft.com/office/drawing/2014/main" id="{1983B028-1A84-4379-B06A-130BFDAEC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5" y="5911850"/>
            <a:ext cx="17463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19" name="Rectangle 47">
            <a:extLst>
              <a:ext uri="{FF2B5EF4-FFF2-40B4-BE49-F238E27FC236}">
                <a16:creationId xmlns:a16="http://schemas.microsoft.com/office/drawing/2014/main" id="{1BC30E3A-41F3-4A63-BDF4-2796342F4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638" y="5911850"/>
            <a:ext cx="882650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20" name="Rectangle 48">
            <a:extLst>
              <a:ext uri="{FF2B5EF4-FFF2-40B4-BE49-F238E27FC236}">
                <a16:creationId xmlns:a16="http://schemas.microsoft.com/office/drawing/2014/main" id="{873F720E-B6DC-4B6F-9D5F-44B79AA91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8" y="5911850"/>
            <a:ext cx="19050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21" name="Rectangle 49">
            <a:extLst>
              <a:ext uri="{FF2B5EF4-FFF2-40B4-BE49-F238E27FC236}">
                <a16:creationId xmlns:a16="http://schemas.microsoft.com/office/drawing/2014/main" id="{859C888C-79B9-4A43-89D1-85951A490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6338" y="5911850"/>
            <a:ext cx="2657475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22" name="Rectangle 50">
            <a:extLst>
              <a:ext uri="{FF2B5EF4-FFF2-40B4-BE49-F238E27FC236}">
                <a16:creationId xmlns:a16="http://schemas.microsoft.com/office/drawing/2014/main" id="{A7F71B8E-EA2A-4958-9589-8173358C5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5911850"/>
            <a:ext cx="17462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23" name="Rectangle 51">
            <a:extLst>
              <a:ext uri="{FF2B5EF4-FFF2-40B4-BE49-F238E27FC236}">
                <a16:creationId xmlns:a16="http://schemas.microsoft.com/office/drawing/2014/main" id="{2FAC991D-CB64-44DA-B7A6-A91D16605C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5" y="5929313"/>
            <a:ext cx="17463" cy="3444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24" name="Rectangle 52">
            <a:extLst>
              <a:ext uri="{FF2B5EF4-FFF2-40B4-BE49-F238E27FC236}">
                <a16:creationId xmlns:a16="http://schemas.microsoft.com/office/drawing/2014/main" id="{2D10A02B-BC52-4F5B-B776-A53EEE003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8" y="5929313"/>
            <a:ext cx="9525" cy="3444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25" name="Rectangle 53">
            <a:extLst>
              <a:ext uri="{FF2B5EF4-FFF2-40B4-BE49-F238E27FC236}">
                <a16:creationId xmlns:a16="http://schemas.microsoft.com/office/drawing/2014/main" id="{E7A94B55-14E7-4DAE-B9DE-E581BD33B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5929313"/>
            <a:ext cx="17462" cy="3444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26" name="Rectangle 54">
            <a:extLst>
              <a:ext uri="{FF2B5EF4-FFF2-40B4-BE49-F238E27FC236}">
                <a16:creationId xmlns:a16="http://schemas.microsoft.com/office/drawing/2014/main" id="{65918320-A70B-4A63-9484-2799899D7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1788" y="6289675"/>
            <a:ext cx="615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rgbClr val="000000"/>
                </a:solidFill>
              </a:rPr>
              <a:t>0101</a:t>
            </a:r>
            <a:endParaRPr lang="pt-BR" altLang="en-US" sz="2400">
              <a:latin typeface="Arial" panose="020B0604020202020204" pitchFamily="34" charset="0"/>
            </a:endParaRPr>
          </a:p>
        </p:txBody>
      </p:sp>
      <p:sp>
        <p:nvSpPr>
          <p:cNvPr id="32827" name="Rectangle 55">
            <a:extLst>
              <a:ext uri="{FF2B5EF4-FFF2-40B4-BE49-F238E27FC236}">
                <a16:creationId xmlns:a16="http://schemas.microsoft.com/office/drawing/2014/main" id="{28EE7015-744C-4CB9-9170-9DB305DC20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0313" y="6289675"/>
            <a:ext cx="2425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rgbClr val="000000"/>
                </a:solidFill>
              </a:rPr>
              <a:t>AC </a:t>
            </a:r>
            <a:r>
              <a:rPr lang="pt-BR" altLang="en-US" sz="2400" i="0">
                <a:solidFill>
                  <a:srgbClr val="000000"/>
                </a:solidFill>
                <a:sym typeface="Symbol" panose="05050102010706020507" pitchFamily="18" charset="2"/>
              </a:rPr>
              <a:t></a:t>
            </a:r>
            <a:r>
              <a:rPr lang="pt-BR" altLang="en-US" sz="2400" i="0">
                <a:solidFill>
                  <a:srgbClr val="000000"/>
                </a:solidFill>
              </a:rPr>
              <a:t> AC +  Mem.</a:t>
            </a:r>
          </a:p>
        </p:txBody>
      </p:sp>
      <p:sp>
        <p:nvSpPr>
          <p:cNvPr id="32828" name="Rectangle 61">
            <a:extLst>
              <a:ext uri="{FF2B5EF4-FFF2-40B4-BE49-F238E27FC236}">
                <a16:creationId xmlns:a16="http://schemas.microsoft.com/office/drawing/2014/main" id="{A4A0AEC4-C2A4-450E-9EF7-5AF4A513C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5" y="6286500"/>
            <a:ext cx="17463" cy="3444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29" name="Rectangle 62">
            <a:extLst>
              <a:ext uri="{FF2B5EF4-FFF2-40B4-BE49-F238E27FC236}">
                <a16:creationId xmlns:a16="http://schemas.microsoft.com/office/drawing/2014/main" id="{76987E99-E40B-4539-9946-DA44C9EEE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5" y="6630988"/>
            <a:ext cx="17463" cy="174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30" name="Rectangle 63">
            <a:extLst>
              <a:ext uri="{FF2B5EF4-FFF2-40B4-BE49-F238E27FC236}">
                <a16:creationId xmlns:a16="http://schemas.microsoft.com/office/drawing/2014/main" id="{3C422397-8D95-4507-A36A-E835370CC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5" y="6630988"/>
            <a:ext cx="17463" cy="174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31" name="Rectangle 64">
            <a:extLst>
              <a:ext uri="{FF2B5EF4-FFF2-40B4-BE49-F238E27FC236}">
                <a16:creationId xmlns:a16="http://schemas.microsoft.com/office/drawing/2014/main" id="{4F02E511-5327-4A5D-A7D6-3DC4B24B7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638" y="6630988"/>
            <a:ext cx="882650" cy="174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32" name="Rectangle 65">
            <a:extLst>
              <a:ext uri="{FF2B5EF4-FFF2-40B4-BE49-F238E27FC236}">
                <a16:creationId xmlns:a16="http://schemas.microsoft.com/office/drawing/2014/main" id="{1E4739B6-C9F7-4FB7-8EDA-B02324630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8" y="6286500"/>
            <a:ext cx="9525" cy="3444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33" name="Rectangle 66">
            <a:extLst>
              <a:ext uri="{FF2B5EF4-FFF2-40B4-BE49-F238E27FC236}">
                <a16:creationId xmlns:a16="http://schemas.microsoft.com/office/drawing/2014/main" id="{5637352E-95D8-4C05-8286-BF36B81F4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8" y="6630988"/>
            <a:ext cx="19050" cy="174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34" name="Rectangle 67">
            <a:extLst>
              <a:ext uri="{FF2B5EF4-FFF2-40B4-BE49-F238E27FC236}">
                <a16:creationId xmlns:a16="http://schemas.microsoft.com/office/drawing/2014/main" id="{C6F3DF7C-12CC-42D1-A2C9-65031356CE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6338" y="6630988"/>
            <a:ext cx="2657475" cy="174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35" name="Rectangle 68">
            <a:extLst>
              <a:ext uri="{FF2B5EF4-FFF2-40B4-BE49-F238E27FC236}">
                <a16:creationId xmlns:a16="http://schemas.microsoft.com/office/drawing/2014/main" id="{4BFA74A8-69C5-499E-9BE1-6983EF7D5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6286500"/>
            <a:ext cx="17462" cy="3444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36" name="Rectangle 69">
            <a:extLst>
              <a:ext uri="{FF2B5EF4-FFF2-40B4-BE49-F238E27FC236}">
                <a16:creationId xmlns:a16="http://schemas.microsoft.com/office/drawing/2014/main" id="{366A9B1D-9939-4B1C-9660-9A387E1FF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6630988"/>
            <a:ext cx="17462" cy="174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837" name="Rectangle 70">
            <a:extLst>
              <a:ext uri="{FF2B5EF4-FFF2-40B4-BE49-F238E27FC236}">
                <a16:creationId xmlns:a16="http://schemas.microsoft.com/office/drawing/2014/main" id="{33A51A6C-2D36-449D-8D11-DC78CDDE7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6630988"/>
            <a:ext cx="17462" cy="174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88140" name="Freeform 76">
            <a:extLst>
              <a:ext uri="{FF2B5EF4-FFF2-40B4-BE49-F238E27FC236}">
                <a16:creationId xmlns:a16="http://schemas.microsoft.com/office/drawing/2014/main" id="{77E8ABA7-4A82-43BA-A2E9-0409C0DA534C}"/>
              </a:ext>
            </a:extLst>
          </p:cNvPr>
          <p:cNvSpPr>
            <a:spLocks/>
          </p:cNvSpPr>
          <p:nvPr/>
        </p:nvSpPr>
        <p:spPr bwMode="auto">
          <a:xfrm>
            <a:off x="3011488" y="1971675"/>
            <a:ext cx="4583112" cy="573088"/>
          </a:xfrm>
          <a:custGeom>
            <a:avLst/>
            <a:gdLst>
              <a:gd name="T0" fmla="*/ 2147483646 w 2887"/>
              <a:gd name="T1" fmla="*/ 2147483646 h 361"/>
              <a:gd name="T2" fmla="*/ 2147483646 w 2887"/>
              <a:gd name="T3" fmla="*/ 0 h 361"/>
              <a:gd name="T4" fmla="*/ 0 w 2887"/>
              <a:gd name="T5" fmla="*/ 2147483646 h 361"/>
              <a:gd name="T6" fmla="*/ 0 w 2887"/>
              <a:gd name="T7" fmla="*/ 2147483646 h 361"/>
              <a:gd name="T8" fmla="*/ 2147483646 w 2887"/>
              <a:gd name="T9" fmla="*/ 2147483646 h 3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87" h="361">
                <a:moveTo>
                  <a:pt x="2887" y="208"/>
                </a:moveTo>
                <a:lnTo>
                  <a:pt x="2887" y="0"/>
                </a:lnTo>
                <a:lnTo>
                  <a:pt x="0" y="14"/>
                </a:lnTo>
                <a:lnTo>
                  <a:pt x="0" y="361"/>
                </a:lnTo>
                <a:lnTo>
                  <a:pt x="76" y="361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8141" name="Line 77">
            <a:extLst>
              <a:ext uri="{FF2B5EF4-FFF2-40B4-BE49-F238E27FC236}">
                <a16:creationId xmlns:a16="http://schemas.microsoft.com/office/drawing/2014/main" id="{B9443E4A-1C56-4386-8035-D56B91ECE7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988050" y="4449763"/>
            <a:ext cx="871538" cy="1635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8145" name="Rectangle 81">
            <a:extLst>
              <a:ext uri="{FF2B5EF4-FFF2-40B4-BE49-F238E27FC236}">
                <a16:creationId xmlns:a16="http://schemas.microsoft.com/office/drawing/2014/main" id="{B654BBFF-B8DA-4E7A-A7B7-7C5757BA6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4384675"/>
            <a:ext cx="12112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 0 0 0 3</a:t>
            </a:r>
          </a:p>
        </p:txBody>
      </p:sp>
      <p:sp>
        <p:nvSpPr>
          <p:cNvPr id="88146" name="AutoShape 82">
            <a:extLst>
              <a:ext uri="{FF2B5EF4-FFF2-40B4-BE49-F238E27FC236}">
                <a16:creationId xmlns:a16="http://schemas.microsoft.com/office/drawing/2014/main" id="{FD190679-BF1C-4B50-8992-8AE4F7FF9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6525" y="5538788"/>
            <a:ext cx="311150" cy="381000"/>
          </a:xfrm>
          <a:prstGeom prst="leftArrow">
            <a:avLst>
              <a:gd name="adj1" fmla="val 50000"/>
              <a:gd name="adj2" fmla="val 24991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88147" name="Line 83">
            <a:extLst>
              <a:ext uri="{FF2B5EF4-FFF2-40B4-BE49-F238E27FC236}">
                <a16:creationId xmlns:a16="http://schemas.microsoft.com/office/drawing/2014/main" id="{00B850B2-BC3B-48CC-B52C-455435C314C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40600" y="3117850"/>
            <a:ext cx="0" cy="88106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8148" name="Freeform 84">
            <a:extLst>
              <a:ext uri="{FF2B5EF4-FFF2-40B4-BE49-F238E27FC236}">
                <a16:creationId xmlns:a16="http://schemas.microsoft.com/office/drawing/2014/main" id="{EA2B32A0-E223-4E36-B158-18790D8A075A}"/>
              </a:ext>
            </a:extLst>
          </p:cNvPr>
          <p:cNvSpPr>
            <a:spLocks/>
          </p:cNvSpPr>
          <p:nvPr/>
        </p:nvSpPr>
        <p:spPr bwMode="auto">
          <a:xfrm>
            <a:off x="2922588" y="3833813"/>
            <a:ext cx="4748212" cy="617537"/>
          </a:xfrm>
          <a:custGeom>
            <a:avLst/>
            <a:gdLst>
              <a:gd name="T0" fmla="*/ 2147483646 w 2991"/>
              <a:gd name="T1" fmla="*/ 0 h 389"/>
              <a:gd name="T2" fmla="*/ 2147483646 w 2991"/>
              <a:gd name="T3" fmla="*/ 2147483646 h 389"/>
              <a:gd name="T4" fmla="*/ 0 w 2991"/>
              <a:gd name="T5" fmla="*/ 2147483646 h 389"/>
              <a:gd name="T6" fmla="*/ 0 w 2991"/>
              <a:gd name="T7" fmla="*/ 2147483646 h 389"/>
              <a:gd name="T8" fmla="*/ 2147483646 w 2991"/>
              <a:gd name="T9" fmla="*/ 2147483646 h 3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91" h="389">
                <a:moveTo>
                  <a:pt x="2991" y="0"/>
                </a:moveTo>
                <a:lnTo>
                  <a:pt x="2991" y="194"/>
                </a:lnTo>
                <a:lnTo>
                  <a:pt x="0" y="194"/>
                </a:lnTo>
                <a:lnTo>
                  <a:pt x="0" y="389"/>
                </a:lnTo>
                <a:lnTo>
                  <a:pt x="146" y="389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88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8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8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8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83" grpId="0" autoUpdateAnimBg="0"/>
      <p:bldP spid="88145" grpId="0" autoUpdateAnimBg="0"/>
      <p:bldP spid="8814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>
            <a:extLst>
              <a:ext uri="{FF2B5EF4-FFF2-40B4-BE49-F238E27FC236}">
                <a16:creationId xmlns:a16="http://schemas.microsoft.com/office/drawing/2014/main" id="{9DB72F4F-45E4-4D84-8F53-1022A3A4DE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altLang="en-US"/>
              <a:t>Executando um programa</a:t>
            </a:r>
          </a:p>
        </p:txBody>
      </p:sp>
      <p:sp>
        <p:nvSpPr>
          <p:cNvPr id="33795" name="Rectangle 1027">
            <a:extLst>
              <a:ext uri="{FF2B5EF4-FFF2-40B4-BE49-F238E27FC236}">
                <a16:creationId xmlns:a16="http://schemas.microsoft.com/office/drawing/2014/main" id="{12D71AAB-73FD-4E15-9A00-EBBB496E50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0" y="2286000"/>
            <a:ext cx="1962150" cy="2819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3796" name="Line 1028">
            <a:extLst>
              <a:ext uri="{FF2B5EF4-FFF2-40B4-BE49-F238E27FC236}">
                <a16:creationId xmlns:a16="http://schemas.microsoft.com/office/drawing/2014/main" id="{D49DD98E-F318-4BE0-90E2-6E4784A2B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6838" y="268605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3797" name="Line 1029">
            <a:extLst>
              <a:ext uri="{FF2B5EF4-FFF2-40B4-BE49-F238E27FC236}">
                <a16:creationId xmlns:a16="http://schemas.microsoft.com/office/drawing/2014/main" id="{24A68866-A48F-43D5-AEC5-C0D8387D62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314325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3798" name="Line 1030">
            <a:extLst>
              <a:ext uri="{FF2B5EF4-FFF2-40B4-BE49-F238E27FC236}">
                <a16:creationId xmlns:a16="http://schemas.microsoft.com/office/drawing/2014/main" id="{C922BFBD-22EE-418E-965F-5D2CFDA506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354330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3799" name="Line 1031">
            <a:extLst>
              <a:ext uri="{FF2B5EF4-FFF2-40B4-BE49-F238E27FC236}">
                <a16:creationId xmlns:a16="http://schemas.microsoft.com/office/drawing/2014/main" id="{5BE735C8-A805-4ECB-B8D7-544E266BC3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421005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3800" name="Line 1032">
            <a:extLst>
              <a:ext uri="{FF2B5EF4-FFF2-40B4-BE49-F238E27FC236}">
                <a16:creationId xmlns:a16="http://schemas.microsoft.com/office/drawing/2014/main" id="{DE4952EE-AE52-41D3-BDD2-25C7DFFF4D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461010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3801" name="Rectangle 1036">
            <a:extLst>
              <a:ext uri="{FF2B5EF4-FFF2-40B4-BE49-F238E27FC236}">
                <a16:creationId xmlns:a16="http://schemas.microsoft.com/office/drawing/2014/main" id="{42A8E97A-8D11-4BCB-9C6D-FADDFE6B7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5150" y="2230438"/>
            <a:ext cx="11255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1 9 4 0</a:t>
            </a:r>
          </a:p>
        </p:txBody>
      </p:sp>
      <p:sp>
        <p:nvSpPr>
          <p:cNvPr id="33802" name="Rectangle 1037">
            <a:extLst>
              <a:ext uri="{FF2B5EF4-FFF2-40B4-BE49-F238E27FC236}">
                <a16:creationId xmlns:a16="http://schemas.microsoft.com/office/drawing/2014/main" id="{B5093E9C-BA33-45C8-8FC4-681C74AE4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4200" y="2687638"/>
            <a:ext cx="11255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5 9 4 1</a:t>
            </a:r>
          </a:p>
        </p:txBody>
      </p:sp>
      <p:sp>
        <p:nvSpPr>
          <p:cNvPr id="33803" name="Rectangle 1038">
            <a:extLst>
              <a:ext uri="{FF2B5EF4-FFF2-40B4-BE49-F238E27FC236}">
                <a16:creationId xmlns:a16="http://schemas.microsoft.com/office/drawing/2014/main" id="{6E912A5A-7503-4B90-8FC6-53C64C11E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4200" y="3087688"/>
            <a:ext cx="11255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2 9 4 1</a:t>
            </a:r>
          </a:p>
        </p:txBody>
      </p:sp>
      <p:sp>
        <p:nvSpPr>
          <p:cNvPr id="33804" name="Rectangle 1039">
            <a:extLst>
              <a:ext uri="{FF2B5EF4-FFF2-40B4-BE49-F238E27FC236}">
                <a16:creationId xmlns:a16="http://schemas.microsoft.com/office/drawing/2014/main" id="{DA381297-7C73-4350-888E-B4252806D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4154488"/>
            <a:ext cx="11255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0 0 0 3</a:t>
            </a:r>
          </a:p>
        </p:txBody>
      </p:sp>
      <p:sp>
        <p:nvSpPr>
          <p:cNvPr id="33805" name="Rectangle 1040">
            <a:extLst>
              <a:ext uri="{FF2B5EF4-FFF2-40B4-BE49-F238E27FC236}">
                <a16:creationId xmlns:a16="http://schemas.microsoft.com/office/drawing/2014/main" id="{8FC74B36-9F3F-4E6B-B899-ABD3171AE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2288" y="4592638"/>
            <a:ext cx="12112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0 0  0 2</a:t>
            </a:r>
          </a:p>
        </p:txBody>
      </p:sp>
      <p:sp>
        <p:nvSpPr>
          <p:cNvPr id="33806" name="Rectangle 1043">
            <a:extLst>
              <a:ext uri="{FF2B5EF4-FFF2-40B4-BE49-F238E27FC236}">
                <a16:creationId xmlns:a16="http://schemas.microsoft.com/office/drawing/2014/main" id="{5DE6CB80-B607-4216-BEE2-191A88567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7525" y="2316163"/>
            <a:ext cx="8255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3 0 0</a:t>
            </a:r>
          </a:p>
        </p:txBody>
      </p:sp>
      <p:sp>
        <p:nvSpPr>
          <p:cNvPr id="33807" name="Rectangle 1044">
            <a:extLst>
              <a:ext uri="{FF2B5EF4-FFF2-40B4-BE49-F238E27FC236}">
                <a16:creationId xmlns:a16="http://schemas.microsoft.com/office/drawing/2014/main" id="{7DC8B8C7-E3DC-4A6F-938C-505764A7C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625" y="4659313"/>
            <a:ext cx="8255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9 4 1</a:t>
            </a:r>
          </a:p>
        </p:txBody>
      </p:sp>
      <p:sp>
        <p:nvSpPr>
          <p:cNvPr id="33808" name="Rectangle 1045">
            <a:extLst>
              <a:ext uri="{FF2B5EF4-FFF2-40B4-BE49-F238E27FC236}">
                <a16:creationId xmlns:a16="http://schemas.microsoft.com/office/drawing/2014/main" id="{E55B62AE-CDAF-4D62-B546-74F30833D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75" y="4202113"/>
            <a:ext cx="8255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9 4 0</a:t>
            </a:r>
          </a:p>
        </p:txBody>
      </p:sp>
      <p:sp>
        <p:nvSpPr>
          <p:cNvPr id="33809" name="Rectangle 1046">
            <a:extLst>
              <a:ext uri="{FF2B5EF4-FFF2-40B4-BE49-F238E27FC236}">
                <a16:creationId xmlns:a16="http://schemas.microsoft.com/office/drawing/2014/main" id="{D490F720-A60C-469B-894D-0383D4762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75" y="3135313"/>
            <a:ext cx="8255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3 0 2</a:t>
            </a:r>
          </a:p>
        </p:txBody>
      </p:sp>
      <p:sp>
        <p:nvSpPr>
          <p:cNvPr id="33810" name="Rectangle 1047">
            <a:extLst>
              <a:ext uri="{FF2B5EF4-FFF2-40B4-BE49-F238E27FC236}">
                <a16:creationId xmlns:a16="http://schemas.microsoft.com/office/drawing/2014/main" id="{64E313F4-7E73-4001-8049-468BDFD24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75" y="2678113"/>
            <a:ext cx="8255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3 0 1</a:t>
            </a:r>
          </a:p>
        </p:txBody>
      </p:sp>
      <p:sp>
        <p:nvSpPr>
          <p:cNvPr id="33811" name="Rectangle 1051">
            <a:extLst>
              <a:ext uri="{FF2B5EF4-FFF2-40B4-BE49-F238E27FC236}">
                <a16:creationId xmlns:a16="http://schemas.microsoft.com/office/drawing/2014/main" id="{76DF9462-6F83-4827-ABD2-A962C6BB9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5888" y="1477963"/>
            <a:ext cx="34369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rgbClr val="5C0000"/>
                </a:solidFill>
                <a:latin typeface="Arial" panose="020B0604020202020204" pitchFamily="34" charset="0"/>
              </a:rPr>
              <a:t>Registradores da CPU</a:t>
            </a:r>
          </a:p>
        </p:txBody>
      </p:sp>
      <p:sp>
        <p:nvSpPr>
          <p:cNvPr id="33812" name="Rectangle 1052">
            <a:extLst>
              <a:ext uri="{FF2B5EF4-FFF2-40B4-BE49-F238E27FC236}">
                <a16:creationId xmlns:a16="http://schemas.microsoft.com/office/drawing/2014/main" id="{719009A5-DB3C-4E88-A955-3C4173CA57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4488" y="1497013"/>
            <a:ext cx="14509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rgbClr val="5C0000"/>
                </a:solidFill>
                <a:latin typeface="Arial" panose="020B0604020202020204" pitchFamily="34" charset="0"/>
              </a:rPr>
              <a:t>Memória</a:t>
            </a:r>
          </a:p>
        </p:txBody>
      </p:sp>
      <p:sp>
        <p:nvSpPr>
          <p:cNvPr id="33813" name="Rectangle 1053">
            <a:extLst>
              <a:ext uri="{FF2B5EF4-FFF2-40B4-BE49-F238E27FC236}">
                <a16:creationId xmlns:a16="http://schemas.microsoft.com/office/drawing/2014/main" id="{8E28F70C-ECDD-45C5-A55E-54789AED4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6763" y="3597275"/>
            <a:ext cx="528637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b="1">
                <a:solidFill>
                  <a:schemeClr val="bg2"/>
                </a:solidFill>
                <a:latin typeface="Arial" panose="020B0604020202020204" pitchFamily="34" charset="0"/>
              </a:rPr>
              <a:t>...</a:t>
            </a:r>
          </a:p>
        </p:txBody>
      </p:sp>
      <p:grpSp>
        <p:nvGrpSpPr>
          <p:cNvPr id="33814" name="Group 1096">
            <a:extLst>
              <a:ext uri="{FF2B5EF4-FFF2-40B4-BE49-F238E27FC236}">
                <a16:creationId xmlns:a16="http://schemas.microsoft.com/office/drawing/2014/main" id="{37DCFEDE-B6CC-4A54-AC5A-6DC92BA227C8}"/>
              </a:ext>
            </a:extLst>
          </p:cNvPr>
          <p:cNvGrpSpPr>
            <a:grpSpLocks/>
          </p:cNvGrpSpPr>
          <p:nvPr/>
        </p:nvGrpSpPr>
        <p:grpSpPr bwMode="auto">
          <a:xfrm>
            <a:off x="6904038" y="4354513"/>
            <a:ext cx="2108200" cy="461962"/>
            <a:chOff x="3396" y="1777"/>
            <a:chExt cx="1328" cy="291"/>
          </a:xfrm>
        </p:grpSpPr>
        <p:sp>
          <p:nvSpPr>
            <p:cNvPr id="33878" name="Rectangle 1035">
              <a:extLst>
                <a:ext uri="{FF2B5EF4-FFF2-40B4-BE49-F238E27FC236}">
                  <a16:creationId xmlns:a16="http://schemas.microsoft.com/office/drawing/2014/main" id="{E6A54E60-B21B-42F1-83C5-EE8DDD95D0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" y="1800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9" name="Rectangle 1049">
              <a:extLst>
                <a:ext uri="{FF2B5EF4-FFF2-40B4-BE49-F238E27FC236}">
                  <a16:creationId xmlns:a16="http://schemas.microsoft.com/office/drawing/2014/main" id="{FE32809D-F01F-429E-8E6B-7FA41EE254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6" y="1777"/>
              <a:ext cx="39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latin typeface="Arial" panose="020B0604020202020204" pitchFamily="34" charset="0"/>
                </a:rPr>
                <a:t>AC</a:t>
              </a:r>
            </a:p>
          </p:txBody>
        </p:sp>
        <p:sp>
          <p:nvSpPr>
            <p:cNvPr id="33880" name="Rectangle 1054">
              <a:extLst>
                <a:ext uri="{FF2B5EF4-FFF2-40B4-BE49-F238E27FC236}">
                  <a16:creationId xmlns:a16="http://schemas.microsoft.com/office/drawing/2014/main" id="{D4C6746F-81D8-4F68-A482-1F6E62B249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7" y="1777"/>
              <a:ext cx="76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solidFill>
                    <a:schemeClr val="bg2"/>
                  </a:solidFill>
                  <a:latin typeface="Arial" panose="020B0604020202020204" pitchFamily="34" charset="0"/>
                </a:rPr>
                <a:t> 0 0 0 </a:t>
              </a:r>
              <a:r>
                <a:rPr lang="pt-PT" altLang="en-US" sz="2400" b="1">
                  <a:solidFill>
                    <a:schemeClr val="bg2"/>
                  </a:solidFill>
                  <a:latin typeface="Arial" panose="020B0604020202020204" pitchFamily="34" charset="0"/>
                </a:rPr>
                <a:t>3</a:t>
              </a:r>
              <a:endParaRPr lang="pt-BR" altLang="en-US" sz="2400" b="1">
                <a:solidFill>
                  <a:schemeClr val="bg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91168" name="Freeform 1056">
            <a:extLst>
              <a:ext uri="{FF2B5EF4-FFF2-40B4-BE49-F238E27FC236}">
                <a16:creationId xmlns:a16="http://schemas.microsoft.com/office/drawing/2014/main" id="{4279A6A3-E1ED-4A88-A738-AF7E0665419D}"/>
              </a:ext>
            </a:extLst>
          </p:cNvPr>
          <p:cNvSpPr>
            <a:spLocks/>
          </p:cNvSpPr>
          <p:nvPr/>
        </p:nvSpPr>
        <p:spPr bwMode="auto">
          <a:xfrm>
            <a:off x="6686550" y="4581525"/>
            <a:ext cx="401638" cy="430213"/>
          </a:xfrm>
          <a:custGeom>
            <a:avLst/>
            <a:gdLst>
              <a:gd name="T0" fmla="*/ 2147483646 w 253"/>
              <a:gd name="T1" fmla="*/ 0 h 1243"/>
              <a:gd name="T2" fmla="*/ 0 w 253"/>
              <a:gd name="T3" fmla="*/ 0 h 1243"/>
              <a:gd name="T4" fmla="*/ 0 w 253"/>
              <a:gd name="T5" fmla="*/ 2147483646 h 1243"/>
              <a:gd name="T6" fmla="*/ 2147483646 w 253"/>
              <a:gd name="T7" fmla="*/ 2147483646 h 124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3" h="1243">
                <a:moveTo>
                  <a:pt x="144" y="0"/>
                </a:moveTo>
                <a:lnTo>
                  <a:pt x="0" y="0"/>
                </a:lnTo>
                <a:lnTo>
                  <a:pt x="0" y="1242"/>
                </a:lnTo>
                <a:lnTo>
                  <a:pt x="252" y="1242"/>
                </a:lnTo>
              </a:path>
            </a:pathLst>
          </a:custGeom>
          <a:noFill/>
          <a:ln w="28575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1170" name="Freeform 1058">
            <a:extLst>
              <a:ext uri="{FF2B5EF4-FFF2-40B4-BE49-F238E27FC236}">
                <a16:creationId xmlns:a16="http://schemas.microsoft.com/office/drawing/2014/main" id="{66968394-7604-42FD-8150-556E7DF616B7}"/>
              </a:ext>
            </a:extLst>
          </p:cNvPr>
          <p:cNvSpPr>
            <a:spLocks/>
          </p:cNvSpPr>
          <p:nvPr/>
        </p:nvSpPr>
        <p:spPr bwMode="auto">
          <a:xfrm>
            <a:off x="8839200" y="4591050"/>
            <a:ext cx="411163" cy="420688"/>
          </a:xfrm>
          <a:custGeom>
            <a:avLst/>
            <a:gdLst>
              <a:gd name="T0" fmla="*/ 0 w 259"/>
              <a:gd name="T1" fmla="*/ 2147483646 h 1236"/>
              <a:gd name="T2" fmla="*/ 2147483646 w 259"/>
              <a:gd name="T3" fmla="*/ 2147483646 h 1236"/>
              <a:gd name="T4" fmla="*/ 2147483646 w 259"/>
              <a:gd name="T5" fmla="*/ 0 h 1236"/>
              <a:gd name="T6" fmla="*/ 2147483646 w 259"/>
              <a:gd name="T7" fmla="*/ 0 h 123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9" h="1236">
                <a:moveTo>
                  <a:pt x="0" y="1235"/>
                </a:moveTo>
                <a:lnTo>
                  <a:pt x="258" y="1235"/>
                </a:lnTo>
                <a:lnTo>
                  <a:pt x="258" y="0"/>
                </a:lnTo>
                <a:lnTo>
                  <a:pt x="114" y="0"/>
                </a:lnTo>
              </a:path>
            </a:pathLst>
          </a:custGeom>
          <a:noFill/>
          <a:ln w="28575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1172" name="AutoShape 1060">
            <a:extLst>
              <a:ext uri="{FF2B5EF4-FFF2-40B4-BE49-F238E27FC236}">
                <a16:creationId xmlns:a16="http://schemas.microsoft.com/office/drawing/2014/main" id="{03E4D9DE-9A31-44FA-800E-88EF84708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6226175"/>
            <a:ext cx="311150" cy="381000"/>
          </a:xfrm>
          <a:prstGeom prst="leftArrow">
            <a:avLst>
              <a:gd name="adj1" fmla="val 50000"/>
              <a:gd name="adj2" fmla="val 24991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grpSp>
        <p:nvGrpSpPr>
          <p:cNvPr id="33818" name="Group 1061">
            <a:extLst>
              <a:ext uri="{FF2B5EF4-FFF2-40B4-BE49-F238E27FC236}">
                <a16:creationId xmlns:a16="http://schemas.microsoft.com/office/drawing/2014/main" id="{D7EFC140-ED4A-47DE-88CB-14551A6B70F0}"/>
              </a:ext>
            </a:extLst>
          </p:cNvPr>
          <p:cNvGrpSpPr>
            <a:grpSpLocks/>
          </p:cNvGrpSpPr>
          <p:nvPr/>
        </p:nvGrpSpPr>
        <p:grpSpPr bwMode="auto">
          <a:xfrm>
            <a:off x="2797175" y="5561013"/>
            <a:ext cx="3594100" cy="1109662"/>
            <a:chOff x="802" y="3384"/>
            <a:chExt cx="2264" cy="699"/>
          </a:xfrm>
        </p:grpSpPr>
        <p:sp>
          <p:nvSpPr>
            <p:cNvPr id="33844" name="Rectangle 1062">
              <a:extLst>
                <a:ext uri="{FF2B5EF4-FFF2-40B4-BE49-F238E27FC236}">
                  <a16:creationId xmlns:a16="http://schemas.microsoft.com/office/drawing/2014/main" id="{7DEF3101-C30A-4759-ADF4-529E95E739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397"/>
              <a:ext cx="3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0001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45" name="Rectangle 1063">
              <a:extLst>
                <a:ext uri="{FF2B5EF4-FFF2-40B4-BE49-F238E27FC236}">
                  <a16:creationId xmlns:a16="http://schemas.microsoft.com/office/drawing/2014/main" id="{6DA4DE46-81CA-4526-9B05-6AD739FE85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5" y="3397"/>
              <a:ext cx="101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AC </a:t>
              </a:r>
              <a:r>
                <a:rPr lang="pt-BR" altLang="en-US" sz="2400" i="0">
                  <a:solidFill>
                    <a:srgbClr val="000000"/>
                  </a:solidFill>
                  <a:sym typeface="Symbol" panose="05050102010706020507" pitchFamily="18" charset="2"/>
                </a:rPr>
                <a:t></a:t>
              </a:r>
              <a:r>
                <a:rPr lang="pt-BR" altLang="en-US" sz="2400" i="0">
                  <a:solidFill>
                    <a:srgbClr val="000000"/>
                  </a:solidFill>
                </a:rPr>
                <a:t> Mem.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46" name="Rectangle 1064">
              <a:extLst>
                <a:ext uri="{FF2B5EF4-FFF2-40B4-BE49-F238E27FC236}">
                  <a16:creationId xmlns:a16="http://schemas.microsoft.com/office/drawing/2014/main" id="{7658CAEF-684E-4342-BBFA-D01BF0B6BA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47" name="Rectangle 1065">
              <a:extLst>
                <a:ext uri="{FF2B5EF4-FFF2-40B4-BE49-F238E27FC236}">
                  <a16:creationId xmlns:a16="http://schemas.microsoft.com/office/drawing/2014/main" id="{9FE86A79-8517-4958-A972-51D4C01D84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48" name="Rectangle 1066">
              <a:extLst>
                <a:ext uri="{FF2B5EF4-FFF2-40B4-BE49-F238E27FC236}">
                  <a16:creationId xmlns:a16="http://schemas.microsoft.com/office/drawing/2014/main" id="{01CCE25B-D55C-4D05-B963-2A92FCA1A9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" y="3384"/>
              <a:ext cx="5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49" name="Rectangle 1067">
              <a:extLst>
                <a:ext uri="{FF2B5EF4-FFF2-40B4-BE49-F238E27FC236}">
                  <a16:creationId xmlns:a16="http://schemas.microsoft.com/office/drawing/2014/main" id="{127F0D94-D728-40F8-800A-D68FBA6A2D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384"/>
              <a:ext cx="1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0" name="Rectangle 1068">
              <a:extLst>
                <a:ext uri="{FF2B5EF4-FFF2-40B4-BE49-F238E27FC236}">
                  <a16:creationId xmlns:a16="http://schemas.microsoft.com/office/drawing/2014/main" id="{B3489ED7-2C65-4540-BE57-9874E1DFD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3384"/>
              <a:ext cx="1674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1" name="Rectangle 1069">
              <a:extLst>
                <a:ext uri="{FF2B5EF4-FFF2-40B4-BE49-F238E27FC236}">
                  <a16:creationId xmlns:a16="http://schemas.microsoft.com/office/drawing/2014/main" id="{776B89CE-2374-4D61-B1ED-34930A1113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2" name="Rectangle 1070">
              <a:extLst>
                <a:ext uri="{FF2B5EF4-FFF2-40B4-BE49-F238E27FC236}">
                  <a16:creationId xmlns:a16="http://schemas.microsoft.com/office/drawing/2014/main" id="{41DA2195-56C8-4371-9AAC-2EDBCF4580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3" name="Rectangle 1071">
              <a:extLst>
                <a:ext uri="{FF2B5EF4-FFF2-40B4-BE49-F238E27FC236}">
                  <a16:creationId xmlns:a16="http://schemas.microsoft.com/office/drawing/2014/main" id="{ED318786-39C7-49E4-82B8-C7B128D32F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395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4" name="Rectangle 1072">
              <a:extLst>
                <a:ext uri="{FF2B5EF4-FFF2-40B4-BE49-F238E27FC236}">
                  <a16:creationId xmlns:a16="http://schemas.microsoft.com/office/drawing/2014/main" id="{76ED3576-CF64-49F3-BFE1-20FB7EC532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395"/>
              <a:ext cx="6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5" name="Rectangle 1073">
              <a:extLst>
                <a:ext uri="{FF2B5EF4-FFF2-40B4-BE49-F238E27FC236}">
                  <a16:creationId xmlns:a16="http://schemas.microsoft.com/office/drawing/2014/main" id="{D650FE90-A349-42F9-83B2-ED4007D0F7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395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6" name="Rectangle 1074">
              <a:extLst>
                <a:ext uri="{FF2B5EF4-FFF2-40B4-BE49-F238E27FC236}">
                  <a16:creationId xmlns:a16="http://schemas.microsoft.com/office/drawing/2014/main" id="{A5AB1D81-DD50-4462-95E8-411121C357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625"/>
              <a:ext cx="3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0010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7" name="Rectangle 1075">
              <a:extLst>
                <a:ext uri="{FF2B5EF4-FFF2-40B4-BE49-F238E27FC236}">
                  <a16:creationId xmlns:a16="http://schemas.microsoft.com/office/drawing/2014/main" id="{37C641F0-1012-456D-AA1F-237539DC63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5" y="3625"/>
              <a:ext cx="100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Mem. </a:t>
              </a:r>
              <a:r>
                <a:rPr lang="pt-BR" altLang="en-US" sz="2400" i="0">
                  <a:solidFill>
                    <a:srgbClr val="000000"/>
                  </a:solidFill>
                  <a:sym typeface="Symbol" panose="05050102010706020507" pitchFamily="18" charset="2"/>
                </a:rPr>
                <a:t></a:t>
              </a:r>
              <a:r>
                <a:rPr lang="pt-BR" altLang="en-US" sz="2400" i="0">
                  <a:solidFill>
                    <a:srgbClr val="000000"/>
                  </a:solidFill>
                </a:rPr>
                <a:t> AC</a:t>
              </a:r>
            </a:p>
          </p:txBody>
        </p:sp>
        <p:sp>
          <p:nvSpPr>
            <p:cNvPr id="33858" name="Rectangle 1076">
              <a:extLst>
                <a:ext uri="{FF2B5EF4-FFF2-40B4-BE49-F238E27FC236}">
                  <a16:creationId xmlns:a16="http://schemas.microsoft.com/office/drawing/2014/main" id="{ABFFFCDA-79FA-4362-8165-6E68AFE9FF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612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59" name="Rectangle 1077">
              <a:extLst>
                <a:ext uri="{FF2B5EF4-FFF2-40B4-BE49-F238E27FC236}">
                  <a16:creationId xmlns:a16="http://schemas.microsoft.com/office/drawing/2014/main" id="{6A11096C-3A38-44E2-AA06-541D4CE6B8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" y="3612"/>
              <a:ext cx="5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0" name="Rectangle 1078">
              <a:extLst>
                <a:ext uri="{FF2B5EF4-FFF2-40B4-BE49-F238E27FC236}">
                  <a16:creationId xmlns:a16="http://schemas.microsoft.com/office/drawing/2014/main" id="{106657C8-F16E-40CA-AD96-DC77E46E0B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612"/>
              <a:ext cx="1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1" name="Rectangle 1079">
              <a:extLst>
                <a:ext uri="{FF2B5EF4-FFF2-40B4-BE49-F238E27FC236}">
                  <a16:creationId xmlns:a16="http://schemas.microsoft.com/office/drawing/2014/main" id="{9E9999E2-846D-460B-9448-AA88314DF8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3612"/>
              <a:ext cx="1674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2" name="Rectangle 1080">
              <a:extLst>
                <a:ext uri="{FF2B5EF4-FFF2-40B4-BE49-F238E27FC236}">
                  <a16:creationId xmlns:a16="http://schemas.microsoft.com/office/drawing/2014/main" id="{DB07518D-E5D3-4127-A793-18739A91D7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612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3" name="Rectangle 1081">
              <a:extLst>
                <a:ext uri="{FF2B5EF4-FFF2-40B4-BE49-F238E27FC236}">
                  <a16:creationId xmlns:a16="http://schemas.microsoft.com/office/drawing/2014/main" id="{106B3AB8-0998-4B8D-8693-981AC898C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623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4" name="Rectangle 1082">
              <a:extLst>
                <a:ext uri="{FF2B5EF4-FFF2-40B4-BE49-F238E27FC236}">
                  <a16:creationId xmlns:a16="http://schemas.microsoft.com/office/drawing/2014/main" id="{0944A722-81DE-4794-959B-F897A0E38F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623"/>
              <a:ext cx="6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5" name="Rectangle 1083">
              <a:extLst>
                <a:ext uri="{FF2B5EF4-FFF2-40B4-BE49-F238E27FC236}">
                  <a16:creationId xmlns:a16="http://schemas.microsoft.com/office/drawing/2014/main" id="{0ACF001A-570D-4623-9DFD-10E3796BB9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623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6" name="Rectangle 1084">
              <a:extLst>
                <a:ext uri="{FF2B5EF4-FFF2-40B4-BE49-F238E27FC236}">
                  <a16:creationId xmlns:a16="http://schemas.microsoft.com/office/drawing/2014/main" id="{25FD9FA6-B4D3-4B90-8CA1-5FCC95D15A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850"/>
              <a:ext cx="3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0101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7" name="Rectangle 1085">
              <a:extLst>
                <a:ext uri="{FF2B5EF4-FFF2-40B4-BE49-F238E27FC236}">
                  <a16:creationId xmlns:a16="http://schemas.microsoft.com/office/drawing/2014/main" id="{9EA43521-88B8-4442-948E-8F1006506A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5" y="3850"/>
              <a:ext cx="152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AC </a:t>
              </a:r>
              <a:r>
                <a:rPr lang="pt-BR" altLang="en-US" sz="2400" i="0">
                  <a:solidFill>
                    <a:srgbClr val="000000"/>
                  </a:solidFill>
                  <a:sym typeface="Symbol" panose="05050102010706020507" pitchFamily="18" charset="2"/>
                </a:rPr>
                <a:t></a:t>
              </a:r>
              <a:r>
                <a:rPr lang="pt-BR" altLang="en-US" sz="2400" i="0">
                  <a:solidFill>
                    <a:srgbClr val="000000"/>
                  </a:solidFill>
                </a:rPr>
                <a:t> AC +  Mem.</a:t>
              </a:r>
            </a:p>
          </p:txBody>
        </p:sp>
        <p:sp>
          <p:nvSpPr>
            <p:cNvPr id="33868" name="Rectangle 1086">
              <a:extLst>
                <a:ext uri="{FF2B5EF4-FFF2-40B4-BE49-F238E27FC236}">
                  <a16:creationId xmlns:a16="http://schemas.microsoft.com/office/drawing/2014/main" id="{CDE9BC38-E654-48E1-BC56-4B7FC4FA97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848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69" name="Rectangle 1087">
              <a:extLst>
                <a:ext uri="{FF2B5EF4-FFF2-40B4-BE49-F238E27FC236}">
                  <a16:creationId xmlns:a16="http://schemas.microsoft.com/office/drawing/2014/main" id="{3FC92E66-E642-4339-94FD-18208AD848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0" name="Rectangle 1088">
              <a:extLst>
                <a:ext uri="{FF2B5EF4-FFF2-40B4-BE49-F238E27FC236}">
                  <a16:creationId xmlns:a16="http://schemas.microsoft.com/office/drawing/2014/main" id="{D3E37093-5A4D-466A-A96F-973E6BE455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1" name="Rectangle 1089">
              <a:extLst>
                <a:ext uri="{FF2B5EF4-FFF2-40B4-BE49-F238E27FC236}">
                  <a16:creationId xmlns:a16="http://schemas.microsoft.com/office/drawing/2014/main" id="{520DEEBE-4C48-4400-860B-05E8C9D906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" y="4065"/>
              <a:ext cx="5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2" name="Rectangle 1090">
              <a:extLst>
                <a:ext uri="{FF2B5EF4-FFF2-40B4-BE49-F238E27FC236}">
                  <a16:creationId xmlns:a16="http://schemas.microsoft.com/office/drawing/2014/main" id="{145053CD-4AB1-4DFD-BF4C-5271D0ADB8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848"/>
              <a:ext cx="6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3" name="Rectangle 1091">
              <a:extLst>
                <a:ext uri="{FF2B5EF4-FFF2-40B4-BE49-F238E27FC236}">
                  <a16:creationId xmlns:a16="http://schemas.microsoft.com/office/drawing/2014/main" id="{907888BB-BD87-433A-853F-F4F5C10459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4065"/>
              <a:ext cx="1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4" name="Rectangle 1092">
              <a:extLst>
                <a:ext uri="{FF2B5EF4-FFF2-40B4-BE49-F238E27FC236}">
                  <a16:creationId xmlns:a16="http://schemas.microsoft.com/office/drawing/2014/main" id="{8EFAD305-E851-4174-858C-FCE37D41D3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4065"/>
              <a:ext cx="1674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5" name="Rectangle 1093">
              <a:extLst>
                <a:ext uri="{FF2B5EF4-FFF2-40B4-BE49-F238E27FC236}">
                  <a16:creationId xmlns:a16="http://schemas.microsoft.com/office/drawing/2014/main" id="{E0FC8F43-CCF4-492A-AF02-B228A0536B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848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6" name="Rectangle 1094">
              <a:extLst>
                <a:ext uri="{FF2B5EF4-FFF2-40B4-BE49-F238E27FC236}">
                  <a16:creationId xmlns:a16="http://schemas.microsoft.com/office/drawing/2014/main" id="{AE70FEB4-3968-4908-AAAB-6B67EC21D2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77" name="Rectangle 1095">
              <a:extLst>
                <a:ext uri="{FF2B5EF4-FFF2-40B4-BE49-F238E27FC236}">
                  <a16:creationId xmlns:a16="http://schemas.microsoft.com/office/drawing/2014/main" id="{BCFE5784-F82E-4F8B-B5BE-E1F2333CF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</p:grpSp>
      <p:sp>
        <p:nvSpPr>
          <p:cNvPr id="91211" name="Freeform 1099">
            <a:extLst>
              <a:ext uri="{FF2B5EF4-FFF2-40B4-BE49-F238E27FC236}">
                <a16:creationId xmlns:a16="http://schemas.microsoft.com/office/drawing/2014/main" id="{AA317F33-D7D7-48F3-A6E8-EC16F1B88BA1}"/>
              </a:ext>
            </a:extLst>
          </p:cNvPr>
          <p:cNvSpPr>
            <a:spLocks/>
          </p:cNvSpPr>
          <p:nvPr/>
        </p:nvSpPr>
        <p:spPr bwMode="auto">
          <a:xfrm>
            <a:off x="5975350" y="4826000"/>
            <a:ext cx="1982788" cy="649288"/>
          </a:xfrm>
          <a:custGeom>
            <a:avLst/>
            <a:gdLst>
              <a:gd name="T0" fmla="*/ 0 w 1249"/>
              <a:gd name="T1" fmla="*/ 2147483646 h 409"/>
              <a:gd name="T2" fmla="*/ 2147483646 w 1249"/>
              <a:gd name="T3" fmla="*/ 0 h 409"/>
              <a:gd name="T4" fmla="*/ 2147483646 w 1249"/>
              <a:gd name="T5" fmla="*/ 2147483646 h 409"/>
              <a:gd name="T6" fmla="*/ 2147483646 w 1249"/>
              <a:gd name="T7" fmla="*/ 2147483646 h 409"/>
              <a:gd name="T8" fmla="*/ 2147483646 w 1249"/>
              <a:gd name="T9" fmla="*/ 2147483646 h 4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49" h="409">
                <a:moveTo>
                  <a:pt x="0" y="7"/>
                </a:moveTo>
                <a:lnTo>
                  <a:pt x="145" y="0"/>
                </a:lnTo>
                <a:lnTo>
                  <a:pt x="145" y="409"/>
                </a:lnTo>
                <a:lnTo>
                  <a:pt x="1242" y="409"/>
                </a:lnTo>
                <a:lnTo>
                  <a:pt x="1249" y="305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91213" name="Group 1101">
            <a:extLst>
              <a:ext uri="{FF2B5EF4-FFF2-40B4-BE49-F238E27FC236}">
                <a16:creationId xmlns:a16="http://schemas.microsoft.com/office/drawing/2014/main" id="{2E3DE878-C470-4326-A74D-D9A97F24FF37}"/>
              </a:ext>
            </a:extLst>
          </p:cNvPr>
          <p:cNvGrpSpPr>
            <a:grpSpLocks/>
          </p:cNvGrpSpPr>
          <p:nvPr/>
        </p:nvGrpSpPr>
        <p:grpSpPr bwMode="auto">
          <a:xfrm>
            <a:off x="6902450" y="4362450"/>
            <a:ext cx="2108200" cy="461963"/>
            <a:chOff x="3396" y="1777"/>
            <a:chExt cx="1328" cy="291"/>
          </a:xfrm>
        </p:grpSpPr>
        <p:sp>
          <p:nvSpPr>
            <p:cNvPr id="33841" name="Rectangle 1102">
              <a:extLst>
                <a:ext uri="{FF2B5EF4-FFF2-40B4-BE49-F238E27FC236}">
                  <a16:creationId xmlns:a16="http://schemas.microsoft.com/office/drawing/2014/main" id="{B5AA6899-83E8-4FAC-8EBD-88EBB6ACD9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" y="1800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42" name="Rectangle 1103">
              <a:extLst>
                <a:ext uri="{FF2B5EF4-FFF2-40B4-BE49-F238E27FC236}">
                  <a16:creationId xmlns:a16="http://schemas.microsoft.com/office/drawing/2014/main" id="{5841A436-9D81-4FE1-8089-1C29D79475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6" y="1777"/>
              <a:ext cx="39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latin typeface="Arial" panose="020B0604020202020204" pitchFamily="34" charset="0"/>
                </a:rPr>
                <a:t>AC</a:t>
              </a:r>
            </a:p>
          </p:txBody>
        </p:sp>
        <p:sp>
          <p:nvSpPr>
            <p:cNvPr id="91216" name="Rectangle 1104">
              <a:extLst>
                <a:ext uri="{FF2B5EF4-FFF2-40B4-BE49-F238E27FC236}">
                  <a16:creationId xmlns:a16="http://schemas.microsoft.com/office/drawing/2014/main" id="{939C4112-45E2-45DA-BE3A-A013182D3C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8" y="1777"/>
              <a:ext cx="763" cy="29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>
                <a:defRPr/>
              </a:pPr>
              <a:r>
                <a:rPr lang="pt-BR" b="1">
                  <a:solidFill>
                    <a:schemeClr val="tx2"/>
                  </a:solidFill>
                  <a:latin typeface="Arial" charset="0"/>
                </a:rPr>
                <a:t> </a:t>
              </a:r>
              <a:r>
                <a:rPr lang="pt-BR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0 0 0 5</a:t>
              </a:r>
            </a:p>
          </p:txBody>
        </p:sp>
      </p:grpSp>
      <p:sp>
        <p:nvSpPr>
          <p:cNvPr id="91227" name="Text Box 1115">
            <a:extLst>
              <a:ext uri="{FF2B5EF4-FFF2-40B4-BE49-F238E27FC236}">
                <a16:creationId xmlns:a16="http://schemas.microsoft.com/office/drawing/2014/main" id="{07C9D527-429F-470D-B569-F2083E736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413" y="4792663"/>
            <a:ext cx="579437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PT" i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</a:t>
            </a:r>
            <a:r>
              <a:rPr lang="pt-PT" i="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16</a:t>
            </a:r>
            <a:endParaRPr lang="pt-BR" i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91228" name="Text Box 1116">
            <a:extLst>
              <a:ext uri="{FF2B5EF4-FFF2-40B4-BE49-F238E27FC236}">
                <a16:creationId xmlns:a16="http://schemas.microsoft.com/office/drawing/2014/main" id="{34C859C4-C667-4ED8-BCAE-339F1DF70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9763" y="4794250"/>
            <a:ext cx="2087562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PT" i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+ 2</a:t>
            </a:r>
            <a:r>
              <a:rPr lang="pt-PT" i="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16</a:t>
            </a:r>
            <a:r>
              <a:rPr lang="pt-PT" i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= 5</a:t>
            </a:r>
            <a:r>
              <a:rPr lang="pt-PT" i="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16</a:t>
            </a:r>
            <a:endParaRPr lang="pt-BR" i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91229" name="Line 1117">
            <a:extLst>
              <a:ext uri="{FF2B5EF4-FFF2-40B4-BE49-F238E27FC236}">
                <a16:creationId xmlns:a16="http://schemas.microsoft.com/office/drawing/2014/main" id="{1BEA0C54-06C9-4021-825E-F080173DCEBC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8988" y="2897188"/>
            <a:ext cx="1008062" cy="7604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grpSp>
        <p:nvGrpSpPr>
          <p:cNvPr id="33824" name="Group 1118">
            <a:extLst>
              <a:ext uri="{FF2B5EF4-FFF2-40B4-BE49-F238E27FC236}">
                <a16:creationId xmlns:a16="http://schemas.microsoft.com/office/drawing/2014/main" id="{B2CE42D5-1F71-4DB0-A952-CF0275152590}"/>
              </a:ext>
            </a:extLst>
          </p:cNvPr>
          <p:cNvGrpSpPr>
            <a:grpSpLocks/>
          </p:cNvGrpSpPr>
          <p:nvPr/>
        </p:nvGrpSpPr>
        <p:grpSpPr bwMode="auto">
          <a:xfrm>
            <a:off x="6915150" y="3325813"/>
            <a:ext cx="2038350" cy="481012"/>
            <a:chOff x="3396" y="2137"/>
            <a:chExt cx="1284" cy="303"/>
          </a:xfrm>
        </p:grpSpPr>
        <p:sp>
          <p:nvSpPr>
            <p:cNvPr id="33838" name="Rectangle 1119">
              <a:extLst>
                <a:ext uri="{FF2B5EF4-FFF2-40B4-BE49-F238E27FC236}">
                  <a16:creationId xmlns:a16="http://schemas.microsoft.com/office/drawing/2014/main" id="{4C92207B-FA40-4374-8DAF-648342025B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" y="2184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39" name="Rectangle 1120">
              <a:extLst>
                <a:ext uri="{FF2B5EF4-FFF2-40B4-BE49-F238E27FC236}">
                  <a16:creationId xmlns:a16="http://schemas.microsoft.com/office/drawing/2014/main" id="{7B1D7A62-02A3-4E78-864D-D7956F28E2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2" y="2137"/>
              <a:ext cx="71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PT" altLang="en-US" sz="2400" b="1">
                  <a:solidFill>
                    <a:schemeClr val="bg2"/>
                  </a:solidFill>
                  <a:latin typeface="Arial" panose="020B0604020202020204" pitchFamily="34" charset="0"/>
                </a:rPr>
                <a:t>1</a:t>
              </a:r>
              <a:r>
                <a:rPr lang="pt-BR" altLang="en-US" sz="2400" b="1">
                  <a:solidFill>
                    <a:schemeClr val="bg2"/>
                  </a:solidFill>
                  <a:latin typeface="Arial" panose="020B0604020202020204" pitchFamily="34" charset="0"/>
                </a:rPr>
                <a:t> 9 4 </a:t>
              </a:r>
              <a:r>
                <a:rPr lang="pt-PT" altLang="en-US" sz="2400" b="1">
                  <a:solidFill>
                    <a:schemeClr val="bg2"/>
                  </a:solidFill>
                  <a:latin typeface="Arial" panose="020B0604020202020204" pitchFamily="34" charset="0"/>
                </a:rPr>
                <a:t>0</a:t>
              </a:r>
              <a:endParaRPr lang="pt-BR" altLang="en-US" sz="2400" b="1">
                <a:solidFill>
                  <a:schemeClr val="bg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3840" name="Rectangle 1121">
              <a:extLst>
                <a:ext uri="{FF2B5EF4-FFF2-40B4-BE49-F238E27FC236}">
                  <a16:creationId xmlns:a16="http://schemas.microsoft.com/office/drawing/2014/main" id="{1A8ECA4D-EAF0-40C5-B7F5-167C9A507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9" y="2149"/>
              <a:ext cx="31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latin typeface="Arial" panose="020B0604020202020204" pitchFamily="34" charset="0"/>
                </a:rPr>
                <a:t>IR</a:t>
              </a:r>
            </a:p>
          </p:txBody>
        </p:sp>
      </p:grpSp>
      <p:sp>
        <p:nvSpPr>
          <p:cNvPr id="91234" name="Freeform 1122">
            <a:extLst>
              <a:ext uri="{FF2B5EF4-FFF2-40B4-BE49-F238E27FC236}">
                <a16:creationId xmlns:a16="http://schemas.microsoft.com/office/drawing/2014/main" id="{AF9726FB-5902-4D0B-8234-DE8B3FC2AD73}"/>
              </a:ext>
            </a:extLst>
          </p:cNvPr>
          <p:cNvSpPr>
            <a:spLocks/>
          </p:cNvSpPr>
          <p:nvPr/>
        </p:nvSpPr>
        <p:spPr bwMode="auto">
          <a:xfrm>
            <a:off x="3011488" y="1971675"/>
            <a:ext cx="4583112" cy="914400"/>
          </a:xfrm>
          <a:custGeom>
            <a:avLst/>
            <a:gdLst>
              <a:gd name="T0" fmla="*/ 2147483646 w 2887"/>
              <a:gd name="T1" fmla="*/ 2147483646 h 361"/>
              <a:gd name="T2" fmla="*/ 2147483646 w 2887"/>
              <a:gd name="T3" fmla="*/ 0 h 361"/>
              <a:gd name="T4" fmla="*/ 0 w 2887"/>
              <a:gd name="T5" fmla="*/ 2147483646 h 361"/>
              <a:gd name="T6" fmla="*/ 0 w 2887"/>
              <a:gd name="T7" fmla="*/ 2147483646 h 361"/>
              <a:gd name="T8" fmla="*/ 2147483646 w 2887"/>
              <a:gd name="T9" fmla="*/ 2147483646 h 3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87" h="361">
                <a:moveTo>
                  <a:pt x="2887" y="208"/>
                </a:moveTo>
                <a:lnTo>
                  <a:pt x="2887" y="0"/>
                </a:lnTo>
                <a:lnTo>
                  <a:pt x="0" y="14"/>
                </a:lnTo>
                <a:lnTo>
                  <a:pt x="0" y="361"/>
                </a:lnTo>
                <a:lnTo>
                  <a:pt x="76" y="361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33826" name="Group 1123">
            <a:extLst>
              <a:ext uri="{FF2B5EF4-FFF2-40B4-BE49-F238E27FC236}">
                <a16:creationId xmlns:a16="http://schemas.microsoft.com/office/drawing/2014/main" id="{99F4C8A0-BC56-4772-B0C3-C43EA99D7037}"/>
              </a:ext>
            </a:extLst>
          </p:cNvPr>
          <p:cNvGrpSpPr>
            <a:grpSpLocks/>
          </p:cNvGrpSpPr>
          <p:nvPr/>
        </p:nvGrpSpPr>
        <p:grpSpPr bwMode="auto">
          <a:xfrm>
            <a:off x="6915150" y="2268538"/>
            <a:ext cx="2136775" cy="461962"/>
            <a:chOff x="3396" y="1429"/>
            <a:chExt cx="1346" cy="291"/>
          </a:xfrm>
        </p:grpSpPr>
        <p:sp>
          <p:nvSpPr>
            <p:cNvPr id="33835" name="Rectangle 1124">
              <a:extLst>
                <a:ext uri="{FF2B5EF4-FFF2-40B4-BE49-F238E27FC236}">
                  <a16:creationId xmlns:a16="http://schemas.microsoft.com/office/drawing/2014/main" id="{300A6899-7C7E-4C9C-B0AF-5D3669D9CA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" y="1452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36" name="Rectangle 1125">
              <a:extLst>
                <a:ext uri="{FF2B5EF4-FFF2-40B4-BE49-F238E27FC236}">
                  <a16:creationId xmlns:a16="http://schemas.microsoft.com/office/drawing/2014/main" id="{33E44DF6-34C9-4EF0-9EA1-D78914DE59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1" y="1429"/>
              <a:ext cx="60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solidFill>
                    <a:schemeClr val="bg2"/>
                  </a:solidFill>
                  <a:latin typeface="Arial" panose="020B0604020202020204" pitchFamily="34" charset="0"/>
                </a:rPr>
                <a:t> 3 0 </a:t>
              </a:r>
              <a:r>
                <a:rPr lang="pt-PT" altLang="en-US" sz="2400" b="1">
                  <a:solidFill>
                    <a:schemeClr val="bg2"/>
                  </a:solidFill>
                  <a:latin typeface="Arial" panose="020B0604020202020204" pitchFamily="34" charset="0"/>
                </a:rPr>
                <a:t>0</a:t>
              </a:r>
              <a:endParaRPr lang="pt-BR" altLang="en-US" sz="2400" b="1">
                <a:solidFill>
                  <a:schemeClr val="bg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3837" name="Rectangle 1126">
              <a:extLst>
                <a:ext uri="{FF2B5EF4-FFF2-40B4-BE49-F238E27FC236}">
                  <a16:creationId xmlns:a16="http://schemas.microsoft.com/office/drawing/2014/main" id="{E05C7C54-EBF7-4C51-8DAF-7730A96801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5" y="1429"/>
              <a:ext cx="38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latin typeface="Arial" panose="020B0604020202020204" pitchFamily="34" charset="0"/>
                </a:rPr>
                <a:t>PC</a:t>
              </a:r>
            </a:p>
          </p:txBody>
        </p:sp>
      </p:grpSp>
      <p:grpSp>
        <p:nvGrpSpPr>
          <p:cNvPr id="91239" name="Group 1127">
            <a:extLst>
              <a:ext uri="{FF2B5EF4-FFF2-40B4-BE49-F238E27FC236}">
                <a16:creationId xmlns:a16="http://schemas.microsoft.com/office/drawing/2014/main" id="{E5F21685-2ADC-4CA4-B4C7-A76511C19009}"/>
              </a:ext>
            </a:extLst>
          </p:cNvPr>
          <p:cNvGrpSpPr>
            <a:grpSpLocks/>
          </p:cNvGrpSpPr>
          <p:nvPr/>
        </p:nvGrpSpPr>
        <p:grpSpPr bwMode="auto">
          <a:xfrm>
            <a:off x="6908800" y="2262188"/>
            <a:ext cx="2136775" cy="461962"/>
            <a:chOff x="3396" y="1429"/>
            <a:chExt cx="1346" cy="291"/>
          </a:xfrm>
        </p:grpSpPr>
        <p:sp>
          <p:nvSpPr>
            <p:cNvPr id="33832" name="Rectangle 1128">
              <a:extLst>
                <a:ext uri="{FF2B5EF4-FFF2-40B4-BE49-F238E27FC236}">
                  <a16:creationId xmlns:a16="http://schemas.microsoft.com/office/drawing/2014/main" id="{83B6F689-E80F-4C32-B999-0AEB4D9F72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" y="1452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91241" name="Rectangle 1129">
              <a:extLst>
                <a:ext uri="{FF2B5EF4-FFF2-40B4-BE49-F238E27FC236}">
                  <a16:creationId xmlns:a16="http://schemas.microsoft.com/office/drawing/2014/main" id="{AF5D8387-6022-46DF-AB83-4C35D3322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1" y="1429"/>
              <a:ext cx="602" cy="29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>
                <a:defRPr/>
              </a:pPr>
              <a:r>
                <a:rPr lang="pt-BR" b="1">
                  <a:solidFill>
                    <a:schemeClr val="bg2"/>
                  </a:solidFill>
                  <a:latin typeface="Arial" charset="0"/>
                </a:rPr>
                <a:t> </a:t>
              </a:r>
              <a:r>
                <a:rPr lang="pt-BR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3 0 1</a:t>
              </a:r>
            </a:p>
          </p:txBody>
        </p:sp>
        <p:sp>
          <p:nvSpPr>
            <p:cNvPr id="33834" name="Rectangle 1130">
              <a:extLst>
                <a:ext uri="{FF2B5EF4-FFF2-40B4-BE49-F238E27FC236}">
                  <a16:creationId xmlns:a16="http://schemas.microsoft.com/office/drawing/2014/main" id="{2D1B5349-C98D-4CEB-BA54-6669B22E0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5" y="1429"/>
              <a:ext cx="38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latin typeface="Arial" panose="020B0604020202020204" pitchFamily="34" charset="0"/>
                </a:rPr>
                <a:t>PC</a:t>
              </a:r>
            </a:p>
          </p:txBody>
        </p:sp>
      </p:grpSp>
      <p:grpSp>
        <p:nvGrpSpPr>
          <p:cNvPr id="91243" name="Group 1131">
            <a:extLst>
              <a:ext uri="{FF2B5EF4-FFF2-40B4-BE49-F238E27FC236}">
                <a16:creationId xmlns:a16="http://schemas.microsoft.com/office/drawing/2014/main" id="{FDBB3B4F-E696-4381-A8D7-5E57E7E20D29}"/>
              </a:ext>
            </a:extLst>
          </p:cNvPr>
          <p:cNvGrpSpPr>
            <a:grpSpLocks/>
          </p:cNvGrpSpPr>
          <p:nvPr/>
        </p:nvGrpSpPr>
        <p:grpSpPr bwMode="auto">
          <a:xfrm>
            <a:off x="6908800" y="3332163"/>
            <a:ext cx="2038350" cy="481012"/>
            <a:chOff x="3396" y="2137"/>
            <a:chExt cx="1284" cy="303"/>
          </a:xfrm>
        </p:grpSpPr>
        <p:sp>
          <p:nvSpPr>
            <p:cNvPr id="33829" name="Rectangle 1132">
              <a:extLst>
                <a:ext uri="{FF2B5EF4-FFF2-40B4-BE49-F238E27FC236}">
                  <a16:creationId xmlns:a16="http://schemas.microsoft.com/office/drawing/2014/main" id="{9758B60F-FC12-4DD2-B90A-3ABE29C6BA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" y="2184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3830" name="Rectangle 1133">
              <a:extLst>
                <a:ext uri="{FF2B5EF4-FFF2-40B4-BE49-F238E27FC236}">
                  <a16:creationId xmlns:a16="http://schemas.microsoft.com/office/drawing/2014/main" id="{56F474F0-1ACA-4D27-87B3-0EB3898CCC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2" y="2137"/>
              <a:ext cx="71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solidFill>
                    <a:schemeClr val="bg2"/>
                  </a:solidFill>
                  <a:latin typeface="Arial" panose="020B0604020202020204" pitchFamily="34" charset="0"/>
                </a:rPr>
                <a:t>5 9 4 1</a:t>
              </a:r>
            </a:p>
          </p:txBody>
        </p:sp>
        <p:sp>
          <p:nvSpPr>
            <p:cNvPr id="33831" name="Rectangle 1134">
              <a:extLst>
                <a:ext uri="{FF2B5EF4-FFF2-40B4-BE49-F238E27FC236}">
                  <a16:creationId xmlns:a16="http://schemas.microsoft.com/office/drawing/2014/main" id="{027814AB-A2A6-4D21-96F9-572E0C4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9" y="2149"/>
              <a:ext cx="31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latin typeface="Arial" panose="020B0604020202020204" pitchFamily="34" charset="0"/>
                </a:rPr>
                <a:t>IR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91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91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1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1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1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1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9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1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1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72" grpId="0" animBg="1"/>
      <p:bldP spid="91227" grpId="0" autoUpdateAnimBg="0"/>
      <p:bldP spid="9122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2">
            <a:extLst>
              <a:ext uri="{FF2B5EF4-FFF2-40B4-BE49-F238E27FC236}">
                <a16:creationId xmlns:a16="http://schemas.microsoft.com/office/drawing/2014/main" id="{B5E5FF21-54DF-4375-8BE5-95D4C4A4ECCD}"/>
              </a:ext>
            </a:extLst>
          </p:cNvPr>
          <p:cNvSpPr>
            <a:spLocks/>
          </p:cNvSpPr>
          <p:nvPr/>
        </p:nvSpPr>
        <p:spPr bwMode="auto">
          <a:xfrm>
            <a:off x="3130550" y="4824413"/>
            <a:ext cx="1189038" cy="527050"/>
          </a:xfrm>
          <a:custGeom>
            <a:avLst/>
            <a:gdLst>
              <a:gd name="T0" fmla="*/ 0 w 749"/>
              <a:gd name="T1" fmla="*/ 0 h 332"/>
              <a:gd name="T2" fmla="*/ 2147483646 w 749"/>
              <a:gd name="T3" fmla="*/ 0 h 332"/>
              <a:gd name="T4" fmla="*/ 2147483646 w 749"/>
              <a:gd name="T5" fmla="*/ 2147483646 h 332"/>
              <a:gd name="T6" fmla="*/ 0 w 749"/>
              <a:gd name="T7" fmla="*/ 2147483646 h 332"/>
              <a:gd name="T8" fmla="*/ 0 w 749"/>
              <a:gd name="T9" fmla="*/ 0 h 3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49" h="332">
                <a:moveTo>
                  <a:pt x="0" y="0"/>
                </a:moveTo>
                <a:lnTo>
                  <a:pt x="748" y="0"/>
                </a:lnTo>
                <a:lnTo>
                  <a:pt x="748" y="331"/>
                </a:lnTo>
                <a:lnTo>
                  <a:pt x="0" y="331"/>
                </a:lnTo>
                <a:lnTo>
                  <a:pt x="0" y="0"/>
                </a:lnTo>
              </a:path>
            </a:pathLst>
          </a:custGeom>
          <a:solidFill>
            <a:srgbClr val="FF9999"/>
          </a:solidFill>
          <a:ln w="12700" cap="rnd" cmpd="sng">
            <a:solidFill>
              <a:srgbClr val="05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195" name="Freeform 3">
            <a:extLst>
              <a:ext uri="{FF2B5EF4-FFF2-40B4-BE49-F238E27FC236}">
                <a16:creationId xmlns:a16="http://schemas.microsoft.com/office/drawing/2014/main" id="{5DBC3135-AE39-41A5-B183-FF0D3571D0C6}"/>
              </a:ext>
            </a:extLst>
          </p:cNvPr>
          <p:cNvSpPr>
            <a:spLocks/>
          </p:cNvSpPr>
          <p:nvPr/>
        </p:nvSpPr>
        <p:spPr bwMode="auto">
          <a:xfrm>
            <a:off x="2860675" y="3836988"/>
            <a:ext cx="1804988" cy="525462"/>
          </a:xfrm>
          <a:custGeom>
            <a:avLst/>
            <a:gdLst>
              <a:gd name="T0" fmla="*/ 0 w 1137"/>
              <a:gd name="T1" fmla="*/ 0 h 331"/>
              <a:gd name="T2" fmla="*/ 2147483646 w 1137"/>
              <a:gd name="T3" fmla="*/ 0 h 331"/>
              <a:gd name="T4" fmla="*/ 2147483646 w 1137"/>
              <a:gd name="T5" fmla="*/ 2147483646 h 331"/>
              <a:gd name="T6" fmla="*/ 0 w 1137"/>
              <a:gd name="T7" fmla="*/ 2147483646 h 331"/>
              <a:gd name="T8" fmla="*/ 0 w 1137"/>
              <a:gd name="T9" fmla="*/ 0 h 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37" h="331">
                <a:moveTo>
                  <a:pt x="0" y="0"/>
                </a:moveTo>
                <a:lnTo>
                  <a:pt x="1136" y="0"/>
                </a:lnTo>
                <a:lnTo>
                  <a:pt x="1136" y="330"/>
                </a:lnTo>
                <a:lnTo>
                  <a:pt x="0" y="330"/>
                </a:lnTo>
                <a:lnTo>
                  <a:pt x="0" y="0"/>
                </a:lnTo>
              </a:path>
            </a:pathLst>
          </a:custGeom>
          <a:solidFill>
            <a:srgbClr val="FF9999"/>
          </a:solidFill>
          <a:ln w="12700" cap="rnd" cmpd="sng">
            <a:solidFill>
              <a:srgbClr val="05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196" name="Freeform 4">
            <a:extLst>
              <a:ext uri="{FF2B5EF4-FFF2-40B4-BE49-F238E27FC236}">
                <a16:creationId xmlns:a16="http://schemas.microsoft.com/office/drawing/2014/main" id="{2D9319DF-BDB4-4B11-9410-C91FB31029C6}"/>
              </a:ext>
            </a:extLst>
          </p:cNvPr>
          <p:cNvSpPr>
            <a:spLocks/>
          </p:cNvSpPr>
          <p:nvPr/>
        </p:nvSpPr>
        <p:spPr bwMode="auto">
          <a:xfrm>
            <a:off x="2936875" y="2849563"/>
            <a:ext cx="1719263" cy="525462"/>
          </a:xfrm>
          <a:custGeom>
            <a:avLst/>
            <a:gdLst>
              <a:gd name="T0" fmla="*/ 0 w 1083"/>
              <a:gd name="T1" fmla="*/ 0 h 331"/>
              <a:gd name="T2" fmla="*/ 2147483646 w 1083"/>
              <a:gd name="T3" fmla="*/ 0 h 331"/>
              <a:gd name="T4" fmla="*/ 2147483646 w 1083"/>
              <a:gd name="T5" fmla="*/ 2147483646 h 331"/>
              <a:gd name="T6" fmla="*/ 0 w 1083"/>
              <a:gd name="T7" fmla="*/ 2147483646 h 331"/>
              <a:gd name="T8" fmla="*/ 0 w 1083"/>
              <a:gd name="T9" fmla="*/ 0 h 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83" h="331">
                <a:moveTo>
                  <a:pt x="0" y="0"/>
                </a:moveTo>
                <a:lnTo>
                  <a:pt x="1082" y="0"/>
                </a:lnTo>
                <a:lnTo>
                  <a:pt x="1082" y="330"/>
                </a:lnTo>
                <a:lnTo>
                  <a:pt x="0" y="330"/>
                </a:lnTo>
                <a:lnTo>
                  <a:pt x="0" y="0"/>
                </a:lnTo>
              </a:path>
            </a:pathLst>
          </a:custGeom>
          <a:solidFill>
            <a:srgbClr val="FF9999"/>
          </a:solidFill>
          <a:ln w="12700" cap="rnd" cmpd="sng">
            <a:solidFill>
              <a:srgbClr val="05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197" name="Freeform 5">
            <a:extLst>
              <a:ext uri="{FF2B5EF4-FFF2-40B4-BE49-F238E27FC236}">
                <a16:creationId xmlns:a16="http://schemas.microsoft.com/office/drawing/2014/main" id="{46234BC9-2ECB-49C6-AC27-01D86BC91BF1}"/>
              </a:ext>
            </a:extLst>
          </p:cNvPr>
          <p:cNvSpPr>
            <a:spLocks/>
          </p:cNvSpPr>
          <p:nvPr/>
        </p:nvSpPr>
        <p:spPr bwMode="auto">
          <a:xfrm>
            <a:off x="2936875" y="1860550"/>
            <a:ext cx="1719263" cy="527050"/>
          </a:xfrm>
          <a:custGeom>
            <a:avLst/>
            <a:gdLst>
              <a:gd name="T0" fmla="*/ 0 w 1083"/>
              <a:gd name="T1" fmla="*/ 0 h 332"/>
              <a:gd name="T2" fmla="*/ 2147483646 w 1083"/>
              <a:gd name="T3" fmla="*/ 0 h 332"/>
              <a:gd name="T4" fmla="*/ 2147483646 w 1083"/>
              <a:gd name="T5" fmla="*/ 2147483646 h 332"/>
              <a:gd name="T6" fmla="*/ 0 w 1083"/>
              <a:gd name="T7" fmla="*/ 2147483646 h 332"/>
              <a:gd name="T8" fmla="*/ 0 w 1083"/>
              <a:gd name="T9" fmla="*/ 0 h 3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83" h="332">
                <a:moveTo>
                  <a:pt x="0" y="0"/>
                </a:moveTo>
                <a:lnTo>
                  <a:pt x="1082" y="0"/>
                </a:lnTo>
                <a:lnTo>
                  <a:pt x="1082" y="331"/>
                </a:lnTo>
                <a:lnTo>
                  <a:pt x="0" y="331"/>
                </a:lnTo>
                <a:lnTo>
                  <a:pt x="0" y="0"/>
                </a:lnTo>
              </a:path>
            </a:pathLst>
          </a:custGeom>
          <a:solidFill>
            <a:srgbClr val="FF9999"/>
          </a:solidFill>
          <a:ln w="12700" cap="rnd" cmpd="sng">
            <a:solidFill>
              <a:srgbClr val="05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0D244D3D-228D-470E-9DB0-EECAFA74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5928606A-D42E-4AEE-81AD-85DB318C0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id="{F172AEF1-B7B6-4612-AB67-11759E6ED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8201" name="Rectangle 9">
            <a:extLst>
              <a:ext uri="{FF2B5EF4-FFF2-40B4-BE49-F238E27FC236}">
                <a16:creationId xmlns:a16="http://schemas.microsoft.com/office/drawing/2014/main" id="{74298F5E-C5AA-4EE8-9DF5-0B559BE85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8202" name="Rectangle 10">
            <a:extLst>
              <a:ext uri="{FF2B5EF4-FFF2-40B4-BE49-F238E27FC236}">
                <a16:creationId xmlns:a16="http://schemas.microsoft.com/office/drawing/2014/main" id="{6EBD2C86-2A20-46B6-95A3-ED5EEA4CB0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7213" y="266700"/>
            <a:ext cx="10363200" cy="1162050"/>
          </a:xfrm>
          <a:noFill/>
        </p:spPr>
        <p:txBody>
          <a:bodyPr/>
          <a:lstStyle/>
          <a:p>
            <a:r>
              <a:rPr lang="pt-BR" altLang="en-US"/>
              <a:t>O que é o computador?</a:t>
            </a:r>
          </a:p>
        </p:txBody>
      </p:sp>
      <p:graphicFrame>
        <p:nvGraphicFramePr>
          <p:cNvPr id="8203" name="Object 11">
            <a:extLst>
              <a:ext uri="{FF2B5EF4-FFF2-40B4-BE49-F238E27FC236}">
                <a16:creationId xmlns:a16="http://schemas.microsoft.com/office/drawing/2014/main" id="{57901606-A054-4530-A9A6-E22DB5A643D5}"/>
              </a:ext>
            </a:extLst>
          </p:cNvPr>
          <p:cNvGraphicFramePr>
            <a:graphicFrameLocks/>
          </p:cNvGraphicFramePr>
          <p:nvPr/>
        </p:nvGraphicFramePr>
        <p:xfrm>
          <a:off x="6629400" y="2454275"/>
          <a:ext cx="3813175" cy="286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lip" r:id="rId3" imgW="3813175" imgH="2865438" progId="MS_ClipArt_Gallery.2">
                  <p:embed/>
                </p:oleObj>
              </mc:Choice>
              <mc:Fallback>
                <p:oleObj name="Clip" r:id="rId3" imgW="3813175" imgH="2865438" progId="MS_ClipArt_Gallery.2">
                  <p:embed/>
                  <p:pic>
                    <p:nvPicPr>
                      <p:cNvPr id="0" name="Object 1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454275"/>
                        <a:ext cx="3813175" cy="286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4" name="Line 12">
            <a:extLst>
              <a:ext uri="{FF2B5EF4-FFF2-40B4-BE49-F238E27FC236}">
                <a16:creationId xmlns:a16="http://schemas.microsoft.com/office/drawing/2014/main" id="{AA771A48-DCFE-4C18-935B-B32DF9D690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9513" y="2387600"/>
            <a:ext cx="0" cy="4619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205" name="Line 13">
            <a:extLst>
              <a:ext uri="{FF2B5EF4-FFF2-40B4-BE49-F238E27FC236}">
                <a16:creationId xmlns:a16="http://schemas.microsoft.com/office/drawing/2014/main" id="{51E1FF93-19C2-4EBB-8720-7FE491F8C1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9513" y="3375025"/>
            <a:ext cx="0" cy="4619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206" name="Line 14">
            <a:extLst>
              <a:ext uri="{FF2B5EF4-FFF2-40B4-BE49-F238E27FC236}">
                <a16:creationId xmlns:a16="http://schemas.microsoft.com/office/drawing/2014/main" id="{6E4A6283-BC87-450D-BE1B-44346EB973B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9513" y="4362450"/>
            <a:ext cx="0" cy="4619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207" name="Rectangle 15">
            <a:extLst>
              <a:ext uri="{FF2B5EF4-FFF2-40B4-BE49-F238E27FC236}">
                <a16:creationId xmlns:a16="http://schemas.microsoft.com/office/drawing/2014/main" id="{523B092A-E51F-4B9F-BBBF-333DC003D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8963" y="4881563"/>
            <a:ext cx="128587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200" b="1" i="0">
                <a:solidFill>
                  <a:srgbClr val="000000"/>
                </a:solidFill>
                <a:latin typeface="Arial" panose="020B0604020202020204" pitchFamily="34" charset="0"/>
              </a:rPr>
              <a:t>Solução</a:t>
            </a:r>
          </a:p>
        </p:txBody>
      </p:sp>
      <p:sp>
        <p:nvSpPr>
          <p:cNvPr id="8208" name="Rectangle 16">
            <a:extLst>
              <a:ext uri="{FF2B5EF4-FFF2-40B4-BE49-F238E27FC236}">
                <a16:creationId xmlns:a16="http://schemas.microsoft.com/office/drawing/2014/main" id="{B54D0275-72BA-41EE-AFA6-F5A0527F8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9088" y="3892550"/>
            <a:ext cx="18653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200" b="1" i="0">
                <a:solidFill>
                  <a:srgbClr val="000000"/>
                </a:solidFill>
                <a:latin typeface="Arial" panose="020B0604020202020204" pitchFamily="34" charset="0"/>
              </a:rPr>
              <a:t>Computador</a:t>
            </a:r>
          </a:p>
        </p:txBody>
      </p:sp>
      <p:sp>
        <p:nvSpPr>
          <p:cNvPr id="8209" name="Rectangle 17">
            <a:extLst>
              <a:ext uri="{FF2B5EF4-FFF2-40B4-BE49-F238E27FC236}">
                <a16:creationId xmlns:a16="http://schemas.microsoft.com/office/drawing/2014/main" id="{D709752E-FE3F-4D5B-AE0F-B92D749E7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7838" y="2905125"/>
            <a:ext cx="150177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200" b="1" i="0">
                <a:solidFill>
                  <a:srgbClr val="000000"/>
                </a:solidFill>
                <a:latin typeface="Arial" panose="020B0604020202020204" pitchFamily="34" charset="0"/>
              </a:rPr>
              <a:t>Programa</a:t>
            </a:r>
          </a:p>
        </p:txBody>
      </p:sp>
      <p:sp>
        <p:nvSpPr>
          <p:cNvPr id="8210" name="Rectangle 18">
            <a:extLst>
              <a:ext uri="{FF2B5EF4-FFF2-40B4-BE49-F238E27FC236}">
                <a16:creationId xmlns:a16="http://schemas.microsoft.com/office/drawing/2014/main" id="{837BD186-23BC-48A9-AC4A-4512886C0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1917700"/>
            <a:ext cx="14716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200" b="1" i="0">
                <a:solidFill>
                  <a:srgbClr val="000000"/>
                </a:solidFill>
                <a:latin typeface="Arial" panose="020B0604020202020204" pitchFamily="34" charset="0"/>
              </a:rPr>
              <a:t>Problema</a:t>
            </a:r>
          </a:p>
        </p:txBody>
      </p:sp>
    </p:spTree>
  </p:cSld>
  <p:clrMapOvr>
    <a:masterClrMapping/>
  </p:clrMapOvr>
  <p:transition>
    <p:randomBa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33C32117-F268-4D64-AE11-52C61A47EA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altLang="en-US"/>
              <a:t>Executando um programa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948918B3-F9B2-4D1D-B530-8B4C2F4C7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0" y="2286000"/>
            <a:ext cx="1962150" cy="2819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4820" name="Line 4">
            <a:extLst>
              <a:ext uri="{FF2B5EF4-FFF2-40B4-BE49-F238E27FC236}">
                <a16:creationId xmlns:a16="http://schemas.microsoft.com/office/drawing/2014/main" id="{0DE452AE-530E-4CDB-B120-BCDD31C04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6838" y="268605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4821" name="Line 5">
            <a:extLst>
              <a:ext uri="{FF2B5EF4-FFF2-40B4-BE49-F238E27FC236}">
                <a16:creationId xmlns:a16="http://schemas.microsoft.com/office/drawing/2014/main" id="{CC10EACB-3F12-4104-A60A-7A906DE1FF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314325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4822" name="Line 6">
            <a:extLst>
              <a:ext uri="{FF2B5EF4-FFF2-40B4-BE49-F238E27FC236}">
                <a16:creationId xmlns:a16="http://schemas.microsoft.com/office/drawing/2014/main" id="{A1A6C376-6B81-403C-B426-8A021AD36E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354330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4823" name="Line 7">
            <a:extLst>
              <a:ext uri="{FF2B5EF4-FFF2-40B4-BE49-F238E27FC236}">
                <a16:creationId xmlns:a16="http://schemas.microsoft.com/office/drawing/2014/main" id="{F47A3AE7-7D17-4819-A146-F2265316CE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421005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4824" name="Line 8">
            <a:extLst>
              <a:ext uri="{FF2B5EF4-FFF2-40B4-BE49-F238E27FC236}">
                <a16:creationId xmlns:a16="http://schemas.microsoft.com/office/drawing/2014/main" id="{EAE7E751-81A2-4C1F-90C6-DD2D63A5E7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8" y="461010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4825" name="Rectangle 10">
            <a:extLst>
              <a:ext uri="{FF2B5EF4-FFF2-40B4-BE49-F238E27FC236}">
                <a16:creationId xmlns:a16="http://schemas.microsoft.com/office/drawing/2014/main" id="{ABFAC1D2-369C-49C0-AD7B-DF633B5B0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3411538"/>
            <a:ext cx="1314450" cy="3619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4826" name="Rectangle 11">
            <a:extLst>
              <a:ext uri="{FF2B5EF4-FFF2-40B4-BE49-F238E27FC236}">
                <a16:creationId xmlns:a16="http://schemas.microsoft.com/office/drawing/2014/main" id="{06357EB5-1D1C-4195-8EC8-8CB5CC43A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4410075"/>
            <a:ext cx="1314450" cy="3619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4827" name="Rectangle 12">
            <a:extLst>
              <a:ext uri="{FF2B5EF4-FFF2-40B4-BE49-F238E27FC236}">
                <a16:creationId xmlns:a16="http://schemas.microsoft.com/office/drawing/2014/main" id="{93294D5F-1F51-447C-90EB-4C414F856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5150" y="2230438"/>
            <a:ext cx="11255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1 9 4 0</a:t>
            </a:r>
          </a:p>
        </p:txBody>
      </p:sp>
      <p:sp>
        <p:nvSpPr>
          <p:cNvPr id="34828" name="Rectangle 13">
            <a:extLst>
              <a:ext uri="{FF2B5EF4-FFF2-40B4-BE49-F238E27FC236}">
                <a16:creationId xmlns:a16="http://schemas.microsoft.com/office/drawing/2014/main" id="{BE315ECE-320B-42A0-B28C-D887CAEB0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4200" y="2687638"/>
            <a:ext cx="11255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5 9 4 1</a:t>
            </a:r>
          </a:p>
        </p:txBody>
      </p:sp>
      <p:sp>
        <p:nvSpPr>
          <p:cNvPr id="34829" name="Rectangle 14">
            <a:extLst>
              <a:ext uri="{FF2B5EF4-FFF2-40B4-BE49-F238E27FC236}">
                <a16:creationId xmlns:a16="http://schemas.microsoft.com/office/drawing/2014/main" id="{6A6C5545-594C-416D-8A1A-2366300191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4200" y="3087688"/>
            <a:ext cx="11255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2 9 4 1</a:t>
            </a:r>
          </a:p>
        </p:txBody>
      </p:sp>
      <p:sp>
        <p:nvSpPr>
          <p:cNvPr id="34830" name="Rectangle 15">
            <a:extLst>
              <a:ext uri="{FF2B5EF4-FFF2-40B4-BE49-F238E27FC236}">
                <a16:creationId xmlns:a16="http://schemas.microsoft.com/office/drawing/2014/main" id="{73AEDDD9-6B94-4B01-81C3-6D8D7FF69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4154488"/>
            <a:ext cx="11255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0 0 0 3</a:t>
            </a:r>
          </a:p>
        </p:txBody>
      </p:sp>
      <p:sp>
        <p:nvSpPr>
          <p:cNvPr id="34831" name="Rectangle 16">
            <a:extLst>
              <a:ext uri="{FF2B5EF4-FFF2-40B4-BE49-F238E27FC236}">
                <a16:creationId xmlns:a16="http://schemas.microsoft.com/office/drawing/2014/main" id="{CB514AA0-5154-40FA-859A-27F9B80EE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0700" y="4592638"/>
            <a:ext cx="12128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0 0  0 2</a:t>
            </a:r>
          </a:p>
        </p:txBody>
      </p:sp>
      <p:sp>
        <p:nvSpPr>
          <p:cNvPr id="34832" name="Rectangle 18">
            <a:extLst>
              <a:ext uri="{FF2B5EF4-FFF2-40B4-BE49-F238E27FC236}">
                <a16:creationId xmlns:a16="http://schemas.microsoft.com/office/drawing/2014/main" id="{8DA71D3D-A770-427B-9603-9329C3A16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4050" y="3336925"/>
            <a:ext cx="11255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2 9 4 1</a:t>
            </a:r>
          </a:p>
        </p:txBody>
      </p:sp>
      <p:sp>
        <p:nvSpPr>
          <p:cNvPr id="34833" name="Rectangle 19">
            <a:extLst>
              <a:ext uri="{FF2B5EF4-FFF2-40B4-BE49-F238E27FC236}">
                <a16:creationId xmlns:a16="http://schemas.microsoft.com/office/drawing/2014/main" id="{9AE20554-9E4C-444C-9A55-42F1DB14E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7525" y="2316163"/>
            <a:ext cx="8255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3 0 0</a:t>
            </a:r>
          </a:p>
        </p:txBody>
      </p:sp>
      <p:sp>
        <p:nvSpPr>
          <p:cNvPr id="34834" name="Rectangle 20">
            <a:extLst>
              <a:ext uri="{FF2B5EF4-FFF2-40B4-BE49-F238E27FC236}">
                <a16:creationId xmlns:a16="http://schemas.microsoft.com/office/drawing/2014/main" id="{7FDD8596-8F9D-49FA-8B28-DCE717DA6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625" y="4659313"/>
            <a:ext cx="8255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9 4 1</a:t>
            </a:r>
          </a:p>
        </p:txBody>
      </p:sp>
      <p:sp>
        <p:nvSpPr>
          <p:cNvPr id="34835" name="Rectangle 21">
            <a:extLst>
              <a:ext uri="{FF2B5EF4-FFF2-40B4-BE49-F238E27FC236}">
                <a16:creationId xmlns:a16="http://schemas.microsoft.com/office/drawing/2014/main" id="{D9EEF924-4FB0-4C2D-9DE2-DD0C41E82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75" y="4202113"/>
            <a:ext cx="8255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9 4 0</a:t>
            </a:r>
          </a:p>
        </p:txBody>
      </p:sp>
      <p:sp>
        <p:nvSpPr>
          <p:cNvPr id="34836" name="Rectangle 22">
            <a:extLst>
              <a:ext uri="{FF2B5EF4-FFF2-40B4-BE49-F238E27FC236}">
                <a16:creationId xmlns:a16="http://schemas.microsoft.com/office/drawing/2014/main" id="{1BEBDFAA-0AB4-43E0-98EE-BEED66CD7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75" y="3135313"/>
            <a:ext cx="8255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3 0 2</a:t>
            </a:r>
          </a:p>
        </p:txBody>
      </p:sp>
      <p:sp>
        <p:nvSpPr>
          <p:cNvPr id="34837" name="Rectangle 23">
            <a:extLst>
              <a:ext uri="{FF2B5EF4-FFF2-40B4-BE49-F238E27FC236}">
                <a16:creationId xmlns:a16="http://schemas.microsoft.com/office/drawing/2014/main" id="{8402F717-0122-4249-8FE6-7468E8E2E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75" y="2678113"/>
            <a:ext cx="8255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>
                <a:solidFill>
                  <a:schemeClr val="bg2"/>
                </a:solidFill>
                <a:latin typeface="Arial" panose="020B0604020202020204" pitchFamily="34" charset="0"/>
              </a:rPr>
              <a:t> 3 0 1</a:t>
            </a:r>
          </a:p>
        </p:txBody>
      </p:sp>
      <p:sp>
        <p:nvSpPr>
          <p:cNvPr id="34838" name="Rectangle 25">
            <a:extLst>
              <a:ext uri="{FF2B5EF4-FFF2-40B4-BE49-F238E27FC236}">
                <a16:creationId xmlns:a16="http://schemas.microsoft.com/office/drawing/2014/main" id="{E3ED5CC3-5536-4A54-9D9B-602A3EAB0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1525" y="4373563"/>
            <a:ext cx="6302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latin typeface="Arial" panose="020B0604020202020204" pitchFamily="34" charset="0"/>
              </a:rPr>
              <a:t>AC</a:t>
            </a:r>
          </a:p>
        </p:txBody>
      </p:sp>
      <p:sp>
        <p:nvSpPr>
          <p:cNvPr id="34839" name="Rectangle 26">
            <a:extLst>
              <a:ext uri="{FF2B5EF4-FFF2-40B4-BE49-F238E27FC236}">
                <a16:creationId xmlns:a16="http://schemas.microsoft.com/office/drawing/2014/main" id="{EC2F164E-6C28-471A-AC1C-29B8EDE33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9788" y="3355975"/>
            <a:ext cx="4953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latin typeface="Arial" panose="020B0604020202020204" pitchFamily="34" charset="0"/>
              </a:rPr>
              <a:t>IR</a:t>
            </a:r>
          </a:p>
        </p:txBody>
      </p:sp>
      <p:sp>
        <p:nvSpPr>
          <p:cNvPr id="34840" name="Rectangle 27">
            <a:extLst>
              <a:ext uri="{FF2B5EF4-FFF2-40B4-BE49-F238E27FC236}">
                <a16:creationId xmlns:a16="http://schemas.microsoft.com/office/drawing/2014/main" id="{F6E3DDF6-22A6-4338-AE4E-BB5664E35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5888" y="1477963"/>
            <a:ext cx="34369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rgbClr val="5C0000"/>
                </a:solidFill>
                <a:latin typeface="Arial" panose="020B0604020202020204" pitchFamily="34" charset="0"/>
              </a:rPr>
              <a:t>Registradores da CPU</a:t>
            </a:r>
          </a:p>
        </p:txBody>
      </p:sp>
      <p:sp>
        <p:nvSpPr>
          <p:cNvPr id="34841" name="Rectangle 28">
            <a:extLst>
              <a:ext uri="{FF2B5EF4-FFF2-40B4-BE49-F238E27FC236}">
                <a16:creationId xmlns:a16="http://schemas.microsoft.com/office/drawing/2014/main" id="{A459DF85-A054-443C-B6DB-BF50342EC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4488" y="1497013"/>
            <a:ext cx="14509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rgbClr val="5C0000"/>
                </a:solidFill>
                <a:latin typeface="Arial" panose="020B0604020202020204" pitchFamily="34" charset="0"/>
              </a:rPr>
              <a:t>Memória</a:t>
            </a:r>
          </a:p>
        </p:txBody>
      </p:sp>
      <p:sp>
        <p:nvSpPr>
          <p:cNvPr id="34842" name="Rectangle 29">
            <a:extLst>
              <a:ext uri="{FF2B5EF4-FFF2-40B4-BE49-F238E27FC236}">
                <a16:creationId xmlns:a16="http://schemas.microsoft.com/office/drawing/2014/main" id="{91102565-4FB4-4802-8AD7-139CFF79E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6763" y="3597275"/>
            <a:ext cx="528637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b="1">
                <a:solidFill>
                  <a:schemeClr val="bg2"/>
                </a:solidFill>
                <a:latin typeface="Arial" panose="020B0604020202020204" pitchFamily="34" charset="0"/>
              </a:rPr>
              <a:t>...</a:t>
            </a:r>
          </a:p>
        </p:txBody>
      </p:sp>
      <p:sp>
        <p:nvSpPr>
          <p:cNvPr id="34843" name="Rectangle 30">
            <a:extLst>
              <a:ext uri="{FF2B5EF4-FFF2-40B4-BE49-F238E27FC236}">
                <a16:creationId xmlns:a16="http://schemas.microsoft.com/office/drawing/2014/main" id="{58C7B258-8247-485F-8301-9A554EDE1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825" y="4373563"/>
            <a:ext cx="121126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 0 0 0 5</a:t>
            </a:r>
          </a:p>
        </p:txBody>
      </p:sp>
      <p:sp>
        <p:nvSpPr>
          <p:cNvPr id="92192" name="Line 32">
            <a:extLst>
              <a:ext uri="{FF2B5EF4-FFF2-40B4-BE49-F238E27FC236}">
                <a16:creationId xmlns:a16="http://schemas.microsoft.com/office/drawing/2014/main" id="{4693EDAF-56BD-49AD-A173-B4196B499118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5188" y="3278188"/>
            <a:ext cx="912812" cy="3794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grpSp>
        <p:nvGrpSpPr>
          <p:cNvPr id="34845" name="Group 68">
            <a:extLst>
              <a:ext uri="{FF2B5EF4-FFF2-40B4-BE49-F238E27FC236}">
                <a16:creationId xmlns:a16="http://schemas.microsoft.com/office/drawing/2014/main" id="{559B8325-BE24-4459-ABB3-3C4A1699E955}"/>
              </a:ext>
            </a:extLst>
          </p:cNvPr>
          <p:cNvGrpSpPr>
            <a:grpSpLocks/>
          </p:cNvGrpSpPr>
          <p:nvPr/>
        </p:nvGrpSpPr>
        <p:grpSpPr bwMode="auto">
          <a:xfrm>
            <a:off x="2797175" y="5561013"/>
            <a:ext cx="3594100" cy="1109662"/>
            <a:chOff x="802" y="3384"/>
            <a:chExt cx="2264" cy="699"/>
          </a:xfrm>
        </p:grpSpPr>
        <p:sp>
          <p:nvSpPr>
            <p:cNvPr id="34857" name="Rectangle 69">
              <a:extLst>
                <a:ext uri="{FF2B5EF4-FFF2-40B4-BE49-F238E27FC236}">
                  <a16:creationId xmlns:a16="http://schemas.microsoft.com/office/drawing/2014/main" id="{84F58239-09D7-4389-A231-793DB25F0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397"/>
              <a:ext cx="3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0001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58" name="Rectangle 70">
              <a:extLst>
                <a:ext uri="{FF2B5EF4-FFF2-40B4-BE49-F238E27FC236}">
                  <a16:creationId xmlns:a16="http://schemas.microsoft.com/office/drawing/2014/main" id="{021E7800-E9BC-4E90-9713-436618235E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5" y="3397"/>
              <a:ext cx="101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AC </a:t>
              </a:r>
              <a:r>
                <a:rPr lang="pt-BR" altLang="en-US" sz="2400" i="0">
                  <a:solidFill>
                    <a:srgbClr val="000000"/>
                  </a:solidFill>
                  <a:sym typeface="Symbol" panose="05050102010706020507" pitchFamily="18" charset="2"/>
                </a:rPr>
                <a:t></a:t>
              </a:r>
              <a:r>
                <a:rPr lang="pt-BR" altLang="en-US" sz="2400" i="0">
                  <a:solidFill>
                    <a:srgbClr val="000000"/>
                  </a:solidFill>
                </a:rPr>
                <a:t> Mem.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59" name="Rectangle 71">
              <a:extLst>
                <a:ext uri="{FF2B5EF4-FFF2-40B4-BE49-F238E27FC236}">
                  <a16:creationId xmlns:a16="http://schemas.microsoft.com/office/drawing/2014/main" id="{77E3FFC1-3B54-484F-A75C-1F076943B4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0" name="Rectangle 72">
              <a:extLst>
                <a:ext uri="{FF2B5EF4-FFF2-40B4-BE49-F238E27FC236}">
                  <a16:creationId xmlns:a16="http://schemas.microsoft.com/office/drawing/2014/main" id="{F7D2AF8C-3E6A-4B45-8DF3-9A5B571368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1" name="Rectangle 73">
              <a:extLst>
                <a:ext uri="{FF2B5EF4-FFF2-40B4-BE49-F238E27FC236}">
                  <a16:creationId xmlns:a16="http://schemas.microsoft.com/office/drawing/2014/main" id="{AF626809-4DE7-472F-8A2B-4928DF5EB2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" y="3384"/>
              <a:ext cx="5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2" name="Rectangle 74">
              <a:extLst>
                <a:ext uri="{FF2B5EF4-FFF2-40B4-BE49-F238E27FC236}">
                  <a16:creationId xmlns:a16="http://schemas.microsoft.com/office/drawing/2014/main" id="{84502721-564C-4FA4-8450-589229E5A3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384"/>
              <a:ext cx="1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3" name="Rectangle 75">
              <a:extLst>
                <a:ext uri="{FF2B5EF4-FFF2-40B4-BE49-F238E27FC236}">
                  <a16:creationId xmlns:a16="http://schemas.microsoft.com/office/drawing/2014/main" id="{9E2FD5A6-509C-4C49-96AA-2D90C5C024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3384"/>
              <a:ext cx="1674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4" name="Rectangle 76">
              <a:extLst>
                <a:ext uri="{FF2B5EF4-FFF2-40B4-BE49-F238E27FC236}">
                  <a16:creationId xmlns:a16="http://schemas.microsoft.com/office/drawing/2014/main" id="{F8650043-BDCC-4E77-A638-7CBF994D91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5" name="Rectangle 77">
              <a:extLst>
                <a:ext uri="{FF2B5EF4-FFF2-40B4-BE49-F238E27FC236}">
                  <a16:creationId xmlns:a16="http://schemas.microsoft.com/office/drawing/2014/main" id="{444E553D-AA9A-4DE7-9FD2-A83FFFD973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384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6" name="Rectangle 78">
              <a:extLst>
                <a:ext uri="{FF2B5EF4-FFF2-40B4-BE49-F238E27FC236}">
                  <a16:creationId xmlns:a16="http://schemas.microsoft.com/office/drawing/2014/main" id="{1AF124E7-C8D9-403A-9A4B-0844B9811D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395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7" name="Rectangle 79">
              <a:extLst>
                <a:ext uri="{FF2B5EF4-FFF2-40B4-BE49-F238E27FC236}">
                  <a16:creationId xmlns:a16="http://schemas.microsoft.com/office/drawing/2014/main" id="{3F08F174-A872-4AA0-8E02-4749A01E7D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395"/>
              <a:ext cx="6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8" name="Rectangle 80">
              <a:extLst>
                <a:ext uri="{FF2B5EF4-FFF2-40B4-BE49-F238E27FC236}">
                  <a16:creationId xmlns:a16="http://schemas.microsoft.com/office/drawing/2014/main" id="{0A320DC6-3E57-4881-A082-1686B7BA98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395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69" name="Rectangle 81">
              <a:extLst>
                <a:ext uri="{FF2B5EF4-FFF2-40B4-BE49-F238E27FC236}">
                  <a16:creationId xmlns:a16="http://schemas.microsoft.com/office/drawing/2014/main" id="{2841A21B-868A-4640-9E49-CC09BDB6F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625"/>
              <a:ext cx="3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0010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0" name="Rectangle 82">
              <a:extLst>
                <a:ext uri="{FF2B5EF4-FFF2-40B4-BE49-F238E27FC236}">
                  <a16:creationId xmlns:a16="http://schemas.microsoft.com/office/drawing/2014/main" id="{71CD465A-EC2A-4306-9F45-B8FC31EDF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5" y="3625"/>
              <a:ext cx="100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Mem. </a:t>
              </a:r>
              <a:r>
                <a:rPr lang="pt-BR" altLang="en-US" sz="2400" i="0">
                  <a:solidFill>
                    <a:srgbClr val="000000"/>
                  </a:solidFill>
                  <a:sym typeface="Symbol" panose="05050102010706020507" pitchFamily="18" charset="2"/>
                </a:rPr>
                <a:t></a:t>
              </a:r>
              <a:r>
                <a:rPr lang="pt-BR" altLang="en-US" sz="2400" i="0">
                  <a:solidFill>
                    <a:srgbClr val="000000"/>
                  </a:solidFill>
                </a:rPr>
                <a:t> AC</a:t>
              </a:r>
            </a:p>
          </p:txBody>
        </p:sp>
        <p:sp>
          <p:nvSpPr>
            <p:cNvPr id="34871" name="Rectangle 83">
              <a:extLst>
                <a:ext uri="{FF2B5EF4-FFF2-40B4-BE49-F238E27FC236}">
                  <a16:creationId xmlns:a16="http://schemas.microsoft.com/office/drawing/2014/main" id="{34AF6FFE-1031-431A-8E2F-5CC5332DBB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612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2" name="Rectangle 84">
              <a:extLst>
                <a:ext uri="{FF2B5EF4-FFF2-40B4-BE49-F238E27FC236}">
                  <a16:creationId xmlns:a16="http://schemas.microsoft.com/office/drawing/2014/main" id="{A71ED5A7-D79F-4EA5-9107-EFF631AF0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" y="3612"/>
              <a:ext cx="5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3" name="Rectangle 85">
              <a:extLst>
                <a:ext uri="{FF2B5EF4-FFF2-40B4-BE49-F238E27FC236}">
                  <a16:creationId xmlns:a16="http://schemas.microsoft.com/office/drawing/2014/main" id="{9BB2AF8E-889E-4EE5-B377-F863CEB9A8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612"/>
              <a:ext cx="1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4" name="Rectangle 86">
              <a:extLst>
                <a:ext uri="{FF2B5EF4-FFF2-40B4-BE49-F238E27FC236}">
                  <a16:creationId xmlns:a16="http://schemas.microsoft.com/office/drawing/2014/main" id="{09F27C92-3D88-4676-9672-4FD41E26E9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3612"/>
              <a:ext cx="1674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5" name="Rectangle 87">
              <a:extLst>
                <a:ext uri="{FF2B5EF4-FFF2-40B4-BE49-F238E27FC236}">
                  <a16:creationId xmlns:a16="http://schemas.microsoft.com/office/drawing/2014/main" id="{4C077F8F-752C-4134-A56E-9D1CC68931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612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6" name="Rectangle 88">
              <a:extLst>
                <a:ext uri="{FF2B5EF4-FFF2-40B4-BE49-F238E27FC236}">
                  <a16:creationId xmlns:a16="http://schemas.microsoft.com/office/drawing/2014/main" id="{817CD77A-3E99-4D97-99E6-1803EC00AE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623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7" name="Rectangle 89">
              <a:extLst>
                <a:ext uri="{FF2B5EF4-FFF2-40B4-BE49-F238E27FC236}">
                  <a16:creationId xmlns:a16="http://schemas.microsoft.com/office/drawing/2014/main" id="{661C83DA-868A-4C2F-8B91-5EA2212D06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623"/>
              <a:ext cx="6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8" name="Rectangle 90">
              <a:extLst>
                <a:ext uri="{FF2B5EF4-FFF2-40B4-BE49-F238E27FC236}">
                  <a16:creationId xmlns:a16="http://schemas.microsoft.com/office/drawing/2014/main" id="{7EC50C7A-B05F-4147-BC9B-FDE019A1B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623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79" name="Rectangle 91">
              <a:extLst>
                <a:ext uri="{FF2B5EF4-FFF2-40B4-BE49-F238E27FC236}">
                  <a16:creationId xmlns:a16="http://schemas.microsoft.com/office/drawing/2014/main" id="{F6A5F139-76A2-46CE-BB52-0D61E4F577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850"/>
              <a:ext cx="3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0101</a:t>
              </a:r>
              <a:endParaRPr lang="pt-BR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0" name="Rectangle 92">
              <a:extLst>
                <a:ext uri="{FF2B5EF4-FFF2-40B4-BE49-F238E27FC236}">
                  <a16:creationId xmlns:a16="http://schemas.microsoft.com/office/drawing/2014/main" id="{25F53158-A5BD-44A2-B1EA-FFFF0745D3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5" y="3850"/>
              <a:ext cx="152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rgbClr val="000000"/>
                  </a:solidFill>
                </a:rPr>
                <a:t>AC </a:t>
              </a:r>
              <a:r>
                <a:rPr lang="pt-BR" altLang="en-US" sz="2400" i="0">
                  <a:solidFill>
                    <a:srgbClr val="000000"/>
                  </a:solidFill>
                  <a:sym typeface="Symbol" panose="05050102010706020507" pitchFamily="18" charset="2"/>
                </a:rPr>
                <a:t></a:t>
              </a:r>
              <a:r>
                <a:rPr lang="pt-BR" altLang="en-US" sz="2400" i="0">
                  <a:solidFill>
                    <a:srgbClr val="000000"/>
                  </a:solidFill>
                </a:rPr>
                <a:t> AC +  Mem.</a:t>
              </a:r>
            </a:p>
          </p:txBody>
        </p:sp>
        <p:sp>
          <p:nvSpPr>
            <p:cNvPr id="34881" name="Rectangle 93">
              <a:extLst>
                <a:ext uri="{FF2B5EF4-FFF2-40B4-BE49-F238E27FC236}">
                  <a16:creationId xmlns:a16="http://schemas.microsoft.com/office/drawing/2014/main" id="{0758E01E-A9F9-4134-8B94-402219BBAB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3848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2" name="Rectangle 94">
              <a:extLst>
                <a:ext uri="{FF2B5EF4-FFF2-40B4-BE49-F238E27FC236}">
                  <a16:creationId xmlns:a16="http://schemas.microsoft.com/office/drawing/2014/main" id="{4D772D49-6E5C-4750-9C5A-31C9624BC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3" name="Rectangle 95">
              <a:extLst>
                <a:ext uri="{FF2B5EF4-FFF2-40B4-BE49-F238E27FC236}">
                  <a16:creationId xmlns:a16="http://schemas.microsoft.com/office/drawing/2014/main" id="{90397F97-4C9B-4ABA-B0B6-82E47096DF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4" name="Rectangle 96">
              <a:extLst>
                <a:ext uri="{FF2B5EF4-FFF2-40B4-BE49-F238E27FC236}">
                  <a16:creationId xmlns:a16="http://schemas.microsoft.com/office/drawing/2014/main" id="{72F42DD7-F4C3-47A9-BE11-9B6A2B2608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" y="4065"/>
              <a:ext cx="5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5" name="Rectangle 97">
              <a:extLst>
                <a:ext uri="{FF2B5EF4-FFF2-40B4-BE49-F238E27FC236}">
                  <a16:creationId xmlns:a16="http://schemas.microsoft.com/office/drawing/2014/main" id="{8E54B70C-8A51-40C2-A7A7-3607909E7C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848"/>
              <a:ext cx="6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6" name="Rectangle 98">
              <a:extLst>
                <a:ext uri="{FF2B5EF4-FFF2-40B4-BE49-F238E27FC236}">
                  <a16:creationId xmlns:a16="http://schemas.microsoft.com/office/drawing/2014/main" id="{744E72B6-FD6A-438D-B416-4F3BDE0937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4065"/>
              <a:ext cx="1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7" name="Rectangle 99">
              <a:extLst>
                <a:ext uri="{FF2B5EF4-FFF2-40B4-BE49-F238E27FC236}">
                  <a16:creationId xmlns:a16="http://schemas.microsoft.com/office/drawing/2014/main" id="{052883AC-FAAF-461E-9EED-EE9A48378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4065"/>
              <a:ext cx="1674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8" name="Rectangle 100">
              <a:extLst>
                <a:ext uri="{FF2B5EF4-FFF2-40B4-BE49-F238E27FC236}">
                  <a16:creationId xmlns:a16="http://schemas.microsoft.com/office/drawing/2014/main" id="{BF27EB92-24F2-4FC7-A75B-145E32414F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3848"/>
              <a:ext cx="11" cy="2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89" name="Rectangle 101">
              <a:extLst>
                <a:ext uri="{FF2B5EF4-FFF2-40B4-BE49-F238E27FC236}">
                  <a16:creationId xmlns:a16="http://schemas.microsoft.com/office/drawing/2014/main" id="{5D3693AE-F8D6-4E5D-BC8A-526AA3E26C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34890" name="Rectangle 102">
              <a:extLst>
                <a:ext uri="{FF2B5EF4-FFF2-40B4-BE49-F238E27FC236}">
                  <a16:creationId xmlns:a16="http://schemas.microsoft.com/office/drawing/2014/main" id="{080B58E2-B309-4E45-9677-AA63954921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" y="4065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</p:grpSp>
      <p:sp>
        <p:nvSpPr>
          <p:cNvPr id="92264" name="AutoShape 104">
            <a:extLst>
              <a:ext uri="{FF2B5EF4-FFF2-40B4-BE49-F238E27FC236}">
                <a16:creationId xmlns:a16="http://schemas.microsoft.com/office/drawing/2014/main" id="{C4E45153-5410-46AA-9C94-064328411B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5943600"/>
            <a:ext cx="311150" cy="381000"/>
          </a:xfrm>
          <a:prstGeom prst="leftArrow">
            <a:avLst>
              <a:gd name="adj1" fmla="val 50000"/>
              <a:gd name="adj2" fmla="val 24991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92265" name="Line 105">
            <a:extLst>
              <a:ext uri="{FF2B5EF4-FFF2-40B4-BE49-F238E27FC236}">
                <a16:creationId xmlns:a16="http://schemas.microsoft.com/office/drawing/2014/main" id="{E146EC51-FEDD-4CE8-9886-1FE8853551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86463" y="4594225"/>
            <a:ext cx="869950" cy="2968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266" name="Rectangle 106">
            <a:extLst>
              <a:ext uri="{FF2B5EF4-FFF2-40B4-BE49-F238E27FC236}">
                <a16:creationId xmlns:a16="http://schemas.microsoft.com/office/drawing/2014/main" id="{79E9F5AC-4FFB-4668-8256-D0DFC7703F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4988" y="4643438"/>
            <a:ext cx="1201737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21600" tIns="0" rIns="21600" bIns="0"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0 0  0 5</a:t>
            </a:r>
          </a:p>
        </p:txBody>
      </p:sp>
      <p:sp>
        <p:nvSpPr>
          <p:cNvPr id="92267" name="Freeform 107">
            <a:extLst>
              <a:ext uri="{FF2B5EF4-FFF2-40B4-BE49-F238E27FC236}">
                <a16:creationId xmlns:a16="http://schemas.microsoft.com/office/drawing/2014/main" id="{7D3C7FD9-E8C0-4E77-8C95-E90CBB9514BE}"/>
              </a:ext>
            </a:extLst>
          </p:cNvPr>
          <p:cNvSpPr>
            <a:spLocks/>
          </p:cNvSpPr>
          <p:nvPr/>
        </p:nvSpPr>
        <p:spPr bwMode="auto">
          <a:xfrm>
            <a:off x="3011488" y="1971675"/>
            <a:ext cx="4583112" cy="1289050"/>
          </a:xfrm>
          <a:custGeom>
            <a:avLst/>
            <a:gdLst>
              <a:gd name="T0" fmla="*/ 2147483646 w 2887"/>
              <a:gd name="T1" fmla="*/ 2147483646 h 361"/>
              <a:gd name="T2" fmla="*/ 2147483646 w 2887"/>
              <a:gd name="T3" fmla="*/ 0 h 361"/>
              <a:gd name="T4" fmla="*/ 0 w 2887"/>
              <a:gd name="T5" fmla="*/ 2147483646 h 361"/>
              <a:gd name="T6" fmla="*/ 0 w 2887"/>
              <a:gd name="T7" fmla="*/ 2147483646 h 361"/>
              <a:gd name="T8" fmla="*/ 2147483646 w 2887"/>
              <a:gd name="T9" fmla="*/ 2147483646 h 3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87" h="361">
                <a:moveTo>
                  <a:pt x="2887" y="208"/>
                </a:moveTo>
                <a:lnTo>
                  <a:pt x="2887" y="0"/>
                </a:lnTo>
                <a:lnTo>
                  <a:pt x="0" y="14"/>
                </a:lnTo>
                <a:lnTo>
                  <a:pt x="0" y="361"/>
                </a:lnTo>
                <a:lnTo>
                  <a:pt x="76" y="361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850" name="Rectangle 9">
            <a:extLst>
              <a:ext uri="{FF2B5EF4-FFF2-40B4-BE49-F238E27FC236}">
                <a16:creationId xmlns:a16="http://schemas.microsoft.com/office/drawing/2014/main" id="{5C5A5B2C-8849-49D6-9826-D2377E5A7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2305050"/>
            <a:ext cx="1314450" cy="3619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4851" name="Rectangle 17">
            <a:extLst>
              <a:ext uri="{FF2B5EF4-FFF2-40B4-BE49-F238E27FC236}">
                <a16:creationId xmlns:a16="http://schemas.microsoft.com/office/drawing/2014/main" id="{CA2A8614-85A7-4B1D-B0B8-2DA19C6BAF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0088" y="2268538"/>
            <a:ext cx="9556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 3 0 </a:t>
            </a:r>
            <a:r>
              <a:rPr lang="pt-PT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1</a:t>
            </a:r>
            <a:endParaRPr lang="pt-BR" altLang="en-US" sz="2400" b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34852" name="Rectangle 24">
            <a:extLst>
              <a:ext uri="{FF2B5EF4-FFF2-40B4-BE49-F238E27FC236}">
                <a16:creationId xmlns:a16="http://schemas.microsoft.com/office/drawing/2014/main" id="{257721DE-76B6-4F5C-9DC4-2AD48BE90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7563" y="2268538"/>
            <a:ext cx="6143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latin typeface="Arial" panose="020B0604020202020204" pitchFamily="34" charset="0"/>
              </a:rPr>
              <a:t>PC</a:t>
            </a:r>
          </a:p>
        </p:txBody>
      </p:sp>
      <p:grpSp>
        <p:nvGrpSpPr>
          <p:cNvPr id="92268" name="Group 108">
            <a:extLst>
              <a:ext uri="{FF2B5EF4-FFF2-40B4-BE49-F238E27FC236}">
                <a16:creationId xmlns:a16="http://schemas.microsoft.com/office/drawing/2014/main" id="{6A7267FC-8062-4E6A-BF30-FA906B224896}"/>
              </a:ext>
            </a:extLst>
          </p:cNvPr>
          <p:cNvGrpSpPr>
            <a:grpSpLocks/>
          </p:cNvGrpSpPr>
          <p:nvPr/>
        </p:nvGrpSpPr>
        <p:grpSpPr bwMode="auto">
          <a:xfrm>
            <a:off x="6907213" y="2260600"/>
            <a:ext cx="2136775" cy="461963"/>
            <a:chOff x="3396" y="1429"/>
            <a:chExt cx="1346" cy="291"/>
          </a:xfrm>
        </p:grpSpPr>
        <p:sp>
          <p:nvSpPr>
            <p:cNvPr id="34854" name="Rectangle 109">
              <a:extLst>
                <a:ext uri="{FF2B5EF4-FFF2-40B4-BE49-F238E27FC236}">
                  <a16:creationId xmlns:a16="http://schemas.microsoft.com/office/drawing/2014/main" id="{7718C5B1-EB7C-4A5D-A73C-03C8A595E2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" y="1452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92270" name="Rectangle 110">
              <a:extLst>
                <a:ext uri="{FF2B5EF4-FFF2-40B4-BE49-F238E27FC236}">
                  <a16:creationId xmlns:a16="http://schemas.microsoft.com/office/drawing/2014/main" id="{EED06A04-3C85-4349-95E2-2410D2175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1" y="1429"/>
              <a:ext cx="602" cy="29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>
                <a:defRPr/>
              </a:pPr>
              <a:r>
                <a:rPr lang="pt-BR" b="1">
                  <a:solidFill>
                    <a:schemeClr val="bg2"/>
                  </a:solidFill>
                  <a:latin typeface="Arial" charset="0"/>
                </a:rPr>
                <a:t> </a:t>
              </a:r>
              <a:r>
                <a:rPr lang="pt-BR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3 0 </a:t>
              </a:r>
              <a:r>
                <a:rPr lang="pt-PT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</a:t>
              </a:r>
              <a:endParaRPr lang="pt-BR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34856" name="Rectangle 111">
              <a:extLst>
                <a:ext uri="{FF2B5EF4-FFF2-40B4-BE49-F238E27FC236}">
                  <a16:creationId xmlns:a16="http://schemas.microsoft.com/office/drawing/2014/main" id="{37776C56-E02A-4D59-8F7F-5232499814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5" y="1429"/>
              <a:ext cx="38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latin typeface="Arial" panose="020B0604020202020204" pitchFamily="34" charset="0"/>
                </a:rPr>
                <a:t>PC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92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92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2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92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2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4" grpId="0" animBg="1"/>
      <p:bldP spid="92266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2D042A66-9E9F-4C3C-8C76-219A1E3F5F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Arquitetura de Computadores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3C979368-C250-4075-87DB-5EB556D5B1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Módulo 1</a:t>
            </a:r>
            <a:endParaRPr lang="pt-BR" altLang="en-US" sz="2800"/>
          </a:p>
          <a:p>
            <a:pPr lvl="1"/>
            <a:r>
              <a:rPr lang="pt-BR" altLang="en-US"/>
              <a:t>Conceitos Básicos de Arquitetura (MIPS)</a:t>
            </a:r>
          </a:p>
          <a:p>
            <a:pPr lvl="1"/>
            <a:r>
              <a:rPr lang="pt-BR" altLang="en-US"/>
              <a:t>Como uma CPU é implementada</a:t>
            </a:r>
          </a:p>
          <a:p>
            <a:pPr lvl="2"/>
            <a:r>
              <a:rPr lang="pt-BR" altLang="en-US"/>
              <a:t>Unidade de Controle + Unid. Processamento</a:t>
            </a:r>
          </a:p>
          <a:p>
            <a:pPr lvl="2"/>
            <a:r>
              <a:rPr lang="pt-BR" altLang="en-US"/>
              <a:t>Pipeline</a:t>
            </a:r>
          </a:p>
          <a:p>
            <a:pPr lvl="2"/>
            <a:r>
              <a:rPr lang="pt-BR" altLang="en-US"/>
              <a:t>Máquinas superescalares</a:t>
            </a: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85927A1A-73D7-4826-B49B-163D007540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Arquitetura de Computadores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E99E8DBB-60E3-42C8-A7EA-FF0C2EEFBE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/>
              <a:t>Módulo 2</a:t>
            </a:r>
            <a:endParaRPr lang="pt-BR" altLang="en-US" sz="2800"/>
          </a:p>
          <a:p>
            <a:pPr lvl="1">
              <a:lnSpc>
                <a:spcPct val="90000"/>
              </a:lnSpc>
            </a:pPr>
            <a:r>
              <a:rPr lang="pt-BR" altLang="en-US"/>
              <a:t>Hierarquia de memória</a:t>
            </a:r>
          </a:p>
          <a:p>
            <a:pPr lvl="2">
              <a:lnSpc>
                <a:spcPct val="90000"/>
              </a:lnSpc>
            </a:pPr>
            <a:r>
              <a:rPr lang="pt-BR" altLang="en-US"/>
              <a:t>Memória cache</a:t>
            </a:r>
          </a:p>
          <a:p>
            <a:pPr lvl="2">
              <a:lnSpc>
                <a:spcPct val="90000"/>
              </a:lnSpc>
            </a:pPr>
            <a:r>
              <a:rPr lang="pt-BR" altLang="en-US"/>
              <a:t>Memória principal</a:t>
            </a:r>
          </a:p>
          <a:p>
            <a:pPr lvl="2">
              <a:lnSpc>
                <a:spcPct val="90000"/>
              </a:lnSpc>
            </a:pPr>
            <a:r>
              <a:rPr lang="pt-BR" altLang="en-US"/>
              <a:t>Memória Virtual</a:t>
            </a:r>
          </a:p>
          <a:p>
            <a:pPr lvl="1">
              <a:lnSpc>
                <a:spcPct val="90000"/>
              </a:lnSpc>
            </a:pPr>
            <a:r>
              <a:rPr lang="pt-BR" altLang="en-US"/>
              <a:t>Sistema de Entrada/Saída</a:t>
            </a:r>
          </a:p>
          <a:p>
            <a:pPr lvl="2">
              <a:lnSpc>
                <a:spcPct val="90000"/>
              </a:lnSpc>
            </a:pPr>
            <a:r>
              <a:rPr lang="pt-BR" altLang="en-US"/>
              <a:t>Dispositivos de E/S</a:t>
            </a:r>
          </a:p>
          <a:p>
            <a:pPr lvl="2">
              <a:lnSpc>
                <a:spcPct val="90000"/>
              </a:lnSpc>
            </a:pPr>
            <a:r>
              <a:rPr lang="pt-BR" altLang="en-US"/>
              <a:t>Barramentos</a:t>
            </a:r>
          </a:p>
          <a:p>
            <a:pPr lvl="2">
              <a:lnSpc>
                <a:spcPct val="90000"/>
              </a:lnSpc>
            </a:pPr>
            <a:r>
              <a:rPr lang="pt-BR" altLang="en-US"/>
              <a:t>Projetando um sistema de E/S</a:t>
            </a: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886CD829-A49B-44B8-ABC5-0535CAB95C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67000" y="1981200"/>
            <a:ext cx="7772400" cy="1905000"/>
          </a:xfrm>
          <a:noFill/>
        </p:spPr>
        <p:txBody>
          <a:bodyPr/>
          <a:lstStyle/>
          <a:p>
            <a:r>
              <a:rPr lang="pt-BR" altLang="en-US"/>
              <a:t>Como transformar descrições em código executável?</a:t>
            </a:r>
          </a:p>
          <a:p>
            <a:pPr lvl="1"/>
            <a:r>
              <a:rPr lang="pt-BR" altLang="en-US"/>
              <a:t>Diferença entre as linguagens utilizadas</a:t>
            </a:r>
          </a:p>
          <a:p>
            <a:pPr lvl="1"/>
            <a:r>
              <a:rPr lang="pt-BR" altLang="en-US"/>
              <a:t>Métodos:</a:t>
            </a:r>
          </a:p>
          <a:p>
            <a:pPr lvl="2"/>
            <a:r>
              <a:rPr lang="pt-BR" altLang="en-US"/>
              <a:t>Compilação</a:t>
            </a:r>
          </a:p>
          <a:p>
            <a:pPr lvl="2"/>
            <a:r>
              <a:rPr lang="pt-BR" altLang="en-US"/>
              <a:t>Interpretação</a:t>
            </a:r>
          </a:p>
          <a:p>
            <a:pPr lvl="2"/>
            <a:r>
              <a:rPr lang="pt-BR" altLang="en-US"/>
              <a:t>Compilação-Interpretação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D8B298E9-0019-4B67-A32C-6D38B17A7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3863" y="646113"/>
            <a:ext cx="73675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4400">
                <a:solidFill>
                  <a:schemeClr val="tx2"/>
                </a:solidFill>
              </a:rPr>
              <a:t>Comunicação Homem-Máquina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5D11D742-059A-469D-ADD9-E33DBED70B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altLang="en-US"/>
              <a:t>Bibliografia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E3A14F68-4701-41E8-A0D9-B1E5FA66F6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pt-BR" altLang="en-US" sz="2800"/>
          </a:p>
          <a:p>
            <a:pPr>
              <a:lnSpc>
                <a:spcPct val="90000"/>
              </a:lnSpc>
            </a:pPr>
            <a:r>
              <a:rPr lang="pt-BR" altLang="en-US" sz="2800">
                <a:solidFill>
                  <a:schemeClr val="tx2"/>
                </a:solidFill>
              </a:rPr>
              <a:t>Computer Organization and Design: The Hardware/Software Interface: Hennessy and Patterson</a:t>
            </a:r>
          </a:p>
          <a:p>
            <a:pPr>
              <a:lnSpc>
                <a:spcPct val="90000"/>
              </a:lnSpc>
            </a:pPr>
            <a:r>
              <a:rPr lang="pt-BR" altLang="en-US" sz="2800"/>
              <a:t>Computer Organization and Architecture: Designing for Performance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William Stallings, 4. Edition - Prentice Hall 1996</a:t>
            </a:r>
          </a:p>
          <a:p>
            <a:pPr>
              <a:lnSpc>
                <a:spcPct val="90000"/>
              </a:lnSpc>
            </a:pPr>
            <a:r>
              <a:rPr lang="pt-BR" altLang="en-US" sz="2800"/>
              <a:t>Organização estruturada de computadores: Tanenbaum</a:t>
            </a:r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ítulo 1">
            <a:extLst>
              <a:ext uri="{FF2B5EF4-FFF2-40B4-BE49-F238E27FC236}">
                <a16:creationId xmlns:a16="http://schemas.microsoft.com/office/drawing/2014/main" id="{5211C2D1-79D5-4379-A4A4-1BC9E285F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pt-BR"/>
          </a:p>
        </p:txBody>
      </p:sp>
      <p:sp>
        <p:nvSpPr>
          <p:cNvPr id="51203" name="Espaço Reservado para Conteúdo 2">
            <a:extLst>
              <a:ext uri="{FF2B5EF4-FFF2-40B4-BE49-F238E27FC236}">
                <a16:creationId xmlns:a16="http://schemas.microsoft.com/office/drawing/2014/main" id="{D6364671-4069-450D-8119-32C36B6E93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pt-BR"/>
          </a:p>
        </p:txBody>
      </p:sp>
      <p:pic>
        <p:nvPicPr>
          <p:cNvPr id="51204" name="Picture 2" descr="http://upload.wikimedia.org/wikipedia/commons/thumb/5/53/RS_Flip-flop_(NOR).svg/1000px-RS_Flip-flop_(NOR).svg.png">
            <a:extLst>
              <a:ext uri="{FF2B5EF4-FFF2-40B4-BE49-F238E27FC236}">
                <a16:creationId xmlns:a16="http://schemas.microsoft.com/office/drawing/2014/main" id="{A12B3A7E-A003-4F0C-8378-066578E41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713" y="1109663"/>
            <a:ext cx="7748587" cy="484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ítulo 1">
            <a:extLst>
              <a:ext uri="{FF2B5EF4-FFF2-40B4-BE49-F238E27FC236}">
                <a16:creationId xmlns:a16="http://schemas.microsoft.com/office/drawing/2014/main" id="{1C2C2BE7-58CB-47A5-BD46-9D95AEE03B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pt-BR"/>
          </a:p>
        </p:txBody>
      </p:sp>
      <p:sp>
        <p:nvSpPr>
          <p:cNvPr id="52227" name="Espaço Reservado para Conteúdo 2">
            <a:extLst>
              <a:ext uri="{FF2B5EF4-FFF2-40B4-BE49-F238E27FC236}">
                <a16:creationId xmlns:a16="http://schemas.microsoft.com/office/drawing/2014/main" id="{45D6D34D-8D34-4347-B7D7-41EE7045BE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pt-BR"/>
          </a:p>
        </p:txBody>
      </p:sp>
      <p:pic>
        <p:nvPicPr>
          <p:cNvPr id="52228" name="Picture 2" descr="http://upload.wikimedia.org/wikipedia/commons/thumb/e/e1/SR_(Clocked)_Flip-flop_Diagram.svg/300px-SR_(Clocked)_Flip-flop_Diagram.svg.png">
            <a:extLst>
              <a:ext uri="{FF2B5EF4-FFF2-40B4-BE49-F238E27FC236}">
                <a16:creationId xmlns:a16="http://schemas.microsoft.com/office/drawing/2014/main" id="{9FA8738D-4BC8-499E-87B2-79C4060B16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63" y="2690813"/>
            <a:ext cx="28575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9" name="Picture 4" descr="http://www.sabereletrico.com/digital7/fig19.GIF">
            <a:extLst>
              <a:ext uri="{FF2B5EF4-FFF2-40B4-BE49-F238E27FC236}">
                <a16:creationId xmlns:a16="http://schemas.microsoft.com/office/drawing/2014/main" id="{BE8D4080-CBB3-41BB-9308-695F96EED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300" y="2974975"/>
            <a:ext cx="3832225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0" name="Picture 6" descr="http://elektronika-dasar.web.id/wp-content/uploads/2013/06/D-Flip-Flop-1.jpg">
            <a:extLst>
              <a:ext uri="{FF2B5EF4-FFF2-40B4-BE49-F238E27FC236}">
                <a16:creationId xmlns:a16="http://schemas.microsoft.com/office/drawing/2014/main" id="{65710073-7919-40AD-88D2-47C3FEE6C1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400" y="4440238"/>
            <a:ext cx="3114675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1" name="Picture 8" descr="http://electronicall.no.sapo.pt/imagens/flipflop.png">
            <a:extLst>
              <a:ext uri="{FF2B5EF4-FFF2-40B4-BE49-F238E27FC236}">
                <a16:creationId xmlns:a16="http://schemas.microsoft.com/office/drawing/2014/main" id="{45E07147-067A-4623-A995-122B0F3CF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50863"/>
            <a:ext cx="39624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2" name="Picture 10" descr="http://upload.wikimedia.org/wikipedia/commons/6/69/D-FlipFlop_(4-NAND,_1-NOT).PNG">
            <a:extLst>
              <a:ext uri="{FF2B5EF4-FFF2-40B4-BE49-F238E27FC236}">
                <a16:creationId xmlns:a16="http://schemas.microsoft.com/office/drawing/2014/main" id="{0EA672A8-FFA3-49B8-8046-3E9DC3B84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300" y="311150"/>
            <a:ext cx="4462463" cy="185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ítulo 1">
            <a:extLst>
              <a:ext uri="{FF2B5EF4-FFF2-40B4-BE49-F238E27FC236}">
                <a16:creationId xmlns:a16="http://schemas.microsoft.com/office/drawing/2014/main" id="{55BDC42E-1A9A-4297-AC98-9BC3F3490C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pt-BR"/>
          </a:p>
        </p:txBody>
      </p:sp>
      <p:sp>
        <p:nvSpPr>
          <p:cNvPr id="53251" name="Espaço Reservado para Conteúdo 2">
            <a:extLst>
              <a:ext uri="{FF2B5EF4-FFF2-40B4-BE49-F238E27FC236}">
                <a16:creationId xmlns:a16="http://schemas.microsoft.com/office/drawing/2014/main" id="{907C4686-B37A-414C-9C64-45AFE81B12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pt-BR"/>
          </a:p>
        </p:txBody>
      </p:sp>
      <p:pic>
        <p:nvPicPr>
          <p:cNvPr id="53252" name="Picture 12" descr="http://www.electronics-tutorials.ws/sequential/seq33.gif">
            <a:extLst>
              <a:ext uri="{FF2B5EF4-FFF2-40B4-BE49-F238E27FC236}">
                <a16:creationId xmlns:a16="http://schemas.microsoft.com/office/drawing/2014/main" id="{D9C2337B-C153-44DA-BF55-356D629FA3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75" y="455613"/>
            <a:ext cx="5751513" cy="580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3" name="CaixaDeTexto 4">
            <a:extLst>
              <a:ext uri="{FF2B5EF4-FFF2-40B4-BE49-F238E27FC236}">
                <a16:creationId xmlns:a16="http://schemas.microsoft.com/office/drawing/2014/main" id="{4321EC99-B8AD-455E-8356-460E081CE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5938" y="5803900"/>
            <a:ext cx="22066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400" i="0">
                <a:latin typeface="Arial" panose="020B0604020202020204" pitchFamily="34" charset="0"/>
              </a:rPr>
              <a:t>74LS74</a:t>
            </a:r>
            <a:endParaRPr lang="en-US" altLang="pt-BR" sz="2400" i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ítulo 1">
            <a:extLst>
              <a:ext uri="{FF2B5EF4-FFF2-40B4-BE49-F238E27FC236}">
                <a16:creationId xmlns:a16="http://schemas.microsoft.com/office/drawing/2014/main" id="{0A6048AF-753D-4C05-B8A4-ABD694EA35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pt-BR"/>
          </a:p>
        </p:txBody>
      </p:sp>
      <p:sp>
        <p:nvSpPr>
          <p:cNvPr id="54275" name="Espaço Reservado para Conteúdo 2">
            <a:extLst>
              <a:ext uri="{FF2B5EF4-FFF2-40B4-BE49-F238E27FC236}">
                <a16:creationId xmlns:a16="http://schemas.microsoft.com/office/drawing/2014/main" id="{D091B550-EB88-45B1-B05C-6327E8DE79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pt-BR"/>
          </a:p>
        </p:txBody>
      </p:sp>
      <p:pic>
        <p:nvPicPr>
          <p:cNvPr id="54276" name="Picture 2" descr="http://img.bhs4.com/ed/0/ed074b8d34b6c5713eba0249964c78a8756e6060_large.jpg">
            <a:extLst>
              <a:ext uri="{FF2B5EF4-FFF2-40B4-BE49-F238E27FC236}">
                <a16:creationId xmlns:a16="http://schemas.microsoft.com/office/drawing/2014/main" id="{7B7646FB-99F2-43A7-9D82-9A4F63518A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0"/>
            <a:ext cx="5715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4DD3320-42F3-4838-8499-90AB13C9F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54B3751-13D7-4C7E-BD51-9B14A6F1D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F3E02F39-3113-493D-988B-52B899BB4C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6EBC636E-63E4-41B8-A783-8EA5ADA5A4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7213" y="266700"/>
            <a:ext cx="10363200" cy="1162050"/>
          </a:xfrm>
          <a:noFill/>
        </p:spPr>
        <p:txBody>
          <a:bodyPr/>
          <a:lstStyle/>
          <a:p>
            <a:br>
              <a:rPr lang="pt-BR" altLang="en-US" sz="3200"/>
            </a:br>
            <a:r>
              <a:rPr lang="pt-BR" altLang="en-US"/>
              <a:t>Como trabalhamos ?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8BCC23A0-9C6B-4C65-AC1E-722B5B6E6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2600" y="1828800"/>
            <a:ext cx="383381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3025" tIns="36512" rIns="73025" bIns="36512"/>
          <a:lstStyle>
            <a:lvl1pPr marL="342900" indent="-342900" defTabSz="568325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85788" indent="-201613" defTabSz="568325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568325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568325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568325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568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568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568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568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eaLnBrk="1" hangingPunct="1">
              <a:buSzTx/>
            </a:pPr>
            <a:r>
              <a:rPr lang="pt-B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Na mesa mantemos os papéis que estamos usando </a:t>
            </a:r>
            <a:r>
              <a:rPr lang="pt-BR" alt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naquele momento</a:t>
            </a:r>
          </a:p>
          <a:p>
            <a:pPr lvl="1" eaLnBrk="1" hangingPunct="1">
              <a:buSzTx/>
            </a:pPr>
            <a:r>
              <a:rPr lang="pt-B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Completada uma tarefa, pomos os papéis alterados de volta no fichário.</a:t>
            </a:r>
          </a:p>
          <a:p>
            <a:pPr lvl="1" eaLnBrk="1" hangingPunct="1">
              <a:buSzTx/>
            </a:pPr>
            <a:r>
              <a:rPr lang="pt-B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Após o expediente, a faxineira joga no lixo tudo que está na mesa.</a:t>
            </a:r>
          </a:p>
        </p:txBody>
      </p:sp>
      <p:pic>
        <p:nvPicPr>
          <p:cNvPr id="9223" name="Picture 7">
            <a:extLst>
              <a:ext uri="{FF2B5EF4-FFF2-40B4-BE49-F238E27FC236}">
                <a16:creationId xmlns:a16="http://schemas.microsoft.com/office/drawing/2014/main" id="{EF401FE1-49DC-4E2A-BD9D-766D69AD105E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838" y="4478338"/>
            <a:ext cx="4033837" cy="228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4" name="Rectangle 8">
            <a:extLst>
              <a:ext uri="{FF2B5EF4-FFF2-40B4-BE49-F238E27FC236}">
                <a16:creationId xmlns:a16="http://schemas.microsoft.com/office/drawing/2014/main" id="{7A3ECDE0-7EC8-42FA-94CE-458BC16BEF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6800" y="4618038"/>
            <a:ext cx="1127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u="sng">
                <a:solidFill>
                  <a:schemeClr val="tx2"/>
                </a:solidFill>
                <a:latin typeface="Arial" panose="020B0604020202020204" pitchFamily="34" charset="0"/>
              </a:rPr>
              <a:t>Pastas</a:t>
            </a:r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3A9C27D2-7BA6-4786-A3D3-BA8B32AF7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3" y="4143375"/>
            <a:ext cx="12827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u="sng">
                <a:solidFill>
                  <a:schemeClr val="tx2"/>
                </a:solidFill>
                <a:latin typeface="Arial" panose="020B0604020202020204" pitchFamily="34" charset="0"/>
              </a:rPr>
              <a:t>Fichário</a:t>
            </a:r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B12ADE12-A798-421E-86A5-2377776C2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0" y="1473200"/>
            <a:ext cx="46355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3025" tIns="36512" rIns="73025" bIns="36512"/>
          <a:lstStyle>
            <a:lvl1pPr marL="269875" indent="-269875" defTabSz="568325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85788" indent="-201613" defTabSz="568325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568325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568325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568325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568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568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568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568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Como trabalhamos ?</a:t>
            </a:r>
          </a:p>
          <a:p>
            <a:pPr lvl="1" eaLnBrk="1" hangingPunct="1">
              <a:buSzTx/>
            </a:pPr>
            <a:r>
              <a:rPr lang="pt-B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Informações que não tem uso no momento ficam no fichário.</a:t>
            </a:r>
          </a:p>
          <a:p>
            <a:pPr lvl="1" eaLnBrk="1" hangingPunct="1">
              <a:buSzTx/>
            </a:pPr>
            <a:r>
              <a:rPr lang="pt-B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pasta sobre a mesa contém cópias das informações que precisaremos naquele dia.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0B3E674A-DEDB-4B4C-BDD0-273DBE3C7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6225" y="0"/>
            <a:ext cx="357028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 u="sng">
                <a:solidFill>
                  <a:schemeClr val="tx2"/>
                </a:solidFill>
              </a:rPr>
              <a:t>Como funciona um computador?</a:t>
            </a:r>
          </a:p>
        </p:txBody>
      </p:sp>
      <p:grpSp>
        <p:nvGrpSpPr>
          <p:cNvPr id="9228" name="Group 12">
            <a:extLst>
              <a:ext uri="{FF2B5EF4-FFF2-40B4-BE49-F238E27FC236}">
                <a16:creationId xmlns:a16="http://schemas.microsoft.com/office/drawing/2014/main" id="{806703DC-5F87-4D1B-8389-D49B40DF7607}"/>
              </a:ext>
            </a:extLst>
          </p:cNvPr>
          <p:cNvGrpSpPr>
            <a:grpSpLocks/>
          </p:cNvGrpSpPr>
          <p:nvPr/>
        </p:nvGrpSpPr>
        <p:grpSpPr bwMode="auto">
          <a:xfrm>
            <a:off x="4554538" y="4932363"/>
            <a:ext cx="1390650" cy="1266825"/>
            <a:chOff x="1909" y="3107"/>
            <a:chExt cx="876" cy="798"/>
          </a:xfrm>
        </p:grpSpPr>
        <p:sp>
          <p:nvSpPr>
            <p:cNvPr id="9229" name="Freeform 13">
              <a:extLst>
                <a:ext uri="{FF2B5EF4-FFF2-40B4-BE49-F238E27FC236}">
                  <a16:creationId xmlns:a16="http://schemas.microsoft.com/office/drawing/2014/main" id="{FB7DFEE9-9CF0-4414-9EA5-07EAE95D6F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4" y="3496"/>
              <a:ext cx="49" cy="54"/>
            </a:xfrm>
            <a:custGeom>
              <a:avLst/>
              <a:gdLst>
                <a:gd name="T0" fmla="*/ 11 w 49"/>
                <a:gd name="T1" fmla="*/ 0 h 54"/>
                <a:gd name="T2" fmla="*/ 0 w 49"/>
                <a:gd name="T3" fmla="*/ 53 h 54"/>
                <a:gd name="T4" fmla="*/ 32 w 49"/>
                <a:gd name="T5" fmla="*/ 53 h 54"/>
                <a:gd name="T6" fmla="*/ 48 w 49"/>
                <a:gd name="T7" fmla="*/ 0 h 54"/>
                <a:gd name="T8" fmla="*/ 11 w 49"/>
                <a:gd name="T9" fmla="*/ 0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9" h="54">
                  <a:moveTo>
                    <a:pt x="11" y="0"/>
                  </a:moveTo>
                  <a:lnTo>
                    <a:pt x="0" y="53"/>
                  </a:lnTo>
                  <a:lnTo>
                    <a:pt x="32" y="53"/>
                  </a:lnTo>
                  <a:lnTo>
                    <a:pt x="48" y="0"/>
                  </a:lnTo>
                  <a:lnTo>
                    <a:pt x="11" y="0"/>
                  </a:lnTo>
                </a:path>
              </a:pathLst>
            </a:custGeom>
            <a:solidFill>
              <a:srgbClr val="60606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30" name="Freeform 14">
              <a:extLst>
                <a:ext uri="{FF2B5EF4-FFF2-40B4-BE49-F238E27FC236}">
                  <a16:creationId xmlns:a16="http://schemas.microsoft.com/office/drawing/2014/main" id="{20F05944-D02C-42AF-84D9-099AF8FB51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1" y="3500"/>
              <a:ext cx="54" cy="52"/>
            </a:xfrm>
            <a:custGeom>
              <a:avLst/>
              <a:gdLst>
                <a:gd name="T0" fmla="*/ 3 w 54"/>
                <a:gd name="T1" fmla="*/ 4 h 52"/>
                <a:gd name="T2" fmla="*/ 0 w 54"/>
                <a:gd name="T3" fmla="*/ 51 h 52"/>
                <a:gd name="T4" fmla="*/ 53 w 54"/>
                <a:gd name="T5" fmla="*/ 26 h 52"/>
                <a:gd name="T6" fmla="*/ 29 w 54"/>
                <a:gd name="T7" fmla="*/ 20 h 52"/>
                <a:gd name="T8" fmla="*/ 13 w 54"/>
                <a:gd name="T9" fmla="*/ 26 h 52"/>
                <a:gd name="T10" fmla="*/ 19 w 54"/>
                <a:gd name="T11" fmla="*/ 0 h 52"/>
                <a:gd name="T12" fmla="*/ 3 w 54"/>
                <a:gd name="T13" fmla="*/ 4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4" h="52">
                  <a:moveTo>
                    <a:pt x="3" y="4"/>
                  </a:moveTo>
                  <a:lnTo>
                    <a:pt x="0" y="51"/>
                  </a:lnTo>
                  <a:lnTo>
                    <a:pt x="53" y="26"/>
                  </a:lnTo>
                  <a:lnTo>
                    <a:pt x="29" y="20"/>
                  </a:lnTo>
                  <a:lnTo>
                    <a:pt x="13" y="26"/>
                  </a:lnTo>
                  <a:lnTo>
                    <a:pt x="19" y="0"/>
                  </a:lnTo>
                  <a:lnTo>
                    <a:pt x="3" y="4"/>
                  </a:lnTo>
                </a:path>
              </a:pathLst>
            </a:custGeom>
            <a:solidFill>
              <a:srgbClr val="40404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31" name="Freeform 15">
              <a:extLst>
                <a:ext uri="{FF2B5EF4-FFF2-40B4-BE49-F238E27FC236}">
                  <a16:creationId xmlns:a16="http://schemas.microsoft.com/office/drawing/2014/main" id="{24CB137A-C9D6-424E-8CE2-658FFC74734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3" y="3434"/>
              <a:ext cx="425" cy="106"/>
            </a:xfrm>
            <a:custGeom>
              <a:avLst/>
              <a:gdLst>
                <a:gd name="T0" fmla="*/ 0 w 425"/>
                <a:gd name="T1" fmla="*/ 40 h 106"/>
                <a:gd name="T2" fmla="*/ 206 w 425"/>
                <a:gd name="T3" fmla="*/ 105 h 106"/>
                <a:gd name="T4" fmla="*/ 424 w 425"/>
                <a:gd name="T5" fmla="*/ 44 h 106"/>
                <a:gd name="T6" fmla="*/ 254 w 425"/>
                <a:gd name="T7" fmla="*/ 0 h 106"/>
                <a:gd name="T8" fmla="*/ 0 w 425"/>
                <a:gd name="T9" fmla="*/ 40 h 1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5" h="106">
                  <a:moveTo>
                    <a:pt x="0" y="40"/>
                  </a:moveTo>
                  <a:lnTo>
                    <a:pt x="206" y="105"/>
                  </a:lnTo>
                  <a:lnTo>
                    <a:pt x="424" y="44"/>
                  </a:lnTo>
                  <a:lnTo>
                    <a:pt x="254" y="0"/>
                  </a:lnTo>
                  <a:lnTo>
                    <a:pt x="0" y="40"/>
                  </a:lnTo>
                </a:path>
              </a:pathLst>
            </a:custGeom>
            <a:solidFill>
              <a:srgbClr val="80808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32" name="Freeform 16">
              <a:extLst>
                <a:ext uri="{FF2B5EF4-FFF2-40B4-BE49-F238E27FC236}">
                  <a16:creationId xmlns:a16="http://schemas.microsoft.com/office/drawing/2014/main" id="{42424BA3-E2C4-4AD9-A9BC-DFD28F15500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9" y="3474"/>
              <a:ext cx="221" cy="72"/>
            </a:xfrm>
            <a:custGeom>
              <a:avLst/>
              <a:gdLst>
                <a:gd name="T0" fmla="*/ 9 w 221"/>
                <a:gd name="T1" fmla="*/ 0 h 72"/>
                <a:gd name="T2" fmla="*/ 220 w 221"/>
                <a:gd name="T3" fmla="*/ 64 h 72"/>
                <a:gd name="T4" fmla="*/ 214 w 221"/>
                <a:gd name="T5" fmla="*/ 71 h 72"/>
                <a:gd name="T6" fmla="*/ 0 w 221"/>
                <a:gd name="T7" fmla="*/ 10 h 72"/>
                <a:gd name="T8" fmla="*/ 9 w 221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" h="72">
                  <a:moveTo>
                    <a:pt x="9" y="0"/>
                  </a:moveTo>
                  <a:lnTo>
                    <a:pt x="220" y="64"/>
                  </a:lnTo>
                  <a:lnTo>
                    <a:pt x="214" y="71"/>
                  </a:lnTo>
                  <a:lnTo>
                    <a:pt x="0" y="10"/>
                  </a:lnTo>
                  <a:lnTo>
                    <a:pt x="9" y="0"/>
                  </a:lnTo>
                </a:path>
              </a:pathLst>
            </a:custGeom>
            <a:solidFill>
              <a:srgbClr val="60606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33" name="Freeform 17">
              <a:extLst>
                <a:ext uri="{FF2B5EF4-FFF2-40B4-BE49-F238E27FC236}">
                  <a16:creationId xmlns:a16="http://schemas.microsoft.com/office/drawing/2014/main" id="{F83A7969-D78A-4E95-9AC3-546F44067A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3" y="3478"/>
              <a:ext cx="228" cy="72"/>
            </a:xfrm>
            <a:custGeom>
              <a:avLst/>
              <a:gdLst>
                <a:gd name="T0" fmla="*/ 0 w 228"/>
                <a:gd name="T1" fmla="*/ 71 h 72"/>
                <a:gd name="T2" fmla="*/ 7 w 228"/>
                <a:gd name="T3" fmla="*/ 60 h 72"/>
                <a:gd name="T4" fmla="*/ 227 w 228"/>
                <a:gd name="T5" fmla="*/ 0 h 72"/>
                <a:gd name="T6" fmla="*/ 215 w 228"/>
                <a:gd name="T7" fmla="*/ 10 h 72"/>
                <a:gd name="T8" fmla="*/ 0 w 228"/>
                <a:gd name="T9" fmla="*/ 71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" h="72">
                  <a:moveTo>
                    <a:pt x="0" y="71"/>
                  </a:moveTo>
                  <a:lnTo>
                    <a:pt x="7" y="60"/>
                  </a:lnTo>
                  <a:lnTo>
                    <a:pt x="227" y="0"/>
                  </a:lnTo>
                  <a:lnTo>
                    <a:pt x="215" y="10"/>
                  </a:lnTo>
                  <a:lnTo>
                    <a:pt x="0" y="71"/>
                  </a:lnTo>
                </a:path>
              </a:pathLst>
            </a:custGeom>
            <a:solidFill>
              <a:srgbClr val="40404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34" name="Freeform 18">
              <a:extLst>
                <a:ext uri="{FF2B5EF4-FFF2-40B4-BE49-F238E27FC236}">
                  <a16:creationId xmlns:a16="http://schemas.microsoft.com/office/drawing/2014/main" id="{7EE47E16-A918-4EF1-8DD0-A1F9A99903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4" y="3484"/>
              <a:ext cx="178" cy="52"/>
            </a:xfrm>
            <a:custGeom>
              <a:avLst/>
              <a:gdLst>
                <a:gd name="T0" fmla="*/ 0 w 178"/>
                <a:gd name="T1" fmla="*/ 12 h 52"/>
                <a:gd name="T2" fmla="*/ 60 w 178"/>
                <a:gd name="T3" fmla="*/ 0 h 52"/>
                <a:gd name="T4" fmla="*/ 177 w 178"/>
                <a:gd name="T5" fmla="*/ 32 h 52"/>
                <a:gd name="T6" fmla="*/ 118 w 178"/>
                <a:gd name="T7" fmla="*/ 51 h 52"/>
                <a:gd name="T8" fmla="*/ 0 w 178"/>
                <a:gd name="T9" fmla="*/ 12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8" h="52">
                  <a:moveTo>
                    <a:pt x="0" y="12"/>
                  </a:moveTo>
                  <a:lnTo>
                    <a:pt x="60" y="0"/>
                  </a:lnTo>
                  <a:lnTo>
                    <a:pt x="177" y="32"/>
                  </a:lnTo>
                  <a:lnTo>
                    <a:pt x="118" y="51"/>
                  </a:lnTo>
                  <a:lnTo>
                    <a:pt x="0" y="12"/>
                  </a:lnTo>
                </a:path>
              </a:pathLst>
            </a:custGeom>
            <a:solidFill>
              <a:srgbClr val="A0A0A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35" name="Freeform 19">
              <a:extLst>
                <a:ext uri="{FF2B5EF4-FFF2-40B4-BE49-F238E27FC236}">
                  <a16:creationId xmlns:a16="http://schemas.microsoft.com/office/drawing/2014/main" id="{5FAB6AD5-2687-440C-B760-EBA939D534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0" y="3450"/>
              <a:ext cx="250" cy="62"/>
            </a:xfrm>
            <a:custGeom>
              <a:avLst/>
              <a:gdLst>
                <a:gd name="T0" fmla="*/ 0 w 250"/>
                <a:gd name="T1" fmla="*/ 28 h 62"/>
                <a:gd name="T2" fmla="*/ 110 w 250"/>
                <a:gd name="T3" fmla="*/ 61 h 62"/>
                <a:gd name="T4" fmla="*/ 249 w 250"/>
                <a:gd name="T5" fmla="*/ 24 h 62"/>
                <a:gd name="T6" fmla="*/ 147 w 250"/>
                <a:gd name="T7" fmla="*/ 0 h 62"/>
                <a:gd name="T8" fmla="*/ 0 w 250"/>
                <a:gd name="T9" fmla="*/ 28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0" h="62">
                  <a:moveTo>
                    <a:pt x="0" y="28"/>
                  </a:moveTo>
                  <a:lnTo>
                    <a:pt x="110" y="61"/>
                  </a:lnTo>
                  <a:lnTo>
                    <a:pt x="249" y="24"/>
                  </a:lnTo>
                  <a:lnTo>
                    <a:pt x="147" y="0"/>
                  </a:lnTo>
                  <a:lnTo>
                    <a:pt x="0" y="28"/>
                  </a:lnTo>
                </a:path>
              </a:pathLst>
            </a:custGeom>
            <a:solidFill>
              <a:srgbClr val="A0A0A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36" name="Freeform 20">
              <a:extLst>
                <a:ext uri="{FF2B5EF4-FFF2-40B4-BE49-F238E27FC236}">
                  <a16:creationId xmlns:a16="http://schemas.microsoft.com/office/drawing/2014/main" id="{9F92DA43-69A5-4272-8AFF-6428F3EAE95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6" y="3436"/>
              <a:ext cx="273" cy="55"/>
            </a:xfrm>
            <a:custGeom>
              <a:avLst/>
              <a:gdLst>
                <a:gd name="T0" fmla="*/ 56 w 273"/>
                <a:gd name="T1" fmla="*/ 54 h 55"/>
                <a:gd name="T2" fmla="*/ 0 w 273"/>
                <a:gd name="T3" fmla="*/ 38 h 55"/>
                <a:gd name="T4" fmla="*/ 229 w 273"/>
                <a:gd name="T5" fmla="*/ 0 h 55"/>
                <a:gd name="T6" fmla="*/ 272 w 273"/>
                <a:gd name="T7" fmla="*/ 10 h 55"/>
                <a:gd name="T8" fmla="*/ 56 w 273"/>
                <a:gd name="T9" fmla="*/ 54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3" h="55">
                  <a:moveTo>
                    <a:pt x="56" y="54"/>
                  </a:moveTo>
                  <a:lnTo>
                    <a:pt x="0" y="38"/>
                  </a:lnTo>
                  <a:lnTo>
                    <a:pt x="229" y="0"/>
                  </a:lnTo>
                  <a:lnTo>
                    <a:pt x="272" y="10"/>
                  </a:lnTo>
                  <a:lnTo>
                    <a:pt x="56" y="54"/>
                  </a:lnTo>
                </a:path>
              </a:pathLst>
            </a:custGeom>
            <a:solidFill>
              <a:srgbClr val="A0A0A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37" name="Line 21">
              <a:extLst>
                <a:ext uri="{FF2B5EF4-FFF2-40B4-BE49-F238E27FC236}">
                  <a16:creationId xmlns:a16="http://schemas.microsoft.com/office/drawing/2014/main" id="{EACB2986-80AF-4D3C-AA46-EEA6E6CD8E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4" y="3440"/>
              <a:ext cx="237" cy="42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38" name="Line 22">
              <a:extLst>
                <a:ext uri="{FF2B5EF4-FFF2-40B4-BE49-F238E27FC236}">
                  <a16:creationId xmlns:a16="http://schemas.microsoft.com/office/drawing/2014/main" id="{F6E68233-C9E7-45D0-9D31-21955AF488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75" y="3444"/>
              <a:ext cx="230" cy="44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39" name="Line 23">
              <a:extLst>
                <a:ext uri="{FF2B5EF4-FFF2-40B4-BE49-F238E27FC236}">
                  <a16:creationId xmlns:a16="http://schemas.microsoft.com/office/drawing/2014/main" id="{A729FCCE-538A-45CB-91AB-7C66D12568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83" y="3446"/>
              <a:ext cx="225" cy="44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40" name="Line 24">
              <a:extLst>
                <a:ext uri="{FF2B5EF4-FFF2-40B4-BE49-F238E27FC236}">
                  <a16:creationId xmlns:a16="http://schemas.microsoft.com/office/drawing/2014/main" id="{480CB9A5-06C5-4636-8435-1CC9662767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20" y="3456"/>
              <a:ext cx="220" cy="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41" name="Line 25">
              <a:extLst>
                <a:ext uri="{FF2B5EF4-FFF2-40B4-BE49-F238E27FC236}">
                  <a16:creationId xmlns:a16="http://schemas.microsoft.com/office/drawing/2014/main" id="{53F020B5-694C-4647-A16A-2CCC5D6160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39" y="3458"/>
              <a:ext cx="212" cy="46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42" name="Line 26">
              <a:extLst>
                <a:ext uri="{FF2B5EF4-FFF2-40B4-BE49-F238E27FC236}">
                  <a16:creationId xmlns:a16="http://schemas.microsoft.com/office/drawing/2014/main" id="{9FB04951-13D0-49F7-A98F-B5B1613E9E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70" y="3468"/>
              <a:ext cx="191" cy="39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43" name="Line 27">
              <a:extLst>
                <a:ext uri="{FF2B5EF4-FFF2-40B4-BE49-F238E27FC236}">
                  <a16:creationId xmlns:a16="http://schemas.microsoft.com/office/drawing/2014/main" id="{53EA7575-3C3A-4773-95C3-894560B1B6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86" y="3472"/>
              <a:ext cx="187" cy="45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44" name="Line 28">
              <a:extLst>
                <a:ext uri="{FF2B5EF4-FFF2-40B4-BE49-F238E27FC236}">
                  <a16:creationId xmlns:a16="http://schemas.microsoft.com/office/drawing/2014/main" id="{3FF2425F-297F-4B85-B21D-C7457102D4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09" y="3472"/>
              <a:ext cx="183" cy="49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45" name="Line 29">
              <a:extLst>
                <a:ext uri="{FF2B5EF4-FFF2-40B4-BE49-F238E27FC236}">
                  <a16:creationId xmlns:a16="http://schemas.microsoft.com/office/drawing/2014/main" id="{DCABDD24-D59D-41E0-ADB5-227012833F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0" y="3490"/>
              <a:ext cx="114" cy="33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46" name="Line 30">
              <a:extLst>
                <a:ext uri="{FF2B5EF4-FFF2-40B4-BE49-F238E27FC236}">
                  <a16:creationId xmlns:a16="http://schemas.microsoft.com/office/drawing/2014/main" id="{C5C6E332-7F06-474B-84CF-34C7318F25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1" y="3484"/>
              <a:ext cx="117" cy="37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47" name="Line 31">
              <a:extLst>
                <a:ext uri="{FF2B5EF4-FFF2-40B4-BE49-F238E27FC236}">
                  <a16:creationId xmlns:a16="http://schemas.microsoft.com/office/drawing/2014/main" id="{27AC0AE9-5025-4132-A81B-8E0F8D1CA3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3" y="3472"/>
              <a:ext cx="105" cy="32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48" name="Line 32">
              <a:extLst>
                <a:ext uri="{FF2B5EF4-FFF2-40B4-BE49-F238E27FC236}">
                  <a16:creationId xmlns:a16="http://schemas.microsoft.com/office/drawing/2014/main" id="{EB24F3CA-B26B-457F-9543-7D099E957B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5" y="3472"/>
              <a:ext cx="105" cy="28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49" name="Line 33">
              <a:extLst>
                <a:ext uri="{FF2B5EF4-FFF2-40B4-BE49-F238E27FC236}">
                  <a16:creationId xmlns:a16="http://schemas.microsoft.com/office/drawing/2014/main" id="{FB20B41A-0490-4B1F-8C52-09D5FC0616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6" y="3468"/>
              <a:ext cx="101" cy="26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50" name="Line 34">
              <a:extLst>
                <a:ext uri="{FF2B5EF4-FFF2-40B4-BE49-F238E27FC236}">
                  <a16:creationId xmlns:a16="http://schemas.microsoft.com/office/drawing/2014/main" id="{7EC9C69A-015F-4141-A2C6-1085940FF8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77" y="3462"/>
              <a:ext cx="101" cy="26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51" name="Line 35">
              <a:extLst>
                <a:ext uri="{FF2B5EF4-FFF2-40B4-BE49-F238E27FC236}">
                  <a16:creationId xmlns:a16="http://schemas.microsoft.com/office/drawing/2014/main" id="{9C7259A1-B9F2-4293-A7E0-BE5E19D0EF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99" y="3456"/>
              <a:ext cx="105" cy="28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52" name="Line 36">
              <a:extLst>
                <a:ext uri="{FF2B5EF4-FFF2-40B4-BE49-F238E27FC236}">
                  <a16:creationId xmlns:a16="http://schemas.microsoft.com/office/drawing/2014/main" id="{5FC322A6-60B5-4E29-BBA5-A0C5208D93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5" y="3472"/>
              <a:ext cx="60" cy="12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53" name="Line 37">
              <a:extLst>
                <a:ext uri="{FF2B5EF4-FFF2-40B4-BE49-F238E27FC236}">
                  <a16:creationId xmlns:a16="http://schemas.microsoft.com/office/drawing/2014/main" id="{9EF3C084-3A39-42D6-9CF0-ED81B41631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4" y="3468"/>
              <a:ext cx="56" cy="6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54" name="Line 38">
              <a:extLst>
                <a:ext uri="{FF2B5EF4-FFF2-40B4-BE49-F238E27FC236}">
                  <a16:creationId xmlns:a16="http://schemas.microsoft.com/office/drawing/2014/main" id="{9C9583AF-1F11-479D-BFE2-088CC973A5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9" y="3458"/>
              <a:ext cx="52" cy="14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55" name="Line 39">
              <a:extLst>
                <a:ext uri="{FF2B5EF4-FFF2-40B4-BE49-F238E27FC236}">
                  <a16:creationId xmlns:a16="http://schemas.microsoft.com/office/drawing/2014/main" id="{0C4D9AA0-04E1-4A62-9AC8-CC4BE98082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80" y="3456"/>
              <a:ext cx="51" cy="16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56" name="Line 40">
              <a:extLst>
                <a:ext uri="{FF2B5EF4-FFF2-40B4-BE49-F238E27FC236}">
                  <a16:creationId xmlns:a16="http://schemas.microsoft.com/office/drawing/2014/main" id="{6946CAFB-830D-4A4A-942A-A0FF50E0AC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3" y="3450"/>
              <a:ext cx="49" cy="16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57" name="Line 41">
              <a:extLst>
                <a:ext uri="{FF2B5EF4-FFF2-40B4-BE49-F238E27FC236}">
                  <a16:creationId xmlns:a16="http://schemas.microsoft.com/office/drawing/2014/main" id="{04379988-7770-400D-8012-3E89747892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3444"/>
              <a:ext cx="43" cy="12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58" name="Freeform 42">
              <a:extLst>
                <a:ext uri="{FF2B5EF4-FFF2-40B4-BE49-F238E27FC236}">
                  <a16:creationId xmlns:a16="http://schemas.microsoft.com/office/drawing/2014/main" id="{BCCC5CE3-0572-44FE-9ADB-2F2CA28CAB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2" y="3681"/>
              <a:ext cx="629" cy="224"/>
            </a:xfrm>
            <a:custGeom>
              <a:avLst/>
              <a:gdLst>
                <a:gd name="T0" fmla="*/ 52 w 629"/>
                <a:gd name="T1" fmla="*/ 223 h 224"/>
                <a:gd name="T2" fmla="*/ 3 w 629"/>
                <a:gd name="T3" fmla="*/ 212 h 224"/>
                <a:gd name="T4" fmla="*/ 0 w 629"/>
                <a:gd name="T5" fmla="*/ 164 h 224"/>
                <a:gd name="T6" fmla="*/ 3 w 629"/>
                <a:gd name="T7" fmla="*/ 126 h 224"/>
                <a:gd name="T8" fmla="*/ 31 w 629"/>
                <a:gd name="T9" fmla="*/ 108 h 224"/>
                <a:gd name="T10" fmla="*/ 62 w 629"/>
                <a:gd name="T11" fmla="*/ 92 h 224"/>
                <a:gd name="T12" fmla="*/ 132 w 629"/>
                <a:gd name="T13" fmla="*/ 70 h 224"/>
                <a:gd name="T14" fmla="*/ 246 w 629"/>
                <a:gd name="T15" fmla="*/ 50 h 224"/>
                <a:gd name="T16" fmla="*/ 268 w 629"/>
                <a:gd name="T17" fmla="*/ 48 h 224"/>
                <a:gd name="T18" fmla="*/ 283 w 629"/>
                <a:gd name="T19" fmla="*/ 50 h 224"/>
                <a:gd name="T20" fmla="*/ 285 w 629"/>
                <a:gd name="T21" fmla="*/ 44 h 224"/>
                <a:gd name="T22" fmla="*/ 293 w 629"/>
                <a:gd name="T23" fmla="*/ 42 h 224"/>
                <a:gd name="T24" fmla="*/ 299 w 629"/>
                <a:gd name="T25" fmla="*/ 42 h 224"/>
                <a:gd name="T26" fmla="*/ 307 w 629"/>
                <a:gd name="T27" fmla="*/ 42 h 224"/>
                <a:gd name="T28" fmla="*/ 314 w 629"/>
                <a:gd name="T29" fmla="*/ 32 h 224"/>
                <a:gd name="T30" fmla="*/ 320 w 629"/>
                <a:gd name="T31" fmla="*/ 26 h 224"/>
                <a:gd name="T32" fmla="*/ 326 w 629"/>
                <a:gd name="T33" fmla="*/ 26 h 224"/>
                <a:gd name="T34" fmla="*/ 342 w 629"/>
                <a:gd name="T35" fmla="*/ 26 h 224"/>
                <a:gd name="T36" fmla="*/ 338 w 629"/>
                <a:gd name="T37" fmla="*/ 20 h 224"/>
                <a:gd name="T38" fmla="*/ 351 w 629"/>
                <a:gd name="T39" fmla="*/ 0 h 224"/>
                <a:gd name="T40" fmla="*/ 610 w 629"/>
                <a:gd name="T41" fmla="*/ 4 h 224"/>
                <a:gd name="T42" fmla="*/ 610 w 629"/>
                <a:gd name="T43" fmla="*/ 26 h 224"/>
                <a:gd name="T44" fmla="*/ 616 w 629"/>
                <a:gd name="T45" fmla="*/ 44 h 224"/>
                <a:gd name="T46" fmla="*/ 616 w 629"/>
                <a:gd name="T47" fmla="*/ 60 h 224"/>
                <a:gd name="T48" fmla="*/ 626 w 629"/>
                <a:gd name="T49" fmla="*/ 72 h 224"/>
                <a:gd name="T50" fmla="*/ 628 w 629"/>
                <a:gd name="T51" fmla="*/ 104 h 224"/>
                <a:gd name="T52" fmla="*/ 622 w 629"/>
                <a:gd name="T53" fmla="*/ 114 h 224"/>
                <a:gd name="T54" fmla="*/ 616 w 629"/>
                <a:gd name="T55" fmla="*/ 132 h 224"/>
                <a:gd name="T56" fmla="*/ 606 w 629"/>
                <a:gd name="T57" fmla="*/ 142 h 224"/>
                <a:gd name="T58" fmla="*/ 596 w 629"/>
                <a:gd name="T59" fmla="*/ 148 h 224"/>
                <a:gd name="T60" fmla="*/ 575 w 629"/>
                <a:gd name="T61" fmla="*/ 148 h 224"/>
                <a:gd name="T62" fmla="*/ 552 w 629"/>
                <a:gd name="T63" fmla="*/ 158 h 224"/>
                <a:gd name="T64" fmla="*/ 536 w 629"/>
                <a:gd name="T65" fmla="*/ 168 h 224"/>
                <a:gd name="T66" fmla="*/ 530 w 629"/>
                <a:gd name="T67" fmla="*/ 180 h 224"/>
                <a:gd name="T68" fmla="*/ 505 w 629"/>
                <a:gd name="T69" fmla="*/ 184 h 224"/>
                <a:gd name="T70" fmla="*/ 480 w 629"/>
                <a:gd name="T71" fmla="*/ 194 h 224"/>
                <a:gd name="T72" fmla="*/ 443 w 629"/>
                <a:gd name="T73" fmla="*/ 196 h 224"/>
                <a:gd name="T74" fmla="*/ 406 w 629"/>
                <a:gd name="T75" fmla="*/ 196 h 224"/>
                <a:gd name="T76" fmla="*/ 381 w 629"/>
                <a:gd name="T77" fmla="*/ 194 h 224"/>
                <a:gd name="T78" fmla="*/ 359 w 629"/>
                <a:gd name="T79" fmla="*/ 194 h 224"/>
                <a:gd name="T80" fmla="*/ 342 w 629"/>
                <a:gd name="T81" fmla="*/ 202 h 224"/>
                <a:gd name="T82" fmla="*/ 307 w 629"/>
                <a:gd name="T83" fmla="*/ 200 h 224"/>
                <a:gd name="T84" fmla="*/ 173 w 629"/>
                <a:gd name="T85" fmla="*/ 212 h 224"/>
                <a:gd name="T86" fmla="*/ 114 w 629"/>
                <a:gd name="T87" fmla="*/ 223 h 224"/>
                <a:gd name="T88" fmla="*/ 52 w 629"/>
                <a:gd name="T89" fmla="*/ 223 h 22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629" h="224">
                  <a:moveTo>
                    <a:pt x="52" y="223"/>
                  </a:moveTo>
                  <a:lnTo>
                    <a:pt x="3" y="212"/>
                  </a:lnTo>
                  <a:lnTo>
                    <a:pt x="0" y="164"/>
                  </a:lnTo>
                  <a:lnTo>
                    <a:pt x="3" y="126"/>
                  </a:lnTo>
                  <a:lnTo>
                    <a:pt x="31" y="108"/>
                  </a:lnTo>
                  <a:lnTo>
                    <a:pt x="62" y="92"/>
                  </a:lnTo>
                  <a:lnTo>
                    <a:pt x="132" y="70"/>
                  </a:lnTo>
                  <a:lnTo>
                    <a:pt x="246" y="50"/>
                  </a:lnTo>
                  <a:lnTo>
                    <a:pt x="268" y="48"/>
                  </a:lnTo>
                  <a:lnTo>
                    <a:pt x="283" y="50"/>
                  </a:lnTo>
                  <a:lnTo>
                    <a:pt x="285" y="44"/>
                  </a:lnTo>
                  <a:lnTo>
                    <a:pt x="293" y="42"/>
                  </a:lnTo>
                  <a:lnTo>
                    <a:pt x="299" y="42"/>
                  </a:lnTo>
                  <a:lnTo>
                    <a:pt x="307" y="42"/>
                  </a:lnTo>
                  <a:lnTo>
                    <a:pt x="314" y="32"/>
                  </a:lnTo>
                  <a:lnTo>
                    <a:pt x="320" y="26"/>
                  </a:lnTo>
                  <a:lnTo>
                    <a:pt x="326" y="26"/>
                  </a:lnTo>
                  <a:lnTo>
                    <a:pt x="342" y="26"/>
                  </a:lnTo>
                  <a:lnTo>
                    <a:pt x="338" y="20"/>
                  </a:lnTo>
                  <a:lnTo>
                    <a:pt x="351" y="0"/>
                  </a:lnTo>
                  <a:lnTo>
                    <a:pt x="610" y="4"/>
                  </a:lnTo>
                  <a:lnTo>
                    <a:pt x="610" y="26"/>
                  </a:lnTo>
                  <a:lnTo>
                    <a:pt x="616" y="44"/>
                  </a:lnTo>
                  <a:lnTo>
                    <a:pt x="616" y="60"/>
                  </a:lnTo>
                  <a:lnTo>
                    <a:pt x="626" y="72"/>
                  </a:lnTo>
                  <a:lnTo>
                    <a:pt x="628" y="104"/>
                  </a:lnTo>
                  <a:lnTo>
                    <a:pt x="622" y="114"/>
                  </a:lnTo>
                  <a:lnTo>
                    <a:pt x="616" y="132"/>
                  </a:lnTo>
                  <a:lnTo>
                    <a:pt x="606" y="142"/>
                  </a:lnTo>
                  <a:lnTo>
                    <a:pt x="596" y="148"/>
                  </a:lnTo>
                  <a:lnTo>
                    <a:pt x="575" y="148"/>
                  </a:lnTo>
                  <a:lnTo>
                    <a:pt x="552" y="158"/>
                  </a:lnTo>
                  <a:lnTo>
                    <a:pt x="536" y="168"/>
                  </a:lnTo>
                  <a:lnTo>
                    <a:pt x="530" y="180"/>
                  </a:lnTo>
                  <a:lnTo>
                    <a:pt x="505" y="184"/>
                  </a:lnTo>
                  <a:lnTo>
                    <a:pt x="480" y="194"/>
                  </a:lnTo>
                  <a:lnTo>
                    <a:pt x="443" y="196"/>
                  </a:lnTo>
                  <a:lnTo>
                    <a:pt x="406" y="196"/>
                  </a:lnTo>
                  <a:lnTo>
                    <a:pt x="381" y="194"/>
                  </a:lnTo>
                  <a:lnTo>
                    <a:pt x="359" y="194"/>
                  </a:lnTo>
                  <a:lnTo>
                    <a:pt x="342" y="202"/>
                  </a:lnTo>
                  <a:lnTo>
                    <a:pt x="307" y="200"/>
                  </a:lnTo>
                  <a:lnTo>
                    <a:pt x="173" y="212"/>
                  </a:lnTo>
                  <a:lnTo>
                    <a:pt x="114" y="223"/>
                  </a:lnTo>
                  <a:lnTo>
                    <a:pt x="52" y="223"/>
                  </a:lnTo>
                </a:path>
              </a:pathLst>
            </a:custGeom>
            <a:solidFill>
              <a:srgbClr val="60606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59" name="Freeform 43">
              <a:extLst>
                <a:ext uri="{FF2B5EF4-FFF2-40B4-BE49-F238E27FC236}">
                  <a16:creationId xmlns:a16="http://schemas.microsoft.com/office/drawing/2014/main" id="{560E60E9-2C83-406B-801F-B05D22850E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6" y="3703"/>
              <a:ext cx="613" cy="196"/>
            </a:xfrm>
            <a:custGeom>
              <a:avLst/>
              <a:gdLst>
                <a:gd name="T0" fmla="*/ 596 w 613"/>
                <a:gd name="T1" fmla="*/ 20 h 196"/>
                <a:gd name="T2" fmla="*/ 608 w 613"/>
                <a:gd name="T3" fmla="*/ 48 h 196"/>
                <a:gd name="T4" fmla="*/ 596 w 613"/>
                <a:gd name="T5" fmla="*/ 118 h 196"/>
                <a:gd name="T6" fmla="*/ 563 w 613"/>
                <a:gd name="T7" fmla="*/ 118 h 196"/>
                <a:gd name="T8" fmla="*/ 528 w 613"/>
                <a:gd name="T9" fmla="*/ 142 h 196"/>
                <a:gd name="T10" fmla="*/ 437 w 613"/>
                <a:gd name="T11" fmla="*/ 162 h 196"/>
                <a:gd name="T12" fmla="*/ 353 w 613"/>
                <a:gd name="T13" fmla="*/ 162 h 196"/>
                <a:gd name="T14" fmla="*/ 384 w 613"/>
                <a:gd name="T15" fmla="*/ 134 h 196"/>
                <a:gd name="T16" fmla="*/ 343 w 613"/>
                <a:gd name="T17" fmla="*/ 162 h 196"/>
                <a:gd name="T18" fmla="*/ 303 w 613"/>
                <a:gd name="T19" fmla="*/ 168 h 196"/>
                <a:gd name="T20" fmla="*/ 328 w 613"/>
                <a:gd name="T21" fmla="*/ 148 h 196"/>
                <a:gd name="T22" fmla="*/ 285 w 613"/>
                <a:gd name="T23" fmla="*/ 172 h 196"/>
                <a:gd name="T24" fmla="*/ 143 w 613"/>
                <a:gd name="T25" fmla="*/ 186 h 196"/>
                <a:gd name="T26" fmla="*/ 147 w 613"/>
                <a:gd name="T27" fmla="*/ 174 h 196"/>
                <a:gd name="T28" fmla="*/ 143 w 613"/>
                <a:gd name="T29" fmla="*/ 168 h 196"/>
                <a:gd name="T30" fmla="*/ 95 w 613"/>
                <a:gd name="T31" fmla="*/ 190 h 196"/>
                <a:gd name="T32" fmla="*/ 137 w 613"/>
                <a:gd name="T33" fmla="*/ 156 h 196"/>
                <a:gd name="T34" fmla="*/ 85 w 613"/>
                <a:gd name="T35" fmla="*/ 178 h 196"/>
                <a:gd name="T36" fmla="*/ 64 w 613"/>
                <a:gd name="T37" fmla="*/ 174 h 196"/>
                <a:gd name="T38" fmla="*/ 52 w 613"/>
                <a:gd name="T39" fmla="*/ 174 h 196"/>
                <a:gd name="T40" fmla="*/ 17 w 613"/>
                <a:gd name="T41" fmla="*/ 186 h 196"/>
                <a:gd name="T42" fmla="*/ 0 w 613"/>
                <a:gd name="T43" fmla="*/ 158 h 196"/>
                <a:gd name="T44" fmla="*/ 15 w 613"/>
                <a:gd name="T45" fmla="*/ 98 h 196"/>
                <a:gd name="T46" fmla="*/ 85 w 613"/>
                <a:gd name="T47" fmla="*/ 70 h 196"/>
                <a:gd name="T48" fmla="*/ 237 w 613"/>
                <a:gd name="T49" fmla="*/ 32 h 196"/>
                <a:gd name="T50" fmla="*/ 289 w 613"/>
                <a:gd name="T51" fmla="*/ 48 h 196"/>
                <a:gd name="T52" fmla="*/ 310 w 613"/>
                <a:gd name="T53" fmla="*/ 48 h 196"/>
                <a:gd name="T54" fmla="*/ 281 w 613"/>
                <a:gd name="T55" fmla="*/ 32 h 196"/>
                <a:gd name="T56" fmla="*/ 301 w 613"/>
                <a:gd name="T57" fmla="*/ 26 h 196"/>
                <a:gd name="T58" fmla="*/ 316 w 613"/>
                <a:gd name="T59" fmla="*/ 38 h 196"/>
                <a:gd name="T60" fmla="*/ 316 w 613"/>
                <a:gd name="T61" fmla="*/ 32 h 196"/>
                <a:gd name="T62" fmla="*/ 316 w 613"/>
                <a:gd name="T63" fmla="*/ 16 h 196"/>
                <a:gd name="T64" fmla="*/ 353 w 613"/>
                <a:gd name="T65" fmla="*/ 26 h 196"/>
                <a:gd name="T66" fmla="*/ 349 w 613"/>
                <a:gd name="T67" fmla="*/ 14 h 196"/>
                <a:gd name="T68" fmla="*/ 340 w 613"/>
                <a:gd name="T69" fmla="*/ 0 h 196"/>
                <a:gd name="T70" fmla="*/ 380 w 613"/>
                <a:gd name="T71" fmla="*/ 10 h 196"/>
                <a:gd name="T72" fmla="*/ 454 w 613"/>
                <a:gd name="T73" fmla="*/ 26 h 196"/>
                <a:gd name="T74" fmla="*/ 466 w 613"/>
                <a:gd name="T75" fmla="*/ 6 h 196"/>
                <a:gd name="T76" fmla="*/ 485 w 613"/>
                <a:gd name="T77" fmla="*/ 26 h 196"/>
                <a:gd name="T78" fmla="*/ 522 w 613"/>
                <a:gd name="T79" fmla="*/ 14 h 196"/>
                <a:gd name="T80" fmla="*/ 534 w 613"/>
                <a:gd name="T81" fmla="*/ 32 h 196"/>
                <a:gd name="T82" fmla="*/ 584 w 613"/>
                <a:gd name="T83" fmla="*/ 26 h 196"/>
                <a:gd name="T84" fmla="*/ 596 w 613"/>
                <a:gd name="T85" fmla="*/ 6 h 19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13" h="196">
                  <a:moveTo>
                    <a:pt x="596" y="6"/>
                  </a:moveTo>
                  <a:lnTo>
                    <a:pt x="596" y="20"/>
                  </a:lnTo>
                  <a:lnTo>
                    <a:pt x="602" y="16"/>
                  </a:lnTo>
                  <a:lnTo>
                    <a:pt x="608" y="48"/>
                  </a:lnTo>
                  <a:lnTo>
                    <a:pt x="612" y="82"/>
                  </a:lnTo>
                  <a:lnTo>
                    <a:pt x="596" y="118"/>
                  </a:lnTo>
                  <a:lnTo>
                    <a:pt x="559" y="124"/>
                  </a:lnTo>
                  <a:lnTo>
                    <a:pt x="563" y="118"/>
                  </a:lnTo>
                  <a:lnTo>
                    <a:pt x="540" y="130"/>
                  </a:lnTo>
                  <a:lnTo>
                    <a:pt x="528" y="142"/>
                  </a:lnTo>
                  <a:lnTo>
                    <a:pt x="485" y="162"/>
                  </a:lnTo>
                  <a:lnTo>
                    <a:pt x="437" y="162"/>
                  </a:lnTo>
                  <a:lnTo>
                    <a:pt x="376" y="164"/>
                  </a:lnTo>
                  <a:lnTo>
                    <a:pt x="353" y="162"/>
                  </a:lnTo>
                  <a:lnTo>
                    <a:pt x="374" y="156"/>
                  </a:lnTo>
                  <a:lnTo>
                    <a:pt x="384" y="134"/>
                  </a:lnTo>
                  <a:lnTo>
                    <a:pt x="365" y="152"/>
                  </a:lnTo>
                  <a:lnTo>
                    <a:pt x="343" y="162"/>
                  </a:lnTo>
                  <a:lnTo>
                    <a:pt x="322" y="172"/>
                  </a:lnTo>
                  <a:lnTo>
                    <a:pt x="303" y="168"/>
                  </a:lnTo>
                  <a:lnTo>
                    <a:pt x="316" y="162"/>
                  </a:lnTo>
                  <a:lnTo>
                    <a:pt x="328" y="148"/>
                  </a:lnTo>
                  <a:lnTo>
                    <a:pt x="306" y="158"/>
                  </a:lnTo>
                  <a:lnTo>
                    <a:pt x="285" y="172"/>
                  </a:lnTo>
                  <a:lnTo>
                    <a:pt x="217" y="178"/>
                  </a:lnTo>
                  <a:lnTo>
                    <a:pt x="143" y="186"/>
                  </a:lnTo>
                  <a:lnTo>
                    <a:pt x="116" y="186"/>
                  </a:lnTo>
                  <a:lnTo>
                    <a:pt x="147" y="174"/>
                  </a:lnTo>
                  <a:lnTo>
                    <a:pt x="170" y="168"/>
                  </a:lnTo>
                  <a:lnTo>
                    <a:pt x="143" y="168"/>
                  </a:lnTo>
                  <a:lnTo>
                    <a:pt x="118" y="174"/>
                  </a:lnTo>
                  <a:lnTo>
                    <a:pt x="95" y="190"/>
                  </a:lnTo>
                  <a:lnTo>
                    <a:pt x="112" y="168"/>
                  </a:lnTo>
                  <a:lnTo>
                    <a:pt x="137" y="156"/>
                  </a:lnTo>
                  <a:lnTo>
                    <a:pt x="104" y="162"/>
                  </a:lnTo>
                  <a:lnTo>
                    <a:pt x="85" y="178"/>
                  </a:lnTo>
                  <a:lnTo>
                    <a:pt x="85" y="195"/>
                  </a:lnTo>
                  <a:lnTo>
                    <a:pt x="64" y="174"/>
                  </a:lnTo>
                  <a:lnTo>
                    <a:pt x="42" y="162"/>
                  </a:lnTo>
                  <a:lnTo>
                    <a:pt x="52" y="174"/>
                  </a:lnTo>
                  <a:lnTo>
                    <a:pt x="73" y="195"/>
                  </a:lnTo>
                  <a:lnTo>
                    <a:pt x="17" y="186"/>
                  </a:lnTo>
                  <a:lnTo>
                    <a:pt x="7" y="180"/>
                  </a:lnTo>
                  <a:lnTo>
                    <a:pt x="0" y="158"/>
                  </a:lnTo>
                  <a:lnTo>
                    <a:pt x="5" y="120"/>
                  </a:lnTo>
                  <a:lnTo>
                    <a:pt x="15" y="98"/>
                  </a:lnTo>
                  <a:lnTo>
                    <a:pt x="48" y="86"/>
                  </a:lnTo>
                  <a:lnTo>
                    <a:pt x="85" y="70"/>
                  </a:lnTo>
                  <a:lnTo>
                    <a:pt x="169" y="48"/>
                  </a:lnTo>
                  <a:lnTo>
                    <a:pt x="237" y="32"/>
                  </a:lnTo>
                  <a:lnTo>
                    <a:pt x="270" y="32"/>
                  </a:lnTo>
                  <a:lnTo>
                    <a:pt x="289" y="48"/>
                  </a:lnTo>
                  <a:lnTo>
                    <a:pt x="334" y="66"/>
                  </a:lnTo>
                  <a:lnTo>
                    <a:pt x="310" y="48"/>
                  </a:lnTo>
                  <a:lnTo>
                    <a:pt x="291" y="44"/>
                  </a:lnTo>
                  <a:lnTo>
                    <a:pt x="281" y="32"/>
                  </a:lnTo>
                  <a:lnTo>
                    <a:pt x="285" y="26"/>
                  </a:lnTo>
                  <a:lnTo>
                    <a:pt x="301" y="26"/>
                  </a:lnTo>
                  <a:lnTo>
                    <a:pt x="306" y="32"/>
                  </a:lnTo>
                  <a:lnTo>
                    <a:pt x="316" y="38"/>
                  </a:lnTo>
                  <a:lnTo>
                    <a:pt x="334" y="44"/>
                  </a:lnTo>
                  <a:lnTo>
                    <a:pt x="316" y="32"/>
                  </a:lnTo>
                  <a:lnTo>
                    <a:pt x="310" y="22"/>
                  </a:lnTo>
                  <a:lnTo>
                    <a:pt x="316" y="16"/>
                  </a:lnTo>
                  <a:lnTo>
                    <a:pt x="328" y="10"/>
                  </a:lnTo>
                  <a:lnTo>
                    <a:pt x="353" y="26"/>
                  </a:lnTo>
                  <a:lnTo>
                    <a:pt x="374" y="36"/>
                  </a:lnTo>
                  <a:lnTo>
                    <a:pt x="349" y="14"/>
                  </a:lnTo>
                  <a:lnTo>
                    <a:pt x="340" y="4"/>
                  </a:lnTo>
                  <a:lnTo>
                    <a:pt x="340" y="0"/>
                  </a:lnTo>
                  <a:lnTo>
                    <a:pt x="363" y="0"/>
                  </a:lnTo>
                  <a:lnTo>
                    <a:pt x="380" y="10"/>
                  </a:lnTo>
                  <a:lnTo>
                    <a:pt x="390" y="16"/>
                  </a:lnTo>
                  <a:lnTo>
                    <a:pt x="454" y="26"/>
                  </a:lnTo>
                  <a:lnTo>
                    <a:pt x="450" y="10"/>
                  </a:lnTo>
                  <a:lnTo>
                    <a:pt x="466" y="6"/>
                  </a:lnTo>
                  <a:lnTo>
                    <a:pt x="466" y="22"/>
                  </a:lnTo>
                  <a:lnTo>
                    <a:pt x="485" y="26"/>
                  </a:lnTo>
                  <a:lnTo>
                    <a:pt x="528" y="32"/>
                  </a:lnTo>
                  <a:lnTo>
                    <a:pt x="522" y="14"/>
                  </a:lnTo>
                  <a:lnTo>
                    <a:pt x="534" y="14"/>
                  </a:lnTo>
                  <a:lnTo>
                    <a:pt x="534" y="32"/>
                  </a:lnTo>
                  <a:lnTo>
                    <a:pt x="559" y="28"/>
                  </a:lnTo>
                  <a:lnTo>
                    <a:pt x="584" y="26"/>
                  </a:lnTo>
                  <a:lnTo>
                    <a:pt x="586" y="10"/>
                  </a:lnTo>
                  <a:lnTo>
                    <a:pt x="596" y="6"/>
                  </a:lnTo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60" name="Freeform 44">
              <a:extLst>
                <a:ext uri="{FF2B5EF4-FFF2-40B4-BE49-F238E27FC236}">
                  <a16:creationId xmlns:a16="http://schemas.microsoft.com/office/drawing/2014/main" id="{75F69A5A-250E-45E4-BED2-6B81C60F23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1" y="3784"/>
              <a:ext cx="85" cy="51"/>
            </a:xfrm>
            <a:custGeom>
              <a:avLst/>
              <a:gdLst>
                <a:gd name="T0" fmla="*/ 84 w 85"/>
                <a:gd name="T1" fmla="*/ 0 h 51"/>
                <a:gd name="T2" fmla="*/ 44 w 85"/>
                <a:gd name="T3" fmla="*/ 50 h 51"/>
                <a:gd name="T4" fmla="*/ 0 w 85"/>
                <a:gd name="T5" fmla="*/ 30 h 51"/>
                <a:gd name="T6" fmla="*/ 84 w 85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" h="51">
                  <a:moveTo>
                    <a:pt x="84" y="0"/>
                  </a:moveTo>
                  <a:lnTo>
                    <a:pt x="44" y="50"/>
                  </a:lnTo>
                  <a:lnTo>
                    <a:pt x="0" y="30"/>
                  </a:lnTo>
                  <a:lnTo>
                    <a:pt x="84" y="0"/>
                  </a:lnTo>
                </a:path>
              </a:pathLst>
            </a:custGeom>
            <a:solidFill>
              <a:srgbClr val="60606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61" name="Freeform 45">
              <a:extLst>
                <a:ext uri="{FF2B5EF4-FFF2-40B4-BE49-F238E27FC236}">
                  <a16:creationId xmlns:a16="http://schemas.microsoft.com/office/drawing/2014/main" id="{34E420EF-B051-4F7E-8EB4-38FECE6281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6" y="3763"/>
              <a:ext cx="53" cy="52"/>
            </a:xfrm>
            <a:custGeom>
              <a:avLst/>
              <a:gdLst>
                <a:gd name="T0" fmla="*/ 52 w 53"/>
                <a:gd name="T1" fmla="*/ 0 h 52"/>
                <a:gd name="T2" fmla="*/ 40 w 53"/>
                <a:gd name="T3" fmla="*/ 28 h 52"/>
                <a:gd name="T4" fmla="*/ 0 w 53"/>
                <a:gd name="T5" fmla="*/ 38 h 52"/>
                <a:gd name="T6" fmla="*/ 40 w 53"/>
                <a:gd name="T7" fmla="*/ 51 h 52"/>
                <a:gd name="T8" fmla="*/ 52 w 53"/>
                <a:gd name="T9" fmla="*/ 0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" h="52">
                  <a:moveTo>
                    <a:pt x="52" y="0"/>
                  </a:moveTo>
                  <a:lnTo>
                    <a:pt x="40" y="28"/>
                  </a:lnTo>
                  <a:lnTo>
                    <a:pt x="0" y="38"/>
                  </a:lnTo>
                  <a:lnTo>
                    <a:pt x="40" y="51"/>
                  </a:lnTo>
                  <a:lnTo>
                    <a:pt x="52" y="0"/>
                  </a:lnTo>
                </a:path>
              </a:pathLst>
            </a:custGeom>
            <a:solidFill>
              <a:srgbClr val="60606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62" name="Freeform 46">
              <a:extLst>
                <a:ext uri="{FF2B5EF4-FFF2-40B4-BE49-F238E27FC236}">
                  <a16:creationId xmlns:a16="http://schemas.microsoft.com/office/drawing/2014/main" id="{ACCD01A2-1CC8-47F7-90EB-39CD3A34B7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3" y="3751"/>
              <a:ext cx="75" cy="52"/>
            </a:xfrm>
            <a:custGeom>
              <a:avLst/>
              <a:gdLst>
                <a:gd name="T0" fmla="*/ 74 w 75"/>
                <a:gd name="T1" fmla="*/ 0 h 52"/>
                <a:gd name="T2" fmla="*/ 42 w 75"/>
                <a:gd name="T3" fmla="*/ 2 h 52"/>
                <a:gd name="T4" fmla="*/ 37 w 75"/>
                <a:gd name="T5" fmla="*/ 10 h 52"/>
                <a:gd name="T6" fmla="*/ 37 w 75"/>
                <a:gd name="T7" fmla="*/ 26 h 52"/>
                <a:gd name="T8" fmla="*/ 33 w 75"/>
                <a:gd name="T9" fmla="*/ 40 h 52"/>
                <a:gd name="T10" fmla="*/ 0 w 75"/>
                <a:gd name="T11" fmla="*/ 51 h 52"/>
                <a:gd name="T12" fmla="*/ 38 w 75"/>
                <a:gd name="T13" fmla="*/ 51 h 52"/>
                <a:gd name="T14" fmla="*/ 48 w 75"/>
                <a:gd name="T15" fmla="*/ 12 h 52"/>
                <a:gd name="T16" fmla="*/ 74 w 75"/>
                <a:gd name="T17" fmla="*/ 0 h 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" h="52">
                  <a:moveTo>
                    <a:pt x="74" y="0"/>
                  </a:moveTo>
                  <a:lnTo>
                    <a:pt x="42" y="2"/>
                  </a:lnTo>
                  <a:lnTo>
                    <a:pt x="37" y="10"/>
                  </a:lnTo>
                  <a:lnTo>
                    <a:pt x="37" y="26"/>
                  </a:lnTo>
                  <a:lnTo>
                    <a:pt x="33" y="40"/>
                  </a:lnTo>
                  <a:lnTo>
                    <a:pt x="0" y="51"/>
                  </a:lnTo>
                  <a:lnTo>
                    <a:pt x="38" y="51"/>
                  </a:lnTo>
                  <a:lnTo>
                    <a:pt x="48" y="12"/>
                  </a:lnTo>
                  <a:lnTo>
                    <a:pt x="74" y="0"/>
                  </a:lnTo>
                </a:path>
              </a:pathLst>
            </a:custGeom>
            <a:solidFill>
              <a:srgbClr val="60606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63" name="Freeform 47">
              <a:extLst>
                <a:ext uri="{FF2B5EF4-FFF2-40B4-BE49-F238E27FC236}">
                  <a16:creationId xmlns:a16="http://schemas.microsoft.com/office/drawing/2014/main" id="{17BFEE26-6A77-4930-8092-F963065E04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6" y="3822"/>
              <a:ext cx="258" cy="55"/>
            </a:xfrm>
            <a:custGeom>
              <a:avLst/>
              <a:gdLst>
                <a:gd name="T0" fmla="*/ 257 w 258"/>
                <a:gd name="T1" fmla="*/ 0 h 55"/>
                <a:gd name="T2" fmla="*/ 192 w 258"/>
                <a:gd name="T3" fmla="*/ 0 h 55"/>
                <a:gd name="T4" fmla="*/ 124 w 258"/>
                <a:gd name="T5" fmla="*/ 12 h 55"/>
                <a:gd name="T6" fmla="*/ 72 w 258"/>
                <a:gd name="T7" fmla="*/ 18 h 55"/>
                <a:gd name="T8" fmla="*/ 36 w 258"/>
                <a:gd name="T9" fmla="*/ 24 h 55"/>
                <a:gd name="T10" fmla="*/ 21 w 258"/>
                <a:gd name="T11" fmla="*/ 40 h 55"/>
                <a:gd name="T12" fmla="*/ 0 w 258"/>
                <a:gd name="T13" fmla="*/ 54 h 55"/>
                <a:gd name="T14" fmla="*/ 21 w 258"/>
                <a:gd name="T15" fmla="*/ 50 h 55"/>
                <a:gd name="T16" fmla="*/ 36 w 258"/>
                <a:gd name="T17" fmla="*/ 28 h 55"/>
                <a:gd name="T18" fmla="*/ 93 w 258"/>
                <a:gd name="T19" fmla="*/ 18 h 55"/>
                <a:gd name="T20" fmla="*/ 124 w 258"/>
                <a:gd name="T21" fmla="*/ 18 h 55"/>
                <a:gd name="T22" fmla="*/ 147 w 258"/>
                <a:gd name="T23" fmla="*/ 12 h 55"/>
                <a:gd name="T24" fmla="*/ 194 w 258"/>
                <a:gd name="T25" fmla="*/ 6 h 55"/>
                <a:gd name="T26" fmla="*/ 257 w 258"/>
                <a:gd name="T27" fmla="*/ 0 h 5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58" h="55">
                  <a:moveTo>
                    <a:pt x="257" y="0"/>
                  </a:moveTo>
                  <a:lnTo>
                    <a:pt x="192" y="0"/>
                  </a:lnTo>
                  <a:lnTo>
                    <a:pt x="124" y="12"/>
                  </a:lnTo>
                  <a:lnTo>
                    <a:pt x="72" y="18"/>
                  </a:lnTo>
                  <a:lnTo>
                    <a:pt x="36" y="24"/>
                  </a:lnTo>
                  <a:lnTo>
                    <a:pt x="21" y="40"/>
                  </a:lnTo>
                  <a:lnTo>
                    <a:pt x="0" y="54"/>
                  </a:lnTo>
                  <a:lnTo>
                    <a:pt x="21" y="50"/>
                  </a:lnTo>
                  <a:lnTo>
                    <a:pt x="36" y="28"/>
                  </a:lnTo>
                  <a:lnTo>
                    <a:pt x="93" y="18"/>
                  </a:lnTo>
                  <a:lnTo>
                    <a:pt x="124" y="18"/>
                  </a:lnTo>
                  <a:lnTo>
                    <a:pt x="147" y="12"/>
                  </a:lnTo>
                  <a:lnTo>
                    <a:pt x="194" y="6"/>
                  </a:lnTo>
                  <a:lnTo>
                    <a:pt x="257" y="0"/>
                  </a:lnTo>
                </a:path>
              </a:pathLst>
            </a:custGeom>
            <a:solidFill>
              <a:srgbClr val="60606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64" name="Freeform 48">
              <a:extLst>
                <a:ext uri="{FF2B5EF4-FFF2-40B4-BE49-F238E27FC236}">
                  <a16:creationId xmlns:a16="http://schemas.microsoft.com/office/drawing/2014/main" id="{FE177B63-FA99-46DD-9143-9501DF516B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7" y="3434"/>
              <a:ext cx="223" cy="96"/>
            </a:xfrm>
            <a:custGeom>
              <a:avLst/>
              <a:gdLst>
                <a:gd name="T0" fmla="*/ 202 w 223"/>
                <a:gd name="T1" fmla="*/ 95 h 96"/>
                <a:gd name="T2" fmla="*/ 190 w 223"/>
                <a:gd name="T3" fmla="*/ 92 h 96"/>
                <a:gd name="T4" fmla="*/ 179 w 223"/>
                <a:gd name="T5" fmla="*/ 88 h 96"/>
                <a:gd name="T6" fmla="*/ 165 w 223"/>
                <a:gd name="T7" fmla="*/ 86 h 96"/>
                <a:gd name="T8" fmla="*/ 148 w 223"/>
                <a:gd name="T9" fmla="*/ 88 h 96"/>
                <a:gd name="T10" fmla="*/ 132 w 223"/>
                <a:gd name="T11" fmla="*/ 88 h 96"/>
                <a:gd name="T12" fmla="*/ 126 w 223"/>
                <a:gd name="T13" fmla="*/ 86 h 96"/>
                <a:gd name="T14" fmla="*/ 116 w 223"/>
                <a:gd name="T15" fmla="*/ 82 h 96"/>
                <a:gd name="T16" fmla="*/ 107 w 223"/>
                <a:gd name="T17" fmla="*/ 78 h 96"/>
                <a:gd name="T18" fmla="*/ 101 w 223"/>
                <a:gd name="T19" fmla="*/ 72 h 96"/>
                <a:gd name="T20" fmla="*/ 95 w 223"/>
                <a:gd name="T21" fmla="*/ 70 h 96"/>
                <a:gd name="T22" fmla="*/ 83 w 223"/>
                <a:gd name="T23" fmla="*/ 60 h 96"/>
                <a:gd name="T24" fmla="*/ 68 w 223"/>
                <a:gd name="T25" fmla="*/ 62 h 96"/>
                <a:gd name="T26" fmla="*/ 62 w 223"/>
                <a:gd name="T27" fmla="*/ 62 h 96"/>
                <a:gd name="T28" fmla="*/ 54 w 223"/>
                <a:gd name="T29" fmla="*/ 60 h 96"/>
                <a:gd name="T30" fmla="*/ 52 w 223"/>
                <a:gd name="T31" fmla="*/ 60 h 96"/>
                <a:gd name="T32" fmla="*/ 52 w 223"/>
                <a:gd name="T33" fmla="*/ 56 h 96"/>
                <a:gd name="T34" fmla="*/ 52 w 223"/>
                <a:gd name="T35" fmla="*/ 54 h 96"/>
                <a:gd name="T36" fmla="*/ 54 w 223"/>
                <a:gd name="T37" fmla="*/ 50 h 96"/>
                <a:gd name="T38" fmla="*/ 62 w 223"/>
                <a:gd name="T39" fmla="*/ 48 h 96"/>
                <a:gd name="T40" fmla="*/ 74 w 223"/>
                <a:gd name="T41" fmla="*/ 44 h 96"/>
                <a:gd name="T42" fmla="*/ 85 w 223"/>
                <a:gd name="T43" fmla="*/ 40 h 96"/>
                <a:gd name="T44" fmla="*/ 74 w 223"/>
                <a:gd name="T45" fmla="*/ 34 h 96"/>
                <a:gd name="T46" fmla="*/ 62 w 223"/>
                <a:gd name="T47" fmla="*/ 32 h 96"/>
                <a:gd name="T48" fmla="*/ 48 w 223"/>
                <a:gd name="T49" fmla="*/ 32 h 96"/>
                <a:gd name="T50" fmla="*/ 31 w 223"/>
                <a:gd name="T51" fmla="*/ 32 h 96"/>
                <a:gd name="T52" fmla="*/ 25 w 223"/>
                <a:gd name="T53" fmla="*/ 32 h 96"/>
                <a:gd name="T54" fmla="*/ 11 w 223"/>
                <a:gd name="T55" fmla="*/ 32 h 96"/>
                <a:gd name="T56" fmla="*/ 11 w 223"/>
                <a:gd name="T57" fmla="*/ 32 h 96"/>
                <a:gd name="T58" fmla="*/ 9 w 223"/>
                <a:gd name="T59" fmla="*/ 24 h 96"/>
                <a:gd name="T60" fmla="*/ 3 w 223"/>
                <a:gd name="T61" fmla="*/ 24 h 96"/>
                <a:gd name="T62" fmla="*/ 3 w 223"/>
                <a:gd name="T63" fmla="*/ 24 h 96"/>
                <a:gd name="T64" fmla="*/ 0 w 223"/>
                <a:gd name="T65" fmla="*/ 24 h 96"/>
                <a:gd name="T66" fmla="*/ 0 w 223"/>
                <a:gd name="T67" fmla="*/ 22 h 96"/>
                <a:gd name="T68" fmla="*/ 3 w 223"/>
                <a:gd name="T69" fmla="*/ 18 h 96"/>
                <a:gd name="T70" fmla="*/ 9 w 223"/>
                <a:gd name="T71" fmla="*/ 16 h 96"/>
                <a:gd name="T72" fmla="*/ 11 w 223"/>
                <a:gd name="T73" fmla="*/ 16 h 96"/>
                <a:gd name="T74" fmla="*/ 17 w 223"/>
                <a:gd name="T75" fmla="*/ 10 h 96"/>
                <a:gd name="T76" fmla="*/ 25 w 223"/>
                <a:gd name="T77" fmla="*/ 10 h 96"/>
                <a:gd name="T78" fmla="*/ 27 w 223"/>
                <a:gd name="T79" fmla="*/ 10 h 96"/>
                <a:gd name="T80" fmla="*/ 58 w 223"/>
                <a:gd name="T81" fmla="*/ 2 h 96"/>
                <a:gd name="T82" fmla="*/ 64 w 223"/>
                <a:gd name="T83" fmla="*/ 2 h 96"/>
                <a:gd name="T84" fmla="*/ 70 w 223"/>
                <a:gd name="T85" fmla="*/ 0 h 96"/>
                <a:gd name="T86" fmla="*/ 77 w 223"/>
                <a:gd name="T87" fmla="*/ 2 h 96"/>
                <a:gd name="T88" fmla="*/ 85 w 223"/>
                <a:gd name="T89" fmla="*/ 6 h 96"/>
                <a:gd name="T90" fmla="*/ 107 w 223"/>
                <a:gd name="T91" fmla="*/ 16 h 96"/>
                <a:gd name="T92" fmla="*/ 122 w 223"/>
                <a:gd name="T93" fmla="*/ 16 h 96"/>
                <a:gd name="T94" fmla="*/ 132 w 223"/>
                <a:gd name="T95" fmla="*/ 18 h 96"/>
                <a:gd name="T96" fmla="*/ 138 w 223"/>
                <a:gd name="T97" fmla="*/ 24 h 96"/>
                <a:gd name="T98" fmla="*/ 144 w 223"/>
                <a:gd name="T99" fmla="*/ 28 h 96"/>
                <a:gd name="T100" fmla="*/ 159 w 223"/>
                <a:gd name="T101" fmla="*/ 38 h 96"/>
                <a:gd name="T102" fmla="*/ 169 w 223"/>
                <a:gd name="T103" fmla="*/ 40 h 96"/>
                <a:gd name="T104" fmla="*/ 185 w 223"/>
                <a:gd name="T105" fmla="*/ 54 h 96"/>
                <a:gd name="T106" fmla="*/ 190 w 223"/>
                <a:gd name="T107" fmla="*/ 56 h 96"/>
                <a:gd name="T108" fmla="*/ 222 w 223"/>
                <a:gd name="T109" fmla="*/ 56 h 96"/>
                <a:gd name="T110" fmla="*/ 202 w 223"/>
                <a:gd name="T111" fmla="*/ 95 h 9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23" h="96">
                  <a:moveTo>
                    <a:pt x="202" y="95"/>
                  </a:moveTo>
                  <a:lnTo>
                    <a:pt x="190" y="92"/>
                  </a:lnTo>
                  <a:lnTo>
                    <a:pt x="179" y="88"/>
                  </a:lnTo>
                  <a:lnTo>
                    <a:pt x="165" y="86"/>
                  </a:lnTo>
                  <a:lnTo>
                    <a:pt x="148" y="88"/>
                  </a:lnTo>
                  <a:lnTo>
                    <a:pt x="132" y="88"/>
                  </a:lnTo>
                  <a:lnTo>
                    <a:pt x="126" y="86"/>
                  </a:lnTo>
                  <a:lnTo>
                    <a:pt x="116" y="82"/>
                  </a:lnTo>
                  <a:lnTo>
                    <a:pt x="107" y="78"/>
                  </a:lnTo>
                  <a:lnTo>
                    <a:pt x="101" y="72"/>
                  </a:lnTo>
                  <a:lnTo>
                    <a:pt x="95" y="70"/>
                  </a:lnTo>
                  <a:lnTo>
                    <a:pt x="83" y="60"/>
                  </a:lnTo>
                  <a:lnTo>
                    <a:pt x="68" y="62"/>
                  </a:lnTo>
                  <a:lnTo>
                    <a:pt x="62" y="62"/>
                  </a:lnTo>
                  <a:lnTo>
                    <a:pt x="54" y="60"/>
                  </a:lnTo>
                  <a:lnTo>
                    <a:pt x="52" y="60"/>
                  </a:lnTo>
                  <a:lnTo>
                    <a:pt x="52" y="56"/>
                  </a:lnTo>
                  <a:lnTo>
                    <a:pt x="52" y="54"/>
                  </a:lnTo>
                  <a:lnTo>
                    <a:pt x="54" y="50"/>
                  </a:lnTo>
                  <a:lnTo>
                    <a:pt x="62" y="48"/>
                  </a:lnTo>
                  <a:lnTo>
                    <a:pt x="74" y="44"/>
                  </a:lnTo>
                  <a:lnTo>
                    <a:pt x="85" y="40"/>
                  </a:lnTo>
                  <a:lnTo>
                    <a:pt x="74" y="34"/>
                  </a:lnTo>
                  <a:lnTo>
                    <a:pt x="62" y="32"/>
                  </a:lnTo>
                  <a:lnTo>
                    <a:pt x="48" y="32"/>
                  </a:lnTo>
                  <a:lnTo>
                    <a:pt x="31" y="32"/>
                  </a:lnTo>
                  <a:lnTo>
                    <a:pt x="25" y="32"/>
                  </a:lnTo>
                  <a:lnTo>
                    <a:pt x="11" y="32"/>
                  </a:lnTo>
                  <a:lnTo>
                    <a:pt x="9" y="24"/>
                  </a:lnTo>
                  <a:lnTo>
                    <a:pt x="3" y="24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3" y="18"/>
                  </a:lnTo>
                  <a:lnTo>
                    <a:pt x="9" y="16"/>
                  </a:lnTo>
                  <a:lnTo>
                    <a:pt x="11" y="16"/>
                  </a:lnTo>
                  <a:lnTo>
                    <a:pt x="17" y="10"/>
                  </a:lnTo>
                  <a:lnTo>
                    <a:pt x="25" y="10"/>
                  </a:lnTo>
                  <a:lnTo>
                    <a:pt x="27" y="10"/>
                  </a:lnTo>
                  <a:lnTo>
                    <a:pt x="58" y="2"/>
                  </a:lnTo>
                  <a:lnTo>
                    <a:pt x="64" y="2"/>
                  </a:lnTo>
                  <a:lnTo>
                    <a:pt x="70" y="0"/>
                  </a:lnTo>
                  <a:lnTo>
                    <a:pt x="77" y="2"/>
                  </a:lnTo>
                  <a:lnTo>
                    <a:pt x="85" y="6"/>
                  </a:lnTo>
                  <a:lnTo>
                    <a:pt x="107" y="16"/>
                  </a:lnTo>
                  <a:lnTo>
                    <a:pt x="122" y="16"/>
                  </a:lnTo>
                  <a:lnTo>
                    <a:pt x="132" y="18"/>
                  </a:lnTo>
                  <a:lnTo>
                    <a:pt x="138" y="24"/>
                  </a:lnTo>
                  <a:lnTo>
                    <a:pt x="144" y="28"/>
                  </a:lnTo>
                  <a:lnTo>
                    <a:pt x="159" y="38"/>
                  </a:lnTo>
                  <a:lnTo>
                    <a:pt x="169" y="40"/>
                  </a:lnTo>
                  <a:lnTo>
                    <a:pt x="185" y="54"/>
                  </a:lnTo>
                  <a:lnTo>
                    <a:pt x="190" y="56"/>
                  </a:lnTo>
                  <a:lnTo>
                    <a:pt x="222" y="56"/>
                  </a:lnTo>
                  <a:lnTo>
                    <a:pt x="202" y="95"/>
                  </a:lnTo>
                </a:path>
              </a:pathLst>
            </a:custGeom>
            <a:solidFill>
              <a:srgbClr val="FFC080"/>
            </a:solidFill>
            <a:ln w="12700" cap="rnd" cmpd="sng">
              <a:solidFill>
                <a:srgbClr val="402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65" name="Freeform 49">
              <a:extLst>
                <a:ext uri="{FF2B5EF4-FFF2-40B4-BE49-F238E27FC236}">
                  <a16:creationId xmlns:a16="http://schemas.microsoft.com/office/drawing/2014/main" id="{67A877EC-3B22-4598-B7C2-C33F1D6A12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7" y="3474"/>
              <a:ext cx="59" cy="54"/>
            </a:xfrm>
            <a:custGeom>
              <a:avLst/>
              <a:gdLst>
                <a:gd name="T0" fmla="*/ 0 w 59"/>
                <a:gd name="T1" fmla="*/ 0 h 54"/>
                <a:gd name="T2" fmla="*/ 3 w 59"/>
                <a:gd name="T3" fmla="*/ 20 h 54"/>
                <a:gd name="T4" fmla="*/ 15 w 59"/>
                <a:gd name="T5" fmla="*/ 20 h 54"/>
                <a:gd name="T6" fmla="*/ 19 w 59"/>
                <a:gd name="T7" fmla="*/ 20 h 54"/>
                <a:gd name="T8" fmla="*/ 25 w 59"/>
                <a:gd name="T9" fmla="*/ 36 h 54"/>
                <a:gd name="T10" fmla="*/ 36 w 59"/>
                <a:gd name="T11" fmla="*/ 42 h 54"/>
                <a:gd name="T12" fmla="*/ 52 w 59"/>
                <a:gd name="T13" fmla="*/ 53 h 54"/>
                <a:gd name="T14" fmla="*/ 58 w 59"/>
                <a:gd name="T15" fmla="*/ 53 h 54"/>
                <a:gd name="T16" fmla="*/ 56 w 59"/>
                <a:gd name="T17" fmla="*/ 42 h 54"/>
                <a:gd name="T18" fmla="*/ 42 w 59"/>
                <a:gd name="T19" fmla="*/ 36 h 54"/>
                <a:gd name="T20" fmla="*/ 36 w 59"/>
                <a:gd name="T21" fmla="*/ 36 h 54"/>
                <a:gd name="T22" fmla="*/ 25 w 59"/>
                <a:gd name="T23" fmla="*/ 26 h 54"/>
                <a:gd name="T24" fmla="*/ 19 w 59"/>
                <a:gd name="T25" fmla="*/ 14 h 54"/>
                <a:gd name="T26" fmla="*/ 15 w 59"/>
                <a:gd name="T27" fmla="*/ 0 h 54"/>
                <a:gd name="T28" fmla="*/ 0 w 59"/>
                <a:gd name="T29" fmla="*/ 0 h 5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9" h="54">
                  <a:moveTo>
                    <a:pt x="0" y="0"/>
                  </a:moveTo>
                  <a:lnTo>
                    <a:pt x="3" y="20"/>
                  </a:lnTo>
                  <a:lnTo>
                    <a:pt x="15" y="20"/>
                  </a:lnTo>
                  <a:lnTo>
                    <a:pt x="19" y="20"/>
                  </a:lnTo>
                  <a:lnTo>
                    <a:pt x="25" y="36"/>
                  </a:lnTo>
                  <a:lnTo>
                    <a:pt x="36" y="42"/>
                  </a:lnTo>
                  <a:lnTo>
                    <a:pt x="52" y="53"/>
                  </a:lnTo>
                  <a:lnTo>
                    <a:pt x="58" y="53"/>
                  </a:lnTo>
                  <a:lnTo>
                    <a:pt x="56" y="42"/>
                  </a:lnTo>
                  <a:lnTo>
                    <a:pt x="42" y="36"/>
                  </a:lnTo>
                  <a:lnTo>
                    <a:pt x="36" y="36"/>
                  </a:lnTo>
                  <a:lnTo>
                    <a:pt x="25" y="26"/>
                  </a:lnTo>
                  <a:lnTo>
                    <a:pt x="19" y="14"/>
                  </a:lnTo>
                  <a:lnTo>
                    <a:pt x="15" y="0"/>
                  </a:lnTo>
                  <a:lnTo>
                    <a:pt x="0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66" name="Freeform 50">
              <a:extLst>
                <a:ext uri="{FF2B5EF4-FFF2-40B4-BE49-F238E27FC236}">
                  <a16:creationId xmlns:a16="http://schemas.microsoft.com/office/drawing/2014/main" id="{25F2C0EA-8304-4C29-95E4-7E5B9466D1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7" y="3494"/>
              <a:ext cx="52" cy="52"/>
            </a:xfrm>
            <a:custGeom>
              <a:avLst/>
              <a:gdLst>
                <a:gd name="T0" fmla="*/ 0 w 52"/>
                <a:gd name="T1" fmla="*/ 0 h 52"/>
                <a:gd name="T2" fmla="*/ 13 w 52"/>
                <a:gd name="T3" fmla="*/ 18 h 52"/>
                <a:gd name="T4" fmla="*/ 13 w 52"/>
                <a:gd name="T5" fmla="*/ 32 h 52"/>
                <a:gd name="T6" fmla="*/ 0 w 52"/>
                <a:gd name="T7" fmla="*/ 51 h 52"/>
                <a:gd name="T8" fmla="*/ 29 w 52"/>
                <a:gd name="T9" fmla="*/ 32 h 52"/>
                <a:gd name="T10" fmla="*/ 51 w 52"/>
                <a:gd name="T11" fmla="*/ 18 h 52"/>
                <a:gd name="T12" fmla="*/ 0 w 52"/>
                <a:gd name="T13" fmla="*/ 0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2" h="52">
                  <a:moveTo>
                    <a:pt x="0" y="0"/>
                  </a:moveTo>
                  <a:lnTo>
                    <a:pt x="13" y="18"/>
                  </a:lnTo>
                  <a:lnTo>
                    <a:pt x="13" y="32"/>
                  </a:lnTo>
                  <a:lnTo>
                    <a:pt x="0" y="51"/>
                  </a:lnTo>
                  <a:lnTo>
                    <a:pt x="29" y="32"/>
                  </a:lnTo>
                  <a:lnTo>
                    <a:pt x="51" y="18"/>
                  </a:lnTo>
                  <a:lnTo>
                    <a:pt x="0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67" name="Freeform 51">
              <a:extLst>
                <a:ext uri="{FF2B5EF4-FFF2-40B4-BE49-F238E27FC236}">
                  <a16:creationId xmlns:a16="http://schemas.microsoft.com/office/drawing/2014/main" id="{008BC82B-1A9B-4E94-ACF1-31319EAD95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3" y="3450"/>
              <a:ext cx="49" cy="51"/>
            </a:xfrm>
            <a:custGeom>
              <a:avLst/>
              <a:gdLst>
                <a:gd name="T0" fmla="*/ 0 w 49"/>
                <a:gd name="T1" fmla="*/ 50 h 51"/>
                <a:gd name="T2" fmla="*/ 0 w 49"/>
                <a:gd name="T3" fmla="*/ 50 h 51"/>
                <a:gd name="T4" fmla="*/ 9 w 49"/>
                <a:gd name="T5" fmla="*/ 34 h 51"/>
                <a:gd name="T6" fmla="*/ 15 w 49"/>
                <a:gd name="T7" fmla="*/ 32 h 51"/>
                <a:gd name="T8" fmla="*/ 21 w 49"/>
                <a:gd name="T9" fmla="*/ 16 h 51"/>
                <a:gd name="T10" fmla="*/ 24 w 49"/>
                <a:gd name="T11" fmla="*/ 8 h 51"/>
                <a:gd name="T12" fmla="*/ 36 w 49"/>
                <a:gd name="T13" fmla="*/ 8 h 51"/>
                <a:gd name="T14" fmla="*/ 48 w 49"/>
                <a:gd name="T15" fmla="*/ 0 h 51"/>
                <a:gd name="T16" fmla="*/ 36 w 49"/>
                <a:gd name="T17" fmla="*/ 0 h 51"/>
                <a:gd name="T18" fmla="*/ 21 w 49"/>
                <a:gd name="T19" fmla="*/ 8 h 51"/>
                <a:gd name="T20" fmla="*/ 21 w 49"/>
                <a:gd name="T21" fmla="*/ 16 h 51"/>
                <a:gd name="T22" fmla="*/ 11 w 49"/>
                <a:gd name="T23" fmla="*/ 24 h 51"/>
                <a:gd name="T24" fmla="*/ 0 w 49"/>
                <a:gd name="T25" fmla="*/ 50 h 5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9" h="51">
                  <a:moveTo>
                    <a:pt x="0" y="50"/>
                  </a:moveTo>
                  <a:lnTo>
                    <a:pt x="0" y="50"/>
                  </a:lnTo>
                  <a:lnTo>
                    <a:pt x="9" y="34"/>
                  </a:lnTo>
                  <a:lnTo>
                    <a:pt x="15" y="32"/>
                  </a:lnTo>
                  <a:lnTo>
                    <a:pt x="21" y="16"/>
                  </a:lnTo>
                  <a:lnTo>
                    <a:pt x="24" y="8"/>
                  </a:lnTo>
                  <a:lnTo>
                    <a:pt x="36" y="8"/>
                  </a:lnTo>
                  <a:lnTo>
                    <a:pt x="48" y="0"/>
                  </a:lnTo>
                  <a:lnTo>
                    <a:pt x="36" y="0"/>
                  </a:lnTo>
                  <a:lnTo>
                    <a:pt x="21" y="8"/>
                  </a:lnTo>
                  <a:lnTo>
                    <a:pt x="21" y="16"/>
                  </a:lnTo>
                  <a:lnTo>
                    <a:pt x="11" y="24"/>
                  </a:lnTo>
                  <a:lnTo>
                    <a:pt x="0" y="5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68" name="Freeform 52">
              <a:extLst>
                <a:ext uri="{FF2B5EF4-FFF2-40B4-BE49-F238E27FC236}">
                  <a16:creationId xmlns:a16="http://schemas.microsoft.com/office/drawing/2014/main" id="{354C295F-A40F-4366-8945-2E44AF9CE0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2" y="3450"/>
              <a:ext cx="53" cy="51"/>
            </a:xfrm>
            <a:custGeom>
              <a:avLst/>
              <a:gdLst>
                <a:gd name="T0" fmla="*/ 0 w 53"/>
                <a:gd name="T1" fmla="*/ 16 h 51"/>
                <a:gd name="T2" fmla="*/ 9 w 53"/>
                <a:gd name="T3" fmla="*/ 8 h 51"/>
                <a:gd name="T4" fmla="*/ 15 w 53"/>
                <a:gd name="T5" fmla="*/ 0 h 51"/>
                <a:gd name="T6" fmla="*/ 19 w 53"/>
                <a:gd name="T7" fmla="*/ 0 h 51"/>
                <a:gd name="T8" fmla="*/ 23 w 53"/>
                <a:gd name="T9" fmla="*/ 8 h 51"/>
                <a:gd name="T10" fmla="*/ 25 w 53"/>
                <a:gd name="T11" fmla="*/ 16 h 51"/>
                <a:gd name="T12" fmla="*/ 34 w 53"/>
                <a:gd name="T13" fmla="*/ 38 h 51"/>
                <a:gd name="T14" fmla="*/ 44 w 53"/>
                <a:gd name="T15" fmla="*/ 50 h 51"/>
                <a:gd name="T16" fmla="*/ 52 w 53"/>
                <a:gd name="T17" fmla="*/ 50 h 51"/>
                <a:gd name="T18" fmla="*/ 44 w 53"/>
                <a:gd name="T19" fmla="*/ 50 h 51"/>
                <a:gd name="T20" fmla="*/ 36 w 53"/>
                <a:gd name="T21" fmla="*/ 50 h 51"/>
                <a:gd name="T22" fmla="*/ 25 w 53"/>
                <a:gd name="T23" fmla="*/ 38 h 51"/>
                <a:gd name="T24" fmla="*/ 23 w 53"/>
                <a:gd name="T25" fmla="*/ 16 h 51"/>
                <a:gd name="T26" fmla="*/ 15 w 53"/>
                <a:gd name="T27" fmla="*/ 16 h 51"/>
                <a:gd name="T28" fmla="*/ 9 w 53"/>
                <a:gd name="T29" fmla="*/ 16 h 51"/>
                <a:gd name="T30" fmla="*/ 0 w 53"/>
                <a:gd name="T31" fmla="*/ 16 h 5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3" h="51">
                  <a:moveTo>
                    <a:pt x="0" y="16"/>
                  </a:moveTo>
                  <a:lnTo>
                    <a:pt x="9" y="8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3" y="8"/>
                  </a:lnTo>
                  <a:lnTo>
                    <a:pt x="25" y="16"/>
                  </a:lnTo>
                  <a:lnTo>
                    <a:pt x="34" y="38"/>
                  </a:lnTo>
                  <a:lnTo>
                    <a:pt x="44" y="50"/>
                  </a:lnTo>
                  <a:lnTo>
                    <a:pt x="52" y="50"/>
                  </a:lnTo>
                  <a:lnTo>
                    <a:pt x="44" y="50"/>
                  </a:lnTo>
                  <a:lnTo>
                    <a:pt x="36" y="50"/>
                  </a:lnTo>
                  <a:lnTo>
                    <a:pt x="25" y="38"/>
                  </a:lnTo>
                  <a:lnTo>
                    <a:pt x="23" y="16"/>
                  </a:lnTo>
                  <a:lnTo>
                    <a:pt x="15" y="16"/>
                  </a:lnTo>
                  <a:lnTo>
                    <a:pt x="9" y="16"/>
                  </a:lnTo>
                  <a:lnTo>
                    <a:pt x="0" y="16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69" name="Freeform 53">
              <a:extLst>
                <a:ext uri="{FF2B5EF4-FFF2-40B4-BE49-F238E27FC236}">
                  <a16:creationId xmlns:a16="http://schemas.microsoft.com/office/drawing/2014/main" id="{A695CC54-940C-4C8C-A59F-0FD5C7BE6F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8" y="3456"/>
              <a:ext cx="50" cy="52"/>
            </a:xfrm>
            <a:custGeom>
              <a:avLst/>
              <a:gdLst>
                <a:gd name="T0" fmla="*/ 37 w 50"/>
                <a:gd name="T1" fmla="*/ 0 h 52"/>
                <a:gd name="T2" fmla="*/ 49 w 50"/>
                <a:gd name="T3" fmla="*/ 26 h 52"/>
                <a:gd name="T4" fmla="*/ 37 w 50"/>
                <a:gd name="T5" fmla="*/ 51 h 52"/>
                <a:gd name="T6" fmla="*/ 0 w 50"/>
                <a:gd name="T7" fmla="*/ 51 h 52"/>
                <a:gd name="T8" fmla="*/ 37 w 50"/>
                <a:gd name="T9" fmla="*/ 26 h 52"/>
                <a:gd name="T10" fmla="*/ 37 w 50"/>
                <a:gd name="T11" fmla="*/ 0 h 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0" h="52">
                  <a:moveTo>
                    <a:pt x="37" y="0"/>
                  </a:moveTo>
                  <a:lnTo>
                    <a:pt x="49" y="26"/>
                  </a:lnTo>
                  <a:lnTo>
                    <a:pt x="37" y="51"/>
                  </a:lnTo>
                  <a:lnTo>
                    <a:pt x="0" y="51"/>
                  </a:lnTo>
                  <a:lnTo>
                    <a:pt x="37" y="26"/>
                  </a:lnTo>
                  <a:lnTo>
                    <a:pt x="37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70" name="Freeform 54">
              <a:extLst>
                <a:ext uri="{FF2B5EF4-FFF2-40B4-BE49-F238E27FC236}">
                  <a16:creationId xmlns:a16="http://schemas.microsoft.com/office/drawing/2014/main" id="{C82B995F-408B-49A9-AC55-2EFF97B9C8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3" y="3452"/>
              <a:ext cx="49" cy="53"/>
            </a:xfrm>
            <a:custGeom>
              <a:avLst/>
              <a:gdLst>
                <a:gd name="T0" fmla="*/ 48 w 49"/>
                <a:gd name="T1" fmla="*/ 38 h 53"/>
                <a:gd name="T2" fmla="*/ 32 w 49"/>
                <a:gd name="T3" fmla="*/ 0 h 53"/>
                <a:gd name="T4" fmla="*/ 32 w 49"/>
                <a:gd name="T5" fmla="*/ 30 h 53"/>
                <a:gd name="T6" fmla="*/ 0 w 49"/>
                <a:gd name="T7" fmla="*/ 52 h 53"/>
                <a:gd name="T8" fmla="*/ 1 w 49"/>
                <a:gd name="T9" fmla="*/ 52 h 53"/>
                <a:gd name="T10" fmla="*/ 48 w 49"/>
                <a:gd name="T11" fmla="*/ 38 h 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9" h="53">
                  <a:moveTo>
                    <a:pt x="48" y="38"/>
                  </a:moveTo>
                  <a:lnTo>
                    <a:pt x="32" y="0"/>
                  </a:lnTo>
                  <a:lnTo>
                    <a:pt x="32" y="30"/>
                  </a:lnTo>
                  <a:lnTo>
                    <a:pt x="0" y="52"/>
                  </a:lnTo>
                  <a:lnTo>
                    <a:pt x="1" y="52"/>
                  </a:lnTo>
                  <a:lnTo>
                    <a:pt x="48" y="38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71" name="Freeform 55">
              <a:extLst>
                <a:ext uri="{FF2B5EF4-FFF2-40B4-BE49-F238E27FC236}">
                  <a16:creationId xmlns:a16="http://schemas.microsoft.com/office/drawing/2014/main" id="{7BAACE16-05D5-4655-B607-44AAB91720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3" y="3458"/>
              <a:ext cx="50" cy="54"/>
            </a:xfrm>
            <a:custGeom>
              <a:avLst/>
              <a:gdLst>
                <a:gd name="T0" fmla="*/ 0 w 50"/>
                <a:gd name="T1" fmla="*/ 0 h 54"/>
                <a:gd name="T2" fmla="*/ 11 w 50"/>
                <a:gd name="T3" fmla="*/ 26 h 54"/>
                <a:gd name="T4" fmla="*/ 23 w 50"/>
                <a:gd name="T5" fmla="*/ 53 h 54"/>
                <a:gd name="T6" fmla="*/ 49 w 50"/>
                <a:gd name="T7" fmla="*/ 53 h 54"/>
                <a:gd name="T8" fmla="*/ 0 w 50"/>
                <a:gd name="T9" fmla="*/ 0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54">
                  <a:moveTo>
                    <a:pt x="0" y="0"/>
                  </a:moveTo>
                  <a:lnTo>
                    <a:pt x="11" y="26"/>
                  </a:lnTo>
                  <a:lnTo>
                    <a:pt x="23" y="53"/>
                  </a:lnTo>
                  <a:lnTo>
                    <a:pt x="49" y="53"/>
                  </a:lnTo>
                  <a:lnTo>
                    <a:pt x="0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72" name="Freeform 56">
              <a:extLst>
                <a:ext uri="{FF2B5EF4-FFF2-40B4-BE49-F238E27FC236}">
                  <a16:creationId xmlns:a16="http://schemas.microsoft.com/office/drawing/2014/main" id="{81DF929A-52C8-4A19-A655-E85BE0DA8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0" y="3511"/>
              <a:ext cx="50" cy="51"/>
            </a:xfrm>
            <a:custGeom>
              <a:avLst/>
              <a:gdLst>
                <a:gd name="T0" fmla="*/ 49 w 50"/>
                <a:gd name="T1" fmla="*/ 0 h 51"/>
                <a:gd name="T2" fmla="*/ 11 w 50"/>
                <a:gd name="T3" fmla="*/ 18 h 51"/>
                <a:gd name="T4" fmla="*/ 0 w 50"/>
                <a:gd name="T5" fmla="*/ 50 h 51"/>
                <a:gd name="T6" fmla="*/ 49 w 50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0" h="51">
                  <a:moveTo>
                    <a:pt x="49" y="0"/>
                  </a:moveTo>
                  <a:lnTo>
                    <a:pt x="11" y="18"/>
                  </a:lnTo>
                  <a:lnTo>
                    <a:pt x="0" y="50"/>
                  </a:lnTo>
                  <a:lnTo>
                    <a:pt x="49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73" name="Freeform 57">
              <a:extLst>
                <a:ext uri="{FF2B5EF4-FFF2-40B4-BE49-F238E27FC236}">
                  <a16:creationId xmlns:a16="http://schemas.microsoft.com/office/drawing/2014/main" id="{77EE17AA-22F5-400C-999A-B84F1B103D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8" y="3484"/>
              <a:ext cx="73" cy="66"/>
            </a:xfrm>
            <a:custGeom>
              <a:avLst/>
              <a:gdLst>
                <a:gd name="T0" fmla="*/ 25 w 73"/>
                <a:gd name="T1" fmla="*/ 4 h 66"/>
                <a:gd name="T2" fmla="*/ 11 w 73"/>
                <a:gd name="T3" fmla="*/ 12 h 66"/>
                <a:gd name="T4" fmla="*/ 9 w 73"/>
                <a:gd name="T5" fmla="*/ 20 h 66"/>
                <a:gd name="T6" fmla="*/ 3 w 73"/>
                <a:gd name="T7" fmla="*/ 36 h 66"/>
                <a:gd name="T8" fmla="*/ 3 w 73"/>
                <a:gd name="T9" fmla="*/ 42 h 66"/>
                <a:gd name="T10" fmla="*/ 0 w 73"/>
                <a:gd name="T11" fmla="*/ 54 h 66"/>
                <a:gd name="T12" fmla="*/ 56 w 73"/>
                <a:gd name="T13" fmla="*/ 65 h 66"/>
                <a:gd name="T14" fmla="*/ 72 w 73"/>
                <a:gd name="T15" fmla="*/ 0 h 66"/>
                <a:gd name="T16" fmla="*/ 42 w 73"/>
                <a:gd name="T17" fmla="*/ 4 h 66"/>
                <a:gd name="T18" fmla="*/ 25 w 73"/>
                <a:gd name="T19" fmla="*/ 4 h 6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3" h="66">
                  <a:moveTo>
                    <a:pt x="25" y="4"/>
                  </a:moveTo>
                  <a:lnTo>
                    <a:pt x="11" y="12"/>
                  </a:lnTo>
                  <a:lnTo>
                    <a:pt x="9" y="20"/>
                  </a:lnTo>
                  <a:lnTo>
                    <a:pt x="3" y="36"/>
                  </a:lnTo>
                  <a:lnTo>
                    <a:pt x="3" y="42"/>
                  </a:lnTo>
                  <a:lnTo>
                    <a:pt x="0" y="54"/>
                  </a:lnTo>
                  <a:lnTo>
                    <a:pt x="56" y="65"/>
                  </a:lnTo>
                  <a:lnTo>
                    <a:pt x="72" y="0"/>
                  </a:lnTo>
                  <a:lnTo>
                    <a:pt x="42" y="4"/>
                  </a:lnTo>
                  <a:lnTo>
                    <a:pt x="25" y="4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74" name="Freeform 58">
              <a:extLst>
                <a:ext uri="{FF2B5EF4-FFF2-40B4-BE49-F238E27FC236}">
                  <a16:creationId xmlns:a16="http://schemas.microsoft.com/office/drawing/2014/main" id="{F26EFFB9-BFB6-433D-944C-A839F1A11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7" y="3490"/>
              <a:ext cx="54" cy="56"/>
            </a:xfrm>
            <a:custGeom>
              <a:avLst/>
              <a:gdLst>
                <a:gd name="T0" fmla="*/ 15 w 54"/>
                <a:gd name="T1" fmla="*/ 0 h 56"/>
                <a:gd name="T2" fmla="*/ 9 w 54"/>
                <a:gd name="T3" fmla="*/ 10 h 56"/>
                <a:gd name="T4" fmla="*/ 0 w 54"/>
                <a:gd name="T5" fmla="*/ 20 h 56"/>
                <a:gd name="T6" fmla="*/ 0 w 54"/>
                <a:gd name="T7" fmla="*/ 32 h 56"/>
                <a:gd name="T8" fmla="*/ 0 w 54"/>
                <a:gd name="T9" fmla="*/ 44 h 56"/>
                <a:gd name="T10" fmla="*/ 43 w 54"/>
                <a:gd name="T11" fmla="*/ 55 h 56"/>
                <a:gd name="T12" fmla="*/ 53 w 54"/>
                <a:gd name="T13" fmla="*/ 0 h 56"/>
                <a:gd name="T14" fmla="*/ 37 w 54"/>
                <a:gd name="T15" fmla="*/ 0 h 56"/>
                <a:gd name="T16" fmla="*/ 15 w 54"/>
                <a:gd name="T17" fmla="*/ 0 h 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4" h="56">
                  <a:moveTo>
                    <a:pt x="15" y="0"/>
                  </a:moveTo>
                  <a:lnTo>
                    <a:pt x="9" y="10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0" y="44"/>
                  </a:lnTo>
                  <a:lnTo>
                    <a:pt x="43" y="55"/>
                  </a:lnTo>
                  <a:lnTo>
                    <a:pt x="53" y="0"/>
                  </a:lnTo>
                  <a:lnTo>
                    <a:pt x="37" y="0"/>
                  </a:lnTo>
                  <a:lnTo>
                    <a:pt x="15" y="0"/>
                  </a:lnTo>
                </a:path>
              </a:pathLst>
            </a:custGeom>
            <a:solidFill>
              <a:srgbClr val="E0E0E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75" name="Freeform 59">
              <a:extLst>
                <a:ext uri="{FF2B5EF4-FFF2-40B4-BE49-F238E27FC236}">
                  <a16:creationId xmlns:a16="http://schemas.microsoft.com/office/drawing/2014/main" id="{27778F61-F8B2-42FA-8C72-5B87D19DF6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0" y="3496"/>
              <a:ext cx="203" cy="108"/>
            </a:xfrm>
            <a:custGeom>
              <a:avLst/>
              <a:gdLst>
                <a:gd name="T0" fmla="*/ 202 w 203"/>
                <a:gd name="T1" fmla="*/ 60 h 108"/>
                <a:gd name="T2" fmla="*/ 176 w 203"/>
                <a:gd name="T3" fmla="*/ 58 h 108"/>
                <a:gd name="T4" fmla="*/ 170 w 203"/>
                <a:gd name="T5" fmla="*/ 54 h 108"/>
                <a:gd name="T6" fmla="*/ 165 w 203"/>
                <a:gd name="T7" fmla="*/ 52 h 108"/>
                <a:gd name="T8" fmla="*/ 159 w 203"/>
                <a:gd name="T9" fmla="*/ 46 h 108"/>
                <a:gd name="T10" fmla="*/ 143 w 203"/>
                <a:gd name="T11" fmla="*/ 42 h 108"/>
                <a:gd name="T12" fmla="*/ 122 w 203"/>
                <a:gd name="T13" fmla="*/ 20 h 108"/>
                <a:gd name="T14" fmla="*/ 118 w 203"/>
                <a:gd name="T15" fmla="*/ 16 h 108"/>
                <a:gd name="T16" fmla="*/ 112 w 203"/>
                <a:gd name="T17" fmla="*/ 10 h 108"/>
                <a:gd name="T18" fmla="*/ 101 w 203"/>
                <a:gd name="T19" fmla="*/ 10 h 108"/>
                <a:gd name="T20" fmla="*/ 66 w 203"/>
                <a:gd name="T21" fmla="*/ 8 h 108"/>
                <a:gd name="T22" fmla="*/ 58 w 203"/>
                <a:gd name="T23" fmla="*/ 0 h 108"/>
                <a:gd name="T24" fmla="*/ 50 w 203"/>
                <a:gd name="T25" fmla="*/ 8 h 108"/>
                <a:gd name="T26" fmla="*/ 44 w 203"/>
                <a:gd name="T27" fmla="*/ 10 h 108"/>
                <a:gd name="T28" fmla="*/ 23 w 203"/>
                <a:gd name="T29" fmla="*/ 14 h 108"/>
                <a:gd name="T30" fmla="*/ 13 w 203"/>
                <a:gd name="T31" fmla="*/ 16 h 108"/>
                <a:gd name="T32" fmla="*/ 13 w 203"/>
                <a:gd name="T33" fmla="*/ 20 h 108"/>
                <a:gd name="T34" fmla="*/ 7 w 203"/>
                <a:gd name="T35" fmla="*/ 32 h 108"/>
                <a:gd name="T36" fmla="*/ 5 w 203"/>
                <a:gd name="T37" fmla="*/ 36 h 108"/>
                <a:gd name="T38" fmla="*/ 5 w 203"/>
                <a:gd name="T39" fmla="*/ 42 h 108"/>
                <a:gd name="T40" fmla="*/ 0 w 203"/>
                <a:gd name="T41" fmla="*/ 46 h 108"/>
                <a:gd name="T42" fmla="*/ 0 w 203"/>
                <a:gd name="T43" fmla="*/ 46 h 108"/>
                <a:gd name="T44" fmla="*/ 5 w 203"/>
                <a:gd name="T45" fmla="*/ 48 h 108"/>
                <a:gd name="T46" fmla="*/ 13 w 203"/>
                <a:gd name="T47" fmla="*/ 48 h 108"/>
                <a:gd name="T48" fmla="*/ 29 w 203"/>
                <a:gd name="T49" fmla="*/ 46 h 108"/>
                <a:gd name="T50" fmla="*/ 44 w 203"/>
                <a:gd name="T51" fmla="*/ 42 h 108"/>
                <a:gd name="T52" fmla="*/ 58 w 203"/>
                <a:gd name="T53" fmla="*/ 46 h 108"/>
                <a:gd name="T54" fmla="*/ 42 w 203"/>
                <a:gd name="T55" fmla="*/ 46 h 108"/>
                <a:gd name="T56" fmla="*/ 33 w 203"/>
                <a:gd name="T57" fmla="*/ 48 h 108"/>
                <a:gd name="T58" fmla="*/ 21 w 203"/>
                <a:gd name="T59" fmla="*/ 52 h 108"/>
                <a:gd name="T60" fmla="*/ 17 w 203"/>
                <a:gd name="T61" fmla="*/ 54 h 108"/>
                <a:gd name="T62" fmla="*/ 17 w 203"/>
                <a:gd name="T63" fmla="*/ 60 h 108"/>
                <a:gd name="T64" fmla="*/ 23 w 203"/>
                <a:gd name="T65" fmla="*/ 60 h 108"/>
                <a:gd name="T66" fmla="*/ 29 w 203"/>
                <a:gd name="T67" fmla="*/ 60 h 108"/>
                <a:gd name="T68" fmla="*/ 44 w 203"/>
                <a:gd name="T69" fmla="*/ 58 h 108"/>
                <a:gd name="T70" fmla="*/ 60 w 203"/>
                <a:gd name="T71" fmla="*/ 54 h 108"/>
                <a:gd name="T72" fmla="*/ 75 w 203"/>
                <a:gd name="T73" fmla="*/ 58 h 108"/>
                <a:gd name="T74" fmla="*/ 81 w 203"/>
                <a:gd name="T75" fmla="*/ 60 h 108"/>
                <a:gd name="T76" fmla="*/ 87 w 203"/>
                <a:gd name="T77" fmla="*/ 70 h 108"/>
                <a:gd name="T78" fmla="*/ 95 w 203"/>
                <a:gd name="T79" fmla="*/ 76 h 108"/>
                <a:gd name="T80" fmla="*/ 101 w 203"/>
                <a:gd name="T81" fmla="*/ 86 h 108"/>
                <a:gd name="T82" fmla="*/ 110 w 203"/>
                <a:gd name="T83" fmla="*/ 92 h 108"/>
                <a:gd name="T84" fmla="*/ 116 w 203"/>
                <a:gd name="T85" fmla="*/ 96 h 108"/>
                <a:gd name="T86" fmla="*/ 122 w 203"/>
                <a:gd name="T87" fmla="*/ 98 h 108"/>
                <a:gd name="T88" fmla="*/ 134 w 203"/>
                <a:gd name="T89" fmla="*/ 102 h 108"/>
                <a:gd name="T90" fmla="*/ 147 w 203"/>
                <a:gd name="T91" fmla="*/ 98 h 108"/>
                <a:gd name="T92" fmla="*/ 159 w 203"/>
                <a:gd name="T93" fmla="*/ 98 h 108"/>
                <a:gd name="T94" fmla="*/ 170 w 203"/>
                <a:gd name="T95" fmla="*/ 102 h 108"/>
                <a:gd name="T96" fmla="*/ 202 w 203"/>
                <a:gd name="T97" fmla="*/ 107 h 108"/>
                <a:gd name="T98" fmla="*/ 202 w 203"/>
                <a:gd name="T99" fmla="*/ 60 h 10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03" h="108">
                  <a:moveTo>
                    <a:pt x="202" y="60"/>
                  </a:moveTo>
                  <a:lnTo>
                    <a:pt x="176" y="58"/>
                  </a:lnTo>
                  <a:lnTo>
                    <a:pt x="170" y="54"/>
                  </a:lnTo>
                  <a:lnTo>
                    <a:pt x="165" y="52"/>
                  </a:lnTo>
                  <a:lnTo>
                    <a:pt x="159" y="46"/>
                  </a:lnTo>
                  <a:lnTo>
                    <a:pt x="143" y="42"/>
                  </a:lnTo>
                  <a:lnTo>
                    <a:pt x="122" y="20"/>
                  </a:lnTo>
                  <a:lnTo>
                    <a:pt x="118" y="16"/>
                  </a:lnTo>
                  <a:lnTo>
                    <a:pt x="112" y="10"/>
                  </a:lnTo>
                  <a:lnTo>
                    <a:pt x="101" y="10"/>
                  </a:lnTo>
                  <a:lnTo>
                    <a:pt x="66" y="8"/>
                  </a:lnTo>
                  <a:lnTo>
                    <a:pt x="58" y="0"/>
                  </a:lnTo>
                  <a:lnTo>
                    <a:pt x="50" y="8"/>
                  </a:lnTo>
                  <a:lnTo>
                    <a:pt x="44" y="10"/>
                  </a:lnTo>
                  <a:lnTo>
                    <a:pt x="23" y="14"/>
                  </a:lnTo>
                  <a:lnTo>
                    <a:pt x="13" y="16"/>
                  </a:lnTo>
                  <a:lnTo>
                    <a:pt x="13" y="20"/>
                  </a:lnTo>
                  <a:lnTo>
                    <a:pt x="7" y="32"/>
                  </a:lnTo>
                  <a:lnTo>
                    <a:pt x="5" y="36"/>
                  </a:lnTo>
                  <a:lnTo>
                    <a:pt x="5" y="42"/>
                  </a:lnTo>
                  <a:lnTo>
                    <a:pt x="0" y="46"/>
                  </a:lnTo>
                  <a:lnTo>
                    <a:pt x="5" y="48"/>
                  </a:lnTo>
                  <a:lnTo>
                    <a:pt x="13" y="48"/>
                  </a:lnTo>
                  <a:lnTo>
                    <a:pt x="29" y="46"/>
                  </a:lnTo>
                  <a:lnTo>
                    <a:pt x="44" y="42"/>
                  </a:lnTo>
                  <a:lnTo>
                    <a:pt x="58" y="46"/>
                  </a:lnTo>
                  <a:lnTo>
                    <a:pt x="42" y="46"/>
                  </a:lnTo>
                  <a:lnTo>
                    <a:pt x="33" y="48"/>
                  </a:lnTo>
                  <a:lnTo>
                    <a:pt x="21" y="52"/>
                  </a:lnTo>
                  <a:lnTo>
                    <a:pt x="17" y="54"/>
                  </a:lnTo>
                  <a:lnTo>
                    <a:pt x="17" y="60"/>
                  </a:lnTo>
                  <a:lnTo>
                    <a:pt x="23" y="60"/>
                  </a:lnTo>
                  <a:lnTo>
                    <a:pt x="29" y="60"/>
                  </a:lnTo>
                  <a:lnTo>
                    <a:pt x="44" y="58"/>
                  </a:lnTo>
                  <a:lnTo>
                    <a:pt x="60" y="54"/>
                  </a:lnTo>
                  <a:lnTo>
                    <a:pt x="75" y="58"/>
                  </a:lnTo>
                  <a:lnTo>
                    <a:pt x="81" y="60"/>
                  </a:lnTo>
                  <a:lnTo>
                    <a:pt x="87" y="70"/>
                  </a:lnTo>
                  <a:lnTo>
                    <a:pt x="95" y="76"/>
                  </a:lnTo>
                  <a:lnTo>
                    <a:pt x="101" y="86"/>
                  </a:lnTo>
                  <a:lnTo>
                    <a:pt x="110" y="92"/>
                  </a:lnTo>
                  <a:lnTo>
                    <a:pt x="116" y="96"/>
                  </a:lnTo>
                  <a:lnTo>
                    <a:pt x="122" y="98"/>
                  </a:lnTo>
                  <a:lnTo>
                    <a:pt x="134" y="102"/>
                  </a:lnTo>
                  <a:lnTo>
                    <a:pt x="147" y="98"/>
                  </a:lnTo>
                  <a:lnTo>
                    <a:pt x="159" y="98"/>
                  </a:lnTo>
                  <a:lnTo>
                    <a:pt x="170" y="102"/>
                  </a:lnTo>
                  <a:lnTo>
                    <a:pt x="202" y="107"/>
                  </a:lnTo>
                  <a:lnTo>
                    <a:pt x="202" y="60"/>
                  </a:lnTo>
                </a:path>
              </a:pathLst>
            </a:custGeom>
            <a:solidFill>
              <a:srgbClr val="FFC080"/>
            </a:solidFill>
            <a:ln w="12700" cap="rnd" cmpd="sng">
              <a:solidFill>
                <a:srgbClr val="402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76" name="Freeform 60">
              <a:extLst>
                <a:ext uri="{FF2B5EF4-FFF2-40B4-BE49-F238E27FC236}">
                  <a16:creationId xmlns:a16="http://schemas.microsoft.com/office/drawing/2014/main" id="{CB517BBD-4D4A-43A3-BA74-E352921F07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8" y="3527"/>
              <a:ext cx="69" cy="51"/>
            </a:xfrm>
            <a:custGeom>
              <a:avLst/>
              <a:gdLst>
                <a:gd name="T0" fmla="*/ 0 w 69"/>
                <a:gd name="T1" fmla="*/ 50 h 51"/>
                <a:gd name="T2" fmla="*/ 15 w 69"/>
                <a:gd name="T3" fmla="*/ 38 h 51"/>
                <a:gd name="T4" fmla="*/ 21 w 69"/>
                <a:gd name="T5" fmla="*/ 34 h 51"/>
                <a:gd name="T6" fmla="*/ 34 w 69"/>
                <a:gd name="T7" fmla="*/ 28 h 51"/>
                <a:gd name="T8" fmla="*/ 42 w 69"/>
                <a:gd name="T9" fmla="*/ 16 h 51"/>
                <a:gd name="T10" fmla="*/ 56 w 69"/>
                <a:gd name="T11" fmla="*/ 16 h 51"/>
                <a:gd name="T12" fmla="*/ 68 w 69"/>
                <a:gd name="T13" fmla="*/ 28 h 51"/>
                <a:gd name="T14" fmla="*/ 52 w 69"/>
                <a:gd name="T15" fmla="*/ 6 h 51"/>
                <a:gd name="T16" fmla="*/ 36 w 69"/>
                <a:gd name="T17" fmla="*/ 0 h 51"/>
                <a:gd name="T18" fmla="*/ 21 w 69"/>
                <a:gd name="T19" fmla="*/ 28 h 51"/>
                <a:gd name="T20" fmla="*/ 15 w 69"/>
                <a:gd name="T21" fmla="*/ 34 h 51"/>
                <a:gd name="T22" fmla="*/ 0 w 69"/>
                <a:gd name="T23" fmla="*/ 44 h 51"/>
                <a:gd name="T24" fmla="*/ 0 w 69"/>
                <a:gd name="T25" fmla="*/ 50 h 5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9" h="51">
                  <a:moveTo>
                    <a:pt x="0" y="50"/>
                  </a:moveTo>
                  <a:lnTo>
                    <a:pt x="15" y="38"/>
                  </a:lnTo>
                  <a:lnTo>
                    <a:pt x="21" y="34"/>
                  </a:lnTo>
                  <a:lnTo>
                    <a:pt x="34" y="28"/>
                  </a:lnTo>
                  <a:lnTo>
                    <a:pt x="42" y="16"/>
                  </a:lnTo>
                  <a:lnTo>
                    <a:pt x="56" y="16"/>
                  </a:lnTo>
                  <a:lnTo>
                    <a:pt x="68" y="28"/>
                  </a:lnTo>
                  <a:lnTo>
                    <a:pt x="52" y="6"/>
                  </a:lnTo>
                  <a:lnTo>
                    <a:pt x="36" y="0"/>
                  </a:lnTo>
                  <a:lnTo>
                    <a:pt x="21" y="28"/>
                  </a:lnTo>
                  <a:lnTo>
                    <a:pt x="15" y="34"/>
                  </a:lnTo>
                  <a:lnTo>
                    <a:pt x="0" y="44"/>
                  </a:lnTo>
                  <a:lnTo>
                    <a:pt x="0" y="5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77" name="Freeform 61">
              <a:extLst>
                <a:ext uri="{FF2B5EF4-FFF2-40B4-BE49-F238E27FC236}">
                  <a16:creationId xmlns:a16="http://schemas.microsoft.com/office/drawing/2014/main" id="{A5CDB67C-6386-4E3A-8792-973DBDB2EF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3" y="3511"/>
              <a:ext cx="59" cy="51"/>
            </a:xfrm>
            <a:custGeom>
              <a:avLst/>
              <a:gdLst>
                <a:gd name="T0" fmla="*/ 17 w 59"/>
                <a:gd name="T1" fmla="*/ 0 h 51"/>
                <a:gd name="T2" fmla="*/ 11 w 59"/>
                <a:gd name="T3" fmla="*/ 0 h 51"/>
                <a:gd name="T4" fmla="*/ 0 w 59"/>
                <a:gd name="T5" fmla="*/ 10 h 51"/>
                <a:gd name="T6" fmla="*/ 5 w 59"/>
                <a:gd name="T7" fmla="*/ 10 h 51"/>
                <a:gd name="T8" fmla="*/ 15 w 59"/>
                <a:gd name="T9" fmla="*/ 0 h 51"/>
                <a:gd name="T10" fmla="*/ 36 w 59"/>
                <a:gd name="T11" fmla="*/ 24 h 51"/>
                <a:gd name="T12" fmla="*/ 44 w 59"/>
                <a:gd name="T13" fmla="*/ 34 h 51"/>
                <a:gd name="T14" fmla="*/ 58 w 59"/>
                <a:gd name="T15" fmla="*/ 50 h 51"/>
                <a:gd name="T16" fmla="*/ 58 w 59"/>
                <a:gd name="T17" fmla="*/ 34 h 51"/>
                <a:gd name="T18" fmla="*/ 44 w 59"/>
                <a:gd name="T19" fmla="*/ 24 h 51"/>
                <a:gd name="T20" fmla="*/ 30 w 59"/>
                <a:gd name="T21" fmla="*/ 10 h 51"/>
                <a:gd name="T22" fmla="*/ 17 w 59"/>
                <a:gd name="T23" fmla="*/ 0 h 5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9" h="51">
                  <a:moveTo>
                    <a:pt x="17" y="0"/>
                  </a:moveTo>
                  <a:lnTo>
                    <a:pt x="11" y="0"/>
                  </a:lnTo>
                  <a:lnTo>
                    <a:pt x="0" y="10"/>
                  </a:lnTo>
                  <a:lnTo>
                    <a:pt x="5" y="10"/>
                  </a:lnTo>
                  <a:lnTo>
                    <a:pt x="15" y="0"/>
                  </a:lnTo>
                  <a:lnTo>
                    <a:pt x="36" y="24"/>
                  </a:lnTo>
                  <a:lnTo>
                    <a:pt x="44" y="34"/>
                  </a:lnTo>
                  <a:lnTo>
                    <a:pt x="58" y="50"/>
                  </a:lnTo>
                  <a:lnTo>
                    <a:pt x="58" y="34"/>
                  </a:lnTo>
                  <a:lnTo>
                    <a:pt x="44" y="24"/>
                  </a:lnTo>
                  <a:lnTo>
                    <a:pt x="30" y="10"/>
                  </a:lnTo>
                  <a:lnTo>
                    <a:pt x="17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78" name="Freeform 62">
              <a:extLst>
                <a:ext uri="{FF2B5EF4-FFF2-40B4-BE49-F238E27FC236}">
                  <a16:creationId xmlns:a16="http://schemas.microsoft.com/office/drawing/2014/main" id="{C05FBEC0-C12D-4DC7-944B-04B17DBD12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8" y="3543"/>
              <a:ext cx="50" cy="51"/>
            </a:xfrm>
            <a:custGeom>
              <a:avLst/>
              <a:gdLst>
                <a:gd name="T0" fmla="*/ 0 w 50"/>
                <a:gd name="T1" fmla="*/ 22 h 51"/>
                <a:gd name="T2" fmla="*/ 11 w 50"/>
                <a:gd name="T3" fmla="*/ 50 h 51"/>
                <a:gd name="T4" fmla="*/ 23 w 50"/>
                <a:gd name="T5" fmla="*/ 50 h 51"/>
                <a:gd name="T6" fmla="*/ 43 w 50"/>
                <a:gd name="T7" fmla="*/ 50 h 51"/>
                <a:gd name="T8" fmla="*/ 49 w 50"/>
                <a:gd name="T9" fmla="*/ 0 h 51"/>
                <a:gd name="T10" fmla="*/ 29 w 50"/>
                <a:gd name="T11" fmla="*/ 0 h 51"/>
                <a:gd name="T12" fmla="*/ 0 w 50"/>
                <a:gd name="T13" fmla="*/ 22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0" h="51">
                  <a:moveTo>
                    <a:pt x="0" y="22"/>
                  </a:moveTo>
                  <a:lnTo>
                    <a:pt x="11" y="50"/>
                  </a:lnTo>
                  <a:lnTo>
                    <a:pt x="23" y="50"/>
                  </a:lnTo>
                  <a:lnTo>
                    <a:pt x="43" y="50"/>
                  </a:lnTo>
                  <a:lnTo>
                    <a:pt x="49" y="0"/>
                  </a:lnTo>
                  <a:lnTo>
                    <a:pt x="29" y="0"/>
                  </a:lnTo>
                  <a:lnTo>
                    <a:pt x="0" y="22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79" name="Freeform 63">
              <a:extLst>
                <a:ext uri="{FF2B5EF4-FFF2-40B4-BE49-F238E27FC236}">
                  <a16:creationId xmlns:a16="http://schemas.microsoft.com/office/drawing/2014/main" id="{11B5576F-94D6-418E-BA46-78EC36056D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2" y="3533"/>
              <a:ext cx="49" cy="51"/>
            </a:xfrm>
            <a:custGeom>
              <a:avLst/>
              <a:gdLst>
                <a:gd name="T0" fmla="*/ 48 w 49"/>
                <a:gd name="T1" fmla="*/ 0 h 51"/>
                <a:gd name="T2" fmla="*/ 48 w 49"/>
                <a:gd name="T3" fmla="*/ 16 h 51"/>
                <a:gd name="T4" fmla="*/ 48 w 49"/>
                <a:gd name="T5" fmla="*/ 34 h 51"/>
                <a:gd name="T6" fmla="*/ 0 w 49"/>
                <a:gd name="T7" fmla="*/ 50 h 51"/>
                <a:gd name="T8" fmla="*/ 48 w 49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9" h="51">
                  <a:moveTo>
                    <a:pt x="48" y="0"/>
                  </a:moveTo>
                  <a:lnTo>
                    <a:pt x="48" y="16"/>
                  </a:lnTo>
                  <a:lnTo>
                    <a:pt x="48" y="34"/>
                  </a:lnTo>
                  <a:lnTo>
                    <a:pt x="0" y="50"/>
                  </a:lnTo>
                  <a:lnTo>
                    <a:pt x="48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80" name="Freeform 64">
              <a:extLst>
                <a:ext uri="{FF2B5EF4-FFF2-40B4-BE49-F238E27FC236}">
                  <a16:creationId xmlns:a16="http://schemas.microsoft.com/office/drawing/2014/main" id="{E951DFAC-C8C6-4D5C-8044-AFD155F178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" y="3561"/>
              <a:ext cx="52" cy="51"/>
            </a:xfrm>
            <a:custGeom>
              <a:avLst/>
              <a:gdLst>
                <a:gd name="T0" fmla="*/ 51 w 52"/>
                <a:gd name="T1" fmla="*/ 0 h 51"/>
                <a:gd name="T2" fmla="*/ 51 w 52"/>
                <a:gd name="T3" fmla="*/ 12 h 51"/>
                <a:gd name="T4" fmla="*/ 0 w 52"/>
                <a:gd name="T5" fmla="*/ 50 h 51"/>
                <a:gd name="T6" fmla="*/ 51 w 52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2" h="51">
                  <a:moveTo>
                    <a:pt x="51" y="0"/>
                  </a:moveTo>
                  <a:lnTo>
                    <a:pt x="51" y="12"/>
                  </a:lnTo>
                  <a:lnTo>
                    <a:pt x="0" y="50"/>
                  </a:lnTo>
                  <a:lnTo>
                    <a:pt x="51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81" name="Freeform 65">
              <a:extLst>
                <a:ext uri="{FF2B5EF4-FFF2-40B4-BE49-F238E27FC236}">
                  <a16:creationId xmlns:a16="http://schemas.microsoft.com/office/drawing/2014/main" id="{823555C8-BC5A-4B6D-AE9E-7E880CCD6B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3" y="3527"/>
              <a:ext cx="52" cy="51"/>
            </a:xfrm>
            <a:custGeom>
              <a:avLst/>
              <a:gdLst>
                <a:gd name="T0" fmla="*/ 0 w 52"/>
                <a:gd name="T1" fmla="*/ 0 h 51"/>
                <a:gd name="T2" fmla="*/ 9 w 52"/>
                <a:gd name="T3" fmla="*/ 18 h 51"/>
                <a:gd name="T4" fmla="*/ 9 w 52"/>
                <a:gd name="T5" fmla="*/ 34 h 51"/>
                <a:gd name="T6" fmla="*/ 51 w 52"/>
                <a:gd name="T7" fmla="*/ 50 h 51"/>
                <a:gd name="T8" fmla="*/ 0 w 52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2" h="51">
                  <a:moveTo>
                    <a:pt x="0" y="0"/>
                  </a:moveTo>
                  <a:lnTo>
                    <a:pt x="9" y="18"/>
                  </a:lnTo>
                  <a:lnTo>
                    <a:pt x="9" y="34"/>
                  </a:lnTo>
                  <a:lnTo>
                    <a:pt x="51" y="50"/>
                  </a:lnTo>
                  <a:lnTo>
                    <a:pt x="0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82" name="Freeform 66">
              <a:extLst>
                <a:ext uri="{FF2B5EF4-FFF2-40B4-BE49-F238E27FC236}">
                  <a16:creationId xmlns:a16="http://schemas.microsoft.com/office/drawing/2014/main" id="{DD5F8040-1F4E-493E-B3F3-B418831A2A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9" y="3527"/>
              <a:ext cx="51" cy="51"/>
            </a:xfrm>
            <a:custGeom>
              <a:avLst/>
              <a:gdLst>
                <a:gd name="T0" fmla="*/ 0 w 51"/>
                <a:gd name="T1" fmla="*/ 0 h 51"/>
                <a:gd name="T2" fmla="*/ 3 w 51"/>
                <a:gd name="T3" fmla="*/ 18 h 51"/>
                <a:gd name="T4" fmla="*/ 13 w 51"/>
                <a:gd name="T5" fmla="*/ 24 h 51"/>
                <a:gd name="T6" fmla="*/ 50 w 51"/>
                <a:gd name="T7" fmla="*/ 50 h 51"/>
                <a:gd name="T8" fmla="*/ 13 w 51"/>
                <a:gd name="T9" fmla="*/ 24 h 51"/>
                <a:gd name="T10" fmla="*/ 0 w 51"/>
                <a:gd name="T11" fmla="*/ 0 h 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" h="51">
                  <a:moveTo>
                    <a:pt x="0" y="0"/>
                  </a:moveTo>
                  <a:lnTo>
                    <a:pt x="3" y="18"/>
                  </a:lnTo>
                  <a:lnTo>
                    <a:pt x="13" y="24"/>
                  </a:lnTo>
                  <a:lnTo>
                    <a:pt x="50" y="50"/>
                  </a:lnTo>
                  <a:lnTo>
                    <a:pt x="13" y="24"/>
                  </a:lnTo>
                  <a:lnTo>
                    <a:pt x="0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83" name="Freeform 67">
              <a:extLst>
                <a:ext uri="{FF2B5EF4-FFF2-40B4-BE49-F238E27FC236}">
                  <a16:creationId xmlns:a16="http://schemas.microsoft.com/office/drawing/2014/main" id="{5D5E4E43-237B-4419-B70B-3A53A1524D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6" y="3567"/>
              <a:ext cx="51" cy="53"/>
            </a:xfrm>
            <a:custGeom>
              <a:avLst/>
              <a:gdLst>
                <a:gd name="T0" fmla="*/ 50 w 51"/>
                <a:gd name="T1" fmla="*/ 0 h 53"/>
                <a:gd name="T2" fmla="*/ 25 w 51"/>
                <a:gd name="T3" fmla="*/ 20 h 53"/>
                <a:gd name="T4" fmla="*/ 13 w 51"/>
                <a:gd name="T5" fmla="*/ 36 h 53"/>
                <a:gd name="T6" fmla="*/ 13 w 51"/>
                <a:gd name="T7" fmla="*/ 52 h 53"/>
                <a:gd name="T8" fmla="*/ 0 w 51"/>
                <a:gd name="T9" fmla="*/ 26 h 53"/>
                <a:gd name="T10" fmla="*/ 13 w 51"/>
                <a:gd name="T11" fmla="*/ 14 h 53"/>
                <a:gd name="T12" fmla="*/ 50 w 51"/>
                <a:gd name="T13" fmla="*/ 0 h 5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1" h="53">
                  <a:moveTo>
                    <a:pt x="50" y="0"/>
                  </a:moveTo>
                  <a:lnTo>
                    <a:pt x="25" y="20"/>
                  </a:lnTo>
                  <a:lnTo>
                    <a:pt x="13" y="36"/>
                  </a:lnTo>
                  <a:lnTo>
                    <a:pt x="13" y="52"/>
                  </a:lnTo>
                  <a:lnTo>
                    <a:pt x="0" y="26"/>
                  </a:lnTo>
                  <a:lnTo>
                    <a:pt x="13" y="14"/>
                  </a:lnTo>
                  <a:lnTo>
                    <a:pt x="50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84" name="Freeform 68">
              <a:extLst>
                <a:ext uri="{FF2B5EF4-FFF2-40B4-BE49-F238E27FC236}">
                  <a16:creationId xmlns:a16="http://schemas.microsoft.com/office/drawing/2014/main" id="{88E654EA-6BEF-4031-8664-B0410EF13C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8" y="3545"/>
              <a:ext cx="51" cy="51"/>
            </a:xfrm>
            <a:custGeom>
              <a:avLst/>
              <a:gdLst>
                <a:gd name="T0" fmla="*/ 50 w 51"/>
                <a:gd name="T1" fmla="*/ 0 h 51"/>
                <a:gd name="T2" fmla="*/ 50 w 51"/>
                <a:gd name="T3" fmla="*/ 22 h 51"/>
                <a:gd name="T4" fmla="*/ 0 w 51"/>
                <a:gd name="T5" fmla="*/ 50 h 51"/>
                <a:gd name="T6" fmla="*/ 50 w 51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1" h="51">
                  <a:moveTo>
                    <a:pt x="50" y="0"/>
                  </a:moveTo>
                  <a:lnTo>
                    <a:pt x="50" y="22"/>
                  </a:lnTo>
                  <a:lnTo>
                    <a:pt x="0" y="50"/>
                  </a:lnTo>
                  <a:lnTo>
                    <a:pt x="50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85" name="Freeform 69">
              <a:extLst>
                <a:ext uri="{FF2B5EF4-FFF2-40B4-BE49-F238E27FC236}">
                  <a16:creationId xmlns:a16="http://schemas.microsoft.com/office/drawing/2014/main" id="{83062344-C637-4D2D-8524-D65EEDE3E4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0" y="3129"/>
              <a:ext cx="224" cy="202"/>
            </a:xfrm>
            <a:custGeom>
              <a:avLst/>
              <a:gdLst>
                <a:gd name="T0" fmla="*/ 73 w 224"/>
                <a:gd name="T1" fmla="*/ 10 h 202"/>
                <a:gd name="T2" fmla="*/ 54 w 224"/>
                <a:gd name="T3" fmla="*/ 20 h 202"/>
                <a:gd name="T4" fmla="*/ 42 w 224"/>
                <a:gd name="T5" fmla="*/ 34 h 202"/>
                <a:gd name="T6" fmla="*/ 32 w 224"/>
                <a:gd name="T7" fmla="*/ 48 h 202"/>
                <a:gd name="T8" fmla="*/ 27 w 224"/>
                <a:gd name="T9" fmla="*/ 58 h 202"/>
                <a:gd name="T10" fmla="*/ 27 w 224"/>
                <a:gd name="T11" fmla="*/ 66 h 202"/>
                <a:gd name="T12" fmla="*/ 32 w 224"/>
                <a:gd name="T13" fmla="*/ 76 h 202"/>
                <a:gd name="T14" fmla="*/ 23 w 224"/>
                <a:gd name="T15" fmla="*/ 82 h 202"/>
                <a:gd name="T16" fmla="*/ 9 w 224"/>
                <a:gd name="T17" fmla="*/ 104 h 202"/>
                <a:gd name="T18" fmla="*/ 0 w 224"/>
                <a:gd name="T19" fmla="*/ 118 h 202"/>
                <a:gd name="T20" fmla="*/ 0 w 224"/>
                <a:gd name="T21" fmla="*/ 120 h 202"/>
                <a:gd name="T22" fmla="*/ 0 w 224"/>
                <a:gd name="T23" fmla="*/ 124 h 202"/>
                <a:gd name="T24" fmla="*/ 9 w 224"/>
                <a:gd name="T25" fmla="*/ 126 h 202"/>
                <a:gd name="T26" fmla="*/ 17 w 224"/>
                <a:gd name="T27" fmla="*/ 126 h 202"/>
                <a:gd name="T28" fmla="*/ 23 w 224"/>
                <a:gd name="T29" fmla="*/ 126 h 202"/>
                <a:gd name="T30" fmla="*/ 23 w 224"/>
                <a:gd name="T31" fmla="*/ 132 h 202"/>
                <a:gd name="T32" fmla="*/ 21 w 224"/>
                <a:gd name="T33" fmla="*/ 146 h 202"/>
                <a:gd name="T34" fmla="*/ 23 w 224"/>
                <a:gd name="T35" fmla="*/ 152 h 202"/>
                <a:gd name="T36" fmla="*/ 23 w 224"/>
                <a:gd name="T37" fmla="*/ 158 h 202"/>
                <a:gd name="T38" fmla="*/ 31 w 224"/>
                <a:gd name="T39" fmla="*/ 162 h 202"/>
                <a:gd name="T40" fmla="*/ 32 w 224"/>
                <a:gd name="T41" fmla="*/ 178 h 202"/>
                <a:gd name="T42" fmla="*/ 36 w 224"/>
                <a:gd name="T43" fmla="*/ 180 h 202"/>
                <a:gd name="T44" fmla="*/ 48 w 224"/>
                <a:gd name="T45" fmla="*/ 180 h 202"/>
                <a:gd name="T46" fmla="*/ 63 w 224"/>
                <a:gd name="T47" fmla="*/ 178 h 202"/>
                <a:gd name="T48" fmla="*/ 83 w 224"/>
                <a:gd name="T49" fmla="*/ 178 h 202"/>
                <a:gd name="T50" fmla="*/ 79 w 224"/>
                <a:gd name="T51" fmla="*/ 201 h 202"/>
                <a:gd name="T52" fmla="*/ 199 w 224"/>
                <a:gd name="T53" fmla="*/ 168 h 202"/>
                <a:gd name="T54" fmla="*/ 186 w 224"/>
                <a:gd name="T55" fmla="*/ 152 h 202"/>
                <a:gd name="T56" fmla="*/ 190 w 224"/>
                <a:gd name="T57" fmla="*/ 132 h 202"/>
                <a:gd name="T58" fmla="*/ 223 w 224"/>
                <a:gd name="T59" fmla="*/ 110 h 202"/>
                <a:gd name="T60" fmla="*/ 223 w 224"/>
                <a:gd name="T61" fmla="*/ 42 h 202"/>
                <a:gd name="T62" fmla="*/ 201 w 224"/>
                <a:gd name="T63" fmla="*/ 20 h 202"/>
                <a:gd name="T64" fmla="*/ 174 w 224"/>
                <a:gd name="T65" fmla="*/ 10 h 202"/>
                <a:gd name="T66" fmla="*/ 143 w 224"/>
                <a:gd name="T67" fmla="*/ 0 h 202"/>
                <a:gd name="T68" fmla="*/ 104 w 224"/>
                <a:gd name="T69" fmla="*/ 6 h 202"/>
                <a:gd name="T70" fmla="*/ 73 w 224"/>
                <a:gd name="T71" fmla="*/ 10 h 2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24" h="202">
                  <a:moveTo>
                    <a:pt x="73" y="10"/>
                  </a:moveTo>
                  <a:lnTo>
                    <a:pt x="54" y="20"/>
                  </a:lnTo>
                  <a:lnTo>
                    <a:pt x="42" y="34"/>
                  </a:lnTo>
                  <a:lnTo>
                    <a:pt x="32" y="48"/>
                  </a:lnTo>
                  <a:lnTo>
                    <a:pt x="27" y="58"/>
                  </a:lnTo>
                  <a:lnTo>
                    <a:pt x="27" y="66"/>
                  </a:lnTo>
                  <a:lnTo>
                    <a:pt x="32" y="76"/>
                  </a:lnTo>
                  <a:lnTo>
                    <a:pt x="23" y="82"/>
                  </a:lnTo>
                  <a:lnTo>
                    <a:pt x="9" y="104"/>
                  </a:lnTo>
                  <a:lnTo>
                    <a:pt x="0" y="118"/>
                  </a:lnTo>
                  <a:lnTo>
                    <a:pt x="0" y="120"/>
                  </a:lnTo>
                  <a:lnTo>
                    <a:pt x="0" y="124"/>
                  </a:lnTo>
                  <a:lnTo>
                    <a:pt x="9" y="126"/>
                  </a:lnTo>
                  <a:lnTo>
                    <a:pt x="17" y="126"/>
                  </a:lnTo>
                  <a:lnTo>
                    <a:pt x="23" y="126"/>
                  </a:lnTo>
                  <a:lnTo>
                    <a:pt x="23" y="132"/>
                  </a:lnTo>
                  <a:lnTo>
                    <a:pt x="21" y="146"/>
                  </a:lnTo>
                  <a:lnTo>
                    <a:pt x="23" y="152"/>
                  </a:lnTo>
                  <a:lnTo>
                    <a:pt x="23" y="158"/>
                  </a:lnTo>
                  <a:lnTo>
                    <a:pt x="31" y="162"/>
                  </a:lnTo>
                  <a:lnTo>
                    <a:pt x="32" y="178"/>
                  </a:lnTo>
                  <a:lnTo>
                    <a:pt x="36" y="180"/>
                  </a:lnTo>
                  <a:lnTo>
                    <a:pt x="48" y="180"/>
                  </a:lnTo>
                  <a:lnTo>
                    <a:pt x="63" y="178"/>
                  </a:lnTo>
                  <a:lnTo>
                    <a:pt x="83" y="178"/>
                  </a:lnTo>
                  <a:lnTo>
                    <a:pt x="79" y="201"/>
                  </a:lnTo>
                  <a:lnTo>
                    <a:pt x="199" y="168"/>
                  </a:lnTo>
                  <a:lnTo>
                    <a:pt x="186" y="152"/>
                  </a:lnTo>
                  <a:lnTo>
                    <a:pt x="190" y="132"/>
                  </a:lnTo>
                  <a:lnTo>
                    <a:pt x="223" y="110"/>
                  </a:lnTo>
                  <a:lnTo>
                    <a:pt x="223" y="42"/>
                  </a:lnTo>
                  <a:lnTo>
                    <a:pt x="201" y="20"/>
                  </a:lnTo>
                  <a:lnTo>
                    <a:pt x="174" y="10"/>
                  </a:lnTo>
                  <a:lnTo>
                    <a:pt x="143" y="0"/>
                  </a:lnTo>
                  <a:lnTo>
                    <a:pt x="104" y="6"/>
                  </a:lnTo>
                  <a:lnTo>
                    <a:pt x="73" y="10"/>
                  </a:lnTo>
                </a:path>
              </a:pathLst>
            </a:custGeom>
            <a:solidFill>
              <a:srgbClr val="FFC080"/>
            </a:solidFill>
            <a:ln w="12700" cap="rnd" cmpd="sng">
              <a:solidFill>
                <a:srgbClr val="402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86" name="Freeform 70">
              <a:extLst>
                <a:ext uri="{FF2B5EF4-FFF2-40B4-BE49-F238E27FC236}">
                  <a16:creationId xmlns:a16="http://schemas.microsoft.com/office/drawing/2014/main" id="{A044C7D8-D5AD-46E0-9F4B-10A79604F2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3" y="3189"/>
              <a:ext cx="51" cy="51"/>
            </a:xfrm>
            <a:custGeom>
              <a:avLst/>
              <a:gdLst>
                <a:gd name="T0" fmla="*/ 0 w 51"/>
                <a:gd name="T1" fmla="*/ 26 h 51"/>
                <a:gd name="T2" fmla="*/ 0 w 51"/>
                <a:gd name="T3" fmla="*/ 42 h 51"/>
                <a:gd name="T4" fmla="*/ 3 w 51"/>
                <a:gd name="T5" fmla="*/ 50 h 51"/>
                <a:gd name="T6" fmla="*/ 9 w 51"/>
                <a:gd name="T7" fmla="*/ 36 h 51"/>
                <a:gd name="T8" fmla="*/ 21 w 51"/>
                <a:gd name="T9" fmla="*/ 26 h 51"/>
                <a:gd name="T10" fmla="*/ 40 w 51"/>
                <a:gd name="T11" fmla="*/ 26 h 51"/>
                <a:gd name="T12" fmla="*/ 50 w 51"/>
                <a:gd name="T13" fmla="*/ 26 h 51"/>
                <a:gd name="T14" fmla="*/ 34 w 51"/>
                <a:gd name="T15" fmla="*/ 10 h 51"/>
                <a:gd name="T16" fmla="*/ 25 w 51"/>
                <a:gd name="T17" fmla="*/ 0 h 51"/>
                <a:gd name="T18" fmla="*/ 25 w 51"/>
                <a:gd name="T19" fmla="*/ 0 h 51"/>
                <a:gd name="T20" fmla="*/ 19 w 51"/>
                <a:gd name="T21" fmla="*/ 0 h 51"/>
                <a:gd name="T22" fmla="*/ 19 w 51"/>
                <a:gd name="T23" fmla="*/ 0 h 51"/>
                <a:gd name="T24" fmla="*/ 9 w 51"/>
                <a:gd name="T25" fmla="*/ 10 h 51"/>
                <a:gd name="T26" fmla="*/ 3 w 51"/>
                <a:gd name="T27" fmla="*/ 10 h 51"/>
                <a:gd name="T28" fmla="*/ 0 w 51"/>
                <a:gd name="T29" fmla="*/ 26 h 5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1" h="51">
                  <a:moveTo>
                    <a:pt x="0" y="26"/>
                  </a:moveTo>
                  <a:lnTo>
                    <a:pt x="0" y="42"/>
                  </a:lnTo>
                  <a:lnTo>
                    <a:pt x="3" y="50"/>
                  </a:lnTo>
                  <a:lnTo>
                    <a:pt x="9" y="36"/>
                  </a:lnTo>
                  <a:lnTo>
                    <a:pt x="21" y="26"/>
                  </a:lnTo>
                  <a:lnTo>
                    <a:pt x="40" y="26"/>
                  </a:lnTo>
                  <a:lnTo>
                    <a:pt x="50" y="26"/>
                  </a:lnTo>
                  <a:lnTo>
                    <a:pt x="34" y="1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9" y="10"/>
                  </a:lnTo>
                  <a:lnTo>
                    <a:pt x="3" y="10"/>
                  </a:lnTo>
                  <a:lnTo>
                    <a:pt x="0" y="26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87" name="Freeform 71">
              <a:extLst>
                <a:ext uri="{FF2B5EF4-FFF2-40B4-BE49-F238E27FC236}">
                  <a16:creationId xmlns:a16="http://schemas.microsoft.com/office/drawing/2014/main" id="{0CBC0815-AB96-4CA1-902E-1552E073D2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2" y="3201"/>
              <a:ext cx="52" cy="54"/>
            </a:xfrm>
            <a:custGeom>
              <a:avLst/>
              <a:gdLst>
                <a:gd name="T0" fmla="*/ 0 w 52"/>
                <a:gd name="T1" fmla="*/ 8 h 54"/>
                <a:gd name="T2" fmla="*/ 13 w 52"/>
                <a:gd name="T3" fmla="*/ 4 h 54"/>
                <a:gd name="T4" fmla="*/ 35 w 52"/>
                <a:gd name="T5" fmla="*/ 4 h 54"/>
                <a:gd name="T6" fmla="*/ 37 w 52"/>
                <a:gd name="T7" fmla="*/ 10 h 54"/>
                <a:gd name="T8" fmla="*/ 47 w 52"/>
                <a:gd name="T9" fmla="*/ 24 h 54"/>
                <a:gd name="T10" fmla="*/ 37 w 52"/>
                <a:gd name="T11" fmla="*/ 30 h 54"/>
                <a:gd name="T12" fmla="*/ 35 w 52"/>
                <a:gd name="T13" fmla="*/ 38 h 54"/>
                <a:gd name="T14" fmla="*/ 25 w 52"/>
                <a:gd name="T15" fmla="*/ 30 h 54"/>
                <a:gd name="T16" fmla="*/ 21 w 52"/>
                <a:gd name="T17" fmla="*/ 20 h 54"/>
                <a:gd name="T18" fmla="*/ 0 w 52"/>
                <a:gd name="T19" fmla="*/ 20 h 54"/>
                <a:gd name="T20" fmla="*/ 13 w 52"/>
                <a:gd name="T21" fmla="*/ 30 h 54"/>
                <a:gd name="T22" fmla="*/ 25 w 52"/>
                <a:gd name="T23" fmla="*/ 36 h 54"/>
                <a:gd name="T24" fmla="*/ 35 w 52"/>
                <a:gd name="T25" fmla="*/ 42 h 54"/>
                <a:gd name="T26" fmla="*/ 21 w 52"/>
                <a:gd name="T27" fmla="*/ 53 h 54"/>
                <a:gd name="T28" fmla="*/ 13 w 52"/>
                <a:gd name="T29" fmla="*/ 53 h 54"/>
                <a:gd name="T30" fmla="*/ 35 w 52"/>
                <a:gd name="T31" fmla="*/ 53 h 54"/>
                <a:gd name="T32" fmla="*/ 51 w 52"/>
                <a:gd name="T33" fmla="*/ 38 h 54"/>
                <a:gd name="T34" fmla="*/ 51 w 52"/>
                <a:gd name="T35" fmla="*/ 20 h 54"/>
                <a:gd name="T36" fmla="*/ 51 w 52"/>
                <a:gd name="T37" fmla="*/ 10 h 54"/>
                <a:gd name="T38" fmla="*/ 35 w 52"/>
                <a:gd name="T39" fmla="*/ 4 h 54"/>
                <a:gd name="T40" fmla="*/ 21 w 52"/>
                <a:gd name="T41" fmla="*/ 0 h 54"/>
                <a:gd name="T42" fmla="*/ 9 w 52"/>
                <a:gd name="T43" fmla="*/ 0 h 54"/>
                <a:gd name="T44" fmla="*/ 0 w 52"/>
                <a:gd name="T45" fmla="*/ 8 h 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52" h="54">
                  <a:moveTo>
                    <a:pt x="0" y="8"/>
                  </a:moveTo>
                  <a:lnTo>
                    <a:pt x="13" y="4"/>
                  </a:lnTo>
                  <a:lnTo>
                    <a:pt x="35" y="4"/>
                  </a:lnTo>
                  <a:lnTo>
                    <a:pt x="37" y="10"/>
                  </a:lnTo>
                  <a:lnTo>
                    <a:pt x="47" y="24"/>
                  </a:lnTo>
                  <a:lnTo>
                    <a:pt x="37" y="30"/>
                  </a:lnTo>
                  <a:lnTo>
                    <a:pt x="35" y="38"/>
                  </a:lnTo>
                  <a:lnTo>
                    <a:pt x="25" y="30"/>
                  </a:lnTo>
                  <a:lnTo>
                    <a:pt x="21" y="20"/>
                  </a:lnTo>
                  <a:lnTo>
                    <a:pt x="0" y="20"/>
                  </a:lnTo>
                  <a:lnTo>
                    <a:pt x="13" y="30"/>
                  </a:lnTo>
                  <a:lnTo>
                    <a:pt x="25" y="36"/>
                  </a:lnTo>
                  <a:lnTo>
                    <a:pt x="35" y="42"/>
                  </a:lnTo>
                  <a:lnTo>
                    <a:pt x="21" y="53"/>
                  </a:lnTo>
                  <a:lnTo>
                    <a:pt x="13" y="53"/>
                  </a:lnTo>
                  <a:lnTo>
                    <a:pt x="35" y="53"/>
                  </a:lnTo>
                  <a:lnTo>
                    <a:pt x="51" y="38"/>
                  </a:lnTo>
                  <a:lnTo>
                    <a:pt x="51" y="20"/>
                  </a:lnTo>
                  <a:lnTo>
                    <a:pt x="51" y="10"/>
                  </a:lnTo>
                  <a:lnTo>
                    <a:pt x="35" y="4"/>
                  </a:lnTo>
                  <a:lnTo>
                    <a:pt x="21" y="0"/>
                  </a:lnTo>
                  <a:lnTo>
                    <a:pt x="9" y="0"/>
                  </a:lnTo>
                  <a:lnTo>
                    <a:pt x="0" y="8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88" name="Freeform 72">
              <a:extLst>
                <a:ext uri="{FF2B5EF4-FFF2-40B4-BE49-F238E27FC236}">
                  <a16:creationId xmlns:a16="http://schemas.microsoft.com/office/drawing/2014/main" id="{2B4E9AF5-DB62-4781-85F3-EDA3D4DA2D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7" y="3193"/>
              <a:ext cx="49" cy="56"/>
            </a:xfrm>
            <a:custGeom>
              <a:avLst/>
              <a:gdLst>
                <a:gd name="T0" fmla="*/ 0 w 49"/>
                <a:gd name="T1" fmla="*/ 12 h 56"/>
                <a:gd name="T2" fmla="*/ 9 w 49"/>
                <a:gd name="T3" fmla="*/ 2 h 56"/>
                <a:gd name="T4" fmla="*/ 19 w 49"/>
                <a:gd name="T5" fmla="*/ 0 h 56"/>
                <a:gd name="T6" fmla="*/ 32 w 49"/>
                <a:gd name="T7" fmla="*/ 2 h 56"/>
                <a:gd name="T8" fmla="*/ 40 w 49"/>
                <a:gd name="T9" fmla="*/ 8 h 56"/>
                <a:gd name="T10" fmla="*/ 40 w 49"/>
                <a:gd name="T11" fmla="*/ 16 h 56"/>
                <a:gd name="T12" fmla="*/ 40 w 49"/>
                <a:gd name="T13" fmla="*/ 22 h 56"/>
                <a:gd name="T14" fmla="*/ 40 w 49"/>
                <a:gd name="T15" fmla="*/ 28 h 56"/>
                <a:gd name="T16" fmla="*/ 40 w 49"/>
                <a:gd name="T17" fmla="*/ 32 h 56"/>
                <a:gd name="T18" fmla="*/ 40 w 49"/>
                <a:gd name="T19" fmla="*/ 40 h 56"/>
                <a:gd name="T20" fmla="*/ 26 w 49"/>
                <a:gd name="T21" fmla="*/ 46 h 56"/>
                <a:gd name="T22" fmla="*/ 21 w 49"/>
                <a:gd name="T23" fmla="*/ 46 h 56"/>
                <a:gd name="T24" fmla="*/ 15 w 49"/>
                <a:gd name="T25" fmla="*/ 46 h 56"/>
                <a:gd name="T26" fmla="*/ 15 w 49"/>
                <a:gd name="T27" fmla="*/ 46 h 56"/>
                <a:gd name="T28" fmla="*/ 19 w 49"/>
                <a:gd name="T29" fmla="*/ 55 h 56"/>
                <a:gd name="T30" fmla="*/ 26 w 49"/>
                <a:gd name="T31" fmla="*/ 55 h 56"/>
                <a:gd name="T32" fmla="*/ 36 w 49"/>
                <a:gd name="T33" fmla="*/ 46 h 56"/>
                <a:gd name="T34" fmla="*/ 42 w 49"/>
                <a:gd name="T35" fmla="*/ 40 h 56"/>
                <a:gd name="T36" fmla="*/ 42 w 49"/>
                <a:gd name="T37" fmla="*/ 28 h 56"/>
                <a:gd name="T38" fmla="*/ 48 w 49"/>
                <a:gd name="T39" fmla="*/ 22 h 56"/>
                <a:gd name="T40" fmla="*/ 48 w 49"/>
                <a:gd name="T41" fmla="*/ 12 h 56"/>
                <a:gd name="T42" fmla="*/ 40 w 49"/>
                <a:gd name="T43" fmla="*/ 8 h 56"/>
                <a:gd name="T44" fmla="*/ 36 w 49"/>
                <a:gd name="T45" fmla="*/ 0 h 56"/>
                <a:gd name="T46" fmla="*/ 24 w 49"/>
                <a:gd name="T47" fmla="*/ 0 h 56"/>
                <a:gd name="T48" fmla="*/ 9 w 49"/>
                <a:gd name="T49" fmla="*/ 0 h 56"/>
                <a:gd name="T50" fmla="*/ 3 w 49"/>
                <a:gd name="T51" fmla="*/ 2 h 56"/>
                <a:gd name="T52" fmla="*/ 0 w 49"/>
                <a:gd name="T53" fmla="*/ 12 h 5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49" h="56">
                  <a:moveTo>
                    <a:pt x="0" y="12"/>
                  </a:moveTo>
                  <a:lnTo>
                    <a:pt x="9" y="2"/>
                  </a:lnTo>
                  <a:lnTo>
                    <a:pt x="19" y="0"/>
                  </a:lnTo>
                  <a:lnTo>
                    <a:pt x="32" y="2"/>
                  </a:lnTo>
                  <a:lnTo>
                    <a:pt x="40" y="8"/>
                  </a:lnTo>
                  <a:lnTo>
                    <a:pt x="40" y="16"/>
                  </a:lnTo>
                  <a:lnTo>
                    <a:pt x="40" y="22"/>
                  </a:lnTo>
                  <a:lnTo>
                    <a:pt x="40" y="28"/>
                  </a:lnTo>
                  <a:lnTo>
                    <a:pt x="40" y="32"/>
                  </a:lnTo>
                  <a:lnTo>
                    <a:pt x="40" y="40"/>
                  </a:lnTo>
                  <a:lnTo>
                    <a:pt x="26" y="46"/>
                  </a:lnTo>
                  <a:lnTo>
                    <a:pt x="21" y="46"/>
                  </a:lnTo>
                  <a:lnTo>
                    <a:pt x="15" y="46"/>
                  </a:lnTo>
                  <a:lnTo>
                    <a:pt x="19" y="55"/>
                  </a:lnTo>
                  <a:lnTo>
                    <a:pt x="26" y="55"/>
                  </a:lnTo>
                  <a:lnTo>
                    <a:pt x="36" y="46"/>
                  </a:lnTo>
                  <a:lnTo>
                    <a:pt x="42" y="40"/>
                  </a:lnTo>
                  <a:lnTo>
                    <a:pt x="42" y="28"/>
                  </a:lnTo>
                  <a:lnTo>
                    <a:pt x="48" y="22"/>
                  </a:lnTo>
                  <a:lnTo>
                    <a:pt x="48" y="12"/>
                  </a:lnTo>
                  <a:lnTo>
                    <a:pt x="40" y="8"/>
                  </a:lnTo>
                  <a:lnTo>
                    <a:pt x="36" y="0"/>
                  </a:lnTo>
                  <a:lnTo>
                    <a:pt x="24" y="0"/>
                  </a:lnTo>
                  <a:lnTo>
                    <a:pt x="9" y="0"/>
                  </a:lnTo>
                  <a:lnTo>
                    <a:pt x="3" y="2"/>
                  </a:lnTo>
                  <a:lnTo>
                    <a:pt x="0" y="12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89" name="Freeform 73">
              <a:extLst>
                <a:ext uri="{FF2B5EF4-FFF2-40B4-BE49-F238E27FC236}">
                  <a16:creationId xmlns:a16="http://schemas.microsoft.com/office/drawing/2014/main" id="{5586A3B5-4767-4EF8-9C47-5B40737B6E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1" y="3250"/>
              <a:ext cx="50" cy="51"/>
            </a:xfrm>
            <a:custGeom>
              <a:avLst/>
              <a:gdLst>
                <a:gd name="T0" fmla="*/ 49 w 50"/>
                <a:gd name="T1" fmla="*/ 0 h 51"/>
                <a:gd name="T2" fmla="*/ 43 w 50"/>
                <a:gd name="T3" fmla="*/ 10 h 51"/>
                <a:gd name="T4" fmla="*/ 31 w 50"/>
                <a:gd name="T5" fmla="*/ 22 h 51"/>
                <a:gd name="T6" fmla="*/ 19 w 50"/>
                <a:gd name="T7" fmla="*/ 32 h 51"/>
                <a:gd name="T8" fmla="*/ 3 w 50"/>
                <a:gd name="T9" fmla="*/ 48 h 51"/>
                <a:gd name="T10" fmla="*/ 0 w 50"/>
                <a:gd name="T11" fmla="*/ 50 h 51"/>
                <a:gd name="T12" fmla="*/ 9 w 50"/>
                <a:gd name="T13" fmla="*/ 44 h 51"/>
                <a:gd name="T14" fmla="*/ 25 w 50"/>
                <a:gd name="T15" fmla="*/ 32 h 51"/>
                <a:gd name="T16" fmla="*/ 41 w 50"/>
                <a:gd name="T17" fmla="*/ 16 h 51"/>
                <a:gd name="T18" fmla="*/ 49 w 50"/>
                <a:gd name="T19" fmla="*/ 0 h 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0" h="51">
                  <a:moveTo>
                    <a:pt x="49" y="0"/>
                  </a:moveTo>
                  <a:lnTo>
                    <a:pt x="43" y="10"/>
                  </a:lnTo>
                  <a:lnTo>
                    <a:pt x="31" y="22"/>
                  </a:lnTo>
                  <a:lnTo>
                    <a:pt x="19" y="32"/>
                  </a:lnTo>
                  <a:lnTo>
                    <a:pt x="3" y="48"/>
                  </a:lnTo>
                  <a:lnTo>
                    <a:pt x="0" y="50"/>
                  </a:lnTo>
                  <a:lnTo>
                    <a:pt x="9" y="44"/>
                  </a:lnTo>
                  <a:lnTo>
                    <a:pt x="25" y="32"/>
                  </a:lnTo>
                  <a:lnTo>
                    <a:pt x="41" y="16"/>
                  </a:lnTo>
                  <a:lnTo>
                    <a:pt x="49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90" name="Freeform 74">
              <a:extLst>
                <a:ext uri="{FF2B5EF4-FFF2-40B4-BE49-F238E27FC236}">
                  <a16:creationId xmlns:a16="http://schemas.microsoft.com/office/drawing/2014/main" id="{DD7A5E57-B81A-41BC-ABD3-0734405BBE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3" y="3107"/>
              <a:ext cx="211" cy="156"/>
            </a:xfrm>
            <a:custGeom>
              <a:avLst/>
              <a:gdLst>
                <a:gd name="T0" fmla="*/ 19 w 211"/>
                <a:gd name="T1" fmla="*/ 44 h 156"/>
                <a:gd name="T2" fmla="*/ 50 w 211"/>
                <a:gd name="T3" fmla="*/ 38 h 156"/>
                <a:gd name="T4" fmla="*/ 71 w 211"/>
                <a:gd name="T5" fmla="*/ 42 h 156"/>
                <a:gd name="T6" fmla="*/ 79 w 211"/>
                <a:gd name="T7" fmla="*/ 54 h 156"/>
                <a:gd name="T8" fmla="*/ 73 w 211"/>
                <a:gd name="T9" fmla="*/ 66 h 156"/>
                <a:gd name="T10" fmla="*/ 68 w 211"/>
                <a:gd name="T11" fmla="*/ 72 h 156"/>
                <a:gd name="T12" fmla="*/ 62 w 211"/>
                <a:gd name="T13" fmla="*/ 82 h 156"/>
                <a:gd name="T14" fmla="*/ 71 w 211"/>
                <a:gd name="T15" fmla="*/ 92 h 156"/>
                <a:gd name="T16" fmla="*/ 64 w 211"/>
                <a:gd name="T17" fmla="*/ 104 h 156"/>
                <a:gd name="T18" fmla="*/ 73 w 211"/>
                <a:gd name="T19" fmla="*/ 104 h 156"/>
                <a:gd name="T20" fmla="*/ 77 w 211"/>
                <a:gd name="T21" fmla="*/ 88 h 156"/>
                <a:gd name="T22" fmla="*/ 87 w 211"/>
                <a:gd name="T23" fmla="*/ 82 h 156"/>
                <a:gd name="T24" fmla="*/ 103 w 211"/>
                <a:gd name="T25" fmla="*/ 82 h 156"/>
                <a:gd name="T26" fmla="*/ 116 w 211"/>
                <a:gd name="T27" fmla="*/ 86 h 156"/>
                <a:gd name="T28" fmla="*/ 126 w 211"/>
                <a:gd name="T29" fmla="*/ 94 h 156"/>
                <a:gd name="T30" fmla="*/ 126 w 211"/>
                <a:gd name="T31" fmla="*/ 108 h 156"/>
                <a:gd name="T32" fmla="*/ 126 w 211"/>
                <a:gd name="T33" fmla="*/ 120 h 156"/>
                <a:gd name="T34" fmla="*/ 126 w 211"/>
                <a:gd name="T35" fmla="*/ 130 h 156"/>
                <a:gd name="T36" fmla="*/ 126 w 211"/>
                <a:gd name="T37" fmla="*/ 136 h 156"/>
                <a:gd name="T38" fmla="*/ 136 w 211"/>
                <a:gd name="T39" fmla="*/ 142 h 156"/>
                <a:gd name="T40" fmla="*/ 141 w 211"/>
                <a:gd name="T41" fmla="*/ 148 h 156"/>
                <a:gd name="T42" fmla="*/ 157 w 211"/>
                <a:gd name="T43" fmla="*/ 155 h 156"/>
                <a:gd name="T44" fmla="*/ 190 w 211"/>
                <a:gd name="T45" fmla="*/ 130 h 156"/>
                <a:gd name="T46" fmla="*/ 204 w 211"/>
                <a:gd name="T47" fmla="*/ 108 h 156"/>
                <a:gd name="T48" fmla="*/ 210 w 211"/>
                <a:gd name="T49" fmla="*/ 72 h 156"/>
                <a:gd name="T50" fmla="*/ 210 w 211"/>
                <a:gd name="T51" fmla="*/ 48 h 156"/>
                <a:gd name="T52" fmla="*/ 206 w 211"/>
                <a:gd name="T53" fmla="*/ 22 h 156"/>
                <a:gd name="T54" fmla="*/ 198 w 211"/>
                <a:gd name="T55" fmla="*/ 12 h 156"/>
                <a:gd name="T56" fmla="*/ 176 w 211"/>
                <a:gd name="T57" fmla="*/ 4 h 156"/>
                <a:gd name="T58" fmla="*/ 153 w 211"/>
                <a:gd name="T59" fmla="*/ 0 h 156"/>
                <a:gd name="T60" fmla="*/ 120 w 211"/>
                <a:gd name="T61" fmla="*/ 0 h 156"/>
                <a:gd name="T62" fmla="*/ 83 w 211"/>
                <a:gd name="T63" fmla="*/ 0 h 156"/>
                <a:gd name="T64" fmla="*/ 40 w 211"/>
                <a:gd name="T65" fmla="*/ 6 h 156"/>
                <a:gd name="T66" fmla="*/ 21 w 211"/>
                <a:gd name="T67" fmla="*/ 12 h 156"/>
                <a:gd name="T68" fmla="*/ 13 w 211"/>
                <a:gd name="T69" fmla="*/ 20 h 156"/>
                <a:gd name="T70" fmla="*/ 0 w 211"/>
                <a:gd name="T71" fmla="*/ 28 h 156"/>
                <a:gd name="T72" fmla="*/ 0 w 211"/>
                <a:gd name="T73" fmla="*/ 38 h 156"/>
                <a:gd name="T74" fmla="*/ 19 w 211"/>
                <a:gd name="T75" fmla="*/ 44 h 15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11" h="156">
                  <a:moveTo>
                    <a:pt x="19" y="44"/>
                  </a:moveTo>
                  <a:lnTo>
                    <a:pt x="50" y="38"/>
                  </a:lnTo>
                  <a:lnTo>
                    <a:pt x="71" y="42"/>
                  </a:lnTo>
                  <a:lnTo>
                    <a:pt x="79" y="54"/>
                  </a:lnTo>
                  <a:lnTo>
                    <a:pt x="73" y="66"/>
                  </a:lnTo>
                  <a:lnTo>
                    <a:pt x="68" y="72"/>
                  </a:lnTo>
                  <a:lnTo>
                    <a:pt x="62" y="82"/>
                  </a:lnTo>
                  <a:lnTo>
                    <a:pt x="71" y="92"/>
                  </a:lnTo>
                  <a:lnTo>
                    <a:pt x="64" y="104"/>
                  </a:lnTo>
                  <a:lnTo>
                    <a:pt x="73" y="104"/>
                  </a:lnTo>
                  <a:lnTo>
                    <a:pt x="77" y="88"/>
                  </a:lnTo>
                  <a:lnTo>
                    <a:pt x="87" y="82"/>
                  </a:lnTo>
                  <a:lnTo>
                    <a:pt x="103" y="82"/>
                  </a:lnTo>
                  <a:lnTo>
                    <a:pt x="116" y="86"/>
                  </a:lnTo>
                  <a:lnTo>
                    <a:pt x="126" y="94"/>
                  </a:lnTo>
                  <a:lnTo>
                    <a:pt x="126" y="108"/>
                  </a:lnTo>
                  <a:lnTo>
                    <a:pt x="126" y="120"/>
                  </a:lnTo>
                  <a:lnTo>
                    <a:pt x="126" y="130"/>
                  </a:lnTo>
                  <a:lnTo>
                    <a:pt x="126" y="136"/>
                  </a:lnTo>
                  <a:lnTo>
                    <a:pt x="136" y="142"/>
                  </a:lnTo>
                  <a:lnTo>
                    <a:pt x="141" y="148"/>
                  </a:lnTo>
                  <a:lnTo>
                    <a:pt x="157" y="155"/>
                  </a:lnTo>
                  <a:lnTo>
                    <a:pt x="190" y="130"/>
                  </a:lnTo>
                  <a:lnTo>
                    <a:pt x="204" y="108"/>
                  </a:lnTo>
                  <a:lnTo>
                    <a:pt x="210" y="72"/>
                  </a:lnTo>
                  <a:lnTo>
                    <a:pt x="210" y="48"/>
                  </a:lnTo>
                  <a:lnTo>
                    <a:pt x="206" y="22"/>
                  </a:lnTo>
                  <a:lnTo>
                    <a:pt x="198" y="12"/>
                  </a:lnTo>
                  <a:lnTo>
                    <a:pt x="176" y="4"/>
                  </a:lnTo>
                  <a:lnTo>
                    <a:pt x="153" y="0"/>
                  </a:lnTo>
                  <a:lnTo>
                    <a:pt x="120" y="0"/>
                  </a:lnTo>
                  <a:lnTo>
                    <a:pt x="83" y="0"/>
                  </a:lnTo>
                  <a:lnTo>
                    <a:pt x="40" y="6"/>
                  </a:lnTo>
                  <a:lnTo>
                    <a:pt x="21" y="12"/>
                  </a:lnTo>
                  <a:lnTo>
                    <a:pt x="13" y="20"/>
                  </a:lnTo>
                  <a:lnTo>
                    <a:pt x="0" y="28"/>
                  </a:lnTo>
                  <a:lnTo>
                    <a:pt x="0" y="38"/>
                  </a:lnTo>
                  <a:lnTo>
                    <a:pt x="19" y="44"/>
                  </a:lnTo>
                </a:path>
              </a:pathLst>
            </a:custGeom>
            <a:solidFill>
              <a:srgbClr val="603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91" name="Freeform 75">
              <a:extLst>
                <a:ext uri="{FF2B5EF4-FFF2-40B4-BE49-F238E27FC236}">
                  <a16:creationId xmlns:a16="http://schemas.microsoft.com/office/drawing/2014/main" id="{EDAAA27D-9723-42D3-81C4-D8EF9FF0A5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9" y="3107"/>
              <a:ext cx="199" cy="154"/>
            </a:xfrm>
            <a:custGeom>
              <a:avLst/>
              <a:gdLst>
                <a:gd name="T0" fmla="*/ 9 w 199"/>
                <a:gd name="T1" fmla="*/ 22 h 154"/>
                <a:gd name="T2" fmla="*/ 7 w 199"/>
                <a:gd name="T3" fmla="*/ 38 h 154"/>
                <a:gd name="T4" fmla="*/ 52 w 199"/>
                <a:gd name="T5" fmla="*/ 38 h 154"/>
                <a:gd name="T6" fmla="*/ 89 w 199"/>
                <a:gd name="T7" fmla="*/ 28 h 154"/>
                <a:gd name="T8" fmla="*/ 71 w 199"/>
                <a:gd name="T9" fmla="*/ 34 h 154"/>
                <a:gd name="T10" fmla="*/ 66 w 199"/>
                <a:gd name="T11" fmla="*/ 38 h 154"/>
                <a:gd name="T12" fmla="*/ 87 w 199"/>
                <a:gd name="T13" fmla="*/ 38 h 154"/>
                <a:gd name="T14" fmla="*/ 89 w 199"/>
                <a:gd name="T15" fmla="*/ 42 h 154"/>
                <a:gd name="T16" fmla="*/ 77 w 199"/>
                <a:gd name="T17" fmla="*/ 54 h 154"/>
                <a:gd name="T18" fmla="*/ 83 w 199"/>
                <a:gd name="T19" fmla="*/ 56 h 154"/>
                <a:gd name="T20" fmla="*/ 71 w 199"/>
                <a:gd name="T21" fmla="*/ 66 h 154"/>
                <a:gd name="T22" fmla="*/ 108 w 199"/>
                <a:gd name="T23" fmla="*/ 64 h 154"/>
                <a:gd name="T24" fmla="*/ 62 w 199"/>
                <a:gd name="T25" fmla="*/ 76 h 154"/>
                <a:gd name="T26" fmla="*/ 87 w 199"/>
                <a:gd name="T27" fmla="*/ 72 h 154"/>
                <a:gd name="T28" fmla="*/ 66 w 199"/>
                <a:gd name="T29" fmla="*/ 82 h 154"/>
                <a:gd name="T30" fmla="*/ 71 w 199"/>
                <a:gd name="T31" fmla="*/ 86 h 154"/>
                <a:gd name="T32" fmla="*/ 110 w 199"/>
                <a:gd name="T33" fmla="*/ 82 h 154"/>
                <a:gd name="T34" fmla="*/ 135 w 199"/>
                <a:gd name="T35" fmla="*/ 82 h 154"/>
                <a:gd name="T36" fmla="*/ 135 w 199"/>
                <a:gd name="T37" fmla="*/ 88 h 154"/>
                <a:gd name="T38" fmla="*/ 141 w 199"/>
                <a:gd name="T39" fmla="*/ 94 h 154"/>
                <a:gd name="T40" fmla="*/ 120 w 199"/>
                <a:gd name="T41" fmla="*/ 108 h 154"/>
                <a:gd name="T42" fmla="*/ 139 w 199"/>
                <a:gd name="T43" fmla="*/ 104 h 154"/>
                <a:gd name="T44" fmla="*/ 120 w 199"/>
                <a:gd name="T45" fmla="*/ 124 h 154"/>
                <a:gd name="T46" fmla="*/ 135 w 199"/>
                <a:gd name="T47" fmla="*/ 120 h 154"/>
                <a:gd name="T48" fmla="*/ 130 w 199"/>
                <a:gd name="T49" fmla="*/ 142 h 154"/>
                <a:gd name="T50" fmla="*/ 155 w 199"/>
                <a:gd name="T51" fmla="*/ 114 h 154"/>
                <a:gd name="T52" fmla="*/ 130 w 199"/>
                <a:gd name="T53" fmla="*/ 142 h 154"/>
                <a:gd name="T54" fmla="*/ 161 w 199"/>
                <a:gd name="T55" fmla="*/ 132 h 154"/>
                <a:gd name="T56" fmla="*/ 151 w 199"/>
                <a:gd name="T57" fmla="*/ 146 h 154"/>
                <a:gd name="T58" fmla="*/ 166 w 199"/>
                <a:gd name="T59" fmla="*/ 142 h 154"/>
                <a:gd name="T60" fmla="*/ 194 w 199"/>
                <a:gd name="T61" fmla="*/ 92 h 154"/>
                <a:gd name="T62" fmla="*/ 178 w 199"/>
                <a:gd name="T63" fmla="*/ 64 h 154"/>
                <a:gd name="T64" fmla="*/ 161 w 199"/>
                <a:gd name="T65" fmla="*/ 64 h 154"/>
                <a:gd name="T66" fmla="*/ 194 w 199"/>
                <a:gd name="T67" fmla="*/ 54 h 154"/>
                <a:gd name="T68" fmla="*/ 172 w 199"/>
                <a:gd name="T69" fmla="*/ 32 h 154"/>
                <a:gd name="T70" fmla="*/ 155 w 199"/>
                <a:gd name="T71" fmla="*/ 32 h 154"/>
                <a:gd name="T72" fmla="*/ 188 w 199"/>
                <a:gd name="T73" fmla="*/ 16 h 154"/>
                <a:gd name="T74" fmla="*/ 147 w 199"/>
                <a:gd name="T75" fmla="*/ 12 h 154"/>
                <a:gd name="T76" fmla="*/ 161 w 199"/>
                <a:gd name="T77" fmla="*/ 6 h 154"/>
                <a:gd name="T78" fmla="*/ 110 w 199"/>
                <a:gd name="T79" fmla="*/ 6 h 154"/>
                <a:gd name="T80" fmla="*/ 93 w 199"/>
                <a:gd name="T81" fmla="*/ 10 h 154"/>
                <a:gd name="T82" fmla="*/ 89 w 199"/>
                <a:gd name="T83" fmla="*/ 0 h 154"/>
                <a:gd name="T84" fmla="*/ 52 w 199"/>
                <a:gd name="T85" fmla="*/ 12 h 154"/>
                <a:gd name="T86" fmla="*/ 58 w 199"/>
                <a:gd name="T87" fmla="*/ 6 h 15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99" h="154">
                  <a:moveTo>
                    <a:pt x="34" y="12"/>
                  </a:moveTo>
                  <a:lnTo>
                    <a:pt x="15" y="12"/>
                  </a:lnTo>
                  <a:lnTo>
                    <a:pt x="9" y="22"/>
                  </a:lnTo>
                  <a:lnTo>
                    <a:pt x="3" y="28"/>
                  </a:lnTo>
                  <a:lnTo>
                    <a:pt x="0" y="32"/>
                  </a:lnTo>
                  <a:lnTo>
                    <a:pt x="7" y="38"/>
                  </a:lnTo>
                  <a:lnTo>
                    <a:pt x="15" y="38"/>
                  </a:lnTo>
                  <a:lnTo>
                    <a:pt x="34" y="38"/>
                  </a:lnTo>
                  <a:lnTo>
                    <a:pt x="52" y="38"/>
                  </a:lnTo>
                  <a:lnTo>
                    <a:pt x="62" y="32"/>
                  </a:lnTo>
                  <a:lnTo>
                    <a:pt x="73" y="28"/>
                  </a:lnTo>
                  <a:lnTo>
                    <a:pt x="89" y="28"/>
                  </a:lnTo>
                  <a:lnTo>
                    <a:pt x="108" y="28"/>
                  </a:lnTo>
                  <a:lnTo>
                    <a:pt x="83" y="32"/>
                  </a:lnTo>
                  <a:lnTo>
                    <a:pt x="71" y="34"/>
                  </a:lnTo>
                  <a:lnTo>
                    <a:pt x="66" y="38"/>
                  </a:lnTo>
                  <a:lnTo>
                    <a:pt x="62" y="38"/>
                  </a:lnTo>
                  <a:lnTo>
                    <a:pt x="66" y="38"/>
                  </a:lnTo>
                  <a:lnTo>
                    <a:pt x="71" y="44"/>
                  </a:lnTo>
                  <a:lnTo>
                    <a:pt x="77" y="38"/>
                  </a:lnTo>
                  <a:lnTo>
                    <a:pt x="87" y="38"/>
                  </a:lnTo>
                  <a:lnTo>
                    <a:pt x="99" y="38"/>
                  </a:lnTo>
                  <a:lnTo>
                    <a:pt x="104" y="38"/>
                  </a:lnTo>
                  <a:lnTo>
                    <a:pt x="89" y="42"/>
                  </a:lnTo>
                  <a:lnTo>
                    <a:pt x="81" y="44"/>
                  </a:lnTo>
                  <a:lnTo>
                    <a:pt x="71" y="48"/>
                  </a:lnTo>
                  <a:lnTo>
                    <a:pt x="77" y="54"/>
                  </a:lnTo>
                  <a:lnTo>
                    <a:pt x="89" y="48"/>
                  </a:lnTo>
                  <a:lnTo>
                    <a:pt x="99" y="48"/>
                  </a:lnTo>
                  <a:lnTo>
                    <a:pt x="83" y="56"/>
                  </a:lnTo>
                  <a:lnTo>
                    <a:pt x="73" y="60"/>
                  </a:lnTo>
                  <a:lnTo>
                    <a:pt x="73" y="64"/>
                  </a:lnTo>
                  <a:lnTo>
                    <a:pt x="71" y="66"/>
                  </a:lnTo>
                  <a:lnTo>
                    <a:pt x="83" y="64"/>
                  </a:lnTo>
                  <a:lnTo>
                    <a:pt x="93" y="64"/>
                  </a:lnTo>
                  <a:lnTo>
                    <a:pt x="108" y="64"/>
                  </a:lnTo>
                  <a:lnTo>
                    <a:pt x="83" y="66"/>
                  </a:lnTo>
                  <a:lnTo>
                    <a:pt x="67" y="70"/>
                  </a:lnTo>
                  <a:lnTo>
                    <a:pt x="62" y="76"/>
                  </a:lnTo>
                  <a:lnTo>
                    <a:pt x="62" y="82"/>
                  </a:lnTo>
                  <a:lnTo>
                    <a:pt x="71" y="76"/>
                  </a:lnTo>
                  <a:lnTo>
                    <a:pt x="87" y="72"/>
                  </a:lnTo>
                  <a:lnTo>
                    <a:pt x="93" y="72"/>
                  </a:lnTo>
                  <a:lnTo>
                    <a:pt x="73" y="76"/>
                  </a:lnTo>
                  <a:lnTo>
                    <a:pt x="66" y="82"/>
                  </a:lnTo>
                  <a:lnTo>
                    <a:pt x="62" y="82"/>
                  </a:lnTo>
                  <a:lnTo>
                    <a:pt x="62" y="88"/>
                  </a:lnTo>
                  <a:lnTo>
                    <a:pt x="71" y="86"/>
                  </a:lnTo>
                  <a:lnTo>
                    <a:pt x="81" y="82"/>
                  </a:lnTo>
                  <a:lnTo>
                    <a:pt x="102" y="82"/>
                  </a:lnTo>
                  <a:lnTo>
                    <a:pt x="110" y="82"/>
                  </a:lnTo>
                  <a:lnTo>
                    <a:pt x="130" y="82"/>
                  </a:lnTo>
                  <a:lnTo>
                    <a:pt x="151" y="82"/>
                  </a:lnTo>
                  <a:lnTo>
                    <a:pt x="135" y="82"/>
                  </a:lnTo>
                  <a:lnTo>
                    <a:pt x="118" y="88"/>
                  </a:lnTo>
                  <a:lnTo>
                    <a:pt x="120" y="94"/>
                  </a:lnTo>
                  <a:lnTo>
                    <a:pt x="135" y="88"/>
                  </a:lnTo>
                  <a:lnTo>
                    <a:pt x="151" y="86"/>
                  </a:lnTo>
                  <a:lnTo>
                    <a:pt x="163" y="82"/>
                  </a:lnTo>
                  <a:lnTo>
                    <a:pt x="141" y="94"/>
                  </a:lnTo>
                  <a:lnTo>
                    <a:pt x="130" y="94"/>
                  </a:lnTo>
                  <a:lnTo>
                    <a:pt x="120" y="98"/>
                  </a:lnTo>
                  <a:lnTo>
                    <a:pt x="120" y="108"/>
                  </a:lnTo>
                  <a:lnTo>
                    <a:pt x="135" y="104"/>
                  </a:lnTo>
                  <a:lnTo>
                    <a:pt x="147" y="102"/>
                  </a:lnTo>
                  <a:lnTo>
                    <a:pt x="139" y="104"/>
                  </a:lnTo>
                  <a:lnTo>
                    <a:pt x="130" y="108"/>
                  </a:lnTo>
                  <a:lnTo>
                    <a:pt x="120" y="108"/>
                  </a:lnTo>
                  <a:lnTo>
                    <a:pt x="120" y="124"/>
                  </a:lnTo>
                  <a:lnTo>
                    <a:pt x="135" y="118"/>
                  </a:lnTo>
                  <a:lnTo>
                    <a:pt x="145" y="114"/>
                  </a:lnTo>
                  <a:lnTo>
                    <a:pt x="135" y="120"/>
                  </a:lnTo>
                  <a:lnTo>
                    <a:pt x="120" y="126"/>
                  </a:lnTo>
                  <a:lnTo>
                    <a:pt x="120" y="132"/>
                  </a:lnTo>
                  <a:lnTo>
                    <a:pt x="130" y="142"/>
                  </a:lnTo>
                  <a:lnTo>
                    <a:pt x="135" y="132"/>
                  </a:lnTo>
                  <a:lnTo>
                    <a:pt x="145" y="124"/>
                  </a:lnTo>
                  <a:lnTo>
                    <a:pt x="155" y="114"/>
                  </a:lnTo>
                  <a:lnTo>
                    <a:pt x="145" y="130"/>
                  </a:lnTo>
                  <a:lnTo>
                    <a:pt x="139" y="132"/>
                  </a:lnTo>
                  <a:lnTo>
                    <a:pt x="130" y="142"/>
                  </a:lnTo>
                  <a:lnTo>
                    <a:pt x="135" y="153"/>
                  </a:lnTo>
                  <a:lnTo>
                    <a:pt x="147" y="142"/>
                  </a:lnTo>
                  <a:lnTo>
                    <a:pt x="161" y="132"/>
                  </a:lnTo>
                  <a:lnTo>
                    <a:pt x="166" y="120"/>
                  </a:lnTo>
                  <a:lnTo>
                    <a:pt x="161" y="140"/>
                  </a:lnTo>
                  <a:lnTo>
                    <a:pt x="151" y="146"/>
                  </a:lnTo>
                  <a:lnTo>
                    <a:pt x="141" y="153"/>
                  </a:lnTo>
                  <a:lnTo>
                    <a:pt x="151" y="153"/>
                  </a:lnTo>
                  <a:lnTo>
                    <a:pt x="166" y="142"/>
                  </a:lnTo>
                  <a:lnTo>
                    <a:pt x="182" y="126"/>
                  </a:lnTo>
                  <a:lnTo>
                    <a:pt x="188" y="114"/>
                  </a:lnTo>
                  <a:lnTo>
                    <a:pt x="194" y="92"/>
                  </a:lnTo>
                  <a:lnTo>
                    <a:pt x="194" y="76"/>
                  </a:lnTo>
                  <a:lnTo>
                    <a:pt x="198" y="60"/>
                  </a:lnTo>
                  <a:lnTo>
                    <a:pt x="178" y="64"/>
                  </a:lnTo>
                  <a:lnTo>
                    <a:pt x="163" y="66"/>
                  </a:lnTo>
                  <a:lnTo>
                    <a:pt x="135" y="72"/>
                  </a:lnTo>
                  <a:lnTo>
                    <a:pt x="161" y="64"/>
                  </a:lnTo>
                  <a:lnTo>
                    <a:pt x="170" y="60"/>
                  </a:lnTo>
                  <a:lnTo>
                    <a:pt x="184" y="56"/>
                  </a:lnTo>
                  <a:lnTo>
                    <a:pt x="194" y="54"/>
                  </a:lnTo>
                  <a:lnTo>
                    <a:pt x="194" y="44"/>
                  </a:lnTo>
                  <a:lnTo>
                    <a:pt x="194" y="28"/>
                  </a:lnTo>
                  <a:lnTo>
                    <a:pt x="172" y="32"/>
                  </a:lnTo>
                  <a:lnTo>
                    <a:pt x="157" y="38"/>
                  </a:lnTo>
                  <a:lnTo>
                    <a:pt x="135" y="44"/>
                  </a:lnTo>
                  <a:lnTo>
                    <a:pt x="155" y="32"/>
                  </a:lnTo>
                  <a:lnTo>
                    <a:pt x="172" y="28"/>
                  </a:lnTo>
                  <a:lnTo>
                    <a:pt x="194" y="26"/>
                  </a:lnTo>
                  <a:lnTo>
                    <a:pt x="188" y="16"/>
                  </a:lnTo>
                  <a:lnTo>
                    <a:pt x="182" y="12"/>
                  </a:lnTo>
                  <a:lnTo>
                    <a:pt x="166" y="10"/>
                  </a:lnTo>
                  <a:lnTo>
                    <a:pt x="147" y="12"/>
                  </a:lnTo>
                  <a:lnTo>
                    <a:pt x="135" y="20"/>
                  </a:lnTo>
                  <a:lnTo>
                    <a:pt x="141" y="10"/>
                  </a:lnTo>
                  <a:lnTo>
                    <a:pt x="161" y="6"/>
                  </a:lnTo>
                  <a:lnTo>
                    <a:pt x="141" y="4"/>
                  </a:lnTo>
                  <a:lnTo>
                    <a:pt x="130" y="0"/>
                  </a:lnTo>
                  <a:lnTo>
                    <a:pt x="110" y="6"/>
                  </a:lnTo>
                  <a:lnTo>
                    <a:pt x="99" y="12"/>
                  </a:lnTo>
                  <a:lnTo>
                    <a:pt x="77" y="12"/>
                  </a:lnTo>
                  <a:lnTo>
                    <a:pt x="93" y="10"/>
                  </a:lnTo>
                  <a:lnTo>
                    <a:pt x="102" y="6"/>
                  </a:lnTo>
                  <a:lnTo>
                    <a:pt x="108" y="0"/>
                  </a:lnTo>
                  <a:lnTo>
                    <a:pt x="89" y="0"/>
                  </a:lnTo>
                  <a:lnTo>
                    <a:pt x="71" y="4"/>
                  </a:lnTo>
                  <a:lnTo>
                    <a:pt x="62" y="6"/>
                  </a:lnTo>
                  <a:lnTo>
                    <a:pt x="52" y="12"/>
                  </a:lnTo>
                  <a:lnTo>
                    <a:pt x="44" y="22"/>
                  </a:lnTo>
                  <a:lnTo>
                    <a:pt x="46" y="12"/>
                  </a:lnTo>
                  <a:lnTo>
                    <a:pt x="58" y="6"/>
                  </a:lnTo>
                  <a:lnTo>
                    <a:pt x="34" y="12"/>
                  </a:lnTo>
                </a:path>
              </a:pathLst>
            </a:custGeom>
            <a:solidFill>
              <a:srgbClr val="A05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92" name="Freeform 76">
              <a:extLst>
                <a:ext uri="{FF2B5EF4-FFF2-40B4-BE49-F238E27FC236}">
                  <a16:creationId xmlns:a16="http://schemas.microsoft.com/office/drawing/2014/main" id="{BE449431-65FA-49F5-A68A-7D80FF9F60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7" y="3278"/>
              <a:ext cx="50" cy="53"/>
            </a:xfrm>
            <a:custGeom>
              <a:avLst/>
              <a:gdLst>
                <a:gd name="T0" fmla="*/ 0 w 50"/>
                <a:gd name="T1" fmla="*/ 0 h 53"/>
                <a:gd name="T2" fmla="*/ 11 w 50"/>
                <a:gd name="T3" fmla="*/ 10 h 53"/>
                <a:gd name="T4" fmla="*/ 21 w 50"/>
                <a:gd name="T5" fmla="*/ 20 h 53"/>
                <a:gd name="T6" fmla="*/ 41 w 50"/>
                <a:gd name="T7" fmla="*/ 26 h 53"/>
                <a:gd name="T8" fmla="*/ 49 w 50"/>
                <a:gd name="T9" fmla="*/ 52 h 53"/>
                <a:gd name="T10" fmla="*/ 33 w 50"/>
                <a:gd name="T11" fmla="*/ 36 h 53"/>
                <a:gd name="T12" fmla="*/ 11 w 50"/>
                <a:gd name="T13" fmla="*/ 26 h 53"/>
                <a:gd name="T14" fmla="*/ 0 w 50"/>
                <a:gd name="T15" fmla="*/ 0 h 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0" h="53">
                  <a:moveTo>
                    <a:pt x="0" y="0"/>
                  </a:moveTo>
                  <a:lnTo>
                    <a:pt x="11" y="10"/>
                  </a:lnTo>
                  <a:lnTo>
                    <a:pt x="21" y="20"/>
                  </a:lnTo>
                  <a:lnTo>
                    <a:pt x="41" y="26"/>
                  </a:lnTo>
                  <a:lnTo>
                    <a:pt x="49" y="52"/>
                  </a:lnTo>
                  <a:lnTo>
                    <a:pt x="33" y="36"/>
                  </a:lnTo>
                  <a:lnTo>
                    <a:pt x="11" y="26"/>
                  </a:lnTo>
                  <a:lnTo>
                    <a:pt x="0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93" name="Freeform 77">
              <a:extLst>
                <a:ext uri="{FF2B5EF4-FFF2-40B4-BE49-F238E27FC236}">
                  <a16:creationId xmlns:a16="http://schemas.microsoft.com/office/drawing/2014/main" id="{18BD71A9-1CF9-4904-8394-3FCA4B10CC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3" y="3330"/>
              <a:ext cx="129" cy="264"/>
            </a:xfrm>
            <a:custGeom>
              <a:avLst/>
              <a:gdLst>
                <a:gd name="T0" fmla="*/ 110 w 129"/>
                <a:gd name="T1" fmla="*/ 0 h 264"/>
                <a:gd name="T2" fmla="*/ 95 w 129"/>
                <a:gd name="T3" fmla="*/ 12 h 264"/>
                <a:gd name="T4" fmla="*/ 91 w 129"/>
                <a:gd name="T5" fmla="*/ 28 h 264"/>
                <a:gd name="T6" fmla="*/ 69 w 129"/>
                <a:gd name="T7" fmla="*/ 46 h 264"/>
                <a:gd name="T8" fmla="*/ 36 w 129"/>
                <a:gd name="T9" fmla="*/ 116 h 264"/>
                <a:gd name="T10" fmla="*/ 11 w 129"/>
                <a:gd name="T11" fmla="*/ 176 h 264"/>
                <a:gd name="T12" fmla="*/ 0 w 129"/>
                <a:gd name="T13" fmla="*/ 263 h 264"/>
                <a:gd name="T14" fmla="*/ 48 w 129"/>
                <a:gd name="T15" fmla="*/ 224 h 264"/>
                <a:gd name="T16" fmla="*/ 128 w 129"/>
                <a:gd name="T17" fmla="*/ 38 h 264"/>
                <a:gd name="T18" fmla="*/ 110 w 129"/>
                <a:gd name="T19" fmla="*/ 0 h 26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9" h="264">
                  <a:moveTo>
                    <a:pt x="110" y="0"/>
                  </a:moveTo>
                  <a:lnTo>
                    <a:pt x="95" y="12"/>
                  </a:lnTo>
                  <a:lnTo>
                    <a:pt x="91" y="28"/>
                  </a:lnTo>
                  <a:lnTo>
                    <a:pt x="69" y="46"/>
                  </a:lnTo>
                  <a:lnTo>
                    <a:pt x="36" y="116"/>
                  </a:lnTo>
                  <a:lnTo>
                    <a:pt x="11" y="176"/>
                  </a:lnTo>
                  <a:lnTo>
                    <a:pt x="0" y="263"/>
                  </a:lnTo>
                  <a:lnTo>
                    <a:pt x="48" y="224"/>
                  </a:lnTo>
                  <a:lnTo>
                    <a:pt x="128" y="38"/>
                  </a:lnTo>
                  <a:lnTo>
                    <a:pt x="110" y="0"/>
                  </a:lnTo>
                </a:path>
              </a:pathLst>
            </a:custGeom>
            <a:solidFill>
              <a:srgbClr val="4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94" name="Freeform 78">
              <a:extLst>
                <a:ext uri="{FF2B5EF4-FFF2-40B4-BE49-F238E27FC236}">
                  <a16:creationId xmlns:a16="http://schemas.microsoft.com/office/drawing/2014/main" id="{3C157EA7-FA9E-4609-A7C1-0C0BD4AE9B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1" y="3282"/>
              <a:ext cx="487" cy="436"/>
            </a:xfrm>
            <a:custGeom>
              <a:avLst/>
              <a:gdLst>
                <a:gd name="T0" fmla="*/ 398 w 487"/>
                <a:gd name="T1" fmla="*/ 22 h 436"/>
                <a:gd name="T2" fmla="*/ 382 w 487"/>
                <a:gd name="T3" fmla="*/ 0 h 436"/>
                <a:gd name="T4" fmla="*/ 264 w 487"/>
                <a:gd name="T5" fmla="*/ 42 h 436"/>
                <a:gd name="T6" fmla="*/ 258 w 487"/>
                <a:gd name="T7" fmla="*/ 70 h 436"/>
                <a:gd name="T8" fmla="*/ 248 w 487"/>
                <a:gd name="T9" fmla="*/ 78 h 436"/>
                <a:gd name="T10" fmla="*/ 235 w 487"/>
                <a:gd name="T11" fmla="*/ 94 h 436"/>
                <a:gd name="T12" fmla="*/ 225 w 487"/>
                <a:gd name="T13" fmla="*/ 116 h 436"/>
                <a:gd name="T14" fmla="*/ 200 w 487"/>
                <a:gd name="T15" fmla="*/ 164 h 436"/>
                <a:gd name="T16" fmla="*/ 182 w 487"/>
                <a:gd name="T17" fmla="*/ 222 h 436"/>
                <a:gd name="T18" fmla="*/ 169 w 487"/>
                <a:gd name="T19" fmla="*/ 260 h 436"/>
                <a:gd name="T20" fmla="*/ 77 w 487"/>
                <a:gd name="T21" fmla="*/ 262 h 436"/>
                <a:gd name="T22" fmla="*/ 58 w 487"/>
                <a:gd name="T23" fmla="*/ 272 h 436"/>
                <a:gd name="T24" fmla="*/ 13 w 487"/>
                <a:gd name="T25" fmla="*/ 272 h 436"/>
                <a:gd name="T26" fmla="*/ 3 w 487"/>
                <a:gd name="T27" fmla="*/ 288 h 436"/>
                <a:gd name="T28" fmla="*/ 0 w 487"/>
                <a:gd name="T29" fmla="*/ 304 h 436"/>
                <a:gd name="T30" fmla="*/ 5 w 487"/>
                <a:gd name="T31" fmla="*/ 322 h 436"/>
                <a:gd name="T32" fmla="*/ 42 w 487"/>
                <a:gd name="T33" fmla="*/ 328 h 436"/>
                <a:gd name="T34" fmla="*/ 64 w 487"/>
                <a:gd name="T35" fmla="*/ 348 h 436"/>
                <a:gd name="T36" fmla="*/ 101 w 487"/>
                <a:gd name="T37" fmla="*/ 358 h 436"/>
                <a:gd name="T38" fmla="*/ 132 w 487"/>
                <a:gd name="T39" fmla="*/ 358 h 436"/>
                <a:gd name="T40" fmla="*/ 163 w 487"/>
                <a:gd name="T41" fmla="*/ 364 h 436"/>
                <a:gd name="T42" fmla="*/ 163 w 487"/>
                <a:gd name="T43" fmla="*/ 372 h 436"/>
                <a:gd name="T44" fmla="*/ 163 w 487"/>
                <a:gd name="T45" fmla="*/ 396 h 436"/>
                <a:gd name="T46" fmla="*/ 167 w 487"/>
                <a:gd name="T47" fmla="*/ 408 h 436"/>
                <a:gd name="T48" fmla="*/ 184 w 487"/>
                <a:gd name="T49" fmla="*/ 410 h 436"/>
                <a:gd name="T50" fmla="*/ 206 w 487"/>
                <a:gd name="T51" fmla="*/ 414 h 436"/>
                <a:gd name="T52" fmla="*/ 225 w 487"/>
                <a:gd name="T53" fmla="*/ 430 h 436"/>
                <a:gd name="T54" fmla="*/ 252 w 487"/>
                <a:gd name="T55" fmla="*/ 430 h 436"/>
                <a:gd name="T56" fmla="*/ 274 w 487"/>
                <a:gd name="T57" fmla="*/ 426 h 436"/>
                <a:gd name="T58" fmla="*/ 309 w 487"/>
                <a:gd name="T59" fmla="*/ 420 h 436"/>
                <a:gd name="T60" fmla="*/ 347 w 487"/>
                <a:gd name="T61" fmla="*/ 424 h 436"/>
                <a:gd name="T62" fmla="*/ 384 w 487"/>
                <a:gd name="T63" fmla="*/ 435 h 436"/>
                <a:gd name="T64" fmla="*/ 421 w 487"/>
                <a:gd name="T65" fmla="*/ 424 h 436"/>
                <a:gd name="T66" fmla="*/ 449 w 487"/>
                <a:gd name="T67" fmla="*/ 402 h 436"/>
                <a:gd name="T68" fmla="*/ 447 w 487"/>
                <a:gd name="T69" fmla="*/ 380 h 436"/>
                <a:gd name="T70" fmla="*/ 452 w 487"/>
                <a:gd name="T71" fmla="*/ 348 h 436"/>
                <a:gd name="T72" fmla="*/ 458 w 487"/>
                <a:gd name="T73" fmla="*/ 310 h 436"/>
                <a:gd name="T74" fmla="*/ 472 w 487"/>
                <a:gd name="T75" fmla="*/ 272 h 436"/>
                <a:gd name="T76" fmla="*/ 486 w 487"/>
                <a:gd name="T77" fmla="*/ 218 h 436"/>
                <a:gd name="T78" fmla="*/ 486 w 487"/>
                <a:gd name="T79" fmla="*/ 164 h 436"/>
                <a:gd name="T80" fmla="*/ 486 w 487"/>
                <a:gd name="T81" fmla="*/ 116 h 436"/>
                <a:gd name="T82" fmla="*/ 484 w 487"/>
                <a:gd name="T83" fmla="*/ 82 h 436"/>
                <a:gd name="T84" fmla="*/ 472 w 487"/>
                <a:gd name="T85" fmla="*/ 64 h 436"/>
                <a:gd name="T86" fmla="*/ 449 w 487"/>
                <a:gd name="T87" fmla="*/ 54 h 436"/>
                <a:gd name="T88" fmla="*/ 427 w 487"/>
                <a:gd name="T89" fmla="*/ 34 h 436"/>
                <a:gd name="T90" fmla="*/ 398 w 487"/>
                <a:gd name="T91" fmla="*/ 22 h 4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487" h="436">
                  <a:moveTo>
                    <a:pt x="398" y="22"/>
                  </a:moveTo>
                  <a:lnTo>
                    <a:pt x="382" y="0"/>
                  </a:lnTo>
                  <a:lnTo>
                    <a:pt x="264" y="42"/>
                  </a:lnTo>
                  <a:lnTo>
                    <a:pt x="258" y="70"/>
                  </a:lnTo>
                  <a:lnTo>
                    <a:pt x="248" y="78"/>
                  </a:lnTo>
                  <a:lnTo>
                    <a:pt x="235" y="94"/>
                  </a:lnTo>
                  <a:lnTo>
                    <a:pt x="225" y="116"/>
                  </a:lnTo>
                  <a:lnTo>
                    <a:pt x="200" y="164"/>
                  </a:lnTo>
                  <a:lnTo>
                    <a:pt x="182" y="222"/>
                  </a:lnTo>
                  <a:lnTo>
                    <a:pt x="169" y="260"/>
                  </a:lnTo>
                  <a:lnTo>
                    <a:pt x="77" y="262"/>
                  </a:lnTo>
                  <a:lnTo>
                    <a:pt x="58" y="272"/>
                  </a:lnTo>
                  <a:lnTo>
                    <a:pt x="13" y="272"/>
                  </a:lnTo>
                  <a:lnTo>
                    <a:pt x="3" y="288"/>
                  </a:lnTo>
                  <a:lnTo>
                    <a:pt x="0" y="304"/>
                  </a:lnTo>
                  <a:lnTo>
                    <a:pt x="5" y="322"/>
                  </a:lnTo>
                  <a:lnTo>
                    <a:pt x="42" y="328"/>
                  </a:lnTo>
                  <a:lnTo>
                    <a:pt x="64" y="348"/>
                  </a:lnTo>
                  <a:lnTo>
                    <a:pt x="101" y="358"/>
                  </a:lnTo>
                  <a:lnTo>
                    <a:pt x="132" y="358"/>
                  </a:lnTo>
                  <a:lnTo>
                    <a:pt x="163" y="364"/>
                  </a:lnTo>
                  <a:lnTo>
                    <a:pt x="163" y="372"/>
                  </a:lnTo>
                  <a:lnTo>
                    <a:pt x="163" y="396"/>
                  </a:lnTo>
                  <a:lnTo>
                    <a:pt x="167" y="408"/>
                  </a:lnTo>
                  <a:lnTo>
                    <a:pt x="184" y="410"/>
                  </a:lnTo>
                  <a:lnTo>
                    <a:pt x="206" y="414"/>
                  </a:lnTo>
                  <a:lnTo>
                    <a:pt x="225" y="430"/>
                  </a:lnTo>
                  <a:lnTo>
                    <a:pt x="252" y="430"/>
                  </a:lnTo>
                  <a:lnTo>
                    <a:pt x="274" y="426"/>
                  </a:lnTo>
                  <a:lnTo>
                    <a:pt x="309" y="420"/>
                  </a:lnTo>
                  <a:lnTo>
                    <a:pt x="347" y="424"/>
                  </a:lnTo>
                  <a:lnTo>
                    <a:pt x="384" y="435"/>
                  </a:lnTo>
                  <a:lnTo>
                    <a:pt x="421" y="424"/>
                  </a:lnTo>
                  <a:lnTo>
                    <a:pt x="449" y="402"/>
                  </a:lnTo>
                  <a:lnTo>
                    <a:pt x="447" y="380"/>
                  </a:lnTo>
                  <a:lnTo>
                    <a:pt x="452" y="348"/>
                  </a:lnTo>
                  <a:lnTo>
                    <a:pt x="458" y="310"/>
                  </a:lnTo>
                  <a:lnTo>
                    <a:pt x="472" y="272"/>
                  </a:lnTo>
                  <a:lnTo>
                    <a:pt x="486" y="218"/>
                  </a:lnTo>
                  <a:lnTo>
                    <a:pt x="486" y="164"/>
                  </a:lnTo>
                  <a:lnTo>
                    <a:pt x="486" y="116"/>
                  </a:lnTo>
                  <a:lnTo>
                    <a:pt x="484" y="82"/>
                  </a:lnTo>
                  <a:lnTo>
                    <a:pt x="472" y="64"/>
                  </a:lnTo>
                  <a:lnTo>
                    <a:pt x="449" y="54"/>
                  </a:lnTo>
                  <a:lnTo>
                    <a:pt x="427" y="34"/>
                  </a:lnTo>
                  <a:lnTo>
                    <a:pt x="398" y="22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95" name="Freeform 79">
              <a:extLst>
                <a:ext uri="{FF2B5EF4-FFF2-40B4-BE49-F238E27FC236}">
                  <a16:creationId xmlns:a16="http://schemas.microsoft.com/office/drawing/2014/main" id="{A7FB0FAC-EFEA-4B00-9E72-28C3F679B6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4" y="3308"/>
              <a:ext cx="309" cy="406"/>
            </a:xfrm>
            <a:custGeom>
              <a:avLst/>
              <a:gdLst>
                <a:gd name="T0" fmla="*/ 38 w 309"/>
                <a:gd name="T1" fmla="*/ 334 h 406"/>
                <a:gd name="T2" fmla="*/ 113 w 309"/>
                <a:gd name="T3" fmla="*/ 328 h 406"/>
                <a:gd name="T4" fmla="*/ 175 w 309"/>
                <a:gd name="T5" fmla="*/ 312 h 406"/>
                <a:gd name="T6" fmla="*/ 196 w 309"/>
                <a:gd name="T7" fmla="*/ 278 h 406"/>
                <a:gd name="T8" fmla="*/ 191 w 309"/>
                <a:gd name="T9" fmla="*/ 252 h 406"/>
                <a:gd name="T10" fmla="*/ 237 w 309"/>
                <a:gd name="T11" fmla="*/ 202 h 406"/>
                <a:gd name="T12" fmla="*/ 191 w 309"/>
                <a:gd name="T13" fmla="*/ 224 h 406"/>
                <a:gd name="T14" fmla="*/ 216 w 309"/>
                <a:gd name="T15" fmla="*/ 180 h 406"/>
                <a:gd name="T16" fmla="*/ 255 w 309"/>
                <a:gd name="T17" fmla="*/ 120 h 406"/>
                <a:gd name="T18" fmla="*/ 196 w 309"/>
                <a:gd name="T19" fmla="*/ 166 h 406"/>
                <a:gd name="T20" fmla="*/ 191 w 309"/>
                <a:gd name="T21" fmla="*/ 90 h 406"/>
                <a:gd name="T22" fmla="*/ 163 w 309"/>
                <a:gd name="T23" fmla="*/ 62 h 406"/>
                <a:gd name="T24" fmla="*/ 120 w 309"/>
                <a:gd name="T25" fmla="*/ 52 h 406"/>
                <a:gd name="T26" fmla="*/ 200 w 309"/>
                <a:gd name="T27" fmla="*/ 28 h 406"/>
                <a:gd name="T28" fmla="*/ 237 w 309"/>
                <a:gd name="T29" fmla="*/ 52 h 406"/>
                <a:gd name="T30" fmla="*/ 212 w 309"/>
                <a:gd name="T31" fmla="*/ 28 h 406"/>
                <a:gd name="T32" fmla="*/ 169 w 309"/>
                <a:gd name="T33" fmla="*/ 22 h 406"/>
                <a:gd name="T34" fmla="*/ 200 w 309"/>
                <a:gd name="T35" fmla="*/ 12 h 406"/>
                <a:gd name="T36" fmla="*/ 228 w 309"/>
                <a:gd name="T37" fmla="*/ 0 h 406"/>
                <a:gd name="T38" fmla="*/ 265 w 309"/>
                <a:gd name="T39" fmla="*/ 22 h 406"/>
                <a:gd name="T40" fmla="*/ 296 w 309"/>
                <a:gd name="T41" fmla="*/ 44 h 406"/>
                <a:gd name="T42" fmla="*/ 308 w 309"/>
                <a:gd name="T43" fmla="*/ 82 h 406"/>
                <a:gd name="T44" fmla="*/ 306 w 309"/>
                <a:gd name="T45" fmla="*/ 150 h 406"/>
                <a:gd name="T46" fmla="*/ 292 w 309"/>
                <a:gd name="T47" fmla="*/ 234 h 406"/>
                <a:gd name="T48" fmla="*/ 274 w 309"/>
                <a:gd name="T49" fmla="*/ 316 h 406"/>
                <a:gd name="T50" fmla="*/ 269 w 309"/>
                <a:gd name="T51" fmla="*/ 372 h 406"/>
                <a:gd name="T52" fmla="*/ 249 w 309"/>
                <a:gd name="T53" fmla="*/ 392 h 406"/>
                <a:gd name="T54" fmla="*/ 212 w 309"/>
                <a:gd name="T55" fmla="*/ 405 h 406"/>
                <a:gd name="T56" fmla="*/ 189 w 309"/>
                <a:gd name="T57" fmla="*/ 398 h 406"/>
                <a:gd name="T58" fmla="*/ 163 w 309"/>
                <a:gd name="T59" fmla="*/ 376 h 406"/>
                <a:gd name="T60" fmla="*/ 157 w 309"/>
                <a:gd name="T61" fmla="*/ 372 h 406"/>
                <a:gd name="T62" fmla="*/ 120 w 309"/>
                <a:gd name="T63" fmla="*/ 392 h 406"/>
                <a:gd name="T64" fmla="*/ 83 w 309"/>
                <a:gd name="T65" fmla="*/ 398 h 406"/>
                <a:gd name="T66" fmla="*/ 48 w 309"/>
                <a:gd name="T67" fmla="*/ 394 h 406"/>
                <a:gd name="T68" fmla="*/ 70 w 309"/>
                <a:gd name="T69" fmla="*/ 376 h 406"/>
                <a:gd name="T70" fmla="*/ 105 w 309"/>
                <a:gd name="T71" fmla="*/ 350 h 406"/>
                <a:gd name="T72" fmla="*/ 52 w 309"/>
                <a:gd name="T73" fmla="*/ 372 h 406"/>
                <a:gd name="T74" fmla="*/ 9 w 309"/>
                <a:gd name="T75" fmla="*/ 382 h 406"/>
                <a:gd name="T76" fmla="*/ 0 w 309"/>
                <a:gd name="T77" fmla="*/ 372 h 40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309" h="406">
                  <a:moveTo>
                    <a:pt x="0" y="340"/>
                  </a:moveTo>
                  <a:lnTo>
                    <a:pt x="38" y="334"/>
                  </a:lnTo>
                  <a:lnTo>
                    <a:pt x="74" y="332"/>
                  </a:lnTo>
                  <a:lnTo>
                    <a:pt x="113" y="328"/>
                  </a:lnTo>
                  <a:lnTo>
                    <a:pt x="154" y="324"/>
                  </a:lnTo>
                  <a:lnTo>
                    <a:pt x="175" y="312"/>
                  </a:lnTo>
                  <a:lnTo>
                    <a:pt x="226" y="262"/>
                  </a:lnTo>
                  <a:lnTo>
                    <a:pt x="196" y="278"/>
                  </a:lnTo>
                  <a:lnTo>
                    <a:pt x="181" y="290"/>
                  </a:lnTo>
                  <a:lnTo>
                    <a:pt x="191" y="252"/>
                  </a:lnTo>
                  <a:lnTo>
                    <a:pt x="212" y="240"/>
                  </a:lnTo>
                  <a:lnTo>
                    <a:pt x="237" y="202"/>
                  </a:lnTo>
                  <a:lnTo>
                    <a:pt x="212" y="220"/>
                  </a:lnTo>
                  <a:lnTo>
                    <a:pt x="191" y="224"/>
                  </a:lnTo>
                  <a:lnTo>
                    <a:pt x="196" y="196"/>
                  </a:lnTo>
                  <a:lnTo>
                    <a:pt x="216" y="180"/>
                  </a:lnTo>
                  <a:lnTo>
                    <a:pt x="237" y="164"/>
                  </a:lnTo>
                  <a:lnTo>
                    <a:pt x="255" y="120"/>
                  </a:lnTo>
                  <a:lnTo>
                    <a:pt x="218" y="158"/>
                  </a:lnTo>
                  <a:lnTo>
                    <a:pt x="196" y="166"/>
                  </a:lnTo>
                  <a:lnTo>
                    <a:pt x="194" y="114"/>
                  </a:lnTo>
                  <a:lnTo>
                    <a:pt x="191" y="90"/>
                  </a:lnTo>
                  <a:lnTo>
                    <a:pt x="179" y="82"/>
                  </a:lnTo>
                  <a:lnTo>
                    <a:pt x="163" y="62"/>
                  </a:lnTo>
                  <a:lnTo>
                    <a:pt x="132" y="56"/>
                  </a:lnTo>
                  <a:lnTo>
                    <a:pt x="120" y="52"/>
                  </a:lnTo>
                  <a:lnTo>
                    <a:pt x="159" y="22"/>
                  </a:lnTo>
                  <a:lnTo>
                    <a:pt x="200" y="28"/>
                  </a:lnTo>
                  <a:lnTo>
                    <a:pt x="228" y="40"/>
                  </a:lnTo>
                  <a:lnTo>
                    <a:pt x="237" y="52"/>
                  </a:lnTo>
                  <a:lnTo>
                    <a:pt x="231" y="34"/>
                  </a:lnTo>
                  <a:lnTo>
                    <a:pt x="212" y="28"/>
                  </a:lnTo>
                  <a:lnTo>
                    <a:pt x="191" y="22"/>
                  </a:lnTo>
                  <a:lnTo>
                    <a:pt x="169" y="22"/>
                  </a:lnTo>
                  <a:lnTo>
                    <a:pt x="181" y="16"/>
                  </a:lnTo>
                  <a:lnTo>
                    <a:pt x="200" y="12"/>
                  </a:lnTo>
                  <a:lnTo>
                    <a:pt x="216" y="6"/>
                  </a:lnTo>
                  <a:lnTo>
                    <a:pt x="228" y="0"/>
                  </a:lnTo>
                  <a:lnTo>
                    <a:pt x="249" y="16"/>
                  </a:lnTo>
                  <a:lnTo>
                    <a:pt x="265" y="22"/>
                  </a:lnTo>
                  <a:lnTo>
                    <a:pt x="274" y="34"/>
                  </a:lnTo>
                  <a:lnTo>
                    <a:pt x="296" y="44"/>
                  </a:lnTo>
                  <a:lnTo>
                    <a:pt x="300" y="56"/>
                  </a:lnTo>
                  <a:lnTo>
                    <a:pt x="308" y="82"/>
                  </a:lnTo>
                  <a:lnTo>
                    <a:pt x="308" y="114"/>
                  </a:lnTo>
                  <a:lnTo>
                    <a:pt x="306" y="150"/>
                  </a:lnTo>
                  <a:lnTo>
                    <a:pt x="306" y="192"/>
                  </a:lnTo>
                  <a:lnTo>
                    <a:pt x="292" y="234"/>
                  </a:lnTo>
                  <a:lnTo>
                    <a:pt x="284" y="280"/>
                  </a:lnTo>
                  <a:lnTo>
                    <a:pt x="274" y="316"/>
                  </a:lnTo>
                  <a:lnTo>
                    <a:pt x="265" y="344"/>
                  </a:lnTo>
                  <a:lnTo>
                    <a:pt x="269" y="372"/>
                  </a:lnTo>
                  <a:lnTo>
                    <a:pt x="265" y="382"/>
                  </a:lnTo>
                  <a:lnTo>
                    <a:pt x="249" y="392"/>
                  </a:lnTo>
                  <a:lnTo>
                    <a:pt x="233" y="400"/>
                  </a:lnTo>
                  <a:lnTo>
                    <a:pt x="212" y="405"/>
                  </a:lnTo>
                  <a:lnTo>
                    <a:pt x="200" y="398"/>
                  </a:lnTo>
                  <a:lnTo>
                    <a:pt x="189" y="398"/>
                  </a:lnTo>
                  <a:lnTo>
                    <a:pt x="148" y="392"/>
                  </a:lnTo>
                  <a:lnTo>
                    <a:pt x="163" y="376"/>
                  </a:lnTo>
                  <a:lnTo>
                    <a:pt x="181" y="356"/>
                  </a:lnTo>
                  <a:lnTo>
                    <a:pt x="157" y="372"/>
                  </a:lnTo>
                  <a:lnTo>
                    <a:pt x="136" y="382"/>
                  </a:lnTo>
                  <a:lnTo>
                    <a:pt x="120" y="392"/>
                  </a:lnTo>
                  <a:lnTo>
                    <a:pt x="105" y="398"/>
                  </a:lnTo>
                  <a:lnTo>
                    <a:pt x="83" y="398"/>
                  </a:lnTo>
                  <a:lnTo>
                    <a:pt x="62" y="398"/>
                  </a:lnTo>
                  <a:lnTo>
                    <a:pt x="48" y="394"/>
                  </a:lnTo>
                  <a:lnTo>
                    <a:pt x="46" y="388"/>
                  </a:lnTo>
                  <a:lnTo>
                    <a:pt x="70" y="376"/>
                  </a:lnTo>
                  <a:lnTo>
                    <a:pt x="99" y="360"/>
                  </a:lnTo>
                  <a:lnTo>
                    <a:pt x="105" y="350"/>
                  </a:lnTo>
                  <a:lnTo>
                    <a:pt x="85" y="354"/>
                  </a:lnTo>
                  <a:lnTo>
                    <a:pt x="52" y="372"/>
                  </a:lnTo>
                  <a:lnTo>
                    <a:pt x="38" y="382"/>
                  </a:lnTo>
                  <a:lnTo>
                    <a:pt x="9" y="382"/>
                  </a:lnTo>
                  <a:lnTo>
                    <a:pt x="0" y="378"/>
                  </a:lnTo>
                  <a:lnTo>
                    <a:pt x="0" y="372"/>
                  </a:lnTo>
                  <a:lnTo>
                    <a:pt x="0" y="340"/>
                  </a:lnTo>
                </a:path>
              </a:pathLst>
            </a:custGeom>
            <a:solidFill>
              <a:srgbClr val="E0E0E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96" name="Freeform 80">
              <a:extLst>
                <a:ext uri="{FF2B5EF4-FFF2-40B4-BE49-F238E27FC236}">
                  <a16:creationId xmlns:a16="http://schemas.microsoft.com/office/drawing/2014/main" id="{8E25CE12-5820-49CE-98E2-AA2DC34C61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5" y="3507"/>
              <a:ext cx="94" cy="191"/>
            </a:xfrm>
            <a:custGeom>
              <a:avLst/>
              <a:gdLst>
                <a:gd name="T0" fmla="*/ 0 w 94"/>
                <a:gd name="T1" fmla="*/ 190 h 191"/>
                <a:gd name="T2" fmla="*/ 21 w 94"/>
                <a:gd name="T3" fmla="*/ 180 h 191"/>
                <a:gd name="T4" fmla="*/ 36 w 94"/>
                <a:gd name="T5" fmla="*/ 168 h 191"/>
                <a:gd name="T6" fmla="*/ 52 w 94"/>
                <a:gd name="T7" fmla="*/ 140 h 191"/>
                <a:gd name="T8" fmla="*/ 62 w 94"/>
                <a:gd name="T9" fmla="*/ 118 h 191"/>
                <a:gd name="T10" fmla="*/ 71 w 94"/>
                <a:gd name="T11" fmla="*/ 92 h 191"/>
                <a:gd name="T12" fmla="*/ 73 w 94"/>
                <a:gd name="T13" fmla="*/ 66 h 191"/>
                <a:gd name="T14" fmla="*/ 83 w 94"/>
                <a:gd name="T15" fmla="*/ 32 h 191"/>
                <a:gd name="T16" fmla="*/ 93 w 94"/>
                <a:gd name="T17" fmla="*/ 0 h 191"/>
                <a:gd name="T18" fmla="*/ 73 w 94"/>
                <a:gd name="T19" fmla="*/ 54 h 191"/>
                <a:gd name="T20" fmla="*/ 62 w 94"/>
                <a:gd name="T21" fmla="*/ 102 h 191"/>
                <a:gd name="T22" fmla="*/ 42 w 94"/>
                <a:gd name="T23" fmla="*/ 126 h 191"/>
                <a:gd name="T24" fmla="*/ 15 w 94"/>
                <a:gd name="T25" fmla="*/ 158 h 191"/>
                <a:gd name="T26" fmla="*/ 0 w 94"/>
                <a:gd name="T27" fmla="*/ 190 h 1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94" h="191">
                  <a:moveTo>
                    <a:pt x="0" y="190"/>
                  </a:moveTo>
                  <a:lnTo>
                    <a:pt x="21" y="180"/>
                  </a:lnTo>
                  <a:lnTo>
                    <a:pt x="36" y="168"/>
                  </a:lnTo>
                  <a:lnTo>
                    <a:pt x="52" y="140"/>
                  </a:lnTo>
                  <a:lnTo>
                    <a:pt x="62" y="118"/>
                  </a:lnTo>
                  <a:lnTo>
                    <a:pt x="71" y="92"/>
                  </a:lnTo>
                  <a:lnTo>
                    <a:pt x="73" y="66"/>
                  </a:lnTo>
                  <a:lnTo>
                    <a:pt x="83" y="32"/>
                  </a:lnTo>
                  <a:lnTo>
                    <a:pt x="93" y="0"/>
                  </a:lnTo>
                  <a:lnTo>
                    <a:pt x="73" y="54"/>
                  </a:lnTo>
                  <a:lnTo>
                    <a:pt x="62" y="102"/>
                  </a:lnTo>
                  <a:lnTo>
                    <a:pt x="42" y="126"/>
                  </a:lnTo>
                  <a:lnTo>
                    <a:pt x="15" y="158"/>
                  </a:lnTo>
                  <a:lnTo>
                    <a:pt x="0" y="190"/>
                  </a:lnTo>
                </a:path>
              </a:pathLst>
            </a:cu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97" name="Freeform 81">
              <a:extLst>
                <a:ext uri="{FF2B5EF4-FFF2-40B4-BE49-F238E27FC236}">
                  <a16:creationId xmlns:a16="http://schemas.microsoft.com/office/drawing/2014/main" id="{687ED913-D78D-4C5A-8097-4043200C07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7" y="3358"/>
              <a:ext cx="359" cy="284"/>
            </a:xfrm>
            <a:custGeom>
              <a:avLst/>
              <a:gdLst>
                <a:gd name="T0" fmla="*/ 250 w 359"/>
                <a:gd name="T1" fmla="*/ 10 h 284"/>
                <a:gd name="T2" fmla="*/ 219 w 359"/>
                <a:gd name="T3" fmla="*/ 50 h 284"/>
                <a:gd name="T4" fmla="*/ 225 w 359"/>
                <a:gd name="T5" fmla="*/ 94 h 284"/>
                <a:gd name="T6" fmla="*/ 219 w 359"/>
                <a:gd name="T7" fmla="*/ 138 h 284"/>
                <a:gd name="T8" fmla="*/ 219 w 359"/>
                <a:gd name="T9" fmla="*/ 152 h 284"/>
                <a:gd name="T10" fmla="*/ 225 w 359"/>
                <a:gd name="T11" fmla="*/ 168 h 284"/>
                <a:gd name="T12" fmla="*/ 214 w 359"/>
                <a:gd name="T13" fmla="*/ 180 h 284"/>
                <a:gd name="T14" fmla="*/ 198 w 359"/>
                <a:gd name="T15" fmla="*/ 190 h 284"/>
                <a:gd name="T16" fmla="*/ 173 w 359"/>
                <a:gd name="T17" fmla="*/ 190 h 284"/>
                <a:gd name="T18" fmla="*/ 93 w 359"/>
                <a:gd name="T19" fmla="*/ 192 h 284"/>
                <a:gd name="T20" fmla="*/ 52 w 359"/>
                <a:gd name="T21" fmla="*/ 206 h 284"/>
                <a:gd name="T22" fmla="*/ 0 w 359"/>
                <a:gd name="T23" fmla="*/ 214 h 284"/>
                <a:gd name="T24" fmla="*/ 0 w 359"/>
                <a:gd name="T25" fmla="*/ 244 h 284"/>
                <a:gd name="T26" fmla="*/ 35 w 359"/>
                <a:gd name="T27" fmla="*/ 240 h 284"/>
                <a:gd name="T28" fmla="*/ 40 w 359"/>
                <a:gd name="T29" fmla="*/ 222 h 284"/>
                <a:gd name="T30" fmla="*/ 46 w 359"/>
                <a:gd name="T31" fmla="*/ 252 h 284"/>
                <a:gd name="T32" fmla="*/ 68 w 359"/>
                <a:gd name="T33" fmla="*/ 272 h 284"/>
                <a:gd name="T34" fmla="*/ 120 w 359"/>
                <a:gd name="T35" fmla="*/ 283 h 284"/>
                <a:gd name="T36" fmla="*/ 118 w 359"/>
                <a:gd name="T37" fmla="*/ 266 h 284"/>
                <a:gd name="T38" fmla="*/ 83 w 359"/>
                <a:gd name="T39" fmla="*/ 240 h 284"/>
                <a:gd name="T40" fmla="*/ 110 w 359"/>
                <a:gd name="T41" fmla="*/ 228 h 284"/>
                <a:gd name="T42" fmla="*/ 120 w 359"/>
                <a:gd name="T43" fmla="*/ 252 h 284"/>
                <a:gd name="T44" fmla="*/ 163 w 359"/>
                <a:gd name="T45" fmla="*/ 283 h 284"/>
                <a:gd name="T46" fmla="*/ 215 w 359"/>
                <a:gd name="T47" fmla="*/ 283 h 284"/>
                <a:gd name="T48" fmla="*/ 157 w 359"/>
                <a:gd name="T49" fmla="*/ 250 h 284"/>
                <a:gd name="T50" fmla="*/ 132 w 359"/>
                <a:gd name="T51" fmla="*/ 228 h 284"/>
                <a:gd name="T52" fmla="*/ 145 w 359"/>
                <a:gd name="T53" fmla="*/ 214 h 284"/>
                <a:gd name="T54" fmla="*/ 167 w 359"/>
                <a:gd name="T55" fmla="*/ 236 h 284"/>
                <a:gd name="T56" fmla="*/ 206 w 359"/>
                <a:gd name="T57" fmla="*/ 260 h 284"/>
                <a:gd name="T58" fmla="*/ 237 w 359"/>
                <a:gd name="T59" fmla="*/ 272 h 284"/>
                <a:gd name="T60" fmla="*/ 280 w 359"/>
                <a:gd name="T61" fmla="*/ 278 h 284"/>
                <a:gd name="T62" fmla="*/ 252 w 359"/>
                <a:gd name="T63" fmla="*/ 260 h 284"/>
                <a:gd name="T64" fmla="*/ 219 w 359"/>
                <a:gd name="T65" fmla="*/ 240 h 284"/>
                <a:gd name="T66" fmla="*/ 231 w 359"/>
                <a:gd name="T67" fmla="*/ 228 h 284"/>
                <a:gd name="T68" fmla="*/ 247 w 359"/>
                <a:gd name="T69" fmla="*/ 246 h 284"/>
                <a:gd name="T70" fmla="*/ 280 w 359"/>
                <a:gd name="T71" fmla="*/ 266 h 284"/>
                <a:gd name="T72" fmla="*/ 319 w 359"/>
                <a:gd name="T73" fmla="*/ 266 h 284"/>
                <a:gd name="T74" fmla="*/ 342 w 359"/>
                <a:gd name="T75" fmla="*/ 244 h 284"/>
                <a:gd name="T76" fmla="*/ 268 w 359"/>
                <a:gd name="T77" fmla="*/ 234 h 284"/>
                <a:gd name="T78" fmla="*/ 221 w 359"/>
                <a:gd name="T79" fmla="*/ 212 h 284"/>
                <a:gd name="T80" fmla="*/ 215 w 359"/>
                <a:gd name="T81" fmla="*/ 192 h 284"/>
                <a:gd name="T82" fmla="*/ 235 w 359"/>
                <a:gd name="T83" fmla="*/ 206 h 284"/>
                <a:gd name="T84" fmla="*/ 284 w 359"/>
                <a:gd name="T85" fmla="*/ 228 h 284"/>
                <a:gd name="T86" fmla="*/ 342 w 359"/>
                <a:gd name="T87" fmla="*/ 244 h 284"/>
                <a:gd name="T88" fmla="*/ 356 w 359"/>
                <a:gd name="T89" fmla="*/ 184 h 284"/>
                <a:gd name="T90" fmla="*/ 319 w 359"/>
                <a:gd name="T91" fmla="*/ 184 h 284"/>
                <a:gd name="T92" fmla="*/ 250 w 359"/>
                <a:gd name="T93" fmla="*/ 184 h 284"/>
                <a:gd name="T94" fmla="*/ 237 w 359"/>
                <a:gd name="T95" fmla="*/ 176 h 284"/>
                <a:gd name="T96" fmla="*/ 278 w 359"/>
                <a:gd name="T97" fmla="*/ 180 h 284"/>
                <a:gd name="T98" fmla="*/ 356 w 359"/>
                <a:gd name="T99" fmla="*/ 168 h 284"/>
                <a:gd name="T100" fmla="*/ 358 w 359"/>
                <a:gd name="T101" fmla="*/ 114 h 284"/>
                <a:gd name="T102" fmla="*/ 358 w 359"/>
                <a:gd name="T103" fmla="*/ 64 h 284"/>
                <a:gd name="T104" fmla="*/ 319 w 359"/>
                <a:gd name="T105" fmla="*/ 40 h 284"/>
                <a:gd name="T106" fmla="*/ 358 w 359"/>
                <a:gd name="T107" fmla="*/ 48 h 284"/>
                <a:gd name="T108" fmla="*/ 332 w 359"/>
                <a:gd name="T109" fmla="*/ 18 h 284"/>
                <a:gd name="T110" fmla="*/ 289 w 359"/>
                <a:gd name="T111" fmla="*/ 0 h 28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59" h="284">
                  <a:moveTo>
                    <a:pt x="289" y="0"/>
                  </a:moveTo>
                  <a:lnTo>
                    <a:pt x="250" y="10"/>
                  </a:lnTo>
                  <a:lnTo>
                    <a:pt x="231" y="26"/>
                  </a:lnTo>
                  <a:lnTo>
                    <a:pt x="219" y="50"/>
                  </a:lnTo>
                  <a:lnTo>
                    <a:pt x="219" y="76"/>
                  </a:lnTo>
                  <a:lnTo>
                    <a:pt x="225" y="94"/>
                  </a:lnTo>
                  <a:lnTo>
                    <a:pt x="219" y="116"/>
                  </a:lnTo>
                  <a:lnTo>
                    <a:pt x="219" y="138"/>
                  </a:lnTo>
                  <a:lnTo>
                    <a:pt x="229" y="146"/>
                  </a:lnTo>
                  <a:lnTo>
                    <a:pt x="219" y="152"/>
                  </a:lnTo>
                  <a:lnTo>
                    <a:pt x="215" y="162"/>
                  </a:lnTo>
                  <a:lnTo>
                    <a:pt x="225" y="168"/>
                  </a:lnTo>
                  <a:lnTo>
                    <a:pt x="225" y="176"/>
                  </a:lnTo>
                  <a:lnTo>
                    <a:pt x="214" y="180"/>
                  </a:lnTo>
                  <a:lnTo>
                    <a:pt x="214" y="184"/>
                  </a:lnTo>
                  <a:lnTo>
                    <a:pt x="198" y="190"/>
                  </a:lnTo>
                  <a:lnTo>
                    <a:pt x="184" y="184"/>
                  </a:lnTo>
                  <a:lnTo>
                    <a:pt x="173" y="190"/>
                  </a:lnTo>
                  <a:lnTo>
                    <a:pt x="132" y="192"/>
                  </a:lnTo>
                  <a:lnTo>
                    <a:pt x="93" y="192"/>
                  </a:lnTo>
                  <a:lnTo>
                    <a:pt x="68" y="192"/>
                  </a:lnTo>
                  <a:lnTo>
                    <a:pt x="52" y="206"/>
                  </a:lnTo>
                  <a:lnTo>
                    <a:pt x="13" y="206"/>
                  </a:lnTo>
                  <a:lnTo>
                    <a:pt x="0" y="214"/>
                  </a:lnTo>
                  <a:lnTo>
                    <a:pt x="0" y="224"/>
                  </a:lnTo>
                  <a:lnTo>
                    <a:pt x="0" y="244"/>
                  </a:lnTo>
                  <a:lnTo>
                    <a:pt x="35" y="252"/>
                  </a:lnTo>
                  <a:lnTo>
                    <a:pt x="35" y="240"/>
                  </a:lnTo>
                  <a:lnTo>
                    <a:pt x="36" y="228"/>
                  </a:lnTo>
                  <a:lnTo>
                    <a:pt x="40" y="222"/>
                  </a:lnTo>
                  <a:lnTo>
                    <a:pt x="44" y="236"/>
                  </a:lnTo>
                  <a:lnTo>
                    <a:pt x="46" y="252"/>
                  </a:lnTo>
                  <a:lnTo>
                    <a:pt x="52" y="260"/>
                  </a:lnTo>
                  <a:lnTo>
                    <a:pt x="68" y="272"/>
                  </a:lnTo>
                  <a:lnTo>
                    <a:pt x="99" y="278"/>
                  </a:lnTo>
                  <a:lnTo>
                    <a:pt x="120" y="283"/>
                  </a:lnTo>
                  <a:lnTo>
                    <a:pt x="151" y="283"/>
                  </a:lnTo>
                  <a:lnTo>
                    <a:pt x="118" y="266"/>
                  </a:lnTo>
                  <a:lnTo>
                    <a:pt x="89" y="252"/>
                  </a:lnTo>
                  <a:lnTo>
                    <a:pt x="83" y="240"/>
                  </a:lnTo>
                  <a:lnTo>
                    <a:pt x="87" y="228"/>
                  </a:lnTo>
                  <a:lnTo>
                    <a:pt x="110" y="228"/>
                  </a:lnTo>
                  <a:lnTo>
                    <a:pt x="120" y="240"/>
                  </a:lnTo>
                  <a:lnTo>
                    <a:pt x="120" y="252"/>
                  </a:lnTo>
                  <a:lnTo>
                    <a:pt x="145" y="266"/>
                  </a:lnTo>
                  <a:lnTo>
                    <a:pt x="163" y="283"/>
                  </a:lnTo>
                  <a:lnTo>
                    <a:pt x="184" y="283"/>
                  </a:lnTo>
                  <a:lnTo>
                    <a:pt x="215" y="283"/>
                  </a:lnTo>
                  <a:lnTo>
                    <a:pt x="184" y="260"/>
                  </a:lnTo>
                  <a:lnTo>
                    <a:pt x="157" y="250"/>
                  </a:lnTo>
                  <a:lnTo>
                    <a:pt x="142" y="236"/>
                  </a:lnTo>
                  <a:lnTo>
                    <a:pt x="132" y="228"/>
                  </a:lnTo>
                  <a:lnTo>
                    <a:pt x="136" y="218"/>
                  </a:lnTo>
                  <a:lnTo>
                    <a:pt x="145" y="214"/>
                  </a:lnTo>
                  <a:lnTo>
                    <a:pt x="157" y="224"/>
                  </a:lnTo>
                  <a:lnTo>
                    <a:pt x="167" y="236"/>
                  </a:lnTo>
                  <a:lnTo>
                    <a:pt x="184" y="252"/>
                  </a:lnTo>
                  <a:lnTo>
                    <a:pt x="206" y="260"/>
                  </a:lnTo>
                  <a:lnTo>
                    <a:pt x="219" y="266"/>
                  </a:lnTo>
                  <a:lnTo>
                    <a:pt x="237" y="272"/>
                  </a:lnTo>
                  <a:lnTo>
                    <a:pt x="258" y="278"/>
                  </a:lnTo>
                  <a:lnTo>
                    <a:pt x="280" y="278"/>
                  </a:lnTo>
                  <a:lnTo>
                    <a:pt x="303" y="272"/>
                  </a:lnTo>
                  <a:lnTo>
                    <a:pt x="252" y="260"/>
                  </a:lnTo>
                  <a:lnTo>
                    <a:pt x="235" y="252"/>
                  </a:lnTo>
                  <a:lnTo>
                    <a:pt x="219" y="240"/>
                  </a:lnTo>
                  <a:lnTo>
                    <a:pt x="219" y="228"/>
                  </a:lnTo>
                  <a:lnTo>
                    <a:pt x="231" y="228"/>
                  </a:lnTo>
                  <a:lnTo>
                    <a:pt x="237" y="236"/>
                  </a:lnTo>
                  <a:lnTo>
                    <a:pt x="247" y="246"/>
                  </a:lnTo>
                  <a:lnTo>
                    <a:pt x="262" y="252"/>
                  </a:lnTo>
                  <a:lnTo>
                    <a:pt x="280" y="266"/>
                  </a:lnTo>
                  <a:lnTo>
                    <a:pt x="303" y="272"/>
                  </a:lnTo>
                  <a:lnTo>
                    <a:pt x="319" y="266"/>
                  </a:lnTo>
                  <a:lnTo>
                    <a:pt x="326" y="260"/>
                  </a:lnTo>
                  <a:lnTo>
                    <a:pt x="342" y="244"/>
                  </a:lnTo>
                  <a:lnTo>
                    <a:pt x="319" y="236"/>
                  </a:lnTo>
                  <a:lnTo>
                    <a:pt x="268" y="234"/>
                  </a:lnTo>
                  <a:lnTo>
                    <a:pt x="237" y="222"/>
                  </a:lnTo>
                  <a:lnTo>
                    <a:pt x="221" y="212"/>
                  </a:lnTo>
                  <a:lnTo>
                    <a:pt x="215" y="196"/>
                  </a:lnTo>
                  <a:lnTo>
                    <a:pt x="215" y="192"/>
                  </a:lnTo>
                  <a:lnTo>
                    <a:pt x="221" y="192"/>
                  </a:lnTo>
                  <a:lnTo>
                    <a:pt x="235" y="206"/>
                  </a:lnTo>
                  <a:lnTo>
                    <a:pt x="250" y="218"/>
                  </a:lnTo>
                  <a:lnTo>
                    <a:pt x="284" y="228"/>
                  </a:lnTo>
                  <a:lnTo>
                    <a:pt x="319" y="236"/>
                  </a:lnTo>
                  <a:lnTo>
                    <a:pt x="342" y="244"/>
                  </a:lnTo>
                  <a:lnTo>
                    <a:pt x="356" y="212"/>
                  </a:lnTo>
                  <a:lnTo>
                    <a:pt x="356" y="184"/>
                  </a:lnTo>
                  <a:lnTo>
                    <a:pt x="356" y="168"/>
                  </a:lnTo>
                  <a:lnTo>
                    <a:pt x="319" y="184"/>
                  </a:lnTo>
                  <a:lnTo>
                    <a:pt x="280" y="184"/>
                  </a:lnTo>
                  <a:lnTo>
                    <a:pt x="250" y="184"/>
                  </a:lnTo>
                  <a:lnTo>
                    <a:pt x="243" y="184"/>
                  </a:lnTo>
                  <a:lnTo>
                    <a:pt x="237" y="176"/>
                  </a:lnTo>
                  <a:lnTo>
                    <a:pt x="256" y="176"/>
                  </a:lnTo>
                  <a:lnTo>
                    <a:pt x="278" y="180"/>
                  </a:lnTo>
                  <a:lnTo>
                    <a:pt x="319" y="184"/>
                  </a:lnTo>
                  <a:lnTo>
                    <a:pt x="356" y="168"/>
                  </a:lnTo>
                  <a:lnTo>
                    <a:pt x="358" y="136"/>
                  </a:lnTo>
                  <a:lnTo>
                    <a:pt x="358" y="114"/>
                  </a:lnTo>
                  <a:lnTo>
                    <a:pt x="358" y="98"/>
                  </a:lnTo>
                  <a:lnTo>
                    <a:pt x="358" y="64"/>
                  </a:lnTo>
                  <a:lnTo>
                    <a:pt x="346" y="50"/>
                  </a:lnTo>
                  <a:lnTo>
                    <a:pt x="319" y="40"/>
                  </a:lnTo>
                  <a:lnTo>
                    <a:pt x="324" y="40"/>
                  </a:lnTo>
                  <a:lnTo>
                    <a:pt x="358" y="48"/>
                  </a:lnTo>
                  <a:lnTo>
                    <a:pt x="342" y="28"/>
                  </a:lnTo>
                  <a:lnTo>
                    <a:pt x="332" y="18"/>
                  </a:lnTo>
                  <a:lnTo>
                    <a:pt x="324" y="10"/>
                  </a:lnTo>
                  <a:lnTo>
                    <a:pt x="289" y="0"/>
                  </a:lnTo>
                </a:path>
              </a:pathLst>
            </a:custGeom>
            <a:solidFill>
              <a:srgbClr val="E0E0E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98" name="Freeform 82">
              <a:extLst>
                <a:ext uri="{FF2B5EF4-FFF2-40B4-BE49-F238E27FC236}">
                  <a16:creationId xmlns:a16="http://schemas.microsoft.com/office/drawing/2014/main" id="{F7740F41-3E78-43B7-92F1-04EB1DAB02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0" y="3466"/>
              <a:ext cx="91" cy="62"/>
            </a:xfrm>
            <a:custGeom>
              <a:avLst/>
              <a:gdLst>
                <a:gd name="T0" fmla="*/ 0 w 91"/>
                <a:gd name="T1" fmla="*/ 0 h 62"/>
                <a:gd name="T2" fmla="*/ 0 w 91"/>
                <a:gd name="T3" fmla="*/ 2 h 62"/>
                <a:gd name="T4" fmla="*/ 15 w 91"/>
                <a:gd name="T5" fmla="*/ 12 h 62"/>
                <a:gd name="T6" fmla="*/ 25 w 91"/>
                <a:gd name="T7" fmla="*/ 22 h 62"/>
                <a:gd name="T8" fmla="*/ 46 w 91"/>
                <a:gd name="T9" fmla="*/ 34 h 62"/>
                <a:gd name="T10" fmla="*/ 60 w 91"/>
                <a:gd name="T11" fmla="*/ 40 h 62"/>
                <a:gd name="T12" fmla="*/ 84 w 91"/>
                <a:gd name="T13" fmla="*/ 56 h 62"/>
                <a:gd name="T14" fmla="*/ 56 w 91"/>
                <a:gd name="T15" fmla="*/ 46 h 62"/>
                <a:gd name="T16" fmla="*/ 31 w 91"/>
                <a:gd name="T17" fmla="*/ 40 h 62"/>
                <a:gd name="T18" fmla="*/ 9 w 91"/>
                <a:gd name="T19" fmla="*/ 40 h 62"/>
                <a:gd name="T20" fmla="*/ 9 w 91"/>
                <a:gd name="T21" fmla="*/ 46 h 62"/>
                <a:gd name="T22" fmla="*/ 46 w 91"/>
                <a:gd name="T23" fmla="*/ 54 h 62"/>
                <a:gd name="T24" fmla="*/ 68 w 91"/>
                <a:gd name="T25" fmla="*/ 61 h 62"/>
                <a:gd name="T26" fmla="*/ 84 w 91"/>
                <a:gd name="T27" fmla="*/ 61 h 62"/>
                <a:gd name="T28" fmla="*/ 90 w 91"/>
                <a:gd name="T29" fmla="*/ 61 h 62"/>
                <a:gd name="T30" fmla="*/ 90 w 91"/>
                <a:gd name="T31" fmla="*/ 50 h 62"/>
                <a:gd name="T32" fmla="*/ 84 w 91"/>
                <a:gd name="T33" fmla="*/ 44 h 62"/>
                <a:gd name="T34" fmla="*/ 76 w 91"/>
                <a:gd name="T35" fmla="*/ 38 h 62"/>
                <a:gd name="T36" fmla="*/ 60 w 91"/>
                <a:gd name="T37" fmla="*/ 24 h 62"/>
                <a:gd name="T38" fmla="*/ 45 w 91"/>
                <a:gd name="T39" fmla="*/ 8 h 62"/>
                <a:gd name="T40" fmla="*/ 31 w 91"/>
                <a:gd name="T41" fmla="*/ 2 h 62"/>
                <a:gd name="T42" fmla="*/ 13 w 91"/>
                <a:gd name="T43" fmla="*/ 0 h 62"/>
                <a:gd name="T44" fmla="*/ 0 w 91"/>
                <a:gd name="T45" fmla="*/ 0 h 6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91" h="62">
                  <a:moveTo>
                    <a:pt x="0" y="0"/>
                  </a:moveTo>
                  <a:lnTo>
                    <a:pt x="0" y="2"/>
                  </a:lnTo>
                  <a:lnTo>
                    <a:pt x="15" y="12"/>
                  </a:lnTo>
                  <a:lnTo>
                    <a:pt x="25" y="22"/>
                  </a:lnTo>
                  <a:lnTo>
                    <a:pt x="46" y="34"/>
                  </a:lnTo>
                  <a:lnTo>
                    <a:pt x="60" y="40"/>
                  </a:lnTo>
                  <a:lnTo>
                    <a:pt x="84" y="56"/>
                  </a:lnTo>
                  <a:lnTo>
                    <a:pt x="56" y="46"/>
                  </a:lnTo>
                  <a:lnTo>
                    <a:pt x="31" y="40"/>
                  </a:lnTo>
                  <a:lnTo>
                    <a:pt x="9" y="40"/>
                  </a:lnTo>
                  <a:lnTo>
                    <a:pt x="9" y="46"/>
                  </a:lnTo>
                  <a:lnTo>
                    <a:pt x="46" y="54"/>
                  </a:lnTo>
                  <a:lnTo>
                    <a:pt x="68" y="61"/>
                  </a:lnTo>
                  <a:lnTo>
                    <a:pt x="84" y="61"/>
                  </a:lnTo>
                  <a:lnTo>
                    <a:pt x="90" y="61"/>
                  </a:lnTo>
                  <a:lnTo>
                    <a:pt x="90" y="50"/>
                  </a:lnTo>
                  <a:lnTo>
                    <a:pt x="84" y="44"/>
                  </a:lnTo>
                  <a:lnTo>
                    <a:pt x="76" y="38"/>
                  </a:lnTo>
                  <a:lnTo>
                    <a:pt x="60" y="24"/>
                  </a:lnTo>
                  <a:lnTo>
                    <a:pt x="45" y="8"/>
                  </a:lnTo>
                  <a:lnTo>
                    <a:pt x="31" y="2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99" name="Freeform 83">
              <a:extLst>
                <a:ext uri="{FF2B5EF4-FFF2-40B4-BE49-F238E27FC236}">
                  <a16:creationId xmlns:a16="http://schemas.microsoft.com/office/drawing/2014/main" id="{DB167269-807F-4353-BA82-CA075E01B8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8" y="3412"/>
              <a:ext cx="83" cy="79"/>
            </a:xfrm>
            <a:custGeom>
              <a:avLst/>
              <a:gdLst>
                <a:gd name="T0" fmla="*/ 17 w 83"/>
                <a:gd name="T1" fmla="*/ 0 h 79"/>
                <a:gd name="T2" fmla="*/ 5 w 83"/>
                <a:gd name="T3" fmla="*/ 0 h 79"/>
                <a:gd name="T4" fmla="*/ 0 w 83"/>
                <a:gd name="T5" fmla="*/ 10 h 79"/>
                <a:gd name="T6" fmla="*/ 0 w 83"/>
                <a:gd name="T7" fmla="*/ 16 h 79"/>
                <a:gd name="T8" fmla="*/ 7 w 83"/>
                <a:gd name="T9" fmla="*/ 24 h 79"/>
                <a:gd name="T10" fmla="*/ 17 w 83"/>
                <a:gd name="T11" fmla="*/ 28 h 79"/>
                <a:gd name="T12" fmla="*/ 37 w 83"/>
                <a:gd name="T13" fmla="*/ 38 h 79"/>
                <a:gd name="T14" fmla="*/ 52 w 83"/>
                <a:gd name="T15" fmla="*/ 46 h 79"/>
                <a:gd name="T16" fmla="*/ 64 w 83"/>
                <a:gd name="T17" fmla="*/ 60 h 79"/>
                <a:gd name="T18" fmla="*/ 80 w 83"/>
                <a:gd name="T19" fmla="*/ 76 h 79"/>
                <a:gd name="T20" fmla="*/ 82 w 83"/>
                <a:gd name="T21" fmla="*/ 78 h 79"/>
                <a:gd name="T22" fmla="*/ 80 w 83"/>
                <a:gd name="T23" fmla="*/ 60 h 79"/>
                <a:gd name="T24" fmla="*/ 74 w 83"/>
                <a:gd name="T25" fmla="*/ 46 h 79"/>
                <a:gd name="T26" fmla="*/ 68 w 83"/>
                <a:gd name="T27" fmla="*/ 34 h 79"/>
                <a:gd name="T28" fmla="*/ 54 w 83"/>
                <a:gd name="T29" fmla="*/ 18 h 79"/>
                <a:gd name="T30" fmla="*/ 29 w 83"/>
                <a:gd name="T31" fmla="*/ 2 h 79"/>
                <a:gd name="T32" fmla="*/ 17 w 83"/>
                <a:gd name="T33" fmla="*/ 0 h 7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83" h="79">
                  <a:moveTo>
                    <a:pt x="17" y="0"/>
                  </a:moveTo>
                  <a:lnTo>
                    <a:pt x="5" y="0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7" y="24"/>
                  </a:lnTo>
                  <a:lnTo>
                    <a:pt x="17" y="28"/>
                  </a:lnTo>
                  <a:lnTo>
                    <a:pt x="37" y="38"/>
                  </a:lnTo>
                  <a:lnTo>
                    <a:pt x="52" y="46"/>
                  </a:lnTo>
                  <a:lnTo>
                    <a:pt x="64" y="60"/>
                  </a:lnTo>
                  <a:lnTo>
                    <a:pt x="80" y="76"/>
                  </a:lnTo>
                  <a:lnTo>
                    <a:pt x="82" y="78"/>
                  </a:lnTo>
                  <a:lnTo>
                    <a:pt x="80" y="60"/>
                  </a:lnTo>
                  <a:lnTo>
                    <a:pt x="74" y="46"/>
                  </a:lnTo>
                  <a:lnTo>
                    <a:pt x="68" y="34"/>
                  </a:lnTo>
                  <a:lnTo>
                    <a:pt x="54" y="18"/>
                  </a:lnTo>
                  <a:lnTo>
                    <a:pt x="29" y="2"/>
                  </a:lnTo>
                  <a:lnTo>
                    <a:pt x="17" y="0"/>
                  </a:lnTo>
                </a:path>
              </a:pathLst>
            </a:cu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300" name="Freeform 84">
              <a:extLst>
                <a:ext uri="{FF2B5EF4-FFF2-40B4-BE49-F238E27FC236}">
                  <a16:creationId xmlns:a16="http://schemas.microsoft.com/office/drawing/2014/main" id="{15CA2A8B-DA6B-4D59-83F7-D2DFCEF5A5E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2" y="3330"/>
              <a:ext cx="87" cy="51"/>
            </a:xfrm>
            <a:custGeom>
              <a:avLst/>
              <a:gdLst>
                <a:gd name="T0" fmla="*/ 0 w 87"/>
                <a:gd name="T1" fmla="*/ 50 h 51"/>
                <a:gd name="T2" fmla="*/ 15 w 87"/>
                <a:gd name="T3" fmla="*/ 40 h 51"/>
                <a:gd name="T4" fmla="*/ 39 w 87"/>
                <a:gd name="T5" fmla="*/ 30 h 51"/>
                <a:gd name="T6" fmla="*/ 54 w 87"/>
                <a:gd name="T7" fmla="*/ 28 h 51"/>
                <a:gd name="T8" fmla="*/ 86 w 87"/>
                <a:gd name="T9" fmla="*/ 0 h 51"/>
                <a:gd name="T10" fmla="*/ 60 w 87"/>
                <a:gd name="T11" fmla="*/ 6 h 51"/>
                <a:gd name="T12" fmla="*/ 44 w 87"/>
                <a:gd name="T13" fmla="*/ 16 h 51"/>
                <a:gd name="T14" fmla="*/ 31 w 87"/>
                <a:gd name="T15" fmla="*/ 24 h 51"/>
                <a:gd name="T16" fmla="*/ 21 w 87"/>
                <a:gd name="T17" fmla="*/ 30 h 51"/>
                <a:gd name="T18" fmla="*/ 0 w 87"/>
                <a:gd name="T19" fmla="*/ 50 h 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7" h="51">
                  <a:moveTo>
                    <a:pt x="0" y="50"/>
                  </a:moveTo>
                  <a:lnTo>
                    <a:pt x="15" y="40"/>
                  </a:lnTo>
                  <a:lnTo>
                    <a:pt x="39" y="30"/>
                  </a:lnTo>
                  <a:lnTo>
                    <a:pt x="54" y="28"/>
                  </a:lnTo>
                  <a:lnTo>
                    <a:pt x="86" y="0"/>
                  </a:lnTo>
                  <a:lnTo>
                    <a:pt x="60" y="6"/>
                  </a:lnTo>
                  <a:lnTo>
                    <a:pt x="44" y="16"/>
                  </a:lnTo>
                  <a:lnTo>
                    <a:pt x="31" y="24"/>
                  </a:lnTo>
                  <a:lnTo>
                    <a:pt x="21" y="30"/>
                  </a:lnTo>
                  <a:lnTo>
                    <a:pt x="0" y="50"/>
                  </a:lnTo>
                </a:path>
              </a:pathLst>
            </a:custGeom>
            <a:solidFill>
              <a:srgbClr val="E0E0E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301" name="Freeform 85">
              <a:extLst>
                <a:ext uri="{FF2B5EF4-FFF2-40B4-BE49-F238E27FC236}">
                  <a16:creationId xmlns:a16="http://schemas.microsoft.com/office/drawing/2014/main" id="{65971A46-D4FD-4306-8E3C-DE5AD2AFB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0" y="3414"/>
              <a:ext cx="50" cy="130"/>
            </a:xfrm>
            <a:custGeom>
              <a:avLst/>
              <a:gdLst>
                <a:gd name="T0" fmla="*/ 0 w 50"/>
                <a:gd name="T1" fmla="*/ 129 h 130"/>
                <a:gd name="T2" fmla="*/ 25 w 50"/>
                <a:gd name="T3" fmla="*/ 129 h 130"/>
                <a:gd name="T4" fmla="*/ 33 w 50"/>
                <a:gd name="T5" fmla="*/ 124 h 130"/>
                <a:gd name="T6" fmla="*/ 33 w 50"/>
                <a:gd name="T7" fmla="*/ 120 h 130"/>
                <a:gd name="T8" fmla="*/ 37 w 50"/>
                <a:gd name="T9" fmla="*/ 118 h 130"/>
                <a:gd name="T10" fmla="*/ 49 w 50"/>
                <a:gd name="T11" fmla="*/ 108 h 130"/>
                <a:gd name="T12" fmla="*/ 41 w 50"/>
                <a:gd name="T13" fmla="*/ 106 h 130"/>
                <a:gd name="T14" fmla="*/ 41 w 50"/>
                <a:gd name="T15" fmla="*/ 98 h 130"/>
                <a:gd name="T16" fmla="*/ 49 w 50"/>
                <a:gd name="T17" fmla="*/ 90 h 130"/>
                <a:gd name="T18" fmla="*/ 49 w 50"/>
                <a:gd name="T19" fmla="*/ 82 h 130"/>
                <a:gd name="T20" fmla="*/ 43 w 50"/>
                <a:gd name="T21" fmla="*/ 74 h 130"/>
                <a:gd name="T22" fmla="*/ 43 w 50"/>
                <a:gd name="T23" fmla="*/ 54 h 130"/>
                <a:gd name="T24" fmla="*/ 49 w 50"/>
                <a:gd name="T25" fmla="*/ 38 h 130"/>
                <a:gd name="T26" fmla="*/ 49 w 50"/>
                <a:gd name="T27" fmla="*/ 22 h 130"/>
                <a:gd name="T28" fmla="*/ 49 w 50"/>
                <a:gd name="T29" fmla="*/ 0 h 130"/>
                <a:gd name="T30" fmla="*/ 33 w 50"/>
                <a:gd name="T31" fmla="*/ 36 h 130"/>
                <a:gd name="T32" fmla="*/ 19 w 50"/>
                <a:gd name="T33" fmla="*/ 64 h 130"/>
                <a:gd name="T34" fmla="*/ 9 w 50"/>
                <a:gd name="T35" fmla="*/ 102 h 130"/>
                <a:gd name="T36" fmla="*/ 0 w 50"/>
                <a:gd name="T37" fmla="*/ 129 h 13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0" h="130">
                  <a:moveTo>
                    <a:pt x="0" y="129"/>
                  </a:moveTo>
                  <a:lnTo>
                    <a:pt x="25" y="129"/>
                  </a:lnTo>
                  <a:lnTo>
                    <a:pt x="33" y="124"/>
                  </a:lnTo>
                  <a:lnTo>
                    <a:pt x="33" y="120"/>
                  </a:lnTo>
                  <a:lnTo>
                    <a:pt x="37" y="118"/>
                  </a:lnTo>
                  <a:lnTo>
                    <a:pt x="49" y="108"/>
                  </a:lnTo>
                  <a:lnTo>
                    <a:pt x="41" y="106"/>
                  </a:lnTo>
                  <a:lnTo>
                    <a:pt x="41" y="98"/>
                  </a:lnTo>
                  <a:lnTo>
                    <a:pt x="49" y="90"/>
                  </a:lnTo>
                  <a:lnTo>
                    <a:pt x="49" y="82"/>
                  </a:lnTo>
                  <a:lnTo>
                    <a:pt x="43" y="74"/>
                  </a:lnTo>
                  <a:lnTo>
                    <a:pt x="43" y="54"/>
                  </a:lnTo>
                  <a:lnTo>
                    <a:pt x="49" y="38"/>
                  </a:lnTo>
                  <a:lnTo>
                    <a:pt x="49" y="22"/>
                  </a:lnTo>
                  <a:lnTo>
                    <a:pt x="49" y="0"/>
                  </a:lnTo>
                  <a:lnTo>
                    <a:pt x="33" y="36"/>
                  </a:lnTo>
                  <a:lnTo>
                    <a:pt x="19" y="64"/>
                  </a:lnTo>
                  <a:lnTo>
                    <a:pt x="9" y="102"/>
                  </a:lnTo>
                  <a:lnTo>
                    <a:pt x="0" y="129"/>
                  </a:lnTo>
                </a:path>
              </a:pathLst>
            </a:custGeom>
            <a:solidFill>
              <a:srgbClr val="E0E0E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302" name="Freeform 86">
              <a:extLst>
                <a:ext uri="{FF2B5EF4-FFF2-40B4-BE49-F238E27FC236}">
                  <a16:creationId xmlns:a16="http://schemas.microsoft.com/office/drawing/2014/main" id="{BC573C4E-30CC-4D87-A41B-17CE188813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8" y="3551"/>
              <a:ext cx="91" cy="53"/>
            </a:xfrm>
            <a:custGeom>
              <a:avLst/>
              <a:gdLst>
                <a:gd name="T0" fmla="*/ 68 w 91"/>
                <a:gd name="T1" fmla="*/ 26 h 53"/>
                <a:gd name="T2" fmla="*/ 48 w 91"/>
                <a:gd name="T3" fmla="*/ 14 h 53"/>
                <a:gd name="T4" fmla="*/ 33 w 91"/>
                <a:gd name="T5" fmla="*/ 4 h 53"/>
                <a:gd name="T6" fmla="*/ 9 w 91"/>
                <a:gd name="T7" fmla="*/ 0 h 53"/>
                <a:gd name="T8" fmla="*/ 0 w 91"/>
                <a:gd name="T9" fmla="*/ 4 h 53"/>
                <a:gd name="T10" fmla="*/ 1 w 91"/>
                <a:gd name="T11" fmla="*/ 22 h 53"/>
                <a:gd name="T12" fmla="*/ 11 w 91"/>
                <a:gd name="T13" fmla="*/ 32 h 53"/>
                <a:gd name="T14" fmla="*/ 33 w 91"/>
                <a:gd name="T15" fmla="*/ 44 h 53"/>
                <a:gd name="T16" fmla="*/ 64 w 91"/>
                <a:gd name="T17" fmla="*/ 52 h 53"/>
                <a:gd name="T18" fmla="*/ 90 w 91"/>
                <a:gd name="T19" fmla="*/ 44 h 53"/>
                <a:gd name="T20" fmla="*/ 68 w 91"/>
                <a:gd name="T21" fmla="*/ 26 h 5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91" h="53">
                  <a:moveTo>
                    <a:pt x="68" y="26"/>
                  </a:moveTo>
                  <a:lnTo>
                    <a:pt x="48" y="14"/>
                  </a:lnTo>
                  <a:lnTo>
                    <a:pt x="33" y="4"/>
                  </a:lnTo>
                  <a:lnTo>
                    <a:pt x="9" y="0"/>
                  </a:lnTo>
                  <a:lnTo>
                    <a:pt x="0" y="4"/>
                  </a:lnTo>
                  <a:lnTo>
                    <a:pt x="1" y="22"/>
                  </a:lnTo>
                  <a:lnTo>
                    <a:pt x="11" y="32"/>
                  </a:lnTo>
                  <a:lnTo>
                    <a:pt x="33" y="44"/>
                  </a:lnTo>
                  <a:lnTo>
                    <a:pt x="64" y="52"/>
                  </a:lnTo>
                  <a:lnTo>
                    <a:pt x="90" y="44"/>
                  </a:lnTo>
                  <a:lnTo>
                    <a:pt x="68" y="26"/>
                  </a:lnTo>
                </a:path>
              </a:pathLst>
            </a:cu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303" name="Freeform 87">
              <a:extLst>
                <a:ext uri="{FF2B5EF4-FFF2-40B4-BE49-F238E27FC236}">
                  <a16:creationId xmlns:a16="http://schemas.microsoft.com/office/drawing/2014/main" id="{57280F76-3EF5-4ED1-8306-447E8ABC69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6" y="3565"/>
              <a:ext cx="54" cy="51"/>
            </a:xfrm>
            <a:custGeom>
              <a:avLst/>
              <a:gdLst>
                <a:gd name="T0" fmla="*/ 25 w 54"/>
                <a:gd name="T1" fmla="*/ 12 h 51"/>
                <a:gd name="T2" fmla="*/ 15 w 54"/>
                <a:gd name="T3" fmla="*/ 6 h 51"/>
                <a:gd name="T4" fmla="*/ 9 w 54"/>
                <a:gd name="T5" fmla="*/ 0 h 51"/>
                <a:gd name="T6" fmla="*/ 0 w 54"/>
                <a:gd name="T7" fmla="*/ 2 h 51"/>
                <a:gd name="T8" fmla="*/ 0 w 54"/>
                <a:gd name="T9" fmla="*/ 8 h 51"/>
                <a:gd name="T10" fmla="*/ 7 w 54"/>
                <a:gd name="T11" fmla="*/ 18 h 51"/>
                <a:gd name="T12" fmla="*/ 13 w 54"/>
                <a:gd name="T13" fmla="*/ 28 h 51"/>
                <a:gd name="T14" fmla="*/ 23 w 54"/>
                <a:gd name="T15" fmla="*/ 38 h 51"/>
                <a:gd name="T16" fmla="*/ 37 w 54"/>
                <a:gd name="T17" fmla="*/ 46 h 51"/>
                <a:gd name="T18" fmla="*/ 53 w 54"/>
                <a:gd name="T19" fmla="*/ 50 h 51"/>
                <a:gd name="T20" fmla="*/ 41 w 54"/>
                <a:gd name="T21" fmla="*/ 40 h 51"/>
                <a:gd name="T22" fmla="*/ 31 w 54"/>
                <a:gd name="T23" fmla="*/ 24 h 51"/>
                <a:gd name="T24" fmla="*/ 25 w 54"/>
                <a:gd name="T25" fmla="*/ 12 h 5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4" h="51">
                  <a:moveTo>
                    <a:pt x="25" y="12"/>
                  </a:moveTo>
                  <a:lnTo>
                    <a:pt x="15" y="6"/>
                  </a:lnTo>
                  <a:lnTo>
                    <a:pt x="9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7" y="18"/>
                  </a:lnTo>
                  <a:lnTo>
                    <a:pt x="13" y="28"/>
                  </a:lnTo>
                  <a:lnTo>
                    <a:pt x="23" y="38"/>
                  </a:lnTo>
                  <a:lnTo>
                    <a:pt x="37" y="46"/>
                  </a:lnTo>
                  <a:lnTo>
                    <a:pt x="53" y="50"/>
                  </a:lnTo>
                  <a:lnTo>
                    <a:pt x="41" y="40"/>
                  </a:lnTo>
                  <a:lnTo>
                    <a:pt x="31" y="24"/>
                  </a:lnTo>
                  <a:lnTo>
                    <a:pt x="25" y="12"/>
                  </a:lnTo>
                </a:path>
              </a:pathLst>
            </a:cu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304" name="Freeform 88">
              <a:extLst>
                <a:ext uri="{FF2B5EF4-FFF2-40B4-BE49-F238E27FC236}">
                  <a16:creationId xmlns:a16="http://schemas.microsoft.com/office/drawing/2014/main" id="{700D1812-DDCA-45A2-87A8-7C68306510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4" y="3288"/>
              <a:ext cx="127" cy="61"/>
            </a:xfrm>
            <a:custGeom>
              <a:avLst/>
              <a:gdLst>
                <a:gd name="T0" fmla="*/ 0 w 127"/>
                <a:gd name="T1" fmla="*/ 60 h 61"/>
                <a:gd name="T2" fmla="*/ 5 w 127"/>
                <a:gd name="T3" fmla="*/ 36 h 61"/>
                <a:gd name="T4" fmla="*/ 31 w 127"/>
                <a:gd name="T5" fmla="*/ 26 h 61"/>
                <a:gd name="T6" fmla="*/ 67 w 127"/>
                <a:gd name="T7" fmla="*/ 16 h 61"/>
                <a:gd name="T8" fmla="*/ 94 w 127"/>
                <a:gd name="T9" fmla="*/ 10 h 61"/>
                <a:gd name="T10" fmla="*/ 112 w 127"/>
                <a:gd name="T11" fmla="*/ 0 h 61"/>
                <a:gd name="T12" fmla="*/ 126 w 127"/>
                <a:gd name="T13" fmla="*/ 16 h 61"/>
                <a:gd name="T14" fmla="*/ 100 w 127"/>
                <a:gd name="T15" fmla="*/ 28 h 61"/>
                <a:gd name="T16" fmla="*/ 75 w 127"/>
                <a:gd name="T17" fmla="*/ 36 h 61"/>
                <a:gd name="T18" fmla="*/ 54 w 127"/>
                <a:gd name="T19" fmla="*/ 42 h 61"/>
                <a:gd name="T20" fmla="*/ 31 w 127"/>
                <a:gd name="T21" fmla="*/ 48 h 61"/>
                <a:gd name="T22" fmla="*/ 0 w 127"/>
                <a:gd name="T23" fmla="*/ 60 h 6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27" h="61">
                  <a:moveTo>
                    <a:pt x="0" y="60"/>
                  </a:moveTo>
                  <a:lnTo>
                    <a:pt x="5" y="36"/>
                  </a:lnTo>
                  <a:lnTo>
                    <a:pt x="31" y="26"/>
                  </a:lnTo>
                  <a:lnTo>
                    <a:pt x="67" y="16"/>
                  </a:lnTo>
                  <a:lnTo>
                    <a:pt x="94" y="10"/>
                  </a:lnTo>
                  <a:lnTo>
                    <a:pt x="112" y="0"/>
                  </a:lnTo>
                  <a:lnTo>
                    <a:pt x="126" y="16"/>
                  </a:lnTo>
                  <a:lnTo>
                    <a:pt x="100" y="28"/>
                  </a:lnTo>
                  <a:lnTo>
                    <a:pt x="75" y="36"/>
                  </a:lnTo>
                  <a:lnTo>
                    <a:pt x="54" y="42"/>
                  </a:lnTo>
                  <a:lnTo>
                    <a:pt x="31" y="48"/>
                  </a:lnTo>
                  <a:lnTo>
                    <a:pt x="0" y="60"/>
                  </a:lnTo>
                </a:path>
              </a:pathLst>
            </a:custGeom>
            <a:solidFill>
              <a:srgbClr val="E0E0E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305" name="Freeform 89">
              <a:extLst>
                <a:ext uri="{FF2B5EF4-FFF2-40B4-BE49-F238E27FC236}">
                  <a16:creationId xmlns:a16="http://schemas.microsoft.com/office/drawing/2014/main" id="{2BFE377C-8DAB-4075-8155-F53D5E7C38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3" y="3581"/>
              <a:ext cx="262" cy="282"/>
            </a:xfrm>
            <a:custGeom>
              <a:avLst/>
              <a:gdLst>
                <a:gd name="T0" fmla="*/ 112 w 262"/>
                <a:gd name="T1" fmla="*/ 40 h 282"/>
                <a:gd name="T2" fmla="*/ 165 w 262"/>
                <a:gd name="T3" fmla="*/ 38 h 282"/>
                <a:gd name="T4" fmla="*/ 196 w 262"/>
                <a:gd name="T5" fmla="*/ 30 h 282"/>
                <a:gd name="T6" fmla="*/ 202 w 262"/>
                <a:gd name="T7" fmla="*/ 24 h 282"/>
                <a:gd name="T8" fmla="*/ 202 w 262"/>
                <a:gd name="T9" fmla="*/ 14 h 282"/>
                <a:gd name="T10" fmla="*/ 212 w 262"/>
                <a:gd name="T11" fmla="*/ 6 h 282"/>
                <a:gd name="T12" fmla="*/ 239 w 262"/>
                <a:gd name="T13" fmla="*/ 0 h 282"/>
                <a:gd name="T14" fmla="*/ 261 w 262"/>
                <a:gd name="T15" fmla="*/ 0 h 282"/>
                <a:gd name="T16" fmla="*/ 237 w 262"/>
                <a:gd name="T17" fmla="*/ 220 h 282"/>
                <a:gd name="T18" fmla="*/ 212 w 262"/>
                <a:gd name="T19" fmla="*/ 240 h 282"/>
                <a:gd name="T20" fmla="*/ 185 w 262"/>
                <a:gd name="T21" fmla="*/ 262 h 282"/>
                <a:gd name="T22" fmla="*/ 148 w 262"/>
                <a:gd name="T23" fmla="*/ 274 h 282"/>
                <a:gd name="T24" fmla="*/ 101 w 262"/>
                <a:gd name="T25" fmla="*/ 281 h 282"/>
                <a:gd name="T26" fmla="*/ 38 w 262"/>
                <a:gd name="T27" fmla="*/ 281 h 282"/>
                <a:gd name="T28" fmla="*/ 7 w 262"/>
                <a:gd name="T29" fmla="*/ 281 h 282"/>
                <a:gd name="T30" fmla="*/ 0 w 262"/>
                <a:gd name="T31" fmla="*/ 262 h 282"/>
                <a:gd name="T32" fmla="*/ 1 w 262"/>
                <a:gd name="T33" fmla="*/ 240 h 282"/>
                <a:gd name="T34" fmla="*/ 27 w 262"/>
                <a:gd name="T35" fmla="*/ 186 h 282"/>
                <a:gd name="T36" fmla="*/ 52 w 262"/>
                <a:gd name="T37" fmla="*/ 122 h 282"/>
                <a:gd name="T38" fmla="*/ 58 w 262"/>
                <a:gd name="T39" fmla="*/ 78 h 282"/>
                <a:gd name="T40" fmla="*/ 58 w 262"/>
                <a:gd name="T41" fmla="*/ 66 h 282"/>
                <a:gd name="T42" fmla="*/ 74 w 262"/>
                <a:gd name="T43" fmla="*/ 46 h 282"/>
                <a:gd name="T44" fmla="*/ 89 w 262"/>
                <a:gd name="T45" fmla="*/ 40 h 282"/>
                <a:gd name="T46" fmla="*/ 112 w 262"/>
                <a:gd name="T47" fmla="*/ 40 h 28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62" h="282">
                  <a:moveTo>
                    <a:pt x="112" y="40"/>
                  </a:moveTo>
                  <a:lnTo>
                    <a:pt x="165" y="38"/>
                  </a:lnTo>
                  <a:lnTo>
                    <a:pt x="196" y="30"/>
                  </a:lnTo>
                  <a:lnTo>
                    <a:pt x="202" y="24"/>
                  </a:lnTo>
                  <a:lnTo>
                    <a:pt x="202" y="14"/>
                  </a:lnTo>
                  <a:lnTo>
                    <a:pt x="212" y="6"/>
                  </a:lnTo>
                  <a:lnTo>
                    <a:pt x="239" y="0"/>
                  </a:lnTo>
                  <a:lnTo>
                    <a:pt x="261" y="0"/>
                  </a:lnTo>
                  <a:lnTo>
                    <a:pt x="237" y="220"/>
                  </a:lnTo>
                  <a:lnTo>
                    <a:pt x="212" y="240"/>
                  </a:lnTo>
                  <a:lnTo>
                    <a:pt x="185" y="262"/>
                  </a:lnTo>
                  <a:lnTo>
                    <a:pt x="148" y="274"/>
                  </a:lnTo>
                  <a:lnTo>
                    <a:pt x="101" y="281"/>
                  </a:lnTo>
                  <a:lnTo>
                    <a:pt x="38" y="281"/>
                  </a:lnTo>
                  <a:lnTo>
                    <a:pt x="7" y="281"/>
                  </a:lnTo>
                  <a:lnTo>
                    <a:pt x="0" y="262"/>
                  </a:lnTo>
                  <a:lnTo>
                    <a:pt x="1" y="240"/>
                  </a:lnTo>
                  <a:lnTo>
                    <a:pt x="27" y="186"/>
                  </a:lnTo>
                  <a:lnTo>
                    <a:pt x="52" y="122"/>
                  </a:lnTo>
                  <a:lnTo>
                    <a:pt x="58" y="78"/>
                  </a:lnTo>
                  <a:lnTo>
                    <a:pt x="58" y="66"/>
                  </a:lnTo>
                  <a:lnTo>
                    <a:pt x="74" y="46"/>
                  </a:lnTo>
                  <a:lnTo>
                    <a:pt x="89" y="40"/>
                  </a:lnTo>
                  <a:lnTo>
                    <a:pt x="112" y="40"/>
                  </a:lnTo>
                </a:path>
              </a:pathLst>
            </a:custGeom>
            <a:solidFill>
              <a:srgbClr val="40404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306" name="Freeform 90">
              <a:extLst>
                <a:ext uri="{FF2B5EF4-FFF2-40B4-BE49-F238E27FC236}">
                  <a16:creationId xmlns:a16="http://schemas.microsoft.com/office/drawing/2014/main" id="{4F67CBF1-BA7B-422D-B972-8AC1190885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3" y="3593"/>
              <a:ext cx="230" cy="260"/>
            </a:xfrm>
            <a:custGeom>
              <a:avLst/>
              <a:gdLst>
                <a:gd name="T0" fmla="*/ 81 w 230"/>
                <a:gd name="T1" fmla="*/ 54 h 260"/>
                <a:gd name="T2" fmla="*/ 124 w 230"/>
                <a:gd name="T3" fmla="*/ 50 h 260"/>
                <a:gd name="T4" fmla="*/ 166 w 230"/>
                <a:gd name="T5" fmla="*/ 44 h 260"/>
                <a:gd name="T6" fmla="*/ 194 w 230"/>
                <a:gd name="T7" fmla="*/ 32 h 260"/>
                <a:gd name="T8" fmla="*/ 207 w 230"/>
                <a:gd name="T9" fmla="*/ 22 h 260"/>
                <a:gd name="T10" fmla="*/ 229 w 230"/>
                <a:gd name="T11" fmla="*/ 0 h 260"/>
                <a:gd name="T12" fmla="*/ 199 w 230"/>
                <a:gd name="T13" fmla="*/ 196 h 260"/>
                <a:gd name="T14" fmla="*/ 178 w 230"/>
                <a:gd name="T15" fmla="*/ 218 h 260"/>
                <a:gd name="T16" fmla="*/ 157 w 230"/>
                <a:gd name="T17" fmla="*/ 230 h 260"/>
                <a:gd name="T18" fmla="*/ 133 w 230"/>
                <a:gd name="T19" fmla="*/ 244 h 260"/>
                <a:gd name="T20" fmla="*/ 108 w 230"/>
                <a:gd name="T21" fmla="*/ 250 h 260"/>
                <a:gd name="T22" fmla="*/ 81 w 230"/>
                <a:gd name="T23" fmla="*/ 252 h 260"/>
                <a:gd name="T24" fmla="*/ 56 w 230"/>
                <a:gd name="T25" fmla="*/ 259 h 260"/>
                <a:gd name="T26" fmla="*/ 23 w 230"/>
                <a:gd name="T27" fmla="*/ 259 h 260"/>
                <a:gd name="T28" fmla="*/ 9 w 230"/>
                <a:gd name="T29" fmla="*/ 252 h 260"/>
                <a:gd name="T30" fmla="*/ 0 w 230"/>
                <a:gd name="T31" fmla="*/ 244 h 260"/>
                <a:gd name="T32" fmla="*/ 3 w 230"/>
                <a:gd name="T33" fmla="*/ 228 h 260"/>
                <a:gd name="T34" fmla="*/ 23 w 230"/>
                <a:gd name="T35" fmla="*/ 196 h 260"/>
                <a:gd name="T36" fmla="*/ 60 w 230"/>
                <a:gd name="T37" fmla="*/ 76 h 260"/>
                <a:gd name="T38" fmla="*/ 62 w 230"/>
                <a:gd name="T39" fmla="*/ 60 h 260"/>
                <a:gd name="T40" fmla="*/ 81 w 230"/>
                <a:gd name="T41" fmla="*/ 54 h 26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30" h="260">
                  <a:moveTo>
                    <a:pt x="81" y="54"/>
                  </a:moveTo>
                  <a:lnTo>
                    <a:pt x="124" y="50"/>
                  </a:lnTo>
                  <a:lnTo>
                    <a:pt x="166" y="44"/>
                  </a:lnTo>
                  <a:lnTo>
                    <a:pt x="194" y="32"/>
                  </a:lnTo>
                  <a:lnTo>
                    <a:pt x="207" y="22"/>
                  </a:lnTo>
                  <a:lnTo>
                    <a:pt x="229" y="0"/>
                  </a:lnTo>
                  <a:lnTo>
                    <a:pt x="199" y="196"/>
                  </a:lnTo>
                  <a:lnTo>
                    <a:pt x="178" y="218"/>
                  </a:lnTo>
                  <a:lnTo>
                    <a:pt x="157" y="230"/>
                  </a:lnTo>
                  <a:lnTo>
                    <a:pt x="133" y="244"/>
                  </a:lnTo>
                  <a:lnTo>
                    <a:pt x="108" y="250"/>
                  </a:lnTo>
                  <a:lnTo>
                    <a:pt x="81" y="252"/>
                  </a:lnTo>
                  <a:lnTo>
                    <a:pt x="56" y="259"/>
                  </a:lnTo>
                  <a:lnTo>
                    <a:pt x="23" y="259"/>
                  </a:lnTo>
                  <a:lnTo>
                    <a:pt x="9" y="252"/>
                  </a:lnTo>
                  <a:lnTo>
                    <a:pt x="0" y="244"/>
                  </a:lnTo>
                  <a:lnTo>
                    <a:pt x="3" y="228"/>
                  </a:lnTo>
                  <a:lnTo>
                    <a:pt x="23" y="196"/>
                  </a:lnTo>
                  <a:lnTo>
                    <a:pt x="60" y="76"/>
                  </a:lnTo>
                  <a:lnTo>
                    <a:pt x="62" y="60"/>
                  </a:lnTo>
                  <a:lnTo>
                    <a:pt x="81" y="54"/>
                  </a:lnTo>
                </a:path>
              </a:pathLst>
            </a:custGeom>
            <a:solidFill>
              <a:srgbClr val="60606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  <p:transition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53DBBA1-2581-44E1-B160-836B4F809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90000"/>
              </a:buClr>
              <a:buSzPct val="75000"/>
              <a:buFont typeface="Wingdings" panose="05000000000000000000" pitchFamily="2" charset="2"/>
              <a:buChar char="§"/>
              <a:defRPr sz="3200">
                <a:solidFill>
                  <a:srgbClr val="00006D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6D"/>
              </a:buClr>
              <a:buSzPct val="100000"/>
              <a:buChar char="•"/>
              <a:defRPr sz="2800">
                <a:solidFill>
                  <a:srgbClr val="00006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6D"/>
              </a:buClr>
              <a:buSzPct val="100000"/>
              <a:buChar char="–"/>
              <a:defRPr sz="2400">
                <a:solidFill>
                  <a:srgbClr val="00006D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6D"/>
              </a:buClr>
              <a:buSzPct val="100000"/>
              <a:buChar char="•"/>
              <a:defRPr sz="2200">
                <a:solidFill>
                  <a:srgbClr val="00006D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6D"/>
              </a:buClr>
              <a:buSzPct val="100000"/>
              <a:buChar char="–"/>
              <a:defRPr sz="2000">
                <a:solidFill>
                  <a:srgbClr val="00006D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D"/>
              </a:buClr>
              <a:buSzPct val="100000"/>
              <a:buChar char="–"/>
              <a:defRPr sz="2000">
                <a:solidFill>
                  <a:srgbClr val="00006D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D"/>
              </a:buClr>
              <a:buSzPct val="100000"/>
              <a:buChar char="–"/>
              <a:defRPr sz="2000">
                <a:solidFill>
                  <a:srgbClr val="00006D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D"/>
              </a:buClr>
              <a:buSzPct val="100000"/>
              <a:buChar char="–"/>
              <a:defRPr sz="2000">
                <a:solidFill>
                  <a:srgbClr val="00006D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D"/>
              </a:buClr>
              <a:buSzPct val="100000"/>
              <a:buChar char="–"/>
              <a:defRPr sz="2000">
                <a:solidFill>
                  <a:srgbClr val="00006D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8E7B07D-8EC3-46E6-A273-7E96257F4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90000"/>
              </a:buClr>
              <a:buSzPct val="75000"/>
              <a:buFont typeface="Wingdings" panose="05000000000000000000" pitchFamily="2" charset="2"/>
              <a:buChar char="§"/>
              <a:defRPr sz="3200">
                <a:solidFill>
                  <a:srgbClr val="00006D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6D"/>
              </a:buClr>
              <a:buSzPct val="100000"/>
              <a:buChar char="•"/>
              <a:defRPr sz="2800">
                <a:solidFill>
                  <a:srgbClr val="00006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6D"/>
              </a:buClr>
              <a:buSzPct val="100000"/>
              <a:buChar char="–"/>
              <a:defRPr sz="2400">
                <a:solidFill>
                  <a:srgbClr val="00006D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6D"/>
              </a:buClr>
              <a:buSzPct val="100000"/>
              <a:buChar char="•"/>
              <a:defRPr sz="2200">
                <a:solidFill>
                  <a:srgbClr val="00006D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6D"/>
              </a:buClr>
              <a:buSzPct val="100000"/>
              <a:buChar char="–"/>
              <a:defRPr sz="2000">
                <a:solidFill>
                  <a:srgbClr val="00006D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D"/>
              </a:buClr>
              <a:buSzPct val="100000"/>
              <a:buChar char="–"/>
              <a:defRPr sz="2000">
                <a:solidFill>
                  <a:srgbClr val="00006D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D"/>
              </a:buClr>
              <a:buSzPct val="100000"/>
              <a:buChar char="–"/>
              <a:defRPr sz="2000">
                <a:solidFill>
                  <a:srgbClr val="00006D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D"/>
              </a:buClr>
              <a:buSzPct val="100000"/>
              <a:buChar char="–"/>
              <a:defRPr sz="2000">
                <a:solidFill>
                  <a:srgbClr val="00006D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D"/>
              </a:buClr>
              <a:buSzPct val="100000"/>
              <a:buChar char="–"/>
              <a:defRPr sz="2000">
                <a:solidFill>
                  <a:srgbClr val="00006D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BD3C281E-2F84-4495-8823-AE7385AF2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90000"/>
              </a:buClr>
              <a:buSzPct val="75000"/>
              <a:buFont typeface="Wingdings" panose="05000000000000000000" pitchFamily="2" charset="2"/>
              <a:buChar char="§"/>
              <a:defRPr sz="3200">
                <a:solidFill>
                  <a:srgbClr val="00006D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6D"/>
              </a:buClr>
              <a:buSzPct val="100000"/>
              <a:buChar char="•"/>
              <a:defRPr sz="2800">
                <a:solidFill>
                  <a:srgbClr val="00006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6D"/>
              </a:buClr>
              <a:buSzPct val="100000"/>
              <a:buChar char="–"/>
              <a:defRPr sz="2400">
                <a:solidFill>
                  <a:srgbClr val="00006D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6D"/>
              </a:buClr>
              <a:buSzPct val="100000"/>
              <a:buChar char="•"/>
              <a:defRPr sz="2200">
                <a:solidFill>
                  <a:srgbClr val="00006D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6D"/>
              </a:buClr>
              <a:buSzPct val="100000"/>
              <a:buChar char="–"/>
              <a:defRPr sz="2000">
                <a:solidFill>
                  <a:srgbClr val="00006D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D"/>
              </a:buClr>
              <a:buSzPct val="100000"/>
              <a:buChar char="–"/>
              <a:defRPr sz="2000">
                <a:solidFill>
                  <a:srgbClr val="00006D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D"/>
              </a:buClr>
              <a:buSzPct val="100000"/>
              <a:buChar char="–"/>
              <a:defRPr sz="2000">
                <a:solidFill>
                  <a:srgbClr val="00006D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D"/>
              </a:buClr>
              <a:buSzPct val="100000"/>
              <a:buChar char="–"/>
              <a:defRPr sz="2000">
                <a:solidFill>
                  <a:srgbClr val="00006D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D"/>
              </a:buClr>
              <a:buSzPct val="100000"/>
              <a:buChar char="–"/>
              <a:defRPr sz="2000">
                <a:solidFill>
                  <a:srgbClr val="00006D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CEBDD07-498B-4A05-80F4-23071C7F0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90000"/>
              </a:buClr>
              <a:buSzPct val="75000"/>
              <a:buFont typeface="Wingdings" panose="05000000000000000000" pitchFamily="2" charset="2"/>
              <a:buChar char="§"/>
              <a:defRPr sz="3200">
                <a:solidFill>
                  <a:srgbClr val="00006D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6D"/>
              </a:buClr>
              <a:buSzPct val="100000"/>
              <a:buChar char="•"/>
              <a:defRPr sz="2800">
                <a:solidFill>
                  <a:srgbClr val="00006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6D"/>
              </a:buClr>
              <a:buSzPct val="100000"/>
              <a:buChar char="–"/>
              <a:defRPr sz="2400">
                <a:solidFill>
                  <a:srgbClr val="00006D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6D"/>
              </a:buClr>
              <a:buSzPct val="100000"/>
              <a:buChar char="•"/>
              <a:defRPr sz="2200">
                <a:solidFill>
                  <a:srgbClr val="00006D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6D"/>
              </a:buClr>
              <a:buSzPct val="100000"/>
              <a:buChar char="–"/>
              <a:defRPr sz="2000">
                <a:solidFill>
                  <a:srgbClr val="00006D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D"/>
              </a:buClr>
              <a:buSzPct val="100000"/>
              <a:buChar char="–"/>
              <a:defRPr sz="2000">
                <a:solidFill>
                  <a:srgbClr val="00006D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D"/>
              </a:buClr>
              <a:buSzPct val="100000"/>
              <a:buChar char="–"/>
              <a:defRPr sz="2000">
                <a:solidFill>
                  <a:srgbClr val="00006D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D"/>
              </a:buClr>
              <a:buSzPct val="100000"/>
              <a:buChar char="–"/>
              <a:defRPr sz="2000">
                <a:solidFill>
                  <a:srgbClr val="00006D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D"/>
              </a:buClr>
              <a:buSzPct val="100000"/>
              <a:buChar char="–"/>
              <a:defRPr sz="2000">
                <a:solidFill>
                  <a:srgbClr val="00006D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86181278-A405-4C91-BCCB-07DAFC1BC8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2269" y="598626"/>
            <a:ext cx="11447462" cy="53736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800" dirty="0"/>
              <a:t>Como o computador executa operações aritméticas e lógicas</a:t>
            </a:r>
          </a:p>
          <a:p>
            <a:pPr lvl="1">
              <a:lnSpc>
                <a:spcPct val="90000"/>
              </a:lnSpc>
            </a:pPr>
            <a:r>
              <a:rPr lang="pt-BR" altLang="en-US" sz="2400" dirty="0"/>
              <a:t>Unidade central de processamento – CPU </a:t>
            </a:r>
          </a:p>
          <a:p>
            <a:pPr lvl="2">
              <a:lnSpc>
                <a:spcPct val="90000"/>
              </a:lnSpc>
            </a:pPr>
            <a:r>
              <a:rPr lang="pt-BR" altLang="en-US" sz="2000" dirty="0"/>
              <a:t>Unidade lógica e aritmética – ALU</a:t>
            </a:r>
          </a:p>
          <a:p>
            <a:pPr lvl="2">
              <a:lnSpc>
                <a:spcPct val="90000"/>
              </a:lnSpc>
            </a:pPr>
            <a:r>
              <a:rPr lang="pt-BR" altLang="en-US" sz="2000" dirty="0"/>
              <a:t>Unidade de Controle</a:t>
            </a:r>
          </a:p>
          <a:p>
            <a:pPr lvl="1">
              <a:lnSpc>
                <a:spcPct val="90000"/>
              </a:lnSpc>
            </a:pPr>
            <a:r>
              <a:rPr lang="pt-BR" altLang="en-US" sz="2400" dirty="0"/>
              <a:t>Porque o computador usa números binários</a:t>
            </a:r>
          </a:p>
          <a:p>
            <a:pPr lvl="2">
              <a:lnSpc>
                <a:spcPct val="90000"/>
              </a:lnSpc>
            </a:pPr>
            <a:r>
              <a:rPr lang="pt-BR" altLang="en-US" sz="2000" dirty="0"/>
              <a:t>A Base 10</a:t>
            </a:r>
          </a:p>
          <a:p>
            <a:pPr lvl="2">
              <a:lnSpc>
                <a:spcPct val="90000"/>
              </a:lnSpc>
            </a:pPr>
            <a:r>
              <a:rPr lang="pt-BR" altLang="en-US" sz="2000" dirty="0"/>
              <a:t>Outras bases</a:t>
            </a:r>
          </a:p>
          <a:p>
            <a:pPr lvl="2">
              <a:lnSpc>
                <a:spcPct val="90000"/>
              </a:lnSpc>
            </a:pPr>
            <a:r>
              <a:rPr lang="pt-BR" altLang="en-US" sz="2000" dirty="0"/>
              <a:t>A Base 2</a:t>
            </a:r>
          </a:p>
          <a:p>
            <a:pPr lvl="3">
              <a:lnSpc>
                <a:spcPct val="90000"/>
              </a:lnSpc>
            </a:pPr>
            <a:r>
              <a:rPr lang="pt-BR" altLang="en-US" sz="1600" dirty="0"/>
              <a:t>Soma, subtração e multiplicação na base 2</a:t>
            </a:r>
          </a:p>
          <a:p>
            <a:pPr lvl="1">
              <a:lnSpc>
                <a:spcPct val="90000"/>
              </a:lnSpc>
            </a:pPr>
            <a:r>
              <a:rPr lang="pt-BR" altLang="en-US" sz="2400" dirty="0"/>
              <a:t>Como executar essas operações usando circuitos elétricos</a:t>
            </a:r>
          </a:p>
          <a:p>
            <a:pPr lvl="2">
              <a:lnSpc>
                <a:spcPct val="90000"/>
              </a:lnSpc>
            </a:pPr>
            <a:r>
              <a:rPr lang="pt-BR" altLang="en-US" sz="2000" dirty="0"/>
              <a:t>O relê eletromecânico</a:t>
            </a:r>
          </a:p>
          <a:p>
            <a:pPr lvl="2">
              <a:lnSpc>
                <a:spcPct val="90000"/>
              </a:lnSpc>
            </a:pPr>
            <a:r>
              <a:rPr lang="pt-BR" altLang="en-US" sz="2000" dirty="0"/>
              <a:t>Portas lógicas com relês: NOT, AND e OR</a:t>
            </a:r>
          </a:p>
          <a:p>
            <a:pPr lvl="2">
              <a:lnSpc>
                <a:spcPct val="90000"/>
              </a:lnSpc>
            </a:pPr>
            <a:r>
              <a:rPr lang="pt-BR" altLang="en-US" sz="2000" dirty="0"/>
              <a:t>O meio-somador</a:t>
            </a:r>
          </a:p>
          <a:p>
            <a:pPr lvl="2">
              <a:lnSpc>
                <a:spcPct val="90000"/>
              </a:lnSpc>
            </a:pPr>
            <a:r>
              <a:rPr lang="pt-BR" altLang="en-US" sz="2000" dirty="0"/>
              <a:t>O somador completo</a:t>
            </a:r>
          </a:p>
          <a:p>
            <a:pPr lvl="2">
              <a:lnSpc>
                <a:spcPct val="90000"/>
              </a:lnSpc>
            </a:pPr>
            <a:r>
              <a:rPr lang="pt-BR" altLang="en-US" sz="2000" dirty="0"/>
              <a:t>O multiplicador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ACBBF28-FC50-43F3-851A-CD7BA1A14D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4975" y="1460500"/>
            <a:ext cx="1582738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800" b="1">
                <a:latin typeface="Arial" panose="020B0604020202020204" pitchFamily="34" charset="0"/>
              </a:rPr>
              <a:t>Fichário</a:t>
            </a:r>
          </a:p>
        </p:txBody>
      </p:sp>
      <p:sp>
        <p:nvSpPr>
          <p:cNvPr id="10243" name="Rectangle 3" descr="Carvalho">
            <a:extLst>
              <a:ext uri="{FF2B5EF4-FFF2-40B4-BE49-F238E27FC236}">
                <a16:creationId xmlns:a16="http://schemas.microsoft.com/office/drawing/2014/main" id="{0EBB5793-1E77-4B1D-9FD6-18D8A57BE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0650" y="2508250"/>
            <a:ext cx="2222500" cy="12065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6E43225-3586-4D52-9838-0293A2EE8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2446338"/>
            <a:ext cx="1209675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b="1">
                <a:solidFill>
                  <a:schemeClr val="bg2"/>
                </a:solidFill>
                <a:latin typeface="Arial" panose="020B0604020202020204" pitchFamily="34" charset="0"/>
              </a:rPr>
              <a:t>Mesa</a:t>
            </a:r>
          </a:p>
        </p:txBody>
      </p:sp>
      <p:pic>
        <p:nvPicPr>
          <p:cNvPr id="10245" name="Picture 5">
            <a:extLst>
              <a:ext uri="{FF2B5EF4-FFF2-40B4-BE49-F238E27FC236}">
                <a16:creationId xmlns:a16="http://schemas.microsoft.com/office/drawing/2014/main" id="{AD286AFD-4CEF-4FB7-A2AB-B990AE241162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738" y="1993900"/>
            <a:ext cx="1066800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246" name="Group 6">
            <a:extLst>
              <a:ext uri="{FF2B5EF4-FFF2-40B4-BE49-F238E27FC236}">
                <a16:creationId xmlns:a16="http://schemas.microsoft.com/office/drawing/2014/main" id="{AC1CA746-C5D2-4CC4-BABE-8F70ABFEECA5}"/>
              </a:ext>
            </a:extLst>
          </p:cNvPr>
          <p:cNvGrpSpPr>
            <a:grpSpLocks/>
          </p:cNvGrpSpPr>
          <p:nvPr/>
        </p:nvGrpSpPr>
        <p:grpSpPr bwMode="auto">
          <a:xfrm>
            <a:off x="5054600" y="2362200"/>
            <a:ext cx="2184400" cy="1346200"/>
            <a:chOff x="2224" y="1488"/>
            <a:chExt cx="1376" cy="848"/>
          </a:xfrm>
        </p:grpSpPr>
        <p:sp>
          <p:nvSpPr>
            <p:cNvPr id="10347" name="AutoShape 7">
              <a:extLst>
                <a:ext uri="{FF2B5EF4-FFF2-40B4-BE49-F238E27FC236}">
                  <a16:creationId xmlns:a16="http://schemas.microsoft.com/office/drawing/2014/main" id="{D9763FC9-0F9E-41EB-AF2C-CBB06DC0E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4" y="1858"/>
              <a:ext cx="1376" cy="478"/>
            </a:xfrm>
            <a:prstGeom prst="cube">
              <a:avLst>
                <a:gd name="adj" fmla="val 24995"/>
              </a:avLst>
            </a:prstGeom>
            <a:solidFill>
              <a:srgbClr val="B2B2B2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solidFill>
                    <a:schemeClr val="tx2"/>
                  </a:solidFill>
                  <a:latin typeface="Arial" panose="020B0604020202020204" pitchFamily="34" charset="0"/>
                </a:rPr>
                <a:t>Pastas</a:t>
              </a:r>
            </a:p>
          </p:txBody>
        </p:sp>
        <p:sp>
          <p:nvSpPr>
            <p:cNvPr id="10348" name="AutoShape 8">
              <a:extLst>
                <a:ext uri="{FF2B5EF4-FFF2-40B4-BE49-F238E27FC236}">
                  <a16:creationId xmlns:a16="http://schemas.microsoft.com/office/drawing/2014/main" id="{9ABD5B82-6B08-4E75-92B2-F29A8ED598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6" y="1857"/>
              <a:ext cx="1347" cy="113"/>
            </a:xfrm>
            <a:prstGeom prst="parallelogram">
              <a:avLst>
                <a:gd name="adj" fmla="val 114347"/>
              </a:avLst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0349" name="AutoShape 9">
              <a:extLst>
                <a:ext uri="{FF2B5EF4-FFF2-40B4-BE49-F238E27FC236}">
                  <a16:creationId xmlns:a16="http://schemas.microsoft.com/office/drawing/2014/main" id="{C3C947E4-A88D-4DBA-9800-2EB4CED4CC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3" y="1494"/>
              <a:ext cx="356" cy="219"/>
            </a:xfrm>
            <a:prstGeom prst="hexagon">
              <a:avLst>
                <a:gd name="adj" fmla="val 40632"/>
                <a:gd name="vf" fmla="val 115470"/>
              </a:avLst>
            </a:prstGeom>
            <a:solidFill>
              <a:schemeClr val="bg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800">
                  <a:solidFill>
                    <a:schemeClr val="bg2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10350" name="AutoShape 10" descr="Mármore branco">
              <a:extLst>
                <a:ext uri="{FF2B5EF4-FFF2-40B4-BE49-F238E27FC236}">
                  <a16:creationId xmlns:a16="http://schemas.microsoft.com/office/drawing/2014/main" id="{4FCCE09C-1A7A-45C1-9F01-19BEC23D5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8" y="1488"/>
              <a:ext cx="325" cy="192"/>
            </a:xfrm>
            <a:prstGeom prst="hexagon">
              <a:avLst>
                <a:gd name="adj" fmla="val 42310"/>
                <a:gd name="vf" fmla="val 115470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254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800">
                  <a:solidFill>
                    <a:schemeClr val="bg2"/>
                  </a:solidFill>
                  <a:latin typeface="Arial" panose="020B0604020202020204" pitchFamily="34" charset="0"/>
                </a:rPr>
                <a:t> </a:t>
              </a:r>
              <a:r>
                <a:rPr lang="pt-BR" altLang="en-US" sz="1800" b="1">
                  <a:solidFill>
                    <a:schemeClr val="bg2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0351" name="Rectangle 11">
              <a:extLst>
                <a:ext uri="{FF2B5EF4-FFF2-40B4-BE49-F238E27FC236}">
                  <a16:creationId xmlns:a16="http://schemas.microsoft.com/office/drawing/2014/main" id="{A5FBB15D-77C2-4772-9A00-AEAAC51A84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6" y="1617"/>
              <a:ext cx="1083" cy="33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timing &amp; size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Information</a:t>
              </a:r>
            </a:p>
          </p:txBody>
        </p:sp>
        <p:sp>
          <p:nvSpPr>
            <p:cNvPr id="10352" name="AutoShape 12" descr="Mármore branco">
              <a:extLst>
                <a:ext uri="{FF2B5EF4-FFF2-40B4-BE49-F238E27FC236}">
                  <a16:creationId xmlns:a16="http://schemas.microsoft.com/office/drawing/2014/main" id="{D6887E76-6D93-4B2A-AB02-F352956F4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5" y="1521"/>
              <a:ext cx="356" cy="213"/>
            </a:xfrm>
            <a:prstGeom prst="hexagon">
              <a:avLst>
                <a:gd name="adj" fmla="val 41776"/>
                <a:gd name="vf" fmla="val 115470"/>
              </a:avLst>
            </a:prstGeom>
            <a:blipFill dpi="0" rotWithShape="0">
              <a:blip r:embed="rId5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800">
                  <a:solidFill>
                    <a:schemeClr val="bg2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10353" name="AutoShape 13">
              <a:extLst>
                <a:ext uri="{FF2B5EF4-FFF2-40B4-BE49-F238E27FC236}">
                  <a16:creationId xmlns:a16="http://schemas.microsoft.com/office/drawing/2014/main" id="{1B0C5E5F-2454-4051-BF98-2945FC1AD7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1" y="1516"/>
              <a:ext cx="324" cy="187"/>
            </a:xfrm>
            <a:prstGeom prst="hexagon">
              <a:avLst>
                <a:gd name="adj" fmla="val 43307"/>
                <a:gd name="vf" fmla="val 115470"/>
              </a:avLst>
            </a:prstGeom>
            <a:noFill/>
            <a:ln w="254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800">
                  <a:solidFill>
                    <a:schemeClr val="bg2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0354" name="Rectangle 14">
              <a:extLst>
                <a:ext uri="{FF2B5EF4-FFF2-40B4-BE49-F238E27FC236}">
                  <a16:creationId xmlns:a16="http://schemas.microsoft.com/office/drawing/2014/main" id="{43842A67-E36D-4EA5-A8AD-364B61D12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4" y="1636"/>
              <a:ext cx="1084" cy="32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timing &amp; size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Information</a:t>
              </a:r>
            </a:p>
          </p:txBody>
        </p:sp>
        <p:sp>
          <p:nvSpPr>
            <p:cNvPr id="10355" name="AutoShape 15" descr="Mármore branco">
              <a:extLst>
                <a:ext uri="{FF2B5EF4-FFF2-40B4-BE49-F238E27FC236}">
                  <a16:creationId xmlns:a16="http://schemas.microsoft.com/office/drawing/2014/main" id="{4957EE49-062A-44CB-9FD9-D6F2707512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9" y="1534"/>
              <a:ext cx="356" cy="219"/>
            </a:xfrm>
            <a:prstGeom prst="hexagon">
              <a:avLst>
                <a:gd name="adj" fmla="val 40632"/>
                <a:gd name="vf" fmla="val 115470"/>
              </a:avLst>
            </a:prstGeom>
            <a:blipFill dpi="0" rotWithShape="0">
              <a:blip r:embed="rId5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800">
                  <a:solidFill>
                    <a:schemeClr val="bg2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10356" name="Rectangle 16" descr="Mármore branco">
              <a:extLst>
                <a:ext uri="{FF2B5EF4-FFF2-40B4-BE49-F238E27FC236}">
                  <a16:creationId xmlns:a16="http://schemas.microsoft.com/office/drawing/2014/main" id="{03A08560-7DC3-4104-8420-8CE5C03A1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3" y="1668"/>
              <a:ext cx="1083" cy="298"/>
            </a:xfrm>
            <a:prstGeom prst="rect">
              <a:avLst/>
            </a:prstGeom>
            <a:blipFill dpi="0" rotWithShape="0">
              <a:blip r:embed="rId5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0357" name="AutoShape 17">
              <a:extLst>
                <a:ext uri="{FF2B5EF4-FFF2-40B4-BE49-F238E27FC236}">
                  <a16:creationId xmlns:a16="http://schemas.microsoft.com/office/drawing/2014/main" id="{679B8EE3-3AC0-43FC-AF3D-4BB297F989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4" y="1530"/>
              <a:ext cx="325" cy="192"/>
            </a:xfrm>
            <a:prstGeom prst="hexagon">
              <a:avLst>
                <a:gd name="adj" fmla="val 42310"/>
                <a:gd name="vf" fmla="val 115470"/>
              </a:avLst>
            </a:prstGeom>
            <a:noFill/>
            <a:ln w="254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800">
                  <a:solidFill>
                    <a:schemeClr val="bg2"/>
                  </a:solidFill>
                  <a:latin typeface="Arial" panose="020B0604020202020204" pitchFamily="34" charset="0"/>
                </a:rPr>
                <a:t> </a:t>
              </a:r>
              <a:r>
                <a:rPr lang="pt-BR" altLang="en-US" sz="1800" b="1">
                  <a:solidFill>
                    <a:schemeClr val="bg2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10247" name="Group 18">
            <a:extLst>
              <a:ext uri="{FF2B5EF4-FFF2-40B4-BE49-F238E27FC236}">
                <a16:creationId xmlns:a16="http://schemas.microsoft.com/office/drawing/2014/main" id="{B6A72682-F911-45D8-B1BE-A1F8EBC4EFC5}"/>
              </a:ext>
            </a:extLst>
          </p:cNvPr>
          <p:cNvGrpSpPr>
            <a:grpSpLocks/>
          </p:cNvGrpSpPr>
          <p:nvPr/>
        </p:nvGrpSpPr>
        <p:grpSpPr bwMode="auto">
          <a:xfrm>
            <a:off x="8732838" y="2963863"/>
            <a:ext cx="1390650" cy="1266825"/>
            <a:chOff x="4541" y="1867"/>
            <a:chExt cx="876" cy="798"/>
          </a:xfrm>
        </p:grpSpPr>
        <p:sp>
          <p:nvSpPr>
            <p:cNvPr id="10269" name="Freeform 19">
              <a:extLst>
                <a:ext uri="{FF2B5EF4-FFF2-40B4-BE49-F238E27FC236}">
                  <a16:creationId xmlns:a16="http://schemas.microsoft.com/office/drawing/2014/main" id="{5E218775-4EBC-403B-8586-DCC7AA06EA2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6" y="2256"/>
              <a:ext cx="49" cy="54"/>
            </a:xfrm>
            <a:custGeom>
              <a:avLst/>
              <a:gdLst>
                <a:gd name="T0" fmla="*/ 11 w 49"/>
                <a:gd name="T1" fmla="*/ 0 h 54"/>
                <a:gd name="T2" fmla="*/ 0 w 49"/>
                <a:gd name="T3" fmla="*/ 53 h 54"/>
                <a:gd name="T4" fmla="*/ 32 w 49"/>
                <a:gd name="T5" fmla="*/ 53 h 54"/>
                <a:gd name="T6" fmla="*/ 48 w 49"/>
                <a:gd name="T7" fmla="*/ 0 h 54"/>
                <a:gd name="T8" fmla="*/ 11 w 49"/>
                <a:gd name="T9" fmla="*/ 0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9" h="54">
                  <a:moveTo>
                    <a:pt x="11" y="0"/>
                  </a:moveTo>
                  <a:lnTo>
                    <a:pt x="0" y="53"/>
                  </a:lnTo>
                  <a:lnTo>
                    <a:pt x="32" y="53"/>
                  </a:lnTo>
                  <a:lnTo>
                    <a:pt x="48" y="0"/>
                  </a:lnTo>
                  <a:lnTo>
                    <a:pt x="11" y="0"/>
                  </a:lnTo>
                </a:path>
              </a:pathLst>
            </a:custGeom>
            <a:solidFill>
              <a:srgbClr val="60606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270" name="Freeform 20">
              <a:extLst>
                <a:ext uri="{FF2B5EF4-FFF2-40B4-BE49-F238E27FC236}">
                  <a16:creationId xmlns:a16="http://schemas.microsoft.com/office/drawing/2014/main" id="{7D27F565-7C58-4211-A7C8-17758E5259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3" y="2260"/>
              <a:ext cx="54" cy="52"/>
            </a:xfrm>
            <a:custGeom>
              <a:avLst/>
              <a:gdLst>
                <a:gd name="T0" fmla="*/ 3 w 54"/>
                <a:gd name="T1" fmla="*/ 4 h 52"/>
                <a:gd name="T2" fmla="*/ 0 w 54"/>
                <a:gd name="T3" fmla="*/ 51 h 52"/>
                <a:gd name="T4" fmla="*/ 53 w 54"/>
                <a:gd name="T5" fmla="*/ 26 h 52"/>
                <a:gd name="T6" fmla="*/ 29 w 54"/>
                <a:gd name="T7" fmla="*/ 20 h 52"/>
                <a:gd name="T8" fmla="*/ 13 w 54"/>
                <a:gd name="T9" fmla="*/ 26 h 52"/>
                <a:gd name="T10" fmla="*/ 19 w 54"/>
                <a:gd name="T11" fmla="*/ 0 h 52"/>
                <a:gd name="T12" fmla="*/ 3 w 54"/>
                <a:gd name="T13" fmla="*/ 4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4" h="52">
                  <a:moveTo>
                    <a:pt x="3" y="4"/>
                  </a:moveTo>
                  <a:lnTo>
                    <a:pt x="0" y="51"/>
                  </a:lnTo>
                  <a:lnTo>
                    <a:pt x="53" y="26"/>
                  </a:lnTo>
                  <a:lnTo>
                    <a:pt x="29" y="20"/>
                  </a:lnTo>
                  <a:lnTo>
                    <a:pt x="13" y="26"/>
                  </a:lnTo>
                  <a:lnTo>
                    <a:pt x="19" y="0"/>
                  </a:lnTo>
                  <a:lnTo>
                    <a:pt x="3" y="4"/>
                  </a:lnTo>
                </a:path>
              </a:pathLst>
            </a:custGeom>
            <a:solidFill>
              <a:srgbClr val="40404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271" name="Freeform 21">
              <a:extLst>
                <a:ext uri="{FF2B5EF4-FFF2-40B4-BE49-F238E27FC236}">
                  <a16:creationId xmlns:a16="http://schemas.microsoft.com/office/drawing/2014/main" id="{CF3094A5-A5D8-42E4-992B-BF0D583D9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5" y="2194"/>
              <a:ext cx="425" cy="106"/>
            </a:xfrm>
            <a:custGeom>
              <a:avLst/>
              <a:gdLst>
                <a:gd name="T0" fmla="*/ 0 w 425"/>
                <a:gd name="T1" fmla="*/ 40 h 106"/>
                <a:gd name="T2" fmla="*/ 206 w 425"/>
                <a:gd name="T3" fmla="*/ 105 h 106"/>
                <a:gd name="T4" fmla="*/ 424 w 425"/>
                <a:gd name="T5" fmla="*/ 44 h 106"/>
                <a:gd name="T6" fmla="*/ 254 w 425"/>
                <a:gd name="T7" fmla="*/ 0 h 106"/>
                <a:gd name="T8" fmla="*/ 0 w 425"/>
                <a:gd name="T9" fmla="*/ 40 h 1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5" h="106">
                  <a:moveTo>
                    <a:pt x="0" y="40"/>
                  </a:moveTo>
                  <a:lnTo>
                    <a:pt x="206" y="105"/>
                  </a:lnTo>
                  <a:lnTo>
                    <a:pt x="424" y="44"/>
                  </a:lnTo>
                  <a:lnTo>
                    <a:pt x="254" y="0"/>
                  </a:lnTo>
                  <a:lnTo>
                    <a:pt x="0" y="40"/>
                  </a:lnTo>
                </a:path>
              </a:pathLst>
            </a:custGeom>
            <a:solidFill>
              <a:srgbClr val="80808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272" name="Freeform 22">
              <a:extLst>
                <a:ext uri="{FF2B5EF4-FFF2-40B4-BE49-F238E27FC236}">
                  <a16:creationId xmlns:a16="http://schemas.microsoft.com/office/drawing/2014/main" id="{B1680BD4-8413-4230-97EC-26CCFBD4B6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1" y="2234"/>
              <a:ext cx="221" cy="72"/>
            </a:xfrm>
            <a:custGeom>
              <a:avLst/>
              <a:gdLst>
                <a:gd name="T0" fmla="*/ 9 w 221"/>
                <a:gd name="T1" fmla="*/ 0 h 72"/>
                <a:gd name="T2" fmla="*/ 220 w 221"/>
                <a:gd name="T3" fmla="*/ 64 h 72"/>
                <a:gd name="T4" fmla="*/ 214 w 221"/>
                <a:gd name="T5" fmla="*/ 71 h 72"/>
                <a:gd name="T6" fmla="*/ 0 w 221"/>
                <a:gd name="T7" fmla="*/ 10 h 72"/>
                <a:gd name="T8" fmla="*/ 9 w 221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" h="72">
                  <a:moveTo>
                    <a:pt x="9" y="0"/>
                  </a:moveTo>
                  <a:lnTo>
                    <a:pt x="220" y="64"/>
                  </a:lnTo>
                  <a:lnTo>
                    <a:pt x="214" y="71"/>
                  </a:lnTo>
                  <a:lnTo>
                    <a:pt x="0" y="10"/>
                  </a:lnTo>
                  <a:lnTo>
                    <a:pt x="9" y="0"/>
                  </a:lnTo>
                </a:path>
              </a:pathLst>
            </a:custGeom>
            <a:solidFill>
              <a:srgbClr val="60606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273" name="Freeform 23">
              <a:extLst>
                <a:ext uri="{FF2B5EF4-FFF2-40B4-BE49-F238E27FC236}">
                  <a16:creationId xmlns:a16="http://schemas.microsoft.com/office/drawing/2014/main" id="{82069616-CFE5-4F89-B446-44CD3EFD314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5" y="2238"/>
              <a:ext cx="228" cy="72"/>
            </a:xfrm>
            <a:custGeom>
              <a:avLst/>
              <a:gdLst>
                <a:gd name="T0" fmla="*/ 0 w 228"/>
                <a:gd name="T1" fmla="*/ 71 h 72"/>
                <a:gd name="T2" fmla="*/ 7 w 228"/>
                <a:gd name="T3" fmla="*/ 60 h 72"/>
                <a:gd name="T4" fmla="*/ 227 w 228"/>
                <a:gd name="T5" fmla="*/ 0 h 72"/>
                <a:gd name="T6" fmla="*/ 215 w 228"/>
                <a:gd name="T7" fmla="*/ 10 h 72"/>
                <a:gd name="T8" fmla="*/ 0 w 228"/>
                <a:gd name="T9" fmla="*/ 71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" h="72">
                  <a:moveTo>
                    <a:pt x="0" y="71"/>
                  </a:moveTo>
                  <a:lnTo>
                    <a:pt x="7" y="60"/>
                  </a:lnTo>
                  <a:lnTo>
                    <a:pt x="227" y="0"/>
                  </a:lnTo>
                  <a:lnTo>
                    <a:pt x="215" y="10"/>
                  </a:lnTo>
                  <a:lnTo>
                    <a:pt x="0" y="71"/>
                  </a:lnTo>
                </a:path>
              </a:pathLst>
            </a:custGeom>
            <a:solidFill>
              <a:srgbClr val="40404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274" name="Freeform 24">
              <a:extLst>
                <a:ext uri="{FF2B5EF4-FFF2-40B4-BE49-F238E27FC236}">
                  <a16:creationId xmlns:a16="http://schemas.microsoft.com/office/drawing/2014/main" id="{FAF44898-0A08-4951-93C0-3DE0AC1C5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6" y="2244"/>
              <a:ext cx="178" cy="52"/>
            </a:xfrm>
            <a:custGeom>
              <a:avLst/>
              <a:gdLst>
                <a:gd name="T0" fmla="*/ 0 w 178"/>
                <a:gd name="T1" fmla="*/ 12 h 52"/>
                <a:gd name="T2" fmla="*/ 60 w 178"/>
                <a:gd name="T3" fmla="*/ 0 h 52"/>
                <a:gd name="T4" fmla="*/ 177 w 178"/>
                <a:gd name="T5" fmla="*/ 32 h 52"/>
                <a:gd name="T6" fmla="*/ 118 w 178"/>
                <a:gd name="T7" fmla="*/ 51 h 52"/>
                <a:gd name="T8" fmla="*/ 0 w 178"/>
                <a:gd name="T9" fmla="*/ 12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8" h="52">
                  <a:moveTo>
                    <a:pt x="0" y="12"/>
                  </a:moveTo>
                  <a:lnTo>
                    <a:pt x="60" y="0"/>
                  </a:lnTo>
                  <a:lnTo>
                    <a:pt x="177" y="32"/>
                  </a:lnTo>
                  <a:lnTo>
                    <a:pt x="118" y="51"/>
                  </a:lnTo>
                  <a:lnTo>
                    <a:pt x="0" y="12"/>
                  </a:lnTo>
                </a:path>
              </a:pathLst>
            </a:custGeom>
            <a:solidFill>
              <a:srgbClr val="A0A0A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275" name="Freeform 25">
              <a:extLst>
                <a:ext uri="{FF2B5EF4-FFF2-40B4-BE49-F238E27FC236}">
                  <a16:creationId xmlns:a16="http://schemas.microsoft.com/office/drawing/2014/main" id="{C4C85872-59B8-4494-9131-FDC7731BB73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2" y="2210"/>
              <a:ext cx="250" cy="62"/>
            </a:xfrm>
            <a:custGeom>
              <a:avLst/>
              <a:gdLst>
                <a:gd name="T0" fmla="*/ 0 w 250"/>
                <a:gd name="T1" fmla="*/ 28 h 62"/>
                <a:gd name="T2" fmla="*/ 110 w 250"/>
                <a:gd name="T3" fmla="*/ 61 h 62"/>
                <a:gd name="T4" fmla="*/ 249 w 250"/>
                <a:gd name="T5" fmla="*/ 24 h 62"/>
                <a:gd name="T6" fmla="*/ 147 w 250"/>
                <a:gd name="T7" fmla="*/ 0 h 62"/>
                <a:gd name="T8" fmla="*/ 0 w 250"/>
                <a:gd name="T9" fmla="*/ 28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0" h="62">
                  <a:moveTo>
                    <a:pt x="0" y="28"/>
                  </a:moveTo>
                  <a:lnTo>
                    <a:pt x="110" y="61"/>
                  </a:lnTo>
                  <a:lnTo>
                    <a:pt x="249" y="24"/>
                  </a:lnTo>
                  <a:lnTo>
                    <a:pt x="147" y="0"/>
                  </a:lnTo>
                  <a:lnTo>
                    <a:pt x="0" y="28"/>
                  </a:lnTo>
                </a:path>
              </a:pathLst>
            </a:custGeom>
            <a:solidFill>
              <a:srgbClr val="A0A0A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276" name="Freeform 26">
              <a:extLst>
                <a:ext uri="{FF2B5EF4-FFF2-40B4-BE49-F238E27FC236}">
                  <a16:creationId xmlns:a16="http://schemas.microsoft.com/office/drawing/2014/main" id="{F470A904-1767-447E-ABF0-DD41C9A289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8" y="2196"/>
              <a:ext cx="273" cy="55"/>
            </a:xfrm>
            <a:custGeom>
              <a:avLst/>
              <a:gdLst>
                <a:gd name="T0" fmla="*/ 56 w 273"/>
                <a:gd name="T1" fmla="*/ 54 h 55"/>
                <a:gd name="T2" fmla="*/ 0 w 273"/>
                <a:gd name="T3" fmla="*/ 38 h 55"/>
                <a:gd name="T4" fmla="*/ 229 w 273"/>
                <a:gd name="T5" fmla="*/ 0 h 55"/>
                <a:gd name="T6" fmla="*/ 272 w 273"/>
                <a:gd name="T7" fmla="*/ 10 h 55"/>
                <a:gd name="T8" fmla="*/ 56 w 273"/>
                <a:gd name="T9" fmla="*/ 54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3" h="55">
                  <a:moveTo>
                    <a:pt x="56" y="54"/>
                  </a:moveTo>
                  <a:lnTo>
                    <a:pt x="0" y="38"/>
                  </a:lnTo>
                  <a:lnTo>
                    <a:pt x="229" y="0"/>
                  </a:lnTo>
                  <a:lnTo>
                    <a:pt x="272" y="10"/>
                  </a:lnTo>
                  <a:lnTo>
                    <a:pt x="56" y="54"/>
                  </a:lnTo>
                </a:path>
              </a:pathLst>
            </a:custGeom>
            <a:solidFill>
              <a:srgbClr val="A0A0A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277" name="Line 27">
              <a:extLst>
                <a:ext uri="{FF2B5EF4-FFF2-40B4-BE49-F238E27FC236}">
                  <a16:creationId xmlns:a16="http://schemas.microsoft.com/office/drawing/2014/main" id="{63DA56C9-467D-437A-887D-58558770E6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86" y="2200"/>
              <a:ext cx="237" cy="42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78" name="Line 28">
              <a:extLst>
                <a:ext uri="{FF2B5EF4-FFF2-40B4-BE49-F238E27FC236}">
                  <a16:creationId xmlns:a16="http://schemas.microsoft.com/office/drawing/2014/main" id="{7155BD5B-C84F-4B0F-BF50-D02EE04D18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07" y="2204"/>
              <a:ext cx="230" cy="44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79" name="Line 29">
              <a:extLst>
                <a:ext uri="{FF2B5EF4-FFF2-40B4-BE49-F238E27FC236}">
                  <a16:creationId xmlns:a16="http://schemas.microsoft.com/office/drawing/2014/main" id="{DD427AC5-6338-4F8A-8822-EB23B3D16A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15" y="2206"/>
              <a:ext cx="225" cy="44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80" name="Line 30">
              <a:extLst>
                <a:ext uri="{FF2B5EF4-FFF2-40B4-BE49-F238E27FC236}">
                  <a16:creationId xmlns:a16="http://schemas.microsoft.com/office/drawing/2014/main" id="{A5DBC6EB-208E-48DF-96F9-BFB8008C79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52" y="2216"/>
              <a:ext cx="220" cy="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81" name="Line 31">
              <a:extLst>
                <a:ext uri="{FF2B5EF4-FFF2-40B4-BE49-F238E27FC236}">
                  <a16:creationId xmlns:a16="http://schemas.microsoft.com/office/drawing/2014/main" id="{D38091A0-FB83-4A6F-9123-787E7B2AF2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71" y="2218"/>
              <a:ext cx="212" cy="46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82" name="Line 32">
              <a:extLst>
                <a:ext uri="{FF2B5EF4-FFF2-40B4-BE49-F238E27FC236}">
                  <a16:creationId xmlns:a16="http://schemas.microsoft.com/office/drawing/2014/main" id="{6892E0A4-1052-4A3F-A241-2E61B79E94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02" y="2228"/>
              <a:ext cx="191" cy="39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83" name="Line 33">
              <a:extLst>
                <a:ext uri="{FF2B5EF4-FFF2-40B4-BE49-F238E27FC236}">
                  <a16:creationId xmlns:a16="http://schemas.microsoft.com/office/drawing/2014/main" id="{29D0BFEE-3EF4-45FA-AD73-3C372BEE30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18" y="2232"/>
              <a:ext cx="187" cy="45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84" name="Line 34">
              <a:extLst>
                <a:ext uri="{FF2B5EF4-FFF2-40B4-BE49-F238E27FC236}">
                  <a16:creationId xmlns:a16="http://schemas.microsoft.com/office/drawing/2014/main" id="{20FE57E7-F72E-45A7-B9EB-A4A9E0C282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41" y="2232"/>
              <a:ext cx="183" cy="49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85" name="Line 35">
              <a:extLst>
                <a:ext uri="{FF2B5EF4-FFF2-40B4-BE49-F238E27FC236}">
                  <a16:creationId xmlns:a16="http://schemas.microsoft.com/office/drawing/2014/main" id="{B81C7BAA-0DB8-402F-A830-13F89EC040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62" y="2250"/>
              <a:ext cx="114" cy="33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86" name="Line 36">
              <a:extLst>
                <a:ext uri="{FF2B5EF4-FFF2-40B4-BE49-F238E27FC236}">
                  <a16:creationId xmlns:a16="http://schemas.microsoft.com/office/drawing/2014/main" id="{C1FDA2E7-5C42-460B-86DA-93E2286B74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83" y="2244"/>
              <a:ext cx="117" cy="37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87" name="Line 37">
              <a:extLst>
                <a:ext uri="{FF2B5EF4-FFF2-40B4-BE49-F238E27FC236}">
                  <a16:creationId xmlns:a16="http://schemas.microsoft.com/office/drawing/2014/main" id="{AE321F7E-0940-47EA-85A3-3814F242A9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5" y="2232"/>
              <a:ext cx="105" cy="32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88" name="Line 38">
              <a:extLst>
                <a:ext uri="{FF2B5EF4-FFF2-40B4-BE49-F238E27FC236}">
                  <a16:creationId xmlns:a16="http://schemas.microsoft.com/office/drawing/2014/main" id="{19AE381B-E41D-459C-B64A-66D0E48D5C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7" y="2232"/>
              <a:ext cx="105" cy="28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89" name="Line 39">
              <a:extLst>
                <a:ext uri="{FF2B5EF4-FFF2-40B4-BE49-F238E27FC236}">
                  <a16:creationId xmlns:a16="http://schemas.microsoft.com/office/drawing/2014/main" id="{BD5EC55C-8300-4A98-B8EB-E24FA52DB8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88" y="2228"/>
              <a:ext cx="101" cy="26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90" name="Line 40">
              <a:extLst>
                <a:ext uri="{FF2B5EF4-FFF2-40B4-BE49-F238E27FC236}">
                  <a16:creationId xmlns:a16="http://schemas.microsoft.com/office/drawing/2014/main" id="{00356093-ACCE-481F-B469-D21E9E04FD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9" y="2222"/>
              <a:ext cx="101" cy="26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91" name="Line 41">
              <a:extLst>
                <a:ext uri="{FF2B5EF4-FFF2-40B4-BE49-F238E27FC236}">
                  <a16:creationId xmlns:a16="http://schemas.microsoft.com/office/drawing/2014/main" id="{F083B52A-2714-40B1-9395-D61F0A32F6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1" y="2216"/>
              <a:ext cx="105" cy="28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92" name="Line 42">
              <a:extLst>
                <a:ext uri="{FF2B5EF4-FFF2-40B4-BE49-F238E27FC236}">
                  <a16:creationId xmlns:a16="http://schemas.microsoft.com/office/drawing/2014/main" id="{00CA8E5D-5537-412E-8F02-7CADB9D656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7" y="2232"/>
              <a:ext cx="60" cy="12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93" name="Line 43">
              <a:extLst>
                <a:ext uri="{FF2B5EF4-FFF2-40B4-BE49-F238E27FC236}">
                  <a16:creationId xmlns:a16="http://schemas.microsoft.com/office/drawing/2014/main" id="{2F9F74B0-23E4-4EC8-B2E8-0A57D67BC2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6" y="2228"/>
              <a:ext cx="56" cy="6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94" name="Line 44">
              <a:extLst>
                <a:ext uri="{FF2B5EF4-FFF2-40B4-BE49-F238E27FC236}">
                  <a16:creationId xmlns:a16="http://schemas.microsoft.com/office/drawing/2014/main" id="{232D6FF8-9D7C-4058-B55E-FBD5CAD3D6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81" y="2218"/>
              <a:ext cx="52" cy="14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95" name="Line 45">
              <a:extLst>
                <a:ext uri="{FF2B5EF4-FFF2-40B4-BE49-F238E27FC236}">
                  <a16:creationId xmlns:a16="http://schemas.microsoft.com/office/drawing/2014/main" id="{0CF1744C-01B6-4DE4-83B7-77942688D5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2" y="2216"/>
              <a:ext cx="51" cy="16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96" name="Line 46">
              <a:extLst>
                <a:ext uri="{FF2B5EF4-FFF2-40B4-BE49-F238E27FC236}">
                  <a16:creationId xmlns:a16="http://schemas.microsoft.com/office/drawing/2014/main" id="{EBC271D9-039C-4F58-8D00-B080707819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5" y="2210"/>
              <a:ext cx="49" cy="16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97" name="Line 47">
              <a:extLst>
                <a:ext uri="{FF2B5EF4-FFF2-40B4-BE49-F238E27FC236}">
                  <a16:creationId xmlns:a16="http://schemas.microsoft.com/office/drawing/2014/main" id="{26FCC5B5-837F-4D2B-A411-2CC0356DE6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86" y="2204"/>
              <a:ext cx="43" cy="12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98" name="Freeform 48">
              <a:extLst>
                <a:ext uri="{FF2B5EF4-FFF2-40B4-BE49-F238E27FC236}">
                  <a16:creationId xmlns:a16="http://schemas.microsoft.com/office/drawing/2014/main" id="{D14517D2-35DC-4505-9513-3593B3AB2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4" y="2441"/>
              <a:ext cx="629" cy="224"/>
            </a:xfrm>
            <a:custGeom>
              <a:avLst/>
              <a:gdLst>
                <a:gd name="T0" fmla="*/ 52 w 629"/>
                <a:gd name="T1" fmla="*/ 223 h 224"/>
                <a:gd name="T2" fmla="*/ 3 w 629"/>
                <a:gd name="T3" fmla="*/ 212 h 224"/>
                <a:gd name="T4" fmla="*/ 0 w 629"/>
                <a:gd name="T5" fmla="*/ 164 h 224"/>
                <a:gd name="T6" fmla="*/ 3 w 629"/>
                <a:gd name="T7" fmla="*/ 126 h 224"/>
                <a:gd name="T8" fmla="*/ 31 w 629"/>
                <a:gd name="T9" fmla="*/ 108 h 224"/>
                <a:gd name="T10" fmla="*/ 62 w 629"/>
                <a:gd name="T11" fmla="*/ 92 h 224"/>
                <a:gd name="T12" fmla="*/ 132 w 629"/>
                <a:gd name="T13" fmla="*/ 70 h 224"/>
                <a:gd name="T14" fmla="*/ 246 w 629"/>
                <a:gd name="T15" fmla="*/ 50 h 224"/>
                <a:gd name="T16" fmla="*/ 268 w 629"/>
                <a:gd name="T17" fmla="*/ 48 h 224"/>
                <a:gd name="T18" fmla="*/ 283 w 629"/>
                <a:gd name="T19" fmla="*/ 50 h 224"/>
                <a:gd name="T20" fmla="*/ 285 w 629"/>
                <a:gd name="T21" fmla="*/ 44 h 224"/>
                <a:gd name="T22" fmla="*/ 293 w 629"/>
                <a:gd name="T23" fmla="*/ 42 h 224"/>
                <a:gd name="T24" fmla="*/ 299 w 629"/>
                <a:gd name="T25" fmla="*/ 42 h 224"/>
                <a:gd name="T26" fmla="*/ 307 w 629"/>
                <a:gd name="T27" fmla="*/ 42 h 224"/>
                <a:gd name="T28" fmla="*/ 314 w 629"/>
                <a:gd name="T29" fmla="*/ 32 h 224"/>
                <a:gd name="T30" fmla="*/ 320 w 629"/>
                <a:gd name="T31" fmla="*/ 26 h 224"/>
                <a:gd name="T32" fmla="*/ 326 w 629"/>
                <a:gd name="T33" fmla="*/ 26 h 224"/>
                <a:gd name="T34" fmla="*/ 342 w 629"/>
                <a:gd name="T35" fmla="*/ 26 h 224"/>
                <a:gd name="T36" fmla="*/ 338 w 629"/>
                <a:gd name="T37" fmla="*/ 20 h 224"/>
                <a:gd name="T38" fmla="*/ 351 w 629"/>
                <a:gd name="T39" fmla="*/ 0 h 224"/>
                <a:gd name="T40" fmla="*/ 610 w 629"/>
                <a:gd name="T41" fmla="*/ 4 h 224"/>
                <a:gd name="T42" fmla="*/ 610 w 629"/>
                <a:gd name="T43" fmla="*/ 26 h 224"/>
                <a:gd name="T44" fmla="*/ 616 w 629"/>
                <a:gd name="T45" fmla="*/ 44 h 224"/>
                <a:gd name="T46" fmla="*/ 616 w 629"/>
                <a:gd name="T47" fmla="*/ 60 h 224"/>
                <a:gd name="T48" fmla="*/ 626 w 629"/>
                <a:gd name="T49" fmla="*/ 72 h 224"/>
                <a:gd name="T50" fmla="*/ 628 w 629"/>
                <a:gd name="T51" fmla="*/ 104 h 224"/>
                <a:gd name="T52" fmla="*/ 622 w 629"/>
                <a:gd name="T53" fmla="*/ 114 h 224"/>
                <a:gd name="T54" fmla="*/ 616 w 629"/>
                <a:gd name="T55" fmla="*/ 132 h 224"/>
                <a:gd name="T56" fmla="*/ 606 w 629"/>
                <a:gd name="T57" fmla="*/ 142 h 224"/>
                <a:gd name="T58" fmla="*/ 596 w 629"/>
                <a:gd name="T59" fmla="*/ 148 h 224"/>
                <a:gd name="T60" fmla="*/ 575 w 629"/>
                <a:gd name="T61" fmla="*/ 148 h 224"/>
                <a:gd name="T62" fmla="*/ 552 w 629"/>
                <a:gd name="T63" fmla="*/ 158 h 224"/>
                <a:gd name="T64" fmla="*/ 536 w 629"/>
                <a:gd name="T65" fmla="*/ 168 h 224"/>
                <a:gd name="T66" fmla="*/ 530 w 629"/>
                <a:gd name="T67" fmla="*/ 180 h 224"/>
                <a:gd name="T68" fmla="*/ 505 w 629"/>
                <a:gd name="T69" fmla="*/ 184 h 224"/>
                <a:gd name="T70" fmla="*/ 480 w 629"/>
                <a:gd name="T71" fmla="*/ 194 h 224"/>
                <a:gd name="T72" fmla="*/ 443 w 629"/>
                <a:gd name="T73" fmla="*/ 196 h 224"/>
                <a:gd name="T74" fmla="*/ 406 w 629"/>
                <a:gd name="T75" fmla="*/ 196 h 224"/>
                <a:gd name="T76" fmla="*/ 381 w 629"/>
                <a:gd name="T77" fmla="*/ 194 h 224"/>
                <a:gd name="T78" fmla="*/ 359 w 629"/>
                <a:gd name="T79" fmla="*/ 194 h 224"/>
                <a:gd name="T80" fmla="*/ 342 w 629"/>
                <a:gd name="T81" fmla="*/ 202 h 224"/>
                <a:gd name="T82" fmla="*/ 307 w 629"/>
                <a:gd name="T83" fmla="*/ 200 h 224"/>
                <a:gd name="T84" fmla="*/ 173 w 629"/>
                <a:gd name="T85" fmla="*/ 212 h 224"/>
                <a:gd name="T86" fmla="*/ 114 w 629"/>
                <a:gd name="T87" fmla="*/ 223 h 224"/>
                <a:gd name="T88" fmla="*/ 52 w 629"/>
                <a:gd name="T89" fmla="*/ 223 h 22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629" h="224">
                  <a:moveTo>
                    <a:pt x="52" y="223"/>
                  </a:moveTo>
                  <a:lnTo>
                    <a:pt x="3" y="212"/>
                  </a:lnTo>
                  <a:lnTo>
                    <a:pt x="0" y="164"/>
                  </a:lnTo>
                  <a:lnTo>
                    <a:pt x="3" y="126"/>
                  </a:lnTo>
                  <a:lnTo>
                    <a:pt x="31" y="108"/>
                  </a:lnTo>
                  <a:lnTo>
                    <a:pt x="62" y="92"/>
                  </a:lnTo>
                  <a:lnTo>
                    <a:pt x="132" y="70"/>
                  </a:lnTo>
                  <a:lnTo>
                    <a:pt x="246" y="50"/>
                  </a:lnTo>
                  <a:lnTo>
                    <a:pt x="268" y="48"/>
                  </a:lnTo>
                  <a:lnTo>
                    <a:pt x="283" y="50"/>
                  </a:lnTo>
                  <a:lnTo>
                    <a:pt x="285" y="44"/>
                  </a:lnTo>
                  <a:lnTo>
                    <a:pt x="293" y="42"/>
                  </a:lnTo>
                  <a:lnTo>
                    <a:pt x="299" y="42"/>
                  </a:lnTo>
                  <a:lnTo>
                    <a:pt x="307" y="42"/>
                  </a:lnTo>
                  <a:lnTo>
                    <a:pt x="314" y="32"/>
                  </a:lnTo>
                  <a:lnTo>
                    <a:pt x="320" y="26"/>
                  </a:lnTo>
                  <a:lnTo>
                    <a:pt x="326" y="26"/>
                  </a:lnTo>
                  <a:lnTo>
                    <a:pt x="342" y="26"/>
                  </a:lnTo>
                  <a:lnTo>
                    <a:pt x="338" y="20"/>
                  </a:lnTo>
                  <a:lnTo>
                    <a:pt x="351" y="0"/>
                  </a:lnTo>
                  <a:lnTo>
                    <a:pt x="610" y="4"/>
                  </a:lnTo>
                  <a:lnTo>
                    <a:pt x="610" y="26"/>
                  </a:lnTo>
                  <a:lnTo>
                    <a:pt x="616" y="44"/>
                  </a:lnTo>
                  <a:lnTo>
                    <a:pt x="616" y="60"/>
                  </a:lnTo>
                  <a:lnTo>
                    <a:pt x="626" y="72"/>
                  </a:lnTo>
                  <a:lnTo>
                    <a:pt x="628" y="104"/>
                  </a:lnTo>
                  <a:lnTo>
                    <a:pt x="622" y="114"/>
                  </a:lnTo>
                  <a:lnTo>
                    <a:pt x="616" y="132"/>
                  </a:lnTo>
                  <a:lnTo>
                    <a:pt x="606" y="142"/>
                  </a:lnTo>
                  <a:lnTo>
                    <a:pt x="596" y="148"/>
                  </a:lnTo>
                  <a:lnTo>
                    <a:pt x="575" y="148"/>
                  </a:lnTo>
                  <a:lnTo>
                    <a:pt x="552" y="158"/>
                  </a:lnTo>
                  <a:lnTo>
                    <a:pt x="536" y="168"/>
                  </a:lnTo>
                  <a:lnTo>
                    <a:pt x="530" y="180"/>
                  </a:lnTo>
                  <a:lnTo>
                    <a:pt x="505" y="184"/>
                  </a:lnTo>
                  <a:lnTo>
                    <a:pt x="480" y="194"/>
                  </a:lnTo>
                  <a:lnTo>
                    <a:pt x="443" y="196"/>
                  </a:lnTo>
                  <a:lnTo>
                    <a:pt x="406" y="196"/>
                  </a:lnTo>
                  <a:lnTo>
                    <a:pt x="381" y="194"/>
                  </a:lnTo>
                  <a:lnTo>
                    <a:pt x="359" y="194"/>
                  </a:lnTo>
                  <a:lnTo>
                    <a:pt x="342" y="202"/>
                  </a:lnTo>
                  <a:lnTo>
                    <a:pt x="307" y="200"/>
                  </a:lnTo>
                  <a:lnTo>
                    <a:pt x="173" y="212"/>
                  </a:lnTo>
                  <a:lnTo>
                    <a:pt x="114" y="223"/>
                  </a:lnTo>
                  <a:lnTo>
                    <a:pt x="52" y="223"/>
                  </a:lnTo>
                </a:path>
              </a:pathLst>
            </a:custGeom>
            <a:solidFill>
              <a:srgbClr val="60606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299" name="Freeform 49">
              <a:extLst>
                <a:ext uri="{FF2B5EF4-FFF2-40B4-BE49-F238E27FC236}">
                  <a16:creationId xmlns:a16="http://schemas.microsoft.com/office/drawing/2014/main" id="{8A075D2B-FA86-49EC-82BB-74046D06B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8" y="2463"/>
              <a:ext cx="613" cy="196"/>
            </a:xfrm>
            <a:custGeom>
              <a:avLst/>
              <a:gdLst>
                <a:gd name="T0" fmla="*/ 596 w 613"/>
                <a:gd name="T1" fmla="*/ 20 h 196"/>
                <a:gd name="T2" fmla="*/ 608 w 613"/>
                <a:gd name="T3" fmla="*/ 48 h 196"/>
                <a:gd name="T4" fmla="*/ 596 w 613"/>
                <a:gd name="T5" fmla="*/ 118 h 196"/>
                <a:gd name="T6" fmla="*/ 563 w 613"/>
                <a:gd name="T7" fmla="*/ 118 h 196"/>
                <a:gd name="T8" fmla="*/ 528 w 613"/>
                <a:gd name="T9" fmla="*/ 142 h 196"/>
                <a:gd name="T10" fmla="*/ 437 w 613"/>
                <a:gd name="T11" fmla="*/ 162 h 196"/>
                <a:gd name="T12" fmla="*/ 353 w 613"/>
                <a:gd name="T13" fmla="*/ 162 h 196"/>
                <a:gd name="T14" fmla="*/ 384 w 613"/>
                <a:gd name="T15" fmla="*/ 134 h 196"/>
                <a:gd name="T16" fmla="*/ 343 w 613"/>
                <a:gd name="T17" fmla="*/ 162 h 196"/>
                <a:gd name="T18" fmla="*/ 303 w 613"/>
                <a:gd name="T19" fmla="*/ 168 h 196"/>
                <a:gd name="T20" fmla="*/ 328 w 613"/>
                <a:gd name="T21" fmla="*/ 148 h 196"/>
                <a:gd name="T22" fmla="*/ 285 w 613"/>
                <a:gd name="T23" fmla="*/ 172 h 196"/>
                <a:gd name="T24" fmla="*/ 143 w 613"/>
                <a:gd name="T25" fmla="*/ 186 h 196"/>
                <a:gd name="T26" fmla="*/ 147 w 613"/>
                <a:gd name="T27" fmla="*/ 174 h 196"/>
                <a:gd name="T28" fmla="*/ 143 w 613"/>
                <a:gd name="T29" fmla="*/ 168 h 196"/>
                <a:gd name="T30" fmla="*/ 95 w 613"/>
                <a:gd name="T31" fmla="*/ 190 h 196"/>
                <a:gd name="T32" fmla="*/ 137 w 613"/>
                <a:gd name="T33" fmla="*/ 156 h 196"/>
                <a:gd name="T34" fmla="*/ 85 w 613"/>
                <a:gd name="T35" fmla="*/ 178 h 196"/>
                <a:gd name="T36" fmla="*/ 64 w 613"/>
                <a:gd name="T37" fmla="*/ 174 h 196"/>
                <a:gd name="T38" fmla="*/ 52 w 613"/>
                <a:gd name="T39" fmla="*/ 174 h 196"/>
                <a:gd name="T40" fmla="*/ 17 w 613"/>
                <a:gd name="T41" fmla="*/ 186 h 196"/>
                <a:gd name="T42" fmla="*/ 0 w 613"/>
                <a:gd name="T43" fmla="*/ 158 h 196"/>
                <a:gd name="T44" fmla="*/ 15 w 613"/>
                <a:gd name="T45" fmla="*/ 98 h 196"/>
                <a:gd name="T46" fmla="*/ 85 w 613"/>
                <a:gd name="T47" fmla="*/ 70 h 196"/>
                <a:gd name="T48" fmla="*/ 237 w 613"/>
                <a:gd name="T49" fmla="*/ 32 h 196"/>
                <a:gd name="T50" fmla="*/ 289 w 613"/>
                <a:gd name="T51" fmla="*/ 48 h 196"/>
                <a:gd name="T52" fmla="*/ 310 w 613"/>
                <a:gd name="T53" fmla="*/ 48 h 196"/>
                <a:gd name="T54" fmla="*/ 281 w 613"/>
                <a:gd name="T55" fmla="*/ 32 h 196"/>
                <a:gd name="T56" fmla="*/ 301 w 613"/>
                <a:gd name="T57" fmla="*/ 26 h 196"/>
                <a:gd name="T58" fmla="*/ 316 w 613"/>
                <a:gd name="T59" fmla="*/ 38 h 196"/>
                <a:gd name="T60" fmla="*/ 316 w 613"/>
                <a:gd name="T61" fmla="*/ 32 h 196"/>
                <a:gd name="T62" fmla="*/ 316 w 613"/>
                <a:gd name="T63" fmla="*/ 16 h 196"/>
                <a:gd name="T64" fmla="*/ 353 w 613"/>
                <a:gd name="T65" fmla="*/ 26 h 196"/>
                <a:gd name="T66" fmla="*/ 349 w 613"/>
                <a:gd name="T67" fmla="*/ 14 h 196"/>
                <a:gd name="T68" fmla="*/ 340 w 613"/>
                <a:gd name="T69" fmla="*/ 0 h 196"/>
                <a:gd name="T70" fmla="*/ 380 w 613"/>
                <a:gd name="T71" fmla="*/ 10 h 196"/>
                <a:gd name="T72" fmla="*/ 454 w 613"/>
                <a:gd name="T73" fmla="*/ 26 h 196"/>
                <a:gd name="T74" fmla="*/ 466 w 613"/>
                <a:gd name="T75" fmla="*/ 6 h 196"/>
                <a:gd name="T76" fmla="*/ 485 w 613"/>
                <a:gd name="T77" fmla="*/ 26 h 196"/>
                <a:gd name="T78" fmla="*/ 522 w 613"/>
                <a:gd name="T79" fmla="*/ 14 h 196"/>
                <a:gd name="T80" fmla="*/ 534 w 613"/>
                <a:gd name="T81" fmla="*/ 32 h 196"/>
                <a:gd name="T82" fmla="*/ 584 w 613"/>
                <a:gd name="T83" fmla="*/ 26 h 196"/>
                <a:gd name="T84" fmla="*/ 596 w 613"/>
                <a:gd name="T85" fmla="*/ 6 h 19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13" h="196">
                  <a:moveTo>
                    <a:pt x="596" y="6"/>
                  </a:moveTo>
                  <a:lnTo>
                    <a:pt x="596" y="20"/>
                  </a:lnTo>
                  <a:lnTo>
                    <a:pt x="602" y="16"/>
                  </a:lnTo>
                  <a:lnTo>
                    <a:pt x="608" y="48"/>
                  </a:lnTo>
                  <a:lnTo>
                    <a:pt x="612" y="82"/>
                  </a:lnTo>
                  <a:lnTo>
                    <a:pt x="596" y="118"/>
                  </a:lnTo>
                  <a:lnTo>
                    <a:pt x="559" y="124"/>
                  </a:lnTo>
                  <a:lnTo>
                    <a:pt x="563" y="118"/>
                  </a:lnTo>
                  <a:lnTo>
                    <a:pt x="540" y="130"/>
                  </a:lnTo>
                  <a:lnTo>
                    <a:pt x="528" y="142"/>
                  </a:lnTo>
                  <a:lnTo>
                    <a:pt x="485" y="162"/>
                  </a:lnTo>
                  <a:lnTo>
                    <a:pt x="437" y="162"/>
                  </a:lnTo>
                  <a:lnTo>
                    <a:pt x="376" y="164"/>
                  </a:lnTo>
                  <a:lnTo>
                    <a:pt x="353" y="162"/>
                  </a:lnTo>
                  <a:lnTo>
                    <a:pt x="374" y="156"/>
                  </a:lnTo>
                  <a:lnTo>
                    <a:pt x="384" y="134"/>
                  </a:lnTo>
                  <a:lnTo>
                    <a:pt x="365" y="152"/>
                  </a:lnTo>
                  <a:lnTo>
                    <a:pt x="343" y="162"/>
                  </a:lnTo>
                  <a:lnTo>
                    <a:pt x="322" y="172"/>
                  </a:lnTo>
                  <a:lnTo>
                    <a:pt x="303" y="168"/>
                  </a:lnTo>
                  <a:lnTo>
                    <a:pt x="316" y="162"/>
                  </a:lnTo>
                  <a:lnTo>
                    <a:pt x="328" y="148"/>
                  </a:lnTo>
                  <a:lnTo>
                    <a:pt x="306" y="158"/>
                  </a:lnTo>
                  <a:lnTo>
                    <a:pt x="285" y="172"/>
                  </a:lnTo>
                  <a:lnTo>
                    <a:pt x="217" y="178"/>
                  </a:lnTo>
                  <a:lnTo>
                    <a:pt x="143" y="186"/>
                  </a:lnTo>
                  <a:lnTo>
                    <a:pt x="116" y="186"/>
                  </a:lnTo>
                  <a:lnTo>
                    <a:pt x="147" y="174"/>
                  </a:lnTo>
                  <a:lnTo>
                    <a:pt x="170" y="168"/>
                  </a:lnTo>
                  <a:lnTo>
                    <a:pt x="143" y="168"/>
                  </a:lnTo>
                  <a:lnTo>
                    <a:pt x="118" y="174"/>
                  </a:lnTo>
                  <a:lnTo>
                    <a:pt x="95" y="190"/>
                  </a:lnTo>
                  <a:lnTo>
                    <a:pt x="112" y="168"/>
                  </a:lnTo>
                  <a:lnTo>
                    <a:pt x="137" y="156"/>
                  </a:lnTo>
                  <a:lnTo>
                    <a:pt x="104" y="162"/>
                  </a:lnTo>
                  <a:lnTo>
                    <a:pt x="85" y="178"/>
                  </a:lnTo>
                  <a:lnTo>
                    <a:pt x="85" y="195"/>
                  </a:lnTo>
                  <a:lnTo>
                    <a:pt x="64" y="174"/>
                  </a:lnTo>
                  <a:lnTo>
                    <a:pt x="42" y="162"/>
                  </a:lnTo>
                  <a:lnTo>
                    <a:pt x="52" y="174"/>
                  </a:lnTo>
                  <a:lnTo>
                    <a:pt x="73" y="195"/>
                  </a:lnTo>
                  <a:lnTo>
                    <a:pt x="17" y="186"/>
                  </a:lnTo>
                  <a:lnTo>
                    <a:pt x="7" y="180"/>
                  </a:lnTo>
                  <a:lnTo>
                    <a:pt x="0" y="158"/>
                  </a:lnTo>
                  <a:lnTo>
                    <a:pt x="5" y="120"/>
                  </a:lnTo>
                  <a:lnTo>
                    <a:pt x="15" y="98"/>
                  </a:lnTo>
                  <a:lnTo>
                    <a:pt x="48" y="86"/>
                  </a:lnTo>
                  <a:lnTo>
                    <a:pt x="85" y="70"/>
                  </a:lnTo>
                  <a:lnTo>
                    <a:pt x="169" y="48"/>
                  </a:lnTo>
                  <a:lnTo>
                    <a:pt x="237" y="32"/>
                  </a:lnTo>
                  <a:lnTo>
                    <a:pt x="270" y="32"/>
                  </a:lnTo>
                  <a:lnTo>
                    <a:pt x="289" y="48"/>
                  </a:lnTo>
                  <a:lnTo>
                    <a:pt x="334" y="66"/>
                  </a:lnTo>
                  <a:lnTo>
                    <a:pt x="310" y="48"/>
                  </a:lnTo>
                  <a:lnTo>
                    <a:pt x="291" y="44"/>
                  </a:lnTo>
                  <a:lnTo>
                    <a:pt x="281" y="32"/>
                  </a:lnTo>
                  <a:lnTo>
                    <a:pt x="285" y="26"/>
                  </a:lnTo>
                  <a:lnTo>
                    <a:pt x="301" y="26"/>
                  </a:lnTo>
                  <a:lnTo>
                    <a:pt x="306" y="32"/>
                  </a:lnTo>
                  <a:lnTo>
                    <a:pt x="316" y="38"/>
                  </a:lnTo>
                  <a:lnTo>
                    <a:pt x="334" y="44"/>
                  </a:lnTo>
                  <a:lnTo>
                    <a:pt x="316" y="32"/>
                  </a:lnTo>
                  <a:lnTo>
                    <a:pt x="310" y="22"/>
                  </a:lnTo>
                  <a:lnTo>
                    <a:pt x="316" y="16"/>
                  </a:lnTo>
                  <a:lnTo>
                    <a:pt x="328" y="10"/>
                  </a:lnTo>
                  <a:lnTo>
                    <a:pt x="353" y="26"/>
                  </a:lnTo>
                  <a:lnTo>
                    <a:pt x="374" y="36"/>
                  </a:lnTo>
                  <a:lnTo>
                    <a:pt x="349" y="14"/>
                  </a:lnTo>
                  <a:lnTo>
                    <a:pt x="340" y="4"/>
                  </a:lnTo>
                  <a:lnTo>
                    <a:pt x="340" y="0"/>
                  </a:lnTo>
                  <a:lnTo>
                    <a:pt x="363" y="0"/>
                  </a:lnTo>
                  <a:lnTo>
                    <a:pt x="380" y="10"/>
                  </a:lnTo>
                  <a:lnTo>
                    <a:pt x="390" y="16"/>
                  </a:lnTo>
                  <a:lnTo>
                    <a:pt x="454" y="26"/>
                  </a:lnTo>
                  <a:lnTo>
                    <a:pt x="450" y="10"/>
                  </a:lnTo>
                  <a:lnTo>
                    <a:pt x="466" y="6"/>
                  </a:lnTo>
                  <a:lnTo>
                    <a:pt x="466" y="22"/>
                  </a:lnTo>
                  <a:lnTo>
                    <a:pt x="485" y="26"/>
                  </a:lnTo>
                  <a:lnTo>
                    <a:pt x="528" y="32"/>
                  </a:lnTo>
                  <a:lnTo>
                    <a:pt x="522" y="14"/>
                  </a:lnTo>
                  <a:lnTo>
                    <a:pt x="534" y="14"/>
                  </a:lnTo>
                  <a:lnTo>
                    <a:pt x="534" y="32"/>
                  </a:lnTo>
                  <a:lnTo>
                    <a:pt x="559" y="28"/>
                  </a:lnTo>
                  <a:lnTo>
                    <a:pt x="584" y="26"/>
                  </a:lnTo>
                  <a:lnTo>
                    <a:pt x="586" y="10"/>
                  </a:lnTo>
                  <a:lnTo>
                    <a:pt x="596" y="6"/>
                  </a:lnTo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00" name="Freeform 50">
              <a:extLst>
                <a:ext uri="{FF2B5EF4-FFF2-40B4-BE49-F238E27FC236}">
                  <a16:creationId xmlns:a16="http://schemas.microsoft.com/office/drawing/2014/main" id="{23524D3A-622E-4AE0-A9AB-C6A6758911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3" y="2544"/>
              <a:ext cx="85" cy="51"/>
            </a:xfrm>
            <a:custGeom>
              <a:avLst/>
              <a:gdLst>
                <a:gd name="T0" fmla="*/ 84 w 85"/>
                <a:gd name="T1" fmla="*/ 0 h 51"/>
                <a:gd name="T2" fmla="*/ 44 w 85"/>
                <a:gd name="T3" fmla="*/ 50 h 51"/>
                <a:gd name="T4" fmla="*/ 0 w 85"/>
                <a:gd name="T5" fmla="*/ 30 h 51"/>
                <a:gd name="T6" fmla="*/ 84 w 85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" h="51">
                  <a:moveTo>
                    <a:pt x="84" y="0"/>
                  </a:moveTo>
                  <a:lnTo>
                    <a:pt x="44" y="50"/>
                  </a:lnTo>
                  <a:lnTo>
                    <a:pt x="0" y="30"/>
                  </a:lnTo>
                  <a:lnTo>
                    <a:pt x="84" y="0"/>
                  </a:lnTo>
                </a:path>
              </a:pathLst>
            </a:custGeom>
            <a:solidFill>
              <a:srgbClr val="60606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01" name="Freeform 51">
              <a:extLst>
                <a:ext uri="{FF2B5EF4-FFF2-40B4-BE49-F238E27FC236}">
                  <a16:creationId xmlns:a16="http://schemas.microsoft.com/office/drawing/2014/main" id="{0E00AD1A-DF48-4541-8B74-5BBBC49473E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8" y="2523"/>
              <a:ext cx="53" cy="52"/>
            </a:xfrm>
            <a:custGeom>
              <a:avLst/>
              <a:gdLst>
                <a:gd name="T0" fmla="*/ 52 w 53"/>
                <a:gd name="T1" fmla="*/ 0 h 52"/>
                <a:gd name="T2" fmla="*/ 40 w 53"/>
                <a:gd name="T3" fmla="*/ 28 h 52"/>
                <a:gd name="T4" fmla="*/ 0 w 53"/>
                <a:gd name="T5" fmla="*/ 38 h 52"/>
                <a:gd name="T6" fmla="*/ 40 w 53"/>
                <a:gd name="T7" fmla="*/ 51 h 52"/>
                <a:gd name="T8" fmla="*/ 52 w 53"/>
                <a:gd name="T9" fmla="*/ 0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" h="52">
                  <a:moveTo>
                    <a:pt x="52" y="0"/>
                  </a:moveTo>
                  <a:lnTo>
                    <a:pt x="40" y="28"/>
                  </a:lnTo>
                  <a:lnTo>
                    <a:pt x="0" y="38"/>
                  </a:lnTo>
                  <a:lnTo>
                    <a:pt x="40" y="51"/>
                  </a:lnTo>
                  <a:lnTo>
                    <a:pt x="52" y="0"/>
                  </a:lnTo>
                </a:path>
              </a:pathLst>
            </a:custGeom>
            <a:solidFill>
              <a:srgbClr val="60606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02" name="Freeform 52">
              <a:extLst>
                <a:ext uri="{FF2B5EF4-FFF2-40B4-BE49-F238E27FC236}">
                  <a16:creationId xmlns:a16="http://schemas.microsoft.com/office/drawing/2014/main" id="{D4BC1A77-594C-4FED-B226-F5DC1D705F6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5" y="2511"/>
              <a:ext cx="75" cy="52"/>
            </a:xfrm>
            <a:custGeom>
              <a:avLst/>
              <a:gdLst>
                <a:gd name="T0" fmla="*/ 74 w 75"/>
                <a:gd name="T1" fmla="*/ 0 h 52"/>
                <a:gd name="T2" fmla="*/ 42 w 75"/>
                <a:gd name="T3" fmla="*/ 2 h 52"/>
                <a:gd name="T4" fmla="*/ 37 w 75"/>
                <a:gd name="T5" fmla="*/ 10 h 52"/>
                <a:gd name="T6" fmla="*/ 37 w 75"/>
                <a:gd name="T7" fmla="*/ 26 h 52"/>
                <a:gd name="T8" fmla="*/ 33 w 75"/>
                <a:gd name="T9" fmla="*/ 40 h 52"/>
                <a:gd name="T10" fmla="*/ 0 w 75"/>
                <a:gd name="T11" fmla="*/ 51 h 52"/>
                <a:gd name="T12" fmla="*/ 38 w 75"/>
                <a:gd name="T13" fmla="*/ 51 h 52"/>
                <a:gd name="T14" fmla="*/ 48 w 75"/>
                <a:gd name="T15" fmla="*/ 12 h 52"/>
                <a:gd name="T16" fmla="*/ 74 w 75"/>
                <a:gd name="T17" fmla="*/ 0 h 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" h="52">
                  <a:moveTo>
                    <a:pt x="74" y="0"/>
                  </a:moveTo>
                  <a:lnTo>
                    <a:pt x="42" y="2"/>
                  </a:lnTo>
                  <a:lnTo>
                    <a:pt x="37" y="10"/>
                  </a:lnTo>
                  <a:lnTo>
                    <a:pt x="37" y="26"/>
                  </a:lnTo>
                  <a:lnTo>
                    <a:pt x="33" y="40"/>
                  </a:lnTo>
                  <a:lnTo>
                    <a:pt x="0" y="51"/>
                  </a:lnTo>
                  <a:lnTo>
                    <a:pt x="38" y="51"/>
                  </a:lnTo>
                  <a:lnTo>
                    <a:pt x="48" y="12"/>
                  </a:lnTo>
                  <a:lnTo>
                    <a:pt x="74" y="0"/>
                  </a:lnTo>
                </a:path>
              </a:pathLst>
            </a:custGeom>
            <a:solidFill>
              <a:srgbClr val="60606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03" name="Freeform 53">
              <a:extLst>
                <a:ext uri="{FF2B5EF4-FFF2-40B4-BE49-F238E27FC236}">
                  <a16:creationId xmlns:a16="http://schemas.microsoft.com/office/drawing/2014/main" id="{879FBED3-7C76-4484-9D34-5D30CBD00F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8" y="2582"/>
              <a:ext cx="258" cy="55"/>
            </a:xfrm>
            <a:custGeom>
              <a:avLst/>
              <a:gdLst>
                <a:gd name="T0" fmla="*/ 257 w 258"/>
                <a:gd name="T1" fmla="*/ 0 h 55"/>
                <a:gd name="T2" fmla="*/ 192 w 258"/>
                <a:gd name="T3" fmla="*/ 0 h 55"/>
                <a:gd name="T4" fmla="*/ 124 w 258"/>
                <a:gd name="T5" fmla="*/ 12 h 55"/>
                <a:gd name="T6" fmla="*/ 72 w 258"/>
                <a:gd name="T7" fmla="*/ 18 h 55"/>
                <a:gd name="T8" fmla="*/ 36 w 258"/>
                <a:gd name="T9" fmla="*/ 24 h 55"/>
                <a:gd name="T10" fmla="*/ 21 w 258"/>
                <a:gd name="T11" fmla="*/ 40 h 55"/>
                <a:gd name="T12" fmla="*/ 0 w 258"/>
                <a:gd name="T13" fmla="*/ 54 h 55"/>
                <a:gd name="T14" fmla="*/ 21 w 258"/>
                <a:gd name="T15" fmla="*/ 50 h 55"/>
                <a:gd name="T16" fmla="*/ 36 w 258"/>
                <a:gd name="T17" fmla="*/ 28 h 55"/>
                <a:gd name="T18" fmla="*/ 93 w 258"/>
                <a:gd name="T19" fmla="*/ 18 h 55"/>
                <a:gd name="T20" fmla="*/ 124 w 258"/>
                <a:gd name="T21" fmla="*/ 18 h 55"/>
                <a:gd name="T22" fmla="*/ 147 w 258"/>
                <a:gd name="T23" fmla="*/ 12 h 55"/>
                <a:gd name="T24" fmla="*/ 194 w 258"/>
                <a:gd name="T25" fmla="*/ 6 h 55"/>
                <a:gd name="T26" fmla="*/ 257 w 258"/>
                <a:gd name="T27" fmla="*/ 0 h 5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58" h="55">
                  <a:moveTo>
                    <a:pt x="257" y="0"/>
                  </a:moveTo>
                  <a:lnTo>
                    <a:pt x="192" y="0"/>
                  </a:lnTo>
                  <a:lnTo>
                    <a:pt x="124" y="12"/>
                  </a:lnTo>
                  <a:lnTo>
                    <a:pt x="72" y="18"/>
                  </a:lnTo>
                  <a:lnTo>
                    <a:pt x="36" y="24"/>
                  </a:lnTo>
                  <a:lnTo>
                    <a:pt x="21" y="40"/>
                  </a:lnTo>
                  <a:lnTo>
                    <a:pt x="0" y="54"/>
                  </a:lnTo>
                  <a:lnTo>
                    <a:pt x="21" y="50"/>
                  </a:lnTo>
                  <a:lnTo>
                    <a:pt x="36" y="28"/>
                  </a:lnTo>
                  <a:lnTo>
                    <a:pt x="93" y="18"/>
                  </a:lnTo>
                  <a:lnTo>
                    <a:pt x="124" y="18"/>
                  </a:lnTo>
                  <a:lnTo>
                    <a:pt x="147" y="12"/>
                  </a:lnTo>
                  <a:lnTo>
                    <a:pt x="194" y="6"/>
                  </a:lnTo>
                  <a:lnTo>
                    <a:pt x="257" y="0"/>
                  </a:lnTo>
                </a:path>
              </a:pathLst>
            </a:custGeom>
            <a:solidFill>
              <a:srgbClr val="60606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04" name="Freeform 54">
              <a:extLst>
                <a:ext uri="{FF2B5EF4-FFF2-40B4-BE49-F238E27FC236}">
                  <a16:creationId xmlns:a16="http://schemas.microsoft.com/office/drawing/2014/main" id="{137AA76E-56B6-4942-9EB0-2157324A5F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9" y="2194"/>
              <a:ext cx="223" cy="96"/>
            </a:xfrm>
            <a:custGeom>
              <a:avLst/>
              <a:gdLst>
                <a:gd name="T0" fmla="*/ 202 w 223"/>
                <a:gd name="T1" fmla="*/ 95 h 96"/>
                <a:gd name="T2" fmla="*/ 190 w 223"/>
                <a:gd name="T3" fmla="*/ 92 h 96"/>
                <a:gd name="T4" fmla="*/ 179 w 223"/>
                <a:gd name="T5" fmla="*/ 88 h 96"/>
                <a:gd name="T6" fmla="*/ 165 w 223"/>
                <a:gd name="T7" fmla="*/ 86 h 96"/>
                <a:gd name="T8" fmla="*/ 148 w 223"/>
                <a:gd name="T9" fmla="*/ 88 h 96"/>
                <a:gd name="T10" fmla="*/ 132 w 223"/>
                <a:gd name="T11" fmla="*/ 88 h 96"/>
                <a:gd name="T12" fmla="*/ 126 w 223"/>
                <a:gd name="T13" fmla="*/ 86 h 96"/>
                <a:gd name="T14" fmla="*/ 116 w 223"/>
                <a:gd name="T15" fmla="*/ 82 h 96"/>
                <a:gd name="T16" fmla="*/ 107 w 223"/>
                <a:gd name="T17" fmla="*/ 78 h 96"/>
                <a:gd name="T18" fmla="*/ 101 w 223"/>
                <a:gd name="T19" fmla="*/ 72 h 96"/>
                <a:gd name="T20" fmla="*/ 95 w 223"/>
                <a:gd name="T21" fmla="*/ 70 h 96"/>
                <a:gd name="T22" fmla="*/ 83 w 223"/>
                <a:gd name="T23" fmla="*/ 60 h 96"/>
                <a:gd name="T24" fmla="*/ 68 w 223"/>
                <a:gd name="T25" fmla="*/ 62 h 96"/>
                <a:gd name="T26" fmla="*/ 62 w 223"/>
                <a:gd name="T27" fmla="*/ 62 h 96"/>
                <a:gd name="T28" fmla="*/ 54 w 223"/>
                <a:gd name="T29" fmla="*/ 60 h 96"/>
                <a:gd name="T30" fmla="*/ 52 w 223"/>
                <a:gd name="T31" fmla="*/ 60 h 96"/>
                <a:gd name="T32" fmla="*/ 52 w 223"/>
                <a:gd name="T33" fmla="*/ 56 h 96"/>
                <a:gd name="T34" fmla="*/ 52 w 223"/>
                <a:gd name="T35" fmla="*/ 54 h 96"/>
                <a:gd name="T36" fmla="*/ 54 w 223"/>
                <a:gd name="T37" fmla="*/ 50 h 96"/>
                <a:gd name="T38" fmla="*/ 62 w 223"/>
                <a:gd name="T39" fmla="*/ 48 h 96"/>
                <a:gd name="T40" fmla="*/ 74 w 223"/>
                <a:gd name="T41" fmla="*/ 44 h 96"/>
                <a:gd name="T42" fmla="*/ 85 w 223"/>
                <a:gd name="T43" fmla="*/ 40 h 96"/>
                <a:gd name="T44" fmla="*/ 74 w 223"/>
                <a:gd name="T45" fmla="*/ 34 h 96"/>
                <a:gd name="T46" fmla="*/ 62 w 223"/>
                <a:gd name="T47" fmla="*/ 32 h 96"/>
                <a:gd name="T48" fmla="*/ 48 w 223"/>
                <a:gd name="T49" fmla="*/ 32 h 96"/>
                <a:gd name="T50" fmla="*/ 31 w 223"/>
                <a:gd name="T51" fmla="*/ 32 h 96"/>
                <a:gd name="T52" fmla="*/ 25 w 223"/>
                <a:gd name="T53" fmla="*/ 32 h 96"/>
                <a:gd name="T54" fmla="*/ 11 w 223"/>
                <a:gd name="T55" fmla="*/ 32 h 96"/>
                <a:gd name="T56" fmla="*/ 11 w 223"/>
                <a:gd name="T57" fmla="*/ 32 h 96"/>
                <a:gd name="T58" fmla="*/ 9 w 223"/>
                <a:gd name="T59" fmla="*/ 24 h 96"/>
                <a:gd name="T60" fmla="*/ 3 w 223"/>
                <a:gd name="T61" fmla="*/ 24 h 96"/>
                <a:gd name="T62" fmla="*/ 3 w 223"/>
                <a:gd name="T63" fmla="*/ 24 h 96"/>
                <a:gd name="T64" fmla="*/ 0 w 223"/>
                <a:gd name="T65" fmla="*/ 24 h 96"/>
                <a:gd name="T66" fmla="*/ 0 w 223"/>
                <a:gd name="T67" fmla="*/ 22 h 96"/>
                <a:gd name="T68" fmla="*/ 3 w 223"/>
                <a:gd name="T69" fmla="*/ 18 h 96"/>
                <a:gd name="T70" fmla="*/ 9 w 223"/>
                <a:gd name="T71" fmla="*/ 16 h 96"/>
                <a:gd name="T72" fmla="*/ 11 w 223"/>
                <a:gd name="T73" fmla="*/ 16 h 96"/>
                <a:gd name="T74" fmla="*/ 17 w 223"/>
                <a:gd name="T75" fmla="*/ 10 h 96"/>
                <a:gd name="T76" fmla="*/ 25 w 223"/>
                <a:gd name="T77" fmla="*/ 10 h 96"/>
                <a:gd name="T78" fmla="*/ 27 w 223"/>
                <a:gd name="T79" fmla="*/ 10 h 96"/>
                <a:gd name="T80" fmla="*/ 58 w 223"/>
                <a:gd name="T81" fmla="*/ 2 h 96"/>
                <a:gd name="T82" fmla="*/ 64 w 223"/>
                <a:gd name="T83" fmla="*/ 2 h 96"/>
                <a:gd name="T84" fmla="*/ 70 w 223"/>
                <a:gd name="T85" fmla="*/ 0 h 96"/>
                <a:gd name="T86" fmla="*/ 77 w 223"/>
                <a:gd name="T87" fmla="*/ 2 h 96"/>
                <a:gd name="T88" fmla="*/ 85 w 223"/>
                <a:gd name="T89" fmla="*/ 6 h 96"/>
                <a:gd name="T90" fmla="*/ 107 w 223"/>
                <a:gd name="T91" fmla="*/ 16 h 96"/>
                <a:gd name="T92" fmla="*/ 122 w 223"/>
                <a:gd name="T93" fmla="*/ 16 h 96"/>
                <a:gd name="T94" fmla="*/ 132 w 223"/>
                <a:gd name="T95" fmla="*/ 18 h 96"/>
                <a:gd name="T96" fmla="*/ 138 w 223"/>
                <a:gd name="T97" fmla="*/ 24 h 96"/>
                <a:gd name="T98" fmla="*/ 144 w 223"/>
                <a:gd name="T99" fmla="*/ 28 h 96"/>
                <a:gd name="T100" fmla="*/ 159 w 223"/>
                <a:gd name="T101" fmla="*/ 38 h 96"/>
                <a:gd name="T102" fmla="*/ 169 w 223"/>
                <a:gd name="T103" fmla="*/ 40 h 96"/>
                <a:gd name="T104" fmla="*/ 185 w 223"/>
                <a:gd name="T105" fmla="*/ 54 h 96"/>
                <a:gd name="T106" fmla="*/ 190 w 223"/>
                <a:gd name="T107" fmla="*/ 56 h 96"/>
                <a:gd name="T108" fmla="*/ 222 w 223"/>
                <a:gd name="T109" fmla="*/ 56 h 96"/>
                <a:gd name="T110" fmla="*/ 202 w 223"/>
                <a:gd name="T111" fmla="*/ 95 h 9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23" h="96">
                  <a:moveTo>
                    <a:pt x="202" y="95"/>
                  </a:moveTo>
                  <a:lnTo>
                    <a:pt x="190" y="92"/>
                  </a:lnTo>
                  <a:lnTo>
                    <a:pt x="179" y="88"/>
                  </a:lnTo>
                  <a:lnTo>
                    <a:pt x="165" y="86"/>
                  </a:lnTo>
                  <a:lnTo>
                    <a:pt x="148" y="88"/>
                  </a:lnTo>
                  <a:lnTo>
                    <a:pt x="132" y="88"/>
                  </a:lnTo>
                  <a:lnTo>
                    <a:pt x="126" y="86"/>
                  </a:lnTo>
                  <a:lnTo>
                    <a:pt x="116" y="82"/>
                  </a:lnTo>
                  <a:lnTo>
                    <a:pt x="107" y="78"/>
                  </a:lnTo>
                  <a:lnTo>
                    <a:pt x="101" y="72"/>
                  </a:lnTo>
                  <a:lnTo>
                    <a:pt x="95" y="70"/>
                  </a:lnTo>
                  <a:lnTo>
                    <a:pt x="83" y="60"/>
                  </a:lnTo>
                  <a:lnTo>
                    <a:pt x="68" y="62"/>
                  </a:lnTo>
                  <a:lnTo>
                    <a:pt x="62" y="62"/>
                  </a:lnTo>
                  <a:lnTo>
                    <a:pt x="54" y="60"/>
                  </a:lnTo>
                  <a:lnTo>
                    <a:pt x="52" y="60"/>
                  </a:lnTo>
                  <a:lnTo>
                    <a:pt x="52" y="56"/>
                  </a:lnTo>
                  <a:lnTo>
                    <a:pt x="52" y="54"/>
                  </a:lnTo>
                  <a:lnTo>
                    <a:pt x="54" y="50"/>
                  </a:lnTo>
                  <a:lnTo>
                    <a:pt x="62" y="48"/>
                  </a:lnTo>
                  <a:lnTo>
                    <a:pt x="74" y="44"/>
                  </a:lnTo>
                  <a:lnTo>
                    <a:pt x="85" y="40"/>
                  </a:lnTo>
                  <a:lnTo>
                    <a:pt x="74" y="34"/>
                  </a:lnTo>
                  <a:lnTo>
                    <a:pt x="62" y="32"/>
                  </a:lnTo>
                  <a:lnTo>
                    <a:pt x="48" y="32"/>
                  </a:lnTo>
                  <a:lnTo>
                    <a:pt x="31" y="32"/>
                  </a:lnTo>
                  <a:lnTo>
                    <a:pt x="25" y="32"/>
                  </a:lnTo>
                  <a:lnTo>
                    <a:pt x="11" y="32"/>
                  </a:lnTo>
                  <a:lnTo>
                    <a:pt x="9" y="24"/>
                  </a:lnTo>
                  <a:lnTo>
                    <a:pt x="3" y="24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3" y="18"/>
                  </a:lnTo>
                  <a:lnTo>
                    <a:pt x="9" y="16"/>
                  </a:lnTo>
                  <a:lnTo>
                    <a:pt x="11" y="16"/>
                  </a:lnTo>
                  <a:lnTo>
                    <a:pt x="17" y="10"/>
                  </a:lnTo>
                  <a:lnTo>
                    <a:pt x="25" y="10"/>
                  </a:lnTo>
                  <a:lnTo>
                    <a:pt x="27" y="10"/>
                  </a:lnTo>
                  <a:lnTo>
                    <a:pt x="58" y="2"/>
                  </a:lnTo>
                  <a:lnTo>
                    <a:pt x="64" y="2"/>
                  </a:lnTo>
                  <a:lnTo>
                    <a:pt x="70" y="0"/>
                  </a:lnTo>
                  <a:lnTo>
                    <a:pt x="77" y="2"/>
                  </a:lnTo>
                  <a:lnTo>
                    <a:pt x="85" y="6"/>
                  </a:lnTo>
                  <a:lnTo>
                    <a:pt x="107" y="16"/>
                  </a:lnTo>
                  <a:lnTo>
                    <a:pt x="122" y="16"/>
                  </a:lnTo>
                  <a:lnTo>
                    <a:pt x="132" y="18"/>
                  </a:lnTo>
                  <a:lnTo>
                    <a:pt x="138" y="24"/>
                  </a:lnTo>
                  <a:lnTo>
                    <a:pt x="144" y="28"/>
                  </a:lnTo>
                  <a:lnTo>
                    <a:pt x="159" y="38"/>
                  </a:lnTo>
                  <a:lnTo>
                    <a:pt x="169" y="40"/>
                  </a:lnTo>
                  <a:lnTo>
                    <a:pt x="185" y="54"/>
                  </a:lnTo>
                  <a:lnTo>
                    <a:pt x="190" y="56"/>
                  </a:lnTo>
                  <a:lnTo>
                    <a:pt x="222" y="56"/>
                  </a:lnTo>
                  <a:lnTo>
                    <a:pt x="202" y="95"/>
                  </a:lnTo>
                </a:path>
              </a:pathLst>
            </a:custGeom>
            <a:solidFill>
              <a:srgbClr val="FFC080"/>
            </a:solidFill>
            <a:ln w="12700" cap="rnd" cmpd="sng">
              <a:solidFill>
                <a:srgbClr val="402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05" name="Freeform 55">
              <a:extLst>
                <a:ext uri="{FF2B5EF4-FFF2-40B4-BE49-F238E27FC236}">
                  <a16:creationId xmlns:a16="http://schemas.microsoft.com/office/drawing/2014/main" id="{FF9E69ED-01E2-41DF-8F74-A12815D896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9" y="2234"/>
              <a:ext cx="59" cy="54"/>
            </a:xfrm>
            <a:custGeom>
              <a:avLst/>
              <a:gdLst>
                <a:gd name="T0" fmla="*/ 0 w 59"/>
                <a:gd name="T1" fmla="*/ 0 h 54"/>
                <a:gd name="T2" fmla="*/ 3 w 59"/>
                <a:gd name="T3" fmla="*/ 20 h 54"/>
                <a:gd name="T4" fmla="*/ 15 w 59"/>
                <a:gd name="T5" fmla="*/ 20 h 54"/>
                <a:gd name="T6" fmla="*/ 19 w 59"/>
                <a:gd name="T7" fmla="*/ 20 h 54"/>
                <a:gd name="T8" fmla="*/ 25 w 59"/>
                <a:gd name="T9" fmla="*/ 36 h 54"/>
                <a:gd name="T10" fmla="*/ 36 w 59"/>
                <a:gd name="T11" fmla="*/ 42 h 54"/>
                <a:gd name="T12" fmla="*/ 52 w 59"/>
                <a:gd name="T13" fmla="*/ 53 h 54"/>
                <a:gd name="T14" fmla="*/ 58 w 59"/>
                <a:gd name="T15" fmla="*/ 53 h 54"/>
                <a:gd name="T16" fmla="*/ 56 w 59"/>
                <a:gd name="T17" fmla="*/ 42 h 54"/>
                <a:gd name="T18" fmla="*/ 42 w 59"/>
                <a:gd name="T19" fmla="*/ 36 h 54"/>
                <a:gd name="T20" fmla="*/ 36 w 59"/>
                <a:gd name="T21" fmla="*/ 36 h 54"/>
                <a:gd name="T22" fmla="*/ 25 w 59"/>
                <a:gd name="T23" fmla="*/ 26 h 54"/>
                <a:gd name="T24" fmla="*/ 19 w 59"/>
                <a:gd name="T25" fmla="*/ 14 h 54"/>
                <a:gd name="T26" fmla="*/ 15 w 59"/>
                <a:gd name="T27" fmla="*/ 0 h 54"/>
                <a:gd name="T28" fmla="*/ 0 w 59"/>
                <a:gd name="T29" fmla="*/ 0 h 5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9" h="54">
                  <a:moveTo>
                    <a:pt x="0" y="0"/>
                  </a:moveTo>
                  <a:lnTo>
                    <a:pt x="3" y="20"/>
                  </a:lnTo>
                  <a:lnTo>
                    <a:pt x="15" y="20"/>
                  </a:lnTo>
                  <a:lnTo>
                    <a:pt x="19" y="20"/>
                  </a:lnTo>
                  <a:lnTo>
                    <a:pt x="25" y="36"/>
                  </a:lnTo>
                  <a:lnTo>
                    <a:pt x="36" y="42"/>
                  </a:lnTo>
                  <a:lnTo>
                    <a:pt x="52" y="53"/>
                  </a:lnTo>
                  <a:lnTo>
                    <a:pt x="58" y="53"/>
                  </a:lnTo>
                  <a:lnTo>
                    <a:pt x="56" y="42"/>
                  </a:lnTo>
                  <a:lnTo>
                    <a:pt x="42" y="36"/>
                  </a:lnTo>
                  <a:lnTo>
                    <a:pt x="36" y="36"/>
                  </a:lnTo>
                  <a:lnTo>
                    <a:pt x="25" y="26"/>
                  </a:lnTo>
                  <a:lnTo>
                    <a:pt x="19" y="14"/>
                  </a:lnTo>
                  <a:lnTo>
                    <a:pt x="15" y="0"/>
                  </a:lnTo>
                  <a:lnTo>
                    <a:pt x="0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06" name="Freeform 56">
              <a:extLst>
                <a:ext uri="{FF2B5EF4-FFF2-40B4-BE49-F238E27FC236}">
                  <a16:creationId xmlns:a16="http://schemas.microsoft.com/office/drawing/2014/main" id="{A0590C4D-48E6-46D5-8534-6801A01202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9" y="2254"/>
              <a:ext cx="52" cy="52"/>
            </a:xfrm>
            <a:custGeom>
              <a:avLst/>
              <a:gdLst>
                <a:gd name="T0" fmla="*/ 0 w 52"/>
                <a:gd name="T1" fmla="*/ 0 h 52"/>
                <a:gd name="T2" fmla="*/ 13 w 52"/>
                <a:gd name="T3" fmla="*/ 18 h 52"/>
                <a:gd name="T4" fmla="*/ 13 w 52"/>
                <a:gd name="T5" fmla="*/ 32 h 52"/>
                <a:gd name="T6" fmla="*/ 0 w 52"/>
                <a:gd name="T7" fmla="*/ 51 h 52"/>
                <a:gd name="T8" fmla="*/ 29 w 52"/>
                <a:gd name="T9" fmla="*/ 32 h 52"/>
                <a:gd name="T10" fmla="*/ 51 w 52"/>
                <a:gd name="T11" fmla="*/ 18 h 52"/>
                <a:gd name="T12" fmla="*/ 0 w 52"/>
                <a:gd name="T13" fmla="*/ 0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2" h="52">
                  <a:moveTo>
                    <a:pt x="0" y="0"/>
                  </a:moveTo>
                  <a:lnTo>
                    <a:pt x="13" y="18"/>
                  </a:lnTo>
                  <a:lnTo>
                    <a:pt x="13" y="32"/>
                  </a:lnTo>
                  <a:lnTo>
                    <a:pt x="0" y="51"/>
                  </a:lnTo>
                  <a:lnTo>
                    <a:pt x="29" y="32"/>
                  </a:lnTo>
                  <a:lnTo>
                    <a:pt x="51" y="18"/>
                  </a:lnTo>
                  <a:lnTo>
                    <a:pt x="0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07" name="Freeform 57">
              <a:extLst>
                <a:ext uri="{FF2B5EF4-FFF2-40B4-BE49-F238E27FC236}">
                  <a16:creationId xmlns:a16="http://schemas.microsoft.com/office/drawing/2014/main" id="{2730E19A-A7BE-4F1B-86F4-9A18DDD54DA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5" y="2210"/>
              <a:ext cx="49" cy="51"/>
            </a:xfrm>
            <a:custGeom>
              <a:avLst/>
              <a:gdLst>
                <a:gd name="T0" fmla="*/ 0 w 49"/>
                <a:gd name="T1" fmla="*/ 50 h 51"/>
                <a:gd name="T2" fmla="*/ 0 w 49"/>
                <a:gd name="T3" fmla="*/ 50 h 51"/>
                <a:gd name="T4" fmla="*/ 9 w 49"/>
                <a:gd name="T5" fmla="*/ 34 h 51"/>
                <a:gd name="T6" fmla="*/ 15 w 49"/>
                <a:gd name="T7" fmla="*/ 32 h 51"/>
                <a:gd name="T8" fmla="*/ 21 w 49"/>
                <a:gd name="T9" fmla="*/ 16 h 51"/>
                <a:gd name="T10" fmla="*/ 24 w 49"/>
                <a:gd name="T11" fmla="*/ 8 h 51"/>
                <a:gd name="T12" fmla="*/ 36 w 49"/>
                <a:gd name="T13" fmla="*/ 8 h 51"/>
                <a:gd name="T14" fmla="*/ 48 w 49"/>
                <a:gd name="T15" fmla="*/ 0 h 51"/>
                <a:gd name="T16" fmla="*/ 36 w 49"/>
                <a:gd name="T17" fmla="*/ 0 h 51"/>
                <a:gd name="T18" fmla="*/ 21 w 49"/>
                <a:gd name="T19" fmla="*/ 8 h 51"/>
                <a:gd name="T20" fmla="*/ 21 w 49"/>
                <a:gd name="T21" fmla="*/ 16 h 51"/>
                <a:gd name="T22" fmla="*/ 11 w 49"/>
                <a:gd name="T23" fmla="*/ 24 h 51"/>
                <a:gd name="T24" fmla="*/ 0 w 49"/>
                <a:gd name="T25" fmla="*/ 50 h 5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9" h="51">
                  <a:moveTo>
                    <a:pt x="0" y="50"/>
                  </a:moveTo>
                  <a:lnTo>
                    <a:pt x="0" y="50"/>
                  </a:lnTo>
                  <a:lnTo>
                    <a:pt x="9" y="34"/>
                  </a:lnTo>
                  <a:lnTo>
                    <a:pt x="15" y="32"/>
                  </a:lnTo>
                  <a:lnTo>
                    <a:pt x="21" y="16"/>
                  </a:lnTo>
                  <a:lnTo>
                    <a:pt x="24" y="8"/>
                  </a:lnTo>
                  <a:lnTo>
                    <a:pt x="36" y="8"/>
                  </a:lnTo>
                  <a:lnTo>
                    <a:pt x="48" y="0"/>
                  </a:lnTo>
                  <a:lnTo>
                    <a:pt x="36" y="0"/>
                  </a:lnTo>
                  <a:lnTo>
                    <a:pt x="21" y="8"/>
                  </a:lnTo>
                  <a:lnTo>
                    <a:pt x="21" y="16"/>
                  </a:lnTo>
                  <a:lnTo>
                    <a:pt x="11" y="24"/>
                  </a:lnTo>
                  <a:lnTo>
                    <a:pt x="0" y="5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08" name="Freeform 58">
              <a:extLst>
                <a:ext uri="{FF2B5EF4-FFF2-40B4-BE49-F238E27FC236}">
                  <a16:creationId xmlns:a16="http://schemas.microsoft.com/office/drawing/2014/main" id="{B368538F-008D-4A21-A3C2-FCBD60659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4" y="2210"/>
              <a:ext cx="53" cy="51"/>
            </a:xfrm>
            <a:custGeom>
              <a:avLst/>
              <a:gdLst>
                <a:gd name="T0" fmla="*/ 0 w 53"/>
                <a:gd name="T1" fmla="*/ 16 h 51"/>
                <a:gd name="T2" fmla="*/ 9 w 53"/>
                <a:gd name="T3" fmla="*/ 8 h 51"/>
                <a:gd name="T4" fmla="*/ 15 w 53"/>
                <a:gd name="T5" fmla="*/ 0 h 51"/>
                <a:gd name="T6" fmla="*/ 19 w 53"/>
                <a:gd name="T7" fmla="*/ 0 h 51"/>
                <a:gd name="T8" fmla="*/ 23 w 53"/>
                <a:gd name="T9" fmla="*/ 8 h 51"/>
                <a:gd name="T10" fmla="*/ 25 w 53"/>
                <a:gd name="T11" fmla="*/ 16 h 51"/>
                <a:gd name="T12" fmla="*/ 34 w 53"/>
                <a:gd name="T13" fmla="*/ 38 h 51"/>
                <a:gd name="T14" fmla="*/ 44 w 53"/>
                <a:gd name="T15" fmla="*/ 50 h 51"/>
                <a:gd name="T16" fmla="*/ 52 w 53"/>
                <a:gd name="T17" fmla="*/ 50 h 51"/>
                <a:gd name="T18" fmla="*/ 44 w 53"/>
                <a:gd name="T19" fmla="*/ 50 h 51"/>
                <a:gd name="T20" fmla="*/ 36 w 53"/>
                <a:gd name="T21" fmla="*/ 50 h 51"/>
                <a:gd name="T22" fmla="*/ 25 w 53"/>
                <a:gd name="T23" fmla="*/ 38 h 51"/>
                <a:gd name="T24" fmla="*/ 23 w 53"/>
                <a:gd name="T25" fmla="*/ 16 h 51"/>
                <a:gd name="T26" fmla="*/ 15 w 53"/>
                <a:gd name="T27" fmla="*/ 16 h 51"/>
                <a:gd name="T28" fmla="*/ 9 w 53"/>
                <a:gd name="T29" fmla="*/ 16 h 51"/>
                <a:gd name="T30" fmla="*/ 0 w 53"/>
                <a:gd name="T31" fmla="*/ 16 h 5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3" h="51">
                  <a:moveTo>
                    <a:pt x="0" y="16"/>
                  </a:moveTo>
                  <a:lnTo>
                    <a:pt x="9" y="8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3" y="8"/>
                  </a:lnTo>
                  <a:lnTo>
                    <a:pt x="25" y="16"/>
                  </a:lnTo>
                  <a:lnTo>
                    <a:pt x="34" y="38"/>
                  </a:lnTo>
                  <a:lnTo>
                    <a:pt x="44" y="50"/>
                  </a:lnTo>
                  <a:lnTo>
                    <a:pt x="52" y="50"/>
                  </a:lnTo>
                  <a:lnTo>
                    <a:pt x="44" y="50"/>
                  </a:lnTo>
                  <a:lnTo>
                    <a:pt x="36" y="50"/>
                  </a:lnTo>
                  <a:lnTo>
                    <a:pt x="25" y="38"/>
                  </a:lnTo>
                  <a:lnTo>
                    <a:pt x="23" y="16"/>
                  </a:lnTo>
                  <a:lnTo>
                    <a:pt x="15" y="16"/>
                  </a:lnTo>
                  <a:lnTo>
                    <a:pt x="9" y="16"/>
                  </a:lnTo>
                  <a:lnTo>
                    <a:pt x="0" y="16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09" name="Freeform 59">
              <a:extLst>
                <a:ext uri="{FF2B5EF4-FFF2-40B4-BE49-F238E27FC236}">
                  <a16:creationId xmlns:a16="http://schemas.microsoft.com/office/drawing/2014/main" id="{6C51FCDB-FE53-425F-940C-A98E46118D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0" y="2216"/>
              <a:ext cx="50" cy="52"/>
            </a:xfrm>
            <a:custGeom>
              <a:avLst/>
              <a:gdLst>
                <a:gd name="T0" fmla="*/ 37 w 50"/>
                <a:gd name="T1" fmla="*/ 0 h 52"/>
                <a:gd name="T2" fmla="*/ 49 w 50"/>
                <a:gd name="T3" fmla="*/ 26 h 52"/>
                <a:gd name="T4" fmla="*/ 37 w 50"/>
                <a:gd name="T5" fmla="*/ 51 h 52"/>
                <a:gd name="T6" fmla="*/ 0 w 50"/>
                <a:gd name="T7" fmla="*/ 51 h 52"/>
                <a:gd name="T8" fmla="*/ 37 w 50"/>
                <a:gd name="T9" fmla="*/ 26 h 52"/>
                <a:gd name="T10" fmla="*/ 37 w 50"/>
                <a:gd name="T11" fmla="*/ 0 h 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0" h="52">
                  <a:moveTo>
                    <a:pt x="37" y="0"/>
                  </a:moveTo>
                  <a:lnTo>
                    <a:pt x="49" y="26"/>
                  </a:lnTo>
                  <a:lnTo>
                    <a:pt x="37" y="51"/>
                  </a:lnTo>
                  <a:lnTo>
                    <a:pt x="0" y="51"/>
                  </a:lnTo>
                  <a:lnTo>
                    <a:pt x="37" y="26"/>
                  </a:lnTo>
                  <a:lnTo>
                    <a:pt x="37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10" name="Freeform 60">
              <a:extLst>
                <a:ext uri="{FF2B5EF4-FFF2-40B4-BE49-F238E27FC236}">
                  <a16:creationId xmlns:a16="http://schemas.microsoft.com/office/drawing/2014/main" id="{4319247A-4F84-4CE2-B974-DA8F07FA336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5" y="2212"/>
              <a:ext cx="49" cy="53"/>
            </a:xfrm>
            <a:custGeom>
              <a:avLst/>
              <a:gdLst>
                <a:gd name="T0" fmla="*/ 48 w 49"/>
                <a:gd name="T1" fmla="*/ 38 h 53"/>
                <a:gd name="T2" fmla="*/ 32 w 49"/>
                <a:gd name="T3" fmla="*/ 0 h 53"/>
                <a:gd name="T4" fmla="*/ 32 w 49"/>
                <a:gd name="T5" fmla="*/ 30 h 53"/>
                <a:gd name="T6" fmla="*/ 0 w 49"/>
                <a:gd name="T7" fmla="*/ 52 h 53"/>
                <a:gd name="T8" fmla="*/ 1 w 49"/>
                <a:gd name="T9" fmla="*/ 52 h 53"/>
                <a:gd name="T10" fmla="*/ 48 w 49"/>
                <a:gd name="T11" fmla="*/ 38 h 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9" h="53">
                  <a:moveTo>
                    <a:pt x="48" y="38"/>
                  </a:moveTo>
                  <a:lnTo>
                    <a:pt x="32" y="0"/>
                  </a:lnTo>
                  <a:lnTo>
                    <a:pt x="32" y="30"/>
                  </a:lnTo>
                  <a:lnTo>
                    <a:pt x="0" y="52"/>
                  </a:lnTo>
                  <a:lnTo>
                    <a:pt x="1" y="52"/>
                  </a:lnTo>
                  <a:lnTo>
                    <a:pt x="48" y="38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11" name="Freeform 61">
              <a:extLst>
                <a:ext uri="{FF2B5EF4-FFF2-40B4-BE49-F238E27FC236}">
                  <a16:creationId xmlns:a16="http://schemas.microsoft.com/office/drawing/2014/main" id="{77E05168-D93C-4599-8654-A4287DEFD8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5" y="2218"/>
              <a:ext cx="50" cy="54"/>
            </a:xfrm>
            <a:custGeom>
              <a:avLst/>
              <a:gdLst>
                <a:gd name="T0" fmla="*/ 0 w 50"/>
                <a:gd name="T1" fmla="*/ 0 h 54"/>
                <a:gd name="T2" fmla="*/ 11 w 50"/>
                <a:gd name="T3" fmla="*/ 26 h 54"/>
                <a:gd name="T4" fmla="*/ 23 w 50"/>
                <a:gd name="T5" fmla="*/ 53 h 54"/>
                <a:gd name="T6" fmla="*/ 49 w 50"/>
                <a:gd name="T7" fmla="*/ 53 h 54"/>
                <a:gd name="T8" fmla="*/ 0 w 50"/>
                <a:gd name="T9" fmla="*/ 0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54">
                  <a:moveTo>
                    <a:pt x="0" y="0"/>
                  </a:moveTo>
                  <a:lnTo>
                    <a:pt x="11" y="26"/>
                  </a:lnTo>
                  <a:lnTo>
                    <a:pt x="23" y="53"/>
                  </a:lnTo>
                  <a:lnTo>
                    <a:pt x="49" y="53"/>
                  </a:lnTo>
                  <a:lnTo>
                    <a:pt x="0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12" name="Freeform 62">
              <a:extLst>
                <a:ext uri="{FF2B5EF4-FFF2-40B4-BE49-F238E27FC236}">
                  <a16:creationId xmlns:a16="http://schemas.microsoft.com/office/drawing/2014/main" id="{2F77AADC-E11B-4DFD-ACB5-7AF1123EC6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2" y="2271"/>
              <a:ext cx="50" cy="51"/>
            </a:xfrm>
            <a:custGeom>
              <a:avLst/>
              <a:gdLst>
                <a:gd name="T0" fmla="*/ 49 w 50"/>
                <a:gd name="T1" fmla="*/ 0 h 51"/>
                <a:gd name="T2" fmla="*/ 11 w 50"/>
                <a:gd name="T3" fmla="*/ 18 h 51"/>
                <a:gd name="T4" fmla="*/ 0 w 50"/>
                <a:gd name="T5" fmla="*/ 50 h 51"/>
                <a:gd name="T6" fmla="*/ 49 w 50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0" h="51">
                  <a:moveTo>
                    <a:pt x="49" y="0"/>
                  </a:moveTo>
                  <a:lnTo>
                    <a:pt x="11" y="18"/>
                  </a:lnTo>
                  <a:lnTo>
                    <a:pt x="0" y="50"/>
                  </a:lnTo>
                  <a:lnTo>
                    <a:pt x="49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13" name="Freeform 63">
              <a:extLst>
                <a:ext uri="{FF2B5EF4-FFF2-40B4-BE49-F238E27FC236}">
                  <a16:creationId xmlns:a16="http://schemas.microsoft.com/office/drawing/2014/main" id="{A63109D7-57B8-4F5A-899D-C1C8A7D23F9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0" y="2244"/>
              <a:ext cx="73" cy="66"/>
            </a:xfrm>
            <a:custGeom>
              <a:avLst/>
              <a:gdLst>
                <a:gd name="T0" fmla="*/ 25 w 73"/>
                <a:gd name="T1" fmla="*/ 4 h 66"/>
                <a:gd name="T2" fmla="*/ 11 w 73"/>
                <a:gd name="T3" fmla="*/ 12 h 66"/>
                <a:gd name="T4" fmla="*/ 9 w 73"/>
                <a:gd name="T5" fmla="*/ 20 h 66"/>
                <a:gd name="T6" fmla="*/ 3 w 73"/>
                <a:gd name="T7" fmla="*/ 36 h 66"/>
                <a:gd name="T8" fmla="*/ 3 w 73"/>
                <a:gd name="T9" fmla="*/ 42 h 66"/>
                <a:gd name="T10" fmla="*/ 0 w 73"/>
                <a:gd name="T11" fmla="*/ 54 h 66"/>
                <a:gd name="T12" fmla="*/ 56 w 73"/>
                <a:gd name="T13" fmla="*/ 65 h 66"/>
                <a:gd name="T14" fmla="*/ 72 w 73"/>
                <a:gd name="T15" fmla="*/ 0 h 66"/>
                <a:gd name="T16" fmla="*/ 42 w 73"/>
                <a:gd name="T17" fmla="*/ 4 h 66"/>
                <a:gd name="T18" fmla="*/ 25 w 73"/>
                <a:gd name="T19" fmla="*/ 4 h 6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3" h="66">
                  <a:moveTo>
                    <a:pt x="25" y="4"/>
                  </a:moveTo>
                  <a:lnTo>
                    <a:pt x="11" y="12"/>
                  </a:lnTo>
                  <a:lnTo>
                    <a:pt x="9" y="20"/>
                  </a:lnTo>
                  <a:lnTo>
                    <a:pt x="3" y="36"/>
                  </a:lnTo>
                  <a:lnTo>
                    <a:pt x="3" y="42"/>
                  </a:lnTo>
                  <a:lnTo>
                    <a:pt x="0" y="54"/>
                  </a:lnTo>
                  <a:lnTo>
                    <a:pt x="56" y="65"/>
                  </a:lnTo>
                  <a:lnTo>
                    <a:pt x="72" y="0"/>
                  </a:lnTo>
                  <a:lnTo>
                    <a:pt x="42" y="4"/>
                  </a:lnTo>
                  <a:lnTo>
                    <a:pt x="25" y="4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14" name="Freeform 64">
              <a:extLst>
                <a:ext uri="{FF2B5EF4-FFF2-40B4-BE49-F238E27FC236}">
                  <a16:creationId xmlns:a16="http://schemas.microsoft.com/office/drawing/2014/main" id="{4CF89529-A59F-43A2-A710-809E3A4DB3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9" y="2250"/>
              <a:ext cx="54" cy="56"/>
            </a:xfrm>
            <a:custGeom>
              <a:avLst/>
              <a:gdLst>
                <a:gd name="T0" fmla="*/ 15 w 54"/>
                <a:gd name="T1" fmla="*/ 0 h 56"/>
                <a:gd name="T2" fmla="*/ 9 w 54"/>
                <a:gd name="T3" fmla="*/ 10 h 56"/>
                <a:gd name="T4" fmla="*/ 0 w 54"/>
                <a:gd name="T5" fmla="*/ 20 h 56"/>
                <a:gd name="T6" fmla="*/ 0 w 54"/>
                <a:gd name="T7" fmla="*/ 32 h 56"/>
                <a:gd name="T8" fmla="*/ 0 w 54"/>
                <a:gd name="T9" fmla="*/ 44 h 56"/>
                <a:gd name="T10" fmla="*/ 43 w 54"/>
                <a:gd name="T11" fmla="*/ 55 h 56"/>
                <a:gd name="T12" fmla="*/ 53 w 54"/>
                <a:gd name="T13" fmla="*/ 0 h 56"/>
                <a:gd name="T14" fmla="*/ 37 w 54"/>
                <a:gd name="T15" fmla="*/ 0 h 56"/>
                <a:gd name="T16" fmla="*/ 15 w 54"/>
                <a:gd name="T17" fmla="*/ 0 h 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4" h="56">
                  <a:moveTo>
                    <a:pt x="15" y="0"/>
                  </a:moveTo>
                  <a:lnTo>
                    <a:pt x="9" y="10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0" y="44"/>
                  </a:lnTo>
                  <a:lnTo>
                    <a:pt x="43" y="55"/>
                  </a:lnTo>
                  <a:lnTo>
                    <a:pt x="53" y="0"/>
                  </a:lnTo>
                  <a:lnTo>
                    <a:pt x="37" y="0"/>
                  </a:lnTo>
                  <a:lnTo>
                    <a:pt x="15" y="0"/>
                  </a:lnTo>
                </a:path>
              </a:pathLst>
            </a:custGeom>
            <a:solidFill>
              <a:srgbClr val="E0E0E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15" name="Freeform 65">
              <a:extLst>
                <a:ext uri="{FF2B5EF4-FFF2-40B4-BE49-F238E27FC236}">
                  <a16:creationId xmlns:a16="http://schemas.microsoft.com/office/drawing/2014/main" id="{79F03B64-3CED-4B25-89E7-A55AFD2E44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2" y="2256"/>
              <a:ext cx="203" cy="108"/>
            </a:xfrm>
            <a:custGeom>
              <a:avLst/>
              <a:gdLst>
                <a:gd name="T0" fmla="*/ 202 w 203"/>
                <a:gd name="T1" fmla="*/ 60 h 108"/>
                <a:gd name="T2" fmla="*/ 176 w 203"/>
                <a:gd name="T3" fmla="*/ 58 h 108"/>
                <a:gd name="T4" fmla="*/ 170 w 203"/>
                <a:gd name="T5" fmla="*/ 54 h 108"/>
                <a:gd name="T6" fmla="*/ 165 w 203"/>
                <a:gd name="T7" fmla="*/ 52 h 108"/>
                <a:gd name="T8" fmla="*/ 159 w 203"/>
                <a:gd name="T9" fmla="*/ 46 h 108"/>
                <a:gd name="T10" fmla="*/ 143 w 203"/>
                <a:gd name="T11" fmla="*/ 42 h 108"/>
                <a:gd name="T12" fmla="*/ 122 w 203"/>
                <a:gd name="T13" fmla="*/ 20 h 108"/>
                <a:gd name="T14" fmla="*/ 118 w 203"/>
                <a:gd name="T15" fmla="*/ 16 h 108"/>
                <a:gd name="T16" fmla="*/ 112 w 203"/>
                <a:gd name="T17" fmla="*/ 10 h 108"/>
                <a:gd name="T18" fmla="*/ 101 w 203"/>
                <a:gd name="T19" fmla="*/ 10 h 108"/>
                <a:gd name="T20" fmla="*/ 66 w 203"/>
                <a:gd name="T21" fmla="*/ 8 h 108"/>
                <a:gd name="T22" fmla="*/ 58 w 203"/>
                <a:gd name="T23" fmla="*/ 0 h 108"/>
                <a:gd name="T24" fmla="*/ 50 w 203"/>
                <a:gd name="T25" fmla="*/ 8 h 108"/>
                <a:gd name="T26" fmla="*/ 44 w 203"/>
                <a:gd name="T27" fmla="*/ 10 h 108"/>
                <a:gd name="T28" fmla="*/ 23 w 203"/>
                <a:gd name="T29" fmla="*/ 14 h 108"/>
                <a:gd name="T30" fmla="*/ 13 w 203"/>
                <a:gd name="T31" fmla="*/ 16 h 108"/>
                <a:gd name="T32" fmla="*/ 13 w 203"/>
                <a:gd name="T33" fmla="*/ 20 h 108"/>
                <a:gd name="T34" fmla="*/ 7 w 203"/>
                <a:gd name="T35" fmla="*/ 32 h 108"/>
                <a:gd name="T36" fmla="*/ 5 w 203"/>
                <a:gd name="T37" fmla="*/ 36 h 108"/>
                <a:gd name="T38" fmla="*/ 5 w 203"/>
                <a:gd name="T39" fmla="*/ 42 h 108"/>
                <a:gd name="T40" fmla="*/ 0 w 203"/>
                <a:gd name="T41" fmla="*/ 46 h 108"/>
                <a:gd name="T42" fmla="*/ 0 w 203"/>
                <a:gd name="T43" fmla="*/ 46 h 108"/>
                <a:gd name="T44" fmla="*/ 5 w 203"/>
                <a:gd name="T45" fmla="*/ 48 h 108"/>
                <a:gd name="T46" fmla="*/ 13 w 203"/>
                <a:gd name="T47" fmla="*/ 48 h 108"/>
                <a:gd name="T48" fmla="*/ 29 w 203"/>
                <a:gd name="T49" fmla="*/ 46 h 108"/>
                <a:gd name="T50" fmla="*/ 44 w 203"/>
                <a:gd name="T51" fmla="*/ 42 h 108"/>
                <a:gd name="T52" fmla="*/ 58 w 203"/>
                <a:gd name="T53" fmla="*/ 46 h 108"/>
                <a:gd name="T54" fmla="*/ 42 w 203"/>
                <a:gd name="T55" fmla="*/ 46 h 108"/>
                <a:gd name="T56" fmla="*/ 33 w 203"/>
                <a:gd name="T57" fmla="*/ 48 h 108"/>
                <a:gd name="T58" fmla="*/ 21 w 203"/>
                <a:gd name="T59" fmla="*/ 52 h 108"/>
                <a:gd name="T60" fmla="*/ 17 w 203"/>
                <a:gd name="T61" fmla="*/ 54 h 108"/>
                <a:gd name="T62" fmla="*/ 17 w 203"/>
                <a:gd name="T63" fmla="*/ 60 h 108"/>
                <a:gd name="T64" fmla="*/ 23 w 203"/>
                <a:gd name="T65" fmla="*/ 60 h 108"/>
                <a:gd name="T66" fmla="*/ 29 w 203"/>
                <a:gd name="T67" fmla="*/ 60 h 108"/>
                <a:gd name="T68" fmla="*/ 44 w 203"/>
                <a:gd name="T69" fmla="*/ 58 h 108"/>
                <a:gd name="T70" fmla="*/ 60 w 203"/>
                <a:gd name="T71" fmla="*/ 54 h 108"/>
                <a:gd name="T72" fmla="*/ 75 w 203"/>
                <a:gd name="T73" fmla="*/ 58 h 108"/>
                <a:gd name="T74" fmla="*/ 81 w 203"/>
                <a:gd name="T75" fmla="*/ 60 h 108"/>
                <a:gd name="T76" fmla="*/ 87 w 203"/>
                <a:gd name="T77" fmla="*/ 70 h 108"/>
                <a:gd name="T78" fmla="*/ 95 w 203"/>
                <a:gd name="T79" fmla="*/ 76 h 108"/>
                <a:gd name="T80" fmla="*/ 101 w 203"/>
                <a:gd name="T81" fmla="*/ 86 h 108"/>
                <a:gd name="T82" fmla="*/ 110 w 203"/>
                <a:gd name="T83" fmla="*/ 92 h 108"/>
                <a:gd name="T84" fmla="*/ 116 w 203"/>
                <a:gd name="T85" fmla="*/ 96 h 108"/>
                <a:gd name="T86" fmla="*/ 122 w 203"/>
                <a:gd name="T87" fmla="*/ 98 h 108"/>
                <a:gd name="T88" fmla="*/ 134 w 203"/>
                <a:gd name="T89" fmla="*/ 102 h 108"/>
                <a:gd name="T90" fmla="*/ 147 w 203"/>
                <a:gd name="T91" fmla="*/ 98 h 108"/>
                <a:gd name="T92" fmla="*/ 159 w 203"/>
                <a:gd name="T93" fmla="*/ 98 h 108"/>
                <a:gd name="T94" fmla="*/ 170 w 203"/>
                <a:gd name="T95" fmla="*/ 102 h 108"/>
                <a:gd name="T96" fmla="*/ 202 w 203"/>
                <a:gd name="T97" fmla="*/ 107 h 108"/>
                <a:gd name="T98" fmla="*/ 202 w 203"/>
                <a:gd name="T99" fmla="*/ 60 h 10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03" h="108">
                  <a:moveTo>
                    <a:pt x="202" y="60"/>
                  </a:moveTo>
                  <a:lnTo>
                    <a:pt x="176" y="58"/>
                  </a:lnTo>
                  <a:lnTo>
                    <a:pt x="170" y="54"/>
                  </a:lnTo>
                  <a:lnTo>
                    <a:pt x="165" y="52"/>
                  </a:lnTo>
                  <a:lnTo>
                    <a:pt x="159" y="46"/>
                  </a:lnTo>
                  <a:lnTo>
                    <a:pt x="143" y="42"/>
                  </a:lnTo>
                  <a:lnTo>
                    <a:pt x="122" y="20"/>
                  </a:lnTo>
                  <a:lnTo>
                    <a:pt x="118" y="16"/>
                  </a:lnTo>
                  <a:lnTo>
                    <a:pt x="112" y="10"/>
                  </a:lnTo>
                  <a:lnTo>
                    <a:pt x="101" y="10"/>
                  </a:lnTo>
                  <a:lnTo>
                    <a:pt x="66" y="8"/>
                  </a:lnTo>
                  <a:lnTo>
                    <a:pt x="58" y="0"/>
                  </a:lnTo>
                  <a:lnTo>
                    <a:pt x="50" y="8"/>
                  </a:lnTo>
                  <a:lnTo>
                    <a:pt x="44" y="10"/>
                  </a:lnTo>
                  <a:lnTo>
                    <a:pt x="23" y="14"/>
                  </a:lnTo>
                  <a:lnTo>
                    <a:pt x="13" y="16"/>
                  </a:lnTo>
                  <a:lnTo>
                    <a:pt x="13" y="20"/>
                  </a:lnTo>
                  <a:lnTo>
                    <a:pt x="7" y="32"/>
                  </a:lnTo>
                  <a:lnTo>
                    <a:pt x="5" y="36"/>
                  </a:lnTo>
                  <a:lnTo>
                    <a:pt x="5" y="42"/>
                  </a:lnTo>
                  <a:lnTo>
                    <a:pt x="0" y="46"/>
                  </a:lnTo>
                  <a:lnTo>
                    <a:pt x="5" y="48"/>
                  </a:lnTo>
                  <a:lnTo>
                    <a:pt x="13" y="48"/>
                  </a:lnTo>
                  <a:lnTo>
                    <a:pt x="29" y="46"/>
                  </a:lnTo>
                  <a:lnTo>
                    <a:pt x="44" y="42"/>
                  </a:lnTo>
                  <a:lnTo>
                    <a:pt x="58" y="46"/>
                  </a:lnTo>
                  <a:lnTo>
                    <a:pt x="42" y="46"/>
                  </a:lnTo>
                  <a:lnTo>
                    <a:pt x="33" y="48"/>
                  </a:lnTo>
                  <a:lnTo>
                    <a:pt x="21" y="52"/>
                  </a:lnTo>
                  <a:lnTo>
                    <a:pt x="17" y="54"/>
                  </a:lnTo>
                  <a:lnTo>
                    <a:pt x="17" y="60"/>
                  </a:lnTo>
                  <a:lnTo>
                    <a:pt x="23" y="60"/>
                  </a:lnTo>
                  <a:lnTo>
                    <a:pt x="29" y="60"/>
                  </a:lnTo>
                  <a:lnTo>
                    <a:pt x="44" y="58"/>
                  </a:lnTo>
                  <a:lnTo>
                    <a:pt x="60" y="54"/>
                  </a:lnTo>
                  <a:lnTo>
                    <a:pt x="75" y="58"/>
                  </a:lnTo>
                  <a:lnTo>
                    <a:pt x="81" y="60"/>
                  </a:lnTo>
                  <a:lnTo>
                    <a:pt x="87" y="70"/>
                  </a:lnTo>
                  <a:lnTo>
                    <a:pt x="95" y="76"/>
                  </a:lnTo>
                  <a:lnTo>
                    <a:pt x="101" y="86"/>
                  </a:lnTo>
                  <a:lnTo>
                    <a:pt x="110" y="92"/>
                  </a:lnTo>
                  <a:lnTo>
                    <a:pt x="116" y="96"/>
                  </a:lnTo>
                  <a:lnTo>
                    <a:pt x="122" y="98"/>
                  </a:lnTo>
                  <a:lnTo>
                    <a:pt x="134" y="102"/>
                  </a:lnTo>
                  <a:lnTo>
                    <a:pt x="147" y="98"/>
                  </a:lnTo>
                  <a:lnTo>
                    <a:pt x="159" y="98"/>
                  </a:lnTo>
                  <a:lnTo>
                    <a:pt x="170" y="102"/>
                  </a:lnTo>
                  <a:lnTo>
                    <a:pt x="202" y="107"/>
                  </a:lnTo>
                  <a:lnTo>
                    <a:pt x="202" y="60"/>
                  </a:lnTo>
                </a:path>
              </a:pathLst>
            </a:custGeom>
            <a:solidFill>
              <a:srgbClr val="FFC080"/>
            </a:solidFill>
            <a:ln w="12700" cap="rnd" cmpd="sng">
              <a:solidFill>
                <a:srgbClr val="402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16" name="Freeform 66">
              <a:extLst>
                <a:ext uri="{FF2B5EF4-FFF2-40B4-BE49-F238E27FC236}">
                  <a16:creationId xmlns:a16="http://schemas.microsoft.com/office/drawing/2014/main" id="{2ACC650E-5DE0-443D-B599-EB0F7C18775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0" y="2287"/>
              <a:ext cx="69" cy="51"/>
            </a:xfrm>
            <a:custGeom>
              <a:avLst/>
              <a:gdLst>
                <a:gd name="T0" fmla="*/ 0 w 69"/>
                <a:gd name="T1" fmla="*/ 50 h 51"/>
                <a:gd name="T2" fmla="*/ 15 w 69"/>
                <a:gd name="T3" fmla="*/ 38 h 51"/>
                <a:gd name="T4" fmla="*/ 21 w 69"/>
                <a:gd name="T5" fmla="*/ 34 h 51"/>
                <a:gd name="T6" fmla="*/ 34 w 69"/>
                <a:gd name="T7" fmla="*/ 28 h 51"/>
                <a:gd name="T8" fmla="*/ 42 w 69"/>
                <a:gd name="T9" fmla="*/ 16 h 51"/>
                <a:gd name="T10" fmla="*/ 56 w 69"/>
                <a:gd name="T11" fmla="*/ 16 h 51"/>
                <a:gd name="T12" fmla="*/ 68 w 69"/>
                <a:gd name="T13" fmla="*/ 28 h 51"/>
                <a:gd name="T14" fmla="*/ 52 w 69"/>
                <a:gd name="T15" fmla="*/ 6 h 51"/>
                <a:gd name="T16" fmla="*/ 36 w 69"/>
                <a:gd name="T17" fmla="*/ 0 h 51"/>
                <a:gd name="T18" fmla="*/ 21 w 69"/>
                <a:gd name="T19" fmla="*/ 28 h 51"/>
                <a:gd name="T20" fmla="*/ 15 w 69"/>
                <a:gd name="T21" fmla="*/ 34 h 51"/>
                <a:gd name="T22" fmla="*/ 0 w 69"/>
                <a:gd name="T23" fmla="*/ 44 h 51"/>
                <a:gd name="T24" fmla="*/ 0 w 69"/>
                <a:gd name="T25" fmla="*/ 50 h 5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9" h="51">
                  <a:moveTo>
                    <a:pt x="0" y="50"/>
                  </a:moveTo>
                  <a:lnTo>
                    <a:pt x="15" y="38"/>
                  </a:lnTo>
                  <a:lnTo>
                    <a:pt x="21" y="34"/>
                  </a:lnTo>
                  <a:lnTo>
                    <a:pt x="34" y="28"/>
                  </a:lnTo>
                  <a:lnTo>
                    <a:pt x="42" y="16"/>
                  </a:lnTo>
                  <a:lnTo>
                    <a:pt x="56" y="16"/>
                  </a:lnTo>
                  <a:lnTo>
                    <a:pt x="68" y="28"/>
                  </a:lnTo>
                  <a:lnTo>
                    <a:pt x="52" y="6"/>
                  </a:lnTo>
                  <a:lnTo>
                    <a:pt x="36" y="0"/>
                  </a:lnTo>
                  <a:lnTo>
                    <a:pt x="21" y="28"/>
                  </a:lnTo>
                  <a:lnTo>
                    <a:pt x="15" y="34"/>
                  </a:lnTo>
                  <a:lnTo>
                    <a:pt x="0" y="44"/>
                  </a:lnTo>
                  <a:lnTo>
                    <a:pt x="0" y="5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17" name="Freeform 67">
              <a:extLst>
                <a:ext uri="{FF2B5EF4-FFF2-40B4-BE49-F238E27FC236}">
                  <a16:creationId xmlns:a16="http://schemas.microsoft.com/office/drawing/2014/main" id="{9E22907B-3566-4B9E-B917-6183165502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5" y="2271"/>
              <a:ext cx="59" cy="51"/>
            </a:xfrm>
            <a:custGeom>
              <a:avLst/>
              <a:gdLst>
                <a:gd name="T0" fmla="*/ 17 w 59"/>
                <a:gd name="T1" fmla="*/ 0 h 51"/>
                <a:gd name="T2" fmla="*/ 11 w 59"/>
                <a:gd name="T3" fmla="*/ 0 h 51"/>
                <a:gd name="T4" fmla="*/ 0 w 59"/>
                <a:gd name="T5" fmla="*/ 10 h 51"/>
                <a:gd name="T6" fmla="*/ 5 w 59"/>
                <a:gd name="T7" fmla="*/ 10 h 51"/>
                <a:gd name="T8" fmla="*/ 15 w 59"/>
                <a:gd name="T9" fmla="*/ 0 h 51"/>
                <a:gd name="T10" fmla="*/ 36 w 59"/>
                <a:gd name="T11" fmla="*/ 24 h 51"/>
                <a:gd name="T12" fmla="*/ 44 w 59"/>
                <a:gd name="T13" fmla="*/ 34 h 51"/>
                <a:gd name="T14" fmla="*/ 58 w 59"/>
                <a:gd name="T15" fmla="*/ 50 h 51"/>
                <a:gd name="T16" fmla="*/ 58 w 59"/>
                <a:gd name="T17" fmla="*/ 34 h 51"/>
                <a:gd name="T18" fmla="*/ 44 w 59"/>
                <a:gd name="T19" fmla="*/ 24 h 51"/>
                <a:gd name="T20" fmla="*/ 30 w 59"/>
                <a:gd name="T21" fmla="*/ 10 h 51"/>
                <a:gd name="T22" fmla="*/ 17 w 59"/>
                <a:gd name="T23" fmla="*/ 0 h 5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9" h="51">
                  <a:moveTo>
                    <a:pt x="17" y="0"/>
                  </a:moveTo>
                  <a:lnTo>
                    <a:pt x="11" y="0"/>
                  </a:lnTo>
                  <a:lnTo>
                    <a:pt x="0" y="10"/>
                  </a:lnTo>
                  <a:lnTo>
                    <a:pt x="5" y="10"/>
                  </a:lnTo>
                  <a:lnTo>
                    <a:pt x="15" y="0"/>
                  </a:lnTo>
                  <a:lnTo>
                    <a:pt x="36" y="24"/>
                  </a:lnTo>
                  <a:lnTo>
                    <a:pt x="44" y="34"/>
                  </a:lnTo>
                  <a:lnTo>
                    <a:pt x="58" y="50"/>
                  </a:lnTo>
                  <a:lnTo>
                    <a:pt x="58" y="34"/>
                  </a:lnTo>
                  <a:lnTo>
                    <a:pt x="44" y="24"/>
                  </a:lnTo>
                  <a:lnTo>
                    <a:pt x="30" y="10"/>
                  </a:lnTo>
                  <a:lnTo>
                    <a:pt x="17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18" name="Freeform 68">
              <a:extLst>
                <a:ext uri="{FF2B5EF4-FFF2-40B4-BE49-F238E27FC236}">
                  <a16:creationId xmlns:a16="http://schemas.microsoft.com/office/drawing/2014/main" id="{64FA3BEF-A844-4D19-827B-C2791B0A0E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0" y="2303"/>
              <a:ext cx="50" cy="51"/>
            </a:xfrm>
            <a:custGeom>
              <a:avLst/>
              <a:gdLst>
                <a:gd name="T0" fmla="*/ 0 w 50"/>
                <a:gd name="T1" fmla="*/ 22 h 51"/>
                <a:gd name="T2" fmla="*/ 11 w 50"/>
                <a:gd name="T3" fmla="*/ 50 h 51"/>
                <a:gd name="T4" fmla="*/ 23 w 50"/>
                <a:gd name="T5" fmla="*/ 50 h 51"/>
                <a:gd name="T6" fmla="*/ 43 w 50"/>
                <a:gd name="T7" fmla="*/ 50 h 51"/>
                <a:gd name="T8" fmla="*/ 49 w 50"/>
                <a:gd name="T9" fmla="*/ 0 h 51"/>
                <a:gd name="T10" fmla="*/ 29 w 50"/>
                <a:gd name="T11" fmla="*/ 0 h 51"/>
                <a:gd name="T12" fmla="*/ 0 w 50"/>
                <a:gd name="T13" fmla="*/ 22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0" h="51">
                  <a:moveTo>
                    <a:pt x="0" y="22"/>
                  </a:moveTo>
                  <a:lnTo>
                    <a:pt x="11" y="50"/>
                  </a:lnTo>
                  <a:lnTo>
                    <a:pt x="23" y="50"/>
                  </a:lnTo>
                  <a:lnTo>
                    <a:pt x="43" y="50"/>
                  </a:lnTo>
                  <a:lnTo>
                    <a:pt x="49" y="0"/>
                  </a:lnTo>
                  <a:lnTo>
                    <a:pt x="29" y="0"/>
                  </a:lnTo>
                  <a:lnTo>
                    <a:pt x="0" y="22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19" name="Freeform 69">
              <a:extLst>
                <a:ext uri="{FF2B5EF4-FFF2-40B4-BE49-F238E27FC236}">
                  <a16:creationId xmlns:a16="http://schemas.microsoft.com/office/drawing/2014/main" id="{FA3B65BA-3369-4AB0-8C58-D7E8A6C150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" y="2293"/>
              <a:ext cx="49" cy="51"/>
            </a:xfrm>
            <a:custGeom>
              <a:avLst/>
              <a:gdLst>
                <a:gd name="T0" fmla="*/ 48 w 49"/>
                <a:gd name="T1" fmla="*/ 0 h 51"/>
                <a:gd name="T2" fmla="*/ 48 w 49"/>
                <a:gd name="T3" fmla="*/ 16 h 51"/>
                <a:gd name="T4" fmla="*/ 48 w 49"/>
                <a:gd name="T5" fmla="*/ 34 h 51"/>
                <a:gd name="T6" fmla="*/ 0 w 49"/>
                <a:gd name="T7" fmla="*/ 50 h 51"/>
                <a:gd name="T8" fmla="*/ 48 w 49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9" h="51">
                  <a:moveTo>
                    <a:pt x="48" y="0"/>
                  </a:moveTo>
                  <a:lnTo>
                    <a:pt x="48" y="16"/>
                  </a:lnTo>
                  <a:lnTo>
                    <a:pt x="48" y="34"/>
                  </a:lnTo>
                  <a:lnTo>
                    <a:pt x="0" y="50"/>
                  </a:lnTo>
                  <a:lnTo>
                    <a:pt x="48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20" name="Freeform 70">
              <a:extLst>
                <a:ext uri="{FF2B5EF4-FFF2-40B4-BE49-F238E27FC236}">
                  <a16:creationId xmlns:a16="http://schemas.microsoft.com/office/drawing/2014/main" id="{99734CAB-B931-4D9B-8BBC-A41BFE90E9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5" y="2321"/>
              <a:ext cx="52" cy="51"/>
            </a:xfrm>
            <a:custGeom>
              <a:avLst/>
              <a:gdLst>
                <a:gd name="T0" fmla="*/ 51 w 52"/>
                <a:gd name="T1" fmla="*/ 0 h 51"/>
                <a:gd name="T2" fmla="*/ 51 w 52"/>
                <a:gd name="T3" fmla="*/ 12 h 51"/>
                <a:gd name="T4" fmla="*/ 0 w 52"/>
                <a:gd name="T5" fmla="*/ 50 h 51"/>
                <a:gd name="T6" fmla="*/ 51 w 52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2" h="51">
                  <a:moveTo>
                    <a:pt x="51" y="0"/>
                  </a:moveTo>
                  <a:lnTo>
                    <a:pt x="51" y="12"/>
                  </a:lnTo>
                  <a:lnTo>
                    <a:pt x="0" y="50"/>
                  </a:lnTo>
                  <a:lnTo>
                    <a:pt x="51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21" name="Freeform 71">
              <a:extLst>
                <a:ext uri="{FF2B5EF4-FFF2-40B4-BE49-F238E27FC236}">
                  <a16:creationId xmlns:a16="http://schemas.microsoft.com/office/drawing/2014/main" id="{D78C8DC5-C972-4D34-BB06-8DDAEFABE3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5" y="2287"/>
              <a:ext cx="52" cy="51"/>
            </a:xfrm>
            <a:custGeom>
              <a:avLst/>
              <a:gdLst>
                <a:gd name="T0" fmla="*/ 0 w 52"/>
                <a:gd name="T1" fmla="*/ 0 h 51"/>
                <a:gd name="T2" fmla="*/ 9 w 52"/>
                <a:gd name="T3" fmla="*/ 18 h 51"/>
                <a:gd name="T4" fmla="*/ 9 w 52"/>
                <a:gd name="T5" fmla="*/ 34 h 51"/>
                <a:gd name="T6" fmla="*/ 51 w 52"/>
                <a:gd name="T7" fmla="*/ 50 h 51"/>
                <a:gd name="T8" fmla="*/ 0 w 52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2" h="51">
                  <a:moveTo>
                    <a:pt x="0" y="0"/>
                  </a:moveTo>
                  <a:lnTo>
                    <a:pt x="9" y="18"/>
                  </a:lnTo>
                  <a:lnTo>
                    <a:pt x="9" y="34"/>
                  </a:lnTo>
                  <a:lnTo>
                    <a:pt x="51" y="50"/>
                  </a:lnTo>
                  <a:lnTo>
                    <a:pt x="0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22" name="Freeform 72">
              <a:extLst>
                <a:ext uri="{FF2B5EF4-FFF2-40B4-BE49-F238E27FC236}">
                  <a16:creationId xmlns:a16="http://schemas.microsoft.com/office/drawing/2014/main" id="{5B5F82D5-D473-4424-B8F3-F8D9A82CDD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1" y="2287"/>
              <a:ext cx="51" cy="51"/>
            </a:xfrm>
            <a:custGeom>
              <a:avLst/>
              <a:gdLst>
                <a:gd name="T0" fmla="*/ 0 w 51"/>
                <a:gd name="T1" fmla="*/ 0 h 51"/>
                <a:gd name="T2" fmla="*/ 3 w 51"/>
                <a:gd name="T3" fmla="*/ 18 h 51"/>
                <a:gd name="T4" fmla="*/ 13 w 51"/>
                <a:gd name="T5" fmla="*/ 24 h 51"/>
                <a:gd name="T6" fmla="*/ 50 w 51"/>
                <a:gd name="T7" fmla="*/ 50 h 51"/>
                <a:gd name="T8" fmla="*/ 13 w 51"/>
                <a:gd name="T9" fmla="*/ 24 h 51"/>
                <a:gd name="T10" fmla="*/ 0 w 51"/>
                <a:gd name="T11" fmla="*/ 0 h 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" h="51">
                  <a:moveTo>
                    <a:pt x="0" y="0"/>
                  </a:moveTo>
                  <a:lnTo>
                    <a:pt x="3" y="18"/>
                  </a:lnTo>
                  <a:lnTo>
                    <a:pt x="13" y="24"/>
                  </a:lnTo>
                  <a:lnTo>
                    <a:pt x="50" y="50"/>
                  </a:lnTo>
                  <a:lnTo>
                    <a:pt x="13" y="24"/>
                  </a:lnTo>
                  <a:lnTo>
                    <a:pt x="0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23" name="Freeform 73">
              <a:extLst>
                <a:ext uri="{FF2B5EF4-FFF2-40B4-BE49-F238E27FC236}">
                  <a16:creationId xmlns:a16="http://schemas.microsoft.com/office/drawing/2014/main" id="{13155DB1-2175-4D34-A2CF-2CCF045EF9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8" y="2327"/>
              <a:ext cx="51" cy="53"/>
            </a:xfrm>
            <a:custGeom>
              <a:avLst/>
              <a:gdLst>
                <a:gd name="T0" fmla="*/ 50 w 51"/>
                <a:gd name="T1" fmla="*/ 0 h 53"/>
                <a:gd name="T2" fmla="*/ 25 w 51"/>
                <a:gd name="T3" fmla="*/ 20 h 53"/>
                <a:gd name="T4" fmla="*/ 13 w 51"/>
                <a:gd name="T5" fmla="*/ 36 h 53"/>
                <a:gd name="T6" fmla="*/ 13 w 51"/>
                <a:gd name="T7" fmla="*/ 52 h 53"/>
                <a:gd name="T8" fmla="*/ 0 w 51"/>
                <a:gd name="T9" fmla="*/ 26 h 53"/>
                <a:gd name="T10" fmla="*/ 13 w 51"/>
                <a:gd name="T11" fmla="*/ 14 h 53"/>
                <a:gd name="T12" fmla="*/ 50 w 51"/>
                <a:gd name="T13" fmla="*/ 0 h 5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1" h="53">
                  <a:moveTo>
                    <a:pt x="50" y="0"/>
                  </a:moveTo>
                  <a:lnTo>
                    <a:pt x="25" y="20"/>
                  </a:lnTo>
                  <a:lnTo>
                    <a:pt x="13" y="36"/>
                  </a:lnTo>
                  <a:lnTo>
                    <a:pt x="13" y="52"/>
                  </a:lnTo>
                  <a:lnTo>
                    <a:pt x="0" y="26"/>
                  </a:lnTo>
                  <a:lnTo>
                    <a:pt x="13" y="14"/>
                  </a:lnTo>
                  <a:lnTo>
                    <a:pt x="50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24" name="Freeform 74">
              <a:extLst>
                <a:ext uri="{FF2B5EF4-FFF2-40B4-BE49-F238E27FC236}">
                  <a16:creationId xmlns:a16="http://schemas.microsoft.com/office/drawing/2014/main" id="{36D94733-5C11-4EBA-8DDD-59EEF8EF26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0" y="2305"/>
              <a:ext cx="51" cy="51"/>
            </a:xfrm>
            <a:custGeom>
              <a:avLst/>
              <a:gdLst>
                <a:gd name="T0" fmla="*/ 50 w 51"/>
                <a:gd name="T1" fmla="*/ 0 h 51"/>
                <a:gd name="T2" fmla="*/ 50 w 51"/>
                <a:gd name="T3" fmla="*/ 22 h 51"/>
                <a:gd name="T4" fmla="*/ 0 w 51"/>
                <a:gd name="T5" fmla="*/ 50 h 51"/>
                <a:gd name="T6" fmla="*/ 50 w 51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1" h="51">
                  <a:moveTo>
                    <a:pt x="50" y="0"/>
                  </a:moveTo>
                  <a:lnTo>
                    <a:pt x="50" y="22"/>
                  </a:lnTo>
                  <a:lnTo>
                    <a:pt x="0" y="50"/>
                  </a:lnTo>
                  <a:lnTo>
                    <a:pt x="50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25" name="Freeform 75">
              <a:extLst>
                <a:ext uri="{FF2B5EF4-FFF2-40B4-BE49-F238E27FC236}">
                  <a16:creationId xmlns:a16="http://schemas.microsoft.com/office/drawing/2014/main" id="{8485A6CC-4E5A-4345-AC7E-7E478DE356F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2" y="1889"/>
              <a:ext cx="224" cy="202"/>
            </a:xfrm>
            <a:custGeom>
              <a:avLst/>
              <a:gdLst>
                <a:gd name="T0" fmla="*/ 73 w 224"/>
                <a:gd name="T1" fmla="*/ 10 h 202"/>
                <a:gd name="T2" fmla="*/ 54 w 224"/>
                <a:gd name="T3" fmla="*/ 20 h 202"/>
                <a:gd name="T4" fmla="*/ 42 w 224"/>
                <a:gd name="T5" fmla="*/ 34 h 202"/>
                <a:gd name="T6" fmla="*/ 32 w 224"/>
                <a:gd name="T7" fmla="*/ 48 h 202"/>
                <a:gd name="T8" fmla="*/ 27 w 224"/>
                <a:gd name="T9" fmla="*/ 58 h 202"/>
                <a:gd name="T10" fmla="*/ 27 w 224"/>
                <a:gd name="T11" fmla="*/ 66 h 202"/>
                <a:gd name="T12" fmla="*/ 32 w 224"/>
                <a:gd name="T13" fmla="*/ 76 h 202"/>
                <a:gd name="T14" fmla="*/ 23 w 224"/>
                <a:gd name="T15" fmla="*/ 82 h 202"/>
                <a:gd name="T16" fmla="*/ 9 w 224"/>
                <a:gd name="T17" fmla="*/ 104 h 202"/>
                <a:gd name="T18" fmla="*/ 0 w 224"/>
                <a:gd name="T19" fmla="*/ 118 h 202"/>
                <a:gd name="T20" fmla="*/ 0 w 224"/>
                <a:gd name="T21" fmla="*/ 120 h 202"/>
                <a:gd name="T22" fmla="*/ 0 w 224"/>
                <a:gd name="T23" fmla="*/ 124 h 202"/>
                <a:gd name="T24" fmla="*/ 9 w 224"/>
                <a:gd name="T25" fmla="*/ 126 h 202"/>
                <a:gd name="T26" fmla="*/ 17 w 224"/>
                <a:gd name="T27" fmla="*/ 126 h 202"/>
                <a:gd name="T28" fmla="*/ 23 w 224"/>
                <a:gd name="T29" fmla="*/ 126 h 202"/>
                <a:gd name="T30" fmla="*/ 23 w 224"/>
                <a:gd name="T31" fmla="*/ 132 h 202"/>
                <a:gd name="T32" fmla="*/ 21 w 224"/>
                <a:gd name="T33" fmla="*/ 146 h 202"/>
                <a:gd name="T34" fmla="*/ 23 w 224"/>
                <a:gd name="T35" fmla="*/ 152 h 202"/>
                <a:gd name="T36" fmla="*/ 23 w 224"/>
                <a:gd name="T37" fmla="*/ 158 h 202"/>
                <a:gd name="T38" fmla="*/ 31 w 224"/>
                <a:gd name="T39" fmla="*/ 162 h 202"/>
                <a:gd name="T40" fmla="*/ 32 w 224"/>
                <a:gd name="T41" fmla="*/ 178 h 202"/>
                <a:gd name="T42" fmla="*/ 36 w 224"/>
                <a:gd name="T43" fmla="*/ 180 h 202"/>
                <a:gd name="T44" fmla="*/ 48 w 224"/>
                <a:gd name="T45" fmla="*/ 180 h 202"/>
                <a:gd name="T46" fmla="*/ 63 w 224"/>
                <a:gd name="T47" fmla="*/ 178 h 202"/>
                <a:gd name="T48" fmla="*/ 83 w 224"/>
                <a:gd name="T49" fmla="*/ 178 h 202"/>
                <a:gd name="T50" fmla="*/ 79 w 224"/>
                <a:gd name="T51" fmla="*/ 201 h 202"/>
                <a:gd name="T52" fmla="*/ 199 w 224"/>
                <a:gd name="T53" fmla="*/ 168 h 202"/>
                <a:gd name="T54" fmla="*/ 186 w 224"/>
                <a:gd name="T55" fmla="*/ 152 h 202"/>
                <a:gd name="T56" fmla="*/ 190 w 224"/>
                <a:gd name="T57" fmla="*/ 132 h 202"/>
                <a:gd name="T58" fmla="*/ 223 w 224"/>
                <a:gd name="T59" fmla="*/ 110 h 202"/>
                <a:gd name="T60" fmla="*/ 223 w 224"/>
                <a:gd name="T61" fmla="*/ 42 h 202"/>
                <a:gd name="T62" fmla="*/ 201 w 224"/>
                <a:gd name="T63" fmla="*/ 20 h 202"/>
                <a:gd name="T64" fmla="*/ 174 w 224"/>
                <a:gd name="T65" fmla="*/ 10 h 202"/>
                <a:gd name="T66" fmla="*/ 143 w 224"/>
                <a:gd name="T67" fmla="*/ 0 h 202"/>
                <a:gd name="T68" fmla="*/ 104 w 224"/>
                <a:gd name="T69" fmla="*/ 6 h 202"/>
                <a:gd name="T70" fmla="*/ 73 w 224"/>
                <a:gd name="T71" fmla="*/ 10 h 2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24" h="202">
                  <a:moveTo>
                    <a:pt x="73" y="10"/>
                  </a:moveTo>
                  <a:lnTo>
                    <a:pt x="54" y="20"/>
                  </a:lnTo>
                  <a:lnTo>
                    <a:pt x="42" y="34"/>
                  </a:lnTo>
                  <a:lnTo>
                    <a:pt x="32" y="48"/>
                  </a:lnTo>
                  <a:lnTo>
                    <a:pt x="27" y="58"/>
                  </a:lnTo>
                  <a:lnTo>
                    <a:pt x="27" y="66"/>
                  </a:lnTo>
                  <a:lnTo>
                    <a:pt x="32" y="76"/>
                  </a:lnTo>
                  <a:lnTo>
                    <a:pt x="23" y="82"/>
                  </a:lnTo>
                  <a:lnTo>
                    <a:pt x="9" y="104"/>
                  </a:lnTo>
                  <a:lnTo>
                    <a:pt x="0" y="118"/>
                  </a:lnTo>
                  <a:lnTo>
                    <a:pt x="0" y="120"/>
                  </a:lnTo>
                  <a:lnTo>
                    <a:pt x="0" y="124"/>
                  </a:lnTo>
                  <a:lnTo>
                    <a:pt x="9" y="126"/>
                  </a:lnTo>
                  <a:lnTo>
                    <a:pt x="17" y="126"/>
                  </a:lnTo>
                  <a:lnTo>
                    <a:pt x="23" y="126"/>
                  </a:lnTo>
                  <a:lnTo>
                    <a:pt x="23" y="132"/>
                  </a:lnTo>
                  <a:lnTo>
                    <a:pt x="21" y="146"/>
                  </a:lnTo>
                  <a:lnTo>
                    <a:pt x="23" y="152"/>
                  </a:lnTo>
                  <a:lnTo>
                    <a:pt x="23" y="158"/>
                  </a:lnTo>
                  <a:lnTo>
                    <a:pt x="31" y="162"/>
                  </a:lnTo>
                  <a:lnTo>
                    <a:pt x="32" y="178"/>
                  </a:lnTo>
                  <a:lnTo>
                    <a:pt x="36" y="180"/>
                  </a:lnTo>
                  <a:lnTo>
                    <a:pt x="48" y="180"/>
                  </a:lnTo>
                  <a:lnTo>
                    <a:pt x="63" y="178"/>
                  </a:lnTo>
                  <a:lnTo>
                    <a:pt x="83" y="178"/>
                  </a:lnTo>
                  <a:lnTo>
                    <a:pt x="79" y="201"/>
                  </a:lnTo>
                  <a:lnTo>
                    <a:pt x="199" y="168"/>
                  </a:lnTo>
                  <a:lnTo>
                    <a:pt x="186" y="152"/>
                  </a:lnTo>
                  <a:lnTo>
                    <a:pt x="190" y="132"/>
                  </a:lnTo>
                  <a:lnTo>
                    <a:pt x="223" y="110"/>
                  </a:lnTo>
                  <a:lnTo>
                    <a:pt x="223" y="42"/>
                  </a:lnTo>
                  <a:lnTo>
                    <a:pt x="201" y="20"/>
                  </a:lnTo>
                  <a:lnTo>
                    <a:pt x="174" y="10"/>
                  </a:lnTo>
                  <a:lnTo>
                    <a:pt x="143" y="0"/>
                  </a:lnTo>
                  <a:lnTo>
                    <a:pt x="104" y="6"/>
                  </a:lnTo>
                  <a:lnTo>
                    <a:pt x="73" y="10"/>
                  </a:lnTo>
                </a:path>
              </a:pathLst>
            </a:custGeom>
            <a:solidFill>
              <a:srgbClr val="FFC080"/>
            </a:solidFill>
            <a:ln w="12700" cap="rnd" cmpd="sng">
              <a:solidFill>
                <a:srgbClr val="402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26" name="Freeform 76">
              <a:extLst>
                <a:ext uri="{FF2B5EF4-FFF2-40B4-BE49-F238E27FC236}">
                  <a16:creationId xmlns:a16="http://schemas.microsoft.com/office/drawing/2014/main" id="{60491857-7F84-4B52-B2C8-01E7CE67520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5" y="1949"/>
              <a:ext cx="51" cy="51"/>
            </a:xfrm>
            <a:custGeom>
              <a:avLst/>
              <a:gdLst>
                <a:gd name="T0" fmla="*/ 0 w 51"/>
                <a:gd name="T1" fmla="*/ 26 h 51"/>
                <a:gd name="T2" fmla="*/ 0 w 51"/>
                <a:gd name="T3" fmla="*/ 42 h 51"/>
                <a:gd name="T4" fmla="*/ 3 w 51"/>
                <a:gd name="T5" fmla="*/ 50 h 51"/>
                <a:gd name="T6" fmla="*/ 9 w 51"/>
                <a:gd name="T7" fmla="*/ 36 h 51"/>
                <a:gd name="T8" fmla="*/ 21 w 51"/>
                <a:gd name="T9" fmla="*/ 26 h 51"/>
                <a:gd name="T10" fmla="*/ 40 w 51"/>
                <a:gd name="T11" fmla="*/ 26 h 51"/>
                <a:gd name="T12" fmla="*/ 50 w 51"/>
                <a:gd name="T13" fmla="*/ 26 h 51"/>
                <a:gd name="T14" fmla="*/ 34 w 51"/>
                <a:gd name="T15" fmla="*/ 10 h 51"/>
                <a:gd name="T16" fmla="*/ 25 w 51"/>
                <a:gd name="T17" fmla="*/ 0 h 51"/>
                <a:gd name="T18" fmla="*/ 25 w 51"/>
                <a:gd name="T19" fmla="*/ 0 h 51"/>
                <a:gd name="T20" fmla="*/ 19 w 51"/>
                <a:gd name="T21" fmla="*/ 0 h 51"/>
                <a:gd name="T22" fmla="*/ 19 w 51"/>
                <a:gd name="T23" fmla="*/ 0 h 51"/>
                <a:gd name="T24" fmla="*/ 9 w 51"/>
                <a:gd name="T25" fmla="*/ 10 h 51"/>
                <a:gd name="T26" fmla="*/ 3 w 51"/>
                <a:gd name="T27" fmla="*/ 10 h 51"/>
                <a:gd name="T28" fmla="*/ 0 w 51"/>
                <a:gd name="T29" fmla="*/ 26 h 5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1" h="51">
                  <a:moveTo>
                    <a:pt x="0" y="26"/>
                  </a:moveTo>
                  <a:lnTo>
                    <a:pt x="0" y="42"/>
                  </a:lnTo>
                  <a:lnTo>
                    <a:pt x="3" y="50"/>
                  </a:lnTo>
                  <a:lnTo>
                    <a:pt x="9" y="36"/>
                  </a:lnTo>
                  <a:lnTo>
                    <a:pt x="21" y="26"/>
                  </a:lnTo>
                  <a:lnTo>
                    <a:pt x="40" y="26"/>
                  </a:lnTo>
                  <a:lnTo>
                    <a:pt x="50" y="26"/>
                  </a:lnTo>
                  <a:lnTo>
                    <a:pt x="34" y="1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9" y="10"/>
                  </a:lnTo>
                  <a:lnTo>
                    <a:pt x="3" y="10"/>
                  </a:lnTo>
                  <a:lnTo>
                    <a:pt x="0" y="26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27" name="Freeform 77">
              <a:extLst>
                <a:ext uri="{FF2B5EF4-FFF2-40B4-BE49-F238E27FC236}">
                  <a16:creationId xmlns:a16="http://schemas.microsoft.com/office/drawing/2014/main" id="{3275B2B8-92ED-46E4-AE81-533A74A8D8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4" y="1961"/>
              <a:ext cx="52" cy="54"/>
            </a:xfrm>
            <a:custGeom>
              <a:avLst/>
              <a:gdLst>
                <a:gd name="T0" fmla="*/ 0 w 52"/>
                <a:gd name="T1" fmla="*/ 8 h 54"/>
                <a:gd name="T2" fmla="*/ 13 w 52"/>
                <a:gd name="T3" fmla="*/ 4 h 54"/>
                <a:gd name="T4" fmla="*/ 35 w 52"/>
                <a:gd name="T5" fmla="*/ 4 h 54"/>
                <a:gd name="T6" fmla="*/ 37 w 52"/>
                <a:gd name="T7" fmla="*/ 10 h 54"/>
                <a:gd name="T8" fmla="*/ 47 w 52"/>
                <a:gd name="T9" fmla="*/ 24 h 54"/>
                <a:gd name="T10" fmla="*/ 37 w 52"/>
                <a:gd name="T11" fmla="*/ 30 h 54"/>
                <a:gd name="T12" fmla="*/ 35 w 52"/>
                <a:gd name="T13" fmla="*/ 38 h 54"/>
                <a:gd name="T14" fmla="*/ 25 w 52"/>
                <a:gd name="T15" fmla="*/ 30 h 54"/>
                <a:gd name="T16" fmla="*/ 21 w 52"/>
                <a:gd name="T17" fmla="*/ 20 h 54"/>
                <a:gd name="T18" fmla="*/ 0 w 52"/>
                <a:gd name="T19" fmla="*/ 20 h 54"/>
                <a:gd name="T20" fmla="*/ 13 w 52"/>
                <a:gd name="T21" fmla="*/ 30 h 54"/>
                <a:gd name="T22" fmla="*/ 25 w 52"/>
                <a:gd name="T23" fmla="*/ 36 h 54"/>
                <a:gd name="T24" fmla="*/ 35 w 52"/>
                <a:gd name="T25" fmla="*/ 42 h 54"/>
                <a:gd name="T26" fmla="*/ 21 w 52"/>
                <a:gd name="T27" fmla="*/ 53 h 54"/>
                <a:gd name="T28" fmla="*/ 13 w 52"/>
                <a:gd name="T29" fmla="*/ 53 h 54"/>
                <a:gd name="T30" fmla="*/ 35 w 52"/>
                <a:gd name="T31" fmla="*/ 53 h 54"/>
                <a:gd name="T32" fmla="*/ 51 w 52"/>
                <a:gd name="T33" fmla="*/ 38 h 54"/>
                <a:gd name="T34" fmla="*/ 51 w 52"/>
                <a:gd name="T35" fmla="*/ 20 h 54"/>
                <a:gd name="T36" fmla="*/ 51 w 52"/>
                <a:gd name="T37" fmla="*/ 10 h 54"/>
                <a:gd name="T38" fmla="*/ 35 w 52"/>
                <a:gd name="T39" fmla="*/ 4 h 54"/>
                <a:gd name="T40" fmla="*/ 21 w 52"/>
                <a:gd name="T41" fmla="*/ 0 h 54"/>
                <a:gd name="T42" fmla="*/ 9 w 52"/>
                <a:gd name="T43" fmla="*/ 0 h 54"/>
                <a:gd name="T44" fmla="*/ 0 w 52"/>
                <a:gd name="T45" fmla="*/ 8 h 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52" h="54">
                  <a:moveTo>
                    <a:pt x="0" y="8"/>
                  </a:moveTo>
                  <a:lnTo>
                    <a:pt x="13" y="4"/>
                  </a:lnTo>
                  <a:lnTo>
                    <a:pt x="35" y="4"/>
                  </a:lnTo>
                  <a:lnTo>
                    <a:pt x="37" y="10"/>
                  </a:lnTo>
                  <a:lnTo>
                    <a:pt x="47" y="24"/>
                  </a:lnTo>
                  <a:lnTo>
                    <a:pt x="37" y="30"/>
                  </a:lnTo>
                  <a:lnTo>
                    <a:pt x="35" y="38"/>
                  </a:lnTo>
                  <a:lnTo>
                    <a:pt x="25" y="30"/>
                  </a:lnTo>
                  <a:lnTo>
                    <a:pt x="21" y="20"/>
                  </a:lnTo>
                  <a:lnTo>
                    <a:pt x="0" y="20"/>
                  </a:lnTo>
                  <a:lnTo>
                    <a:pt x="13" y="30"/>
                  </a:lnTo>
                  <a:lnTo>
                    <a:pt x="25" y="36"/>
                  </a:lnTo>
                  <a:lnTo>
                    <a:pt x="35" y="42"/>
                  </a:lnTo>
                  <a:lnTo>
                    <a:pt x="21" y="53"/>
                  </a:lnTo>
                  <a:lnTo>
                    <a:pt x="13" y="53"/>
                  </a:lnTo>
                  <a:lnTo>
                    <a:pt x="35" y="53"/>
                  </a:lnTo>
                  <a:lnTo>
                    <a:pt x="51" y="38"/>
                  </a:lnTo>
                  <a:lnTo>
                    <a:pt x="51" y="20"/>
                  </a:lnTo>
                  <a:lnTo>
                    <a:pt x="51" y="10"/>
                  </a:lnTo>
                  <a:lnTo>
                    <a:pt x="35" y="4"/>
                  </a:lnTo>
                  <a:lnTo>
                    <a:pt x="21" y="0"/>
                  </a:lnTo>
                  <a:lnTo>
                    <a:pt x="9" y="0"/>
                  </a:lnTo>
                  <a:lnTo>
                    <a:pt x="0" y="8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28" name="Freeform 78">
              <a:extLst>
                <a:ext uri="{FF2B5EF4-FFF2-40B4-BE49-F238E27FC236}">
                  <a16:creationId xmlns:a16="http://schemas.microsoft.com/office/drawing/2014/main" id="{67B152F3-A2FA-452E-AAB5-B6D8B4189D8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9" y="1953"/>
              <a:ext cx="49" cy="56"/>
            </a:xfrm>
            <a:custGeom>
              <a:avLst/>
              <a:gdLst>
                <a:gd name="T0" fmla="*/ 0 w 49"/>
                <a:gd name="T1" fmla="*/ 12 h 56"/>
                <a:gd name="T2" fmla="*/ 9 w 49"/>
                <a:gd name="T3" fmla="*/ 2 h 56"/>
                <a:gd name="T4" fmla="*/ 19 w 49"/>
                <a:gd name="T5" fmla="*/ 0 h 56"/>
                <a:gd name="T6" fmla="*/ 32 w 49"/>
                <a:gd name="T7" fmla="*/ 2 h 56"/>
                <a:gd name="T8" fmla="*/ 40 w 49"/>
                <a:gd name="T9" fmla="*/ 8 h 56"/>
                <a:gd name="T10" fmla="*/ 40 w 49"/>
                <a:gd name="T11" fmla="*/ 16 h 56"/>
                <a:gd name="T12" fmla="*/ 40 w 49"/>
                <a:gd name="T13" fmla="*/ 22 h 56"/>
                <a:gd name="T14" fmla="*/ 40 w 49"/>
                <a:gd name="T15" fmla="*/ 28 h 56"/>
                <a:gd name="T16" fmla="*/ 40 w 49"/>
                <a:gd name="T17" fmla="*/ 32 h 56"/>
                <a:gd name="T18" fmla="*/ 40 w 49"/>
                <a:gd name="T19" fmla="*/ 40 h 56"/>
                <a:gd name="T20" fmla="*/ 26 w 49"/>
                <a:gd name="T21" fmla="*/ 46 h 56"/>
                <a:gd name="T22" fmla="*/ 21 w 49"/>
                <a:gd name="T23" fmla="*/ 46 h 56"/>
                <a:gd name="T24" fmla="*/ 15 w 49"/>
                <a:gd name="T25" fmla="*/ 46 h 56"/>
                <a:gd name="T26" fmla="*/ 15 w 49"/>
                <a:gd name="T27" fmla="*/ 46 h 56"/>
                <a:gd name="T28" fmla="*/ 19 w 49"/>
                <a:gd name="T29" fmla="*/ 55 h 56"/>
                <a:gd name="T30" fmla="*/ 26 w 49"/>
                <a:gd name="T31" fmla="*/ 55 h 56"/>
                <a:gd name="T32" fmla="*/ 36 w 49"/>
                <a:gd name="T33" fmla="*/ 46 h 56"/>
                <a:gd name="T34" fmla="*/ 42 w 49"/>
                <a:gd name="T35" fmla="*/ 40 h 56"/>
                <a:gd name="T36" fmla="*/ 42 w 49"/>
                <a:gd name="T37" fmla="*/ 28 h 56"/>
                <a:gd name="T38" fmla="*/ 48 w 49"/>
                <a:gd name="T39" fmla="*/ 22 h 56"/>
                <a:gd name="T40" fmla="*/ 48 w 49"/>
                <a:gd name="T41" fmla="*/ 12 h 56"/>
                <a:gd name="T42" fmla="*/ 40 w 49"/>
                <a:gd name="T43" fmla="*/ 8 h 56"/>
                <a:gd name="T44" fmla="*/ 36 w 49"/>
                <a:gd name="T45" fmla="*/ 0 h 56"/>
                <a:gd name="T46" fmla="*/ 24 w 49"/>
                <a:gd name="T47" fmla="*/ 0 h 56"/>
                <a:gd name="T48" fmla="*/ 9 w 49"/>
                <a:gd name="T49" fmla="*/ 0 h 56"/>
                <a:gd name="T50" fmla="*/ 3 w 49"/>
                <a:gd name="T51" fmla="*/ 2 h 56"/>
                <a:gd name="T52" fmla="*/ 0 w 49"/>
                <a:gd name="T53" fmla="*/ 12 h 5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49" h="56">
                  <a:moveTo>
                    <a:pt x="0" y="12"/>
                  </a:moveTo>
                  <a:lnTo>
                    <a:pt x="9" y="2"/>
                  </a:lnTo>
                  <a:lnTo>
                    <a:pt x="19" y="0"/>
                  </a:lnTo>
                  <a:lnTo>
                    <a:pt x="32" y="2"/>
                  </a:lnTo>
                  <a:lnTo>
                    <a:pt x="40" y="8"/>
                  </a:lnTo>
                  <a:lnTo>
                    <a:pt x="40" y="16"/>
                  </a:lnTo>
                  <a:lnTo>
                    <a:pt x="40" y="22"/>
                  </a:lnTo>
                  <a:lnTo>
                    <a:pt x="40" y="28"/>
                  </a:lnTo>
                  <a:lnTo>
                    <a:pt x="40" y="32"/>
                  </a:lnTo>
                  <a:lnTo>
                    <a:pt x="40" y="40"/>
                  </a:lnTo>
                  <a:lnTo>
                    <a:pt x="26" y="46"/>
                  </a:lnTo>
                  <a:lnTo>
                    <a:pt x="21" y="46"/>
                  </a:lnTo>
                  <a:lnTo>
                    <a:pt x="15" y="46"/>
                  </a:lnTo>
                  <a:lnTo>
                    <a:pt x="19" y="55"/>
                  </a:lnTo>
                  <a:lnTo>
                    <a:pt x="26" y="55"/>
                  </a:lnTo>
                  <a:lnTo>
                    <a:pt x="36" y="46"/>
                  </a:lnTo>
                  <a:lnTo>
                    <a:pt x="42" y="40"/>
                  </a:lnTo>
                  <a:lnTo>
                    <a:pt x="42" y="28"/>
                  </a:lnTo>
                  <a:lnTo>
                    <a:pt x="48" y="22"/>
                  </a:lnTo>
                  <a:lnTo>
                    <a:pt x="48" y="12"/>
                  </a:lnTo>
                  <a:lnTo>
                    <a:pt x="40" y="8"/>
                  </a:lnTo>
                  <a:lnTo>
                    <a:pt x="36" y="0"/>
                  </a:lnTo>
                  <a:lnTo>
                    <a:pt x="24" y="0"/>
                  </a:lnTo>
                  <a:lnTo>
                    <a:pt x="9" y="0"/>
                  </a:lnTo>
                  <a:lnTo>
                    <a:pt x="3" y="2"/>
                  </a:lnTo>
                  <a:lnTo>
                    <a:pt x="0" y="12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29" name="Freeform 79">
              <a:extLst>
                <a:ext uri="{FF2B5EF4-FFF2-40B4-BE49-F238E27FC236}">
                  <a16:creationId xmlns:a16="http://schemas.microsoft.com/office/drawing/2014/main" id="{5E222D8C-8995-4914-A637-0B1C2414AD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3" y="2010"/>
              <a:ext cx="50" cy="51"/>
            </a:xfrm>
            <a:custGeom>
              <a:avLst/>
              <a:gdLst>
                <a:gd name="T0" fmla="*/ 49 w 50"/>
                <a:gd name="T1" fmla="*/ 0 h 51"/>
                <a:gd name="T2" fmla="*/ 43 w 50"/>
                <a:gd name="T3" fmla="*/ 10 h 51"/>
                <a:gd name="T4" fmla="*/ 31 w 50"/>
                <a:gd name="T5" fmla="*/ 22 h 51"/>
                <a:gd name="T6" fmla="*/ 19 w 50"/>
                <a:gd name="T7" fmla="*/ 32 h 51"/>
                <a:gd name="T8" fmla="*/ 3 w 50"/>
                <a:gd name="T9" fmla="*/ 48 h 51"/>
                <a:gd name="T10" fmla="*/ 0 w 50"/>
                <a:gd name="T11" fmla="*/ 50 h 51"/>
                <a:gd name="T12" fmla="*/ 9 w 50"/>
                <a:gd name="T13" fmla="*/ 44 h 51"/>
                <a:gd name="T14" fmla="*/ 25 w 50"/>
                <a:gd name="T15" fmla="*/ 32 h 51"/>
                <a:gd name="T16" fmla="*/ 41 w 50"/>
                <a:gd name="T17" fmla="*/ 16 h 51"/>
                <a:gd name="T18" fmla="*/ 49 w 50"/>
                <a:gd name="T19" fmla="*/ 0 h 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0" h="51">
                  <a:moveTo>
                    <a:pt x="49" y="0"/>
                  </a:moveTo>
                  <a:lnTo>
                    <a:pt x="43" y="10"/>
                  </a:lnTo>
                  <a:lnTo>
                    <a:pt x="31" y="22"/>
                  </a:lnTo>
                  <a:lnTo>
                    <a:pt x="19" y="32"/>
                  </a:lnTo>
                  <a:lnTo>
                    <a:pt x="3" y="48"/>
                  </a:lnTo>
                  <a:lnTo>
                    <a:pt x="0" y="50"/>
                  </a:lnTo>
                  <a:lnTo>
                    <a:pt x="9" y="44"/>
                  </a:lnTo>
                  <a:lnTo>
                    <a:pt x="25" y="32"/>
                  </a:lnTo>
                  <a:lnTo>
                    <a:pt x="41" y="16"/>
                  </a:lnTo>
                  <a:lnTo>
                    <a:pt x="49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30" name="Freeform 80">
              <a:extLst>
                <a:ext uri="{FF2B5EF4-FFF2-40B4-BE49-F238E27FC236}">
                  <a16:creationId xmlns:a16="http://schemas.microsoft.com/office/drawing/2014/main" id="{51701F34-DDC0-49A5-B1A0-D455E84DDBF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5" y="1867"/>
              <a:ext cx="211" cy="156"/>
            </a:xfrm>
            <a:custGeom>
              <a:avLst/>
              <a:gdLst>
                <a:gd name="T0" fmla="*/ 19 w 211"/>
                <a:gd name="T1" fmla="*/ 44 h 156"/>
                <a:gd name="T2" fmla="*/ 50 w 211"/>
                <a:gd name="T3" fmla="*/ 38 h 156"/>
                <a:gd name="T4" fmla="*/ 71 w 211"/>
                <a:gd name="T5" fmla="*/ 42 h 156"/>
                <a:gd name="T6" fmla="*/ 79 w 211"/>
                <a:gd name="T7" fmla="*/ 54 h 156"/>
                <a:gd name="T8" fmla="*/ 73 w 211"/>
                <a:gd name="T9" fmla="*/ 66 h 156"/>
                <a:gd name="T10" fmla="*/ 68 w 211"/>
                <a:gd name="T11" fmla="*/ 72 h 156"/>
                <a:gd name="T12" fmla="*/ 62 w 211"/>
                <a:gd name="T13" fmla="*/ 82 h 156"/>
                <a:gd name="T14" fmla="*/ 71 w 211"/>
                <a:gd name="T15" fmla="*/ 92 h 156"/>
                <a:gd name="T16" fmla="*/ 64 w 211"/>
                <a:gd name="T17" fmla="*/ 104 h 156"/>
                <a:gd name="T18" fmla="*/ 73 w 211"/>
                <a:gd name="T19" fmla="*/ 104 h 156"/>
                <a:gd name="T20" fmla="*/ 77 w 211"/>
                <a:gd name="T21" fmla="*/ 88 h 156"/>
                <a:gd name="T22" fmla="*/ 87 w 211"/>
                <a:gd name="T23" fmla="*/ 82 h 156"/>
                <a:gd name="T24" fmla="*/ 103 w 211"/>
                <a:gd name="T25" fmla="*/ 82 h 156"/>
                <a:gd name="T26" fmla="*/ 116 w 211"/>
                <a:gd name="T27" fmla="*/ 86 h 156"/>
                <a:gd name="T28" fmla="*/ 126 w 211"/>
                <a:gd name="T29" fmla="*/ 94 h 156"/>
                <a:gd name="T30" fmla="*/ 126 w 211"/>
                <a:gd name="T31" fmla="*/ 108 h 156"/>
                <a:gd name="T32" fmla="*/ 126 w 211"/>
                <a:gd name="T33" fmla="*/ 120 h 156"/>
                <a:gd name="T34" fmla="*/ 126 w 211"/>
                <a:gd name="T35" fmla="*/ 130 h 156"/>
                <a:gd name="T36" fmla="*/ 126 w 211"/>
                <a:gd name="T37" fmla="*/ 136 h 156"/>
                <a:gd name="T38" fmla="*/ 136 w 211"/>
                <a:gd name="T39" fmla="*/ 142 h 156"/>
                <a:gd name="T40" fmla="*/ 141 w 211"/>
                <a:gd name="T41" fmla="*/ 148 h 156"/>
                <a:gd name="T42" fmla="*/ 157 w 211"/>
                <a:gd name="T43" fmla="*/ 155 h 156"/>
                <a:gd name="T44" fmla="*/ 190 w 211"/>
                <a:gd name="T45" fmla="*/ 130 h 156"/>
                <a:gd name="T46" fmla="*/ 204 w 211"/>
                <a:gd name="T47" fmla="*/ 108 h 156"/>
                <a:gd name="T48" fmla="*/ 210 w 211"/>
                <a:gd name="T49" fmla="*/ 72 h 156"/>
                <a:gd name="T50" fmla="*/ 210 w 211"/>
                <a:gd name="T51" fmla="*/ 48 h 156"/>
                <a:gd name="T52" fmla="*/ 206 w 211"/>
                <a:gd name="T53" fmla="*/ 22 h 156"/>
                <a:gd name="T54" fmla="*/ 198 w 211"/>
                <a:gd name="T55" fmla="*/ 12 h 156"/>
                <a:gd name="T56" fmla="*/ 176 w 211"/>
                <a:gd name="T57" fmla="*/ 4 h 156"/>
                <a:gd name="T58" fmla="*/ 153 w 211"/>
                <a:gd name="T59" fmla="*/ 0 h 156"/>
                <a:gd name="T60" fmla="*/ 120 w 211"/>
                <a:gd name="T61" fmla="*/ 0 h 156"/>
                <a:gd name="T62" fmla="*/ 83 w 211"/>
                <a:gd name="T63" fmla="*/ 0 h 156"/>
                <a:gd name="T64" fmla="*/ 40 w 211"/>
                <a:gd name="T65" fmla="*/ 6 h 156"/>
                <a:gd name="T66" fmla="*/ 21 w 211"/>
                <a:gd name="T67" fmla="*/ 12 h 156"/>
                <a:gd name="T68" fmla="*/ 13 w 211"/>
                <a:gd name="T69" fmla="*/ 20 h 156"/>
                <a:gd name="T70" fmla="*/ 0 w 211"/>
                <a:gd name="T71" fmla="*/ 28 h 156"/>
                <a:gd name="T72" fmla="*/ 0 w 211"/>
                <a:gd name="T73" fmla="*/ 38 h 156"/>
                <a:gd name="T74" fmla="*/ 19 w 211"/>
                <a:gd name="T75" fmla="*/ 44 h 15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11" h="156">
                  <a:moveTo>
                    <a:pt x="19" y="44"/>
                  </a:moveTo>
                  <a:lnTo>
                    <a:pt x="50" y="38"/>
                  </a:lnTo>
                  <a:lnTo>
                    <a:pt x="71" y="42"/>
                  </a:lnTo>
                  <a:lnTo>
                    <a:pt x="79" y="54"/>
                  </a:lnTo>
                  <a:lnTo>
                    <a:pt x="73" y="66"/>
                  </a:lnTo>
                  <a:lnTo>
                    <a:pt x="68" y="72"/>
                  </a:lnTo>
                  <a:lnTo>
                    <a:pt x="62" y="82"/>
                  </a:lnTo>
                  <a:lnTo>
                    <a:pt x="71" y="92"/>
                  </a:lnTo>
                  <a:lnTo>
                    <a:pt x="64" y="104"/>
                  </a:lnTo>
                  <a:lnTo>
                    <a:pt x="73" y="104"/>
                  </a:lnTo>
                  <a:lnTo>
                    <a:pt x="77" y="88"/>
                  </a:lnTo>
                  <a:lnTo>
                    <a:pt x="87" y="82"/>
                  </a:lnTo>
                  <a:lnTo>
                    <a:pt x="103" y="82"/>
                  </a:lnTo>
                  <a:lnTo>
                    <a:pt x="116" y="86"/>
                  </a:lnTo>
                  <a:lnTo>
                    <a:pt x="126" y="94"/>
                  </a:lnTo>
                  <a:lnTo>
                    <a:pt x="126" y="108"/>
                  </a:lnTo>
                  <a:lnTo>
                    <a:pt x="126" y="120"/>
                  </a:lnTo>
                  <a:lnTo>
                    <a:pt x="126" y="130"/>
                  </a:lnTo>
                  <a:lnTo>
                    <a:pt x="126" y="136"/>
                  </a:lnTo>
                  <a:lnTo>
                    <a:pt x="136" y="142"/>
                  </a:lnTo>
                  <a:lnTo>
                    <a:pt x="141" y="148"/>
                  </a:lnTo>
                  <a:lnTo>
                    <a:pt x="157" y="155"/>
                  </a:lnTo>
                  <a:lnTo>
                    <a:pt x="190" y="130"/>
                  </a:lnTo>
                  <a:lnTo>
                    <a:pt x="204" y="108"/>
                  </a:lnTo>
                  <a:lnTo>
                    <a:pt x="210" y="72"/>
                  </a:lnTo>
                  <a:lnTo>
                    <a:pt x="210" y="48"/>
                  </a:lnTo>
                  <a:lnTo>
                    <a:pt x="206" y="22"/>
                  </a:lnTo>
                  <a:lnTo>
                    <a:pt x="198" y="12"/>
                  </a:lnTo>
                  <a:lnTo>
                    <a:pt x="176" y="4"/>
                  </a:lnTo>
                  <a:lnTo>
                    <a:pt x="153" y="0"/>
                  </a:lnTo>
                  <a:lnTo>
                    <a:pt x="120" y="0"/>
                  </a:lnTo>
                  <a:lnTo>
                    <a:pt x="83" y="0"/>
                  </a:lnTo>
                  <a:lnTo>
                    <a:pt x="40" y="6"/>
                  </a:lnTo>
                  <a:lnTo>
                    <a:pt x="21" y="12"/>
                  </a:lnTo>
                  <a:lnTo>
                    <a:pt x="13" y="20"/>
                  </a:lnTo>
                  <a:lnTo>
                    <a:pt x="0" y="28"/>
                  </a:lnTo>
                  <a:lnTo>
                    <a:pt x="0" y="38"/>
                  </a:lnTo>
                  <a:lnTo>
                    <a:pt x="19" y="44"/>
                  </a:lnTo>
                </a:path>
              </a:pathLst>
            </a:custGeom>
            <a:solidFill>
              <a:srgbClr val="603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31" name="Freeform 81">
              <a:extLst>
                <a:ext uri="{FF2B5EF4-FFF2-40B4-BE49-F238E27FC236}">
                  <a16:creationId xmlns:a16="http://schemas.microsoft.com/office/drawing/2014/main" id="{639ECC2E-49E7-4E73-9E28-BDA8099C1D1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1" y="1867"/>
              <a:ext cx="199" cy="154"/>
            </a:xfrm>
            <a:custGeom>
              <a:avLst/>
              <a:gdLst>
                <a:gd name="T0" fmla="*/ 9 w 199"/>
                <a:gd name="T1" fmla="*/ 22 h 154"/>
                <a:gd name="T2" fmla="*/ 7 w 199"/>
                <a:gd name="T3" fmla="*/ 38 h 154"/>
                <a:gd name="T4" fmla="*/ 52 w 199"/>
                <a:gd name="T5" fmla="*/ 38 h 154"/>
                <a:gd name="T6" fmla="*/ 89 w 199"/>
                <a:gd name="T7" fmla="*/ 28 h 154"/>
                <a:gd name="T8" fmla="*/ 71 w 199"/>
                <a:gd name="T9" fmla="*/ 34 h 154"/>
                <a:gd name="T10" fmla="*/ 66 w 199"/>
                <a:gd name="T11" fmla="*/ 38 h 154"/>
                <a:gd name="T12" fmla="*/ 87 w 199"/>
                <a:gd name="T13" fmla="*/ 38 h 154"/>
                <a:gd name="T14" fmla="*/ 89 w 199"/>
                <a:gd name="T15" fmla="*/ 42 h 154"/>
                <a:gd name="T16" fmla="*/ 77 w 199"/>
                <a:gd name="T17" fmla="*/ 54 h 154"/>
                <a:gd name="T18" fmla="*/ 83 w 199"/>
                <a:gd name="T19" fmla="*/ 56 h 154"/>
                <a:gd name="T20" fmla="*/ 71 w 199"/>
                <a:gd name="T21" fmla="*/ 66 h 154"/>
                <a:gd name="T22" fmla="*/ 108 w 199"/>
                <a:gd name="T23" fmla="*/ 64 h 154"/>
                <a:gd name="T24" fmla="*/ 62 w 199"/>
                <a:gd name="T25" fmla="*/ 76 h 154"/>
                <a:gd name="T26" fmla="*/ 87 w 199"/>
                <a:gd name="T27" fmla="*/ 72 h 154"/>
                <a:gd name="T28" fmla="*/ 66 w 199"/>
                <a:gd name="T29" fmla="*/ 82 h 154"/>
                <a:gd name="T30" fmla="*/ 71 w 199"/>
                <a:gd name="T31" fmla="*/ 86 h 154"/>
                <a:gd name="T32" fmla="*/ 110 w 199"/>
                <a:gd name="T33" fmla="*/ 82 h 154"/>
                <a:gd name="T34" fmla="*/ 135 w 199"/>
                <a:gd name="T35" fmla="*/ 82 h 154"/>
                <a:gd name="T36" fmla="*/ 135 w 199"/>
                <a:gd name="T37" fmla="*/ 88 h 154"/>
                <a:gd name="T38" fmla="*/ 141 w 199"/>
                <a:gd name="T39" fmla="*/ 94 h 154"/>
                <a:gd name="T40" fmla="*/ 120 w 199"/>
                <a:gd name="T41" fmla="*/ 108 h 154"/>
                <a:gd name="T42" fmla="*/ 139 w 199"/>
                <a:gd name="T43" fmla="*/ 104 h 154"/>
                <a:gd name="T44" fmla="*/ 120 w 199"/>
                <a:gd name="T45" fmla="*/ 124 h 154"/>
                <a:gd name="T46" fmla="*/ 135 w 199"/>
                <a:gd name="T47" fmla="*/ 120 h 154"/>
                <a:gd name="T48" fmla="*/ 130 w 199"/>
                <a:gd name="T49" fmla="*/ 142 h 154"/>
                <a:gd name="T50" fmla="*/ 155 w 199"/>
                <a:gd name="T51" fmla="*/ 114 h 154"/>
                <a:gd name="T52" fmla="*/ 130 w 199"/>
                <a:gd name="T53" fmla="*/ 142 h 154"/>
                <a:gd name="T54" fmla="*/ 161 w 199"/>
                <a:gd name="T55" fmla="*/ 132 h 154"/>
                <a:gd name="T56" fmla="*/ 151 w 199"/>
                <a:gd name="T57" fmla="*/ 146 h 154"/>
                <a:gd name="T58" fmla="*/ 166 w 199"/>
                <a:gd name="T59" fmla="*/ 142 h 154"/>
                <a:gd name="T60" fmla="*/ 194 w 199"/>
                <a:gd name="T61" fmla="*/ 92 h 154"/>
                <a:gd name="T62" fmla="*/ 178 w 199"/>
                <a:gd name="T63" fmla="*/ 64 h 154"/>
                <a:gd name="T64" fmla="*/ 161 w 199"/>
                <a:gd name="T65" fmla="*/ 64 h 154"/>
                <a:gd name="T66" fmla="*/ 194 w 199"/>
                <a:gd name="T67" fmla="*/ 54 h 154"/>
                <a:gd name="T68" fmla="*/ 172 w 199"/>
                <a:gd name="T69" fmla="*/ 32 h 154"/>
                <a:gd name="T70" fmla="*/ 155 w 199"/>
                <a:gd name="T71" fmla="*/ 32 h 154"/>
                <a:gd name="T72" fmla="*/ 188 w 199"/>
                <a:gd name="T73" fmla="*/ 16 h 154"/>
                <a:gd name="T74" fmla="*/ 147 w 199"/>
                <a:gd name="T75" fmla="*/ 12 h 154"/>
                <a:gd name="T76" fmla="*/ 161 w 199"/>
                <a:gd name="T77" fmla="*/ 6 h 154"/>
                <a:gd name="T78" fmla="*/ 110 w 199"/>
                <a:gd name="T79" fmla="*/ 6 h 154"/>
                <a:gd name="T80" fmla="*/ 93 w 199"/>
                <a:gd name="T81" fmla="*/ 10 h 154"/>
                <a:gd name="T82" fmla="*/ 89 w 199"/>
                <a:gd name="T83" fmla="*/ 0 h 154"/>
                <a:gd name="T84" fmla="*/ 52 w 199"/>
                <a:gd name="T85" fmla="*/ 12 h 154"/>
                <a:gd name="T86" fmla="*/ 58 w 199"/>
                <a:gd name="T87" fmla="*/ 6 h 15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99" h="154">
                  <a:moveTo>
                    <a:pt x="34" y="12"/>
                  </a:moveTo>
                  <a:lnTo>
                    <a:pt x="15" y="12"/>
                  </a:lnTo>
                  <a:lnTo>
                    <a:pt x="9" y="22"/>
                  </a:lnTo>
                  <a:lnTo>
                    <a:pt x="3" y="28"/>
                  </a:lnTo>
                  <a:lnTo>
                    <a:pt x="0" y="32"/>
                  </a:lnTo>
                  <a:lnTo>
                    <a:pt x="7" y="38"/>
                  </a:lnTo>
                  <a:lnTo>
                    <a:pt x="15" y="38"/>
                  </a:lnTo>
                  <a:lnTo>
                    <a:pt x="34" y="38"/>
                  </a:lnTo>
                  <a:lnTo>
                    <a:pt x="52" y="38"/>
                  </a:lnTo>
                  <a:lnTo>
                    <a:pt x="62" y="32"/>
                  </a:lnTo>
                  <a:lnTo>
                    <a:pt x="73" y="28"/>
                  </a:lnTo>
                  <a:lnTo>
                    <a:pt x="89" y="28"/>
                  </a:lnTo>
                  <a:lnTo>
                    <a:pt x="108" y="28"/>
                  </a:lnTo>
                  <a:lnTo>
                    <a:pt x="83" y="32"/>
                  </a:lnTo>
                  <a:lnTo>
                    <a:pt x="71" y="34"/>
                  </a:lnTo>
                  <a:lnTo>
                    <a:pt x="66" y="38"/>
                  </a:lnTo>
                  <a:lnTo>
                    <a:pt x="62" y="38"/>
                  </a:lnTo>
                  <a:lnTo>
                    <a:pt x="66" y="38"/>
                  </a:lnTo>
                  <a:lnTo>
                    <a:pt x="71" y="44"/>
                  </a:lnTo>
                  <a:lnTo>
                    <a:pt x="77" y="38"/>
                  </a:lnTo>
                  <a:lnTo>
                    <a:pt x="87" y="38"/>
                  </a:lnTo>
                  <a:lnTo>
                    <a:pt x="99" y="38"/>
                  </a:lnTo>
                  <a:lnTo>
                    <a:pt x="104" y="38"/>
                  </a:lnTo>
                  <a:lnTo>
                    <a:pt x="89" y="42"/>
                  </a:lnTo>
                  <a:lnTo>
                    <a:pt x="81" y="44"/>
                  </a:lnTo>
                  <a:lnTo>
                    <a:pt x="71" y="48"/>
                  </a:lnTo>
                  <a:lnTo>
                    <a:pt x="77" y="54"/>
                  </a:lnTo>
                  <a:lnTo>
                    <a:pt x="89" y="48"/>
                  </a:lnTo>
                  <a:lnTo>
                    <a:pt x="99" y="48"/>
                  </a:lnTo>
                  <a:lnTo>
                    <a:pt x="83" y="56"/>
                  </a:lnTo>
                  <a:lnTo>
                    <a:pt x="73" y="60"/>
                  </a:lnTo>
                  <a:lnTo>
                    <a:pt x="73" y="64"/>
                  </a:lnTo>
                  <a:lnTo>
                    <a:pt x="71" y="66"/>
                  </a:lnTo>
                  <a:lnTo>
                    <a:pt x="83" y="64"/>
                  </a:lnTo>
                  <a:lnTo>
                    <a:pt x="93" y="64"/>
                  </a:lnTo>
                  <a:lnTo>
                    <a:pt x="108" y="64"/>
                  </a:lnTo>
                  <a:lnTo>
                    <a:pt x="83" y="66"/>
                  </a:lnTo>
                  <a:lnTo>
                    <a:pt x="67" y="70"/>
                  </a:lnTo>
                  <a:lnTo>
                    <a:pt x="62" y="76"/>
                  </a:lnTo>
                  <a:lnTo>
                    <a:pt x="62" y="82"/>
                  </a:lnTo>
                  <a:lnTo>
                    <a:pt x="71" y="76"/>
                  </a:lnTo>
                  <a:lnTo>
                    <a:pt x="87" y="72"/>
                  </a:lnTo>
                  <a:lnTo>
                    <a:pt x="93" y="72"/>
                  </a:lnTo>
                  <a:lnTo>
                    <a:pt x="73" y="76"/>
                  </a:lnTo>
                  <a:lnTo>
                    <a:pt x="66" y="82"/>
                  </a:lnTo>
                  <a:lnTo>
                    <a:pt x="62" y="82"/>
                  </a:lnTo>
                  <a:lnTo>
                    <a:pt x="62" y="88"/>
                  </a:lnTo>
                  <a:lnTo>
                    <a:pt x="71" y="86"/>
                  </a:lnTo>
                  <a:lnTo>
                    <a:pt x="81" y="82"/>
                  </a:lnTo>
                  <a:lnTo>
                    <a:pt x="102" y="82"/>
                  </a:lnTo>
                  <a:lnTo>
                    <a:pt x="110" y="82"/>
                  </a:lnTo>
                  <a:lnTo>
                    <a:pt x="130" y="82"/>
                  </a:lnTo>
                  <a:lnTo>
                    <a:pt x="151" y="82"/>
                  </a:lnTo>
                  <a:lnTo>
                    <a:pt x="135" y="82"/>
                  </a:lnTo>
                  <a:lnTo>
                    <a:pt x="118" y="88"/>
                  </a:lnTo>
                  <a:lnTo>
                    <a:pt x="120" y="94"/>
                  </a:lnTo>
                  <a:lnTo>
                    <a:pt x="135" y="88"/>
                  </a:lnTo>
                  <a:lnTo>
                    <a:pt x="151" y="86"/>
                  </a:lnTo>
                  <a:lnTo>
                    <a:pt x="163" y="82"/>
                  </a:lnTo>
                  <a:lnTo>
                    <a:pt x="141" y="94"/>
                  </a:lnTo>
                  <a:lnTo>
                    <a:pt x="130" y="94"/>
                  </a:lnTo>
                  <a:lnTo>
                    <a:pt x="120" y="98"/>
                  </a:lnTo>
                  <a:lnTo>
                    <a:pt x="120" y="108"/>
                  </a:lnTo>
                  <a:lnTo>
                    <a:pt x="135" y="104"/>
                  </a:lnTo>
                  <a:lnTo>
                    <a:pt x="147" y="102"/>
                  </a:lnTo>
                  <a:lnTo>
                    <a:pt x="139" y="104"/>
                  </a:lnTo>
                  <a:lnTo>
                    <a:pt x="130" y="108"/>
                  </a:lnTo>
                  <a:lnTo>
                    <a:pt x="120" y="108"/>
                  </a:lnTo>
                  <a:lnTo>
                    <a:pt x="120" y="124"/>
                  </a:lnTo>
                  <a:lnTo>
                    <a:pt x="135" y="118"/>
                  </a:lnTo>
                  <a:lnTo>
                    <a:pt x="145" y="114"/>
                  </a:lnTo>
                  <a:lnTo>
                    <a:pt x="135" y="120"/>
                  </a:lnTo>
                  <a:lnTo>
                    <a:pt x="120" y="126"/>
                  </a:lnTo>
                  <a:lnTo>
                    <a:pt x="120" y="132"/>
                  </a:lnTo>
                  <a:lnTo>
                    <a:pt x="130" y="142"/>
                  </a:lnTo>
                  <a:lnTo>
                    <a:pt x="135" y="132"/>
                  </a:lnTo>
                  <a:lnTo>
                    <a:pt x="145" y="124"/>
                  </a:lnTo>
                  <a:lnTo>
                    <a:pt x="155" y="114"/>
                  </a:lnTo>
                  <a:lnTo>
                    <a:pt x="145" y="130"/>
                  </a:lnTo>
                  <a:lnTo>
                    <a:pt x="139" y="132"/>
                  </a:lnTo>
                  <a:lnTo>
                    <a:pt x="130" y="142"/>
                  </a:lnTo>
                  <a:lnTo>
                    <a:pt x="135" y="153"/>
                  </a:lnTo>
                  <a:lnTo>
                    <a:pt x="147" y="142"/>
                  </a:lnTo>
                  <a:lnTo>
                    <a:pt x="161" y="132"/>
                  </a:lnTo>
                  <a:lnTo>
                    <a:pt x="166" y="120"/>
                  </a:lnTo>
                  <a:lnTo>
                    <a:pt x="161" y="140"/>
                  </a:lnTo>
                  <a:lnTo>
                    <a:pt x="151" y="146"/>
                  </a:lnTo>
                  <a:lnTo>
                    <a:pt x="141" y="153"/>
                  </a:lnTo>
                  <a:lnTo>
                    <a:pt x="151" y="153"/>
                  </a:lnTo>
                  <a:lnTo>
                    <a:pt x="166" y="142"/>
                  </a:lnTo>
                  <a:lnTo>
                    <a:pt x="182" y="126"/>
                  </a:lnTo>
                  <a:lnTo>
                    <a:pt x="188" y="114"/>
                  </a:lnTo>
                  <a:lnTo>
                    <a:pt x="194" y="92"/>
                  </a:lnTo>
                  <a:lnTo>
                    <a:pt x="194" y="76"/>
                  </a:lnTo>
                  <a:lnTo>
                    <a:pt x="198" y="60"/>
                  </a:lnTo>
                  <a:lnTo>
                    <a:pt x="178" y="64"/>
                  </a:lnTo>
                  <a:lnTo>
                    <a:pt x="163" y="66"/>
                  </a:lnTo>
                  <a:lnTo>
                    <a:pt x="135" y="72"/>
                  </a:lnTo>
                  <a:lnTo>
                    <a:pt x="161" y="64"/>
                  </a:lnTo>
                  <a:lnTo>
                    <a:pt x="170" y="60"/>
                  </a:lnTo>
                  <a:lnTo>
                    <a:pt x="184" y="56"/>
                  </a:lnTo>
                  <a:lnTo>
                    <a:pt x="194" y="54"/>
                  </a:lnTo>
                  <a:lnTo>
                    <a:pt x="194" y="44"/>
                  </a:lnTo>
                  <a:lnTo>
                    <a:pt x="194" y="28"/>
                  </a:lnTo>
                  <a:lnTo>
                    <a:pt x="172" y="32"/>
                  </a:lnTo>
                  <a:lnTo>
                    <a:pt x="157" y="38"/>
                  </a:lnTo>
                  <a:lnTo>
                    <a:pt x="135" y="44"/>
                  </a:lnTo>
                  <a:lnTo>
                    <a:pt x="155" y="32"/>
                  </a:lnTo>
                  <a:lnTo>
                    <a:pt x="172" y="28"/>
                  </a:lnTo>
                  <a:lnTo>
                    <a:pt x="194" y="26"/>
                  </a:lnTo>
                  <a:lnTo>
                    <a:pt x="188" y="16"/>
                  </a:lnTo>
                  <a:lnTo>
                    <a:pt x="182" y="12"/>
                  </a:lnTo>
                  <a:lnTo>
                    <a:pt x="166" y="10"/>
                  </a:lnTo>
                  <a:lnTo>
                    <a:pt x="147" y="12"/>
                  </a:lnTo>
                  <a:lnTo>
                    <a:pt x="135" y="20"/>
                  </a:lnTo>
                  <a:lnTo>
                    <a:pt x="141" y="10"/>
                  </a:lnTo>
                  <a:lnTo>
                    <a:pt x="161" y="6"/>
                  </a:lnTo>
                  <a:lnTo>
                    <a:pt x="141" y="4"/>
                  </a:lnTo>
                  <a:lnTo>
                    <a:pt x="130" y="0"/>
                  </a:lnTo>
                  <a:lnTo>
                    <a:pt x="110" y="6"/>
                  </a:lnTo>
                  <a:lnTo>
                    <a:pt x="99" y="12"/>
                  </a:lnTo>
                  <a:lnTo>
                    <a:pt x="77" y="12"/>
                  </a:lnTo>
                  <a:lnTo>
                    <a:pt x="93" y="10"/>
                  </a:lnTo>
                  <a:lnTo>
                    <a:pt x="102" y="6"/>
                  </a:lnTo>
                  <a:lnTo>
                    <a:pt x="108" y="0"/>
                  </a:lnTo>
                  <a:lnTo>
                    <a:pt x="89" y="0"/>
                  </a:lnTo>
                  <a:lnTo>
                    <a:pt x="71" y="4"/>
                  </a:lnTo>
                  <a:lnTo>
                    <a:pt x="62" y="6"/>
                  </a:lnTo>
                  <a:lnTo>
                    <a:pt x="52" y="12"/>
                  </a:lnTo>
                  <a:lnTo>
                    <a:pt x="44" y="22"/>
                  </a:lnTo>
                  <a:lnTo>
                    <a:pt x="46" y="12"/>
                  </a:lnTo>
                  <a:lnTo>
                    <a:pt x="58" y="6"/>
                  </a:lnTo>
                  <a:lnTo>
                    <a:pt x="34" y="12"/>
                  </a:lnTo>
                </a:path>
              </a:pathLst>
            </a:custGeom>
            <a:solidFill>
              <a:srgbClr val="A05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32" name="Freeform 82">
              <a:extLst>
                <a:ext uri="{FF2B5EF4-FFF2-40B4-BE49-F238E27FC236}">
                  <a16:creationId xmlns:a16="http://schemas.microsoft.com/office/drawing/2014/main" id="{DF48628A-81C9-4469-B12A-2850AAC8AA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9" y="2038"/>
              <a:ext cx="50" cy="53"/>
            </a:xfrm>
            <a:custGeom>
              <a:avLst/>
              <a:gdLst>
                <a:gd name="T0" fmla="*/ 0 w 50"/>
                <a:gd name="T1" fmla="*/ 0 h 53"/>
                <a:gd name="T2" fmla="*/ 11 w 50"/>
                <a:gd name="T3" fmla="*/ 10 h 53"/>
                <a:gd name="T4" fmla="*/ 21 w 50"/>
                <a:gd name="T5" fmla="*/ 20 h 53"/>
                <a:gd name="T6" fmla="*/ 41 w 50"/>
                <a:gd name="T7" fmla="*/ 26 h 53"/>
                <a:gd name="T8" fmla="*/ 49 w 50"/>
                <a:gd name="T9" fmla="*/ 52 h 53"/>
                <a:gd name="T10" fmla="*/ 33 w 50"/>
                <a:gd name="T11" fmla="*/ 36 h 53"/>
                <a:gd name="T12" fmla="*/ 11 w 50"/>
                <a:gd name="T13" fmla="*/ 26 h 53"/>
                <a:gd name="T14" fmla="*/ 0 w 50"/>
                <a:gd name="T15" fmla="*/ 0 h 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0" h="53">
                  <a:moveTo>
                    <a:pt x="0" y="0"/>
                  </a:moveTo>
                  <a:lnTo>
                    <a:pt x="11" y="10"/>
                  </a:lnTo>
                  <a:lnTo>
                    <a:pt x="21" y="20"/>
                  </a:lnTo>
                  <a:lnTo>
                    <a:pt x="41" y="26"/>
                  </a:lnTo>
                  <a:lnTo>
                    <a:pt x="49" y="52"/>
                  </a:lnTo>
                  <a:lnTo>
                    <a:pt x="33" y="36"/>
                  </a:lnTo>
                  <a:lnTo>
                    <a:pt x="11" y="26"/>
                  </a:lnTo>
                  <a:lnTo>
                    <a:pt x="0" y="0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33" name="Freeform 83">
              <a:extLst>
                <a:ext uri="{FF2B5EF4-FFF2-40B4-BE49-F238E27FC236}">
                  <a16:creationId xmlns:a16="http://schemas.microsoft.com/office/drawing/2014/main" id="{F1474E3B-26BD-4D3A-B53D-48102825942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5" y="2090"/>
              <a:ext cx="129" cy="264"/>
            </a:xfrm>
            <a:custGeom>
              <a:avLst/>
              <a:gdLst>
                <a:gd name="T0" fmla="*/ 110 w 129"/>
                <a:gd name="T1" fmla="*/ 0 h 264"/>
                <a:gd name="T2" fmla="*/ 95 w 129"/>
                <a:gd name="T3" fmla="*/ 12 h 264"/>
                <a:gd name="T4" fmla="*/ 91 w 129"/>
                <a:gd name="T5" fmla="*/ 28 h 264"/>
                <a:gd name="T6" fmla="*/ 69 w 129"/>
                <a:gd name="T7" fmla="*/ 46 h 264"/>
                <a:gd name="T8" fmla="*/ 36 w 129"/>
                <a:gd name="T9" fmla="*/ 116 h 264"/>
                <a:gd name="T10" fmla="*/ 11 w 129"/>
                <a:gd name="T11" fmla="*/ 176 h 264"/>
                <a:gd name="T12" fmla="*/ 0 w 129"/>
                <a:gd name="T13" fmla="*/ 263 h 264"/>
                <a:gd name="T14" fmla="*/ 48 w 129"/>
                <a:gd name="T15" fmla="*/ 224 h 264"/>
                <a:gd name="T16" fmla="*/ 128 w 129"/>
                <a:gd name="T17" fmla="*/ 38 h 264"/>
                <a:gd name="T18" fmla="*/ 110 w 129"/>
                <a:gd name="T19" fmla="*/ 0 h 26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9" h="264">
                  <a:moveTo>
                    <a:pt x="110" y="0"/>
                  </a:moveTo>
                  <a:lnTo>
                    <a:pt x="95" y="12"/>
                  </a:lnTo>
                  <a:lnTo>
                    <a:pt x="91" y="28"/>
                  </a:lnTo>
                  <a:lnTo>
                    <a:pt x="69" y="46"/>
                  </a:lnTo>
                  <a:lnTo>
                    <a:pt x="36" y="116"/>
                  </a:lnTo>
                  <a:lnTo>
                    <a:pt x="11" y="176"/>
                  </a:lnTo>
                  <a:lnTo>
                    <a:pt x="0" y="263"/>
                  </a:lnTo>
                  <a:lnTo>
                    <a:pt x="48" y="224"/>
                  </a:lnTo>
                  <a:lnTo>
                    <a:pt x="128" y="38"/>
                  </a:lnTo>
                  <a:lnTo>
                    <a:pt x="110" y="0"/>
                  </a:lnTo>
                </a:path>
              </a:pathLst>
            </a:custGeom>
            <a:solidFill>
              <a:srgbClr val="4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34" name="Freeform 84">
              <a:extLst>
                <a:ext uri="{FF2B5EF4-FFF2-40B4-BE49-F238E27FC236}">
                  <a16:creationId xmlns:a16="http://schemas.microsoft.com/office/drawing/2014/main" id="{98F7A3D9-DC11-4476-B090-D1B675CA7F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3" y="2042"/>
              <a:ext cx="487" cy="436"/>
            </a:xfrm>
            <a:custGeom>
              <a:avLst/>
              <a:gdLst>
                <a:gd name="T0" fmla="*/ 398 w 487"/>
                <a:gd name="T1" fmla="*/ 22 h 436"/>
                <a:gd name="T2" fmla="*/ 382 w 487"/>
                <a:gd name="T3" fmla="*/ 0 h 436"/>
                <a:gd name="T4" fmla="*/ 264 w 487"/>
                <a:gd name="T5" fmla="*/ 42 h 436"/>
                <a:gd name="T6" fmla="*/ 258 w 487"/>
                <a:gd name="T7" fmla="*/ 70 h 436"/>
                <a:gd name="T8" fmla="*/ 248 w 487"/>
                <a:gd name="T9" fmla="*/ 78 h 436"/>
                <a:gd name="T10" fmla="*/ 235 w 487"/>
                <a:gd name="T11" fmla="*/ 94 h 436"/>
                <a:gd name="T12" fmla="*/ 225 w 487"/>
                <a:gd name="T13" fmla="*/ 116 h 436"/>
                <a:gd name="T14" fmla="*/ 200 w 487"/>
                <a:gd name="T15" fmla="*/ 164 h 436"/>
                <a:gd name="T16" fmla="*/ 182 w 487"/>
                <a:gd name="T17" fmla="*/ 222 h 436"/>
                <a:gd name="T18" fmla="*/ 169 w 487"/>
                <a:gd name="T19" fmla="*/ 260 h 436"/>
                <a:gd name="T20" fmla="*/ 77 w 487"/>
                <a:gd name="T21" fmla="*/ 262 h 436"/>
                <a:gd name="T22" fmla="*/ 58 w 487"/>
                <a:gd name="T23" fmla="*/ 272 h 436"/>
                <a:gd name="T24" fmla="*/ 13 w 487"/>
                <a:gd name="T25" fmla="*/ 272 h 436"/>
                <a:gd name="T26" fmla="*/ 3 w 487"/>
                <a:gd name="T27" fmla="*/ 288 h 436"/>
                <a:gd name="T28" fmla="*/ 0 w 487"/>
                <a:gd name="T29" fmla="*/ 304 h 436"/>
                <a:gd name="T30" fmla="*/ 5 w 487"/>
                <a:gd name="T31" fmla="*/ 322 h 436"/>
                <a:gd name="T32" fmla="*/ 42 w 487"/>
                <a:gd name="T33" fmla="*/ 328 h 436"/>
                <a:gd name="T34" fmla="*/ 64 w 487"/>
                <a:gd name="T35" fmla="*/ 348 h 436"/>
                <a:gd name="T36" fmla="*/ 101 w 487"/>
                <a:gd name="T37" fmla="*/ 358 h 436"/>
                <a:gd name="T38" fmla="*/ 132 w 487"/>
                <a:gd name="T39" fmla="*/ 358 h 436"/>
                <a:gd name="T40" fmla="*/ 163 w 487"/>
                <a:gd name="T41" fmla="*/ 364 h 436"/>
                <a:gd name="T42" fmla="*/ 163 w 487"/>
                <a:gd name="T43" fmla="*/ 372 h 436"/>
                <a:gd name="T44" fmla="*/ 163 w 487"/>
                <a:gd name="T45" fmla="*/ 396 h 436"/>
                <a:gd name="T46" fmla="*/ 167 w 487"/>
                <a:gd name="T47" fmla="*/ 408 h 436"/>
                <a:gd name="T48" fmla="*/ 184 w 487"/>
                <a:gd name="T49" fmla="*/ 410 h 436"/>
                <a:gd name="T50" fmla="*/ 206 w 487"/>
                <a:gd name="T51" fmla="*/ 414 h 436"/>
                <a:gd name="T52" fmla="*/ 225 w 487"/>
                <a:gd name="T53" fmla="*/ 430 h 436"/>
                <a:gd name="T54" fmla="*/ 252 w 487"/>
                <a:gd name="T55" fmla="*/ 430 h 436"/>
                <a:gd name="T56" fmla="*/ 274 w 487"/>
                <a:gd name="T57" fmla="*/ 426 h 436"/>
                <a:gd name="T58" fmla="*/ 309 w 487"/>
                <a:gd name="T59" fmla="*/ 420 h 436"/>
                <a:gd name="T60" fmla="*/ 347 w 487"/>
                <a:gd name="T61" fmla="*/ 424 h 436"/>
                <a:gd name="T62" fmla="*/ 384 w 487"/>
                <a:gd name="T63" fmla="*/ 435 h 436"/>
                <a:gd name="T64" fmla="*/ 421 w 487"/>
                <a:gd name="T65" fmla="*/ 424 h 436"/>
                <a:gd name="T66" fmla="*/ 449 w 487"/>
                <a:gd name="T67" fmla="*/ 402 h 436"/>
                <a:gd name="T68" fmla="*/ 447 w 487"/>
                <a:gd name="T69" fmla="*/ 380 h 436"/>
                <a:gd name="T70" fmla="*/ 452 w 487"/>
                <a:gd name="T71" fmla="*/ 348 h 436"/>
                <a:gd name="T72" fmla="*/ 458 w 487"/>
                <a:gd name="T73" fmla="*/ 310 h 436"/>
                <a:gd name="T74" fmla="*/ 472 w 487"/>
                <a:gd name="T75" fmla="*/ 272 h 436"/>
                <a:gd name="T76" fmla="*/ 486 w 487"/>
                <a:gd name="T77" fmla="*/ 218 h 436"/>
                <a:gd name="T78" fmla="*/ 486 w 487"/>
                <a:gd name="T79" fmla="*/ 164 h 436"/>
                <a:gd name="T80" fmla="*/ 486 w 487"/>
                <a:gd name="T81" fmla="*/ 116 h 436"/>
                <a:gd name="T82" fmla="*/ 484 w 487"/>
                <a:gd name="T83" fmla="*/ 82 h 436"/>
                <a:gd name="T84" fmla="*/ 472 w 487"/>
                <a:gd name="T85" fmla="*/ 64 h 436"/>
                <a:gd name="T86" fmla="*/ 449 w 487"/>
                <a:gd name="T87" fmla="*/ 54 h 436"/>
                <a:gd name="T88" fmla="*/ 427 w 487"/>
                <a:gd name="T89" fmla="*/ 34 h 436"/>
                <a:gd name="T90" fmla="*/ 398 w 487"/>
                <a:gd name="T91" fmla="*/ 22 h 4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487" h="436">
                  <a:moveTo>
                    <a:pt x="398" y="22"/>
                  </a:moveTo>
                  <a:lnTo>
                    <a:pt x="382" y="0"/>
                  </a:lnTo>
                  <a:lnTo>
                    <a:pt x="264" y="42"/>
                  </a:lnTo>
                  <a:lnTo>
                    <a:pt x="258" y="70"/>
                  </a:lnTo>
                  <a:lnTo>
                    <a:pt x="248" y="78"/>
                  </a:lnTo>
                  <a:lnTo>
                    <a:pt x="235" y="94"/>
                  </a:lnTo>
                  <a:lnTo>
                    <a:pt x="225" y="116"/>
                  </a:lnTo>
                  <a:lnTo>
                    <a:pt x="200" y="164"/>
                  </a:lnTo>
                  <a:lnTo>
                    <a:pt x="182" y="222"/>
                  </a:lnTo>
                  <a:lnTo>
                    <a:pt x="169" y="260"/>
                  </a:lnTo>
                  <a:lnTo>
                    <a:pt x="77" y="262"/>
                  </a:lnTo>
                  <a:lnTo>
                    <a:pt x="58" y="272"/>
                  </a:lnTo>
                  <a:lnTo>
                    <a:pt x="13" y="272"/>
                  </a:lnTo>
                  <a:lnTo>
                    <a:pt x="3" y="288"/>
                  </a:lnTo>
                  <a:lnTo>
                    <a:pt x="0" y="304"/>
                  </a:lnTo>
                  <a:lnTo>
                    <a:pt x="5" y="322"/>
                  </a:lnTo>
                  <a:lnTo>
                    <a:pt x="42" y="328"/>
                  </a:lnTo>
                  <a:lnTo>
                    <a:pt x="64" y="348"/>
                  </a:lnTo>
                  <a:lnTo>
                    <a:pt x="101" y="358"/>
                  </a:lnTo>
                  <a:lnTo>
                    <a:pt x="132" y="358"/>
                  </a:lnTo>
                  <a:lnTo>
                    <a:pt x="163" y="364"/>
                  </a:lnTo>
                  <a:lnTo>
                    <a:pt x="163" y="372"/>
                  </a:lnTo>
                  <a:lnTo>
                    <a:pt x="163" y="396"/>
                  </a:lnTo>
                  <a:lnTo>
                    <a:pt x="167" y="408"/>
                  </a:lnTo>
                  <a:lnTo>
                    <a:pt x="184" y="410"/>
                  </a:lnTo>
                  <a:lnTo>
                    <a:pt x="206" y="414"/>
                  </a:lnTo>
                  <a:lnTo>
                    <a:pt x="225" y="430"/>
                  </a:lnTo>
                  <a:lnTo>
                    <a:pt x="252" y="430"/>
                  </a:lnTo>
                  <a:lnTo>
                    <a:pt x="274" y="426"/>
                  </a:lnTo>
                  <a:lnTo>
                    <a:pt x="309" y="420"/>
                  </a:lnTo>
                  <a:lnTo>
                    <a:pt x="347" y="424"/>
                  </a:lnTo>
                  <a:lnTo>
                    <a:pt x="384" y="435"/>
                  </a:lnTo>
                  <a:lnTo>
                    <a:pt x="421" y="424"/>
                  </a:lnTo>
                  <a:lnTo>
                    <a:pt x="449" y="402"/>
                  </a:lnTo>
                  <a:lnTo>
                    <a:pt x="447" y="380"/>
                  </a:lnTo>
                  <a:lnTo>
                    <a:pt x="452" y="348"/>
                  </a:lnTo>
                  <a:lnTo>
                    <a:pt x="458" y="310"/>
                  </a:lnTo>
                  <a:lnTo>
                    <a:pt x="472" y="272"/>
                  </a:lnTo>
                  <a:lnTo>
                    <a:pt x="486" y="218"/>
                  </a:lnTo>
                  <a:lnTo>
                    <a:pt x="486" y="164"/>
                  </a:lnTo>
                  <a:lnTo>
                    <a:pt x="486" y="116"/>
                  </a:lnTo>
                  <a:lnTo>
                    <a:pt x="484" y="82"/>
                  </a:lnTo>
                  <a:lnTo>
                    <a:pt x="472" y="64"/>
                  </a:lnTo>
                  <a:lnTo>
                    <a:pt x="449" y="54"/>
                  </a:lnTo>
                  <a:lnTo>
                    <a:pt x="427" y="34"/>
                  </a:lnTo>
                  <a:lnTo>
                    <a:pt x="398" y="22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35" name="Freeform 85">
              <a:extLst>
                <a:ext uri="{FF2B5EF4-FFF2-40B4-BE49-F238E27FC236}">
                  <a16:creationId xmlns:a16="http://schemas.microsoft.com/office/drawing/2014/main" id="{EA4D2791-7372-4EC3-8023-860A3B731D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6" y="2068"/>
              <a:ext cx="309" cy="406"/>
            </a:xfrm>
            <a:custGeom>
              <a:avLst/>
              <a:gdLst>
                <a:gd name="T0" fmla="*/ 38 w 309"/>
                <a:gd name="T1" fmla="*/ 334 h 406"/>
                <a:gd name="T2" fmla="*/ 113 w 309"/>
                <a:gd name="T3" fmla="*/ 328 h 406"/>
                <a:gd name="T4" fmla="*/ 175 w 309"/>
                <a:gd name="T5" fmla="*/ 312 h 406"/>
                <a:gd name="T6" fmla="*/ 196 w 309"/>
                <a:gd name="T7" fmla="*/ 278 h 406"/>
                <a:gd name="T8" fmla="*/ 191 w 309"/>
                <a:gd name="T9" fmla="*/ 252 h 406"/>
                <a:gd name="T10" fmla="*/ 237 w 309"/>
                <a:gd name="T11" fmla="*/ 202 h 406"/>
                <a:gd name="T12" fmla="*/ 191 w 309"/>
                <a:gd name="T13" fmla="*/ 224 h 406"/>
                <a:gd name="T14" fmla="*/ 216 w 309"/>
                <a:gd name="T15" fmla="*/ 180 h 406"/>
                <a:gd name="T16" fmla="*/ 255 w 309"/>
                <a:gd name="T17" fmla="*/ 120 h 406"/>
                <a:gd name="T18" fmla="*/ 196 w 309"/>
                <a:gd name="T19" fmla="*/ 166 h 406"/>
                <a:gd name="T20" fmla="*/ 191 w 309"/>
                <a:gd name="T21" fmla="*/ 90 h 406"/>
                <a:gd name="T22" fmla="*/ 163 w 309"/>
                <a:gd name="T23" fmla="*/ 62 h 406"/>
                <a:gd name="T24" fmla="*/ 120 w 309"/>
                <a:gd name="T25" fmla="*/ 52 h 406"/>
                <a:gd name="T26" fmla="*/ 200 w 309"/>
                <a:gd name="T27" fmla="*/ 28 h 406"/>
                <a:gd name="T28" fmla="*/ 237 w 309"/>
                <a:gd name="T29" fmla="*/ 52 h 406"/>
                <a:gd name="T30" fmla="*/ 212 w 309"/>
                <a:gd name="T31" fmla="*/ 28 h 406"/>
                <a:gd name="T32" fmla="*/ 169 w 309"/>
                <a:gd name="T33" fmla="*/ 22 h 406"/>
                <a:gd name="T34" fmla="*/ 200 w 309"/>
                <a:gd name="T35" fmla="*/ 12 h 406"/>
                <a:gd name="T36" fmla="*/ 228 w 309"/>
                <a:gd name="T37" fmla="*/ 0 h 406"/>
                <a:gd name="T38" fmla="*/ 265 w 309"/>
                <a:gd name="T39" fmla="*/ 22 h 406"/>
                <a:gd name="T40" fmla="*/ 296 w 309"/>
                <a:gd name="T41" fmla="*/ 44 h 406"/>
                <a:gd name="T42" fmla="*/ 308 w 309"/>
                <a:gd name="T43" fmla="*/ 82 h 406"/>
                <a:gd name="T44" fmla="*/ 306 w 309"/>
                <a:gd name="T45" fmla="*/ 150 h 406"/>
                <a:gd name="T46" fmla="*/ 292 w 309"/>
                <a:gd name="T47" fmla="*/ 234 h 406"/>
                <a:gd name="T48" fmla="*/ 274 w 309"/>
                <a:gd name="T49" fmla="*/ 316 h 406"/>
                <a:gd name="T50" fmla="*/ 269 w 309"/>
                <a:gd name="T51" fmla="*/ 372 h 406"/>
                <a:gd name="T52" fmla="*/ 249 w 309"/>
                <a:gd name="T53" fmla="*/ 392 h 406"/>
                <a:gd name="T54" fmla="*/ 212 w 309"/>
                <a:gd name="T55" fmla="*/ 405 h 406"/>
                <a:gd name="T56" fmla="*/ 189 w 309"/>
                <a:gd name="T57" fmla="*/ 398 h 406"/>
                <a:gd name="T58" fmla="*/ 163 w 309"/>
                <a:gd name="T59" fmla="*/ 376 h 406"/>
                <a:gd name="T60" fmla="*/ 157 w 309"/>
                <a:gd name="T61" fmla="*/ 372 h 406"/>
                <a:gd name="T62" fmla="*/ 120 w 309"/>
                <a:gd name="T63" fmla="*/ 392 h 406"/>
                <a:gd name="T64" fmla="*/ 83 w 309"/>
                <a:gd name="T65" fmla="*/ 398 h 406"/>
                <a:gd name="T66" fmla="*/ 48 w 309"/>
                <a:gd name="T67" fmla="*/ 394 h 406"/>
                <a:gd name="T68" fmla="*/ 70 w 309"/>
                <a:gd name="T69" fmla="*/ 376 h 406"/>
                <a:gd name="T70" fmla="*/ 105 w 309"/>
                <a:gd name="T71" fmla="*/ 350 h 406"/>
                <a:gd name="T72" fmla="*/ 52 w 309"/>
                <a:gd name="T73" fmla="*/ 372 h 406"/>
                <a:gd name="T74" fmla="*/ 9 w 309"/>
                <a:gd name="T75" fmla="*/ 382 h 406"/>
                <a:gd name="T76" fmla="*/ 0 w 309"/>
                <a:gd name="T77" fmla="*/ 372 h 40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309" h="406">
                  <a:moveTo>
                    <a:pt x="0" y="340"/>
                  </a:moveTo>
                  <a:lnTo>
                    <a:pt x="38" y="334"/>
                  </a:lnTo>
                  <a:lnTo>
                    <a:pt x="74" y="332"/>
                  </a:lnTo>
                  <a:lnTo>
                    <a:pt x="113" y="328"/>
                  </a:lnTo>
                  <a:lnTo>
                    <a:pt x="154" y="324"/>
                  </a:lnTo>
                  <a:lnTo>
                    <a:pt x="175" y="312"/>
                  </a:lnTo>
                  <a:lnTo>
                    <a:pt x="226" y="262"/>
                  </a:lnTo>
                  <a:lnTo>
                    <a:pt x="196" y="278"/>
                  </a:lnTo>
                  <a:lnTo>
                    <a:pt x="181" y="290"/>
                  </a:lnTo>
                  <a:lnTo>
                    <a:pt x="191" y="252"/>
                  </a:lnTo>
                  <a:lnTo>
                    <a:pt x="212" y="240"/>
                  </a:lnTo>
                  <a:lnTo>
                    <a:pt x="237" y="202"/>
                  </a:lnTo>
                  <a:lnTo>
                    <a:pt x="212" y="220"/>
                  </a:lnTo>
                  <a:lnTo>
                    <a:pt x="191" y="224"/>
                  </a:lnTo>
                  <a:lnTo>
                    <a:pt x="196" y="196"/>
                  </a:lnTo>
                  <a:lnTo>
                    <a:pt x="216" y="180"/>
                  </a:lnTo>
                  <a:lnTo>
                    <a:pt x="237" y="164"/>
                  </a:lnTo>
                  <a:lnTo>
                    <a:pt x="255" y="120"/>
                  </a:lnTo>
                  <a:lnTo>
                    <a:pt x="218" y="158"/>
                  </a:lnTo>
                  <a:lnTo>
                    <a:pt x="196" y="166"/>
                  </a:lnTo>
                  <a:lnTo>
                    <a:pt x="194" y="114"/>
                  </a:lnTo>
                  <a:lnTo>
                    <a:pt x="191" y="90"/>
                  </a:lnTo>
                  <a:lnTo>
                    <a:pt x="179" y="82"/>
                  </a:lnTo>
                  <a:lnTo>
                    <a:pt x="163" y="62"/>
                  </a:lnTo>
                  <a:lnTo>
                    <a:pt x="132" y="56"/>
                  </a:lnTo>
                  <a:lnTo>
                    <a:pt x="120" y="52"/>
                  </a:lnTo>
                  <a:lnTo>
                    <a:pt x="159" y="22"/>
                  </a:lnTo>
                  <a:lnTo>
                    <a:pt x="200" y="28"/>
                  </a:lnTo>
                  <a:lnTo>
                    <a:pt x="228" y="40"/>
                  </a:lnTo>
                  <a:lnTo>
                    <a:pt x="237" y="52"/>
                  </a:lnTo>
                  <a:lnTo>
                    <a:pt x="231" y="34"/>
                  </a:lnTo>
                  <a:lnTo>
                    <a:pt x="212" y="28"/>
                  </a:lnTo>
                  <a:lnTo>
                    <a:pt x="191" y="22"/>
                  </a:lnTo>
                  <a:lnTo>
                    <a:pt x="169" y="22"/>
                  </a:lnTo>
                  <a:lnTo>
                    <a:pt x="181" y="16"/>
                  </a:lnTo>
                  <a:lnTo>
                    <a:pt x="200" y="12"/>
                  </a:lnTo>
                  <a:lnTo>
                    <a:pt x="216" y="6"/>
                  </a:lnTo>
                  <a:lnTo>
                    <a:pt x="228" y="0"/>
                  </a:lnTo>
                  <a:lnTo>
                    <a:pt x="249" y="16"/>
                  </a:lnTo>
                  <a:lnTo>
                    <a:pt x="265" y="22"/>
                  </a:lnTo>
                  <a:lnTo>
                    <a:pt x="274" y="34"/>
                  </a:lnTo>
                  <a:lnTo>
                    <a:pt x="296" y="44"/>
                  </a:lnTo>
                  <a:lnTo>
                    <a:pt x="300" y="56"/>
                  </a:lnTo>
                  <a:lnTo>
                    <a:pt x="308" y="82"/>
                  </a:lnTo>
                  <a:lnTo>
                    <a:pt x="308" y="114"/>
                  </a:lnTo>
                  <a:lnTo>
                    <a:pt x="306" y="150"/>
                  </a:lnTo>
                  <a:lnTo>
                    <a:pt x="306" y="192"/>
                  </a:lnTo>
                  <a:lnTo>
                    <a:pt x="292" y="234"/>
                  </a:lnTo>
                  <a:lnTo>
                    <a:pt x="284" y="280"/>
                  </a:lnTo>
                  <a:lnTo>
                    <a:pt x="274" y="316"/>
                  </a:lnTo>
                  <a:lnTo>
                    <a:pt x="265" y="344"/>
                  </a:lnTo>
                  <a:lnTo>
                    <a:pt x="269" y="372"/>
                  </a:lnTo>
                  <a:lnTo>
                    <a:pt x="265" y="382"/>
                  </a:lnTo>
                  <a:lnTo>
                    <a:pt x="249" y="392"/>
                  </a:lnTo>
                  <a:lnTo>
                    <a:pt x="233" y="400"/>
                  </a:lnTo>
                  <a:lnTo>
                    <a:pt x="212" y="405"/>
                  </a:lnTo>
                  <a:lnTo>
                    <a:pt x="200" y="398"/>
                  </a:lnTo>
                  <a:lnTo>
                    <a:pt x="189" y="398"/>
                  </a:lnTo>
                  <a:lnTo>
                    <a:pt x="148" y="392"/>
                  </a:lnTo>
                  <a:lnTo>
                    <a:pt x="163" y="376"/>
                  </a:lnTo>
                  <a:lnTo>
                    <a:pt x="181" y="356"/>
                  </a:lnTo>
                  <a:lnTo>
                    <a:pt x="157" y="372"/>
                  </a:lnTo>
                  <a:lnTo>
                    <a:pt x="136" y="382"/>
                  </a:lnTo>
                  <a:lnTo>
                    <a:pt x="120" y="392"/>
                  </a:lnTo>
                  <a:lnTo>
                    <a:pt x="105" y="398"/>
                  </a:lnTo>
                  <a:lnTo>
                    <a:pt x="83" y="398"/>
                  </a:lnTo>
                  <a:lnTo>
                    <a:pt x="62" y="398"/>
                  </a:lnTo>
                  <a:lnTo>
                    <a:pt x="48" y="394"/>
                  </a:lnTo>
                  <a:lnTo>
                    <a:pt x="46" y="388"/>
                  </a:lnTo>
                  <a:lnTo>
                    <a:pt x="70" y="376"/>
                  </a:lnTo>
                  <a:lnTo>
                    <a:pt x="99" y="360"/>
                  </a:lnTo>
                  <a:lnTo>
                    <a:pt x="105" y="350"/>
                  </a:lnTo>
                  <a:lnTo>
                    <a:pt x="85" y="354"/>
                  </a:lnTo>
                  <a:lnTo>
                    <a:pt x="52" y="372"/>
                  </a:lnTo>
                  <a:lnTo>
                    <a:pt x="38" y="382"/>
                  </a:lnTo>
                  <a:lnTo>
                    <a:pt x="9" y="382"/>
                  </a:lnTo>
                  <a:lnTo>
                    <a:pt x="0" y="378"/>
                  </a:lnTo>
                  <a:lnTo>
                    <a:pt x="0" y="372"/>
                  </a:lnTo>
                  <a:lnTo>
                    <a:pt x="0" y="340"/>
                  </a:lnTo>
                </a:path>
              </a:pathLst>
            </a:custGeom>
            <a:solidFill>
              <a:srgbClr val="E0E0E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36" name="Freeform 86">
              <a:extLst>
                <a:ext uri="{FF2B5EF4-FFF2-40B4-BE49-F238E27FC236}">
                  <a16:creationId xmlns:a16="http://schemas.microsoft.com/office/drawing/2014/main" id="{977DAE09-C31C-44D9-B817-30C7C2BA907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7" y="2267"/>
              <a:ext cx="94" cy="191"/>
            </a:xfrm>
            <a:custGeom>
              <a:avLst/>
              <a:gdLst>
                <a:gd name="T0" fmla="*/ 0 w 94"/>
                <a:gd name="T1" fmla="*/ 190 h 191"/>
                <a:gd name="T2" fmla="*/ 21 w 94"/>
                <a:gd name="T3" fmla="*/ 180 h 191"/>
                <a:gd name="T4" fmla="*/ 36 w 94"/>
                <a:gd name="T5" fmla="*/ 168 h 191"/>
                <a:gd name="T6" fmla="*/ 52 w 94"/>
                <a:gd name="T7" fmla="*/ 140 h 191"/>
                <a:gd name="T8" fmla="*/ 62 w 94"/>
                <a:gd name="T9" fmla="*/ 118 h 191"/>
                <a:gd name="T10" fmla="*/ 71 w 94"/>
                <a:gd name="T11" fmla="*/ 92 h 191"/>
                <a:gd name="T12" fmla="*/ 73 w 94"/>
                <a:gd name="T13" fmla="*/ 66 h 191"/>
                <a:gd name="T14" fmla="*/ 83 w 94"/>
                <a:gd name="T15" fmla="*/ 32 h 191"/>
                <a:gd name="T16" fmla="*/ 93 w 94"/>
                <a:gd name="T17" fmla="*/ 0 h 191"/>
                <a:gd name="T18" fmla="*/ 73 w 94"/>
                <a:gd name="T19" fmla="*/ 54 h 191"/>
                <a:gd name="T20" fmla="*/ 62 w 94"/>
                <a:gd name="T21" fmla="*/ 102 h 191"/>
                <a:gd name="T22" fmla="*/ 42 w 94"/>
                <a:gd name="T23" fmla="*/ 126 h 191"/>
                <a:gd name="T24" fmla="*/ 15 w 94"/>
                <a:gd name="T25" fmla="*/ 158 h 191"/>
                <a:gd name="T26" fmla="*/ 0 w 94"/>
                <a:gd name="T27" fmla="*/ 190 h 1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94" h="191">
                  <a:moveTo>
                    <a:pt x="0" y="190"/>
                  </a:moveTo>
                  <a:lnTo>
                    <a:pt x="21" y="180"/>
                  </a:lnTo>
                  <a:lnTo>
                    <a:pt x="36" y="168"/>
                  </a:lnTo>
                  <a:lnTo>
                    <a:pt x="52" y="140"/>
                  </a:lnTo>
                  <a:lnTo>
                    <a:pt x="62" y="118"/>
                  </a:lnTo>
                  <a:lnTo>
                    <a:pt x="71" y="92"/>
                  </a:lnTo>
                  <a:lnTo>
                    <a:pt x="73" y="66"/>
                  </a:lnTo>
                  <a:lnTo>
                    <a:pt x="83" y="32"/>
                  </a:lnTo>
                  <a:lnTo>
                    <a:pt x="93" y="0"/>
                  </a:lnTo>
                  <a:lnTo>
                    <a:pt x="73" y="54"/>
                  </a:lnTo>
                  <a:lnTo>
                    <a:pt x="62" y="102"/>
                  </a:lnTo>
                  <a:lnTo>
                    <a:pt x="42" y="126"/>
                  </a:lnTo>
                  <a:lnTo>
                    <a:pt x="15" y="158"/>
                  </a:lnTo>
                  <a:lnTo>
                    <a:pt x="0" y="190"/>
                  </a:lnTo>
                </a:path>
              </a:pathLst>
            </a:cu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37" name="Freeform 87">
              <a:extLst>
                <a:ext uri="{FF2B5EF4-FFF2-40B4-BE49-F238E27FC236}">
                  <a16:creationId xmlns:a16="http://schemas.microsoft.com/office/drawing/2014/main" id="{CBBA0658-7701-451E-ACCA-9CB6B51B7F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9" y="2118"/>
              <a:ext cx="359" cy="284"/>
            </a:xfrm>
            <a:custGeom>
              <a:avLst/>
              <a:gdLst>
                <a:gd name="T0" fmla="*/ 250 w 359"/>
                <a:gd name="T1" fmla="*/ 10 h 284"/>
                <a:gd name="T2" fmla="*/ 219 w 359"/>
                <a:gd name="T3" fmla="*/ 50 h 284"/>
                <a:gd name="T4" fmla="*/ 225 w 359"/>
                <a:gd name="T5" fmla="*/ 94 h 284"/>
                <a:gd name="T6" fmla="*/ 219 w 359"/>
                <a:gd name="T7" fmla="*/ 138 h 284"/>
                <a:gd name="T8" fmla="*/ 219 w 359"/>
                <a:gd name="T9" fmla="*/ 152 h 284"/>
                <a:gd name="T10" fmla="*/ 225 w 359"/>
                <a:gd name="T11" fmla="*/ 168 h 284"/>
                <a:gd name="T12" fmla="*/ 214 w 359"/>
                <a:gd name="T13" fmla="*/ 180 h 284"/>
                <a:gd name="T14" fmla="*/ 198 w 359"/>
                <a:gd name="T15" fmla="*/ 190 h 284"/>
                <a:gd name="T16" fmla="*/ 173 w 359"/>
                <a:gd name="T17" fmla="*/ 190 h 284"/>
                <a:gd name="T18" fmla="*/ 93 w 359"/>
                <a:gd name="T19" fmla="*/ 192 h 284"/>
                <a:gd name="T20" fmla="*/ 52 w 359"/>
                <a:gd name="T21" fmla="*/ 206 h 284"/>
                <a:gd name="T22" fmla="*/ 0 w 359"/>
                <a:gd name="T23" fmla="*/ 214 h 284"/>
                <a:gd name="T24" fmla="*/ 0 w 359"/>
                <a:gd name="T25" fmla="*/ 244 h 284"/>
                <a:gd name="T26" fmla="*/ 35 w 359"/>
                <a:gd name="T27" fmla="*/ 240 h 284"/>
                <a:gd name="T28" fmla="*/ 40 w 359"/>
                <a:gd name="T29" fmla="*/ 222 h 284"/>
                <a:gd name="T30" fmla="*/ 46 w 359"/>
                <a:gd name="T31" fmla="*/ 252 h 284"/>
                <a:gd name="T32" fmla="*/ 68 w 359"/>
                <a:gd name="T33" fmla="*/ 272 h 284"/>
                <a:gd name="T34" fmla="*/ 120 w 359"/>
                <a:gd name="T35" fmla="*/ 283 h 284"/>
                <a:gd name="T36" fmla="*/ 118 w 359"/>
                <a:gd name="T37" fmla="*/ 266 h 284"/>
                <a:gd name="T38" fmla="*/ 83 w 359"/>
                <a:gd name="T39" fmla="*/ 240 h 284"/>
                <a:gd name="T40" fmla="*/ 110 w 359"/>
                <a:gd name="T41" fmla="*/ 228 h 284"/>
                <a:gd name="T42" fmla="*/ 120 w 359"/>
                <a:gd name="T43" fmla="*/ 252 h 284"/>
                <a:gd name="T44" fmla="*/ 163 w 359"/>
                <a:gd name="T45" fmla="*/ 283 h 284"/>
                <a:gd name="T46" fmla="*/ 215 w 359"/>
                <a:gd name="T47" fmla="*/ 283 h 284"/>
                <a:gd name="T48" fmla="*/ 157 w 359"/>
                <a:gd name="T49" fmla="*/ 250 h 284"/>
                <a:gd name="T50" fmla="*/ 132 w 359"/>
                <a:gd name="T51" fmla="*/ 228 h 284"/>
                <a:gd name="T52" fmla="*/ 145 w 359"/>
                <a:gd name="T53" fmla="*/ 214 h 284"/>
                <a:gd name="T54" fmla="*/ 167 w 359"/>
                <a:gd name="T55" fmla="*/ 236 h 284"/>
                <a:gd name="T56" fmla="*/ 206 w 359"/>
                <a:gd name="T57" fmla="*/ 260 h 284"/>
                <a:gd name="T58" fmla="*/ 237 w 359"/>
                <a:gd name="T59" fmla="*/ 272 h 284"/>
                <a:gd name="T60" fmla="*/ 280 w 359"/>
                <a:gd name="T61" fmla="*/ 278 h 284"/>
                <a:gd name="T62" fmla="*/ 252 w 359"/>
                <a:gd name="T63" fmla="*/ 260 h 284"/>
                <a:gd name="T64" fmla="*/ 219 w 359"/>
                <a:gd name="T65" fmla="*/ 240 h 284"/>
                <a:gd name="T66" fmla="*/ 231 w 359"/>
                <a:gd name="T67" fmla="*/ 228 h 284"/>
                <a:gd name="T68" fmla="*/ 247 w 359"/>
                <a:gd name="T69" fmla="*/ 246 h 284"/>
                <a:gd name="T70" fmla="*/ 280 w 359"/>
                <a:gd name="T71" fmla="*/ 266 h 284"/>
                <a:gd name="T72" fmla="*/ 319 w 359"/>
                <a:gd name="T73" fmla="*/ 266 h 284"/>
                <a:gd name="T74" fmla="*/ 342 w 359"/>
                <a:gd name="T75" fmla="*/ 244 h 284"/>
                <a:gd name="T76" fmla="*/ 268 w 359"/>
                <a:gd name="T77" fmla="*/ 234 h 284"/>
                <a:gd name="T78" fmla="*/ 221 w 359"/>
                <a:gd name="T79" fmla="*/ 212 h 284"/>
                <a:gd name="T80" fmla="*/ 215 w 359"/>
                <a:gd name="T81" fmla="*/ 192 h 284"/>
                <a:gd name="T82" fmla="*/ 235 w 359"/>
                <a:gd name="T83" fmla="*/ 206 h 284"/>
                <a:gd name="T84" fmla="*/ 284 w 359"/>
                <a:gd name="T85" fmla="*/ 228 h 284"/>
                <a:gd name="T86" fmla="*/ 342 w 359"/>
                <a:gd name="T87" fmla="*/ 244 h 284"/>
                <a:gd name="T88" fmla="*/ 356 w 359"/>
                <a:gd name="T89" fmla="*/ 184 h 284"/>
                <a:gd name="T90" fmla="*/ 319 w 359"/>
                <a:gd name="T91" fmla="*/ 184 h 284"/>
                <a:gd name="T92" fmla="*/ 250 w 359"/>
                <a:gd name="T93" fmla="*/ 184 h 284"/>
                <a:gd name="T94" fmla="*/ 237 w 359"/>
                <a:gd name="T95" fmla="*/ 176 h 284"/>
                <a:gd name="T96" fmla="*/ 278 w 359"/>
                <a:gd name="T97" fmla="*/ 180 h 284"/>
                <a:gd name="T98" fmla="*/ 356 w 359"/>
                <a:gd name="T99" fmla="*/ 168 h 284"/>
                <a:gd name="T100" fmla="*/ 358 w 359"/>
                <a:gd name="T101" fmla="*/ 114 h 284"/>
                <a:gd name="T102" fmla="*/ 358 w 359"/>
                <a:gd name="T103" fmla="*/ 64 h 284"/>
                <a:gd name="T104" fmla="*/ 319 w 359"/>
                <a:gd name="T105" fmla="*/ 40 h 284"/>
                <a:gd name="T106" fmla="*/ 358 w 359"/>
                <a:gd name="T107" fmla="*/ 48 h 284"/>
                <a:gd name="T108" fmla="*/ 332 w 359"/>
                <a:gd name="T109" fmla="*/ 18 h 284"/>
                <a:gd name="T110" fmla="*/ 289 w 359"/>
                <a:gd name="T111" fmla="*/ 0 h 28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59" h="284">
                  <a:moveTo>
                    <a:pt x="289" y="0"/>
                  </a:moveTo>
                  <a:lnTo>
                    <a:pt x="250" y="10"/>
                  </a:lnTo>
                  <a:lnTo>
                    <a:pt x="231" y="26"/>
                  </a:lnTo>
                  <a:lnTo>
                    <a:pt x="219" y="50"/>
                  </a:lnTo>
                  <a:lnTo>
                    <a:pt x="219" y="76"/>
                  </a:lnTo>
                  <a:lnTo>
                    <a:pt x="225" y="94"/>
                  </a:lnTo>
                  <a:lnTo>
                    <a:pt x="219" y="116"/>
                  </a:lnTo>
                  <a:lnTo>
                    <a:pt x="219" y="138"/>
                  </a:lnTo>
                  <a:lnTo>
                    <a:pt x="229" y="146"/>
                  </a:lnTo>
                  <a:lnTo>
                    <a:pt x="219" y="152"/>
                  </a:lnTo>
                  <a:lnTo>
                    <a:pt x="215" y="162"/>
                  </a:lnTo>
                  <a:lnTo>
                    <a:pt x="225" y="168"/>
                  </a:lnTo>
                  <a:lnTo>
                    <a:pt x="225" y="176"/>
                  </a:lnTo>
                  <a:lnTo>
                    <a:pt x="214" y="180"/>
                  </a:lnTo>
                  <a:lnTo>
                    <a:pt x="214" y="184"/>
                  </a:lnTo>
                  <a:lnTo>
                    <a:pt x="198" y="190"/>
                  </a:lnTo>
                  <a:lnTo>
                    <a:pt x="184" y="184"/>
                  </a:lnTo>
                  <a:lnTo>
                    <a:pt x="173" y="190"/>
                  </a:lnTo>
                  <a:lnTo>
                    <a:pt x="132" y="192"/>
                  </a:lnTo>
                  <a:lnTo>
                    <a:pt x="93" y="192"/>
                  </a:lnTo>
                  <a:lnTo>
                    <a:pt x="68" y="192"/>
                  </a:lnTo>
                  <a:lnTo>
                    <a:pt x="52" y="206"/>
                  </a:lnTo>
                  <a:lnTo>
                    <a:pt x="13" y="206"/>
                  </a:lnTo>
                  <a:lnTo>
                    <a:pt x="0" y="214"/>
                  </a:lnTo>
                  <a:lnTo>
                    <a:pt x="0" y="224"/>
                  </a:lnTo>
                  <a:lnTo>
                    <a:pt x="0" y="244"/>
                  </a:lnTo>
                  <a:lnTo>
                    <a:pt x="35" y="252"/>
                  </a:lnTo>
                  <a:lnTo>
                    <a:pt x="35" y="240"/>
                  </a:lnTo>
                  <a:lnTo>
                    <a:pt x="36" y="228"/>
                  </a:lnTo>
                  <a:lnTo>
                    <a:pt x="40" y="222"/>
                  </a:lnTo>
                  <a:lnTo>
                    <a:pt x="44" y="236"/>
                  </a:lnTo>
                  <a:lnTo>
                    <a:pt x="46" y="252"/>
                  </a:lnTo>
                  <a:lnTo>
                    <a:pt x="52" y="260"/>
                  </a:lnTo>
                  <a:lnTo>
                    <a:pt x="68" y="272"/>
                  </a:lnTo>
                  <a:lnTo>
                    <a:pt x="99" y="278"/>
                  </a:lnTo>
                  <a:lnTo>
                    <a:pt x="120" y="283"/>
                  </a:lnTo>
                  <a:lnTo>
                    <a:pt x="151" y="283"/>
                  </a:lnTo>
                  <a:lnTo>
                    <a:pt x="118" y="266"/>
                  </a:lnTo>
                  <a:lnTo>
                    <a:pt x="89" y="252"/>
                  </a:lnTo>
                  <a:lnTo>
                    <a:pt x="83" y="240"/>
                  </a:lnTo>
                  <a:lnTo>
                    <a:pt x="87" y="228"/>
                  </a:lnTo>
                  <a:lnTo>
                    <a:pt x="110" y="228"/>
                  </a:lnTo>
                  <a:lnTo>
                    <a:pt x="120" y="240"/>
                  </a:lnTo>
                  <a:lnTo>
                    <a:pt x="120" y="252"/>
                  </a:lnTo>
                  <a:lnTo>
                    <a:pt x="145" y="266"/>
                  </a:lnTo>
                  <a:lnTo>
                    <a:pt x="163" y="283"/>
                  </a:lnTo>
                  <a:lnTo>
                    <a:pt x="184" y="283"/>
                  </a:lnTo>
                  <a:lnTo>
                    <a:pt x="215" y="283"/>
                  </a:lnTo>
                  <a:lnTo>
                    <a:pt x="184" y="260"/>
                  </a:lnTo>
                  <a:lnTo>
                    <a:pt x="157" y="250"/>
                  </a:lnTo>
                  <a:lnTo>
                    <a:pt x="142" y="236"/>
                  </a:lnTo>
                  <a:lnTo>
                    <a:pt x="132" y="228"/>
                  </a:lnTo>
                  <a:lnTo>
                    <a:pt x="136" y="218"/>
                  </a:lnTo>
                  <a:lnTo>
                    <a:pt x="145" y="214"/>
                  </a:lnTo>
                  <a:lnTo>
                    <a:pt x="157" y="224"/>
                  </a:lnTo>
                  <a:lnTo>
                    <a:pt x="167" y="236"/>
                  </a:lnTo>
                  <a:lnTo>
                    <a:pt x="184" y="252"/>
                  </a:lnTo>
                  <a:lnTo>
                    <a:pt x="206" y="260"/>
                  </a:lnTo>
                  <a:lnTo>
                    <a:pt x="219" y="266"/>
                  </a:lnTo>
                  <a:lnTo>
                    <a:pt x="237" y="272"/>
                  </a:lnTo>
                  <a:lnTo>
                    <a:pt x="258" y="278"/>
                  </a:lnTo>
                  <a:lnTo>
                    <a:pt x="280" y="278"/>
                  </a:lnTo>
                  <a:lnTo>
                    <a:pt x="303" y="272"/>
                  </a:lnTo>
                  <a:lnTo>
                    <a:pt x="252" y="260"/>
                  </a:lnTo>
                  <a:lnTo>
                    <a:pt x="235" y="252"/>
                  </a:lnTo>
                  <a:lnTo>
                    <a:pt x="219" y="240"/>
                  </a:lnTo>
                  <a:lnTo>
                    <a:pt x="219" y="228"/>
                  </a:lnTo>
                  <a:lnTo>
                    <a:pt x="231" y="228"/>
                  </a:lnTo>
                  <a:lnTo>
                    <a:pt x="237" y="236"/>
                  </a:lnTo>
                  <a:lnTo>
                    <a:pt x="247" y="246"/>
                  </a:lnTo>
                  <a:lnTo>
                    <a:pt x="262" y="252"/>
                  </a:lnTo>
                  <a:lnTo>
                    <a:pt x="280" y="266"/>
                  </a:lnTo>
                  <a:lnTo>
                    <a:pt x="303" y="272"/>
                  </a:lnTo>
                  <a:lnTo>
                    <a:pt x="319" y="266"/>
                  </a:lnTo>
                  <a:lnTo>
                    <a:pt x="326" y="260"/>
                  </a:lnTo>
                  <a:lnTo>
                    <a:pt x="342" y="244"/>
                  </a:lnTo>
                  <a:lnTo>
                    <a:pt x="319" y="236"/>
                  </a:lnTo>
                  <a:lnTo>
                    <a:pt x="268" y="234"/>
                  </a:lnTo>
                  <a:lnTo>
                    <a:pt x="237" y="222"/>
                  </a:lnTo>
                  <a:lnTo>
                    <a:pt x="221" y="212"/>
                  </a:lnTo>
                  <a:lnTo>
                    <a:pt x="215" y="196"/>
                  </a:lnTo>
                  <a:lnTo>
                    <a:pt x="215" y="192"/>
                  </a:lnTo>
                  <a:lnTo>
                    <a:pt x="221" y="192"/>
                  </a:lnTo>
                  <a:lnTo>
                    <a:pt x="235" y="206"/>
                  </a:lnTo>
                  <a:lnTo>
                    <a:pt x="250" y="218"/>
                  </a:lnTo>
                  <a:lnTo>
                    <a:pt x="284" y="228"/>
                  </a:lnTo>
                  <a:lnTo>
                    <a:pt x="319" y="236"/>
                  </a:lnTo>
                  <a:lnTo>
                    <a:pt x="342" y="244"/>
                  </a:lnTo>
                  <a:lnTo>
                    <a:pt x="356" y="212"/>
                  </a:lnTo>
                  <a:lnTo>
                    <a:pt x="356" y="184"/>
                  </a:lnTo>
                  <a:lnTo>
                    <a:pt x="356" y="168"/>
                  </a:lnTo>
                  <a:lnTo>
                    <a:pt x="319" y="184"/>
                  </a:lnTo>
                  <a:lnTo>
                    <a:pt x="280" y="184"/>
                  </a:lnTo>
                  <a:lnTo>
                    <a:pt x="250" y="184"/>
                  </a:lnTo>
                  <a:lnTo>
                    <a:pt x="243" y="184"/>
                  </a:lnTo>
                  <a:lnTo>
                    <a:pt x="237" y="176"/>
                  </a:lnTo>
                  <a:lnTo>
                    <a:pt x="256" y="176"/>
                  </a:lnTo>
                  <a:lnTo>
                    <a:pt x="278" y="180"/>
                  </a:lnTo>
                  <a:lnTo>
                    <a:pt x="319" y="184"/>
                  </a:lnTo>
                  <a:lnTo>
                    <a:pt x="356" y="168"/>
                  </a:lnTo>
                  <a:lnTo>
                    <a:pt x="358" y="136"/>
                  </a:lnTo>
                  <a:lnTo>
                    <a:pt x="358" y="114"/>
                  </a:lnTo>
                  <a:lnTo>
                    <a:pt x="358" y="98"/>
                  </a:lnTo>
                  <a:lnTo>
                    <a:pt x="358" y="64"/>
                  </a:lnTo>
                  <a:lnTo>
                    <a:pt x="346" y="50"/>
                  </a:lnTo>
                  <a:lnTo>
                    <a:pt x="319" y="40"/>
                  </a:lnTo>
                  <a:lnTo>
                    <a:pt x="324" y="40"/>
                  </a:lnTo>
                  <a:lnTo>
                    <a:pt x="358" y="48"/>
                  </a:lnTo>
                  <a:lnTo>
                    <a:pt x="342" y="28"/>
                  </a:lnTo>
                  <a:lnTo>
                    <a:pt x="332" y="18"/>
                  </a:lnTo>
                  <a:lnTo>
                    <a:pt x="324" y="10"/>
                  </a:lnTo>
                  <a:lnTo>
                    <a:pt x="289" y="0"/>
                  </a:lnTo>
                </a:path>
              </a:pathLst>
            </a:custGeom>
            <a:solidFill>
              <a:srgbClr val="E0E0E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38" name="Freeform 88">
              <a:extLst>
                <a:ext uri="{FF2B5EF4-FFF2-40B4-BE49-F238E27FC236}">
                  <a16:creationId xmlns:a16="http://schemas.microsoft.com/office/drawing/2014/main" id="{8299F571-6DB5-4913-8323-F6A09B90F54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2" y="2226"/>
              <a:ext cx="91" cy="62"/>
            </a:xfrm>
            <a:custGeom>
              <a:avLst/>
              <a:gdLst>
                <a:gd name="T0" fmla="*/ 0 w 91"/>
                <a:gd name="T1" fmla="*/ 0 h 62"/>
                <a:gd name="T2" fmla="*/ 0 w 91"/>
                <a:gd name="T3" fmla="*/ 2 h 62"/>
                <a:gd name="T4" fmla="*/ 15 w 91"/>
                <a:gd name="T5" fmla="*/ 12 h 62"/>
                <a:gd name="T6" fmla="*/ 25 w 91"/>
                <a:gd name="T7" fmla="*/ 22 h 62"/>
                <a:gd name="T8" fmla="*/ 46 w 91"/>
                <a:gd name="T9" fmla="*/ 34 h 62"/>
                <a:gd name="T10" fmla="*/ 60 w 91"/>
                <a:gd name="T11" fmla="*/ 40 h 62"/>
                <a:gd name="T12" fmla="*/ 84 w 91"/>
                <a:gd name="T13" fmla="*/ 56 h 62"/>
                <a:gd name="T14" fmla="*/ 56 w 91"/>
                <a:gd name="T15" fmla="*/ 46 h 62"/>
                <a:gd name="T16" fmla="*/ 31 w 91"/>
                <a:gd name="T17" fmla="*/ 40 h 62"/>
                <a:gd name="T18" fmla="*/ 9 w 91"/>
                <a:gd name="T19" fmla="*/ 40 h 62"/>
                <a:gd name="T20" fmla="*/ 9 w 91"/>
                <a:gd name="T21" fmla="*/ 46 h 62"/>
                <a:gd name="T22" fmla="*/ 46 w 91"/>
                <a:gd name="T23" fmla="*/ 54 h 62"/>
                <a:gd name="T24" fmla="*/ 68 w 91"/>
                <a:gd name="T25" fmla="*/ 61 h 62"/>
                <a:gd name="T26" fmla="*/ 84 w 91"/>
                <a:gd name="T27" fmla="*/ 61 h 62"/>
                <a:gd name="T28" fmla="*/ 90 w 91"/>
                <a:gd name="T29" fmla="*/ 61 h 62"/>
                <a:gd name="T30" fmla="*/ 90 w 91"/>
                <a:gd name="T31" fmla="*/ 50 h 62"/>
                <a:gd name="T32" fmla="*/ 84 w 91"/>
                <a:gd name="T33" fmla="*/ 44 h 62"/>
                <a:gd name="T34" fmla="*/ 76 w 91"/>
                <a:gd name="T35" fmla="*/ 38 h 62"/>
                <a:gd name="T36" fmla="*/ 60 w 91"/>
                <a:gd name="T37" fmla="*/ 24 h 62"/>
                <a:gd name="T38" fmla="*/ 45 w 91"/>
                <a:gd name="T39" fmla="*/ 8 h 62"/>
                <a:gd name="T40" fmla="*/ 31 w 91"/>
                <a:gd name="T41" fmla="*/ 2 h 62"/>
                <a:gd name="T42" fmla="*/ 13 w 91"/>
                <a:gd name="T43" fmla="*/ 0 h 62"/>
                <a:gd name="T44" fmla="*/ 0 w 91"/>
                <a:gd name="T45" fmla="*/ 0 h 6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91" h="62">
                  <a:moveTo>
                    <a:pt x="0" y="0"/>
                  </a:moveTo>
                  <a:lnTo>
                    <a:pt x="0" y="2"/>
                  </a:lnTo>
                  <a:lnTo>
                    <a:pt x="15" y="12"/>
                  </a:lnTo>
                  <a:lnTo>
                    <a:pt x="25" y="22"/>
                  </a:lnTo>
                  <a:lnTo>
                    <a:pt x="46" y="34"/>
                  </a:lnTo>
                  <a:lnTo>
                    <a:pt x="60" y="40"/>
                  </a:lnTo>
                  <a:lnTo>
                    <a:pt x="84" y="56"/>
                  </a:lnTo>
                  <a:lnTo>
                    <a:pt x="56" y="46"/>
                  </a:lnTo>
                  <a:lnTo>
                    <a:pt x="31" y="40"/>
                  </a:lnTo>
                  <a:lnTo>
                    <a:pt x="9" y="40"/>
                  </a:lnTo>
                  <a:lnTo>
                    <a:pt x="9" y="46"/>
                  </a:lnTo>
                  <a:lnTo>
                    <a:pt x="46" y="54"/>
                  </a:lnTo>
                  <a:lnTo>
                    <a:pt x="68" y="61"/>
                  </a:lnTo>
                  <a:lnTo>
                    <a:pt x="84" y="61"/>
                  </a:lnTo>
                  <a:lnTo>
                    <a:pt x="90" y="61"/>
                  </a:lnTo>
                  <a:lnTo>
                    <a:pt x="90" y="50"/>
                  </a:lnTo>
                  <a:lnTo>
                    <a:pt x="84" y="44"/>
                  </a:lnTo>
                  <a:lnTo>
                    <a:pt x="76" y="38"/>
                  </a:lnTo>
                  <a:lnTo>
                    <a:pt x="60" y="24"/>
                  </a:lnTo>
                  <a:lnTo>
                    <a:pt x="45" y="8"/>
                  </a:lnTo>
                  <a:lnTo>
                    <a:pt x="31" y="2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39" name="Freeform 89">
              <a:extLst>
                <a:ext uri="{FF2B5EF4-FFF2-40B4-BE49-F238E27FC236}">
                  <a16:creationId xmlns:a16="http://schemas.microsoft.com/office/drawing/2014/main" id="{12FF8EEB-3CC2-45FA-B9A5-F465CC4CDDF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0" y="2172"/>
              <a:ext cx="83" cy="79"/>
            </a:xfrm>
            <a:custGeom>
              <a:avLst/>
              <a:gdLst>
                <a:gd name="T0" fmla="*/ 17 w 83"/>
                <a:gd name="T1" fmla="*/ 0 h 79"/>
                <a:gd name="T2" fmla="*/ 5 w 83"/>
                <a:gd name="T3" fmla="*/ 0 h 79"/>
                <a:gd name="T4" fmla="*/ 0 w 83"/>
                <a:gd name="T5" fmla="*/ 10 h 79"/>
                <a:gd name="T6" fmla="*/ 0 w 83"/>
                <a:gd name="T7" fmla="*/ 16 h 79"/>
                <a:gd name="T8" fmla="*/ 7 w 83"/>
                <a:gd name="T9" fmla="*/ 24 h 79"/>
                <a:gd name="T10" fmla="*/ 17 w 83"/>
                <a:gd name="T11" fmla="*/ 28 h 79"/>
                <a:gd name="T12" fmla="*/ 37 w 83"/>
                <a:gd name="T13" fmla="*/ 38 h 79"/>
                <a:gd name="T14" fmla="*/ 52 w 83"/>
                <a:gd name="T15" fmla="*/ 46 h 79"/>
                <a:gd name="T16" fmla="*/ 64 w 83"/>
                <a:gd name="T17" fmla="*/ 60 h 79"/>
                <a:gd name="T18" fmla="*/ 80 w 83"/>
                <a:gd name="T19" fmla="*/ 76 h 79"/>
                <a:gd name="T20" fmla="*/ 82 w 83"/>
                <a:gd name="T21" fmla="*/ 78 h 79"/>
                <a:gd name="T22" fmla="*/ 80 w 83"/>
                <a:gd name="T23" fmla="*/ 60 h 79"/>
                <a:gd name="T24" fmla="*/ 74 w 83"/>
                <a:gd name="T25" fmla="*/ 46 h 79"/>
                <a:gd name="T26" fmla="*/ 68 w 83"/>
                <a:gd name="T27" fmla="*/ 34 h 79"/>
                <a:gd name="T28" fmla="*/ 54 w 83"/>
                <a:gd name="T29" fmla="*/ 18 h 79"/>
                <a:gd name="T30" fmla="*/ 29 w 83"/>
                <a:gd name="T31" fmla="*/ 2 h 79"/>
                <a:gd name="T32" fmla="*/ 17 w 83"/>
                <a:gd name="T33" fmla="*/ 0 h 7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83" h="79">
                  <a:moveTo>
                    <a:pt x="17" y="0"/>
                  </a:moveTo>
                  <a:lnTo>
                    <a:pt x="5" y="0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7" y="24"/>
                  </a:lnTo>
                  <a:lnTo>
                    <a:pt x="17" y="28"/>
                  </a:lnTo>
                  <a:lnTo>
                    <a:pt x="37" y="38"/>
                  </a:lnTo>
                  <a:lnTo>
                    <a:pt x="52" y="46"/>
                  </a:lnTo>
                  <a:lnTo>
                    <a:pt x="64" y="60"/>
                  </a:lnTo>
                  <a:lnTo>
                    <a:pt x="80" y="76"/>
                  </a:lnTo>
                  <a:lnTo>
                    <a:pt x="82" y="78"/>
                  </a:lnTo>
                  <a:lnTo>
                    <a:pt x="80" y="60"/>
                  </a:lnTo>
                  <a:lnTo>
                    <a:pt x="74" y="46"/>
                  </a:lnTo>
                  <a:lnTo>
                    <a:pt x="68" y="34"/>
                  </a:lnTo>
                  <a:lnTo>
                    <a:pt x="54" y="18"/>
                  </a:lnTo>
                  <a:lnTo>
                    <a:pt x="29" y="2"/>
                  </a:lnTo>
                  <a:lnTo>
                    <a:pt x="17" y="0"/>
                  </a:lnTo>
                </a:path>
              </a:pathLst>
            </a:cu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40" name="Freeform 90">
              <a:extLst>
                <a:ext uri="{FF2B5EF4-FFF2-40B4-BE49-F238E27FC236}">
                  <a16:creationId xmlns:a16="http://schemas.microsoft.com/office/drawing/2014/main" id="{2A501708-E147-4AFB-B412-7D61F4E6982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4" y="2090"/>
              <a:ext cx="87" cy="51"/>
            </a:xfrm>
            <a:custGeom>
              <a:avLst/>
              <a:gdLst>
                <a:gd name="T0" fmla="*/ 0 w 87"/>
                <a:gd name="T1" fmla="*/ 50 h 51"/>
                <a:gd name="T2" fmla="*/ 15 w 87"/>
                <a:gd name="T3" fmla="*/ 40 h 51"/>
                <a:gd name="T4" fmla="*/ 39 w 87"/>
                <a:gd name="T5" fmla="*/ 30 h 51"/>
                <a:gd name="T6" fmla="*/ 54 w 87"/>
                <a:gd name="T7" fmla="*/ 28 h 51"/>
                <a:gd name="T8" fmla="*/ 86 w 87"/>
                <a:gd name="T9" fmla="*/ 0 h 51"/>
                <a:gd name="T10" fmla="*/ 60 w 87"/>
                <a:gd name="T11" fmla="*/ 6 h 51"/>
                <a:gd name="T12" fmla="*/ 44 w 87"/>
                <a:gd name="T13" fmla="*/ 16 h 51"/>
                <a:gd name="T14" fmla="*/ 31 w 87"/>
                <a:gd name="T15" fmla="*/ 24 h 51"/>
                <a:gd name="T16" fmla="*/ 21 w 87"/>
                <a:gd name="T17" fmla="*/ 30 h 51"/>
                <a:gd name="T18" fmla="*/ 0 w 87"/>
                <a:gd name="T19" fmla="*/ 50 h 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7" h="51">
                  <a:moveTo>
                    <a:pt x="0" y="50"/>
                  </a:moveTo>
                  <a:lnTo>
                    <a:pt x="15" y="40"/>
                  </a:lnTo>
                  <a:lnTo>
                    <a:pt x="39" y="30"/>
                  </a:lnTo>
                  <a:lnTo>
                    <a:pt x="54" y="28"/>
                  </a:lnTo>
                  <a:lnTo>
                    <a:pt x="86" y="0"/>
                  </a:lnTo>
                  <a:lnTo>
                    <a:pt x="60" y="6"/>
                  </a:lnTo>
                  <a:lnTo>
                    <a:pt x="44" y="16"/>
                  </a:lnTo>
                  <a:lnTo>
                    <a:pt x="31" y="24"/>
                  </a:lnTo>
                  <a:lnTo>
                    <a:pt x="21" y="30"/>
                  </a:lnTo>
                  <a:lnTo>
                    <a:pt x="0" y="50"/>
                  </a:lnTo>
                </a:path>
              </a:pathLst>
            </a:custGeom>
            <a:solidFill>
              <a:srgbClr val="E0E0E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41" name="Freeform 91">
              <a:extLst>
                <a:ext uri="{FF2B5EF4-FFF2-40B4-BE49-F238E27FC236}">
                  <a16:creationId xmlns:a16="http://schemas.microsoft.com/office/drawing/2014/main" id="{79FE2487-DA53-4DC1-BA40-779A80A5820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2" y="2174"/>
              <a:ext cx="50" cy="130"/>
            </a:xfrm>
            <a:custGeom>
              <a:avLst/>
              <a:gdLst>
                <a:gd name="T0" fmla="*/ 0 w 50"/>
                <a:gd name="T1" fmla="*/ 129 h 130"/>
                <a:gd name="T2" fmla="*/ 25 w 50"/>
                <a:gd name="T3" fmla="*/ 129 h 130"/>
                <a:gd name="T4" fmla="*/ 33 w 50"/>
                <a:gd name="T5" fmla="*/ 124 h 130"/>
                <a:gd name="T6" fmla="*/ 33 w 50"/>
                <a:gd name="T7" fmla="*/ 120 h 130"/>
                <a:gd name="T8" fmla="*/ 37 w 50"/>
                <a:gd name="T9" fmla="*/ 118 h 130"/>
                <a:gd name="T10" fmla="*/ 49 w 50"/>
                <a:gd name="T11" fmla="*/ 108 h 130"/>
                <a:gd name="T12" fmla="*/ 41 w 50"/>
                <a:gd name="T13" fmla="*/ 106 h 130"/>
                <a:gd name="T14" fmla="*/ 41 w 50"/>
                <a:gd name="T15" fmla="*/ 98 h 130"/>
                <a:gd name="T16" fmla="*/ 49 w 50"/>
                <a:gd name="T17" fmla="*/ 90 h 130"/>
                <a:gd name="T18" fmla="*/ 49 w 50"/>
                <a:gd name="T19" fmla="*/ 82 h 130"/>
                <a:gd name="T20" fmla="*/ 43 w 50"/>
                <a:gd name="T21" fmla="*/ 74 h 130"/>
                <a:gd name="T22" fmla="*/ 43 w 50"/>
                <a:gd name="T23" fmla="*/ 54 h 130"/>
                <a:gd name="T24" fmla="*/ 49 w 50"/>
                <a:gd name="T25" fmla="*/ 38 h 130"/>
                <a:gd name="T26" fmla="*/ 49 w 50"/>
                <a:gd name="T27" fmla="*/ 22 h 130"/>
                <a:gd name="T28" fmla="*/ 49 w 50"/>
                <a:gd name="T29" fmla="*/ 0 h 130"/>
                <a:gd name="T30" fmla="*/ 33 w 50"/>
                <a:gd name="T31" fmla="*/ 36 h 130"/>
                <a:gd name="T32" fmla="*/ 19 w 50"/>
                <a:gd name="T33" fmla="*/ 64 h 130"/>
                <a:gd name="T34" fmla="*/ 9 w 50"/>
                <a:gd name="T35" fmla="*/ 102 h 130"/>
                <a:gd name="T36" fmla="*/ 0 w 50"/>
                <a:gd name="T37" fmla="*/ 129 h 13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0" h="130">
                  <a:moveTo>
                    <a:pt x="0" y="129"/>
                  </a:moveTo>
                  <a:lnTo>
                    <a:pt x="25" y="129"/>
                  </a:lnTo>
                  <a:lnTo>
                    <a:pt x="33" y="124"/>
                  </a:lnTo>
                  <a:lnTo>
                    <a:pt x="33" y="120"/>
                  </a:lnTo>
                  <a:lnTo>
                    <a:pt x="37" y="118"/>
                  </a:lnTo>
                  <a:lnTo>
                    <a:pt x="49" y="108"/>
                  </a:lnTo>
                  <a:lnTo>
                    <a:pt x="41" y="106"/>
                  </a:lnTo>
                  <a:lnTo>
                    <a:pt x="41" y="98"/>
                  </a:lnTo>
                  <a:lnTo>
                    <a:pt x="49" y="90"/>
                  </a:lnTo>
                  <a:lnTo>
                    <a:pt x="49" y="82"/>
                  </a:lnTo>
                  <a:lnTo>
                    <a:pt x="43" y="74"/>
                  </a:lnTo>
                  <a:lnTo>
                    <a:pt x="43" y="54"/>
                  </a:lnTo>
                  <a:lnTo>
                    <a:pt x="49" y="38"/>
                  </a:lnTo>
                  <a:lnTo>
                    <a:pt x="49" y="22"/>
                  </a:lnTo>
                  <a:lnTo>
                    <a:pt x="49" y="0"/>
                  </a:lnTo>
                  <a:lnTo>
                    <a:pt x="33" y="36"/>
                  </a:lnTo>
                  <a:lnTo>
                    <a:pt x="19" y="64"/>
                  </a:lnTo>
                  <a:lnTo>
                    <a:pt x="9" y="102"/>
                  </a:lnTo>
                  <a:lnTo>
                    <a:pt x="0" y="129"/>
                  </a:lnTo>
                </a:path>
              </a:pathLst>
            </a:custGeom>
            <a:solidFill>
              <a:srgbClr val="E0E0E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42" name="Freeform 92">
              <a:extLst>
                <a:ext uri="{FF2B5EF4-FFF2-40B4-BE49-F238E27FC236}">
                  <a16:creationId xmlns:a16="http://schemas.microsoft.com/office/drawing/2014/main" id="{FDE7B712-4262-451C-8D81-B747F99058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0" y="2311"/>
              <a:ext cx="91" cy="53"/>
            </a:xfrm>
            <a:custGeom>
              <a:avLst/>
              <a:gdLst>
                <a:gd name="T0" fmla="*/ 68 w 91"/>
                <a:gd name="T1" fmla="*/ 26 h 53"/>
                <a:gd name="T2" fmla="*/ 48 w 91"/>
                <a:gd name="T3" fmla="*/ 14 h 53"/>
                <a:gd name="T4" fmla="*/ 33 w 91"/>
                <a:gd name="T5" fmla="*/ 4 h 53"/>
                <a:gd name="T6" fmla="*/ 9 w 91"/>
                <a:gd name="T7" fmla="*/ 0 h 53"/>
                <a:gd name="T8" fmla="*/ 0 w 91"/>
                <a:gd name="T9" fmla="*/ 4 h 53"/>
                <a:gd name="T10" fmla="*/ 1 w 91"/>
                <a:gd name="T11" fmla="*/ 22 h 53"/>
                <a:gd name="T12" fmla="*/ 11 w 91"/>
                <a:gd name="T13" fmla="*/ 32 h 53"/>
                <a:gd name="T14" fmla="*/ 33 w 91"/>
                <a:gd name="T15" fmla="*/ 44 h 53"/>
                <a:gd name="T16" fmla="*/ 64 w 91"/>
                <a:gd name="T17" fmla="*/ 52 h 53"/>
                <a:gd name="T18" fmla="*/ 90 w 91"/>
                <a:gd name="T19" fmla="*/ 44 h 53"/>
                <a:gd name="T20" fmla="*/ 68 w 91"/>
                <a:gd name="T21" fmla="*/ 26 h 5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91" h="53">
                  <a:moveTo>
                    <a:pt x="68" y="26"/>
                  </a:moveTo>
                  <a:lnTo>
                    <a:pt x="48" y="14"/>
                  </a:lnTo>
                  <a:lnTo>
                    <a:pt x="33" y="4"/>
                  </a:lnTo>
                  <a:lnTo>
                    <a:pt x="9" y="0"/>
                  </a:lnTo>
                  <a:lnTo>
                    <a:pt x="0" y="4"/>
                  </a:lnTo>
                  <a:lnTo>
                    <a:pt x="1" y="22"/>
                  </a:lnTo>
                  <a:lnTo>
                    <a:pt x="11" y="32"/>
                  </a:lnTo>
                  <a:lnTo>
                    <a:pt x="33" y="44"/>
                  </a:lnTo>
                  <a:lnTo>
                    <a:pt x="64" y="52"/>
                  </a:lnTo>
                  <a:lnTo>
                    <a:pt x="90" y="44"/>
                  </a:lnTo>
                  <a:lnTo>
                    <a:pt x="68" y="26"/>
                  </a:lnTo>
                </a:path>
              </a:pathLst>
            </a:cu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43" name="Freeform 93">
              <a:extLst>
                <a:ext uri="{FF2B5EF4-FFF2-40B4-BE49-F238E27FC236}">
                  <a16:creationId xmlns:a16="http://schemas.microsoft.com/office/drawing/2014/main" id="{FEB3E3CF-F8DF-4766-96A5-652CF40BDC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8" y="2325"/>
              <a:ext cx="54" cy="51"/>
            </a:xfrm>
            <a:custGeom>
              <a:avLst/>
              <a:gdLst>
                <a:gd name="T0" fmla="*/ 25 w 54"/>
                <a:gd name="T1" fmla="*/ 12 h 51"/>
                <a:gd name="T2" fmla="*/ 15 w 54"/>
                <a:gd name="T3" fmla="*/ 6 h 51"/>
                <a:gd name="T4" fmla="*/ 9 w 54"/>
                <a:gd name="T5" fmla="*/ 0 h 51"/>
                <a:gd name="T6" fmla="*/ 0 w 54"/>
                <a:gd name="T7" fmla="*/ 2 h 51"/>
                <a:gd name="T8" fmla="*/ 0 w 54"/>
                <a:gd name="T9" fmla="*/ 8 h 51"/>
                <a:gd name="T10" fmla="*/ 7 w 54"/>
                <a:gd name="T11" fmla="*/ 18 h 51"/>
                <a:gd name="T12" fmla="*/ 13 w 54"/>
                <a:gd name="T13" fmla="*/ 28 h 51"/>
                <a:gd name="T14" fmla="*/ 23 w 54"/>
                <a:gd name="T15" fmla="*/ 38 h 51"/>
                <a:gd name="T16" fmla="*/ 37 w 54"/>
                <a:gd name="T17" fmla="*/ 46 h 51"/>
                <a:gd name="T18" fmla="*/ 53 w 54"/>
                <a:gd name="T19" fmla="*/ 50 h 51"/>
                <a:gd name="T20" fmla="*/ 41 w 54"/>
                <a:gd name="T21" fmla="*/ 40 h 51"/>
                <a:gd name="T22" fmla="*/ 31 w 54"/>
                <a:gd name="T23" fmla="*/ 24 h 51"/>
                <a:gd name="T24" fmla="*/ 25 w 54"/>
                <a:gd name="T25" fmla="*/ 12 h 5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4" h="51">
                  <a:moveTo>
                    <a:pt x="25" y="12"/>
                  </a:moveTo>
                  <a:lnTo>
                    <a:pt x="15" y="6"/>
                  </a:lnTo>
                  <a:lnTo>
                    <a:pt x="9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7" y="18"/>
                  </a:lnTo>
                  <a:lnTo>
                    <a:pt x="13" y="28"/>
                  </a:lnTo>
                  <a:lnTo>
                    <a:pt x="23" y="38"/>
                  </a:lnTo>
                  <a:lnTo>
                    <a:pt x="37" y="46"/>
                  </a:lnTo>
                  <a:lnTo>
                    <a:pt x="53" y="50"/>
                  </a:lnTo>
                  <a:lnTo>
                    <a:pt x="41" y="40"/>
                  </a:lnTo>
                  <a:lnTo>
                    <a:pt x="31" y="24"/>
                  </a:lnTo>
                  <a:lnTo>
                    <a:pt x="25" y="12"/>
                  </a:lnTo>
                </a:path>
              </a:pathLst>
            </a:cu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44" name="Freeform 94">
              <a:extLst>
                <a:ext uri="{FF2B5EF4-FFF2-40B4-BE49-F238E27FC236}">
                  <a16:creationId xmlns:a16="http://schemas.microsoft.com/office/drawing/2014/main" id="{3D36DCC5-9907-40CA-BD1B-285FFD18360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" y="2048"/>
              <a:ext cx="127" cy="61"/>
            </a:xfrm>
            <a:custGeom>
              <a:avLst/>
              <a:gdLst>
                <a:gd name="T0" fmla="*/ 0 w 127"/>
                <a:gd name="T1" fmla="*/ 60 h 61"/>
                <a:gd name="T2" fmla="*/ 5 w 127"/>
                <a:gd name="T3" fmla="*/ 36 h 61"/>
                <a:gd name="T4" fmla="*/ 31 w 127"/>
                <a:gd name="T5" fmla="*/ 26 h 61"/>
                <a:gd name="T6" fmla="*/ 67 w 127"/>
                <a:gd name="T7" fmla="*/ 16 h 61"/>
                <a:gd name="T8" fmla="*/ 94 w 127"/>
                <a:gd name="T9" fmla="*/ 10 h 61"/>
                <a:gd name="T10" fmla="*/ 112 w 127"/>
                <a:gd name="T11" fmla="*/ 0 h 61"/>
                <a:gd name="T12" fmla="*/ 126 w 127"/>
                <a:gd name="T13" fmla="*/ 16 h 61"/>
                <a:gd name="T14" fmla="*/ 100 w 127"/>
                <a:gd name="T15" fmla="*/ 28 h 61"/>
                <a:gd name="T16" fmla="*/ 75 w 127"/>
                <a:gd name="T17" fmla="*/ 36 h 61"/>
                <a:gd name="T18" fmla="*/ 54 w 127"/>
                <a:gd name="T19" fmla="*/ 42 h 61"/>
                <a:gd name="T20" fmla="*/ 31 w 127"/>
                <a:gd name="T21" fmla="*/ 48 h 61"/>
                <a:gd name="T22" fmla="*/ 0 w 127"/>
                <a:gd name="T23" fmla="*/ 60 h 6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27" h="61">
                  <a:moveTo>
                    <a:pt x="0" y="60"/>
                  </a:moveTo>
                  <a:lnTo>
                    <a:pt x="5" y="36"/>
                  </a:lnTo>
                  <a:lnTo>
                    <a:pt x="31" y="26"/>
                  </a:lnTo>
                  <a:lnTo>
                    <a:pt x="67" y="16"/>
                  </a:lnTo>
                  <a:lnTo>
                    <a:pt x="94" y="10"/>
                  </a:lnTo>
                  <a:lnTo>
                    <a:pt x="112" y="0"/>
                  </a:lnTo>
                  <a:lnTo>
                    <a:pt x="126" y="16"/>
                  </a:lnTo>
                  <a:lnTo>
                    <a:pt x="100" y="28"/>
                  </a:lnTo>
                  <a:lnTo>
                    <a:pt x="75" y="36"/>
                  </a:lnTo>
                  <a:lnTo>
                    <a:pt x="54" y="42"/>
                  </a:lnTo>
                  <a:lnTo>
                    <a:pt x="31" y="48"/>
                  </a:lnTo>
                  <a:lnTo>
                    <a:pt x="0" y="60"/>
                  </a:lnTo>
                </a:path>
              </a:pathLst>
            </a:custGeom>
            <a:solidFill>
              <a:srgbClr val="E0E0E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45" name="Freeform 95">
              <a:extLst>
                <a:ext uri="{FF2B5EF4-FFF2-40B4-BE49-F238E27FC236}">
                  <a16:creationId xmlns:a16="http://schemas.microsoft.com/office/drawing/2014/main" id="{225EE00D-79D2-492E-A625-A391C196E51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5" y="2341"/>
              <a:ext cx="262" cy="282"/>
            </a:xfrm>
            <a:custGeom>
              <a:avLst/>
              <a:gdLst>
                <a:gd name="T0" fmla="*/ 112 w 262"/>
                <a:gd name="T1" fmla="*/ 40 h 282"/>
                <a:gd name="T2" fmla="*/ 165 w 262"/>
                <a:gd name="T3" fmla="*/ 38 h 282"/>
                <a:gd name="T4" fmla="*/ 196 w 262"/>
                <a:gd name="T5" fmla="*/ 30 h 282"/>
                <a:gd name="T6" fmla="*/ 202 w 262"/>
                <a:gd name="T7" fmla="*/ 24 h 282"/>
                <a:gd name="T8" fmla="*/ 202 w 262"/>
                <a:gd name="T9" fmla="*/ 14 h 282"/>
                <a:gd name="T10" fmla="*/ 212 w 262"/>
                <a:gd name="T11" fmla="*/ 6 h 282"/>
                <a:gd name="T12" fmla="*/ 239 w 262"/>
                <a:gd name="T13" fmla="*/ 0 h 282"/>
                <a:gd name="T14" fmla="*/ 261 w 262"/>
                <a:gd name="T15" fmla="*/ 0 h 282"/>
                <a:gd name="T16" fmla="*/ 237 w 262"/>
                <a:gd name="T17" fmla="*/ 220 h 282"/>
                <a:gd name="T18" fmla="*/ 212 w 262"/>
                <a:gd name="T19" fmla="*/ 240 h 282"/>
                <a:gd name="T20" fmla="*/ 185 w 262"/>
                <a:gd name="T21" fmla="*/ 262 h 282"/>
                <a:gd name="T22" fmla="*/ 148 w 262"/>
                <a:gd name="T23" fmla="*/ 274 h 282"/>
                <a:gd name="T24" fmla="*/ 101 w 262"/>
                <a:gd name="T25" fmla="*/ 281 h 282"/>
                <a:gd name="T26" fmla="*/ 38 w 262"/>
                <a:gd name="T27" fmla="*/ 281 h 282"/>
                <a:gd name="T28" fmla="*/ 7 w 262"/>
                <a:gd name="T29" fmla="*/ 281 h 282"/>
                <a:gd name="T30" fmla="*/ 0 w 262"/>
                <a:gd name="T31" fmla="*/ 262 h 282"/>
                <a:gd name="T32" fmla="*/ 1 w 262"/>
                <a:gd name="T33" fmla="*/ 240 h 282"/>
                <a:gd name="T34" fmla="*/ 27 w 262"/>
                <a:gd name="T35" fmla="*/ 186 h 282"/>
                <a:gd name="T36" fmla="*/ 52 w 262"/>
                <a:gd name="T37" fmla="*/ 122 h 282"/>
                <a:gd name="T38" fmla="*/ 58 w 262"/>
                <a:gd name="T39" fmla="*/ 78 h 282"/>
                <a:gd name="T40" fmla="*/ 58 w 262"/>
                <a:gd name="T41" fmla="*/ 66 h 282"/>
                <a:gd name="T42" fmla="*/ 74 w 262"/>
                <a:gd name="T43" fmla="*/ 46 h 282"/>
                <a:gd name="T44" fmla="*/ 89 w 262"/>
                <a:gd name="T45" fmla="*/ 40 h 282"/>
                <a:gd name="T46" fmla="*/ 112 w 262"/>
                <a:gd name="T47" fmla="*/ 40 h 28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62" h="282">
                  <a:moveTo>
                    <a:pt x="112" y="40"/>
                  </a:moveTo>
                  <a:lnTo>
                    <a:pt x="165" y="38"/>
                  </a:lnTo>
                  <a:lnTo>
                    <a:pt x="196" y="30"/>
                  </a:lnTo>
                  <a:lnTo>
                    <a:pt x="202" y="24"/>
                  </a:lnTo>
                  <a:lnTo>
                    <a:pt x="202" y="14"/>
                  </a:lnTo>
                  <a:lnTo>
                    <a:pt x="212" y="6"/>
                  </a:lnTo>
                  <a:lnTo>
                    <a:pt x="239" y="0"/>
                  </a:lnTo>
                  <a:lnTo>
                    <a:pt x="261" y="0"/>
                  </a:lnTo>
                  <a:lnTo>
                    <a:pt x="237" y="220"/>
                  </a:lnTo>
                  <a:lnTo>
                    <a:pt x="212" y="240"/>
                  </a:lnTo>
                  <a:lnTo>
                    <a:pt x="185" y="262"/>
                  </a:lnTo>
                  <a:lnTo>
                    <a:pt x="148" y="274"/>
                  </a:lnTo>
                  <a:lnTo>
                    <a:pt x="101" y="281"/>
                  </a:lnTo>
                  <a:lnTo>
                    <a:pt x="38" y="281"/>
                  </a:lnTo>
                  <a:lnTo>
                    <a:pt x="7" y="281"/>
                  </a:lnTo>
                  <a:lnTo>
                    <a:pt x="0" y="262"/>
                  </a:lnTo>
                  <a:lnTo>
                    <a:pt x="1" y="240"/>
                  </a:lnTo>
                  <a:lnTo>
                    <a:pt x="27" y="186"/>
                  </a:lnTo>
                  <a:lnTo>
                    <a:pt x="52" y="122"/>
                  </a:lnTo>
                  <a:lnTo>
                    <a:pt x="58" y="78"/>
                  </a:lnTo>
                  <a:lnTo>
                    <a:pt x="58" y="66"/>
                  </a:lnTo>
                  <a:lnTo>
                    <a:pt x="74" y="46"/>
                  </a:lnTo>
                  <a:lnTo>
                    <a:pt x="89" y="40"/>
                  </a:lnTo>
                  <a:lnTo>
                    <a:pt x="112" y="40"/>
                  </a:lnTo>
                </a:path>
              </a:pathLst>
            </a:custGeom>
            <a:solidFill>
              <a:srgbClr val="40404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46" name="Freeform 96">
              <a:extLst>
                <a:ext uri="{FF2B5EF4-FFF2-40B4-BE49-F238E27FC236}">
                  <a16:creationId xmlns:a16="http://schemas.microsoft.com/office/drawing/2014/main" id="{B4DBE1B5-D20D-4A89-898A-66F57C3D3C0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5" y="2353"/>
              <a:ext cx="230" cy="260"/>
            </a:xfrm>
            <a:custGeom>
              <a:avLst/>
              <a:gdLst>
                <a:gd name="T0" fmla="*/ 81 w 230"/>
                <a:gd name="T1" fmla="*/ 54 h 260"/>
                <a:gd name="T2" fmla="*/ 124 w 230"/>
                <a:gd name="T3" fmla="*/ 50 h 260"/>
                <a:gd name="T4" fmla="*/ 166 w 230"/>
                <a:gd name="T5" fmla="*/ 44 h 260"/>
                <a:gd name="T6" fmla="*/ 194 w 230"/>
                <a:gd name="T7" fmla="*/ 32 h 260"/>
                <a:gd name="T8" fmla="*/ 207 w 230"/>
                <a:gd name="T9" fmla="*/ 22 h 260"/>
                <a:gd name="T10" fmla="*/ 229 w 230"/>
                <a:gd name="T11" fmla="*/ 0 h 260"/>
                <a:gd name="T12" fmla="*/ 199 w 230"/>
                <a:gd name="T13" fmla="*/ 196 h 260"/>
                <a:gd name="T14" fmla="*/ 178 w 230"/>
                <a:gd name="T15" fmla="*/ 218 h 260"/>
                <a:gd name="T16" fmla="*/ 157 w 230"/>
                <a:gd name="T17" fmla="*/ 230 h 260"/>
                <a:gd name="T18" fmla="*/ 133 w 230"/>
                <a:gd name="T19" fmla="*/ 244 h 260"/>
                <a:gd name="T20" fmla="*/ 108 w 230"/>
                <a:gd name="T21" fmla="*/ 250 h 260"/>
                <a:gd name="T22" fmla="*/ 81 w 230"/>
                <a:gd name="T23" fmla="*/ 252 h 260"/>
                <a:gd name="T24" fmla="*/ 56 w 230"/>
                <a:gd name="T25" fmla="*/ 259 h 260"/>
                <a:gd name="T26" fmla="*/ 23 w 230"/>
                <a:gd name="T27" fmla="*/ 259 h 260"/>
                <a:gd name="T28" fmla="*/ 9 w 230"/>
                <a:gd name="T29" fmla="*/ 252 h 260"/>
                <a:gd name="T30" fmla="*/ 0 w 230"/>
                <a:gd name="T31" fmla="*/ 244 h 260"/>
                <a:gd name="T32" fmla="*/ 3 w 230"/>
                <a:gd name="T33" fmla="*/ 228 h 260"/>
                <a:gd name="T34" fmla="*/ 23 w 230"/>
                <a:gd name="T35" fmla="*/ 196 h 260"/>
                <a:gd name="T36" fmla="*/ 60 w 230"/>
                <a:gd name="T37" fmla="*/ 76 h 260"/>
                <a:gd name="T38" fmla="*/ 62 w 230"/>
                <a:gd name="T39" fmla="*/ 60 h 260"/>
                <a:gd name="T40" fmla="*/ 81 w 230"/>
                <a:gd name="T41" fmla="*/ 54 h 26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30" h="260">
                  <a:moveTo>
                    <a:pt x="81" y="54"/>
                  </a:moveTo>
                  <a:lnTo>
                    <a:pt x="124" y="50"/>
                  </a:lnTo>
                  <a:lnTo>
                    <a:pt x="166" y="44"/>
                  </a:lnTo>
                  <a:lnTo>
                    <a:pt x="194" y="32"/>
                  </a:lnTo>
                  <a:lnTo>
                    <a:pt x="207" y="22"/>
                  </a:lnTo>
                  <a:lnTo>
                    <a:pt x="229" y="0"/>
                  </a:lnTo>
                  <a:lnTo>
                    <a:pt x="199" y="196"/>
                  </a:lnTo>
                  <a:lnTo>
                    <a:pt x="178" y="218"/>
                  </a:lnTo>
                  <a:lnTo>
                    <a:pt x="157" y="230"/>
                  </a:lnTo>
                  <a:lnTo>
                    <a:pt x="133" y="244"/>
                  </a:lnTo>
                  <a:lnTo>
                    <a:pt x="108" y="250"/>
                  </a:lnTo>
                  <a:lnTo>
                    <a:pt x="81" y="252"/>
                  </a:lnTo>
                  <a:lnTo>
                    <a:pt x="56" y="259"/>
                  </a:lnTo>
                  <a:lnTo>
                    <a:pt x="23" y="259"/>
                  </a:lnTo>
                  <a:lnTo>
                    <a:pt x="9" y="252"/>
                  </a:lnTo>
                  <a:lnTo>
                    <a:pt x="0" y="244"/>
                  </a:lnTo>
                  <a:lnTo>
                    <a:pt x="3" y="228"/>
                  </a:lnTo>
                  <a:lnTo>
                    <a:pt x="23" y="196"/>
                  </a:lnTo>
                  <a:lnTo>
                    <a:pt x="60" y="76"/>
                  </a:lnTo>
                  <a:lnTo>
                    <a:pt x="62" y="60"/>
                  </a:lnTo>
                  <a:lnTo>
                    <a:pt x="81" y="54"/>
                  </a:lnTo>
                </a:path>
              </a:pathLst>
            </a:custGeom>
            <a:solidFill>
              <a:srgbClr val="60606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59489" name="Group 97">
            <a:extLst>
              <a:ext uri="{FF2B5EF4-FFF2-40B4-BE49-F238E27FC236}">
                <a16:creationId xmlns:a16="http://schemas.microsoft.com/office/drawing/2014/main" id="{6A5F43AF-FFDD-478C-9C7F-3C5745545E72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1498600"/>
            <a:ext cx="2336800" cy="2616200"/>
            <a:chOff x="672" y="944"/>
            <a:chExt cx="1472" cy="1648"/>
          </a:xfrm>
        </p:grpSpPr>
        <p:sp>
          <p:nvSpPr>
            <p:cNvPr id="10265" name="Rectangle 98">
              <a:extLst>
                <a:ext uri="{FF2B5EF4-FFF2-40B4-BE49-F238E27FC236}">
                  <a16:creationId xmlns:a16="http://schemas.microsoft.com/office/drawing/2014/main" id="{B020BB6F-C24A-4BD1-A7A7-6C44AD96A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944"/>
              <a:ext cx="1472" cy="16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grpSp>
          <p:nvGrpSpPr>
            <p:cNvPr id="10266" name="Group 99">
              <a:extLst>
                <a:ext uri="{FF2B5EF4-FFF2-40B4-BE49-F238E27FC236}">
                  <a16:creationId xmlns:a16="http://schemas.microsoft.com/office/drawing/2014/main" id="{16595422-E129-4620-AFE7-E9A8ADBFFF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7" y="984"/>
              <a:ext cx="1260" cy="1472"/>
              <a:chOff x="767" y="984"/>
              <a:chExt cx="1260" cy="1472"/>
            </a:xfrm>
          </p:grpSpPr>
          <p:sp>
            <p:nvSpPr>
              <p:cNvPr id="10267" name="Rectangle 100">
                <a:extLst>
                  <a:ext uri="{FF2B5EF4-FFF2-40B4-BE49-F238E27FC236}">
                    <a16:creationId xmlns:a16="http://schemas.microsoft.com/office/drawing/2014/main" id="{E3465F21-C207-4A39-8228-48CF4DFA05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2" y="984"/>
                <a:ext cx="734" cy="3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Char char="n"/>
                  <a:defRPr sz="32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8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pt-BR" altLang="en-US" sz="2800" b="1">
                    <a:latin typeface="Arial" panose="020B0604020202020204" pitchFamily="34" charset="0"/>
                  </a:rPr>
                  <a:t>Disco</a:t>
                </a:r>
              </a:p>
            </p:txBody>
          </p:sp>
          <p:pic>
            <p:nvPicPr>
              <p:cNvPr id="10268" name="Picture 101">
                <a:extLst>
                  <a:ext uri="{FF2B5EF4-FFF2-40B4-BE49-F238E27FC236}">
                    <a16:creationId xmlns:a16="http://schemas.microsoft.com/office/drawing/2014/main" id="{9A9D2E7E-083C-4B83-83A3-DBD182362F50}"/>
                  </a:ext>
                </a:extLst>
              </p:cNvPr>
              <p:cNvPicPr>
                <a:picLocks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7" y="1232"/>
                <a:ext cx="1260" cy="12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59494" name="Group 102">
            <a:extLst>
              <a:ext uri="{FF2B5EF4-FFF2-40B4-BE49-F238E27FC236}">
                <a16:creationId xmlns:a16="http://schemas.microsoft.com/office/drawing/2014/main" id="{31C90F5A-42C4-4325-8234-77881EED6E97}"/>
              </a:ext>
            </a:extLst>
          </p:cNvPr>
          <p:cNvGrpSpPr>
            <a:grpSpLocks/>
          </p:cNvGrpSpPr>
          <p:nvPr/>
        </p:nvGrpSpPr>
        <p:grpSpPr bwMode="auto">
          <a:xfrm>
            <a:off x="4935538" y="1689100"/>
            <a:ext cx="2379662" cy="2144713"/>
            <a:chOff x="2149" y="1064"/>
            <a:chExt cx="1499" cy="1351"/>
          </a:xfrm>
        </p:grpSpPr>
        <p:sp>
          <p:nvSpPr>
            <p:cNvPr id="10261" name="Rectangle 103">
              <a:extLst>
                <a:ext uri="{FF2B5EF4-FFF2-40B4-BE49-F238E27FC236}">
                  <a16:creationId xmlns:a16="http://schemas.microsoft.com/office/drawing/2014/main" id="{06E9673B-3B5D-4AEF-83E7-BBFF6F0419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3" y="1064"/>
              <a:ext cx="1048" cy="3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800" b="1">
                  <a:latin typeface="Arial" panose="020B0604020202020204" pitchFamily="34" charset="0"/>
                </a:rPr>
                <a:t>Memória</a:t>
              </a:r>
            </a:p>
          </p:txBody>
        </p:sp>
        <p:grpSp>
          <p:nvGrpSpPr>
            <p:cNvPr id="10262" name="Group 104">
              <a:extLst>
                <a:ext uri="{FF2B5EF4-FFF2-40B4-BE49-F238E27FC236}">
                  <a16:creationId xmlns:a16="http://schemas.microsoft.com/office/drawing/2014/main" id="{35AC87B7-1BFE-44D0-AA33-DDB603BF4C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9" y="1407"/>
              <a:ext cx="1499" cy="1008"/>
              <a:chOff x="2149" y="1407"/>
              <a:chExt cx="1499" cy="1008"/>
            </a:xfrm>
          </p:grpSpPr>
          <p:sp>
            <p:nvSpPr>
              <p:cNvPr id="10263" name="Rectangle 105">
                <a:extLst>
                  <a:ext uri="{FF2B5EF4-FFF2-40B4-BE49-F238E27FC236}">
                    <a16:creationId xmlns:a16="http://schemas.microsoft.com/office/drawing/2014/main" id="{32B33665-2E45-49C7-B154-D81EC828D7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1" y="1496"/>
                <a:ext cx="1410" cy="88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Char char="n"/>
                  <a:defRPr sz="32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8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•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00000"/>
                  <a:buChar char="–"/>
                  <a:defRPr sz="20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  <p:pic>
            <p:nvPicPr>
              <p:cNvPr id="10264" name="Picture 106">
                <a:extLst>
                  <a:ext uri="{FF2B5EF4-FFF2-40B4-BE49-F238E27FC236}">
                    <a16:creationId xmlns:a16="http://schemas.microsoft.com/office/drawing/2014/main" id="{D087D714-2A00-4C90-B862-461CAFA9B4ED}"/>
                  </a:ext>
                </a:extLst>
              </p:cNvPr>
              <p:cNvPicPr>
                <a:picLocks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49" y="1407"/>
                <a:ext cx="1499" cy="100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59499" name="Group 107">
            <a:extLst>
              <a:ext uri="{FF2B5EF4-FFF2-40B4-BE49-F238E27FC236}">
                <a16:creationId xmlns:a16="http://schemas.microsoft.com/office/drawing/2014/main" id="{E223ACAC-03E7-4DC8-854F-999EB099C6E8}"/>
              </a:ext>
            </a:extLst>
          </p:cNvPr>
          <p:cNvGrpSpPr>
            <a:grpSpLocks/>
          </p:cNvGrpSpPr>
          <p:nvPr/>
        </p:nvGrpSpPr>
        <p:grpSpPr bwMode="auto">
          <a:xfrm>
            <a:off x="7707313" y="2008188"/>
            <a:ext cx="2487612" cy="2319337"/>
            <a:chOff x="3895" y="1265"/>
            <a:chExt cx="1567" cy="1461"/>
          </a:xfrm>
        </p:grpSpPr>
        <p:sp>
          <p:nvSpPr>
            <p:cNvPr id="10259" name="Rectangle 108">
              <a:extLst>
                <a:ext uri="{FF2B5EF4-FFF2-40B4-BE49-F238E27FC236}">
                  <a16:creationId xmlns:a16="http://schemas.microsoft.com/office/drawing/2014/main" id="{367833D8-CB33-4113-A48E-345F291860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5" y="1265"/>
              <a:ext cx="1507" cy="5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latin typeface="Arial" panose="020B0604020202020204" pitchFamily="34" charset="0"/>
                </a:rPr>
                <a:t>Unidade de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latin typeface="Arial" panose="020B0604020202020204" pitchFamily="34" charset="0"/>
                </a:rPr>
                <a:t>Controle (CPU)</a:t>
              </a:r>
            </a:p>
          </p:txBody>
        </p:sp>
        <p:pic>
          <p:nvPicPr>
            <p:cNvPr id="10260" name="Picture 109">
              <a:extLst>
                <a:ext uri="{FF2B5EF4-FFF2-40B4-BE49-F238E27FC236}">
                  <a16:creationId xmlns:a16="http://schemas.microsoft.com/office/drawing/2014/main" id="{F2C4C261-4C22-4120-B42D-D4AC6374D65F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7" y="1811"/>
              <a:ext cx="1565" cy="9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251" name="Rectangle 110">
            <a:extLst>
              <a:ext uri="{FF2B5EF4-FFF2-40B4-BE49-F238E27FC236}">
                <a16:creationId xmlns:a16="http://schemas.microsoft.com/office/drawing/2014/main" id="{0D2D796C-CFCF-4287-82DE-505872606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1613" y="209550"/>
            <a:ext cx="7772400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4000">
                <a:solidFill>
                  <a:schemeClr val="tx2"/>
                </a:solidFill>
              </a:rPr>
              <a:t>Comparando com um computador</a:t>
            </a:r>
          </a:p>
        </p:txBody>
      </p:sp>
      <p:sp>
        <p:nvSpPr>
          <p:cNvPr id="10252" name="Rectangle 111">
            <a:extLst>
              <a:ext uri="{FF2B5EF4-FFF2-40B4-BE49-F238E27FC236}">
                <a16:creationId xmlns:a16="http://schemas.microsoft.com/office/drawing/2014/main" id="{1DC27A50-E523-4739-BEDB-F8FF49853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6225" y="0"/>
            <a:ext cx="357028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 u="sng">
                <a:solidFill>
                  <a:schemeClr val="tx2"/>
                </a:solidFill>
              </a:rPr>
              <a:t>Como funciona um computador?</a:t>
            </a:r>
          </a:p>
        </p:txBody>
      </p:sp>
      <p:sp>
        <p:nvSpPr>
          <p:cNvPr id="10253" name="Line 112">
            <a:extLst>
              <a:ext uri="{FF2B5EF4-FFF2-40B4-BE49-F238E27FC236}">
                <a16:creationId xmlns:a16="http://schemas.microsoft.com/office/drawing/2014/main" id="{D306016E-D867-438A-B7E9-8F904400FCDB}"/>
              </a:ext>
            </a:extLst>
          </p:cNvPr>
          <p:cNvSpPr>
            <a:spLocks noChangeShapeType="1"/>
          </p:cNvSpPr>
          <p:nvPr/>
        </p:nvSpPr>
        <p:spPr bwMode="auto">
          <a:xfrm>
            <a:off x="3530600" y="4902200"/>
            <a:ext cx="5054600" cy="0"/>
          </a:xfrm>
          <a:prstGeom prst="line">
            <a:avLst/>
          </a:prstGeom>
          <a:noFill/>
          <a:ln w="1270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grpSp>
        <p:nvGrpSpPr>
          <p:cNvPr id="10254" name="Group 113">
            <a:extLst>
              <a:ext uri="{FF2B5EF4-FFF2-40B4-BE49-F238E27FC236}">
                <a16:creationId xmlns:a16="http://schemas.microsoft.com/office/drawing/2014/main" id="{6C5835B9-DB5D-4AD1-91CD-755A4ED1BA7E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3835400"/>
            <a:ext cx="4902200" cy="977900"/>
            <a:chOff x="1296" y="2416"/>
            <a:chExt cx="3088" cy="616"/>
          </a:xfrm>
        </p:grpSpPr>
        <p:sp>
          <p:nvSpPr>
            <p:cNvPr id="10256" name="Line 114">
              <a:extLst>
                <a:ext uri="{FF2B5EF4-FFF2-40B4-BE49-F238E27FC236}">
                  <a16:creationId xmlns:a16="http://schemas.microsoft.com/office/drawing/2014/main" id="{24FBA795-B1FC-42D3-A665-2D106CA6F3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416"/>
              <a:ext cx="0" cy="616"/>
            </a:xfrm>
            <a:prstGeom prst="line">
              <a:avLst/>
            </a:prstGeom>
            <a:noFill/>
            <a:ln w="127000">
              <a:solidFill>
                <a:schemeClr val="bg2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57" name="Line 115">
              <a:extLst>
                <a:ext uri="{FF2B5EF4-FFF2-40B4-BE49-F238E27FC236}">
                  <a16:creationId xmlns:a16="http://schemas.microsoft.com/office/drawing/2014/main" id="{714C6A61-F5A4-44D9-8E2C-74A6041391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8" y="2422"/>
              <a:ext cx="8" cy="610"/>
            </a:xfrm>
            <a:prstGeom prst="line">
              <a:avLst/>
            </a:prstGeom>
            <a:noFill/>
            <a:ln w="127000">
              <a:solidFill>
                <a:schemeClr val="bg2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58" name="Line 116">
              <a:extLst>
                <a:ext uri="{FF2B5EF4-FFF2-40B4-BE49-F238E27FC236}">
                  <a16:creationId xmlns:a16="http://schemas.microsoft.com/office/drawing/2014/main" id="{AED88F22-4B19-4EFB-8C85-53A71C8ED6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4" y="2626"/>
              <a:ext cx="0" cy="406"/>
            </a:xfrm>
            <a:prstGeom prst="line">
              <a:avLst/>
            </a:prstGeom>
            <a:noFill/>
            <a:ln w="127000">
              <a:solidFill>
                <a:schemeClr val="bg2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0255" name="Rectangle 117">
            <a:extLst>
              <a:ext uri="{FF2B5EF4-FFF2-40B4-BE49-F238E27FC236}">
                <a16:creationId xmlns:a16="http://schemas.microsoft.com/office/drawing/2014/main" id="{3E7D1CAF-4AC0-44F9-A9E9-27E1955E6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8513" y="5105400"/>
            <a:ext cx="8510587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3025" tIns="36512" rIns="73025" bIns="36512"/>
          <a:lstStyle>
            <a:lvl1pPr marL="269875" indent="-269875" defTabSz="568325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568325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568325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568325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568325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568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568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568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568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en-US" sz="2000">
                <a:latin typeface="Arial" panose="020B0604020202020204" pitchFamily="34" charset="0"/>
              </a:rPr>
              <a:t>O fichário representa o disco rígido, com alta capacidade de armazenamento.</a:t>
            </a:r>
          </a:p>
          <a:p>
            <a:pPr eaLnBrk="1" hangingPunct="1"/>
            <a:r>
              <a:rPr lang="pt-BR" altLang="en-US" sz="2000">
                <a:latin typeface="Arial" panose="020B0604020202020204" pitchFamily="34" charset="0"/>
              </a:rPr>
              <a:t>A pasta sobre a mesa representa a memória, de acesso rápido e fácil</a:t>
            </a:r>
          </a:p>
          <a:p>
            <a:pPr eaLnBrk="1" hangingPunct="1"/>
            <a:r>
              <a:rPr lang="pt-BR" altLang="en-US" sz="2000">
                <a:latin typeface="Arial" panose="020B0604020202020204" pitchFamily="34" charset="0"/>
              </a:rPr>
              <a:t>Mesa e usuário são a CPU</a:t>
            </a:r>
          </a:p>
          <a:p>
            <a:pPr eaLnBrk="1" hangingPunct="1"/>
            <a:r>
              <a:rPr lang="pt-BR" altLang="en-US" sz="2000" u="sng">
                <a:latin typeface="Arial" panose="020B0604020202020204" pitchFamily="34" charset="0"/>
              </a:rPr>
              <a:t>OBS:</a:t>
            </a:r>
            <a:r>
              <a:rPr lang="pt-BR" altLang="en-US" sz="2000">
                <a:latin typeface="Arial" panose="020B0604020202020204" pitchFamily="34" charset="0"/>
              </a:rPr>
              <a:t> Memória é volátil e disco não (faxineira)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F2090AF-D302-4E3C-8752-B9BC5A9364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Computador: Hardware e Software</a:t>
            </a:r>
            <a:r>
              <a:rPr lang="pt-PT" altLang="en-US"/>
              <a:t> aqui</a:t>
            </a:r>
            <a:endParaRPr lang="pt-BR" altLang="en-US"/>
          </a:p>
        </p:txBody>
      </p:sp>
      <p:pic>
        <p:nvPicPr>
          <p:cNvPr id="11267" name="Picture 4" descr="C:\Edna\NOTEBOOK\ALL-WMF\F0102.wmf">
            <a:extLst>
              <a:ext uri="{FF2B5EF4-FFF2-40B4-BE49-F238E27FC236}">
                <a16:creationId xmlns:a16="http://schemas.microsoft.com/office/drawing/2014/main" id="{BCBA991A-D3DA-4884-BB31-B256EB146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863" y="1738313"/>
            <a:ext cx="3970337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E66111F-0B24-43A9-B62E-E266648E12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95600" y="231775"/>
            <a:ext cx="7770813" cy="1162050"/>
          </a:xfrm>
          <a:noFill/>
        </p:spPr>
        <p:txBody>
          <a:bodyPr lIns="57150" tIns="28575" rIns="57150" bIns="28575"/>
          <a:lstStyle/>
          <a:p>
            <a:pPr defTabSz="568325"/>
            <a:r>
              <a:rPr lang="pt-BR" altLang="en-US"/>
              <a:t>Sistema Básico de Memória</a:t>
            </a:r>
          </a:p>
        </p:txBody>
      </p:sp>
      <p:sp>
        <p:nvSpPr>
          <p:cNvPr id="12291" name="Oval 4">
            <a:extLst>
              <a:ext uri="{FF2B5EF4-FFF2-40B4-BE49-F238E27FC236}">
                <a16:creationId xmlns:a16="http://schemas.microsoft.com/office/drawing/2014/main" id="{6F3FBD5B-1AB6-4B0F-B818-0520083D4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1138" y="2809875"/>
            <a:ext cx="2132012" cy="1905000"/>
          </a:xfrm>
          <a:prstGeom prst="ellips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12292" name="Rectangle 5">
            <a:extLst>
              <a:ext uri="{FF2B5EF4-FFF2-40B4-BE49-F238E27FC236}">
                <a16:creationId xmlns:a16="http://schemas.microsoft.com/office/drawing/2014/main" id="{5608335B-8ED0-4C8F-9AA6-3AF6156F1B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6125" y="3033713"/>
            <a:ext cx="6619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3025" tIns="36513" rIns="73025" bIns="36513">
            <a:spAutoFit/>
          </a:bodyPr>
          <a:lstStyle>
            <a:lvl1pPr defTabSz="568325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568325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568325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568325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568325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568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568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568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568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900" b="1">
                <a:solidFill>
                  <a:schemeClr val="bg2"/>
                </a:solidFill>
                <a:latin typeface="Arial" panose="020B0604020202020204" pitchFamily="34" charset="0"/>
              </a:rPr>
              <a:t>CPU</a:t>
            </a:r>
          </a:p>
        </p:txBody>
      </p:sp>
      <p:grpSp>
        <p:nvGrpSpPr>
          <p:cNvPr id="12293" name="Group 8">
            <a:extLst>
              <a:ext uri="{FF2B5EF4-FFF2-40B4-BE49-F238E27FC236}">
                <a16:creationId xmlns:a16="http://schemas.microsoft.com/office/drawing/2014/main" id="{4FE415EF-037B-4312-BD36-167AF07F4317}"/>
              </a:ext>
            </a:extLst>
          </p:cNvPr>
          <p:cNvGrpSpPr>
            <a:grpSpLocks/>
          </p:cNvGrpSpPr>
          <p:nvPr/>
        </p:nvGrpSpPr>
        <p:grpSpPr bwMode="auto">
          <a:xfrm>
            <a:off x="4567238" y="2870200"/>
            <a:ext cx="4945062" cy="2227263"/>
            <a:chOff x="1917" y="1808"/>
            <a:chExt cx="3115" cy="1403"/>
          </a:xfrm>
        </p:grpSpPr>
        <p:sp>
          <p:nvSpPr>
            <p:cNvPr id="12294" name="Rectangle 9">
              <a:extLst>
                <a:ext uri="{FF2B5EF4-FFF2-40B4-BE49-F238E27FC236}">
                  <a16:creationId xmlns:a16="http://schemas.microsoft.com/office/drawing/2014/main" id="{5AF360CC-D4F7-410C-962E-4AB8EC5B59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7" y="1808"/>
              <a:ext cx="1145" cy="1048"/>
            </a:xfrm>
            <a:prstGeom prst="rect">
              <a:avLst/>
            </a:prstGeom>
            <a:solidFill>
              <a:srgbClr val="FF66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2295" name="AutoShape 10">
              <a:extLst>
                <a:ext uri="{FF2B5EF4-FFF2-40B4-BE49-F238E27FC236}">
                  <a16:creationId xmlns:a16="http://schemas.microsoft.com/office/drawing/2014/main" id="{B61107C2-82AF-43BA-9255-17E351C9C7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7" y="1856"/>
              <a:ext cx="1145" cy="856"/>
            </a:xfrm>
            <a:prstGeom prst="octagon">
              <a:avLst>
                <a:gd name="adj" fmla="val 29264"/>
              </a:avLst>
            </a:prstGeom>
            <a:solidFill>
              <a:srgbClr val="FF33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2296" name="Rectangle 11">
              <a:extLst>
                <a:ext uri="{FF2B5EF4-FFF2-40B4-BE49-F238E27FC236}">
                  <a16:creationId xmlns:a16="http://schemas.microsoft.com/office/drawing/2014/main" id="{43ACA676-3490-4385-ABF1-F8D228ACAE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0" y="1944"/>
              <a:ext cx="741" cy="4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3025" tIns="36513" rIns="73025" bIns="36513">
              <a:spAutoFit/>
            </a:bodyPr>
            <a:lstStyle>
              <a:lvl1pPr defTabSz="568325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900" b="1">
                  <a:solidFill>
                    <a:schemeClr val="bg2"/>
                  </a:solidFill>
                  <a:latin typeface="Arial" panose="020B0604020202020204" pitchFamily="34" charset="0"/>
                </a:rPr>
                <a:t>Memória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900" b="1">
                  <a:solidFill>
                    <a:schemeClr val="bg2"/>
                  </a:solidFill>
                  <a:latin typeface="Arial" panose="020B0604020202020204" pitchFamily="34" charset="0"/>
                </a:rPr>
                <a:t>Principal</a:t>
              </a:r>
            </a:p>
          </p:txBody>
        </p:sp>
        <p:sp>
          <p:nvSpPr>
            <p:cNvPr id="12297" name="Rectangle 12">
              <a:extLst>
                <a:ext uri="{FF2B5EF4-FFF2-40B4-BE49-F238E27FC236}">
                  <a16:creationId xmlns:a16="http://schemas.microsoft.com/office/drawing/2014/main" id="{BEEBACFD-FF7B-40C0-8BB5-0E4F16986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1" y="1944"/>
              <a:ext cx="922" cy="4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3025" tIns="36513" rIns="73025" bIns="36513">
              <a:spAutoFit/>
            </a:bodyPr>
            <a:lstStyle>
              <a:lvl1pPr defTabSz="568325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900" b="1">
                  <a:solidFill>
                    <a:schemeClr val="bg2"/>
                  </a:solidFill>
                  <a:latin typeface="Arial" panose="020B0604020202020204" pitchFamily="34" charset="0"/>
                </a:rPr>
                <a:t>Memória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900" b="1">
                  <a:solidFill>
                    <a:schemeClr val="bg2"/>
                  </a:solidFill>
                  <a:latin typeface="Arial" panose="020B0604020202020204" pitchFamily="34" charset="0"/>
                </a:rPr>
                <a:t>Secundária</a:t>
              </a:r>
            </a:p>
          </p:txBody>
        </p:sp>
        <p:sp>
          <p:nvSpPr>
            <p:cNvPr id="12298" name="Line 13">
              <a:extLst>
                <a:ext uri="{FF2B5EF4-FFF2-40B4-BE49-F238E27FC236}">
                  <a16:creationId xmlns:a16="http://schemas.microsoft.com/office/drawing/2014/main" id="{3D11AC72-C486-4821-9457-F389AD369B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0" y="2380"/>
              <a:ext cx="333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299" name="Line 14">
              <a:extLst>
                <a:ext uri="{FF2B5EF4-FFF2-40B4-BE49-F238E27FC236}">
                  <a16:creationId xmlns:a16="http://schemas.microsoft.com/office/drawing/2014/main" id="{9618F3DA-7279-4ADA-88AE-85A1B5A0AF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2332"/>
              <a:ext cx="283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00" name="Rectangle 15">
              <a:extLst>
                <a:ext uri="{FF2B5EF4-FFF2-40B4-BE49-F238E27FC236}">
                  <a16:creationId xmlns:a16="http://schemas.microsoft.com/office/drawing/2014/main" id="{CA8E94E6-DF29-4A51-A663-04CDB6D3E1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7" y="2913"/>
              <a:ext cx="649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3025" tIns="36513" rIns="73025" bIns="36513">
              <a:spAutoFit/>
            </a:bodyPr>
            <a:lstStyle>
              <a:lvl1pPr defTabSz="568325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300">
                  <a:solidFill>
                    <a:schemeClr val="bg2"/>
                  </a:solidFill>
                  <a:latin typeface="Arial" panose="020B0604020202020204" pitchFamily="34" charset="0"/>
                </a:rPr>
                <a:t>Barramento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300">
                  <a:solidFill>
                    <a:schemeClr val="bg2"/>
                  </a:solidFill>
                  <a:latin typeface="Arial" panose="020B0604020202020204" pitchFamily="34" charset="0"/>
                </a:rPr>
                <a:t>de memória</a:t>
              </a:r>
            </a:p>
          </p:txBody>
        </p:sp>
        <p:sp>
          <p:nvSpPr>
            <p:cNvPr id="12301" name="Rectangle 16">
              <a:extLst>
                <a:ext uri="{FF2B5EF4-FFF2-40B4-BE49-F238E27FC236}">
                  <a16:creationId xmlns:a16="http://schemas.microsoft.com/office/drawing/2014/main" id="{574521BB-957F-4FA3-9C8C-662AC232ED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5" y="2769"/>
              <a:ext cx="666" cy="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3025" tIns="36513" rIns="73025" bIns="36513">
              <a:spAutoFit/>
            </a:bodyPr>
            <a:lstStyle>
              <a:lvl1pPr defTabSz="568325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300">
                  <a:solidFill>
                    <a:schemeClr val="bg2"/>
                  </a:solidFill>
                  <a:latin typeface="Arial" panose="020B0604020202020204" pitchFamily="34" charset="0"/>
                </a:rPr>
                <a:t>Barramento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300">
                  <a:solidFill>
                    <a:schemeClr val="bg2"/>
                  </a:solidFill>
                  <a:latin typeface="Arial" panose="020B0604020202020204" pitchFamily="34" charset="0"/>
                </a:rPr>
                <a:t>de E/S</a:t>
              </a:r>
            </a:p>
          </p:txBody>
        </p:sp>
        <p:sp>
          <p:nvSpPr>
            <p:cNvPr id="12302" name="Line 17">
              <a:extLst>
                <a:ext uri="{FF2B5EF4-FFF2-40B4-BE49-F238E27FC236}">
                  <a16:creationId xmlns:a16="http://schemas.microsoft.com/office/drawing/2014/main" id="{341E271C-F71D-415B-AA64-3BF38D0A65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46" y="2429"/>
              <a:ext cx="0" cy="3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03" name="Line 18">
              <a:extLst>
                <a:ext uri="{FF2B5EF4-FFF2-40B4-BE49-F238E27FC236}">
                  <a16:creationId xmlns:a16="http://schemas.microsoft.com/office/drawing/2014/main" id="{13591ADA-CDA5-4873-9265-BC077DD6C4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88" y="2429"/>
              <a:ext cx="141" cy="2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>
            <a:extLst>
              <a:ext uri="{FF2B5EF4-FFF2-40B4-BE49-F238E27FC236}">
                <a16:creationId xmlns:a16="http://schemas.microsoft.com/office/drawing/2014/main" id="{50071A10-D3DC-49DF-A147-CF83A4BE2B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97188" y="0"/>
            <a:ext cx="7770812" cy="1162050"/>
          </a:xfrm>
          <a:noFill/>
        </p:spPr>
        <p:txBody>
          <a:bodyPr lIns="57150" tIns="28575" rIns="57150" bIns="28575"/>
          <a:lstStyle/>
          <a:p>
            <a:pPr defTabSz="568325"/>
            <a:r>
              <a:rPr lang="pt-BR" altLang="en-US"/>
              <a:t>Sistema Básico de Memória</a:t>
            </a: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8924F912-D272-44D0-93D2-F64330581E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14650" y="1524000"/>
            <a:ext cx="7753350" cy="1009650"/>
          </a:xfrm>
          <a:noFill/>
        </p:spPr>
        <p:txBody>
          <a:bodyPr lIns="57150" tIns="28575" rIns="57150" bIns="28575"/>
          <a:lstStyle/>
          <a:p>
            <a:pPr marL="269875" indent="-269875" defTabSz="568325">
              <a:buFont typeface="Monotype Sorts" pitchFamily="2" charset="2"/>
              <a:buNone/>
            </a:pPr>
            <a:r>
              <a:rPr lang="pt-BR" altLang="en-US"/>
              <a:t> Alto desempenho da CPU</a:t>
            </a:r>
          </a:p>
        </p:txBody>
      </p:sp>
      <p:grpSp>
        <p:nvGrpSpPr>
          <p:cNvPr id="14340" name="Group 1045">
            <a:extLst>
              <a:ext uri="{FF2B5EF4-FFF2-40B4-BE49-F238E27FC236}">
                <a16:creationId xmlns:a16="http://schemas.microsoft.com/office/drawing/2014/main" id="{93AE0A98-D49B-4F34-A6CC-C6127FD92EE6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3073400"/>
            <a:ext cx="7920038" cy="2224088"/>
            <a:chOff x="672" y="2644"/>
            <a:chExt cx="4989" cy="1401"/>
          </a:xfrm>
        </p:grpSpPr>
        <p:sp>
          <p:nvSpPr>
            <p:cNvPr id="14341" name="Oval 1028">
              <a:extLst>
                <a:ext uri="{FF2B5EF4-FFF2-40B4-BE49-F238E27FC236}">
                  <a16:creationId xmlns:a16="http://schemas.microsoft.com/office/drawing/2014/main" id="{929E4911-512C-4E6D-8CF0-14F1BB8A79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2688"/>
              <a:ext cx="1343" cy="1200"/>
            </a:xfrm>
            <a:prstGeom prst="ellipse">
              <a:avLst/>
            </a:prstGeom>
            <a:solidFill>
              <a:srgbClr val="66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4342" name="Rectangle 1029">
              <a:extLst>
                <a:ext uri="{FF2B5EF4-FFF2-40B4-BE49-F238E27FC236}">
                  <a16:creationId xmlns:a16="http://schemas.microsoft.com/office/drawing/2014/main" id="{65A9E5BD-3D6A-4863-A19D-0207089EA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9" y="2644"/>
              <a:ext cx="472" cy="1048"/>
            </a:xfrm>
            <a:prstGeom prst="rect">
              <a:avLst/>
            </a:prstGeom>
            <a:solidFill>
              <a:srgbClr val="FF99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4343" name="Rectangle 1030">
              <a:extLst>
                <a:ext uri="{FF2B5EF4-FFF2-40B4-BE49-F238E27FC236}">
                  <a16:creationId xmlns:a16="http://schemas.microsoft.com/office/drawing/2014/main" id="{EA49F6E0-ECA7-4CCB-A552-03BB37E92A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6" y="2644"/>
              <a:ext cx="1145" cy="1048"/>
            </a:xfrm>
            <a:prstGeom prst="rect">
              <a:avLst/>
            </a:prstGeom>
            <a:solidFill>
              <a:srgbClr val="FF66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4344" name="AutoShape 1031">
              <a:extLst>
                <a:ext uri="{FF2B5EF4-FFF2-40B4-BE49-F238E27FC236}">
                  <a16:creationId xmlns:a16="http://schemas.microsoft.com/office/drawing/2014/main" id="{16EE39E7-50FD-4E04-9AB9-5980FD4F65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6" y="2692"/>
              <a:ext cx="1145" cy="856"/>
            </a:xfrm>
            <a:prstGeom prst="octagon">
              <a:avLst>
                <a:gd name="adj" fmla="val 29264"/>
              </a:avLst>
            </a:prstGeom>
            <a:solidFill>
              <a:srgbClr val="FF33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4345" name="Rectangle 1032">
              <a:extLst>
                <a:ext uri="{FF2B5EF4-FFF2-40B4-BE49-F238E27FC236}">
                  <a16:creationId xmlns:a16="http://schemas.microsoft.com/office/drawing/2014/main" id="{650E5299-DB06-4359-A8B8-480E4FB60C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" y="2829"/>
              <a:ext cx="41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3025" tIns="36513" rIns="73025" bIns="36513">
              <a:spAutoFit/>
            </a:bodyPr>
            <a:lstStyle>
              <a:lvl1pPr defTabSz="568325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900" b="1">
                  <a:solidFill>
                    <a:schemeClr val="bg2"/>
                  </a:solidFill>
                  <a:latin typeface="Arial" panose="020B0604020202020204" pitchFamily="34" charset="0"/>
                </a:rPr>
                <a:t>CPU</a:t>
              </a:r>
            </a:p>
          </p:txBody>
        </p:sp>
        <p:sp>
          <p:nvSpPr>
            <p:cNvPr id="14346" name="Rectangle 1035">
              <a:extLst>
                <a:ext uri="{FF2B5EF4-FFF2-40B4-BE49-F238E27FC236}">
                  <a16:creationId xmlns:a16="http://schemas.microsoft.com/office/drawing/2014/main" id="{203B9765-7402-4B9A-8D29-7FCDBD6BC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4" y="2665"/>
              <a:ext cx="184" cy="8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3025" tIns="36513" rIns="73025" bIns="36513">
              <a:spAutoFit/>
            </a:bodyPr>
            <a:lstStyle>
              <a:lvl1pPr defTabSz="568325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600" b="1">
                  <a:solidFill>
                    <a:schemeClr val="bg2"/>
                  </a:solidFill>
                  <a:latin typeface="Arial" panose="020B0604020202020204" pitchFamily="34" charset="0"/>
                </a:rPr>
                <a:t>C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600" b="1">
                  <a:solidFill>
                    <a:schemeClr val="bg2"/>
                  </a:solidFill>
                  <a:latin typeface="Arial" panose="020B0604020202020204" pitchFamily="34" charset="0"/>
                </a:rPr>
                <a:t>a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600" b="1">
                  <a:solidFill>
                    <a:schemeClr val="bg2"/>
                  </a:solidFill>
                  <a:latin typeface="Arial" panose="020B0604020202020204" pitchFamily="34" charset="0"/>
                </a:rPr>
                <a:t>c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600" b="1">
                  <a:solidFill>
                    <a:schemeClr val="bg2"/>
                  </a:solidFill>
                  <a:latin typeface="Arial" panose="020B0604020202020204" pitchFamily="34" charset="0"/>
                </a:rPr>
                <a:t>h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600" b="1">
                  <a:solidFill>
                    <a:schemeClr val="bg2"/>
                  </a:solidFill>
                  <a:latin typeface="Arial" panose="020B0604020202020204" pitchFamily="34" charset="0"/>
                </a:rPr>
                <a:t>e</a:t>
              </a:r>
            </a:p>
          </p:txBody>
        </p:sp>
        <p:sp>
          <p:nvSpPr>
            <p:cNvPr id="14347" name="Rectangle 1036">
              <a:extLst>
                <a:ext uri="{FF2B5EF4-FFF2-40B4-BE49-F238E27FC236}">
                  <a16:creationId xmlns:a16="http://schemas.microsoft.com/office/drawing/2014/main" id="{75A7D83D-8387-4D96-B13E-47B94CEAE7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9" y="2780"/>
              <a:ext cx="741" cy="4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3025" tIns="36513" rIns="73025" bIns="36513">
              <a:spAutoFit/>
            </a:bodyPr>
            <a:lstStyle>
              <a:lvl1pPr defTabSz="568325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900" b="1">
                  <a:solidFill>
                    <a:schemeClr val="bg2"/>
                  </a:solidFill>
                  <a:latin typeface="Arial" panose="020B0604020202020204" pitchFamily="34" charset="0"/>
                </a:rPr>
                <a:t>Memória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900" b="1">
                  <a:solidFill>
                    <a:schemeClr val="bg2"/>
                  </a:solidFill>
                  <a:latin typeface="Arial" panose="020B0604020202020204" pitchFamily="34" charset="0"/>
                </a:rPr>
                <a:t>Principal</a:t>
              </a:r>
            </a:p>
          </p:txBody>
        </p:sp>
        <p:sp>
          <p:nvSpPr>
            <p:cNvPr id="14348" name="Rectangle 1037">
              <a:extLst>
                <a:ext uri="{FF2B5EF4-FFF2-40B4-BE49-F238E27FC236}">
                  <a16:creationId xmlns:a16="http://schemas.microsoft.com/office/drawing/2014/main" id="{9EEA6EC1-DF5A-4960-B222-1E678B9B10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0" y="2780"/>
              <a:ext cx="922" cy="4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3025" tIns="36513" rIns="73025" bIns="36513">
              <a:spAutoFit/>
            </a:bodyPr>
            <a:lstStyle>
              <a:lvl1pPr defTabSz="568325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900" b="1">
                  <a:solidFill>
                    <a:schemeClr val="bg2"/>
                  </a:solidFill>
                  <a:latin typeface="Arial" panose="020B0604020202020204" pitchFamily="34" charset="0"/>
                </a:rPr>
                <a:t>Memória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900" b="1">
                  <a:solidFill>
                    <a:schemeClr val="bg2"/>
                  </a:solidFill>
                  <a:latin typeface="Arial" panose="020B0604020202020204" pitchFamily="34" charset="0"/>
                </a:rPr>
                <a:t>Secundária</a:t>
              </a:r>
            </a:p>
          </p:txBody>
        </p:sp>
        <p:sp>
          <p:nvSpPr>
            <p:cNvPr id="14349" name="Line 1038">
              <a:extLst>
                <a:ext uri="{FF2B5EF4-FFF2-40B4-BE49-F238E27FC236}">
                  <a16:creationId xmlns:a16="http://schemas.microsoft.com/office/drawing/2014/main" id="{2A3D3CF4-1143-42FE-AC3D-A586C71448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9" y="3216"/>
              <a:ext cx="23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50" name="Line 1039">
              <a:extLst>
                <a:ext uri="{FF2B5EF4-FFF2-40B4-BE49-F238E27FC236}">
                  <a16:creationId xmlns:a16="http://schemas.microsoft.com/office/drawing/2014/main" id="{60180102-B10D-46E8-9A39-8D04B1FB84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9" y="3216"/>
              <a:ext cx="333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51" name="Line 1040">
              <a:extLst>
                <a:ext uri="{FF2B5EF4-FFF2-40B4-BE49-F238E27FC236}">
                  <a16:creationId xmlns:a16="http://schemas.microsoft.com/office/drawing/2014/main" id="{54764B0B-E3A3-4B26-971E-2999C32B1C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9" y="3168"/>
              <a:ext cx="283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52" name="Rectangle 1041">
              <a:extLst>
                <a:ext uri="{FF2B5EF4-FFF2-40B4-BE49-F238E27FC236}">
                  <a16:creationId xmlns:a16="http://schemas.microsoft.com/office/drawing/2014/main" id="{8C9760B9-D296-4FC4-B879-7220A27A8E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6" y="3749"/>
              <a:ext cx="643" cy="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3025" tIns="36513" rIns="73025" bIns="36513">
              <a:spAutoFit/>
            </a:bodyPr>
            <a:lstStyle>
              <a:lvl1pPr defTabSz="568325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300">
                  <a:solidFill>
                    <a:schemeClr val="bg2"/>
                  </a:solidFill>
                  <a:latin typeface="Arial" panose="020B0604020202020204" pitchFamily="34" charset="0"/>
                </a:rPr>
                <a:t>Barramento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300">
                  <a:solidFill>
                    <a:schemeClr val="bg2"/>
                  </a:solidFill>
                  <a:latin typeface="Arial" panose="020B0604020202020204" pitchFamily="34" charset="0"/>
                </a:rPr>
                <a:t>de memória</a:t>
              </a:r>
            </a:p>
          </p:txBody>
        </p:sp>
        <p:sp>
          <p:nvSpPr>
            <p:cNvPr id="14353" name="Rectangle 1042">
              <a:extLst>
                <a:ext uri="{FF2B5EF4-FFF2-40B4-BE49-F238E27FC236}">
                  <a16:creationId xmlns:a16="http://schemas.microsoft.com/office/drawing/2014/main" id="{80202DA2-D38C-479A-A7C9-9BAEABFBE9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4" y="3605"/>
              <a:ext cx="666" cy="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3025" tIns="36513" rIns="73025" bIns="36513">
              <a:spAutoFit/>
            </a:bodyPr>
            <a:lstStyle>
              <a:lvl1pPr defTabSz="568325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568325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568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300">
                  <a:solidFill>
                    <a:schemeClr val="bg2"/>
                  </a:solidFill>
                  <a:latin typeface="Arial" panose="020B0604020202020204" pitchFamily="34" charset="0"/>
                </a:rPr>
                <a:t>Barramento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1300">
                  <a:solidFill>
                    <a:schemeClr val="bg2"/>
                  </a:solidFill>
                  <a:latin typeface="Arial" panose="020B0604020202020204" pitchFamily="34" charset="0"/>
                </a:rPr>
                <a:t>de E/S</a:t>
              </a:r>
            </a:p>
          </p:txBody>
        </p:sp>
        <p:sp>
          <p:nvSpPr>
            <p:cNvPr id="14354" name="Line 1043">
              <a:extLst>
                <a:ext uri="{FF2B5EF4-FFF2-40B4-BE49-F238E27FC236}">
                  <a16:creationId xmlns:a16="http://schemas.microsoft.com/office/drawing/2014/main" id="{5CF40CAA-965F-4258-9A32-C68F7D1BB9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5" y="3265"/>
              <a:ext cx="0" cy="3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55" name="Line 1044">
              <a:extLst>
                <a:ext uri="{FF2B5EF4-FFF2-40B4-BE49-F238E27FC236}">
                  <a16:creationId xmlns:a16="http://schemas.microsoft.com/office/drawing/2014/main" id="{005C330A-2E2E-4562-BBBE-4EA79962D8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17" y="3265"/>
              <a:ext cx="141" cy="2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>
            <a:extLst>
              <a:ext uri="{FF2B5EF4-FFF2-40B4-BE49-F238E27FC236}">
                <a16:creationId xmlns:a16="http://schemas.microsoft.com/office/drawing/2014/main" id="{33342C7C-E2B6-475D-926A-6502BFF327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Meio Somador</a:t>
            </a:r>
          </a:p>
        </p:txBody>
      </p:sp>
      <p:sp>
        <p:nvSpPr>
          <p:cNvPr id="16387" name="Espaço Reservado para Conteúdo 2">
            <a:extLst>
              <a:ext uri="{FF2B5EF4-FFF2-40B4-BE49-F238E27FC236}">
                <a16:creationId xmlns:a16="http://schemas.microsoft.com/office/drawing/2014/main" id="{F6DBD39B-E4A1-4C35-B72B-83C9725645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6388" name="Picture 2" descr="http://s3.amazonaws.com/magoo/ABAAABFBAAC-0.png">
            <a:extLst>
              <a:ext uri="{FF2B5EF4-FFF2-40B4-BE49-F238E27FC236}">
                <a16:creationId xmlns:a16="http://schemas.microsoft.com/office/drawing/2014/main" id="{976C635A-D3CA-47E6-8ECB-B5F26E8F2C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238" y="2828925"/>
            <a:ext cx="7058025" cy="348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>
            <a:extLst>
              <a:ext uri="{FF2B5EF4-FFF2-40B4-BE49-F238E27FC236}">
                <a16:creationId xmlns:a16="http://schemas.microsoft.com/office/drawing/2014/main" id="{F63904E0-92E7-437C-90E1-9BEC4DBA3C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Somador Completo 1 bit</a:t>
            </a:r>
          </a:p>
        </p:txBody>
      </p:sp>
      <p:sp>
        <p:nvSpPr>
          <p:cNvPr id="17411" name="Espaço Reservado para Conteúdo 2">
            <a:extLst>
              <a:ext uri="{FF2B5EF4-FFF2-40B4-BE49-F238E27FC236}">
                <a16:creationId xmlns:a16="http://schemas.microsoft.com/office/drawing/2014/main" id="{D91F9956-5A67-414C-BA32-63CBBAE4E6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7412" name="Picture 2" descr="http://students.purchase.edu/joseph.mckay/hackingeveryday/images/full_adder.png">
            <a:extLst>
              <a:ext uri="{FF2B5EF4-FFF2-40B4-BE49-F238E27FC236}">
                <a16:creationId xmlns:a16="http://schemas.microsoft.com/office/drawing/2014/main" id="{00AE00C2-773A-4D39-BC6E-F7676973C6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063" y="2212975"/>
            <a:ext cx="5940425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>
            <a:extLst>
              <a:ext uri="{FF2B5EF4-FFF2-40B4-BE49-F238E27FC236}">
                <a16:creationId xmlns:a16="http://schemas.microsoft.com/office/drawing/2014/main" id="{88606C7B-33AD-4022-9FB4-2B2AC9212C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Somador Completo 4 bit</a:t>
            </a:r>
          </a:p>
        </p:txBody>
      </p:sp>
      <p:sp>
        <p:nvSpPr>
          <p:cNvPr id="18435" name="Espaço Reservado para Conteúdo 2">
            <a:extLst>
              <a:ext uri="{FF2B5EF4-FFF2-40B4-BE49-F238E27FC236}">
                <a16:creationId xmlns:a16="http://schemas.microsoft.com/office/drawing/2014/main" id="{66C37B29-EAF8-42D0-BE55-15EF63926D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8436" name="Picture 2" descr="http://www.mspc.eng.br/eledig/im01/eledig1C05.gif">
            <a:extLst>
              <a:ext uri="{FF2B5EF4-FFF2-40B4-BE49-F238E27FC236}">
                <a16:creationId xmlns:a16="http://schemas.microsoft.com/office/drawing/2014/main" id="{1E8A82AF-3FBF-4CEA-9C1F-FA019BE5E4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688" y="2555875"/>
            <a:ext cx="7013575" cy="300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>
            <a:extLst>
              <a:ext uri="{FF2B5EF4-FFF2-40B4-BE49-F238E27FC236}">
                <a16:creationId xmlns:a16="http://schemas.microsoft.com/office/drawing/2014/main" id="{FC243D96-DACC-41A8-AB15-4B6D18B48A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9459" name="Espaço Reservado para Conteúdo 2">
            <a:extLst>
              <a:ext uri="{FF2B5EF4-FFF2-40B4-BE49-F238E27FC236}">
                <a16:creationId xmlns:a16="http://schemas.microsoft.com/office/drawing/2014/main" id="{827BA8BE-1DFD-4983-80C9-7B6E0B54E4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9460" name="Picture 2" descr="http://circuitosaritmeticos.wikispaces.com/file/view/imagem_do_sub_atraves_de_meio_sub.png/240710971/imagem_do_sub_atraves_de_meio_sub.png">
            <a:extLst>
              <a:ext uri="{FF2B5EF4-FFF2-40B4-BE49-F238E27FC236}">
                <a16:creationId xmlns:a16="http://schemas.microsoft.com/office/drawing/2014/main" id="{C2F7F400-02F8-48AA-8456-F0721A262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9175" y="3279775"/>
            <a:ext cx="8172450" cy="194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>
            <a:extLst>
              <a:ext uri="{FF2B5EF4-FFF2-40B4-BE49-F238E27FC236}">
                <a16:creationId xmlns:a16="http://schemas.microsoft.com/office/drawing/2014/main" id="{A0D0A1F2-2FF7-4D19-AD2A-080DDD4CA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Subtrator Completo</a:t>
            </a:r>
          </a:p>
        </p:txBody>
      </p:sp>
      <p:sp>
        <p:nvSpPr>
          <p:cNvPr id="20483" name="Espaço Reservado para Conteúdo 2">
            <a:extLst>
              <a:ext uri="{FF2B5EF4-FFF2-40B4-BE49-F238E27FC236}">
                <a16:creationId xmlns:a16="http://schemas.microsoft.com/office/drawing/2014/main" id="{0908B307-CC4E-4862-8E0B-1B4BF40A6D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20484" name="Picture 2" descr="http://www.mspc.eng.br/eledig/im01/eledig1C09.gif">
            <a:extLst>
              <a:ext uri="{FF2B5EF4-FFF2-40B4-BE49-F238E27FC236}">
                <a16:creationId xmlns:a16="http://schemas.microsoft.com/office/drawing/2014/main" id="{1F5FC21A-BF4D-4B9F-AD80-2CD7377ABE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888" y="1901825"/>
            <a:ext cx="7413625" cy="402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>
            <a:extLst>
              <a:ext uri="{FF2B5EF4-FFF2-40B4-BE49-F238E27FC236}">
                <a16:creationId xmlns:a16="http://schemas.microsoft.com/office/drawing/2014/main" id="{22AFCEAE-C1DA-4E84-AF89-D7337176C7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Somador / Subtrator</a:t>
            </a:r>
          </a:p>
        </p:txBody>
      </p:sp>
      <p:sp>
        <p:nvSpPr>
          <p:cNvPr id="21507" name="Espaço Reservado para Conteúdo 2">
            <a:extLst>
              <a:ext uri="{FF2B5EF4-FFF2-40B4-BE49-F238E27FC236}">
                <a16:creationId xmlns:a16="http://schemas.microsoft.com/office/drawing/2014/main" id="{981A9CCA-C7E3-4BF1-BE77-5BF85D74E6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21508" name="Picture 2" descr="http://www.ufrnet.br/~fjoa/424_ls3fg16.gif">
            <a:extLst>
              <a:ext uri="{FF2B5EF4-FFF2-40B4-BE49-F238E27FC236}">
                <a16:creationId xmlns:a16="http://schemas.microsoft.com/office/drawing/2014/main" id="{161C1267-D429-4588-A072-30E99BF315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100" y="2400300"/>
            <a:ext cx="6659563" cy="337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E049CE70-1A25-4A04-8E3A-117F7852B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altLang="en-US"/>
              <a:t> Computador: Hardware e Software</a:t>
            </a:r>
          </a:p>
        </p:txBody>
      </p:sp>
      <p:sp>
        <p:nvSpPr>
          <p:cNvPr id="27651" name="Oval 3">
            <a:extLst>
              <a:ext uri="{FF2B5EF4-FFF2-40B4-BE49-F238E27FC236}">
                <a16:creationId xmlns:a16="http://schemas.microsoft.com/office/drawing/2014/main" id="{96C7BC30-D183-4578-ABF3-3D1DEC423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000" y="1797050"/>
            <a:ext cx="1168400" cy="11684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7652" name="Oval 4">
            <a:extLst>
              <a:ext uri="{FF2B5EF4-FFF2-40B4-BE49-F238E27FC236}">
                <a16:creationId xmlns:a16="http://schemas.microsoft.com/office/drawing/2014/main" id="{EFAF4966-56D3-40B6-9503-78D80B778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1650" y="3683000"/>
            <a:ext cx="1187450" cy="11874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7653" name="Oval 5">
            <a:extLst>
              <a:ext uri="{FF2B5EF4-FFF2-40B4-BE49-F238E27FC236}">
                <a16:creationId xmlns:a16="http://schemas.microsoft.com/office/drawing/2014/main" id="{D6D0973E-7565-4399-A7D0-3E4452319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4750" y="3778250"/>
            <a:ext cx="1187450" cy="11874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7654" name="Oval 6">
            <a:extLst>
              <a:ext uri="{FF2B5EF4-FFF2-40B4-BE49-F238E27FC236}">
                <a16:creationId xmlns:a16="http://schemas.microsoft.com/office/drawing/2014/main" id="{F76851F1-A75A-4699-B3A7-8E0402D76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1200" y="5035550"/>
            <a:ext cx="1187450" cy="11874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7655" name="Oval 7">
            <a:extLst>
              <a:ext uri="{FF2B5EF4-FFF2-40B4-BE49-F238E27FC236}">
                <a16:creationId xmlns:a16="http://schemas.microsoft.com/office/drawing/2014/main" id="{CCADD2BF-B80C-4DC9-8B9E-6B29C8852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2700" y="4216400"/>
            <a:ext cx="1644650" cy="1377950"/>
          </a:xfrm>
          <a:prstGeom prst="ellips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7656" name="Rectangle 8">
            <a:extLst>
              <a:ext uri="{FF2B5EF4-FFF2-40B4-BE49-F238E27FC236}">
                <a16:creationId xmlns:a16="http://schemas.microsoft.com/office/drawing/2014/main" id="{A35E2760-DB1D-4398-80CE-A854951B1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75" y="3908425"/>
            <a:ext cx="8366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>
                <a:latin typeface="Arial" panose="020B0604020202020204" pitchFamily="34" charset="0"/>
              </a:rPr>
              <a:t>CPU</a:t>
            </a:r>
          </a:p>
        </p:txBody>
      </p:sp>
      <p:sp>
        <p:nvSpPr>
          <p:cNvPr id="27657" name="Rectangle 9">
            <a:extLst>
              <a:ext uri="{FF2B5EF4-FFF2-40B4-BE49-F238E27FC236}">
                <a16:creationId xmlns:a16="http://schemas.microsoft.com/office/drawing/2014/main" id="{45CB20E0-2689-4C0F-B061-2B1A8FE023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3975" y="3965575"/>
            <a:ext cx="9556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>
                <a:latin typeface="Arial" panose="020B0604020202020204" pitchFamily="34" charset="0"/>
              </a:rPr>
              <a:t>Mem.</a:t>
            </a:r>
          </a:p>
        </p:txBody>
      </p:sp>
      <p:sp>
        <p:nvSpPr>
          <p:cNvPr id="27658" name="Rectangle 10">
            <a:extLst>
              <a:ext uri="{FF2B5EF4-FFF2-40B4-BE49-F238E27FC236}">
                <a16:creationId xmlns:a16="http://schemas.microsoft.com/office/drawing/2014/main" id="{D77BB3F1-A400-4383-A7F5-912768BBA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0425" y="5318125"/>
            <a:ext cx="80010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PT" altLang="en-US" sz="2400">
                <a:latin typeface="Arial" panose="020B0604020202020204" pitchFamily="34" charset="0"/>
              </a:rPr>
              <a:t>E</a:t>
            </a:r>
            <a:r>
              <a:rPr lang="pt-BR" altLang="en-US" sz="2400">
                <a:latin typeface="Arial" panose="020B0604020202020204" pitchFamily="34" charset="0"/>
              </a:rPr>
              <a:t>/</a:t>
            </a:r>
            <a:r>
              <a:rPr lang="pt-PT" altLang="en-US" sz="2400">
                <a:latin typeface="Arial" panose="020B0604020202020204" pitchFamily="34" charset="0"/>
              </a:rPr>
              <a:t>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PT" altLang="en-US" sz="2400">
                <a:latin typeface="Arial" panose="020B0604020202020204" pitchFamily="34" charset="0"/>
              </a:rPr>
              <a:t>(I/O)</a:t>
            </a:r>
            <a:endParaRPr lang="pt-BR" altLang="en-US" sz="2400">
              <a:latin typeface="Arial" panose="020B0604020202020204" pitchFamily="34" charset="0"/>
            </a:endParaRPr>
          </a:p>
        </p:txBody>
      </p:sp>
      <p:sp>
        <p:nvSpPr>
          <p:cNvPr id="27659" name="Oval 11">
            <a:extLst>
              <a:ext uri="{FF2B5EF4-FFF2-40B4-BE49-F238E27FC236}">
                <a16:creationId xmlns:a16="http://schemas.microsoft.com/office/drawing/2014/main" id="{D29F51FA-5834-430C-82BC-67E6106CA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5350" y="3130550"/>
            <a:ext cx="4902200" cy="3587750"/>
          </a:xfrm>
          <a:prstGeom prst="ellips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7660" name="Rectangle 12">
            <a:extLst>
              <a:ext uri="{FF2B5EF4-FFF2-40B4-BE49-F238E27FC236}">
                <a16:creationId xmlns:a16="http://schemas.microsoft.com/office/drawing/2014/main" id="{8C8EA0A1-24F3-4613-9E59-B7A268C9D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2825" y="2166938"/>
            <a:ext cx="12509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400" b="1">
                <a:latin typeface="Arial" panose="020B0604020202020204" pitchFamily="34" charset="0"/>
              </a:rPr>
              <a:t>Comput</a:t>
            </a:r>
            <a:r>
              <a:rPr lang="pt-PT" altLang="en-US" sz="1400" b="1">
                <a:latin typeface="Arial" panose="020B0604020202020204" pitchFamily="34" charset="0"/>
              </a:rPr>
              <a:t>ador</a:t>
            </a:r>
            <a:endParaRPr lang="pt-BR" altLang="en-US" sz="1400" b="1">
              <a:latin typeface="Arial" panose="020B0604020202020204" pitchFamily="34" charset="0"/>
            </a:endParaRPr>
          </a:p>
        </p:txBody>
      </p:sp>
      <p:sp>
        <p:nvSpPr>
          <p:cNvPr id="27661" name="Line 16">
            <a:extLst>
              <a:ext uri="{FF2B5EF4-FFF2-40B4-BE49-F238E27FC236}">
                <a16:creationId xmlns:a16="http://schemas.microsoft.com/office/drawing/2014/main" id="{A503152C-D0D0-4BD7-B30E-200D89959B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6625" y="2178050"/>
            <a:ext cx="566738" cy="492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7662" name="Rectangle 17">
            <a:extLst>
              <a:ext uri="{FF2B5EF4-FFF2-40B4-BE49-F238E27FC236}">
                <a16:creationId xmlns:a16="http://schemas.microsoft.com/office/drawing/2014/main" id="{50F3E3E9-5400-40DE-A6E4-5A59AA999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325" y="1976438"/>
            <a:ext cx="1263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>
                <a:latin typeface="Arial" panose="020B0604020202020204" pitchFamily="34" charset="0"/>
              </a:rPr>
              <a:t>Periféricos</a:t>
            </a:r>
          </a:p>
        </p:txBody>
      </p:sp>
      <p:sp>
        <p:nvSpPr>
          <p:cNvPr id="27663" name="Line 18">
            <a:extLst>
              <a:ext uri="{FF2B5EF4-FFF2-40B4-BE49-F238E27FC236}">
                <a16:creationId xmlns:a16="http://schemas.microsoft.com/office/drawing/2014/main" id="{820DEF5E-B470-4796-94D5-1B6A7EB97F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59238" y="2439988"/>
            <a:ext cx="741362" cy="1255712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7664" name="Line 19">
            <a:extLst>
              <a:ext uri="{FF2B5EF4-FFF2-40B4-BE49-F238E27FC236}">
                <a16:creationId xmlns:a16="http://schemas.microsoft.com/office/drawing/2014/main" id="{E1809680-B532-4B3C-8C69-DBA733064310}"/>
              </a:ext>
            </a:extLst>
          </p:cNvPr>
          <p:cNvSpPr>
            <a:spLocks noChangeShapeType="1"/>
          </p:cNvSpPr>
          <p:nvPr/>
        </p:nvSpPr>
        <p:spPr bwMode="auto">
          <a:xfrm>
            <a:off x="5983288" y="2363788"/>
            <a:ext cx="1465262" cy="1160462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7665" name="Rectangle 20">
            <a:extLst>
              <a:ext uri="{FF2B5EF4-FFF2-40B4-BE49-F238E27FC236}">
                <a16:creationId xmlns:a16="http://schemas.microsoft.com/office/drawing/2014/main" id="{317FED21-794D-422A-8EBC-2F7845479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4775" y="4681538"/>
            <a:ext cx="1506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800">
                <a:latin typeface="Arial" panose="020B0604020202020204" pitchFamily="34" charset="0"/>
              </a:rPr>
              <a:t>Interconexão</a:t>
            </a:r>
          </a:p>
        </p:txBody>
      </p:sp>
    </p:spTree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>
            <a:extLst>
              <a:ext uri="{FF2B5EF4-FFF2-40B4-BE49-F238E27FC236}">
                <a16:creationId xmlns:a16="http://schemas.microsoft.com/office/drawing/2014/main" id="{F621EEC3-E2FF-4DE9-99B3-457C7CACDF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Multiplicador 4 bits</a:t>
            </a:r>
          </a:p>
        </p:txBody>
      </p:sp>
      <p:sp>
        <p:nvSpPr>
          <p:cNvPr id="22531" name="Espaço Reservado para Conteúdo 2">
            <a:extLst>
              <a:ext uri="{FF2B5EF4-FFF2-40B4-BE49-F238E27FC236}">
                <a16:creationId xmlns:a16="http://schemas.microsoft.com/office/drawing/2014/main" id="{7DD3F5E8-5B62-4C67-94CA-35BE0281E0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22532" name="Picture 2" descr="http://1.bp.blogspot.com/_HfpAf85T35U/TPmiSjNPmuI/AAAAAAAAAb0/yeML24d5FTg/s1600/multiplicador.jpg">
            <a:extLst>
              <a:ext uri="{FF2B5EF4-FFF2-40B4-BE49-F238E27FC236}">
                <a16:creationId xmlns:a16="http://schemas.microsoft.com/office/drawing/2014/main" id="{9DC5BE53-8EB5-4390-BD36-57DA49B2D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575" y="1238250"/>
            <a:ext cx="6981825" cy="595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>
            <a:extLst>
              <a:ext uri="{FF2B5EF4-FFF2-40B4-BE49-F238E27FC236}">
                <a16:creationId xmlns:a16="http://schemas.microsoft.com/office/drawing/2014/main" id="{E62427F6-1238-4E0C-836A-04041CB9B8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ALU</a:t>
            </a:r>
          </a:p>
        </p:txBody>
      </p:sp>
      <p:sp>
        <p:nvSpPr>
          <p:cNvPr id="23555" name="Espaço Reservado para Conteúdo 2">
            <a:extLst>
              <a:ext uri="{FF2B5EF4-FFF2-40B4-BE49-F238E27FC236}">
                <a16:creationId xmlns:a16="http://schemas.microsoft.com/office/drawing/2014/main" id="{9BF03086-E54D-491B-A067-10F2F6CBD3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23556" name="Picture 2" descr="http://www.a-siemens-t.com/MyApp_Data/Learn/alu.jpg">
            <a:extLst>
              <a:ext uri="{FF2B5EF4-FFF2-40B4-BE49-F238E27FC236}">
                <a16:creationId xmlns:a16="http://schemas.microsoft.com/office/drawing/2014/main" id="{E03F84B6-C59C-4F36-9282-5663DC7C1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738" y="12700"/>
            <a:ext cx="7289800" cy="64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Título 1">
            <a:extLst>
              <a:ext uri="{FF2B5EF4-FFF2-40B4-BE49-F238E27FC236}">
                <a16:creationId xmlns:a16="http://schemas.microsoft.com/office/drawing/2014/main" id="{F901A425-9CD8-42F7-9C2B-51DCC8BED2B9}"/>
              </a:ext>
            </a:extLst>
          </p:cNvPr>
          <p:cNvSpPr txBox="1">
            <a:spLocks/>
          </p:cNvSpPr>
          <p:nvPr/>
        </p:nvSpPr>
        <p:spPr bwMode="auto">
          <a:xfrm>
            <a:off x="8532813" y="200025"/>
            <a:ext cx="2647950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chemeClr val="tx2"/>
                </a:solidFill>
              </a:rPr>
              <a:t>ALU</a:t>
            </a:r>
          </a:p>
        </p:txBody>
      </p:sp>
    </p:spTree>
  </p:cSld>
  <p:clrMapOvr>
    <a:masterClrMapping/>
  </p:clrMapOvr>
  <p:transition spd="slow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>
            <a:extLst>
              <a:ext uri="{FF2B5EF4-FFF2-40B4-BE49-F238E27FC236}">
                <a16:creationId xmlns:a16="http://schemas.microsoft.com/office/drawing/2014/main" id="{4B19F98A-46DF-4121-9913-5E7A4FCCDE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ALU</a:t>
            </a:r>
          </a:p>
        </p:txBody>
      </p:sp>
      <p:sp>
        <p:nvSpPr>
          <p:cNvPr id="24579" name="Espaço Reservado para Conteúdo 2">
            <a:extLst>
              <a:ext uri="{FF2B5EF4-FFF2-40B4-BE49-F238E27FC236}">
                <a16:creationId xmlns:a16="http://schemas.microsoft.com/office/drawing/2014/main" id="{206DF12D-654E-4077-B52F-5B7BF436BE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24580" name="Picture 2" descr="http://upload.wikimedia.org/wikipedia/commons/thumb/8/82/ALU_symbol.svg/220px-ALU_symbol.svg.png">
            <a:extLst>
              <a:ext uri="{FF2B5EF4-FFF2-40B4-BE49-F238E27FC236}">
                <a16:creationId xmlns:a16="http://schemas.microsoft.com/office/drawing/2014/main" id="{707F971E-0D5B-4CFE-8C08-3962FF6793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588" y="2132013"/>
            <a:ext cx="4062412" cy="348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1026">
            <a:extLst>
              <a:ext uri="{FF2B5EF4-FFF2-40B4-BE49-F238E27FC236}">
                <a16:creationId xmlns:a16="http://schemas.microsoft.com/office/drawing/2014/main" id="{B7F34527-2FE4-4147-838C-030F0038A7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12188" y="3794125"/>
            <a:ext cx="0" cy="177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03" name="Rectangle 1027">
            <a:extLst>
              <a:ext uri="{FF2B5EF4-FFF2-40B4-BE49-F238E27FC236}">
                <a16:creationId xmlns:a16="http://schemas.microsoft.com/office/drawing/2014/main" id="{5F8FD062-0071-4729-A272-8C211B7D65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5604" name="Rectangle 1028">
            <a:extLst>
              <a:ext uri="{FF2B5EF4-FFF2-40B4-BE49-F238E27FC236}">
                <a16:creationId xmlns:a16="http://schemas.microsoft.com/office/drawing/2014/main" id="{99B714B8-FB87-4B05-A360-9459ADB71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5605" name="Rectangle 1029">
            <a:extLst>
              <a:ext uri="{FF2B5EF4-FFF2-40B4-BE49-F238E27FC236}">
                <a16:creationId xmlns:a16="http://schemas.microsoft.com/office/drawing/2014/main" id="{A1227956-BC33-4E3D-9424-8A7392FF8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5606" name="Rectangle 1030">
            <a:extLst>
              <a:ext uri="{FF2B5EF4-FFF2-40B4-BE49-F238E27FC236}">
                <a16:creationId xmlns:a16="http://schemas.microsoft.com/office/drawing/2014/main" id="{E0C7DA39-7757-454B-89FC-CB82E92EE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5607" name="Rectangle 1031">
            <a:extLst>
              <a:ext uri="{FF2B5EF4-FFF2-40B4-BE49-F238E27FC236}">
                <a16:creationId xmlns:a16="http://schemas.microsoft.com/office/drawing/2014/main" id="{E95B037B-2BEF-43E4-9D4A-EF21EA5CDB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94013" y="76200"/>
            <a:ext cx="7772400" cy="1143000"/>
          </a:xfrm>
          <a:noFill/>
        </p:spPr>
        <p:txBody>
          <a:bodyPr/>
          <a:lstStyle/>
          <a:p>
            <a:r>
              <a:rPr lang="pt-BR" altLang="en-US" sz="3600"/>
              <a:t>Componentes de um computador</a:t>
            </a:r>
          </a:p>
        </p:txBody>
      </p:sp>
      <p:grpSp>
        <p:nvGrpSpPr>
          <p:cNvPr id="25608" name="Group 1032">
            <a:extLst>
              <a:ext uri="{FF2B5EF4-FFF2-40B4-BE49-F238E27FC236}">
                <a16:creationId xmlns:a16="http://schemas.microsoft.com/office/drawing/2014/main" id="{75109A7C-FBDC-4DD5-B649-EC6395DD6C32}"/>
              </a:ext>
            </a:extLst>
          </p:cNvPr>
          <p:cNvGrpSpPr>
            <a:grpSpLocks/>
          </p:cNvGrpSpPr>
          <p:nvPr/>
        </p:nvGrpSpPr>
        <p:grpSpPr bwMode="auto">
          <a:xfrm>
            <a:off x="7847013" y="2744788"/>
            <a:ext cx="1587500" cy="1054100"/>
            <a:chOff x="3983" y="1729"/>
            <a:chExt cx="1000" cy="664"/>
          </a:xfrm>
        </p:grpSpPr>
        <p:sp>
          <p:nvSpPr>
            <p:cNvPr id="25667" name="AutoShape 1033">
              <a:extLst>
                <a:ext uri="{FF2B5EF4-FFF2-40B4-BE49-F238E27FC236}">
                  <a16:creationId xmlns:a16="http://schemas.microsoft.com/office/drawing/2014/main" id="{49E9DB1A-8C17-42E0-AF1A-AF3CAD879E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3" y="1729"/>
              <a:ext cx="1000" cy="664"/>
            </a:xfrm>
            <a:prstGeom prst="roundRect">
              <a:avLst>
                <a:gd name="adj" fmla="val 12486"/>
              </a:avLst>
            </a:prstGeom>
            <a:solidFill>
              <a:srgbClr val="CBCBCB"/>
            </a:solidFill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5668" name="Rectangle 1034">
              <a:extLst>
                <a:ext uri="{FF2B5EF4-FFF2-40B4-BE49-F238E27FC236}">
                  <a16:creationId xmlns:a16="http://schemas.microsoft.com/office/drawing/2014/main" id="{6EC0AFA0-3B9B-496E-A091-610166C53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2" y="1891"/>
              <a:ext cx="59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chemeClr val="bg2"/>
                  </a:solidFill>
                </a:rPr>
                <a:t>Vídeo</a:t>
              </a:r>
            </a:p>
          </p:txBody>
        </p:sp>
      </p:grpSp>
      <p:grpSp>
        <p:nvGrpSpPr>
          <p:cNvPr id="25609" name="Group 1035">
            <a:extLst>
              <a:ext uri="{FF2B5EF4-FFF2-40B4-BE49-F238E27FC236}">
                <a16:creationId xmlns:a16="http://schemas.microsoft.com/office/drawing/2014/main" id="{E0A4D86D-6CC4-42A4-B967-87E4CB7447FC}"/>
              </a:ext>
            </a:extLst>
          </p:cNvPr>
          <p:cNvGrpSpPr>
            <a:grpSpLocks/>
          </p:cNvGrpSpPr>
          <p:nvPr/>
        </p:nvGrpSpPr>
        <p:grpSpPr bwMode="auto">
          <a:xfrm>
            <a:off x="8166100" y="3990975"/>
            <a:ext cx="2501900" cy="520700"/>
            <a:chOff x="4184" y="2514"/>
            <a:chExt cx="1576" cy="328"/>
          </a:xfrm>
        </p:grpSpPr>
        <p:sp>
          <p:nvSpPr>
            <p:cNvPr id="25665" name="AutoShape 1036">
              <a:extLst>
                <a:ext uri="{FF2B5EF4-FFF2-40B4-BE49-F238E27FC236}">
                  <a16:creationId xmlns:a16="http://schemas.microsoft.com/office/drawing/2014/main" id="{51257D96-BF60-4728-BB28-F79B53BAE9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4" y="2514"/>
              <a:ext cx="1576" cy="328"/>
            </a:xfrm>
            <a:prstGeom prst="parallelogram">
              <a:avLst>
                <a:gd name="adj" fmla="val 120055"/>
              </a:avLst>
            </a:prstGeom>
            <a:solidFill>
              <a:srgbClr val="EAEAEA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5666" name="Rectangle 1037">
              <a:extLst>
                <a:ext uri="{FF2B5EF4-FFF2-40B4-BE49-F238E27FC236}">
                  <a16:creationId xmlns:a16="http://schemas.microsoft.com/office/drawing/2014/main" id="{7CC480C5-A2D5-4968-98EC-8A3034231A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2" y="2548"/>
              <a:ext cx="72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i="0">
                  <a:solidFill>
                    <a:schemeClr val="bg2"/>
                  </a:solidFill>
                </a:rPr>
                <a:t>Teclado</a:t>
              </a:r>
            </a:p>
          </p:txBody>
        </p:sp>
      </p:grpSp>
      <p:sp>
        <p:nvSpPr>
          <p:cNvPr id="25610" name="Rectangle 1038">
            <a:extLst>
              <a:ext uri="{FF2B5EF4-FFF2-40B4-BE49-F238E27FC236}">
                <a16:creationId xmlns:a16="http://schemas.microsoft.com/office/drawing/2014/main" id="{F78921A9-39E5-484F-B676-EB7FE6598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03400"/>
            <a:ext cx="5791200" cy="4787900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grpSp>
        <p:nvGrpSpPr>
          <p:cNvPr id="25611" name="Group 1039">
            <a:extLst>
              <a:ext uri="{FF2B5EF4-FFF2-40B4-BE49-F238E27FC236}">
                <a16:creationId xmlns:a16="http://schemas.microsoft.com/office/drawing/2014/main" id="{DFA1F064-0867-43FD-B524-2E4AE19F5D2C}"/>
              </a:ext>
            </a:extLst>
          </p:cNvPr>
          <p:cNvGrpSpPr>
            <a:grpSpLocks/>
          </p:cNvGrpSpPr>
          <p:nvPr/>
        </p:nvGrpSpPr>
        <p:grpSpPr bwMode="auto">
          <a:xfrm>
            <a:off x="5359400" y="2035175"/>
            <a:ext cx="1804988" cy="2252663"/>
            <a:chOff x="2416" y="1282"/>
            <a:chExt cx="1137" cy="1419"/>
          </a:xfrm>
        </p:grpSpPr>
        <p:sp>
          <p:nvSpPr>
            <p:cNvPr id="25663" name="Rectangle 1040">
              <a:extLst>
                <a:ext uri="{FF2B5EF4-FFF2-40B4-BE49-F238E27FC236}">
                  <a16:creationId xmlns:a16="http://schemas.microsoft.com/office/drawing/2014/main" id="{D214E2A5-FD74-4DB3-B320-A9796EC3F1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7" y="1282"/>
              <a:ext cx="1048" cy="141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5664" name="Rectangle 1041">
              <a:extLst>
                <a:ext uri="{FF2B5EF4-FFF2-40B4-BE49-F238E27FC236}">
                  <a16:creationId xmlns:a16="http://schemas.microsoft.com/office/drawing/2014/main" id="{5E9F4C87-E0C5-4B01-A513-2A2F282F6F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6" y="1402"/>
              <a:ext cx="1137" cy="1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b="1" i="0">
                  <a:solidFill>
                    <a:schemeClr val="bg2"/>
                  </a:solidFill>
                </a:rPr>
                <a:t>Memória</a:t>
              </a:r>
              <a:endParaRPr lang="pt-BR" altLang="en-US" sz="2400" i="0">
                <a:solidFill>
                  <a:schemeClr val="bg2"/>
                </a:solidFill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en-US" sz="2400" i="0">
                <a:solidFill>
                  <a:schemeClr val="bg2"/>
                </a:solidFill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solidFill>
                    <a:srgbClr val="800000"/>
                  </a:solidFill>
                </a:rPr>
                <a:t>Programas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solidFill>
                    <a:srgbClr val="800000"/>
                  </a:solidFill>
                </a:rPr>
                <a:t>+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en-US" sz="2400" b="1">
                  <a:solidFill>
                    <a:srgbClr val="800000"/>
                  </a:solidFill>
                </a:rPr>
                <a:t>Dados</a:t>
              </a:r>
            </a:p>
          </p:txBody>
        </p:sp>
      </p:grpSp>
      <p:sp>
        <p:nvSpPr>
          <p:cNvPr id="25612" name="Line 1042">
            <a:extLst>
              <a:ext uri="{FF2B5EF4-FFF2-40B4-BE49-F238E27FC236}">
                <a16:creationId xmlns:a16="http://schemas.microsoft.com/office/drawing/2014/main" id="{240E5BF6-0A7E-4130-942E-C2F245EDE2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6950" y="4710113"/>
            <a:ext cx="1689100" cy="20637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13" name="Line 1043">
            <a:extLst>
              <a:ext uri="{FF2B5EF4-FFF2-40B4-BE49-F238E27FC236}">
                <a16:creationId xmlns:a16="http://schemas.microsoft.com/office/drawing/2014/main" id="{AE978264-7126-4266-ACFD-44BB94503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64263" y="4289425"/>
            <a:ext cx="0" cy="455613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14" name="Rectangle 1044">
            <a:extLst>
              <a:ext uri="{FF2B5EF4-FFF2-40B4-BE49-F238E27FC236}">
                <a16:creationId xmlns:a16="http://schemas.microsoft.com/office/drawing/2014/main" id="{C9E7ECE6-EE9A-474C-A3C4-051833695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3" y="2427288"/>
            <a:ext cx="187325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pt-BR" altLang="en-US" sz="2400" i="0">
              <a:solidFill>
                <a:schemeClr val="bg2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pt-BR" altLang="en-US" sz="2400" i="0">
              <a:solidFill>
                <a:schemeClr val="bg2"/>
              </a:solidFill>
            </a:endParaRPr>
          </a:p>
        </p:txBody>
      </p:sp>
      <p:sp>
        <p:nvSpPr>
          <p:cNvPr id="25615" name="Rectangle 1045">
            <a:extLst>
              <a:ext uri="{FF2B5EF4-FFF2-40B4-BE49-F238E27FC236}">
                <a16:creationId xmlns:a16="http://schemas.microsoft.com/office/drawing/2014/main" id="{194AB6A4-20F1-4139-8907-C61C73778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029200"/>
            <a:ext cx="1257300" cy="142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b="1">
                <a:solidFill>
                  <a:schemeClr val="bg2"/>
                </a:solidFill>
                <a:latin typeface="Arial" panose="020B0604020202020204" pitchFamily="34" charset="0"/>
              </a:rPr>
              <a:t>E/S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pt-BR" altLang="en-US" sz="2400" b="1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pt-BR" altLang="en-US" sz="2400" b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5616" name="Line 1046">
            <a:extLst>
              <a:ext uri="{FF2B5EF4-FFF2-40B4-BE49-F238E27FC236}">
                <a16:creationId xmlns:a16="http://schemas.microsoft.com/office/drawing/2014/main" id="{3F4E2C63-B3CE-449F-9CE9-173612879E2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706938"/>
            <a:ext cx="0" cy="322262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17" name="Line 1047">
            <a:extLst>
              <a:ext uri="{FF2B5EF4-FFF2-40B4-BE49-F238E27FC236}">
                <a16:creationId xmlns:a16="http://schemas.microsoft.com/office/drawing/2014/main" id="{6B4A6609-3949-4F04-A469-C0BBE169A1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97688" y="5524500"/>
            <a:ext cx="1712912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18" name="Line 1048">
            <a:extLst>
              <a:ext uri="{FF2B5EF4-FFF2-40B4-BE49-F238E27FC236}">
                <a16:creationId xmlns:a16="http://schemas.microsoft.com/office/drawing/2014/main" id="{837ACD7A-D3DB-41EC-B134-18E7CC1580C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97688" y="5905500"/>
            <a:ext cx="2513012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19" name="Line 1049">
            <a:extLst>
              <a:ext uri="{FF2B5EF4-FFF2-40B4-BE49-F238E27FC236}">
                <a16:creationId xmlns:a16="http://schemas.microsoft.com/office/drawing/2014/main" id="{771B687E-60EB-49AF-B307-4A0915C4C5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372600" y="4516438"/>
            <a:ext cx="0" cy="1389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5620" name="Group 1050">
            <a:extLst>
              <a:ext uri="{FF2B5EF4-FFF2-40B4-BE49-F238E27FC236}">
                <a16:creationId xmlns:a16="http://schemas.microsoft.com/office/drawing/2014/main" id="{FB4C72FA-D8FF-492D-9A38-990619D7E775}"/>
              </a:ext>
            </a:extLst>
          </p:cNvPr>
          <p:cNvGrpSpPr>
            <a:grpSpLocks/>
          </p:cNvGrpSpPr>
          <p:nvPr/>
        </p:nvGrpSpPr>
        <p:grpSpPr bwMode="auto">
          <a:xfrm>
            <a:off x="6229350" y="5391150"/>
            <a:ext cx="590550" cy="800100"/>
            <a:chOff x="2964" y="3396"/>
            <a:chExt cx="372" cy="504"/>
          </a:xfrm>
        </p:grpSpPr>
        <p:sp>
          <p:nvSpPr>
            <p:cNvPr id="25658" name="Rectangle 1051">
              <a:extLst>
                <a:ext uri="{FF2B5EF4-FFF2-40B4-BE49-F238E27FC236}">
                  <a16:creationId xmlns:a16="http://schemas.microsoft.com/office/drawing/2014/main" id="{4A48424A-29F7-487F-9F5B-9F1BAA1713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4" y="3396"/>
              <a:ext cx="360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25659" name="Line 1052">
              <a:extLst>
                <a:ext uri="{FF2B5EF4-FFF2-40B4-BE49-F238E27FC236}">
                  <a16:creationId xmlns:a16="http://schemas.microsoft.com/office/drawing/2014/main" id="{2FC5750D-E261-41E1-BA59-7D3D37CE74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5" y="3504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660" name="Line 1053">
              <a:extLst>
                <a:ext uri="{FF2B5EF4-FFF2-40B4-BE49-F238E27FC236}">
                  <a16:creationId xmlns:a16="http://schemas.microsoft.com/office/drawing/2014/main" id="{10DEC2F0-76B0-46A8-8ABC-03AB532C88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7" y="3600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661" name="Line 1054">
              <a:extLst>
                <a:ext uri="{FF2B5EF4-FFF2-40B4-BE49-F238E27FC236}">
                  <a16:creationId xmlns:a16="http://schemas.microsoft.com/office/drawing/2014/main" id="{4982F618-8E01-4943-A6D9-BC25B65A14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5" y="3696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662" name="Line 1055">
              <a:extLst>
                <a:ext uri="{FF2B5EF4-FFF2-40B4-BE49-F238E27FC236}">
                  <a16:creationId xmlns:a16="http://schemas.microsoft.com/office/drawing/2014/main" id="{7575F50A-9475-415B-8D22-2F7372F554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7" y="3792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5621" name="Rectangle 1056">
            <a:extLst>
              <a:ext uri="{FF2B5EF4-FFF2-40B4-BE49-F238E27FC236}">
                <a16:creationId xmlns:a16="http://schemas.microsoft.com/office/drawing/2014/main" id="{B436F15A-C338-489F-9B7E-9CA12EF3B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2988" y="6183313"/>
            <a:ext cx="75406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400">
                <a:solidFill>
                  <a:srgbClr val="5C0000"/>
                </a:solidFill>
                <a:latin typeface="Arial" panose="020B0604020202020204" pitchFamily="34" charset="0"/>
              </a:rPr>
              <a:t>Buffers</a:t>
            </a:r>
          </a:p>
        </p:txBody>
      </p:sp>
      <p:sp>
        <p:nvSpPr>
          <p:cNvPr id="25622" name="Rectangle 1057">
            <a:extLst>
              <a:ext uri="{FF2B5EF4-FFF2-40B4-BE49-F238E27FC236}">
                <a16:creationId xmlns:a16="http://schemas.microsoft.com/office/drawing/2014/main" id="{38A68261-1EBF-4C63-B5DF-C0AF46BC2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6238" y="1931988"/>
            <a:ext cx="3490912" cy="423227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5623" name="Rectangle 1058">
            <a:extLst>
              <a:ext uri="{FF2B5EF4-FFF2-40B4-BE49-F238E27FC236}">
                <a16:creationId xmlns:a16="http://schemas.microsoft.com/office/drawing/2014/main" id="{E7EF7B23-63FD-45C3-A72B-654E12329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1838" y="2025650"/>
            <a:ext cx="2901950" cy="835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5624" name="Rectangle 1059">
            <a:extLst>
              <a:ext uri="{FF2B5EF4-FFF2-40B4-BE49-F238E27FC236}">
                <a16:creationId xmlns:a16="http://schemas.microsoft.com/office/drawing/2014/main" id="{27DAE214-8F39-48C6-8EAF-82F01A6F1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1650" y="3308350"/>
            <a:ext cx="3260725" cy="280035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5625" name="Rectangle 1060">
            <a:extLst>
              <a:ext uri="{FF2B5EF4-FFF2-40B4-BE49-F238E27FC236}">
                <a16:creationId xmlns:a16="http://schemas.microsoft.com/office/drawing/2014/main" id="{5344FB93-1A98-48FD-BCFA-A50455FDF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2988" y="3306763"/>
            <a:ext cx="6762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000" i="0">
                <a:solidFill>
                  <a:schemeClr val="bg2"/>
                </a:solidFill>
              </a:rPr>
              <a:t>Reg</a:t>
            </a:r>
            <a:r>
              <a:rPr lang="pt-BR" altLang="en-US" sz="2400" i="0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5626" name="AutoShape 1061">
            <a:extLst>
              <a:ext uri="{FF2B5EF4-FFF2-40B4-BE49-F238E27FC236}">
                <a16:creationId xmlns:a16="http://schemas.microsoft.com/office/drawing/2014/main" id="{FCDDE1B2-8474-498B-9D9A-52BA01042B16}"/>
              </a:ext>
            </a:extLst>
          </p:cNvPr>
          <p:cNvSpPr>
            <a:spLocks noChangeArrowheads="1"/>
          </p:cNvSpPr>
          <p:nvPr/>
        </p:nvSpPr>
        <p:spPr bwMode="auto">
          <a:xfrm rot="10800000" flipH="1" flipV="1">
            <a:off x="3119438" y="4876800"/>
            <a:ext cx="1084262" cy="5207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499 w 21600"/>
              <a:gd name="T13" fmla="*/ 4499 h 21600"/>
              <a:gd name="T14" fmla="*/ 17101 w 21600"/>
              <a:gd name="T15" fmla="*/ 17101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397" y="21600"/>
                </a:lnTo>
                <a:lnTo>
                  <a:pt x="16203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27" name="Rectangle 1062">
            <a:extLst>
              <a:ext uri="{FF2B5EF4-FFF2-40B4-BE49-F238E27FC236}">
                <a16:creationId xmlns:a16="http://schemas.microsoft.com/office/drawing/2014/main" id="{09209FDC-777F-441C-959B-803306729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9463" y="4930775"/>
            <a:ext cx="8191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2400" i="0">
                <a:solidFill>
                  <a:schemeClr val="bg2"/>
                </a:solidFill>
              </a:rPr>
              <a:t>ALU</a:t>
            </a:r>
          </a:p>
        </p:txBody>
      </p:sp>
      <p:sp>
        <p:nvSpPr>
          <p:cNvPr id="25628" name="Line 1063">
            <a:extLst>
              <a:ext uri="{FF2B5EF4-FFF2-40B4-BE49-F238E27FC236}">
                <a16:creationId xmlns:a16="http://schemas.microsoft.com/office/drawing/2014/main" id="{8AA97514-CD49-44F8-9084-F655FE2DFC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8050" y="4229100"/>
            <a:ext cx="7938" cy="64135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29" name="Line 1064">
            <a:extLst>
              <a:ext uri="{FF2B5EF4-FFF2-40B4-BE49-F238E27FC236}">
                <a16:creationId xmlns:a16="http://schemas.microsoft.com/office/drawing/2014/main" id="{B9A1F7B8-909B-4A67-A82A-006BAD6C864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9050" y="4057650"/>
            <a:ext cx="3175" cy="8350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30" name="Line 1065">
            <a:extLst>
              <a:ext uri="{FF2B5EF4-FFF2-40B4-BE49-F238E27FC236}">
                <a16:creationId xmlns:a16="http://schemas.microsoft.com/office/drawing/2014/main" id="{1E5DA2AF-220E-4757-8BFB-CAE8A1854E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84588" y="5399088"/>
            <a:ext cx="6350" cy="2032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31" name="Line 1066">
            <a:extLst>
              <a:ext uri="{FF2B5EF4-FFF2-40B4-BE49-F238E27FC236}">
                <a16:creationId xmlns:a16="http://schemas.microsoft.com/office/drawing/2014/main" id="{61368C89-BF98-437F-9C15-D182AD4CCB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04988" y="5600700"/>
            <a:ext cx="1901825" cy="1588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32" name="Line 1067">
            <a:extLst>
              <a:ext uri="{FF2B5EF4-FFF2-40B4-BE49-F238E27FC236}">
                <a16:creationId xmlns:a16="http://schemas.microsoft.com/office/drawing/2014/main" id="{A38D958B-B93D-4311-BA28-8418483798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7050" y="4208463"/>
            <a:ext cx="373063" cy="2381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33" name="Line 1068">
            <a:extLst>
              <a:ext uri="{FF2B5EF4-FFF2-40B4-BE49-F238E27FC236}">
                <a16:creationId xmlns:a16="http://schemas.microsoft.com/office/drawing/2014/main" id="{D7EEBA27-BAAF-4590-B7EF-AF4B27BB3C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9050" y="4038600"/>
            <a:ext cx="296863" cy="11113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34" name="Line 1069">
            <a:extLst>
              <a:ext uri="{FF2B5EF4-FFF2-40B4-BE49-F238E27FC236}">
                <a16:creationId xmlns:a16="http://schemas.microsoft.com/office/drawing/2014/main" id="{7EE00523-F38A-46CC-9D86-DE85024F73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4194175"/>
            <a:ext cx="0" cy="13843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35" name="Line 1070">
            <a:extLst>
              <a:ext uri="{FF2B5EF4-FFF2-40B4-BE49-F238E27FC236}">
                <a16:creationId xmlns:a16="http://schemas.microsoft.com/office/drawing/2014/main" id="{D58E67A0-A4D5-4891-AA92-671FEDC23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1811338" y="4197350"/>
            <a:ext cx="296862" cy="1588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36" name="Rectangle 1071">
            <a:extLst>
              <a:ext uri="{FF2B5EF4-FFF2-40B4-BE49-F238E27FC236}">
                <a16:creationId xmlns:a16="http://schemas.microsoft.com/office/drawing/2014/main" id="{44D8BBE6-8F27-42F6-A283-3C86339B1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8638" y="3395663"/>
            <a:ext cx="971550" cy="215900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5637" name="Rectangle 1072">
            <a:extLst>
              <a:ext uri="{FF2B5EF4-FFF2-40B4-BE49-F238E27FC236}">
                <a16:creationId xmlns:a16="http://schemas.microsoft.com/office/drawing/2014/main" id="{9D9C2768-D5D1-48E6-B054-FD44E8304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3351213"/>
            <a:ext cx="106203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600">
                <a:solidFill>
                  <a:schemeClr val="bg2"/>
                </a:solidFill>
                <a:latin typeface="Arial" panose="020B0604020202020204" pitchFamily="34" charset="0"/>
              </a:rPr>
              <a:t>Endereço</a:t>
            </a:r>
          </a:p>
        </p:txBody>
      </p:sp>
      <p:sp>
        <p:nvSpPr>
          <p:cNvPr id="25638" name="Rectangle 1073">
            <a:extLst>
              <a:ext uri="{FF2B5EF4-FFF2-40B4-BE49-F238E27FC236}">
                <a16:creationId xmlns:a16="http://schemas.microsoft.com/office/drawing/2014/main" id="{6AF52D21-6C88-4434-8D11-EA8364A02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2150" y="3378200"/>
            <a:ext cx="969963" cy="215900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5639" name="Rectangle 1074">
            <a:extLst>
              <a:ext uri="{FF2B5EF4-FFF2-40B4-BE49-F238E27FC236}">
                <a16:creationId xmlns:a16="http://schemas.microsoft.com/office/drawing/2014/main" id="{041928D6-0FEC-438C-A241-B0D613DDA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6750" y="3321050"/>
            <a:ext cx="103028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600">
                <a:solidFill>
                  <a:schemeClr val="bg2"/>
                </a:solidFill>
                <a:latin typeface="Arial" panose="020B0604020202020204" pitchFamily="34" charset="0"/>
              </a:rPr>
              <a:t>Instrução</a:t>
            </a:r>
          </a:p>
        </p:txBody>
      </p:sp>
      <p:sp>
        <p:nvSpPr>
          <p:cNvPr id="25640" name="Rectangle 1075">
            <a:extLst>
              <a:ext uri="{FF2B5EF4-FFF2-40B4-BE49-F238E27FC236}">
                <a16:creationId xmlns:a16="http://schemas.microsoft.com/office/drawing/2014/main" id="{BBFEEDF3-F729-461C-B2D7-9B3F18D83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8513" y="4075113"/>
            <a:ext cx="1143000" cy="319087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5641" name="Rectangle 1076">
            <a:extLst>
              <a:ext uri="{FF2B5EF4-FFF2-40B4-BE49-F238E27FC236}">
                <a16:creationId xmlns:a16="http://schemas.microsoft.com/office/drawing/2014/main" id="{4594934E-65F1-4AF3-8966-6D89ECC89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2013" y="5707063"/>
            <a:ext cx="260826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 typeface="ZapfDingbats" pitchFamily="82" charset="2"/>
              <a:buNone/>
            </a:pPr>
            <a:r>
              <a:rPr lang="pt-BR" altLang="en-US" sz="2000">
                <a:latin typeface="Arial" panose="020B0604020202020204" pitchFamily="34" charset="0"/>
              </a:rPr>
              <a:t>Unid. processamento</a:t>
            </a:r>
          </a:p>
        </p:txBody>
      </p:sp>
      <p:sp>
        <p:nvSpPr>
          <p:cNvPr id="25642" name="Rectangle 1077">
            <a:extLst>
              <a:ext uri="{FF2B5EF4-FFF2-40B4-BE49-F238E27FC236}">
                <a16:creationId xmlns:a16="http://schemas.microsoft.com/office/drawing/2014/main" id="{A41849E6-0884-4EB4-B220-D2D3F5B4A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9050" y="2135188"/>
            <a:ext cx="176688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 typeface="ZapfDingbats" pitchFamily="82" charset="2"/>
              <a:buNone/>
            </a:pPr>
            <a:r>
              <a:rPr lang="pt-BR" altLang="en-US" sz="2000">
                <a:latin typeface="Arial" panose="020B0604020202020204" pitchFamily="34" charset="0"/>
              </a:rPr>
              <a:t>Unid. controle</a:t>
            </a:r>
          </a:p>
        </p:txBody>
      </p:sp>
      <p:sp>
        <p:nvSpPr>
          <p:cNvPr id="25643" name="Line 1078">
            <a:extLst>
              <a:ext uri="{FF2B5EF4-FFF2-40B4-BE49-F238E27FC236}">
                <a16:creationId xmlns:a16="http://schemas.microsoft.com/office/drawing/2014/main" id="{6301E4C5-DD52-4B1D-A8B8-7F5ECA42A6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2913" y="5229225"/>
            <a:ext cx="303212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44" name="Line 1079">
            <a:extLst>
              <a:ext uri="{FF2B5EF4-FFF2-40B4-BE49-F238E27FC236}">
                <a16:creationId xmlns:a16="http://schemas.microsoft.com/office/drawing/2014/main" id="{89814F8D-DA7D-4692-962E-69C61CF0F2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49438" y="4340225"/>
            <a:ext cx="207962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45" name="Line 1080">
            <a:extLst>
              <a:ext uri="{FF2B5EF4-FFF2-40B4-BE49-F238E27FC236}">
                <a16:creationId xmlns:a16="http://schemas.microsoft.com/office/drawing/2014/main" id="{641F4014-BC9D-444A-9CF8-0B7F8BD80A9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8938" y="3676650"/>
            <a:ext cx="0" cy="360363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46" name="Line 1081">
            <a:extLst>
              <a:ext uri="{FF2B5EF4-FFF2-40B4-BE49-F238E27FC236}">
                <a16:creationId xmlns:a16="http://schemas.microsoft.com/office/drawing/2014/main" id="{1FEE8285-3EA9-4CBD-9681-347A2C312D1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4875" y="3568700"/>
            <a:ext cx="0" cy="303213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47" name="Line 1082">
            <a:extLst>
              <a:ext uri="{FF2B5EF4-FFF2-40B4-BE49-F238E27FC236}">
                <a16:creationId xmlns:a16="http://schemas.microsoft.com/office/drawing/2014/main" id="{D690F3FB-5D43-4C0B-B593-9A4EA0305F8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57450" y="2859088"/>
            <a:ext cx="0" cy="284162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48" name="Line 1083">
            <a:extLst>
              <a:ext uri="{FF2B5EF4-FFF2-40B4-BE49-F238E27FC236}">
                <a16:creationId xmlns:a16="http://schemas.microsoft.com/office/drawing/2014/main" id="{C9166310-C18A-42F5-B21D-9E8E5A90EA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6050" y="2859088"/>
            <a:ext cx="0" cy="284162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49" name="Line 1084">
            <a:extLst>
              <a:ext uri="{FF2B5EF4-FFF2-40B4-BE49-F238E27FC236}">
                <a16:creationId xmlns:a16="http://schemas.microsoft.com/office/drawing/2014/main" id="{096BD436-1B12-4BD1-8B91-9CC08C0D9C55}"/>
              </a:ext>
            </a:extLst>
          </p:cNvPr>
          <p:cNvSpPr>
            <a:spLocks noChangeShapeType="1"/>
          </p:cNvSpPr>
          <p:nvPr/>
        </p:nvSpPr>
        <p:spPr bwMode="auto">
          <a:xfrm>
            <a:off x="4102100" y="2873375"/>
            <a:ext cx="0" cy="284163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50" name="Line 1085">
            <a:extLst>
              <a:ext uri="{FF2B5EF4-FFF2-40B4-BE49-F238E27FC236}">
                <a16:creationId xmlns:a16="http://schemas.microsoft.com/office/drawing/2014/main" id="{EEEC3248-3AE6-43DC-BB90-6DE99B081B31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6413" y="2889250"/>
            <a:ext cx="0" cy="284163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51" name="Line 1086">
            <a:extLst>
              <a:ext uri="{FF2B5EF4-FFF2-40B4-BE49-F238E27FC236}">
                <a16:creationId xmlns:a16="http://schemas.microsoft.com/office/drawing/2014/main" id="{3904D5BB-E9C2-4057-B5C2-D69A0184118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59300" y="2889250"/>
            <a:ext cx="0" cy="284163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52" name="Rectangle 1087">
            <a:extLst>
              <a:ext uri="{FF2B5EF4-FFF2-40B4-BE49-F238E27FC236}">
                <a16:creationId xmlns:a16="http://schemas.microsoft.com/office/drawing/2014/main" id="{AA146818-958C-4E8D-A114-DCA523C0C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25" y="4033838"/>
            <a:ext cx="1087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600">
                <a:solidFill>
                  <a:schemeClr val="bg2"/>
                </a:solidFill>
                <a:latin typeface="Arial" panose="020B0604020202020204" pitchFamily="34" charset="0"/>
              </a:rPr>
              <a:t>Operando</a:t>
            </a:r>
          </a:p>
        </p:txBody>
      </p:sp>
      <p:sp>
        <p:nvSpPr>
          <p:cNvPr id="25653" name="Rectangle 1088">
            <a:extLst>
              <a:ext uri="{FF2B5EF4-FFF2-40B4-BE49-F238E27FC236}">
                <a16:creationId xmlns:a16="http://schemas.microsoft.com/office/drawing/2014/main" id="{E895B360-263B-4FEE-9506-B21B54CDF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250" y="3892550"/>
            <a:ext cx="654050" cy="273050"/>
          </a:xfrm>
          <a:prstGeom prst="rect">
            <a:avLst/>
          </a:prstGeom>
          <a:solidFill>
            <a:srgbClr val="D9B3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5654" name="Line 1089">
            <a:extLst>
              <a:ext uri="{FF2B5EF4-FFF2-40B4-BE49-F238E27FC236}">
                <a16:creationId xmlns:a16="http://schemas.microsoft.com/office/drawing/2014/main" id="{6B1A6BA2-EE22-4FA9-9160-CB7C1545D9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95850" y="4030663"/>
            <a:ext cx="563563" cy="7937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55" name="Rectangle 1090">
            <a:extLst>
              <a:ext uri="{FF2B5EF4-FFF2-40B4-BE49-F238E27FC236}">
                <a16:creationId xmlns:a16="http://schemas.microsoft.com/office/drawing/2014/main" id="{DEF8CC2F-8CC2-4443-B75D-15F245DC9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4175" y="3865563"/>
            <a:ext cx="636588" cy="336550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600">
                <a:solidFill>
                  <a:schemeClr val="bg2"/>
                </a:solidFill>
                <a:latin typeface="Arial" panose="020B0604020202020204" pitchFamily="34" charset="0"/>
              </a:rPr>
              <a:t>temp</a:t>
            </a:r>
          </a:p>
        </p:txBody>
      </p:sp>
      <p:sp>
        <p:nvSpPr>
          <p:cNvPr id="25656" name="Line 1091">
            <a:extLst>
              <a:ext uri="{FF2B5EF4-FFF2-40B4-BE49-F238E27FC236}">
                <a16:creationId xmlns:a16="http://schemas.microsoft.com/office/drawing/2014/main" id="{E507A855-230D-4E31-B17D-C59D88E4E6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05100" y="4716463"/>
            <a:ext cx="2582863" cy="7937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57" name="Line 1092">
            <a:extLst>
              <a:ext uri="{FF2B5EF4-FFF2-40B4-BE49-F238E27FC236}">
                <a16:creationId xmlns:a16="http://schemas.microsoft.com/office/drawing/2014/main" id="{1954F838-B00C-4529-9926-5A3AA4DC7D9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14625" y="4457700"/>
            <a:ext cx="9525" cy="257175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Representação binária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z="3600" dirty="0"/>
              <a:t>Porque o computador não usa o sistema decimal?</a:t>
            </a:r>
          </a:p>
          <a:p>
            <a:r>
              <a:rPr lang="pt-PT" sz="4000" dirty="0"/>
              <a:t>O que é o sistema binário?</a:t>
            </a:r>
          </a:p>
          <a:p>
            <a:r>
              <a:rPr lang="pt-PT" sz="4000" dirty="0"/>
              <a:t>Porque nós usamos o sistema decimal?</a:t>
            </a:r>
          </a:p>
        </p:txBody>
      </p:sp>
    </p:spTree>
    <p:extLst>
      <p:ext uri="{BB962C8B-B14F-4D97-AF65-F5344CB8AC3E}">
        <p14:creationId xmlns:p14="http://schemas.microsoft.com/office/powerpoint/2010/main" val="2865326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Sistema Numérico Decimal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z="28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Como contar coisas?</a:t>
            </a:r>
          </a:p>
          <a:p>
            <a:pPr lvl="1"/>
            <a:r>
              <a:rPr lang="pt-PT" sz="24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I,II, III, IIII ,IIIII, ..., IIIIIIIIIIIIIIIIIIIIIIIIIIIIIIIIIIIIIIIIIIIIIIIIIIIIIIIIIIIIIIIIIIIIIIIIIIIIIIIIIIIII </a:t>
            </a:r>
          </a:p>
          <a:p>
            <a:r>
              <a:rPr lang="pt-PT" sz="28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onde veio a base 10?</a:t>
            </a:r>
          </a:p>
          <a:p>
            <a:pPr lvl="1"/>
            <a:r>
              <a:rPr lang="pt-PT" sz="24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Algarismos Arábicos (séculos I a IV)</a:t>
            </a:r>
          </a:p>
          <a:p>
            <a:pPr lvl="2"/>
            <a:r>
              <a:rPr lang="pt-PT" sz="2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Sistema numérico posicional</a:t>
            </a:r>
          </a:p>
          <a:p>
            <a:pPr lvl="2"/>
            <a:r>
              <a:rPr lang="pt-PT" sz="2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 zero veio no século IX</a:t>
            </a:r>
          </a:p>
          <a:p>
            <a:r>
              <a:rPr lang="pt-PT" sz="28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Sistema Romano</a:t>
            </a:r>
          </a:p>
          <a:p>
            <a:endParaRPr lang="pt-PT" sz="28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PT" sz="28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Sistema Numérico Binário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z="28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Números Binários</a:t>
            </a:r>
          </a:p>
          <a:p>
            <a:r>
              <a:rPr lang="pt-PT" sz="2800" dirty="0">
                <a:solidFill>
                  <a:schemeClr val="tx2">
                    <a:lumMod val="50000"/>
                  </a:schemeClr>
                </a:solidFill>
              </a:rPr>
              <a:t>Números em qualquer base</a:t>
            </a:r>
          </a:p>
          <a:p>
            <a:r>
              <a:rPr lang="pt-PT" sz="28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Como somar em binário?</a:t>
            </a:r>
          </a:p>
          <a:p>
            <a:r>
              <a:rPr lang="pt-PT" sz="2800" dirty="0">
                <a:solidFill>
                  <a:schemeClr val="tx2">
                    <a:lumMod val="50000"/>
                  </a:schemeClr>
                </a:solidFill>
              </a:rPr>
              <a:t>Como multiplicar em binário?</a:t>
            </a:r>
            <a:endParaRPr lang="pt-PT" sz="28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t-PT" sz="2800" dirty="0">
                <a:solidFill>
                  <a:schemeClr val="tx2">
                    <a:lumMod val="50000"/>
                  </a:schemeClr>
                </a:solidFill>
              </a:rPr>
              <a:t>Como subtrair em binário?</a:t>
            </a:r>
            <a:endParaRPr lang="pt-PT" sz="28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11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2FEF18-F225-4598-9D0D-385ABC2E2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142716"/>
            <a:ext cx="11701463" cy="1162050"/>
          </a:xfrm>
        </p:spPr>
        <p:txBody>
          <a:bodyPr/>
          <a:lstStyle/>
          <a:p>
            <a:r>
              <a:rPr lang="pt-BR" sz="4000" dirty="0"/>
              <a:t>Código ASCII </a:t>
            </a:r>
            <a:br>
              <a:rPr lang="pt-BR" dirty="0"/>
            </a:br>
            <a:r>
              <a:rPr lang="pt-BR" sz="3600" dirty="0"/>
              <a:t>American Standard </a:t>
            </a:r>
            <a:r>
              <a:rPr lang="pt-BR" sz="3600" dirty="0" err="1"/>
              <a:t>Code</a:t>
            </a:r>
            <a:r>
              <a:rPr lang="pt-BR" sz="3600" dirty="0"/>
              <a:t> for </a:t>
            </a:r>
            <a:r>
              <a:rPr lang="pt-BR" sz="3600" dirty="0" err="1"/>
              <a:t>Information</a:t>
            </a:r>
            <a:r>
              <a:rPr lang="pt-BR" sz="3600" dirty="0"/>
              <a:t> </a:t>
            </a:r>
            <a:r>
              <a:rPr lang="pt-BR" sz="3600" dirty="0" err="1"/>
              <a:t>Interchange</a:t>
            </a:r>
            <a:endParaRPr lang="pt-BR" sz="3600" dirty="0"/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591631A8-9BF2-4B34-BEC8-AD01FE807A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7517485"/>
              </p:ext>
            </p:extLst>
          </p:nvPr>
        </p:nvGraphicFramePr>
        <p:xfrm>
          <a:off x="964230" y="1720056"/>
          <a:ext cx="4801139" cy="361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983">
                  <a:extLst>
                    <a:ext uri="{9D8B030D-6E8A-4147-A177-3AD203B41FA5}">
                      <a16:colId xmlns:a16="http://schemas.microsoft.com/office/drawing/2014/main" val="185599249"/>
                    </a:ext>
                  </a:extLst>
                </a:gridCol>
                <a:gridCol w="1797803">
                  <a:extLst>
                    <a:ext uri="{9D8B030D-6E8A-4147-A177-3AD203B41FA5}">
                      <a16:colId xmlns:a16="http://schemas.microsoft.com/office/drawing/2014/main" val="2471660571"/>
                    </a:ext>
                  </a:extLst>
                </a:gridCol>
                <a:gridCol w="1702353">
                  <a:extLst>
                    <a:ext uri="{9D8B030D-6E8A-4147-A177-3AD203B41FA5}">
                      <a16:colId xmlns:a16="http://schemas.microsoft.com/office/drawing/2014/main" val="858322959"/>
                    </a:ext>
                  </a:extLst>
                </a:gridCol>
              </a:tblGrid>
              <a:tr h="17227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Caractere</a:t>
                      </a:r>
                      <a:endParaRPr lang="pt-BR" sz="16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Código ASCII</a:t>
                      </a:r>
                      <a:endParaRPr lang="pt-BR" sz="16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Binário</a:t>
                      </a:r>
                      <a:endParaRPr lang="pt-BR" sz="16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2281570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Espaço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0010 0000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1563065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!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0010 0001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627503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0010 0010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1595578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0010 0011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453205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0010 0100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797852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0010 0101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3654755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0010 0110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786759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0010 0111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3309638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0010 1000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2158717714"/>
                  </a:ext>
                </a:extLst>
              </a:tr>
            </a:tbl>
          </a:graphicData>
        </a:graphic>
      </p:graphicFrame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F64FA951-EDB4-43C4-A0FB-09D8750AB3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6428195"/>
              </p:ext>
            </p:extLst>
          </p:nvPr>
        </p:nvGraphicFramePr>
        <p:xfrm>
          <a:off x="6426632" y="2046446"/>
          <a:ext cx="4801139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983">
                  <a:extLst>
                    <a:ext uri="{9D8B030D-6E8A-4147-A177-3AD203B41FA5}">
                      <a16:colId xmlns:a16="http://schemas.microsoft.com/office/drawing/2014/main" val="185599249"/>
                    </a:ext>
                  </a:extLst>
                </a:gridCol>
                <a:gridCol w="1797803">
                  <a:extLst>
                    <a:ext uri="{9D8B030D-6E8A-4147-A177-3AD203B41FA5}">
                      <a16:colId xmlns:a16="http://schemas.microsoft.com/office/drawing/2014/main" val="2471660571"/>
                    </a:ext>
                  </a:extLst>
                </a:gridCol>
                <a:gridCol w="1702353">
                  <a:extLst>
                    <a:ext uri="{9D8B030D-6E8A-4147-A177-3AD203B41FA5}">
                      <a16:colId xmlns:a16="http://schemas.microsoft.com/office/drawing/2014/main" val="8583229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Caractere</a:t>
                      </a:r>
                      <a:endParaRPr lang="pt-BR" sz="16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Código ASCII</a:t>
                      </a:r>
                      <a:endParaRPr lang="pt-BR" sz="16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Binário</a:t>
                      </a:r>
                      <a:endParaRPr lang="pt-BR" sz="16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2281570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0010 1001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3194021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0010 1010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1329272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0010 1011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362892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0010 1100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2189925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0010 1101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228494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0010 1110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2383144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0010 1111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3687323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929876"/>
      </p:ext>
    </p:extLst>
  </p:cSld>
  <p:clrMapOvr>
    <a:masterClrMapping/>
  </p:clrMapOvr>
</p:sld>
</file>

<file path=ppt/theme/theme1.xml><?xml version="1.0" encoding="utf-8"?>
<a:theme xmlns:a="http://schemas.openxmlformats.org/drawingml/2006/main" name="transpcol">
  <a:themeElements>
    <a:clrScheme name="">
      <a:dk1>
        <a:srgbClr val="0000FF"/>
      </a:dk1>
      <a:lt1>
        <a:srgbClr val="FFFFFF"/>
      </a:lt1>
      <a:dk2>
        <a:srgbClr val="FF0000"/>
      </a:dk2>
      <a:lt2>
        <a:srgbClr val="050000"/>
      </a:lt2>
      <a:accent1>
        <a:srgbClr val="00FFFF"/>
      </a:accent1>
      <a:accent2>
        <a:srgbClr val="FFFF00"/>
      </a:accent2>
      <a:accent3>
        <a:srgbClr val="FFFFFF"/>
      </a:accent3>
      <a:accent4>
        <a:srgbClr val="0000DA"/>
      </a:accent4>
      <a:accent5>
        <a:srgbClr val="AAFFFF"/>
      </a:accent5>
      <a:accent6>
        <a:srgbClr val="E7E700"/>
      </a:accent6>
      <a:hlink>
        <a:srgbClr val="FF8000"/>
      </a:hlink>
      <a:folHlink>
        <a:srgbClr val="FF00FF"/>
      </a:folHlink>
    </a:clrScheme>
    <a:fontScheme name="transpco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bg2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bg2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ranspcol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spco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nspcol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spcol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spcol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spcol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spcol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C:\MSOffice\Modelos\transpcol.pot</Template>
  <TotalTime>24910</TotalTime>
  <Pages>1</Pages>
  <Words>1321</Words>
  <Application>Microsoft Office PowerPoint</Application>
  <PresentationFormat>Widescreen</PresentationFormat>
  <Paragraphs>432</Paragraphs>
  <Slides>42</Slides>
  <Notes>5</Notes>
  <HiddenSlides>16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42</vt:i4>
      </vt:variant>
    </vt:vector>
  </HeadingPairs>
  <TitlesOfParts>
    <vt:vector size="50" baseType="lpstr">
      <vt:lpstr>Arial</vt:lpstr>
      <vt:lpstr>Courier New</vt:lpstr>
      <vt:lpstr>Monotype Sorts</vt:lpstr>
      <vt:lpstr>Times New Roman</vt:lpstr>
      <vt:lpstr>Wingdings</vt:lpstr>
      <vt:lpstr>ZapfDingbats</vt:lpstr>
      <vt:lpstr>transpcol</vt:lpstr>
      <vt:lpstr>Clip</vt:lpstr>
      <vt:lpstr>    Representação Binária</vt:lpstr>
      <vt:lpstr>O que é o computador?</vt:lpstr>
      <vt:lpstr>Apresentação do PowerPoint</vt:lpstr>
      <vt:lpstr> Computador: Hardware e Software</vt:lpstr>
      <vt:lpstr>Componentes de um computador</vt:lpstr>
      <vt:lpstr>Representação binária</vt:lpstr>
      <vt:lpstr>Sistema Numérico Decimal</vt:lpstr>
      <vt:lpstr>Sistema Numérico Binário</vt:lpstr>
      <vt:lpstr>Código ASCII  American Standard Code for Information Interchange</vt:lpstr>
      <vt:lpstr>Apresentação do PowerPoint</vt:lpstr>
      <vt:lpstr>Representação de Números e Instruções</vt:lpstr>
      <vt:lpstr>Componentes de um computador</vt:lpstr>
      <vt:lpstr>E a CPU? Executando um programa</vt:lpstr>
      <vt:lpstr>Apresentação do PowerPoint</vt:lpstr>
      <vt:lpstr>Compilação</vt:lpstr>
      <vt:lpstr>Interpretação</vt:lpstr>
      <vt:lpstr>Interpretação &amp; Compilação</vt:lpstr>
      <vt:lpstr>Executando um programa</vt:lpstr>
      <vt:lpstr>Executando um programa</vt:lpstr>
      <vt:lpstr>Executando um programa</vt:lpstr>
      <vt:lpstr>Arquitetura de Computadores</vt:lpstr>
      <vt:lpstr>Arquitetura de Computadores</vt:lpstr>
      <vt:lpstr>Apresentação do PowerPoint</vt:lpstr>
      <vt:lpstr>Bibliografia</vt:lpstr>
      <vt:lpstr>Apresentação do PowerPoint</vt:lpstr>
      <vt:lpstr>Apresentação do PowerPoint</vt:lpstr>
      <vt:lpstr>Apresentação do PowerPoint</vt:lpstr>
      <vt:lpstr>Apresentação do PowerPoint</vt:lpstr>
      <vt:lpstr> Como trabalhamos ?</vt:lpstr>
      <vt:lpstr>Apresentação do PowerPoint</vt:lpstr>
      <vt:lpstr>Computador: Hardware e Software aqui</vt:lpstr>
      <vt:lpstr>Sistema Básico de Memória</vt:lpstr>
      <vt:lpstr>Sistema Básico de Memória</vt:lpstr>
      <vt:lpstr>Meio Somador</vt:lpstr>
      <vt:lpstr>Somador Completo 1 bit</vt:lpstr>
      <vt:lpstr>Somador Completo 4 bit</vt:lpstr>
      <vt:lpstr>Apresentação do PowerPoint</vt:lpstr>
      <vt:lpstr>Subtrator Completo</vt:lpstr>
      <vt:lpstr>Somador / Subtrator</vt:lpstr>
      <vt:lpstr>Multiplicador 4 bits</vt:lpstr>
      <vt:lpstr>ALU</vt:lpstr>
      <vt:lpstr>ALU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Transparencias coloridas</dc:title>
  <dc:subject/>
  <dc:creator>Grupo GERDAU</dc:creator>
  <cp:keywords/>
  <dc:description/>
  <cp:lastModifiedBy>Sergio Cavalcante</cp:lastModifiedBy>
  <cp:revision>60</cp:revision>
  <cp:lastPrinted>2001-03-22T20:00:16Z</cp:lastPrinted>
  <dcterms:created xsi:type="dcterms:W3CDTF">1996-10-24T17:38:04Z</dcterms:created>
  <dcterms:modified xsi:type="dcterms:W3CDTF">2021-11-03T18:56:35Z</dcterms:modified>
</cp:coreProperties>
</file>