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62" r:id="rId2"/>
    <p:sldId id="310" r:id="rId3"/>
    <p:sldId id="264" r:id="rId4"/>
    <p:sldId id="330" r:id="rId5"/>
    <p:sldId id="311" r:id="rId6"/>
    <p:sldId id="312" r:id="rId7"/>
    <p:sldId id="313" r:id="rId8"/>
    <p:sldId id="314" r:id="rId9"/>
    <p:sldId id="335" r:id="rId10"/>
    <p:sldId id="315" r:id="rId11"/>
    <p:sldId id="319" r:id="rId12"/>
    <p:sldId id="338" r:id="rId13"/>
    <p:sldId id="339" r:id="rId14"/>
    <p:sldId id="340" r:id="rId15"/>
    <p:sldId id="316" r:id="rId16"/>
    <p:sldId id="266" r:id="rId17"/>
    <p:sldId id="325" r:id="rId18"/>
    <p:sldId id="317" r:id="rId19"/>
    <p:sldId id="318" r:id="rId20"/>
    <p:sldId id="272" r:id="rId21"/>
    <p:sldId id="342" r:id="rId22"/>
    <p:sldId id="273" r:id="rId23"/>
    <p:sldId id="336" r:id="rId24"/>
    <p:sldId id="274" r:id="rId25"/>
    <p:sldId id="337" r:id="rId26"/>
    <p:sldId id="343" r:id="rId27"/>
    <p:sldId id="341" r:id="rId28"/>
    <p:sldId id="275" r:id="rId29"/>
    <p:sldId id="332" r:id="rId30"/>
    <p:sldId id="326" r:id="rId31"/>
    <p:sldId id="333" r:id="rId32"/>
    <p:sldId id="269" r:id="rId33"/>
    <p:sldId id="327" r:id="rId34"/>
    <p:sldId id="328" r:id="rId35"/>
    <p:sldId id="276" r:id="rId36"/>
    <p:sldId id="280" r:id="rId37"/>
    <p:sldId id="344" r:id="rId38"/>
    <p:sldId id="281" r:id="rId39"/>
    <p:sldId id="279" r:id="rId40"/>
    <p:sldId id="329" r:id="rId41"/>
    <p:sldId id="331" r:id="rId42"/>
    <p:sldId id="284" r:id="rId43"/>
    <p:sldId id="334" r:id="rId44"/>
    <p:sldId id="346" r:id="rId45"/>
    <p:sldId id="285" r:id="rId46"/>
    <p:sldId id="286" r:id="rId47"/>
    <p:sldId id="287" r:id="rId48"/>
    <p:sldId id="289" r:id="rId49"/>
    <p:sldId id="293" r:id="rId50"/>
    <p:sldId id="294" r:id="rId51"/>
    <p:sldId id="295" r:id="rId52"/>
    <p:sldId id="345" r:id="rId53"/>
    <p:sldId id="282" r:id="rId54"/>
  </p:sldIdLst>
  <p:sldSz cx="9144000" cy="6858000" type="screen4x3"/>
  <p:notesSz cx="6805613" cy="99187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ECFF"/>
    <a:srgbClr val="C0C0C0"/>
    <a:srgbClr val="DDDDDD"/>
    <a:srgbClr val="669900"/>
    <a:srgbClr val="99660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083" autoAdjust="0"/>
    <p:restoredTop sz="90929"/>
  </p:normalViewPr>
  <p:slideViewPr>
    <p:cSldViewPr snapToGrid="0">
      <p:cViewPr varScale="1">
        <p:scale>
          <a:sx n="64" d="100"/>
          <a:sy n="64" d="100"/>
        </p:scale>
        <p:origin x="9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55675">
              <a:defRPr sz="10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0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55675">
              <a:defRPr sz="10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000" smtClean="0"/>
            </a:lvl1pPr>
          </a:lstStyle>
          <a:p>
            <a:pPr>
              <a:defRPr/>
            </a:pPr>
            <a:fld id="{57FFEE0D-AAB5-45F7-9097-1D31180FD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971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fld id="{B02D5D9D-0998-48A1-B18C-4D4729CC3D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1700"/>
            <a:ext cx="49911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915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49300"/>
            <a:ext cx="4946650" cy="3706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4713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5038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1763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0075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9E4D0-3979-410E-85A0-A829618C6074}" type="slidenum">
              <a:rPr lang="pt-BR">
                <a:latin typeface="Times New Roman"/>
              </a:rPr>
              <a:pPr/>
              <a:t>1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5117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C7F0D-8C6B-483C-AEC3-C5D537519262}" type="slidenum">
              <a:rPr lang="pt-BR">
                <a:latin typeface="Times New Roman"/>
              </a:rPr>
              <a:pPr/>
              <a:t>10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0982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05D67-2ABC-492A-B7D5-C5B67167D11F}" type="slidenum">
              <a:rPr lang="pt-BR">
                <a:latin typeface="Times New Roman"/>
              </a:rPr>
              <a:pPr/>
              <a:t>11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8781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3C3D-4084-483A-A833-0AFB6EAB7B0D}" type="slidenum">
              <a:rPr lang="pt-BR"/>
              <a:pPr/>
              <a:t>12</a:t>
            </a:fld>
            <a:endParaRPr lang="pt-B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3637" cy="3732212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128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999C7-5FB4-404F-84F8-46A9F2E5BC02}" type="slidenum">
              <a:rPr lang="pt-BR"/>
              <a:pPr/>
              <a:t>13</a:t>
            </a:fld>
            <a:endParaRPr lang="pt-B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3637" cy="3732212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193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3F73E-CD14-4D37-A301-72D46A3F4193}" type="slidenum">
              <a:rPr lang="pt-BR">
                <a:latin typeface="Times New Roman"/>
              </a:rPr>
              <a:pPr/>
              <a:t>15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6788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DE507-0AD6-45B0-9EEB-3AABFFEADE85}" type="slidenum">
              <a:rPr lang="pt-BR">
                <a:latin typeface="Times New Roman"/>
              </a:rPr>
              <a:pPr/>
              <a:t>16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716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5EB85-3F39-4467-BDD3-0F06AAC8DEF2}" type="slidenum">
              <a:rPr lang="pt-BR">
                <a:latin typeface="Times New Roman"/>
              </a:rPr>
              <a:pPr/>
              <a:t>17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3106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AD001-7EC7-4B09-9039-0FEFBAEC3699}" type="slidenum">
              <a:rPr lang="pt-BR">
                <a:latin typeface="Times New Roman"/>
              </a:rPr>
              <a:pPr/>
              <a:t>18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5071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8190F-C705-46A4-ACC1-6D45891E78DE}" type="slidenum">
              <a:rPr lang="pt-BR">
                <a:latin typeface="Times New Roman"/>
              </a:rPr>
              <a:pPr/>
              <a:t>19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3332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04DAD-E95C-40A0-8452-AC3B4858E43D}" type="slidenum">
              <a:rPr lang="pt-BR">
                <a:latin typeface="Times New Roman"/>
              </a:rPr>
              <a:pPr/>
              <a:t>20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374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42B80-085C-4C58-9FAB-085D46D6080A}" type="slidenum">
              <a:rPr lang="pt-BR">
                <a:latin typeface="Times New Roman"/>
              </a:rPr>
              <a:pPr/>
              <a:t>2</a:t>
            </a:fld>
            <a:endParaRPr lang="pt-BR">
              <a:latin typeface="Times New Roman"/>
            </a:endParaRPr>
          </a:p>
        </p:txBody>
      </p:sp>
      <p:sp>
        <p:nvSpPr>
          <p:cNvPr id="51203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08050" y="4711700"/>
            <a:ext cx="4989513" cy="4464050"/>
          </a:xfrm>
          <a:noFill/>
          <a:ln/>
        </p:spPr>
        <p:txBody>
          <a:bodyPr lIns="92075" tIns="46038" rIns="92075" bIns="46038"/>
          <a:lstStyle/>
          <a:p>
            <a:endParaRPr lang="pt-BR" smtClean="0"/>
          </a:p>
        </p:txBody>
      </p:sp>
      <p:sp>
        <p:nvSpPr>
          <p:cNvPr id="5120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38188"/>
            <a:ext cx="4976813" cy="3732212"/>
          </a:xfrm>
          <a:ln cap="flat"/>
        </p:spPr>
      </p:sp>
    </p:spTree>
    <p:extLst>
      <p:ext uri="{BB962C8B-B14F-4D97-AF65-F5344CB8AC3E}">
        <p14:creationId xmlns:p14="http://schemas.microsoft.com/office/powerpoint/2010/main" val="3211475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2EB0F-9114-4E27-8A03-61265693A37C}" type="slidenum">
              <a:rPr lang="pt-BR">
                <a:latin typeface="Times New Roman"/>
              </a:rPr>
              <a:pPr/>
              <a:t>22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4291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23809-552D-463C-8B1D-7926E98303AE}" type="slidenum">
              <a:rPr lang="pt-BR">
                <a:latin typeface="Times New Roman"/>
              </a:rPr>
              <a:pPr/>
              <a:t>23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7814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7E81C-BA32-407D-B8E4-A1BAC4636EA7}" type="slidenum">
              <a:rPr lang="pt-BR">
                <a:latin typeface="Times New Roman"/>
              </a:rPr>
              <a:pPr/>
              <a:t>24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4747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0126F-16B0-447E-9612-495C23AE7AA9}" type="slidenum">
              <a:rPr lang="pt-BR">
                <a:latin typeface="Times New Roman"/>
              </a:rPr>
              <a:pPr/>
              <a:t>25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3182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B85FE-FA9D-4A9C-B13F-8053AD5AE5FF}" type="slidenum">
              <a:rPr lang="pt-BR">
                <a:latin typeface="Times New Roman"/>
              </a:rPr>
              <a:pPr/>
              <a:t>28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753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67C92-6A97-4291-8B10-9AE9EC4877D5}" type="slidenum">
              <a:rPr lang="pt-BR">
                <a:latin typeface="Times New Roman"/>
              </a:rPr>
              <a:pPr/>
              <a:t>29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8309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63141-42C1-45FF-B9B0-5FB39D770F3E}" type="slidenum">
              <a:rPr lang="pt-BR">
                <a:latin typeface="Times New Roman"/>
              </a:rPr>
              <a:pPr/>
              <a:t>30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7879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00ACB-880A-45EA-BB6A-660893D23231}" type="slidenum">
              <a:rPr lang="pt-BR">
                <a:latin typeface="Times New Roman"/>
              </a:rPr>
              <a:pPr/>
              <a:t>31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8753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7A301-FD49-4843-917A-BFEA03DCCFB7}" type="slidenum">
              <a:rPr lang="pt-BR">
                <a:latin typeface="Times New Roman"/>
              </a:rPr>
              <a:pPr/>
              <a:t>32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8968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BCC72-A5A3-440C-AEBB-EA702062DD29}" type="slidenum">
              <a:rPr lang="pt-BR">
                <a:latin typeface="Times New Roman"/>
              </a:rPr>
              <a:pPr/>
              <a:t>33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588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6F6F6-2943-4D1C-B419-A71EF76EF499}" type="slidenum">
              <a:rPr lang="pt-BR">
                <a:latin typeface="Times New Roman"/>
              </a:rPr>
              <a:pPr/>
              <a:t>3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2287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C68E6-38DB-4C23-BC5E-B3A23CE99E13}" type="slidenum">
              <a:rPr lang="pt-BR">
                <a:latin typeface="Times New Roman"/>
              </a:rPr>
              <a:pPr/>
              <a:t>34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05757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70D6B-31B3-4875-AC80-9BB0DEBC80C4}" type="slidenum">
              <a:rPr lang="pt-BR">
                <a:latin typeface="Times New Roman"/>
              </a:rPr>
              <a:pPr/>
              <a:t>35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02250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A8D7C-F45F-4622-A030-3D497889DE54}" type="slidenum">
              <a:rPr lang="pt-BR">
                <a:latin typeface="Times New Roman"/>
              </a:rPr>
              <a:pPr/>
              <a:t>36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88129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4FD73-F947-4D80-8B7C-67406F8DAA14}" type="slidenum">
              <a:rPr lang="pt-BR">
                <a:latin typeface="Times New Roman"/>
              </a:rPr>
              <a:pPr/>
              <a:t>37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87733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1033E-CCF6-4F0D-A885-7EA2C4CC3A47}" type="slidenum">
              <a:rPr lang="pt-BR">
                <a:latin typeface="Times New Roman"/>
              </a:rPr>
              <a:pPr/>
              <a:t>38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20783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8D5F2-9426-4C89-8B0A-913FB18B4912}" type="slidenum">
              <a:rPr lang="pt-BR">
                <a:latin typeface="Times New Roman"/>
              </a:rPr>
              <a:pPr/>
              <a:t>39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35078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D123C-AB51-4ED6-8B4A-03D684DC9E80}" type="slidenum">
              <a:rPr lang="pt-BR">
                <a:latin typeface="Times New Roman"/>
              </a:rPr>
              <a:pPr/>
              <a:t>40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0139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5B12D-45BD-44C6-9E2D-FFC601365AF0}" type="slidenum">
              <a:rPr lang="pt-BR">
                <a:latin typeface="Times New Roman"/>
              </a:rPr>
              <a:pPr/>
              <a:t>41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13276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B4798-2F64-4349-A4C7-A71F3ABC5D60}" type="slidenum">
              <a:rPr lang="pt-BR">
                <a:latin typeface="Times New Roman"/>
              </a:rPr>
              <a:pPr/>
              <a:t>42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07135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3DC59-ED76-4F63-B3A7-7ACE2567EFAC}" type="slidenum">
              <a:rPr lang="pt-BR">
                <a:latin typeface="Times New Roman"/>
              </a:rPr>
              <a:pPr/>
              <a:t>43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564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4FD73-F947-4D80-8B7C-67406F8DAA14}" type="slidenum">
              <a:rPr lang="pt-BR">
                <a:latin typeface="Times New Roman"/>
              </a:rPr>
              <a:pPr/>
              <a:t>4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877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96A1B-8C07-4C3A-8F84-6FAB9BA08746}" type="slidenum">
              <a:rPr lang="pt-BR">
                <a:latin typeface="Times New Roman"/>
              </a:rPr>
              <a:pPr/>
              <a:t>45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17871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AD8F3-040C-471D-A27C-106B227180F6}" type="slidenum">
              <a:rPr lang="pt-BR">
                <a:latin typeface="Times New Roman"/>
              </a:rPr>
              <a:pPr/>
              <a:t>46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27667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77EA2-0627-431B-A504-39C75E2313DF}" type="slidenum">
              <a:rPr lang="pt-BR">
                <a:latin typeface="Times New Roman"/>
              </a:rPr>
              <a:pPr/>
              <a:t>47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56100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C6D43-6C28-478E-AF8F-A1D2030EC578}" type="slidenum">
              <a:rPr lang="pt-BR">
                <a:latin typeface="Times New Roman"/>
              </a:rPr>
              <a:pPr/>
              <a:t>48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7067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79354-5D5F-4CE9-B429-814CA6611668}" type="slidenum">
              <a:rPr lang="pt-BR">
                <a:latin typeface="Times New Roman"/>
              </a:rPr>
              <a:pPr/>
              <a:t>52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60815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5EAE1-E212-45CA-BED2-9F14DD0D23EA}" type="slidenum">
              <a:rPr lang="pt-BR">
                <a:latin typeface="Times New Roman"/>
              </a:rPr>
              <a:pPr/>
              <a:t>53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891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1EF75-DEF1-4ADD-8CEF-B0630D0D7853}" type="slidenum">
              <a:rPr lang="pt-BR">
                <a:latin typeface="Times New Roman"/>
              </a:rPr>
              <a:pPr/>
              <a:t>5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73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BC917-3126-4C2C-B6F1-FA14F9E2C953}" type="slidenum">
              <a:rPr lang="pt-BR">
                <a:latin typeface="Times New Roman"/>
              </a:rPr>
              <a:pPr/>
              <a:t>6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539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C0F71-62BF-4D67-AFF3-92C49F377395}" type="slidenum">
              <a:rPr lang="pt-BR">
                <a:latin typeface="Times New Roman"/>
              </a:rPr>
              <a:pPr/>
              <a:t>7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912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73437-B43A-4171-9C70-3C38D84483A4}" type="slidenum">
              <a:rPr lang="pt-BR">
                <a:latin typeface="Times New Roman"/>
              </a:rPr>
              <a:pPr/>
              <a:t>8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356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7FF90-4693-4D6D-85B8-D2A9737BB952}" type="slidenum">
              <a:rPr lang="pt-BR">
                <a:latin typeface="Times New Roman"/>
              </a:rPr>
              <a:pPr/>
              <a:t>9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57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E3874-E726-4EA7-8EFF-072413176C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0CB9D-02C3-4BCE-8869-B42D8AE3612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38113"/>
            <a:ext cx="2189163" cy="5805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138113"/>
            <a:ext cx="6416675" cy="5805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CB985-A683-4C87-92A9-11EF5FABCDA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1E81-38A7-419C-8635-D1F3DF830DD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0430E-20C2-43F8-8DD9-D68FD741824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0" y="1563688"/>
            <a:ext cx="4105275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563688"/>
            <a:ext cx="4105275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69519-F668-444D-A62D-80AF3F5C09D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8802C-DD62-4E3C-A556-CC9169CEE8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90957-EF58-4DD3-9039-74239A80376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EAB58-17C0-4A34-89A7-B73480FD81E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96BAF-EE3B-4EE8-AD47-385351D6DC2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DA651-45F9-42CC-BE26-CF1F4E5A22F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524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/>
              </a:defRPr>
            </a:lvl1pPr>
          </a:lstStyle>
          <a:p>
            <a:fld id="{AE9E28F7-2834-47CD-9C27-F4B12F35326C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138113"/>
            <a:ext cx="8758238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12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563688"/>
            <a:ext cx="836295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368300" cy="3517900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51" name="Rectangle 27"/>
          <p:cNvSpPr>
            <a:spLocks noChangeArrowheads="1"/>
          </p:cNvSpPr>
          <p:nvPr userDrawn="1"/>
        </p:nvSpPr>
        <p:spPr bwMode="auto">
          <a:xfrm>
            <a:off x="1270000" y="6680200"/>
            <a:ext cx="7556500" cy="177800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3971925" y="3157538"/>
            <a:ext cx="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t-BR"/>
          </a:p>
        </p:txBody>
      </p:sp>
      <p:pic>
        <p:nvPicPr>
          <p:cNvPr id="5128" name="Picture 28" descr="c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654800"/>
            <a:ext cx="6858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2.e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09650" y="1600200"/>
            <a:ext cx="7439025" cy="914400"/>
          </a:xfrm>
        </p:spPr>
        <p:txBody>
          <a:bodyPr anchor="b"/>
          <a:lstStyle/>
          <a:p>
            <a:pPr>
              <a:lnSpc>
                <a:spcPct val="160000"/>
              </a:lnSpc>
              <a:defRPr/>
            </a:pPr>
            <a:r>
              <a:rPr lang="pt-PT" sz="2900" dirty="0" smtClean="0">
                <a:solidFill>
                  <a:schemeClr val="tx1"/>
                </a:solidFill>
              </a:rPr>
              <a:t>OCSO</a:t>
            </a:r>
            <a:endParaRPr lang="pt-BR" sz="2100" i="1" dirty="0" smtClean="0">
              <a:solidFill>
                <a:schemeClr val="tx1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14600"/>
            <a:ext cx="7924800" cy="1752600"/>
          </a:xfrm>
        </p:spPr>
        <p:txBody>
          <a:bodyPr/>
          <a:lstStyle/>
          <a:p>
            <a:pPr marL="342900" indent="-342900" algn="l">
              <a:defRPr/>
            </a:pPr>
            <a:r>
              <a:rPr lang="pt-PT" sz="43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Entrada/Saída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pt-BR" sz="36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63688"/>
            <a:ext cx="8591550" cy="4379912"/>
          </a:xfrm>
        </p:spPr>
        <p:txBody>
          <a:bodyPr/>
          <a:lstStyle/>
          <a:p>
            <a:r>
              <a:rPr lang="pt-PT" smtClean="0"/>
              <a:t>Controlador tem registradores de dados, comandos, status.</a:t>
            </a:r>
          </a:p>
          <a:p>
            <a:r>
              <a:rPr lang="pt-PT" smtClean="0"/>
              <a:t>CPU pode acessar info desses registradores</a:t>
            </a:r>
          </a:p>
          <a:p>
            <a:r>
              <a:rPr lang="pt-PT" smtClean="0"/>
              <a:t>Controlador processa comando</a:t>
            </a:r>
          </a:p>
          <a:p>
            <a:r>
              <a:rPr lang="pt-PT" smtClean="0"/>
              <a:t>Resultados (se houver) são gravados na memória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77813"/>
            <a:ext cx="8758238" cy="700087"/>
          </a:xfrm>
        </p:spPr>
        <p:txBody>
          <a:bodyPr anchor="b"/>
          <a:lstStyle/>
          <a:p>
            <a:pPr>
              <a:defRPr/>
            </a:pPr>
            <a:r>
              <a:rPr lang="pt-PT" sz="2400" dirty="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 smtClean="0">
                <a:solidFill>
                  <a:schemeClr val="tx1"/>
                </a:solidFill>
              </a:rPr>
            </a:br>
            <a:r>
              <a:rPr lang="pt-PT" sz="3600" dirty="0" smtClean="0"/>
              <a:t>Diagrama de um controlador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63813" y="2887663"/>
            <a:ext cx="5226050" cy="33210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6302375" y="3292475"/>
            <a:ext cx="1138238" cy="1016000"/>
            <a:chOff x="3970" y="2074"/>
            <a:chExt cx="717" cy="640"/>
          </a:xfrm>
        </p:grpSpPr>
        <p:sp>
          <p:nvSpPr>
            <p:cNvPr id="14374" name="Rectangle 5"/>
            <p:cNvSpPr>
              <a:spLocks noChangeArrowheads="1"/>
            </p:cNvSpPr>
            <p:nvPr/>
          </p:nvSpPr>
          <p:spPr bwMode="auto">
            <a:xfrm>
              <a:off x="3970" y="2074"/>
              <a:ext cx="703" cy="63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75" name="Rectangle 6"/>
            <p:cNvSpPr>
              <a:spLocks noChangeArrowheads="1"/>
            </p:cNvSpPr>
            <p:nvPr/>
          </p:nvSpPr>
          <p:spPr bwMode="auto">
            <a:xfrm>
              <a:off x="3983" y="2120"/>
              <a:ext cx="70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Interface</a:t>
              </a:r>
            </a:p>
            <a:p>
              <a:r>
                <a:rPr lang="pt-BR" sz="1400" b="1"/>
                <a:t>lógica com</a:t>
              </a:r>
            </a:p>
            <a:p>
              <a:r>
                <a:rPr lang="pt-BR" sz="1400" b="1"/>
                <a:t>dispositivo</a:t>
              </a:r>
            </a:p>
            <a:p>
              <a:r>
                <a:rPr lang="pt-BR" sz="1400" b="1"/>
                <a:t>exerno</a:t>
              </a:r>
            </a:p>
          </p:txBody>
        </p:sp>
      </p:grp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6311900" y="4873625"/>
            <a:ext cx="1138238" cy="1016000"/>
            <a:chOff x="3976" y="3070"/>
            <a:chExt cx="717" cy="640"/>
          </a:xfrm>
        </p:grpSpPr>
        <p:sp>
          <p:nvSpPr>
            <p:cNvPr id="14372" name="Rectangle 8"/>
            <p:cNvSpPr>
              <a:spLocks noChangeArrowheads="1"/>
            </p:cNvSpPr>
            <p:nvPr/>
          </p:nvSpPr>
          <p:spPr bwMode="auto">
            <a:xfrm>
              <a:off x="3976" y="3070"/>
              <a:ext cx="703" cy="63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73" name="Rectangle 9"/>
            <p:cNvSpPr>
              <a:spLocks noChangeArrowheads="1"/>
            </p:cNvSpPr>
            <p:nvPr/>
          </p:nvSpPr>
          <p:spPr bwMode="auto">
            <a:xfrm>
              <a:off x="3989" y="3116"/>
              <a:ext cx="70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Interface</a:t>
              </a:r>
            </a:p>
            <a:p>
              <a:r>
                <a:rPr lang="pt-BR" sz="1400" b="1"/>
                <a:t>lógica com</a:t>
              </a:r>
            </a:p>
            <a:p>
              <a:r>
                <a:rPr lang="pt-BR" sz="1400" b="1"/>
                <a:t>dispositivo</a:t>
              </a:r>
            </a:p>
            <a:p>
              <a:r>
                <a:rPr lang="pt-BR" sz="1400" b="1"/>
                <a:t>externo</a:t>
              </a:r>
            </a:p>
          </p:txBody>
        </p:sp>
      </p:grpSp>
      <p:sp>
        <p:nvSpPr>
          <p:cNvPr id="14342" name="Line 10"/>
          <p:cNvSpPr>
            <a:spLocks noChangeShapeType="1"/>
          </p:cNvSpPr>
          <p:nvPr/>
        </p:nvSpPr>
        <p:spPr bwMode="auto">
          <a:xfrm flipV="1">
            <a:off x="6843713" y="4310063"/>
            <a:ext cx="0" cy="5238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2921000" y="3316288"/>
            <a:ext cx="2954338" cy="3206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3443288" y="3341688"/>
            <a:ext cx="2005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Registrador de dados</a:t>
            </a: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2906713" y="4016375"/>
            <a:ext cx="2644775" cy="3111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2835275" y="4041775"/>
            <a:ext cx="280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Status/Registrador de Controle</a:t>
            </a:r>
          </a:p>
        </p:txBody>
      </p:sp>
      <p:sp>
        <p:nvSpPr>
          <p:cNvPr id="14347" name="Rectangle 15"/>
          <p:cNvSpPr>
            <a:spLocks noChangeArrowheads="1"/>
          </p:cNvSpPr>
          <p:nvPr/>
        </p:nvSpPr>
        <p:spPr bwMode="auto">
          <a:xfrm>
            <a:off x="5135563" y="4883150"/>
            <a:ext cx="858837" cy="9683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5180013" y="5080000"/>
            <a:ext cx="839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Lógica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4349" name="Line 17"/>
          <p:cNvSpPr>
            <a:spLocks noChangeShapeType="1"/>
          </p:cNvSpPr>
          <p:nvPr/>
        </p:nvSpPr>
        <p:spPr bwMode="auto">
          <a:xfrm flipH="1">
            <a:off x="1985963" y="5143500"/>
            <a:ext cx="31432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8"/>
          <p:cNvSpPr>
            <a:spLocks noChangeShapeType="1"/>
          </p:cNvSpPr>
          <p:nvPr/>
        </p:nvSpPr>
        <p:spPr bwMode="auto">
          <a:xfrm flipH="1">
            <a:off x="1995488" y="5581650"/>
            <a:ext cx="31432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9"/>
          <p:cNvSpPr>
            <a:spLocks noChangeShapeType="1"/>
          </p:cNvSpPr>
          <p:nvPr/>
        </p:nvSpPr>
        <p:spPr bwMode="auto">
          <a:xfrm>
            <a:off x="7439025" y="354806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20"/>
          <p:cNvSpPr>
            <a:spLocks noChangeShapeType="1"/>
          </p:cNvSpPr>
          <p:nvPr/>
        </p:nvSpPr>
        <p:spPr bwMode="auto">
          <a:xfrm>
            <a:off x="7448550" y="379571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21"/>
          <p:cNvSpPr>
            <a:spLocks noChangeShapeType="1"/>
          </p:cNvSpPr>
          <p:nvPr/>
        </p:nvSpPr>
        <p:spPr bwMode="auto">
          <a:xfrm>
            <a:off x="7448550" y="4057650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22"/>
          <p:cNvSpPr>
            <a:spLocks noChangeShapeType="1"/>
          </p:cNvSpPr>
          <p:nvPr/>
        </p:nvSpPr>
        <p:spPr bwMode="auto">
          <a:xfrm>
            <a:off x="7448550" y="512921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23"/>
          <p:cNvSpPr>
            <a:spLocks noChangeShapeType="1"/>
          </p:cNvSpPr>
          <p:nvPr/>
        </p:nvSpPr>
        <p:spPr bwMode="auto">
          <a:xfrm>
            <a:off x="7458075" y="537686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4"/>
          <p:cNvSpPr>
            <a:spLocks noChangeShapeType="1"/>
          </p:cNvSpPr>
          <p:nvPr/>
        </p:nvSpPr>
        <p:spPr bwMode="auto">
          <a:xfrm>
            <a:off x="7458075" y="5638800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5"/>
          <p:cNvSpPr>
            <a:spLocks noChangeArrowheads="1"/>
          </p:cNvSpPr>
          <p:nvPr/>
        </p:nvSpPr>
        <p:spPr bwMode="auto">
          <a:xfrm>
            <a:off x="8156575" y="3413125"/>
            <a:ext cx="1019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Dados</a:t>
            </a:r>
          </a:p>
          <a:p>
            <a:r>
              <a:rPr lang="pt-BR" sz="1600" b="1"/>
              <a:t>Status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4358" name="Rectangle 26"/>
          <p:cNvSpPr>
            <a:spLocks noChangeArrowheads="1"/>
          </p:cNvSpPr>
          <p:nvPr/>
        </p:nvSpPr>
        <p:spPr bwMode="auto">
          <a:xfrm>
            <a:off x="8189913" y="4946650"/>
            <a:ext cx="1019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Dados</a:t>
            </a:r>
          </a:p>
          <a:p>
            <a:r>
              <a:rPr lang="pt-BR" sz="1600" b="1"/>
              <a:t>Status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4359" name="Rectangle 27"/>
          <p:cNvSpPr>
            <a:spLocks noChangeArrowheads="1"/>
          </p:cNvSpPr>
          <p:nvPr/>
        </p:nvSpPr>
        <p:spPr bwMode="auto">
          <a:xfrm>
            <a:off x="646113" y="4722813"/>
            <a:ext cx="14033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Linhas</a:t>
            </a:r>
          </a:p>
          <a:p>
            <a:r>
              <a:rPr lang="pt-BR" sz="1600" b="1"/>
              <a:t>de Endereço</a:t>
            </a:r>
          </a:p>
          <a:p>
            <a:endParaRPr lang="pt-BR" sz="1600" b="1"/>
          </a:p>
          <a:p>
            <a:r>
              <a:rPr lang="pt-BR" sz="1600" b="1"/>
              <a:t>Linhas de 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4360" name="Rectangle 28"/>
          <p:cNvSpPr>
            <a:spLocks noChangeArrowheads="1"/>
          </p:cNvSpPr>
          <p:nvPr/>
        </p:nvSpPr>
        <p:spPr bwMode="auto">
          <a:xfrm>
            <a:off x="1098550" y="3603625"/>
            <a:ext cx="1131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Linhas de</a:t>
            </a:r>
          </a:p>
          <a:p>
            <a:r>
              <a:rPr lang="pt-BR" sz="1600" b="1"/>
              <a:t>Dados</a:t>
            </a:r>
          </a:p>
        </p:txBody>
      </p:sp>
      <p:sp>
        <p:nvSpPr>
          <p:cNvPr id="14361" name="Line 29"/>
          <p:cNvSpPr>
            <a:spLocks noChangeShapeType="1"/>
          </p:cNvSpPr>
          <p:nvPr/>
        </p:nvSpPr>
        <p:spPr bwMode="auto">
          <a:xfrm flipV="1">
            <a:off x="2214563" y="3452813"/>
            <a:ext cx="595312" cy="381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30"/>
          <p:cNvSpPr>
            <a:spLocks noChangeShapeType="1"/>
          </p:cNvSpPr>
          <p:nvPr/>
        </p:nvSpPr>
        <p:spPr bwMode="auto">
          <a:xfrm>
            <a:off x="2247900" y="3890963"/>
            <a:ext cx="595313" cy="381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31"/>
          <p:cNvSpPr>
            <a:spLocks noChangeArrowheads="1"/>
          </p:cNvSpPr>
          <p:nvPr/>
        </p:nvSpPr>
        <p:spPr bwMode="auto">
          <a:xfrm>
            <a:off x="1789113" y="1674813"/>
            <a:ext cx="1517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Interface para</a:t>
            </a:r>
          </a:p>
          <a:p>
            <a:r>
              <a:rPr lang="pt-BR" sz="1600" b="1"/>
              <a:t>barramento  </a:t>
            </a:r>
          </a:p>
          <a:p>
            <a:r>
              <a:rPr lang="pt-BR" sz="1600" b="1"/>
              <a:t>do sistema</a:t>
            </a:r>
          </a:p>
        </p:txBody>
      </p:sp>
      <p:sp>
        <p:nvSpPr>
          <p:cNvPr id="14364" name="Rectangle 32"/>
          <p:cNvSpPr>
            <a:spLocks noChangeArrowheads="1"/>
          </p:cNvSpPr>
          <p:nvPr/>
        </p:nvSpPr>
        <p:spPr bwMode="auto">
          <a:xfrm>
            <a:off x="7394575" y="1708150"/>
            <a:ext cx="1517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Interface para</a:t>
            </a:r>
          </a:p>
          <a:p>
            <a:r>
              <a:rPr lang="pt-BR" sz="1600" b="1"/>
              <a:t>dispositivo</a:t>
            </a:r>
          </a:p>
          <a:p>
            <a:r>
              <a:rPr lang="pt-BR" sz="1600" b="1"/>
              <a:t>externo</a:t>
            </a:r>
          </a:p>
        </p:txBody>
      </p:sp>
      <p:sp>
        <p:nvSpPr>
          <p:cNvPr id="14365" name="Line 33"/>
          <p:cNvSpPr>
            <a:spLocks noChangeShapeType="1"/>
          </p:cNvSpPr>
          <p:nvPr/>
        </p:nvSpPr>
        <p:spPr bwMode="auto">
          <a:xfrm flipV="1">
            <a:off x="6143625" y="3690938"/>
            <a:ext cx="0" cy="16668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Line 34"/>
          <p:cNvSpPr>
            <a:spLocks noChangeShapeType="1"/>
          </p:cNvSpPr>
          <p:nvPr/>
        </p:nvSpPr>
        <p:spPr bwMode="auto">
          <a:xfrm>
            <a:off x="6000750" y="5357813"/>
            <a:ext cx="2857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Line 35"/>
          <p:cNvSpPr>
            <a:spLocks noChangeShapeType="1"/>
          </p:cNvSpPr>
          <p:nvPr/>
        </p:nvSpPr>
        <p:spPr bwMode="auto">
          <a:xfrm>
            <a:off x="6143625" y="3690938"/>
            <a:ext cx="1428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36"/>
          <p:cNvSpPr>
            <a:spLocks noChangeShapeType="1"/>
          </p:cNvSpPr>
          <p:nvPr/>
        </p:nvSpPr>
        <p:spPr bwMode="auto">
          <a:xfrm flipV="1">
            <a:off x="5357813" y="4310063"/>
            <a:ext cx="0" cy="5953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Line 37"/>
          <p:cNvSpPr>
            <a:spLocks noChangeShapeType="1"/>
          </p:cNvSpPr>
          <p:nvPr/>
        </p:nvSpPr>
        <p:spPr bwMode="auto">
          <a:xfrm flipV="1">
            <a:off x="5715000" y="3619500"/>
            <a:ext cx="0" cy="12858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AutoShape 38"/>
          <p:cNvSpPr>
            <a:spLocks noChangeArrowheads="1"/>
          </p:cNvSpPr>
          <p:nvPr/>
        </p:nvSpPr>
        <p:spPr bwMode="auto">
          <a:xfrm>
            <a:off x="2125663" y="2530475"/>
            <a:ext cx="392112" cy="415925"/>
          </a:xfrm>
          <a:prstGeom prst="downArrow">
            <a:avLst>
              <a:gd name="adj1" fmla="val 75009"/>
              <a:gd name="adj2" fmla="val 5304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1" name="AutoShape 39"/>
          <p:cNvSpPr>
            <a:spLocks noChangeArrowheads="1"/>
          </p:cNvSpPr>
          <p:nvPr/>
        </p:nvSpPr>
        <p:spPr bwMode="auto">
          <a:xfrm>
            <a:off x="7754938" y="2540000"/>
            <a:ext cx="392112" cy="415925"/>
          </a:xfrm>
          <a:prstGeom prst="downArrow">
            <a:avLst>
              <a:gd name="adj1" fmla="val 75009"/>
              <a:gd name="adj2" fmla="val 5304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Dispositivos de E/S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1433513" y="3530600"/>
            <a:ext cx="1335087" cy="127635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506788" y="3319463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506788" y="501015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5502275" y="3319463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014913" y="3321050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525963" y="3322638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038600" y="3311525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6754813" y="3587750"/>
            <a:ext cx="1335087" cy="127635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2787650" y="4216400"/>
            <a:ext cx="12255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5526088" y="4192588"/>
            <a:ext cx="12255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498600" y="3848100"/>
            <a:ext cx="117339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200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Produtor</a:t>
            </a:r>
          </a:p>
          <a:p>
            <a:r>
              <a:rPr lang="pt-BR" sz="200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de tarefas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946900" y="4054475"/>
            <a:ext cx="10676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2000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Servidor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009650" y="5053013"/>
            <a:ext cx="244475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pt-BR" i="0">
                <a:effectLst/>
                <a:latin typeface="Times New Roman"/>
              </a:rPr>
              <a:t>Gera tarefas a </a:t>
            </a:r>
          </a:p>
          <a:p>
            <a:r>
              <a:rPr lang="pt-BR" i="0">
                <a:effectLst/>
                <a:latin typeface="Times New Roman"/>
              </a:rPr>
              <a:t>serem executadas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383338" y="5067300"/>
            <a:ext cx="233557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effectLst/>
                <a:latin typeface="Times New Roman"/>
              </a:rPr>
              <a:t>Executa tarefas</a:t>
            </a:r>
          </a:p>
          <a:p>
            <a:r>
              <a:rPr lang="pt-BR" i="0">
                <a:effectLst/>
                <a:latin typeface="Times New Roman"/>
              </a:rPr>
              <a:t>enviadas pela fila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4356100" y="2644775"/>
            <a:ext cx="66364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Fila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847725" y="1847850"/>
            <a:ext cx="460382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Clr>
                <a:schemeClr val="accent2"/>
              </a:buClr>
            </a:pPr>
            <a:r>
              <a:rPr lang="pt-BR" i="0" dirty="0">
                <a:effectLst/>
                <a:latin typeface="Times New Roman"/>
              </a:rPr>
              <a:t> </a:t>
            </a:r>
            <a:r>
              <a:rPr lang="pt-BR" sz="3200" i="0" dirty="0">
                <a:effectLst/>
                <a:latin typeface="Times New Roman"/>
              </a:rPr>
              <a:t>Modelo Servidor/Produtor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Dispositivos de E/S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47725" y="1847850"/>
            <a:ext cx="460382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Clr>
                <a:schemeClr val="accent2"/>
              </a:buClr>
            </a:pPr>
            <a:r>
              <a:rPr lang="pt-BR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 </a:t>
            </a:r>
            <a:r>
              <a:rPr lang="pt-BR" sz="320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Modelo Servidor/Produtor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4384675" y="5103813"/>
            <a:ext cx="12525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384675" y="6199188"/>
            <a:ext cx="12525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5646738" y="5103813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5340350" y="5103813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029200" y="5103813"/>
            <a:ext cx="0" cy="10890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721225" y="5100638"/>
            <a:ext cx="0" cy="10826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6442075" y="5280025"/>
            <a:ext cx="836613" cy="823913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3930650" y="5684838"/>
            <a:ext cx="7731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5661025" y="5665788"/>
            <a:ext cx="774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6488113" y="5578475"/>
            <a:ext cx="803105" cy="2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400" b="1" i="0">
                <a:effectLst/>
                <a:latin typeface="Times New Roman"/>
              </a:rPr>
              <a:t>Servidor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194425" y="6234113"/>
            <a:ext cx="1747273" cy="59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Executa tarefas</a:t>
            </a:r>
          </a:p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enviadas pela fila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4749800" y="4657725"/>
            <a:ext cx="498534" cy="33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Fila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4435475" y="3162300"/>
            <a:ext cx="1254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4435475" y="4257675"/>
            <a:ext cx="1254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5699125" y="3162300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392738" y="3162300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5081588" y="3162300"/>
            <a:ext cx="0" cy="10890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4772025" y="3159125"/>
            <a:ext cx="0" cy="10826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6494463" y="3338513"/>
            <a:ext cx="836612" cy="823912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3965575" y="3743325"/>
            <a:ext cx="7731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5711825" y="3724275"/>
            <a:ext cx="7762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606676" y="4233863"/>
            <a:ext cx="915988" cy="817562"/>
            <a:chOff x="1642" y="2667"/>
            <a:chExt cx="577" cy="515"/>
          </a:xfrm>
        </p:grpSpPr>
        <p:sp>
          <p:nvSpPr>
            <p:cNvPr id="22553" name="Oval 25"/>
            <p:cNvSpPr>
              <a:spLocks noChangeArrowheads="1"/>
            </p:cNvSpPr>
            <p:nvPr/>
          </p:nvSpPr>
          <p:spPr bwMode="auto">
            <a:xfrm>
              <a:off x="1642" y="2667"/>
              <a:ext cx="529" cy="51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1662" y="2793"/>
              <a:ext cx="55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6675" tIns="34925" rIns="66675" bIns="34925">
              <a:spAutoFit/>
            </a:bodyPr>
            <a:lstStyle/>
            <a:p>
              <a:pPr defTabSz="476250"/>
              <a:r>
                <a:rPr lang="pt-BR" sz="1400" b="1" i="0">
                  <a:effectLst/>
                  <a:latin typeface="Times New Roman"/>
                </a:rPr>
                <a:t>Produtor</a:t>
              </a:r>
            </a:p>
            <a:p>
              <a:pPr defTabSz="476250"/>
              <a:r>
                <a:rPr lang="pt-BR" sz="1400" b="1" i="0">
                  <a:effectLst/>
                  <a:latin typeface="Times New Roman"/>
                </a:rPr>
                <a:t>de tarefas</a:t>
              </a:r>
            </a:p>
          </p:txBody>
        </p:sp>
      </p:grp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6540500" y="3636963"/>
            <a:ext cx="803105" cy="2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400" b="1" i="0">
                <a:effectLst/>
                <a:latin typeface="Times New Roman"/>
              </a:rPr>
              <a:t>Servidor</a:t>
            </a: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2193925" y="5243513"/>
            <a:ext cx="1762125" cy="59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675" tIns="34925" rIns="66675" bIns="34925">
            <a:spAutoFit/>
          </a:bodyPr>
          <a:lstStyle/>
          <a:p>
            <a:pPr defTabSz="476250"/>
            <a:r>
              <a:rPr lang="pt-BR" sz="1700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Gera tarefas a </a:t>
            </a:r>
          </a:p>
          <a:p>
            <a:pPr defTabSz="476250"/>
            <a:r>
              <a:rPr lang="pt-BR" sz="1700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serem executadas</a:t>
            </a: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6245225" y="4292600"/>
            <a:ext cx="1747273" cy="59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Executa tarefas</a:t>
            </a:r>
          </a:p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enviadas pela fila</a:t>
            </a: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4800600" y="2716213"/>
            <a:ext cx="498534" cy="33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Fila</a:t>
            </a: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3952875" y="3732213"/>
            <a:ext cx="0" cy="1943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flipH="1">
            <a:off x="3511550" y="4679950"/>
            <a:ext cx="4079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1189038" y="2509838"/>
            <a:ext cx="306737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i="0" dirty="0">
                <a:effectLst/>
                <a:latin typeface="Times New Roman"/>
              </a:rPr>
              <a:t>Aumento de </a:t>
            </a:r>
            <a:r>
              <a:rPr lang="pt-BR" i="0" dirty="0" err="1">
                <a:effectLst/>
                <a:latin typeface="Times New Roman"/>
              </a:rPr>
              <a:t>Througput</a:t>
            </a:r>
            <a:endParaRPr lang="pt-BR" i="0" dirty="0">
              <a:effectLst/>
              <a:latin typeface="Times New Roman"/>
            </a:endParaRPr>
          </a:p>
          <a:p>
            <a:r>
              <a:rPr lang="pt-BR" i="0" dirty="0">
                <a:effectLst/>
                <a:latin typeface="Times New Roman"/>
              </a:rPr>
              <a:t>dividindo tarefas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Interface de Saída - Impressora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928813" y="4489450"/>
            <a:ext cx="302418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52450" y="3783013"/>
            <a:ext cx="135607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Sinal de </a:t>
            </a:r>
          </a:p>
          <a:p>
            <a:r>
              <a:rPr lang="pt-BR" sz="1400" b="1">
                <a:effectLst/>
              </a:rPr>
              <a:t>Transferência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738688" y="3086100"/>
            <a:ext cx="2333625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43063" y="2139951"/>
            <a:ext cx="595312" cy="1619251"/>
            <a:chOff x="1035" y="1348"/>
            <a:chExt cx="375" cy="1020"/>
          </a:xfrm>
        </p:grpSpPr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1039" y="1348"/>
              <a:ext cx="367" cy="963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1035" y="1472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052" y="1359"/>
              <a:ext cx="348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0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1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2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7</a:t>
              </a: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V="1">
              <a:off x="1200" y="1899"/>
              <a:ext cx="0" cy="21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1035" y="2198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989513" y="4311650"/>
            <a:ext cx="879475" cy="704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4979988" y="4330700"/>
            <a:ext cx="952184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Q          S</a:t>
            </a:r>
          </a:p>
          <a:p>
            <a:r>
              <a:rPr lang="pt-BR" sz="1400" b="1">
                <a:effectLst/>
              </a:rPr>
              <a:t>     Flag</a:t>
            </a:r>
          </a:p>
          <a:p>
            <a:r>
              <a:rPr lang="pt-BR" sz="1400" b="1">
                <a:effectLst/>
              </a:rPr>
              <a:t>Q          R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072063" y="4799013"/>
            <a:ext cx="11906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3170238" y="3952875"/>
            <a:ext cx="417512" cy="307975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235" y="25"/>
              </a:cxn>
              <a:cxn ang="0">
                <a:pos x="262" y="96"/>
              </a:cxn>
              <a:cxn ang="0">
                <a:pos x="252" y="131"/>
              </a:cxn>
              <a:cxn ang="0">
                <a:pos x="235" y="167"/>
              </a:cxn>
              <a:cxn ang="0">
                <a:pos x="180" y="193"/>
              </a:cxn>
              <a:cxn ang="0">
                <a:pos x="135" y="193"/>
              </a:cxn>
              <a:cxn ang="0">
                <a:pos x="81" y="193"/>
              </a:cxn>
              <a:cxn ang="0">
                <a:pos x="0" y="193"/>
              </a:cxn>
              <a:cxn ang="0">
                <a:pos x="0" y="0"/>
              </a:cxn>
              <a:cxn ang="0">
                <a:pos x="81" y="0"/>
              </a:cxn>
              <a:cxn ang="0">
                <a:pos x="135" y="0"/>
              </a:cxn>
              <a:cxn ang="0">
                <a:pos x="180" y="0"/>
              </a:cxn>
            </a:cxnLst>
            <a:rect l="0" t="0" r="r" b="b"/>
            <a:pathLst>
              <a:path w="263" h="194">
                <a:moveTo>
                  <a:pt x="180" y="0"/>
                </a:moveTo>
                <a:lnTo>
                  <a:pt x="235" y="25"/>
                </a:lnTo>
                <a:lnTo>
                  <a:pt x="262" y="96"/>
                </a:lnTo>
                <a:lnTo>
                  <a:pt x="252" y="131"/>
                </a:lnTo>
                <a:lnTo>
                  <a:pt x="235" y="167"/>
                </a:lnTo>
                <a:lnTo>
                  <a:pt x="180" y="193"/>
                </a:lnTo>
                <a:lnTo>
                  <a:pt x="135" y="193"/>
                </a:lnTo>
                <a:lnTo>
                  <a:pt x="81" y="193"/>
                </a:lnTo>
                <a:lnTo>
                  <a:pt x="0" y="193"/>
                </a:lnTo>
                <a:lnTo>
                  <a:pt x="0" y="0"/>
                </a:lnTo>
                <a:lnTo>
                  <a:pt x="81" y="0"/>
                </a:lnTo>
                <a:lnTo>
                  <a:pt x="135" y="0"/>
                </a:lnTo>
                <a:lnTo>
                  <a:pt x="18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152900" y="2101851"/>
            <a:ext cx="595313" cy="1617663"/>
            <a:chOff x="2616" y="1324"/>
            <a:chExt cx="375" cy="1019"/>
          </a:xfrm>
        </p:grpSpPr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2620" y="1324"/>
              <a:ext cx="367" cy="976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2616" y="1450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2633" y="1334"/>
              <a:ext cx="348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0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1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2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7</a:t>
              </a:r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 flipV="1">
              <a:off x="2781" y="1882"/>
              <a:ext cx="0" cy="21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2616" y="2185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7102475" y="1577975"/>
            <a:ext cx="1582738" cy="37734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7218363" y="3343275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Impressora</a:t>
            </a: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V="1">
            <a:off x="2976563" y="4203700"/>
            <a:ext cx="0" cy="2857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2976563" y="4179888"/>
            <a:ext cx="1905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3595688" y="4108450"/>
            <a:ext cx="250031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5905500" y="4894263"/>
            <a:ext cx="1905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V="1">
            <a:off x="6096000" y="4108450"/>
            <a:ext cx="0" cy="78581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5881688" y="4489450"/>
            <a:ext cx="12144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4714875" y="5322888"/>
            <a:ext cx="1833563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V="1">
            <a:off x="6572250" y="4846638"/>
            <a:ext cx="0" cy="4762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6572250" y="4822825"/>
            <a:ext cx="52387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H="1" flipV="1">
            <a:off x="4713288" y="4849813"/>
            <a:ext cx="1587" cy="4730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4714875" y="4870450"/>
            <a:ext cx="261938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H="1">
            <a:off x="1905000" y="4060825"/>
            <a:ext cx="12382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7099300" y="4356100"/>
            <a:ext cx="763029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Pronto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1085850" y="4352925"/>
            <a:ext cx="73257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Status</a:t>
            </a: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7123113" y="4737100"/>
            <a:ext cx="143949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Dado Presente</a:t>
            </a:r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2238375" y="3062288"/>
            <a:ext cx="1916113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1479550" y="1498600"/>
            <a:ext cx="15243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Buffer de saída </a:t>
            </a:r>
          </a:p>
          <a:p>
            <a:r>
              <a:rPr lang="pt-BR" sz="1400" b="1">
                <a:effectLst/>
              </a:rPr>
              <a:t>do sistema</a:t>
            </a: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3703638" y="1531938"/>
            <a:ext cx="166385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Buffer de entrada</a:t>
            </a:r>
          </a:p>
          <a:p>
            <a:r>
              <a:rPr lang="pt-BR" sz="1400" b="1">
                <a:effectLst/>
              </a:rPr>
              <a:t>da impressora</a:t>
            </a:r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 flipV="1">
            <a:off x="4405313" y="3632200"/>
            <a:ext cx="0" cy="4762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901700" y="3060700"/>
            <a:ext cx="647700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933450" y="5522913"/>
            <a:ext cx="3835400" cy="123348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pt-BR" sz="2000">
                <a:effectLst/>
              </a:rPr>
              <a:t>CPU</a:t>
            </a:r>
          </a:p>
          <a:p>
            <a:r>
              <a:rPr lang="pt-BR" sz="1800" b="1">
                <a:effectLst/>
              </a:rPr>
              <a:t>Põe dado no buffer de saída</a:t>
            </a:r>
          </a:p>
          <a:p>
            <a:r>
              <a:rPr lang="pt-BR" sz="1800" b="1">
                <a:effectLst/>
              </a:rPr>
              <a:t>Se Status = 1</a:t>
            </a:r>
            <a:br>
              <a:rPr lang="pt-BR" sz="1800" b="1">
                <a:effectLst/>
              </a:rPr>
            </a:br>
            <a:r>
              <a:rPr lang="pt-BR" sz="1800" b="1">
                <a:effectLst/>
              </a:rPr>
              <a:t>     - Ativa Sinal de Transferência</a:t>
            </a:r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7213600" y="4749800"/>
            <a:ext cx="1244600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5934075" y="5524500"/>
            <a:ext cx="2784475" cy="1233488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pt-BR" sz="2000">
                <a:effectLst/>
              </a:rPr>
              <a:t>Impressora</a:t>
            </a:r>
          </a:p>
          <a:p>
            <a:r>
              <a:rPr lang="pt-BR" sz="1800" b="1">
                <a:effectLst/>
              </a:rPr>
              <a:t>Se Dado Presente = 0</a:t>
            </a:r>
            <a:br>
              <a:rPr lang="pt-BR" sz="1800" b="1">
                <a:effectLst/>
              </a:rPr>
            </a:br>
            <a:r>
              <a:rPr lang="pt-BR" sz="1800" b="1">
                <a:effectLst/>
              </a:rPr>
              <a:t>     - Lê dado</a:t>
            </a:r>
            <a:br>
              <a:rPr lang="pt-BR" sz="1800" b="1">
                <a:effectLst/>
              </a:rPr>
            </a:br>
            <a:r>
              <a:rPr lang="pt-BR" sz="1800" b="1">
                <a:effectLst/>
              </a:rPr>
              <a:t>     - Ativa sinal Pronto</a:t>
            </a:r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 flipV="1">
            <a:off x="6426200" y="5854700"/>
            <a:ext cx="1562100" cy="12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4940300" y="6121400"/>
            <a:ext cx="8001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pt-BR" sz="36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sz="2800" dirty="0" smtClean="0"/>
              <a:t>E/S isolado</a:t>
            </a:r>
          </a:p>
          <a:p>
            <a:pPr lvl="1">
              <a:lnSpc>
                <a:spcPct val="90000"/>
              </a:lnSpc>
            </a:pPr>
            <a:r>
              <a:rPr lang="pt-PT" sz="2400" dirty="0" smtClean="0"/>
              <a:t>Através de instruções especiais de E/S</a:t>
            </a:r>
          </a:p>
          <a:p>
            <a:pPr lvl="1">
              <a:lnSpc>
                <a:spcPct val="90000"/>
              </a:lnSpc>
            </a:pPr>
            <a:r>
              <a:rPr lang="pt-PT" sz="2400" dirty="0" smtClean="0"/>
              <a:t>Especificam a leitura/escrita de dados numa porta de E/S. </a:t>
            </a:r>
            <a:br>
              <a:rPr lang="pt-PT" sz="2400" dirty="0" smtClean="0"/>
            </a:br>
            <a:r>
              <a:rPr lang="pt-PT" sz="2400" dirty="0" smtClean="0">
                <a:solidFill>
                  <a:srgbClr val="996600"/>
                </a:solidFill>
              </a:rPr>
              <a:t>Ex: IN AL, 60H</a:t>
            </a:r>
          </a:p>
          <a:p>
            <a:pPr>
              <a:lnSpc>
                <a:spcPct val="90000"/>
              </a:lnSpc>
            </a:pPr>
            <a:r>
              <a:rPr lang="pt-PT" sz="2800" dirty="0" smtClean="0"/>
              <a:t>E/S mapeado em memória</a:t>
            </a:r>
          </a:p>
          <a:p>
            <a:pPr lvl="1">
              <a:lnSpc>
                <a:spcPct val="90000"/>
              </a:lnSpc>
            </a:pPr>
            <a:r>
              <a:rPr lang="pt-PT" sz="2400" dirty="0" smtClean="0"/>
              <a:t>Através de instruções de leitura/escrita na memória</a:t>
            </a:r>
            <a:br>
              <a:rPr lang="pt-PT" sz="2400" dirty="0" smtClean="0"/>
            </a:br>
            <a:r>
              <a:rPr lang="pt-PT" sz="2400" dirty="0" smtClean="0">
                <a:solidFill>
                  <a:srgbClr val="996600"/>
                </a:solidFill>
              </a:rPr>
              <a:t>Ex: MOV AL, (60H)</a:t>
            </a:r>
          </a:p>
          <a:p>
            <a:pPr lvl="1">
              <a:lnSpc>
                <a:spcPct val="90000"/>
              </a:lnSpc>
            </a:pPr>
            <a:r>
              <a:rPr lang="pt-PT" sz="2400" dirty="0" smtClean="0">
                <a:solidFill>
                  <a:srgbClr val="996600"/>
                </a:solidFill>
              </a:rPr>
              <a:t>Exemplo: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2400" dirty="0" smtClean="0">
                <a:solidFill>
                  <a:srgbClr val="996600"/>
                </a:solidFill>
              </a:rPr>
              <a:t>&gt;debug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996600"/>
                </a:solidFill>
                <a:latin typeface="Courier New" pitchFamily="49" charset="0"/>
              </a:rPr>
              <a:t>&gt;</a:t>
            </a:r>
            <a:r>
              <a:rPr lang="en-US" sz="2400" b="1" dirty="0" smtClean="0">
                <a:solidFill>
                  <a:srgbClr val="996600"/>
                </a:solidFill>
                <a:latin typeface="Courier New" pitchFamily="49" charset="0"/>
              </a:rPr>
              <a:t>e B800:072E 48 09 41 09 43 09 4B 09</a:t>
            </a:r>
            <a:endParaRPr lang="pt-PT" sz="2400" b="1" dirty="0" smtClean="0">
              <a:solidFill>
                <a:srgbClr val="996600"/>
              </a:solidFill>
            </a:endParaRPr>
          </a:p>
          <a:p>
            <a:pPr lvl="1">
              <a:lnSpc>
                <a:spcPct val="90000"/>
              </a:lnSpc>
            </a:pPr>
            <a:endParaRPr lang="pt-BR" sz="2400" dirty="0" smtClean="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19125" y="873125"/>
            <a:ext cx="69961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a CPU acessa a informação?</a:t>
            </a:r>
            <a:endParaRPr lang="pt-BR" sz="3200" b="1" i="0" u="sng">
              <a:solidFill>
                <a:srgbClr val="66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en-US" sz="3600" smtClean="0"/>
          </a:p>
        </p:txBody>
      </p:sp>
      <p:pic>
        <p:nvPicPr>
          <p:cNvPr id="17411" name="Picture 4" descr="C:\B\b4\JPG\foo\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1425"/>
            <a:ext cx="9051925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2450" y="5810250"/>
            <a:ext cx="8362950" cy="46355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PT" sz="2800" smtClean="0"/>
              <a:t>  Isolado	          Mapeado em Mem.	   Híbrido</a:t>
            </a:r>
            <a:endParaRPr lang="pt-BR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9888" y="6350"/>
            <a:ext cx="8342312" cy="1162050"/>
          </a:xfrm>
        </p:spPr>
        <p:txBody>
          <a:bodyPr anchor="b"/>
          <a:lstStyle/>
          <a:p>
            <a:pPr>
              <a:defRPr/>
            </a:pPr>
            <a:r>
              <a:rPr lang="pt-PT" sz="2000" dirty="0" smtClean="0">
                <a:solidFill>
                  <a:schemeClr val="tx1"/>
                </a:solidFill>
              </a:rPr>
              <a:t>Comunicação S.O.(CPU) – Controlador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E/S Isolado</a:t>
            </a:r>
            <a:endParaRPr lang="pt-BR" dirty="0" smtClean="0"/>
          </a:p>
        </p:txBody>
      </p:sp>
      <p:sp>
        <p:nvSpPr>
          <p:cNvPr id="18435" name="Rectangle 1027"/>
          <p:cNvSpPr>
            <a:spLocks noChangeArrowheads="1"/>
          </p:cNvSpPr>
          <p:nvPr/>
        </p:nvSpPr>
        <p:spPr bwMode="auto">
          <a:xfrm>
            <a:off x="3022600" y="3792538"/>
            <a:ext cx="2955925" cy="8890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/>
              <a:t>Controlador de E/S</a:t>
            </a:r>
          </a:p>
        </p:txBody>
      </p:sp>
      <p:grpSp>
        <p:nvGrpSpPr>
          <p:cNvPr id="18436" name="Group 1028"/>
          <p:cNvGrpSpPr>
            <a:grpSpLocks/>
          </p:cNvGrpSpPr>
          <p:nvPr/>
        </p:nvGrpSpPr>
        <p:grpSpPr bwMode="auto">
          <a:xfrm>
            <a:off x="3124200" y="1773238"/>
            <a:ext cx="5664200" cy="762000"/>
            <a:chOff x="1968" y="1117"/>
            <a:chExt cx="3568" cy="480"/>
          </a:xfrm>
        </p:grpSpPr>
        <p:sp>
          <p:nvSpPr>
            <p:cNvPr id="18450" name="Line 1029"/>
            <p:cNvSpPr>
              <a:spLocks noChangeShapeType="1"/>
            </p:cNvSpPr>
            <p:nvPr/>
          </p:nvSpPr>
          <p:spPr bwMode="auto">
            <a:xfrm>
              <a:off x="1968" y="1117"/>
              <a:ext cx="3568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Line 1030"/>
            <p:cNvSpPr>
              <a:spLocks noChangeShapeType="1"/>
            </p:cNvSpPr>
            <p:nvPr/>
          </p:nvSpPr>
          <p:spPr bwMode="auto">
            <a:xfrm>
              <a:off x="2014" y="1357"/>
              <a:ext cx="3522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Line 1031"/>
            <p:cNvSpPr>
              <a:spLocks noChangeShapeType="1"/>
            </p:cNvSpPr>
            <p:nvPr/>
          </p:nvSpPr>
          <p:spPr bwMode="auto">
            <a:xfrm>
              <a:off x="2014" y="1597"/>
              <a:ext cx="3522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7" name="Line 1032"/>
          <p:cNvSpPr>
            <a:spLocks noChangeShapeType="1"/>
          </p:cNvSpPr>
          <p:nvPr/>
        </p:nvSpPr>
        <p:spPr bwMode="auto">
          <a:xfrm flipV="1">
            <a:off x="4984750" y="2154238"/>
            <a:ext cx="0" cy="1600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1033"/>
          <p:cNvSpPr>
            <a:spLocks noChangeShapeType="1"/>
          </p:cNvSpPr>
          <p:nvPr/>
        </p:nvSpPr>
        <p:spPr bwMode="auto">
          <a:xfrm flipV="1">
            <a:off x="5480050" y="1773238"/>
            <a:ext cx="0" cy="1981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1034"/>
          <p:cNvSpPr>
            <a:spLocks noChangeArrowheads="1"/>
          </p:cNvSpPr>
          <p:nvPr/>
        </p:nvSpPr>
        <p:spPr bwMode="auto">
          <a:xfrm>
            <a:off x="650875" y="1593850"/>
            <a:ext cx="23685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pt-BR" sz="1800"/>
              <a:t> Linhas de endereços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pt-BR" sz="1800"/>
              <a:t> Linhas de dados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pt-BR" sz="1800"/>
              <a:t> Linhas de Controle</a:t>
            </a:r>
          </a:p>
        </p:txBody>
      </p:sp>
      <p:sp>
        <p:nvSpPr>
          <p:cNvPr id="18440" name="Line 1035"/>
          <p:cNvSpPr>
            <a:spLocks noChangeShapeType="1"/>
          </p:cNvSpPr>
          <p:nvPr/>
        </p:nvSpPr>
        <p:spPr bwMode="auto">
          <a:xfrm>
            <a:off x="4116388" y="2578100"/>
            <a:ext cx="0" cy="1168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1036"/>
          <p:cNvSpPr>
            <a:spLocks noChangeArrowheads="1"/>
          </p:cNvSpPr>
          <p:nvPr/>
        </p:nvSpPr>
        <p:spPr bwMode="auto">
          <a:xfrm>
            <a:off x="2460625" y="2967038"/>
            <a:ext cx="169597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 dirty="0" err="1">
                <a:solidFill>
                  <a:srgbClr val="FF3300"/>
                </a:solidFill>
              </a:rPr>
              <a:t>Mreq</a:t>
            </a:r>
            <a:r>
              <a:rPr lang="pt-BR" i="0" dirty="0">
                <a:solidFill>
                  <a:srgbClr val="FF3300"/>
                </a:solidFill>
              </a:rPr>
              <a:t> </a:t>
            </a:r>
            <a:r>
              <a:rPr lang="pt-BR" sz="3200" i="0" dirty="0">
                <a:solidFill>
                  <a:srgbClr val="FF3300"/>
                </a:solidFill>
              </a:rPr>
              <a:t>/ </a:t>
            </a:r>
            <a:r>
              <a:rPr lang="pt-BR" i="0" dirty="0" smtClean="0">
                <a:solidFill>
                  <a:srgbClr val="FF3300"/>
                </a:solidFill>
              </a:rPr>
              <a:t>E/S</a:t>
            </a:r>
            <a:endParaRPr lang="pt-BR" i="0" dirty="0">
              <a:solidFill>
                <a:srgbClr val="FF3300"/>
              </a:solidFill>
            </a:endParaRPr>
          </a:p>
        </p:txBody>
      </p:sp>
      <p:sp>
        <p:nvSpPr>
          <p:cNvPr id="18442" name="Line 1037"/>
          <p:cNvSpPr>
            <a:spLocks noChangeShapeType="1"/>
          </p:cNvSpPr>
          <p:nvPr/>
        </p:nvSpPr>
        <p:spPr bwMode="auto">
          <a:xfrm>
            <a:off x="3530600" y="3124200"/>
            <a:ext cx="4191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038"/>
          <p:cNvSpPr>
            <a:spLocks noChangeShapeType="1"/>
          </p:cNvSpPr>
          <p:nvPr/>
        </p:nvSpPr>
        <p:spPr bwMode="auto">
          <a:xfrm flipH="1" flipV="1">
            <a:off x="4432300" y="2590800"/>
            <a:ext cx="6350" cy="115093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3295" name="Rectangle 1039"/>
          <p:cNvSpPr>
            <a:spLocks noChangeArrowheads="1"/>
          </p:cNvSpPr>
          <p:nvPr/>
        </p:nvSpPr>
        <p:spPr bwMode="auto">
          <a:xfrm>
            <a:off x="790575" y="4872038"/>
            <a:ext cx="78613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pt-BR" sz="1800" dirty="0"/>
              <a:t>Barramento Isolado tem sinal especial (</a:t>
            </a:r>
            <a:r>
              <a:rPr lang="pt-BR" sz="1800" dirty="0" err="1"/>
              <a:t>Mreq</a:t>
            </a:r>
            <a:r>
              <a:rPr lang="pt-BR" sz="1800" dirty="0"/>
              <a:t> / </a:t>
            </a:r>
            <a:r>
              <a:rPr lang="pt-BR" sz="1800" dirty="0" smtClean="0"/>
              <a:t>E/S) </a:t>
            </a:r>
            <a:r>
              <a:rPr lang="pt-BR" sz="1800" dirty="0"/>
              <a:t>que identifica o tipo de endereço presente no barramento</a:t>
            </a:r>
          </a:p>
          <a:p>
            <a:pPr marL="571500" lvl="1" indent="-114300">
              <a:buFontTx/>
              <a:buChar char="•"/>
              <a:defRPr/>
            </a:pPr>
            <a:r>
              <a:rPr lang="pt-BR" sz="1800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Permite o uso de instruções especiais para dispositivos de </a:t>
            </a:r>
            <a:r>
              <a:rPr lang="pt-BR" sz="18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E/S</a:t>
            </a:r>
            <a:endParaRPr lang="pt-BR" sz="1800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1" indent="-114300">
              <a:buFontTx/>
              <a:buChar char="•"/>
              <a:defRPr/>
            </a:pPr>
            <a:r>
              <a:rPr lang="pt-BR" sz="1800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o mesmo núm. de bits de endereço =&gt; dobro de </a:t>
            </a:r>
            <a:r>
              <a:rPr lang="pt-BR" sz="18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E/S </a:t>
            </a:r>
            <a:r>
              <a:rPr lang="pt-BR" sz="1800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Memória</a:t>
            </a:r>
          </a:p>
          <a:p>
            <a:pPr marL="571500" lvl="1" indent="-114300">
              <a:buFontTx/>
              <a:buChar char="•"/>
              <a:defRPr/>
            </a:pPr>
            <a:r>
              <a:rPr lang="pt-BR" sz="1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Requer um sinal extra e, consequentemente, hardware extra na CPU</a:t>
            </a:r>
          </a:p>
        </p:txBody>
      </p:sp>
      <p:sp>
        <p:nvSpPr>
          <p:cNvPr id="18445" name="Rectangle 1040"/>
          <p:cNvSpPr>
            <a:spLocks noChangeArrowheads="1"/>
          </p:cNvSpPr>
          <p:nvPr/>
        </p:nvSpPr>
        <p:spPr bwMode="auto">
          <a:xfrm>
            <a:off x="6280150" y="3792538"/>
            <a:ext cx="1543050" cy="8890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/>
              <a:t>Memória</a:t>
            </a:r>
          </a:p>
        </p:txBody>
      </p:sp>
      <p:sp>
        <p:nvSpPr>
          <p:cNvPr id="18446" name="Line 1041"/>
          <p:cNvSpPr>
            <a:spLocks noChangeShapeType="1"/>
          </p:cNvSpPr>
          <p:nvPr/>
        </p:nvSpPr>
        <p:spPr bwMode="auto">
          <a:xfrm flipV="1">
            <a:off x="7194550" y="2179638"/>
            <a:ext cx="0" cy="1600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042"/>
          <p:cNvSpPr>
            <a:spLocks noChangeShapeType="1"/>
          </p:cNvSpPr>
          <p:nvPr/>
        </p:nvSpPr>
        <p:spPr bwMode="auto">
          <a:xfrm flipV="1">
            <a:off x="7689850" y="1798638"/>
            <a:ext cx="0" cy="1981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043"/>
          <p:cNvSpPr>
            <a:spLocks noChangeShapeType="1"/>
          </p:cNvSpPr>
          <p:nvPr/>
        </p:nvSpPr>
        <p:spPr bwMode="auto">
          <a:xfrm>
            <a:off x="6364288" y="2603500"/>
            <a:ext cx="0" cy="1168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044"/>
          <p:cNvSpPr>
            <a:spLocks noChangeShapeType="1"/>
          </p:cNvSpPr>
          <p:nvPr/>
        </p:nvSpPr>
        <p:spPr bwMode="auto">
          <a:xfrm flipH="1" flipV="1">
            <a:off x="6642100" y="2616200"/>
            <a:ext cx="6350" cy="115093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pt-BR" sz="3600" smtClean="0"/>
          </a:p>
        </p:txBody>
      </p:sp>
      <p:sp>
        <p:nvSpPr>
          <p:cNvPr id="1945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52450" y="1316038"/>
            <a:ext cx="8362950" cy="4379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800" dirty="0" smtClean="0"/>
              <a:t>IBM-PC usa ambos (híbrido):</a:t>
            </a:r>
          </a:p>
          <a:p>
            <a:pPr lvl="1">
              <a:lnSpc>
                <a:spcPct val="90000"/>
              </a:lnSpc>
            </a:pPr>
            <a:r>
              <a:rPr lang="pt-PT" sz="2400" dirty="0" smtClean="0"/>
              <a:t>E/S mapeado em memória: memória de vídeo</a:t>
            </a:r>
          </a:p>
          <a:p>
            <a:pPr lvl="1">
              <a:lnSpc>
                <a:spcPct val="90000"/>
              </a:lnSpc>
            </a:pPr>
            <a:r>
              <a:rPr lang="pt-PT" sz="2400" dirty="0" smtClean="0"/>
              <a:t>E/S isolado para dispositivos em geral</a:t>
            </a:r>
            <a:endParaRPr lang="pt-PT" sz="2400" dirty="0" smtClean="0">
              <a:solidFill>
                <a:srgbClr val="996600"/>
              </a:solidFill>
            </a:endParaRPr>
          </a:p>
          <a:p>
            <a:pPr lvl="1">
              <a:lnSpc>
                <a:spcPct val="130000"/>
              </a:lnSpc>
              <a:buFontTx/>
              <a:buNone/>
            </a:pPr>
            <a:r>
              <a:rPr lang="pt-PT" sz="1800" b="1" dirty="0" smtClean="0"/>
              <a:t>Endereço de E/S	Dispositivo		 Vetor de Interrupção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 smtClean="0"/>
              <a:t>	000-00F		Controlador de DMA	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 smtClean="0"/>
              <a:t>	020-021		Controlador de interrupção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 smtClean="0"/>
              <a:t>	040-043		Timer				8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 smtClean="0"/>
              <a:t>	060-063		Teclado				9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 smtClean="0"/>
              <a:t>	200-20F		Controlador de jogos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 smtClean="0"/>
              <a:t>	2F8-2FF		Porta serial 2 (COM2)		11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 smtClean="0"/>
              <a:t>	320-32F		Controlador de disco rígido	13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 smtClean="0"/>
              <a:t>	378-37F		Porta parelela			15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 smtClean="0"/>
              <a:t>	380-3BF		Controlador de vídeo P&amp;B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 smtClean="0"/>
              <a:t>	3D0-3DF		Controlador de vídeo colorido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 smtClean="0"/>
              <a:t>	3F0-3F7		Controlador de disquete		14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 smtClean="0"/>
              <a:t>	3F8-3FF		Porta serial 1 (COM1)		12</a:t>
            </a:r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pt-BR" sz="3600" smtClean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2450" y="2111375"/>
            <a:ext cx="8362950" cy="3584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000" b="1" u="sng" dirty="0" smtClean="0">
                <a:solidFill>
                  <a:srgbClr val="996600"/>
                </a:solidFill>
              </a:rPr>
              <a:t> E/S Programado: </a:t>
            </a:r>
          </a:p>
          <a:p>
            <a:pPr lvl="1">
              <a:lnSpc>
                <a:spcPct val="90000"/>
              </a:lnSpc>
            </a:pPr>
            <a:r>
              <a:rPr lang="pt-PT" sz="1800" dirty="0" smtClean="0"/>
              <a:t>CPU lê constantemente os status do controlador e verifica se já acabou (</a:t>
            </a:r>
            <a:r>
              <a:rPr lang="pt-PT" sz="1800" i="1" dirty="0" smtClean="0"/>
              <a:t>Polling</a:t>
            </a:r>
            <a:r>
              <a:rPr lang="pt-PT" sz="1800" dirty="0" smtClean="0"/>
              <a:t> ou </a:t>
            </a:r>
            <a:r>
              <a:rPr lang="pt-PT" sz="1800" i="1" dirty="0" smtClean="0"/>
              <a:t>Busy-waiting)</a:t>
            </a:r>
            <a:endParaRPr lang="pt-PT" sz="1800" dirty="0" smtClean="0"/>
          </a:p>
          <a:p>
            <a:pPr lvl="1">
              <a:lnSpc>
                <a:spcPct val="90000"/>
              </a:lnSpc>
            </a:pPr>
            <a:r>
              <a:rPr lang="pt-PT" sz="1800" dirty="0" smtClean="0"/>
              <a:t>Espera até o fim da operação</a:t>
            </a:r>
          </a:p>
          <a:p>
            <a:pPr lvl="1">
              <a:lnSpc>
                <a:spcPct val="90000"/>
              </a:lnSpc>
            </a:pPr>
            <a:endParaRPr lang="pt-BR" sz="1800" dirty="0" smtClean="0"/>
          </a:p>
          <a:p>
            <a:pPr>
              <a:lnSpc>
                <a:spcPct val="90000"/>
              </a:lnSpc>
            </a:pPr>
            <a:r>
              <a:rPr lang="pt-BR" sz="2000" b="1" u="sng" dirty="0" smtClean="0">
                <a:solidFill>
                  <a:srgbClr val="996600"/>
                </a:solidFill>
              </a:rPr>
              <a:t>E/S por interrupção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CPU requisita um comando do dispositivo de E/S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CPU continua a executar outras operações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CPU é interrompida pelo módulo de E/S e ocorre transferência de dados.</a:t>
            </a:r>
            <a:endParaRPr lang="pt-PT" sz="1800" dirty="0" smtClean="0"/>
          </a:p>
          <a:p>
            <a:pPr lvl="1">
              <a:lnSpc>
                <a:spcPct val="90000"/>
              </a:lnSpc>
            </a:pPr>
            <a:endParaRPr lang="pt-BR" sz="1800" dirty="0" smtClean="0"/>
          </a:p>
          <a:p>
            <a:pPr>
              <a:lnSpc>
                <a:spcPct val="90000"/>
              </a:lnSpc>
            </a:pPr>
            <a:r>
              <a:rPr lang="pt-PT" sz="2000" b="1" u="sng" dirty="0" smtClean="0">
                <a:solidFill>
                  <a:srgbClr val="996600"/>
                </a:solidFill>
              </a:rPr>
              <a:t>E/S por DMA - </a:t>
            </a:r>
            <a:r>
              <a:rPr lang="pt-BR" sz="2000" b="1" u="sng" dirty="0" smtClean="0">
                <a:solidFill>
                  <a:srgbClr val="996600"/>
                </a:solidFill>
              </a:rPr>
              <a:t>Acesso Direto à Memória</a:t>
            </a:r>
          </a:p>
          <a:p>
            <a:pPr lvl="1">
              <a:lnSpc>
                <a:spcPct val="90000"/>
              </a:lnSpc>
            </a:pPr>
            <a:r>
              <a:rPr lang="pt-PT" sz="1800" dirty="0" smtClean="0"/>
              <a:t>Quando necessário, o controlador de E/S solicita ao </a:t>
            </a:r>
            <a:r>
              <a:rPr lang="pt-PT" sz="1800" i="1" dirty="0" smtClean="0"/>
              <a:t>controlador de DMA </a:t>
            </a:r>
            <a:r>
              <a:rPr lang="pt-PT" sz="1800" dirty="0" smtClean="0"/>
              <a:t>a transferência de dados de/para a memória</a:t>
            </a:r>
          </a:p>
          <a:p>
            <a:pPr lvl="1">
              <a:lnSpc>
                <a:spcPct val="90000"/>
              </a:lnSpc>
            </a:pPr>
            <a:r>
              <a:rPr lang="pt-PT" sz="1800" dirty="0" smtClean="0"/>
              <a:t>Nessa fase de transferência não há </a:t>
            </a:r>
            <a:r>
              <a:rPr lang="pt-BR" sz="1800" dirty="0" smtClean="0"/>
              <a:t>envolvimento da CPU. </a:t>
            </a:r>
          </a:p>
          <a:p>
            <a:pPr lvl="1">
              <a:lnSpc>
                <a:spcPct val="90000"/>
              </a:lnSpc>
            </a:pPr>
            <a:r>
              <a:rPr lang="pt-PT" sz="1800" dirty="0" smtClean="0"/>
              <a:t>Ao fim da transferência, a CPU é interrompida e informada da transação</a:t>
            </a:r>
            <a:endParaRPr lang="pt-BR" sz="1800" dirty="0" smtClean="0"/>
          </a:p>
        </p:txBody>
      </p:sp>
      <p:sp>
        <p:nvSpPr>
          <p:cNvPr id="344068" name="Rectangle 1028"/>
          <p:cNvSpPr>
            <a:spLocks noChangeArrowheads="1"/>
          </p:cNvSpPr>
          <p:nvPr/>
        </p:nvSpPr>
        <p:spPr bwMode="auto">
          <a:xfrm>
            <a:off x="619125" y="873125"/>
            <a:ext cx="7240588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a CPU sabe que o dispositivo </a:t>
            </a:r>
            <a:b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já executou o comando?</a:t>
            </a:r>
            <a:endParaRPr lang="pt-BR" sz="3200" b="1" i="0" u="sng">
              <a:solidFill>
                <a:srgbClr val="66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>
              <a:defRPr/>
            </a:pPr>
            <a:r>
              <a:rPr lang="pt-PT" smtClean="0"/>
              <a:t>Diversidade de </a:t>
            </a:r>
            <a:r>
              <a:rPr lang="pt-BR" smtClean="0"/>
              <a:t>Dispositivos</a:t>
            </a:r>
          </a:p>
        </p:txBody>
      </p:sp>
      <p:grpSp>
        <p:nvGrpSpPr>
          <p:cNvPr id="1031" name="Group 3"/>
          <p:cNvGrpSpPr>
            <a:grpSpLocks/>
          </p:cNvGrpSpPr>
          <p:nvPr/>
        </p:nvGrpSpPr>
        <p:grpSpPr bwMode="auto">
          <a:xfrm>
            <a:off x="1738313" y="2166938"/>
            <a:ext cx="6596062" cy="4181475"/>
            <a:chOff x="1095" y="1365"/>
            <a:chExt cx="4155" cy="2634"/>
          </a:xfrm>
        </p:grpSpPr>
        <p:sp>
          <p:nvSpPr>
            <p:cNvPr id="1032" name="Rectangle 4"/>
            <p:cNvSpPr>
              <a:spLocks noChangeArrowheads="1"/>
            </p:cNvSpPr>
            <p:nvPr/>
          </p:nvSpPr>
          <p:spPr bwMode="auto">
            <a:xfrm>
              <a:off x="1433" y="3764"/>
              <a:ext cx="937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2633" y="3764"/>
              <a:ext cx="1425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4245" y="2423"/>
              <a:ext cx="565" cy="51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7C7C7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35" name="Group 7"/>
            <p:cNvGrpSpPr>
              <a:grpSpLocks/>
            </p:cNvGrpSpPr>
            <p:nvPr/>
          </p:nvGrpSpPr>
          <p:grpSpPr bwMode="auto">
            <a:xfrm>
              <a:off x="3812" y="2649"/>
              <a:ext cx="956" cy="122"/>
              <a:chOff x="3812" y="2649"/>
              <a:chExt cx="956" cy="122"/>
            </a:xfrm>
          </p:grpSpPr>
          <p:grpSp>
            <p:nvGrpSpPr>
              <p:cNvPr id="1684" name="Group 8"/>
              <p:cNvGrpSpPr>
                <a:grpSpLocks/>
              </p:cNvGrpSpPr>
              <p:nvPr/>
            </p:nvGrpSpPr>
            <p:grpSpPr bwMode="auto">
              <a:xfrm>
                <a:off x="4473" y="2649"/>
                <a:ext cx="295" cy="122"/>
                <a:chOff x="4473" y="2649"/>
                <a:chExt cx="295" cy="122"/>
              </a:xfrm>
            </p:grpSpPr>
            <p:sp>
              <p:nvSpPr>
                <p:cNvPr id="1706" name="Freeform 9"/>
                <p:cNvSpPr>
                  <a:spLocks/>
                </p:cNvSpPr>
                <p:nvPr/>
              </p:nvSpPr>
              <p:spPr bwMode="auto">
                <a:xfrm>
                  <a:off x="4751" y="273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6 h 17"/>
                    <a:gd name="T6" fmla="*/ 14 w 17"/>
                    <a:gd name="T7" fmla="*/ 14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7" name="Freeform 10"/>
                <p:cNvSpPr>
                  <a:spLocks/>
                </p:cNvSpPr>
                <p:nvPr/>
              </p:nvSpPr>
              <p:spPr bwMode="auto">
                <a:xfrm>
                  <a:off x="4743" y="2728"/>
                  <a:ext cx="17" cy="18"/>
                </a:xfrm>
                <a:custGeom>
                  <a:avLst/>
                  <a:gdLst>
                    <a:gd name="T0" fmla="*/ 8 w 17"/>
                    <a:gd name="T1" fmla="*/ 17 h 18"/>
                    <a:gd name="T2" fmla="*/ 0 w 17"/>
                    <a:gd name="T3" fmla="*/ 17 h 18"/>
                    <a:gd name="T4" fmla="*/ 16 w 17"/>
                    <a:gd name="T5" fmla="*/ 0 h 18"/>
                    <a:gd name="T6" fmla="*/ 16 w 17"/>
                    <a:gd name="T7" fmla="*/ 8 h 18"/>
                    <a:gd name="T8" fmla="*/ 8 w 17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8" name="Freeform 11"/>
                <p:cNvSpPr>
                  <a:spLocks/>
                </p:cNvSpPr>
                <p:nvPr/>
              </p:nvSpPr>
              <p:spPr bwMode="auto">
                <a:xfrm>
                  <a:off x="4734" y="2719"/>
                  <a:ext cx="26" cy="27"/>
                </a:xfrm>
                <a:custGeom>
                  <a:avLst/>
                  <a:gdLst>
                    <a:gd name="T0" fmla="*/ 8 w 26"/>
                    <a:gd name="T1" fmla="*/ 26 h 27"/>
                    <a:gd name="T2" fmla="*/ 0 w 26"/>
                    <a:gd name="T3" fmla="*/ 26 h 27"/>
                    <a:gd name="T4" fmla="*/ 25 w 26"/>
                    <a:gd name="T5" fmla="*/ 0 h 27"/>
                    <a:gd name="T6" fmla="*/ 25 w 26"/>
                    <a:gd name="T7" fmla="*/ 9 h 27"/>
                    <a:gd name="T8" fmla="*/ 8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8" y="26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25" y="9"/>
                      </a:lnTo>
                      <a:lnTo>
                        <a:pt x="8" y="2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9" name="Freeform 12"/>
                <p:cNvSpPr>
                  <a:spLocks/>
                </p:cNvSpPr>
                <p:nvPr/>
              </p:nvSpPr>
              <p:spPr bwMode="auto">
                <a:xfrm>
                  <a:off x="4726" y="2711"/>
                  <a:ext cx="34" cy="35"/>
                </a:xfrm>
                <a:custGeom>
                  <a:avLst/>
                  <a:gdLst>
                    <a:gd name="T0" fmla="*/ 8 w 34"/>
                    <a:gd name="T1" fmla="*/ 34 h 35"/>
                    <a:gd name="T2" fmla="*/ 0 w 34"/>
                    <a:gd name="T3" fmla="*/ 34 h 35"/>
                    <a:gd name="T4" fmla="*/ 33 w 34"/>
                    <a:gd name="T5" fmla="*/ 0 h 35"/>
                    <a:gd name="T6" fmla="*/ 33 w 34"/>
                    <a:gd name="T7" fmla="*/ 8 h 35"/>
                    <a:gd name="T8" fmla="*/ 8 w 34"/>
                    <a:gd name="T9" fmla="*/ 34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5"/>
                    <a:gd name="T17" fmla="*/ 34 w 3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5">
                      <a:moveTo>
                        <a:pt x="8" y="34"/>
                      </a:moveTo>
                      <a:lnTo>
                        <a:pt x="0" y="34"/>
                      </a:lnTo>
                      <a:lnTo>
                        <a:pt x="33" y="0"/>
                      </a:lnTo>
                      <a:lnTo>
                        <a:pt x="33" y="8"/>
                      </a:lnTo>
                      <a:lnTo>
                        <a:pt x="8" y="34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0" name="Freeform 13"/>
                <p:cNvSpPr>
                  <a:spLocks/>
                </p:cNvSpPr>
                <p:nvPr/>
              </p:nvSpPr>
              <p:spPr bwMode="auto">
                <a:xfrm>
                  <a:off x="4718" y="2703"/>
                  <a:ext cx="42" cy="43"/>
                </a:xfrm>
                <a:custGeom>
                  <a:avLst/>
                  <a:gdLst>
                    <a:gd name="T0" fmla="*/ 7 w 42"/>
                    <a:gd name="T1" fmla="*/ 42 h 43"/>
                    <a:gd name="T2" fmla="*/ 0 w 42"/>
                    <a:gd name="T3" fmla="*/ 42 h 43"/>
                    <a:gd name="T4" fmla="*/ 41 w 42"/>
                    <a:gd name="T5" fmla="*/ 0 h 43"/>
                    <a:gd name="T6" fmla="*/ 41 w 42"/>
                    <a:gd name="T7" fmla="*/ 8 h 43"/>
                    <a:gd name="T8" fmla="*/ 7 w 42"/>
                    <a:gd name="T9" fmla="*/ 42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3"/>
                    <a:gd name="T17" fmla="*/ 42 w 42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3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41" y="8"/>
                      </a:lnTo>
                      <a:lnTo>
                        <a:pt x="7" y="42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1" name="Freeform 14"/>
                <p:cNvSpPr>
                  <a:spLocks/>
                </p:cNvSpPr>
                <p:nvPr/>
              </p:nvSpPr>
              <p:spPr bwMode="auto">
                <a:xfrm>
                  <a:off x="4709" y="2694"/>
                  <a:ext cx="51" cy="52"/>
                </a:xfrm>
                <a:custGeom>
                  <a:avLst/>
                  <a:gdLst>
                    <a:gd name="T0" fmla="*/ 8 w 51"/>
                    <a:gd name="T1" fmla="*/ 51 h 52"/>
                    <a:gd name="T2" fmla="*/ 0 w 51"/>
                    <a:gd name="T3" fmla="*/ 51 h 52"/>
                    <a:gd name="T4" fmla="*/ 50 w 51"/>
                    <a:gd name="T5" fmla="*/ 0 h 52"/>
                    <a:gd name="T6" fmla="*/ 50 w 51"/>
                    <a:gd name="T7" fmla="*/ 9 h 52"/>
                    <a:gd name="T8" fmla="*/ 8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8" y="51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0" y="9"/>
                      </a:lnTo>
                      <a:lnTo>
                        <a:pt x="8" y="5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2" name="Freeform 15"/>
                <p:cNvSpPr>
                  <a:spLocks/>
                </p:cNvSpPr>
                <p:nvPr/>
              </p:nvSpPr>
              <p:spPr bwMode="auto">
                <a:xfrm>
                  <a:off x="4701" y="2685"/>
                  <a:ext cx="59" cy="61"/>
                </a:xfrm>
                <a:custGeom>
                  <a:avLst/>
                  <a:gdLst>
                    <a:gd name="T0" fmla="*/ 8 w 59"/>
                    <a:gd name="T1" fmla="*/ 60 h 61"/>
                    <a:gd name="T2" fmla="*/ 0 w 59"/>
                    <a:gd name="T3" fmla="*/ 60 h 61"/>
                    <a:gd name="T4" fmla="*/ 58 w 59"/>
                    <a:gd name="T5" fmla="*/ 0 h 61"/>
                    <a:gd name="T6" fmla="*/ 58 w 59"/>
                    <a:gd name="T7" fmla="*/ 9 h 61"/>
                    <a:gd name="T8" fmla="*/ 8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8" y="60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58" y="9"/>
                      </a:lnTo>
                      <a:lnTo>
                        <a:pt x="8" y="60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3" name="Freeform 16"/>
                <p:cNvSpPr>
                  <a:spLocks/>
                </p:cNvSpPr>
                <p:nvPr/>
              </p:nvSpPr>
              <p:spPr bwMode="auto">
                <a:xfrm>
                  <a:off x="4693" y="2677"/>
                  <a:ext cx="67" cy="69"/>
                </a:xfrm>
                <a:custGeom>
                  <a:avLst/>
                  <a:gdLst>
                    <a:gd name="T0" fmla="*/ 7 w 67"/>
                    <a:gd name="T1" fmla="*/ 68 h 69"/>
                    <a:gd name="T2" fmla="*/ 0 w 67"/>
                    <a:gd name="T3" fmla="*/ 68 h 69"/>
                    <a:gd name="T4" fmla="*/ 66 w 67"/>
                    <a:gd name="T5" fmla="*/ 0 h 69"/>
                    <a:gd name="T6" fmla="*/ 66 w 67"/>
                    <a:gd name="T7" fmla="*/ 8 h 69"/>
                    <a:gd name="T8" fmla="*/ 7 w 67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69"/>
                    <a:gd name="T17" fmla="*/ 67 w 67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69">
                      <a:moveTo>
                        <a:pt x="7" y="68"/>
                      </a:move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66" y="8"/>
                      </a:lnTo>
                      <a:lnTo>
                        <a:pt x="7" y="68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4" name="Freeform 17"/>
                <p:cNvSpPr>
                  <a:spLocks/>
                </p:cNvSpPr>
                <p:nvPr/>
              </p:nvSpPr>
              <p:spPr bwMode="auto">
                <a:xfrm>
                  <a:off x="4685" y="2669"/>
                  <a:ext cx="75" cy="77"/>
                </a:xfrm>
                <a:custGeom>
                  <a:avLst/>
                  <a:gdLst>
                    <a:gd name="T0" fmla="*/ 7 w 75"/>
                    <a:gd name="T1" fmla="*/ 76 h 77"/>
                    <a:gd name="T2" fmla="*/ 0 w 75"/>
                    <a:gd name="T3" fmla="*/ 76 h 77"/>
                    <a:gd name="T4" fmla="*/ 74 w 75"/>
                    <a:gd name="T5" fmla="*/ 0 h 77"/>
                    <a:gd name="T6" fmla="*/ 74 w 75"/>
                    <a:gd name="T7" fmla="*/ 0 h 77"/>
                    <a:gd name="T8" fmla="*/ 74 w 75"/>
                    <a:gd name="T9" fmla="*/ 8 h 77"/>
                    <a:gd name="T10" fmla="*/ 7 w 75"/>
                    <a:gd name="T11" fmla="*/ 76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77"/>
                    <a:gd name="T20" fmla="*/ 75 w 75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77">
                      <a:moveTo>
                        <a:pt x="7" y="76"/>
                      </a:moveTo>
                      <a:lnTo>
                        <a:pt x="0" y="76"/>
                      </a:lnTo>
                      <a:lnTo>
                        <a:pt x="74" y="0"/>
                      </a:lnTo>
                      <a:lnTo>
                        <a:pt x="74" y="8"/>
                      </a:lnTo>
                      <a:lnTo>
                        <a:pt x="7" y="7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5" name="Freeform 18"/>
                <p:cNvSpPr>
                  <a:spLocks/>
                </p:cNvSpPr>
                <p:nvPr/>
              </p:nvSpPr>
              <p:spPr bwMode="auto">
                <a:xfrm>
                  <a:off x="4677" y="2665"/>
                  <a:ext cx="83" cy="81"/>
                </a:xfrm>
                <a:custGeom>
                  <a:avLst/>
                  <a:gdLst>
                    <a:gd name="T0" fmla="*/ 8 w 83"/>
                    <a:gd name="T1" fmla="*/ 80 h 81"/>
                    <a:gd name="T2" fmla="*/ 0 w 83"/>
                    <a:gd name="T3" fmla="*/ 80 h 81"/>
                    <a:gd name="T4" fmla="*/ 76 w 83"/>
                    <a:gd name="T5" fmla="*/ 0 h 81"/>
                    <a:gd name="T6" fmla="*/ 77 w 83"/>
                    <a:gd name="T7" fmla="*/ 0 h 81"/>
                    <a:gd name="T8" fmla="*/ 79 w 83"/>
                    <a:gd name="T9" fmla="*/ 0 h 81"/>
                    <a:gd name="T10" fmla="*/ 80 w 83"/>
                    <a:gd name="T11" fmla="*/ 1 h 81"/>
                    <a:gd name="T12" fmla="*/ 81 w 83"/>
                    <a:gd name="T13" fmla="*/ 2 h 81"/>
                    <a:gd name="T14" fmla="*/ 82 w 83"/>
                    <a:gd name="T15" fmla="*/ 4 h 81"/>
                    <a:gd name="T16" fmla="*/ 8 w 83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81"/>
                    <a:gd name="T29" fmla="*/ 83 w 83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81">
                      <a:moveTo>
                        <a:pt x="8" y="80"/>
                      </a:moveTo>
                      <a:lnTo>
                        <a:pt x="0" y="8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9" y="0"/>
                      </a:lnTo>
                      <a:lnTo>
                        <a:pt x="80" y="1"/>
                      </a:lnTo>
                      <a:lnTo>
                        <a:pt x="81" y="2"/>
                      </a:lnTo>
                      <a:lnTo>
                        <a:pt x="82" y="4"/>
                      </a:lnTo>
                      <a:lnTo>
                        <a:pt x="8" y="80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6" name="Freeform 19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84" cy="81"/>
                </a:xfrm>
                <a:custGeom>
                  <a:avLst/>
                  <a:gdLst>
                    <a:gd name="T0" fmla="*/ 6 w 84"/>
                    <a:gd name="T1" fmla="*/ 80 h 81"/>
                    <a:gd name="T2" fmla="*/ 4 w 84"/>
                    <a:gd name="T3" fmla="*/ 80 h 81"/>
                    <a:gd name="T4" fmla="*/ 3 w 84"/>
                    <a:gd name="T5" fmla="*/ 80 h 81"/>
                    <a:gd name="T6" fmla="*/ 2 w 84"/>
                    <a:gd name="T7" fmla="*/ 79 h 81"/>
                    <a:gd name="T8" fmla="*/ 0 w 84"/>
                    <a:gd name="T9" fmla="*/ 78 h 81"/>
                    <a:gd name="T10" fmla="*/ 0 w 84"/>
                    <a:gd name="T11" fmla="*/ 76 h 81"/>
                    <a:gd name="T12" fmla="*/ 75 w 84"/>
                    <a:gd name="T13" fmla="*/ 0 h 81"/>
                    <a:gd name="T14" fmla="*/ 83 w 84"/>
                    <a:gd name="T15" fmla="*/ 0 h 81"/>
                    <a:gd name="T16" fmla="*/ 6 w 84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81"/>
                    <a:gd name="T29" fmla="*/ 84 w 8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81">
                      <a:moveTo>
                        <a:pt x="6" y="80"/>
                      </a:moveTo>
                      <a:lnTo>
                        <a:pt x="4" y="80"/>
                      </a:lnTo>
                      <a:lnTo>
                        <a:pt x="3" y="80"/>
                      </a:lnTo>
                      <a:lnTo>
                        <a:pt x="2" y="79"/>
                      </a:lnTo>
                      <a:lnTo>
                        <a:pt x="0" y="78"/>
                      </a:lnTo>
                      <a:lnTo>
                        <a:pt x="0" y="76"/>
                      </a:ln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6" y="80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7" name="Freeform 20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76" cy="77"/>
                </a:xfrm>
                <a:custGeom>
                  <a:avLst/>
                  <a:gdLst>
                    <a:gd name="T0" fmla="*/ 0 w 76"/>
                    <a:gd name="T1" fmla="*/ 76 h 77"/>
                    <a:gd name="T2" fmla="*/ 0 w 76"/>
                    <a:gd name="T3" fmla="*/ 75 h 77"/>
                    <a:gd name="T4" fmla="*/ 0 w 76"/>
                    <a:gd name="T5" fmla="*/ 74 h 77"/>
                    <a:gd name="T6" fmla="*/ 0 w 76"/>
                    <a:gd name="T7" fmla="*/ 68 h 77"/>
                    <a:gd name="T8" fmla="*/ 66 w 76"/>
                    <a:gd name="T9" fmla="*/ 0 h 77"/>
                    <a:gd name="T10" fmla="*/ 75 w 76"/>
                    <a:gd name="T11" fmla="*/ 0 h 77"/>
                    <a:gd name="T12" fmla="*/ 0 w 76"/>
                    <a:gd name="T13" fmla="*/ 76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77"/>
                    <a:gd name="T23" fmla="*/ 76 w 76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77">
                      <a:moveTo>
                        <a:pt x="0" y="76"/>
                      </a:moveTo>
                      <a:lnTo>
                        <a:pt x="0" y="75"/>
                      </a:lnTo>
                      <a:lnTo>
                        <a:pt x="0" y="74"/>
                      </a:ln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75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8" name="Freeform 21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68" cy="70"/>
                </a:xfrm>
                <a:custGeom>
                  <a:avLst/>
                  <a:gdLst>
                    <a:gd name="T0" fmla="*/ 0 w 68"/>
                    <a:gd name="T1" fmla="*/ 69 h 70"/>
                    <a:gd name="T2" fmla="*/ 0 w 68"/>
                    <a:gd name="T3" fmla="*/ 60 h 70"/>
                    <a:gd name="T4" fmla="*/ 58 w 68"/>
                    <a:gd name="T5" fmla="*/ 0 h 70"/>
                    <a:gd name="T6" fmla="*/ 67 w 68"/>
                    <a:gd name="T7" fmla="*/ 0 h 70"/>
                    <a:gd name="T8" fmla="*/ 0 w 68"/>
                    <a:gd name="T9" fmla="*/ 6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0"/>
                    <a:gd name="T17" fmla="*/ 68 w 68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0">
                      <a:moveTo>
                        <a:pt x="0" y="69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67" y="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9" name="Freeform 22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59" cy="61"/>
                </a:xfrm>
                <a:custGeom>
                  <a:avLst/>
                  <a:gdLst>
                    <a:gd name="T0" fmla="*/ 0 w 59"/>
                    <a:gd name="T1" fmla="*/ 60 h 61"/>
                    <a:gd name="T2" fmla="*/ 0 w 59"/>
                    <a:gd name="T3" fmla="*/ 51 h 61"/>
                    <a:gd name="T4" fmla="*/ 50 w 59"/>
                    <a:gd name="T5" fmla="*/ 0 h 61"/>
                    <a:gd name="T6" fmla="*/ 58 w 59"/>
                    <a:gd name="T7" fmla="*/ 0 h 61"/>
                    <a:gd name="T8" fmla="*/ 0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0" y="60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8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0" name="Freeform 23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51" cy="52"/>
                </a:xfrm>
                <a:custGeom>
                  <a:avLst/>
                  <a:gdLst>
                    <a:gd name="T0" fmla="*/ 0 w 51"/>
                    <a:gd name="T1" fmla="*/ 51 h 52"/>
                    <a:gd name="T2" fmla="*/ 0 w 51"/>
                    <a:gd name="T3" fmla="*/ 42 h 52"/>
                    <a:gd name="T4" fmla="*/ 41 w 51"/>
                    <a:gd name="T5" fmla="*/ 0 h 52"/>
                    <a:gd name="T6" fmla="*/ 50 w 51"/>
                    <a:gd name="T7" fmla="*/ 0 h 52"/>
                    <a:gd name="T8" fmla="*/ 0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0" y="51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1" name="Freeform 24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43" cy="44"/>
                </a:xfrm>
                <a:custGeom>
                  <a:avLst/>
                  <a:gdLst>
                    <a:gd name="T0" fmla="*/ 0 w 43"/>
                    <a:gd name="T1" fmla="*/ 43 h 44"/>
                    <a:gd name="T2" fmla="*/ 0 w 43"/>
                    <a:gd name="T3" fmla="*/ 34 h 44"/>
                    <a:gd name="T4" fmla="*/ 34 w 43"/>
                    <a:gd name="T5" fmla="*/ 0 h 44"/>
                    <a:gd name="T6" fmla="*/ 42 w 43"/>
                    <a:gd name="T7" fmla="*/ 0 h 44"/>
                    <a:gd name="T8" fmla="*/ 0 w 43"/>
                    <a:gd name="T9" fmla="*/ 43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4"/>
                    <a:gd name="T17" fmla="*/ 43 w 4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4">
                      <a:moveTo>
                        <a:pt x="0" y="43"/>
                      </a:moveTo>
                      <a:lnTo>
                        <a:pt x="0" y="34"/>
                      </a:lnTo>
                      <a:lnTo>
                        <a:pt x="34" y="0"/>
                      </a:lnTo>
                      <a:lnTo>
                        <a:pt x="42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2" name="Freeform 25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35" cy="36"/>
                </a:xfrm>
                <a:custGeom>
                  <a:avLst/>
                  <a:gdLst>
                    <a:gd name="T0" fmla="*/ 0 w 35"/>
                    <a:gd name="T1" fmla="*/ 35 h 36"/>
                    <a:gd name="T2" fmla="*/ 0 w 35"/>
                    <a:gd name="T3" fmla="*/ 26 h 36"/>
                    <a:gd name="T4" fmla="*/ 25 w 35"/>
                    <a:gd name="T5" fmla="*/ 0 h 36"/>
                    <a:gd name="T6" fmla="*/ 34 w 35"/>
                    <a:gd name="T7" fmla="*/ 0 h 36"/>
                    <a:gd name="T8" fmla="*/ 0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0" y="35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3" name="Freeform 26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26" cy="27"/>
                </a:xfrm>
                <a:custGeom>
                  <a:avLst/>
                  <a:gdLst>
                    <a:gd name="T0" fmla="*/ 0 w 26"/>
                    <a:gd name="T1" fmla="*/ 26 h 27"/>
                    <a:gd name="T2" fmla="*/ 0 w 26"/>
                    <a:gd name="T3" fmla="*/ 17 h 27"/>
                    <a:gd name="T4" fmla="*/ 17 w 26"/>
                    <a:gd name="T5" fmla="*/ 0 h 27"/>
                    <a:gd name="T6" fmla="*/ 25 w 26"/>
                    <a:gd name="T7" fmla="*/ 0 h 27"/>
                    <a:gd name="T8" fmla="*/ 0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4" name="Freeform 27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18" cy="18"/>
                </a:xfrm>
                <a:custGeom>
                  <a:avLst/>
                  <a:gdLst>
                    <a:gd name="T0" fmla="*/ 0 w 18"/>
                    <a:gd name="T1" fmla="*/ 17 h 18"/>
                    <a:gd name="T2" fmla="*/ 0 w 18"/>
                    <a:gd name="T3" fmla="*/ 8 h 18"/>
                    <a:gd name="T4" fmla="*/ 8 w 18"/>
                    <a:gd name="T5" fmla="*/ 0 h 18"/>
                    <a:gd name="T6" fmla="*/ 17 w 18"/>
                    <a:gd name="T7" fmla="*/ 0 h 18"/>
                    <a:gd name="T8" fmla="*/ 0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5" name="Freeform 28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5 h 17"/>
                    <a:gd name="T6" fmla="*/ 2 w 17"/>
                    <a:gd name="T7" fmla="*/ 2 h 17"/>
                    <a:gd name="T8" fmla="*/ 4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6" name="Freeform 29"/>
                <p:cNvSpPr>
                  <a:spLocks/>
                </p:cNvSpPr>
                <p:nvPr/>
              </p:nvSpPr>
              <p:spPr bwMode="auto">
                <a:xfrm>
                  <a:off x="4710" y="2677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7" name="Freeform 30"/>
                <p:cNvSpPr>
                  <a:spLocks/>
                </p:cNvSpPr>
                <p:nvPr/>
              </p:nvSpPr>
              <p:spPr bwMode="auto">
                <a:xfrm>
                  <a:off x="4710" y="2677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8" name="Freeform 31"/>
                <p:cNvSpPr>
                  <a:spLocks/>
                </p:cNvSpPr>
                <p:nvPr/>
              </p:nvSpPr>
              <p:spPr bwMode="auto">
                <a:xfrm>
                  <a:off x="4710" y="2711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9" name="Freeform 32"/>
                <p:cNvSpPr>
                  <a:spLocks/>
                </p:cNvSpPr>
                <p:nvPr/>
              </p:nvSpPr>
              <p:spPr bwMode="auto">
                <a:xfrm>
                  <a:off x="4548" y="2754"/>
                  <a:ext cx="125" cy="17"/>
                </a:xfrm>
                <a:custGeom>
                  <a:avLst/>
                  <a:gdLst>
                    <a:gd name="T0" fmla="*/ 0 w 125"/>
                    <a:gd name="T1" fmla="*/ 0 h 17"/>
                    <a:gd name="T2" fmla="*/ 0 w 125"/>
                    <a:gd name="T3" fmla="*/ 4 h 17"/>
                    <a:gd name="T4" fmla="*/ 0 w 125"/>
                    <a:gd name="T5" fmla="*/ 9 h 17"/>
                    <a:gd name="T6" fmla="*/ 0 w 125"/>
                    <a:gd name="T7" fmla="*/ 13 h 17"/>
                    <a:gd name="T8" fmla="*/ 1 w 125"/>
                    <a:gd name="T9" fmla="*/ 16 h 17"/>
                    <a:gd name="T10" fmla="*/ 2 w 125"/>
                    <a:gd name="T11" fmla="*/ 16 h 17"/>
                    <a:gd name="T12" fmla="*/ 121 w 125"/>
                    <a:gd name="T13" fmla="*/ 16 h 17"/>
                    <a:gd name="T14" fmla="*/ 122 w 125"/>
                    <a:gd name="T15" fmla="*/ 16 h 17"/>
                    <a:gd name="T16" fmla="*/ 123 w 125"/>
                    <a:gd name="T17" fmla="*/ 13 h 17"/>
                    <a:gd name="T18" fmla="*/ 124 w 125"/>
                    <a:gd name="T19" fmla="*/ 9 h 17"/>
                    <a:gd name="T20" fmla="*/ 124 w 125"/>
                    <a:gd name="T21" fmla="*/ 4 h 17"/>
                    <a:gd name="T22" fmla="*/ 124 w 125"/>
                    <a:gd name="T23" fmla="*/ 0 h 17"/>
                    <a:gd name="T24" fmla="*/ 0 w 125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121" y="16"/>
                      </a:lnTo>
                      <a:lnTo>
                        <a:pt x="122" y="16"/>
                      </a:lnTo>
                      <a:lnTo>
                        <a:pt x="123" y="13"/>
                      </a:lnTo>
                      <a:lnTo>
                        <a:pt x="124" y="9"/>
                      </a:lnTo>
                      <a:lnTo>
                        <a:pt x="124" y="4"/>
                      </a:lnTo>
                      <a:lnTo>
                        <a:pt x="12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0" name="Freeform 33"/>
                <p:cNvSpPr>
                  <a:spLocks/>
                </p:cNvSpPr>
                <p:nvPr/>
              </p:nvSpPr>
              <p:spPr bwMode="auto">
                <a:xfrm>
                  <a:off x="4548" y="275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1" name="Freeform 34"/>
                <p:cNvSpPr>
                  <a:spLocks/>
                </p:cNvSpPr>
                <p:nvPr/>
              </p:nvSpPr>
              <p:spPr bwMode="auto">
                <a:xfrm>
                  <a:off x="4548" y="2744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2" name="Freeform 35"/>
                <p:cNvSpPr>
                  <a:spLocks/>
                </p:cNvSpPr>
                <p:nvPr/>
              </p:nvSpPr>
              <p:spPr bwMode="auto">
                <a:xfrm>
                  <a:off x="4548" y="273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3" name="Freeform 36"/>
                <p:cNvSpPr>
                  <a:spLocks/>
                </p:cNvSpPr>
                <p:nvPr/>
              </p:nvSpPr>
              <p:spPr bwMode="auto">
                <a:xfrm>
                  <a:off x="4548" y="2732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4" name="Freeform 37"/>
                <p:cNvSpPr>
                  <a:spLocks/>
                </p:cNvSpPr>
                <p:nvPr/>
              </p:nvSpPr>
              <p:spPr bwMode="auto">
                <a:xfrm>
                  <a:off x="4548" y="272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5" name="Freeform 38"/>
                <p:cNvSpPr>
                  <a:spLocks/>
                </p:cNvSpPr>
                <p:nvPr/>
              </p:nvSpPr>
              <p:spPr bwMode="auto">
                <a:xfrm>
                  <a:off x="4548" y="272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6" name="Freeform 39"/>
                <p:cNvSpPr>
                  <a:spLocks/>
                </p:cNvSpPr>
                <p:nvPr/>
              </p:nvSpPr>
              <p:spPr bwMode="auto">
                <a:xfrm>
                  <a:off x="4548" y="271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7" name="Freeform 40"/>
                <p:cNvSpPr>
                  <a:spLocks/>
                </p:cNvSpPr>
                <p:nvPr/>
              </p:nvSpPr>
              <p:spPr bwMode="auto">
                <a:xfrm>
                  <a:off x="4548" y="271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8" name="Freeform 41"/>
                <p:cNvSpPr>
                  <a:spLocks/>
                </p:cNvSpPr>
                <p:nvPr/>
              </p:nvSpPr>
              <p:spPr bwMode="auto">
                <a:xfrm>
                  <a:off x="4548" y="270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9" name="Freeform 42"/>
                <p:cNvSpPr>
                  <a:spLocks/>
                </p:cNvSpPr>
                <p:nvPr/>
              </p:nvSpPr>
              <p:spPr bwMode="auto">
                <a:xfrm>
                  <a:off x="4548" y="2699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0" name="Freeform 43"/>
                <p:cNvSpPr>
                  <a:spLocks/>
                </p:cNvSpPr>
                <p:nvPr/>
              </p:nvSpPr>
              <p:spPr bwMode="auto">
                <a:xfrm>
                  <a:off x="4548" y="2694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" name="Freeform 44"/>
                <p:cNvSpPr>
                  <a:spLocks/>
                </p:cNvSpPr>
                <p:nvPr/>
              </p:nvSpPr>
              <p:spPr bwMode="auto">
                <a:xfrm>
                  <a:off x="4548" y="268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2" name="Freeform 45"/>
                <p:cNvSpPr>
                  <a:spLocks/>
                </p:cNvSpPr>
                <p:nvPr/>
              </p:nvSpPr>
              <p:spPr bwMode="auto">
                <a:xfrm>
                  <a:off x="4548" y="268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3" name="Freeform 46"/>
                <p:cNvSpPr>
                  <a:spLocks/>
                </p:cNvSpPr>
                <p:nvPr/>
              </p:nvSpPr>
              <p:spPr bwMode="auto">
                <a:xfrm>
                  <a:off x="4548" y="2677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4" name="Freeform 47"/>
                <p:cNvSpPr>
                  <a:spLocks/>
                </p:cNvSpPr>
                <p:nvPr/>
              </p:nvSpPr>
              <p:spPr bwMode="auto">
                <a:xfrm>
                  <a:off x="4548" y="267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5" name="Freeform 48"/>
                <p:cNvSpPr>
                  <a:spLocks/>
                </p:cNvSpPr>
                <p:nvPr/>
              </p:nvSpPr>
              <p:spPr bwMode="auto">
                <a:xfrm>
                  <a:off x="4548" y="266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6" name="Freeform 49"/>
                <p:cNvSpPr>
                  <a:spLocks/>
                </p:cNvSpPr>
                <p:nvPr/>
              </p:nvSpPr>
              <p:spPr bwMode="auto">
                <a:xfrm>
                  <a:off x="4548" y="266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7" name="Freeform 50"/>
                <p:cNvSpPr>
                  <a:spLocks/>
                </p:cNvSpPr>
                <p:nvPr/>
              </p:nvSpPr>
              <p:spPr bwMode="auto">
                <a:xfrm>
                  <a:off x="4548" y="265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8" name="Freeform 51"/>
                <p:cNvSpPr>
                  <a:spLocks/>
                </p:cNvSpPr>
                <p:nvPr/>
              </p:nvSpPr>
              <p:spPr bwMode="auto">
                <a:xfrm>
                  <a:off x="4548" y="2649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11 h 17"/>
                    <a:gd name="T4" fmla="*/ 0 w 125"/>
                    <a:gd name="T5" fmla="*/ 6 h 17"/>
                    <a:gd name="T6" fmla="*/ 0 w 125"/>
                    <a:gd name="T7" fmla="*/ 2 h 17"/>
                    <a:gd name="T8" fmla="*/ 1 w 125"/>
                    <a:gd name="T9" fmla="*/ 0 h 17"/>
                    <a:gd name="T10" fmla="*/ 2 w 125"/>
                    <a:gd name="T11" fmla="*/ 0 h 17"/>
                    <a:gd name="T12" fmla="*/ 121 w 125"/>
                    <a:gd name="T13" fmla="*/ 0 h 17"/>
                    <a:gd name="T14" fmla="*/ 122 w 125"/>
                    <a:gd name="T15" fmla="*/ 0 h 17"/>
                    <a:gd name="T16" fmla="*/ 123 w 125"/>
                    <a:gd name="T17" fmla="*/ 2 h 17"/>
                    <a:gd name="T18" fmla="*/ 124 w 125"/>
                    <a:gd name="T19" fmla="*/ 6 h 17"/>
                    <a:gd name="T20" fmla="*/ 124 w 125"/>
                    <a:gd name="T21" fmla="*/ 11 h 17"/>
                    <a:gd name="T22" fmla="*/ 124 w 125"/>
                    <a:gd name="T23" fmla="*/ 16 h 17"/>
                    <a:gd name="T24" fmla="*/ 0 w 125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2"/>
                      </a:lnTo>
                      <a:lnTo>
                        <a:pt x="124" y="6"/>
                      </a:lnTo>
                      <a:lnTo>
                        <a:pt x="124" y="11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9" name="Freeform 52"/>
                <p:cNvSpPr>
                  <a:spLocks/>
                </p:cNvSpPr>
                <p:nvPr/>
              </p:nvSpPr>
              <p:spPr bwMode="auto">
                <a:xfrm>
                  <a:off x="4530" y="2754"/>
                  <a:ext cx="19" cy="17"/>
                </a:xfrm>
                <a:custGeom>
                  <a:avLst/>
                  <a:gdLst>
                    <a:gd name="T0" fmla="*/ 0 w 19"/>
                    <a:gd name="T1" fmla="*/ 0 h 17"/>
                    <a:gd name="T2" fmla="*/ 2 w 19"/>
                    <a:gd name="T3" fmla="*/ 2 h 17"/>
                    <a:gd name="T4" fmla="*/ 4 w 19"/>
                    <a:gd name="T5" fmla="*/ 4 h 17"/>
                    <a:gd name="T6" fmla="*/ 6 w 19"/>
                    <a:gd name="T7" fmla="*/ 6 h 17"/>
                    <a:gd name="T8" fmla="*/ 8 w 19"/>
                    <a:gd name="T9" fmla="*/ 6 h 17"/>
                    <a:gd name="T10" fmla="*/ 10 w 19"/>
                    <a:gd name="T11" fmla="*/ 9 h 17"/>
                    <a:gd name="T12" fmla="*/ 12 w 19"/>
                    <a:gd name="T13" fmla="*/ 11 h 17"/>
                    <a:gd name="T14" fmla="*/ 14 w 19"/>
                    <a:gd name="T15" fmla="*/ 13 h 17"/>
                    <a:gd name="T16" fmla="*/ 16 w 19"/>
                    <a:gd name="T17" fmla="*/ 16 h 17"/>
                    <a:gd name="T18" fmla="*/ 17 w 19"/>
                    <a:gd name="T19" fmla="*/ 16 h 17"/>
                    <a:gd name="T20" fmla="*/ 17 w 19"/>
                    <a:gd name="T21" fmla="*/ 13 h 17"/>
                    <a:gd name="T22" fmla="*/ 18 w 19"/>
                    <a:gd name="T23" fmla="*/ 13 h 17"/>
                    <a:gd name="T24" fmla="*/ 18 w 19"/>
                    <a:gd name="T25" fmla="*/ 11 h 17"/>
                    <a:gd name="T26" fmla="*/ 18 w 19"/>
                    <a:gd name="T27" fmla="*/ 9 h 17"/>
                    <a:gd name="T28" fmla="*/ 18 w 19"/>
                    <a:gd name="T29" fmla="*/ 4 h 17"/>
                    <a:gd name="T30" fmla="*/ 18 w 19"/>
                    <a:gd name="T31" fmla="*/ 0 h 17"/>
                    <a:gd name="T32" fmla="*/ 0 w 19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7"/>
                    <a:gd name="T53" fmla="*/ 19 w 19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0" name="Freeform 53"/>
                <p:cNvSpPr>
                  <a:spLocks/>
                </p:cNvSpPr>
                <p:nvPr/>
              </p:nvSpPr>
              <p:spPr bwMode="auto">
                <a:xfrm>
                  <a:off x="4512" y="2750"/>
                  <a:ext cx="37" cy="17"/>
                </a:xfrm>
                <a:custGeom>
                  <a:avLst/>
                  <a:gdLst>
                    <a:gd name="T0" fmla="*/ 17 w 37"/>
                    <a:gd name="T1" fmla="*/ 16 h 17"/>
                    <a:gd name="T2" fmla="*/ 16 w 37"/>
                    <a:gd name="T3" fmla="*/ 16 h 17"/>
                    <a:gd name="T4" fmla="*/ 13 w 37"/>
                    <a:gd name="T5" fmla="*/ 13 h 17"/>
                    <a:gd name="T6" fmla="*/ 12 w 37"/>
                    <a:gd name="T7" fmla="*/ 10 h 17"/>
                    <a:gd name="T8" fmla="*/ 9 w 37"/>
                    <a:gd name="T9" fmla="*/ 8 h 17"/>
                    <a:gd name="T10" fmla="*/ 8 w 37"/>
                    <a:gd name="T11" fmla="*/ 8 h 17"/>
                    <a:gd name="T12" fmla="*/ 5 w 37"/>
                    <a:gd name="T13" fmla="*/ 5 h 17"/>
                    <a:gd name="T14" fmla="*/ 4 w 37"/>
                    <a:gd name="T15" fmla="*/ 2 h 17"/>
                    <a:gd name="T16" fmla="*/ 1 w 37"/>
                    <a:gd name="T17" fmla="*/ 0 h 17"/>
                    <a:gd name="T18" fmla="*/ 0 w 37"/>
                    <a:gd name="T19" fmla="*/ 0 h 17"/>
                    <a:gd name="T20" fmla="*/ 0 w 37"/>
                    <a:gd name="T21" fmla="*/ 0 h 17"/>
                    <a:gd name="T22" fmla="*/ 36 w 37"/>
                    <a:gd name="T23" fmla="*/ 0 h 17"/>
                    <a:gd name="T24" fmla="*/ 36 w 37"/>
                    <a:gd name="T25" fmla="*/ 2 h 17"/>
                    <a:gd name="T26" fmla="*/ 36 w 37"/>
                    <a:gd name="T27" fmla="*/ 8 h 17"/>
                    <a:gd name="T28" fmla="*/ 36 w 37"/>
                    <a:gd name="T29" fmla="*/ 13 h 17"/>
                    <a:gd name="T30" fmla="*/ 36 w 37"/>
                    <a:gd name="T31" fmla="*/ 16 h 17"/>
                    <a:gd name="T32" fmla="*/ 17 w 3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7"/>
                    <a:gd name="T52" fmla="*/ 0 h 17"/>
                    <a:gd name="T53" fmla="*/ 37 w 3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7" h="17">
                      <a:moveTo>
                        <a:pt x="17" y="16"/>
                      </a:moveTo>
                      <a:lnTo>
                        <a:pt x="16" y="16"/>
                      </a:lnTo>
                      <a:lnTo>
                        <a:pt x="13" y="13"/>
                      </a:lnTo>
                      <a:lnTo>
                        <a:pt x="12" y="10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5" y="5"/>
                      </a:lnTo>
                      <a:lnTo>
                        <a:pt x="4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2"/>
                      </a:lnTo>
                      <a:lnTo>
                        <a:pt x="36" y="8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1" name="Freeform 54"/>
                <p:cNvSpPr>
                  <a:spLocks/>
                </p:cNvSpPr>
                <p:nvPr/>
              </p:nvSpPr>
              <p:spPr bwMode="auto">
                <a:xfrm>
                  <a:off x="4495" y="2744"/>
                  <a:ext cx="54" cy="17"/>
                </a:xfrm>
                <a:custGeom>
                  <a:avLst/>
                  <a:gdLst>
                    <a:gd name="T0" fmla="*/ 17 w 54"/>
                    <a:gd name="T1" fmla="*/ 16 h 17"/>
                    <a:gd name="T2" fmla="*/ 15 w 54"/>
                    <a:gd name="T3" fmla="*/ 13 h 17"/>
                    <a:gd name="T4" fmla="*/ 13 w 54"/>
                    <a:gd name="T5" fmla="*/ 11 h 17"/>
                    <a:gd name="T6" fmla="*/ 11 w 54"/>
                    <a:gd name="T7" fmla="*/ 9 h 17"/>
                    <a:gd name="T8" fmla="*/ 8 w 54"/>
                    <a:gd name="T9" fmla="*/ 6 h 17"/>
                    <a:gd name="T10" fmla="*/ 6 w 54"/>
                    <a:gd name="T11" fmla="*/ 4 h 17"/>
                    <a:gd name="T12" fmla="*/ 4 w 54"/>
                    <a:gd name="T13" fmla="*/ 4 h 17"/>
                    <a:gd name="T14" fmla="*/ 2 w 54"/>
                    <a:gd name="T15" fmla="*/ 2 h 17"/>
                    <a:gd name="T16" fmla="*/ 0 w 54"/>
                    <a:gd name="T17" fmla="*/ 0 h 17"/>
                    <a:gd name="T18" fmla="*/ 53 w 54"/>
                    <a:gd name="T19" fmla="*/ 0 h 17"/>
                    <a:gd name="T20" fmla="*/ 53 w 54"/>
                    <a:gd name="T21" fmla="*/ 4 h 17"/>
                    <a:gd name="T22" fmla="*/ 53 w 54"/>
                    <a:gd name="T23" fmla="*/ 6 h 17"/>
                    <a:gd name="T24" fmla="*/ 53 w 54"/>
                    <a:gd name="T25" fmla="*/ 11 h 17"/>
                    <a:gd name="T26" fmla="*/ 53 w 54"/>
                    <a:gd name="T27" fmla="*/ 16 h 17"/>
                    <a:gd name="T28" fmla="*/ 17 w 54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7"/>
                    <a:gd name="T47" fmla="*/ 54 w 54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3" y="11"/>
                      </a:lnTo>
                      <a:lnTo>
                        <a:pt x="53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2" name="Freeform 55"/>
                <p:cNvSpPr>
                  <a:spLocks/>
                </p:cNvSpPr>
                <p:nvPr/>
              </p:nvSpPr>
              <p:spPr bwMode="auto">
                <a:xfrm>
                  <a:off x="4480" y="2738"/>
                  <a:ext cx="69" cy="17"/>
                </a:xfrm>
                <a:custGeom>
                  <a:avLst/>
                  <a:gdLst>
                    <a:gd name="T0" fmla="*/ 15 w 69"/>
                    <a:gd name="T1" fmla="*/ 16 h 17"/>
                    <a:gd name="T2" fmla="*/ 13 w 69"/>
                    <a:gd name="T3" fmla="*/ 13 h 17"/>
                    <a:gd name="T4" fmla="*/ 11 w 69"/>
                    <a:gd name="T5" fmla="*/ 13 h 17"/>
                    <a:gd name="T6" fmla="*/ 10 w 69"/>
                    <a:gd name="T7" fmla="*/ 11 h 17"/>
                    <a:gd name="T8" fmla="*/ 8 w 69"/>
                    <a:gd name="T9" fmla="*/ 9 h 17"/>
                    <a:gd name="T10" fmla="*/ 6 w 69"/>
                    <a:gd name="T11" fmla="*/ 9 h 17"/>
                    <a:gd name="T12" fmla="*/ 4 w 69"/>
                    <a:gd name="T13" fmla="*/ 6 h 17"/>
                    <a:gd name="T14" fmla="*/ 3 w 69"/>
                    <a:gd name="T15" fmla="*/ 4 h 17"/>
                    <a:gd name="T16" fmla="*/ 1 w 69"/>
                    <a:gd name="T17" fmla="*/ 4 h 17"/>
                    <a:gd name="T18" fmla="*/ 0 w 69"/>
                    <a:gd name="T19" fmla="*/ 2 h 17"/>
                    <a:gd name="T20" fmla="*/ 0 w 69"/>
                    <a:gd name="T21" fmla="*/ 2 h 17"/>
                    <a:gd name="T22" fmla="*/ 0 w 69"/>
                    <a:gd name="T23" fmla="*/ 0 h 17"/>
                    <a:gd name="T24" fmla="*/ 68 w 69"/>
                    <a:gd name="T25" fmla="*/ 0 h 17"/>
                    <a:gd name="T26" fmla="*/ 68 w 69"/>
                    <a:gd name="T27" fmla="*/ 4 h 17"/>
                    <a:gd name="T28" fmla="*/ 68 w 69"/>
                    <a:gd name="T29" fmla="*/ 9 h 17"/>
                    <a:gd name="T30" fmla="*/ 68 w 69"/>
                    <a:gd name="T31" fmla="*/ 11 h 17"/>
                    <a:gd name="T32" fmla="*/ 68 w 69"/>
                    <a:gd name="T33" fmla="*/ 16 h 17"/>
                    <a:gd name="T34" fmla="*/ 15 w 69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9"/>
                    <a:gd name="T55" fmla="*/ 0 h 17"/>
                    <a:gd name="T56" fmla="*/ 69 w 69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9" h="17">
                      <a:moveTo>
                        <a:pt x="15" y="16"/>
                      </a:move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3" name="Freeform 56"/>
                <p:cNvSpPr>
                  <a:spLocks/>
                </p:cNvSpPr>
                <p:nvPr/>
              </p:nvSpPr>
              <p:spPr bwMode="auto">
                <a:xfrm>
                  <a:off x="4480" y="2733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10 h 17"/>
                    <a:gd name="T6" fmla="*/ 0 w 69"/>
                    <a:gd name="T7" fmla="*/ 8 h 17"/>
                    <a:gd name="T8" fmla="*/ 0 w 69"/>
                    <a:gd name="T9" fmla="*/ 2 h 17"/>
                    <a:gd name="T10" fmla="*/ 0 w 69"/>
                    <a:gd name="T11" fmla="*/ 0 h 17"/>
                    <a:gd name="T12" fmla="*/ 68 w 69"/>
                    <a:gd name="T13" fmla="*/ 0 h 17"/>
                    <a:gd name="T14" fmla="*/ 68 w 69"/>
                    <a:gd name="T15" fmla="*/ 2 h 17"/>
                    <a:gd name="T16" fmla="*/ 68 w 69"/>
                    <a:gd name="T17" fmla="*/ 8 h 17"/>
                    <a:gd name="T18" fmla="*/ 68 w 69"/>
                    <a:gd name="T19" fmla="*/ 13 h 17"/>
                    <a:gd name="T20" fmla="*/ 68 w 69"/>
                    <a:gd name="T21" fmla="*/ 16 h 17"/>
                    <a:gd name="T22" fmla="*/ 0 w 69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9"/>
                    <a:gd name="T37" fmla="*/ 0 h 17"/>
                    <a:gd name="T38" fmla="*/ 69 w 69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8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4" name="Freeform 57"/>
                <p:cNvSpPr>
                  <a:spLocks/>
                </p:cNvSpPr>
                <p:nvPr/>
              </p:nvSpPr>
              <p:spPr bwMode="auto">
                <a:xfrm>
                  <a:off x="4480" y="2728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5" name="Freeform 58"/>
                <p:cNvSpPr>
                  <a:spLocks/>
                </p:cNvSpPr>
                <p:nvPr/>
              </p:nvSpPr>
              <p:spPr bwMode="auto">
                <a:xfrm>
                  <a:off x="4480" y="2722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6" name="Freeform 59"/>
                <p:cNvSpPr>
                  <a:spLocks/>
                </p:cNvSpPr>
                <p:nvPr/>
              </p:nvSpPr>
              <p:spPr bwMode="auto">
                <a:xfrm>
                  <a:off x="4480" y="2716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7" name="Freeform 60"/>
                <p:cNvSpPr>
                  <a:spLocks/>
                </p:cNvSpPr>
                <p:nvPr/>
              </p:nvSpPr>
              <p:spPr bwMode="auto">
                <a:xfrm>
                  <a:off x="4480" y="2711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9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9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" name="Freeform 61"/>
                <p:cNvSpPr>
                  <a:spLocks/>
                </p:cNvSpPr>
                <p:nvPr/>
              </p:nvSpPr>
              <p:spPr bwMode="auto">
                <a:xfrm>
                  <a:off x="4480" y="2705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9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9 h 17"/>
                    <a:gd name="T16" fmla="*/ 68 w 69"/>
                    <a:gd name="T17" fmla="*/ 13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" name="Freeform 62"/>
                <p:cNvSpPr>
                  <a:spLocks/>
                </p:cNvSpPr>
                <p:nvPr/>
              </p:nvSpPr>
              <p:spPr bwMode="auto">
                <a:xfrm>
                  <a:off x="4480" y="2700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8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8 h 17"/>
                    <a:gd name="T16" fmla="*/ 68 w 69"/>
                    <a:gd name="T17" fmla="*/ 13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8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0" name="Freeform 63"/>
                <p:cNvSpPr>
                  <a:spLocks/>
                </p:cNvSpPr>
                <p:nvPr/>
              </p:nvSpPr>
              <p:spPr bwMode="auto">
                <a:xfrm>
                  <a:off x="4480" y="2694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1" name="Freeform 64"/>
                <p:cNvSpPr>
                  <a:spLocks/>
                </p:cNvSpPr>
                <p:nvPr/>
              </p:nvSpPr>
              <p:spPr bwMode="auto">
                <a:xfrm>
                  <a:off x="4480" y="268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9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9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2" name="Freeform 65"/>
                <p:cNvSpPr>
                  <a:spLocks/>
                </p:cNvSpPr>
                <p:nvPr/>
              </p:nvSpPr>
              <p:spPr bwMode="auto">
                <a:xfrm>
                  <a:off x="4480" y="2684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8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8 h 17"/>
                    <a:gd name="T16" fmla="*/ 68 w 69"/>
                    <a:gd name="T17" fmla="*/ 13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8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3" name="Freeform 66"/>
                <p:cNvSpPr>
                  <a:spLocks/>
                </p:cNvSpPr>
                <p:nvPr/>
              </p:nvSpPr>
              <p:spPr bwMode="auto">
                <a:xfrm>
                  <a:off x="4480" y="2678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4" name="Freeform 67"/>
                <p:cNvSpPr>
                  <a:spLocks/>
                </p:cNvSpPr>
                <p:nvPr/>
              </p:nvSpPr>
              <p:spPr bwMode="auto">
                <a:xfrm>
                  <a:off x="4480" y="2672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5" name="Freeform 68"/>
                <p:cNvSpPr>
                  <a:spLocks/>
                </p:cNvSpPr>
                <p:nvPr/>
              </p:nvSpPr>
              <p:spPr bwMode="auto">
                <a:xfrm>
                  <a:off x="4480" y="2667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11 h 17"/>
                    <a:gd name="T6" fmla="*/ 1 w 69"/>
                    <a:gd name="T7" fmla="*/ 11 h 17"/>
                    <a:gd name="T8" fmla="*/ 3 w 69"/>
                    <a:gd name="T9" fmla="*/ 9 h 17"/>
                    <a:gd name="T10" fmla="*/ 4 w 69"/>
                    <a:gd name="T11" fmla="*/ 9 h 17"/>
                    <a:gd name="T12" fmla="*/ 6 w 69"/>
                    <a:gd name="T13" fmla="*/ 6 h 17"/>
                    <a:gd name="T14" fmla="*/ 7 w 69"/>
                    <a:gd name="T15" fmla="*/ 4 h 17"/>
                    <a:gd name="T16" fmla="*/ 9 w 69"/>
                    <a:gd name="T17" fmla="*/ 4 h 17"/>
                    <a:gd name="T18" fmla="*/ 11 w 69"/>
                    <a:gd name="T19" fmla="*/ 2 h 17"/>
                    <a:gd name="T20" fmla="*/ 12 w 69"/>
                    <a:gd name="T21" fmla="*/ 2 h 17"/>
                    <a:gd name="T22" fmla="*/ 13 w 69"/>
                    <a:gd name="T23" fmla="*/ 0 h 17"/>
                    <a:gd name="T24" fmla="*/ 68 w 69"/>
                    <a:gd name="T25" fmla="*/ 0 h 17"/>
                    <a:gd name="T26" fmla="*/ 68 w 69"/>
                    <a:gd name="T27" fmla="*/ 4 h 17"/>
                    <a:gd name="T28" fmla="*/ 68 w 69"/>
                    <a:gd name="T29" fmla="*/ 9 h 17"/>
                    <a:gd name="T30" fmla="*/ 68 w 69"/>
                    <a:gd name="T31" fmla="*/ 11 h 17"/>
                    <a:gd name="T32" fmla="*/ 68 w 69"/>
                    <a:gd name="T33" fmla="*/ 16 h 17"/>
                    <a:gd name="T34" fmla="*/ 0 w 69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9"/>
                    <a:gd name="T55" fmla="*/ 0 h 17"/>
                    <a:gd name="T56" fmla="*/ 69 w 69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" name="Freeform 69"/>
                <p:cNvSpPr>
                  <a:spLocks/>
                </p:cNvSpPr>
                <p:nvPr/>
              </p:nvSpPr>
              <p:spPr bwMode="auto">
                <a:xfrm>
                  <a:off x="4494" y="2661"/>
                  <a:ext cx="55" cy="17"/>
                </a:xfrm>
                <a:custGeom>
                  <a:avLst/>
                  <a:gdLst>
                    <a:gd name="T0" fmla="*/ 0 w 55"/>
                    <a:gd name="T1" fmla="*/ 16 h 17"/>
                    <a:gd name="T2" fmla="*/ 2 w 55"/>
                    <a:gd name="T3" fmla="*/ 13 h 17"/>
                    <a:gd name="T4" fmla="*/ 4 w 55"/>
                    <a:gd name="T5" fmla="*/ 11 h 17"/>
                    <a:gd name="T6" fmla="*/ 7 w 55"/>
                    <a:gd name="T7" fmla="*/ 11 h 17"/>
                    <a:gd name="T8" fmla="*/ 8 w 55"/>
                    <a:gd name="T9" fmla="*/ 9 h 17"/>
                    <a:gd name="T10" fmla="*/ 10 w 55"/>
                    <a:gd name="T11" fmla="*/ 6 h 17"/>
                    <a:gd name="T12" fmla="*/ 13 w 55"/>
                    <a:gd name="T13" fmla="*/ 4 h 17"/>
                    <a:gd name="T14" fmla="*/ 15 w 55"/>
                    <a:gd name="T15" fmla="*/ 2 h 17"/>
                    <a:gd name="T16" fmla="*/ 17 w 55"/>
                    <a:gd name="T17" fmla="*/ 0 h 17"/>
                    <a:gd name="T18" fmla="*/ 54 w 55"/>
                    <a:gd name="T19" fmla="*/ 0 h 17"/>
                    <a:gd name="T20" fmla="*/ 54 w 55"/>
                    <a:gd name="T21" fmla="*/ 4 h 17"/>
                    <a:gd name="T22" fmla="*/ 54 w 55"/>
                    <a:gd name="T23" fmla="*/ 9 h 17"/>
                    <a:gd name="T24" fmla="*/ 54 w 55"/>
                    <a:gd name="T25" fmla="*/ 11 h 17"/>
                    <a:gd name="T26" fmla="*/ 54 w 55"/>
                    <a:gd name="T27" fmla="*/ 16 h 17"/>
                    <a:gd name="T28" fmla="*/ 0 w 5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"/>
                    <a:gd name="T46" fmla="*/ 0 h 17"/>
                    <a:gd name="T47" fmla="*/ 55 w 5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9"/>
                      </a:lnTo>
                      <a:lnTo>
                        <a:pt x="54" y="11"/>
                      </a:lnTo>
                      <a:lnTo>
                        <a:pt x="5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7" name="Freeform 70"/>
                <p:cNvSpPr>
                  <a:spLocks/>
                </p:cNvSpPr>
                <p:nvPr/>
              </p:nvSpPr>
              <p:spPr bwMode="auto">
                <a:xfrm>
                  <a:off x="4511" y="2655"/>
                  <a:ext cx="38" cy="17"/>
                </a:xfrm>
                <a:custGeom>
                  <a:avLst/>
                  <a:gdLst>
                    <a:gd name="T0" fmla="*/ 0 w 38"/>
                    <a:gd name="T1" fmla="*/ 16 h 17"/>
                    <a:gd name="T2" fmla="*/ 0 w 38"/>
                    <a:gd name="T3" fmla="*/ 16 h 17"/>
                    <a:gd name="T4" fmla="*/ 1 w 38"/>
                    <a:gd name="T5" fmla="*/ 16 h 17"/>
                    <a:gd name="T6" fmla="*/ 2 w 38"/>
                    <a:gd name="T7" fmla="*/ 16 h 17"/>
                    <a:gd name="T8" fmla="*/ 3 w 38"/>
                    <a:gd name="T9" fmla="*/ 13 h 17"/>
                    <a:gd name="T10" fmla="*/ 5 w 38"/>
                    <a:gd name="T11" fmla="*/ 11 h 17"/>
                    <a:gd name="T12" fmla="*/ 7 w 38"/>
                    <a:gd name="T13" fmla="*/ 11 h 17"/>
                    <a:gd name="T14" fmla="*/ 8 w 38"/>
                    <a:gd name="T15" fmla="*/ 9 h 17"/>
                    <a:gd name="T16" fmla="*/ 11 w 38"/>
                    <a:gd name="T17" fmla="*/ 6 h 17"/>
                    <a:gd name="T18" fmla="*/ 12 w 38"/>
                    <a:gd name="T19" fmla="*/ 4 h 17"/>
                    <a:gd name="T20" fmla="*/ 14 w 38"/>
                    <a:gd name="T21" fmla="*/ 4 h 17"/>
                    <a:gd name="T22" fmla="*/ 16 w 38"/>
                    <a:gd name="T23" fmla="*/ 2 h 17"/>
                    <a:gd name="T24" fmla="*/ 18 w 38"/>
                    <a:gd name="T25" fmla="*/ 0 h 17"/>
                    <a:gd name="T26" fmla="*/ 37 w 38"/>
                    <a:gd name="T27" fmla="*/ 0 h 17"/>
                    <a:gd name="T28" fmla="*/ 37 w 38"/>
                    <a:gd name="T29" fmla="*/ 4 h 17"/>
                    <a:gd name="T30" fmla="*/ 37 w 38"/>
                    <a:gd name="T31" fmla="*/ 9 h 17"/>
                    <a:gd name="T32" fmla="*/ 37 w 38"/>
                    <a:gd name="T33" fmla="*/ 13 h 17"/>
                    <a:gd name="T34" fmla="*/ 37 w 38"/>
                    <a:gd name="T35" fmla="*/ 16 h 17"/>
                    <a:gd name="T36" fmla="*/ 0 w 3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"/>
                    <a:gd name="T58" fmla="*/ 0 h 17"/>
                    <a:gd name="T59" fmla="*/ 38 w 3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1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9"/>
                      </a:lnTo>
                      <a:lnTo>
                        <a:pt x="37" y="13"/>
                      </a:lnTo>
                      <a:lnTo>
                        <a:pt x="3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8" name="Freeform 71"/>
                <p:cNvSpPr>
                  <a:spLocks/>
                </p:cNvSpPr>
                <p:nvPr/>
              </p:nvSpPr>
              <p:spPr bwMode="auto">
                <a:xfrm>
                  <a:off x="4529" y="2650"/>
                  <a:ext cx="20" cy="17"/>
                </a:xfrm>
                <a:custGeom>
                  <a:avLst/>
                  <a:gdLst>
                    <a:gd name="T0" fmla="*/ 0 w 20"/>
                    <a:gd name="T1" fmla="*/ 16 h 17"/>
                    <a:gd name="T2" fmla="*/ 2 w 20"/>
                    <a:gd name="T3" fmla="*/ 16 h 17"/>
                    <a:gd name="T4" fmla="*/ 4 w 20"/>
                    <a:gd name="T5" fmla="*/ 13 h 17"/>
                    <a:gd name="T6" fmla="*/ 6 w 20"/>
                    <a:gd name="T7" fmla="*/ 10 h 17"/>
                    <a:gd name="T8" fmla="*/ 8 w 20"/>
                    <a:gd name="T9" fmla="*/ 8 h 17"/>
                    <a:gd name="T10" fmla="*/ 11 w 20"/>
                    <a:gd name="T11" fmla="*/ 5 h 17"/>
                    <a:gd name="T12" fmla="*/ 13 w 20"/>
                    <a:gd name="T13" fmla="*/ 2 h 17"/>
                    <a:gd name="T14" fmla="*/ 15 w 20"/>
                    <a:gd name="T15" fmla="*/ 2 h 17"/>
                    <a:gd name="T16" fmla="*/ 17 w 20"/>
                    <a:gd name="T17" fmla="*/ 0 h 17"/>
                    <a:gd name="T18" fmla="*/ 18 w 20"/>
                    <a:gd name="T19" fmla="*/ 0 h 17"/>
                    <a:gd name="T20" fmla="*/ 19 w 20"/>
                    <a:gd name="T21" fmla="*/ 2 h 17"/>
                    <a:gd name="T22" fmla="*/ 19 w 20"/>
                    <a:gd name="T23" fmla="*/ 8 h 17"/>
                    <a:gd name="T24" fmla="*/ 19 w 20"/>
                    <a:gd name="T25" fmla="*/ 10 h 17"/>
                    <a:gd name="T26" fmla="*/ 19 w 20"/>
                    <a:gd name="T27" fmla="*/ 13 h 17"/>
                    <a:gd name="T28" fmla="*/ 19 w 20"/>
                    <a:gd name="T29" fmla="*/ 16 h 17"/>
                    <a:gd name="T30" fmla="*/ 0 w 20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16"/>
                      </a:moveTo>
                      <a:lnTo>
                        <a:pt x="2" y="16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1" y="5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19" y="13"/>
                      </a:lnTo>
                      <a:lnTo>
                        <a:pt x="1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" name="Freeform 72"/>
                <p:cNvSpPr>
                  <a:spLocks/>
                </p:cNvSpPr>
                <p:nvPr/>
              </p:nvSpPr>
              <p:spPr bwMode="auto">
                <a:xfrm>
                  <a:off x="4473" y="272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0" name="Freeform 73"/>
                <p:cNvSpPr>
                  <a:spLocks/>
                </p:cNvSpPr>
                <p:nvPr/>
              </p:nvSpPr>
              <p:spPr bwMode="auto">
                <a:xfrm>
                  <a:off x="4473" y="272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1" name="Freeform 74"/>
                <p:cNvSpPr>
                  <a:spLocks/>
                </p:cNvSpPr>
                <p:nvPr/>
              </p:nvSpPr>
              <p:spPr bwMode="auto">
                <a:xfrm>
                  <a:off x="4473" y="272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2" name="Freeform 75"/>
                <p:cNvSpPr>
                  <a:spLocks/>
                </p:cNvSpPr>
                <p:nvPr/>
              </p:nvSpPr>
              <p:spPr bwMode="auto">
                <a:xfrm>
                  <a:off x="4473" y="272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3" name="Freeform 76"/>
                <p:cNvSpPr>
                  <a:spLocks/>
                </p:cNvSpPr>
                <p:nvPr/>
              </p:nvSpPr>
              <p:spPr bwMode="auto">
                <a:xfrm>
                  <a:off x="4473" y="271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4" name="Freeform 77"/>
                <p:cNvSpPr>
                  <a:spLocks/>
                </p:cNvSpPr>
                <p:nvPr/>
              </p:nvSpPr>
              <p:spPr bwMode="auto">
                <a:xfrm>
                  <a:off x="4473" y="271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5" name="Freeform 78"/>
                <p:cNvSpPr>
                  <a:spLocks/>
                </p:cNvSpPr>
                <p:nvPr/>
              </p:nvSpPr>
              <p:spPr bwMode="auto">
                <a:xfrm>
                  <a:off x="4473" y="271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6" name="Freeform 79"/>
                <p:cNvSpPr>
                  <a:spLocks/>
                </p:cNvSpPr>
                <p:nvPr/>
              </p:nvSpPr>
              <p:spPr bwMode="auto">
                <a:xfrm>
                  <a:off x="4473" y="271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7" name="Freeform 80"/>
                <p:cNvSpPr>
                  <a:spLocks/>
                </p:cNvSpPr>
                <p:nvPr/>
              </p:nvSpPr>
              <p:spPr bwMode="auto">
                <a:xfrm>
                  <a:off x="4473" y="270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8" name="Freeform 81"/>
                <p:cNvSpPr>
                  <a:spLocks/>
                </p:cNvSpPr>
                <p:nvPr/>
              </p:nvSpPr>
              <p:spPr bwMode="auto">
                <a:xfrm>
                  <a:off x="4473" y="270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9" name="Freeform 82"/>
                <p:cNvSpPr>
                  <a:spLocks/>
                </p:cNvSpPr>
                <p:nvPr/>
              </p:nvSpPr>
              <p:spPr bwMode="auto">
                <a:xfrm>
                  <a:off x="4473" y="270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0" name="Freeform 83"/>
                <p:cNvSpPr>
                  <a:spLocks/>
                </p:cNvSpPr>
                <p:nvPr/>
              </p:nvSpPr>
              <p:spPr bwMode="auto">
                <a:xfrm>
                  <a:off x="4473" y="270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1" name="Freeform 84"/>
                <p:cNvSpPr>
                  <a:spLocks/>
                </p:cNvSpPr>
                <p:nvPr/>
              </p:nvSpPr>
              <p:spPr bwMode="auto">
                <a:xfrm>
                  <a:off x="4473" y="269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2" name="Freeform 85"/>
                <p:cNvSpPr>
                  <a:spLocks/>
                </p:cNvSpPr>
                <p:nvPr/>
              </p:nvSpPr>
              <p:spPr bwMode="auto">
                <a:xfrm>
                  <a:off x="4473" y="269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3" name="Freeform 86"/>
                <p:cNvSpPr>
                  <a:spLocks/>
                </p:cNvSpPr>
                <p:nvPr/>
              </p:nvSpPr>
              <p:spPr bwMode="auto">
                <a:xfrm>
                  <a:off x="4473" y="269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4" name="Freeform 87"/>
                <p:cNvSpPr>
                  <a:spLocks/>
                </p:cNvSpPr>
                <p:nvPr/>
              </p:nvSpPr>
              <p:spPr bwMode="auto">
                <a:xfrm>
                  <a:off x="4473" y="268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5" name="Freeform 88"/>
                <p:cNvSpPr>
                  <a:spLocks/>
                </p:cNvSpPr>
                <p:nvPr/>
              </p:nvSpPr>
              <p:spPr bwMode="auto">
                <a:xfrm>
                  <a:off x="4473" y="268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6" name="Freeform 89"/>
                <p:cNvSpPr>
                  <a:spLocks/>
                </p:cNvSpPr>
                <p:nvPr/>
              </p:nvSpPr>
              <p:spPr bwMode="auto">
                <a:xfrm>
                  <a:off x="4473" y="268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7" name="Freeform 90"/>
                <p:cNvSpPr>
                  <a:spLocks/>
                </p:cNvSpPr>
                <p:nvPr/>
              </p:nvSpPr>
              <p:spPr bwMode="auto">
                <a:xfrm>
                  <a:off x="4473" y="268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8" name="Freeform 91"/>
                <p:cNvSpPr>
                  <a:spLocks/>
                </p:cNvSpPr>
                <p:nvPr/>
              </p:nvSpPr>
              <p:spPr bwMode="auto">
                <a:xfrm>
                  <a:off x="4473" y="26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685" name="Group 92"/>
              <p:cNvGrpSpPr>
                <a:grpSpLocks/>
              </p:cNvGrpSpPr>
              <p:nvPr/>
            </p:nvGrpSpPr>
            <p:grpSpPr bwMode="auto">
              <a:xfrm>
                <a:off x="3812" y="2689"/>
                <a:ext cx="663" cy="47"/>
                <a:chOff x="3812" y="2689"/>
                <a:chExt cx="663" cy="47"/>
              </a:xfrm>
            </p:grpSpPr>
            <p:sp>
              <p:nvSpPr>
                <p:cNvPr id="1686" name="Freeform 93"/>
                <p:cNvSpPr>
                  <a:spLocks/>
                </p:cNvSpPr>
                <p:nvPr/>
              </p:nvSpPr>
              <p:spPr bwMode="auto">
                <a:xfrm>
                  <a:off x="3812" y="2719"/>
                  <a:ext cx="663" cy="17"/>
                </a:xfrm>
                <a:custGeom>
                  <a:avLst/>
                  <a:gdLst>
                    <a:gd name="T0" fmla="*/ 0 w 663"/>
                    <a:gd name="T1" fmla="*/ 0 h 17"/>
                    <a:gd name="T2" fmla="*/ 0 w 663"/>
                    <a:gd name="T3" fmla="*/ 16 h 17"/>
                    <a:gd name="T4" fmla="*/ 662 w 663"/>
                    <a:gd name="T5" fmla="*/ 16 h 17"/>
                    <a:gd name="T6" fmla="*/ 662 w 663"/>
                    <a:gd name="T7" fmla="*/ 0 h 17"/>
                    <a:gd name="T8" fmla="*/ 0 w 66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662" y="16"/>
                      </a:lnTo>
                      <a:lnTo>
                        <a:pt x="66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87" name="Freeform 94"/>
                <p:cNvSpPr>
                  <a:spLocks/>
                </p:cNvSpPr>
                <p:nvPr/>
              </p:nvSpPr>
              <p:spPr bwMode="auto">
                <a:xfrm>
                  <a:off x="3812" y="2719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88" name="Freeform 95"/>
                <p:cNvSpPr>
                  <a:spLocks/>
                </p:cNvSpPr>
                <p:nvPr/>
              </p:nvSpPr>
              <p:spPr bwMode="auto">
                <a:xfrm>
                  <a:off x="3812" y="2717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89" name="Freeform 96"/>
                <p:cNvSpPr>
                  <a:spLocks/>
                </p:cNvSpPr>
                <p:nvPr/>
              </p:nvSpPr>
              <p:spPr bwMode="auto">
                <a:xfrm>
                  <a:off x="3812" y="2715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0" name="Freeform 97"/>
                <p:cNvSpPr>
                  <a:spLocks/>
                </p:cNvSpPr>
                <p:nvPr/>
              </p:nvSpPr>
              <p:spPr bwMode="auto">
                <a:xfrm>
                  <a:off x="3812" y="2713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1" name="Freeform 98"/>
                <p:cNvSpPr>
                  <a:spLocks/>
                </p:cNvSpPr>
                <p:nvPr/>
              </p:nvSpPr>
              <p:spPr bwMode="auto">
                <a:xfrm>
                  <a:off x="3812" y="2711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2" name="Freeform 99"/>
                <p:cNvSpPr>
                  <a:spLocks/>
                </p:cNvSpPr>
                <p:nvPr/>
              </p:nvSpPr>
              <p:spPr bwMode="auto">
                <a:xfrm>
                  <a:off x="3812" y="2710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3" name="Freeform 100"/>
                <p:cNvSpPr>
                  <a:spLocks/>
                </p:cNvSpPr>
                <p:nvPr/>
              </p:nvSpPr>
              <p:spPr bwMode="auto">
                <a:xfrm>
                  <a:off x="3812" y="2708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4" name="Freeform 101"/>
                <p:cNvSpPr>
                  <a:spLocks/>
                </p:cNvSpPr>
                <p:nvPr/>
              </p:nvSpPr>
              <p:spPr bwMode="auto">
                <a:xfrm>
                  <a:off x="3812" y="2706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5" name="Freeform 102"/>
                <p:cNvSpPr>
                  <a:spLocks/>
                </p:cNvSpPr>
                <p:nvPr/>
              </p:nvSpPr>
              <p:spPr bwMode="auto">
                <a:xfrm>
                  <a:off x="3812" y="2705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6" name="Freeform 103"/>
                <p:cNvSpPr>
                  <a:spLocks/>
                </p:cNvSpPr>
                <p:nvPr/>
              </p:nvSpPr>
              <p:spPr bwMode="auto">
                <a:xfrm>
                  <a:off x="3812" y="2703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7" name="Freeform 104"/>
                <p:cNvSpPr>
                  <a:spLocks/>
                </p:cNvSpPr>
                <p:nvPr/>
              </p:nvSpPr>
              <p:spPr bwMode="auto">
                <a:xfrm>
                  <a:off x="3812" y="2702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8" name="Freeform 105"/>
                <p:cNvSpPr>
                  <a:spLocks/>
                </p:cNvSpPr>
                <p:nvPr/>
              </p:nvSpPr>
              <p:spPr bwMode="auto">
                <a:xfrm>
                  <a:off x="3812" y="2700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9" name="Freeform 106"/>
                <p:cNvSpPr>
                  <a:spLocks/>
                </p:cNvSpPr>
                <p:nvPr/>
              </p:nvSpPr>
              <p:spPr bwMode="auto">
                <a:xfrm>
                  <a:off x="3812" y="2698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0" name="Freeform 107"/>
                <p:cNvSpPr>
                  <a:spLocks/>
                </p:cNvSpPr>
                <p:nvPr/>
              </p:nvSpPr>
              <p:spPr bwMode="auto">
                <a:xfrm>
                  <a:off x="3812" y="2697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1" name="Freeform 108"/>
                <p:cNvSpPr>
                  <a:spLocks/>
                </p:cNvSpPr>
                <p:nvPr/>
              </p:nvSpPr>
              <p:spPr bwMode="auto">
                <a:xfrm>
                  <a:off x="3812" y="2695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2" name="Freeform 109"/>
                <p:cNvSpPr>
                  <a:spLocks/>
                </p:cNvSpPr>
                <p:nvPr/>
              </p:nvSpPr>
              <p:spPr bwMode="auto">
                <a:xfrm>
                  <a:off x="3812" y="2693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3" name="Freeform 110"/>
                <p:cNvSpPr>
                  <a:spLocks/>
                </p:cNvSpPr>
                <p:nvPr/>
              </p:nvSpPr>
              <p:spPr bwMode="auto">
                <a:xfrm>
                  <a:off x="3812" y="2692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4" name="Freeform 111"/>
                <p:cNvSpPr>
                  <a:spLocks/>
                </p:cNvSpPr>
                <p:nvPr/>
              </p:nvSpPr>
              <p:spPr bwMode="auto">
                <a:xfrm>
                  <a:off x="3812" y="2690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5" name="Freeform 112"/>
                <p:cNvSpPr>
                  <a:spLocks/>
                </p:cNvSpPr>
                <p:nvPr/>
              </p:nvSpPr>
              <p:spPr bwMode="auto">
                <a:xfrm>
                  <a:off x="3812" y="2689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aphicFrame>
          <p:nvGraphicFramePr>
            <p:cNvPr id="1026" name="Object 113"/>
            <p:cNvGraphicFramePr>
              <a:graphicFrameLocks/>
            </p:cNvGraphicFramePr>
            <p:nvPr/>
          </p:nvGraphicFramePr>
          <p:xfrm>
            <a:off x="3216" y="1903"/>
            <a:ext cx="1055" cy="1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ClipArt" r:id="rId4" imgW="3600360" imgH="3657600" progId="MS_ClipArt_Gallery.2">
                    <p:embed/>
                  </p:oleObj>
                </mc:Choice>
                <mc:Fallback>
                  <p:oleObj name="ClipArt" r:id="rId4" imgW="3600360" imgH="3657600" progId="MS_ClipArt_Gallery.2">
                    <p:embed/>
                    <p:pic>
                      <p:nvPicPr>
                        <p:cNvPr id="0" name="Object 1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903"/>
                          <a:ext cx="1055" cy="11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114"/>
            <p:cNvGraphicFramePr>
              <a:graphicFrameLocks/>
            </p:cNvGraphicFramePr>
            <p:nvPr/>
          </p:nvGraphicFramePr>
          <p:xfrm>
            <a:off x="4766" y="1964"/>
            <a:ext cx="484" cy="1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ClipArt" r:id="rId6" imgW="1339560" imgH="3657600" progId="MS_ClipArt_Gallery.2">
                    <p:embed/>
                  </p:oleObj>
                </mc:Choice>
                <mc:Fallback>
                  <p:oleObj name="ClipArt" r:id="rId6" imgW="1339560" imgH="3657600" progId="MS_ClipArt_Gallery.2">
                    <p:embed/>
                    <p:pic>
                      <p:nvPicPr>
                        <p:cNvPr id="0" name="Object 1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6" y="1964"/>
                          <a:ext cx="484" cy="13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6" name="Group 115"/>
            <p:cNvGrpSpPr>
              <a:grpSpLocks/>
            </p:cNvGrpSpPr>
            <p:nvPr/>
          </p:nvGrpSpPr>
          <p:grpSpPr bwMode="auto">
            <a:xfrm>
              <a:off x="4468" y="3097"/>
              <a:ext cx="295" cy="122"/>
              <a:chOff x="4468" y="3097"/>
              <a:chExt cx="295" cy="122"/>
            </a:xfrm>
          </p:grpSpPr>
          <p:sp>
            <p:nvSpPr>
              <p:cNvPr id="1601" name="Freeform 116"/>
              <p:cNvSpPr>
                <a:spLocks/>
              </p:cNvSpPr>
              <p:nvPr/>
            </p:nvSpPr>
            <p:spPr bwMode="auto">
              <a:xfrm>
                <a:off x="4746" y="318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6 w 17"/>
                  <a:gd name="T3" fmla="*/ 16 h 17"/>
                  <a:gd name="T4" fmla="*/ 11 w 17"/>
                  <a:gd name="T5" fmla="*/ 16 h 17"/>
                  <a:gd name="T6" fmla="*/ 14 w 17"/>
                  <a:gd name="T7" fmla="*/ 14 h 17"/>
                  <a:gd name="T8" fmla="*/ 16 w 17"/>
                  <a:gd name="T9" fmla="*/ 11 h 17"/>
                  <a:gd name="T10" fmla="*/ 16 w 17"/>
                  <a:gd name="T11" fmla="*/ 6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2" name="Freeform 117"/>
              <p:cNvSpPr>
                <a:spLocks/>
              </p:cNvSpPr>
              <p:nvPr/>
            </p:nvSpPr>
            <p:spPr bwMode="auto">
              <a:xfrm>
                <a:off x="4738" y="3176"/>
                <a:ext cx="17" cy="17"/>
              </a:xfrm>
              <a:custGeom>
                <a:avLst/>
                <a:gdLst>
                  <a:gd name="T0" fmla="*/ 8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8 h 17"/>
                  <a:gd name="T8" fmla="*/ 8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8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50505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3" name="Freeform 118"/>
              <p:cNvSpPr>
                <a:spLocks/>
              </p:cNvSpPr>
              <p:nvPr/>
            </p:nvSpPr>
            <p:spPr bwMode="auto">
              <a:xfrm>
                <a:off x="4730" y="3167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0 w 25"/>
                  <a:gd name="T3" fmla="*/ 25 h 26"/>
                  <a:gd name="T4" fmla="*/ 24 w 25"/>
                  <a:gd name="T5" fmla="*/ 0 h 26"/>
                  <a:gd name="T6" fmla="*/ 24 w 25"/>
                  <a:gd name="T7" fmla="*/ 8 h 26"/>
                  <a:gd name="T8" fmla="*/ 8 w 25"/>
                  <a:gd name="T9" fmla="*/ 2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8" y="25"/>
                    </a:moveTo>
                    <a:lnTo>
                      <a:pt x="0" y="25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25"/>
                    </a:lnTo>
                  </a:path>
                </a:pathLst>
              </a:custGeom>
              <a:solidFill>
                <a:srgbClr val="54545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4" name="Freeform 119"/>
              <p:cNvSpPr>
                <a:spLocks/>
              </p:cNvSpPr>
              <p:nvPr/>
            </p:nvSpPr>
            <p:spPr bwMode="auto">
              <a:xfrm>
                <a:off x="4721" y="3158"/>
                <a:ext cx="34" cy="35"/>
              </a:xfrm>
              <a:custGeom>
                <a:avLst/>
                <a:gdLst>
                  <a:gd name="T0" fmla="*/ 8 w 34"/>
                  <a:gd name="T1" fmla="*/ 34 h 35"/>
                  <a:gd name="T2" fmla="*/ 0 w 34"/>
                  <a:gd name="T3" fmla="*/ 34 h 35"/>
                  <a:gd name="T4" fmla="*/ 33 w 34"/>
                  <a:gd name="T5" fmla="*/ 0 h 35"/>
                  <a:gd name="T6" fmla="*/ 33 w 34"/>
                  <a:gd name="T7" fmla="*/ 8 h 35"/>
                  <a:gd name="T8" fmla="*/ 8 w 34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5"/>
                  <a:gd name="T17" fmla="*/ 34 w 3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5">
                    <a:moveTo>
                      <a:pt x="8" y="34"/>
                    </a:moveTo>
                    <a:lnTo>
                      <a:pt x="0" y="34"/>
                    </a:lnTo>
                    <a:lnTo>
                      <a:pt x="33" y="0"/>
                    </a:lnTo>
                    <a:lnTo>
                      <a:pt x="33" y="8"/>
                    </a:lnTo>
                    <a:lnTo>
                      <a:pt x="8" y="34"/>
                    </a:lnTo>
                  </a:path>
                </a:pathLst>
              </a:custGeom>
              <a:solidFill>
                <a:srgbClr val="58585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5" name="Freeform 120"/>
              <p:cNvSpPr>
                <a:spLocks/>
              </p:cNvSpPr>
              <p:nvPr/>
            </p:nvSpPr>
            <p:spPr bwMode="auto">
              <a:xfrm>
                <a:off x="4713" y="3150"/>
                <a:ext cx="42" cy="43"/>
              </a:xfrm>
              <a:custGeom>
                <a:avLst/>
                <a:gdLst>
                  <a:gd name="T0" fmla="*/ 7 w 42"/>
                  <a:gd name="T1" fmla="*/ 42 h 43"/>
                  <a:gd name="T2" fmla="*/ 0 w 42"/>
                  <a:gd name="T3" fmla="*/ 42 h 43"/>
                  <a:gd name="T4" fmla="*/ 41 w 42"/>
                  <a:gd name="T5" fmla="*/ 0 h 43"/>
                  <a:gd name="T6" fmla="*/ 41 w 42"/>
                  <a:gd name="T7" fmla="*/ 8 h 43"/>
                  <a:gd name="T8" fmla="*/ 7 w 42"/>
                  <a:gd name="T9" fmla="*/ 42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3"/>
                  <a:gd name="T17" fmla="*/ 42 w 42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3">
                    <a:moveTo>
                      <a:pt x="7" y="42"/>
                    </a:moveTo>
                    <a:lnTo>
                      <a:pt x="0" y="42"/>
                    </a:lnTo>
                    <a:lnTo>
                      <a:pt x="41" y="0"/>
                    </a:lnTo>
                    <a:lnTo>
                      <a:pt x="41" y="8"/>
                    </a:lnTo>
                    <a:lnTo>
                      <a:pt x="7" y="42"/>
                    </a:lnTo>
                  </a:path>
                </a:pathLst>
              </a:custGeom>
              <a:solidFill>
                <a:srgbClr val="5C5C5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6" name="Freeform 121"/>
              <p:cNvSpPr>
                <a:spLocks/>
              </p:cNvSpPr>
              <p:nvPr/>
            </p:nvSpPr>
            <p:spPr bwMode="auto">
              <a:xfrm>
                <a:off x="4705" y="3141"/>
                <a:ext cx="50" cy="52"/>
              </a:xfrm>
              <a:custGeom>
                <a:avLst/>
                <a:gdLst>
                  <a:gd name="T0" fmla="*/ 8 w 50"/>
                  <a:gd name="T1" fmla="*/ 51 h 52"/>
                  <a:gd name="T2" fmla="*/ 0 w 50"/>
                  <a:gd name="T3" fmla="*/ 51 h 52"/>
                  <a:gd name="T4" fmla="*/ 49 w 50"/>
                  <a:gd name="T5" fmla="*/ 0 h 52"/>
                  <a:gd name="T6" fmla="*/ 49 w 50"/>
                  <a:gd name="T7" fmla="*/ 9 h 52"/>
                  <a:gd name="T8" fmla="*/ 8 w 50"/>
                  <a:gd name="T9" fmla="*/ 51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2"/>
                  <a:gd name="T17" fmla="*/ 50 w 5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2">
                    <a:moveTo>
                      <a:pt x="8" y="51"/>
                    </a:moveTo>
                    <a:lnTo>
                      <a:pt x="0" y="51"/>
                    </a:lnTo>
                    <a:lnTo>
                      <a:pt x="49" y="0"/>
                    </a:lnTo>
                    <a:lnTo>
                      <a:pt x="49" y="9"/>
                    </a:lnTo>
                    <a:lnTo>
                      <a:pt x="8" y="51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7" name="Freeform 122"/>
              <p:cNvSpPr>
                <a:spLocks/>
              </p:cNvSpPr>
              <p:nvPr/>
            </p:nvSpPr>
            <p:spPr bwMode="auto">
              <a:xfrm>
                <a:off x="4696" y="3132"/>
                <a:ext cx="59" cy="61"/>
              </a:xfrm>
              <a:custGeom>
                <a:avLst/>
                <a:gdLst>
                  <a:gd name="T0" fmla="*/ 8 w 59"/>
                  <a:gd name="T1" fmla="*/ 60 h 61"/>
                  <a:gd name="T2" fmla="*/ 0 w 59"/>
                  <a:gd name="T3" fmla="*/ 60 h 61"/>
                  <a:gd name="T4" fmla="*/ 58 w 59"/>
                  <a:gd name="T5" fmla="*/ 0 h 61"/>
                  <a:gd name="T6" fmla="*/ 58 w 59"/>
                  <a:gd name="T7" fmla="*/ 9 h 61"/>
                  <a:gd name="T8" fmla="*/ 8 w 59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1"/>
                  <a:gd name="T17" fmla="*/ 59 w 5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1">
                    <a:moveTo>
                      <a:pt x="8" y="60"/>
                    </a:moveTo>
                    <a:lnTo>
                      <a:pt x="0" y="60"/>
                    </a:lnTo>
                    <a:lnTo>
                      <a:pt x="58" y="0"/>
                    </a:lnTo>
                    <a:lnTo>
                      <a:pt x="58" y="9"/>
                    </a:lnTo>
                    <a:lnTo>
                      <a:pt x="8" y="60"/>
                    </a:lnTo>
                  </a:path>
                </a:pathLst>
              </a:custGeom>
              <a:solidFill>
                <a:srgbClr val="64646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8" name="Freeform 123"/>
              <p:cNvSpPr>
                <a:spLocks/>
              </p:cNvSpPr>
              <p:nvPr/>
            </p:nvSpPr>
            <p:spPr bwMode="auto">
              <a:xfrm>
                <a:off x="4688" y="3124"/>
                <a:ext cx="67" cy="69"/>
              </a:xfrm>
              <a:custGeom>
                <a:avLst/>
                <a:gdLst>
                  <a:gd name="T0" fmla="*/ 7 w 67"/>
                  <a:gd name="T1" fmla="*/ 68 h 69"/>
                  <a:gd name="T2" fmla="*/ 0 w 67"/>
                  <a:gd name="T3" fmla="*/ 68 h 69"/>
                  <a:gd name="T4" fmla="*/ 66 w 67"/>
                  <a:gd name="T5" fmla="*/ 0 h 69"/>
                  <a:gd name="T6" fmla="*/ 66 w 67"/>
                  <a:gd name="T7" fmla="*/ 8 h 69"/>
                  <a:gd name="T8" fmla="*/ 7 w 67"/>
                  <a:gd name="T9" fmla="*/ 68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9"/>
                  <a:gd name="T17" fmla="*/ 67 w 67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9">
                    <a:moveTo>
                      <a:pt x="7" y="68"/>
                    </a:moveTo>
                    <a:lnTo>
                      <a:pt x="0" y="68"/>
                    </a:lnTo>
                    <a:lnTo>
                      <a:pt x="66" y="0"/>
                    </a:lnTo>
                    <a:lnTo>
                      <a:pt x="66" y="8"/>
                    </a:lnTo>
                    <a:lnTo>
                      <a:pt x="7" y="68"/>
                    </a:lnTo>
                  </a:path>
                </a:pathLst>
              </a:custGeom>
              <a:solidFill>
                <a:srgbClr val="68686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9" name="Freeform 124"/>
              <p:cNvSpPr>
                <a:spLocks/>
              </p:cNvSpPr>
              <p:nvPr/>
            </p:nvSpPr>
            <p:spPr bwMode="auto">
              <a:xfrm>
                <a:off x="4680" y="3116"/>
                <a:ext cx="75" cy="77"/>
              </a:xfrm>
              <a:custGeom>
                <a:avLst/>
                <a:gdLst>
                  <a:gd name="T0" fmla="*/ 7 w 75"/>
                  <a:gd name="T1" fmla="*/ 76 h 77"/>
                  <a:gd name="T2" fmla="*/ 0 w 75"/>
                  <a:gd name="T3" fmla="*/ 76 h 77"/>
                  <a:gd name="T4" fmla="*/ 74 w 75"/>
                  <a:gd name="T5" fmla="*/ 0 h 77"/>
                  <a:gd name="T6" fmla="*/ 74 w 75"/>
                  <a:gd name="T7" fmla="*/ 0 h 77"/>
                  <a:gd name="T8" fmla="*/ 74 w 75"/>
                  <a:gd name="T9" fmla="*/ 8 h 77"/>
                  <a:gd name="T10" fmla="*/ 7 w 75"/>
                  <a:gd name="T11" fmla="*/ 7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77"/>
                  <a:gd name="T20" fmla="*/ 75 w 75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77">
                    <a:moveTo>
                      <a:pt x="7" y="76"/>
                    </a:moveTo>
                    <a:lnTo>
                      <a:pt x="0" y="76"/>
                    </a:lnTo>
                    <a:lnTo>
                      <a:pt x="74" y="0"/>
                    </a:lnTo>
                    <a:lnTo>
                      <a:pt x="74" y="8"/>
                    </a:lnTo>
                    <a:lnTo>
                      <a:pt x="7" y="76"/>
                    </a:lnTo>
                  </a:path>
                </a:pathLst>
              </a:custGeom>
              <a:solidFill>
                <a:srgbClr val="6C6C6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0" name="Freeform 125"/>
              <p:cNvSpPr>
                <a:spLocks/>
              </p:cNvSpPr>
              <p:nvPr/>
            </p:nvSpPr>
            <p:spPr bwMode="auto">
              <a:xfrm>
                <a:off x="4672" y="3112"/>
                <a:ext cx="83" cy="81"/>
              </a:xfrm>
              <a:custGeom>
                <a:avLst/>
                <a:gdLst>
                  <a:gd name="T0" fmla="*/ 8 w 83"/>
                  <a:gd name="T1" fmla="*/ 80 h 81"/>
                  <a:gd name="T2" fmla="*/ 0 w 83"/>
                  <a:gd name="T3" fmla="*/ 80 h 81"/>
                  <a:gd name="T4" fmla="*/ 76 w 83"/>
                  <a:gd name="T5" fmla="*/ 0 h 81"/>
                  <a:gd name="T6" fmla="*/ 77 w 83"/>
                  <a:gd name="T7" fmla="*/ 0 h 81"/>
                  <a:gd name="T8" fmla="*/ 79 w 83"/>
                  <a:gd name="T9" fmla="*/ 0 h 81"/>
                  <a:gd name="T10" fmla="*/ 80 w 83"/>
                  <a:gd name="T11" fmla="*/ 1 h 81"/>
                  <a:gd name="T12" fmla="*/ 81 w 83"/>
                  <a:gd name="T13" fmla="*/ 2 h 81"/>
                  <a:gd name="T14" fmla="*/ 82 w 83"/>
                  <a:gd name="T15" fmla="*/ 4 h 81"/>
                  <a:gd name="T16" fmla="*/ 8 w 83"/>
                  <a:gd name="T17" fmla="*/ 8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"/>
                  <a:gd name="T28" fmla="*/ 0 h 81"/>
                  <a:gd name="T29" fmla="*/ 83 w 83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" h="81">
                    <a:moveTo>
                      <a:pt x="8" y="80"/>
                    </a:moveTo>
                    <a:lnTo>
                      <a:pt x="0" y="8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81" y="2"/>
                    </a:lnTo>
                    <a:lnTo>
                      <a:pt x="82" y="4"/>
                    </a:lnTo>
                    <a:lnTo>
                      <a:pt x="8" y="80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1" name="Freeform 126"/>
              <p:cNvSpPr>
                <a:spLocks/>
              </p:cNvSpPr>
              <p:nvPr/>
            </p:nvSpPr>
            <p:spPr bwMode="auto">
              <a:xfrm>
                <a:off x="4666" y="3112"/>
                <a:ext cx="83" cy="81"/>
              </a:xfrm>
              <a:custGeom>
                <a:avLst/>
                <a:gdLst>
                  <a:gd name="T0" fmla="*/ 6 w 83"/>
                  <a:gd name="T1" fmla="*/ 80 h 81"/>
                  <a:gd name="T2" fmla="*/ 4 w 83"/>
                  <a:gd name="T3" fmla="*/ 80 h 81"/>
                  <a:gd name="T4" fmla="*/ 3 w 83"/>
                  <a:gd name="T5" fmla="*/ 80 h 81"/>
                  <a:gd name="T6" fmla="*/ 2 w 83"/>
                  <a:gd name="T7" fmla="*/ 79 h 81"/>
                  <a:gd name="T8" fmla="*/ 0 w 83"/>
                  <a:gd name="T9" fmla="*/ 78 h 81"/>
                  <a:gd name="T10" fmla="*/ 0 w 83"/>
                  <a:gd name="T11" fmla="*/ 76 h 81"/>
                  <a:gd name="T12" fmla="*/ 74 w 83"/>
                  <a:gd name="T13" fmla="*/ 0 h 81"/>
                  <a:gd name="T14" fmla="*/ 82 w 83"/>
                  <a:gd name="T15" fmla="*/ 0 h 81"/>
                  <a:gd name="T16" fmla="*/ 6 w 83"/>
                  <a:gd name="T17" fmla="*/ 8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"/>
                  <a:gd name="T28" fmla="*/ 0 h 81"/>
                  <a:gd name="T29" fmla="*/ 83 w 83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" h="81">
                    <a:moveTo>
                      <a:pt x="6" y="80"/>
                    </a:moveTo>
                    <a:lnTo>
                      <a:pt x="4" y="80"/>
                    </a:lnTo>
                    <a:lnTo>
                      <a:pt x="3" y="80"/>
                    </a:lnTo>
                    <a:lnTo>
                      <a:pt x="2" y="79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6" y="80"/>
                    </a:lnTo>
                  </a:path>
                </a:pathLst>
              </a:custGeom>
              <a:solidFill>
                <a:srgbClr val="74747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2" name="Freeform 127"/>
              <p:cNvSpPr>
                <a:spLocks/>
              </p:cNvSpPr>
              <p:nvPr/>
            </p:nvSpPr>
            <p:spPr bwMode="auto">
              <a:xfrm>
                <a:off x="4666" y="3112"/>
                <a:ext cx="76" cy="78"/>
              </a:xfrm>
              <a:custGeom>
                <a:avLst/>
                <a:gdLst>
                  <a:gd name="T0" fmla="*/ 0 w 76"/>
                  <a:gd name="T1" fmla="*/ 77 h 78"/>
                  <a:gd name="T2" fmla="*/ 0 w 76"/>
                  <a:gd name="T3" fmla="*/ 76 h 78"/>
                  <a:gd name="T4" fmla="*/ 0 w 76"/>
                  <a:gd name="T5" fmla="*/ 75 h 78"/>
                  <a:gd name="T6" fmla="*/ 0 w 76"/>
                  <a:gd name="T7" fmla="*/ 69 h 78"/>
                  <a:gd name="T8" fmla="*/ 66 w 76"/>
                  <a:gd name="T9" fmla="*/ 0 h 78"/>
                  <a:gd name="T10" fmla="*/ 75 w 76"/>
                  <a:gd name="T11" fmla="*/ 0 h 78"/>
                  <a:gd name="T12" fmla="*/ 0 w 76"/>
                  <a:gd name="T13" fmla="*/ 77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8"/>
                  <a:gd name="T23" fmla="*/ 76 w 76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8">
                    <a:moveTo>
                      <a:pt x="0" y="77"/>
                    </a:moveTo>
                    <a:lnTo>
                      <a:pt x="0" y="76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0" y="77"/>
                    </a:lnTo>
                  </a:path>
                </a:pathLst>
              </a:custGeom>
              <a:solidFill>
                <a:srgbClr val="78787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3" name="Freeform 128"/>
              <p:cNvSpPr>
                <a:spLocks/>
              </p:cNvSpPr>
              <p:nvPr/>
            </p:nvSpPr>
            <p:spPr bwMode="auto">
              <a:xfrm>
                <a:off x="4666" y="3112"/>
                <a:ext cx="67" cy="70"/>
              </a:xfrm>
              <a:custGeom>
                <a:avLst/>
                <a:gdLst>
                  <a:gd name="T0" fmla="*/ 0 w 67"/>
                  <a:gd name="T1" fmla="*/ 69 h 70"/>
                  <a:gd name="T2" fmla="*/ 0 w 67"/>
                  <a:gd name="T3" fmla="*/ 60 h 70"/>
                  <a:gd name="T4" fmla="*/ 57 w 67"/>
                  <a:gd name="T5" fmla="*/ 0 h 70"/>
                  <a:gd name="T6" fmla="*/ 66 w 67"/>
                  <a:gd name="T7" fmla="*/ 0 h 70"/>
                  <a:gd name="T8" fmla="*/ 0 w 67"/>
                  <a:gd name="T9" fmla="*/ 6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0"/>
                  <a:gd name="T17" fmla="*/ 67 w 6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0">
                    <a:moveTo>
                      <a:pt x="0" y="69"/>
                    </a:moveTo>
                    <a:lnTo>
                      <a:pt x="0" y="6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7C7C7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4" name="Freeform 129"/>
              <p:cNvSpPr>
                <a:spLocks/>
              </p:cNvSpPr>
              <p:nvPr/>
            </p:nvSpPr>
            <p:spPr bwMode="auto">
              <a:xfrm>
                <a:off x="4666" y="3112"/>
                <a:ext cx="58" cy="61"/>
              </a:xfrm>
              <a:custGeom>
                <a:avLst/>
                <a:gdLst>
                  <a:gd name="T0" fmla="*/ 0 w 58"/>
                  <a:gd name="T1" fmla="*/ 60 h 61"/>
                  <a:gd name="T2" fmla="*/ 0 w 58"/>
                  <a:gd name="T3" fmla="*/ 51 h 61"/>
                  <a:gd name="T4" fmla="*/ 49 w 58"/>
                  <a:gd name="T5" fmla="*/ 0 h 61"/>
                  <a:gd name="T6" fmla="*/ 57 w 58"/>
                  <a:gd name="T7" fmla="*/ 0 h 61"/>
                  <a:gd name="T8" fmla="*/ 0 w 58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1"/>
                  <a:gd name="T17" fmla="*/ 58 w 5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1">
                    <a:moveTo>
                      <a:pt x="0" y="60"/>
                    </a:moveTo>
                    <a:lnTo>
                      <a:pt x="0" y="51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0" y="60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5" name="Freeform 130"/>
              <p:cNvSpPr>
                <a:spLocks/>
              </p:cNvSpPr>
              <p:nvPr/>
            </p:nvSpPr>
            <p:spPr bwMode="auto">
              <a:xfrm>
                <a:off x="4666" y="3112"/>
                <a:ext cx="51" cy="52"/>
              </a:xfrm>
              <a:custGeom>
                <a:avLst/>
                <a:gdLst>
                  <a:gd name="T0" fmla="*/ 0 w 51"/>
                  <a:gd name="T1" fmla="*/ 51 h 52"/>
                  <a:gd name="T2" fmla="*/ 0 w 51"/>
                  <a:gd name="T3" fmla="*/ 42 h 52"/>
                  <a:gd name="T4" fmla="*/ 41 w 51"/>
                  <a:gd name="T5" fmla="*/ 0 h 52"/>
                  <a:gd name="T6" fmla="*/ 50 w 51"/>
                  <a:gd name="T7" fmla="*/ 0 h 52"/>
                  <a:gd name="T8" fmla="*/ 0 w 51"/>
                  <a:gd name="T9" fmla="*/ 51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2"/>
                  <a:gd name="T17" fmla="*/ 51 w 51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2">
                    <a:moveTo>
                      <a:pt x="0" y="51"/>
                    </a:moveTo>
                    <a:lnTo>
                      <a:pt x="0" y="42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0" y="51"/>
                    </a:lnTo>
                  </a:path>
                </a:pathLst>
              </a:custGeom>
              <a:solidFill>
                <a:srgbClr val="84848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6" name="Freeform 131"/>
              <p:cNvSpPr>
                <a:spLocks/>
              </p:cNvSpPr>
              <p:nvPr/>
            </p:nvSpPr>
            <p:spPr bwMode="auto">
              <a:xfrm>
                <a:off x="4666" y="3112"/>
                <a:ext cx="42" cy="44"/>
              </a:xfrm>
              <a:custGeom>
                <a:avLst/>
                <a:gdLst>
                  <a:gd name="T0" fmla="*/ 0 w 42"/>
                  <a:gd name="T1" fmla="*/ 43 h 44"/>
                  <a:gd name="T2" fmla="*/ 0 w 42"/>
                  <a:gd name="T3" fmla="*/ 34 h 44"/>
                  <a:gd name="T4" fmla="*/ 33 w 42"/>
                  <a:gd name="T5" fmla="*/ 0 h 44"/>
                  <a:gd name="T6" fmla="*/ 41 w 42"/>
                  <a:gd name="T7" fmla="*/ 0 h 44"/>
                  <a:gd name="T8" fmla="*/ 0 w 42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4"/>
                  <a:gd name="T17" fmla="*/ 42 w 4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4">
                    <a:moveTo>
                      <a:pt x="0" y="43"/>
                    </a:moveTo>
                    <a:lnTo>
                      <a:pt x="0" y="34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88888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7" name="Freeform 132"/>
              <p:cNvSpPr>
                <a:spLocks/>
              </p:cNvSpPr>
              <p:nvPr/>
            </p:nvSpPr>
            <p:spPr bwMode="auto">
              <a:xfrm>
                <a:off x="4666" y="3112"/>
                <a:ext cx="34" cy="36"/>
              </a:xfrm>
              <a:custGeom>
                <a:avLst/>
                <a:gdLst>
                  <a:gd name="T0" fmla="*/ 0 w 34"/>
                  <a:gd name="T1" fmla="*/ 35 h 36"/>
                  <a:gd name="T2" fmla="*/ 0 w 34"/>
                  <a:gd name="T3" fmla="*/ 26 h 36"/>
                  <a:gd name="T4" fmla="*/ 24 w 34"/>
                  <a:gd name="T5" fmla="*/ 0 h 36"/>
                  <a:gd name="T6" fmla="*/ 33 w 34"/>
                  <a:gd name="T7" fmla="*/ 0 h 36"/>
                  <a:gd name="T8" fmla="*/ 0 w 34"/>
                  <a:gd name="T9" fmla="*/ 3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6"/>
                  <a:gd name="T17" fmla="*/ 34 w 34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6">
                    <a:moveTo>
                      <a:pt x="0" y="35"/>
                    </a:moveTo>
                    <a:lnTo>
                      <a:pt x="0" y="26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8C8C8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8" name="Freeform 133"/>
              <p:cNvSpPr>
                <a:spLocks/>
              </p:cNvSpPr>
              <p:nvPr/>
            </p:nvSpPr>
            <p:spPr bwMode="auto">
              <a:xfrm>
                <a:off x="4666" y="3112"/>
                <a:ext cx="26" cy="27"/>
              </a:xfrm>
              <a:custGeom>
                <a:avLst/>
                <a:gdLst>
                  <a:gd name="T0" fmla="*/ 0 w 26"/>
                  <a:gd name="T1" fmla="*/ 26 h 27"/>
                  <a:gd name="T2" fmla="*/ 0 w 26"/>
                  <a:gd name="T3" fmla="*/ 17 h 27"/>
                  <a:gd name="T4" fmla="*/ 17 w 26"/>
                  <a:gd name="T5" fmla="*/ 0 h 27"/>
                  <a:gd name="T6" fmla="*/ 25 w 26"/>
                  <a:gd name="T7" fmla="*/ 0 h 27"/>
                  <a:gd name="T8" fmla="*/ 0 w 26"/>
                  <a:gd name="T9" fmla="*/ 2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7"/>
                  <a:gd name="T17" fmla="*/ 26 w 2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7">
                    <a:moveTo>
                      <a:pt x="0" y="26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9" name="Freeform 134"/>
              <p:cNvSpPr>
                <a:spLocks/>
              </p:cNvSpPr>
              <p:nvPr/>
            </p:nvSpPr>
            <p:spPr bwMode="auto">
              <a:xfrm>
                <a:off x="4666" y="3112"/>
                <a:ext cx="18" cy="18"/>
              </a:xfrm>
              <a:custGeom>
                <a:avLst/>
                <a:gdLst>
                  <a:gd name="T0" fmla="*/ 0 w 18"/>
                  <a:gd name="T1" fmla="*/ 17 h 18"/>
                  <a:gd name="T2" fmla="*/ 0 w 18"/>
                  <a:gd name="T3" fmla="*/ 8 h 18"/>
                  <a:gd name="T4" fmla="*/ 8 w 18"/>
                  <a:gd name="T5" fmla="*/ 0 h 18"/>
                  <a:gd name="T6" fmla="*/ 17 w 18"/>
                  <a:gd name="T7" fmla="*/ 0 h 18"/>
                  <a:gd name="T8" fmla="*/ 0 w 18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0" y="17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9494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0" name="Freeform 135"/>
              <p:cNvSpPr>
                <a:spLocks/>
              </p:cNvSpPr>
              <p:nvPr/>
            </p:nvSpPr>
            <p:spPr bwMode="auto">
              <a:xfrm>
                <a:off x="4666" y="311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8 h 17"/>
                  <a:gd name="T4" fmla="*/ 0 w 17"/>
                  <a:gd name="T5" fmla="*/ 5 h 17"/>
                  <a:gd name="T6" fmla="*/ 2 w 17"/>
                  <a:gd name="T7" fmla="*/ 2 h 17"/>
                  <a:gd name="T8" fmla="*/ 4 w 17"/>
                  <a:gd name="T9" fmla="*/ 1 h 17"/>
                  <a:gd name="T10" fmla="*/ 8 w 17"/>
                  <a:gd name="T11" fmla="*/ 0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999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1" name="Freeform 136"/>
              <p:cNvSpPr>
                <a:spLocks/>
              </p:cNvSpPr>
              <p:nvPr/>
            </p:nvSpPr>
            <p:spPr bwMode="auto">
              <a:xfrm>
                <a:off x="4705" y="3124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16 w 17"/>
                  <a:gd name="T3" fmla="*/ 0 h 18"/>
                  <a:gd name="T4" fmla="*/ 16 w 17"/>
                  <a:gd name="T5" fmla="*/ 17 h 18"/>
                  <a:gd name="T6" fmla="*/ 0 w 17"/>
                  <a:gd name="T7" fmla="*/ 17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0"/>
                    </a:move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2" name="Freeform 137"/>
              <p:cNvSpPr>
                <a:spLocks/>
              </p:cNvSpPr>
              <p:nvPr/>
            </p:nvSpPr>
            <p:spPr bwMode="auto">
              <a:xfrm>
                <a:off x="4705" y="3124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16 w 17"/>
                  <a:gd name="T3" fmla="*/ 0 h 18"/>
                  <a:gd name="T4" fmla="*/ 16 w 17"/>
                  <a:gd name="T5" fmla="*/ 17 h 18"/>
                  <a:gd name="T6" fmla="*/ 0 w 17"/>
                  <a:gd name="T7" fmla="*/ 17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0"/>
                    </a:move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3" name="Freeform 138"/>
              <p:cNvSpPr>
                <a:spLocks/>
              </p:cNvSpPr>
              <p:nvPr/>
            </p:nvSpPr>
            <p:spPr bwMode="auto">
              <a:xfrm>
                <a:off x="4705" y="3158"/>
                <a:ext cx="17" cy="19"/>
              </a:xfrm>
              <a:custGeom>
                <a:avLst/>
                <a:gdLst>
                  <a:gd name="T0" fmla="*/ 0 w 17"/>
                  <a:gd name="T1" fmla="*/ 0 h 19"/>
                  <a:gd name="T2" fmla="*/ 16 w 17"/>
                  <a:gd name="T3" fmla="*/ 0 h 19"/>
                  <a:gd name="T4" fmla="*/ 16 w 17"/>
                  <a:gd name="T5" fmla="*/ 18 h 19"/>
                  <a:gd name="T6" fmla="*/ 0 w 17"/>
                  <a:gd name="T7" fmla="*/ 18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6" y="0"/>
                    </a:lnTo>
                    <a:lnTo>
                      <a:pt x="16" y="18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4" name="Freeform 139"/>
              <p:cNvSpPr>
                <a:spLocks/>
              </p:cNvSpPr>
              <p:nvPr/>
            </p:nvSpPr>
            <p:spPr bwMode="auto">
              <a:xfrm>
                <a:off x="4543" y="3202"/>
                <a:ext cx="125" cy="17"/>
              </a:xfrm>
              <a:custGeom>
                <a:avLst/>
                <a:gdLst>
                  <a:gd name="T0" fmla="*/ 0 w 125"/>
                  <a:gd name="T1" fmla="*/ 0 h 17"/>
                  <a:gd name="T2" fmla="*/ 0 w 125"/>
                  <a:gd name="T3" fmla="*/ 4 h 17"/>
                  <a:gd name="T4" fmla="*/ 0 w 125"/>
                  <a:gd name="T5" fmla="*/ 9 h 17"/>
                  <a:gd name="T6" fmla="*/ 0 w 125"/>
                  <a:gd name="T7" fmla="*/ 13 h 17"/>
                  <a:gd name="T8" fmla="*/ 1 w 125"/>
                  <a:gd name="T9" fmla="*/ 16 h 17"/>
                  <a:gd name="T10" fmla="*/ 2 w 125"/>
                  <a:gd name="T11" fmla="*/ 16 h 17"/>
                  <a:gd name="T12" fmla="*/ 121 w 125"/>
                  <a:gd name="T13" fmla="*/ 16 h 17"/>
                  <a:gd name="T14" fmla="*/ 122 w 125"/>
                  <a:gd name="T15" fmla="*/ 16 h 17"/>
                  <a:gd name="T16" fmla="*/ 123 w 125"/>
                  <a:gd name="T17" fmla="*/ 13 h 17"/>
                  <a:gd name="T18" fmla="*/ 124 w 125"/>
                  <a:gd name="T19" fmla="*/ 9 h 17"/>
                  <a:gd name="T20" fmla="*/ 124 w 125"/>
                  <a:gd name="T21" fmla="*/ 4 h 17"/>
                  <a:gd name="T22" fmla="*/ 124 w 125"/>
                  <a:gd name="T23" fmla="*/ 0 h 17"/>
                  <a:gd name="T24" fmla="*/ 0 w 125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5"/>
                  <a:gd name="T40" fmla="*/ 0 h 17"/>
                  <a:gd name="T41" fmla="*/ 125 w 125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5" h="17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121" y="16"/>
                    </a:lnTo>
                    <a:lnTo>
                      <a:pt x="122" y="16"/>
                    </a:lnTo>
                    <a:lnTo>
                      <a:pt x="123" y="13"/>
                    </a:lnTo>
                    <a:lnTo>
                      <a:pt x="124" y="9"/>
                    </a:lnTo>
                    <a:lnTo>
                      <a:pt x="124" y="4"/>
                    </a:lnTo>
                    <a:lnTo>
                      <a:pt x="12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5" name="Freeform 140"/>
              <p:cNvSpPr>
                <a:spLocks/>
              </p:cNvSpPr>
              <p:nvPr/>
            </p:nvSpPr>
            <p:spPr bwMode="auto">
              <a:xfrm>
                <a:off x="4543" y="3197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6" name="Freeform 141"/>
              <p:cNvSpPr>
                <a:spLocks/>
              </p:cNvSpPr>
              <p:nvPr/>
            </p:nvSpPr>
            <p:spPr bwMode="auto">
              <a:xfrm>
                <a:off x="4543" y="3191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7" name="Freeform 142"/>
              <p:cNvSpPr>
                <a:spLocks/>
              </p:cNvSpPr>
              <p:nvPr/>
            </p:nvSpPr>
            <p:spPr bwMode="auto">
              <a:xfrm>
                <a:off x="4543" y="3185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8" name="Freeform 143"/>
              <p:cNvSpPr>
                <a:spLocks/>
              </p:cNvSpPr>
              <p:nvPr/>
            </p:nvSpPr>
            <p:spPr bwMode="auto">
              <a:xfrm>
                <a:off x="4543" y="3180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9" name="Freeform 144"/>
              <p:cNvSpPr>
                <a:spLocks/>
              </p:cNvSpPr>
              <p:nvPr/>
            </p:nvSpPr>
            <p:spPr bwMode="auto">
              <a:xfrm>
                <a:off x="4543" y="3175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0" name="Freeform 145"/>
              <p:cNvSpPr>
                <a:spLocks/>
              </p:cNvSpPr>
              <p:nvPr/>
            </p:nvSpPr>
            <p:spPr bwMode="auto">
              <a:xfrm>
                <a:off x="4543" y="3168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1" name="Freeform 146"/>
              <p:cNvSpPr>
                <a:spLocks/>
              </p:cNvSpPr>
              <p:nvPr/>
            </p:nvSpPr>
            <p:spPr bwMode="auto">
              <a:xfrm>
                <a:off x="4543" y="3163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2" name="Freeform 147"/>
              <p:cNvSpPr>
                <a:spLocks/>
              </p:cNvSpPr>
              <p:nvPr/>
            </p:nvSpPr>
            <p:spPr bwMode="auto">
              <a:xfrm>
                <a:off x="4543" y="3158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3" name="Freeform 148"/>
              <p:cNvSpPr>
                <a:spLocks/>
              </p:cNvSpPr>
              <p:nvPr/>
            </p:nvSpPr>
            <p:spPr bwMode="auto">
              <a:xfrm>
                <a:off x="4543" y="3152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4" name="Freeform 149"/>
              <p:cNvSpPr>
                <a:spLocks/>
              </p:cNvSpPr>
              <p:nvPr/>
            </p:nvSpPr>
            <p:spPr bwMode="auto">
              <a:xfrm>
                <a:off x="4543" y="3146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5" name="Freeform 150"/>
              <p:cNvSpPr>
                <a:spLocks/>
              </p:cNvSpPr>
              <p:nvPr/>
            </p:nvSpPr>
            <p:spPr bwMode="auto">
              <a:xfrm>
                <a:off x="4543" y="3141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6" name="Freeform 151"/>
              <p:cNvSpPr>
                <a:spLocks/>
              </p:cNvSpPr>
              <p:nvPr/>
            </p:nvSpPr>
            <p:spPr bwMode="auto">
              <a:xfrm>
                <a:off x="4543" y="3135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7" name="Freeform 152"/>
              <p:cNvSpPr>
                <a:spLocks/>
              </p:cNvSpPr>
              <p:nvPr/>
            </p:nvSpPr>
            <p:spPr bwMode="auto">
              <a:xfrm>
                <a:off x="4543" y="3130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8" name="Freeform 153"/>
              <p:cNvSpPr>
                <a:spLocks/>
              </p:cNvSpPr>
              <p:nvPr/>
            </p:nvSpPr>
            <p:spPr bwMode="auto">
              <a:xfrm>
                <a:off x="4543" y="3124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9" name="Freeform 154"/>
              <p:cNvSpPr>
                <a:spLocks/>
              </p:cNvSpPr>
              <p:nvPr/>
            </p:nvSpPr>
            <p:spPr bwMode="auto">
              <a:xfrm>
                <a:off x="4543" y="3119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0" name="Freeform 155"/>
              <p:cNvSpPr>
                <a:spLocks/>
              </p:cNvSpPr>
              <p:nvPr/>
            </p:nvSpPr>
            <p:spPr bwMode="auto">
              <a:xfrm>
                <a:off x="4543" y="3113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" name="Freeform 156"/>
              <p:cNvSpPr>
                <a:spLocks/>
              </p:cNvSpPr>
              <p:nvPr/>
            </p:nvSpPr>
            <p:spPr bwMode="auto">
              <a:xfrm>
                <a:off x="4543" y="3108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" name="Freeform 157"/>
              <p:cNvSpPr>
                <a:spLocks/>
              </p:cNvSpPr>
              <p:nvPr/>
            </p:nvSpPr>
            <p:spPr bwMode="auto">
              <a:xfrm>
                <a:off x="4543" y="3102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" name="Freeform 158"/>
              <p:cNvSpPr>
                <a:spLocks/>
              </p:cNvSpPr>
              <p:nvPr/>
            </p:nvSpPr>
            <p:spPr bwMode="auto">
              <a:xfrm>
                <a:off x="4543" y="3097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11 h 17"/>
                  <a:gd name="T4" fmla="*/ 0 w 125"/>
                  <a:gd name="T5" fmla="*/ 6 h 17"/>
                  <a:gd name="T6" fmla="*/ 0 w 125"/>
                  <a:gd name="T7" fmla="*/ 2 h 17"/>
                  <a:gd name="T8" fmla="*/ 1 w 125"/>
                  <a:gd name="T9" fmla="*/ 0 h 17"/>
                  <a:gd name="T10" fmla="*/ 2 w 125"/>
                  <a:gd name="T11" fmla="*/ 0 h 17"/>
                  <a:gd name="T12" fmla="*/ 121 w 125"/>
                  <a:gd name="T13" fmla="*/ 0 h 17"/>
                  <a:gd name="T14" fmla="*/ 122 w 125"/>
                  <a:gd name="T15" fmla="*/ 0 h 17"/>
                  <a:gd name="T16" fmla="*/ 123 w 125"/>
                  <a:gd name="T17" fmla="*/ 2 h 17"/>
                  <a:gd name="T18" fmla="*/ 124 w 125"/>
                  <a:gd name="T19" fmla="*/ 6 h 17"/>
                  <a:gd name="T20" fmla="*/ 124 w 125"/>
                  <a:gd name="T21" fmla="*/ 11 h 17"/>
                  <a:gd name="T22" fmla="*/ 124 w 125"/>
                  <a:gd name="T23" fmla="*/ 16 h 17"/>
                  <a:gd name="T24" fmla="*/ 0 w 125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5"/>
                  <a:gd name="T40" fmla="*/ 0 h 17"/>
                  <a:gd name="T41" fmla="*/ 125 w 125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5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3" y="2"/>
                    </a:lnTo>
                    <a:lnTo>
                      <a:pt x="124" y="6"/>
                    </a:lnTo>
                    <a:lnTo>
                      <a:pt x="124" y="11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4" name="Freeform 159"/>
              <p:cNvSpPr>
                <a:spLocks/>
              </p:cNvSpPr>
              <p:nvPr/>
            </p:nvSpPr>
            <p:spPr bwMode="auto">
              <a:xfrm>
                <a:off x="4525" y="3202"/>
                <a:ext cx="19" cy="17"/>
              </a:xfrm>
              <a:custGeom>
                <a:avLst/>
                <a:gdLst>
                  <a:gd name="T0" fmla="*/ 0 w 19"/>
                  <a:gd name="T1" fmla="*/ 0 h 17"/>
                  <a:gd name="T2" fmla="*/ 2 w 19"/>
                  <a:gd name="T3" fmla="*/ 2 h 17"/>
                  <a:gd name="T4" fmla="*/ 4 w 19"/>
                  <a:gd name="T5" fmla="*/ 4 h 17"/>
                  <a:gd name="T6" fmla="*/ 6 w 19"/>
                  <a:gd name="T7" fmla="*/ 6 h 17"/>
                  <a:gd name="T8" fmla="*/ 8 w 19"/>
                  <a:gd name="T9" fmla="*/ 6 h 17"/>
                  <a:gd name="T10" fmla="*/ 10 w 19"/>
                  <a:gd name="T11" fmla="*/ 9 h 17"/>
                  <a:gd name="T12" fmla="*/ 12 w 19"/>
                  <a:gd name="T13" fmla="*/ 11 h 17"/>
                  <a:gd name="T14" fmla="*/ 14 w 19"/>
                  <a:gd name="T15" fmla="*/ 13 h 17"/>
                  <a:gd name="T16" fmla="*/ 16 w 19"/>
                  <a:gd name="T17" fmla="*/ 16 h 17"/>
                  <a:gd name="T18" fmla="*/ 17 w 19"/>
                  <a:gd name="T19" fmla="*/ 16 h 17"/>
                  <a:gd name="T20" fmla="*/ 17 w 19"/>
                  <a:gd name="T21" fmla="*/ 13 h 17"/>
                  <a:gd name="T22" fmla="*/ 18 w 19"/>
                  <a:gd name="T23" fmla="*/ 13 h 17"/>
                  <a:gd name="T24" fmla="*/ 18 w 19"/>
                  <a:gd name="T25" fmla="*/ 11 h 17"/>
                  <a:gd name="T26" fmla="*/ 18 w 19"/>
                  <a:gd name="T27" fmla="*/ 9 h 17"/>
                  <a:gd name="T28" fmla="*/ 18 w 19"/>
                  <a:gd name="T29" fmla="*/ 4 h 17"/>
                  <a:gd name="T30" fmla="*/ 18 w 19"/>
                  <a:gd name="T31" fmla="*/ 0 h 17"/>
                  <a:gd name="T32" fmla="*/ 0 w 19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7"/>
                  <a:gd name="T53" fmla="*/ 19 w 19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7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4" y="13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5" name="Freeform 160"/>
              <p:cNvSpPr>
                <a:spLocks/>
              </p:cNvSpPr>
              <p:nvPr/>
            </p:nvSpPr>
            <p:spPr bwMode="auto">
              <a:xfrm>
                <a:off x="4508" y="3197"/>
                <a:ext cx="36" cy="17"/>
              </a:xfrm>
              <a:custGeom>
                <a:avLst/>
                <a:gdLst>
                  <a:gd name="T0" fmla="*/ 17 w 36"/>
                  <a:gd name="T1" fmla="*/ 16 h 17"/>
                  <a:gd name="T2" fmla="*/ 15 w 36"/>
                  <a:gd name="T3" fmla="*/ 16 h 17"/>
                  <a:gd name="T4" fmla="*/ 13 w 36"/>
                  <a:gd name="T5" fmla="*/ 13 h 17"/>
                  <a:gd name="T6" fmla="*/ 11 w 36"/>
                  <a:gd name="T7" fmla="*/ 10 h 17"/>
                  <a:gd name="T8" fmla="*/ 9 w 36"/>
                  <a:gd name="T9" fmla="*/ 8 h 17"/>
                  <a:gd name="T10" fmla="*/ 7 w 36"/>
                  <a:gd name="T11" fmla="*/ 8 h 17"/>
                  <a:gd name="T12" fmla="*/ 5 w 36"/>
                  <a:gd name="T13" fmla="*/ 5 h 17"/>
                  <a:gd name="T14" fmla="*/ 3 w 36"/>
                  <a:gd name="T15" fmla="*/ 2 h 17"/>
                  <a:gd name="T16" fmla="*/ 1 w 36"/>
                  <a:gd name="T17" fmla="*/ 0 h 17"/>
                  <a:gd name="T18" fmla="*/ 0 w 36"/>
                  <a:gd name="T19" fmla="*/ 0 h 17"/>
                  <a:gd name="T20" fmla="*/ 0 w 36"/>
                  <a:gd name="T21" fmla="*/ 0 h 17"/>
                  <a:gd name="T22" fmla="*/ 35 w 36"/>
                  <a:gd name="T23" fmla="*/ 0 h 17"/>
                  <a:gd name="T24" fmla="*/ 35 w 36"/>
                  <a:gd name="T25" fmla="*/ 2 h 17"/>
                  <a:gd name="T26" fmla="*/ 35 w 36"/>
                  <a:gd name="T27" fmla="*/ 8 h 17"/>
                  <a:gd name="T28" fmla="*/ 35 w 36"/>
                  <a:gd name="T29" fmla="*/ 13 h 17"/>
                  <a:gd name="T30" fmla="*/ 35 w 36"/>
                  <a:gd name="T31" fmla="*/ 16 h 17"/>
                  <a:gd name="T32" fmla="*/ 17 w 36"/>
                  <a:gd name="T33" fmla="*/ 16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7"/>
                  <a:gd name="T53" fmla="*/ 36 w 36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7">
                    <a:moveTo>
                      <a:pt x="17" y="16"/>
                    </a:moveTo>
                    <a:lnTo>
                      <a:pt x="15" y="16"/>
                    </a:lnTo>
                    <a:lnTo>
                      <a:pt x="13" y="13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8"/>
                    </a:lnTo>
                    <a:lnTo>
                      <a:pt x="35" y="13"/>
                    </a:lnTo>
                    <a:lnTo>
                      <a:pt x="35" y="16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6B6B6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6" name="Freeform 161"/>
              <p:cNvSpPr>
                <a:spLocks/>
              </p:cNvSpPr>
              <p:nvPr/>
            </p:nvSpPr>
            <p:spPr bwMode="auto">
              <a:xfrm>
                <a:off x="4491" y="3191"/>
                <a:ext cx="53" cy="17"/>
              </a:xfrm>
              <a:custGeom>
                <a:avLst/>
                <a:gdLst>
                  <a:gd name="T0" fmla="*/ 17 w 53"/>
                  <a:gd name="T1" fmla="*/ 16 h 17"/>
                  <a:gd name="T2" fmla="*/ 15 w 53"/>
                  <a:gd name="T3" fmla="*/ 13 h 17"/>
                  <a:gd name="T4" fmla="*/ 13 w 53"/>
                  <a:gd name="T5" fmla="*/ 11 h 17"/>
                  <a:gd name="T6" fmla="*/ 10 w 53"/>
                  <a:gd name="T7" fmla="*/ 9 h 17"/>
                  <a:gd name="T8" fmla="*/ 8 w 53"/>
                  <a:gd name="T9" fmla="*/ 6 h 17"/>
                  <a:gd name="T10" fmla="*/ 6 w 53"/>
                  <a:gd name="T11" fmla="*/ 4 h 17"/>
                  <a:gd name="T12" fmla="*/ 4 w 53"/>
                  <a:gd name="T13" fmla="*/ 4 h 17"/>
                  <a:gd name="T14" fmla="*/ 2 w 53"/>
                  <a:gd name="T15" fmla="*/ 2 h 17"/>
                  <a:gd name="T16" fmla="*/ 0 w 53"/>
                  <a:gd name="T17" fmla="*/ 0 h 17"/>
                  <a:gd name="T18" fmla="*/ 52 w 53"/>
                  <a:gd name="T19" fmla="*/ 0 h 17"/>
                  <a:gd name="T20" fmla="*/ 52 w 53"/>
                  <a:gd name="T21" fmla="*/ 4 h 17"/>
                  <a:gd name="T22" fmla="*/ 52 w 53"/>
                  <a:gd name="T23" fmla="*/ 6 h 17"/>
                  <a:gd name="T24" fmla="*/ 52 w 53"/>
                  <a:gd name="T25" fmla="*/ 11 h 17"/>
                  <a:gd name="T26" fmla="*/ 52 w 53"/>
                  <a:gd name="T27" fmla="*/ 16 h 17"/>
                  <a:gd name="T28" fmla="*/ 17 w 53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"/>
                  <a:gd name="T46" fmla="*/ 0 h 17"/>
                  <a:gd name="T47" fmla="*/ 53 w 5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" h="17">
                    <a:moveTo>
                      <a:pt x="17" y="16"/>
                    </a:moveTo>
                    <a:lnTo>
                      <a:pt x="15" y="13"/>
                    </a:lnTo>
                    <a:lnTo>
                      <a:pt x="13" y="11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0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2" y="11"/>
                    </a:lnTo>
                    <a:lnTo>
                      <a:pt x="52" y="16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7" name="Freeform 162"/>
              <p:cNvSpPr>
                <a:spLocks/>
              </p:cNvSpPr>
              <p:nvPr/>
            </p:nvSpPr>
            <p:spPr bwMode="auto">
              <a:xfrm>
                <a:off x="4476" y="3185"/>
                <a:ext cx="68" cy="17"/>
              </a:xfrm>
              <a:custGeom>
                <a:avLst/>
                <a:gdLst>
                  <a:gd name="T0" fmla="*/ 14 w 68"/>
                  <a:gd name="T1" fmla="*/ 16 h 17"/>
                  <a:gd name="T2" fmla="*/ 13 w 68"/>
                  <a:gd name="T3" fmla="*/ 13 h 17"/>
                  <a:gd name="T4" fmla="*/ 11 w 68"/>
                  <a:gd name="T5" fmla="*/ 13 h 17"/>
                  <a:gd name="T6" fmla="*/ 10 w 68"/>
                  <a:gd name="T7" fmla="*/ 11 h 17"/>
                  <a:gd name="T8" fmla="*/ 8 w 68"/>
                  <a:gd name="T9" fmla="*/ 9 h 17"/>
                  <a:gd name="T10" fmla="*/ 6 w 68"/>
                  <a:gd name="T11" fmla="*/ 9 h 17"/>
                  <a:gd name="T12" fmla="*/ 4 w 68"/>
                  <a:gd name="T13" fmla="*/ 6 h 17"/>
                  <a:gd name="T14" fmla="*/ 3 w 68"/>
                  <a:gd name="T15" fmla="*/ 4 h 17"/>
                  <a:gd name="T16" fmla="*/ 1 w 68"/>
                  <a:gd name="T17" fmla="*/ 4 h 17"/>
                  <a:gd name="T18" fmla="*/ 0 w 68"/>
                  <a:gd name="T19" fmla="*/ 2 h 17"/>
                  <a:gd name="T20" fmla="*/ 0 w 68"/>
                  <a:gd name="T21" fmla="*/ 2 h 17"/>
                  <a:gd name="T22" fmla="*/ 0 w 68"/>
                  <a:gd name="T23" fmla="*/ 0 h 17"/>
                  <a:gd name="T24" fmla="*/ 67 w 68"/>
                  <a:gd name="T25" fmla="*/ 0 h 17"/>
                  <a:gd name="T26" fmla="*/ 67 w 68"/>
                  <a:gd name="T27" fmla="*/ 4 h 17"/>
                  <a:gd name="T28" fmla="*/ 67 w 68"/>
                  <a:gd name="T29" fmla="*/ 9 h 17"/>
                  <a:gd name="T30" fmla="*/ 67 w 68"/>
                  <a:gd name="T31" fmla="*/ 11 h 17"/>
                  <a:gd name="T32" fmla="*/ 67 w 68"/>
                  <a:gd name="T33" fmla="*/ 16 h 17"/>
                  <a:gd name="T34" fmla="*/ 14 w 68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8"/>
                  <a:gd name="T55" fmla="*/ 0 h 17"/>
                  <a:gd name="T56" fmla="*/ 68 w 68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8" h="17">
                    <a:moveTo>
                      <a:pt x="14" y="16"/>
                    </a:moveTo>
                    <a:lnTo>
                      <a:pt x="13" y="13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14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8" name="Freeform 163"/>
              <p:cNvSpPr>
                <a:spLocks/>
              </p:cNvSpPr>
              <p:nvPr/>
            </p:nvSpPr>
            <p:spPr bwMode="auto">
              <a:xfrm>
                <a:off x="4476" y="3180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10 h 17"/>
                  <a:gd name="T6" fmla="*/ 0 w 68"/>
                  <a:gd name="T7" fmla="*/ 8 h 17"/>
                  <a:gd name="T8" fmla="*/ 0 w 68"/>
                  <a:gd name="T9" fmla="*/ 2 h 17"/>
                  <a:gd name="T10" fmla="*/ 0 w 68"/>
                  <a:gd name="T11" fmla="*/ 0 h 17"/>
                  <a:gd name="T12" fmla="*/ 67 w 68"/>
                  <a:gd name="T13" fmla="*/ 0 h 17"/>
                  <a:gd name="T14" fmla="*/ 67 w 68"/>
                  <a:gd name="T15" fmla="*/ 2 h 17"/>
                  <a:gd name="T16" fmla="*/ 67 w 68"/>
                  <a:gd name="T17" fmla="*/ 8 h 17"/>
                  <a:gd name="T18" fmla="*/ 67 w 68"/>
                  <a:gd name="T19" fmla="*/ 13 h 17"/>
                  <a:gd name="T20" fmla="*/ 67 w 68"/>
                  <a:gd name="T21" fmla="*/ 16 h 17"/>
                  <a:gd name="T22" fmla="*/ 0 w 68"/>
                  <a:gd name="T23" fmla="*/ 16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7"/>
                  <a:gd name="T38" fmla="*/ 68 w 68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B7B7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9" name="Freeform 164"/>
              <p:cNvSpPr>
                <a:spLocks/>
              </p:cNvSpPr>
              <p:nvPr/>
            </p:nvSpPr>
            <p:spPr bwMode="auto">
              <a:xfrm>
                <a:off x="4476" y="3175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0" name="Freeform 165"/>
              <p:cNvSpPr>
                <a:spLocks/>
              </p:cNvSpPr>
              <p:nvPr/>
            </p:nvSpPr>
            <p:spPr bwMode="auto">
              <a:xfrm>
                <a:off x="4476" y="3169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1" name="Freeform 166"/>
              <p:cNvSpPr>
                <a:spLocks/>
              </p:cNvSpPr>
              <p:nvPr/>
            </p:nvSpPr>
            <p:spPr bwMode="auto">
              <a:xfrm>
                <a:off x="4476" y="3163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B8B8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2" name="Freeform 167"/>
              <p:cNvSpPr>
                <a:spLocks/>
              </p:cNvSpPr>
              <p:nvPr/>
            </p:nvSpPr>
            <p:spPr bwMode="auto">
              <a:xfrm>
                <a:off x="4476" y="3158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9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9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3" name="Freeform 168"/>
              <p:cNvSpPr>
                <a:spLocks/>
              </p:cNvSpPr>
              <p:nvPr/>
            </p:nvSpPr>
            <p:spPr bwMode="auto">
              <a:xfrm>
                <a:off x="4476" y="3152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9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9 h 17"/>
                  <a:gd name="T16" fmla="*/ 67 w 68"/>
                  <a:gd name="T17" fmla="*/ 13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4" name="Freeform 169"/>
              <p:cNvSpPr>
                <a:spLocks/>
              </p:cNvSpPr>
              <p:nvPr/>
            </p:nvSpPr>
            <p:spPr bwMode="auto">
              <a:xfrm>
                <a:off x="4476" y="3147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8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8 h 17"/>
                  <a:gd name="T16" fmla="*/ 67 w 68"/>
                  <a:gd name="T17" fmla="*/ 13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B9B9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5" name="Freeform 170"/>
              <p:cNvSpPr>
                <a:spLocks/>
              </p:cNvSpPr>
              <p:nvPr/>
            </p:nvSpPr>
            <p:spPr bwMode="auto">
              <a:xfrm>
                <a:off x="4476" y="3141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1A1A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6" name="Freeform 171"/>
              <p:cNvSpPr>
                <a:spLocks/>
              </p:cNvSpPr>
              <p:nvPr/>
            </p:nvSpPr>
            <p:spPr bwMode="auto">
              <a:xfrm>
                <a:off x="4476" y="3136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9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9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7" name="Freeform 172"/>
              <p:cNvSpPr>
                <a:spLocks/>
              </p:cNvSpPr>
              <p:nvPr/>
            </p:nvSpPr>
            <p:spPr bwMode="auto">
              <a:xfrm>
                <a:off x="4476" y="3131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8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8 h 17"/>
                  <a:gd name="T16" fmla="*/ 67 w 68"/>
                  <a:gd name="T17" fmla="*/ 13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BABA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8" name="Freeform 173"/>
              <p:cNvSpPr>
                <a:spLocks/>
              </p:cNvSpPr>
              <p:nvPr/>
            </p:nvSpPr>
            <p:spPr bwMode="auto">
              <a:xfrm>
                <a:off x="4476" y="3125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1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9" name="Freeform 174"/>
              <p:cNvSpPr>
                <a:spLocks/>
              </p:cNvSpPr>
              <p:nvPr/>
            </p:nvSpPr>
            <p:spPr bwMode="auto">
              <a:xfrm>
                <a:off x="4476" y="3119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6B6B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0" name="Freeform 175"/>
              <p:cNvSpPr>
                <a:spLocks/>
              </p:cNvSpPr>
              <p:nvPr/>
            </p:nvSpPr>
            <p:spPr bwMode="auto">
              <a:xfrm>
                <a:off x="4476" y="3114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11 h 17"/>
                  <a:gd name="T6" fmla="*/ 1 w 68"/>
                  <a:gd name="T7" fmla="*/ 11 h 17"/>
                  <a:gd name="T8" fmla="*/ 3 w 68"/>
                  <a:gd name="T9" fmla="*/ 9 h 17"/>
                  <a:gd name="T10" fmla="*/ 4 w 68"/>
                  <a:gd name="T11" fmla="*/ 9 h 17"/>
                  <a:gd name="T12" fmla="*/ 6 w 68"/>
                  <a:gd name="T13" fmla="*/ 6 h 17"/>
                  <a:gd name="T14" fmla="*/ 7 w 68"/>
                  <a:gd name="T15" fmla="*/ 4 h 17"/>
                  <a:gd name="T16" fmla="*/ 9 w 68"/>
                  <a:gd name="T17" fmla="*/ 4 h 17"/>
                  <a:gd name="T18" fmla="*/ 10 w 68"/>
                  <a:gd name="T19" fmla="*/ 2 h 17"/>
                  <a:gd name="T20" fmla="*/ 12 w 68"/>
                  <a:gd name="T21" fmla="*/ 2 h 17"/>
                  <a:gd name="T22" fmla="*/ 13 w 68"/>
                  <a:gd name="T23" fmla="*/ 0 h 17"/>
                  <a:gd name="T24" fmla="*/ 67 w 68"/>
                  <a:gd name="T25" fmla="*/ 0 h 17"/>
                  <a:gd name="T26" fmla="*/ 67 w 68"/>
                  <a:gd name="T27" fmla="*/ 4 h 17"/>
                  <a:gd name="T28" fmla="*/ 67 w 68"/>
                  <a:gd name="T29" fmla="*/ 9 h 17"/>
                  <a:gd name="T30" fmla="*/ 67 w 68"/>
                  <a:gd name="T31" fmla="*/ 11 h 17"/>
                  <a:gd name="T32" fmla="*/ 67 w 68"/>
                  <a:gd name="T33" fmla="*/ 16 h 17"/>
                  <a:gd name="T34" fmla="*/ 0 w 68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8"/>
                  <a:gd name="T55" fmla="*/ 0 h 17"/>
                  <a:gd name="T56" fmla="*/ 68 w 68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BBBB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1" name="Freeform 176"/>
              <p:cNvSpPr>
                <a:spLocks/>
              </p:cNvSpPr>
              <p:nvPr/>
            </p:nvSpPr>
            <p:spPr bwMode="auto">
              <a:xfrm>
                <a:off x="4489" y="3108"/>
                <a:ext cx="55" cy="17"/>
              </a:xfrm>
              <a:custGeom>
                <a:avLst/>
                <a:gdLst>
                  <a:gd name="T0" fmla="*/ 0 w 55"/>
                  <a:gd name="T1" fmla="*/ 16 h 17"/>
                  <a:gd name="T2" fmla="*/ 2 w 55"/>
                  <a:gd name="T3" fmla="*/ 13 h 17"/>
                  <a:gd name="T4" fmla="*/ 4 w 55"/>
                  <a:gd name="T5" fmla="*/ 11 h 17"/>
                  <a:gd name="T6" fmla="*/ 7 w 55"/>
                  <a:gd name="T7" fmla="*/ 11 h 17"/>
                  <a:gd name="T8" fmla="*/ 8 w 55"/>
                  <a:gd name="T9" fmla="*/ 9 h 17"/>
                  <a:gd name="T10" fmla="*/ 10 w 55"/>
                  <a:gd name="T11" fmla="*/ 6 h 17"/>
                  <a:gd name="T12" fmla="*/ 13 w 55"/>
                  <a:gd name="T13" fmla="*/ 4 h 17"/>
                  <a:gd name="T14" fmla="*/ 15 w 55"/>
                  <a:gd name="T15" fmla="*/ 2 h 17"/>
                  <a:gd name="T16" fmla="*/ 17 w 55"/>
                  <a:gd name="T17" fmla="*/ 0 h 17"/>
                  <a:gd name="T18" fmla="*/ 54 w 55"/>
                  <a:gd name="T19" fmla="*/ 0 h 17"/>
                  <a:gd name="T20" fmla="*/ 54 w 55"/>
                  <a:gd name="T21" fmla="*/ 4 h 17"/>
                  <a:gd name="T22" fmla="*/ 54 w 55"/>
                  <a:gd name="T23" fmla="*/ 9 h 17"/>
                  <a:gd name="T24" fmla="*/ 54 w 55"/>
                  <a:gd name="T25" fmla="*/ 11 h 17"/>
                  <a:gd name="T26" fmla="*/ 54 w 55"/>
                  <a:gd name="T27" fmla="*/ 16 h 17"/>
                  <a:gd name="T28" fmla="*/ 0 w 55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17"/>
                  <a:gd name="T47" fmla="*/ 55 w 55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17">
                    <a:moveTo>
                      <a:pt x="0" y="16"/>
                    </a:moveTo>
                    <a:lnTo>
                      <a:pt x="2" y="13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54" y="0"/>
                    </a:lnTo>
                    <a:lnTo>
                      <a:pt x="54" y="4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1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2" name="Freeform 177"/>
              <p:cNvSpPr>
                <a:spLocks/>
              </p:cNvSpPr>
              <p:nvPr/>
            </p:nvSpPr>
            <p:spPr bwMode="auto">
              <a:xfrm>
                <a:off x="4506" y="3102"/>
                <a:ext cx="38" cy="17"/>
              </a:xfrm>
              <a:custGeom>
                <a:avLst/>
                <a:gdLst>
                  <a:gd name="T0" fmla="*/ 0 w 38"/>
                  <a:gd name="T1" fmla="*/ 16 h 17"/>
                  <a:gd name="T2" fmla="*/ 0 w 38"/>
                  <a:gd name="T3" fmla="*/ 16 h 17"/>
                  <a:gd name="T4" fmla="*/ 1 w 38"/>
                  <a:gd name="T5" fmla="*/ 16 h 17"/>
                  <a:gd name="T6" fmla="*/ 2 w 38"/>
                  <a:gd name="T7" fmla="*/ 16 h 17"/>
                  <a:gd name="T8" fmla="*/ 3 w 38"/>
                  <a:gd name="T9" fmla="*/ 13 h 17"/>
                  <a:gd name="T10" fmla="*/ 5 w 38"/>
                  <a:gd name="T11" fmla="*/ 11 h 17"/>
                  <a:gd name="T12" fmla="*/ 7 w 38"/>
                  <a:gd name="T13" fmla="*/ 11 h 17"/>
                  <a:gd name="T14" fmla="*/ 8 w 38"/>
                  <a:gd name="T15" fmla="*/ 9 h 17"/>
                  <a:gd name="T16" fmla="*/ 11 w 38"/>
                  <a:gd name="T17" fmla="*/ 6 h 17"/>
                  <a:gd name="T18" fmla="*/ 12 w 38"/>
                  <a:gd name="T19" fmla="*/ 4 h 17"/>
                  <a:gd name="T20" fmla="*/ 14 w 38"/>
                  <a:gd name="T21" fmla="*/ 4 h 17"/>
                  <a:gd name="T22" fmla="*/ 16 w 38"/>
                  <a:gd name="T23" fmla="*/ 2 h 17"/>
                  <a:gd name="T24" fmla="*/ 18 w 38"/>
                  <a:gd name="T25" fmla="*/ 0 h 17"/>
                  <a:gd name="T26" fmla="*/ 37 w 38"/>
                  <a:gd name="T27" fmla="*/ 0 h 17"/>
                  <a:gd name="T28" fmla="*/ 37 w 38"/>
                  <a:gd name="T29" fmla="*/ 4 h 17"/>
                  <a:gd name="T30" fmla="*/ 37 w 38"/>
                  <a:gd name="T31" fmla="*/ 9 h 17"/>
                  <a:gd name="T32" fmla="*/ 37 w 38"/>
                  <a:gd name="T33" fmla="*/ 13 h 17"/>
                  <a:gd name="T34" fmla="*/ 37 w 38"/>
                  <a:gd name="T35" fmla="*/ 16 h 17"/>
                  <a:gd name="T36" fmla="*/ 0 w 38"/>
                  <a:gd name="T37" fmla="*/ 1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7"/>
                  <a:gd name="T59" fmla="*/ 38 w 38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7">
                    <a:moveTo>
                      <a:pt x="0" y="16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37" y="0"/>
                    </a:lnTo>
                    <a:lnTo>
                      <a:pt x="37" y="4"/>
                    </a:lnTo>
                    <a:lnTo>
                      <a:pt x="37" y="9"/>
                    </a:lnTo>
                    <a:lnTo>
                      <a:pt x="37" y="13"/>
                    </a:lnTo>
                    <a:lnTo>
                      <a:pt x="3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6C6C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3" name="Freeform 178"/>
              <p:cNvSpPr>
                <a:spLocks/>
              </p:cNvSpPr>
              <p:nvPr/>
            </p:nvSpPr>
            <p:spPr bwMode="auto">
              <a:xfrm>
                <a:off x="4524" y="3097"/>
                <a:ext cx="20" cy="17"/>
              </a:xfrm>
              <a:custGeom>
                <a:avLst/>
                <a:gdLst>
                  <a:gd name="T0" fmla="*/ 0 w 20"/>
                  <a:gd name="T1" fmla="*/ 16 h 17"/>
                  <a:gd name="T2" fmla="*/ 2 w 20"/>
                  <a:gd name="T3" fmla="*/ 16 h 17"/>
                  <a:gd name="T4" fmla="*/ 4 w 20"/>
                  <a:gd name="T5" fmla="*/ 13 h 17"/>
                  <a:gd name="T6" fmla="*/ 6 w 20"/>
                  <a:gd name="T7" fmla="*/ 10 h 17"/>
                  <a:gd name="T8" fmla="*/ 8 w 20"/>
                  <a:gd name="T9" fmla="*/ 8 h 17"/>
                  <a:gd name="T10" fmla="*/ 11 w 20"/>
                  <a:gd name="T11" fmla="*/ 5 h 17"/>
                  <a:gd name="T12" fmla="*/ 13 w 20"/>
                  <a:gd name="T13" fmla="*/ 2 h 17"/>
                  <a:gd name="T14" fmla="*/ 15 w 20"/>
                  <a:gd name="T15" fmla="*/ 2 h 17"/>
                  <a:gd name="T16" fmla="*/ 17 w 20"/>
                  <a:gd name="T17" fmla="*/ 0 h 17"/>
                  <a:gd name="T18" fmla="*/ 18 w 20"/>
                  <a:gd name="T19" fmla="*/ 0 h 17"/>
                  <a:gd name="T20" fmla="*/ 19 w 20"/>
                  <a:gd name="T21" fmla="*/ 2 h 17"/>
                  <a:gd name="T22" fmla="*/ 19 w 20"/>
                  <a:gd name="T23" fmla="*/ 8 h 17"/>
                  <a:gd name="T24" fmla="*/ 19 w 20"/>
                  <a:gd name="T25" fmla="*/ 10 h 17"/>
                  <a:gd name="T26" fmla="*/ 19 w 20"/>
                  <a:gd name="T27" fmla="*/ 13 h 17"/>
                  <a:gd name="T28" fmla="*/ 19 w 20"/>
                  <a:gd name="T29" fmla="*/ 16 h 17"/>
                  <a:gd name="T30" fmla="*/ 0 w 20"/>
                  <a:gd name="T31" fmla="*/ 16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17"/>
                  <a:gd name="T50" fmla="*/ 20 w 20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17">
                    <a:moveTo>
                      <a:pt x="0" y="16"/>
                    </a:moveTo>
                    <a:lnTo>
                      <a:pt x="2" y="16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13"/>
                    </a:lnTo>
                    <a:lnTo>
                      <a:pt x="19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CCC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4" name="Freeform 179"/>
              <p:cNvSpPr>
                <a:spLocks/>
              </p:cNvSpPr>
              <p:nvPr/>
            </p:nvSpPr>
            <p:spPr bwMode="auto">
              <a:xfrm>
                <a:off x="4468" y="317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6 h 17"/>
                  <a:gd name="T4" fmla="*/ 16 w 17"/>
                  <a:gd name="T5" fmla="*/ 16 h 17"/>
                  <a:gd name="T6" fmla="*/ 16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5" name="Freeform 180"/>
              <p:cNvSpPr>
                <a:spLocks/>
              </p:cNvSpPr>
              <p:nvPr/>
            </p:nvSpPr>
            <p:spPr bwMode="auto">
              <a:xfrm>
                <a:off x="4468" y="317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6" name="Freeform 181"/>
              <p:cNvSpPr>
                <a:spLocks/>
              </p:cNvSpPr>
              <p:nvPr/>
            </p:nvSpPr>
            <p:spPr bwMode="auto">
              <a:xfrm>
                <a:off x="4468" y="317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7" name="Freeform 182"/>
              <p:cNvSpPr>
                <a:spLocks/>
              </p:cNvSpPr>
              <p:nvPr/>
            </p:nvSpPr>
            <p:spPr bwMode="auto">
              <a:xfrm>
                <a:off x="4468" y="316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8" name="Freeform 183"/>
              <p:cNvSpPr>
                <a:spLocks/>
              </p:cNvSpPr>
              <p:nvPr/>
            </p:nvSpPr>
            <p:spPr bwMode="auto">
              <a:xfrm>
                <a:off x="4468" y="316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9" name="Freeform 184"/>
              <p:cNvSpPr>
                <a:spLocks/>
              </p:cNvSpPr>
              <p:nvPr/>
            </p:nvSpPr>
            <p:spPr bwMode="auto">
              <a:xfrm>
                <a:off x="4468" y="31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0" name="Freeform 185"/>
              <p:cNvSpPr>
                <a:spLocks/>
              </p:cNvSpPr>
              <p:nvPr/>
            </p:nvSpPr>
            <p:spPr bwMode="auto">
              <a:xfrm>
                <a:off x="4468" y="316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1" name="Freeform 186"/>
              <p:cNvSpPr>
                <a:spLocks/>
              </p:cNvSpPr>
              <p:nvPr/>
            </p:nvSpPr>
            <p:spPr bwMode="auto">
              <a:xfrm>
                <a:off x="4468" y="315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2" name="Freeform 187"/>
              <p:cNvSpPr>
                <a:spLocks/>
              </p:cNvSpPr>
              <p:nvPr/>
            </p:nvSpPr>
            <p:spPr bwMode="auto">
              <a:xfrm>
                <a:off x="4468" y="315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3" name="Freeform 188"/>
              <p:cNvSpPr>
                <a:spLocks/>
              </p:cNvSpPr>
              <p:nvPr/>
            </p:nvSpPr>
            <p:spPr bwMode="auto">
              <a:xfrm>
                <a:off x="4468" y="315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4" name="Freeform 189"/>
              <p:cNvSpPr>
                <a:spLocks/>
              </p:cNvSpPr>
              <p:nvPr/>
            </p:nvSpPr>
            <p:spPr bwMode="auto">
              <a:xfrm>
                <a:off x="4468" y="315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5" name="Freeform 190"/>
              <p:cNvSpPr>
                <a:spLocks/>
              </p:cNvSpPr>
              <p:nvPr/>
            </p:nvSpPr>
            <p:spPr bwMode="auto">
              <a:xfrm>
                <a:off x="4468" y="314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6" name="Freeform 191"/>
              <p:cNvSpPr>
                <a:spLocks/>
              </p:cNvSpPr>
              <p:nvPr/>
            </p:nvSpPr>
            <p:spPr bwMode="auto">
              <a:xfrm>
                <a:off x="4468" y="314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7" name="Freeform 192"/>
              <p:cNvSpPr>
                <a:spLocks/>
              </p:cNvSpPr>
              <p:nvPr/>
            </p:nvSpPr>
            <p:spPr bwMode="auto">
              <a:xfrm>
                <a:off x="4468" y="314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8" name="Freeform 193"/>
              <p:cNvSpPr>
                <a:spLocks/>
              </p:cNvSpPr>
              <p:nvPr/>
            </p:nvSpPr>
            <p:spPr bwMode="auto">
              <a:xfrm>
                <a:off x="4468" y="3139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9" name="Freeform 194"/>
              <p:cNvSpPr>
                <a:spLocks/>
              </p:cNvSpPr>
              <p:nvPr/>
            </p:nvSpPr>
            <p:spPr bwMode="auto">
              <a:xfrm>
                <a:off x="4468" y="313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0" name="Freeform 195"/>
              <p:cNvSpPr>
                <a:spLocks/>
              </p:cNvSpPr>
              <p:nvPr/>
            </p:nvSpPr>
            <p:spPr bwMode="auto">
              <a:xfrm>
                <a:off x="4468" y="313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1" name="Freeform 196"/>
              <p:cNvSpPr>
                <a:spLocks/>
              </p:cNvSpPr>
              <p:nvPr/>
            </p:nvSpPr>
            <p:spPr bwMode="auto">
              <a:xfrm>
                <a:off x="4468" y="313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2" name="Freeform 197"/>
              <p:cNvSpPr>
                <a:spLocks/>
              </p:cNvSpPr>
              <p:nvPr/>
            </p:nvSpPr>
            <p:spPr bwMode="auto">
              <a:xfrm>
                <a:off x="4468" y="312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3" name="Freeform 198"/>
              <p:cNvSpPr>
                <a:spLocks/>
              </p:cNvSpPr>
              <p:nvPr/>
            </p:nvSpPr>
            <p:spPr bwMode="auto">
              <a:xfrm>
                <a:off x="4468" y="312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37" name="Group 199"/>
            <p:cNvGrpSpPr>
              <a:grpSpLocks/>
            </p:cNvGrpSpPr>
            <p:nvPr/>
          </p:nvGrpSpPr>
          <p:grpSpPr bwMode="auto">
            <a:xfrm>
              <a:off x="3808" y="3136"/>
              <a:ext cx="662" cy="48"/>
              <a:chOff x="3808" y="3136"/>
              <a:chExt cx="662" cy="48"/>
            </a:xfrm>
          </p:grpSpPr>
          <p:sp>
            <p:nvSpPr>
              <p:cNvPr id="1581" name="Freeform 200"/>
              <p:cNvSpPr>
                <a:spLocks/>
              </p:cNvSpPr>
              <p:nvPr/>
            </p:nvSpPr>
            <p:spPr bwMode="auto">
              <a:xfrm>
                <a:off x="3808" y="3167"/>
                <a:ext cx="662" cy="17"/>
              </a:xfrm>
              <a:custGeom>
                <a:avLst/>
                <a:gdLst>
                  <a:gd name="T0" fmla="*/ 0 w 662"/>
                  <a:gd name="T1" fmla="*/ 0 h 17"/>
                  <a:gd name="T2" fmla="*/ 0 w 662"/>
                  <a:gd name="T3" fmla="*/ 16 h 17"/>
                  <a:gd name="T4" fmla="*/ 661 w 662"/>
                  <a:gd name="T5" fmla="*/ 16 h 17"/>
                  <a:gd name="T6" fmla="*/ 661 w 662"/>
                  <a:gd name="T7" fmla="*/ 0 h 17"/>
                  <a:gd name="T8" fmla="*/ 0 w 66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0"/>
                    </a:moveTo>
                    <a:lnTo>
                      <a:pt x="0" y="16"/>
                    </a:lnTo>
                    <a:lnTo>
                      <a:pt x="661" y="16"/>
                    </a:lnTo>
                    <a:lnTo>
                      <a:pt x="66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2" name="Freeform 201"/>
              <p:cNvSpPr>
                <a:spLocks/>
              </p:cNvSpPr>
              <p:nvPr/>
            </p:nvSpPr>
            <p:spPr bwMode="auto">
              <a:xfrm>
                <a:off x="3808" y="3166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3" name="Freeform 202"/>
              <p:cNvSpPr>
                <a:spLocks/>
              </p:cNvSpPr>
              <p:nvPr/>
            </p:nvSpPr>
            <p:spPr bwMode="auto">
              <a:xfrm>
                <a:off x="3808" y="3164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4" name="Freeform 203"/>
              <p:cNvSpPr>
                <a:spLocks/>
              </p:cNvSpPr>
              <p:nvPr/>
            </p:nvSpPr>
            <p:spPr bwMode="auto">
              <a:xfrm>
                <a:off x="3808" y="3162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5" name="Freeform 204"/>
              <p:cNvSpPr>
                <a:spLocks/>
              </p:cNvSpPr>
              <p:nvPr/>
            </p:nvSpPr>
            <p:spPr bwMode="auto">
              <a:xfrm>
                <a:off x="3808" y="3160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6" name="Freeform 205"/>
              <p:cNvSpPr>
                <a:spLocks/>
              </p:cNvSpPr>
              <p:nvPr/>
            </p:nvSpPr>
            <p:spPr bwMode="auto">
              <a:xfrm>
                <a:off x="3808" y="3158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7" name="Freeform 206"/>
              <p:cNvSpPr>
                <a:spLocks/>
              </p:cNvSpPr>
              <p:nvPr/>
            </p:nvSpPr>
            <p:spPr bwMode="auto">
              <a:xfrm>
                <a:off x="3808" y="3157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8" name="Freeform 207"/>
              <p:cNvSpPr>
                <a:spLocks/>
              </p:cNvSpPr>
              <p:nvPr/>
            </p:nvSpPr>
            <p:spPr bwMode="auto">
              <a:xfrm>
                <a:off x="3808" y="3155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9" name="Freeform 208"/>
              <p:cNvSpPr>
                <a:spLocks/>
              </p:cNvSpPr>
              <p:nvPr/>
            </p:nvSpPr>
            <p:spPr bwMode="auto">
              <a:xfrm>
                <a:off x="3808" y="3154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0" name="Freeform 209"/>
              <p:cNvSpPr>
                <a:spLocks/>
              </p:cNvSpPr>
              <p:nvPr/>
            </p:nvSpPr>
            <p:spPr bwMode="auto">
              <a:xfrm>
                <a:off x="3808" y="3152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1" name="Freeform 210"/>
              <p:cNvSpPr>
                <a:spLocks/>
              </p:cNvSpPr>
              <p:nvPr/>
            </p:nvSpPr>
            <p:spPr bwMode="auto">
              <a:xfrm>
                <a:off x="3808" y="3150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2" name="Freeform 211"/>
              <p:cNvSpPr>
                <a:spLocks/>
              </p:cNvSpPr>
              <p:nvPr/>
            </p:nvSpPr>
            <p:spPr bwMode="auto">
              <a:xfrm>
                <a:off x="3808" y="3149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3" name="Freeform 212"/>
              <p:cNvSpPr>
                <a:spLocks/>
              </p:cNvSpPr>
              <p:nvPr/>
            </p:nvSpPr>
            <p:spPr bwMode="auto">
              <a:xfrm>
                <a:off x="3808" y="3147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4" name="Freeform 213"/>
              <p:cNvSpPr>
                <a:spLocks/>
              </p:cNvSpPr>
              <p:nvPr/>
            </p:nvSpPr>
            <p:spPr bwMode="auto">
              <a:xfrm>
                <a:off x="3808" y="3145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5" name="Freeform 214"/>
              <p:cNvSpPr>
                <a:spLocks/>
              </p:cNvSpPr>
              <p:nvPr/>
            </p:nvSpPr>
            <p:spPr bwMode="auto">
              <a:xfrm>
                <a:off x="3808" y="3144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6" name="Freeform 215"/>
              <p:cNvSpPr>
                <a:spLocks/>
              </p:cNvSpPr>
              <p:nvPr/>
            </p:nvSpPr>
            <p:spPr bwMode="auto">
              <a:xfrm>
                <a:off x="3808" y="3142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7" name="Freeform 216"/>
              <p:cNvSpPr>
                <a:spLocks/>
              </p:cNvSpPr>
              <p:nvPr/>
            </p:nvSpPr>
            <p:spPr bwMode="auto">
              <a:xfrm>
                <a:off x="3808" y="3141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8" name="Freeform 217"/>
              <p:cNvSpPr>
                <a:spLocks/>
              </p:cNvSpPr>
              <p:nvPr/>
            </p:nvSpPr>
            <p:spPr bwMode="auto">
              <a:xfrm>
                <a:off x="3808" y="3139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9" name="Freeform 218"/>
              <p:cNvSpPr>
                <a:spLocks/>
              </p:cNvSpPr>
              <p:nvPr/>
            </p:nvSpPr>
            <p:spPr bwMode="auto">
              <a:xfrm>
                <a:off x="3808" y="3137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0" name="Freeform 219"/>
              <p:cNvSpPr>
                <a:spLocks/>
              </p:cNvSpPr>
              <p:nvPr/>
            </p:nvSpPr>
            <p:spPr bwMode="auto">
              <a:xfrm>
                <a:off x="3808" y="3136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aphicFrame>
          <p:nvGraphicFramePr>
            <p:cNvPr id="1028" name="Object 220"/>
            <p:cNvGraphicFramePr>
              <a:graphicFrameLocks/>
            </p:cNvGraphicFramePr>
            <p:nvPr/>
          </p:nvGraphicFramePr>
          <p:xfrm>
            <a:off x="2607" y="3089"/>
            <a:ext cx="1479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ClipArt" r:id="rId8" imgW="3657600" imgH="1147680" progId="MS_ClipArt_Gallery.2">
                    <p:embed/>
                  </p:oleObj>
                </mc:Choice>
                <mc:Fallback>
                  <p:oleObj name="ClipArt" r:id="rId8" imgW="3657600" imgH="1147680" progId="MS_ClipArt_Gallery.2">
                    <p:embed/>
                    <p:pic>
                      <p:nvPicPr>
                        <p:cNvPr id="0" name="Object 22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7" y="3089"/>
                          <a:ext cx="1479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8" name="Group 221"/>
            <p:cNvGrpSpPr>
              <a:grpSpLocks/>
            </p:cNvGrpSpPr>
            <p:nvPr/>
          </p:nvGrpSpPr>
          <p:grpSpPr bwMode="auto">
            <a:xfrm>
              <a:off x="1259" y="3356"/>
              <a:ext cx="1379" cy="250"/>
              <a:chOff x="1259" y="3356"/>
              <a:chExt cx="1379" cy="250"/>
            </a:xfrm>
          </p:grpSpPr>
          <p:grpSp>
            <p:nvGrpSpPr>
              <p:cNvPr id="1453" name="Group 222"/>
              <p:cNvGrpSpPr>
                <a:grpSpLocks/>
              </p:cNvGrpSpPr>
              <p:nvPr/>
            </p:nvGrpSpPr>
            <p:grpSpPr bwMode="auto">
              <a:xfrm>
                <a:off x="2343" y="3422"/>
                <a:ext cx="295" cy="122"/>
                <a:chOff x="2343" y="3422"/>
                <a:chExt cx="295" cy="122"/>
              </a:xfrm>
            </p:grpSpPr>
            <p:sp>
              <p:nvSpPr>
                <p:cNvPr id="1498" name="Freeform 223"/>
                <p:cNvSpPr>
                  <a:spLocks/>
                </p:cNvSpPr>
                <p:nvPr/>
              </p:nvSpPr>
              <p:spPr bwMode="auto">
                <a:xfrm>
                  <a:off x="2621" y="350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6 h 17"/>
                    <a:gd name="T6" fmla="*/ 14 w 17"/>
                    <a:gd name="T7" fmla="*/ 14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9" name="Freeform 224"/>
                <p:cNvSpPr>
                  <a:spLocks/>
                </p:cNvSpPr>
                <p:nvPr/>
              </p:nvSpPr>
              <p:spPr bwMode="auto">
                <a:xfrm>
                  <a:off x="2613" y="3501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0 w 17"/>
                    <a:gd name="T3" fmla="*/ 16 h 17"/>
                    <a:gd name="T4" fmla="*/ 16 w 17"/>
                    <a:gd name="T5" fmla="*/ 0 h 17"/>
                    <a:gd name="T6" fmla="*/ 16 w 17"/>
                    <a:gd name="T7" fmla="*/ 8 h 17"/>
                    <a:gd name="T8" fmla="*/ 8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8" y="16"/>
                      </a:move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0" name="Freeform 225"/>
                <p:cNvSpPr>
                  <a:spLocks/>
                </p:cNvSpPr>
                <p:nvPr/>
              </p:nvSpPr>
              <p:spPr bwMode="auto">
                <a:xfrm>
                  <a:off x="2604" y="3492"/>
                  <a:ext cx="26" cy="26"/>
                </a:xfrm>
                <a:custGeom>
                  <a:avLst/>
                  <a:gdLst>
                    <a:gd name="T0" fmla="*/ 8 w 26"/>
                    <a:gd name="T1" fmla="*/ 25 h 26"/>
                    <a:gd name="T2" fmla="*/ 0 w 26"/>
                    <a:gd name="T3" fmla="*/ 25 h 26"/>
                    <a:gd name="T4" fmla="*/ 25 w 26"/>
                    <a:gd name="T5" fmla="*/ 0 h 26"/>
                    <a:gd name="T6" fmla="*/ 25 w 26"/>
                    <a:gd name="T7" fmla="*/ 8 h 26"/>
                    <a:gd name="T8" fmla="*/ 8 w 26"/>
                    <a:gd name="T9" fmla="*/ 25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6"/>
                    <a:gd name="T17" fmla="*/ 26 w 2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6">
                      <a:moveTo>
                        <a:pt x="8" y="25"/>
                      </a:moveTo>
                      <a:lnTo>
                        <a:pt x="0" y="25"/>
                      </a:lnTo>
                      <a:lnTo>
                        <a:pt x="25" y="0"/>
                      </a:lnTo>
                      <a:lnTo>
                        <a:pt x="25" y="8"/>
                      </a:lnTo>
                      <a:lnTo>
                        <a:pt x="8" y="25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1" name="Freeform 226"/>
                <p:cNvSpPr>
                  <a:spLocks/>
                </p:cNvSpPr>
                <p:nvPr/>
              </p:nvSpPr>
              <p:spPr bwMode="auto">
                <a:xfrm>
                  <a:off x="2596" y="3483"/>
                  <a:ext cx="34" cy="35"/>
                </a:xfrm>
                <a:custGeom>
                  <a:avLst/>
                  <a:gdLst>
                    <a:gd name="T0" fmla="*/ 8 w 34"/>
                    <a:gd name="T1" fmla="*/ 34 h 35"/>
                    <a:gd name="T2" fmla="*/ 0 w 34"/>
                    <a:gd name="T3" fmla="*/ 34 h 35"/>
                    <a:gd name="T4" fmla="*/ 33 w 34"/>
                    <a:gd name="T5" fmla="*/ 0 h 35"/>
                    <a:gd name="T6" fmla="*/ 33 w 34"/>
                    <a:gd name="T7" fmla="*/ 8 h 35"/>
                    <a:gd name="T8" fmla="*/ 8 w 34"/>
                    <a:gd name="T9" fmla="*/ 34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5"/>
                    <a:gd name="T17" fmla="*/ 34 w 3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5">
                      <a:moveTo>
                        <a:pt x="8" y="34"/>
                      </a:moveTo>
                      <a:lnTo>
                        <a:pt x="0" y="34"/>
                      </a:lnTo>
                      <a:lnTo>
                        <a:pt x="33" y="0"/>
                      </a:lnTo>
                      <a:lnTo>
                        <a:pt x="33" y="8"/>
                      </a:lnTo>
                      <a:lnTo>
                        <a:pt x="8" y="34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2" name="Freeform 227"/>
                <p:cNvSpPr>
                  <a:spLocks/>
                </p:cNvSpPr>
                <p:nvPr/>
              </p:nvSpPr>
              <p:spPr bwMode="auto">
                <a:xfrm>
                  <a:off x="2588" y="3475"/>
                  <a:ext cx="42" cy="43"/>
                </a:xfrm>
                <a:custGeom>
                  <a:avLst/>
                  <a:gdLst>
                    <a:gd name="T0" fmla="*/ 7 w 42"/>
                    <a:gd name="T1" fmla="*/ 42 h 43"/>
                    <a:gd name="T2" fmla="*/ 0 w 42"/>
                    <a:gd name="T3" fmla="*/ 42 h 43"/>
                    <a:gd name="T4" fmla="*/ 41 w 42"/>
                    <a:gd name="T5" fmla="*/ 0 h 43"/>
                    <a:gd name="T6" fmla="*/ 41 w 42"/>
                    <a:gd name="T7" fmla="*/ 8 h 43"/>
                    <a:gd name="T8" fmla="*/ 7 w 42"/>
                    <a:gd name="T9" fmla="*/ 42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3"/>
                    <a:gd name="T17" fmla="*/ 42 w 42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3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41" y="8"/>
                      </a:lnTo>
                      <a:lnTo>
                        <a:pt x="7" y="42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3" name="Freeform 228"/>
                <p:cNvSpPr>
                  <a:spLocks/>
                </p:cNvSpPr>
                <p:nvPr/>
              </p:nvSpPr>
              <p:spPr bwMode="auto">
                <a:xfrm>
                  <a:off x="2579" y="3466"/>
                  <a:ext cx="51" cy="52"/>
                </a:xfrm>
                <a:custGeom>
                  <a:avLst/>
                  <a:gdLst>
                    <a:gd name="T0" fmla="*/ 8 w 51"/>
                    <a:gd name="T1" fmla="*/ 51 h 52"/>
                    <a:gd name="T2" fmla="*/ 0 w 51"/>
                    <a:gd name="T3" fmla="*/ 51 h 52"/>
                    <a:gd name="T4" fmla="*/ 50 w 51"/>
                    <a:gd name="T5" fmla="*/ 0 h 52"/>
                    <a:gd name="T6" fmla="*/ 50 w 51"/>
                    <a:gd name="T7" fmla="*/ 9 h 52"/>
                    <a:gd name="T8" fmla="*/ 8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8" y="51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0" y="9"/>
                      </a:lnTo>
                      <a:lnTo>
                        <a:pt x="8" y="5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4" name="Freeform 229"/>
                <p:cNvSpPr>
                  <a:spLocks/>
                </p:cNvSpPr>
                <p:nvPr/>
              </p:nvSpPr>
              <p:spPr bwMode="auto">
                <a:xfrm>
                  <a:off x="2571" y="3457"/>
                  <a:ext cx="59" cy="61"/>
                </a:xfrm>
                <a:custGeom>
                  <a:avLst/>
                  <a:gdLst>
                    <a:gd name="T0" fmla="*/ 8 w 59"/>
                    <a:gd name="T1" fmla="*/ 60 h 61"/>
                    <a:gd name="T2" fmla="*/ 0 w 59"/>
                    <a:gd name="T3" fmla="*/ 60 h 61"/>
                    <a:gd name="T4" fmla="*/ 58 w 59"/>
                    <a:gd name="T5" fmla="*/ 0 h 61"/>
                    <a:gd name="T6" fmla="*/ 58 w 59"/>
                    <a:gd name="T7" fmla="*/ 9 h 61"/>
                    <a:gd name="T8" fmla="*/ 8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8" y="60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58" y="9"/>
                      </a:lnTo>
                      <a:lnTo>
                        <a:pt x="8" y="60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5" name="Freeform 230"/>
                <p:cNvSpPr>
                  <a:spLocks/>
                </p:cNvSpPr>
                <p:nvPr/>
              </p:nvSpPr>
              <p:spPr bwMode="auto">
                <a:xfrm>
                  <a:off x="2563" y="3449"/>
                  <a:ext cx="67" cy="69"/>
                </a:xfrm>
                <a:custGeom>
                  <a:avLst/>
                  <a:gdLst>
                    <a:gd name="T0" fmla="*/ 7 w 67"/>
                    <a:gd name="T1" fmla="*/ 68 h 69"/>
                    <a:gd name="T2" fmla="*/ 0 w 67"/>
                    <a:gd name="T3" fmla="*/ 68 h 69"/>
                    <a:gd name="T4" fmla="*/ 66 w 67"/>
                    <a:gd name="T5" fmla="*/ 0 h 69"/>
                    <a:gd name="T6" fmla="*/ 66 w 67"/>
                    <a:gd name="T7" fmla="*/ 8 h 69"/>
                    <a:gd name="T8" fmla="*/ 7 w 67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69"/>
                    <a:gd name="T17" fmla="*/ 67 w 67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69">
                      <a:moveTo>
                        <a:pt x="7" y="68"/>
                      </a:move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66" y="8"/>
                      </a:lnTo>
                      <a:lnTo>
                        <a:pt x="7" y="68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6" name="Freeform 231"/>
                <p:cNvSpPr>
                  <a:spLocks/>
                </p:cNvSpPr>
                <p:nvPr/>
              </p:nvSpPr>
              <p:spPr bwMode="auto">
                <a:xfrm>
                  <a:off x="2555" y="3441"/>
                  <a:ext cx="75" cy="77"/>
                </a:xfrm>
                <a:custGeom>
                  <a:avLst/>
                  <a:gdLst>
                    <a:gd name="T0" fmla="*/ 7 w 75"/>
                    <a:gd name="T1" fmla="*/ 76 h 77"/>
                    <a:gd name="T2" fmla="*/ 0 w 75"/>
                    <a:gd name="T3" fmla="*/ 76 h 77"/>
                    <a:gd name="T4" fmla="*/ 74 w 75"/>
                    <a:gd name="T5" fmla="*/ 0 h 77"/>
                    <a:gd name="T6" fmla="*/ 74 w 75"/>
                    <a:gd name="T7" fmla="*/ 0 h 77"/>
                    <a:gd name="T8" fmla="*/ 74 w 75"/>
                    <a:gd name="T9" fmla="*/ 8 h 77"/>
                    <a:gd name="T10" fmla="*/ 7 w 75"/>
                    <a:gd name="T11" fmla="*/ 76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77"/>
                    <a:gd name="T20" fmla="*/ 75 w 75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77">
                      <a:moveTo>
                        <a:pt x="7" y="76"/>
                      </a:moveTo>
                      <a:lnTo>
                        <a:pt x="0" y="76"/>
                      </a:lnTo>
                      <a:lnTo>
                        <a:pt x="74" y="0"/>
                      </a:lnTo>
                      <a:lnTo>
                        <a:pt x="74" y="8"/>
                      </a:lnTo>
                      <a:lnTo>
                        <a:pt x="7" y="7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7" name="Freeform 232"/>
                <p:cNvSpPr>
                  <a:spLocks/>
                </p:cNvSpPr>
                <p:nvPr/>
              </p:nvSpPr>
              <p:spPr bwMode="auto">
                <a:xfrm>
                  <a:off x="2547" y="3437"/>
                  <a:ext cx="83" cy="81"/>
                </a:xfrm>
                <a:custGeom>
                  <a:avLst/>
                  <a:gdLst>
                    <a:gd name="T0" fmla="*/ 8 w 83"/>
                    <a:gd name="T1" fmla="*/ 80 h 81"/>
                    <a:gd name="T2" fmla="*/ 0 w 83"/>
                    <a:gd name="T3" fmla="*/ 80 h 81"/>
                    <a:gd name="T4" fmla="*/ 76 w 83"/>
                    <a:gd name="T5" fmla="*/ 0 h 81"/>
                    <a:gd name="T6" fmla="*/ 77 w 83"/>
                    <a:gd name="T7" fmla="*/ 0 h 81"/>
                    <a:gd name="T8" fmla="*/ 79 w 83"/>
                    <a:gd name="T9" fmla="*/ 0 h 81"/>
                    <a:gd name="T10" fmla="*/ 80 w 83"/>
                    <a:gd name="T11" fmla="*/ 1 h 81"/>
                    <a:gd name="T12" fmla="*/ 81 w 83"/>
                    <a:gd name="T13" fmla="*/ 2 h 81"/>
                    <a:gd name="T14" fmla="*/ 82 w 83"/>
                    <a:gd name="T15" fmla="*/ 4 h 81"/>
                    <a:gd name="T16" fmla="*/ 8 w 83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81"/>
                    <a:gd name="T29" fmla="*/ 83 w 83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81">
                      <a:moveTo>
                        <a:pt x="8" y="80"/>
                      </a:moveTo>
                      <a:lnTo>
                        <a:pt x="0" y="8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9" y="0"/>
                      </a:lnTo>
                      <a:lnTo>
                        <a:pt x="80" y="1"/>
                      </a:lnTo>
                      <a:lnTo>
                        <a:pt x="81" y="2"/>
                      </a:lnTo>
                      <a:lnTo>
                        <a:pt x="82" y="4"/>
                      </a:lnTo>
                      <a:lnTo>
                        <a:pt x="8" y="80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8" name="Freeform 233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84" cy="81"/>
                </a:xfrm>
                <a:custGeom>
                  <a:avLst/>
                  <a:gdLst>
                    <a:gd name="T0" fmla="*/ 6 w 84"/>
                    <a:gd name="T1" fmla="*/ 80 h 81"/>
                    <a:gd name="T2" fmla="*/ 4 w 84"/>
                    <a:gd name="T3" fmla="*/ 80 h 81"/>
                    <a:gd name="T4" fmla="*/ 3 w 84"/>
                    <a:gd name="T5" fmla="*/ 80 h 81"/>
                    <a:gd name="T6" fmla="*/ 2 w 84"/>
                    <a:gd name="T7" fmla="*/ 79 h 81"/>
                    <a:gd name="T8" fmla="*/ 0 w 84"/>
                    <a:gd name="T9" fmla="*/ 78 h 81"/>
                    <a:gd name="T10" fmla="*/ 0 w 84"/>
                    <a:gd name="T11" fmla="*/ 76 h 81"/>
                    <a:gd name="T12" fmla="*/ 75 w 84"/>
                    <a:gd name="T13" fmla="*/ 0 h 81"/>
                    <a:gd name="T14" fmla="*/ 83 w 84"/>
                    <a:gd name="T15" fmla="*/ 0 h 81"/>
                    <a:gd name="T16" fmla="*/ 6 w 84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81"/>
                    <a:gd name="T29" fmla="*/ 84 w 8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81">
                      <a:moveTo>
                        <a:pt x="6" y="80"/>
                      </a:moveTo>
                      <a:lnTo>
                        <a:pt x="4" y="80"/>
                      </a:lnTo>
                      <a:lnTo>
                        <a:pt x="3" y="80"/>
                      </a:lnTo>
                      <a:lnTo>
                        <a:pt x="2" y="79"/>
                      </a:lnTo>
                      <a:lnTo>
                        <a:pt x="0" y="78"/>
                      </a:lnTo>
                      <a:lnTo>
                        <a:pt x="0" y="76"/>
                      </a:ln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6" y="80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9" name="Freeform 234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76" cy="78"/>
                </a:xfrm>
                <a:custGeom>
                  <a:avLst/>
                  <a:gdLst>
                    <a:gd name="T0" fmla="*/ 0 w 76"/>
                    <a:gd name="T1" fmla="*/ 77 h 78"/>
                    <a:gd name="T2" fmla="*/ 0 w 76"/>
                    <a:gd name="T3" fmla="*/ 76 h 78"/>
                    <a:gd name="T4" fmla="*/ 0 w 76"/>
                    <a:gd name="T5" fmla="*/ 75 h 78"/>
                    <a:gd name="T6" fmla="*/ 0 w 76"/>
                    <a:gd name="T7" fmla="*/ 69 h 78"/>
                    <a:gd name="T8" fmla="*/ 66 w 76"/>
                    <a:gd name="T9" fmla="*/ 0 h 78"/>
                    <a:gd name="T10" fmla="*/ 75 w 76"/>
                    <a:gd name="T11" fmla="*/ 0 h 78"/>
                    <a:gd name="T12" fmla="*/ 0 w 76"/>
                    <a:gd name="T13" fmla="*/ 77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78"/>
                    <a:gd name="T23" fmla="*/ 76 w 76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78">
                      <a:moveTo>
                        <a:pt x="0" y="77"/>
                      </a:moveTo>
                      <a:lnTo>
                        <a:pt x="0" y="76"/>
                      </a:lnTo>
                      <a:lnTo>
                        <a:pt x="0" y="75"/>
                      </a:lnTo>
                      <a:lnTo>
                        <a:pt x="0" y="69"/>
                      </a:lnTo>
                      <a:lnTo>
                        <a:pt x="66" y="0"/>
                      </a:lnTo>
                      <a:lnTo>
                        <a:pt x="75" y="0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0" name="Freeform 235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68" cy="70"/>
                </a:xfrm>
                <a:custGeom>
                  <a:avLst/>
                  <a:gdLst>
                    <a:gd name="T0" fmla="*/ 0 w 68"/>
                    <a:gd name="T1" fmla="*/ 69 h 70"/>
                    <a:gd name="T2" fmla="*/ 0 w 68"/>
                    <a:gd name="T3" fmla="*/ 60 h 70"/>
                    <a:gd name="T4" fmla="*/ 58 w 68"/>
                    <a:gd name="T5" fmla="*/ 0 h 70"/>
                    <a:gd name="T6" fmla="*/ 67 w 68"/>
                    <a:gd name="T7" fmla="*/ 0 h 70"/>
                    <a:gd name="T8" fmla="*/ 0 w 68"/>
                    <a:gd name="T9" fmla="*/ 6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0"/>
                    <a:gd name="T17" fmla="*/ 68 w 68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0">
                      <a:moveTo>
                        <a:pt x="0" y="69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67" y="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1" name="Freeform 236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59" cy="61"/>
                </a:xfrm>
                <a:custGeom>
                  <a:avLst/>
                  <a:gdLst>
                    <a:gd name="T0" fmla="*/ 0 w 59"/>
                    <a:gd name="T1" fmla="*/ 60 h 61"/>
                    <a:gd name="T2" fmla="*/ 0 w 59"/>
                    <a:gd name="T3" fmla="*/ 51 h 61"/>
                    <a:gd name="T4" fmla="*/ 50 w 59"/>
                    <a:gd name="T5" fmla="*/ 0 h 61"/>
                    <a:gd name="T6" fmla="*/ 58 w 59"/>
                    <a:gd name="T7" fmla="*/ 0 h 61"/>
                    <a:gd name="T8" fmla="*/ 0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0" y="60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8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2" name="Freeform 237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51" cy="52"/>
                </a:xfrm>
                <a:custGeom>
                  <a:avLst/>
                  <a:gdLst>
                    <a:gd name="T0" fmla="*/ 0 w 51"/>
                    <a:gd name="T1" fmla="*/ 51 h 52"/>
                    <a:gd name="T2" fmla="*/ 0 w 51"/>
                    <a:gd name="T3" fmla="*/ 42 h 52"/>
                    <a:gd name="T4" fmla="*/ 41 w 51"/>
                    <a:gd name="T5" fmla="*/ 0 h 52"/>
                    <a:gd name="T6" fmla="*/ 50 w 51"/>
                    <a:gd name="T7" fmla="*/ 0 h 52"/>
                    <a:gd name="T8" fmla="*/ 0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0" y="51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3" name="Freeform 238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43" cy="44"/>
                </a:xfrm>
                <a:custGeom>
                  <a:avLst/>
                  <a:gdLst>
                    <a:gd name="T0" fmla="*/ 0 w 43"/>
                    <a:gd name="T1" fmla="*/ 43 h 44"/>
                    <a:gd name="T2" fmla="*/ 0 w 43"/>
                    <a:gd name="T3" fmla="*/ 34 h 44"/>
                    <a:gd name="T4" fmla="*/ 34 w 43"/>
                    <a:gd name="T5" fmla="*/ 0 h 44"/>
                    <a:gd name="T6" fmla="*/ 42 w 43"/>
                    <a:gd name="T7" fmla="*/ 0 h 44"/>
                    <a:gd name="T8" fmla="*/ 0 w 43"/>
                    <a:gd name="T9" fmla="*/ 43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4"/>
                    <a:gd name="T17" fmla="*/ 43 w 4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4">
                      <a:moveTo>
                        <a:pt x="0" y="43"/>
                      </a:moveTo>
                      <a:lnTo>
                        <a:pt x="0" y="34"/>
                      </a:lnTo>
                      <a:lnTo>
                        <a:pt x="34" y="0"/>
                      </a:lnTo>
                      <a:lnTo>
                        <a:pt x="42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4" name="Freeform 239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35" cy="36"/>
                </a:xfrm>
                <a:custGeom>
                  <a:avLst/>
                  <a:gdLst>
                    <a:gd name="T0" fmla="*/ 0 w 35"/>
                    <a:gd name="T1" fmla="*/ 35 h 36"/>
                    <a:gd name="T2" fmla="*/ 0 w 35"/>
                    <a:gd name="T3" fmla="*/ 26 h 36"/>
                    <a:gd name="T4" fmla="*/ 25 w 35"/>
                    <a:gd name="T5" fmla="*/ 0 h 36"/>
                    <a:gd name="T6" fmla="*/ 34 w 35"/>
                    <a:gd name="T7" fmla="*/ 0 h 36"/>
                    <a:gd name="T8" fmla="*/ 0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0" y="35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5" name="Freeform 240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26" cy="27"/>
                </a:xfrm>
                <a:custGeom>
                  <a:avLst/>
                  <a:gdLst>
                    <a:gd name="T0" fmla="*/ 0 w 26"/>
                    <a:gd name="T1" fmla="*/ 26 h 27"/>
                    <a:gd name="T2" fmla="*/ 0 w 26"/>
                    <a:gd name="T3" fmla="*/ 17 h 27"/>
                    <a:gd name="T4" fmla="*/ 17 w 26"/>
                    <a:gd name="T5" fmla="*/ 0 h 27"/>
                    <a:gd name="T6" fmla="*/ 25 w 26"/>
                    <a:gd name="T7" fmla="*/ 0 h 27"/>
                    <a:gd name="T8" fmla="*/ 0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6" name="Freeform 241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19" cy="18"/>
                </a:xfrm>
                <a:custGeom>
                  <a:avLst/>
                  <a:gdLst>
                    <a:gd name="T0" fmla="*/ 0 w 19"/>
                    <a:gd name="T1" fmla="*/ 17 h 18"/>
                    <a:gd name="T2" fmla="*/ 0 w 19"/>
                    <a:gd name="T3" fmla="*/ 8 h 18"/>
                    <a:gd name="T4" fmla="*/ 9 w 19"/>
                    <a:gd name="T5" fmla="*/ 0 h 18"/>
                    <a:gd name="T6" fmla="*/ 18 w 19"/>
                    <a:gd name="T7" fmla="*/ 0 h 18"/>
                    <a:gd name="T8" fmla="*/ 0 w 19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8"/>
                    <a:gd name="T17" fmla="*/ 19 w 19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8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7" name="Freeform 242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5 h 17"/>
                    <a:gd name="T6" fmla="*/ 2 w 17"/>
                    <a:gd name="T7" fmla="*/ 2 h 17"/>
                    <a:gd name="T8" fmla="*/ 4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8" name="Freeform 243"/>
                <p:cNvSpPr>
                  <a:spLocks/>
                </p:cNvSpPr>
                <p:nvPr/>
              </p:nvSpPr>
              <p:spPr bwMode="auto">
                <a:xfrm>
                  <a:off x="2580" y="34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9" name="Freeform 244"/>
                <p:cNvSpPr>
                  <a:spLocks/>
                </p:cNvSpPr>
                <p:nvPr/>
              </p:nvSpPr>
              <p:spPr bwMode="auto">
                <a:xfrm>
                  <a:off x="2580" y="34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0" name="Freeform 245"/>
                <p:cNvSpPr>
                  <a:spLocks/>
                </p:cNvSpPr>
                <p:nvPr/>
              </p:nvSpPr>
              <p:spPr bwMode="auto">
                <a:xfrm>
                  <a:off x="2580" y="3483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1" name="Freeform 246"/>
                <p:cNvSpPr>
                  <a:spLocks/>
                </p:cNvSpPr>
                <p:nvPr/>
              </p:nvSpPr>
              <p:spPr bwMode="auto">
                <a:xfrm>
                  <a:off x="2418" y="3527"/>
                  <a:ext cx="125" cy="17"/>
                </a:xfrm>
                <a:custGeom>
                  <a:avLst/>
                  <a:gdLst>
                    <a:gd name="T0" fmla="*/ 0 w 125"/>
                    <a:gd name="T1" fmla="*/ 0 h 17"/>
                    <a:gd name="T2" fmla="*/ 0 w 125"/>
                    <a:gd name="T3" fmla="*/ 4 h 17"/>
                    <a:gd name="T4" fmla="*/ 0 w 125"/>
                    <a:gd name="T5" fmla="*/ 9 h 17"/>
                    <a:gd name="T6" fmla="*/ 0 w 125"/>
                    <a:gd name="T7" fmla="*/ 13 h 17"/>
                    <a:gd name="T8" fmla="*/ 1 w 125"/>
                    <a:gd name="T9" fmla="*/ 16 h 17"/>
                    <a:gd name="T10" fmla="*/ 2 w 125"/>
                    <a:gd name="T11" fmla="*/ 16 h 17"/>
                    <a:gd name="T12" fmla="*/ 121 w 125"/>
                    <a:gd name="T13" fmla="*/ 16 h 17"/>
                    <a:gd name="T14" fmla="*/ 122 w 125"/>
                    <a:gd name="T15" fmla="*/ 16 h 17"/>
                    <a:gd name="T16" fmla="*/ 123 w 125"/>
                    <a:gd name="T17" fmla="*/ 13 h 17"/>
                    <a:gd name="T18" fmla="*/ 124 w 125"/>
                    <a:gd name="T19" fmla="*/ 9 h 17"/>
                    <a:gd name="T20" fmla="*/ 124 w 125"/>
                    <a:gd name="T21" fmla="*/ 4 h 17"/>
                    <a:gd name="T22" fmla="*/ 124 w 125"/>
                    <a:gd name="T23" fmla="*/ 0 h 17"/>
                    <a:gd name="T24" fmla="*/ 0 w 125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121" y="16"/>
                      </a:lnTo>
                      <a:lnTo>
                        <a:pt x="122" y="16"/>
                      </a:lnTo>
                      <a:lnTo>
                        <a:pt x="123" y="13"/>
                      </a:lnTo>
                      <a:lnTo>
                        <a:pt x="124" y="9"/>
                      </a:lnTo>
                      <a:lnTo>
                        <a:pt x="124" y="4"/>
                      </a:lnTo>
                      <a:lnTo>
                        <a:pt x="12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2" name="Freeform 247"/>
                <p:cNvSpPr>
                  <a:spLocks/>
                </p:cNvSpPr>
                <p:nvPr/>
              </p:nvSpPr>
              <p:spPr bwMode="auto">
                <a:xfrm>
                  <a:off x="2418" y="3522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3" name="Freeform 248"/>
                <p:cNvSpPr>
                  <a:spLocks/>
                </p:cNvSpPr>
                <p:nvPr/>
              </p:nvSpPr>
              <p:spPr bwMode="auto">
                <a:xfrm>
                  <a:off x="2418" y="351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4" name="Freeform 249"/>
                <p:cNvSpPr>
                  <a:spLocks/>
                </p:cNvSpPr>
                <p:nvPr/>
              </p:nvSpPr>
              <p:spPr bwMode="auto">
                <a:xfrm>
                  <a:off x="2418" y="351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5" name="Freeform 250"/>
                <p:cNvSpPr>
                  <a:spLocks/>
                </p:cNvSpPr>
                <p:nvPr/>
              </p:nvSpPr>
              <p:spPr bwMode="auto">
                <a:xfrm>
                  <a:off x="2418" y="350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6" name="Freeform 251"/>
                <p:cNvSpPr>
                  <a:spLocks/>
                </p:cNvSpPr>
                <p:nvPr/>
              </p:nvSpPr>
              <p:spPr bwMode="auto">
                <a:xfrm>
                  <a:off x="2418" y="350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7" name="Freeform 252"/>
                <p:cNvSpPr>
                  <a:spLocks/>
                </p:cNvSpPr>
                <p:nvPr/>
              </p:nvSpPr>
              <p:spPr bwMode="auto">
                <a:xfrm>
                  <a:off x="2418" y="349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8" name="Freeform 253"/>
                <p:cNvSpPr>
                  <a:spLocks/>
                </p:cNvSpPr>
                <p:nvPr/>
              </p:nvSpPr>
              <p:spPr bwMode="auto">
                <a:xfrm>
                  <a:off x="2418" y="348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9" name="Freeform 254"/>
                <p:cNvSpPr>
                  <a:spLocks/>
                </p:cNvSpPr>
                <p:nvPr/>
              </p:nvSpPr>
              <p:spPr bwMode="auto">
                <a:xfrm>
                  <a:off x="2418" y="348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0" name="Freeform 255"/>
                <p:cNvSpPr>
                  <a:spLocks/>
                </p:cNvSpPr>
                <p:nvPr/>
              </p:nvSpPr>
              <p:spPr bwMode="auto">
                <a:xfrm>
                  <a:off x="2418" y="3477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1" name="Freeform 256"/>
                <p:cNvSpPr>
                  <a:spLocks/>
                </p:cNvSpPr>
                <p:nvPr/>
              </p:nvSpPr>
              <p:spPr bwMode="auto">
                <a:xfrm>
                  <a:off x="2418" y="347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2" name="Freeform 257"/>
                <p:cNvSpPr>
                  <a:spLocks/>
                </p:cNvSpPr>
                <p:nvPr/>
              </p:nvSpPr>
              <p:spPr bwMode="auto">
                <a:xfrm>
                  <a:off x="2418" y="346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3" name="Freeform 258"/>
                <p:cNvSpPr>
                  <a:spLocks/>
                </p:cNvSpPr>
                <p:nvPr/>
              </p:nvSpPr>
              <p:spPr bwMode="auto">
                <a:xfrm>
                  <a:off x="2418" y="346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4" name="Freeform 259"/>
                <p:cNvSpPr>
                  <a:spLocks/>
                </p:cNvSpPr>
                <p:nvPr/>
              </p:nvSpPr>
              <p:spPr bwMode="auto">
                <a:xfrm>
                  <a:off x="2418" y="345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5" name="Freeform 260"/>
                <p:cNvSpPr>
                  <a:spLocks/>
                </p:cNvSpPr>
                <p:nvPr/>
              </p:nvSpPr>
              <p:spPr bwMode="auto">
                <a:xfrm>
                  <a:off x="2418" y="3449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6" name="Freeform 261"/>
                <p:cNvSpPr>
                  <a:spLocks/>
                </p:cNvSpPr>
                <p:nvPr/>
              </p:nvSpPr>
              <p:spPr bwMode="auto">
                <a:xfrm>
                  <a:off x="2418" y="3444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7" name="Freeform 262"/>
                <p:cNvSpPr>
                  <a:spLocks/>
                </p:cNvSpPr>
                <p:nvPr/>
              </p:nvSpPr>
              <p:spPr bwMode="auto">
                <a:xfrm>
                  <a:off x="2418" y="343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8" name="Freeform 263"/>
                <p:cNvSpPr>
                  <a:spLocks/>
                </p:cNvSpPr>
                <p:nvPr/>
              </p:nvSpPr>
              <p:spPr bwMode="auto">
                <a:xfrm>
                  <a:off x="2418" y="343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9" name="Freeform 264"/>
                <p:cNvSpPr>
                  <a:spLocks/>
                </p:cNvSpPr>
                <p:nvPr/>
              </p:nvSpPr>
              <p:spPr bwMode="auto">
                <a:xfrm>
                  <a:off x="2418" y="3427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0" name="Freeform 265"/>
                <p:cNvSpPr>
                  <a:spLocks/>
                </p:cNvSpPr>
                <p:nvPr/>
              </p:nvSpPr>
              <p:spPr bwMode="auto">
                <a:xfrm>
                  <a:off x="2418" y="3422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11 h 17"/>
                    <a:gd name="T4" fmla="*/ 0 w 125"/>
                    <a:gd name="T5" fmla="*/ 6 h 17"/>
                    <a:gd name="T6" fmla="*/ 0 w 125"/>
                    <a:gd name="T7" fmla="*/ 2 h 17"/>
                    <a:gd name="T8" fmla="*/ 1 w 125"/>
                    <a:gd name="T9" fmla="*/ 0 h 17"/>
                    <a:gd name="T10" fmla="*/ 2 w 125"/>
                    <a:gd name="T11" fmla="*/ 0 h 17"/>
                    <a:gd name="T12" fmla="*/ 121 w 125"/>
                    <a:gd name="T13" fmla="*/ 0 h 17"/>
                    <a:gd name="T14" fmla="*/ 122 w 125"/>
                    <a:gd name="T15" fmla="*/ 0 h 17"/>
                    <a:gd name="T16" fmla="*/ 123 w 125"/>
                    <a:gd name="T17" fmla="*/ 2 h 17"/>
                    <a:gd name="T18" fmla="*/ 124 w 125"/>
                    <a:gd name="T19" fmla="*/ 6 h 17"/>
                    <a:gd name="T20" fmla="*/ 124 w 125"/>
                    <a:gd name="T21" fmla="*/ 11 h 17"/>
                    <a:gd name="T22" fmla="*/ 124 w 125"/>
                    <a:gd name="T23" fmla="*/ 16 h 17"/>
                    <a:gd name="T24" fmla="*/ 0 w 125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2"/>
                      </a:lnTo>
                      <a:lnTo>
                        <a:pt x="124" y="6"/>
                      </a:lnTo>
                      <a:lnTo>
                        <a:pt x="124" y="11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1" name="Freeform 266"/>
                <p:cNvSpPr>
                  <a:spLocks/>
                </p:cNvSpPr>
                <p:nvPr/>
              </p:nvSpPr>
              <p:spPr bwMode="auto">
                <a:xfrm>
                  <a:off x="2400" y="3527"/>
                  <a:ext cx="19" cy="17"/>
                </a:xfrm>
                <a:custGeom>
                  <a:avLst/>
                  <a:gdLst>
                    <a:gd name="T0" fmla="*/ 0 w 19"/>
                    <a:gd name="T1" fmla="*/ 0 h 17"/>
                    <a:gd name="T2" fmla="*/ 2 w 19"/>
                    <a:gd name="T3" fmla="*/ 2 h 17"/>
                    <a:gd name="T4" fmla="*/ 4 w 19"/>
                    <a:gd name="T5" fmla="*/ 4 h 17"/>
                    <a:gd name="T6" fmla="*/ 6 w 19"/>
                    <a:gd name="T7" fmla="*/ 6 h 17"/>
                    <a:gd name="T8" fmla="*/ 8 w 19"/>
                    <a:gd name="T9" fmla="*/ 6 h 17"/>
                    <a:gd name="T10" fmla="*/ 10 w 19"/>
                    <a:gd name="T11" fmla="*/ 9 h 17"/>
                    <a:gd name="T12" fmla="*/ 12 w 19"/>
                    <a:gd name="T13" fmla="*/ 11 h 17"/>
                    <a:gd name="T14" fmla="*/ 14 w 19"/>
                    <a:gd name="T15" fmla="*/ 13 h 17"/>
                    <a:gd name="T16" fmla="*/ 16 w 19"/>
                    <a:gd name="T17" fmla="*/ 16 h 17"/>
                    <a:gd name="T18" fmla="*/ 17 w 19"/>
                    <a:gd name="T19" fmla="*/ 16 h 17"/>
                    <a:gd name="T20" fmla="*/ 17 w 19"/>
                    <a:gd name="T21" fmla="*/ 13 h 17"/>
                    <a:gd name="T22" fmla="*/ 18 w 19"/>
                    <a:gd name="T23" fmla="*/ 13 h 17"/>
                    <a:gd name="T24" fmla="*/ 18 w 19"/>
                    <a:gd name="T25" fmla="*/ 11 h 17"/>
                    <a:gd name="T26" fmla="*/ 18 w 19"/>
                    <a:gd name="T27" fmla="*/ 9 h 17"/>
                    <a:gd name="T28" fmla="*/ 18 w 19"/>
                    <a:gd name="T29" fmla="*/ 4 h 17"/>
                    <a:gd name="T30" fmla="*/ 18 w 19"/>
                    <a:gd name="T31" fmla="*/ 0 h 17"/>
                    <a:gd name="T32" fmla="*/ 0 w 19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7"/>
                    <a:gd name="T53" fmla="*/ 19 w 19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2" name="Freeform 267"/>
                <p:cNvSpPr>
                  <a:spLocks/>
                </p:cNvSpPr>
                <p:nvPr/>
              </p:nvSpPr>
              <p:spPr bwMode="auto">
                <a:xfrm>
                  <a:off x="2383" y="3522"/>
                  <a:ext cx="36" cy="17"/>
                </a:xfrm>
                <a:custGeom>
                  <a:avLst/>
                  <a:gdLst>
                    <a:gd name="T0" fmla="*/ 17 w 36"/>
                    <a:gd name="T1" fmla="*/ 16 h 17"/>
                    <a:gd name="T2" fmla="*/ 15 w 36"/>
                    <a:gd name="T3" fmla="*/ 16 h 17"/>
                    <a:gd name="T4" fmla="*/ 13 w 36"/>
                    <a:gd name="T5" fmla="*/ 13 h 17"/>
                    <a:gd name="T6" fmla="*/ 11 w 36"/>
                    <a:gd name="T7" fmla="*/ 10 h 17"/>
                    <a:gd name="T8" fmla="*/ 9 w 36"/>
                    <a:gd name="T9" fmla="*/ 8 h 17"/>
                    <a:gd name="T10" fmla="*/ 7 w 36"/>
                    <a:gd name="T11" fmla="*/ 8 h 17"/>
                    <a:gd name="T12" fmla="*/ 5 w 36"/>
                    <a:gd name="T13" fmla="*/ 5 h 17"/>
                    <a:gd name="T14" fmla="*/ 3 w 36"/>
                    <a:gd name="T15" fmla="*/ 2 h 17"/>
                    <a:gd name="T16" fmla="*/ 1 w 36"/>
                    <a:gd name="T17" fmla="*/ 0 h 17"/>
                    <a:gd name="T18" fmla="*/ 0 w 36"/>
                    <a:gd name="T19" fmla="*/ 0 h 17"/>
                    <a:gd name="T20" fmla="*/ 0 w 36"/>
                    <a:gd name="T21" fmla="*/ 0 h 17"/>
                    <a:gd name="T22" fmla="*/ 35 w 36"/>
                    <a:gd name="T23" fmla="*/ 0 h 17"/>
                    <a:gd name="T24" fmla="*/ 35 w 36"/>
                    <a:gd name="T25" fmla="*/ 2 h 17"/>
                    <a:gd name="T26" fmla="*/ 35 w 36"/>
                    <a:gd name="T27" fmla="*/ 8 h 17"/>
                    <a:gd name="T28" fmla="*/ 35 w 36"/>
                    <a:gd name="T29" fmla="*/ 13 h 17"/>
                    <a:gd name="T30" fmla="*/ 35 w 36"/>
                    <a:gd name="T31" fmla="*/ 16 h 17"/>
                    <a:gd name="T32" fmla="*/ 17 w 36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17"/>
                    <a:gd name="T53" fmla="*/ 36 w 36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17">
                      <a:moveTo>
                        <a:pt x="17" y="16"/>
                      </a:moveTo>
                      <a:lnTo>
                        <a:pt x="15" y="16"/>
                      </a:lnTo>
                      <a:lnTo>
                        <a:pt x="13" y="13"/>
                      </a:lnTo>
                      <a:lnTo>
                        <a:pt x="11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5" y="8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3" name="Freeform 268"/>
                <p:cNvSpPr>
                  <a:spLocks/>
                </p:cNvSpPr>
                <p:nvPr/>
              </p:nvSpPr>
              <p:spPr bwMode="auto">
                <a:xfrm>
                  <a:off x="2365" y="3516"/>
                  <a:ext cx="54" cy="17"/>
                </a:xfrm>
                <a:custGeom>
                  <a:avLst/>
                  <a:gdLst>
                    <a:gd name="T0" fmla="*/ 17 w 54"/>
                    <a:gd name="T1" fmla="*/ 16 h 17"/>
                    <a:gd name="T2" fmla="*/ 15 w 54"/>
                    <a:gd name="T3" fmla="*/ 13 h 17"/>
                    <a:gd name="T4" fmla="*/ 13 w 54"/>
                    <a:gd name="T5" fmla="*/ 11 h 17"/>
                    <a:gd name="T6" fmla="*/ 11 w 54"/>
                    <a:gd name="T7" fmla="*/ 9 h 17"/>
                    <a:gd name="T8" fmla="*/ 8 w 54"/>
                    <a:gd name="T9" fmla="*/ 6 h 17"/>
                    <a:gd name="T10" fmla="*/ 6 w 54"/>
                    <a:gd name="T11" fmla="*/ 4 h 17"/>
                    <a:gd name="T12" fmla="*/ 4 w 54"/>
                    <a:gd name="T13" fmla="*/ 4 h 17"/>
                    <a:gd name="T14" fmla="*/ 2 w 54"/>
                    <a:gd name="T15" fmla="*/ 2 h 17"/>
                    <a:gd name="T16" fmla="*/ 0 w 54"/>
                    <a:gd name="T17" fmla="*/ 0 h 17"/>
                    <a:gd name="T18" fmla="*/ 53 w 54"/>
                    <a:gd name="T19" fmla="*/ 0 h 17"/>
                    <a:gd name="T20" fmla="*/ 53 w 54"/>
                    <a:gd name="T21" fmla="*/ 4 h 17"/>
                    <a:gd name="T22" fmla="*/ 53 w 54"/>
                    <a:gd name="T23" fmla="*/ 6 h 17"/>
                    <a:gd name="T24" fmla="*/ 53 w 54"/>
                    <a:gd name="T25" fmla="*/ 11 h 17"/>
                    <a:gd name="T26" fmla="*/ 53 w 54"/>
                    <a:gd name="T27" fmla="*/ 16 h 17"/>
                    <a:gd name="T28" fmla="*/ 17 w 54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7"/>
                    <a:gd name="T47" fmla="*/ 54 w 54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3" y="11"/>
                      </a:lnTo>
                      <a:lnTo>
                        <a:pt x="53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4" name="Freeform 269"/>
                <p:cNvSpPr>
                  <a:spLocks/>
                </p:cNvSpPr>
                <p:nvPr/>
              </p:nvSpPr>
              <p:spPr bwMode="auto">
                <a:xfrm>
                  <a:off x="2351" y="3510"/>
                  <a:ext cx="68" cy="17"/>
                </a:xfrm>
                <a:custGeom>
                  <a:avLst/>
                  <a:gdLst>
                    <a:gd name="T0" fmla="*/ 14 w 68"/>
                    <a:gd name="T1" fmla="*/ 16 h 17"/>
                    <a:gd name="T2" fmla="*/ 13 w 68"/>
                    <a:gd name="T3" fmla="*/ 13 h 17"/>
                    <a:gd name="T4" fmla="*/ 11 w 68"/>
                    <a:gd name="T5" fmla="*/ 13 h 17"/>
                    <a:gd name="T6" fmla="*/ 10 w 68"/>
                    <a:gd name="T7" fmla="*/ 11 h 17"/>
                    <a:gd name="T8" fmla="*/ 8 w 68"/>
                    <a:gd name="T9" fmla="*/ 9 h 17"/>
                    <a:gd name="T10" fmla="*/ 6 w 68"/>
                    <a:gd name="T11" fmla="*/ 9 h 17"/>
                    <a:gd name="T12" fmla="*/ 4 w 68"/>
                    <a:gd name="T13" fmla="*/ 6 h 17"/>
                    <a:gd name="T14" fmla="*/ 3 w 68"/>
                    <a:gd name="T15" fmla="*/ 4 h 17"/>
                    <a:gd name="T16" fmla="*/ 1 w 68"/>
                    <a:gd name="T17" fmla="*/ 4 h 17"/>
                    <a:gd name="T18" fmla="*/ 0 w 68"/>
                    <a:gd name="T19" fmla="*/ 2 h 17"/>
                    <a:gd name="T20" fmla="*/ 0 w 68"/>
                    <a:gd name="T21" fmla="*/ 2 h 17"/>
                    <a:gd name="T22" fmla="*/ 0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14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14" y="16"/>
                      </a:move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5" name="Freeform 270"/>
                <p:cNvSpPr>
                  <a:spLocks/>
                </p:cNvSpPr>
                <p:nvPr/>
              </p:nvSpPr>
              <p:spPr bwMode="auto">
                <a:xfrm>
                  <a:off x="2351" y="3505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0 h 17"/>
                    <a:gd name="T6" fmla="*/ 0 w 68"/>
                    <a:gd name="T7" fmla="*/ 8 h 17"/>
                    <a:gd name="T8" fmla="*/ 0 w 68"/>
                    <a:gd name="T9" fmla="*/ 2 h 17"/>
                    <a:gd name="T10" fmla="*/ 0 w 68"/>
                    <a:gd name="T11" fmla="*/ 0 h 17"/>
                    <a:gd name="T12" fmla="*/ 67 w 68"/>
                    <a:gd name="T13" fmla="*/ 0 h 17"/>
                    <a:gd name="T14" fmla="*/ 67 w 68"/>
                    <a:gd name="T15" fmla="*/ 2 h 17"/>
                    <a:gd name="T16" fmla="*/ 67 w 68"/>
                    <a:gd name="T17" fmla="*/ 8 h 17"/>
                    <a:gd name="T18" fmla="*/ 67 w 68"/>
                    <a:gd name="T19" fmla="*/ 13 h 17"/>
                    <a:gd name="T20" fmla="*/ 67 w 68"/>
                    <a:gd name="T21" fmla="*/ 16 h 17"/>
                    <a:gd name="T22" fmla="*/ 0 w 68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8"/>
                    <a:gd name="T37" fmla="*/ 0 h 17"/>
                    <a:gd name="T38" fmla="*/ 68 w 68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6" name="Freeform 271"/>
                <p:cNvSpPr>
                  <a:spLocks/>
                </p:cNvSpPr>
                <p:nvPr/>
              </p:nvSpPr>
              <p:spPr bwMode="auto">
                <a:xfrm>
                  <a:off x="2351" y="350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7" name="Freeform 272"/>
                <p:cNvSpPr>
                  <a:spLocks/>
                </p:cNvSpPr>
                <p:nvPr/>
              </p:nvSpPr>
              <p:spPr bwMode="auto">
                <a:xfrm>
                  <a:off x="2351" y="349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8" name="Freeform 273"/>
                <p:cNvSpPr>
                  <a:spLocks/>
                </p:cNvSpPr>
                <p:nvPr/>
              </p:nvSpPr>
              <p:spPr bwMode="auto">
                <a:xfrm>
                  <a:off x="2351" y="3488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9" name="Freeform 274"/>
                <p:cNvSpPr>
                  <a:spLocks/>
                </p:cNvSpPr>
                <p:nvPr/>
              </p:nvSpPr>
              <p:spPr bwMode="auto">
                <a:xfrm>
                  <a:off x="2351" y="3483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0" name="Freeform 275"/>
                <p:cNvSpPr>
                  <a:spLocks/>
                </p:cNvSpPr>
                <p:nvPr/>
              </p:nvSpPr>
              <p:spPr bwMode="auto">
                <a:xfrm>
                  <a:off x="2351" y="3477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1" name="Freeform 276"/>
                <p:cNvSpPr>
                  <a:spLocks/>
                </p:cNvSpPr>
                <p:nvPr/>
              </p:nvSpPr>
              <p:spPr bwMode="auto">
                <a:xfrm>
                  <a:off x="2351" y="3472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2" name="Freeform 277"/>
                <p:cNvSpPr>
                  <a:spLocks/>
                </p:cNvSpPr>
                <p:nvPr/>
              </p:nvSpPr>
              <p:spPr bwMode="auto">
                <a:xfrm>
                  <a:off x="2351" y="346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3" name="Freeform 278"/>
                <p:cNvSpPr>
                  <a:spLocks/>
                </p:cNvSpPr>
                <p:nvPr/>
              </p:nvSpPr>
              <p:spPr bwMode="auto">
                <a:xfrm>
                  <a:off x="2351" y="3461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4" name="Freeform 279"/>
                <p:cNvSpPr>
                  <a:spLocks/>
                </p:cNvSpPr>
                <p:nvPr/>
              </p:nvSpPr>
              <p:spPr bwMode="auto">
                <a:xfrm>
                  <a:off x="2351" y="345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5" name="Freeform 280"/>
                <p:cNvSpPr>
                  <a:spLocks/>
                </p:cNvSpPr>
                <p:nvPr/>
              </p:nvSpPr>
              <p:spPr bwMode="auto">
                <a:xfrm>
                  <a:off x="2351" y="345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6" name="Freeform 281"/>
                <p:cNvSpPr>
                  <a:spLocks/>
                </p:cNvSpPr>
                <p:nvPr/>
              </p:nvSpPr>
              <p:spPr bwMode="auto">
                <a:xfrm>
                  <a:off x="2351" y="344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7" name="Freeform 282"/>
                <p:cNvSpPr>
                  <a:spLocks/>
                </p:cNvSpPr>
                <p:nvPr/>
              </p:nvSpPr>
              <p:spPr bwMode="auto">
                <a:xfrm>
                  <a:off x="2351" y="3439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1 h 17"/>
                    <a:gd name="T6" fmla="*/ 1 w 68"/>
                    <a:gd name="T7" fmla="*/ 11 h 17"/>
                    <a:gd name="T8" fmla="*/ 3 w 68"/>
                    <a:gd name="T9" fmla="*/ 9 h 17"/>
                    <a:gd name="T10" fmla="*/ 4 w 68"/>
                    <a:gd name="T11" fmla="*/ 9 h 17"/>
                    <a:gd name="T12" fmla="*/ 6 w 68"/>
                    <a:gd name="T13" fmla="*/ 6 h 17"/>
                    <a:gd name="T14" fmla="*/ 7 w 68"/>
                    <a:gd name="T15" fmla="*/ 4 h 17"/>
                    <a:gd name="T16" fmla="*/ 9 w 68"/>
                    <a:gd name="T17" fmla="*/ 4 h 17"/>
                    <a:gd name="T18" fmla="*/ 10 w 68"/>
                    <a:gd name="T19" fmla="*/ 2 h 17"/>
                    <a:gd name="T20" fmla="*/ 12 w 68"/>
                    <a:gd name="T21" fmla="*/ 2 h 17"/>
                    <a:gd name="T22" fmla="*/ 13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0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8" name="Freeform 283"/>
                <p:cNvSpPr>
                  <a:spLocks/>
                </p:cNvSpPr>
                <p:nvPr/>
              </p:nvSpPr>
              <p:spPr bwMode="auto">
                <a:xfrm>
                  <a:off x="2364" y="3433"/>
                  <a:ext cx="55" cy="17"/>
                </a:xfrm>
                <a:custGeom>
                  <a:avLst/>
                  <a:gdLst>
                    <a:gd name="T0" fmla="*/ 0 w 55"/>
                    <a:gd name="T1" fmla="*/ 16 h 17"/>
                    <a:gd name="T2" fmla="*/ 2 w 55"/>
                    <a:gd name="T3" fmla="*/ 13 h 17"/>
                    <a:gd name="T4" fmla="*/ 4 w 55"/>
                    <a:gd name="T5" fmla="*/ 11 h 17"/>
                    <a:gd name="T6" fmla="*/ 7 w 55"/>
                    <a:gd name="T7" fmla="*/ 11 h 17"/>
                    <a:gd name="T8" fmla="*/ 8 w 55"/>
                    <a:gd name="T9" fmla="*/ 9 h 17"/>
                    <a:gd name="T10" fmla="*/ 10 w 55"/>
                    <a:gd name="T11" fmla="*/ 6 h 17"/>
                    <a:gd name="T12" fmla="*/ 13 w 55"/>
                    <a:gd name="T13" fmla="*/ 4 h 17"/>
                    <a:gd name="T14" fmla="*/ 15 w 55"/>
                    <a:gd name="T15" fmla="*/ 2 h 17"/>
                    <a:gd name="T16" fmla="*/ 17 w 55"/>
                    <a:gd name="T17" fmla="*/ 0 h 17"/>
                    <a:gd name="T18" fmla="*/ 54 w 55"/>
                    <a:gd name="T19" fmla="*/ 0 h 17"/>
                    <a:gd name="T20" fmla="*/ 54 w 55"/>
                    <a:gd name="T21" fmla="*/ 4 h 17"/>
                    <a:gd name="T22" fmla="*/ 54 w 55"/>
                    <a:gd name="T23" fmla="*/ 9 h 17"/>
                    <a:gd name="T24" fmla="*/ 54 w 55"/>
                    <a:gd name="T25" fmla="*/ 11 h 17"/>
                    <a:gd name="T26" fmla="*/ 54 w 55"/>
                    <a:gd name="T27" fmla="*/ 16 h 17"/>
                    <a:gd name="T28" fmla="*/ 0 w 5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"/>
                    <a:gd name="T46" fmla="*/ 0 h 17"/>
                    <a:gd name="T47" fmla="*/ 55 w 5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9"/>
                      </a:lnTo>
                      <a:lnTo>
                        <a:pt x="54" y="11"/>
                      </a:lnTo>
                      <a:lnTo>
                        <a:pt x="5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9" name="Freeform 284"/>
                <p:cNvSpPr>
                  <a:spLocks/>
                </p:cNvSpPr>
                <p:nvPr/>
              </p:nvSpPr>
              <p:spPr bwMode="auto">
                <a:xfrm>
                  <a:off x="2381" y="3427"/>
                  <a:ext cx="38" cy="17"/>
                </a:xfrm>
                <a:custGeom>
                  <a:avLst/>
                  <a:gdLst>
                    <a:gd name="T0" fmla="*/ 0 w 38"/>
                    <a:gd name="T1" fmla="*/ 16 h 17"/>
                    <a:gd name="T2" fmla="*/ 0 w 38"/>
                    <a:gd name="T3" fmla="*/ 16 h 17"/>
                    <a:gd name="T4" fmla="*/ 1 w 38"/>
                    <a:gd name="T5" fmla="*/ 16 h 17"/>
                    <a:gd name="T6" fmla="*/ 2 w 38"/>
                    <a:gd name="T7" fmla="*/ 16 h 17"/>
                    <a:gd name="T8" fmla="*/ 3 w 38"/>
                    <a:gd name="T9" fmla="*/ 13 h 17"/>
                    <a:gd name="T10" fmla="*/ 5 w 38"/>
                    <a:gd name="T11" fmla="*/ 11 h 17"/>
                    <a:gd name="T12" fmla="*/ 7 w 38"/>
                    <a:gd name="T13" fmla="*/ 11 h 17"/>
                    <a:gd name="T14" fmla="*/ 8 w 38"/>
                    <a:gd name="T15" fmla="*/ 9 h 17"/>
                    <a:gd name="T16" fmla="*/ 11 w 38"/>
                    <a:gd name="T17" fmla="*/ 6 h 17"/>
                    <a:gd name="T18" fmla="*/ 12 w 38"/>
                    <a:gd name="T19" fmla="*/ 4 h 17"/>
                    <a:gd name="T20" fmla="*/ 14 w 38"/>
                    <a:gd name="T21" fmla="*/ 4 h 17"/>
                    <a:gd name="T22" fmla="*/ 16 w 38"/>
                    <a:gd name="T23" fmla="*/ 2 h 17"/>
                    <a:gd name="T24" fmla="*/ 18 w 38"/>
                    <a:gd name="T25" fmla="*/ 0 h 17"/>
                    <a:gd name="T26" fmla="*/ 37 w 38"/>
                    <a:gd name="T27" fmla="*/ 0 h 17"/>
                    <a:gd name="T28" fmla="*/ 37 w 38"/>
                    <a:gd name="T29" fmla="*/ 4 h 17"/>
                    <a:gd name="T30" fmla="*/ 37 w 38"/>
                    <a:gd name="T31" fmla="*/ 9 h 17"/>
                    <a:gd name="T32" fmla="*/ 37 w 38"/>
                    <a:gd name="T33" fmla="*/ 13 h 17"/>
                    <a:gd name="T34" fmla="*/ 37 w 38"/>
                    <a:gd name="T35" fmla="*/ 16 h 17"/>
                    <a:gd name="T36" fmla="*/ 0 w 3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"/>
                    <a:gd name="T58" fmla="*/ 0 h 17"/>
                    <a:gd name="T59" fmla="*/ 38 w 3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1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9"/>
                      </a:lnTo>
                      <a:lnTo>
                        <a:pt x="37" y="13"/>
                      </a:lnTo>
                      <a:lnTo>
                        <a:pt x="3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0" name="Freeform 285"/>
                <p:cNvSpPr>
                  <a:spLocks/>
                </p:cNvSpPr>
                <p:nvPr/>
              </p:nvSpPr>
              <p:spPr bwMode="auto">
                <a:xfrm>
                  <a:off x="2399" y="3422"/>
                  <a:ext cx="20" cy="17"/>
                </a:xfrm>
                <a:custGeom>
                  <a:avLst/>
                  <a:gdLst>
                    <a:gd name="T0" fmla="*/ 0 w 20"/>
                    <a:gd name="T1" fmla="*/ 16 h 17"/>
                    <a:gd name="T2" fmla="*/ 2 w 20"/>
                    <a:gd name="T3" fmla="*/ 16 h 17"/>
                    <a:gd name="T4" fmla="*/ 4 w 20"/>
                    <a:gd name="T5" fmla="*/ 13 h 17"/>
                    <a:gd name="T6" fmla="*/ 6 w 20"/>
                    <a:gd name="T7" fmla="*/ 10 h 17"/>
                    <a:gd name="T8" fmla="*/ 8 w 20"/>
                    <a:gd name="T9" fmla="*/ 8 h 17"/>
                    <a:gd name="T10" fmla="*/ 11 w 20"/>
                    <a:gd name="T11" fmla="*/ 5 h 17"/>
                    <a:gd name="T12" fmla="*/ 13 w 20"/>
                    <a:gd name="T13" fmla="*/ 2 h 17"/>
                    <a:gd name="T14" fmla="*/ 15 w 20"/>
                    <a:gd name="T15" fmla="*/ 2 h 17"/>
                    <a:gd name="T16" fmla="*/ 17 w 20"/>
                    <a:gd name="T17" fmla="*/ 0 h 17"/>
                    <a:gd name="T18" fmla="*/ 18 w 20"/>
                    <a:gd name="T19" fmla="*/ 0 h 17"/>
                    <a:gd name="T20" fmla="*/ 19 w 20"/>
                    <a:gd name="T21" fmla="*/ 2 h 17"/>
                    <a:gd name="T22" fmla="*/ 19 w 20"/>
                    <a:gd name="T23" fmla="*/ 8 h 17"/>
                    <a:gd name="T24" fmla="*/ 19 w 20"/>
                    <a:gd name="T25" fmla="*/ 10 h 17"/>
                    <a:gd name="T26" fmla="*/ 19 w 20"/>
                    <a:gd name="T27" fmla="*/ 13 h 17"/>
                    <a:gd name="T28" fmla="*/ 19 w 20"/>
                    <a:gd name="T29" fmla="*/ 16 h 17"/>
                    <a:gd name="T30" fmla="*/ 0 w 20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16"/>
                      </a:moveTo>
                      <a:lnTo>
                        <a:pt x="2" y="16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1" y="5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19" y="13"/>
                      </a:lnTo>
                      <a:lnTo>
                        <a:pt x="1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1" name="Freeform 286"/>
                <p:cNvSpPr>
                  <a:spLocks/>
                </p:cNvSpPr>
                <p:nvPr/>
              </p:nvSpPr>
              <p:spPr bwMode="auto">
                <a:xfrm>
                  <a:off x="2343" y="3501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2" name="Freeform 287"/>
                <p:cNvSpPr>
                  <a:spLocks/>
                </p:cNvSpPr>
                <p:nvPr/>
              </p:nvSpPr>
              <p:spPr bwMode="auto">
                <a:xfrm>
                  <a:off x="2343" y="34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3" name="Freeform 288"/>
                <p:cNvSpPr>
                  <a:spLocks/>
                </p:cNvSpPr>
                <p:nvPr/>
              </p:nvSpPr>
              <p:spPr bwMode="auto">
                <a:xfrm>
                  <a:off x="2343" y="349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4" name="Freeform 289"/>
                <p:cNvSpPr>
                  <a:spLocks/>
                </p:cNvSpPr>
                <p:nvPr/>
              </p:nvSpPr>
              <p:spPr bwMode="auto">
                <a:xfrm>
                  <a:off x="2343" y="349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5" name="Freeform 290"/>
                <p:cNvSpPr>
                  <a:spLocks/>
                </p:cNvSpPr>
                <p:nvPr/>
              </p:nvSpPr>
              <p:spPr bwMode="auto">
                <a:xfrm>
                  <a:off x="2343" y="349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6" name="Freeform 291"/>
                <p:cNvSpPr>
                  <a:spLocks/>
                </p:cNvSpPr>
                <p:nvPr/>
              </p:nvSpPr>
              <p:spPr bwMode="auto">
                <a:xfrm>
                  <a:off x="2343" y="348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7" name="Freeform 292"/>
                <p:cNvSpPr>
                  <a:spLocks/>
                </p:cNvSpPr>
                <p:nvPr/>
              </p:nvSpPr>
              <p:spPr bwMode="auto">
                <a:xfrm>
                  <a:off x="2343" y="348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8" name="Freeform 293"/>
                <p:cNvSpPr>
                  <a:spLocks/>
                </p:cNvSpPr>
                <p:nvPr/>
              </p:nvSpPr>
              <p:spPr bwMode="auto">
                <a:xfrm>
                  <a:off x="2343" y="348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9" name="Freeform 294"/>
                <p:cNvSpPr>
                  <a:spLocks/>
                </p:cNvSpPr>
                <p:nvPr/>
              </p:nvSpPr>
              <p:spPr bwMode="auto">
                <a:xfrm>
                  <a:off x="2343" y="34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0" name="Freeform 295"/>
                <p:cNvSpPr>
                  <a:spLocks/>
                </p:cNvSpPr>
                <p:nvPr/>
              </p:nvSpPr>
              <p:spPr bwMode="auto">
                <a:xfrm>
                  <a:off x="2343" y="347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1" name="Freeform 296"/>
                <p:cNvSpPr>
                  <a:spLocks/>
                </p:cNvSpPr>
                <p:nvPr/>
              </p:nvSpPr>
              <p:spPr bwMode="auto">
                <a:xfrm>
                  <a:off x="2343" y="347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2" name="Freeform 297"/>
                <p:cNvSpPr>
                  <a:spLocks/>
                </p:cNvSpPr>
                <p:nvPr/>
              </p:nvSpPr>
              <p:spPr bwMode="auto">
                <a:xfrm>
                  <a:off x="2343" y="347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3" name="Freeform 298"/>
                <p:cNvSpPr>
                  <a:spLocks/>
                </p:cNvSpPr>
                <p:nvPr/>
              </p:nvSpPr>
              <p:spPr bwMode="auto">
                <a:xfrm>
                  <a:off x="2343" y="346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4" name="Freeform 299"/>
                <p:cNvSpPr>
                  <a:spLocks/>
                </p:cNvSpPr>
                <p:nvPr/>
              </p:nvSpPr>
              <p:spPr bwMode="auto">
                <a:xfrm>
                  <a:off x="2343" y="346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5" name="Freeform 300"/>
                <p:cNvSpPr>
                  <a:spLocks/>
                </p:cNvSpPr>
                <p:nvPr/>
              </p:nvSpPr>
              <p:spPr bwMode="auto">
                <a:xfrm>
                  <a:off x="2343" y="346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6" name="Freeform 301"/>
                <p:cNvSpPr>
                  <a:spLocks/>
                </p:cNvSpPr>
                <p:nvPr/>
              </p:nvSpPr>
              <p:spPr bwMode="auto">
                <a:xfrm>
                  <a:off x="2343" y="346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7" name="Freeform 302"/>
                <p:cNvSpPr>
                  <a:spLocks/>
                </p:cNvSpPr>
                <p:nvPr/>
              </p:nvSpPr>
              <p:spPr bwMode="auto">
                <a:xfrm>
                  <a:off x="2343" y="345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8" name="Freeform 303"/>
                <p:cNvSpPr>
                  <a:spLocks/>
                </p:cNvSpPr>
                <p:nvPr/>
              </p:nvSpPr>
              <p:spPr bwMode="auto">
                <a:xfrm>
                  <a:off x="2343" y="345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9" name="Freeform 304"/>
                <p:cNvSpPr>
                  <a:spLocks/>
                </p:cNvSpPr>
                <p:nvPr/>
              </p:nvSpPr>
              <p:spPr bwMode="auto">
                <a:xfrm>
                  <a:off x="2343" y="345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80" name="Freeform 305"/>
                <p:cNvSpPr>
                  <a:spLocks/>
                </p:cNvSpPr>
                <p:nvPr/>
              </p:nvSpPr>
              <p:spPr bwMode="auto">
                <a:xfrm>
                  <a:off x="2343" y="345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454" name="Group 306"/>
              <p:cNvGrpSpPr>
                <a:grpSpLocks/>
              </p:cNvGrpSpPr>
              <p:nvPr/>
            </p:nvGrpSpPr>
            <p:grpSpPr bwMode="auto">
              <a:xfrm>
                <a:off x="1683" y="3461"/>
                <a:ext cx="662" cy="48"/>
                <a:chOff x="1683" y="3461"/>
                <a:chExt cx="662" cy="48"/>
              </a:xfrm>
            </p:grpSpPr>
            <p:sp>
              <p:nvSpPr>
                <p:cNvPr id="1478" name="Freeform 307"/>
                <p:cNvSpPr>
                  <a:spLocks/>
                </p:cNvSpPr>
                <p:nvPr/>
              </p:nvSpPr>
              <p:spPr bwMode="auto">
                <a:xfrm>
                  <a:off x="1683" y="3492"/>
                  <a:ext cx="662" cy="17"/>
                </a:xfrm>
                <a:custGeom>
                  <a:avLst/>
                  <a:gdLst>
                    <a:gd name="T0" fmla="*/ 0 w 662"/>
                    <a:gd name="T1" fmla="*/ 0 h 17"/>
                    <a:gd name="T2" fmla="*/ 0 w 662"/>
                    <a:gd name="T3" fmla="*/ 16 h 17"/>
                    <a:gd name="T4" fmla="*/ 661 w 662"/>
                    <a:gd name="T5" fmla="*/ 16 h 17"/>
                    <a:gd name="T6" fmla="*/ 661 w 662"/>
                    <a:gd name="T7" fmla="*/ 0 h 17"/>
                    <a:gd name="T8" fmla="*/ 0 w 662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661" y="16"/>
                      </a:lnTo>
                      <a:lnTo>
                        <a:pt x="66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9" name="Freeform 308"/>
                <p:cNvSpPr>
                  <a:spLocks/>
                </p:cNvSpPr>
                <p:nvPr/>
              </p:nvSpPr>
              <p:spPr bwMode="auto">
                <a:xfrm>
                  <a:off x="1683" y="3491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0" name="Freeform 309"/>
                <p:cNvSpPr>
                  <a:spLocks/>
                </p:cNvSpPr>
                <p:nvPr/>
              </p:nvSpPr>
              <p:spPr bwMode="auto">
                <a:xfrm>
                  <a:off x="1683" y="3489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1" name="Freeform 310"/>
                <p:cNvSpPr>
                  <a:spLocks/>
                </p:cNvSpPr>
                <p:nvPr/>
              </p:nvSpPr>
              <p:spPr bwMode="auto">
                <a:xfrm>
                  <a:off x="1683" y="3487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2" name="Freeform 311"/>
                <p:cNvSpPr>
                  <a:spLocks/>
                </p:cNvSpPr>
                <p:nvPr/>
              </p:nvSpPr>
              <p:spPr bwMode="auto">
                <a:xfrm>
                  <a:off x="1683" y="3485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3" name="Freeform 312"/>
                <p:cNvSpPr>
                  <a:spLocks/>
                </p:cNvSpPr>
                <p:nvPr/>
              </p:nvSpPr>
              <p:spPr bwMode="auto">
                <a:xfrm>
                  <a:off x="1683" y="3483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4" name="Freeform 313"/>
                <p:cNvSpPr>
                  <a:spLocks/>
                </p:cNvSpPr>
                <p:nvPr/>
              </p:nvSpPr>
              <p:spPr bwMode="auto">
                <a:xfrm>
                  <a:off x="1683" y="3482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5" name="Freeform 314"/>
                <p:cNvSpPr>
                  <a:spLocks/>
                </p:cNvSpPr>
                <p:nvPr/>
              </p:nvSpPr>
              <p:spPr bwMode="auto">
                <a:xfrm>
                  <a:off x="1683" y="3480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6" name="Freeform 315"/>
                <p:cNvSpPr>
                  <a:spLocks/>
                </p:cNvSpPr>
                <p:nvPr/>
              </p:nvSpPr>
              <p:spPr bwMode="auto">
                <a:xfrm>
                  <a:off x="1683" y="3479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7" name="Freeform 316"/>
                <p:cNvSpPr>
                  <a:spLocks/>
                </p:cNvSpPr>
                <p:nvPr/>
              </p:nvSpPr>
              <p:spPr bwMode="auto">
                <a:xfrm>
                  <a:off x="1683" y="3477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8" name="Freeform 317"/>
                <p:cNvSpPr>
                  <a:spLocks/>
                </p:cNvSpPr>
                <p:nvPr/>
              </p:nvSpPr>
              <p:spPr bwMode="auto">
                <a:xfrm>
                  <a:off x="1683" y="3475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9" name="Freeform 318"/>
                <p:cNvSpPr>
                  <a:spLocks/>
                </p:cNvSpPr>
                <p:nvPr/>
              </p:nvSpPr>
              <p:spPr bwMode="auto">
                <a:xfrm>
                  <a:off x="1683" y="3474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0" name="Freeform 319"/>
                <p:cNvSpPr>
                  <a:spLocks/>
                </p:cNvSpPr>
                <p:nvPr/>
              </p:nvSpPr>
              <p:spPr bwMode="auto">
                <a:xfrm>
                  <a:off x="1683" y="3472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1" name="Freeform 320"/>
                <p:cNvSpPr>
                  <a:spLocks/>
                </p:cNvSpPr>
                <p:nvPr/>
              </p:nvSpPr>
              <p:spPr bwMode="auto">
                <a:xfrm>
                  <a:off x="1683" y="3470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2" name="Freeform 321"/>
                <p:cNvSpPr>
                  <a:spLocks/>
                </p:cNvSpPr>
                <p:nvPr/>
              </p:nvSpPr>
              <p:spPr bwMode="auto">
                <a:xfrm>
                  <a:off x="1683" y="3469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3" name="Freeform 322"/>
                <p:cNvSpPr>
                  <a:spLocks/>
                </p:cNvSpPr>
                <p:nvPr/>
              </p:nvSpPr>
              <p:spPr bwMode="auto">
                <a:xfrm>
                  <a:off x="1683" y="3467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4" name="Freeform 323"/>
                <p:cNvSpPr>
                  <a:spLocks/>
                </p:cNvSpPr>
                <p:nvPr/>
              </p:nvSpPr>
              <p:spPr bwMode="auto">
                <a:xfrm>
                  <a:off x="1683" y="3466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5" name="Freeform 324"/>
                <p:cNvSpPr>
                  <a:spLocks/>
                </p:cNvSpPr>
                <p:nvPr/>
              </p:nvSpPr>
              <p:spPr bwMode="auto">
                <a:xfrm>
                  <a:off x="1683" y="3464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6" name="Freeform 325"/>
                <p:cNvSpPr>
                  <a:spLocks/>
                </p:cNvSpPr>
                <p:nvPr/>
              </p:nvSpPr>
              <p:spPr bwMode="auto">
                <a:xfrm>
                  <a:off x="1683" y="3462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7" name="Freeform 326"/>
                <p:cNvSpPr>
                  <a:spLocks/>
                </p:cNvSpPr>
                <p:nvPr/>
              </p:nvSpPr>
              <p:spPr bwMode="auto">
                <a:xfrm>
                  <a:off x="1683" y="3461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455" name="Group 327"/>
              <p:cNvGrpSpPr>
                <a:grpSpLocks/>
              </p:cNvGrpSpPr>
              <p:nvPr/>
            </p:nvGrpSpPr>
            <p:grpSpPr bwMode="auto">
              <a:xfrm>
                <a:off x="1259" y="3356"/>
                <a:ext cx="432" cy="250"/>
                <a:chOff x="1259" y="3356"/>
                <a:chExt cx="432" cy="250"/>
              </a:xfrm>
            </p:grpSpPr>
            <p:sp>
              <p:nvSpPr>
                <p:cNvPr id="1456" name="Freeform 328"/>
                <p:cNvSpPr>
                  <a:spLocks/>
                </p:cNvSpPr>
                <p:nvPr/>
              </p:nvSpPr>
              <p:spPr bwMode="auto">
                <a:xfrm>
                  <a:off x="1674" y="3432"/>
                  <a:ext cx="17" cy="96"/>
                </a:xfrm>
                <a:custGeom>
                  <a:avLst/>
                  <a:gdLst>
                    <a:gd name="T0" fmla="*/ 0 w 17"/>
                    <a:gd name="T1" fmla="*/ 0 h 96"/>
                    <a:gd name="T2" fmla="*/ 0 w 17"/>
                    <a:gd name="T3" fmla="*/ 0 h 96"/>
                    <a:gd name="T4" fmla="*/ 1 w 17"/>
                    <a:gd name="T5" fmla="*/ 1 h 96"/>
                    <a:gd name="T6" fmla="*/ 1 w 17"/>
                    <a:gd name="T7" fmla="*/ 2 h 96"/>
                    <a:gd name="T8" fmla="*/ 3 w 17"/>
                    <a:gd name="T9" fmla="*/ 3 h 96"/>
                    <a:gd name="T10" fmla="*/ 9 w 17"/>
                    <a:gd name="T11" fmla="*/ 13 h 96"/>
                    <a:gd name="T12" fmla="*/ 14 w 17"/>
                    <a:gd name="T13" fmla="*/ 25 h 96"/>
                    <a:gd name="T14" fmla="*/ 16 w 17"/>
                    <a:gd name="T15" fmla="*/ 36 h 96"/>
                    <a:gd name="T16" fmla="*/ 16 w 17"/>
                    <a:gd name="T17" fmla="*/ 47 h 96"/>
                    <a:gd name="T18" fmla="*/ 16 w 17"/>
                    <a:gd name="T19" fmla="*/ 58 h 96"/>
                    <a:gd name="T20" fmla="*/ 14 w 17"/>
                    <a:gd name="T21" fmla="*/ 69 h 96"/>
                    <a:gd name="T22" fmla="*/ 9 w 17"/>
                    <a:gd name="T23" fmla="*/ 81 h 96"/>
                    <a:gd name="T24" fmla="*/ 3 w 17"/>
                    <a:gd name="T25" fmla="*/ 91 h 96"/>
                    <a:gd name="T26" fmla="*/ 1 w 17"/>
                    <a:gd name="T27" fmla="*/ 92 h 96"/>
                    <a:gd name="T28" fmla="*/ 1 w 17"/>
                    <a:gd name="T29" fmla="*/ 93 h 96"/>
                    <a:gd name="T30" fmla="*/ 0 w 17"/>
                    <a:gd name="T31" fmla="*/ 94 h 96"/>
                    <a:gd name="T32" fmla="*/ 0 w 17"/>
                    <a:gd name="T33" fmla="*/ 95 h 96"/>
                    <a:gd name="T34" fmla="*/ 6 w 17"/>
                    <a:gd name="T35" fmla="*/ 71 h 96"/>
                    <a:gd name="T36" fmla="*/ 8 w 17"/>
                    <a:gd name="T37" fmla="*/ 47 h 96"/>
                    <a:gd name="T38" fmla="*/ 6 w 17"/>
                    <a:gd name="T39" fmla="*/ 23 h 96"/>
                    <a:gd name="T40" fmla="*/ 0 w 17"/>
                    <a:gd name="T41" fmla="*/ 0 h 9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96"/>
                    <a:gd name="T65" fmla="*/ 17 w 17"/>
                    <a:gd name="T66" fmla="*/ 96 h 9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9" y="13"/>
                      </a:lnTo>
                      <a:lnTo>
                        <a:pt x="14" y="25"/>
                      </a:lnTo>
                      <a:lnTo>
                        <a:pt x="16" y="36"/>
                      </a:lnTo>
                      <a:lnTo>
                        <a:pt x="16" y="47"/>
                      </a:lnTo>
                      <a:lnTo>
                        <a:pt x="16" y="58"/>
                      </a:lnTo>
                      <a:lnTo>
                        <a:pt x="14" y="69"/>
                      </a:lnTo>
                      <a:lnTo>
                        <a:pt x="9" y="81"/>
                      </a:lnTo>
                      <a:lnTo>
                        <a:pt x="3" y="91"/>
                      </a:lnTo>
                      <a:lnTo>
                        <a:pt x="1" y="92"/>
                      </a:lnTo>
                      <a:lnTo>
                        <a:pt x="1" y="93"/>
                      </a:lnTo>
                      <a:lnTo>
                        <a:pt x="0" y="94"/>
                      </a:lnTo>
                      <a:lnTo>
                        <a:pt x="0" y="95"/>
                      </a:lnTo>
                      <a:lnTo>
                        <a:pt x="6" y="71"/>
                      </a:lnTo>
                      <a:lnTo>
                        <a:pt x="8" y="47"/>
                      </a:lnTo>
                      <a:lnTo>
                        <a:pt x="6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7" name="Freeform 329"/>
                <p:cNvSpPr>
                  <a:spLocks/>
                </p:cNvSpPr>
                <p:nvPr/>
              </p:nvSpPr>
              <p:spPr bwMode="auto">
                <a:xfrm>
                  <a:off x="1651" y="3402"/>
                  <a:ext cx="28" cy="156"/>
                </a:xfrm>
                <a:custGeom>
                  <a:avLst/>
                  <a:gdLst>
                    <a:gd name="T0" fmla="*/ 23 w 28"/>
                    <a:gd name="T1" fmla="*/ 30 h 156"/>
                    <a:gd name="T2" fmla="*/ 20 w 28"/>
                    <a:gd name="T3" fmla="*/ 26 h 156"/>
                    <a:gd name="T4" fmla="*/ 19 w 28"/>
                    <a:gd name="T5" fmla="*/ 22 h 156"/>
                    <a:gd name="T6" fmla="*/ 15 w 28"/>
                    <a:gd name="T7" fmla="*/ 18 h 156"/>
                    <a:gd name="T8" fmla="*/ 13 w 28"/>
                    <a:gd name="T9" fmla="*/ 14 h 156"/>
                    <a:gd name="T10" fmla="*/ 10 w 28"/>
                    <a:gd name="T11" fmla="*/ 10 h 156"/>
                    <a:gd name="T12" fmla="*/ 7 w 28"/>
                    <a:gd name="T13" fmla="*/ 7 h 156"/>
                    <a:gd name="T14" fmla="*/ 3 w 28"/>
                    <a:gd name="T15" fmla="*/ 4 h 156"/>
                    <a:gd name="T16" fmla="*/ 0 w 28"/>
                    <a:gd name="T17" fmla="*/ 0 h 156"/>
                    <a:gd name="T18" fmla="*/ 4 w 28"/>
                    <a:gd name="T19" fmla="*/ 19 h 156"/>
                    <a:gd name="T20" fmla="*/ 8 w 28"/>
                    <a:gd name="T21" fmla="*/ 39 h 156"/>
                    <a:gd name="T22" fmla="*/ 10 w 28"/>
                    <a:gd name="T23" fmla="*/ 57 h 156"/>
                    <a:gd name="T24" fmla="*/ 11 w 28"/>
                    <a:gd name="T25" fmla="*/ 77 h 156"/>
                    <a:gd name="T26" fmla="*/ 11 w 28"/>
                    <a:gd name="T27" fmla="*/ 97 h 156"/>
                    <a:gd name="T28" fmla="*/ 8 w 28"/>
                    <a:gd name="T29" fmla="*/ 116 h 156"/>
                    <a:gd name="T30" fmla="*/ 4 w 28"/>
                    <a:gd name="T31" fmla="*/ 136 h 156"/>
                    <a:gd name="T32" fmla="*/ 0 w 28"/>
                    <a:gd name="T33" fmla="*/ 155 h 156"/>
                    <a:gd name="T34" fmla="*/ 3 w 28"/>
                    <a:gd name="T35" fmla="*/ 151 h 156"/>
                    <a:gd name="T36" fmla="*/ 7 w 28"/>
                    <a:gd name="T37" fmla="*/ 148 h 156"/>
                    <a:gd name="T38" fmla="*/ 10 w 28"/>
                    <a:gd name="T39" fmla="*/ 145 h 156"/>
                    <a:gd name="T40" fmla="*/ 13 w 28"/>
                    <a:gd name="T41" fmla="*/ 141 h 156"/>
                    <a:gd name="T42" fmla="*/ 15 w 28"/>
                    <a:gd name="T43" fmla="*/ 137 h 156"/>
                    <a:gd name="T44" fmla="*/ 19 w 28"/>
                    <a:gd name="T45" fmla="*/ 133 h 156"/>
                    <a:gd name="T46" fmla="*/ 20 w 28"/>
                    <a:gd name="T47" fmla="*/ 129 h 156"/>
                    <a:gd name="T48" fmla="*/ 23 w 28"/>
                    <a:gd name="T49" fmla="*/ 125 h 156"/>
                    <a:gd name="T50" fmla="*/ 26 w 28"/>
                    <a:gd name="T51" fmla="*/ 101 h 156"/>
                    <a:gd name="T52" fmla="*/ 27 w 28"/>
                    <a:gd name="T53" fmla="*/ 77 h 156"/>
                    <a:gd name="T54" fmla="*/ 26 w 28"/>
                    <a:gd name="T55" fmla="*/ 53 h 156"/>
                    <a:gd name="T56" fmla="*/ 23 w 28"/>
                    <a:gd name="T57" fmla="*/ 30 h 15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"/>
                    <a:gd name="T88" fmla="*/ 0 h 156"/>
                    <a:gd name="T89" fmla="*/ 28 w 28"/>
                    <a:gd name="T90" fmla="*/ 156 h 15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" h="156">
                      <a:moveTo>
                        <a:pt x="23" y="30"/>
                      </a:move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5" y="18"/>
                      </a:lnTo>
                      <a:lnTo>
                        <a:pt x="13" y="14"/>
                      </a:lnTo>
                      <a:lnTo>
                        <a:pt x="10" y="10"/>
                      </a:lnTo>
                      <a:lnTo>
                        <a:pt x="7" y="7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4" y="19"/>
                      </a:lnTo>
                      <a:lnTo>
                        <a:pt x="8" y="39"/>
                      </a:lnTo>
                      <a:lnTo>
                        <a:pt x="10" y="57"/>
                      </a:lnTo>
                      <a:lnTo>
                        <a:pt x="11" y="77"/>
                      </a:lnTo>
                      <a:lnTo>
                        <a:pt x="11" y="97"/>
                      </a:lnTo>
                      <a:lnTo>
                        <a:pt x="8" y="116"/>
                      </a:lnTo>
                      <a:lnTo>
                        <a:pt x="4" y="136"/>
                      </a:lnTo>
                      <a:lnTo>
                        <a:pt x="0" y="155"/>
                      </a:lnTo>
                      <a:lnTo>
                        <a:pt x="3" y="151"/>
                      </a:lnTo>
                      <a:lnTo>
                        <a:pt x="7" y="148"/>
                      </a:lnTo>
                      <a:lnTo>
                        <a:pt x="10" y="145"/>
                      </a:lnTo>
                      <a:lnTo>
                        <a:pt x="13" y="141"/>
                      </a:lnTo>
                      <a:lnTo>
                        <a:pt x="15" y="137"/>
                      </a:lnTo>
                      <a:lnTo>
                        <a:pt x="19" y="133"/>
                      </a:lnTo>
                      <a:lnTo>
                        <a:pt x="20" y="129"/>
                      </a:lnTo>
                      <a:lnTo>
                        <a:pt x="23" y="125"/>
                      </a:lnTo>
                      <a:lnTo>
                        <a:pt x="26" y="101"/>
                      </a:lnTo>
                      <a:lnTo>
                        <a:pt x="27" y="77"/>
                      </a:lnTo>
                      <a:lnTo>
                        <a:pt x="26" y="53"/>
                      </a:lnTo>
                      <a:lnTo>
                        <a:pt x="23" y="30"/>
                      </a:lnTo>
                    </a:path>
                  </a:pathLst>
                </a:custGeom>
                <a:solidFill>
                  <a:srgbClr val="89898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8" name="Freeform 330"/>
                <p:cNvSpPr>
                  <a:spLocks/>
                </p:cNvSpPr>
                <p:nvPr/>
              </p:nvSpPr>
              <p:spPr bwMode="auto">
                <a:xfrm>
                  <a:off x="1630" y="3387"/>
                  <a:ext cx="33" cy="186"/>
                </a:xfrm>
                <a:custGeom>
                  <a:avLst/>
                  <a:gdLst>
                    <a:gd name="T0" fmla="*/ 21 w 33"/>
                    <a:gd name="T1" fmla="*/ 15 h 186"/>
                    <a:gd name="T2" fmla="*/ 18 w 33"/>
                    <a:gd name="T3" fmla="*/ 13 h 186"/>
                    <a:gd name="T4" fmla="*/ 15 w 33"/>
                    <a:gd name="T5" fmla="*/ 11 h 186"/>
                    <a:gd name="T6" fmla="*/ 13 w 33"/>
                    <a:gd name="T7" fmla="*/ 9 h 186"/>
                    <a:gd name="T8" fmla="*/ 10 w 33"/>
                    <a:gd name="T9" fmla="*/ 7 h 186"/>
                    <a:gd name="T10" fmla="*/ 7 w 33"/>
                    <a:gd name="T11" fmla="*/ 5 h 186"/>
                    <a:gd name="T12" fmla="*/ 5 w 33"/>
                    <a:gd name="T13" fmla="*/ 4 h 186"/>
                    <a:gd name="T14" fmla="*/ 2 w 33"/>
                    <a:gd name="T15" fmla="*/ 1 h 186"/>
                    <a:gd name="T16" fmla="*/ 0 w 33"/>
                    <a:gd name="T17" fmla="*/ 0 h 186"/>
                    <a:gd name="T18" fmla="*/ 7 w 33"/>
                    <a:gd name="T19" fmla="*/ 22 h 186"/>
                    <a:gd name="T20" fmla="*/ 12 w 33"/>
                    <a:gd name="T21" fmla="*/ 46 h 186"/>
                    <a:gd name="T22" fmla="*/ 16 w 33"/>
                    <a:gd name="T23" fmla="*/ 68 h 186"/>
                    <a:gd name="T24" fmla="*/ 17 w 33"/>
                    <a:gd name="T25" fmla="*/ 92 h 186"/>
                    <a:gd name="T26" fmla="*/ 16 w 33"/>
                    <a:gd name="T27" fmla="*/ 116 h 186"/>
                    <a:gd name="T28" fmla="*/ 12 w 33"/>
                    <a:gd name="T29" fmla="*/ 139 h 186"/>
                    <a:gd name="T30" fmla="*/ 7 w 33"/>
                    <a:gd name="T31" fmla="*/ 162 h 186"/>
                    <a:gd name="T32" fmla="*/ 0 w 33"/>
                    <a:gd name="T33" fmla="*/ 185 h 186"/>
                    <a:gd name="T34" fmla="*/ 3 w 33"/>
                    <a:gd name="T35" fmla="*/ 183 h 186"/>
                    <a:gd name="T36" fmla="*/ 5 w 33"/>
                    <a:gd name="T37" fmla="*/ 181 h 186"/>
                    <a:gd name="T38" fmla="*/ 8 w 33"/>
                    <a:gd name="T39" fmla="*/ 180 h 186"/>
                    <a:gd name="T40" fmla="*/ 10 w 33"/>
                    <a:gd name="T41" fmla="*/ 177 h 186"/>
                    <a:gd name="T42" fmla="*/ 13 w 33"/>
                    <a:gd name="T43" fmla="*/ 176 h 186"/>
                    <a:gd name="T44" fmla="*/ 16 w 33"/>
                    <a:gd name="T45" fmla="*/ 173 h 186"/>
                    <a:gd name="T46" fmla="*/ 18 w 33"/>
                    <a:gd name="T47" fmla="*/ 172 h 186"/>
                    <a:gd name="T48" fmla="*/ 21 w 33"/>
                    <a:gd name="T49" fmla="*/ 169 h 186"/>
                    <a:gd name="T50" fmla="*/ 25 w 33"/>
                    <a:gd name="T51" fmla="*/ 150 h 186"/>
                    <a:gd name="T52" fmla="*/ 29 w 33"/>
                    <a:gd name="T53" fmla="*/ 131 h 186"/>
                    <a:gd name="T54" fmla="*/ 32 w 33"/>
                    <a:gd name="T55" fmla="*/ 111 h 186"/>
                    <a:gd name="T56" fmla="*/ 32 w 33"/>
                    <a:gd name="T57" fmla="*/ 92 h 186"/>
                    <a:gd name="T58" fmla="*/ 31 w 33"/>
                    <a:gd name="T59" fmla="*/ 73 h 186"/>
                    <a:gd name="T60" fmla="*/ 29 w 33"/>
                    <a:gd name="T61" fmla="*/ 54 h 186"/>
                    <a:gd name="T62" fmla="*/ 25 w 33"/>
                    <a:gd name="T63" fmla="*/ 34 h 186"/>
                    <a:gd name="T64" fmla="*/ 21 w 33"/>
                    <a:gd name="T65" fmla="*/ 15 h 1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186"/>
                    <a:gd name="T101" fmla="*/ 33 w 33"/>
                    <a:gd name="T102" fmla="*/ 186 h 1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186">
                      <a:moveTo>
                        <a:pt x="21" y="15"/>
                      </a:moveTo>
                      <a:lnTo>
                        <a:pt x="18" y="13"/>
                      </a:lnTo>
                      <a:lnTo>
                        <a:pt x="15" y="11"/>
                      </a:lnTo>
                      <a:lnTo>
                        <a:pt x="13" y="9"/>
                      </a:lnTo>
                      <a:lnTo>
                        <a:pt x="10" y="7"/>
                      </a:lnTo>
                      <a:lnTo>
                        <a:pt x="7" y="5"/>
                      </a:lnTo>
                      <a:lnTo>
                        <a:pt x="5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7" y="22"/>
                      </a:lnTo>
                      <a:lnTo>
                        <a:pt x="12" y="46"/>
                      </a:lnTo>
                      <a:lnTo>
                        <a:pt x="16" y="68"/>
                      </a:lnTo>
                      <a:lnTo>
                        <a:pt x="17" y="92"/>
                      </a:lnTo>
                      <a:lnTo>
                        <a:pt x="16" y="116"/>
                      </a:lnTo>
                      <a:lnTo>
                        <a:pt x="12" y="139"/>
                      </a:lnTo>
                      <a:lnTo>
                        <a:pt x="7" y="162"/>
                      </a:lnTo>
                      <a:lnTo>
                        <a:pt x="0" y="185"/>
                      </a:lnTo>
                      <a:lnTo>
                        <a:pt x="3" y="183"/>
                      </a:lnTo>
                      <a:lnTo>
                        <a:pt x="5" y="181"/>
                      </a:lnTo>
                      <a:lnTo>
                        <a:pt x="8" y="180"/>
                      </a:lnTo>
                      <a:lnTo>
                        <a:pt x="10" y="177"/>
                      </a:lnTo>
                      <a:lnTo>
                        <a:pt x="13" y="176"/>
                      </a:lnTo>
                      <a:lnTo>
                        <a:pt x="16" y="173"/>
                      </a:lnTo>
                      <a:lnTo>
                        <a:pt x="18" y="172"/>
                      </a:lnTo>
                      <a:lnTo>
                        <a:pt x="21" y="169"/>
                      </a:lnTo>
                      <a:lnTo>
                        <a:pt x="25" y="150"/>
                      </a:lnTo>
                      <a:lnTo>
                        <a:pt x="29" y="131"/>
                      </a:lnTo>
                      <a:lnTo>
                        <a:pt x="32" y="111"/>
                      </a:lnTo>
                      <a:lnTo>
                        <a:pt x="32" y="92"/>
                      </a:lnTo>
                      <a:lnTo>
                        <a:pt x="31" y="73"/>
                      </a:lnTo>
                      <a:lnTo>
                        <a:pt x="29" y="54"/>
                      </a:lnTo>
                      <a:lnTo>
                        <a:pt x="25" y="34"/>
                      </a:lnTo>
                      <a:lnTo>
                        <a:pt x="21" y="15"/>
                      </a:lnTo>
                    </a:path>
                  </a:pathLst>
                </a:custGeom>
                <a:solidFill>
                  <a:srgbClr val="8F8F8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9" name="Freeform 331"/>
                <p:cNvSpPr>
                  <a:spLocks/>
                </p:cNvSpPr>
                <p:nvPr/>
              </p:nvSpPr>
              <p:spPr bwMode="auto">
                <a:xfrm>
                  <a:off x="1608" y="3374"/>
                  <a:ext cx="40" cy="211"/>
                </a:xfrm>
                <a:custGeom>
                  <a:avLst/>
                  <a:gdLst>
                    <a:gd name="T0" fmla="*/ 21 w 40"/>
                    <a:gd name="T1" fmla="*/ 12 h 211"/>
                    <a:gd name="T2" fmla="*/ 19 w 40"/>
                    <a:gd name="T3" fmla="*/ 11 h 211"/>
                    <a:gd name="T4" fmla="*/ 17 w 40"/>
                    <a:gd name="T5" fmla="*/ 9 h 211"/>
                    <a:gd name="T6" fmla="*/ 16 w 40"/>
                    <a:gd name="T7" fmla="*/ 8 h 211"/>
                    <a:gd name="T8" fmla="*/ 14 w 40"/>
                    <a:gd name="T9" fmla="*/ 8 h 211"/>
                    <a:gd name="T10" fmla="*/ 12 w 40"/>
                    <a:gd name="T11" fmla="*/ 7 h 211"/>
                    <a:gd name="T12" fmla="*/ 10 w 40"/>
                    <a:gd name="T13" fmla="*/ 5 h 211"/>
                    <a:gd name="T14" fmla="*/ 8 w 40"/>
                    <a:gd name="T15" fmla="*/ 4 h 211"/>
                    <a:gd name="T16" fmla="*/ 7 w 40"/>
                    <a:gd name="T17" fmla="*/ 4 h 211"/>
                    <a:gd name="T18" fmla="*/ 5 w 40"/>
                    <a:gd name="T19" fmla="*/ 3 h 211"/>
                    <a:gd name="T20" fmla="*/ 3 w 40"/>
                    <a:gd name="T21" fmla="*/ 1 h 211"/>
                    <a:gd name="T22" fmla="*/ 1 w 40"/>
                    <a:gd name="T23" fmla="*/ 0 h 211"/>
                    <a:gd name="T24" fmla="*/ 0 w 40"/>
                    <a:gd name="T25" fmla="*/ 0 h 211"/>
                    <a:gd name="T26" fmla="*/ 10 w 40"/>
                    <a:gd name="T27" fmla="*/ 26 h 211"/>
                    <a:gd name="T28" fmla="*/ 17 w 40"/>
                    <a:gd name="T29" fmla="*/ 52 h 211"/>
                    <a:gd name="T30" fmla="*/ 22 w 40"/>
                    <a:gd name="T31" fmla="*/ 78 h 211"/>
                    <a:gd name="T32" fmla="*/ 24 w 40"/>
                    <a:gd name="T33" fmla="*/ 105 h 211"/>
                    <a:gd name="T34" fmla="*/ 22 w 40"/>
                    <a:gd name="T35" fmla="*/ 131 h 211"/>
                    <a:gd name="T36" fmla="*/ 18 w 40"/>
                    <a:gd name="T37" fmla="*/ 157 h 211"/>
                    <a:gd name="T38" fmla="*/ 10 w 40"/>
                    <a:gd name="T39" fmla="*/ 184 h 211"/>
                    <a:gd name="T40" fmla="*/ 0 w 40"/>
                    <a:gd name="T41" fmla="*/ 210 h 211"/>
                    <a:gd name="T42" fmla="*/ 2 w 40"/>
                    <a:gd name="T43" fmla="*/ 209 h 211"/>
                    <a:gd name="T44" fmla="*/ 3 w 40"/>
                    <a:gd name="T45" fmla="*/ 208 h 211"/>
                    <a:gd name="T46" fmla="*/ 5 w 40"/>
                    <a:gd name="T47" fmla="*/ 207 h 211"/>
                    <a:gd name="T48" fmla="*/ 7 w 40"/>
                    <a:gd name="T49" fmla="*/ 206 h 211"/>
                    <a:gd name="T50" fmla="*/ 8 w 40"/>
                    <a:gd name="T51" fmla="*/ 205 h 211"/>
                    <a:gd name="T52" fmla="*/ 10 w 40"/>
                    <a:gd name="T53" fmla="*/ 204 h 211"/>
                    <a:gd name="T54" fmla="*/ 13 w 40"/>
                    <a:gd name="T55" fmla="*/ 203 h 211"/>
                    <a:gd name="T56" fmla="*/ 14 w 40"/>
                    <a:gd name="T57" fmla="*/ 202 h 211"/>
                    <a:gd name="T58" fmla="*/ 16 w 40"/>
                    <a:gd name="T59" fmla="*/ 201 h 211"/>
                    <a:gd name="T60" fmla="*/ 17 w 40"/>
                    <a:gd name="T61" fmla="*/ 200 h 211"/>
                    <a:gd name="T62" fmla="*/ 20 w 40"/>
                    <a:gd name="T63" fmla="*/ 199 h 211"/>
                    <a:gd name="T64" fmla="*/ 21 w 40"/>
                    <a:gd name="T65" fmla="*/ 197 h 211"/>
                    <a:gd name="T66" fmla="*/ 29 w 40"/>
                    <a:gd name="T67" fmla="*/ 175 h 211"/>
                    <a:gd name="T68" fmla="*/ 34 w 40"/>
                    <a:gd name="T69" fmla="*/ 152 h 211"/>
                    <a:gd name="T70" fmla="*/ 38 w 40"/>
                    <a:gd name="T71" fmla="*/ 128 h 211"/>
                    <a:gd name="T72" fmla="*/ 39 w 40"/>
                    <a:gd name="T73" fmla="*/ 105 h 211"/>
                    <a:gd name="T74" fmla="*/ 38 w 40"/>
                    <a:gd name="T75" fmla="*/ 81 h 211"/>
                    <a:gd name="T76" fmla="*/ 34 w 40"/>
                    <a:gd name="T77" fmla="*/ 58 h 211"/>
                    <a:gd name="T78" fmla="*/ 28 w 40"/>
                    <a:gd name="T79" fmla="*/ 35 h 211"/>
                    <a:gd name="T80" fmla="*/ 21 w 40"/>
                    <a:gd name="T81" fmla="*/ 12 h 21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0"/>
                    <a:gd name="T124" fmla="*/ 0 h 211"/>
                    <a:gd name="T125" fmla="*/ 40 w 40"/>
                    <a:gd name="T126" fmla="*/ 211 h 21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0" h="211">
                      <a:moveTo>
                        <a:pt x="21" y="12"/>
                      </a:moveTo>
                      <a:lnTo>
                        <a:pt x="19" y="11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7"/>
                      </a:lnTo>
                      <a:lnTo>
                        <a:pt x="10" y="5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5" y="3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0" y="26"/>
                      </a:lnTo>
                      <a:lnTo>
                        <a:pt x="17" y="52"/>
                      </a:lnTo>
                      <a:lnTo>
                        <a:pt x="22" y="78"/>
                      </a:lnTo>
                      <a:lnTo>
                        <a:pt x="24" y="105"/>
                      </a:lnTo>
                      <a:lnTo>
                        <a:pt x="22" y="131"/>
                      </a:lnTo>
                      <a:lnTo>
                        <a:pt x="18" y="157"/>
                      </a:lnTo>
                      <a:lnTo>
                        <a:pt x="10" y="184"/>
                      </a:lnTo>
                      <a:lnTo>
                        <a:pt x="0" y="210"/>
                      </a:lnTo>
                      <a:lnTo>
                        <a:pt x="2" y="209"/>
                      </a:lnTo>
                      <a:lnTo>
                        <a:pt x="3" y="208"/>
                      </a:lnTo>
                      <a:lnTo>
                        <a:pt x="5" y="207"/>
                      </a:lnTo>
                      <a:lnTo>
                        <a:pt x="7" y="206"/>
                      </a:lnTo>
                      <a:lnTo>
                        <a:pt x="8" y="205"/>
                      </a:lnTo>
                      <a:lnTo>
                        <a:pt x="10" y="204"/>
                      </a:lnTo>
                      <a:lnTo>
                        <a:pt x="13" y="203"/>
                      </a:lnTo>
                      <a:lnTo>
                        <a:pt x="14" y="202"/>
                      </a:lnTo>
                      <a:lnTo>
                        <a:pt x="16" y="201"/>
                      </a:lnTo>
                      <a:lnTo>
                        <a:pt x="17" y="200"/>
                      </a:lnTo>
                      <a:lnTo>
                        <a:pt x="20" y="199"/>
                      </a:lnTo>
                      <a:lnTo>
                        <a:pt x="21" y="197"/>
                      </a:lnTo>
                      <a:lnTo>
                        <a:pt x="29" y="175"/>
                      </a:lnTo>
                      <a:lnTo>
                        <a:pt x="34" y="152"/>
                      </a:lnTo>
                      <a:lnTo>
                        <a:pt x="38" y="128"/>
                      </a:lnTo>
                      <a:lnTo>
                        <a:pt x="39" y="105"/>
                      </a:lnTo>
                      <a:lnTo>
                        <a:pt x="38" y="81"/>
                      </a:lnTo>
                      <a:lnTo>
                        <a:pt x="34" y="58"/>
                      </a:lnTo>
                      <a:lnTo>
                        <a:pt x="28" y="35"/>
                      </a:lnTo>
                      <a:lnTo>
                        <a:pt x="21" y="12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0" name="Freeform 332"/>
                <p:cNvSpPr>
                  <a:spLocks/>
                </p:cNvSpPr>
                <p:nvPr/>
              </p:nvSpPr>
              <p:spPr bwMode="auto">
                <a:xfrm>
                  <a:off x="1585" y="3365"/>
                  <a:ext cx="49" cy="230"/>
                </a:xfrm>
                <a:custGeom>
                  <a:avLst/>
                  <a:gdLst>
                    <a:gd name="T0" fmla="*/ 23 w 49"/>
                    <a:gd name="T1" fmla="*/ 8 h 230"/>
                    <a:gd name="T2" fmla="*/ 20 w 49"/>
                    <a:gd name="T3" fmla="*/ 8 h 230"/>
                    <a:gd name="T4" fmla="*/ 17 w 49"/>
                    <a:gd name="T5" fmla="*/ 6 h 230"/>
                    <a:gd name="T6" fmla="*/ 14 w 49"/>
                    <a:gd name="T7" fmla="*/ 4 h 230"/>
                    <a:gd name="T8" fmla="*/ 11 w 49"/>
                    <a:gd name="T9" fmla="*/ 4 h 230"/>
                    <a:gd name="T10" fmla="*/ 8 w 49"/>
                    <a:gd name="T11" fmla="*/ 2 h 230"/>
                    <a:gd name="T12" fmla="*/ 6 w 49"/>
                    <a:gd name="T13" fmla="*/ 1 h 230"/>
                    <a:gd name="T14" fmla="*/ 3 w 49"/>
                    <a:gd name="T15" fmla="*/ 0 h 230"/>
                    <a:gd name="T16" fmla="*/ 0 w 49"/>
                    <a:gd name="T17" fmla="*/ 0 h 230"/>
                    <a:gd name="T18" fmla="*/ 14 w 49"/>
                    <a:gd name="T19" fmla="*/ 26 h 230"/>
                    <a:gd name="T20" fmla="*/ 24 w 49"/>
                    <a:gd name="T21" fmla="*/ 55 h 230"/>
                    <a:gd name="T22" fmla="*/ 30 w 49"/>
                    <a:gd name="T23" fmla="*/ 84 h 230"/>
                    <a:gd name="T24" fmla="*/ 32 w 49"/>
                    <a:gd name="T25" fmla="*/ 114 h 230"/>
                    <a:gd name="T26" fmla="*/ 30 w 49"/>
                    <a:gd name="T27" fmla="*/ 143 h 230"/>
                    <a:gd name="T28" fmla="*/ 25 w 49"/>
                    <a:gd name="T29" fmla="*/ 172 h 230"/>
                    <a:gd name="T30" fmla="*/ 14 w 49"/>
                    <a:gd name="T31" fmla="*/ 201 h 230"/>
                    <a:gd name="T32" fmla="*/ 0 w 49"/>
                    <a:gd name="T33" fmla="*/ 229 h 230"/>
                    <a:gd name="T34" fmla="*/ 3 w 49"/>
                    <a:gd name="T35" fmla="*/ 227 h 230"/>
                    <a:gd name="T36" fmla="*/ 6 w 49"/>
                    <a:gd name="T37" fmla="*/ 226 h 230"/>
                    <a:gd name="T38" fmla="*/ 9 w 49"/>
                    <a:gd name="T39" fmla="*/ 224 h 230"/>
                    <a:gd name="T40" fmla="*/ 12 w 49"/>
                    <a:gd name="T41" fmla="*/ 224 h 230"/>
                    <a:gd name="T42" fmla="*/ 14 w 49"/>
                    <a:gd name="T43" fmla="*/ 223 h 230"/>
                    <a:gd name="T44" fmla="*/ 18 w 49"/>
                    <a:gd name="T45" fmla="*/ 221 h 230"/>
                    <a:gd name="T46" fmla="*/ 21 w 49"/>
                    <a:gd name="T47" fmla="*/ 220 h 230"/>
                    <a:gd name="T48" fmla="*/ 23 w 49"/>
                    <a:gd name="T49" fmla="*/ 219 h 230"/>
                    <a:gd name="T50" fmla="*/ 34 w 49"/>
                    <a:gd name="T51" fmla="*/ 193 h 230"/>
                    <a:gd name="T52" fmla="*/ 42 w 49"/>
                    <a:gd name="T53" fmla="*/ 167 h 230"/>
                    <a:gd name="T54" fmla="*/ 46 w 49"/>
                    <a:gd name="T55" fmla="*/ 140 h 230"/>
                    <a:gd name="T56" fmla="*/ 48 w 49"/>
                    <a:gd name="T57" fmla="*/ 114 h 230"/>
                    <a:gd name="T58" fmla="*/ 46 w 49"/>
                    <a:gd name="T59" fmla="*/ 87 h 230"/>
                    <a:gd name="T60" fmla="*/ 41 w 49"/>
                    <a:gd name="T61" fmla="*/ 61 h 230"/>
                    <a:gd name="T62" fmla="*/ 33 w 49"/>
                    <a:gd name="T63" fmla="*/ 35 h 230"/>
                    <a:gd name="T64" fmla="*/ 23 w 49"/>
                    <a:gd name="T65" fmla="*/ 8 h 23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"/>
                    <a:gd name="T100" fmla="*/ 0 h 230"/>
                    <a:gd name="T101" fmla="*/ 49 w 49"/>
                    <a:gd name="T102" fmla="*/ 230 h 23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" h="230">
                      <a:moveTo>
                        <a:pt x="23" y="8"/>
                      </a:moveTo>
                      <a:lnTo>
                        <a:pt x="20" y="8"/>
                      </a:lnTo>
                      <a:lnTo>
                        <a:pt x="17" y="6"/>
                      </a:lnTo>
                      <a:lnTo>
                        <a:pt x="14" y="4"/>
                      </a:lnTo>
                      <a:lnTo>
                        <a:pt x="11" y="4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26"/>
                      </a:lnTo>
                      <a:lnTo>
                        <a:pt x="24" y="55"/>
                      </a:lnTo>
                      <a:lnTo>
                        <a:pt x="30" y="84"/>
                      </a:lnTo>
                      <a:lnTo>
                        <a:pt x="32" y="114"/>
                      </a:lnTo>
                      <a:lnTo>
                        <a:pt x="30" y="143"/>
                      </a:lnTo>
                      <a:lnTo>
                        <a:pt x="25" y="172"/>
                      </a:lnTo>
                      <a:lnTo>
                        <a:pt x="14" y="201"/>
                      </a:lnTo>
                      <a:lnTo>
                        <a:pt x="0" y="229"/>
                      </a:lnTo>
                      <a:lnTo>
                        <a:pt x="3" y="227"/>
                      </a:lnTo>
                      <a:lnTo>
                        <a:pt x="6" y="226"/>
                      </a:lnTo>
                      <a:lnTo>
                        <a:pt x="9" y="224"/>
                      </a:lnTo>
                      <a:lnTo>
                        <a:pt x="12" y="224"/>
                      </a:lnTo>
                      <a:lnTo>
                        <a:pt x="14" y="223"/>
                      </a:lnTo>
                      <a:lnTo>
                        <a:pt x="18" y="221"/>
                      </a:lnTo>
                      <a:lnTo>
                        <a:pt x="21" y="220"/>
                      </a:lnTo>
                      <a:lnTo>
                        <a:pt x="23" y="219"/>
                      </a:lnTo>
                      <a:lnTo>
                        <a:pt x="34" y="193"/>
                      </a:lnTo>
                      <a:lnTo>
                        <a:pt x="42" y="167"/>
                      </a:lnTo>
                      <a:lnTo>
                        <a:pt x="46" y="140"/>
                      </a:lnTo>
                      <a:lnTo>
                        <a:pt x="48" y="114"/>
                      </a:lnTo>
                      <a:lnTo>
                        <a:pt x="46" y="87"/>
                      </a:lnTo>
                      <a:lnTo>
                        <a:pt x="41" y="61"/>
                      </a:lnTo>
                      <a:lnTo>
                        <a:pt x="33" y="35"/>
                      </a:lnTo>
                      <a:lnTo>
                        <a:pt x="23" y="8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1" name="Freeform 333"/>
                <p:cNvSpPr>
                  <a:spLocks/>
                </p:cNvSpPr>
                <p:nvPr/>
              </p:nvSpPr>
              <p:spPr bwMode="auto">
                <a:xfrm>
                  <a:off x="1563" y="3358"/>
                  <a:ext cx="55" cy="244"/>
                </a:xfrm>
                <a:custGeom>
                  <a:avLst/>
                  <a:gdLst>
                    <a:gd name="T0" fmla="*/ 21 w 55"/>
                    <a:gd name="T1" fmla="*/ 7 h 244"/>
                    <a:gd name="T2" fmla="*/ 19 w 55"/>
                    <a:gd name="T3" fmla="*/ 5 h 244"/>
                    <a:gd name="T4" fmla="*/ 16 w 55"/>
                    <a:gd name="T5" fmla="*/ 4 h 244"/>
                    <a:gd name="T6" fmla="*/ 13 w 55"/>
                    <a:gd name="T7" fmla="*/ 4 h 244"/>
                    <a:gd name="T8" fmla="*/ 10 w 55"/>
                    <a:gd name="T9" fmla="*/ 3 h 244"/>
                    <a:gd name="T10" fmla="*/ 7 w 55"/>
                    <a:gd name="T11" fmla="*/ 2 h 244"/>
                    <a:gd name="T12" fmla="*/ 5 w 55"/>
                    <a:gd name="T13" fmla="*/ 1 h 244"/>
                    <a:gd name="T14" fmla="*/ 2 w 55"/>
                    <a:gd name="T15" fmla="*/ 0 h 244"/>
                    <a:gd name="T16" fmla="*/ 0 w 55"/>
                    <a:gd name="T17" fmla="*/ 0 h 244"/>
                    <a:gd name="T18" fmla="*/ 8 w 55"/>
                    <a:gd name="T19" fmla="*/ 13 h 244"/>
                    <a:gd name="T20" fmla="*/ 17 w 55"/>
                    <a:gd name="T21" fmla="*/ 28 h 244"/>
                    <a:gd name="T22" fmla="*/ 24 w 55"/>
                    <a:gd name="T23" fmla="*/ 43 h 244"/>
                    <a:gd name="T24" fmla="*/ 29 w 55"/>
                    <a:gd name="T25" fmla="*/ 58 h 244"/>
                    <a:gd name="T26" fmla="*/ 33 w 55"/>
                    <a:gd name="T27" fmla="*/ 73 h 244"/>
                    <a:gd name="T28" fmla="*/ 36 w 55"/>
                    <a:gd name="T29" fmla="*/ 89 h 244"/>
                    <a:gd name="T30" fmla="*/ 39 w 55"/>
                    <a:gd name="T31" fmla="*/ 105 h 244"/>
                    <a:gd name="T32" fmla="*/ 39 w 55"/>
                    <a:gd name="T33" fmla="*/ 121 h 244"/>
                    <a:gd name="T34" fmla="*/ 39 w 55"/>
                    <a:gd name="T35" fmla="*/ 137 h 244"/>
                    <a:gd name="T36" fmla="*/ 36 w 55"/>
                    <a:gd name="T37" fmla="*/ 153 h 244"/>
                    <a:gd name="T38" fmla="*/ 34 w 55"/>
                    <a:gd name="T39" fmla="*/ 169 h 244"/>
                    <a:gd name="T40" fmla="*/ 29 w 55"/>
                    <a:gd name="T41" fmla="*/ 185 h 244"/>
                    <a:gd name="T42" fmla="*/ 24 w 55"/>
                    <a:gd name="T43" fmla="*/ 199 h 244"/>
                    <a:gd name="T44" fmla="*/ 17 w 55"/>
                    <a:gd name="T45" fmla="*/ 215 h 244"/>
                    <a:gd name="T46" fmla="*/ 9 w 55"/>
                    <a:gd name="T47" fmla="*/ 229 h 244"/>
                    <a:gd name="T48" fmla="*/ 0 w 55"/>
                    <a:gd name="T49" fmla="*/ 243 h 244"/>
                    <a:gd name="T50" fmla="*/ 3 w 55"/>
                    <a:gd name="T51" fmla="*/ 243 h 244"/>
                    <a:gd name="T52" fmla="*/ 6 w 55"/>
                    <a:gd name="T53" fmla="*/ 242 h 244"/>
                    <a:gd name="T54" fmla="*/ 8 w 55"/>
                    <a:gd name="T55" fmla="*/ 241 h 244"/>
                    <a:gd name="T56" fmla="*/ 11 w 55"/>
                    <a:gd name="T57" fmla="*/ 240 h 244"/>
                    <a:gd name="T58" fmla="*/ 14 w 55"/>
                    <a:gd name="T59" fmla="*/ 238 h 244"/>
                    <a:gd name="T60" fmla="*/ 17 w 55"/>
                    <a:gd name="T61" fmla="*/ 238 h 244"/>
                    <a:gd name="T62" fmla="*/ 19 w 55"/>
                    <a:gd name="T63" fmla="*/ 237 h 244"/>
                    <a:gd name="T64" fmla="*/ 22 w 55"/>
                    <a:gd name="T65" fmla="*/ 236 h 244"/>
                    <a:gd name="T66" fmla="*/ 36 w 55"/>
                    <a:gd name="T67" fmla="*/ 208 h 244"/>
                    <a:gd name="T68" fmla="*/ 46 w 55"/>
                    <a:gd name="T69" fmla="*/ 180 h 244"/>
                    <a:gd name="T70" fmla="*/ 52 w 55"/>
                    <a:gd name="T71" fmla="*/ 150 h 244"/>
                    <a:gd name="T72" fmla="*/ 54 w 55"/>
                    <a:gd name="T73" fmla="*/ 121 h 244"/>
                    <a:gd name="T74" fmla="*/ 52 w 55"/>
                    <a:gd name="T75" fmla="*/ 92 h 244"/>
                    <a:gd name="T76" fmla="*/ 46 w 55"/>
                    <a:gd name="T77" fmla="*/ 62 h 244"/>
                    <a:gd name="T78" fmla="*/ 36 w 55"/>
                    <a:gd name="T79" fmla="*/ 34 h 244"/>
                    <a:gd name="T80" fmla="*/ 21 w 55"/>
                    <a:gd name="T81" fmla="*/ 7 h 24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5"/>
                    <a:gd name="T124" fmla="*/ 0 h 244"/>
                    <a:gd name="T125" fmla="*/ 55 w 55"/>
                    <a:gd name="T126" fmla="*/ 244 h 24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5" h="244">
                      <a:moveTo>
                        <a:pt x="21" y="7"/>
                      </a:moveTo>
                      <a:lnTo>
                        <a:pt x="19" y="5"/>
                      </a:lnTo>
                      <a:lnTo>
                        <a:pt x="16" y="4"/>
                      </a:lnTo>
                      <a:lnTo>
                        <a:pt x="13" y="4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8" y="13"/>
                      </a:lnTo>
                      <a:lnTo>
                        <a:pt x="17" y="28"/>
                      </a:lnTo>
                      <a:lnTo>
                        <a:pt x="24" y="43"/>
                      </a:lnTo>
                      <a:lnTo>
                        <a:pt x="29" y="58"/>
                      </a:lnTo>
                      <a:lnTo>
                        <a:pt x="33" y="73"/>
                      </a:lnTo>
                      <a:lnTo>
                        <a:pt x="36" y="89"/>
                      </a:lnTo>
                      <a:lnTo>
                        <a:pt x="39" y="105"/>
                      </a:lnTo>
                      <a:lnTo>
                        <a:pt x="39" y="121"/>
                      </a:lnTo>
                      <a:lnTo>
                        <a:pt x="39" y="137"/>
                      </a:lnTo>
                      <a:lnTo>
                        <a:pt x="36" y="153"/>
                      </a:lnTo>
                      <a:lnTo>
                        <a:pt x="34" y="169"/>
                      </a:lnTo>
                      <a:lnTo>
                        <a:pt x="29" y="185"/>
                      </a:lnTo>
                      <a:lnTo>
                        <a:pt x="24" y="199"/>
                      </a:lnTo>
                      <a:lnTo>
                        <a:pt x="17" y="215"/>
                      </a:lnTo>
                      <a:lnTo>
                        <a:pt x="9" y="229"/>
                      </a:lnTo>
                      <a:lnTo>
                        <a:pt x="0" y="243"/>
                      </a:lnTo>
                      <a:lnTo>
                        <a:pt x="3" y="243"/>
                      </a:lnTo>
                      <a:lnTo>
                        <a:pt x="6" y="242"/>
                      </a:lnTo>
                      <a:lnTo>
                        <a:pt x="8" y="241"/>
                      </a:lnTo>
                      <a:lnTo>
                        <a:pt x="11" y="240"/>
                      </a:lnTo>
                      <a:lnTo>
                        <a:pt x="14" y="238"/>
                      </a:lnTo>
                      <a:lnTo>
                        <a:pt x="17" y="238"/>
                      </a:lnTo>
                      <a:lnTo>
                        <a:pt x="19" y="237"/>
                      </a:lnTo>
                      <a:lnTo>
                        <a:pt x="22" y="236"/>
                      </a:lnTo>
                      <a:lnTo>
                        <a:pt x="36" y="208"/>
                      </a:lnTo>
                      <a:lnTo>
                        <a:pt x="46" y="180"/>
                      </a:lnTo>
                      <a:lnTo>
                        <a:pt x="52" y="150"/>
                      </a:lnTo>
                      <a:lnTo>
                        <a:pt x="54" y="121"/>
                      </a:lnTo>
                      <a:lnTo>
                        <a:pt x="52" y="92"/>
                      </a:lnTo>
                      <a:lnTo>
                        <a:pt x="46" y="62"/>
                      </a:lnTo>
                      <a:lnTo>
                        <a:pt x="36" y="34"/>
                      </a:lnTo>
                      <a:lnTo>
                        <a:pt x="21" y="7"/>
                      </a:lnTo>
                    </a:path>
                  </a:pathLst>
                </a:custGeom>
                <a:solidFill>
                  <a:srgbClr val="9F9F9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2" name="Freeform 334"/>
                <p:cNvSpPr>
                  <a:spLocks/>
                </p:cNvSpPr>
                <p:nvPr/>
              </p:nvSpPr>
              <p:spPr bwMode="auto">
                <a:xfrm>
                  <a:off x="1540" y="3356"/>
                  <a:ext cx="64" cy="250"/>
                </a:xfrm>
                <a:custGeom>
                  <a:avLst/>
                  <a:gdLst>
                    <a:gd name="T0" fmla="*/ 22 w 64"/>
                    <a:gd name="T1" fmla="*/ 2 h 250"/>
                    <a:gd name="T2" fmla="*/ 19 w 64"/>
                    <a:gd name="T3" fmla="*/ 1 h 250"/>
                    <a:gd name="T4" fmla="*/ 16 w 64"/>
                    <a:gd name="T5" fmla="*/ 1 h 250"/>
                    <a:gd name="T6" fmla="*/ 13 w 64"/>
                    <a:gd name="T7" fmla="*/ 0 h 250"/>
                    <a:gd name="T8" fmla="*/ 11 w 64"/>
                    <a:gd name="T9" fmla="*/ 0 h 250"/>
                    <a:gd name="T10" fmla="*/ 7 w 64"/>
                    <a:gd name="T11" fmla="*/ 0 h 250"/>
                    <a:gd name="T12" fmla="*/ 5 w 64"/>
                    <a:gd name="T13" fmla="*/ 0 h 250"/>
                    <a:gd name="T14" fmla="*/ 2 w 64"/>
                    <a:gd name="T15" fmla="*/ 0 h 250"/>
                    <a:gd name="T16" fmla="*/ 0 w 64"/>
                    <a:gd name="T17" fmla="*/ 0 h 250"/>
                    <a:gd name="T18" fmla="*/ 11 w 64"/>
                    <a:gd name="T19" fmla="*/ 13 h 250"/>
                    <a:gd name="T20" fmla="*/ 20 w 64"/>
                    <a:gd name="T21" fmla="*/ 27 h 250"/>
                    <a:gd name="T22" fmla="*/ 29 w 64"/>
                    <a:gd name="T23" fmla="*/ 42 h 250"/>
                    <a:gd name="T24" fmla="*/ 35 w 64"/>
                    <a:gd name="T25" fmla="*/ 58 h 250"/>
                    <a:gd name="T26" fmla="*/ 40 w 64"/>
                    <a:gd name="T27" fmla="*/ 74 h 250"/>
                    <a:gd name="T28" fmla="*/ 44 w 64"/>
                    <a:gd name="T29" fmla="*/ 90 h 250"/>
                    <a:gd name="T30" fmla="*/ 47 w 64"/>
                    <a:gd name="T31" fmla="*/ 107 h 250"/>
                    <a:gd name="T32" fmla="*/ 47 w 64"/>
                    <a:gd name="T33" fmla="*/ 123 h 250"/>
                    <a:gd name="T34" fmla="*/ 47 w 64"/>
                    <a:gd name="T35" fmla="*/ 140 h 250"/>
                    <a:gd name="T36" fmla="*/ 44 w 64"/>
                    <a:gd name="T37" fmla="*/ 157 h 250"/>
                    <a:gd name="T38" fmla="*/ 40 w 64"/>
                    <a:gd name="T39" fmla="*/ 174 h 250"/>
                    <a:gd name="T40" fmla="*/ 36 w 64"/>
                    <a:gd name="T41" fmla="*/ 189 h 250"/>
                    <a:gd name="T42" fmla="*/ 29 w 64"/>
                    <a:gd name="T43" fmla="*/ 205 h 250"/>
                    <a:gd name="T44" fmla="*/ 20 w 64"/>
                    <a:gd name="T45" fmla="*/ 220 h 250"/>
                    <a:gd name="T46" fmla="*/ 11 w 64"/>
                    <a:gd name="T47" fmla="*/ 235 h 250"/>
                    <a:gd name="T48" fmla="*/ 0 w 64"/>
                    <a:gd name="T49" fmla="*/ 249 h 250"/>
                    <a:gd name="T50" fmla="*/ 3 w 64"/>
                    <a:gd name="T51" fmla="*/ 248 h 250"/>
                    <a:gd name="T52" fmla="*/ 5 w 64"/>
                    <a:gd name="T53" fmla="*/ 248 h 250"/>
                    <a:gd name="T54" fmla="*/ 8 w 64"/>
                    <a:gd name="T55" fmla="*/ 248 h 250"/>
                    <a:gd name="T56" fmla="*/ 11 w 64"/>
                    <a:gd name="T57" fmla="*/ 247 h 250"/>
                    <a:gd name="T58" fmla="*/ 14 w 64"/>
                    <a:gd name="T59" fmla="*/ 246 h 250"/>
                    <a:gd name="T60" fmla="*/ 17 w 64"/>
                    <a:gd name="T61" fmla="*/ 246 h 250"/>
                    <a:gd name="T62" fmla="*/ 20 w 64"/>
                    <a:gd name="T63" fmla="*/ 245 h 250"/>
                    <a:gd name="T64" fmla="*/ 22 w 64"/>
                    <a:gd name="T65" fmla="*/ 244 h 250"/>
                    <a:gd name="T66" fmla="*/ 32 w 64"/>
                    <a:gd name="T67" fmla="*/ 231 h 250"/>
                    <a:gd name="T68" fmla="*/ 40 w 64"/>
                    <a:gd name="T69" fmla="*/ 217 h 250"/>
                    <a:gd name="T70" fmla="*/ 47 w 64"/>
                    <a:gd name="T71" fmla="*/ 201 h 250"/>
                    <a:gd name="T72" fmla="*/ 52 w 64"/>
                    <a:gd name="T73" fmla="*/ 187 h 250"/>
                    <a:gd name="T74" fmla="*/ 57 w 64"/>
                    <a:gd name="T75" fmla="*/ 171 h 250"/>
                    <a:gd name="T76" fmla="*/ 59 w 64"/>
                    <a:gd name="T77" fmla="*/ 155 h 250"/>
                    <a:gd name="T78" fmla="*/ 62 w 64"/>
                    <a:gd name="T79" fmla="*/ 139 h 250"/>
                    <a:gd name="T80" fmla="*/ 63 w 64"/>
                    <a:gd name="T81" fmla="*/ 123 h 250"/>
                    <a:gd name="T82" fmla="*/ 62 w 64"/>
                    <a:gd name="T83" fmla="*/ 107 h 250"/>
                    <a:gd name="T84" fmla="*/ 59 w 64"/>
                    <a:gd name="T85" fmla="*/ 91 h 250"/>
                    <a:gd name="T86" fmla="*/ 56 w 64"/>
                    <a:gd name="T87" fmla="*/ 75 h 250"/>
                    <a:gd name="T88" fmla="*/ 52 w 64"/>
                    <a:gd name="T89" fmla="*/ 61 h 250"/>
                    <a:gd name="T90" fmla="*/ 47 w 64"/>
                    <a:gd name="T91" fmla="*/ 45 h 250"/>
                    <a:gd name="T92" fmla="*/ 40 w 64"/>
                    <a:gd name="T93" fmla="*/ 30 h 250"/>
                    <a:gd name="T94" fmla="*/ 31 w 64"/>
                    <a:gd name="T95" fmla="*/ 16 h 250"/>
                    <a:gd name="T96" fmla="*/ 22 w 64"/>
                    <a:gd name="T97" fmla="*/ 2 h 25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4"/>
                    <a:gd name="T148" fmla="*/ 0 h 250"/>
                    <a:gd name="T149" fmla="*/ 64 w 64"/>
                    <a:gd name="T150" fmla="*/ 250 h 25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4" h="250">
                      <a:moveTo>
                        <a:pt x="22" y="2"/>
                      </a:move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1" y="13"/>
                      </a:lnTo>
                      <a:lnTo>
                        <a:pt x="20" y="27"/>
                      </a:lnTo>
                      <a:lnTo>
                        <a:pt x="29" y="42"/>
                      </a:lnTo>
                      <a:lnTo>
                        <a:pt x="35" y="58"/>
                      </a:lnTo>
                      <a:lnTo>
                        <a:pt x="40" y="74"/>
                      </a:lnTo>
                      <a:lnTo>
                        <a:pt x="44" y="90"/>
                      </a:lnTo>
                      <a:lnTo>
                        <a:pt x="47" y="107"/>
                      </a:lnTo>
                      <a:lnTo>
                        <a:pt x="47" y="123"/>
                      </a:lnTo>
                      <a:lnTo>
                        <a:pt x="47" y="140"/>
                      </a:lnTo>
                      <a:lnTo>
                        <a:pt x="44" y="157"/>
                      </a:lnTo>
                      <a:lnTo>
                        <a:pt x="40" y="174"/>
                      </a:lnTo>
                      <a:lnTo>
                        <a:pt x="36" y="189"/>
                      </a:lnTo>
                      <a:lnTo>
                        <a:pt x="29" y="205"/>
                      </a:lnTo>
                      <a:lnTo>
                        <a:pt x="20" y="220"/>
                      </a:lnTo>
                      <a:lnTo>
                        <a:pt x="11" y="235"/>
                      </a:lnTo>
                      <a:lnTo>
                        <a:pt x="0" y="249"/>
                      </a:lnTo>
                      <a:lnTo>
                        <a:pt x="3" y="248"/>
                      </a:lnTo>
                      <a:lnTo>
                        <a:pt x="5" y="248"/>
                      </a:lnTo>
                      <a:lnTo>
                        <a:pt x="8" y="248"/>
                      </a:lnTo>
                      <a:lnTo>
                        <a:pt x="11" y="247"/>
                      </a:lnTo>
                      <a:lnTo>
                        <a:pt x="14" y="246"/>
                      </a:lnTo>
                      <a:lnTo>
                        <a:pt x="17" y="246"/>
                      </a:lnTo>
                      <a:lnTo>
                        <a:pt x="20" y="245"/>
                      </a:lnTo>
                      <a:lnTo>
                        <a:pt x="22" y="244"/>
                      </a:lnTo>
                      <a:lnTo>
                        <a:pt x="32" y="231"/>
                      </a:lnTo>
                      <a:lnTo>
                        <a:pt x="40" y="217"/>
                      </a:lnTo>
                      <a:lnTo>
                        <a:pt x="47" y="201"/>
                      </a:lnTo>
                      <a:lnTo>
                        <a:pt x="52" y="187"/>
                      </a:lnTo>
                      <a:lnTo>
                        <a:pt x="57" y="171"/>
                      </a:lnTo>
                      <a:lnTo>
                        <a:pt x="59" y="155"/>
                      </a:lnTo>
                      <a:lnTo>
                        <a:pt x="62" y="139"/>
                      </a:lnTo>
                      <a:lnTo>
                        <a:pt x="63" y="123"/>
                      </a:lnTo>
                      <a:lnTo>
                        <a:pt x="62" y="107"/>
                      </a:lnTo>
                      <a:lnTo>
                        <a:pt x="59" y="91"/>
                      </a:lnTo>
                      <a:lnTo>
                        <a:pt x="56" y="75"/>
                      </a:lnTo>
                      <a:lnTo>
                        <a:pt x="52" y="61"/>
                      </a:lnTo>
                      <a:lnTo>
                        <a:pt x="47" y="45"/>
                      </a:lnTo>
                      <a:lnTo>
                        <a:pt x="40" y="30"/>
                      </a:lnTo>
                      <a:lnTo>
                        <a:pt x="31" y="16"/>
                      </a:lnTo>
                      <a:lnTo>
                        <a:pt x="22" y="2"/>
                      </a:lnTo>
                    </a:path>
                  </a:pathLst>
                </a:custGeom>
                <a:solidFill>
                  <a:srgbClr val="A4A4A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3" name="Freeform 335"/>
                <p:cNvSpPr>
                  <a:spLocks/>
                </p:cNvSpPr>
                <p:nvPr/>
              </p:nvSpPr>
              <p:spPr bwMode="auto">
                <a:xfrm>
                  <a:off x="1519" y="3356"/>
                  <a:ext cx="69" cy="250"/>
                </a:xfrm>
                <a:custGeom>
                  <a:avLst/>
                  <a:gdLst>
                    <a:gd name="T0" fmla="*/ 19 w 69"/>
                    <a:gd name="T1" fmla="*/ 0 h 250"/>
                    <a:gd name="T2" fmla="*/ 16 w 69"/>
                    <a:gd name="T3" fmla="*/ 0 h 250"/>
                    <a:gd name="T4" fmla="*/ 13 w 69"/>
                    <a:gd name="T5" fmla="*/ 0 h 250"/>
                    <a:gd name="T6" fmla="*/ 9 w 69"/>
                    <a:gd name="T7" fmla="*/ 0 h 250"/>
                    <a:gd name="T8" fmla="*/ 5 w 69"/>
                    <a:gd name="T9" fmla="*/ 0 h 250"/>
                    <a:gd name="T10" fmla="*/ 1 w 69"/>
                    <a:gd name="T11" fmla="*/ 0 h 250"/>
                    <a:gd name="T12" fmla="*/ 6 w 69"/>
                    <a:gd name="T13" fmla="*/ 5 h 250"/>
                    <a:gd name="T14" fmla="*/ 17 w 69"/>
                    <a:gd name="T15" fmla="*/ 18 h 250"/>
                    <a:gd name="T16" fmla="*/ 27 w 69"/>
                    <a:gd name="T17" fmla="*/ 32 h 250"/>
                    <a:gd name="T18" fmla="*/ 35 w 69"/>
                    <a:gd name="T19" fmla="*/ 48 h 250"/>
                    <a:gd name="T20" fmla="*/ 42 w 69"/>
                    <a:gd name="T21" fmla="*/ 63 h 250"/>
                    <a:gd name="T22" fmla="*/ 47 w 69"/>
                    <a:gd name="T23" fmla="*/ 80 h 250"/>
                    <a:gd name="T24" fmla="*/ 51 w 69"/>
                    <a:gd name="T25" fmla="*/ 97 h 250"/>
                    <a:gd name="T26" fmla="*/ 53 w 69"/>
                    <a:gd name="T27" fmla="*/ 114 h 250"/>
                    <a:gd name="T28" fmla="*/ 53 w 69"/>
                    <a:gd name="T29" fmla="*/ 132 h 250"/>
                    <a:gd name="T30" fmla="*/ 51 w 69"/>
                    <a:gd name="T31" fmla="*/ 150 h 250"/>
                    <a:gd name="T32" fmla="*/ 47 w 69"/>
                    <a:gd name="T33" fmla="*/ 167 h 250"/>
                    <a:gd name="T34" fmla="*/ 42 w 69"/>
                    <a:gd name="T35" fmla="*/ 183 h 250"/>
                    <a:gd name="T36" fmla="*/ 35 w 69"/>
                    <a:gd name="T37" fmla="*/ 200 h 250"/>
                    <a:gd name="T38" fmla="*/ 27 w 69"/>
                    <a:gd name="T39" fmla="*/ 215 h 250"/>
                    <a:gd name="T40" fmla="*/ 17 w 69"/>
                    <a:gd name="T41" fmla="*/ 229 h 250"/>
                    <a:gd name="T42" fmla="*/ 6 w 69"/>
                    <a:gd name="T43" fmla="*/ 242 h 250"/>
                    <a:gd name="T44" fmla="*/ 2 w 69"/>
                    <a:gd name="T45" fmla="*/ 249 h 250"/>
                    <a:gd name="T46" fmla="*/ 5 w 69"/>
                    <a:gd name="T47" fmla="*/ 249 h 250"/>
                    <a:gd name="T48" fmla="*/ 9 w 69"/>
                    <a:gd name="T49" fmla="*/ 249 h 250"/>
                    <a:gd name="T50" fmla="*/ 13 w 69"/>
                    <a:gd name="T51" fmla="*/ 249 h 250"/>
                    <a:gd name="T52" fmla="*/ 17 w 69"/>
                    <a:gd name="T53" fmla="*/ 249 h 250"/>
                    <a:gd name="T54" fmla="*/ 20 w 69"/>
                    <a:gd name="T55" fmla="*/ 249 h 250"/>
                    <a:gd name="T56" fmla="*/ 32 w 69"/>
                    <a:gd name="T57" fmla="*/ 235 h 250"/>
                    <a:gd name="T58" fmla="*/ 50 w 69"/>
                    <a:gd name="T59" fmla="*/ 205 h 250"/>
                    <a:gd name="T60" fmla="*/ 61 w 69"/>
                    <a:gd name="T61" fmla="*/ 174 h 250"/>
                    <a:gd name="T62" fmla="*/ 68 w 69"/>
                    <a:gd name="T63" fmla="*/ 140 h 250"/>
                    <a:gd name="T64" fmla="*/ 68 w 69"/>
                    <a:gd name="T65" fmla="*/ 107 h 250"/>
                    <a:gd name="T66" fmla="*/ 61 w 69"/>
                    <a:gd name="T67" fmla="*/ 74 h 250"/>
                    <a:gd name="T68" fmla="*/ 50 w 69"/>
                    <a:gd name="T69" fmla="*/ 42 h 250"/>
                    <a:gd name="T70" fmla="*/ 32 w 69"/>
                    <a:gd name="T71" fmla="*/ 13 h 2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9"/>
                    <a:gd name="T109" fmla="*/ 0 h 250"/>
                    <a:gd name="T110" fmla="*/ 69 w 69"/>
                    <a:gd name="T111" fmla="*/ 250 h 2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9" h="250">
                      <a:moveTo>
                        <a:pt x="21" y="0"/>
                      </a:move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11"/>
                      </a:lnTo>
                      <a:lnTo>
                        <a:pt x="17" y="18"/>
                      </a:lnTo>
                      <a:lnTo>
                        <a:pt x="22" y="25"/>
                      </a:lnTo>
                      <a:lnTo>
                        <a:pt x="27" y="32"/>
                      </a:lnTo>
                      <a:lnTo>
                        <a:pt x="32" y="40"/>
                      </a:lnTo>
                      <a:lnTo>
                        <a:pt x="35" y="48"/>
                      </a:lnTo>
                      <a:lnTo>
                        <a:pt x="39" y="55"/>
                      </a:lnTo>
                      <a:lnTo>
                        <a:pt x="42" y="63"/>
                      </a:lnTo>
                      <a:lnTo>
                        <a:pt x="45" y="71"/>
                      </a:lnTo>
                      <a:lnTo>
                        <a:pt x="47" y="80"/>
                      </a:lnTo>
                      <a:lnTo>
                        <a:pt x="50" y="88"/>
                      </a:lnTo>
                      <a:lnTo>
                        <a:pt x="51" y="97"/>
                      </a:lnTo>
                      <a:lnTo>
                        <a:pt x="52" y="106"/>
                      </a:lnTo>
                      <a:lnTo>
                        <a:pt x="53" y="114"/>
                      </a:lnTo>
                      <a:lnTo>
                        <a:pt x="53" y="123"/>
                      </a:lnTo>
                      <a:lnTo>
                        <a:pt x="53" y="132"/>
                      </a:lnTo>
                      <a:lnTo>
                        <a:pt x="52" y="141"/>
                      </a:lnTo>
                      <a:lnTo>
                        <a:pt x="51" y="150"/>
                      </a:lnTo>
                      <a:lnTo>
                        <a:pt x="50" y="158"/>
                      </a:lnTo>
                      <a:lnTo>
                        <a:pt x="47" y="167"/>
                      </a:lnTo>
                      <a:lnTo>
                        <a:pt x="45" y="175"/>
                      </a:lnTo>
                      <a:lnTo>
                        <a:pt x="42" y="183"/>
                      </a:lnTo>
                      <a:lnTo>
                        <a:pt x="39" y="192"/>
                      </a:lnTo>
                      <a:lnTo>
                        <a:pt x="35" y="200"/>
                      </a:lnTo>
                      <a:lnTo>
                        <a:pt x="32" y="207"/>
                      </a:lnTo>
                      <a:lnTo>
                        <a:pt x="27" y="215"/>
                      </a:lnTo>
                      <a:lnTo>
                        <a:pt x="22" y="222"/>
                      </a:lnTo>
                      <a:lnTo>
                        <a:pt x="17" y="229"/>
                      </a:lnTo>
                      <a:lnTo>
                        <a:pt x="11" y="236"/>
                      </a:lnTo>
                      <a:lnTo>
                        <a:pt x="6" y="242"/>
                      </a:lnTo>
                      <a:lnTo>
                        <a:pt x="0" y="249"/>
                      </a:lnTo>
                      <a:lnTo>
                        <a:pt x="2" y="249"/>
                      </a:lnTo>
                      <a:lnTo>
                        <a:pt x="3" y="249"/>
                      </a:lnTo>
                      <a:lnTo>
                        <a:pt x="5" y="249"/>
                      </a:lnTo>
                      <a:lnTo>
                        <a:pt x="7" y="249"/>
                      </a:lnTo>
                      <a:lnTo>
                        <a:pt x="9" y="249"/>
                      </a:lnTo>
                      <a:lnTo>
                        <a:pt x="11" y="249"/>
                      </a:lnTo>
                      <a:lnTo>
                        <a:pt x="13" y="249"/>
                      </a:lnTo>
                      <a:lnTo>
                        <a:pt x="15" y="249"/>
                      </a:lnTo>
                      <a:lnTo>
                        <a:pt x="17" y="249"/>
                      </a:lnTo>
                      <a:lnTo>
                        <a:pt x="20" y="249"/>
                      </a:lnTo>
                      <a:lnTo>
                        <a:pt x="21" y="249"/>
                      </a:lnTo>
                      <a:lnTo>
                        <a:pt x="32" y="235"/>
                      </a:lnTo>
                      <a:lnTo>
                        <a:pt x="41" y="220"/>
                      </a:lnTo>
                      <a:lnTo>
                        <a:pt x="50" y="205"/>
                      </a:lnTo>
                      <a:lnTo>
                        <a:pt x="57" y="189"/>
                      </a:lnTo>
                      <a:lnTo>
                        <a:pt x="61" y="174"/>
                      </a:lnTo>
                      <a:lnTo>
                        <a:pt x="65" y="157"/>
                      </a:lnTo>
                      <a:lnTo>
                        <a:pt x="68" y="140"/>
                      </a:lnTo>
                      <a:lnTo>
                        <a:pt x="68" y="123"/>
                      </a:lnTo>
                      <a:lnTo>
                        <a:pt x="68" y="107"/>
                      </a:lnTo>
                      <a:lnTo>
                        <a:pt x="65" y="90"/>
                      </a:lnTo>
                      <a:lnTo>
                        <a:pt x="61" y="74"/>
                      </a:lnTo>
                      <a:lnTo>
                        <a:pt x="56" y="58"/>
                      </a:lnTo>
                      <a:lnTo>
                        <a:pt x="50" y="42"/>
                      </a:lnTo>
                      <a:lnTo>
                        <a:pt x="41" y="27"/>
                      </a:lnTo>
                      <a:lnTo>
                        <a:pt x="32" y="13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A9A9A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4" name="Freeform 336"/>
                <p:cNvSpPr>
                  <a:spLocks/>
                </p:cNvSpPr>
                <p:nvPr/>
              </p:nvSpPr>
              <p:spPr bwMode="auto">
                <a:xfrm>
                  <a:off x="1260" y="3356"/>
                  <a:ext cx="313" cy="250"/>
                </a:xfrm>
                <a:custGeom>
                  <a:avLst/>
                  <a:gdLst>
                    <a:gd name="T0" fmla="*/ 255 w 313"/>
                    <a:gd name="T1" fmla="*/ 0 h 250"/>
                    <a:gd name="T2" fmla="*/ 249 w 313"/>
                    <a:gd name="T3" fmla="*/ 0 h 250"/>
                    <a:gd name="T4" fmla="*/ 244 w 313"/>
                    <a:gd name="T5" fmla="*/ 0 h 250"/>
                    <a:gd name="T6" fmla="*/ 237 w 313"/>
                    <a:gd name="T7" fmla="*/ 0 h 250"/>
                    <a:gd name="T8" fmla="*/ 242 w 313"/>
                    <a:gd name="T9" fmla="*/ 4 h 250"/>
                    <a:gd name="T10" fmla="*/ 255 w 313"/>
                    <a:gd name="T11" fmla="*/ 17 h 250"/>
                    <a:gd name="T12" fmla="*/ 266 w 313"/>
                    <a:gd name="T13" fmla="*/ 30 h 250"/>
                    <a:gd name="T14" fmla="*/ 276 w 313"/>
                    <a:gd name="T15" fmla="*/ 45 h 250"/>
                    <a:gd name="T16" fmla="*/ 284 w 313"/>
                    <a:gd name="T17" fmla="*/ 61 h 250"/>
                    <a:gd name="T18" fmla="*/ 290 w 313"/>
                    <a:gd name="T19" fmla="*/ 78 h 250"/>
                    <a:gd name="T20" fmla="*/ 294 w 313"/>
                    <a:gd name="T21" fmla="*/ 96 h 250"/>
                    <a:gd name="T22" fmla="*/ 297 w 313"/>
                    <a:gd name="T23" fmla="*/ 114 h 250"/>
                    <a:gd name="T24" fmla="*/ 297 w 313"/>
                    <a:gd name="T25" fmla="*/ 133 h 250"/>
                    <a:gd name="T26" fmla="*/ 294 w 313"/>
                    <a:gd name="T27" fmla="*/ 151 h 250"/>
                    <a:gd name="T28" fmla="*/ 290 w 313"/>
                    <a:gd name="T29" fmla="*/ 169 h 250"/>
                    <a:gd name="T30" fmla="*/ 284 w 313"/>
                    <a:gd name="T31" fmla="*/ 186 h 250"/>
                    <a:gd name="T32" fmla="*/ 276 w 313"/>
                    <a:gd name="T33" fmla="*/ 202 h 250"/>
                    <a:gd name="T34" fmla="*/ 266 w 313"/>
                    <a:gd name="T35" fmla="*/ 217 h 250"/>
                    <a:gd name="T36" fmla="*/ 255 w 313"/>
                    <a:gd name="T37" fmla="*/ 231 h 250"/>
                    <a:gd name="T38" fmla="*/ 242 w 313"/>
                    <a:gd name="T39" fmla="*/ 243 h 250"/>
                    <a:gd name="T40" fmla="*/ 237 w 313"/>
                    <a:gd name="T41" fmla="*/ 249 h 250"/>
                    <a:gd name="T42" fmla="*/ 244 w 313"/>
                    <a:gd name="T43" fmla="*/ 249 h 250"/>
                    <a:gd name="T44" fmla="*/ 250 w 313"/>
                    <a:gd name="T45" fmla="*/ 249 h 250"/>
                    <a:gd name="T46" fmla="*/ 255 w 313"/>
                    <a:gd name="T47" fmla="*/ 249 h 250"/>
                    <a:gd name="T48" fmla="*/ 265 w 313"/>
                    <a:gd name="T49" fmla="*/ 242 h 250"/>
                    <a:gd name="T50" fmla="*/ 276 w 313"/>
                    <a:gd name="T51" fmla="*/ 229 h 250"/>
                    <a:gd name="T52" fmla="*/ 286 w 313"/>
                    <a:gd name="T53" fmla="*/ 215 h 250"/>
                    <a:gd name="T54" fmla="*/ 294 w 313"/>
                    <a:gd name="T55" fmla="*/ 200 h 250"/>
                    <a:gd name="T56" fmla="*/ 301 w 313"/>
                    <a:gd name="T57" fmla="*/ 183 h 250"/>
                    <a:gd name="T58" fmla="*/ 306 w 313"/>
                    <a:gd name="T59" fmla="*/ 167 h 250"/>
                    <a:gd name="T60" fmla="*/ 310 w 313"/>
                    <a:gd name="T61" fmla="*/ 150 h 250"/>
                    <a:gd name="T62" fmla="*/ 312 w 313"/>
                    <a:gd name="T63" fmla="*/ 132 h 250"/>
                    <a:gd name="T64" fmla="*/ 312 w 313"/>
                    <a:gd name="T65" fmla="*/ 114 h 250"/>
                    <a:gd name="T66" fmla="*/ 310 w 313"/>
                    <a:gd name="T67" fmla="*/ 97 h 250"/>
                    <a:gd name="T68" fmla="*/ 306 w 313"/>
                    <a:gd name="T69" fmla="*/ 80 h 250"/>
                    <a:gd name="T70" fmla="*/ 301 w 313"/>
                    <a:gd name="T71" fmla="*/ 63 h 250"/>
                    <a:gd name="T72" fmla="*/ 294 w 313"/>
                    <a:gd name="T73" fmla="*/ 48 h 250"/>
                    <a:gd name="T74" fmla="*/ 286 w 313"/>
                    <a:gd name="T75" fmla="*/ 32 h 250"/>
                    <a:gd name="T76" fmla="*/ 276 w 313"/>
                    <a:gd name="T77" fmla="*/ 18 h 250"/>
                    <a:gd name="T78" fmla="*/ 265 w 313"/>
                    <a:gd name="T79" fmla="*/ 5 h 250"/>
                    <a:gd name="T80" fmla="*/ 0 w 313"/>
                    <a:gd name="T81" fmla="*/ 149 h 250"/>
                    <a:gd name="T82" fmla="*/ 0 w 313"/>
                    <a:gd name="T83" fmla="*/ 159 h 250"/>
                    <a:gd name="T84" fmla="*/ 0 w 313"/>
                    <a:gd name="T85" fmla="*/ 168 h 250"/>
                    <a:gd name="T86" fmla="*/ 3 w 313"/>
                    <a:gd name="T87" fmla="*/ 183 h 250"/>
                    <a:gd name="T88" fmla="*/ 10 w 313"/>
                    <a:gd name="T89" fmla="*/ 198 h 250"/>
                    <a:gd name="T90" fmla="*/ 21 w 313"/>
                    <a:gd name="T91" fmla="*/ 212 h 250"/>
                    <a:gd name="T92" fmla="*/ 33 w 313"/>
                    <a:gd name="T93" fmla="*/ 223 h 250"/>
                    <a:gd name="T94" fmla="*/ 21 w 313"/>
                    <a:gd name="T95" fmla="*/ 207 h 250"/>
                    <a:gd name="T96" fmla="*/ 11 w 313"/>
                    <a:gd name="T97" fmla="*/ 188 h 250"/>
                    <a:gd name="T98" fmla="*/ 3 w 313"/>
                    <a:gd name="T99" fmla="*/ 170 h 250"/>
                    <a:gd name="T100" fmla="*/ 0 w 313"/>
                    <a:gd name="T101" fmla="*/ 149 h 2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3"/>
                    <a:gd name="T154" fmla="*/ 0 h 250"/>
                    <a:gd name="T155" fmla="*/ 313 w 313"/>
                    <a:gd name="T156" fmla="*/ 250 h 2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3" h="250">
                      <a:moveTo>
                        <a:pt x="258" y="0"/>
                      </a:moveTo>
                      <a:lnTo>
                        <a:pt x="255" y="0"/>
                      </a:lnTo>
                      <a:lnTo>
                        <a:pt x="252" y="0"/>
                      </a:lnTo>
                      <a:lnTo>
                        <a:pt x="249" y="0"/>
                      </a:lnTo>
                      <a:lnTo>
                        <a:pt x="246" y="0"/>
                      </a:lnTo>
                      <a:lnTo>
                        <a:pt x="244" y="0"/>
                      </a:lnTo>
                      <a:lnTo>
                        <a:pt x="241" y="0"/>
                      </a:lnTo>
                      <a:lnTo>
                        <a:pt x="237" y="0"/>
                      </a:lnTo>
                      <a:lnTo>
                        <a:pt x="234" y="0"/>
                      </a:lnTo>
                      <a:lnTo>
                        <a:pt x="242" y="4"/>
                      </a:lnTo>
                      <a:lnTo>
                        <a:pt x="248" y="10"/>
                      </a:lnTo>
                      <a:lnTo>
                        <a:pt x="255" y="17"/>
                      </a:lnTo>
                      <a:lnTo>
                        <a:pt x="261" y="23"/>
                      </a:lnTo>
                      <a:lnTo>
                        <a:pt x="266" y="30"/>
                      </a:lnTo>
                      <a:lnTo>
                        <a:pt x="272" y="38"/>
                      </a:lnTo>
                      <a:lnTo>
                        <a:pt x="276" y="45"/>
                      </a:lnTo>
                      <a:lnTo>
                        <a:pt x="280" y="53"/>
                      </a:lnTo>
                      <a:lnTo>
                        <a:pt x="284" y="61"/>
                      </a:lnTo>
                      <a:lnTo>
                        <a:pt x="287" y="69"/>
                      </a:lnTo>
                      <a:lnTo>
                        <a:pt x="290" y="78"/>
                      </a:lnTo>
                      <a:lnTo>
                        <a:pt x="293" y="87"/>
                      </a:lnTo>
                      <a:lnTo>
                        <a:pt x="294" y="96"/>
                      </a:lnTo>
                      <a:lnTo>
                        <a:pt x="296" y="105"/>
                      </a:lnTo>
                      <a:lnTo>
                        <a:pt x="297" y="114"/>
                      </a:lnTo>
                      <a:lnTo>
                        <a:pt x="297" y="123"/>
                      </a:lnTo>
                      <a:lnTo>
                        <a:pt x="297" y="133"/>
                      </a:lnTo>
                      <a:lnTo>
                        <a:pt x="296" y="142"/>
                      </a:lnTo>
                      <a:lnTo>
                        <a:pt x="294" y="151"/>
                      </a:lnTo>
                      <a:lnTo>
                        <a:pt x="293" y="160"/>
                      </a:lnTo>
                      <a:lnTo>
                        <a:pt x="290" y="169"/>
                      </a:lnTo>
                      <a:lnTo>
                        <a:pt x="287" y="178"/>
                      </a:lnTo>
                      <a:lnTo>
                        <a:pt x="284" y="186"/>
                      </a:lnTo>
                      <a:lnTo>
                        <a:pt x="280" y="194"/>
                      </a:lnTo>
                      <a:lnTo>
                        <a:pt x="276" y="202"/>
                      </a:lnTo>
                      <a:lnTo>
                        <a:pt x="272" y="209"/>
                      </a:lnTo>
                      <a:lnTo>
                        <a:pt x="266" y="217"/>
                      </a:lnTo>
                      <a:lnTo>
                        <a:pt x="261" y="224"/>
                      </a:lnTo>
                      <a:lnTo>
                        <a:pt x="255" y="231"/>
                      </a:lnTo>
                      <a:lnTo>
                        <a:pt x="248" y="237"/>
                      </a:lnTo>
                      <a:lnTo>
                        <a:pt x="242" y="243"/>
                      </a:lnTo>
                      <a:lnTo>
                        <a:pt x="235" y="249"/>
                      </a:lnTo>
                      <a:lnTo>
                        <a:pt x="237" y="249"/>
                      </a:lnTo>
                      <a:lnTo>
                        <a:pt x="241" y="249"/>
                      </a:lnTo>
                      <a:lnTo>
                        <a:pt x="244" y="249"/>
                      </a:lnTo>
                      <a:lnTo>
                        <a:pt x="247" y="249"/>
                      </a:lnTo>
                      <a:lnTo>
                        <a:pt x="250" y="249"/>
                      </a:lnTo>
                      <a:lnTo>
                        <a:pt x="253" y="249"/>
                      </a:lnTo>
                      <a:lnTo>
                        <a:pt x="255" y="249"/>
                      </a:lnTo>
                      <a:lnTo>
                        <a:pt x="258" y="249"/>
                      </a:lnTo>
                      <a:lnTo>
                        <a:pt x="265" y="242"/>
                      </a:lnTo>
                      <a:lnTo>
                        <a:pt x="270" y="236"/>
                      </a:lnTo>
                      <a:lnTo>
                        <a:pt x="276" y="229"/>
                      </a:lnTo>
                      <a:lnTo>
                        <a:pt x="281" y="222"/>
                      </a:lnTo>
                      <a:lnTo>
                        <a:pt x="286" y="215"/>
                      </a:lnTo>
                      <a:lnTo>
                        <a:pt x="290" y="207"/>
                      </a:lnTo>
                      <a:lnTo>
                        <a:pt x="294" y="200"/>
                      </a:lnTo>
                      <a:lnTo>
                        <a:pt x="298" y="192"/>
                      </a:lnTo>
                      <a:lnTo>
                        <a:pt x="301" y="183"/>
                      </a:lnTo>
                      <a:lnTo>
                        <a:pt x="304" y="175"/>
                      </a:lnTo>
                      <a:lnTo>
                        <a:pt x="306" y="167"/>
                      </a:lnTo>
                      <a:lnTo>
                        <a:pt x="308" y="158"/>
                      </a:lnTo>
                      <a:lnTo>
                        <a:pt x="310" y="150"/>
                      </a:lnTo>
                      <a:lnTo>
                        <a:pt x="311" y="141"/>
                      </a:lnTo>
                      <a:lnTo>
                        <a:pt x="312" y="132"/>
                      </a:lnTo>
                      <a:lnTo>
                        <a:pt x="312" y="123"/>
                      </a:lnTo>
                      <a:lnTo>
                        <a:pt x="312" y="114"/>
                      </a:lnTo>
                      <a:lnTo>
                        <a:pt x="311" y="106"/>
                      </a:lnTo>
                      <a:lnTo>
                        <a:pt x="310" y="97"/>
                      </a:lnTo>
                      <a:lnTo>
                        <a:pt x="308" y="88"/>
                      </a:lnTo>
                      <a:lnTo>
                        <a:pt x="306" y="80"/>
                      </a:lnTo>
                      <a:lnTo>
                        <a:pt x="304" y="71"/>
                      </a:lnTo>
                      <a:lnTo>
                        <a:pt x="301" y="63"/>
                      </a:lnTo>
                      <a:lnTo>
                        <a:pt x="298" y="55"/>
                      </a:lnTo>
                      <a:lnTo>
                        <a:pt x="294" y="48"/>
                      </a:lnTo>
                      <a:lnTo>
                        <a:pt x="290" y="40"/>
                      </a:lnTo>
                      <a:lnTo>
                        <a:pt x="286" y="32"/>
                      </a:lnTo>
                      <a:lnTo>
                        <a:pt x="281" y="25"/>
                      </a:lnTo>
                      <a:lnTo>
                        <a:pt x="276" y="18"/>
                      </a:lnTo>
                      <a:lnTo>
                        <a:pt x="270" y="11"/>
                      </a:lnTo>
                      <a:lnTo>
                        <a:pt x="265" y="5"/>
                      </a:lnTo>
                      <a:lnTo>
                        <a:pt x="258" y="0"/>
                      </a:lnTo>
                      <a:lnTo>
                        <a:pt x="0" y="149"/>
                      </a:lnTo>
                      <a:lnTo>
                        <a:pt x="0" y="154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8"/>
                      </a:lnTo>
                      <a:lnTo>
                        <a:pt x="1" y="176"/>
                      </a:lnTo>
                      <a:lnTo>
                        <a:pt x="3" y="183"/>
                      </a:lnTo>
                      <a:lnTo>
                        <a:pt x="7" y="191"/>
                      </a:lnTo>
                      <a:lnTo>
                        <a:pt x="10" y="198"/>
                      </a:lnTo>
                      <a:lnTo>
                        <a:pt x="15" y="205"/>
                      </a:lnTo>
                      <a:lnTo>
                        <a:pt x="21" y="212"/>
                      </a:lnTo>
                      <a:lnTo>
                        <a:pt x="27" y="218"/>
                      </a:lnTo>
                      <a:lnTo>
                        <a:pt x="33" y="223"/>
                      </a:lnTo>
                      <a:lnTo>
                        <a:pt x="27" y="215"/>
                      </a:lnTo>
                      <a:lnTo>
                        <a:pt x="21" y="207"/>
                      </a:lnTo>
                      <a:lnTo>
                        <a:pt x="16" y="198"/>
                      </a:lnTo>
                      <a:lnTo>
                        <a:pt x="11" y="188"/>
                      </a:lnTo>
                      <a:lnTo>
                        <a:pt x="7" y="179"/>
                      </a:lnTo>
                      <a:lnTo>
                        <a:pt x="3" y="170"/>
                      </a:lnTo>
                      <a:lnTo>
                        <a:pt x="1" y="160"/>
                      </a:lnTo>
                      <a:lnTo>
                        <a:pt x="0" y="149"/>
                      </a:lnTo>
                      <a:lnTo>
                        <a:pt x="258" y="0"/>
                      </a:lnTo>
                    </a:path>
                  </a:pathLst>
                </a:custGeom>
                <a:solidFill>
                  <a:srgbClr val="AFAFA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5" name="Freeform 337"/>
                <p:cNvSpPr>
                  <a:spLocks/>
                </p:cNvSpPr>
                <p:nvPr/>
              </p:nvSpPr>
              <p:spPr bwMode="auto">
                <a:xfrm>
                  <a:off x="1259" y="3356"/>
                  <a:ext cx="300" cy="250"/>
                </a:xfrm>
                <a:custGeom>
                  <a:avLst/>
                  <a:gdLst>
                    <a:gd name="T0" fmla="*/ 229 w 300"/>
                    <a:gd name="T1" fmla="*/ 0 h 250"/>
                    <a:gd name="T2" fmla="*/ 218 w 300"/>
                    <a:gd name="T3" fmla="*/ 0 h 250"/>
                    <a:gd name="T4" fmla="*/ 206 w 300"/>
                    <a:gd name="T5" fmla="*/ 0 h 250"/>
                    <a:gd name="T6" fmla="*/ 230 w 300"/>
                    <a:gd name="T7" fmla="*/ 14 h 250"/>
                    <a:gd name="T8" fmla="*/ 252 w 300"/>
                    <a:gd name="T9" fmla="*/ 34 h 250"/>
                    <a:gd name="T10" fmla="*/ 267 w 300"/>
                    <a:gd name="T11" fmla="*/ 57 h 250"/>
                    <a:gd name="T12" fmla="*/ 278 w 300"/>
                    <a:gd name="T13" fmla="*/ 84 h 250"/>
                    <a:gd name="T14" fmla="*/ 283 w 300"/>
                    <a:gd name="T15" fmla="*/ 113 h 250"/>
                    <a:gd name="T16" fmla="*/ 282 w 300"/>
                    <a:gd name="T17" fmla="*/ 144 h 250"/>
                    <a:gd name="T18" fmla="*/ 275 w 300"/>
                    <a:gd name="T19" fmla="*/ 172 h 250"/>
                    <a:gd name="T20" fmla="*/ 263 w 300"/>
                    <a:gd name="T21" fmla="*/ 197 h 250"/>
                    <a:gd name="T22" fmla="*/ 245 w 300"/>
                    <a:gd name="T23" fmla="*/ 220 h 250"/>
                    <a:gd name="T24" fmla="*/ 224 w 300"/>
                    <a:gd name="T25" fmla="*/ 239 h 250"/>
                    <a:gd name="T26" fmla="*/ 211 w 300"/>
                    <a:gd name="T27" fmla="*/ 249 h 250"/>
                    <a:gd name="T28" fmla="*/ 222 w 300"/>
                    <a:gd name="T29" fmla="*/ 249 h 250"/>
                    <a:gd name="T30" fmla="*/ 233 w 300"/>
                    <a:gd name="T31" fmla="*/ 249 h 250"/>
                    <a:gd name="T32" fmla="*/ 250 w 300"/>
                    <a:gd name="T33" fmla="*/ 237 h 250"/>
                    <a:gd name="T34" fmla="*/ 268 w 300"/>
                    <a:gd name="T35" fmla="*/ 217 h 250"/>
                    <a:gd name="T36" fmla="*/ 282 w 300"/>
                    <a:gd name="T37" fmla="*/ 194 h 250"/>
                    <a:gd name="T38" fmla="*/ 292 w 300"/>
                    <a:gd name="T39" fmla="*/ 169 h 250"/>
                    <a:gd name="T40" fmla="*/ 298 w 300"/>
                    <a:gd name="T41" fmla="*/ 142 h 250"/>
                    <a:gd name="T42" fmla="*/ 299 w 300"/>
                    <a:gd name="T43" fmla="*/ 114 h 250"/>
                    <a:gd name="T44" fmla="*/ 295 w 300"/>
                    <a:gd name="T45" fmla="*/ 87 h 250"/>
                    <a:gd name="T46" fmla="*/ 286 w 300"/>
                    <a:gd name="T47" fmla="*/ 61 h 250"/>
                    <a:gd name="T48" fmla="*/ 273 w 300"/>
                    <a:gd name="T49" fmla="*/ 38 h 250"/>
                    <a:gd name="T50" fmla="*/ 256 w 300"/>
                    <a:gd name="T51" fmla="*/ 17 h 250"/>
                    <a:gd name="T52" fmla="*/ 236 w 300"/>
                    <a:gd name="T53" fmla="*/ 0 h 250"/>
                    <a:gd name="T54" fmla="*/ 0 w 300"/>
                    <a:gd name="T55" fmla="*/ 137 h 250"/>
                    <a:gd name="T56" fmla="*/ 0 w 300"/>
                    <a:gd name="T57" fmla="*/ 113 h 250"/>
                    <a:gd name="T58" fmla="*/ 1 w 300"/>
                    <a:gd name="T59" fmla="*/ 79 h 250"/>
                    <a:gd name="T60" fmla="*/ 8 w 300"/>
                    <a:gd name="T61" fmla="*/ 56 h 250"/>
                    <a:gd name="T62" fmla="*/ 22 w 300"/>
                    <a:gd name="T63" fmla="*/ 34 h 250"/>
                    <a:gd name="T64" fmla="*/ 39 w 300"/>
                    <a:gd name="T65" fmla="*/ 20 h 250"/>
                    <a:gd name="T66" fmla="*/ 47 w 300"/>
                    <a:gd name="T67" fmla="*/ 13 h 250"/>
                    <a:gd name="T68" fmla="*/ 57 w 300"/>
                    <a:gd name="T69" fmla="*/ 8 h 250"/>
                    <a:gd name="T70" fmla="*/ 68 w 300"/>
                    <a:gd name="T71" fmla="*/ 4 h 250"/>
                    <a:gd name="T72" fmla="*/ 79 w 300"/>
                    <a:gd name="T73" fmla="*/ 1 h 250"/>
                    <a:gd name="T74" fmla="*/ 90 w 300"/>
                    <a:gd name="T75" fmla="*/ 0 h 250"/>
                    <a:gd name="T76" fmla="*/ 65 w 300"/>
                    <a:gd name="T77" fmla="*/ 14 h 250"/>
                    <a:gd name="T78" fmla="*/ 45 w 300"/>
                    <a:gd name="T79" fmla="*/ 34 h 250"/>
                    <a:gd name="T80" fmla="*/ 29 w 300"/>
                    <a:gd name="T81" fmla="*/ 58 h 250"/>
                    <a:gd name="T82" fmla="*/ 19 w 300"/>
                    <a:gd name="T83" fmla="*/ 85 h 250"/>
                    <a:gd name="T84" fmla="*/ 14 w 300"/>
                    <a:gd name="T85" fmla="*/ 113 h 250"/>
                    <a:gd name="T86" fmla="*/ 14 w 300"/>
                    <a:gd name="T87" fmla="*/ 144 h 250"/>
                    <a:gd name="T88" fmla="*/ 21 w 300"/>
                    <a:gd name="T89" fmla="*/ 171 h 250"/>
                    <a:gd name="T90" fmla="*/ 34 w 300"/>
                    <a:gd name="T91" fmla="*/ 197 h 250"/>
                    <a:gd name="T92" fmla="*/ 50 w 300"/>
                    <a:gd name="T93" fmla="*/ 220 h 250"/>
                    <a:gd name="T94" fmla="*/ 72 w 300"/>
                    <a:gd name="T95" fmla="*/ 238 h 250"/>
                    <a:gd name="T96" fmla="*/ 85 w 300"/>
                    <a:gd name="T97" fmla="*/ 248 h 250"/>
                    <a:gd name="T98" fmla="*/ 74 w 300"/>
                    <a:gd name="T99" fmla="*/ 245 h 250"/>
                    <a:gd name="T100" fmla="*/ 64 w 300"/>
                    <a:gd name="T101" fmla="*/ 242 h 250"/>
                    <a:gd name="T102" fmla="*/ 54 w 300"/>
                    <a:gd name="T103" fmla="*/ 237 h 250"/>
                    <a:gd name="T104" fmla="*/ 44 w 300"/>
                    <a:gd name="T105" fmla="*/ 231 h 250"/>
                    <a:gd name="T106" fmla="*/ 36 w 300"/>
                    <a:gd name="T107" fmla="*/ 225 h 250"/>
                    <a:gd name="T108" fmla="*/ 34 w 300"/>
                    <a:gd name="T109" fmla="*/ 223 h 250"/>
                    <a:gd name="T110" fmla="*/ 17 w 300"/>
                    <a:gd name="T111" fmla="*/ 198 h 250"/>
                    <a:gd name="T112" fmla="*/ 4 w 300"/>
                    <a:gd name="T113" fmla="*/ 170 h 250"/>
                    <a:gd name="T114" fmla="*/ 236 w 300"/>
                    <a:gd name="T115" fmla="*/ 0 h 25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00"/>
                    <a:gd name="T175" fmla="*/ 0 h 250"/>
                    <a:gd name="T176" fmla="*/ 300 w 300"/>
                    <a:gd name="T177" fmla="*/ 250 h 25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00" h="250">
                      <a:moveTo>
                        <a:pt x="236" y="0"/>
                      </a:moveTo>
                      <a:lnTo>
                        <a:pt x="233" y="0"/>
                      </a:lnTo>
                      <a:lnTo>
                        <a:pt x="229" y="0"/>
                      </a:lnTo>
                      <a:lnTo>
                        <a:pt x="225" y="0"/>
                      </a:lnTo>
                      <a:lnTo>
                        <a:pt x="221" y="0"/>
                      </a:lnTo>
                      <a:lnTo>
                        <a:pt x="218" y="0"/>
                      </a:lnTo>
                      <a:lnTo>
                        <a:pt x="214" y="0"/>
                      </a:lnTo>
                      <a:lnTo>
                        <a:pt x="210" y="0"/>
                      </a:lnTo>
                      <a:lnTo>
                        <a:pt x="206" y="0"/>
                      </a:lnTo>
                      <a:lnTo>
                        <a:pt x="215" y="3"/>
                      </a:lnTo>
                      <a:lnTo>
                        <a:pt x="223" y="8"/>
                      </a:lnTo>
                      <a:lnTo>
                        <a:pt x="230" y="14"/>
                      </a:lnTo>
                      <a:lnTo>
                        <a:pt x="238" y="20"/>
                      </a:lnTo>
                      <a:lnTo>
                        <a:pt x="245" y="27"/>
                      </a:lnTo>
                      <a:lnTo>
                        <a:pt x="252" y="34"/>
                      </a:lnTo>
                      <a:lnTo>
                        <a:pt x="257" y="42"/>
                      </a:lnTo>
                      <a:lnTo>
                        <a:pt x="262" y="49"/>
                      </a:lnTo>
                      <a:lnTo>
                        <a:pt x="267" y="57"/>
                      </a:lnTo>
                      <a:lnTo>
                        <a:pt x="271" y="66"/>
                      </a:lnTo>
                      <a:lnTo>
                        <a:pt x="275" y="75"/>
                      </a:lnTo>
                      <a:lnTo>
                        <a:pt x="278" y="84"/>
                      </a:lnTo>
                      <a:lnTo>
                        <a:pt x="280" y="94"/>
                      </a:lnTo>
                      <a:lnTo>
                        <a:pt x="282" y="104"/>
                      </a:lnTo>
                      <a:lnTo>
                        <a:pt x="283" y="113"/>
                      </a:lnTo>
                      <a:lnTo>
                        <a:pt x="284" y="123"/>
                      </a:lnTo>
                      <a:lnTo>
                        <a:pt x="283" y="133"/>
                      </a:lnTo>
                      <a:lnTo>
                        <a:pt x="282" y="144"/>
                      </a:lnTo>
                      <a:lnTo>
                        <a:pt x="280" y="153"/>
                      </a:lnTo>
                      <a:lnTo>
                        <a:pt x="278" y="162"/>
                      </a:lnTo>
                      <a:lnTo>
                        <a:pt x="275" y="172"/>
                      </a:lnTo>
                      <a:lnTo>
                        <a:pt x="272" y="180"/>
                      </a:lnTo>
                      <a:lnTo>
                        <a:pt x="267" y="189"/>
                      </a:lnTo>
                      <a:lnTo>
                        <a:pt x="263" y="197"/>
                      </a:lnTo>
                      <a:lnTo>
                        <a:pt x="258" y="205"/>
                      </a:lnTo>
                      <a:lnTo>
                        <a:pt x="252" y="214"/>
                      </a:lnTo>
                      <a:lnTo>
                        <a:pt x="245" y="220"/>
                      </a:lnTo>
                      <a:lnTo>
                        <a:pt x="239" y="227"/>
                      </a:lnTo>
                      <a:lnTo>
                        <a:pt x="231" y="233"/>
                      </a:lnTo>
                      <a:lnTo>
                        <a:pt x="224" y="239"/>
                      </a:lnTo>
                      <a:lnTo>
                        <a:pt x="216" y="244"/>
                      </a:lnTo>
                      <a:lnTo>
                        <a:pt x="207" y="249"/>
                      </a:lnTo>
                      <a:lnTo>
                        <a:pt x="211" y="249"/>
                      </a:lnTo>
                      <a:lnTo>
                        <a:pt x="215" y="249"/>
                      </a:lnTo>
                      <a:lnTo>
                        <a:pt x="218" y="249"/>
                      </a:lnTo>
                      <a:lnTo>
                        <a:pt x="222" y="249"/>
                      </a:lnTo>
                      <a:lnTo>
                        <a:pt x="226" y="249"/>
                      </a:lnTo>
                      <a:lnTo>
                        <a:pt x="229" y="249"/>
                      </a:lnTo>
                      <a:lnTo>
                        <a:pt x="233" y="249"/>
                      </a:lnTo>
                      <a:lnTo>
                        <a:pt x="237" y="249"/>
                      </a:lnTo>
                      <a:lnTo>
                        <a:pt x="244" y="243"/>
                      </a:lnTo>
                      <a:lnTo>
                        <a:pt x="250" y="237"/>
                      </a:lnTo>
                      <a:lnTo>
                        <a:pt x="257" y="231"/>
                      </a:lnTo>
                      <a:lnTo>
                        <a:pt x="262" y="224"/>
                      </a:lnTo>
                      <a:lnTo>
                        <a:pt x="268" y="217"/>
                      </a:lnTo>
                      <a:lnTo>
                        <a:pt x="273" y="209"/>
                      </a:lnTo>
                      <a:lnTo>
                        <a:pt x="278" y="202"/>
                      </a:lnTo>
                      <a:lnTo>
                        <a:pt x="282" y="194"/>
                      </a:lnTo>
                      <a:lnTo>
                        <a:pt x="286" y="186"/>
                      </a:lnTo>
                      <a:lnTo>
                        <a:pt x="289" y="178"/>
                      </a:lnTo>
                      <a:lnTo>
                        <a:pt x="292" y="169"/>
                      </a:lnTo>
                      <a:lnTo>
                        <a:pt x="295" y="160"/>
                      </a:lnTo>
                      <a:lnTo>
                        <a:pt x="296" y="151"/>
                      </a:lnTo>
                      <a:lnTo>
                        <a:pt x="298" y="142"/>
                      </a:lnTo>
                      <a:lnTo>
                        <a:pt x="299" y="133"/>
                      </a:lnTo>
                      <a:lnTo>
                        <a:pt x="299" y="123"/>
                      </a:lnTo>
                      <a:lnTo>
                        <a:pt x="299" y="114"/>
                      </a:lnTo>
                      <a:lnTo>
                        <a:pt x="298" y="105"/>
                      </a:lnTo>
                      <a:lnTo>
                        <a:pt x="296" y="96"/>
                      </a:lnTo>
                      <a:lnTo>
                        <a:pt x="295" y="87"/>
                      </a:lnTo>
                      <a:lnTo>
                        <a:pt x="292" y="78"/>
                      </a:lnTo>
                      <a:lnTo>
                        <a:pt x="289" y="69"/>
                      </a:lnTo>
                      <a:lnTo>
                        <a:pt x="286" y="61"/>
                      </a:lnTo>
                      <a:lnTo>
                        <a:pt x="282" y="53"/>
                      </a:lnTo>
                      <a:lnTo>
                        <a:pt x="278" y="45"/>
                      </a:lnTo>
                      <a:lnTo>
                        <a:pt x="273" y="38"/>
                      </a:lnTo>
                      <a:lnTo>
                        <a:pt x="268" y="30"/>
                      </a:lnTo>
                      <a:lnTo>
                        <a:pt x="262" y="23"/>
                      </a:lnTo>
                      <a:lnTo>
                        <a:pt x="256" y="17"/>
                      </a:lnTo>
                      <a:lnTo>
                        <a:pt x="250" y="10"/>
                      </a:lnTo>
                      <a:lnTo>
                        <a:pt x="244" y="4"/>
                      </a:lnTo>
                      <a:lnTo>
                        <a:pt x="236" y="0"/>
                      </a:lnTo>
                      <a:lnTo>
                        <a:pt x="0" y="149"/>
                      </a:lnTo>
                      <a:lnTo>
                        <a:pt x="0" y="144"/>
                      </a:lnTo>
                      <a:lnTo>
                        <a:pt x="0" y="137"/>
                      </a:lnTo>
                      <a:lnTo>
                        <a:pt x="0" y="131"/>
                      </a:lnTo>
                      <a:lnTo>
                        <a:pt x="0" y="124"/>
                      </a:lnTo>
                      <a:lnTo>
                        <a:pt x="0" y="113"/>
                      </a:lnTo>
                      <a:lnTo>
                        <a:pt x="0" y="101"/>
                      </a:lnTo>
                      <a:lnTo>
                        <a:pt x="0" y="91"/>
                      </a:lnTo>
                      <a:lnTo>
                        <a:pt x="1" y="79"/>
                      </a:lnTo>
                      <a:lnTo>
                        <a:pt x="3" y="71"/>
                      </a:lnTo>
                      <a:lnTo>
                        <a:pt x="4" y="63"/>
                      </a:lnTo>
                      <a:lnTo>
                        <a:pt x="8" y="56"/>
                      </a:lnTo>
                      <a:lnTo>
                        <a:pt x="12" y="48"/>
                      </a:lnTo>
                      <a:lnTo>
                        <a:pt x="17" y="41"/>
                      </a:lnTo>
                      <a:lnTo>
                        <a:pt x="22" y="34"/>
                      </a:lnTo>
                      <a:lnTo>
                        <a:pt x="28" y="28"/>
                      </a:lnTo>
                      <a:lnTo>
                        <a:pt x="36" y="22"/>
                      </a:lnTo>
                      <a:lnTo>
                        <a:pt x="39" y="20"/>
                      </a:lnTo>
                      <a:lnTo>
                        <a:pt x="41" y="17"/>
                      </a:lnTo>
                      <a:lnTo>
                        <a:pt x="44" y="15"/>
                      </a:lnTo>
                      <a:lnTo>
                        <a:pt x="47" y="13"/>
                      </a:lnTo>
                      <a:lnTo>
                        <a:pt x="50" y="12"/>
                      </a:lnTo>
                      <a:lnTo>
                        <a:pt x="54" y="10"/>
                      </a:lnTo>
                      <a:lnTo>
                        <a:pt x="57" y="8"/>
                      </a:lnTo>
                      <a:lnTo>
                        <a:pt x="61" y="7"/>
                      </a:lnTo>
                      <a:lnTo>
                        <a:pt x="64" y="5"/>
                      </a:lnTo>
                      <a:lnTo>
                        <a:pt x="68" y="4"/>
                      </a:lnTo>
                      <a:lnTo>
                        <a:pt x="71" y="3"/>
                      </a:lnTo>
                      <a:lnTo>
                        <a:pt x="75" y="2"/>
                      </a:lnTo>
                      <a:lnTo>
                        <a:pt x="79" y="1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81" y="4"/>
                      </a:lnTo>
                      <a:lnTo>
                        <a:pt x="73" y="8"/>
                      </a:lnTo>
                      <a:lnTo>
                        <a:pt x="65" y="14"/>
                      </a:lnTo>
                      <a:lnTo>
                        <a:pt x="58" y="21"/>
                      </a:lnTo>
                      <a:lnTo>
                        <a:pt x="51" y="27"/>
                      </a:lnTo>
                      <a:lnTo>
                        <a:pt x="45" y="34"/>
                      </a:lnTo>
                      <a:lnTo>
                        <a:pt x="39" y="42"/>
                      </a:lnTo>
                      <a:lnTo>
                        <a:pt x="34" y="50"/>
                      </a:lnTo>
                      <a:lnTo>
                        <a:pt x="29" y="58"/>
                      </a:lnTo>
                      <a:lnTo>
                        <a:pt x="25" y="67"/>
                      </a:lnTo>
                      <a:lnTo>
                        <a:pt x="21" y="75"/>
                      </a:lnTo>
                      <a:lnTo>
                        <a:pt x="19" y="85"/>
                      </a:lnTo>
                      <a:lnTo>
                        <a:pt x="17" y="94"/>
                      </a:lnTo>
                      <a:lnTo>
                        <a:pt x="14" y="104"/>
                      </a:lnTo>
                      <a:lnTo>
                        <a:pt x="14" y="113"/>
                      </a:lnTo>
                      <a:lnTo>
                        <a:pt x="13" y="123"/>
                      </a:lnTo>
                      <a:lnTo>
                        <a:pt x="14" y="133"/>
                      </a:lnTo>
                      <a:lnTo>
                        <a:pt x="14" y="144"/>
                      </a:lnTo>
                      <a:lnTo>
                        <a:pt x="16" y="152"/>
                      </a:lnTo>
                      <a:lnTo>
                        <a:pt x="18" y="162"/>
                      </a:lnTo>
                      <a:lnTo>
                        <a:pt x="21" y="171"/>
                      </a:lnTo>
                      <a:lnTo>
                        <a:pt x="25" y="180"/>
                      </a:lnTo>
                      <a:lnTo>
                        <a:pt x="28" y="188"/>
                      </a:lnTo>
                      <a:lnTo>
                        <a:pt x="34" y="197"/>
                      </a:lnTo>
                      <a:lnTo>
                        <a:pt x="39" y="205"/>
                      </a:lnTo>
                      <a:lnTo>
                        <a:pt x="45" y="213"/>
                      </a:lnTo>
                      <a:lnTo>
                        <a:pt x="50" y="220"/>
                      </a:lnTo>
                      <a:lnTo>
                        <a:pt x="57" y="227"/>
                      </a:lnTo>
                      <a:lnTo>
                        <a:pt x="64" y="233"/>
                      </a:lnTo>
                      <a:lnTo>
                        <a:pt x="72" y="238"/>
                      </a:lnTo>
                      <a:lnTo>
                        <a:pt x="80" y="244"/>
                      </a:lnTo>
                      <a:lnTo>
                        <a:pt x="89" y="249"/>
                      </a:lnTo>
                      <a:lnTo>
                        <a:pt x="85" y="248"/>
                      </a:lnTo>
                      <a:lnTo>
                        <a:pt x="82" y="247"/>
                      </a:lnTo>
                      <a:lnTo>
                        <a:pt x="78" y="246"/>
                      </a:lnTo>
                      <a:lnTo>
                        <a:pt x="74" y="245"/>
                      </a:lnTo>
                      <a:lnTo>
                        <a:pt x="71" y="244"/>
                      </a:lnTo>
                      <a:lnTo>
                        <a:pt x="67" y="243"/>
                      </a:lnTo>
                      <a:lnTo>
                        <a:pt x="64" y="242"/>
                      </a:lnTo>
                      <a:lnTo>
                        <a:pt x="60" y="240"/>
                      </a:lnTo>
                      <a:lnTo>
                        <a:pt x="57" y="239"/>
                      </a:lnTo>
                      <a:lnTo>
                        <a:pt x="54" y="237"/>
                      </a:lnTo>
                      <a:lnTo>
                        <a:pt x="50" y="235"/>
                      </a:lnTo>
                      <a:lnTo>
                        <a:pt x="47" y="234"/>
                      </a:lnTo>
                      <a:lnTo>
                        <a:pt x="44" y="231"/>
                      </a:lnTo>
                      <a:lnTo>
                        <a:pt x="41" y="229"/>
                      </a:lnTo>
                      <a:lnTo>
                        <a:pt x="39" y="227"/>
                      </a:lnTo>
                      <a:lnTo>
                        <a:pt x="36" y="225"/>
                      </a:lnTo>
                      <a:lnTo>
                        <a:pt x="35" y="224"/>
                      </a:lnTo>
                      <a:lnTo>
                        <a:pt x="34" y="224"/>
                      </a:lnTo>
                      <a:lnTo>
                        <a:pt x="34" y="223"/>
                      </a:lnTo>
                      <a:lnTo>
                        <a:pt x="28" y="215"/>
                      </a:lnTo>
                      <a:lnTo>
                        <a:pt x="21" y="207"/>
                      </a:lnTo>
                      <a:lnTo>
                        <a:pt x="17" y="198"/>
                      </a:lnTo>
                      <a:lnTo>
                        <a:pt x="12" y="188"/>
                      </a:lnTo>
                      <a:lnTo>
                        <a:pt x="8" y="179"/>
                      </a:lnTo>
                      <a:lnTo>
                        <a:pt x="4" y="170"/>
                      </a:lnTo>
                      <a:lnTo>
                        <a:pt x="2" y="160"/>
                      </a:lnTo>
                      <a:lnTo>
                        <a:pt x="0" y="149"/>
                      </a:lnTo>
                      <a:lnTo>
                        <a:pt x="236" y="0"/>
                      </a:lnTo>
                    </a:path>
                  </a:pathLst>
                </a:custGeom>
                <a:solidFill>
                  <a:srgbClr val="B4B4B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6" name="Freeform 338"/>
                <p:cNvSpPr>
                  <a:spLocks/>
                </p:cNvSpPr>
                <p:nvPr/>
              </p:nvSpPr>
              <p:spPr bwMode="auto">
                <a:xfrm>
                  <a:off x="1272" y="3356"/>
                  <a:ext cx="272" cy="250"/>
                </a:xfrm>
                <a:custGeom>
                  <a:avLst/>
                  <a:gdLst>
                    <a:gd name="T0" fmla="*/ 253 w 272"/>
                    <a:gd name="T1" fmla="*/ 99 h 250"/>
                    <a:gd name="T2" fmla="*/ 241 w 272"/>
                    <a:gd name="T3" fmla="*/ 65 h 250"/>
                    <a:gd name="T4" fmla="*/ 220 w 272"/>
                    <a:gd name="T5" fmla="*/ 36 h 250"/>
                    <a:gd name="T6" fmla="*/ 192 w 272"/>
                    <a:gd name="T7" fmla="*/ 15 h 250"/>
                    <a:gd name="T8" fmla="*/ 159 w 272"/>
                    <a:gd name="T9" fmla="*/ 3 h 250"/>
                    <a:gd name="T10" fmla="*/ 122 w 272"/>
                    <a:gd name="T11" fmla="*/ 1 h 250"/>
                    <a:gd name="T12" fmla="*/ 88 w 272"/>
                    <a:gd name="T13" fmla="*/ 10 h 250"/>
                    <a:gd name="T14" fmla="*/ 58 w 272"/>
                    <a:gd name="T15" fmla="*/ 29 h 250"/>
                    <a:gd name="T16" fmla="*/ 36 w 272"/>
                    <a:gd name="T17" fmla="*/ 55 h 250"/>
                    <a:gd name="T18" fmla="*/ 20 w 272"/>
                    <a:gd name="T19" fmla="*/ 87 h 250"/>
                    <a:gd name="T20" fmla="*/ 14 w 272"/>
                    <a:gd name="T21" fmla="*/ 124 h 250"/>
                    <a:gd name="T22" fmla="*/ 20 w 272"/>
                    <a:gd name="T23" fmla="*/ 161 h 250"/>
                    <a:gd name="T24" fmla="*/ 36 w 272"/>
                    <a:gd name="T25" fmla="*/ 193 h 250"/>
                    <a:gd name="T26" fmla="*/ 58 w 272"/>
                    <a:gd name="T27" fmla="*/ 219 h 250"/>
                    <a:gd name="T28" fmla="*/ 88 w 272"/>
                    <a:gd name="T29" fmla="*/ 237 h 250"/>
                    <a:gd name="T30" fmla="*/ 122 w 272"/>
                    <a:gd name="T31" fmla="*/ 246 h 250"/>
                    <a:gd name="T32" fmla="*/ 159 w 272"/>
                    <a:gd name="T33" fmla="*/ 244 h 250"/>
                    <a:gd name="T34" fmla="*/ 192 w 272"/>
                    <a:gd name="T35" fmla="*/ 232 h 250"/>
                    <a:gd name="T36" fmla="*/ 220 w 272"/>
                    <a:gd name="T37" fmla="*/ 211 h 250"/>
                    <a:gd name="T38" fmla="*/ 241 w 272"/>
                    <a:gd name="T39" fmla="*/ 183 h 250"/>
                    <a:gd name="T40" fmla="*/ 253 w 272"/>
                    <a:gd name="T41" fmla="*/ 148 h 250"/>
                    <a:gd name="T42" fmla="*/ 193 w 272"/>
                    <a:gd name="T43" fmla="*/ 0 h 250"/>
                    <a:gd name="T44" fmla="*/ 186 w 272"/>
                    <a:gd name="T45" fmla="*/ 0 h 250"/>
                    <a:gd name="T46" fmla="*/ 178 w 272"/>
                    <a:gd name="T47" fmla="*/ 0 h 250"/>
                    <a:gd name="T48" fmla="*/ 168 w 272"/>
                    <a:gd name="T49" fmla="*/ 0 h 250"/>
                    <a:gd name="T50" fmla="*/ 151 w 272"/>
                    <a:gd name="T51" fmla="*/ 0 h 250"/>
                    <a:gd name="T52" fmla="*/ 134 w 272"/>
                    <a:gd name="T53" fmla="*/ 0 h 250"/>
                    <a:gd name="T54" fmla="*/ 118 w 272"/>
                    <a:gd name="T55" fmla="*/ 0 h 250"/>
                    <a:gd name="T56" fmla="*/ 101 w 272"/>
                    <a:gd name="T57" fmla="*/ 0 h 250"/>
                    <a:gd name="T58" fmla="*/ 84 w 272"/>
                    <a:gd name="T59" fmla="*/ 0 h 250"/>
                    <a:gd name="T60" fmla="*/ 79 w 272"/>
                    <a:gd name="T61" fmla="*/ 0 h 250"/>
                    <a:gd name="T62" fmla="*/ 60 w 272"/>
                    <a:gd name="T63" fmla="*/ 8 h 250"/>
                    <a:gd name="T64" fmla="*/ 38 w 272"/>
                    <a:gd name="T65" fmla="*/ 27 h 250"/>
                    <a:gd name="T66" fmla="*/ 21 w 272"/>
                    <a:gd name="T67" fmla="*/ 50 h 250"/>
                    <a:gd name="T68" fmla="*/ 8 w 272"/>
                    <a:gd name="T69" fmla="*/ 75 h 250"/>
                    <a:gd name="T70" fmla="*/ 1 w 272"/>
                    <a:gd name="T71" fmla="*/ 104 h 250"/>
                    <a:gd name="T72" fmla="*/ 0 w 272"/>
                    <a:gd name="T73" fmla="*/ 133 h 250"/>
                    <a:gd name="T74" fmla="*/ 5 w 272"/>
                    <a:gd name="T75" fmla="*/ 162 h 250"/>
                    <a:gd name="T76" fmla="*/ 15 w 272"/>
                    <a:gd name="T77" fmla="*/ 188 h 250"/>
                    <a:gd name="T78" fmla="*/ 32 w 272"/>
                    <a:gd name="T79" fmla="*/ 213 h 250"/>
                    <a:gd name="T80" fmla="*/ 51 w 272"/>
                    <a:gd name="T81" fmla="*/ 233 h 250"/>
                    <a:gd name="T82" fmla="*/ 75 w 272"/>
                    <a:gd name="T83" fmla="*/ 249 h 250"/>
                    <a:gd name="T84" fmla="*/ 82 w 272"/>
                    <a:gd name="T85" fmla="*/ 249 h 250"/>
                    <a:gd name="T86" fmla="*/ 95 w 272"/>
                    <a:gd name="T87" fmla="*/ 249 h 250"/>
                    <a:gd name="T88" fmla="*/ 112 w 272"/>
                    <a:gd name="T89" fmla="*/ 249 h 250"/>
                    <a:gd name="T90" fmla="*/ 129 w 272"/>
                    <a:gd name="T91" fmla="*/ 249 h 250"/>
                    <a:gd name="T92" fmla="*/ 145 w 272"/>
                    <a:gd name="T93" fmla="*/ 249 h 250"/>
                    <a:gd name="T94" fmla="*/ 162 w 272"/>
                    <a:gd name="T95" fmla="*/ 249 h 250"/>
                    <a:gd name="T96" fmla="*/ 176 w 272"/>
                    <a:gd name="T97" fmla="*/ 249 h 250"/>
                    <a:gd name="T98" fmla="*/ 184 w 272"/>
                    <a:gd name="T99" fmla="*/ 249 h 250"/>
                    <a:gd name="T100" fmla="*/ 191 w 272"/>
                    <a:gd name="T101" fmla="*/ 249 h 250"/>
                    <a:gd name="T102" fmla="*/ 211 w 272"/>
                    <a:gd name="T103" fmla="*/ 239 h 250"/>
                    <a:gd name="T104" fmla="*/ 232 w 272"/>
                    <a:gd name="T105" fmla="*/ 220 h 250"/>
                    <a:gd name="T106" fmla="*/ 250 w 272"/>
                    <a:gd name="T107" fmla="*/ 197 h 250"/>
                    <a:gd name="T108" fmla="*/ 262 w 272"/>
                    <a:gd name="T109" fmla="*/ 172 h 250"/>
                    <a:gd name="T110" fmla="*/ 269 w 272"/>
                    <a:gd name="T111" fmla="*/ 144 h 250"/>
                    <a:gd name="T112" fmla="*/ 270 w 272"/>
                    <a:gd name="T113" fmla="*/ 113 h 250"/>
                    <a:gd name="T114" fmla="*/ 265 w 272"/>
                    <a:gd name="T115" fmla="*/ 84 h 250"/>
                    <a:gd name="T116" fmla="*/ 254 w 272"/>
                    <a:gd name="T117" fmla="*/ 57 h 250"/>
                    <a:gd name="T118" fmla="*/ 238 w 272"/>
                    <a:gd name="T119" fmla="*/ 34 h 250"/>
                    <a:gd name="T120" fmla="*/ 217 w 272"/>
                    <a:gd name="T121" fmla="*/ 14 h 250"/>
                    <a:gd name="T122" fmla="*/ 193 w 272"/>
                    <a:gd name="T123" fmla="*/ 0 h 25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72"/>
                    <a:gd name="T187" fmla="*/ 0 h 250"/>
                    <a:gd name="T188" fmla="*/ 272 w 272"/>
                    <a:gd name="T189" fmla="*/ 250 h 25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72" h="250">
                      <a:moveTo>
                        <a:pt x="256" y="124"/>
                      </a:moveTo>
                      <a:lnTo>
                        <a:pt x="255" y="111"/>
                      </a:lnTo>
                      <a:lnTo>
                        <a:pt x="253" y="99"/>
                      </a:lnTo>
                      <a:lnTo>
                        <a:pt x="250" y="87"/>
                      </a:lnTo>
                      <a:lnTo>
                        <a:pt x="245" y="76"/>
                      </a:lnTo>
                      <a:lnTo>
                        <a:pt x="241" y="65"/>
                      </a:lnTo>
                      <a:lnTo>
                        <a:pt x="234" y="55"/>
                      </a:lnTo>
                      <a:lnTo>
                        <a:pt x="228" y="45"/>
                      </a:lnTo>
                      <a:lnTo>
                        <a:pt x="220" y="36"/>
                      </a:lnTo>
                      <a:lnTo>
                        <a:pt x="212" y="29"/>
                      </a:lnTo>
                      <a:lnTo>
                        <a:pt x="202" y="21"/>
                      </a:lnTo>
                      <a:lnTo>
                        <a:pt x="192" y="15"/>
                      </a:lnTo>
                      <a:lnTo>
                        <a:pt x="182" y="10"/>
                      </a:lnTo>
                      <a:lnTo>
                        <a:pt x="171" y="6"/>
                      </a:lnTo>
                      <a:lnTo>
                        <a:pt x="159" y="3"/>
                      </a:lnTo>
                      <a:lnTo>
                        <a:pt x="148" y="1"/>
                      </a:lnTo>
                      <a:lnTo>
                        <a:pt x="135" y="0"/>
                      </a:lnTo>
                      <a:lnTo>
                        <a:pt x="122" y="1"/>
                      </a:lnTo>
                      <a:lnTo>
                        <a:pt x="111" y="3"/>
                      </a:lnTo>
                      <a:lnTo>
                        <a:pt x="99" y="6"/>
                      </a:lnTo>
                      <a:lnTo>
                        <a:pt x="88" y="10"/>
                      </a:lnTo>
                      <a:lnTo>
                        <a:pt x="78" y="15"/>
                      </a:lnTo>
                      <a:lnTo>
                        <a:pt x="68" y="21"/>
                      </a:lnTo>
                      <a:lnTo>
                        <a:pt x="58" y="29"/>
                      </a:lnTo>
                      <a:lnTo>
                        <a:pt x="50" y="36"/>
                      </a:lnTo>
                      <a:lnTo>
                        <a:pt x="43" y="45"/>
                      </a:lnTo>
                      <a:lnTo>
                        <a:pt x="36" y="55"/>
                      </a:lnTo>
                      <a:lnTo>
                        <a:pt x="29" y="65"/>
                      </a:lnTo>
                      <a:lnTo>
                        <a:pt x="25" y="76"/>
                      </a:lnTo>
                      <a:lnTo>
                        <a:pt x="20" y="87"/>
                      </a:lnTo>
                      <a:lnTo>
                        <a:pt x="17" y="99"/>
                      </a:lnTo>
                      <a:lnTo>
                        <a:pt x="15" y="111"/>
                      </a:lnTo>
                      <a:lnTo>
                        <a:pt x="14" y="124"/>
                      </a:lnTo>
                      <a:lnTo>
                        <a:pt x="15" y="136"/>
                      </a:lnTo>
                      <a:lnTo>
                        <a:pt x="17" y="148"/>
                      </a:lnTo>
                      <a:lnTo>
                        <a:pt x="20" y="161"/>
                      </a:lnTo>
                      <a:lnTo>
                        <a:pt x="25" y="172"/>
                      </a:lnTo>
                      <a:lnTo>
                        <a:pt x="29" y="183"/>
                      </a:lnTo>
                      <a:lnTo>
                        <a:pt x="36" y="193"/>
                      </a:lnTo>
                      <a:lnTo>
                        <a:pt x="43" y="202"/>
                      </a:lnTo>
                      <a:lnTo>
                        <a:pt x="50" y="211"/>
                      </a:lnTo>
                      <a:lnTo>
                        <a:pt x="58" y="219"/>
                      </a:lnTo>
                      <a:lnTo>
                        <a:pt x="68" y="226"/>
                      </a:lnTo>
                      <a:lnTo>
                        <a:pt x="78" y="232"/>
                      </a:lnTo>
                      <a:lnTo>
                        <a:pt x="88" y="237"/>
                      </a:lnTo>
                      <a:lnTo>
                        <a:pt x="99" y="242"/>
                      </a:lnTo>
                      <a:lnTo>
                        <a:pt x="111" y="244"/>
                      </a:lnTo>
                      <a:lnTo>
                        <a:pt x="122" y="246"/>
                      </a:lnTo>
                      <a:lnTo>
                        <a:pt x="135" y="247"/>
                      </a:lnTo>
                      <a:lnTo>
                        <a:pt x="148" y="246"/>
                      </a:lnTo>
                      <a:lnTo>
                        <a:pt x="159" y="244"/>
                      </a:lnTo>
                      <a:lnTo>
                        <a:pt x="171" y="242"/>
                      </a:lnTo>
                      <a:lnTo>
                        <a:pt x="182" y="237"/>
                      </a:lnTo>
                      <a:lnTo>
                        <a:pt x="192" y="232"/>
                      </a:lnTo>
                      <a:lnTo>
                        <a:pt x="202" y="226"/>
                      </a:lnTo>
                      <a:lnTo>
                        <a:pt x="212" y="219"/>
                      </a:lnTo>
                      <a:lnTo>
                        <a:pt x="220" y="211"/>
                      </a:lnTo>
                      <a:lnTo>
                        <a:pt x="228" y="202"/>
                      </a:lnTo>
                      <a:lnTo>
                        <a:pt x="234" y="193"/>
                      </a:lnTo>
                      <a:lnTo>
                        <a:pt x="241" y="183"/>
                      </a:lnTo>
                      <a:lnTo>
                        <a:pt x="245" y="172"/>
                      </a:lnTo>
                      <a:lnTo>
                        <a:pt x="250" y="161"/>
                      </a:lnTo>
                      <a:lnTo>
                        <a:pt x="253" y="148"/>
                      </a:lnTo>
                      <a:lnTo>
                        <a:pt x="255" y="136"/>
                      </a:lnTo>
                      <a:lnTo>
                        <a:pt x="256" y="124"/>
                      </a:lnTo>
                      <a:lnTo>
                        <a:pt x="193" y="0"/>
                      </a:lnTo>
                      <a:lnTo>
                        <a:pt x="191" y="0"/>
                      </a:lnTo>
                      <a:lnTo>
                        <a:pt x="188" y="0"/>
                      </a:lnTo>
                      <a:lnTo>
                        <a:pt x="186" y="0"/>
                      </a:lnTo>
                      <a:lnTo>
                        <a:pt x="183" y="0"/>
                      </a:lnTo>
                      <a:lnTo>
                        <a:pt x="180" y="0"/>
                      </a:lnTo>
                      <a:lnTo>
                        <a:pt x="178" y="0"/>
                      </a:lnTo>
                      <a:lnTo>
                        <a:pt x="176" y="0"/>
                      </a:lnTo>
                      <a:lnTo>
                        <a:pt x="173" y="0"/>
                      </a:lnTo>
                      <a:lnTo>
                        <a:pt x="168" y="0"/>
                      </a:lnTo>
                      <a:lnTo>
                        <a:pt x="162" y="0"/>
                      </a:lnTo>
                      <a:lnTo>
                        <a:pt x="157" y="0"/>
                      </a:lnTo>
                      <a:lnTo>
                        <a:pt x="151" y="0"/>
                      </a:lnTo>
                      <a:lnTo>
                        <a:pt x="145" y="0"/>
                      </a:lnTo>
                      <a:lnTo>
                        <a:pt x="140" y="0"/>
                      </a:lnTo>
                      <a:lnTo>
                        <a:pt x="134" y="0"/>
                      </a:lnTo>
                      <a:lnTo>
                        <a:pt x="129" y="0"/>
                      </a:lnTo>
                      <a:lnTo>
                        <a:pt x="123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7" y="0"/>
                      </a:lnTo>
                      <a:lnTo>
                        <a:pt x="101" y="0"/>
                      </a:lnTo>
                      <a:lnTo>
                        <a:pt x="95" y="0"/>
                      </a:lnTo>
                      <a:lnTo>
                        <a:pt x="90" y="0"/>
                      </a:lnTo>
                      <a:lnTo>
                        <a:pt x="84" y="0"/>
                      </a:lnTo>
                      <a:lnTo>
                        <a:pt x="83" y="0"/>
                      </a:lnTo>
                      <a:lnTo>
                        <a:pt x="80" y="0"/>
                      </a:lnTo>
                      <a:lnTo>
                        <a:pt x="79" y="0"/>
                      </a:lnTo>
                      <a:lnTo>
                        <a:pt x="76" y="0"/>
                      </a:lnTo>
                      <a:lnTo>
                        <a:pt x="68" y="4"/>
                      </a:lnTo>
                      <a:lnTo>
                        <a:pt x="60" y="8"/>
                      </a:lnTo>
                      <a:lnTo>
                        <a:pt x="52" y="14"/>
                      </a:lnTo>
                      <a:lnTo>
                        <a:pt x="45" y="21"/>
                      </a:lnTo>
                      <a:lnTo>
                        <a:pt x="38" y="27"/>
                      </a:lnTo>
                      <a:lnTo>
                        <a:pt x="32" y="34"/>
                      </a:lnTo>
                      <a:lnTo>
                        <a:pt x="26" y="42"/>
                      </a:lnTo>
                      <a:lnTo>
                        <a:pt x="21" y="50"/>
                      </a:lnTo>
                      <a:lnTo>
                        <a:pt x="16" y="58"/>
                      </a:lnTo>
                      <a:lnTo>
                        <a:pt x="12" y="67"/>
                      </a:lnTo>
                      <a:lnTo>
                        <a:pt x="8" y="75"/>
                      </a:lnTo>
                      <a:lnTo>
                        <a:pt x="6" y="85"/>
                      </a:lnTo>
                      <a:lnTo>
                        <a:pt x="3" y="94"/>
                      </a:lnTo>
                      <a:lnTo>
                        <a:pt x="1" y="104"/>
                      </a:lnTo>
                      <a:lnTo>
                        <a:pt x="0" y="113"/>
                      </a:lnTo>
                      <a:lnTo>
                        <a:pt x="0" y="123"/>
                      </a:lnTo>
                      <a:lnTo>
                        <a:pt x="0" y="133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5" y="162"/>
                      </a:lnTo>
                      <a:lnTo>
                        <a:pt x="8" y="171"/>
                      </a:lnTo>
                      <a:lnTo>
                        <a:pt x="11" y="180"/>
                      </a:lnTo>
                      <a:lnTo>
                        <a:pt x="15" y="188"/>
                      </a:lnTo>
                      <a:lnTo>
                        <a:pt x="21" y="197"/>
                      </a:lnTo>
                      <a:lnTo>
                        <a:pt x="25" y="205"/>
                      </a:lnTo>
                      <a:lnTo>
                        <a:pt x="32" y="213"/>
                      </a:lnTo>
                      <a:lnTo>
                        <a:pt x="37" y="220"/>
                      </a:lnTo>
                      <a:lnTo>
                        <a:pt x="44" y="227"/>
                      </a:lnTo>
                      <a:lnTo>
                        <a:pt x="51" y="233"/>
                      </a:lnTo>
                      <a:lnTo>
                        <a:pt x="59" y="238"/>
                      </a:lnTo>
                      <a:lnTo>
                        <a:pt x="67" y="244"/>
                      </a:lnTo>
                      <a:lnTo>
                        <a:pt x="75" y="249"/>
                      </a:lnTo>
                      <a:lnTo>
                        <a:pt x="78" y="249"/>
                      </a:lnTo>
                      <a:lnTo>
                        <a:pt x="80" y="249"/>
                      </a:lnTo>
                      <a:lnTo>
                        <a:pt x="82" y="249"/>
                      </a:lnTo>
                      <a:lnTo>
                        <a:pt x="84" y="249"/>
                      </a:lnTo>
                      <a:lnTo>
                        <a:pt x="90" y="249"/>
                      </a:lnTo>
                      <a:lnTo>
                        <a:pt x="95" y="249"/>
                      </a:lnTo>
                      <a:lnTo>
                        <a:pt x="101" y="249"/>
                      </a:lnTo>
                      <a:lnTo>
                        <a:pt x="107" y="249"/>
                      </a:lnTo>
                      <a:lnTo>
                        <a:pt x="112" y="249"/>
                      </a:lnTo>
                      <a:lnTo>
                        <a:pt x="118" y="249"/>
                      </a:lnTo>
                      <a:lnTo>
                        <a:pt x="123" y="249"/>
                      </a:lnTo>
                      <a:lnTo>
                        <a:pt x="129" y="249"/>
                      </a:lnTo>
                      <a:lnTo>
                        <a:pt x="134" y="249"/>
                      </a:lnTo>
                      <a:lnTo>
                        <a:pt x="140" y="249"/>
                      </a:lnTo>
                      <a:lnTo>
                        <a:pt x="145" y="249"/>
                      </a:lnTo>
                      <a:lnTo>
                        <a:pt x="151" y="249"/>
                      </a:lnTo>
                      <a:lnTo>
                        <a:pt x="157" y="249"/>
                      </a:lnTo>
                      <a:lnTo>
                        <a:pt x="162" y="249"/>
                      </a:lnTo>
                      <a:lnTo>
                        <a:pt x="168" y="249"/>
                      </a:lnTo>
                      <a:lnTo>
                        <a:pt x="173" y="249"/>
                      </a:lnTo>
                      <a:lnTo>
                        <a:pt x="176" y="249"/>
                      </a:lnTo>
                      <a:lnTo>
                        <a:pt x="179" y="249"/>
                      </a:lnTo>
                      <a:lnTo>
                        <a:pt x="181" y="249"/>
                      </a:lnTo>
                      <a:lnTo>
                        <a:pt x="184" y="249"/>
                      </a:lnTo>
                      <a:lnTo>
                        <a:pt x="186" y="249"/>
                      </a:lnTo>
                      <a:lnTo>
                        <a:pt x="189" y="249"/>
                      </a:lnTo>
                      <a:lnTo>
                        <a:pt x="191" y="249"/>
                      </a:lnTo>
                      <a:lnTo>
                        <a:pt x="194" y="249"/>
                      </a:lnTo>
                      <a:lnTo>
                        <a:pt x="202" y="244"/>
                      </a:lnTo>
                      <a:lnTo>
                        <a:pt x="211" y="239"/>
                      </a:lnTo>
                      <a:lnTo>
                        <a:pt x="218" y="233"/>
                      </a:lnTo>
                      <a:lnTo>
                        <a:pt x="226" y="227"/>
                      </a:lnTo>
                      <a:lnTo>
                        <a:pt x="232" y="220"/>
                      </a:lnTo>
                      <a:lnTo>
                        <a:pt x="238" y="214"/>
                      </a:lnTo>
                      <a:lnTo>
                        <a:pt x="245" y="205"/>
                      </a:lnTo>
                      <a:lnTo>
                        <a:pt x="250" y="197"/>
                      </a:lnTo>
                      <a:lnTo>
                        <a:pt x="254" y="189"/>
                      </a:lnTo>
                      <a:lnTo>
                        <a:pt x="259" y="180"/>
                      </a:lnTo>
                      <a:lnTo>
                        <a:pt x="262" y="172"/>
                      </a:lnTo>
                      <a:lnTo>
                        <a:pt x="265" y="162"/>
                      </a:lnTo>
                      <a:lnTo>
                        <a:pt x="267" y="153"/>
                      </a:lnTo>
                      <a:lnTo>
                        <a:pt x="269" y="144"/>
                      </a:lnTo>
                      <a:lnTo>
                        <a:pt x="270" y="133"/>
                      </a:lnTo>
                      <a:lnTo>
                        <a:pt x="271" y="123"/>
                      </a:lnTo>
                      <a:lnTo>
                        <a:pt x="270" y="113"/>
                      </a:lnTo>
                      <a:lnTo>
                        <a:pt x="269" y="104"/>
                      </a:lnTo>
                      <a:lnTo>
                        <a:pt x="267" y="94"/>
                      </a:lnTo>
                      <a:lnTo>
                        <a:pt x="265" y="84"/>
                      </a:lnTo>
                      <a:lnTo>
                        <a:pt x="262" y="75"/>
                      </a:lnTo>
                      <a:lnTo>
                        <a:pt x="258" y="66"/>
                      </a:lnTo>
                      <a:lnTo>
                        <a:pt x="254" y="57"/>
                      </a:lnTo>
                      <a:lnTo>
                        <a:pt x="249" y="49"/>
                      </a:lnTo>
                      <a:lnTo>
                        <a:pt x="244" y="42"/>
                      </a:lnTo>
                      <a:lnTo>
                        <a:pt x="238" y="34"/>
                      </a:lnTo>
                      <a:lnTo>
                        <a:pt x="232" y="27"/>
                      </a:lnTo>
                      <a:lnTo>
                        <a:pt x="225" y="20"/>
                      </a:lnTo>
                      <a:lnTo>
                        <a:pt x="217" y="14"/>
                      </a:lnTo>
                      <a:lnTo>
                        <a:pt x="209" y="8"/>
                      </a:lnTo>
                      <a:lnTo>
                        <a:pt x="202" y="3"/>
                      </a:lnTo>
                      <a:lnTo>
                        <a:pt x="193" y="0"/>
                      </a:lnTo>
                      <a:lnTo>
                        <a:pt x="256" y="124"/>
                      </a:lnTo>
                    </a:path>
                  </a:pathLst>
                </a:custGeom>
                <a:solidFill>
                  <a:srgbClr val="BABAB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7" name="Freeform 339"/>
                <p:cNvSpPr>
                  <a:spLocks/>
                </p:cNvSpPr>
                <p:nvPr/>
              </p:nvSpPr>
              <p:spPr bwMode="auto">
                <a:xfrm>
                  <a:off x="1287" y="3356"/>
                  <a:ext cx="242" cy="248"/>
                </a:xfrm>
                <a:custGeom>
                  <a:avLst/>
                  <a:gdLst>
                    <a:gd name="T0" fmla="*/ 238 w 242"/>
                    <a:gd name="T1" fmla="*/ 98 h 248"/>
                    <a:gd name="T2" fmla="*/ 226 w 242"/>
                    <a:gd name="T3" fmla="*/ 64 h 248"/>
                    <a:gd name="T4" fmla="*/ 205 w 242"/>
                    <a:gd name="T5" fmla="*/ 35 h 248"/>
                    <a:gd name="T6" fmla="*/ 177 w 242"/>
                    <a:gd name="T7" fmla="*/ 14 h 248"/>
                    <a:gd name="T8" fmla="*/ 144 w 242"/>
                    <a:gd name="T9" fmla="*/ 2 h 248"/>
                    <a:gd name="T10" fmla="*/ 107 w 242"/>
                    <a:gd name="T11" fmla="*/ 0 h 248"/>
                    <a:gd name="T12" fmla="*/ 73 w 242"/>
                    <a:gd name="T13" fmla="*/ 9 h 248"/>
                    <a:gd name="T14" fmla="*/ 43 w 242"/>
                    <a:gd name="T15" fmla="*/ 28 h 248"/>
                    <a:gd name="T16" fmla="*/ 21 w 242"/>
                    <a:gd name="T17" fmla="*/ 54 h 248"/>
                    <a:gd name="T18" fmla="*/ 5 w 242"/>
                    <a:gd name="T19" fmla="*/ 87 h 248"/>
                    <a:gd name="T20" fmla="*/ 0 w 242"/>
                    <a:gd name="T21" fmla="*/ 123 h 248"/>
                    <a:gd name="T22" fmla="*/ 5 w 242"/>
                    <a:gd name="T23" fmla="*/ 160 h 248"/>
                    <a:gd name="T24" fmla="*/ 21 w 242"/>
                    <a:gd name="T25" fmla="*/ 193 h 248"/>
                    <a:gd name="T26" fmla="*/ 43 w 242"/>
                    <a:gd name="T27" fmla="*/ 219 h 248"/>
                    <a:gd name="T28" fmla="*/ 73 w 242"/>
                    <a:gd name="T29" fmla="*/ 237 h 248"/>
                    <a:gd name="T30" fmla="*/ 107 w 242"/>
                    <a:gd name="T31" fmla="*/ 246 h 248"/>
                    <a:gd name="T32" fmla="*/ 144 w 242"/>
                    <a:gd name="T33" fmla="*/ 244 h 248"/>
                    <a:gd name="T34" fmla="*/ 177 w 242"/>
                    <a:gd name="T35" fmla="*/ 232 h 248"/>
                    <a:gd name="T36" fmla="*/ 205 w 242"/>
                    <a:gd name="T37" fmla="*/ 211 h 248"/>
                    <a:gd name="T38" fmla="*/ 226 w 242"/>
                    <a:gd name="T39" fmla="*/ 182 h 248"/>
                    <a:gd name="T40" fmla="*/ 238 w 242"/>
                    <a:gd name="T41" fmla="*/ 148 h 248"/>
                    <a:gd name="T42" fmla="*/ 225 w 242"/>
                    <a:gd name="T43" fmla="*/ 123 h 248"/>
                    <a:gd name="T44" fmla="*/ 220 w 242"/>
                    <a:gd name="T45" fmla="*/ 91 h 248"/>
                    <a:gd name="T46" fmla="*/ 207 w 242"/>
                    <a:gd name="T47" fmla="*/ 63 h 248"/>
                    <a:gd name="T48" fmla="*/ 187 w 242"/>
                    <a:gd name="T49" fmla="*/ 39 h 248"/>
                    <a:gd name="T50" fmla="*/ 161 w 242"/>
                    <a:gd name="T51" fmla="*/ 24 h 248"/>
                    <a:gd name="T52" fmla="*/ 131 w 242"/>
                    <a:gd name="T53" fmla="*/ 16 h 248"/>
                    <a:gd name="T54" fmla="*/ 99 w 242"/>
                    <a:gd name="T55" fmla="*/ 17 h 248"/>
                    <a:gd name="T56" fmla="*/ 70 w 242"/>
                    <a:gd name="T57" fmla="*/ 28 h 248"/>
                    <a:gd name="T58" fmla="*/ 46 w 242"/>
                    <a:gd name="T59" fmla="*/ 47 h 248"/>
                    <a:gd name="T60" fmla="*/ 28 w 242"/>
                    <a:gd name="T61" fmla="*/ 72 h 248"/>
                    <a:gd name="T62" fmla="*/ 17 w 242"/>
                    <a:gd name="T63" fmla="*/ 101 h 248"/>
                    <a:gd name="T64" fmla="*/ 16 w 242"/>
                    <a:gd name="T65" fmla="*/ 134 h 248"/>
                    <a:gd name="T66" fmla="*/ 23 w 242"/>
                    <a:gd name="T67" fmla="*/ 165 h 248"/>
                    <a:gd name="T68" fmla="*/ 39 w 242"/>
                    <a:gd name="T69" fmla="*/ 192 h 248"/>
                    <a:gd name="T70" fmla="*/ 61 w 242"/>
                    <a:gd name="T71" fmla="*/ 213 h 248"/>
                    <a:gd name="T72" fmla="*/ 89 w 242"/>
                    <a:gd name="T73" fmla="*/ 226 h 248"/>
                    <a:gd name="T74" fmla="*/ 120 w 242"/>
                    <a:gd name="T75" fmla="*/ 231 h 248"/>
                    <a:gd name="T76" fmla="*/ 151 w 242"/>
                    <a:gd name="T77" fmla="*/ 226 h 248"/>
                    <a:gd name="T78" fmla="*/ 179 w 242"/>
                    <a:gd name="T79" fmla="*/ 213 h 248"/>
                    <a:gd name="T80" fmla="*/ 201 w 242"/>
                    <a:gd name="T81" fmla="*/ 192 h 248"/>
                    <a:gd name="T82" fmla="*/ 217 w 242"/>
                    <a:gd name="T83" fmla="*/ 165 h 248"/>
                    <a:gd name="T84" fmla="*/ 224 w 242"/>
                    <a:gd name="T85" fmla="*/ 134 h 2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42"/>
                    <a:gd name="T130" fmla="*/ 0 h 248"/>
                    <a:gd name="T131" fmla="*/ 242 w 242"/>
                    <a:gd name="T132" fmla="*/ 248 h 24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42" h="248">
                      <a:moveTo>
                        <a:pt x="241" y="123"/>
                      </a:moveTo>
                      <a:lnTo>
                        <a:pt x="240" y="110"/>
                      </a:lnTo>
                      <a:lnTo>
                        <a:pt x="238" y="98"/>
                      </a:lnTo>
                      <a:lnTo>
                        <a:pt x="235" y="87"/>
                      </a:lnTo>
                      <a:lnTo>
                        <a:pt x="230" y="75"/>
                      </a:lnTo>
                      <a:lnTo>
                        <a:pt x="226" y="64"/>
                      </a:lnTo>
                      <a:lnTo>
                        <a:pt x="219" y="54"/>
                      </a:lnTo>
                      <a:lnTo>
                        <a:pt x="213" y="44"/>
                      </a:lnTo>
                      <a:lnTo>
                        <a:pt x="205" y="35"/>
                      </a:lnTo>
                      <a:lnTo>
                        <a:pt x="197" y="28"/>
                      </a:lnTo>
                      <a:lnTo>
                        <a:pt x="187" y="21"/>
                      </a:lnTo>
                      <a:lnTo>
                        <a:pt x="177" y="14"/>
                      </a:lnTo>
                      <a:lnTo>
                        <a:pt x="167" y="9"/>
                      </a:lnTo>
                      <a:lnTo>
                        <a:pt x="156" y="5"/>
                      </a:lnTo>
                      <a:lnTo>
                        <a:pt x="144" y="2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6" y="2"/>
                      </a:lnTo>
                      <a:lnTo>
                        <a:pt x="84" y="5"/>
                      </a:lnTo>
                      <a:lnTo>
                        <a:pt x="73" y="9"/>
                      </a:lnTo>
                      <a:lnTo>
                        <a:pt x="63" y="14"/>
                      </a:lnTo>
                      <a:lnTo>
                        <a:pt x="53" y="21"/>
                      </a:lnTo>
                      <a:lnTo>
                        <a:pt x="43" y="28"/>
                      </a:lnTo>
                      <a:lnTo>
                        <a:pt x="35" y="35"/>
                      </a:lnTo>
                      <a:lnTo>
                        <a:pt x="28" y="44"/>
                      </a:lnTo>
                      <a:lnTo>
                        <a:pt x="21" y="54"/>
                      </a:lnTo>
                      <a:lnTo>
                        <a:pt x="14" y="64"/>
                      </a:lnTo>
                      <a:lnTo>
                        <a:pt x="10" y="75"/>
                      </a:lnTo>
                      <a:lnTo>
                        <a:pt x="5" y="87"/>
                      </a:lnTo>
                      <a:lnTo>
                        <a:pt x="2" y="98"/>
                      </a:lnTo>
                      <a:lnTo>
                        <a:pt x="0" y="110"/>
                      </a:lnTo>
                      <a:lnTo>
                        <a:pt x="0" y="123"/>
                      </a:lnTo>
                      <a:lnTo>
                        <a:pt x="0" y="136"/>
                      </a:lnTo>
                      <a:lnTo>
                        <a:pt x="2" y="148"/>
                      </a:lnTo>
                      <a:lnTo>
                        <a:pt x="5" y="160"/>
                      </a:lnTo>
                      <a:lnTo>
                        <a:pt x="10" y="172"/>
                      </a:lnTo>
                      <a:lnTo>
                        <a:pt x="14" y="182"/>
                      </a:lnTo>
                      <a:lnTo>
                        <a:pt x="21" y="193"/>
                      </a:lnTo>
                      <a:lnTo>
                        <a:pt x="28" y="202"/>
                      </a:lnTo>
                      <a:lnTo>
                        <a:pt x="35" y="211"/>
                      </a:lnTo>
                      <a:lnTo>
                        <a:pt x="43" y="219"/>
                      </a:lnTo>
                      <a:lnTo>
                        <a:pt x="53" y="225"/>
                      </a:lnTo>
                      <a:lnTo>
                        <a:pt x="63" y="232"/>
                      </a:lnTo>
                      <a:lnTo>
                        <a:pt x="73" y="237"/>
                      </a:lnTo>
                      <a:lnTo>
                        <a:pt x="84" y="242"/>
                      </a:lnTo>
                      <a:lnTo>
                        <a:pt x="96" y="244"/>
                      </a:lnTo>
                      <a:lnTo>
                        <a:pt x="107" y="246"/>
                      </a:lnTo>
                      <a:lnTo>
                        <a:pt x="120" y="247"/>
                      </a:lnTo>
                      <a:lnTo>
                        <a:pt x="133" y="246"/>
                      </a:lnTo>
                      <a:lnTo>
                        <a:pt x="144" y="244"/>
                      </a:lnTo>
                      <a:lnTo>
                        <a:pt x="156" y="242"/>
                      </a:lnTo>
                      <a:lnTo>
                        <a:pt x="167" y="237"/>
                      </a:lnTo>
                      <a:lnTo>
                        <a:pt x="177" y="232"/>
                      </a:lnTo>
                      <a:lnTo>
                        <a:pt x="187" y="225"/>
                      </a:lnTo>
                      <a:lnTo>
                        <a:pt x="197" y="219"/>
                      </a:lnTo>
                      <a:lnTo>
                        <a:pt x="205" y="211"/>
                      </a:lnTo>
                      <a:lnTo>
                        <a:pt x="213" y="202"/>
                      </a:lnTo>
                      <a:lnTo>
                        <a:pt x="219" y="193"/>
                      </a:lnTo>
                      <a:lnTo>
                        <a:pt x="226" y="182"/>
                      </a:lnTo>
                      <a:lnTo>
                        <a:pt x="230" y="172"/>
                      </a:lnTo>
                      <a:lnTo>
                        <a:pt x="235" y="160"/>
                      </a:lnTo>
                      <a:lnTo>
                        <a:pt x="238" y="148"/>
                      </a:lnTo>
                      <a:lnTo>
                        <a:pt x="240" y="136"/>
                      </a:lnTo>
                      <a:lnTo>
                        <a:pt x="241" y="123"/>
                      </a:lnTo>
                      <a:lnTo>
                        <a:pt x="225" y="123"/>
                      </a:lnTo>
                      <a:lnTo>
                        <a:pt x="224" y="112"/>
                      </a:lnTo>
                      <a:lnTo>
                        <a:pt x="223" y="101"/>
                      </a:lnTo>
                      <a:lnTo>
                        <a:pt x="220" y="91"/>
                      </a:lnTo>
                      <a:lnTo>
                        <a:pt x="217" y="81"/>
                      </a:lnTo>
                      <a:lnTo>
                        <a:pt x="212" y="72"/>
                      </a:lnTo>
                      <a:lnTo>
                        <a:pt x="207" y="63"/>
                      </a:lnTo>
                      <a:lnTo>
                        <a:pt x="201" y="54"/>
                      </a:lnTo>
                      <a:lnTo>
                        <a:pt x="194" y="47"/>
                      </a:lnTo>
                      <a:lnTo>
                        <a:pt x="187" y="39"/>
                      </a:lnTo>
                      <a:lnTo>
                        <a:pt x="179" y="34"/>
                      </a:lnTo>
                      <a:lnTo>
                        <a:pt x="170" y="28"/>
                      </a:lnTo>
                      <a:lnTo>
                        <a:pt x="161" y="24"/>
                      </a:lnTo>
                      <a:lnTo>
                        <a:pt x="151" y="20"/>
                      </a:lnTo>
                      <a:lnTo>
                        <a:pt x="141" y="17"/>
                      </a:lnTo>
                      <a:lnTo>
                        <a:pt x="131" y="16"/>
                      </a:lnTo>
                      <a:lnTo>
                        <a:pt x="120" y="15"/>
                      </a:lnTo>
                      <a:lnTo>
                        <a:pt x="110" y="16"/>
                      </a:lnTo>
                      <a:lnTo>
                        <a:pt x="99" y="17"/>
                      </a:lnTo>
                      <a:lnTo>
                        <a:pt x="89" y="20"/>
                      </a:lnTo>
                      <a:lnTo>
                        <a:pt x="79" y="24"/>
                      </a:lnTo>
                      <a:lnTo>
                        <a:pt x="70" y="28"/>
                      </a:lnTo>
                      <a:lnTo>
                        <a:pt x="61" y="34"/>
                      </a:lnTo>
                      <a:lnTo>
                        <a:pt x="53" y="39"/>
                      </a:lnTo>
                      <a:lnTo>
                        <a:pt x="46" y="47"/>
                      </a:lnTo>
                      <a:lnTo>
                        <a:pt x="39" y="54"/>
                      </a:lnTo>
                      <a:lnTo>
                        <a:pt x="33" y="63"/>
                      </a:lnTo>
                      <a:lnTo>
                        <a:pt x="28" y="72"/>
                      </a:lnTo>
                      <a:lnTo>
                        <a:pt x="23" y="81"/>
                      </a:lnTo>
                      <a:lnTo>
                        <a:pt x="20" y="91"/>
                      </a:lnTo>
                      <a:lnTo>
                        <a:pt x="17" y="101"/>
                      </a:lnTo>
                      <a:lnTo>
                        <a:pt x="16" y="112"/>
                      </a:lnTo>
                      <a:lnTo>
                        <a:pt x="15" y="123"/>
                      </a:lnTo>
                      <a:lnTo>
                        <a:pt x="16" y="134"/>
                      </a:lnTo>
                      <a:lnTo>
                        <a:pt x="17" y="145"/>
                      </a:lnTo>
                      <a:lnTo>
                        <a:pt x="20" y="155"/>
                      </a:lnTo>
                      <a:lnTo>
                        <a:pt x="23" y="165"/>
                      </a:lnTo>
                      <a:lnTo>
                        <a:pt x="28" y="175"/>
                      </a:lnTo>
                      <a:lnTo>
                        <a:pt x="33" y="184"/>
                      </a:lnTo>
                      <a:lnTo>
                        <a:pt x="39" y="192"/>
                      </a:lnTo>
                      <a:lnTo>
                        <a:pt x="46" y="199"/>
                      </a:lnTo>
                      <a:lnTo>
                        <a:pt x="53" y="207"/>
                      </a:lnTo>
                      <a:lnTo>
                        <a:pt x="61" y="213"/>
                      </a:lnTo>
                      <a:lnTo>
                        <a:pt x="70" y="218"/>
                      </a:lnTo>
                      <a:lnTo>
                        <a:pt x="79" y="223"/>
                      </a:lnTo>
                      <a:lnTo>
                        <a:pt x="89" y="226"/>
                      </a:lnTo>
                      <a:lnTo>
                        <a:pt x="99" y="229"/>
                      </a:lnTo>
                      <a:lnTo>
                        <a:pt x="110" y="230"/>
                      </a:lnTo>
                      <a:lnTo>
                        <a:pt x="120" y="231"/>
                      </a:lnTo>
                      <a:lnTo>
                        <a:pt x="131" y="230"/>
                      </a:lnTo>
                      <a:lnTo>
                        <a:pt x="141" y="229"/>
                      </a:lnTo>
                      <a:lnTo>
                        <a:pt x="151" y="226"/>
                      </a:lnTo>
                      <a:lnTo>
                        <a:pt x="161" y="223"/>
                      </a:lnTo>
                      <a:lnTo>
                        <a:pt x="170" y="218"/>
                      </a:lnTo>
                      <a:lnTo>
                        <a:pt x="179" y="213"/>
                      </a:lnTo>
                      <a:lnTo>
                        <a:pt x="187" y="207"/>
                      </a:lnTo>
                      <a:lnTo>
                        <a:pt x="194" y="199"/>
                      </a:lnTo>
                      <a:lnTo>
                        <a:pt x="201" y="192"/>
                      </a:lnTo>
                      <a:lnTo>
                        <a:pt x="207" y="184"/>
                      </a:lnTo>
                      <a:lnTo>
                        <a:pt x="212" y="175"/>
                      </a:lnTo>
                      <a:lnTo>
                        <a:pt x="217" y="165"/>
                      </a:lnTo>
                      <a:lnTo>
                        <a:pt x="220" y="155"/>
                      </a:lnTo>
                      <a:lnTo>
                        <a:pt x="223" y="145"/>
                      </a:lnTo>
                      <a:lnTo>
                        <a:pt x="224" y="134"/>
                      </a:lnTo>
                      <a:lnTo>
                        <a:pt x="225" y="123"/>
                      </a:lnTo>
                      <a:lnTo>
                        <a:pt x="241" y="123"/>
                      </a:lnTo>
                    </a:path>
                  </a:pathLst>
                </a:custGeom>
                <a:solidFill>
                  <a:srgbClr val="BFBFB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8" name="Freeform 340"/>
                <p:cNvSpPr>
                  <a:spLocks/>
                </p:cNvSpPr>
                <p:nvPr/>
              </p:nvSpPr>
              <p:spPr bwMode="auto">
                <a:xfrm>
                  <a:off x="1303" y="3372"/>
                  <a:ext cx="210" cy="217"/>
                </a:xfrm>
                <a:custGeom>
                  <a:avLst/>
                  <a:gdLst>
                    <a:gd name="T0" fmla="*/ 207 w 210"/>
                    <a:gd name="T1" fmla="*/ 86 h 217"/>
                    <a:gd name="T2" fmla="*/ 196 w 210"/>
                    <a:gd name="T3" fmla="*/ 57 h 217"/>
                    <a:gd name="T4" fmla="*/ 178 w 210"/>
                    <a:gd name="T5" fmla="*/ 31 h 217"/>
                    <a:gd name="T6" fmla="*/ 154 w 210"/>
                    <a:gd name="T7" fmla="*/ 13 h 217"/>
                    <a:gd name="T8" fmla="*/ 125 w 210"/>
                    <a:gd name="T9" fmla="*/ 2 h 217"/>
                    <a:gd name="T10" fmla="*/ 94 w 210"/>
                    <a:gd name="T11" fmla="*/ 0 h 217"/>
                    <a:gd name="T12" fmla="*/ 63 w 210"/>
                    <a:gd name="T13" fmla="*/ 8 h 217"/>
                    <a:gd name="T14" fmla="*/ 38 w 210"/>
                    <a:gd name="T15" fmla="*/ 24 h 217"/>
                    <a:gd name="T16" fmla="*/ 17 w 210"/>
                    <a:gd name="T17" fmla="*/ 48 h 217"/>
                    <a:gd name="T18" fmla="*/ 4 w 210"/>
                    <a:gd name="T19" fmla="*/ 75 h 217"/>
                    <a:gd name="T20" fmla="*/ 0 w 210"/>
                    <a:gd name="T21" fmla="*/ 108 h 217"/>
                    <a:gd name="T22" fmla="*/ 4 w 210"/>
                    <a:gd name="T23" fmla="*/ 140 h 217"/>
                    <a:gd name="T24" fmla="*/ 17 w 210"/>
                    <a:gd name="T25" fmla="*/ 168 h 217"/>
                    <a:gd name="T26" fmla="*/ 38 w 210"/>
                    <a:gd name="T27" fmla="*/ 191 h 217"/>
                    <a:gd name="T28" fmla="*/ 63 w 210"/>
                    <a:gd name="T29" fmla="*/ 207 h 217"/>
                    <a:gd name="T30" fmla="*/ 94 w 210"/>
                    <a:gd name="T31" fmla="*/ 215 h 217"/>
                    <a:gd name="T32" fmla="*/ 125 w 210"/>
                    <a:gd name="T33" fmla="*/ 214 h 217"/>
                    <a:gd name="T34" fmla="*/ 154 w 210"/>
                    <a:gd name="T35" fmla="*/ 202 h 217"/>
                    <a:gd name="T36" fmla="*/ 178 w 210"/>
                    <a:gd name="T37" fmla="*/ 184 h 217"/>
                    <a:gd name="T38" fmla="*/ 196 w 210"/>
                    <a:gd name="T39" fmla="*/ 159 h 217"/>
                    <a:gd name="T40" fmla="*/ 207 w 210"/>
                    <a:gd name="T41" fmla="*/ 129 h 217"/>
                    <a:gd name="T42" fmla="*/ 194 w 210"/>
                    <a:gd name="T43" fmla="*/ 108 h 217"/>
                    <a:gd name="T44" fmla="*/ 190 w 210"/>
                    <a:gd name="T45" fmla="*/ 80 h 217"/>
                    <a:gd name="T46" fmla="*/ 178 w 210"/>
                    <a:gd name="T47" fmla="*/ 56 h 217"/>
                    <a:gd name="T48" fmla="*/ 161 w 210"/>
                    <a:gd name="T49" fmla="*/ 36 h 217"/>
                    <a:gd name="T50" fmla="*/ 139 w 210"/>
                    <a:gd name="T51" fmla="*/ 22 h 217"/>
                    <a:gd name="T52" fmla="*/ 113 w 210"/>
                    <a:gd name="T53" fmla="*/ 16 h 217"/>
                    <a:gd name="T54" fmla="*/ 86 w 210"/>
                    <a:gd name="T55" fmla="*/ 17 h 217"/>
                    <a:gd name="T56" fmla="*/ 61 w 210"/>
                    <a:gd name="T57" fmla="*/ 26 h 217"/>
                    <a:gd name="T58" fmla="*/ 41 w 210"/>
                    <a:gd name="T59" fmla="*/ 43 h 217"/>
                    <a:gd name="T60" fmla="*/ 25 w 210"/>
                    <a:gd name="T61" fmla="*/ 63 h 217"/>
                    <a:gd name="T62" fmla="*/ 16 w 210"/>
                    <a:gd name="T63" fmla="*/ 89 h 217"/>
                    <a:gd name="T64" fmla="*/ 14 w 210"/>
                    <a:gd name="T65" fmla="*/ 117 h 217"/>
                    <a:gd name="T66" fmla="*/ 21 w 210"/>
                    <a:gd name="T67" fmla="*/ 144 h 217"/>
                    <a:gd name="T68" fmla="*/ 35 w 210"/>
                    <a:gd name="T69" fmla="*/ 167 h 217"/>
                    <a:gd name="T70" fmla="*/ 54 w 210"/>
                    <a:gd name="T71" fmla="*/ 185 h 217"/>
                    <a:gd name="T72" fmla="*/ 77 w 210"/>
                    <a:gd name="T73" fmla="*/ 196 h 217"/>
                    <a:gd name="T74" fmla="*/ 104 w 210"/>
                    <a:gd name="T75" fmla="*/ 200 h 217"/>
                    <a:gd name="T76" fmla="*/ 131 w 210"/>
                    <a:gd name="T77" fmla="*/ 196 h 217"/>
                    <a:gd name="T78" fmla="*/ 154 w 210"/>
                    <a:gd name="T79" fmla="*/ 185 h 217"/>
                    <a:gd name="T80" fmla="*/ 173 w 210"/>
                    <a:gd name="T81" fmla="*/ 167 h 217"/>
                    <a:gd name="T82" fmla="*/ 187 w 210"/>
                    <a:gd name="T83" fmla="*/ 144 h 217"/>
                    <a:gd name="T84" fmla="*/ 194 w 210"/>
                    <a:gd name="T85" fmla="*/ 117 h 2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0"/>
                    <a:gd name="T130" fmla="*/ 0 h 217"/>
                    <a:gd name="T131" fmla="*/ 210 w 210"/>
                    <a:gd name="T132" fmla="*/ 217 h 2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0" h="217">
                      <a:moveTo>
                        <a:pt x="209" y="108"/>
                      </a:moveTo>
                      <a:lnTo>
                        <a:pt x="208" y="96"/>
                      </a:lnTo>
                      <a:lnTo>
                        <a:pt x="207" y="86"/>
                      </a:lnTo>
                      <a:lnTo>
                        <a:pt x="204" y="75"/>
                      </a:lnTo>
                      <a:lnTo>
                        <a:pt x="201" y="66"/>
                      </a:lnTo>
                      <a:lnTo>
                        <a:pt x="196" y="57"/>
                      </a:lnTo>
                      <a:lnTo>
                        <a:pt x="191" y="48"/>
                      </a:lnTo>
                      <a:lnTo>
                        <a:pt x="185" y="39"/>
                      </a:lnTo>
                      <a:lnTo>
                        <a:pt x="178" y="31"/>
                      </a:lnTo>
                      <a:lnTo>
                        <a:pt x="171" y="24"/>
                      </a:lnTo>
                      <a:lnTo>
                        <a:pt x="162" y="18"/>
                      </a:lnTo>
                      <a:lnTo>
                        <a:pt x="154" y="13"/>
                      </a:lnTo>
                      <a:lnTo>
                        <a:pt x="145" y="8"/>
                      </a:lnTo>
                      <a:lnTo>
                        <a:pt x="135" y="4"/>
                      </a:lnTo>
                      <a:lnTo>
                        <a:pt x="125" y="2"/>
                      </a:lnTo>
                      <a:lnTo>
                        <a:pt x="115" y="0"/>
                      </a:lnTo>
                      <a:lnTo>
                        <a:pt x="104" y="0"/>
                      </a:lnTo>
                      <a:lnTo>
                        <a:pt x="94" y="0"/>
                      </a:lnTo>
                      <a:lnTo>
                        <a:pt x="83" y="2"/>
                      </a:lnTo>
                      <a:lnTo>
                        <a:pt x="73" y="4"/>
                      </a:lnTo>
                      <a:lnTo>
                        <a:pt x="63" y="8"/>
                      </a:lnTo>
                      <a:lnTo>
                        <a:pt x="54" y="13"/>
                      </a:lnTo>
                      <a:lnTo>
                        <a:pt x="46" y="18"/>
                      </a:lnTo>
                      <a:lnTo>
                        <a:pt x="38" y="24"/>
                      </a:lnTo>
                      <a:lnTo>
                        <a:pt x="30" y="31"/>
                      </a:lnTo>
                      <a:lnTo>
                        <a:pt x="23" y="39"/>
                      </a:lnTo>
                      <a:lnTo>
                        <a:pt x="17" y="48"/>
                      </a:lnTo>
                      <a:lnTo>
                        <a:pt x="12" y="57"/>
                      </a:lnTo>
                      <a:lnTo>
                        <a:pt x="7" y="66"/>
                      </a:lnTo>
                      <a:lnTo>
                        <a:pt x="4" y="75"/>
                      </a:lnTo>
                      <a:lnTo>
                        <a:pt x="1" y="86"/>
                      </a:lnTo>
                      <a:lnTo>
                        <a:pt x="0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  <a:lnTo>
                        <a:pt x="1" y="129"/>
                      </a:lnTo>
                      <a:lnTo>
                        <a:pt x="4" y="140"/>
                      </a:lnTo>
                      <a:lnTo>
                        <a:pt x="7" y="149"/>
                      </a:lnTo>
                      <a:lnTo>
                        <a:pt x="12" y="159"/>
                      </a:lnTo>
                      <a:lnTo>
                        <a:pt x="17" y="168"/>
                      </a:lnTo>
                      <a:lnTo>
                        <a:pt x="23" y="176"/>
                      </a:lnTo>
                      <a:lnTo>
                        <a:pt x="30" y="184"/>
                      </a:lnTo>
                      <a:lnTo>
                        <a:pt x="38" y="191"/>
                      </a:lnTo>
                      <a:lnTo>
                        <a:pt x="46" y="198"/>
                      </a:lnTo>
                      <a:lnTo>
                        <a:pt x="54" y="202"/>
                      </a:lnTo>
                      <a:lnTo>
                        <a:pt x="63" y="207"/>
                      </a:lnTo>
                      <a:lnTo>
                        <a:pt x="73" y="211"/>
                      </a:lnTo>
                      <a:lnTo>
                        <a:pt x="83" y="214"/>
                      </a:lnTo>
                      <a:lnTo>
                        <a:pt x="94" y="215"/>
                      </a:lnTo>
                      <a:lnTo>
                        <a:pt x="104" y="216"/>
                      </a:lnTo>
                      <a:lnTo>
                        <a:pt x="115" y="215"/>
                      </a:lnTo>
                      <a:lnTo>
                        <a:pt x="125" y="214"/>
                      </a:lnTo>
                      <a:lnTo>
                        <a:pt x="135" y="211"/>
                      </a:lnTo>
                      <a:lnTo>
                        <a:pt x="145" y="207"/>
                      </a:lnTo>
                      <a:lnTo>
                        <a:pt x="154" y="202"/>
                      </a:lnTo>
                      <a:lnTo>
                        <a:pt x="162" y="198"/>
                      </a:lnTo>
                      <a:lnTo>
                        <a:pt x="171" y="191"/>
                      </a:lnTo>
                      <a:lnTo>
                        <a:pt x="178" y="184"/>
                      </a:lnTo>
                      <a:lnTo>
                        <a:pt x="185" y="176"/>
                      </a:lnTo>
                      <a:lnTo>
                        <a:pt x="191" y="168"/>
                      </a:lnTo>
                      <a:lnTo>
                        <a:pt x="196" y="159"/>
                      </a:lnTo>
                      <a:lnTo>
                        <a:pt x="201" y="149"/>
                      </a:lnTo>
                      <a:lnTo>
                        <a:pt x="204" y="140"/>
                      </a:lnTo>
                      <a:lnTo>
                        <a:pt x="207" y="129"/>
                      </a:lnTo>
                      <a:lnTo>
                        <a:pt x="208" y="119"/>
                      </a:lnTo>
                      <a:lnTo>
                        <a:pt x="209" y="108"/>
                      </a:lnTo>
                      <a:lnTo>
                        <a:pt x="194" y="108"/>
                      </a:lnTo>
                      <a:lnTo>
                        <a:pt x="194" y="98"/>
                      </a:lnTo>
                      <a:lnTo>
                        <a:pt x="192" y="89"/>
                      </a:lnTo>
                      <a:lnTo>
                        <a:pt x="190" y="80"/>
                      </a:lnTo>
                      <a:lnTo>
                        <a:pt x="187" y="71"/>
                      </a:lnTo>
                      <a:lnTo>
                        <a:pt x="183" y="63"/>
                      </a:lnTo>
                      <a:lnTo>
                        <a:pt x="178" y="56"/>
                      </a:lnTo>
                      <a:lnTo>
                        <a:pt x="173" y="48"/>
                      </a:lnTo>
                      <a:lnTo>
                        <a:pt x="167" y="43"/>
                      </a:lnTo>
                      <a:lnTo>
                        <a:pt x="161" y="36"/>
                      </a:lnTo>
                      <a:lnTo>
                        <a:pt x="154" y="31"/>
                      </a:lnTo>
                      <a:lnTo>
                        <a:pt x="147" y="26"/>
                      </a:lnTo>
                      <a:lnTo>
                        <a:pt x="139" y="22"/>
                      </a:lnTo>
                      <a:lnTo>
                        <a:pt x="131" y="19"/>
                      </a:lnTo>
                      <a:lnTo>
                        <a:pt x="122" y="17"/>
                      </a:lnTo>
                      <a:lnTo>
                        <a:pt x="113" y="16"/>
                      </a:lnTo>
                      <a:lnTo>
                        <a:pt x="104" y="15"/>
                      </a:lnTo>
                      <a:lnTo>
                        <a:pt x="95" y="16"/>
                      </a:lnTo>
                      <a:lnTo>
                        <a:pt x="86" y="17"/>
                      </a:lnTo>
                      <a:lnTo>
                        <a:pt x="77" y="19"/>
                      </a:lnTo>
                      <a:lnTo>
                        <a:pt x="69" y="22"/>
                      </a:lnTo>
                      <a:lnTo>
                        <a:pt x="61" y="26"/>
                      </a:lnTo>
                      <a:lnTo>
                        <a:pt x="54" y="31"/>
                      </a:lnTo>
                      <a:lnTo>
                        <a:pt x="47" y="36"/>
                      </a:lnTo>
                      <a:lnTo>
                        <a:pt x="41" y="43"/>
                      </a:lnTo>
                      <a:lnTo>
                        <a:pt x="35" y="48"/>
                      </a:lnTo>
                      <a:lnTo>
                        <a:pt x="30" y="56"/>
                      </a:lnTo>
                      <a:lnTo>
                        <a:pt x="25" y="63"/>
                      </a:lnTo>
                      <a:lnTo>
                        <a:pt x="21" y="71"/>
                      </a:lnTo>
                      <a:lnTo>
                        <a:pt x="18" y="80"/>
                      </a:lnTo>
                      <a:lnTo>
                        <a:pt x="16" y="89"/>
                      </a:lnTo>
                      <a:lnTo>
                        <a:pt x="14" y="98"/>
                      </a:lnTo>
                      <a:lnTo>
                        <a:pt x="14" y="108"/>
                      </a:lnTo>
                      <a:lnTo>
                        <a:pt x="14" y="117"/>
                      </a:lnTo>
                      <a:lnTo>
                        <a:pt x="16" y="127"/>
                      </a:lnTo>
                      <a:lnTo>
                        <a:pt x="18" y="136"/>
                      </a:lnTo>
                      <a:lnTo>
                        <a:pt x="21" y="144"/>
                      </a:lnTo>
                      <a:lnTo>
                        <a:pt x="25" y="152"/>
                      </a:lnTo>
                      <a:lnTo>
                        <a:pt x="30" y="159"/>
                      </a:lnTo>
                      <a:lnTo>
                        <a:pt x="35" y="167"/>
                      </a:lnTo>
                      <a:lnTo>
                        <a:pt x="41" y="173"/>
                      </a:lnTo>
                      <a:lnTo>
                        <a:pt x="47" y="179"/>
                      </a:lnTo>
                      <a:lnTo>
                        <a:pt x="54" y="185"/>
                      </a:lnTo>
                      <a:lnTo>
                        <a:pt x="61" y="189"/>
                      </a:lnTo>
                      <a:lnTo>
                        <a:pt x="69" y="193"/>
                      </a:lnTo>
                      <a:lnTo>
                        <a:pt x="77" y="196"/>
                      </a:lnTo>
                      <a:lnTo>
                        <a:pt x="86" y="198"/>
                      </a:lnTo>
                      <a:lnTo>
                        <a:pt x="95" y="200"/>
                      </a:lnTo>
                      <a:lnTo>
                        <a:pt x="104" y="200"/>
                      </a:lnTo>
                      <a:lnTo>
                        <a:pt x="113" y="200"/>
                      </a:lnTo>
                      <a:lnTo>
                        <a:pt x="122" y="198"/>
                      </a:lnTo>
                      <a:lnTo>
                        <a:pt x="131" y="196"/>
                      </a:lnTo>
                      <a:lnTo>
                        <a:pt x="139" y="193"/>
                      </a:lnTo>
                      <a:lnTo>
                        <a:pt x="147" y="189"/>
                      </a:lnTo>
                      <a:lnTo>
                        <a:pt x="154" y="185"/>
                      </a:lnTo>
                      <a:lnTo>
                        <a:pt x="161" y="179"/>
                      </a:lnTo>
                      <a:lnTo>
                        <a:pt x="167" y="173"/>
                      </a:lnTo>
                      <a:lnTo>
                        <a:pt x="173" y="167"/>
                      </a:lnTo>
                      <a:lnTo>
                        <a:pt x="178" y="159"/>
                      </a:lnTo>
                      <a:lnTo>
                        <a:pt x="183" y="152"/>
                      </a:lnTo>
                      <a:lnTo>
                        <a:pt x="187" y="144"/>
                      </a:lnTo>
                      <a:lnTo>
                        <a:pt x="190" y="136"/>
                      </a:lnTo>
                      <a:lnTo>
                        <a:pt x="192" y="127"/>
                      </a:lnTo>
                      <a:lnTo>
                        <a:pt x="194" y="117"/>
                      </a:lnTo>
                      <a:lnTo>
                        <a:pt x="194" y="108"/>
                      </a:lnTo>
                      <a:lnTo>
                        <a:pt x="209" y="108"/>
                      </a:lnTo>
                    </a:path>
                  </a:pathLst>
                </a:custGeom>
                <a:solidFill>
                  <a:srgbClr val="C4C4C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9" name="Freeform 341"/>
                <p:cNvSpPr>
                  <a:spLocks/>
                </p:cNvSpPr>
                <p:nvPr/>
              </p:nvSpPr>
              <p:spPr bwMode="auto">
                <a:xfrm>
                  <a:off x="1318" y="3387"/>
                  <a:ext cx="180" cy="186"/>
                </a:xfrm>
                <a:custGeom>
                  <a:avLst/>
                  <a:gdLst>
                    <a:gd name="T0" fmla="*/ 177 w 180"/>
                    <a:gd name="T1" fmla="*/ 74 h 186"/>
                    <a:gd name="T2" fmla="*/ 168 w 180"/>
                    <a:gd name="T3" fmla="*/ 48 h 186"/>
                    <a:gd name="T4" fmla="*/ 152 w 180"/>
                    <a:gd name="T5" fmla="*/ 27 h 186"/>
                    <a:gd name="T6" fmla="*/ 132 w 180"/>
                    <a:gd name="T7" fmla="*/ 11 h 186"/>
                    <a:gd name="T8" fmla="*/ 107 w 180"/>
                    <a:gd name="T9" fmla="*/ 2 h 186"/>
                    <a:gd name="T10" fmla="*/ 80 w 180"/>
                    <a:gd name="T11" fmla="*/ 0 h 186"/>
                    <a:gd name="T12" fmla="*/ 54 w 180"/>
                    <a:gd name="T13" fmla="*/ 7 h 186"/>
                    <a:gd name="T14" fmla="*/ 32 w 180"/>
                    <a:gd name="T15" fmla="*/ 21 h 186"/>
                    <a:gd name="T16" fmla="*/ 15 w 180"/>
                    <a:gd name="T17" fmla="*/ 40 h 186"/>
                    <a:gd name="T18" fmla="*/ 3 w 180"/>
                    <a:gd name="T19" fmla="*/ 65 h 186"/>
                    <a:gd name="T20" fmla="*/ 0 w 180"/>
                    <a:gd name="T21" fmla="*/ 92 h 186"/>
                    <a:gd name="T22" fmla="*/ 3 w 180"/>
                    <a:gd name="T23" fmla="*/ 120 h 186"/>
                    <a:gd name="T24" fmla="*/ 15 w 180"/>
                    <a:gd name="T25" fmla="*/ 144 h 186"/>
                    <a:gd name="T26" fmla="*/ 32 w 180"/>
                    <a:gd name="T27" fmla="*/ 163 h 186"/>
                    <a:gd name="T28" fmla="*/ 54 w 180"/>
                    <a:gd name="T29" fmla="*/ 178 h 186"/>
                    <a:gd name="T30" fmla="*/ 80 w 180"/>
                    <a:gd name="T31" fmla="*/ 185 h 186"/>
                    <a:gd name="T32" fmla="*/ 107 w 180"/>
                    <a:gd name="T33" fmla="*/ 183 h 186"/>
                    <a:gd name="T34" fmla="*/ 132 w 180"/>
                    <a:gd name="T35" fmla="*/ 174 h 186"/>
                    <a:gd name="T36" fmla="*/ 152 w 180"/>
                    <a:gd name="T37" fmla="*/ 158 h 186"/>
                    <a:gd name="T38" fmla="*/ 168 w 180"/>
                    <a:gd name="T39" fmla="*/ 136 h 186"/>
                    <a:gd name="T40" fmla="*/ 177 w 180"/>
                    <a:gd name="T41" fmla="*/ 111 h 186"/>
                    <a:gd name="T42" fmla="*/ 164 w 180"/>
                    <a:gd name="T43" fmla="*/ 92 h 186"/>
                    <a:gd name="T44" fmla="*/ 161 w 180"/>
                    <a:gd name="T45" fmla="*/ 70 h 186"/>
                    <a:gd name="T46" fmla="*/ 151 w 180"/>
                    <a:gd name="T47" fmla="*/ 49 h 186"/>
                    <a:gd name="T48" fmla="*/ 136 w 180"/>
                    <a:gd name="T49" fmla="*/ 33 h 186"/>
                    <a:gd name="T50" fmla="*/ 118 w 180"/>
                    <a:gd name="T51" fmla="*/ 21 h 186"/>
                    <a:gd name="T52" fmla="*/ 97 w 180"/>
                    <a:gd name="T53" fmla="*/ 15 h 186"/>
                    <a:gd name="T54" fmla="*/ 74 w 180"/>
                    <a:gd name="T55" fmla="*/ 17 h 186"/>
                    <a:gd name="T56" fmla="*/ 53 w 180"/>
                    <a:gd name="T57" fmla="*/ 24 h 186"/>
                    <a:gd name="T58" fmla="*/ 36 w 180"/>
                    <a:gd name="T59" fmla="*/ 38 h 186"/>
                    <a:gd name="T60" fmla="*/ 23 w 180"/>
                    <a:gd name="T61" fmla="*/ 56 h 186"/>
                    <a:gd name="T62" fmla="*/ 16 w 180"/>
                    <a:gd name="T63" fmla="*/ 76 h 186"/>
                    <a:gd name="T64" fmla="*/ 14 w 180"/>
                    <a:gd name="T65" fmla="*/ 100 h 186"/>
                    <a:gd name="T66" fmla="*/ 21 w 180"/>
                    <a:gd name="T67" fmla="*/ 122 h 186"/>
                    <a:gd name="T68" fmla="*/ 31 w 180"/>
                    <a:gd name="T69" fmla="*/ 141 h 186"/>
                    <a:gd name="T70" fmla="*/ 47 w 180"/>
                    <a:gd name="T71" fmla="*/ 156 h 186"/>
                    <a:gd name="T72" fmla="*/ 67 w 180"/>
                    <a:gd name="T73" fmla="*/ 166 h 186"/>
                    <a:gd name="T74" fmla="*/ 89 w 180"/>
                    <a:gd name="T75" fmla="*/ 170 h 186"/>
                    <a:gd name="T76" fmla="*/ 111 w 180"/>
                    <a:gd name="T77" fmla="*/ 166 h 186"/>
                    <a:gd name="T78" fmla="*/ 131 w 180"/>
                    <a:gd name="T79" fmla="*/ 156 h 186"/>
                    <a:gd name="T80" fmla="*/ 147 w 180"/>
                    <a:gd name="T81" fmla="*/ 141 h 186"/>
                    <a:gd name="T82" fmla="*/ 158 w 180"/>
                    <a:gd name="T83" fmla="*/ 122 h 186"/>
                    <a:gd name="T84" fmla="*/ 164 w 180"/>
                    <a:gd name="T85" fmla="*/ 100 h 18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0"/>
                    <a:gd name="T130" fmla="*/ 0 h 186"/>
                    <a:gd name="T131" fmla="*/ 180 w 180"/>
                    <a:gd name="T132" fmla="*/ 186 h 18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0" h="186">
                      <a:moveTo>
                        <a:pt x="179" y="92"/>
                      </a:moveTo>
                      <a:lnTo>
                        <a:pt x="179" y="83"/>
                      </a:lnTo>
                      <a:lnTo>
                        <a:pt x="177" y="74"/>
                      </a:lnTo>
                      <a:lnTo>
                        <a:pt x="175" y="65"/>
                      </a:lnTo>
                      <a:lnTo>
                        <a:pt x="171" y="56"/>
                      </a:lnTo>
                      <a:lnTo>
                        <a:pt x="168" y="48"/>
                      </a:lnTo>
                      <a:lnTo>
                        <a:pt x="163" y="40"/>
                      </a:lnTo>
                      <a:lnTo>
                        <a:pt x="158" y="33"/>
                      </a:lnTo>
                      <a:lnTo>
                        <a:pt x="152" y="27"/>
                      </a:lnTo>
                      <a:lnTo>
                        <a:pt x="146" y="21"/>
                      </a:lnTo>
                      <a:lnTo>
                        <a:pt x="139" y="16"/>
                      </a:lnTo>
                      <a:lnTo>
                        <a:pt x="132" y="11"/>
                      </a:lnTo>
                      <a:lnTo>
                        <a:pt x="124" y="7"/>
                      </a:lnTo>
                      <a:lnTo>
                        <a:pt x="115" y="4"/>
                      </a:lnTo>
                      <a:lnTo>
                        <a:pt x="107" y="2"/>
                      </a:lnTo>
                      <a:lnTo>
                        <a:pt x="98" y="0"/>
                      </a:lnTo>
                      <a:lnTo>
                        <a:pt x="89" y="0"/>
                      </a:lnTo>
                      <a:lnTo>
                        <a:pt x="80" y="0"/>
                      </a:lnTo>
                      <a:lnTo>
                        <a:pt x="71" y="2"/>
                      </a:lnTo>
                      <a:lnTo>
                        <a:pt x="63" y="4"/>
                      </a:lnTo>
                      <a:lnTo>
                        <a:pt x="54" y="7"/>
                      </a:lnTo>
                      <a:lnTo>
                        <a:pt x="46" y="11"/>
                      </a:lnTo>
                      <a:lnTo>
                        <a:pt x="39" y="16"/>
                      </a:lnTo>
                      <a:lnTo>
                        <a:pt x="32" y="21"/>
                      </a:lnTo>
                      <a:lnTo>
                        <a:pt x="26" y="27"/>
                      </a:lnTo>
                      <a:lnTo>
                        <a:pt x="20" y="33"/>
                      </a:lnTo>
                      <a:lnTo>
                        <a:pt x="15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3" y="65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1"/>
                      </a:lnTo>
                      <a:lnTo>
                        <a:pt x="3" y="120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5" y="144"/>
                      </a:lnTo>
                      <a:lnTo>
                        <a:pt x="20" y="151"/>
                      </a:lnTo>
                      <a:lnTo>
                        <a:pt x="26" y="158"/>
                      </a:lnTo>
                      <a:lnTo>
                        <a:pt x="32" y="163"/>
                      </a:lnTo>
                      <a:lnTo>
                        <a:pt x="39" y="169"/>
                      </a:lnTo>
                      <a:lnTo>
                        <a:pt x="46" y="174"/>
                      </a:lnTo>
                      <a:lnTo>
                        <a:pt x="54" y="178"/>
                      </a:lnTo>
                      <a:lnTo>
                        <a:pt x="63" y="180"/>
                      </a:lnTo>
                      <a:lnTo>
                        <a:pt x="71" y="183"/>
                      </a:lnTo>
                      <a:lnTo>
                        <a:pt x="80" y="185"/>
                      </a:lnTo>
                      <a:lnTo>
                        <a:pt x="89" y="185"/>
                      </a:lnTo>
                      <a:lnTo>
                        <a:pt x="98" y="185"/>
                      </a:lnTo>
                      <a:lnTo>
                        <a:pt x="107" y="183"/>
                      </a:lnTo>
                      <a:lnTo>
                        <a:pt x="115" y="180"/>
                      </a:lnTo>
                      <a:lnTo>
                        <a:pt x="124" y="178"/>
                      </a:lnTo>
                      <a:lnTo>
                        <a:pt x="132" y="174"/>
                      </a:lnTo>
                      <a:lnTo>
                        <a:pt x="139" y="169"/>
                      </a:lnTo>
                      <a:lnTo>
                        <a:pt x="146" y="163"/>
                      </a:lnTo>
                      <a:lnTo>
                        <a:pt x="152" y="158"/>
                      </a:lnTo>
                      <a:lnTo>
                        <a:pt x="158" y="151"/>
                      </a:lnTo>
                      <a:lnTo>
                        <a:pt x="163" y="144"/>
                      </a:lnTo>
                      <a:lnTo>
                        <a:pt x="168" y="136"/>
                      </a:lnTo>
                      <a:lnTo>
                        <a:pt x="171" y="128"/>
                      </a:lnTo>
                      <a:lnTo>
                        <a:pt x="175" y="120"/>
                      </a:lnTo>
                      <a:lnTo>
                        <a:pt x="177" y="111"/>
                      </a:lnTo>
                      <a:lnTo>
                        <a:pt x="179" y="101"/>
                      </a:lnTo>
                      <a:lnTo>
                        <a:pt x="179" y="92"/>
                      </a:lnTo>
                      <a:lnTo>
                        <a:pt x="164" y="92"/>
                      </a:lnTo>
                      <a:lnTo>
                        <a:pt x="164" y="84"/>
                      </a:lnTo>
                      <a:lnTo>
                        <a:pt x="162" y="76"/>
                      </a:lnTo>
                      <a:lnTo>
                        <a:pt x="161" y="70"/>
                      </a:lnTo>
                      <a:lnTo>
                        <a:pt x="158" y="62"/>
                      </a:lnTo>
                      <a:lnTo>
                        <a:pt x="155" y="56"/>
                      </a:lnTo>
                      <a:lnTo>
                        <a:pt x="151" y="49"/>
                      </a:lnTo>
                      <a:lnTo>
                        <a:pt x="147" y="44"/>
                      </a:lnTo>
                      <a:lnTo>
                        <a:pt x="142" y="38"/>
                      </a:lnTo>
                      <a:lnTo>
                        <a:pt x="136" y="33"/>
                      </a:lnTo>
                      <a:lnTo>
                        <a:pt x="131" y="28"/>
                      </a:lnTo>
                      <a:lnTo>
                        <a:pt x="125" y="24"/>
                      </a:lnTo>
                      <a:lnTo>
                        <a:pt x="118" y="21"/>
                      </a:lnTo>
                      <a:lnTo>
                        <a:pt x="111" y="18"/>
                      </a:lnTo>
                      <a:lnTo>
                        <a:pt x="105" y="17"/>
                      </a:lnTo>
                      <a:lnTo>
                        <a:pt x="97" y="15"/>
                      </a:lnTo>
                      <a:lnTo>
                        <a:pt x="89" y="15"/>
                      </a:lnTo>
                      <a:lnTo>
                        <a:pt x="81" y="15"/>
                      </a:lnTo>
                      <a:lnTo>
                        <a:pt x="74" y="17"/>
                      </a:lnTo>
                      <a:lnTo>
                        <a:pt x="67" y="18"/>
                      </a:lnTo>
                      <a:lnTo>
                        <a:pt x="60" y="21"/>
                      </a:lnTo>
                      <a:lnTo>
                        <a:pt x="53" y="24"/>
                      </a:lnTo>
                      <a:lnTo>
                        <a:pt x="47" y="28"/>
                      </a:lnTo>
                      <a:lnTo>
                        <a:pt x="42" y="33"/>
                      </a:lnTo>
                      <a:lnTo>
                        <a:pt x="36" y="38"/>
                      </a:lnTo>
                      <a:lnTo>
                        <a:pt x="31" y="44"/>
                      </a:lnTo>
                      <a:lnTo>
                        <a:pt x="27" y="49"/>
                      </a:lnTo>
                      <a:lnTo>
                        <a:pt x="23" y="56"/>
                      </a:lnTo>
                      <a:lnTo>
                        <a:pt x="21" y="62"/>
                      </a:lnTo>
                      <a:lnTo>
                        <a:pt x="17" y="70"/>
                      </a:lnTo>
                      <a:lnTo>
                        <a:pt x="16" y="76"/>
                      </a:lnTo>
                      <a:lnTo>
                        <a:pt x="14" y="84"/>
                      </a:lnTo>
                      <a:lnTo>
                        <a:pt x="14" y="92"/>
                      </a:lnTo>
                      <a:lnTo>
                        <a:pt x="14" y="100"/>
                      </a:lnTo>
                      <a:lnTo>
                        <a:pt x="16" y="108"/>
                      </a:lnTo>
                      <a:lnTo>
                        <a:pt x="17" y="115"/>
                      </a:lnTo>
                      <a:lnTo>
                        <a:pt x="21" y="122"/>
                      </a:lnTo>
                      <a:lnTo>
                        <a:pt x="23" y="129"/>
                      </a:lnTo>
                      <a:lnTo>
                        <a:pt x="27" y="136"/>
                      </a:lnTo>
                      <a:lnTo>
                        <a:pt x="31" y="141"/>
                      </a:lnTo>
                      <a:lnTo>
                        <a:pt x="36" y="147"/>
                      </a:lnTo>
                      <a:lnTo>
                        <a:pt x="42" y="152"/>
                      </a:lnTo>
                      <a:lnTo>
                        <a:pt x="47" y="156"/>
                      </a:lnTo>
                      <a:lnTo>
                        <a:pt x="53" y="160"/>
                      </a:lnTo>
                      <a:lnTo>
                        <a:pt x="60" y="163"/>
                      </a:lnTo>
                      <a:lnTo>
                        <a:pt x="67" y="166"/>
                      </a:lnTo>
                      <a:lnTo>
                        <a:pt x="74" y="167"/>
                      </a:lnTo>
                      <a:lnTo>
                        <a:pt x="81" y="169"/>
                      </a:lnTo>
                      <a:lnTo>
                        <a:pt x="89" y="170"/>
                      </a:lnTo>
                      <a:lnTo>
                        <a:pt x="97" y="169"/>
                      </a:lnTo>
                      <a:lnTo>
                        <a:pt x="105" y="167"/>
                      </a:lnTo>
                      <a:lnTo>
                        <a:pt x="111" y="166"/>
                      </a:lnTo>
                      <a:lnTo>
                        <a:pt x="118" y="163"/>
                      </a:lnTo>
                      <a:lnTo>
                        <a:pt x="125" y="160"/>
                      </a:lnTo>
                      <a:lnTo>
                        <a:pt x="131" y="156"/>
                      </a:lnTo>
                      <a:lnTo>
                        <a:pt x="136" y="152"/>
                      </a:lnTo>
                      <a:lnTo>
                        <a:pt x="142" y="147"/>
                      </a:lnTo>
                      <a:lnTo>
                        <a:pt x="147" y="141"/>
                      </a:lnTo>
                      <a:lnTo>
                        <a:pt x="151" y="136"/>
                      </a:lnTo>
                      <a:lnTo>
                        <a:pt x="155" y="129"/>
                      </a:lnTo>
                      <a:lnTo>
                        <a:pt x="158" y="122"/>
                      </a:lnTo>
                      <a:lnTo>
                        <a:pt x="161" y="115"/>
                      </a:lnTo>
                      <a:lnTo>
                        <a:pt x="162" y="108"/>
                      </a:lnTo>
                      <a:lnTo>
                        <a:pt x="164" y="100"/>
                      </a:lnTo>
                      <a:lnTo>
                        <a:pt x="164" y="92"/>
                      </a:lnTo>
                      <a:lnTo>
                        <a:pt x="179" y="92"/>
                      </a:lnTo>
                    </a:path>
                  </a:pathLst>
                </a:custGeom>
                <a:solidFill>
                  <a:srgbClr val="CACAC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0" name="Freeform 342"/>
                <p:cNvSpPr>
                  <a:spLocks/>
                </p:cNvSpPr>
                <p:nvPr/>
              </p:nvSpPr>
              <p:spPr bwMode="auto">
                <a:xfrm>
                  <a:off x="1333" y="3403"/>
                  <a:ext cx="151" cy="156"/>
                </a:xfrm>
                <a:custGeom>
                  <a:avLst/>
                  <a:gdLst>
                    <a:gd name="T0" fmla="*/ 148 w 151"/>
                    <a:gd name="T1" fmla="*/ 61 h 156"/>
                    <a:gd name="T2" fmla="*/ 141 w 151"/>
                    <a:gd name="T3" fmla="*/ 40 h 156"/>
                    <a:gd name="T4" fmla="*/ 128 w 151"/>
                    <a:gd name="T5" fmla="*/ 22 h 156"/>
                    <a:gd name="T6" fmla="*/ 110 w 151"/>
                    <a:gd name="T7" fmla="*/ 8 h 156"/>
                    <a:gd name="T8" fmla="*/ 90 w 151"/>
                    <a:gd name="T9" fmla="*/ 1 h 156"/>
                    <a:gd name="T10" fmla="*/ 67 w 151"/>
                    <a:gd name="T11" fmla="*/ 0 h 156"/>
                    <a:gd name="T12" fmla="*/ 46 w 151"/>
                    <a:gd name="T13" fmla="*/ 5 h 156"/>
                    <a:gd name="T14" fmla="*/ 27 w 151"/>
                    <a:gd name="T15" fmla="*/ 17 h 156"/>
                    <a:gd name="T16" fmla="*/ 12 w 151"/>
                    <a:gd name="T17" fmla="*/ 34 h 156"/>
                    <a:gd name="T18" fmla="*/ 3 w 151"/>
                    <a:gd name="T19" fmla="*/ 54 h 156"/>
                    <a:gd name="T20" fmla="*/ 0 w 151"/>
                    <a:gd name="T21" fmla="*/ 77 h 156"/>
                    <a:gd name="T22" fmla="*/ 3 w 151"/>
                    <a:gd name="T23" fmla="*/ 100 h 156"/>
                    <a:gd name="T24" fmla="*/ 12 w 151"/>
                    <a:gd name="T25" fmla="*/ 120 h 156"/>
                    <a:gd name="T26" fmla="*/ 27 w 151"/>
                    <a:gd name="T27" fmla="*/ 137 h 156"/>
                    <a:gd name="T28" fmla="*/ 46 w 151"/>
                    <a:gd name="T29" fmla="*/ 148 h 156"/>
                    <a:gd name="T30" fmla="*/ 67 w 151"/>
                    <a:gd name="T31" fmla="*/ 154 h 156"/>
                    <a:gd name="T32" fmla="*/ 90 w 151"/>
                    <a:gd name="T33" fmla="*/ 152 h 156"/>
                    <a:gd name="T34" fmla="*/ 110 w 151"/>
                    <a:gd name="T35" fmla="*/ 145 h 156"/>
                    <a:gd name="T36" fmla="*/ 128 w 151"/>
                    <a:gd name="T37" fmla="*/ 132 h 156"/>
                    <a:gd name="T38" fmla="*/ 141 w 151"/>
                    <a:gd name="T39" fmla="*/ 114 h 156"/>
                    <a:gd name="T40" fmla="*/ 148 w 151"/>
                    <a:gd name="T41" fmla="*/ 93 h 156"/>
                    <a:gd name="T42" fmla="*/ 135 w 151"/>
                    <a:gd name="T43" fmla="*/ 77 h 156"/>
                    <a:gd name="T44" fmla="*/ 132 w 151"/>
                    <a:gd name="T45" fmla="*/ 59 h 156"/>
                    <a:gd name="T46" fmla="*/ 125 w 151"/>
                    <a:gd name="T47" fmla="*/ 43 h 156"/>
                    <a:gd name="T48" fmla="*/ 113 w 151"/>
                    <a:gd name="T49" fmla="*/ 30 h 156"/>
                    <a:gd name="T50" fmla="*/ 98 w 151"/>
                    <a:gd name="T51" fmla="*/ 20 h 156"/>
                    <a:gd name="T52" fmla="*/ 81 w 151"/>
                    <a:gd name="T53" fmla="*/ 16 h 156"/>
                    <a:gd name="T54" fmla="*/ 63 w 151"/>
                    <a:gd name="T55" fmla="*/ 17 h 156"/>
                    <a:gd name="T56" fmla="*/ 46 w 151"/>
                    <a:gd name="T57" fmla="*/ 22 h 156"/>
                    <a:gd name="T58" fmla="*/ 32 w 151"/>
                    <a:gd name="T59" fmla="*/ 33 h 156"/>
                    <a:gd name="T60" fmla="*/ 22 w 151"/>
                    <a:gd name="T61" fmla="*/ 48 h 156"/>
                    <a:gd name="T62" fmla="*/ 16 w 151"/>
                    <a:gd name="T63" fmla="*/ 65 h 156"/>
                    <a:gd name="T64" fmla="*/ 15 w 151"/>
                    <a:gd name="T65" fmla="*/ 83 h 156"/>
                    <a:gd name="T66" fmla="*/ 19 w 151"/>
                    <a:gd name="T67" fmla="*/ 101 h 156"/>
                    <a:gd name="T68" fmla="*/ 28 w 151"/>
                    <a:gd name="T69" fmla="*/ 116 h 156"/>
                    <a:gd name="T70" fmla="*/ 41 w 151"/>
                    <a:gd name="T71" fmla="*/ 128 h 156"/>
                    <a:gd name="T72" fmla="*/ 57 w 151"/>
                    <a:gd name="T73" fmla="*/ 136 h 156"/>
                    <a:gd name="T74" fmla="*/ 75 w 151"/>
                    <a:gd name="T75" fmla="*/ 138 h 156"/>
                    <a:gd name="T76" fmla="*/ 92 w 151"/>
                    <a:gd name="T77" fmla="*/ 136 h 156"/>
                    <a:gd name="T78" fmla="*/ 108 w 151"/>
                    <a:gd name="T79" fmla="*/ 128 h 156"/>
                    <a:gd name="T80" fmla="*/ 121 w 151"/>
                    <a:gd name="T81" fmla="*/ 116 h 156"/>
                    <a:gd name="T82" fmla="*/ 130 w 151"/>
                    <a:gd name="T83" fmla="*/ 101 h 156"/>
                    <a:gd name="T84" fmla="*/ 134 w 151"/>
                    <a:gd name="T85" fmla="*/ 83 h 15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1"/>
                    <a:gd name="T130" fmla="*/ 0 h 156"/>
                    <a:gd name="T131" fmla="*/ 151 w 151"/>
                    <a:gd name="T132" fmla="*/ 156 h 15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1" h="156">
                      <a:moveTo>
                        <a:pt x="150" y="77"/>
                      </a:moveTo>
                      <a:lnTo>
                        <a:pt x="150" y="69"/>
                      </a:lnTo>
                      <a:lnTo>
                        <a:pt x="148" y="61"/>
                      </a:lnTo>
                      <a:lnTo>
                        <a:pt x="146" y="54"/>
                      </a:lnTo>
                      <a:lnTo>
                        <a:pt x="144" y="47"/>
                      </a:lnTo>
                      <a:lnTo>
                        <a:pt x="141" y="40"/>
                      </a:lnTo>
                      <a:lnTo>
                        <a:pt x="137" y="34"/>
                      </a:lnTo>
                      <a:lnTo>
                        <a:pt x="132" y="28"/>
                      </a:lnTo>
                      <a:lnTo>
                        <a:pt x="128" y="22"/>
                      </a:lnTo>
                      <a:lnTo>
                        <a:pt x="122" y="17"/>
                      </a:lnTo>
                      <a:lnTo>
                        <a:pt x="117" y="13"/>
                      </a:lnTo>
                      <a:lnTo>
                        <a:pt x="110" y="8"/>
                      </a:lnTo>
                      <a:lnTo>
                        <a:pt x="103" y="5"/>
                      </a:lnTo>
                      <a:lnTo>
                        <a:pt x="96" y="3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60" y="1"/>
                      </a:lnTo>
                      <a:lnTo>
                        <a:pt x="53" y="3"/>
                      </a:lnTo>
                      <a:lnTo>
                        <a:pt x="46" y="5"/>
                      </a:lnTo>
                      <a:lnTo>
                        <a:pt x="39" y="8"/>
                      </a:lnTo>
                      <a:lnTo>
                        <a:pt x="32" y="13"/>
                      </a:lnTo>
                      <a:lnTo>
                        <a:pt x="27" y="17"/>
                      </a:lnTo>
                      <a:lnTo>
                        <a:pt x="21" y="22"/>
                      </a:lnTo>
                      <a:lnTo>
                        <a:pt x="17" y="28"/>
                      </a:lnTo>
                      <a:lnTo>
                        <a:pt x="12" y="34"/>
                      </a:lnTo>
                      <a:lnTo>
                        <a:pt x="8" y="40"/>
                      </a:lnTo>
                      <a:lnTo>
                        <a:pt x="6" y="47"/>
                      </a:lnTo>
                      <a:lnTo>
                        <a:pt x="3" y="54"/>
                      </a:lnTo>
                      <a:lnTo>
                        <a:pt x="1" y="61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0" y="84"/>
                      </a:lnTo>
                      <a:lnTo>
                        <a:pt x="1" y="93"/>
                      </a:lnTo>
                      <a:lnTo>
                        <a:pt x="3" y="100"/>
                      </a:lnTo>
                      <a:lnTo>
                        <a:pt x="6" y="106"/>
                      </a:lnTo>
                      <a:lnTo>
                        <a:pt x="8" y="114"/>
                      </a:lnTo>
                      <a:lnTo>
                        <a:pt x="12" y="120"/>
                      </a:lnTo>
                      <a:lnTo>
                        <a:pt x="17" y="126"/>
                      </a:lnTo>
                      <a:lnTo>
                        <a:pt x="21" y="132"/>
                      </a:lnTo>
                      <a:lnTo>
                        <a:pt x="27" y="137"/>
                      </a:lnTo>
                      <a:lnTo>
                        <a:pt x="32" y="141"/>
                      </a:lnTo>
                      <a:lnTo>
                        <a:pt x="39" y="145"/>
                      </a:lnTo>
                      <a:lnTo>
                        <a:pt x="46" y="148"/>
                      </a:lnTo>
                      <a:lnTo>
                        <a:pt x="53" y="150"/>
                      </a:lnTo>
                      <a:lnTo>
                        <a:pt x="60" y="152"/>
                      </a:lnTo>
                      <a:lnTo>
                        <a:pt x="67" y="154"/>
                      </a:lnTo>
                      <a:lnTo>
                        <a:pt x="75" y="155"/>
                      </a:lnTo>
                      <a:lnTo>
                        <a:pt x="82" y="154"/>
                      </a:lnTo>
                      <a:lnTo>
                        <a:pt x="90" y="152"/>
                      </a:lnTo>
                      <a:lnTo>
                        <a:pt x="96" y="150"/>
                      </a:lnTo>
                      <a:lnTo>
                        <a:pt x="103" y="148"/>
                      </a:lnTo>
                      <a:lnTo>
                        <a:pt x="110" y="145"/>
                      </a:lnTo>
                      <a:lnTo>
                        <a:pt x="117" y="141"/>
                      </a:lnTo>
                      <a:lnTo>
                        <a:pt x="122" y="137"/>
                      </a:lnTo>
                      <a:lnTo>
                        <a:pt x="128" y="132"/>
                      </a:lnTo>
                      <a:lnTo>
                        <a:pt x="132" y="126"/>
                      </a:lnTo>
                      <a:lnTo>
                        <a:pt x="137" y="120"/>
                      </a:lnTo>
                      <a:lnTo>
                        <a:pt x="141" y="114"/>
                      </a:lnTo>
                      <a:lnTo>
                        <a:pt x="144" y="106"/>
                      </a:lnTo>
                      <a:lnTo>
                        <a:pt x="146" y="100"/>
                      </a:lnTo>
                      <a:lnTo>
                        <a:pt x="148" y="93"/>
                      </a:lnTo>
                      <a:lnTo>
                        <a:pt x="150" y="84"/>
                      </a:lnTo>
                      <a:lnTo>
                        <a:pt x="150" y="77"/>
                      </a:lnTo>
                      <a:lnTo>
                        <a:pt x="135" y="77"/>
                      </a:lnTo>
                      <a:lnTo>
                        <a:pt x="134" y="70"/>
                      </a:lnTo>
                      <a:lnTo>
                        <a:pt x="133" y="65"/>
                      </a:lnTo>
                      <a:lnTo>
                        <a:pt x="132" y="59"/>
                      </a:lnTo>
                      <a:lnTo>
                        <a:pt x="130" y="53"/>
                      </a:lnTo>
                      <a:lnTo>
                        <a:pt x="127" y="48"/>
                      </a:lnTo>
                      <a:lnTo>
                        <a:pt x="125" y="43"/>
                      </a:lnTo>
                      <a:lnTo>
                        <a:pt x="121" y="38"/>
                      </a:lnTo>
                      <a:lnTo>
                        <a:pt x="117" y="33"/>
                      </a:lnTo>
                      <a:lnTo>
                        <a:pt x="113" y="30"/>
                      </a:lnTo>
                      <a:lnTo>
                        <a:pt x="108" y="26"/>
                      </a:lnTo>
                      <a:lnTo>
                        <a:pt x="103" y="22"/>
                      </a:lnTo>
                      <a:lnTo>
                        <a:pt x="98" y="20"/>
                      </a:lnTo>
                      <a:lnTo>
                        <a:pt x="92" y="17"/>
                      </a:lnTo>
                      <a:lnTo>
                        <a:pt x="86" y="17"/>
                      </a:lnTo>
                      <a:lnTo>
                        <a:pt x="81" y="16"/>
                      </a:lnTo>
                      <a:lnTo>
                        <a:pt x="75" y="15"/>
                      </a:lnTo>
                      <a:lnTo>
                        <a:pt x="68" y="16"/>
                      </a:lnTo>
                      <a:lnTo>
                        <a:pt x="63" y="17"/>
                      </a:lnTo>
                      <a:lnTo>
                        <a:pt x="57" y="17"/>
                      </a:lnTo>
                      <a:lnTo>
                        <a:pt x="51" y="20"/>
                      </a:lnTo>
                      <a:lnTo>
                        <a:pt x="46" y="22"/>
                      </a:lnTo>
                      <a:lnTo>
                        <a:pt x="41" y="26"/>
                      </a:lnTo>
                      <a:lnTo>
                        <a:pt x="36" y="30"/>
                      </a:lnTo>
                      <a:lnTo>
                        <a:pt x="32" y="33"/>
                      </a:lnTo>
                      <a:lnTo>
                        <a:pt x="28" y="38"/>
                      </a:lnTo>
                      <a:lnTo>
                        <a:pt x="25" y="43"/>
                      </a:lnTo>
                      <a:lnTo>
                        <a:pt x="22" y="48"/>
                      </a:lnTo>
                      <a:lnTo>
                        <a:pt x="19" y="53"/>
                      </a:lnTo>
                      <a:lnTo>
                        <a:pt x="17" y="59"/>
                      </a:lnTo>
                      <a:lnTo>
                        <a:pt x="16" y="65"/>
                      </a:lnTo>
                      <a:lnTo>
                        <a:pt x="15" y="70"/>
                      </a:lnTo>
                      <a:lnTo>
                        <a:pt x="14" y="77"/>
                      </a:lnTo>
                      <a:lnTo>
                        <a:pt x="15" y="83"/>
                      </a:lnTo>
                      <a:lnTo>
                        <a:pt x="16" y="89"/>
                      </a:lnTo>
                      <a:lnTo>
                        <a:pt x="17" y="95"/>
                      </a:lnTo>
                      <a:lnTo>
                        <a:pt x="19" y="101"/>
                      </a:lnTo>
                      <a:lnTo>
                        <a:pt x="22" y="106"/>
                      </a:lnTo>
                      <a:lnTo>
                        <a:pt x="25" y="111"/>
                      </a:lnTo>
                      <a:lnTo>
                        <a:pt x="28" y="116"/>
                      </a:lnTo>
                      <a:lnTo>
                        <a:pt x="32" y="120"/>
                      </a:lnTo>
                      <a:lnTo>
                        <a:pt x="36" y="124"/>
                      </a:lnTo>
                      <a:lnTo>
                        <a:pt x="41" y="128"/>
                      </a:lnTo>
                      <a:lnTo>
                        <a:pt x="46" y="131"/>
                      </a:lnTo>
                      <a:lnTo>
                        <a:pt x="51" y="133"/>
                      </a:lnTo>
                      <a:lnTo>
                        <a:pt x="57" y="136"/>
                      </a:lnTo>
                      <a:lnTo>
                        <a:pt x="63" y="137"/>
                      </a:lnTo>
                      <a:lnTo>
                        <a:pt x="68" y="138"/>
                      </a:lnTo>
                      <a:lnTo>
                        <a:pt x="75" y="138"/>
                      </a:lnTo>
                      <a:lnTo>
                        <a:pt x="81" y="138"/>
                      </a:lnTo>
                      <a:lnTo>
                        <a:pt x="86" y="137"/>
                      </a:lnTo>
                      <a:lnTo>
                        <a:pt x="92" y="136"/>
                      </a:lnTo>
                      <a:lnTo>
                        <a:pt x="98" y="133"/>
                      </a:lnTo>
                      <a:lnTo>
                        <a:pt x="103" y="131"/>
                      </a:lnTo>
                      <a:lnTo>
                        <a:pt x="108" y="128"/>
                      </a:lnTo>
                      <a:lnTo>
                        <a:pt x="113" y="124"/>
                      </a:lnTo>
                      <a:lnTo>
                        <a:pt x="117" y="120"/>
                      </a:lnTo>
                      <a:lnTo>
                        <a:pt x="121" y="116"/>
                      </a:lnTo>
                      <a:lnTo>
                        <a:pt x="125" y="111"/>
                      </a:lnTo>
                      <a:lnTo>
                        <a:pt x="127" y="106"/>
                      </a:lnTo>
                      <a:lnTo>
                        <a:pt x="130" y="101"/>
                      </a:lnTo>
                      <a:lnTo>
                        <a:pt x="132" y="95"/>
                      </a:lnTo>
                      <a:lnTo>
                        <a:pt x="133" y="89"/>
                      </a:lnTo>
                      <a:lnTo>
                        <a:pt x="134" y="83"/>
                      </a:lnTo>
                      <a:lnTo>
                        <a:pt x="135" y="77"/>
                      </a:lnTo>
                      <a:lnTo>
                        <a:pt x="150" y="77"/>
                      </a:lnTo>
                    </a:path>
                  </a:pathLst>
                </a:custGeom>
                <a:solidFill>
                  <a:srgbClr val="CFCFC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1" name="Freeform 343"/>
                <p:cNvSpPr>
                  <a:spLocks/>
                </p:cNvSpPr>
                <p:nvPr/>
              </p:nvSpPr>
              <p:spPr bwMode="auto">
                <a:xfrm>
                  <a:off x="1347" y="3418"/>
                  <a:ext cx="122" cy="124"/>
                </a:xfrm>
                <a:custGeom>
                  <a:avLst/>
                  <a:gdLst>
                    <a:gd name="T0" fmla="*/ 120 w 122"/>
                    <a:gd name="T1" fmla="*/ 55 h 124"/>
                    <a:gd name="T2" fmla="*/ 117 w 122"/>
                    <a:gd name="T3" fmla="*/ 43 h 124"/>
                    <a:gd name="T4" fmla="*/ 113 w 122"/>
                    <a:gd name="T5" fmla="*/ 32 h 124"/>
                    <a:gd name="T6" fmla="*/ 106 w 122"/>
                    <a:gd name="T7" fmla="*/ 22 h 124"/>
                    <a:gd name="T8" fmla="*/ 99 w 122"/>
                    <a:gd name="T9" fmla="*/ 14 h 124"/>
                    <a:gd name="T10" fmla="*/ 88 w 122"/>
                    <a:gd name="T11" fmla="*/ 7 h 124"/>
                    <a:gd name="T12" fmla="*/ 78 w 122"/>
                    <a:gd name="T13" fmla="*/ 2 h 124"/>
                    <a:gd name="T14" fmla="*/ 66 w 122"/>
                    <a:gd name="T15" fmla="*/ 0 h 124"/>
                    <a:gd name="T16" fmla="*/ 54 w 122"/>
                    <a:gd name="T17" fmla="*/ 0 h 124"/>
                    <a:gd name="T18" fmla="*/ 43 w 122"/>
                    <a:gd name="T19" fmla="*/ 2 h 124"/>
                    <a:gd name="T20" fmla="*/ 32 w 122"/>
                    <a:gd name="T21" fmla="*/ 7 h 124"/>
                    <a:gd name="T22" fmla="*/ 22 w 122"/>
                    <a:gd name="T23" fmla="*/ 14 h 124"/>
                    <a:gd name="T24" fmla="*/ 14 w 122"/>
                    <a:gd name="T25" fmla="*/ 22 h 124"/>
                    <a:gd name="T26" fmla="*/ 7 w 122"/>
                    <a:gd name="T27" fmla="*/ 32 h 124"/>
                    <a:gd name="T28" fmla="*/ 3 w 122"/>
                    <a:gd name="T29" fmla="*/ 43 h 124"/>
                    <a:gd name="T30" fmla="*/ 0 w 122"/>
                    <a:gd name="T31" fmla="*/ 55 h 124"/>
                    <a:gd name="T32" fmla="*/ 0 w 122"/>
                    <a:gd name="T33" fmla="*/ 67 h 124"/>
                    <a:gd name="T34" fmla="*/ 3 w 122"/>
                    <a:gd name="T35" fmla="*/ 79 h 124"/>
                    <a:gd name="T36" fmla="*/ 7 w 122"/>
                    <a:gd name="T37" fmla="*/ 91 h 124"/>
                    <a:gd name="T38" fmla="*/ 14 w 122"/>
                    <a:gd name="T39" fmla="*/ 101 h 124"/>
                    <a:gd name="T40" fmla="*/ 22 w 122"/>
                    <a:gd name="T41" fmla="*/ 109 h 124"/>
                    <a:gd name="T42" fmla="*/ 32 w 122"/>
                    <a:gd name="T43" fmla="*/ 115 h 124"/>
                    <a:gd name="T44" fmla="*/ 43 w 122"/>
                    <a:gd name="T45" fmla="*/ 120 h 124"/>
                    <a:gd name="T46" fmla="*/ 54 w 122"/>
                    <a:gd name="T47" fmla="*/ 123 h 124"/>
                    <a:gd name="T48" fmla="*/ 66 w 122"/>
                    <a:gd name="T49" fmla="*/ 123 h 124"/>
                    <a:gd name="T50" fmla="*/ 78 w 122"/>
                    <a:gd name="T51" fmla="*/ 120 h 124"/>
                    <a:gd name="T52" fmla="*/ 88 w 122"/>
                    <a:gd name="T53" fmla="*/ 115 h 124"/>
                    <a:gd name="T54" fmla="*/ 99 w 122"/>
                    <a:gd name="T55" fmla="*/ 109 h 124"/>
                    <a:gd name="T56" fmla="*/ 106 w 122"/>
                    <a:gd name="T57" fmla="*/ 101 h 124"/>
                    <a:gd name="T58" fmla="*/ 113 w 122"/>
                    <a:gd name="T59" fmla="*/ 91 h 124"/>
                    <a:gd name="T60" fmla="*/ 117 w 122"/>
                    <a:gd name="T61" fmla="*/ 79 h 124"/>
                    <a:gd name="T62" fmla="*/ 120 w 122"/>
                    <a:gd name="T63" fmla="*/ 67 h 124"/>
                    <a:gd name="T64" fmla="*/ 106 w 122"/>
                    <a:gd name="T65" fmla="*/ 61 h 124"/>
                    <a:gd name="T66" fmla="*/ 102 w 122"/>
                    <a:gd name="T67" fmla="*/ 43 h 124"/>
                    <a:gd name="T68" fmla="*/ 92 w 122"/>
                    <a:gd name="T69" fmla="*/ 29 h 124"/>
                    <a:gd name="T70" fmla="*/ 78 w 122"/>
                    <a:gd name="T71" fmla="*/ 18 h 124"/>
                    <a:gd name="T72" fmla="*/ 60 w 122"/>
                    <a:gd name="T73" fmla="*/ 15 h 124"/>
                    <a:gd name="T74" fmla="*/ 43 w 122"/>
                    <a:gd name="T75" fmla="*/ 18 h 124"/>
                    <a:gd name="T76" fmla="*/ 28 w 122"/>
                    <a:gd name="T77" fmla="*/ 29 h 124"/>
                    <a:gd name="T78" fmla="*/ 18 w 122"/>
                    <a:gd name="T79" fmla="*/ 43 h 124"/>
                    <a:gd name="T80" fmla="*/ 15 w 122"/>
                    <a:gd name="T81" fmla="*/ 61 h 124"/>
                    <a:gd name="T82" fmla="*/ 18 w 122"/>
                    <a:gd name="T83" fmla="*/ 79 h 124"/>
                    <a:gd name="T84" fmla="*/ 28 w 122"/>
                    <a:gd name="T85" fmla="*/ 94 h 124"/>
                    <a:gd name="T86" fmla="*/ 43 w 122"/>
                    <a:gd name="T87" fmla="*/ 104 h 124"/>
                    <a:gd name="T88" fmla="*/ 60 w 122"/>
                    <a:gd name="T89" fmla="*/ 108 h 124"/>
                    <a:gd name="T90" fmla="*/ 78 w 122"/>
                    <a:gd name="T91" fmla="*/ 104 h 124"/>
                    <a:gd name="T92" fmla="*/ 92 w 122"/>
                    <a:gd name="T93" fmla="*/ 94 h 124"/>
                    <a:gd name="T94" fmla="*/ 102 w 122"/>
                    <a:gd name="T95" fmla="*/ 79 h 124"/>
                    <a:gd name="T96" fmla="*/ 106 w 122"/>
                    <a:gd name="T97" fmla="*/ 61 h 12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22"/>
                    <a:gd name="T148" fmla="*/ 0 h 124"/>
                    <a:gd name="T149" fmla="*/ 122 w 122"/>
                    <a:gd name="T150" fmla="*/ 124 h 12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22" h="124">
                      <a:moveTo>
                        <a:pt x="121" y="61"/>
                      </a:moveTo>
                      <a:lnTo>
                        <a:pt x="120" y="55"/>
                      </a:lnTo>
                      <a:lnTo>
                        <a:pt x="119" y="49"/>
                      </a:lnTo>
                      <a:lnTo>
                        <a:pt x="117" y="43"/>
                      </a:lnTo>
                      <a:lnTo>
                        <a:pt x="116" y="37"/>
                      </a:lnTo>
                      <a:lnTo>
                        <a:pt x="113" y="32"/>
                      </a:lnTo>
                      <a:lnTo>
                        <a:pt x="110" y="27"/>
                      </a:lnTo>
                      <a:lnTo>
                        <a:pt x="106" y="22"/>
                      </a:lnTo>
                      <a:lnTo>
                        <a:pt x="102" y="17"/>
                      </a:lnTo>
                      <a:lnTo>
                        <a:pt x="99" y="14"/>
                      </a:lnTo>
                      <a:lnTo>
                        <a:pt x="94" y="10"/>
                      </a:lnTo>
                      <a:lnTo>
                        <a:pt x="88" y="7"/>
                      </a:lnTo>
                      <a:lnTo>
                        <a:pt x="84" y="4"/>
                      </a:lnTo>
                      <a:lnTo>
                        <a:pt x="78" y="2"/>
                      </a:lnTo>
                      <a:lnTo>
                        <a:pt x="72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  <a:lnTo>
                        <a:pt x="48" y="1"/>
                      </a:lnTo>
                      <a:lnTo>
                        <a:pt x="43" y="2"/>
                      </a:lnTo>
                      <a:lnTo>
                        <a:pt x="36" y="4"/>
                      </a:lnTo>
                      <a:lnTo>
                        <a:pt x="32" y="7"/>
                      </a:lnTo>
                      <a:lnTo>
                        <a:pt x="26" y="10"/>
                      </a:lnTo>
                      <a:lnTo>
                        <a:pt x="22" y="14"/>
                      </a:lnTo>
                      <a:lnTo>
                        <a:pt x="18" y="17"/>
                      </a:lnTo>
                      <a:lnTo>
                        <a:pt x="14" y="22"/>
                      </a:lnTo>
                      <a:lnTo>
                        <a:pt x="11" y="27"/>
                      </a:lnTo>
                      <a:lnTo>
                        <a:pt x="7" y="32"/>
                      </a:lnTo>
                      <a:lnTo>
                        <a:pt x="4" y="37"/>
                      </a:lnTo>
                      <a:lnTo>
                        <a:pt x="3" y="43"/>
                      </a:lnTo>
                      <a:lnTo>
                        <a:pt x="1" y="49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0" y="67"/>
                      </a:lnTo>
                      <a:lnTo>
                        <a:pt x="1" y="74"/>
                      </a:lnTo>
                      <a:lnTo>
                        <a:pt x="3" y="79"/>
                      </a:lnTo>
                      <a:lnTo>
                        <a:pt x="4" y="85"/>
                      </a:lnTo>
                      <a:lnTo>
                        <a:pt x="7" y="91"/>
                      </a:lnTo>
                      <a:lnTo>
                        <a:pt x="11" y="96"/>
                      </a:lnTo>
                      <a:lnTo>
                        <a:pt x="14" y="101"/>
                      </a:lnTo>
                      <a:lnTo>
                        <a:pt x="18" y="105"/>
                      </a:lnTo>
                      <a:lnTo>
                        <a:pt x="22" y="109"/>
                      </a:lnTo>
                      <a:lnTo>
                        <a:pt x="26" y="112"/>
                      </a:lnTo>
                      <a:lnTo>
                        <a:pt x="32" y="115"/>
                      </a:lnTo>
                      <a:lnTo>
                        <a:pt x="36" y="118"/>
                      </a:lnTo>
                      <a:lnTo>
                        <a:pt x="43" y="120"/>
                      </a:lnTo>
                      <a:lnTo>
                        <a:pt x="48" y="122"/>
                      </a:lnTo>
                      <a:lnTo>
                        <a:pt x="54" y="123"/>
                      </a:lnTo>
                      <a:lnTo>
                        <a:pt x="60" y="123"/>
                      </a:lnTo>
                      <a:lnTo>
                        <a:pt x="66" y="123"/>
                      </a:lnTo>
                      <a:lnTo>
                        <a:pt x="72" y="122"/>
                      </a:lnTo>
                      <a:lnTo>
                        <a:pt x="78" y="120"/>
                      </a:lnTo>
                      <a:lnTo>
                        <a:pt x="84" y="118"/>
                      </a:lnTo>
                      <a:lnTo>
                        <a:pt x="88" y="115"/>
                      </a:lnTo>
                      <a:lnTo>
                        <a:pt x="94" y="112"/>
                      </a:lnTo>
                      <a:lnTo>
                        <a:pt x="99" y="109"/>
                      </a:lnTo>
                      <a:lnTo>
                        <a:pt x="102" y="105"/>
                      </a:lnTo>
                      <a:lnTo>
                        <a:pt x="106" y="101"/>
                      </a:lnTo>
                      <a:lnTo>
                        <a:pt x="110" y="96"/>
                      </a:lnTo>
                      <a:lnTo>
                        <a:pt x="113" y="91"/>
                      </a:lnTo>
                      <a:lnTo>
                        <a:pt x="116" y="85"/>
                      </a:lnTo>
                      <a:lnTo>
                        <a:pt x="117" y="79"/>
                      </a:lnTo>
                      <a:lnTo>
                        <a:pt x="119" y="74"/>
                      </a:lnTo>
                      <a:lnTo>
                        <a:pt x="120" y="67"/>
                      </a:lnTo>
                      <a:lnTo>
                        <a:pt x="121" y="61"/>
                      </a:lnTo>
                      <a:lnTo>
                        <a:pt x="106" y="61"/>
                      </a:lnTo>
                      <a:lnTo>
                        <a:pt x="104" y="52"/>
                      </a:lnTo>
                      <a:lnTo>
                        <a:pt x="102" y="43"/>
                      </a:lnTo>
                      <a:lnTo>
                        <a:pt x="98" y="35"/>
                      </a:lnTo>
                      <a:lnTo>
                        <a:pt x="92" y="29"/>
                      </a:lnTo>
                      <a:lnTo>
                        <a:pt x="85" y="23"/>
                      </a:lnTo>
                      <a:lnTo>
                        <a:pt x="78" y="18"/>
                      </a:lnTo>
                      <a:lnTo>
                        <a:pt x="69" y="16"/>
                      </a:lnTo>
                      <a:lnTo>
                        <a:pt x="60" y="15"/>
                      </a:lnTo>
                      <a:lnTo>
                        <a:pt x="51" y="16"/>
                      </a:lnTo>
                      <a:lnTo>
                        <a:pt x="43" y="18"/>
                      </a:lnTo>
                      <a:lnTo>
                        <a:pt x="35" y="23"/>
                      </a:lnTo>
                      <a:lnTo>
                        <a:pt x="28" y="29"/>
                      </a:lnTo>
                      <a:lnTo>
                        <a:pt x="22" y="35"/>
                      </a:lnTo>
                      <a:lnTo>
                        <a:pt x="18" y="43"/>
                      </a:lnTo>
                      <a:lnTo>
                        <a:pt x="16" y="52"/>
                      </a:lnTo>
                      <a:lnTo>
                        <a:pt x="15" y="61"/>
                      </a:lnTo>
                      <a:lnTo>
                        <a:pt x="16" y="70"/>
                      </a:lnTo>
                      <a:lnTo>
                        <a:pt x="18" y="79"/>
                      </a:lnTo>
                      <a:lnTo>
                        <a:pt x="22" y="87"/>
                      </a:lnTo>
                      <a:lnTo>
                        <a:pt x="28" y="94"/>
                      </a:lnTo>
                      <a:lnTo>
                        <a:pt x="35" y="100"/>
                      </a:lnTo>
                      <a:lnTo>
                        <a:pt x="43" y="104"/>
                      </a:lnTo>
                      <a:lnTo>
                        <a:pt x="51" y="106"/>
                      </a:lnTo>
                      <a:lnTo>
                        <a:pt x="60" y="108"/>
                      </a:lnTo>
                      <a:lnTo>
                        <a:pt x="69" y="106"/>
                      </a:lnTo>
                      <a:lnTo>
                        <a:pt x="78" y="104"/>
                      </a:lnTo>
                      <a:lnTo>
                        <a:pt x="85" y="100"/>
                      </a:lnTo>
                      <a:lnTo>
                        <a:pt x="92" y="94"/>
                      </a:lnTo>
                      <a:lnTo>
                        <a:pt x="98" y="87"/>
                      </a:lnTo>
                      <a:lnTo>
                        <a:pt x="102" y="79"/>
                      </a:lnTo>
                      <a:lnTo>
                        <a:pt x="104" y="70"/>
                      </a:lnTo>
                      <a:lnTo>
                        <a:pt x="106" y="61"/>
                      </a:lnTo>
                      <a:lnTo>
                        <a:pt x="121" y="61"/>
                      </a:lnTo>
                    </a:path>
                  </a:pathLst>
                </a:custGeom>
                <a:solidFill>
                  <a:srgbClr val="D4D4D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2" name="Freeform 344"/>
                <p:cNvSpPr>
                  <a:spLocks/>
                </p:cNvSpPr>
                <p:nvPr/>
              </p:nvSpPr>
              <p:spPr bwMode="auto">
                <a:xfrm>
                  <a:off x="1363" y="3434"/>
                  <a:ext cx="91" cy="94"/>
                </a:xfrm>
                <a:custGeom>
                  <a:avLst/>
                  <a:gdLst>
                    <a:gd name="T0" fmla="*/ 88 w 91"/>
                    <a:gd name="T1" fmla="*/ 36 h 94"/>
                    <a:gd name="T2" fmla="*/ 82 w 91"/>
                    <a:gd name="T3" fmla="*/ 20 h 94"/>
                    <a:gd name="T4" fmla="*/ 69 w 91"/>
                    <a:gd name="T5" fmla="*/ 8 h 94"/>
                    <a:gd name="T6" fmla="*/ 54 w 91"/>
                    <a:gd name="T7" fmla="*/ 0 h 94"/>
                    <a:gd name="T8" fmla="*/ 36 w 91"/>
                    <a:gd name="T9" fmla="*/ 0 h 94"/>
                    <a:gd name="T10" fmla="*/ 19 w 91"/>
                    <a:gd name="T11" fmla="*/ 8 h 94"/>
                    <a:gd name="T12" fmla="*/ 7 w 91"/>
                    <a:gd name="T13" fmla="*/ 20 h 94"/>
                    <a:gd name="T14" fmla="*/ 0 w 91"/>
                    <a:gd name="T15" fmla="*/ 36 h 94"/>
                    <a:gd name="T16" fmla="*/ 0 w 91"/>
                    <a:gd name="T17" fmla="*/ 55 h 94"/>
                    <a:gd name="T18" fmla="*/ 7 w 91"/>
                    <a:gd name="T19" fmla="*/ 71 h 94"/>
                    <a:gd name="T20" fmla="*/ 19 w 91"/>
                    <a:gd name="T21" fmla="*/ 84 h 94"/>
                    <a:gd name="T22" fmla="*/ 36 w 91"/>
                    <a:gd name="T23" fmla="*/ 91 h 94"/>
                    <a:gd name="T24" fmla="*/ 54 w 91"/>
                    <a:gd name="T25" fmla="*/ 91 h 94"/>
                    <a:gd name="T26" fmla="*/ 69 w 91"/>
                    <a:gd name="T27" fmla="*/ 84 h 94"/>
                    <a:gd name="T28" fmla="*/ 82 w 91"/>
                    <a:gd name="T29" fmla="*/ 71 h 94"/>
                    <a:gd name="T30" fmla="*/ 88 w 91"/>
                    <a:gd name="T31" fmla="*/ 55 h 94"/>
                    <a:gd name="T32" fmla="*/ 74 w 91"/>
                    <a:gd name="T33" fmla="*/ 46 h 94"/>
                    <a:gd name="T34" fmla="*/ 72 w 91"/>
                    <a:gd name="T35" fmla="*/ 34 h 94"/>
                    <a:gd name="T36" fmla="*/ 65 w 91"/>
                    <a:gd name="T37" fmla="*/ 24 h 94"/>
                    <a:gd name="T38" fmla="*/ 56 w 91"/>
                    <a:gd name="T39" fmla="*/ 17 h 94"/>
                    <a:gd name="T40" fmla="*/ 44 w 91"/>
                    <a:gd name="T41" fmla="*/ 15 h 94"/>
                    <a:gd name="T42" fmla="*/ 32 w 91"/>
                    <a:gd name="T43" fmla="*/ 17 h 94"/>
                    <a:gd name="T44" fmla="*/ 23 w 91"/>
                    <a:gd name="T45" fmla="*/ 24 h 94"/>
                    <a:gd name="T46" fmla="*/ 17 w 91"/>
                    <a:gd name="T47" fmla="*/ 34 h 94"/>
                    <a:gd name="T48" fmla="*/ 14 w 91"/>
                    <a:gd name="T49" fmla="*/ 46 h 94"/>
                    <a:gd name="T50" fmla="*/ 17 w 91"/>
                    <a:gd name="T51" fmla="*/ 57 h 94"/>
                    <a:gd name="T52" fmla="*/ 23 w 91"/>
                    <a:gd name="T53" fmla="*/ 67 h 94"/>
                    <a:gd name="T54" fmla="*/ 32 w 91"/>
                    <a:gd name="T55" fmla="*/ 74 h 94"/>
                    <a:gd name="T56" fmla="*/ 44 w 91"/>
                    <a:gd name="T57" fmla="*/ 76 h 94"/>
                    <a:gd name="T58" fmla="*/ 56 w 91"/>
                    <a:gd name="T59" fmla="*/ 74 h 94"/>
                    <a:gd name="T60" fmla="*/ 65 w 91"/>
                    <a:gd name="T61" fmla="*/ 67 h 94"/>
                    <a:gd name="T62" fmla="*/ 72 w 91"/>
                    <a:gd name="T63" fmla="*/ 57 h 94"/>
                    <a:gd name="T64" fmla="*/ 74 w 91"/>
                    <a:gd name="T65" fmla="*/ 46 h 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1"/>
                    <a:gd name="T100" fmla="*/ 0 h 94"/>
                    <a:gd name="T101" fmla="*/ 91 w 91"/>
                    <a:gd name="T102" fmla="*/ 94 h 9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1" h="94">
                      <a:moveTo>
                        <a:pt x="90" y="46"/>
                      </a:moveTo>
                      <a:lnTo>
                        <a:pt x="88" y="36"/>
                      </a:lnTo>
                      <a:lnTo>
                        <a:pt x="86" y="28"/>
                      </a:lnTo>
                      <a:lnTo>
                        <a:pt x="82" y="20"/>
                      </a:lnTo>
                      <a:lnTo>
                        <a:pt x="76" y="13"/>
                      </a:lnTo>
                      <a:lnTo>
                        <a:pt x="69" y="8"/>
                      </a:lnTo>
                      <a:lnTo>
                        <a:pt x="62" y="3"/>
                      </a:lnTo>
                      <a:lnTo>
                        <a:pt x="54" y="0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7" y="3"/>
                      </a:lnTo>
                      <a:lnTo>
                        <a:pt x="19" y="8"/>
                      </a:lnTo>
                      <a:lnTo>
                        <a:pt x="12" y="13"/>
                      </a:lnTo>
                      <a:lnTo>
                        <a:pt x="7" y="20"/>
                      </a:lnTo>
                      <a:lnTo>
                        <a:pt x="3" y="28"/>
                      </a:lnTo>
                      <a:lnTo>
                        <a:pt x="0" y="36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7" y="71"/>
                      </a:lnTo>
                      <a:lnTo>
                        <a:pt x="12" y="79"/>
                      </a:lnTo>
                      <a:lnTo>
                        <a:pt x="19" y="84"/>
                      </a:lnTo>
                      <a:lnTo>
                        <a:pt x="27" y="88"/>
                      </a:lnTo>
                      <a:lnTo>
                        <a:pt x="36" y="91"/>
                      </a:lnTo>
                      <a:lnTo>
                        <a:pt x="44" y="93"/>
                      </a:lnTo>
                      <a:lnTo>
                        <a:pt x="54" y="91"/>
                      </a:lnTo>
                      <a:lnTo>
                        <a:pt x="62" y="88"/>
                      </a:lnTo>
                      <a:lnTo>
                        <a:pt x="69" y="84"/>
                      </a:lnTo>
                      <a:lnTo>
                        <a:pt x="76" y="79"/>
                      </a:lnTo>
                      <a:lnTo>
                        <a:pt x="82" y="71"/>
                      </a:lnTo>
                      <a:lnTo>
                        <a:pt x="86" y="64"/>
                      </a:lnTo>
                      <a:lnTo>
                        <a:pt x="88" y="55"/>
                      </a:lnTo>
                      <a:lnTo>
                        <a:pt x="90" y="46"/>
                      </a:lnTo>
                      <a:lnTo>
                        <a:pt x="74" y="46"/>
                      </a:lnTo>
                      <a:lnTo>
                        <a:pt x="73" y="39"/>
                      </a:lnTo>
                      <a:lnTo>
                        <a:pt x="72" y="34"/>
                      </a:lnTo>
                      <a:lnTo>
                        <a:pt x="68" y="29"/>
                      </a:lnTo>
                      <a:lnTo>
                        <a:pt x="65" y="24"/>
                      </a:lnTo>
                      <a:lnTo>
                        <a:pt x="61" y="21"/>
                      </a:lnTo>
                      <a:lnTo>
                        <a:pt x="56" y="17"/>
                      </a:lnTo>
                      <a:lnTo>
                        <a:pt x="50" y="16"/>
                      </a:lnTo>
                      <a:lnTo>
                        <a:pt x="44" y="15"/>
                      </a:lnTo>
                      <a:lnTo>
                        <a:pt x="38" y="16"/>
                      </a:lnTo>
                      <a:lnTo>
                        <a:pt x="32" y="17"/>
                      </a:lnTo>
                      <a:lnTo>
                        <a:pt x="28" y="21"/>
                      </a:lnTo>
                      <a:lnTo>
                        <a:pt x="23" y="24"/>
                      </a:lnTo>
                      <a:lnTo>
                        <a:pt x="20" y="29"/>
                      </a:lnTo>
                      <a:lnTo>
                        <a:pt x="17" y="34"/>
                      </a:lnTo>
                      <a:lnTo>
                        <a:pt x="15" y="39"/>
                      </a:lnTo>
                      <a:lnTo>
                        <a:pt x="14" y="46"/>
                      </a:lnTo>
                      <a:lnTo>
                        <a:pt x="15" y="52"/>
                      </a:lnTo>
                      <a:lnTo>
                        <a:pt x="17" y="57"/>
                      </a:lnTo>
                      <a:lnTo>
                        <a:pt x="20" y="63"/>
                      </a:lnTo>
                      <a:lnTo>
                        <a:pt x="23" y="67"/>
                      </a:lnTo>
                      <a:lnTo>
                        <a:pt x="28" y="71"/>
                      </a:lnTo>
                      <a:lnTo>
                        <a:pt x="32" y="74"/>
                      </a:lnTo>
                      <a:lnTo>
                        <a:pt x="38" y="75"/>
                      </a:lnTo>
                      <a:lnTo>
                        <a:pt x="44" y="76"/>
                      </a:lnTo>
                      <a:lnTo>
                        <a:pt x="50" y="75"/>
                      </a:lnTo>
                      <a:lnTo>
                        <a:pt x="56" y="74"/>
                      </a:lnTo>
                      <a:lnTo>
                        <a:pt x="61" y="71"/>
                      </a:lnTo>
                      <a:lnTo>
                        <a:pt x="65" y="67"/>
                      </a:lnTo>
                      <a:lnTo>
                        <a:pt x="68" y="63"/>
                      </a:lnTo>
                      <a:lnTo>
                        <a:pt x="72" y="57"/>
                      </a:lnTo>
                      <a:lnTo>
                        <a:pt x="73" y="52"/>
                      </a:lnTo>
                      <a:lnTo>
                        <a:pt x="74" y="46"/>
                      </a:lnTo>
                      <a:lnTo>
                        <a:pt x="90" y="46"/>
                      </a:lnTo>
                    </a:path>
                  </a:pathLst>
                </a:custGeom>
                <a:solidFill>
                  <a:srgbClr val="DADAD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3" name="Freeform 345"/>
                <p:cNvSpPr>
                  <a:spLocks/>
                </p:cNvSpPr>
                <p:nvPr/>
              </p:nvSpPr>
              <p:spPr bwMode="auto">
                <a:xfrm>
                  <a:off x="1378" y="3449"/>
                  <a:ext cx="60" cy="62"/>
                </a:xfrm>
                <a:custGeom>
                  <a:avLst/>
                  <a:gdLst>
                    <a:gd name="T0" fmla="*/ 58 w 60"/>
                    <a:gd name="T1" fmla="*/ 24 h 62"/>
                    <a:gd name="T2" fmla="*/ 53 w 60"/>
                    <a:gd name="T3" fmla="*/ 13 h 62"/>
                    <a:gd name="T4" fmla="*/ 45 w 60"/>
                    <a:gd name="T5" fmla="*/ 5 h 62"/>
                    <a:gd name="T6" fmla="*/ 35 w 60"/>
                    <a:gd name="T7" fmla="*/ 0 h 62"/>
                    <a:gd name="T8" fmla="*/ 23 w 60"/>
                    <a:gd name="T9" fmla="*/ 0 h 62"/>
                    <a:gd name="T10" fmla="*/ 13 w 60"/>
                    <a:gd name="T11" fmla="*/ 5 h 62"/>
                    <a:gd name="T12" fmla="*/ 5 w 60"/>
                    <a:gd name="T13" fmla="*/ 13 h 62"/>
                    <a:gd name="T14" fmla="*/ 0 w 60"/>
                    <a:gd name="T15" fmla="*/ 24 h 62"/>
                    <a:gd name="T16" fmla="*/ 0 w 60"/>
                    <a:gd name="T17" fmla="*/ 36 h 62"/>
                    <a:gd name="T18" fmla="*/ 5 w 60"/>
                    <a:gd name="T19" fmla="*/ 47 h 62"/>
                    <a:gd name="T20" fmla="*/ 13 w 60"/>
                    <a:gd name="T21" fmla="*/ 56 h 62"/>
                    <a:gd name="T22" fmla="*/ 23 w 60"/>
                    <a:gd name="T23" fmla="*/ 60 h 62"/>
                    <a:gd name="T24" fmla="*/ 35 w 60"/>
                    <a:gd name="T25" fmla="*/ 60 h 62"/>
                    <a:gd name="T26" fmla="*/ 45 w 60"/>
                    <a:gd name="T27" fmla="*/ 56 h 62"/>
                    <a:gd name="T28" fmla="*/ 53 w 60"/>
                    <a:gd name="T29" fmla="*/ 47 h 62"/>
                    <a:gd name="T30" fmla="*/ 58 w 60"/>
                    <a:gd name="T31" fmla="*/ 36 h 62"/>
                    <a:gd name="T32" fmla="*/ 44 w 60"/>
                    <a:gd name="T33" fmla="*/ 30 h 62"/>
                    <a:gd name="T34" fmla="*/ 42 w 60"/>
                    <a:gd name="T35" fmla="*/ 25 h 62"/>
                    <a:gd name="T36" fmla="*/ 40 w 60"/>
                    <a:gd name="T37" fmla="*/ 19 h 62"/>
                    <a:gd name="T38" fmla="*/ 34 w 60"/>
                    <a:gd name="T39" fmla="*/ 17 h 62"/>
                    <a:gd name="T40" fmla="*/ 29 w 60"/>
                    <a:gd name="T41" fmla="*/ 15 h 62"/>
                    <a:gd name="T42" fmla="*/ 24 w 60"/>
                    <a:gd name="T43" fmla="*/ 17 h 62"/>
                    <a:gd name="T44" fmla="*/ 19 w 60"/>
                    <a:gd name="T45" fmla="*/ 19 h 62"/>
                    <a:gd name="T46" fmla="*/ 16 w 60"/>
                    <a:gd name="T47" fmla="*/ 25 h 62"/>
                    <a:gd name="T48" fmla="*/ 14 w 60"/>
                    <a:gd name="T49" fmla="*/ 30 h 62"/>
                    <a:gd name="T50" fmla="*/ 16 w 60"/>
                    <a:gd name="T51" fmla="*/ 36 h 62"/>
                    <a:gd name="T52" fmla="*/ 19 w 60"/>
                    <a:gd name="T53" fmla="*/ 41 h 62"/>
                    <a:gd name="T54" fmla="*/ 24 w 60"/>
                    <a:gd name="T55" fmla="*/ 44 h 62"/>
                    <a:gd name="T56" fmla="*/ 29 w 60"/>
                    <a:gd name="T57" fmla="*/ 46 h 62"/>
                    <a:gd name="T58" fmla="*/ 34 w 60"/>
                    <a:gd name="T59" fmla="*/ 44 h 62"/>
                    <a:gd name="T60" fmla="*/ 40 w 60"/>
                    <a:gd name="T61" fmla="*/ 41 h 62"/>
                    <a:gd name="T62" fmla="*/ 42 w 60"/>
                    <a:gd name="T63" fmla="*/ 36 h 62"/>
                    <a:gd name="T64" fmla="*/ 44 w 60"/>
                    <a:gd name="T65" fmla="*/ 3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62"/>
                    <a:gd name="T101" fmla="*/ 60 w 60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62">
                      <a:moveTo>
                        <a:pt x="59" y="30"/>
                      </a:moveTo>
                      <a:lnTo>
                        <a:pt x="58" y="24"/>
                      </a:lnTo>
                      <a:lnTo>
                        <a:pt x="56" y="18"/>
                      </a:lnTo>
                      <a:lnTo>
                        <a:pt x="53" y="13"/>
                      </a:lnTo>
                      <a:lnTo>
                        <a:pt x="50" y="8"/>
                      </a:lnTo>
                      <a:lnTo>
                        <a:pt x="45" y="5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5"/>
                      </a:lnTo>
                      <a:lnTo>
                        <a:pt x="8" y="8"/>
                      </a:lnTo>
                      <a:lnTo>
                        <a:pt x="5" y="13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5" y="47"/>
                      </a:lnTo>
                      <a:lnTo>
                        <a:pt x="8" y="52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3" y="60"/>
                      </a:lnTo>
                      <a:lnTo>
                        <a:pt x="29" y="61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45" y="56"/>
                      </a:lnTo>
                      <a:lnTo>
                        <a:pt x="50" y="52"/>
                      </a:lnTo>
                      <a:lnTo>
                        <a:pt x="53" y="47"/>
                      </a:lnTo>
                      <a:lnTo>
                        <a:pt x="56" y="42"/>
                      </a:lnTo>
                      <a:lnTo>
                        <a:pt x="58" y="36"/>
                      </a:lnTo>
                      <a:lnTo>
                        <a:pt x="59" y="30"/>
                      </a:lnTo>
                      <a:lnTo>
                        <a:pt x="44" y="30"/>
                      </a:lnTo>
                      <a:lnTo>
                        <a:pt x="44" y="27"/>
                      </a:lnTo>
                      <a:lnTo>
                        <a:pt x="42" y="25"/>
                      </a:lnTo>
                      <a:lnTo>
                        <a:pt x="41" y="21"/>
                      </a:lnTo>
                      <a:lnTo>
                        <a:pt x="40" y="19"/>
                      </a:lnTo>
                      <a:lnTo>
                        <a:pt x="38" y="17"/>
                      </a:lnTo>
                      <a:lnTo>
                        <a:pt x="34" y="17"/>
                      </a:lnTo>
                      <a:lnTo>
                        <a:pt x="32" y="15"/>
                      </a:lnTo>
                      <a:lnTo>
                        <a:pt x="29" y="15"/>
                      </a:lnTo>
                      <a:lnTo>
                        <a:pt x="26" y="15"/>
                      </a:lnTo>
                      <a:lnTo>
                        <a:pt x="24" y="17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7" y="21"/>
                      </a:lnTo>
                      <a:lnTo>
                        <a:pt x="16" y="25"/>
                      </a:lnTo>
                      <a:lnTo>
                        <a:pt x="14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6" y="36"/>
                      </a:lnTo>
                      <a:lnTo>
                        <a:pt x="17" y="39"/>
                      </a:lnTo>
                      <a:lnTo>
                        <a:pt x="19" y="41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6" y="45"/>
                      </a:lnTo>
                      <a:lnTo>
                        <a:pt x="29" y="46"/>
                      </a:lnTo>
                      <a:lnTo>
                        <a:pt x="32" y="45"/>
                      </a:lnTo>
                      <a:lnTo>
                        <a:pt x="34" y="44"/>
                      </a:lnTo>
                      <a:lnTo>
                        <a:pt x="38" y="43"/>
                      </a:lnTo>
                      <a:lnTo>
                        <a:pt x="40" y="41"/>
                      </a:lnTo>
                      <a:lnTo>
                        <a:pt x="41" y="39"/>
                      </a:lnTo>
                      <a:lnTo>
                        <a:pt x="42" y="36"/>
                      </a:lnTo>
                      <a:lnTo>
                        <a:pt x="44" y="33"/>
                      </a:lnTo>
                      <a:lnTo>
                        <a:pt x="44" y="30"/>
                      </a:lnTo>
                      <a:lnTo>
                        <a:pt x="59" y="30"/>
                      </a:lnTo>
                    </a:path>
                  </a:pathLst>
                </a:custGeom>
                <a:solidFill>
                  <a:srgbClr val="DFDFD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4" name="Freeform 346"/>
                <p:cNvSpPr>
                  <a:spLocks/>
                </p:cNvSpPr>
                <p:nvPr/>
              </p:nvSpPr>
              <p:spPr bwMode="auto">
                <a:xfrm>
                  <a:off x="1393" y="3465"/>
                  <a:ext cx="30" cy="32"/>
                </a:xfrm>
                <a:custGeom>
                  <a:avLst/>
                  <a:gdLst>
                    <a:gd name="T0" fmla="*/ 29 w 30"/>
                    <a:gd name="T1" fmla="*/ 15 h 32"/>
                    <a:gd name="T2" fmla="*/ 29 w 30"/>
                    <a:gd name="T3" fmla="*/ 12 h 32"/>
                    <a:gd name="T4" fmla="*/ 27 w 30"/>
                    <a:gd name="T5" fmla="*/ 9 h 32"/>
                    <a:gd name="T6" fmla="*/ 26 w 30"/>
                    <a:gd name="T7" fmla="*/ 6 h 32"/>
                    <a:gd name="T8" fmla="*/ 25 w 30"/>
                    <a:gd name="T9" fmla="*/ 4 h 32"/>
                    <a:gd name="T10" fmla="*/ 22 w 30"/>
                    <a:gd name="T11" fmla="*/ 2 h 32"/>
                    <a:gd name="T12" fmla="*/ 19 w 30"/>
                    <a:gd name="T13" fmla="*/ 1 h 32"/>
                    <a:gd name="T14" fmla="*/ 17 w 30"/>
                    <a:gd name="T15" fmla="*/ 0 h 32"/>
                    <a:gd name="T16" fmla="*/ 14 w 30"/>
                    <a:gd name="T17" fmla="*/ 0 h 32"/>
                    <a:gd name="T18" fmla="*/ 11 w 30"/>
                    <a:gd name="T19" fmla="*/ 0 h 32"/>
                    <a:gd name="T20" fmla="*/ 9 w 30"/>
                    <a:gd name="T21" fmla="*/ 1 h 32"/>
                    <a:gd name="T22" fmla="*/ 6 w 30"/>
                    <a:gd name="T23" fmla="*/ 2 h 32"/>
                    <a:gd name="T24" fmla="*/ 4 w 30"/>
                    <a:gd name="T25" fmla="*/ 4 h 32"/>
                    <a:gd name="T26" fmla="*/ 2 w 30"/>
                    <a:gd name="T27" fmla="*/ 6 h 32"/>
                    <a:gd name="T28" fmla="*/ 1 w 30"/>
                    <a:gd name="T29" fmla="*/ 9 h 32"/>
                    <a:gd name="T30" fmla="*/ 0 w 30"/>
                    <a:gd name="T31" fmla="*/ 12 h 32"/>
                    <a:gd name="T32" fmla="*/ 0 w 30"/>
                    <a:gd name="T33" fmla="*/ 15 h 32"/>
                    <a:gd name="T34" fmla="*/ 0 w 30"/>
                    <a:gd name="T35" fmla="*/ 17 h 32"/>
                    <a:gd name="T36" fmla="*/ 1 w 30"/>
                    <a:gd name="T37" fmla="*/ 21 h 32"/>
                    <a:gd name="T38" fmla="*/ 2 w 30"/>
                    <a:gd name="T39" fmla="*/ 23 h 32"/>
                    <a:gd name="T40" fmla="*/ 4 w 30"/>
                    <a:gd name="T41" fmla="*/ 26 h 32"/>
                    <a:gd name="T42" fmla="*/ 6 w 30"/>
                    <a:gd name="T43" fmla="*/ 27 h 32"/>
                    <a:gd name="T44" fmla="*/ 9 w 30"/>
                    <a:gd name="T45" fmla="*/ 29 h 32"/>
                    <a:gd name="T46" fmla="*/ 11 w 30"/>
                    <a:gd name="T47" fmla="*/ 30 h 32"/>
                    <a:gd name="T48" fmla="*/ 14 w 30"/>
                    <a:gd name="T49" fmla="*/ 31 h 32"/>
                    <a:gd name="T50" fmla="*/ 17 w 30"/>
                    <a:gd name="T51" fmla="*/ 30 h 32"/>
                    <a:gd name="T52" fmla="*/ 19 w 30"/>
                    <a:gd name="T53" fmla="*/ 29 h 32"/>
                    <a:gd name="T54" fmla="*/ 22 w 30"/>
                    <a:gd name="T55" fmla="*/ 27 h 32"/>
                    <a:gd name="T56" fmla="*/ 25 w 30"/>
                    <a:gd name="T57" fmla="*/ 26 h 32"/>
                    <a:gd name="T58" fmla="*/ 26 w 30"/>
                    <a:gd name="T59" fmla="*/ 23 h 32"/>
                    <a:gd name="T60" fmla="*/ 27 w 30"/>
                    <a:gd name="T61" fmla="*/ 21 h 32"/>
                    <a:gd name="T62" fmla="*/ 29 w 30"/>
                    <a:gd name="T63" fmla="*/ 17 h 32"/>
                    <a:gd name="T64" fmla="*/ 29 w 30"/>
                    <a:gd name="T65" fmla="*/ 15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2"/>
                    <a:gd name="T101" fmla="*/ 30 w 30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2">
                      <a:moveTo>
                        <a:pt x="29" y="15"/>
                      </a:moveTo>
                      <a:lnTo>
                        <a:pt x="29" y="12"/>
                      </a:lnTo>
                      <a:lnTo>
                        <a:pt x="27" y="9"/>
                      </a:lnTo>
                      <a:lnTo>
                        <a:pt x="26" y="6"/>
                      </a:lnTo>
                      <a:lnTo>
                        <a:pt x="25" y="4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4" y="31"/>
                      </a:lnTo>
                      <a:lnTo>
                        <a:pt x="17" y="30"/>
                      </a:lnTo>
                      <a:lnTo>
                        <a:pt x="19" y="29"/>
                      </a:lnTo>
                      <a:lnTo>
                        <a:pt x="22" y="27"/>
                      </a:lnTo>
                      <a:lnTo>
                        <a:pt x="25" y="26"/>
                      </a:lnTo>
                      <a:lnTo>
                        <a:pt x="26" y="23"/>
                      </a:lnTo>
                      <a:lnTo>
                        <a:pt x="27" y="21"/>
                      </a:lnTo>
                      <a:lnTo>
                        <a:pt x="29" y="17"/>
                      </a:lnTo>
                      <a:lnTo>
                        <a:pt x="29" y="15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5" name="Freeform 347"/>
                <p:cNvSpPr>
                  <a:spLocks/>
                </p:cNvSpPr>
                <p:nvPr/>
              </p:nvSpPr>
              <p:spPr bwMode="auto">
                <a:xfrm>
                  <a:off x="1401" y="3357"/>
                  <a:ext cx="17" cy="246"/>
                </a:xfrm>
                <a:custGeom>
                  <a:avLst/>
                  <a:gdLst>
                    <a:gd name="T0" fmla="*/ 4 w 17"/>
                    <a:gd name="T1" fmla="*/ 231 h 246"/>
                    <a:gd name="T2" fmla="*/ 16 w 17"/>
                    <a:gd name="T3" fmla="*/ 233 h 246"/>
                    <a:gd name="T4" fmla="*/ 16 w 17"/>
                    <a:gd name="T5" fmla="*/ 0 h 246"/>
                    <a:gd name="T6" fmla="*/ 0 w 17"/>
                    <a:gd name="T7" fmla="*/ 0 h 246"/>
                    <a:gd name="T8" fmla="*/ 0 w 17"/>
                    <a:gd name="T9" fmla="*/ 233 h 246"/>
                    <a:gd name="T10" fmla="*/ 13 w 17"/>
                    <a:gd name="T11" fmla="*/ 236 h 246"/>
                    <a:gd name="T12" fmla="*/ 0 w 17"/>
                    <a:gd name="T13" fmla="*/ 233 h 246"/>
                    <a:gd name="T14" fmla="*/ 0 w 17"/>
                    <a:gd name="T15" fmla="*/ 245 h 246"/>
                    <a:gd name="T16" fmla="*/ 13 w 17"/>
                    <a:gd name="T17" fmla="*/ 236 h 246"/>
                    <a:gd name="T18" fmla="*/ 4 w 17"/>
                    <a:gd name="T19" fmla="*/ 231 h 2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246"/>
                    <a:gd name="T32" fmla="*/ 17 w 17"/>
                    <a:gd name="T33" fmla="*/ 246 h 24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246">
                      <a:moveTo>
                        <a:pt x="4" y="231"/>
                      </a:moveTo>
                      <a:lnTo>
                        <a:pt x="16" y="233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233"/>
                      </a:lnTo>
                      <a:lnTo>
                        <a:pt x="13" y="236"/>
                      </a:lnTo>
                      <a:lnTo>
                        <a:pt x="0" y="233"/>
                      </a:lnTo>
                      <a:lnTo>
                        <a:pt x="0" y="245"/>
                      </a:lnTo>
                      <a:lnTo>
                        <a:pt x="13" y="236"/>
                      </a:lnTo>
                      <a:lnTo>
                        <a:pt x="4" y="23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6" name="Freeform 348"/>
                <p:cNvSpPr>
                  <a:spLocks/>
                </p:cNvSpPr>
                <p:nvPr/>
              </p:nvSpPr>
              <p:spPr bwMode="auto">
                <a:xfrm>
                  <a:off x="1404" y="3584"/>
                  <a:ext cx="17" cy="17"/>
                </a:xfrm>
                <a:custGeom>
                  <a:avLst/>
                  <a:gdLst>
                    <a:gd name="T0" fmla="*/ 10 w 17"/>
                    <a:gd name="T1" fmla="*/ 5 h 17"/>
                    <a:gd name="T2" fmla="*/ 5 w 17"/>
                    <a:gd name="T3" fmla="*/ 0 h 17"/>
                    <a:gd name="T4" fmla="*/ 0 w 17"/>
                    <a:gd name="T5" fmla="*/ 6 h 17"/>
                    <a:gd name="T6" fmla="*/ 9 w 17"/>
                    <a:gd name="T7" fmla="*/ 16 h 17"/>
                    <a:gd name="T8" fmla="*/ 16 w 17"/>
                    <a:gd name="T9" fmla="*/ 9 h 17"/>
                    <a:gd name="T10" fmla="*/ 10 w 17"/>
                    <a:gd name="T11" fmla="*/ 5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7"/>
                    <a:gd name="T20" fmla="*/ 17 w 1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7">
                      <a:moveTo>
                        <a:pt x="10" y="5"/>
                      </a:move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9" y="16"/>
                      </a:lnTo>
                      <a:lnTo>
                        <a:pt x="16" y="9"/>
                      </a:lnTo>
                      <a:lnTo>
                        <a:pt x="1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7" name="Freeform 349"/>
                <p:cNvSpPr>
                  <a:spLocks/>
                </p:cNvSpPr>
                <p:nvPr/>
              </p:nvSpPr>
              <p:spPr bwMode="auto">
                <a:xfrm>
                  <a:off x="1262" y="3475"/>
                  <a:ext cx="141" cy="17"/>
                </a:xfrm>
                <a:custGeom>
                  <a:avLst/>
                  <a:gdLst>
                    <a:gd name="T0" fmla="*/ 140 w 141"/>
                    <a:gd name="T1" fmla="*/ 8 h 17"/>
                    <a:gd name="T2" fmla="*/ 140 w 141"/>
                    <a:gd name="T3" fmla="*/ 0 h 17"/>
                    <a:gd name="T4" fmla="*/ 0 w 141"/>
                    <a:gd name="T5" fmla="*/ 0 h 17"/>
                    <a:gd name="T6" fmla="*/ 0 w 141"/>
                    <a:gd name="T7" fmla="*/ 16 h 17"/>
                    <a:gd name="T8" fmla="*/ 140 w 141"/>
                    <a:gd name="T9" fmla="*/ 16 h 17"/>
                    <a:gd name="T10" fmla="*/ 140 w 141"/>
                    <a:gd name="T11" fmla="*/ 8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1"/>
                    <a:gd name="T19" fmla="*/ 0 h 17"/>
                    <a:gd name="T20" fmla="*/ 141 w 141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1" h="17">
                      <a:moveTo>
                        <a:pt x="140" y="8"/>
                      </a:moveTo>
                      <a:lnTo>
                        <a:pt x="14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40" y="16"/>
                      </a:lnTo>
                      <a:lnTo>
                        <a:pt x="140" y="8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pic>
          <p:nvPicPr>
            <p:cNvPr id="1039" name="Picture 35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95" y="2999"/>
              <a:ext cx="153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0" name="Group 351"/>
            <p:cNvGrpSpPr>
              <a:grpSpLocks/>
            </p:cNvGrpSpPr>
            <p:nvPr/>
          </p:nvGrpSpPr>
          <p:grpSpPr bwMode="auto">
            <a:xfrm>
              <a:off x="1335" y="1365"/>
              <a:ext cx="1894" cy="779"/>
              <a:chOff x="1335" y="1365"/>
              <a:chExt cx="1894" cy="779"/>
            </a:xfrm>
          </p:grpSpPr>
          <p:graphicFrame>
            <p:nvGraphicFramePr>
              <p:cNvPr id="1029" name="Object 352"/>
              <p:cNvGraphicFramePr>
                <a:graphicFrameLocks/>
              </p:cNvGraphicFramePr>
              <p:nvPr/>
            </p:nvGraphicFramePr>
            <p:xfrm>
              <a:off x="1335" y="1365"/>
              <a:ext cx="747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1" name="ClipArt" r:id="rId11" imgW="3657600" imgH="2685960" progId="MS_ClipArt_Gallery.2">
                      <p:embed/>
                    </p:oleObj>
                  </mc:Choice>
                  <mc:Fallback>
                    <p:oleObj name="ClipArt" r:id="rId11" imgW="3657600" imgH="2685960" progId="MS_ClipArt_Gallery.2">
                      <p:embed/>
                      <p:pic>
                        <p:nvPicPr>
                          <p:cNvPr id="0" name="Object 35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5" y="1365"/>
                            <a:ext cx="747" cy="5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68" name="Group 353"/>
              <p:cNvGrpSpPr>
                <a:grpSpLocks/>
              </p:cNvGrpSpPr>
              <p:nvPr/>
            </p:nvGrpSpPr>
            <p:grpSpPr bwMode="auto">
              <a:xfrm>
                <a:off x="2933" y="2021"/>
                <a:ext cx="296" cy="123"/>
                <a:chOff x="2933" y="2021"/>
                <a:chExt cx="296" cy="123"/>
              </a:xfrm>
            </p:grpSpPr>
            <p:sp>
              <p:nvSpPr>
                <p:cNvPr id="1370" name="Freeform 354"/>
                <p:cNvSpPr>
                  <a:spLocks/>
                </p:cNvSpPr>
                <p:nvPr/>
              </p:nvSpPr>
              <p:spPr bwMode="auto">
                <a:xfrm>
                  <a:off x="3212" y="210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6 h 17"/>
                    <a:gd name="T6" fmla="*/ 14 w 17"/>
                    <a:gd name="T7" fmla="*/ 14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1" name="Freeform 355"/>
                <p:cNvSpPr>
                  <a:spLocks/>
                </p:cNvSpPr>
                <p:nvPr/>
              </p:nvSpPr>
              <p:spPr bwMode="auto">
                <a:xfrm>
                  <a:off x="3204" y="2100"/>
                  <a:ext cx="17" cy="18"/>
                </a:xfrm>
                <a:custGeom>
                  <a:avLst/>
                  <a:gdLst>
                    <a:gd name="T0" fmla="*/ 8 w 17"/>
                    <a:gd name="T1" fmla="*/ 17 h 18"/>
                    <a:gd name="T2" fmla="*/ 0 w 17"/>
                    <a:gd name="T3" fmla="*/ 17 h 18"/>
                    <a:gd name="T4" fmla="*/ 16 w 17"/>
                    <a:gd name="T5" fmla="*/ 0 h 18"/>
                    <a:gd name="T6" fmla="*/ 16 w 17"/>
                    <a:gd name="T7" fmla="*/ 8 h 18"/>
                    <a:gd name="T8" fmla="*/ 8 w 17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2" name="Freeform 356"/>
                <p:cNvSpPr>
                  <a:spLocks/>
                </p:cNvSpPr>
                <p:nvPr/>
              </p:nvSpPr>
              <p:spPr bwMode="auto">
                <a:xfrm>
                  <a:off x="3195" y="2092"/>
                  <a:ext cx="25" cy="26"/>
                </a:xfrm>
                <a:custGeom>
                  <a:avLst/>
                  <a:gdLst>
                    <a:gd name="T0" fmla="*/ 8 w 25"/>
                    <a:gd name="T1" fmla="*/ 25 h 26"/>
                    <a:gd name="T2" fmla="*/ 0 w 25"/>
                    <a:gd name="T3" fmla="*/ 25 h 26"/>
                    <a:gd name="T4" fmla="*/ 24 w 25"/>
                    <a:gd name="T5" fmla="*/ 0 h 26"/>
                    <a:gd name="T6" fmla="*/ 24 w 25"/>
                    <a:gd name="T7" fmla="*/ 8 h 26"/>
                    <a:gd name="T8" fmla="*/ 8 w 25"/>
                    <a:gd name="T9" fmla="*/ 25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6"/>
                    <a:gd name="T17" fmla="*/ 25 w 25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6">
                      <a:moveTo>
                        <a:pt x="8" y="25"/>
                      </a:moveTo>
                      <a:lnTo>
                        <a:pt x="0" y="25"/>
                      </a:lnTo>
                      <a:lnTo>
                        <a:pt x="24" y="0"/>
                      </a:lnTo>
                      <a:lnTo>
                        <a:pt x="24" y="8"/>
                      </a:lnTo>
                      <a:lnTo>
                        <a:pt x="8" y="25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3" name="Freeform 357"/>
                <p:cNvSpPr>
                  <a:spLocks/>
                </p:cNvSpPr>
                <p:nvPr/>
              </p:nvSpPr>
              <p:spPr bwMode="auto">
                <a:xfrm>
                  <a:off x="3187" y="2083"/>
                  <a:ext cx="33" cy="35"/>
                </a:xfrm>
                <a:custGeom>
                  <a:avLst/>
                  <a:gdLst>
                    <a:gd name="T0" fmla="*/ 8 w 33"/>
                    <a:gd name="T1" fmla="*/ 34 h 35"/>
                    <a:gd name="T2" fmla="*/ 0 w 33"/>
                    <a:gd name="T3" fmla="*/ 34 h 35"/>
                    <a:gd name="T4" fmla="*/ 32 w 33"/>
                    <a:gd name="T5" fmla="*/ 0 h 35"/>
                    <a:gd name="T6" fmla="*/ 32 w 33"/>
                    <a:gd name="T7" fmla="*/ 8 h 35"/>
                    <a:gd name="T8" fmla="*/ 8 w 33"/>
                    <a:gd name="T9" fmla="*/ 34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35"/>
                    <a:gd name="T17" fmla="*/ 33 w 33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35">
                      <a:moveTo>
                        <a:pt x="8" y="34"/>
                      </a:moveTo>
                      <a:lnTo>
                        <a:pt x="0" y="34"/>
                      </a:lnTo>
                      <a:lnTo>
                        <a:pt x="32" y="0"/>
                      </a:lnTo>
                      <a:lnTo>
                        <a:pt x="32" y="8"/>
                      </a:lnTo>
                      <a:lnTo>
                        <a:pt x="8" y="34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4" name="Freeform 358"/>
                <p:cNvSpPr>
                  <a:spLocks/>
                </p:cNvSpPr>
                <p:nvPr/>
              </p:nvSpPr>
              <p:spPr bwMode="auto">
                <a:xfrm>
                  <a:off x="3179" y="2075"/>
                  <a:ext cx="41" cy="43"/>
                </a:xfrm>
                <a:custGeom>
                  <a:avLst/>
                  <a:gdLst>
                    <a:gd name="T0" fmla="*/ 7 w 41"/>
                    <a:gd name="T1" fmla="*/ 42 h 43"/>
                    <a:gd name="T2" fmla="*/ 0 w 41"/>
                    <a:gd name="T3" fmla="*/ 42 h 43"/>
                    <a:gd name="T4" fmla="*/ 40 w 41"/>
                    <a:gd name="T5" fmla="*/ 0 h 43"/>
                    <a:gd name="T6" fmla="*/ 40 w 41"/>
                    <a:gd name="T7" fmla="*/ 8 h 43"/>
                    <a:gd name="T8" fmla="*/ 7 w 41"/>
                    <a:gd name="T9" fmla="*/ 42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43"/>
                    <a:gd name="T17" fmla="*/ 41 w 41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43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40" y="0"/>
                      </a:lnTo>
                      <a:lnTo>
                        <a:pt x="40" y="8"/>
                      </a:lnTo>
                      <a:lnTo>
                        <a:pt x="7" y="42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5" name="Freeform 359"/>
                <p:cNvSpPr>
                  <a:spLocks/>
                </p:cNvSpPr>
                <p:nvPr/>
              </p:nvSpPr>
              <p:spPr bwMode="auto">
                <a:xfrm>
                  <a:off x="3170" y="2066"/>
                  <a:ext cx="50" cy="52"/>
                </a:xfrm>
                <a:custGeom>
                  <a:avLst/>
                  <a:gdLst>
                    <a:gd name="T0" fmla="*/ 8 w 50"/>
                    <a:gd name="T1" fmla="*/ 51 h 52"/>
                    <a:gd name="T2" fmla="*/ 0 w 50"/>
                    <a:gd name="T3" fmla="*/ 51 h 52"/>
                    <a:gd name="T4" fmla="*/ 49 w 50"/>
                    <a:gd name="T5" fmla="*/ 0 h 52"/>
                    <a:gd name="T6" fmla="*/ 49 w 50"/>
                    <a:gd name="T7" fmla="*/ 9 h 52"/>
                    <a:gd name="T8" fmla="*/ 8 w 50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52"/>
                    <a:gd name="T17" fmla="*/ 50 w 50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52">
                      <a:moveTo>
                        <a:pt x="8" y="51"/>
                      </a:moveTo>
                      <a:lnTo>
                        <a:pt x="0" y="51"/>
                      </a:lnTo>
                      <a:lnTo>
                        <a:pt x="49" y="0"/>
                      </a:lnTo>
                      <a:lnTo>
                        <a:pt x="49" y="9"/>
                      </a:lnTo>
                      <a:lnTo>
                        <a:pt x="8" y="5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6" name="Freeform 360"/>
                <p:cNvSpPr>
                  <a:spLocks/>
                </p:cNvSpPr>
                <p:nvPr/>
              </p:nvSpPr>
              <p:spPr bwMode="auto">
                <a:xfrm>
                  <a:off x="3162" y="2057"/>
                  <a:ext cx="58" cy="61"/>
                </a:xfrm>
                <a:custGeom>
                  <a:avLst/>
                  <a:gdLst>
                    <a:gd name="T0" fmla="*/ 8 w 58"/>
                    <a:gd name="T1" fmla="*/ 60 h 61"/>
                    <a:gd name="T2" fmla="*/ 0 w 58"/>
                    <a:gd name="T3" fmla="*/ 60 h 61"/>
                    <a:gd name="T4" fmla="*/ 57 w 58"/>
                    <a:gd name="T5" fmla="*/ 0 h 61"/>
                    <a:gd name="T6" fmla="*/ 57 w 58"/>
                    <a:gd name="T7" fmla="*/ 9 h 61"/>
                    <a:gd name="T8" fmla="*/ 8 w 58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61"/>
                    <a:gd name="T17" fmla="*/ 58 w 58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61">
                      <a:moveTo>
                        <a:pt x="8" y="60"/>
                      </a:moveTo>
                      <a:lnTo>
                        <a:pt x="0" y="60"/>
                      </a:lnTo>
                      <a:lnTo>
                        <a:pt x="57" y="0"/>
                      </a:lnTo>
                      <a:lnTo>
                        <a:pt x="57" y="9"/>
                      </a:lnTo>
                      <a:lnTo>
                        <a:pt x="8" y="60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7" name="Freeform 361"/>
                <p:cNvSpPr>
                  <a:spLocks/>
                </p:cNvSpPr>
                <p:nvPr/>
              </p:nvSpPr>
              <p:spPr bwMode="auto">
                <a:xfrm>
                  <a:off x="3154" y="2049"/>
                  <a:ext cx="66" cy="69"/>
                </a:xfrm>
                <a:custGeom>
                  <a:avLst/>
                  <a:gdLst>
                    <a:gd name="T0" fmla="*/ 7 w 66"/>
                    <a:gd name="T1" fmla="*/ 68 h 69"/>
                    <a:gd name="T2" fmla="*/ 0 w 66"/>
                    <a:gd name="T3" fmla="*/ 68 h 69"/>
                    <a:gd name="T4" fmla="*/ 65 w 66"/>
                    <a:gd name="T5" fmla="*/ 0 h 69"/>
                    <a:gd name="T6" fmla="*/ 65 w 66"/>
                    <a:gd name="T7" fmla="*/ 8 h 69"/>
                    <a:gd name="T8" fmla="*/ 7 w 66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69"/>
                    <a:gd name="T17" fmla="*/ 66 w 66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69">
                      <a:moveTo>
                        <a:pt x="7" y="68"/>
                      </a:moveTo>
                      <a:lnTo>
                        <a:pt x="0" y="68"/>
                      </a:lnTo>
                      <a:lnTo>
                        <a:pt x="65" y="0"/>
                      </a:lnTo>
                      <a:lnTo>
                        <a:pt x="65" y="8"/>
                      </a:lnTo>
                      <a:lnTo>
                        <a:pt x="7" y="68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8" name="Freeform 362"/>
                <p:cNvSpPr>
                  <a:spLocks/>
                </p:cNvSpPr>
                <p:nvPr/>
              </p:nvSpPr>
              <p:spPr bwMode="auto">
                <a:xfrm>
                  <a:off x="3146" y="2041"/>
                  <a:ext cx="74" cy="77"/>
                </a:xfrm>
                <a:custGeom>
                  <a:avLst/>
                  <a:gdLst>
                    <a:gd name="T0" fmla="*/ 7 w 74"/>
                    <a:gd name="T1" fmla="*/ 76 h 77"/>
                    <a:gd name="T2" fmla="*/ 0 w 74"/>
                    <a:gd name="T3" fmla="*/ 76 h 77"/>
                    <a:gd name="T4" fmla="*/ 73 w 74"/>
                    <a:gd name="T5" fmla="*/ 0 h 77"/>
                    <a:gd name="T6" fmla="*/ 73 w 74"/>
                    <a:gd name="T7" fmla="*/ 0 h 77"/>
                    <a:gd name="T8" fmla="*/ 73 w 74"/>
                    <a:gd name="T9" fmla="*/ 8 h 77"/>
                    <a:gd name="T10" fmla="*/ 7 w 74"/>
                    <a:gd name="T11" fmla="*/ 76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4"/>
                    <a:gd name="T19" fmla="*/ 0 h 77"/>
                    <a:gd name="T20" fmla="*/ 74 w 74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4" h="77">
                      <a:moveTo>
                        <a:pt x="7" y="76"/>
                      </a:moveTo>
                      <a:lnTo>
                        <a:pt x="0" y="76"/>
                      </a:lnTo>
                      <a:lnTo>
                        <a:pt x="73" y="0"/>
                      </a:lnTo>
                      <a:lnTo>
                        <a:pt x="73" y="8"/>
                      </a:lnTo>
                      <a:lnTo>
                        <a:pt x="7" y="7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9" name="Freeform 363"/>
                <p:cNvSpPr>
                  <a:spLocks/>
                </p:cNvSpPr>
                <p:nvPr/>
              </p:nvSpPr>
              <p:spPr bwMode="auto">
                <a:xfrm>
                  <a:off x="3137" y="2037"/>
                  <a:ext cx="83" cy="81"/>
                </a:xfrm>
                <a:custGeom>
                  <a:avLst/>
                  <a:gdLst>
                    <a:gd name="T0" fmla="*/ 8 w 83"/>
                    <a:gd name="T1" fmla="*/ 80 h 81"/>
                    <a:gd name="T2" fmla="*/ 0 w 83"/>
                    <a:gd name="T3" fmla="*/ 80 h 81"/>
                    <a:gd name="T4" fmla="*/ 76 w 83"/>
                    <a:gd name="T5" fmla="*/ 0 h 81"/>
                    <a:gd name="T6" fmla="*/ 77 w 83"/>
                    <a:gd name="T7" fmla="*/ 0 h 81"/>
                    <a:gd name="T8" fmla="*/ 79 w 83"/>
                    <a:gd name="T9" fmla="*/ 0 h 81"/>
                    <a:gd name="T10" fmla="*/ 80 w 83"/>
                    <a:gd name="T11" fmla="*/ 1 h 81"/>
                    <a:gd name="T12" fmla="*/ 81 w 83"/>
                    <a:gd name="T13" fmla="*/ 2 h 81"/>
                    <a:gd name="T14" fmla="*/ 82 w 83"/>
                    <a:gd name="T15" fmla="*/ 4 h 81"/>
                    <a:gd name="T16" fmla="*/ 8 w 83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81"/>
                    <a:gd name="T29" fmla="*/ 83 w 83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81">
                      <a:moveTo>
                        <a:pt x="8" y="80"/>
                      </a:moveTo>
                      <a:lnTo>
                        <a:pt x="0" y="8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9" y="0"/>
                      </a:lnTo>
                      <a:lnTo>
                        <a:pt x="80" y="1"/>
                      </a:lnTo>
                      <a:lnTo>
                        <a:pt x="81" y="2"/>
                      </a:lnTo>
                      <a:lnTo>
                        <a:pt x="82" y="4"/>
                      </a:lnTo>
                      <a:lnTo>
                        <a:pt x="8" y="80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0" name="Freeform 364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84" cy="81"/>
                </a:xfrm>
                <a:custGeom>
                  <a:avLst/>
                  <a:gdLst>
                    <a:gd name="T0" fmla="*/ 6 w 84"/>
                    <a:gd name="T1" fmla="*/ 80 h 81"/>
                    <a:gd name="T2" fmla="*/ 4 w 84"/>
                    <a:gd name="T3" fmla="*/ 80 h 81"/>
                    <a:gd name="T4" fmla="*/ 3 w 84"/>
                    <a:gd name="T5" fmla="*/ 80 h 81"/>
                    <a:gd name="T6" fmla="*/ 2 w 84"/>
                    <a:gd name="T7" fmla="*/ 79 h 81"/>
                    <a:gd name="T8" fmla="*/ 0 w 84"/>
                    <a:gd name="T9" fmla="*/ 78 h 81"/>
                    <a:gd name="T10" fmla="*/ 0 w 84"/>
                    <a:gd name="T11" fmla="*/ 76 h 81"/>
                    <a:gd name="T12" fmla="*/ 75 w 84"/>
                    <a:gd name="T13" fmla="*/ 0 h 81"/>
                    <a:gd name="T14" fmla="*/ 83 w 84"/>
                    <a:gd name="T15" fmla="*/ 0 h 81"/>
                    <a:gd name="T16" fmla="*/ 6 w 84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81"/>
                    <a:gd name="T29" fmla="*/ 84 w 8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81">
                      <a:moveTo>
                        <a:pt x="6" y="80"/>
                      </a:moveTo>
                      <a:lnTo>
                        <a:pt x="4" y="80"/>
                      </a:lnTo>
                      <a:lnTo>
                        <a:pt x="3" y="80"/>
                      </a:lnTo>
                      <a:lnTo>
                        <a:pt x="2" y="79"/>
                      </a:lnTo>
                      <a:lnTo>
                        <a:pt x="0" y="78"/>
                      </a:lnTo>
                      <a:lnTo>
                        <a:pt x="0" y="76"/>
                      </a:ln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6" y="80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1" name="Freeform 365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76" cy="77"/>
                </a:xfrm>
                <a:custGeom>
                  <a:avLst/>
                  <a:gdLst>
                    <a:gd name="T0" fmla="*/ 0 w 76"/>
                    <a:gd name="T1" fmla="*/ 76 h 77"/>
                    <a:gd name="T2" fmla="*/ 0 w 76"/>
                    <a:gd name="T3" fmla="*/ 75 h 77"/>
                    <a:gd name="T4" fmla="*/ 0 w 76"/>
                    <a:gd name="T5" fmla="*/ 74 h 77"/>
                    <a:gd name="T6" fmla="*/ 0 w 76"/>
                    <a:gd name="T7" fmla="*/ 68 h 77"/>
                    <a:gd name="T8" fmla="*/ 66 w 76"/>
                    <a:gd name="T9" fmla="*/ 0 h 77"/>
                    <a:gd name="T10" fmla="*/ 75 w 76"/>
                    <a:gd name="T11" fmla="*/ 0 h 77"/>
                    <a:gd name="T12" fmla="*/ 0 w 76"/>
                    <a:gd name="T13" fmla="*/ 76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77"/>
                    <a:gd name="T23" fmla="*/ 76 w 76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77">
                      <a:moveTo>
                        <a:pt x="0" y="76"/>
                      </a:moveTo>
                      <a:lnTo>
                        <a:pt x="0" y="75"/>
                      </a:lnTo>
                      <a:lnTo>
                        <a:pt x="0" y="74"/>
                      </a:ln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75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2" name="Freeform 366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68" cy="70"/>
                </a:xfrm>
                <a:custGeom>
                  <a:avLst/>
                  <a:gdLst>
                    <a:gd name="T0" fmla="*/ 0 w 68"/>
                    <a:gd name="T1" fmla="*/ 69 h 70"/>
                    <a:gd name="T2" fmla="*/ 0 w 68"/>
                    <a:gd name="T3" fmla="*/ 60 h 70"/>
                    <a:gd name="T4" fmla="*/ 58 w 68"/>
                    <a:gd name="T5" fmla="*/ 0 h 70"/>
                    <a:gd name="T6" fmla="*/ 67 w 68"/>
                    <a:gd name="T7" fmla="*/ 0 h 70"/>
                    <a:gd name="T8" fmla="*/ 0 w 68"/>
                    <a:gd name="T9" fmla="*/ 6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0"/>
                    <a:gd name="T17" fmla="*/ 68 w 68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0">
                      <a:moveTo>
                        <a:pt x="0" y="69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67" y="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3" name="Freeform 367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59" cy="61"/>
                </a:xfrm>
                <a:custGeom>
                  <a:avLst/>
                  <a:gdLst>
                    <a:gd name="T0" fmla="*/ 0 w 59"/>
                    <a:gd name="T1" fmla="*/ 60 h 61"/>
                    <a:gd name="T2" fmla="*/ 0 w 59"/>
                    <a:gd name="T3" fmla="*/ 51 h 61"/>
                    <a:gd name="T4" fmla="*/ 50 w 59"/>
                    <a:gd name="T5" fmla="*/ 0 h 61"/>
                    <a:gd name="T6" fmla="*/ 58 w 59"/>
                    <a:gd name="T7" fmla="*/ 0 h 61"/>
                    <a:gd name="T8" fmla="*/ 0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0" y="60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8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4" name="Freeform 368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51" cy="52"/>
                </a:xfrm>
                <a:custGeom>
                  <a:avLst/>
                  <a:gdLst>
                    <a:gd name="T0" fmla="*/ 0 w 51"/>
                    <a:gd name="T1" fmla="*/ 51 h 52"/>
                    <a:gd name="T2" fmla="*/ 0 w 51"/>
                    <a:gd name="T3" fmla="*/ 42 h 52"/>
                    <a:gd name="T4" fmla="*/ 41 w 51"/>
                    <a:gd name="T5" fmla="*/ 0 h 52"/>
                    <a:gd name="T6" fmla="*/ 50 w 51"/>
                    <a:gd name="T7" fmla="*/ 0 h 52"/>
                    <a:gd name="T8" fmla="*/ 0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0" y="51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5" name="Freeform 369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42" cy="44"/>
                </a:xfrm>
                <a:custGeom>
                  <a:avLst/>
                  <a:gdLst>
                    <a:gd name="T0" fmla="*/ 0 w 42"/>
                    <a:gd name="T1" fmla="*/ 43 h 44"/>
                    <a:gd name="T2" fmla="*/ 0 w 42"/>
                    <a:gd name="T3" fmla="*/ 34 h 44"/>
                    <a:gd name="T4" fmla="*/ 33 w 42"/>
                    <a:gd name="T5" fmla="*/ 0 h 44"/>
                    <a:gd name="T6" fmla="*/ 41 w 42"/>
                    <a:gd name="T7" fmla="*/ 0 h 44"/>
                    <a:gd name="T8" fmla="*/ 0 w 42"/>
                    <a:gd name="T9" fmla="*/ 43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4"/>
                    <a:gd name="T17" fmla="*/ 42 w 42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4">
                      <a:moveTo>
                        <a:pt x="0" y="43"/>
                      </a:moveTo>
                      <a:lnTo>
                        <a:pt x="0" y="34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6" name="Freeform 370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35" cy="36"/>
                </a:xfrm>
                <a:custGeom>
                  <a:avLst/>
                  <a:gdLst>
                    <a:gd name="T0" fmla="*/ 0 w 35"/>
                    <a:gd name="T1" fmla="*/ 35 h 36"/>
                    <a:gd name="T2" fmla="*/ 0 w 35"/>
                    <a:gd name="T3" fmla="*/ 26 h 36"/>
                    <a:gd name="T4" fmla="*/ 25 w 35"/>
                    <a:gd name="T5" fmla="*/ 0 h 36"/>
                    <a:gd name="T6" fmla="*/ 34 w 35"/>
                    <a:gd name="T7" fmla="*/ 0 h 36"/>
                    <a:gd name="T8" fmla="*/ 0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0" y="35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7" name="Freeform 371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26" cy="27"/>
                </a:xfrm>
                <a:custGeom>
                  <a:avLst/>
                  <a:gdLst>
                    <a:gd name="T0" fmla="*/ 0 w 26"/>
                    <a:gd name="T1" fmla="*/ 26 h 27"/>
                    <a:gd name="T2" fmla="*/ 0 w 26"/>
                    <a:gd name="T3" fmla="*/ 17 h 27"/>
                    <a:gd name="T4" fmla="*/ 17 w 26"/>
                    <a:gd name="T5" fmla="*/ 0 h 27"/>
                    <a:gd name="T6" fmla="*/ 25 w 26"/>
                    <a:gd name="T7" fmla="*/ 0 h 27"/>
                    <a:gd name="T8" fmla="*/ 0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8" name="Freeform 372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18" cy="18"/>
                </a:xfrm>
                <a:custGeom>
                  <a:avLst/>
                  <a:gdLst>
                    <a:gd name="T0" fmla="*/ 0 w 18"/>
                    <a:gd name="T1" fmla="*/ 17 h 18"/>
                    <a:gd name="T2" fmla="*/ 0 w 18"/>
                    <a:gd name="T3" fmla="*/ 8 h 18"/>
                    <a:gd name="T4" fmla="*/ 8 w 18"/>
                    <a:gd name="T5" fmla="*/ 0 h 18"/>
                    <a:gd name="T6" fmla="*/ 17 w 18"/>
                    <a:gd name="T7" fmla="*/ 0 h 18"/>
                    <a:gd name="T8" fmla="*/ 0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9" name="Freeform 373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5 h 17"/>
                    <a:gd name="T6" fmla="*/ 2 w 17"/>
                    <a:gd name="T7" fmla="*/ 2 h 17"/>
                    <a:gd name="T8" fmla="*/ 4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0" name="Freeform 374"/>
                <p:cNvSpPr>
                  <a:spLocks/>
                </p:cNvSpPr>
                <p:nvPr/>
              </p:nvSpPr>
              <p:spPr bwMode="auto">
                <a:xfrm>
                  <a:off x="3171" y="20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1" name="Freeform 375"/>
                <p:cNvSpPr>
                  <a:spLocks/>
                </p:cNvSpPr>
                <p:nvPr/>
              </p:nvSpPr>
              <p:spPr bwMode="auto">
                <a:xfrm>
                  <a:off x="3171" y="20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2" name="Freeform 376"/>
                <p:cNvSpPr>
                  <a:spLocks/>
                </p:cNvSpPr>
                <p:nvPr/>
              </p:nvSpPr>
              <p:spPr bwMode="auto">
                <a:xfrm>
                  <a:off x="3171" y="2083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3" name="Freeform 377"/>
                <p:cNvSpPr>
                  <a:spLocks/>
                </p:cNvSpPr>
                <p:nvPr/>
              </p:nvSpPr>
              <p:spPr bwMode="auto">
                <a:xfrm>
                  <a:off x="3008" y="2127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0 w 126"/>
                    <a:gd name="T3" fmla="*/ 4 h 17"/>
                    <a:gd name="T4" fmla="*/ 0 w 126"/>
                    <a:gd name="T5" fmla="*/ 9 h 17"/>
                    <a:gd name="T6" fmla="*/ 0 w 126"/>
                    <a:gd name="T7" fmla="*/ 13 h 17"/>
                    <a:gd name="T8" fmla="*/ 1 w 126"/>
                    <a:gd name="T9" fmla="*/ 16 h 17"/>
                    <a:gd name="T10" fmla="*/ 2 w 126"/>
                    <a:gd name="T11" fmla="*/ 16 h 17"/>
                    <a:gd name="T12" fmla="*/ 122 w 126"/>
                    <a:gd name="T13" fmla="*/ 16 h 17"/>
                    <a:gd name="T14" fmla="*/ 123 w 126"/>
                    <a:gd name="T15" fmla="*/ 16 h 17"/>
                    <a:gd name="T16" fmla="*/ 124 w 126"/>
                    <a:gd name="T17" fmla="*/ 13 h 17"/>
                    <a:gd name="T18" fmla="*/ 125 w 126"/>
                    <a:gd name="T19" fmla="*/ 9 h 17"/>
                    <a:gd name="T20" fmla="*/ 125 w 126"/>
                    <a:gd name="T21" fmla="*/ 4 h 17"/>
                    <a:gd name="T22" fmla="*/ 125 w 126"/>
                    <a:gd name="T23" fmla="*/ 0 h 17"/>
                    <a:gd name="T24" fmla="*/ 0 w 126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6"/>
                    <a:gd name="T40" fmla="*/ 0 h 17"/>
                    <a:gd name="T41" fmla="*/ 126 w 12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6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122" y="16"/>
                      </a:lnTo>
                      <a:lnTo>
                        <a:pt x="123" y="16"/>
                      </a:lnTo>
                      <a:lnTo>
                        <a:pt x="124" y="13"/>
                      </a:lnTo>
                      <a:lnTo>
                        <a:pt x="125" y="9"/>
                      </a:lnTo>
                      <a:lnTo>
                        <a:pt x="125" y="4"/>
                      </a:lnTo>
                      <a:lnTo>
                        <a:pt x="12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4" name="Freeform 378"/>
                <p:cNvSpPr>
                  <a:spLocks/>
                </p:cNvSpPr>
                <p:nvPr/>
              </p:nvSpPr>
              <p:spPr bwMode="auto">
                <a:xfrm>
                  <a:off x="3008" y="2122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5" name="Freeform 379"/>
                <p:cNvSpPr>
                  <a:spLocks/>
                </p:cNvSpPr>
                <p:nvPr/>
              </p:nvSpPr>
              <p:spPr bwMode="auto">
                <a:xfrm>
                  <a:off x="3008" y="2116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6" name="Freeform 380"/>
                <p:cNvSpPr>
                  <a:spLocks/>
                </p:cNvSpPr>
                <p:nvPr/>
              </p:nvSpPr>
              <p:spPr bwMode="auto">
                <a:xfrm>
                  <a:off x="3008" y="2110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7" name="Freeform 381"/>
                <p:cNvSpPr>
                  <a:spLocks/>
                </p:cNvSpPr>
                <p:nvPr/>
              </p:nvSpPr>
              <p:spPr bwMode="auto">
                <a:xfrm>
                  <a:off x="3008" y="2105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8" name="Freeform 382"/>
                <p:cNvSpPr>
                  <a:spLocks/>
                </p:cNvSpPr>
                <p:nvPr/>
              </p:nvSpPr>
              <p:spPr bwMode="auto">
                <a:xfrm>
                  <a:off x="3008" y="2100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9" name="Freeform 383"/>
                <p:cNvSpPr>
                  <a:spLocks/>
                </p:cNvSpPr>
                <p:nvPr/>
              </p:nvSpPr>
              <p:spPr bwMode="auto">
                <a:xfrm>
                  <a:off x="3008" y="209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0" name="Freeform 384"/>
                <p:cNvSpPr>
                  <a:spLocks/>
                </p:cNvSpPr>
                <p:nvPr/>
              </p:nvSpPr>
              <p:spPr bwMode="auto">
                <a:xfrm>
                  <a:off x="3008" y="2088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1" name="Freeform 385"/>
                <p:cNvSpPr>
                  <a:spLocks/>
                </p:cNvSpPr>
                <p:nvPr/>
              </p:nvSpPr>
              <p:spPr bwMode="auto">
                <a:xfrm>
                  <a:off x="3008" y="208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2" name="Freeform 386"/>
                <p:cNvSpPr>
                  <a:spLocks/>
                </p:cNvSpPr>
                <p:nvPr/>
              </p:nvSpPr>
              <p:spPr bwMode="auto">
                <a:xfrm>
                  <a:off x="3008" y="2077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3" name="Freeform 387"/>
                <p:cNvSpPr>
                  <a:spLocks/>
                </p:cNvSpPr>
                <p:nvPr/>
              </p:nvSpPr>
              <p:spPr bwMode="auto">
                <a:xfrm>
                  <a:off x="3008" y="2071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4" name="Freeform 388"/>
                <p:cNvSpPr>
                  <a:spLocks/>
                </p:cNvSpPr>
                <p:nvPr/>
              </p:nvSpPr>
              <p:spPr bwMode="auto">
                <a:xfrm>
                  <a:off x="3008" y="2066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5" name="Freeform 389"/>
                <p:cNvSpPr>
                  <a:spLocks/>
                </p:cNvSpPr>
                <p:nvPr/>
              </p:nvSpPr>
              <p:spPr bwMode="auto">
                <a:xfrm>
                  <a:off x="3008" y="2060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6" name="Freeform 390"/>
                <p:cNvSpPr>
                  <a:spLocks/>
                </p:cNvSpPr>
                <p:nvPr/>
              </p:nvSpPr>
              <p:spPr bwMode="auto">
                <a:xfrm>
                  <a:off x="3008" y="2055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7" name="Freeform 391"/>
                <p:cNvSpPr>
                  <a:spLocks/>
                </p:cNvSpPr>
                <p:nvPr/>
              </p:nvSpPr>
              <p:spPr bwMode="auto">
                <a:xfrm>
                  <a:off x="3008" y="2049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8" name="Freeform 392"/>
                <p:cNvSpPr>
                  <a:spLocks/>
                </p:cNvSpPr>
                <p:nvPr/>
              </p:nvSpPr>
              <p:spPr bwMode="auto">
                <a:xfrm>
                  <a:off x="3008" y="204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9" name="Freeform 393"/>
                <p:cNvSpPr>
                  <a:spLocks/>
                </p:cNvSpPr>
                <p:nvPr/>
              </p:nvSpPr>
              <p:spPr bwMode="auto">
                <a:xfrm>
                  <a:off x="3008" y="2038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0" name="Freeform 394"/>
                <p:cNvSpPr>
                  <a:spLocks/>
                </p:cNvSpPr>
                <p:nvPr/>
              </p:nvSpPr>
              <p:spPr bwMode="auto">
                <a:xfrm>
                  <a:off x="3008" y="203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1" name="Freeform 395"/>
                <p:cNvSpPr>
                  <a:spLocks/>
                </p:cNvSpPr>
                <p:nvPr/>
              </p:nvSpPr>
              <p:spPr bwMode="auto">
                <a:xfrm>
                  <a:off x="3008" y="2027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2" name="Freeform 396"/>
                <p:cNvSpPr>
                  <a:spLocks/>
                </p:cNvSpPr>
                <p:nvPr/>
              </p:nvSpPr>
              <p:spPr bwMode="auto">
                <a:xfrm>
                  <a:off x="3008" y="2021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11 h 17"/>
                    <a:gd name="T4" fmla="*/ 0 w 126"/>
                    <a:gd name="T5" fmla="*/ 6 h 17"/>
                    <a:gd name="T6" fmla="*/ 0 w 126"/>
                    <a:gd name="T7" fmla="*/ 2 h 17"/>
                    <a:gd name="T8" fmla="*/ 1 w 126"/>
                    <a:gd name="T9" fmla="*/ 0 h 17"/>
                    <a:gd name="T10" fmla="*/ 2 w 126"/>
                    <a:gd name="T11" fmla="*/ 0 h 17"/>
                    <a:gd name="T12" fmla="*/ 122 w 126"/>
                    <a:gd name="T13" fmla="*/ 0 h 17"/>
                    <a:gd name="T14" fmla="*/ 123 w 126"/>
                    <a:gd name="T15" fmla="*/ 0 h 17"/>
                    <a:gd name="T16" fmla="*/ 124 w 126"/>
                    <a:gd name="T17" fmla="*/ 2 h 17"/>
                    <a:gd name="T18" fmla="*/ 125 w 126"/>
                    <a:gd name="T19" fmla="*/ 6 h 17"/>
                    <a:gd name="T20" fmla="*/ 125 w 126"/>
                    <a:gd name="T21" fmla="*/ 11 h 17"/>
                    <a:gd name="T22" fmla="*/ 125 w 126"/>
                    <a:gd name="T23" fmla="*/ 16 h 17"/>
                    <a:gd name="T24" fmla="*/ 0 w 126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6"/>
                    <a:gd name="T40" fmla="*/ 0 h 17"/>
                    <a:gd name="T41" fmla="*/ 126 w 12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6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4" y="2"/>
                      </a:lnTo>
                      <a:lnTo>
                        <a:pt x="125" y="6"/>
                      </a:lnTo>
                      <a:lnTo>
                        <a:pt x="125" y="11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3" name="Freeform 397"/>
                <p:cNvSpPr>
                  <a:spLocks/>
                </p:cNvSpPr>
                <p:nvPr/>
              </p:nvSpPr>
              <p:spPr bwMode="auto">
                <a:xfrm>
                  <a:off x="2990" y="2127"/>
                  <a:ext cx="19" cy="17"/>
                </a:xfrm>
                <a:custGeom>
                  <a:avLst/>
                  <a:gdLst>
                    <a:gd name="T0" fmla="*/ 0 w 19"/>
                    <a:gd name="T1" fmla="*/ 0 h 17"/>
                    <a:gd name="T2" fmla="*/ 2 w 19"/>
                    <a:gd name="T3" fmla="*/ 2 h 17"/>
                    <a:gd name="T4" fmla="*/ 4 w 19"/>
                    <a:gd name="T5" fmla="*/ 4 h 17"/>
                    <a:gd name="T6" fmla="*/ 6 w 19"/>
                    <a:gd name="T7" fmla="*/ 6 h 17"/>
                    <a:gd name="T8" fmla="*/ 8 w 19"/>
                    <a:gd name="T9" fmla="*/ 6 h 17"/>
                    <a:gd name="T10" fmla="*/ 10 w 19"/>
                    <a:gd name="T11" fmla="*/ 9 h 17"/>
                    <a:gd name="T12" fmla="*/ 12 w 19"/>
                    <a:gd name="T13" fmla="*/ 11 h 17"/>
                    <a:gd name="T14" fmla="*/ 14 w 19"/>
                    <a:gd name="T15" fmla="*/ 13 h 17"/>
                    <a:gd name="T16" fmla="*/ 16 w 19"/>
                    <a:gd name="T17" fmla="*/ 16 h 17"/>
                    <a:gd name="T18" fmla="*/ 17 w 19"/>
                    <a:gd name="T19" fmla="*/ 16 h 17"/>
                    <a:gd name="T20" fmla="*/ 17 w 19"/>
                    <a:gd name="T21" fmla="*/ 13 h 17"/>
                    <a:gd name="T22" fmla="*/ 18 w 19"/>
                    <a:gd name="T23" fmla="*/ 13 h 17"/>
                    <a:gd name="T24" fmla="*/ 18 w 19"/>
                    <a:gd name="T25" fmla="*/ 11 h 17"/>
                    <a:gd name="T26" fmla="*/ 18 w 19"/>
                    <a:gd name="T27" fmla="*/ 9 h 17"/>
                    <a:gd name="T28" fmla="*/ 18 w 19"/>
                    <a:gd name="T29" fmla="*/ 4 h 17"/>
                    <a:gd name="T30" fmla="*/ 18 w 19"/>
                    <a:gd name="T31" fmla="*/ 0 h 17"/>
                    <a:gd name="T32" fmla="*/ 0 w 19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7"/>
                    <a:gd name="T53" fmla="*/ 19 w 19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4" name="Freeform 398"/>
                <p:cNvSpPr>
                  <a:spLocks/>
                </p:cNvSpPr>
                <p:nvPr/>
              </p:nvSpPr>
              <p:spPr bwMode="auto">
                <a:xfrm>
                  <a:off x="2973" y="2122"/>
                  <a:ext cx="36" cy="17"/>
                </a:xfrm>
                <a:custGeom>
                  <a:avLst/>
                  <a:gdLst>
                    <a:gd name="T0" fmla="*/ 17 w 36"/>
                    <a:gd name="T1" fmla="*/ 16 h 17"/>
                    <a:gd name="T2" fmla="*/ 15 w 36"/>
                    <a:gd name="T3" fmla="*/ 16 h 17"/>
                    <a:gd name="T4" fmla="*/ 13 w 36"/>
                    <a:gd name="T5" fmla="*/ 13 h 17"/>
                    <a:gd name="T6" fmla="*/ 11 w 36"/>
                    <a:gd name="T7" fmla="*/ 10 h 17"/>
                    <a:gd name="T8" fmla="*/ 9 w 36"/>
                    <a:gd name="T9" fmla="*/ 8 h 17"/>
                    <a:gd name="T10" fmla="*/ 7 w 36"/>
                    <a:gd name="T11" fmla="*/ 8 h 17"/>
                    <a:gd name="T12" fmla="*/ 5 w 36"/>
                    <a:gd name="T13" fmla="*/ 5 h 17"/>
                    <a:gd name="T14" fmla="*/ 3 w 36"/>
                    <a:gd name="T15" fmla="*/ 2 h 17"/>
                    <a:gd name="T16" fmla="*/ 1 w 36"/>
                    <a:gd name="T17" fmla="*/ 0 h 17"/>
                    <a:gd name="T18" fmla="*/ 0 w 36"/>
                    <a:gd name="T19" fmla="*/ 0 h 17"/>
                    <a:gd name="T20" fmla="*/ 0 w 36"/>
                    <a:gd name="T21" fmla="*/ 0 h 17"/>
                    <a:gd name="T22" fmla="*/ 35 w 36"/>
                    <a:gd name="T23" fmla="*/ 0 h 17"/>
                    <a:gd name="T24" fmla="*/ 35 w 36"/>
                    <a:gd name="T25" fmla="*/ 2 h 17"/>
                    <a:gd name="T26" fmla="*/ 35 w 36"/>
                    <a:gd name="T27" fmla="*/ 8 h 17"/>
                    <a:gd name="T28" fmla="*/ 35 w 36"/>
                    <a:gd name="T29" fmla="*/ 13 h 17"/>
                    <a:gd name="T30" fmla="*/ 35 w 36"/>
                    <a:gd name="T31" fmla="*/ 16 h 17"/>
                    <a:gd name="T32" fmla="*/ 17 w 36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17"/>
                    <a:gd name="T53" fmla="*/ 36 w 36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17">
                      <a:moveTo>
                        <a:pt x="17" y="16"/>
                      </a:moveTo>
                      <a:lnTo>
                        <a:pt x="15" y="16"/>
                      </a:lnTo>
                      <a:lnTo>
                        <a:pt x="13" y="13"/>
                      </a:lnTo>
                      <a:lnTo>
                        <a:pt x="11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5" y="8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5" name="Freeform 399"/>
                <p:cNvSpPr>
                  <a:spLocks/>
                </p:cNvSpPr>
                <p:nvPr/>
              </p:nvSpPr>
              <p:spPr bwMode="auto">
                <a:xfrm>
                  <a:off x="2956" y="2116"/>
                  <a:ext cx="53" cy="17"/>
                </a:xfrm>
                <a:custGeom>
                  <a:avLst/>
                  <a:gdLst>
                    <a:gd name="T0" fmla="*/ 17 w 53"/>
                    <a:gd name="T1" fmla="*/ 16 h 17"/>
                    <a:gd name="T2" fmla="*/ 15 w 53"/>
                    <a:gd name="T3" fmla="*/ 13 h 17"/>
                    <a:gd name="T4" fmla="*/ 13 w 53"/>
                    <a:gd name="T5" fmla="*/ 11 h 17"/>
                    <a:gd name="T6" fmla="*/ 10 w 53"/>
                    <a:gd name="T7" fmla="*/ 9 h 17"/>
                    <a:gd name="T8" fmla="*/ 8 w 53"/>
                    <a:gd name="T9" fmla="*/ 6 h 17"/>
                    <a:gd name="T10" fmla="*/ 6 w 53"/>
                    <a:gd name="T11" fmla="*/ 4 h 17"/>
                    <a:gd name="T12" fmla="*/ 4 w 53"/>
                    <a:gd name="T13" fmla="*/ 4 h 17"/>
                    <a:gd name="T14" fmla="*/ 2 w 53"/>
                    <a:gd name="T15" fmla="*/ 2 h 17"/>
                    <a:gd name="T16" fmla="*/ 0 w 53"/>
                    <a:gd name="T17" fmla="*/ 0 h 17"/>
                    <a:gd name="T18" fmla="*/ 52 w 53"/>
                    <a:gd name="T19" fmla="*/ 0 h 17"/>
                    <a:gd name="T20" fmla="*/ 52 w 53"/>
                    <a:gd name="T21" fmla="*/ 4 h 17"/>
                    <a:gd name="T22" fmla="*/ 52 w 53"/>
                    <a:gd name="T23" fmla="*/ 6 h 17"/>
                    <a:gd name="T24" fmla="*/ 52 w 53"/>
                    <a:gd name="T25" fmla="*/ 11 h 17"/>
                    <a:gd name="T26" fmla="*/ 52 w 53"/>
                    <a:gd name="T27" fmla="*/ 16 h 17"/>
                    <a:gd name="T28" fmla="*/ 17 w 53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3"/>
                    <a:gd name="T46" fmla="*/ 0 h 17"/>
                    <a:gd name="T47" fmla="*/ 53 w 53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3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0" y="9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2" y="4"/>
                      </a:lnTo>
                      <a:lnTo>
                        <a:pt x="52" y="6"/>
                      </a:lnTo>
                      <a:lnTo>
                        <a:pt x="52" y="11"/>
                      </a:lnTo>
                      <a:lnTo>
                        <a:pt x="52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6" name="Freeform 400"/>
                <p:cNvSpPr>
                  <a:spLocks/>
                </p:cNvSpPr>
                <p:nvPr/>
              </p:nvSpPr>
              <p:spPr bwMode="auto">
                <a:xfrm>
                  <a:off x="2941" y="2110"/>
                  <a:ext cx="68" cy="17"/>
                </a:xfrm>
                <a:custGeom>
                  <a:avLst/>
                  <a:gdLst>
                    <a:gd name="T0" fmla="*/ 14 w 68"/>
                    <a:gd name="T1" fmla="*/ 16 h 17"/>
                    <a:gd name="T2" fmla="*/ 13 w 68"/>
                    <a:gd name="T3" fmla="*/ 13 h 17"/>
                    <a:gd name="T4" fmla="*/ 11 w 68"/>
                    <a:gd name="T5" fmla="*/ 13 h 17"/>
                    <a:gd name="T6" fmla="*/ 10 w 68"/>
                    <a:gd name="T7" fmla="*/ 11 h 17"/>
                    <a:gd name="T8" fmla="*/ 8 w 68"/>
                    <a:gd name="T9" fmla="*/ 9 h 17"/>
                    <a:gd name="T10" fmla="*/ 6 w 68"/>
                    <a:gd name="T11" fmla="*/ 9 h 17"/>
                    <a:gd name="T12" fmla="*/ 4 w 68"/>
                    <a:gd name="T13" fmla="*/ 6 h 17"/>
                    <a:gd name="T14" fmla="*/ 3 w 68"/>
                    <a:gd name="T15" fmla="*/ 4 h 17"/>
                    <a:gd name="T16" fmla="*/ 1 w 68"/>
                    <a:gd name="T17" fmla="*/ 4 h 17"/>
                    <a:gd name="T18" fmla="*/ 0 w 68"/>
                    <a:gd name="T19" fmla="*/ 2 h 17"/>
                    <a:gd name="T20" fmla="*/ 0 w 68"/>
                    <a:gd name="T21" fmla="*/ 2 h 17"/>
                    <a:gd name="T22" fmla="*/ 0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14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14" y="16"/>
                      </a:move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7" name="Freeform 401"/>
                <p:cNvSpPr>
                  <a:spLocks/>
                </p:cNvSpPr>
                <p:nvPr/>
              </p:nvSpPr>
              <p:spPr bwMode="auto">
                <a:xfrm>
                  <a:off x="2941" y="2105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0 h 17"/>
                    <a:gd name="T6" fmla="*/ 0 w 68"/>
                    <a:gd name="T7" fmla="*/ 8 h 17"/>
                    <a:gd name="T8" fmla="*/ 0 w 68"/>
                    <a:gd name="T9" fmla="*/ 2 h 17"/>
                    <a:gd name="T10" fmla="*/ 0 w 68"/>
                    <a:gd name="T11" fmla="*/ 0 h 17"/>
                    <a:gd name="T12" fmla="*/ 67 w 68"/>
                    <a:gd name="T13" fmla="*/ 0 h 17"/>
                    <a:gd name="T14" fmla="*/ 67 w 68"/>
                    <a:gd name="T15" fmla="*/ 2 h 17"/>
                    <a:gd name="T16" fmla="*/ 67 w 68"/>
                    <a:gd name="T17" fmla="*/ 8 h 17"/>
                    <a:gd name="T18" fmla="*/ 67 w 68"/>
                    <a:gd name="T19" fmla="*/ 13 h 17"/>
                    <a:gd name="T20" fmla="*/ 67 w 68"/>
                    <a:gd name="T21" fmla="*/ 16 h 17"/>
                    <a:gd name="T22" fmla="*/ 0 w 68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8"/>
                    <a:gd name="T37" fmla="*/ 0 h 17"/>
                    <a:gd name="T38" fmla="*/ 68 w 68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8" name="Freeform 402"/>
                <p:cNvSpPr>
                  <a:spLocks/>
                </p:cNvSpPr>
                <p:nvPr/>
              </p:nvSpPr>
              <p:spPr bwMode="auto">
                <a:xfrm>
                  <a:off x="2941" y="210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9" name="Freeform 403"/>
                <p:cNvSpPr>
                  <a:spLocks/>
                </p:cNvSpPr>
                <p:nvPr/>
              </p:nvSpPr>
              <p:spPr bwMode="auto">
                <a:xfrm>
                  <a:off x="2941" y="209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0" name="Freeform 404"/>
                <p:cNvSpPr>
                  <a:spLocks/>
                </p:cNvSpPr>
                <p:nvPr/>
              </p:nvSpPr>
              <p:spPr bwMode="auto">
                <a:xfrm>
                  <a:off x="2941" y="2088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1" name="Freeform 405"/>
                <p:cNvSpPr>
                  <a:spLocks/>
                </p:cNvSpPr>
                <p:nvPr/>
              </p:nvSpPr>
              <p:spPr bwMode="auto">
                <a:xfrm>
                  <a:off x="2941" y="2083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2" name="Freeform 406"/>
                <p:cNvSpPr>
                  <a:spLocks/>
                </p:cNvSpPr>
                <p:nvPr/>
              </p:nvSpPr>
              <p:spPr bwMode="auto">
                <a:xfrm>
                  <a:off x="2941" y="2077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3" name="Freeform 407"/>
                <p:cNvSpPr>
                  <a:spLocks/>
                </p:cNvSpPr>
                <p:nvPr/>
              </p:nvSpPr>
              <p:spPr bwMode="auto">
                <a:xfrm>
                  <a:off x="2941" y="2072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4" name="Freeform 408"/>
                <p:cNvSpPr>
                  <a:spLocks/>
                </p:cNvSpPr>
                <p:nvPr/>
              </p:nvSpPr>
              <p:spPr bwMode="auto">
                <a:xfrm>
                  <a:off x="2941" y="206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5" name="Freeform 409"/>
                <p:cNvSpPr>
                  <a:spLocks/>
                </p:cNvSpPr>
                <p:nvPr/>
              </p:nvSpPr>
              <p:spPr bwMode="auto">
                <a:xfrm>
                  <a:off x="2941" y="2061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6" name="Freeform 410"/>
                <p:cNvSpPr>
                  <a:spLocks/>
                </p:cNvSpPr>
                <p:nvPr/>
              </p:nvSpPr>
              <p:spPr bwMode="auto">
                <a:xfrm>
                  <a:off x="2941" y="205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7" name="Freeform 411"/>
                <p:cNvSpPr>
                  <a:spLocks/>
                </p:cNvSpPr>
                <p:nvPr/>
              </p:nvSpPr>
              <p:spPr bwMode="auto">
                <a:xfrm>
                  <a:off x="2941" y="205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8" name="Freeform 412"/>
                <p:cNvSpPr>
                  <a:spLocks/>
                </p:cNvSpPr>
                <p:nvPr/>
              </p:nvSpPr>
              <p:spPr bwMode="auto">
                <a:xfrm>
                  <a:off x="2941" y="204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9" name="Freeform 413"/>
                <p:cNvSpPr>
                  <a:spLocks/>
                </p:cNvSpPr>
                <p:nvPr/>
              </p:nvSpPr>
              <p:spPr bwMode="auto">
                <a:xfrm>
                  <a:off x="2941" y="2039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1 h 17"/>
                    <a:gd name="T6" fmla="*/ 1 w 68"/>
                    <a:gd name="T7" fmla="*/ 11 h 17"/>
                    <a:gd name="T8" fmla="*/ 3 w 68"/>
                    <a:gd name="T9" fmla="*/ 9 h 17"/>
                    <a:gd name="T10" fmla="*/ 4 w 68"/>
                    <a:gd name="T11" fmla="*/ 9 h 17"/>
                    <a:gd name="T12" fmla="*/ 6 w 68"/>
                    <a:gd name="T13" fmla="*/ 6 h 17"/>
                    <a:gd name="T14" fmla="*/ 7 w 68"/>
                    <a:gd name="T15" fmla="*/ 4 h 17"/>
                    <a:gd name="T16" fmla="*/ 9 w 68"/>
                    <a:gd name="T17" fmla="*/ 4 h 17"/>
                    <a:gd name="T18" fmla="*/ 10 w 68"/>
                    <a:gd name="T19" fmla="*/ 2 h 17"/>
                    <a:gd name="T20" fmla="*/ 12 w 68"/>
                    <a:gd name="T21" fmla="*/ 2 h 17"/>
                    <a:gd name="T22" fmla="*/ 13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0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0" name="Freeform 414"/>
                <p:cNvSpPr>
                  <a:spLocks/>
                </p:cNvSpPr>
                <p:nvPr/>
              </p:nvSpPr>
              <p:spPr bwMode="auto">
                <a:xfrm>
                  <a:off x="2955" y="2033"/>
                  <a:ext cx="54" cy="17"/>
                </a:xfrm>
                <a:custGeom>
                  <a:avLst/>
                  <a:gdLst>
                    <a:gd name="T0" fmla="*/ 0 w 54"/>
                    <a:gd name="T1" fmla="*/ 16 h 17"/>
                    <a:gd name="T2" fmla="*/ 2 w 54"/>
                    <a:gd name="T3" fmla="*/ 13 h 17"/>
                    <a:gd name="T4" fmla="*/ 4 w 54"/>
                    <a:gd name="T5" fmla="*/ 11 h 17"/>
                    <a:gd name="T6" fmla="*/ 6 w 54"/>
                    <a:gd name="T7" fmla="*/ 11 h 17"/>
                    <a:gd name="T8" fmla="*/ 8 w 54"/>
                    <a:gd name="T9" fmla="*/ 9 h 17"/>
                    <a:gd name="T10" fmla="*/ 10 w 54"/>
                    <a:gd name="T11" fmla="*/ 6 h 17"/>
                    <a:gd name="T12" fmla="*/ 13 w 54"/>
                    <a:gd name="T13" fmla="*/ 4 h 17"/>
                    <a:gd name="T14" fmla="*/ 15 w 54"/>
                    <a:gd name="T15" fmla="*/ 2 h 17"/>
                    <a:gd name="T16" fmla="*/ 16 w 54"/>
                    <a:gd name="T17" fmla="*/ 0 h 17"/>
                    <a:gd name="T18" fmla="*/ 53 w 54"/>
                    <a:gd name="T19" fmla="*/ 0 h 17"/>
                    <a:gd name="T20" fmla="*/ 53 w 54"/>
                    <a:gd name="T21" fmla="*/ 4 h 17"/>
                    <a:gd name="T22" fmla="*/ 53 w 54"/>
                    <a:gd name="T23" fmla="*/ 9 h 17"/>
                    <a:gd name="T24" fmla="*/ 53 w 54"/>
                    <a:gd name="T25" fmla="*/ 11 h 17"/>
                    <a:gd name="T26" fmla="*/ 53 w 54"/>
                    <a:gd name="T27" fmla="*/ 16 h 17"/>
                    <a:gd name="T28" fmla="*/ 0 w 54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7"/>
                    <a:gd name="T47" fmla="*/ 54 w 54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6" y="0"/>
                      </a:lnTo>
                      <a:lnTo>
                        <a:pt x="53" y="0"/>
                      </a:lnTo>
                      <a:lnTo>
                        <a:pt x="53" y="4"/>
                      </a:lnTo>
                      <a:lnTo>
                        <a:pt x="53" y="9"/>
                      </a:lnTo>
                      <a:lnTo>
                        <a:pt x="53" y="11"/>
                      </a:lnTo>
                      <a:lnTo>
                        <a:pt x="5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1" name="Freeform 415"/>
                <p:cNvSpPr>
                  <a:spLocks/>
                </p:cNvSpPr>
                <p:nvPr/>
              </p:nvSpPr>
              <p:spPr bwMode="auto">
                <a:xfrm>
                  <a:off x="2972" y="2027"/>
                  <a:ext cx="37" cy="17"/>
                </a:xfrm>
                <a:custGeom>
                  <a:avLst/>
                  <a:gdLst>
                    <a:gd name="T0" fmla="*/ 0 w 37"/>
                    <a:gd name="T1" fmla="*/ 16 h 17"/>
                    <a:gd name="T2" fmla="*/ 0 w 37"/>
                    <a:gd name="T3" fmla="*/ 16 h 17"/>
                    <a:gd name="T4" fmla="*/ 1 w 37"/>
                    <a:gd name="T5" fmla="*/ 16 h 17"/>
                    <a:gd name="T6" fmla="*/ 2 w 37"/>
                    <a:gd name="T7" fmla="*/ 16 h 17"/>
                    <a:gd name="T8" fmla="*/ 3 w 37"/>
                    <a:gd name="T9" fmla="*/ 13 h 17"/>
                    <a:gd name="T10" fmla="*/ 5 w 37"/>
                    <a:gd name="T11" fmla="*/ 11 h 17"/>
                    <a:gd name="T12" fmla="*/ 6 w 37"/>
                    <a:gd name="T13" fmla="*/ 11 h 17"/>
                    <a:gd name="T14" fmla="*/ 8 w 37"/>
                    <a:gd name="T15" fmla="*/ 9 h 17"/>
                    <a:gd name="T16" fmla="*/ 10 w 37"/>
                    <a:gd name="T17" fmla="*/ 6 h 17"/>
                    <a:gd name="T18" fmla="*/ 12 w 37"/>
                    <a:gd name="T19" fmla="*/ 4 h 17"/>
                    <a:gd name="T20" fmla="*/ 14 w 37"/>
                    <a:gd name="T21" fmla="*/ 4 h 17"/>
                    <a:gd name="T22" fmla="*/ 16 w 37"/>
                    <a:gd name="T23" fmla="*/ 2 h 17"/>
                    <a:gd name="T24" fmla="*/ 17 w 37"/>
                    <a:gd name="T25" fmla="*/ 0 h 17"/>
                    <a:gd name="T26" fmla="*/ 36 w 37"/>
                    <a:gd name="T27" fmla="*/ 0 h 17"/>
                    <a:gd name="T28" fmla="*/ 36 w 37"/>
                    <a:gd name="T29" fmla="*/ 4 h 17"/>
                    <a:gd name="T30" fmla="*/ 36 w 37"/>
                    <a:gd name="T31" fmla="*/ 9 h 17"/>
                    <a:gd name="T32" fmla="*/ 36 w 37"/>
                    <a:gd name="T33" fmla="*/ 13 h 17"/>
                    <a:gd name="T34" fmla="*/ 36 w 37"/>
                    <a:gd name="T35" fmla="*/ 16 h 17"/>
                    <a:gd name="T36" fmla="*/ 0 w 3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"/>
                    <a:gd name="T58" fmla="*/ 0 h 17"/>
                    <a:gd name="T59" fmla="*/ 37 w 3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7" y="0"/>
                      </a:lnTo>
                      <a:lnTo>
                        <a:pt x="36" y="0"/>
                      </a:lnTo>
                      <a:lnTo>
                        <a:pt x="36" y="4"/>
                      </a:lnTo>
                      <a:lnTo>
                        <a:pt x="36" y="9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2" name="Freeform 416"/>
                <p:cNvSpPr>
                  <a:spLocks/>
                </p:cNvSpPr>
                <p:nvPr/>
              </p:nvSpPr>
              <p:spPr bwMode="auto">
                <a:xfrm>
                  <a:off x="2990" y="2022"/>
                  <a:ext cx="19" cy="17"/>
                </a:xfrm>
                <a:custGeom>
                  <a:avLst/>
                  <a:gdLst>
                    <a:gd name="T0" fmla="*/ 0 w 19"/>
                    <a:gd name="T1" fmla="*/ 16 h 17"/>
                    <a:gd name="T2" fmla="*/ 2 w 19"/>
                    <a:gd name="T3" fmla="*/ 16 h 17"/>
                    <a:gd name="T4" fmla="*/ 4 w 19"/>
                    <a:gd name="T5" fmla="*/ 13 h 17"/>
                    <a:gd name="T6" fmla="*/ 6 w 19"/>
                    <a:gd name="T7" fmla="*/ 10 h 17"/>
                    <a:gd name="T8" fmla="*/ 8 w 19"/>
                    <a:gd name="T9" fmla="*/ 8 h 17"/>
                    <a:gd name="T10" fmla="*/ 10 w 19"/>
                    <a:gd name="T11" fmla="*/ 5 h 17"/>
                    <a:gd name="T12" fmla="*/ 12 w 19"/>
                    <a:gd name="T13" fmla="*/ 2 h 17"/>
                    <a:gd name="T14" fmla="*/ 14 w 19"/>
                    <a:gd name="T15" fmla="*/ 2 h 17"/>
                    <a:gd name="T16" fmla="*/ 16 w 19"/>
                    <a:gd name="T17" fmla="*/ 0 h 17"/>
                    <a:gd name="T18" fmla="*/ 17 w 19"/>
                    <a:gd name="T19" fmla="*/ 0 h 17"/>
                    <a:gd name="T20" fmla="*/ 18 w 19"/>
                    <a:gd name="T21" fmla="*/ 2 h 17"/>
                    <a:gd name="T22" fmla="*/ 18 w 19"/>
                    <a:gd name="T23" fmla="*/ 8 h 17"/>
                    <a:gd name="T24" fmla="*/ 18 w 19"/>
                    <a:gd name="T25" fmla="*/ 10 h 17"/>
                    <a:gd name="T26" fmla="*/ 18 w 19"/>
                    <a:gd name="T27" fmla="*/ 13 h 17"/>
                    <a:gd name="T28" fmla="*/ 18 w 19"/>
                    <a:gd name="T29" fmla="*/ 16 h 17"/>
                    <a:gd name="T30" fmla="*/ 0 w 19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9"/>
                    <a:gd name="T49" fmla="*/ 0 h 17"/>
                    <a:gd name="T50" fmla="*/ 19 w 19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9" h="17">
                      <a:moveTo>
                        <a:pt x="0" y="16"/>
                      </a:moveTo>
                      <a:lnTo>
                        <a:pt x="2" y="16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0" y="5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2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8" y="13"/>
                      </a:lnTo>
                      <a:lnTo>
                        <a:pt x="1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3" name="Freeform 417"/>
                <p:cNvSpPr>
                  <a:spLocks/>
                </p:cNvSpPr>
                <p:nvPr/>
              </p:nvSpPr>
              <p:spPr bwMode="auto">
                <a:xfrm>
                  <a:off x="2933" y="210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4" name="Freeform 418"/>
                <p:cNvSpPr>
                  <a:spLocks/>
                </p:cNvSpPr>
                <p:nvPr/>
              </p:nvSpPr>
              <p:spPr bwMode="auto">
                <a:xfrm>
                  <a:off x="2933" y="20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5" name="Freeform 419"/>
                <p:cNvSpPr>
                  <a:spLocks/>
                </p:cNvSpPr>
                <p:nvPr/>
              </p:nvSpPr>
              <p:spPr bwMode="auto">
                <a:xfrm>
                  <a:off x="2933" y="209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6" name="Freeform 420"/>
                <p:cNvSpPr>
                  <a:spLocks/>
                </p:cNvSpPr>
                <p:nvPr/>
              </p:nvSpPr>
              <p:spPr bwMode="auto">
                <a:xfrm>
                  <a:off x="2933" y="209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7" name="Freeform 421"/>
                <p:cNvSpPr>
                  <a:spLocks/>
                </p:cNvSpPr>
                <p:nvPr/>
              </p:nvSpPr>
              <p:spPr bwMode="auto">
                <a:xfrm>
                  <a:off x="2933" y="209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8" name="Freeform 422"/>
                <p:cNvSpPr>
                  <a:spLocks/>
                </p:cNvSpPr>
                <p:nvPr/>
              </p:nvSpPr>
              <p:spPr bwMode="auto">
                <a:xfrm>
                  <a:off x="2933" y="208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9" name="Freeform 423"/>
                <p:cNvSpPr>
                  <a:spLocks/>
                </p:cNvSpPr>
                <p:nvPr/>
              </p:nvSpPr>
              <p:spPr bwMode="auto">
                <a:xfrm>
                  <a:off x="2933" y="208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0" name="Freeform 424"/>
                <p:cNvSpPr>
                  <a:spLocks/>
                </p:cNvSpPr>
                <p:nvPr/>
              </p:nvSpPr>
              <p:spPr bwMode="auto">
                <a:xfrm>
                  <a:off x="2933" y="208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1" name="Freeform 425"/>
                <p:cNvSpPr>
                  <a:spLocks/>
                </p:cNvSpPr>
                <p:nvPr/>
              </p:nvSpPr>
              <p:spPr bwMode="auto">
                <a:xfrm>
                  <a:off x="2933" y="20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2" name="Freeform 426"/>
                <p:cNvSpPr>
                  <a:spLocks/>
                </p:cNvSpPr>
                <p:nvPr/>
              </p:nvSpPr>
              <p:spPr bwMode="auto">
                <a:xfrm>
                  <a:off x="2933" y="207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3" name="Freeform 427"/>
                <p:cNvSpPr>
                  <a:spLocks/>
                </p:cNvSpPr>
                <p:nvPr/>
              </p:nvSpPr>
              <p:spPr bwMode="auto">
                <a:xfrm>
                  <a:off x="2933" y="207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4" name="Freeform 428"/>
                <p:cNvSpPr>
                  <a:spLocks/>
                </p:cNvSpPr>
                <p:nvPr/>
              </p:nvSpPr>
              <p:spPr bwMode="auto">
                <a:xfrm>
                  <a:off x="2933" y="207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5" name="Freeform 429"/>
                <p:cNvSpPr>
                  <a:spLocks/>
                </p:cNvSpPr>
                <p:nvPr/>
              </p:nvSpPr>
              <p:spPr bwMode="auto">
                <a:xfrm>
                  <a:off x="2933" y="206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6" name="Freeform 430"/>
                <p:cNvSpPr>
                  <a:spLocks/>
                </p:cNvSpPr>
                <p:nvPr/>
              </p:nvSpPr>
              <p:spPr bwMode="auto">
                <a:xfrm>
                  <a:off x="2933" y="206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7" name="Freeform 431"/>
                <p:cNvSpPr>
                  <a:spLocks/>
                </p:cNvSpPr>
                <p:nvPr/>
              </p:nvSpPr>
              <p:spPr bwMode="auto">
                <a:xfrm>
                  <a:off x="2933" y="206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8" name="Freeform 432"/>
                <p:cNvSpPr>
                  <a:spLocks/>
                </p:cNvSpPr>
                <p:nvPr/>
              </p:nvSpPr>
              <p:spPr bwMode="auto">
                <a:xfrm>
                  <a:off x="2933" y="206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9" name="Freeform 433"/>
                <p:cNvSpPr>
                  <a:spLocks/>
                </p:cNvSpPr>
                <p:nvPr/>
              </p:nvSpPr>
              <p:spPr bwMode="auto">
                <a:xfrm>
                  <a:off x="2933" y="205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0" name="Freeform 434"/>
                <p:cNvSpPr>
                  <a:spLocks/>
                </p:cNvSpPr>
                <p:nvPr/>
              </p:nvSpPr>
              <p:spPr bwMode="auto">
                <a:xfrm>
                  <a:off x="2933" y="205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1" name="Freeform 435"/>
                <p:cNvSpPr>
                  <a:spLocks/>
                </p:cNvSpPr>
                <p:nvPr/>
              </p:nvSpPr>
              <p:spPr bwMode="auto">
                <a:xfrm>
                  <a:off x="2933" y="205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2" name="Freeform 436"/>
                <p:cNvSpPr>
                  <a:spLocks/>
                </p:cNvSpPr>
                <p:nvPr/>
              </p:nvSpPr>
              <p:spPr bwMode="auto">
                <a:xfrm>
                  <a:off x="2933" y="205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369" name="Freeform 437"/>
              <p:cNvSpPr>
                <a:spLocks/>
              </p:cNvSpPr>
              <p:nvPr/>
            </p:nvSpPr>
            <p:spPr bwMode="auto">
              <a:xfrm>
                <a:off x="1965" y="1922"/>
                <a:ext cx="976" cy="172"/>
              </a:xfrm>
              <a:custGeom>
                <a:avLst/>
                <a:gdLst>
                  <a:gd name="T0" fmla="*/ 970 w 976"/>
                  <a:gd name="T1" fmla="*/ 136 h 172"/>
                  <a:gd name="T2" fmla="*/ 32 w 976"/>
                  <a:gd name="T3" fmla="*/ 136 h 172"/>
                  <a:gd name="T4" fmla="*/ 32 w 976"/>
                  <a:gd name="T5" fmla="*/ 4 h 172"/>
                  <a:gd name="T6" fmla="*/ 0 w 976"/>
                  <a:gd name="T7" fmla="*/ 0 h 172"/>
                  <a:gd name="T8" fmla="*/ 0 w 976"/>
                  <a:gd name="T9" fmla="*/ 171 h 172"/>
                  <a:gd name="T10" fmla="*/ 975 w 976"/>
                  <a:gd name="T11" fmla="*/ 171 h 172"/>
                  <a:gd name="T12" fmla="*/ 970 w 976"/>
                  <a:gd name="T13" fmla="*/ 136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6"/>
                  <a:gd name="T22" fmla="*/ 0 h 172"/>
                  <a:gd name="T23" fmla="*/ 976 w 976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6" h="172">
                    <a:moveTo>
                      <a:pt x="970" y="136"/>
                    </a:moveTo>
                    <a:lnTo>
                      <a:pt x="32" y="136"/>
                    </a:lnTo>
                    <a:lnTo>
                      <a:pt x="32" y="4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975" y="171"/>
                    </a:lnTo>
                    <a:lnTo>
                      <a:pt x="970" y="136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A0A0A0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41" name="Group 438"/>
            <p:cNvGrpSpPr>
              <a:grpSpLocks/>
            </p:cNvGrpSpPr>
            <p:nvPr/>
          </p:nvGrpSpPr>
          <p:grpSpPr bwMode="auto">
            <a:xfrm>
              <a:off x="1283" y="2008"/>
              <a:ext cx="1943" cy="445"/>
              <a:chOff x="1283" y="2008"/>
              <a:chExt cx="1943" cy="445"/>
            </a:xfrm>
          </p:grpSpPr>
          <p:grpSp>
            <p:nvGrpSpPr>
              <p:cNvPr id="1195" name="Group 439"/>
              <p:cNvGrpSpPr>
                <a:grpSpLocks/>
              </p:cNvGrpSpPr>
              <p:nvPr/>
            </p:nvGrpSpPr>
            <p:grpSpPr bwMode="auto">
              <a:xfrm>
                <a:off x="2915" y="2239"/>
                <a:ext cx="311" cy="129"/>
                <a:chOff x="2915" y="2239"/>
                <a:chExt cx="311" cy="129"/>
              </a:xfrm>
            </p:grpSpPr>
            <p:sp>
              <p:nvSpPr>
                <p:cNvPr id="1285" name="Freeform 440"/>
                <p:cNvSpPr>
                  <a:spLocks/>
                </p:cNvSpPr>
                <p:nvPr/>
              </p:nvSpPr>
              <p:spPr bwMode="auto">
                <a:xfrm>
                  <a:off x="3209" y="233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7 w 17"/>
                    <a:gd name="T3" fmla="*/ 16 h 17"/>
                    <a:gd name="T4" fmla="*/ 10 w 17"/>
                    <a:gd name="T5" fmla="*/ 16 h 17"/>
                    <a:gd name="T6" fmla="*/ 14 w 17"/>
                    <a:gd name="T7" fmla="*/ 12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7" y="16"/>
                      </a:lnTo>
                      <a:lnTo>
                        <a:pt x="10" y="16"/>
                      </a:lnTo>
                      <a:lnTo>
                        <a:pt x="14" y="12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6" name="Freeform 441"/>
                <p:cNvSpPr>
                  <a:spLocks/>
                </p:cNvSpPr>
                <p:nvPr/>
              </p:nvSpPr>
              <p:spPr bwMode="auto">
                <a:xfrm>
                  <a:off x="3201" y="2324"/>
                  <a:ext cx="18" cy="18"/>
                </a:xfrm>
                <a:custGeom>
                  <a:avLst/>
                  <a:gdLst>
                    <a:gd name="T0" fmla="*/ 8 w 18"/>
                    <a:gd name="T1" fmla="*/ 17 h 18"/>
                    <a:gd name="T2" fmla="*/ 0 w 18"/>
                    <a:gd name="T3" fmla="*/ 17 h 18"/>
                    <a:gd name="T4" fmla="*/ 17 w 18"/>
                    <a:gd name="T5" fmla="*/ 0 h 18"/>
                    <a:gd name="T6" fmla="*/ 17 w 18"/>
                    <a:gd name="T7" fmla="*/ 8 h 18"/>
                    <a:gd name="T8" fmla="*/ 8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17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7" name="Freeform 442"/>
                <p:cNvSpPr>
                  <a:spLocks/>
                </p:cNvSpPr>
                <p:nvPr/>
              </p:nvSpPr>
              <p:spPr bwMode="auto">
                <a:xfrm>
                  <a:off x="3192" y="2314"/>
                  <a:ext cx="27" cy="28"/>
                </a:xfrm>
                <a:custGeom>
                  <a:avLst/>
                  <a:gdLst>
                    <a:gd name="T0" fmla="*/ 8 w 27"/>
                    <a:gd name="T1" fmla="*/ 27 h 28"/>
                    <a:gd name="T2" fmla="*/ 0 w 27"/>
                    <a:gd name="T3" fmla="*/ 27 h 28"/>
                    <a:gd name="T4" fmla="*/ 26 w 27"/>
                    <a:gd name="T5" fmla="*/ 0 h 28"/>
                    <a:gd name="T6" fmla="*/ 26 w 27"/>
                    <a:gd name="T7" fmla="*/ 9 h 28"/>
                    <a:gd name="T8" fmla="*/ 8 w 27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8"/>
                    <a:gd name="T17" fmla="*/ 27 w 27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8">
                      <a:moveTo>
                        <a:pt x="8" y="27"/>
                      </a:moveTo>
                      <a:lnTo>
                        <a:pt x="0" y="27"/>
                      </a:lnTo>
                      <a:lnTo>
                        <a:pt x="26" y="0"/>
                      </a:lnTo>
                      <a:lnTo>
                        <a:pt x="26" y="9"/>
                      </a:lnTo>
                      <a:lnTo>
                        <a:pt x="8" y="27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8" name="Freeform 443"/>
                <p:cNvSpPr>
                  <a:spLocks/>
                </p:cNvSpPr>
                <p:nvPr/>
              </p:nvSpPr>
              <p:spPr bwMode="auto">
                <a:xfrm>
                  <a:off x="3183" y="2305"/>
                  <a:ext cx="36" cy="37"/>
                </a:xfrm>
                <a:custGeom>
                  <a:avLst/>
                  <a:gdLst>
                    <a:gd name="T0" fmla="*/ 9 w 36"/>
                    <a:gd name="T1" fmla="*/ 36 h 37"/>
                    <a:gd name="T2" fmla="*/ 0 w 36"/>
                    <a:gd name="T3" fmla="*/ 36 h 37"/>
                    <a:gd name="T4" fmla="*/ 35 w 36"/>
                    <a:gd name="T5" fmla="*/ 0 h 37"/>
                    <a:gd name="T6" fmla="*/ 35 w 36"/>
                    <a:gd name="T7" fmla="*/ 9 h 37"/>
                    <a:gd name="T8" fmla="*/ 9 w 36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7"/>
                    <a:gd name="T17" fmla="*/ 36 w 36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7">
                      <a:moveTo>
                        <a:pt x="9" y="36"/>
                      </a:moveTo>
                      <a:lnTo>
                        <a:pt x="0" y="36"/>
                      </a:lnTo>
                      <a:lnTo>
                        <a:pt x="35" y="0"/>
                      </a:lnTo>
                      <a:lnTo>
                        <a:pt x="35" y="9"/>
                      </a:lnTo>
                      <a:lnTo>
                        <a:pt x="9" y="36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9" name="Freeform 444"/>
                <p:cNvSpPr>
                  <a:spLocks/>
                </p:cNvSpPr>
                <p:nvPr/>
              </p:nvSpPr>
              <p:spPr bwMode="auto">
                <a:xfrm>
                  <a:off x="3174" y="2295"/>
                  <a:ext cx="45" cy="47"/>
                </a:xfrm>
                <a:custGeom>
                  <a:avLst/>
                  <a:gdLst>
                    <a:gd name="T0" fmla="*/ 8 w 45"/>
                    <a:gd name="T1" fmla="*/ 46 h 47"/>
                    <a:gd name="T2" fmla="*/ 0 w 45"/>
                    <a:gd name="T3" fmla="*/ 46 h 47"/>
                    <a:gd name="T4" fmla="*/ 44 w 45"/>
                    <a:gd name="T5" fmla="*/ 0 h 47"/>
                    <a:gd name="T6" fmla="*/ 44 w 45"/>
                    <a:gd name="T7" fmla="*/ 9 h 47"/>
                    <a:gd name="T8" fmla="*/ 8 w 45"/>
                    <a:gd name="T9" fmla="*/ 46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7"/>
                    <a:gd name="T17" fmla="*/ 45 w 45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7">
                      <a:moveTo>
                        <a:pt x="8" y="46"/>
                      </a:moveTo>
                      <a:lnTo>
                        <a:pt x="0" y="46"/>
                      </a:lnTo>
                      <a:lnTo>
                        <a:pt x="44" y="0"/>
                      </a:lnTo>
                      <a:lnTo>
                        <a:pt x="44" y="9"/>
                      </a:lnTo>
                      <a:lnTo>
                        <a:pt x="8" y="46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0" name="Freeform 445"/>
                <p:cNvSpPr>
                  <a:spLocks/>
                </p:cNvSpPr>
                <p:nvPr/>
              </p:nvSpPr>
              <p:spPr bwMode="auto">
                <a:xfrm>
                  <a:off x="3165" y="2287"/>
                  <a:ext cx="54" cy="55"/>
                </a:xfrm>
                <a:custGeom>
                  <a:avLst/>
                  <a:gdLst>
                    <a:gd name="T0" fmla="*/ 8 w 54"/>
                    <a:gd name="T1" fmla="*/ 54 h 55"/>
                    <a:gd name="T2" fmla="*/ 0 w 54"/>
                    <a:gd name="T3" fmla="*/ 54 h 55"/>
                    <a:gd name="T4" fmla="*/ 53 w 54"/>
                    <a:gd name="T5" fmla="*/ 0 h 55"/>
                    <a:gd name="T6" fmla="*/ 53 w 54"/>
                    <a:gd name="T7" fmla="*/ 8 h 55"/>
                    <a:gd name="T8" fmla="*/ 8 w 54"/>
                    <a:gd name="T9" fmla="*/ 54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55"/>
                    <a:gd name="T17" fmla="*/ 54 w 54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55">
                      <a:moveTo>
                        <a:pt x="8" y="54"/>
                      </a:moveTo>
                      <a:lnTo>
                        <a:pt x="0" y="54"/>
                      </a:lnTo>
                      <a:lnTo>
                        <a:pt x="53" y="0"/>
                      </a:lnTo>
                      <a:lnTo>
                        <a:pt x="53" y="8"/>
                      </a:lnTo>
                      <a:lnTo>
                        <a:pt x="8" y="54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1" name="Freeform 446"/>
                <p:cNvSpPr>
                  <a:spLocks/>
                </p:cNvSpPr>
                <p:nvPr/>
              </p:nvSpPr>
              <p:spPr bwMode="auto">
                <a:xfrm>
                  <a:off x="3157" y="2277"/>
                  <a:ext cx="62" cy="65"/>
                </a:xfrm>
                <a:custGeom>
                  <a:avLst/>
                  <a:gdLst>
                    <a:gd name="T0" fmla="*/ 8 w 62"/>
                    <a:gd name="T1" fmla="*/ 64 h 65"/>
                    <a:gd name="T2" fmla="*/ 0 w 62"/>
                    <a:gd name="T3" fmla="*/ 64 h 65"/>
                    <a:gd name="T4" fmla="*/ 61 w 62"/>
                    <a:gd name="T5" fmla="*/ 0 h 65"/>
                    <a:gd name="T6" fmla="*/ 61 w 62"/>
                    <a:gd name="T7" fmla="*/ 9 h 65"/>
                    <a:gd name="T8" fmla="*/ 8 w 62"/>
                    <a:gd name="T9" fmla="*/ 6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65"/>
                    <a:gd name="T17" fmla="*/ 62 w 6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65">
                      <a:moveTo>
                        <a:pt x="8" y="64"/>
                      </a:moveTo>
                      <a:lnTo>
                        <a:pt x="0" y="64"/>
                      </a:lnTo>
                      <a:lnTo>
                        <a:pt x="61" y="0"/>
                      </a:lnTo>
                      <a:lnTo>
                        <a:pt x="61" y="9"/>
                      </a:lnTo>
                      <a:lnTo>
                        <a:pt x="8" y="64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2" name="Freeform 447"/>
                <p:cNvSpPr>
                  <a:spLocks/>
                </p:cNvSpPr>
                <p:nvPr/>
              </p:nvSpPr>
              <p:spPr bwMode="auto">
                <a:xfrm>
                  <a:off x="3148" y="2268"/>
                  <a:ext cx="71" cy="74"/>
                </a:xfrm>
                <a:custGeom>
                  <a:avLst/>
                  <a:gdLst>
                    <a:gd name="T0" fmla="*/ 8 w 71"/>
                    <a:gd name="T1" fmla="*/ 73 h 74"/>
                    <a:gd name="T2" fmla="*/ 0 w 71"/>
                    <a:gd name="T3" fmla="*/ 73 h 74"/>
                    <a:gd name="T4" fmla="*/ 70 w 71"/>
                    <a:gd name="T5" fmla="*/ 0 h 74"/>
                    <a:gd name="T6" fmla="*/ 70 w 71"/>
                    <a:gd name="T7" fmla="*/ 9 h 74"/>
                    <a:gd name="T8" fmla="*/ 8 w 71"/>
                    <a:gd name="T9" fmla="*/ 73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74"/>
                    <a:gd name="T17" fmla="*/ 71 w 71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74">
                      <a:moveTo>
                        <a:pt x="8" y="73"/>
                      </a:moveTo>
                      <a:lnTo>
                        <a:pt x="0" y="73"/>
                      </a:lnTo>
                      <a:lnTo>
                        <a:pt x="70" y="0"/>
                      </a:lnTo>
                      <a:lnTo>
                        <a:pt x="70" y="9"/>
                      </a:lnTo>
                      <a:lnTo>
                        <a:pt x="8" y="73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3" name="Freeform 448"/>
                <p:cNvSpPr>
                  <a:spLocks/>
                </p:cNvSpPr>
                <p:nvPr/>
              </p:nvSpPr>
              <p:spPr bwMode="auto">
                <a:xfrm>
                  <a:off x="3139" y="2259"/>
                  <a:ext cx="80" cy="83"/>
                </a:xfrm>
                <a:custGeom>
                  <a:avLst/>
                  <a:gdLst>
                    <a:gd name="T0" fmla="*/ 9 w 80"/>
                    <a:gd name="T1" fmla="*/ 82 h 83"/>
                    <a:gd name="T2" fmla="*/ 0 w 80"/>
                    <a:gd name="T3" fmla="*/ 82 h 83"/>
                    <a:gd name="T4" fmla="*/ 79 w 80"/>
                    <a:gd name="T5" fmla="*/ 0 h 83"/>
                    <a:gd name="T6" fmla="*/ 79 w 80"/>
                    <a:gd name="T7" fmla="*/ 0 h 83"/>
                    <a:gd name="T8" fmla="*/ 79 w 80"/>
                    <a:gd name="T9" fmla="*/ 1 h 83"/>
                    <a:gd name="T10" fmla="*/ 79 w 80"/>
                    <a:gd name="T11" fmla="*/ 9 h 83"/>
                    <a:gd name="T12" fmla="*/ 9 w 80"/>
                    <a:gd name="T13" fmla="*/ 82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83"/>
                    <a:gd name="T23" fmla="*/ 80 w 80"/>
                    <a:gd name="T24" fmla="*/ 83 h 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83">
                      <a:moveTo>
                        <a:pt x="9" y="82"/>
                      </a:moveTo>
                      <a:lnTo>
                        <a:pt x="0" y="82"/>
                      </a:lnTo>
                      <a:lnTo>
                        <a:pt x="79" y="0"/>
                      </a:lnTo>
                      <a:lnTo>
                        <a:pt x="79" y="1"/>
                      </a:lnTo>
                      <a:lnTo>
                        <a:pt x="79" y="9"/>
                      </a:lnTo>
                      <a:lnTo>
                        <a:pt x="9" y="82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4" name="Freeform 449"/>
                <p:cNvSpPr>
                  <a:spLocks/>
                </p:cNvSpPr>
                <p:nvPr/>
              </p:nvSpPr>
              <p:spPr bwMode="auto">
                <a:xfrm>
                  <a:off x="3130" y="2256"/>
                  <a:ext cx="89" cy="86"/>
                </a:xfrm>
                <a:custGeom>
                  <a:avLst/>
                  <a:gdLst>
                    <a:gd name="T0" fmla="*/ 8 w 89"/>
                    <a:gd name="T1" fmla="*/ 85 h 86"/>
                    <a:gd name="T2" fmla="*/ 0 w 89"/>
                    <a:gd name="T3" fmla="*/ 85 h 86"/>
                    <a:gd name="T4" fmla="*/ 81 w 89"/>
                    <a:gd name="T5" fmla="*/ 0 h 86"/>
                    <a:gd name="T6" fmla="*/ 83 w 89"/>
                    <a:gd name="T7" fmla="*/ 0 h 86"/>
                    <a:gd name="T8" fmla="*/ 84 w 89"/>
                    <a:gd name="T9" fmla="*/ 0 h 86"/>
                    <a:gd name="T10" fmla="*/ 86 w 89"/>
                    <a:gd name="T11" fmla="*/ 0 h 86"/>
                    <a:gd name="T12" fmla="*/ 87 w 89"/>
                    <a:gd name="T13" fmla="*/ 1 h 86"/>
                    <a:gd name="T14" fmla="*/ 88 w 89"/>
                    <a:gd name="T15" fmla="*/ 3 h 86"/>
                    <a:gd name="T16" fmla="*/ 8 w 89"/>
                    <a:gd name="T17" fmla="*/ 85 h 8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9"/>
                    <a:gd name="T28" fmla="*/ 0 h 86"/>
                    <a:gd name="T29" fmla="*/ 89 w 89"/>
                    <a:gd name="T30" fmla="*/ 86 h 8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9" h="86">
                      <a:moveTo>
                        <a:pt x="8" y="85"/>
                      </a:moveTo>
                      <a:lnTo>
                        <a:pt x="0" y="85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6" y="0"/>
                      </a:lnTo>
                      <a:lnTo>
                        <a:pt x="87" y="1"/>
                      </a:lnTo>
                      <a:lnTo>
                        <a:pt x="88" y="3"/>
                      </a:lnTo>
                      <a:lnTo>
                        <a:pt x="8" y="85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5" name="Freeform 450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89" cy="86"/>
                </a:xfrm>
                <a:custGeom>
                  <a:avLst/>
                  <a:gdLst>
                    <a:gd name="T0" fmla="*/ 6 w 89"/>
                    <a:gd name="T1" fmla="*/ 85 h 86"/>
                    <a:gd name="T2" fmla="*/ 4 w 89"/>
                    <a:gd name="T3" fmla="*/ 85 h 86"/>
                    <a:gd name="T4" fmla="*/ 3 w 89"/>
                    <a:gd name="T5" fmla="*/ 85 h 86"/>
                    <a:gd name="T6" fmla="*/ 2 w 89"/>
                    <a:gd name="T7" fmla="*/ 84 h 86"/>
                    <a:gd name="T8" fmla="*/ 0 w 89"/>
                    <a:gd name="T9" fmla="*/ 83 h 86"/>
                    <a:gd name="T10" fmla="*/ 0 w 89"/>
                    <a:gd name="T11" fmla="*/ 82 h 86"/>
                    <a:gd name="T12" fmla="*/ 80 w 89"/>
                    <a:gd name="T13" fmla="*/ 0 h 86"/>
                    <a:gd name="T14" fmla="*/ 88 w 89"/>
                    <a:gd name="T15" fmla="*/ 0 h 86"/>
                    <a:gd name="T16" fmla="*/ 6 w 89"/>
                    <a:gd name="T17" fmla="*/ 85 h 8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9"/>
                    <a:gd name="T28" fmla="*/ 0 h 86"/>
                    <a:gd name="T29" fmla="*/ 89 w 89"/>
                    <a:gd name="T30" fmla="*/ 86 h 8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9" h="86">
                      <a:moveTo>
                        <a:pt x="6" y="85"/>
                      </a:moveTo>
                      <a:lnTo>
                        <a:pt x="4" y="85"/>
                      </a:lnTo>
                      <a:lnTo>
                        <a:pt x="3" y="85"/>
                      </a:lnTo>
                      <a:lnTo>
                        <a:pt x="2" y="84"/>
                      </a:lnTo>
                      <a:lnTo>
                        <a:pt x="0" y="83"/>
                      </a:lnTo>
                      <a:lnTo>
                        <a:pt x="0" y="82"/>
                      </a:lnTo>
                      <a:lnTo>
                        <a:pt x="80" y="0"/>
                      </a:lnTo>
                      <a:lnTo>
                        <a:pt x="88" y="0"/>
                      </a:lnTo>
                      <a:lnTo>
                        <a:pt x="6" y="85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6" name="Freeform 451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81" cy="83"/>
                </a:xfrm>
                <a:custGeom>
                  <a:avLst/>
                  <a:gdLst>
                    <a:gd name="T0" fmla="*/ 0 w 81"/>
                    <a:gd name="T1" fmla="*/ 82 h 83"/>
                    <a:gd name="T2" fmla="*/ 0 w 81"/>
                    <a:gd name="T3" fmla="*/ 81 h 83"/>
                    <a:gd name="T4" fmla="*/ 0 w 81"/>
                    <a:gd name="T5" fmla="*/ 80 h 83"/>
                    <a:gd name="T6" fmla="*/ 0 w 81"/>
                    <a:gd name="T7" fmla="*/ 79 h 83"/>
                    <a:gd name="T8" fmla="*/ 0 w 81"/>
                    <a:gd name="T9" fmla="*/ 73 h 83"/>
                    <a:gd name="T10" fmla="*/ 70 w 81"/>
                    <a:gd name="T11" fmla="*/ 0 h 83"/>
                    <a:gd name="T12" fmla="*/ 80 w 81"/>
                    <a:gd name="T13" fmla="*/ 0 h 83"/>
                    <a:gd name="T14" fmla="*/ 0 w 81"/>
                    <a:gd name="T15" fmla="*/ 82 h 8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1"/>
                    <a:gd name="T25" fmla="*/ 0 h 83"/>
                    <a:gd name="T26" fmla="*/ 81 w 81"/>
                    <a:gd name="T27" fmla="*/ 83 h 8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1" h="83">
                      <a:moveTo>
                        <a:pt x="0" y="82"/>
                      </a:moveTo>
                      <a:lnTo>
                        <a:pt x="0" y="81"/>
                      </a:lnTo>
                      <a:lnTo>
                        <a:pt x="0" y="80"/>
                      </a:lnTo>
                      <a:lnTo>
                        <a:pt x="0" y="79"/>
                      </a:lnTo>
                      <a:lnTo>
                        <a:pt x="0" y="73"/>
                      </a:lnTo>
                      <a:lnTo>
                        <a:pt x="70" y="0"/>
                      </a:lnTo>
                      <a:lnTo>
                        <a:pt x="80" y="0"/>
                      </a:lnTo>
                      <a:lnTo>
                        <a:pt x="0" y="82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7" name="Freeform 452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71" cy="74"/>
                </a:xfrm>
                <a:custGeom>
                  <a:avLst/>
                  <a:gdLst>
                    <a:gd name="T0" fmla="*/ 0 w 71"/>
                    <a:gd name="T1" fmla="*/ 73 h 74"/>
                    <a:gd name="T2" fmla="*/ 0 w 71"/>
                    <a:gd name="T3" fmla="*/ 63 h 74"/>
                    <a:gd name="T4" fmla="*/ 61 w 71"/>
                    <a:gd name="T5" fmla="*/ 0 h 74"/>
                    <a:gd name="T6" fmla="*/ 70 w 71"/>
                    <a:gd name="T7" fmla="*/ 0 h 74"/>
                    <a:gd name="T8" fmla="*/ 0 w 71"/>
                    <a:gd name="T9" fmla="*/ 73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74"/>
                    <a:gd name="T17" fmla="*/ 71 w 71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74">
                      <a:moveTo>
                        <a:pt x="0" y="73"/>
                      </a:moveTo>
                      <a:lnTo>
                        <a:pt x="0" y="63"/>
                      </a:lnTo>
                      <a:lnTo>
                        <a:pt x="61" y="0"/>
                      </a:lnTo>
                      <a:lnTo>
                        <a:pt x="70" y="0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8" name="Freeform 453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63" cy="65"/>
                </a:xfrm>
                <a:custGeom>
                  <a:avLst/>
                  <a:gdLst>
                    <a:gd name="T0" fmla="*/ 0 w 63"/>
                    <a:gd name="T1" fmla="*/ 64 h 65"/>
                    <a:gd name="T2" fmla="*/ 0 w 63"/>
                    <a:gd name="T3" fmla="*/ 54 h 65"/>
                    <a:gd name="T4" fmla="*/ 52 w 63"/>
                    <a:gd name="T5" fmla="*/ 0 h 65"/>
                    <a:gd name="T6" fmla="*/ 62 w 63"/>
                    <a:gd name="T7" fmla="*/ 0 h 65"/>
                    <a:gd name="T8" fmla="*/ 0 w 63"/>
                    <a:gd name="T9" fmla="*/ 6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"/>
                    <a:gd name="T16" fmla="*/ 0 h 65"/>
                    <a:gd name="T17" fmla="*/ 63 w 6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" h="65">
                      <a:moveTo>
                        <a:pt x="0" y="64"/>
                      </a:moveTo>
                      <a:lnTo>
                        <a:pt x="0" y="54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0" y="64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9" name="Freeform 454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53" cy="56"/>
                </a:xfrm>
                <a:custGeom>
                  <a:avLst/>
                  <a:gdLst>
                    <a:gd name="T0" fmla="*/ 0 w 53"/>
                    <a:gd name="T1" fmla="*/ 55 h 56"/>
                    <a:gd name="T2" fmla="*/ 0 w 53"/>
                    <a:gd name="T3" fmla="*/ 45 h 56"/>
                    <a:gd name="T4" fmla="*/ 44 w 53"/>
                    <a:gd name="T5" fmla="*/ 0 h 56"/>
                    <a:gd name="T6" fmla="*/ 52 w 53"/>
                    <a:gd name="T7" fmla="*/ 0 h 56"/>
                    <a:gd name="T8" fmla="*/ 0 w 53"/>
                    <a:gd name="T9" fmla="*/ 55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6"/>
                    <a:gd name="T17" fmla="*/ 53 w 53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6">
                      <a:moveTo>
                        <a:pt x="0" y="55"/>
                      </a:moveTo>
                      <a:lnTo>
                        <a:pt x="0" y="45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0" name="Freeform 455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46" cy="47"/>
                </a:xfrm>
                <a:custGeom>
                  <a:avLst/>
                  <a:gdLst>
                    <a:gd name="T0" fmla="*/ 0 w 46"/>
                    <a:gd name="T1" fmla="*/ 46 h 47"/>
                    <a:gd name="T2" fmla="*/ 0 w 46"/>
                    <a:gd name="T3" fmla="*/ 36 h 47"/>
                    <a:gd name="T4" fmla="*/ 35 w 46"/>
                    <a:gd name="T5" fmla="*/ 0 h 47"/>
                    <a:gd name="T6" fmla="*/ 45 w 46"/>
                    <a:gd name="T7" fmla="*/ 0 h 47"/>
                    <a:gd name="T8" fmla="*/ 0 w 46"/>
                    <a:gd name="T9" fmla="*/ 46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47"/>
                    <a:gd name="T17" fmla="*/ 46 w 46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47">
                      <a:moveTo>
                        <a:pt x="0" y="46"/>
                      </a:moveTo>
                      <a:lnTo>
                        <a:pt x="0" y="36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1" name="Freeform 456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36" cy="38"/>
                </a:xfrm>
                <a:custGeom>
                  <a:avLst/>
                  <a:gdLst>
                    <a:gd name="T0" fmla="*/ 0 w 36"/>
                    <a:gd name="T1" fmla="*/ 37 h 38"/>
                    <a:gd name="T2" fmla="*/ 0 w 36"/>
                    <a:gd name="T3" fmla="*/ 27 h 38"/>
                    <a:gd name="T4" fmla="*/ 26 w 36"/>
                    <a:gd name="T5" fmla="*/ 0 h 38"/>
                    <a:gd name="T6" fmla="*/ 35 w 36"/>
                    <a:gd name="T7" fmla="*/ 0 h 38"/>
                    <a:gd name="T8" fmla="*/ 0 w 36"/>
                    <a:gd name="T9" fmla="*/ 3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8"/>
                    <a:gd name="T17" fmla="*/ 36 w 36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8">
                      <a:moveTo>
                        <a:pt x="0" y="37"/>
                      </a:moveTo>
                      <a:lnTo>
                        <a:pt x="0" y="27"/>
                      </a:lnTo>
                      <a:lnTo>
                        <a:pt x="26" y="0"/>
                      </a:lnTo>
                      <a:lnTo>
                        <a:pt x="35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2" name="Freeform 457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28" cy="28"/>
                </a:xfrm>
                <a:custGeom>
                  <a:avLst/>
                  <a:gdLst>
                    <a:gd name="T0" fmla="*/ 0 w 28"/>
                    <a:gd name="T1" fmla="*/ 27 h 28"/>
                    <a:gd name="T2" fmla="*/ 0 w 28"/>
                    <a:gd name="T3" fmla="*/ 18 h 28"/>
                    <a:gd name="T4" fmla="*/ 17 w 28"/>
                    <a:gd name="T5" fmla="*/ 0 h 28"/>
                    <a:gd name="T6" fmla="*/ 27 w 28"/>
                    <a:gd name="T7" fmla="*/ 0 h 28"/>
                    <a:gd name="T8" fmla="*/ 0 w 28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8"/>
                    <a:gd name="T17" fmla="*/ 28 w 28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8">
                      <a:moveTo>
                        <a:pt x="0" y="27"/>
                      </a:moveTo>
                      <a:lnTo>
                        <a:pt x="0" y="18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3" name="Freeform 458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18" cy="19"/>
                </a:xfrm>
                <a:custGeom>
                  <a:avLst/>
                  <a:gdLst>
                    <a:gd name="T0" fmla="*/ 0 w 18"/>
                    <a:gd name="T1" fmla="*/ 18 h 19"/>
                    <a:gd name="T2" fmla="*/ 0 w 18"/>
                    <a:gd name="T3" fmla="*/ 9 h 19"/>
                    <a:gd name="T4" fmla="*/ 8 w 18"/>
                    <a:gd name="T5" fmla="*/ 0 h 19"/>
                    <a:gd name="T6" fmla="*/ 17 w 18"/>
                    <a:gd name="T7" fmla="*/ 0 h 19"/>
                    <a:gd name="T8" fmla="*/ 0 w 18"/>
                    <a:gd name="T9" fmla="*/ 1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9"/>
                    <a:gd name="T17" fmla="*/ 18 w 18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9">
                      <a:moveTo>
                        <a:pt x="0" y="18"/>
                      </a:moveTo>
                      <a:lnTo>
                        <a:pt x="0" y="9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4" name="Freeform 459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4 h 17"/>
                    <a:gd name="T6" fmla="*/ 2 w 17"/>
                    <a:gd name="T7" fmla="*/ 2 h 17"/>
                    <a:gd name="T8" fmla="*/ 5 w 17"/>
                    <a:gd name="T9" fmla="*/ 0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5" name="Freeform 460"/>
                <p:cNvSpPr>
                  <a:spLocks/>
                </p:cNvSpPr>
                <p:nvPr/>
              </p:nvSpPr>
              <p:spPr bwMode="auto">
                <a:xfrm>
                  <a:off x="3166" y="2268"/>
                  <a:ext cx="17" cy="20"/>
                </a:xfrm>
                <a:custGeom>
                  <a:avLst/>
                  <a:gdLst>
                    <a:gd name="T0" fmla="*/ 0 w 17"/>
                    <a:gd name="T1" fmla="*/ 0 h 20"/>
                    <a:gd name="T2" fmla="*/ 16 w 17"/>
                    <a:gd name="T3" fmla="*/ 0 h 20"/>
                    <a:gd name="T4" fmla="*/ 16 w 17"/>
                    <a:gd name="T5" fmla="*/ 19 h 20"/>
                    <a:gd name="T6" fmla="*/ 0 w 17"/>
                    <a:gd name="T7" fmla="*/ 19 h 20"/>
                    <a:gd name="T8" fmla="*/ 0 w 1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0"/>
                    <a:gd name="T17" fmla="*/ 17 w 1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0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6" name="Freeform 461"/>
                <p:cNvSpPr>
                  <a:spLocks/>
                </p:cNvSpPr>
                <p:nvPr/>
              </p:nvSpPr>
              <p:spPr bwMode="auto">
                <a:xfrm>
                  <a:off x="3166" y="2268"/>
                  <a:ext cx="17" cy="20"/>
                </a:xfrm>
                <a:custGeom>
                  <a:avLst/>
                  <a:gdLst>
                    <a:gd name="T0" fmla="*/ 0 w 17"/>
                    <a:gd name="T1" fmla="*/ 0 h 20"/>
                    <a:gd name="T2" fmla="*/ 16 w 17"/>
                    <a:gd name="T3" fmla="*/ 0 h 20"/>
                    <a:gd name="T4" fmla="*/ 16 w 17"/>
                    <a:gd name="T5" fmla="*/ 19 h 20"/>
                    <a:gd name="T6" fmla="*/ 0 w 17"/>
                    <a:gd name="T7" fmla="*/ 19 h 20"/>
                    <a:gd name="T8" fmla="*/ 0 w 1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0"/>
                    <a:gd name="T17" fmla="*/ 17 w 1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0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7" name="Freeform 462"/>
                <p:cNvSpPr>
                  <a:spLocks/>
                </p:cNvSpPr>
                <p:nvPr/>
              </p:nvSpPr>
              <p:spPr bwMode="auto">
                <a:xfrm>
                  <a:off x="3166" y="2306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8" name="Freeform 463"/>
                <p:cNvSpPr>
                  <a:spLocks/>
                </p:cNvSpPr>
                <p:nvPr/>
              </p:nvSpPr>
              <p:spPr bwMode="auto">
                <a:xfrm>
                  <a:off x="2994" y="2351"/>
                  <a:ext cx="133" cy="17"/>
                </a:xfrm>
                <a:custGeom>
                  <a:avLst/>
                  <a:gdLst>
                    <a:gd name="T0" fmla="*/ 0 w 133"/>
                    <a:gd name="T1" fmla="*/ 0 h 17"/>
                    <a:gd name="T2" fmla="*/ 0 w 133"/>
                    <a:gd name="T3" fmla="*/ 4 h 17"/>
                    <a:gd name="T4" fmla="*/ 0 w 133"/>
                    <a:gd name="T5" fmla="*/ 9 h 17"/>
                    <a:gd name="T6" fmla="*/ 0 w 133"/>
                    <a:gd name="T7" fmla="*/ 13 h 17"/>
                    <a:gd name="T8" fmla="*/ 1 w 133"/>
                    <a:gd name="T9" fmla="*/ 16 h 17"/>
                    <a:gd name="T10" fmla="*/ 3 w 133"/>
                    <a:gd name="T11" fmla="*/ 16 h 17"/>
                    <a:gd name="T12" fmla="*/ 129 w 133"/>
                    <a:gd name="T13" fmla="*/ 16 h 17"/>
                    <a:gd name="T14" fmla="*/ 130 w 133"/>
                    <a:gd name="T15" fmla="*/ 16 h 17"/>
                    <a:gd name="T16" fmla="*/ 131 w 133"/>
                    <a:gd name="T17" fmla="*/ 13 h 17"/>
                    <a:gd name="T18" fmla="*/ 132 w 133"/>
                    <a:gd name="T19" fmla="*/ 9 h 17"/>
                    <a:gd name="T20" fmla="*/ 132 w 133"/>
                    <a:gd name="T21" fmla="*/ 4 h 17"/>
                    <a:gd name="T22" fmla="*/ 132 w 133"/>
                    <a:gd name="T23" fmla="*/ 0 h 17"/>
                    <a:gd name="T24" fmla="*/ 0 w 133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3"/>
                    <a:gd name="T40" fmla="*/ 0 h 17"/>
                    <a:gd name="T41" fmla="*/ 133 w 133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3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129" y="16"/>
                      </a:lnTo>
                      <a:lnTo>
                        <a:pt x="130" y="16"/>
                      </a:lnTo>
                      <a:lnTo>
                        <a:pt x="131" y="13"/>
                      </a:lnTo>
                      <a:lnTo>
                        <a:pt x="132" y="9"/>
                      </a:lnTo>
                      <a:lnTo>
                        <a:pt x="132" y="4"/>
                      </a:lnTo>
                      <a:lnTo>
                        <a:pt x="13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9" name="Freeform 464"/>
                <p:cNvSpPr>
                  <a:spLocks/>
                </p:cNvSpPr>
                <p:nvPr/>
              </p:nvSpPr>
              <p:spPr bwMode="auto">
                <a:xfrm>
                  <a:off x="2994" y="2346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0" name="Freeform 465"/>
                <p:cNvSpPr>
                  <a:spLocks/>
                </p:cNvSpPr>
                <p:nvPr/>
              </p:nvSpPr>
              <p:spPr bwMode="auto">
                <a:xfrm>
                  <a:off x="2994" y="2340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1" name="Freeform 466"/>
                <p:cNvSpPr>
                  <a:spLocks/>
                </p:cNvSpPr>
                <p:nvPr/>
              </p:nvSpPr>
              <p:spPr bwMode="auto">
                <a:xfrm>
                  <a:off x="2994" y="2333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2" name="Freeform 467"/>
                <p:cNvSpPr>
                  <a:spLocks/>
                </p:cNvSpPr>
                <p:nvPr/>
              </p:nvSpPr>
              <p:spPr bwMode="auto">
                <a:xfrm>
                  <a:off x="2994" y="2328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3" name="Freeform 468"/>
                <p:cNvSpPr>
                  <a:spLocks/>
                </p:cNvSpPr>
                <p:nvPr/>
              </p:nvSpPr>
              <p:spPr bwMode="auto">
                <a:xfrm>
                  <a:off x="2994" y="2322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4" name="Freeform 469"/>
                <p:cNvSpPr>
                  <a:spLocks/>
                </p:cNvSpPr>
                <p:nvPr/>
              </p:nvSpPr>
              <p:spPr bwMode="auto">
                <a:xfrm>
                  <a:off x="2994" y="2315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5" name="Freeform 470"/>
                <p:cNvSpPr>
                  <a:spLocks/>
                </p:cNvSpPr>
                <p:nvPr/>
              </p:nvSpPr>
              <p:spPr bwMode="auto">
                <a:xfrm>
                  <a:off x="2994" y="2310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6" name="Freeform 471"/>
                <p:cNvSpPr>
                  <a:spLocks/>
                </p:cNvSpPr>
                <p:nvPr/>
              </p:nvSpPr>
              <p:spPr bwMode="auto">
                <a:xfrm>
                  <a:off x="2994" y="2304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7" name="Freeform 472"/>
                <p:cNvSpPr>
                  <a:spLocks/>
                </p:cNvSpPr>
                <p:nvPr/>
              </p:nvSpPr>
              <p:spPr bwMode="auto">
                <a:xfrm>
                  <a:off x="2994" y="2298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8" name="Freeform 473"/>
                <p:cNvSpPr>
                  <a:spLocks/>
                </p:cNvSpPr>
                <p:nvPr/>
              </p:nvSpPr>
              <p:spPr bwMode="auto">
                <a:xfrm>
                  <a:off x="2994" y="2292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9" name="Freeform 474"/>
                <p:cNvSpPr>
                  <a:spLocks/>
                </p:cNvSpPr>
                <p:nvPr/>
              </p:nvSpPr>
              <p:spPr bwMode="auto">
                <a:xfrm>
                  <a:off x="2994" y="2286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0" name="Freeform 475"/>
                <p:cNvSpPr>
                  <a:spLocks/>
                </p:cNvSpPr>
                <p:nvPr/>
              </p:nvSpPr>
              <p:spPr bwMode="auto">
                <a:xfrm>
                  <a:off x="2994" y="2280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1" name="Freeform 476"/>
                <p:cNvSpPr>
                  <a:spLocks/>
                </p:cNvSpPr>
                <p:nvPr/>
              </p:nvSpPr>
              <p:spPr bwMode="auto">
                <a:xfrm>
                  <a:off x="2994" y="2275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2" name="Freeform 477"/>
                <p:cNvSpPr>
                  <a:spLocks/>
                </p:cNvSpPr>
                <p:nvPr/>
              </p:nvSpPr>
              <p:spPr bwMode="auto">
                <a:xfrm>
                  <a:off x="2994" y="2268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3" name="Freeform 478"/>
                <p:cNvSpPr>
                  <a:spLocks/>
                </p:cNvSpPr>
                <p:nvPr/>
              </p:nvSpPr>
              <p:spPr bwMode="auto">
                <a:xfrm>
                  <a:off x="2994" y="2263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4" name="Freeform 479"/>
                <p:cNvSpPr>
                  <a:spLocks/>
                </p:cNvSpPr>
                <p:nvPr/>
              </p:nvSpPr>
              <p:spPr bwMode="auto">
                <a:xfrm>
                  <a:off x="2994" y="2257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5" name="Freeform 480"/>
                <p:cNvSpPr>
                  <a:spLocks/>
                </p:cNvSpPr>
                <p:nvPr/>
              </p:nvSpPr>
              <p:spPr bwMode="auto">
                <a:xfrm>
                  <a:off x="2994" y="2251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6" name="Freeform 481"/>
                <p:cNvSpPr>
                  <a:spLocks/>
                </p:cNvSpPr>
                <p:nvPr/>
              </p:nvSpPr>
              <p:spPr bwMode="auto">
                <a:xfrm>
                  <a:off x="2994" y="2245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7" name="Freeform 482"/>
                <p:cNvSpPr>
                  <a:spLocks/>
                </p:cNvSpPr>
                <p:nvPr/>
              </p:nvSpPr>
              <p:spPr bwMode="auto">
                <a:xfrm>
                  <a:off x="2994" y="2239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11 h 17"/>
                    <a:gd name="T4" fmla="*/ 0 w 133"/>
                    <a:gd name="T5" fmla="*/ 6 h 17"/>
                    <a:gd name="T6" fmla="*/ 0 w 133"/>
                    <a:gd name="T7" fmla="*/ 2 h 17"/>
                    <a:gd name="T8" fmla="*/ 1 w 133"/>
                    <a:gd name="T9" fmla="*/ 0 h 17"/>
                    <a:gd name="T10" fmla="*/ 3 w 133"/>
                    <a:gd name="T11" fmla="*/ 0 h 17"/>
                    <a:gd name="T12" fmla="*/ 129 w 133"/>
                    <a:gd name="T13" fmla="*/ 0 h 17"/>
                    <a:gd name="T14" fmla="*/ 130 w 133"/>
                    <a:gd name="T15" fmla="*/ 0 h 17"/>
                    <a:gd name="T16" fmla="*/ 131 w 133"/>
                    <a:gd name="T17" fmla="*/ 2 h 17"/>
                    <a:gd name="T18" fmla="*/ 132 w 133"/>
                    <a:gd name="T19" fmla="*/ 6 h 17"/>
                    <a:gd name="T20" fmla="*/ 132 w 133"/>
                    <a:gd name="T21" fmla="*/ 11 h 17"/>
                    <a:gd name="T22" fmla="*/ 132 w 133"/>
                    <a:gd name="T23" fmla="*/ 16 h 17"/>
                    <a:gd name="T24" fmla="*/ 0 w 133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3"/>
                    <a:gd name="T40" fmla="*/ 0 h 17"/>
                    <a:gd name="T41" fmla="*/ 133 w 133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29" y="0"/>
                      </a:lnTo>
                      <a:lnTo>
                        <a:pt x="130" y="0"/>
                      </a:lnTo>
                      <a:lnTo>
                        <a:pt x="131" y="2"/>
                      </a:lnTo>
                      <a:lnTo>
                        <a:pt x="132" y="6"/>
                      </a:lnTo>
                      <a:lnTo>
                        <a:pt x="132" y="11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8" name="Freeform 483"/>
                <p:cNvSpPr>
                  <a:spLocks/>
                </p:cNvSpPr>
                <p:nvPr/>
              </p:nvSpPr>
              <p:spPr bwMode="auto">
                <a:xfrm>
                  <a:off x="2975" y="2351"/>
                  <a:ext cx="20" cy="17"/>
                </a:xfrm>
                <a:custGeom>
                  <a:avLst/>
                  <a:gdLst>
                    <a:gd name="T0" fmla="*/ 0 w 20"/>
                    <a:gd name="T1" fmla="*/ 0 h 17"/>
                    <a:gd name="T2" fmla="*/ 2 w 20"/>
                    <a:gd name="T3" fmla="*/ 2 h 17"/>
                    <a:gd name="T4" fmla="*/ 4 w 20"/>
                    <a:gd name="T5" fmla="*/ 4 h 17"/>
                    <a:gd name="T6" fmla="*/ 6 w 20"/>
                    <a:gd name="T7" fmla="*/ 6 h 17"/>
                    <a:gd name="T8" fmla="*/ 8 w 20"/>
                    <a:gd name="T9" fmla="*/ 6 h 17"/>
                    <a:gd name="T10" fmla="*/ 10 w 20"/>
                    <a:gd name="T11" fmla="*/ 9 h 17"/>
                    <a:gd name="T12" fmla="*/ 12 w 20"/>
                    <a:gd name="T13" fmla="*/ 11 h 17"/>
                    <a:gd name="T14" fmla="*/ 14 w 20"/>
                    <a:gd name="T15" fmla="*/ 13 h 17"/>
                    <a:gd name="T16" fmla="*/ 16 w 20"/>
                    <a:gd name="T17" fmla="*/ 16 h 17"/>
                    <a:gd name="T18" fmla="*/ 17 w 20"/>
                    <a:gd name="T19" fmla="*/ 16 h 17"/>
                    <a:gd name="T20" fmla="*/ 18 w 20"/>
                    <a:gd name="T21" fmla="*/ 13 h 17"/>
                    <a:gd name="T22" fmla="*/ 19 w 20"/>
                    <a:gd name="T23" fmla="*/ 11 h 17"/>
                    <a:gd name="T24" fmla="*/ 19 w 20"/>
                    <a:gd name="T25" fmla="*/ 9 h 17"/>
                    <a:gd name="T26" fmla="*/ 19 w 20"/>
                    <a:gd name="T27" fmla="*/ 4 h 17"/>
                    <a:gd name="T28" fmla="*/ 19 w 20"/>
                    <a:gd name="T29" fmla="*/ 0 h 17"/>
                    <a:gd name="T30" fmla="*/ 0 w 20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8" y="13"/>
                      </a:lnTo>
                      <a:lnTo>
                        <a:pt x="19" y="11"/>
                      </a:ln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9" name="Freeform 484"/>
                <p:cNvSpPr>
                  <a:spLocks/>
                </p:cNvSpPr>
                <p:nvPr/>
              </p:nvSpPr>
              <p:spPr bwMode="auto">
                <a:xfrm>
                  <a:off x="2957" y="2346"/>
                  <a:ext cx="38" cy="17"/>
                </a:xfrm>
                <a:custGeom>
                  <a:avLst/>
                  <a:gdLst>
                    <a:gd name="T0" fmla="*/ 17 w 38"/>
                    <a:gd name="T1" fmla="*/ 16 h 17"/>
                    <a:gd name="T2" fmla="*/ 16 w 38"/>
                    <a:gd name="T3" fmla="*/ 13 h 17"/>
                    <a:gd name="T4" fmla="*/ 13 w 38"/>
                    <a:gd name="T5" fmla="*/ 11 h 17"/>
                    <a:gd name="T6" fmla="*/ 11 w 38"/>
                    <a:gd name="T7" fmla="*/ 11 h 17"/>
                    <a:gd name="T8" fmla="*/ 10 w 38"/>
                    <a:gd name="T9" fmla="*/ 9 h 17"/>
                    <a:gd name="T10" fmla="*/ 7 w 38"/>
                    <a:gd name="T11" fmla="*/ 6 h 17"/>
                    <a:gd name="T12" fmla="*/ 5 w 38"/>
                    <a:gd name="T13" fmla="*/ 4 h 17"/>
                    <a:gd name="T14" fmla="*/ 3 w 38"/>
                    <a:gd name="T15" fmla="*/ 2 h 17"/>
                    <a:gd name="T16" fmla="*/ 1 w 38"/>
                    <a:gd name="T17" fmla="*/ 2 h 17"/>
                    <a:gd name="T18" fmla="*/ 0 w 38"/>
                    <a:gd name="T19" fmla="*/ 2 h 17"/>
                    <a:gd name="T20" fmla="*/ 0 w 38"/>
                    <a:gd name="T21" fmla="*/ 0 h 17"/>
                    <a:gd name="T22" fmla="*/ 0 w 38"/>
                    <a:gd name="T23" fmla="*/ 0 h 17"/>
                    <a:gd name="T24" fmla="*/ 37 w 38"/>
                    <a:gd name="T25" fmla="*/ 0 h 17"/>
                    <a:gd name="T26" fmla="*/ 37 w 38"/>
                    <a:gd name="T27" fmla="*/ 4 h 17"/>
                    <a:gd name="T28" fmla="*/ 37 w 38"/>
                    <a:gd name="T29" fmla="*/ 9 h 17"/>
                    <a:gd name="T30" fmla="*/ 37 w 38"/>
                    <a:gd name="T31" fmla="*/ 11 h 17"/>
                    <a:gd name="T32" fmla="*/ 37 w 38"/>
                    <a:gd name="T33" fmla="*/ 16 h 17"/>
                    <a:gd name="T34" fmla="*/ 17 w 3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8"/>
                    <a:gd name="T55" fmla="*/ 0 h 17"/>
                    <a:gd name="T56" fmla="*/ 38 w 3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8" h="17">
                      <a:moveTo>
                        <a:pt x="17" y="16"/>
                      </a:moveTo>
                      <a:lnTo>
                        <a:pt x="16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9"/>
                      </a:lnTo>
                      <a:lnTo>
                        <a:pt x="37" y="11"/>
                      </a:lnTo>
                      <a:lnTo>
                        <a:pt x="37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0" name="Freeform 485"/>
                <p:cNvSpPr>
                  <a:spLocks/>
                </p:cNvSpPr>
                <p:nvPr/>
              </p:nvSpPr>
              <p:spPr bwMode="auto">
                <a:xfrm>
                  <a:off x="2938" y="2340"/>
                  <a:ext cx="57" cy="17"/>
                </a:xfrm>
                <a:custGeom>
                  <a:avLst/>
                  <a:gdLst>
                    <a:gd name="T0" fmla="*/ 18 w 57"/>
                    <a:gd name="T1" fmla="*/ 16 h 17"/>
                    <a:gd name="T2" fmla="*/ 16 w 57"/>
                    <a:gd name="T3" fmla="*/ 13 h 17"/>
                    <a:gd name="T4" fmla="*/ 14 w 57"/>
                    <a:gd name="T5" fmla="*/ 11 h 17"/>
                    <a:gd name="T6" fmla="*/ 11 w 57"/>
                    <a:gd name="T7" fmla="*/ 9 h 17"/>
                    <a:gd name="T8" fmla="*/ 9 w 57"/>
                    <a:gd name="T9" fmla="*/ 6 h 17"/>
                    <a:gd name="T10" fmla="*/ 7 w 57"/>
                    <a:gd name="T11" fmla="*/ 6 h 17"/>
                    <a:gd name="T12" fmla="*/ 4 w 57"/>
                    <a:gd name="T13" fmla="*/ 4 h 17"/>
                    <a:gd name="T14" fmla="*/ 2 w 57"/>
                    <a:gd name="T15" fmla="*/ 2 h 17"/>
                    <a:gd name="T16" fmla="*/ 0 w 57"/>
                    <a:gd name="T17" fmla="*/ 0 h 17"/>
                    <a:gd name="T18" fmla="*/ 56 w 57"/>
                    <a:gd name="T19" fmla="*/ 0 h 17"/>
                    <a:gd name="T20" fmla="*/ 56 w 57"/>
                    <a:gd name="T21" fmla="*/ 4 h 17"/>
                    <a:gd name="T22" fmla="*/ 56 w 57"/>
                    <a:gd name="T23" fmla="*/ 6 h 17"/>
                    <a:gd name="T24" fmla="*/ 56 w 57"/>
                    <a:gd name="T25" fmla="*/ 11 h 17"/>
                    <a:gd name="T26" fmla="*/ 56 w 57"/>
                    <a:gd name="T27" fmla="*/ 16 h 17"/>
                    <a:gd name="T28" fmla="*/ 18 w 57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7"/>
                    <a:gd name="T46" fmla="*/ 0 h 17"/>
                    <a:gd name="T47" fmla="*/ 57 w 5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7" h="17">
                      <a:moveTo>
                        <a:pt x="18" y="16"/>
                      </a:moveTo>
                      <a:lnTo>
                        <a:pt x="16" y="13"/>
                      </a:lnTo>
                      <a:lnTo>
                        <a:pt x="14" y="11"/>
                      </a:lnTo>
                      <a:lnTo>
                        <a:pt x="11" y="9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6" y="0"/>
                      </a:lnTo>
                      <a:lnTo>
                        <a:pt x="56" y="4"/>
                      </a:lnTo>
                      <a:lnTo>
                        <a:pt x="56" y="6"/>
                      </a:lnTo>
                      <a:lnTo>
                        <a:pt x="56" y="11"/>
                      </a:lnTo>
                      <a:lnTo>
                        <a:pt x="56" y="16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1" name="Freeform 486"/>
                <p:cNvSpPr>
                  <a:spLocks/>
                </p:cNvSpPr>
                <p:nvPr/>
              </p:nvSpPr>
              <p:spPr bwMode="auto">
                <a:xfrm>
                  <a:off x="2922" y="2334"/>
                  <a:ext cx="73" cy="17"/>
                </a:xfrm>
                <a:custGeom>
                  <a:avLst/>
                  <a:gdLst>
                    <a:gd name="T0" fmla="*/ 15 w 73"/>
                    <a:gd name="T1" fmla="*/ 16 h 17"/>
                    <a:gd name="T2" fmla="*/ 14 w 73"/>
                    <a:gd name="T3" fmla="*/ 13 h 17"/>
                    <a:gd name="T4" fmla="*/ 12 w 73"/>
                    <a:gd name="T5" fmla="*/ 13 h 17"/>
                    <a:gd name="T6" fmla="*/ 10 w 73"/>
                    <a:gd name="T7" fmla="*/ 11 h 17"/>
                    <a:gd name="T8" fmla="*/ 8 w 73"/>
                    <a:gd name="T9" fmla="*/ 9 h 17"/>
                    <a:gd name="T10" fmla="*/ 7 w 73"/>
                    <a:gd name="T11" fmla="*/ 6 h 17"/>
                    <a:gd name="T12" fmla="*/ 5 w 73"/>
                    <a:gd name="T13" fmla="*/ 4 h 17"/>
                    <a:gd name="T14" fmla="*/ 3 w 73"/>
                    <a:gd name="T15" fmla="*/ 4 h 17"/>
                    <a:gd name="T16" fmla="*/ 1 w 73"/>
                    <a:gd name="T17" fmla="*/ 2 h 17"/>
                    <a:gd name="T18" fmla="*/ 0 w 73"/>
                    <a:gd name="T19" fmla="*/ 2 h 17"/>
                    <a:gd name="T20" fmla="*/ 0 w 73"/>
                    <a:gd name="T21" fmla="*/ 0 h 17"/>
                    <a:gd name="T22" fmla="*/ 72 w 73"/>
                    <a:gd name="T23" fmla="*/ 0 h 17"/>
                    <a:gd name="T24" fmla="*/ 72 w 73"/>
                    <a:gd name="T25" fmla="*/ 4 h 17"/>
                    <a:gd name="T26" fmla="*/ 72 w 73"/>
                    <a:gd name="T27" fmla="*/ 6 h 17"/>
                    <a:gd name="T28" fmla="*/ 72 w 73"/>
                    <a:gd name="T29" fmla="*/ 11 h 17"/>
                    <a:gd name="T30" fmla="*/ 72 w 73"/>
                    <a:gd name="T31" fmla="*/ 16 h 17"/>
                    <a:gd name="T32" fmla="*/ 15 w 73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17"/>
                    <a:gd name="T53" fmla="*/ 73 w 73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17">
                      <a:moveTo>
                        <a:pt x="15" y="16"/>
                      </a:moveTo>
                      <a:lnTo>
                        <a:pt x="14" y="13"/>
                      </a:ln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2" name="Freeform 487"/>
                <p:cNvSpPr>
                  <a:spLocks/>
                </p:cNvSpPr>
                <p:nvPr/>
              </p:nvSpPr>
              <p:spPr bwMode="auto">
                <a:xfrm>
                  <a:off x="2922" y="2329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3 h 17"/>
                    <a:gd name="T4" fmla="*/ 0 w 73"/>
                    <a:gd name="T5" fmla="*/ 9 h 17"/>
                    <a:gd name="T6" fmla="*/ 0 w 73"/>
                    <a:gd name="T7" fmla="*/ 6 h 17"/>
                    <a:gd name="T8" fmla="*/ 0 w 73"/>
                    <a:gd name="T9" fmla="*/ 2 h 17"/>
                    <a:gd name="T10" fmla="*/ 0 w 73"/>
                    <a:gd name="T11" fmla="*/ 0 h 17"/>
                    <a:gd name="T12" fmla="*/ 72 w 73"/>
                    <a:gd name="T13" fmla="*/ 0 h 17"/>
                    <a:gd name="T14" fmla="*/ 72 w 73"/>
                    <a:gd name="T15" fmla="*/ 2 h 17"/>
                    <a:gd name="T16" fmla="*/ 72 w 73"/>
                    <a:gd name="T17" fmla="*/ 6 h 17"/>
                    <a:gd name="T18" fmla="*/ 72 w 73"/>
                    <a:gd name="T19" fmla="*/ 11 h 17"/>
                    <a:gd name="T20" fmla="*/ 72 w 73"/>
                    <a:gd name="T21" fmla="*/ 16 h 17"/>
                    <a:gd name="T22" fmla="*/ 0 w 73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"/>
                    <a:gd name="T37" fmla="*/ 0 h 17"/>
                    <a:gd name="T38" fmla="*/ 73 w 73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" name="Freeform 488"/>
                <p:cNvSpPr>
                  <a:spLocks/>
                </p:cNvSpPr>
                <p:nvPr/>
              </p:nvSpPr>
              <p:spPr bwMode="auto">
                <a:xfrm>
                  <a:off x="2922" y="2322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2 h 17"/>
                    <a:gd name="T4" fmla="*/ 0 w 73"/>
                    <a:gd name="T5" fmla="*/ 8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8 h 17"/>
                    <a:gd name="T16" fmla="*/ 72 w 73"/>
                    <a:gd name="T17" fmla="*/ 12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8"/>
                      </a:lnTo>
                      <a:lnTo>
                        <a:pt x="72" y="12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" name="Freeform 489"/>
                <p:cNvSpPr>
                  <a:spLocks/>
                </p:cNvSpPr>
                <p:nvPr/>
              </p:nvSpPr>
              <p:spPr bwMode="auto">
                <a:xfrm>
                  <a:off x="2922" y="2316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" name="Freeform 490"/>
                <p:cNvSpPr>
                  <a:spLocks/>
                </p:cNvSpPr>
                <p:nvPr/>
              </p:nvSpPr>
              <p:spPr bwMode="auto">
                <a:xfrm>
                  <a:off x="2922" y="2311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" name="Freeform 491"/>
                <p:cNvSpPr>
                  <a:spLocks/>
                </p:cNvSpPr>
                <p:nvPr/>
              </p:nvSpPr>
              <p:spPr bwMode="auto">
                <a:xfrm>
                  <a:off x="2922" y="2305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2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2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" name="Freeform 492"/>
                <p:cNvSpPr>
                  <a:spLocks/>
                </p:cNvSpPr>
                <p:nvPr/>
              </p:nvSpPr>
              <p:spPr bwMode="auto">
                <a:xfrm>
                  <a:off x="2922" y="2298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2 h 17"/>
                    <a:gd name="T4" fmla="*/ 0 w 73"/>
                    <a:gd name="T5" fmla="*/ 8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8 h 17"/>
                    <a:gd name="T16" fmla="*/ 72 w 73"/>
                    <a:gd name="T17" fmla="*/ 12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8"/>
                      </a:lnTo>
                      <a:lnTo>
                        <a:pt x="72" y="12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" name="Freeform 493"/>
                <p:cNvSpPr>
                  <a:spLocks/>
                </p:cNvSpPr>
                <p:nvPr/>
              </p:nvSpPr>
              <p:spPr bwMode="auto">
                <a:xfrm>
                  <a:off x="2922" y="2293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9" name="Freeform 494"/>
                <p:cNvSpPr>
                  <a:spLocks/>
                </p:cNvSpPr>
                <p:nvPr/>
              </p:nvSpPr>
              <p:spPr bwMode="auto">
                <a:xfrm>
                  <a:off x="2922" y="2287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0" name="Freeform 495"/>
                <p:cNvSpPr>
                  <a:spLocks/>
                </p:cNvSpPr>
                <p:nvPr/>
              </p:nvSpPr>
              <p:spPr bwMode="auto">
                <a:xfrm>
                  <a:off x="2922" y="2281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2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2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1" name="Freeform 496"/>
                <p:cNvSpPr>
                  <a:spLocks/>
                </p:cNvSpPr>
                <p:nvPr/>
              </p:nvSpPr>
              <p:spPr bwMode="auto">
                <a:xfrm>
                  <a:off x="2922" y="2275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2 h 17"/>
                    <a:gd name="T4" fmla="*/ 0 w 73"/>
                    <a:gd name="T5" fmla="*/ 8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8 h 17"/>
                    <a:gd name="T16" fmla="*/ 72 w 73"/>
                    <a:gd name="T17" fmla="*/ 12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8"/>
                      </a:lnTo>
                      <a:lnTo>
                        <a:pt x="72" y="12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2" name="Freeform 497"/>
                <p:cNvSpPr>
                  <a:spLocks/>
                </p:cNvSpPr>
                <p:nvPr/>
              </p:nvSpPr>
              <p:spPr bwMode="auto">
                <a:xfrm>
                  <a:off x="2922" y="2269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3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3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3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3" name="Freeform 498"/>
                <p:cNvSpPr>
                  <a:spLocks/>
                </p:cNvSpPr>
                <p:nvPr/>
              </p:nvSpPr>
              <p:spPr bwMode="auto">
                <a:xfrm>
                  <a:off x="2922" y="2263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4" name="Freeform 499"/>
                <p:cNvSpPr>
                  <a:spLocks/>
                </p:cNvSpPr>
                <p:nvPr/>
              </p:nvSpPr>
              <p:spPr bwMode="auto">
                <a:xfrm>
                  <a:off x="2922" y="2258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3 h 17"/>
                    <a:gd name="T4" fmla="*/ 0 w 73"/>
                    <a:gd name="T5" fmla="*/ 11 h 17"/>
                    <a:gd name="T6" fmla="*/ 0 w 73"/>
                    <a:gd name="T7" fmla="*/ 11 h 17"/>
                    <a:gd name="T8" fmla="*/ 1 w 73"/>
                    <a:gd name="T9" fmla="*/ 11 h 17"/>
                    <a:gd name="T10" fmla="*/ 3 w 73"/>
                    <a:gd name="T11" fmla="*/ 9 h 17"/>
                    <a:gd name="T12" fmla="*/ 4 w 73"/>
                    <a:gd name="T13" fmla="*/ 6 h 17"/>
                    <a:gd name="T14" fmla="*/ 6 w 73"/>
                    <a:gd name="T15" fmla="*/ 6 h 17"/>
                    <a:gd name="T16" fmla="*/ 7 w 73"/>
                    <a:gd name="T17" fmla="*/ 4 h 17"/>
                    <a:gd name="T18" fmla="*/ 9 w 73"/>
                    <a:gd name="T19" fmla="*/ 2 h 17"/>
                    <a:gd name="T20" fmla="*/ 10 w 73"/>
                    <a:gd name="T21" fmla="*/ 2 h 17"/>
                    <a:gd name="T22" fmla="*/ 13 w 73"/>
                    <a:gd name="T23" fmla="*/ 0 h 17"/>
                    <a:gd name="T24" fmla="*/ 14 w 73"/>
                    <a:gd name="T25" fmla="*/ 0 h 17"/>
                    <a:gd name="T26" fmla="*/ 72 w 73"/>
                    <a:gd name="T27" fmla="*/ 0 h 17"/>
                    <a:gd name="T28" fmla="*/ 72 w 73"/>
                    <a:gd name="T29" fmla="*/ 2 h 17"/>
                    <a:gd name="T30" fmla="*/ 72 w 73"/>
                    <a:gd name="T31" fmla="*/ 6 h 17"/>
                    <a:gd name="T32" fmla="*/ 72 w 73"/>
                    <a:gd name="T33" fmla="*/ 11 h 17"/>
                    <a:gd name="T34" fmla="*/ 72 w 73"/>
                    <a:gd name="T35" fmla="*/ 16 h 17"/>
                    <a:gd name="T36" fmla="*/ 0 w 73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3"/>
                    <a:gd name="T58" fmla="*/ 0 h 17"/>
                    <a:gd name="T59" fmla="*/ 73 w 73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3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5" name="Freeform 500"/>
                <p:cNvSpPr>
                  <a:spLocks/>
                </p:cNvSpPr>
                <p:nvPr/>
              </p:nvSpPr>
              <p:spPr bwMode="auto">
                <a:xfrm>
                  <a:off x="2937" y="2251"/>
                  <a:ext cx="58" cy="17"/>
                </a:xfrm>
                <a:custGeom>
                  <a:avLst/>
                  <a:gdLst>
                    <a:gd name="T0" fmla="*/ 0 w 58"/>
                    <a:gd name="T1" fmla="*/ 16 h 17"/>
                    <a:gd name="T2" fmla="*/ 2 w 58"/>
                    <a:gd name="T3" fmla="*/ 14 h 17"/>
                    <a:gd name="T4" fmla="*/ 4 w 58"/>
                    <a:gd name="T5" fmla="*/ 12 h 17"/>
                    <a:gd name="T6" fmla="*/ 6 w 58"/>
                    <a:gd name="T7" fmla="*/ 10 h 17"/>
                    <a:gd name="T8" fmla="*/ 9 w 58"/>
                    <a:gd name="T9" fmla="*/ 8 h 17"/>
                    <a:gd name="T10" fmla="*/ 11 w 58"/>
                    <a:gd name="T11" fmla="*/ 6 h 17"/>
                    <a:gd name="T12" fmla="*/ 13 w 58"/>
                    <a:gd name="T13" fmla="*/ 4 h 17"/>
                    <a:gd name="T14" fmla="*/ 16 w 58"/>
                    <a:gd name="T15" fmla="*/ 2 h 17"/>
                    <a:gd name="T16" fmla="*/ 18 w 58"/>
                    <a:gd name="T17" fmla="*/ 0 h 17"/>
                    <a:gd name="T18" fmla="*/ 57 w 58"/>
                    <a:gd name="T19" fmla="*/ 0 h 17"/>
                    <a:gd name="T20" fmla="*/ 57 w 58"/>
                    <a:gd name="T21" fmla="*/ 4 h 17"/>
                    <a:gd name="T22" fmla="*/ 57 w 58"/>
                    <a:gd name="T23" fmla="*/ 8 h 17"/>
                    <a:gd name="T24" fmla="*/ 57 w 58"/>
                    <a:gd name="T25" fmla="*/ 12 h 17"/>
                    <a:gd name="T26" fmla="*/ 57 w 58"/>
                    <a:gd name="T27" fmla="*/ 16 h 17"/>
                    <a:gd name="T28" fmla="*/ 0 w 58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8"/>
                    <a:gd name="T46" fmla="*/ 0 h 17"/>
                    <a:gd name="T47" fmla="*/ 58 w 5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8" h="17">
                      <a:moveTo>
                        <a:pt x="0" y="16"/>
                      </a:moveTo>
                      <a:lnTo>
                        <a:pt x="2" y="14"/>
                      </a:lnTo>
                      <a:lnTo>
                        <a:pt x="4" y="12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57" y="0"/>
                      </a:lnTo>
                      <a:lnTo>
                        <a:pt x="57" y="4"/>
                      </a:lnTo>
                      <a:lnTo>
                        <a:pt x="57" y="8"/>
                      </a:lnTo>
                      <a:lnTo>
                        <a:pt x="57" y="12"/>
                      </a:lnTo>
                      <a:lnTo>
                        <a:pt x="5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6" name="Freeform 501"/>
                <p:cNvSpPr>
                  <a:spLocks/>
                </p:cNvSpPr>
                <p:nvPr/>
              </p:nvSpPr>
              <p:spPr bwMode="auto">
                <a:xfrm>
                  <a:off x="2955" y="2245"/>
                  <a:ext cx="40" cy="17"/>
                </a:xfrm>
                <a:custGeom>
                  <a:avLst/>
                  <a:gdLst>
                    <a:gd name="T0" fmla="*/ 0 w 40"/>
                    <a:gd name="T1" fmla="*/ 16 h 17"/>
                    <a:gd name="T2" fmla="*/ 0 w 40"/>
                    <a:gd name="T3" fmla="*/ 16 h 17"/>
                    <a:gd name="T4" fmla="*/ 1 w 40"/>
                    <a:gd name="T5" fmla="*/ 16 h 17"/>
                    <a:gd name="T6" fmla="*/ 2 w 40"/>
                    <a:gd name="T7" fmla="*/ 16 h 17"/>
                    <a:gd name="T8" fmla="*/ 3 w 40"/>
                    <a:gd name="T9" fmla="*/ 13 h 17"/>
                    <a:gd name="T10" fmla="*/ 4 w 40"/>
                    <a:gd name="T11" fmla="*/ 11 h 17"/>
                    <a:gd name="T12" fmla="*/ 7 w 40"/>
                    <a:gd name="T13" fmla="*/ 9 h 17"/>
                    <a:gd name="T14" fmla="*/ 8 w 40"/>
                    <a:gd name="T15" fmla="*/ 9 h 17"/>
                    <a:gd name="T16" fmla="*/ 10 w 40"/>
                    <a:gd name="T17" fmla="*/ 6 h 17"/>
                    <a:gd name="T18" fmla="*/ 12 w 40"/>
                    <a:gd name="T19" fmla="*/ 4 h 17"/>
                    <a:gd name="T20" fmla="*/ 14 w 40"/>
                    <a:gd name="T21" fmla="*/ 4 h 17"/>
                    <a:gd name="T22" fmla="*/ 16 w 40"/>
                    <a:gd name="T23" fmla="*/ 2 h 17"/>
                    <a:gd name="T24" fmla="*/ 18 w 40"/>
                    <a:gd name="T25" fmla="*/ 0 h 17"/>
                    <a:gd name="T26" fmla="*/ 39 w 40"/>
                    <a:gd name="T27" fmla="*/ 0 h 17"/>
                    <a:gd name="T28" fmla="*/ 39 w 40"/>
                    <a:gd name="T29" fmla="*/ 4 h 17"/>
                    <a:gd name="T30" fmla="*/ 39 w 40"/>
                    <a:gd name="T31" fmla="*/ 6 h 17"/>
                    <a:gd name="T32" fmla="*/ 39 w 40"/>
                    <a:gd name="T33" fmla="*/ 13 h 17"/>
                    <a:gd name="T34" fmla="*/ 39 w 40"/>
                    <a:gd name="T35" fmla="*/ 16 h 17"/>
                    <a:gd name="T36" fmla="*/ 0 w 40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"/>
                    <a:gd name="T58" fmla="*/ 0 h 17"/>
                    <a:gd name="T59" fmla="*/ 40 w 40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4" y="11"/>
                      </a:lnTo>
                      <a:lnTo>
                        <a:pt x="7" y="9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13"/>
                      </a:lnTo>
                      <a:lnTo>
                        <a:pt x="3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7" name="Freeform 502"/>
                <p:cNvSpPr>
                  <a:spLocks/>
                </p:cNvSpPr>
                <p:nvPr/>
              </p:nvSpPr>
              <p:spPr bwMode="auto">
                <a:xfrm>
                  <a:off x="2974" y="2240"/>
                  <a:ext cx="21" cy="17"/>
                </a:xfrm>
                <a:custGeom>
                  <a:avLst/>
                  <a:gdLst>
                    <a:gd name="T0" fmla="*/ 0 w 21"/>
                    <a:gd name="T1" fmla="*/ 16 h 17"/>
                    <a:gd name="T2" fmla="*/ 2 w 21"/>
                    <a:gd name="T3" fmla="*/ 13 h 17"/>
                    <a:gd name="T4" fmla="*/ 4 w 21"/>
                    <a:gd name="T5" fmla="*/ 11 h 17"/>
                    <a:gd name="T6" fmla="*/ 6 w 21"/>
                    <a:gd name="T7" fmla="*/ 9 h 17"/>
                    <a:gd name="T8" fmla="*/ 9 w 21"/>
                    <a:gd name="T9" fmla="*/ 6 h 17"/>
                    <a:gd name="T10" fmla="*/ 10 w 21"/>
                    <a:gd name="T11" fmla="*/ 4 h 17"/>
                    <a:gd name="T12" fmla="*/ 13 w 21"/>
                    <a:gd name="T13" fmla="*/ 4 h 17"/>
                    <a:gd name="T14" fmla="*/ 15 w 21"/>
                    <a:gd name="T15" fmla="*/ 2 h 17"/>
                    <a:gd name="T16" fmla="*/ 17 w 21"/>
                    <a:gd name="T17" fmla="*/ 0 h 17"/>
                    <a:gd name="T18" fmla="*/ 18 w 21"/>
                    <a:gd name="T19" fmla="*/ 0 h 17"/>
                    <a:gd name="T20" fmla="*/ 19 w 21"/>
                    <a:gd name="T21" fmla="*/ 0 h 17"/>
                    <a:gd name="T22" fmla="*/ 19 w 21"/>
                    <a:gd name="T23" fmla="*/ 2 h 17"/>
                    <a:gd name="T24" fmla="*/ 20 w 21"/>
                    <a:gd name="T25" fmla="*/ 4 h 17"/>
                    <a:gd name="T26" fmla="*/ 20 w 21"/>
                    <a:gd name="T27" fmla="*/ 6 h 17"/>
                    <a:gd name="T28" fmla="*/ 20 w 21"/>
                    <a:gd name="T29" fmla="*/ 9 h 17"/>
                    <a:gd name="T30" fmla="*/ 20 w 21"/>
                    <a:gd name="T31" fmla="*/ 13 h 17"/>
                    <a:gd name="T32" fmla="*/ 20 w 21"/>
                    <a:gd name="T33" fmla="*/ 16 h 17"/>
                    <a:gd name="T34" fmla="*/ 0 w 21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1"/>
                    <a:gd name="T55" fmla="*/ 0 h 17"/>
                    <a:gd name="T56" fmla="*/ 21 w 21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1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9" y="6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20" y="9"/>
                      </a:lnTo>
                      <a:lnTo>
                        <a:pt x="20" y="13"/>
                      </a:lnTo>
                      <a:lnTo>
                        <a:pt x="2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8" name="Freeform 503"/>
                <p:cNvSpPr>
                  <a:spLocks/>
                </p:cNvSpPr>
                <p:nvPr/>
              </p:nvSpPr>
              <p:spPr bwMode="auto">
                <a:xfrm>
                  <a:off x="2915" y="232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9" name="Freeform 504"/>
                <p:cNvSpPr>
                  <a:spLocks/>
                </p:cNvSpPr>
                <p:nvPr/>
              </p:nvSpPr>
              <p:spPr bwMode="auto">
                <a:xfrm>
                  <a:off x="2915" y="232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0" name="Freeform 505"/>
                <p:cNvSpPr>
                  <a:spLocks/>
                </p:cNvSpPr>
                <p:nvPr/>
              </p:nvSpPr>
              <p:spPr bwMode="auto">
                <a:xfrm>
                  <a:off x="2915" y="231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1" name="Freeform 506"/>
                <p:cNvSpPr>
                  <a:spLocks/>
                </p:cNvSpPr>
                <p:nvPr/>
              </p:nvSpPr>
              <p:spPr bwMode="auto">
                <a:xfrm>
                  <a:off x="2915" y="231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2" name="Freeform 507"/>
                <p:cNvSpPr>
                  <a:spLocks/>
                </p:cNvSpPr>
                <p:nvPr/>
              </p:nvSpPr>
              <p:spPr bwMode="auto">
                <a:xfrm>
                  <a:off x="2915" y="231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3" name="Freeform 508"/>
                <p:cNvSpPr>
                  <a:spLocks/>
                </p:cNvSpPr>
                <p:nvPr/>
              </p:nvSpPr>
              <p:spPr bwMode="auto">
                <a:xfrm>
                  <a:off x="2915" y="231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4" name="Freeform 509"/>
                <p:cNvSpPr>
                  <a:spLocks/>
                </p:cNvSpPr>
                <p:nvPr/>
              </p:nvSpPr>
              <p:spPr bwMode="auto">
                <a:xfrm>
                  <a:off x="2915" y="230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5" name="Freeform 510"/>
                <p:cNvSpPr>
                  <a:spLocks/>
                </p:cNvSpPr>
                <p:nvPr/>
              </p:nvSpPr>
              <p:spPr bwMode="auto">
                <a:xfrm>
                  <a:off x="2915" y="230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6" name="Freeform 511"/>
                <p:cNvSpPr>
                  <a:spLocks/>
                </p:cNvSpPr>
                <p:nvPr/>
              </p:nvSpPr>
              <p:spPr bwMode="auto">
                <a:xfrm>
                  <a:off x="2915" y="23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7" name="Freeform 512"/>
                <p:cNvSpPr>
                  <a:spLocks/>
                </p:cNvSpPr>
                <p:nvPr/>
              </p:nvSpPr>
              <p:spPr bwMode="auto">
                <a:xfrm>
                  <a:off x="2915" y="22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8" name="Freeform 513"/>
                <p:cNvSpPr>
                  <a:spLocks/>
                </p:cNvSpPr>
                <p:nvPr/>
              </p:nvSpPr>
              <p:spPr bwMode="auto">
                <a:xfrm>
                  <a:off x="2915" y="22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9" name="Freeform 514"/>
                <p:cNvSpPr>
                  <a:spLocks/>
                </p:cNvSpPr>
                <p:nvPr/>
              </p:nvSpPr>
              <p:spPr bwMode="auto">
                <a:xfrm>
                  <a:off x="2915" y="229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0" name="Freeform 515"/>
                <p:cNvSpPr>
                  <a:spLocks/>
                </p:cNvSpPr>
                <p:nvPr/>
              </p:nvSpPr>
              <p:spPr bwMode="auto">
                <a:xfrm>
                  <a:off x="2915" y="228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1" name="Freeform 516"/>
                <p:cNvSpPr>
                  <a:spLocks/>
                </p:cNvSpPr>
                <p:nvPr/>
              </p:nvSpPr>
              <p:spPr bwMode="auto">
                <a:xfrm>
                  <a:off x="2915" y="228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2" name="Freeform 517"/>
                <p:cNvSpPr>
                  <a:spLocks/>
                </p:cNvSpPr>
                <p:nvPr/>
              </p:nvSpPr>
              <p:spPr bwMode="auto">
                <a:xfrm>
                  <a:off x="2915" y="228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3" name="Freeform 518"/>
                <p:cNvSpPr>
                  <a:spLocks/>
                </p:cNvSpPr>
                <p:nvPr/>
              </p:nvSpPr>
              <p:spPr bwMode="auto">
                <a:xfrm>
                  <a:off x="2915" y="228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4" name="Freeform 519"/>
                <p:cNvSpPr>
                  <a:spLocks/>
                </p:cNvSpPr>
                <p:nvPr/>
              </p:nvSpPr>
              <p:spPr bwMode="auto">
                <a:xfrm>
                  <a:off x="2915" y="227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5" name="Freeform 520"/>
                <p:cNvSpPr>
                  <a:spLocks/>
                </p:cNvSpPr>
                <p:nvPr/>
              </p:nvSpPr>
              <p:spPr bwMode="auto">
                <a:xfrm>
                  <a:off x="2915" y="227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6" name="Freeform 521"/>
                <p:cNvSpPr>
                  <a:spLocks/>
                </p:cNvSpPr>
                <p:nvPr/>
              </p:nvSpPr>
              <p:spPr bwMode="auto">
                <a:xfrm>
                  <a:off x="2915" y="227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7" name="Freeform 522"/>
                <p:cNvSpPr>
                  <a:spLocks/>
                </p:cNvSpPr>
                <p:nvPr/>
              </p:nvSpPr>
              <p:spPr bwMode="auto">
                <a:xfrm>
                  <a:off x="2915" y="227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196" name="Group 523"/>
              <p:cNvGrpSpPr>
                <a:grpSpLocks/>
              </p:cNvGrpSpPr>
              <p:nvPr/>
            </p:nvGrpSpPr>
            <p:grpSpPr bwMode="auto">
              <a:xfrm>
                <a:off x="1747" y="2289"/>
                <a:ext cx="1169" cy="44"/>
                <a:chOff x="1747" y="2289"/>
                <a:chExt cx="1169" cy="44"/>
              </a:xfrm>
            </p:grpSpPr>
            <p:sp>
              <p:nvSpPr>
                <p:cNvPr id="1265" name="Freeform 524"/>
                <p:cNvSpPr>
                  <a:spLocks/>
                </p:cNvSpPr>
                <p:nvPr/>
              </p:nvSpPr>
              <p:spPr bwMode="auto">
                <a:xfrm>
                  <a:off x="1747" y="2316"/>
                  <a:ext cx="1169" cy="17"/>
                </a:xfrm>
                <a:custGeom>
                  <a:avLst/>
                  <a:gdLst>
                    <a:gd name="T0" fmla="*/ 0 w 1169"/>
                    <a:gd name="T1" fmla="*/ 0 h 17"/>
                    <a:gd name="T2" fmla="*/ 0 w 1169"/>
                    <a:gd name="T3" fmla="*/ 16 h 17"/>
                    <a:gd name="T4" fmla="*/ 1168 w 1169"/>
                    <a:gd name="T5" fmla="*/ 16 h 17"/>
                    <a:gd name="T6" fmla="*/ 1168 w 1169"/>
                    <a:gd name="T7" fmla="*/ 0 h 17"/>
                    <a:gd name="T8" fmla="*/ 0 w 1169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168" y="16"/>
                      </a:lnTo>
                      <a:lnTo>
                        <a:pt x="116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6" name="Freeform 525"/>
                <p:cNvSpPr>
                  <a:spLocks/>
                </p:cNvSpPr>
                <p:nvPr/>
              </p:nvSpPr>
              <p:spPr bwMode="auto">
                <a:xfrm>
                  <a:off x="1747" y="2315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7" name="Freeform 526"/>
                <p:cNvSpPr>
                  <a:spLocks/>
                </p:cNvSpPr>
                <p:nvPr/>
              </p:nvSpPr>
              <p:spPr bwMode="auto">
                <a:xfrm>
                  <a:off x="1747" y="2314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8" name="Freeform 527"/>
                <p:cNvSpPr>
                  <a:spLocks/>
                </p:cNvSpPr>
                <p:nvPr/>
              </p:nvSpPr>
              <p:spPr bwMode="auto">
                <a:xfrm>
                  <a:off x="1747" y="2312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9" name="Freeform 528"/>
                <p:cNvSpPr>
                  <a:spLocks/>
                </p:cNvSpPr>
                <p:nvPr/>
              </p:nvSpPr>
              <p:spPr bwMode="auto">
                <a:xfrm>
                  <a:off x="1747" y="2311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0" name="Freeform 529"/>
                <p:cNvSpPr>
                  <a:spLocks/>
                </p:cNvSpPr>
                <p:nvPr/>
              </p:nvSpPr>
              <p:spPr bwMode="auto">
                <a:xfrm>
                  <a:off x="1747" y="2310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1" name="Freeform 530"/>
                <p:cNvSpPr>
                  <a:spLocks/>
                </p:cNvSpPr>
                <p:nvPr/>
              </p:nvSpPr>
              <p:spPr bwMode="auto">
                <a:xfrm>
                  <a:off x="1747" y="2307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2" name="Freeform 531"/>
                <p:cNvSpPr>
                  <a:spLocks/>
                </p:cNvSpPr>
                <p:nvPr/>
              </p:nvSpPr>
              <p:spPr bwMode="auto">
                <a:xfrm>
                  <a:off x="1747" y="2306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3" name="Freeform 532"/>
                <p:cNvSpPr>
                  <a:spLocks/>
                </p:cNvSpPr>
                <p:nvPr/>
              </p:nvSpPr>
              <p:spPr bwMode="auto">
                <a:xfrm>
                  <a:off x="1747" y="2305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4" name="Freeform 533"/>
                <p:cNvSpPr>
                  <a:spLocks/>
                </p:cNvSpPr>
                <p:nvPr/>
              </p:nvSpPr>
              <p:spPr bwMode="auto">
                <a:xfrm>
                  <a:off x="1747" y="2303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5" name="Freeform 534"/>
                <p:cNvSpPr>
                  <a:spLocks/>
                </p:cNvSpPr>
                <p:nvPr/>
              </p:nvSpPr>
              <p:spPr bwMode="auto">
                <a:xfrm>
                  <a:off x="1747" y="2302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6" name="Freeform 535"/>
                <p:cNvSpPr>
                  <a:spLocks/>
                </p:cNvSpPr>
                <p:nvPr/>
              </p:nvSpPr>
              <p:spPr bwMode="auto">
                <a:xfrm>
                  <a:off x="1747" y="2301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7" name="Freeform 536"/>
                <p:cNvSpPr>
                  <a:spLocks/>
                </p:cNvSpPr>
                <p:nvPr/>
              </p:nvSpPr>
              <p:spPr bwMode="auto">
                <a:xfrm>
                  <a:off x="1747" y="2298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8" name="Freeform 537"/>
                <p:cNvSpPr>
                  <a:spLocks/>
                </p:cNvSpPr>
                <p:nvPr/>
              </p:nvSpPr>
              <p:spPr bwMode="auto">
                <a:xfrm>
                  <a:off x="1747" y="2298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9" name="Freeform 538"/>
                <p:cNvSpPr>
                  <a:spLocks/>
                </p:cNvSpPr>
                <p:nvPr/>
              </p:nvSpPr>
              <p:spPr bwMode="auto">
                <a:xfrm>
                  <a:off x="1747" y="2296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0" name="Freeform 539"/>
                <p:cNvSpPr>
                  <a:spLocks/>
                </p:cNvSpPr>
                <p:nvPr/>
              </p:nvSpPr>
              <p:spPr bwMode="auto">
                <a:xfrm>
                  <a:off x="1747" y="2294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1" name="Freeform 540"/>
                <p:cNvSpPr>
                  <a:spLocks/>
                </p:cNvSpPr>
                <p:nvPr/>
              </p:nvSpPr>
              <p:spPr bwMode="auto">
                <a:xfrm>
                  <a:off x="1747" y="2293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2" name="Freeform 541"/>
                <p:cNvSpPr>
                  <a:spLocks/>
                </p:cNvSpPr>
                <p:nvPr/>
              </p:nvSpPr>
              <p:spPr bwMode="auto">
                <a:xfrm>
                  <a:off x="1747" y="2291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3" name="Freeform 542"/>
                <p:cNvSpPr>
                  <a:spLocks/>
                </p:cNvSpPr>
                <p:nvPr/>
              </p:nvSpPr>
              <p:spPr bwMode="auto">
                <a:xfrm>
                  <a:off x="1747" y="2290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4" name="Freeform 543"/>
                <p:cNvSpPr>
                  <a:spLocks/>
                </p:cNvSpPr>
                <p:nvPr/>
              </p:nvSpPr>
              <p:spPr bwMode="auto">
                <a:xfrm>
                  <a:off x="1747" y="2289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197" name="Group 544"/>
              <p:cNvGrpSpPr>
                <a:grpSpLocks/>
              </p:cNvGrpSpPr>
              <p:nvPr/>
            </p:nvGrpSpPr>
            <p:grpSpPr bwMode="auto">
              <a:xfrm>
                <a:off x="1283" y="2008"/>
                <a:ext cx="590" cy="445"/>
                <a:chOff x="1283" y="2008"/>
                <a:chExt cx="590" cy="445"/>
              </a:xfrm>
            </p:grpSpPr>
            <p:sp>
              <p:nvSpPr>
                <p:cNvPr id="1198" name="Freeform 545"/>
                <p:cNvSpPr>
                  <a:spLocks/>
                </p:cNvSpPr>
                <p:nvPr/>
              </p:nvSpPr>
              <p:spPr bwMode="auto">
                <a:xfrm>
                  <a:off x="1515" y="2364"/>
                  <a:ext cx="100" cy="17"/>
                </a:xfrm>
                <a:custGeom>
                  <a:avLst/>
                  <a:gdLst>
                    <a:gd name="T0" fmla="*/ 0 w 100"/>
                    <a:gd name="T1" fmla="*/ 0 h 17"/>
                    <a:gd name="T2" fmla="*/ 1 w 100"/>
                    <a:gd name="T3" fmla="*/ 2 h 17"/>
                    <a:gd name="T4" fmla="*/ 3 w 100"/>
                    <a:gd name="T5" fmla="*/ 4 h 17"/>
                    <a:gd name="T6" fmla="*/ 5 w 100"/>
                    <a:gd name="T7" fmla="*/ 5 h 17"/>
                    <a:gd name="T8" fmla="*/ 7 w 100"/>
                    <a:gd name="T9" fmla="*/ 8 h 17"/>
                    <a:gd name="T10" fmla="*/ 9 w 100"/>
                    <a:gd name="T11" fmla="*/ 10 h 17"/>
                    <a:gd name="T12" fmla="*/ 10 w 100"/>
                    <a:gd name="T13" fmla="*/ 11 h 17"/>
                    <a:gd name="T14" fmla="*/ 12 w 100"/>
                    <a:gd name="T15" fmla="*/ 14 h 17"/>
                    <a:gd name="T16" fmla="*/ 14 w 100"/>
                    <a:gd name="T17" fmla="*/ 16 h 17"/>
                    <a:gd name="T18" fmla="*/ 19 w 100"/>
                    <a:gd name="T19" fmla="*/ 14 h 17"/>
                    <a:gd name="T20" fmla="*/ 24 w 100"/>
                    <a:gd name="T21" fmla="*/ 14 h 17"/>
                    <a:gd name="T22" fmla="*/ 30 w 100"/>
                    <a:gd name="T23" fmla="*/ 13 h 17"/>
                    <a:gd name="T24" fmla="*/ 35 w 100"/>
                    <a:gd name="T25" fmla="*/ 11 h 17"/>
                    <a:gd name="T26" fmla="*/ 40 w 100"/>
                    <a:gd name="T27" fmla="*/ 11 h 17"/>
                    <a:gd name="T28" fmla="*/ 45 w 100"/>
                    <a:gd name="T29" fmla="*/ 10 h 17"/>
                    <a:gd name="T30" fmla="*/ 51 w 100"/>
                    <a:gd name="T31" fmla="*/ 8 h 17"/>
                    <a:gd name="T32" fmla="*/ 56 w 100"/>
                    <a:gd name="T33" fmla="*/ 7 h 17"/>
                    <a:gd name="T34" fmla="*/ 61 w 100"/>
                    <a:gd name="T35" fmla="*/ 7 h 17"/>
                    <a:gd name="T36" fmla="*/ 67 w 100"/>
                    <a:gd name="T37" fmla="*/ 5 h 17"/>
                    <a:gd name="T38" fmla="*/ 72 w 100"/>
                    <a:gd name="T39" fmla="*/ 4 h 17"/>
                    <a:gd name="T40" fmla="*/ 77 w 100"/>
                    <a:gd name="T41" fmla="*/ 4 h 17"/>
                    <a:gd name="T42" fmla="*/ 82 w 100"/>
                    <a:gd name="T43" fmla="*/ 2 h 17"/>
                    <a:gd name="T44" fmla="*/ 88 w 100"/>
                    <a:gd name="T45" fmla="*/ 2 h 17"/>
                    <a:gd name="T46" fmla="*/ 93 w 100"/>
                    <a:gd name="T47" fmla="*/ 1 h 17"/>
                    <a:gd name="T48" fmla="*/ 99 w 100"/>
                    <a:gd name="T49" fmla="*/ 0 h 17"/>
                    <a:gd name="T50" fmla="*/ 0 w 100"/>
                    <a:gd name="T51" fmla="*/ 0 h 1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0"/>
                    <a:gd name="T79" fmla="*/ 0 h 17"/>
                    <a:gd name="T80" fmla="*/ 100 w 100"/>
                    <a:gd name="T81" fmla="*/ 17 h 1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0" h="17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5" y="5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10" y="11"/>
                      </a:lnTo>
                      <a:lnTo>
                        <a:pt x="12" y="14"/>
                      </a:lnTo>
                      <a:lnTo>
                        <a:pt x="14" y="16"/>
                      </a:lnTo>
                      <a:lnTo>
                        <a:pt x="19" y="14"/>
                      </a:lnTo>
                      <a:lnTo>
                        <a:pt x="24" y="14"/>
                      </a:lnTo>
                      <a:lnTo>
                        <a:pt x="30" y="13"/>
                      </a:lnTo>
                      <a:lnTo>
                        <a:pt x="35" y="11"/>
                      </a:lnTo>
                      <a:lnTo>
                        <a:pt x="40" y="11"/>
                      </a:lnTo>
                      <a:lnTo>
                        <a:pt x="45" y="10"/>
                      </a:lnTo>
                      <a:lnTo>
                        <a:pt x="51" y="8"/>
                      </a:lnTo>
                      <a:lnTo>
                        <a:pt x="56" y="7"/>
                      </a:lnTo>
                      <a:lnTo>
                        <a:pt x="61" y="7"/>
                      </a:lnTo>
                      <a:lnTo>
                        <a:pt x="67" y="5"/>
                      </a:lnTo>
                      <a:lnTo>
                        <a:pt x="72" y="4"/>
                      </a:lnTo>
                      <a:lnTo>
                        <a:pt x="77" y="4"/>
                      </a:lnTo>
                      <a:lnTo>
                        <a:pt x="82" y="2"/>
                      </a:lnTo>
                      <a:lnTo>
                        <a:pt x="88" y="2"/>
                      </a:lnTo>
                      <a:lnTo>
                        <a:pt x="93" y="1"/>
                      </a:lnTo>
                      <a:lnTo>
                        <a:pt x="9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9" name="Freeform 546"/>
                <p:cNvSpPr>
                  <a:spLocks/>
                </p:cNvSpPr>
                <p:nvPr/>
              </p:nvSpPr>
              <p:spPr bwMode="auto">
                <a:xfrm>
                  <a:off x="1501" y="2355"/>
                  <a:ext cx="197" cy="17"/>
                </a:xfrm>
                <a:custGeom>
                  <a:avLst/>
                  <a:gdLst>
                    <a:gd name="T0" fmla="*/ 13 w 197"/>
                    <a:gd name="T1" fmla="*/ 16 h 17"/>
                    <a:gd name="T2" fmla="*/ 11 w 197"/>
                    <a:gd name="T3" fmla="*/ 14 h 17"/>
                    <a:gd name="T4" fmla="*/ 10 w 197"/>
                    <a:gd name="T5" fmla="*/ 12 h 17"/>
                    <a:gd name="T6" fmla="*/ 7 w 197"/>
                    <a:gd name="T7" fmla="*/ 9 h 17"/>
                    <a:gd name="T8" fmla="*/ 7 w 197"/>
                    <a:gd name="T9" fmla="*/ 8 h 17"/>
                    <a:gd name="T10" fmla="*/ 4 w 197"/>
                    <a:gd name="T11" fmla="*/ 6 h 17"/>
                    <a:gd name="T12" fmla="*/ 3 w 197"/>
                    <a:gd name="T13" fmla="*/ 3 h 17"/>
                    <a:gd name="T14" fmla="*/ 1 w 197"/>
                    <a:gd name="T15" fmla="*/ 1 h 17"/>
                    <a:gd name="T16" fmla="*/ 0 w 197"/>
                    <a:gd name="T17" fmla="*/ 0 h 17"/>
                    <a:gd name="T18" fmla="*/ 196 w 197"/>
                    <a:gd name="T19" fmla="*/ 0 h 17"/>
                    <a:gd name="T20" fmla="*/ 191 w 197"/>
                    <a:gd name="T21" fmla="*/ 0 h 17"/>
                    <a:gd name="T22" fmla="*/ 185 w 197"/>
                    <a:gd name="T23" fmla="*/ 1 h 17"/>
                    <a:gd name="T24" fmla="*/ 180 w 197"/>
                    <a:gd name="T25" fmla="*/ 1 h 17"/>
                    <a:gd name="T26" fmla="*/ 174 w 197"/>
                    <a:gd name="T27" fmla="*/ 3 h 17"/>
                    <a:gd name="T28" fmla="*/ 170 w 197"/>
                    <a:gd name="T29" fmla="*/ 4 h 17"/>
                    <a:gd name="T30" fmla="*/ 164 w 197"/>
                    <a:gd name="T31" fmla="*/ 6 h 17"/>
                    <a:gd name="T32" fmla="*/ 159 w 197"/>
                    <a:gd name="T33" fmla="*/ 6 h 17"/>
                    <a:gd name="T34" fmla="*/ 153 w 197"/>
                    <a:gd name="T35" fmla="*/ 8 h 17"/>
                    <a:gd name="T36" fmla="*/ 149 w 197"/>
                    <a:gd name="T37" fmla="*/ 8 h 17"/>
                    <a:gd name="T38" fmla="*/ 143 w 197"/>
                    <a:gd name="T39" fmla="*/ 9 h 17"/>
                    <a:gd name="T40" fmla="*/ 138 w 197"/>
                    <a:gd name="T41" fmla="*/ 11 h 17"/>
                    <a:gd name="T42" fmla="*/ 133 w 197"/>
                    <a:gd name="T43" fmla="*/ 12 h 17"/>
                    <a:gd name="T44" fmla="*/ 128 w 197"/>
                    <a:gd name="T45" fmla="*/ 12 h 17"/>
                    <a:gd name="T46" fmla="*/ 122 w 197"/>
                    <a:gd name="T47" fmla="*/ 14 h 17"/>
                    <a:gd name="T48" fmla="*/ 117 w 197"/>
                    <a:gd name="T49" fmla="*/ 14 h 17"/>
                    <a:gd name="T50" fmla="*/ 112 w 197"/>
                    <a:gd name="T51" fmla="*/ 16 h 17"/>
                    <a:gd name="T52" fmla="*/ 13 w 197"/>
                    <a:gd name="T53" fmla="*/ 16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7"/>
                    <a:gd name="T83" fmla="*/ 197 w 197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7">
                      <a:moveTo>
                        <a:pt x="13" y="16"/>
                      </a:moveTo>
                      <a:lnTo>
                        <a:pt x="11" y="14"/>
                      </a:lnTo>
                      <a:lnTo>
                        <a:pt x="10" y="12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4" y="6"/>
                      </a:ln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96" y="0"/>
                      </a:lnTo>
                      <a:lnTo>
                        <a:pt x="191" y="0"/>
                      </a:lnTo>
                      <a:lnTo>
                        <a:pt x="185" y="1"/>
                      </a:lnTo>
                      <a:lnTo>
                        <a:pt x="180" y="1"/>
                      </a:lnTo>
                      <a:lnTo>
                        <a:pt x="174" y="3"/>
                      </a:lnTo>
                      <a:lnTo>
                        <a:pt x="170" y="4"/>
                      </a:lnTo>
                      <a:lnTo>
                        <a:pt x="164" y="6"/>
                      </a:lnTo>
                      <a:lnTo>
                        <a:pt x="159" y="6"/>
                      </a:lnTo>
                      <a:lnTo>
                        <a:pt x="153" y="8"/>
                      </a:lnTo>
                      <a:lnTo>
                        <a:pt x="149" y="8"/>
                      </a:lnTo>
                      <a:lnTo>
                        <a:pt x="143" y="9"/>
                      </a:lnTo>
                      <a:lnTo>
                        <a:pt x="138" y="11"/>
                      </a:lnTo>
                      <a:lnTo>
                        <a:pt x="133" y="12"/>
                      </a:lnTo>
                      <a:lnTo>
                        <a:pt x="128" y="12"/>
                      </a:lnTo>
                      <a:lnTo>
                        <a:pt x="122" y="14"/>
                      </a:lnTo>
                      <a:lnTo>
                        <a:pt x="117" y="14"/>
                      </a:lnTo>
                      <a:lnTo>
                        <a:pt x="112" y="16"/>
                      </a:lnTo>
                      <a:lnTo>
                        <a:pt x="13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0" name="Freeform 547"/>
                <p:cNvSpPr>
                  <a:spLocks/>
                </p:cNvSpPr>
                <p:nvPr/>
              </p:nvSpPr>
              <p:spPr bwMode="auto">
                <a:xfrm>
                  <a:off x="1486" y="2346"/>
                  <a:ext cx="305" cy="17"/>
                </a:xfrm>
                <a:custGeom>
                  <a:avLst/>
                  <a:gdLst>
                    <a:gd name="T0" fmla="*/ 15 w 305"/>
                    <a:gd name="T1" fmla="*/ 16 h 17"/>
                    <a:gd name="T2" fmla="*/ 13 w 305"/>
                    <a:gd name="T3" fmla="*/ 13 h 17"/>
                    <a:gd name="T4" fmla="*/ 11 w 305"/>
                    <a:gd name="T5" fmla="*/ 11 h 17"/>
                    <a:gd name="T6" fmla="*/ 9 w 305"/>
                    <a:gd name="T7" fmla="*/ 10 h 17"/>
                    <a:gd name="T8" fmla="*/ 7 w 305"/>
                    <a:gd name="T9" fmla="*/ 7 h 17"/>
                    <a:gd name="T10" fmla="*/ 6 w 305"/>
                    <a:gd name="T11" fmla="*/ 5 h 17"/>
                    <a:gd name="T12" fmla="*/ 3 w 305"/>
                    <a:gd name="T13" fmla="*/ 2 h 17"/>
                    <a:gd name="T14" fmla="*/ 2 w 305"/>
                    <a:gd name="T15" fmla="*/ 1 h 17"/>
                    <a:gd name="T16" fmla="*/ 0 w 305"/>
                    <a:gd name="T17" fmla="*/ 0 h 17"/>
                    <a:gd name="T18" fmla="*/ 304 w 305"/>
                    <a:gd name="T19" fmla="*/ 0 h 17"/>
                    <a:gd name="T20" fmla="*/ 298 w 305"/>
                    <a:gd name="T21" fmla="*/ 0 h 17"/>
                    <a:gd name="T22" fmla="*/ 292 w 305"/>
                    <a:gd name="T23" fmla="*/ 1 h 17"/>
                    <a:gd name="T24" fmla="*/ 286 w 305"/>
                    <a:gd name="T25" fmla="*/ 2 h 17"/>
                    <a:gd name="T26" fmla="*/ 280 w 305"/>
                    <a:gd name="T27" fmla="*/ 2 h 17"/>
                    <a:gd name="T28" fmla="*/ 275 w 305"/>
                    <a:gd name="T29" fmla="*/ 4 h 17"/>
                    <a:gd name="T30" fmla="*/ 269 w 305"/>
                    <a:gd name="T31" fmla="*/ 5 h 17"/>
                    <a:gd name="T32" fmla="*/ 263 w 305"/>
                    <a:gd name="T33" fmla="*/ 5 h 17"/>
                    <a:gd name="T34" fmla="*/ 258 w 305"/>
                    <a:gd name="T35" fmla="*/ 7 h 17"/>
                    <a:gd name="T36" fmla="*/ 251 w 305"/>
                    <a:gd name="T37" fmla="*/ 8 h 17"/>
                    <a:gd name="T38" fmla="*/ 246 w 305"/>
                    <a:gd name="T39" fmla="*/ 10 h 17"/>
                    <a:gd name="T40" fmla="*/ 240 w 305"/>
                    <a:gd name="T41" fmla="*/ 10 h 17"/>
                    <a:gd name="T42" fmla="*/ 234 w 305"/>
                    <a:gd name="T43" fmla="*/ 11 h 17"/>
                    <a:gd name="T44" fmla="*/ 228 w 305"/>
                    <a:gd name="T45" fmla="*/ 11 h 17"/>
                    <a:gd name="T46" fmla="*/ 222 w 305"/>
                    <a:gd name="T47" fmla="*/ 13 h 17"/>
                    <a:gd name="T48" fmla="*/ 217 w 305"/>
                    <a:gd name="T49" fmla="*/ 14 h 17"/>
                    <a:gd name="T50" fmla="*/ 211 w 305"/>
                    <a:gd name="T51" fmla="*/ 16 h 17"/>
                    <a:gd name="T52" fmla="*/ 15 w 305"/>
                    <a:gd name="T53" fmla="*/ 16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05"/>
                    <a:gd name="T82" fmla="*/ 0 h 17"/>
                    <a:gd name="T83" fmla="*/ 305 w 305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05" h="17">
                      <a:moveTo>
                        <a:pt x="15" y="16"/>
                      </a:moveTo>
                      <a:lnTo>
                        <a:pt x="13" y="13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04" y="0"/>
                      </a:lnTo>
                      <a:lnTo>
                        <a:pt x="298" y="0"/>
                      </a:lnTo>
                      <a:lnTo>
                        <a:pt x="292" y="1"/>
                      </a:lnTo>
                      <a:lnTo>
                        <a:pt x="286" y="2"/>
                      </a:lnTo>
                      <a:lnTo>
                        <a:pt x="280" y="2"/>
                      </a:lnTo>
                      <a:lnTo>
                        <a:pt x="275" y="4"/>
                      </a:lnTo>
                      <a:lnTo>
                        <a:pt x="269" y="5"/>
                      </a:lnTo>
                      <a:lnTo>
                        <a:pt x="263" y="5"/>
                      </a:lnTo>
                      <a:lnTo>
                        <a:pt x="258" y="7"/>
                      </a:lnTo>
                      <a:lnTo>
                        <a:pt x="251" y="8"/>
                      </a:lnTo>
                      <a:lnTo>
                        <a:pt x="246" y="10"/>
                      </a:lnTo>
                      <a:lnTo>
                        <a:pt x="240" y="10"/>
                      </a:lnTo>
                      <a:lnTo>
                        <a:pt x="234" y="11"/>
                      </a:lnTo>
                      <a:lnTo>
                        <a:pt x="228" y="11"/>
                      </a:lnTo>
                      <a:lnTo>
                        <a:pt x="222" y="13"/>
                      </a:lnTo>
                      <a:lnTo>
                        <a:pt x="217" y="14"/>
                      </a:lnTo>
                      <a:lnTo>
                        <a:pt x="211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1" name="Freeform 548"/>
                <p:cNvSpPr>
                  <a:spLocks/>
                </p:cNvSpPr>
                <p:nvPr/>
              </p:nvSpPr>
              <p:spPr bwMode="auto">
                <a:xfrm>
                  <a:off x="1472" y="2337"/>
                  <a:ext cx="397" cy="17"/>
                </a:xfrm>
                <a:custGeom>
                  <a:avLst/>
                  <a:gdLst>
                    <a:gd name="T0" fmla="*/ 14 w 397"/>
                    <a:gd name="T1" fmla="*/ 16 h 17"/>
                    <a:gd name="T2" fmla="*/ 12 w 397"/>
                    <a:gd name="T3" fmla="*/ 13 h 17"/>
                    <a:gd name="T4" fmla="*/ 10 w 397"/>
                    <a:gd name="T5" fmla="*/ 11 h 17"/>
                    <a:gd name="T6" fmla="*/ 9 w 397"/>
                    <a:gd name="T7" fmla="*/ 8 h 17"/>
                    <a:gd name="T8" fmla="*/ 7 w 397"/>
                    <a:gd name="T9" fmla="*/ 7 h 17"/>
                    <a:gd name="T10" fmla="*/ 5 w 397"/>
                    <a:gd name="T11" fmla="*/ 5 h 17"/>
                    <a:gd name="T12" fmla="*/ 3 w 397"/>
                    <a:gd name="T13" fmla="*/ 2 h 17"/>
                    <a:gd name="T14" fmla="*/ 2 w 397"/>
                    <a:gd name="T15" fmla="*/ 1 h 17"/>
                    <a:gd name="T16" fmla="*/ 0 w 397"/>
                    <a:gd name="T17" fmla="*/ 0 h 17"/>
                    <a:gd name="T18" fmla="*/ 393 w 397"/>
                    <a:gd name="T19" fmla="*/ 0 h 17"/>
                    <a:gd name="T20" fmla="*/ 394 w 397"/>
                    <a:gd name="T21" fmla="*/ 0 h 17"/>
                    <a:gd name="T22" fmla="*/ 395 w 397"/>
                    <a:gd name="T23" fmla="*/ 1 h 17"/>
                    <a:gd name="T24" fmla="*/ 396 w 397"/>
                    <a:gd name="T25" fmla="*/ 1 h 17"/>
                    <a:gd name="T26" fmla="*/ 390 w 397"/>
                    <a:gd name="T27" fmla="*/ 2 h 17"/>
                    <a:gd name="T28" fmla="*/ 385 w 397"/>
                    <a:gd name="T29" fmla="*/ 2 h 17"/>
                    <a:gd name="T30" fmla="*/ 381 w 397"/>
                    <a:gd name="T31" fmla="*/ 4 h 17"/>
                    <a:gd name="T32" fmla="*/ 376 w 397"/>
                    <a:gd name="T33" fmla="*/ 4 h 17"/>
                    <a:gd name="T34" fmla="*/ 371 w 397"/>
                    <a:gd name="T35" fmla="*/ 5 h 17"/>
                    <a:gd name="T36" fmla="*/ 367 w 397"/>
                    <a:gd name="T37" fmla="*/ 7 h 17"/>
                    <a:gd name="T38" fmla="*/ 361 w 397"/>
                    <a:gd name="T39" fmla="*/ 7 h 17"/>
                    <a:gd name="T40" fmla="*/ 356 w 397"/>
                    <a:gd name="T41" fmla="*/ 8 h 17"/>
                    <a:gd name="T42" fmla="*/ 352 w 397"/>
                    <a:gd name="T43" fmla="*/ 8 h 17"/>
                    <a:gd name="T44" fmla="*/ 347 w 397"/>
                    <a:gd name="T45" fmla="*/ 10 h 17"/>
                    <a:gd name="T46" fmla="*/ 342 w 397"/>
                    <a:gd name="T47" fmla="*/ 10 h 17"/>
                    <a:gd name="T48" fmla="*/ 337 w 397"/>
                    <a:gd name="T49" fmla="*/ 11 h 17"/>
                    <a:gd name="T50" fmla="*/ 332 w 397"/>
                    <a:gd name="T51" fmla="*/ 13 h 17"/>
                    <a:gd name="T52" fmla="*/ 328 w 397"/>
                    <a:gd name="T53" fmla="*/ 13 h 17"/>
                    <a:gd name="T54" fmla="*/ 323 w 397"/>
                    <a:gd name="T55" fmla="*/ 14 h 17"/>
                    <a:gd name="T56" fmla="*/ 318 w 397"/>
                    <a:gd name="T57" fmla="*/ 16 h 17"/>
                    <a:gd name="T58" fmla="*/ 14 w 397"/>
                    <a:gd name="T59" fmla="*/ 16 h 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97"/>
                    <a:gd name="T91" fmla="*/ 0 h 17"/>
                    <a:gd name="T92" fmla="*/ 397 w 397"/>
                    <a:gd name="T93" fmla="*/ 17 h 1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97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9" y="8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4" y="0"/>
                      </a:lnTo>
                      <a:lnTo>
                        <a:pt x="395" y="1"/>
                      </a:lnTo>
                      <a:lnTo>
                        <a:pt x="396" y="1"/>
                      </a:lnTo>
                      <a:lnTo>
                        <a:pt x="390" y="2"/>
                      </a:lnTo>
                      <a:lnTo>
                        <a:pt x="385" y="2"/>
                      </a:lnTo>
                      <a:lnTo>
                        <a:pt x="381" y="4"/>
                      </a:lnTo>
                      <a:lnTo>
                        <a:pt x="376" y="4"/>
                      </a:lnTo>
                      <a:lnTo>
                        <a:pt x="371" y="5"/>
                      </a:lnTo>
                      <a:lnTo>
                        <a:pt x="367" y="7"/>
                      </a:lnTo>
                      <a:lnTo>
                        <a:pt x="361" y="7"/>
                      </a:lnTo>
                      <a:lnTo>
                        <a:pt x="356" y="8"/>
                      </a:lnTo>
                      <a:lnTo>
                        <a:pt x="352" y="8"/>
                      </a:lnTo>
                      <a:lnTo>
                        <a:pt x="347" y="10"/>
                      </a:lnTo>
                      <a:lnTo>
                        <a:pt x="342" y="10"/>
                      </a:lnTo>
                      <a:lnTo>
                        <a:pt x="337" y="11"/>
                      </a:lnTo>
                      <a:lnTo>
                        <a:pt x="332" y="13"/>
                      </a:lnTo>
                      <a:lnTo>
                        <a:pt x="328" y="13"/>
                      </a:lnTo>
                      <a:lnTo>
                        <a:pt x="323" y="14"/>
                      </a:lnTo>
                      <a:lnTo>
                        <a:pt x="31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2" name="Freeform 549"/>
                <p:cNvSpPr>
                  <a:spLocks/>
                </p:cNvSpPr>
                <p:nvPr/>
              </p:nvSpPr>
              <p:spPr bwMode="auto">
                <a:xfrm>
                  <a:off x="1457" y="2329"/>
                  <a:ext cx="409" cy="17"/>
                </a:xfrm>
                <a:custGeom>
                  <a:avLst/>
                  <a:gdLst>
                    <a:gd name="T0" fmla="*/ 14 w 409"/>
                    <a:gd name="T1" fmla="*/ 16 h 17"/>
                    <a:gd name="T2" fmla="*/ 13 w 409"/>
                    <a:gd name="T3" fmla="*/ 13 h 17"/>
                    <a:gd name="T4" fmla="*/ 10 w 409"/>
                    <a:gd name="T5" fmla="*/ 11 h 17"/>
                    <a:gd name="T6" fmla="*/ 9 w 409"/>
                    <a:gd name="T7" fmla="*/ 10 h 17"/>
                    <a:gd name="T8" fmla="*/ 7 w 409"/>
                    <a:gd name="T9" fmla="*/ 7 h 17"/>
                    <a:gd name="T10" fmla="*/ 5 w 409"/>
                    <a:gd name="T11" fmla="*/ 5 h 17"/>
                    <a:gd name="T12" fmla="*/ 3 w 409"/>
                    <a:gd name="T13" fmla="*/ 2 h 17"/>
                    <a:gd name="T14" fmla="*/ 1 w 409"/>
                    <a:gd name="T15" fmla="*/ 1 h 17"/>
                    <a:gd name="T16" fmla="*/ 0 w 409"/>
                    <a:gd name="T17" fmla="*/ 0 h 17"/>
                    <a:gd name="T18" fmla="*/ 393 w 409"/>
                    <a:gd name="T19" fmla="*/ 0 h 17"/>
                    <a:gd name="T20" fmla="*/ 394 w 409"/>
                    <a:gd name="T21" fmla="*/ 1 h 17"/>
                    <a:gd name="T22" fmla="*/ 397 w 409"/>
                    <a:gd name="T23" fmla="*/ 2 h 17"/>
                    <a:gd name="T24" fmla="*/ 398 w 409"/>
                    <a:gd name="T25" fmla="*/ 5 h 17"/>
                    <a:gd name="T26" fmla="*/ 400 w 409"/>
                    <a:gd name="T27" fmla="*/ 7 h 17"/>
                    <a:gd name="T28" fmla="*/ 402 w 409"/>
                    <a:gd name="T29" fmla="*/ 10 h 17"/>
                    <a:gd name="T30" fmla="*/ 404 w 409"/>
                    <a:gd name="T31" fmla="*/ 11 h 17"/>
                    <a:gd name="T32" fmla="*/ 406 w 409"/>
                    <a:gd name="T33" fmla="*/ 13 h 17"/>
                    <a:gd name="T34" fmla="*/ 408 w 409"/>
                    <a:gd name="T35" fmla="*/ 16 h 17"/>
                    <a:gd name="T36" fmla="*/ 14 w 409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9"/>
                    <a:gd name="T58" fmla="*/ 0 h 17"/>
                    <a:gd name="T59" fmla="*/ 409 w 409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9" h="17">
                      <a:moveTo>
                        <a:pt x="14" y="16"/>
                      </a:moveTo>
                      <a:lnTo>
                        <a:pt x="13" y="13"/>
                      </a:lnTo>
                      <a:lnTo>
                        <a:pt x="10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4" y="1"/>
                      </a:lnTo>
                      <a:lnTo>
                        <a:pt x="397" y="2"/>
                      </a:lnTo>
                      <a:lnTo>
                        <a:pt x="398" y="5"/>
                      </a:lnTo>
                      <a:lnTo>
                        <a:pt x="400" y="7"/>
                      </a:lnTo>
                      <a:lnTo>
                        <a:pt x="402" y="10"/>
                      </a:lnTo>
                      <a:lnTo>
                        <a:pt x="404" y="11"/>
                      </a:lnTo>
                      <a:lnTo>
                        <a:pt x="406" y="13"/>
                      </a:lnTo>
                      <a:lnTo>
                        <a:pt x="40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3" name="Freeform 550"/>
                <p:cNvSpPr>
                  <a:spLocks/>
                </p:cNvSpPr>
                <p:nvPr/>
              </p:nvSpPr>
              <p:spPr bwMode="auto">
                <a:xfrm>
                  <a:off x="1443" y="2320"/>
                  <a:ext cx="409" cy="17"/>
                </a:xfrm>
                <a:custGeom>
                  <a:avLst/>
                  <a:gdLst>
                    <a:gd name="T0" fmla="*/ 14 w 409"/>
                    <a:gd name="T1" fmla="*/ 16 h 17"/>
                    <a:gd name="T2" fmla="*/ 12 w 409"/>
                    <a:gd name="T3" fmla="*/ 13 h 17"/>
                    <a:gd name="T4" fmla="*/ 10 w 409"/>
                    <a:gd name="T5" fmla="*/ 11 h 17"/>
                    <a:gd name="T6" fmla="*/ 8 w 409"/>
                    <a:gd name="T7" fmla="*/ 10 h 17"/>
                    <a:gd name="T8" fmla="*/ 7 w 409"/>
                    <a:gd name="T9" fmla="*/ 7 h 17"/>
                    <a:gd name="T10" fmla="*/ 4 w 409"/>
                    <a:gd name="T11" fmla="*/ 5 h 17"/>
                    <a:gd name="T12" fmla="*/ 3 w 409"/>
                    <a:gd name="T13" fmla="*/ 4 h 17"/>
                    <a:gd name="T14" fmla="*/ 1 w 409"/>
                    <a:gd name="T15" fmla="*/ 1 h 17"/>
                    <a:gd name="T16" fmla="*/ 0 w 409"/>
                    <a:gd name="T17" fmla="*/ 0 h 17"/>
                    <a:gd name="T18" fmla="*/ 393 w 409"/>
                    <a:gd name="T19" fmla="*/ 0 h 17"/>
                    <a:gd name="T20" fmla="*/ 394 w 409"/>
                    <a:gd name="T21" fmla="*/ 1 h 17"/>
                    <a:gd name="T22" fmla="*/ 397 w 409"/>
                    <a:gd name="T23" fmla="*/ 4 h 17"/>
                    <a:gd name="T24" fmla="*/ 398 w 409"/>
                    <a:gd name="T25" fmla="*/ 5 h 17"/>
                    <a:gd name="T26" fmla="*/ 400 w 409"/>
                    <a:gd name="T27" fmla="*/ 7 h 17"/>
                    <a:gd name="T28" fmla="*/ 402 w 409"/>
                    <a:gd name="T29" fmla="*/ 10 h 17"/>
                    <a:gd name="T30" fmla="*/ 404 w 409"/>
                    <a:gd name="T31" fmla="*/ 11 h 17"/>
                    <a:gd name="T32" fmla="*/ 405 w 409"/>
                    <a:gd name="T33" fmla="*/ 13 h 17"/>
                    <a:gd name="T34" fmla="*/ 408 w 409"/>
                    <a:gd name="T35" fmla="*/ 16 h 17"/>
                    <a:gd name="T36" fmla="*/ 14 w 409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9"/>
                    <a:gd name="T58" fmla="*/ 0 h 17"/>
                    <a:gd name="T59" fmla="*/ 409 w 409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9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4" y="1"/>
                      </a:lnTo>
                      <a:lnTo>
                        <a:pt x="397" y="4"/>
                      </a:lnTo>
                      <a:lnTo>
                        <a:pt x="398" y="5"/>
                      </a:lnTo>
                      <a:lnTo>
                        <a:pt x="400" y="7"/>
                      </a:lnTo>
                      <a:lnTo>
                        <a:pt x="402" y="10"/>
                      </a:lnTo>
                      <a:lnTo>
                        <a:pt x="404" y="11"/>
                      </a:lnTo>
                      <a:lnTo>
                        <a:pt x="405" y="13"/>
                      </a:lnTo>
                      <a:lnTo>
                        <a:pt x="40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4" name="Freeform 551"/>
                <p:cNvSpPr>
                  <a:spLocks/>
                </p:cNvSpPr>
                <p:nvPr/>
              </p:nvSpPr>
              <p:spPr bwMode="auto">
                <a:xfrm>
                  <a:off x="1427" y="2311"/>
                  <a:ext cx="410" cy="17"/>
                </a:xfrm>
                <a:custGeom>
                  <a:avLst/>
                  <a:gdLst>
                    <a:gd name="T0" fmla="*/ 15 w 410"/>
                    <a:gd name="T1" fmla="*/ 16 h 17"/>
                    <a:gd name="T2" fmla="*/ 13 w 410"/>
                    <a:gd name="T3" fmla="*/ 14 h 17"/>
                    <a:gd name="T4" fmla="*/ 11 w 410"/>
                    <a:gd name="T5" fmla="*/ 11 h 17"/>
                    <a:gd name="T6" fmla="*/ 9 w 410"/>
                    <a:gd name="T7" fmla="*/ 10 h 17"/>
                    <a:gd name="T8" fmla="*/ 7 w 410"/>
                    <a:gd name="T9" fmla="*/ 7 h 17"/>
                    <a:gd name="T10" fmla="*/ 5 w 410"/>
                    <a:gd name="T11" fmla="*/ 5 h 17"/>
                    <a:gd name="T12" fmla="*/ 3 w 410"/>
                    <a:gd name="T13" fmla="*/ 2 h 17"/>
                    <a:gd name="T14" fmla="*/ 1 w 410"/>
                    <a:gd name="T15" fmla="*/ 1 h 17"/>
                    <a:gd name="T16" fmla="*/ 0 w 410"/>
                    <a:gd name="T17" fmla="*/ 0 h 17"/>
                    <a:gd name="T18" fmla="*/ 393 w 410"/>
                    <a:gd name="T19" fmla="*/ 0 h 17"/>
                    <a:gd name="T20" fmla="*/ 395 w 410"/>
                    <a:gd name="T21" fmla="*/ 1 h 17"/>
                    <a:gd name="T22" fmla="*/ 397 w 410"/>
                    <a:gd name="T23" fmla="*/ 4 h 17"/>
                    <a:gd name="T24" fmla="*/ 399 w 410"/>
                    <a:gd name="T25" fmla="*/ 5 h 17"/>
                    <a:gd name="T26" fmla="*/ 401 w 410"/>
                    <a:gd name="T27" fmla="*/ 8 h 17"/>
                    <a:gd name="T28" fmla="*/ 403 w 410"/>
                    <a:gd name="T29" fmla="*/ 10 h 17"/>
                    <a:gd name="T30" fmla="*/ 405 w 410"/>
                    <a:gd name="T31" fmla="*/ 11 h 17"/>
                    <a:gd name="T32" fmla="*/ 406 w 410"/>
                    <a:gd name="T33" fmla="*/ 14 h 17"/>
                    <a:gd name="T34" fmla="*/ 409 w 410"/>
                    <a:gd name="T35" fmla="*/ 16 h 17"/>
                    <a:gd name="T36" fmla="*/ 15 w 410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0"/>
                    <a:gd name="T58" fmla="*/ 0 h 17"/>
                    <a:gd name="T59" fmla="*/ 410 w 410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0" h="17">
                      <a:moveTo>
                        <a:pt x="15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5" y="1"/>
                      </a:lnTo>
                      <a:lnTo>
                        <a:pt x="397" y="4"/>
                      </a:lnTo>
                      <a:lnTo>
                        <a:pt x="399" y="5"/>
                      </a:lnTo>
                      <a:lnTo>
                        <a:pt x="401" y="8"/>
                      </a:lnTo>
                      <a:lnTo>
                        <a:pt x="403" y="10"/>
                      </a:lnTo>
                      <a:lnTo>
                        <a:pt x="405" y="11"/>
                      </a:lnTo>
                      <a:lnTo>
                        <a:pt x="406" y="14"/>
                      </a:lnTo>
                      <a:lnTo>
                        <a:pt x="409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5" name="Freeform 552"/>
                <p:cNvSpPr>
                  <a:spLocks/>
                </p:cNvSpPr>
                <p:nvPr/>
              </p:nvSpPr>
              <p:spPr bwMode="auto">
                <a:xfrm>
                  <a:off x="1413" y="2302"/>
                  <a:ext cx="408" cy="17"/>
                </a:xfrm>
                <a:custGeom>
                  <a:avLst/>
                  <a:gdLst>
                    <a:gd name="T0" fmla="*/ 14 w 408"/>
                    <a:gd name="T1" fmla="*/ 16 h 17"/>
                    <a:gd name="T2" fmla="*/ 12 w 408"/>
                    <a:gd name="T3" fmla="*/ 13 h 17"/>
                    <a:gd name="T4" fmla="*/ 10 w 408"/>
                    <a:gd name="T5" fmla="*/ 11 h 17"/>
                    <a:gd name="T6" fmla="*/ 8 w 408"/>
                    <a:gd name="T7" fmla="*/ 10 h 17"/>
                    <a:gd name="T8" fmla="*/ 7 w 408"/>
                    <a:gd name="T9" fmla="*/ 7 h 17"/>
                    <a:gd name="T10" fmla="*/ 5 w 408"/>
                    <a:gd name="T11" fmla="*/ 5 h 17"/>
                    <a:gd name="T12" fmla="*/ 3 w 408"/>
                    <a:gd name="T13" fmla="*/ 4 h 17"/>
                    <a:gd name="T14" fmla="*/ 1 w 408"/>
                    <a:gd name="T15" fmla="*/ 1 h 17"/>
                    <a:gd name="T16" fmla="*/ 0 w 408"/>
                    <a:gd name="T17" fmla="*/ 0 h 17"/>
                    <a:gd name="T18" fmla="*/ 392 w 408"/>
                    <a:gd name="T19" fmla="*/ 0 h 17"/>
                    <a:gd name="T20" fmla="*/ 393 w 408"/>
                    <a:gd name="T21" fmla="*/ 1 h 17"/>
                    <a:gd name="T22" fmla="*/ 396 w 408"/>
                    <a:gd name="T23" fmla="*/ 4 h 17"/>
                    <a:gd name="T24" fmla="*/ 397 w 408"/>
                    <a:gd name="T25" fmla="*/ 5 h 17"/>
                    <a:gd name="T26" fmla="*/ 399 w 408"/>
                    <a:gd name="T27" fmla="*/ 7 h 17"/>
                    <a:gd name="T28" fmla="*/ 401 w 408"/>
                    <a:gd name="T29" fmla="*/ 10 h 17"/>
                    <a:gd name="T30" fmla="*/ 403 w 408"/>
                    <a:gd name="T31" fmla="*/ 11 h 17"/>
                    <a:gd name="T32" fmla="*/ 405 w 408"/>
                    <a:gd name="T33" fmla="*/ 13 h 17"/>
                    <a:gd name="T34" fmla="*/ 407 w 408"/>
                    <a:gd name="T35" fmla="*/ 16 h 17"/>
                    <a:gd name="T36" fmla="*/ 14 w 40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8"/>
                    <a:gd name="T58" fmla="*/ 0 h 17"/>
                    <a:gd name="T59" fmla="*/ 408 w 40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8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2" y="0"/>
                      </a:lnTo>
                      <a:lnTo>
                        <a:pt x="393" y="1"/>
                      </a:lnTo>
                      <a:lnTo>
                        <a:pt x="396" y="4"/>
                      </a:lnTo>
                      <a:lnTo>
                        <a:pt x="397" y="5"/>
                      </a:lnTo>
                      <a:lnTo>
                        <a:pt x="399" y="7"/>
                      </a:lnTo>
                      <a:lnTo>
                        <a:pt x="401" y="10"/>
                      </a:lnTo>
                      <a:lnTo>
                        <a:pt x="403" y="11"/>
                      </a:lnTo>
                      <a:lnTo>
                        <a:pt x="405" y="13"/>
                      </a:lnTo>
                      <a:lnTo>
                        <a:pt x="40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6" name="Freeform 553"/>
                <p:cNvSpPr>
                  <a:spLocks/>
                </p:cNvSpPr>
                <p:nvPr/>
              </p:nvSpPr>
              <p:spPr bwMode="auto">
                <a:xfrm>
                  <a:off x="1397" y="2293"/>
                  <a:ext cx="409" cy="17"/>
                </a:xfrm>
                <a:custGeom>
                  <a:avLst/>
                  <a:gdLst>
                    <a:gd name="T0" fmla="*/ 15 w 409"/>
                    <a:gd name="T1" fmla="*/ 16 h 17"/>
                    <a:gd name="T2" fmla="*/ 14 w 409"/>
                    <a:gd name="T3" fmla="*/ 14 h 17"/>
                    <a:gd name="T4" fmla="*/ 12 w 409"/>
                    <a:gd name="T5" fmla="*/ 13 h 17"/>
                    <a:gd name="T6" fmla="*/ 11 w 409"/>
                    <a:gd name="T7" fmla="*/ 11 h 17"/>
                    <a:gd name="T8" fmla="*/ 10 w 409"/>
                    <a:gd name="T9" fmla="*/ 10 h 17"/>
                    <a:gd name="T10" fmla="*/ 8 w 409"/>
                    <a:gd name="T11" fmla="*/ 8 h 17"/>
                    <a:gd name="T12" fmla="*/ 7 w 409"/>
                    <a:gd name="T13" fmla="*/ 7 h 17"/>
                    <a:gd name="T14" fmla="*/ 6 w 409"/>
                    <a:gd name="T15" fmla="*/ 5 h 17"/>
                    <a:gd name="T16" fmla="*/ 4 w 409"/>
                    <a:gd name="T17" fmla="*/ 4 h 17"/>
                    <a:gd name="T18" fmla="*/ 3 w 409"/>
                    <a:gd name="T19" fmla="*/ 2 h 17"/>
                    <a:gd name="T20" fmla="*/ 1 w 409"/>
                    <a:gd name="T21" fmla="*/ 1 h 17"/>
                    <a:gd name="T22" fmla="*/ 0 w 409"/>
                    <a:gd name="T23" fmla="*/ 0 h 17"/>
                    <a:gd name="T24" fmla="*/ 392 w 409"/>
                    <a:gd name="T25" fmla="*/ 0 h 17"/>
                    <a:gd name="T26" fmla="*/ 394 w 409"/>
                    <a:gd name="T27" fmla="*/ 1 h 17"/>
                    <a:gd name="T28" fmla="*/ 396 w 409"/>
                    <a:gd name="T29" fmla="*/ 4 h 17"/>
                    <a:gd name="T30" fmla="*/ 398 w 409"/>
                    <a:gd name="T31" fmla="*/ 5 h 17"/>
                    <a:gd name="T32" fmla="*/ 400 w 409"/>
                    <a:gd name="T33" fmla="*/ 7 h 17"/>
                    <a:gd name="T34" fmla="*/ 401 w 409"/>
                    <a:gd name="T35" fmla="*/ 10 h 17"/>
                    <a:gd name="T36" fmla="*/ 404 w 409"/>
                    <a:gd name="T37" fmla="*/ 11 h 17"/>
                    <a:gd name="T38" fmla="*/ 405 w 409"/>
                    <a:gd name="T39" fmla="*/ 14 h 17"/>
                    <a:gd name="T40" fmla="*/ 408 w 409"/>
                    <a:gd name="T41" fmla="*/ 16 h 17"/>
                    <a:gd name="T42" fmla="*/ 15 w 409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9"/>
                    <a:gd name="T67" fmla="*/ 0 h 17"/>
                    <a:gd name="T68" fmla="*/ 409 w 409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9" h="17">
                      <a:moveTo>
                        <a:pt x="15" y="16"/>
                      </a:moveTo>
                      <a:lnTo>
                        <a:pt x="14" y="14"/>
                      </a:lnTo>
                      <a:lnTo>
                        <a:pt x="12" y="13"/>
                      </a:lnTo>
                      <a:lnTo>
                        <a:pt x="11" y="11"/>
                      </a:ln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2" y="0"/>
                      </a:lnTo>
                      <a:lnTo>
                        <a:pt x="394" y="1"/>
                      </a:lnTo>
                      <a:lnTo>
                        <a:pt x="396" y="4"/>
                      </a:lnTo>
                      <a:lnTo>
                        <a:pt x="398" y="5"/>
                      </a:lnTo>
                      <a:lnTo>
                        <a:pt x="400" y="7"/>
                      </a:lnTo>
                      <a:lnTo>
                        <a:pt x="401" y="10"/>
                      </a:lnTo>
                      <a:lnTo>
                        <a:pt x="404" y="11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7" name="Freeform 554"/>
                <p:cNvSpPr>
                  <a:spLocks/>
                </p:cNvSpPr>
                <p:nvPr/>
              </p:nvSpPr>
              <p:spPr bwMode="auto">
                <a:xfrm>
                  <a:off x="1383" y="2284"/>
                  <a:ext cx="408" cy="17"/>
                </a:xfrm>
                <a:custGeom>
                  <a:avLst/>
                  <a:gdLst>
                    <a:gd name="T0" fmla="*/ 14 w 408"/>
                    <a:gd name="T1" fmla="*/ 16 h 17"/>
                    <a:gd name="T2" fmla="*/ 13 w 408"/>
                    <a:gd name="T3" fmla="*/ 14 h 17"/>
                    <a:gd name="T4" fmla="*/ 11 w 408"/>
                    <a:gd name="T5" fmla="*/ 11 h 17"/>
                    <a:gd name="T6" fmla="*/ 9 w 408"/>
                    <a:gd name="T7" fmla="*/ 10 h 17"/>
                    <a:gd name="T8" fmla="*/ 7 w 408"/>
                    <a:gd name="T9" fmla="*/ 7 h 17"/>
                    <a:gd name="T10" fmla="*/ 5 w 408"/>
                    <a:gd name="T11" fmla="*/ 5 h 17"/>
                    <a:gd name="T12" fmla="*/ 3 w 408"/>
                    <a:gd name="T13" fmla="*/ 2 h 17"/>
                    <a:gd name="T14" fmla="*/ 1 w 408"/>
                    <a:gd name="T15" fmla="*/ 1 h 17"/>
                    <a:gd name="T16" fmla="*/ 0 w 408"/>
                    <a:gd name="T17" fmla="*/ 0 h 17"/>
                    <a:gd name="T18" fmla="*/ 391 w 408"/>
                    <a:gd name="T19" fmla="*/ 0 h 17"/>
                    <a:gd name="T20" fmla="*/ 393 w 408"/>
                    <a:gd name="T21" fmla="*/ 1 h 17"/>
                    <a:gd name="T22" fmla="*/ 395 w 408"/>
                    <a:gd name="T23" fmla="*/ 2 h 17"/>
                    <a:gd name="T24" fmla="*/ 397 w 408"/>
                    <a:gd name="T25" fmla="*/ 5 h 17"/>
                    <a:gd name="T26" fmla="*/ 399 w 408"/>
                    <a:gd name="T27" fmla="*/ 7 h 17"/>
                    <a:gd name="T28" fmla="*/ 401 w 408"/>
                    <a:gd name="T29" fmla="*/ 10 h 17"/>
                    <a:gd name="T30" fmla="*/ 403 w 408"/>
                    <a:gd name="T31" fmla="*/ 11 h 17"/>
                    <a:gd name="T32" fmla="*/ 405 w 408"/>
                    <a:gd name="T33" fmla="*/ 14 h 17"/>
                    <a:gd name="T34" fmla="*/ 407 w 408"/>
                    <a:gd name="T35" fmla="*/ 16 h 17"/>
                    <a:gd name="T36" fmla="*/ 14 w 40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8"/>
                    <a:gd name="T58" fmla="*/ 0 h 17"/>
                    <a:gd name="T59" fmla="*/ 408 w 40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8" h="17">
                      <a:moveTo>
                        <a:pt x="14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1" y="0"/>
                      </a:lnTo>
                      <a:lnTo>
                        <a:pt x="393" y="1"/>
                      </a:lnTo>
                      <a:lnTo>
                        <a:pt x="395" y="2"/>
                      </a:lnTo>
                      <a:lnTo>
                        <a:pt x="397" y="5"/>
                      </a:lnTo>
                      <a:lnTo>
                        <a:pt x="399" y="7"/>
                      </a:lnTo>
                      <a:lnTo>
                        <a:pt x="401" y="10"/>
                      </a:lnTo>
                      <a:lnTo>
                        <a:pt x="403" y="11"/>
                      </a:lnTo>
                      <a:lnTo>
                        <a:pt x="405" y="14"/>
                      </a:lnTo>
                      <a:lnTo>
                        <a:pt x="40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8" name="Freeform 555"/>
                <p:cNvSpPr>
                  <a:spLocks/>
                </p:cNvSpPr>
                <p:nvPr/>
              </p:nvSpPr>
              <p:spPr bwMode="auto">
                <a:xfrm>
                  <a:off x="1368" y="2275"/>
                  <a:ext cx="407" cy="17"/>
                </a:xfrm>
                <a:custGeom>
                  <a:avLst/>
                  <a:gdLst>
                    <a:gd name="T0" fmla="*/ 14 w 407"/>
                    <a:gd name="T1" fmla="*/ 16 h 17"/>
                    <a:gd name="T2" fmla="*/ 12 w 407"/>
                    <a:gd name="T3" fmla="*/ 13 h 17"/>
                    <a:gd name="T4" fmla="*/ 10 w 407"/>
                    <a:gd name="T5" fmla="*/ 11 h 17"/>
                    <a:gd name="T6" fmla="*/ 8 w 407"/>
                    <a:gd name="T7" fmla="*/ 10 h 17"/>
                    <a:gd name="T8" fmla="*/ 7 w 407"/>
                    <a:gd name="T9" fmla="*/ 7 h 17"/>
                    <a:gd name="T10" fmla="*/ 4 w 407"/>
                    <a:gd name="T11" fmla="*/ 5 h 17"/>
                    <a:gd name="T12" fmla="*/ 3 w 407"/>
                    <a:gd name="T13" fmla="*/ 4 h 17"/>
                    <a:gd name="T14" fmla="*/ 1 w 407"/>
                    <a:gd name="T15" fmla="*/ 1 h 17"/>
                    <a:gd name="T16" fmla="*/ 0 w 407"/>
                    <a:gd name="T17" fmla="*/ 0 h 17"/>
                    <a:gd name="T18" fmla="*/ 391 w 407"/>
                    <a:gd name="T19" fmla="*/ 0 h 17"/>
                    <a:gd name="T20" fmla="*/ 393 w 407"/>
                    <a:gd name="T21" fmla="*/ 1 h 17"/>
                    <a:gd name="T22" fmla="*/ 395 w 407"/>
                    <a:gd name="T23" fmla="*/ 4 h 17"/>
                    <a:gd name="T24" fmla="*/ 397 w 407"/>
                    <a:gd name="T25" fmla="*/ 5 h 17"/>
                    <a:gd name="T26" fmla="*/ 398 w 407"/>
                    <a:gd name="T27" fmla="*/ 7 h 17"/>
                    <a:gd name="T28" fmla="*/ 400 w 407"/>
                    <a:gd name="T29" fmla="*/ 10 h 17"/>
                    <a:gd name="T30" fmla="*/ 402 w 407"/>
                    <a:gd name="T31" fmla="*/ 11 h 17"/>
                    <a:gd name="T32" fmla="*/ 404 w 407"/>
                    <a:gd name="T33" fmla="*/ 13 h 17"/>
                    <a:gd name="T34" fmla="*/ 406 w 407"/>
                    <a:gd name="T35" fmla="*/ 16 h 17"/>
                    <a:gd name="T36" fmla="*/ 14 w 40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7"/>
                    <a:gd name="T58" fmla="*/ 0 h 17"/>
                    <a:gd name="T59" fmla="*/ 407 w 40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7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1" y="0"/>
                      </a:lnTo>
                      <a:lnTo>
                        <a:pt x="393" y="1"/>
                      </a:lnTo>
                      <a:lnTo>
                        <a:pt x="395" y="4"/>
                      </a:lnTo>
                      <a:lnTo>
                        <a:pt x="397" y="5"/>
                      </a:lnTo>
                      <a:lnTo>
                        <a:pt x="398" y="7"/>
                      </a:lnTo>
                      <a:lnTo>
                        <a:pt x="400" y="10"/>
                      </a:lnTo>
                      <a:lnTo>
                        <a:pt x="402" y="11"/>
                      </a:lnTo>
                      <a:lnTo>
                        <a:pt x="404" y="13"/>
                      </a:lnTo>
                      <a:lnTo>
                        <a:pt x="406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9" name="Freeform 556"/>
                <p:cNvSpPr>
                  <a:spLocks/>
                </p:cNvSpPr>
                <p:nvPr/>
              </p:nvSpPr>
              <p:spPr bwMode="auto">
                <a:xfrm>
                  <a:off x="1353" y="2266"/>
                  <a:ext cx="408" cy="17"/>
                </a:xfrm>
                <a:custGeom>
                  <a:avLst/>
                  <a:gdLst>
                    <a:gd name="T0" fmla="*/ 15 w 408"/>
                    <a:gd name="T1" fmla="*/ 16 h 17"/>
                    <a:gd name="T2" fmla="*/ 13 w 408"/>
                    <a:gd name="T3" fmla="*/ 14 h 17"/>
                    <a:gd name="T4" fmla="*/ 11 w 408"/>
                    <a:gd name="T5" fmla="*/ 11 h 17"/>
                    <a:gd name="T6" fmla="*/ 10 w 408"/>
                    <a:gd name="T7" fmla="*/ 10 h 17"/>
                    <a:gd name="T8" fmla="*/ 7 w 408"/>
                    <a:gd name="T9" fmla="*/ 7 h 17"/>
                    <a:gd name="T10" fmla="*/ 6 w 408"/>
                    <a:gd name="T11" fmla="*/ 5 h 17"/>
                    <a:gd name="T12" fmla="*/ 3 w 408"/>
                    <a:gd name="T13" fmla="*/ 4 h 17"/>
                    <a:gd name="T14" fmla="*/ 2 w 408"/>
                    <a:gd name="T15" fmla="*/ 1 h 17"/>
                    <a:gd name="T16" fmla="*/ 0 w 408"/>
                    <a:gd name="T17" fmla="*/ 0 h 17"/>
                    <a:gd name="T18" fmla="*/ 390 w 408"/>
                    <a:gd name="T19" fmla="*/ 0 h 17"/>
                    <a:gd name="T20" fmla="*/ 391 w 408"/>
                    <a:gd name="T21" fmla="*/ 0 h 17"/>
                    <a:gd name="T22" fmla="*/ 392 w 408"/>
                    <a:gd name="T23" fmla="*/ 0 h 17"/>
                    <a:gd name="T24" fmla="*/ 392 w 408"/>
                    <a:gd name="T25" fmla="*/ 1 h 17"/>
                    <a:gd name="T26" fmla="*/ 393 w 408"/>
                    <a:gd name="T27" fmla="*/ 2 h 17"/>
                    <a:gd name="T28" fmla="*/ 396 w 408"/>
                    <a:gd name="T29" fmla="*/ 4 h 17"/>
                    <a:gd name="T30" fmla="*/ 397 w 408"/>
                    <a:gd name="T31" fmla="*/ 7 h 17"/>
                    <a:gd name="T32" fmla="*/ 399 w 408"/>
                    <a:gd name="T33" fmla="*/ 8 h 17"/>
                    <a:gd name="T34" fmla="*/ 401 w 408"/>
                    <a:gd name="T35" fmla="*/ 10 h 17"/>
                    <a:gd name="T36" fmla="*/ 403 w 408"/>
                    <a:gd name="T37" fmla="*/ 13 h 17"/>
                    <a:gd name="T38" fmla="*/ 404 w 408"/>
                    <a:gd name="T39" fmla="*/ 14 h 17"/>
                    <a:gd name="T40" fmla="*/ 407 w 408"/>
                    <a:gd name="T41" fmla="*/ 16 h 17"/>
                    <a:gd name="T42" fmla="*/ 15 w 408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8"/>
                    <a:gd name="T67" fmla="*/ 0 h 17"/>
                    <a:gd name="T68" fmla="*/ 408 w 408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8" h="17">
                      <a:moveTo>
                        <a:pt x="15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10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90" y="0"/>
                      </a:lnTo>
                      <a:lnTo>
                        <a:pt x="391" y="0"/>
                      </a:lnTo>
                      <a:lnTo>
                        <a:pt x="392" y="0"/>
                      </a:lnTo>
                      <a:lnTo>
                        <a:pt x="392" y="1"/>
                      </a:lnTo>
                      <a:lnTo>
                        <a:pt x="393" y="2"/>
                      </a:lnTo>
                      <a:lnTo>
                        <a:pt x="396" y="4"/>
                      </a:lnTo>
                      <a:lnTo>
                        <a:pt x="397" y="7"/>
                      </a:lnTo>
                      <a:lnTo>
                        <a:pt x="399" y="8"/>
                      </a:lnTo>
                      <a:lnTo>
                        <a:pt x="401" y="10"/>
                      </a:lnTo>
                      <a:lnTo>
                        <a:pt x="403" y="13"/>
                      </a:lnTo>
                      <a:lnTo>
                        <a:pt x="404" y="14"/>
                      </a:lnTo>
                      <a:lnTo>
                        <a:pt x="407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0" name="Freeform 557"/>
                <p:cNvSpPr>
                  <a:spLocks/>
                </p:cNvSpPr>
                <p:nvPr/>
              </p:nvSpPr>
              <p:spPr bwMode="auto">
                <a:xfrm>
                  <a:off x="1339" y="2257"/>
                  <a:ext cx="405" cy="17"/>
                </a:xfrm>
                <a:custGeom>
                  <a:avLst/>
                  <a:gdLst>
                    <a:gd name="T0" fmla="*/ 14 w 405"/>
                    <a:gd name="T1" fmla="*/ 16 h 17"/>
                    <a:gd name="T2" fmla="*/ 12 w 405"/>
                    <a:gd name="T3" fmla="*/ 14 h 17"/>
                    <a:gd name="T4" fmla="*/ 10 w 405"/>
                    <a:gd name="T5" fmla="*/ 11 h 17"/>
                    <a:gd name="T6" fmla="*/ 8 w 405"/>
                    <a:gd name="T7" fmla="*/ 10 h 17"/>
                    <a:gd name="T8" fmla="*/ 7 w 405"/>
                    <a:gd name="T9" fmla="*/ 8 h 17"/>
                    <a:gd name="T10" fmla="*/ 5 w 405"/>
                    <a:gd name="T11" fmla="*/ 5 h 17"/>
                    <a:gd name="T12" fmla="*/ 3 w 405"/>
                    <a:gd name="T13" fmla="*/ 4 h 17"/>
                    <a:gd name="T14" fmla="*/ 1 w 405"/>
                    <a:gd name="T15" fmla="*/ 2 h 17"/>
                    <a:gd name="T16" fmla="*/ 0 w 405"/>
                    <a:gd name="T17" fmla="*/ 0 h 17"/>
                    <a:gd name="T18" fmla="*/ 389 w 405"/>
                    <a:gd name="T19" fmla="*/ 0 h 17"/>
                    <a:gd name="T20" fmla="*/ 391 w 405"/>
                    <a:gd name="T21" fmla="*/ 2 h 17"/>
                    <a:gd name="T22" fmla="*/ 393 w 405"/>
                    <a:gd name="T23" fmla="*/ 4 h 17"/>
                    <a:gd name="T24" fmla="*/ 395 w 405"/>
                    <a:gd name="T25" fmla="*/ 5 h 17"/>
                    <a:gd name="T26" fmla="*/ 396 w 405"/>
                    <a:gd name="T27" fmla="*/ 8 h 17"/>
                    <a:gd name="T28" fmla="*/ 398 w 405"/>
                    <a:gd name="T29" fmla="*/ 10 h 17"/>
                    <a:gd name="T30" fmla="*/ 400 w 405"/>
                    <a:gd name="T31" fmla="*/ 11 h 17"/>
                    <a:gd name="T32" fmla="*/ 402 w 405"/>
                    <a:gd name="T33" fmla="*/ 14 h 17"/>
                    <a:gd name="T34" fmla="*/ 404 w 405"/>
                    <a:gd name="T35" fmla="*/ 16 h 17"/>
                    <a:gd name="T36" fmla="*/ 14 w 405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5"/>
                    <a:gd name="T58" fmla="*/ 0 h 17"/>
                    <a:gd name="T59" fmla="*/ 405 w 405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5" h="17">
                      <a:moveTo>
                        <a:pt x="14" y="16"/>
                      </a:moveTo>
                      <a:lnTo>
                        <a:pt x="12" y="14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389" y="0"/>
                      </a:lnTo>
                      <a:lnTo>
                        <a:pt x="391" y="2"/>
                      </a:lnTo>
                      <a:lnTo>
                        <a:pt x="393" y="4"/>
                      </a:lnTo>
                      <a:lnTo>
                        <a:pt x="395" y="5"/>
                      </a:lnTo>
                      <a:lnTo>
                        <a:pt x="396" y="8"/>
                      </a:lnTo>
                      <a:lnTo>
                        <a:pt x="398" y="10"/>
                      </a:lnTo>
                      <a:lnTo>
                        <a:pt x="400" y="11"/>
                      </a:lnTo>
                      <a:lnTo>
                        <a:pt x="402" y="14"/>
                      </a:lnTo>
                      <a:lnTo>
                        <a:pt x="404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1" name="Freeform 558"/>
                <p:cNvSpPr>
                  <a:spLocks/>
                </p:cNvSpPr>
                <p:nvPr/>
              </p:nvSpPr>
              <p:spPr bwMode="auto">
                <a:xfrm>
                  <a:off x="1323" y="2248"/>
                  <a:ext cx="407" cy="17"/>
                </a:xfrm>
                <a:custGeom>
                  <a:avLst/>
                  <a:gdLst>
                    <a:gd name="T0" fmla="*/ 15 w 407"/>
                    <a:gd name="T1" fmla="*/ 16 h 17"/>
                    <a:gd name="T2" fmla="*/ 13 w 407"/>
                    <a:gd name="T3" fmla="*/ 14 h 17"/>
                    <a:gd name="T4" fmla="*/ 11 w 407"/>
                    <a:gd name="T5" fmla="*/ 11 h 17"/>
                    <a:gd name="T6" fmla="*/ 9 w 407"/>
                    <a:gd name="T7" fmla="*/ 10 h 17"/>
                    <a:gd name="T8" fmla="*/ 7 w 407"/>
                    <a:gd name="T9" fmla="*/ 7 h 17"/>
                    <a:gd name="T10" fmla="*/ 6 w 407"/>
                    <a:gd name="T11" fmla="*/ 5 h 17"/>
                    <a:gd name="T12" fmla="*/ 3 w 407"/>
                    <a:gd name="T13" fmla="*/ 4 h 17"/>
                    <a:gd name="T14" fmla="*/ 2 w 407"/>
                    <a:gd name="T15" fmla="*/ 1 h 17"/>
                    <a:gd name="T16" fmla="*/ 0 w 407"/>
                    <a:gd name="T17" fmla="*/ 0 h 17"/>
                    <a:gd name="T18" fmla="*/ 391 w 407"/>
                    <a:gd name="T19" fmla="*/ 0 h 17"/>
                    <a:gd name="T20" fmla="*/ 392 w 407"/>
                    <a:gd name="T21" fmla="*/ 1 h 17"/>
                    <a:gd name="T22" fmla="*/ 395 w 407"/>
                    <a:gd name="T23" fmla="*/ 4 h 17"/>
                    <a:gd name="T24" fmla="*/ 396 w 407"/>
                    <a:gd name="T25" fmla="*/ 5 h 17"/>
                    <a:gd name="T26" fmla="*/ 398 w 407"/>
                    <a:gd name="T27" fmla="*/ 8 h 17"/>
                    <a:gd name="T28" fmla="*/ 400 w 407"/>
                    <a:gd name="T29" fmla="*/ 10 h 17"/>
                    <a:gd name="T30" fmla="*/ 402 w 407"/>
                    <a:gd name="T31" fmla="*/ 11 h 17"/>
                    <a:gd name="T32" fmla="*/ 404 w 407"/>
                    <a:gd name="T33" fmla="*/ 14 h 17"/>
                    <a:gd name="T34" fmla="*/ 406 w 407"/>
                    <a:gd name="T35" fmla="*/ 16 h 17"/>
                    <a:gd name="T36" fmla="*/ 15 w 40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7"/>
                    <a:gd name="T58" fmla="*/ 0 h 17"/>
                    <a:gd name="T59" fmla="*/ 407 w 40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7" h="17">
                      <a:moveTo>
                        <a:pt x="15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91" y="0"/>
                      </a:lnTo>
                      <a:lnTo>
                        <a:pt x="392" y="1"/>
                      </a:lnTo>
                      <a:lnTo>
                        <a:pt x="395" y="4"/>
                      </a:lnTo>
                      <a:lnTo>
                        <a:pt x="396" y="5"/>
                      </a:lnTo>
                      <a:lnTo>
                        <a:pt x="398" y="8"/>
                      </a:lnTo>
                      <a:lnTo>
                        <a:pt x="400" y="10"/>
                      </a:lnTo>
                      <a:lnTo>
                        <a:pt x="402" y="11"/>
                      </a:lnTo>
                      <a:lnTo>
                        <a:pt x="404" y="14"/>
                      </a:lnTo>
                      <a:lnTo>
                        <a:pt x="406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2" name="Freeform 559"/>
                <p:cNvSpPr>
                  <a:spLocks/>
                </p:cNvSpPr>
                <p:nvPr/>
              </p:nvSpPr>
              <p:spPr bwMode="auto">
                <a:xfrm>
                  <a:off x="1308" y="2239"/>
                  <a:ext cx="407" cy="17"/>
                </a:xfrm>
                <a:custGeom>
                  <a:avLst/>
                  <a:gdLst>
                    <a:gd name="T0" fmla="*/ 14 w 407"/>
                    <a:gd name="T1" fmla="*/ 16 h 17"/>
                    <a:gd name="T2" fmla="*/ 13 w 407"/>
                    <a:gd name="T3" fmla="*/ 14 h 17"/>
                    <a:gd name="T4" fmla="*/ 11 w 407"/>
                    <a:gd name="T5" fmla="*/ 11 h 17"/>
                    <a:gd name="T6" fmla="*/ 9 w 407"/>
                    <a:gd name="T7" fmla="*/ 10 h 17"/>
                    <a:gd name="T8" fmla="*/ 7 w 407"/>
                    <a:gd name="T9" fmla="*/ 8 h 17"/>
                    <a:gd name="T10" fmla="*/ 5 w 407"/>
                    <a:gd name="T11" fmla="*/ 5 h 17"/>
                    <a:gd name="T12" fmla="*/ 3 w 407"/>
                    <a:gd name="T13" fmla="*/ 4 h 17"/>
                    <a:gd name="T14" fmla="*/ 2 w 407"/>
                    <a:gd name="T15" fmla="*/ 2 h 17"/>
                    <a:gd name="T16" fmla="*/ 0 w 407"/>
                    <a:gd name="T17" fmla="*/ 0 h 17"/>
                    <a:gd name="T18" fmla="*/ 390 w 407"/>
                    <a:gd name="T19" fmla="*/ 0 h 17"/>
                    <a:gd name="T20" fmla="*/ 392 w 407"/>
                    <a:gd name="T21" fmla="*/ 2 h 17"/>
                    <a:gd name="T22" fmla="*/ 394 w 407"/>
                    <a:gd name="T23" fmla="*/ 4 h 17"/>
                    <a:gd name="T24" fmla="*/ 396 w 407"/>
                    <a:gd name="T25" fmla="*/ 5 h 17"/>
                    <a:gd name="T26" fmla="*/ 398 w 407"/>
                    <a:gd name="T27" fmla="*/ 8 h 17"/>
                    <a:gd name="T28" fmla="*/ 399 w 407"/>
                    <a:gd name="T29" fmla="*/ 10 h 17"/>
                    <a:gd name="T30" fmla="*/ 402 w 407"/>
                    <a:gd name="T31" fmla="*/ 11 h 17"/>
                    <a:gd name="T32" fmla="*/ 403 w 407"/>
                    <a:gd name="T33" fmla="*/ 14 h 17"/>
                    <a:gd name="T34" fmla="*/ 406 w 407"/>
                    <a:gd name="T35" fmla="*/ 16 h 17"/>
                    <a:gd name="T36" fmla="*/ 14 w 40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7"/>
                    <a:gd name="T58" fmla="*/ 0 h 17"/>
                    <a:gd name="T59" fmla="*/ 407 w 40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7" h="17">
                      <a:moveTo>
                        <a:pt x="14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90" y="0"/>
                      </a:lnTo>
                      <a:lnTo>
                        <a:pt x="392" y="2"/>
                      </a:lnTo>
                      <a:lnTo>
                        <a:pt x="394" y="4"/>
                      </a:lnTo>
                      <a:lnTo>
                        <a:pt x="396" y="5"/>
                      </a:lnTo>
                      <a:lnTo>
                        <a:pt x="398" y="8"/>
                      </a:lnTo>
                      <a:lnTo>
                        <a:pt x="399" y="10"/>
                      </a:lnTo>
                      <a:lnTo>
                        <a:pt x="402" y="11"/>
                      </a:lnTo>
                      <a:lnTo>
                        <a:pt x="403" y="14"/>
                      </a:lnTo>
                      <a:lnTo>
                        <a:pt x="406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3" name="Freeform 560"/>
                <p:cNvSpPr>
                  <a:spLocks/>
                </p:cNvSpPr>
                <p:nvPr/>
              </p:nvSpPr>
              <p:spPr bwMode="auto">
                <a:xfrm>
                  <a:off x="1293" y="2230"/>
                  <a:ext cx="406" cy="17"/>
                </a:xfrm>
                <a:custGeom>
                  <a:avLst/>
                  <a:gdLst>
                    <a:gd name="T0" fmla="*/ 14 w 406"/>
                    <a:gd name="T1" fmla="*/ 16 h 17"/>
                    <a:gd name="T2" fmla="*/ 13 w 406"/>
                    <a:gd name="T3" fmla="*/ 14 h 17"/>
                    <a:gd name="T4" fmla="*/ 10 w 406"/>
                    <a:gd name="T5" fmla="*/ 13 h 17"/>
                    <a:gd name="T6" fmla="*/ 9 w 406"/>
                    <a:gd name="T7" fmla="*/ 10 h 17"/>
                    <a:gd name="T8" fmla="*/ 7 w 406"/>
                    <a:gd name="T9" fmla="*/ 7 h 17"/>
                    <a:gd name="T10" fmla="*/ 6 w 406"/>
                    <a:gd name="T11" fmla="*/ 5 h 17"/>
                    <a:gd name="T12" fmla="*/ 3 w 406"/>
                    <a:gd name="T13" fmla="*/ 4 h 17"/>
                    <a:gd name="T14" fmla="*/ 2 w 406"/>
                    <a:gd name="T15" fmla="*/ 1 h 17"/>
                    <a:gd name="T16" fmla="*/ 0 w 406"/>
                    <a:gd name="T17" fmla="*/ 0 h 17"/>
                    <a:gd name="T18" fmla="*/ 389 w 406"/>
                    <a:gd name="T19" fmla="*/ 0 h 17"/>
                    <a:gd name="T20" fmla="*/ 390 w 406"/>
                    <a:gd name="T21" fmla="*/ 1 h 17"/>
                    <a:gd name="T22" fmla="*/ 393 w 406"/>
                    <a:gd name="T23" fmla="*/ 4 h 17"/>
                    <a:gd name="T24" fmla="*/ 395 w 406"/>
                    <a:gd name="T25" fmla="*/ 5 h 17"/>
                    <a:gd name="T26" fmla="*/ 397 w 406"/>
                    <a:gd name="T27" fmla="*/ 7 h 17"/>
                    <a:gd name="T28" fmla="*/ 399 w 406"/>
                    <a:gd name="T29" fmla="*/ 10 h 17"/>
                    <a:gd name="T30" fmla="*/ 401 w 406"/>
                    <a:gd name="T31" fmla="*/ 13 h 17"/>
                    <a:gd name="T32" fmla="*/ 403 w 406"/>
                    <a:gd name="T33" fmla="*/ 14 h 17"/>
                    <a:gd name="T34" fmla="*/ 405 w 406"/>
                    <a:gd name="T35" fmla="*/ 16 h 17"/>
                    <a:gd name="T36" fmla="*/ 14 w 406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6"/>
                    <a:gd name="T58" fmla="*/ 0 h 17"/>
                    <a:gd name="T59" fmla="*/ 406 w 406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6" h="17">
                      <a:moveTo>
                        <a:pt x="14" y="16"/>
                      </a:moveTo>
                      <a:lnTo>
                        <a:pt x="13" y="14"/>
                      </a:lnTo>
                      <a:lnTo>
                        <a:pt x="10" y="13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89" y="0"/>
                      </a:lnTo>
                      <a:lnTo>
                        <a:pt x="390" y="1"/>
                      </a:lnTo>
                      <a:lnTo>
                        <a:pt x="393" y="4"/>
                      </a:lnTo>
                      <a:lnTo>
                        <a:pt x="395" y="5"/>
                      </a:lnTo>
                      <a:lnTo>
                        <a:pt x="397" y="7"/>
                      </a:lnTo>
                      <a:lnTo>
                        <a:pt x="399" y="10"/>
                      </a:lnTo>
                      <a:lnTo>
                        <a:pt x="401" y="13"/>
                      </a:lnTo>
                      <a:lnTo>
                        <a:pt x="403" y="14"/>
                      </a:lnTo>
                      <a:lnTo>
                        <a:pt x="405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4" name="Freeform 561"/>
                <p:cNvSpPr>
                  <a:spLocks/>
                </p:cNvSpPr>
                <p:nvPr/>
              </p:nvSpPr>
              <p:spPr bwMode="auto">
                <a:xfrm>
                  <a:off x="1290" y="2221"/>
                  <a:ext cx="394" cy="17"/>
                </a:xfrm>
                <a:custGeom>
                  <a:avLst/>
                  <a:gdLst>
                    <a:gd name="T0" fmla="*/ 3 w 394"/>
                    <a:gd name="T1" fmla="*/ 16 h 17"/>
                    <a:gd name="T2" fmla="*/ 3 w 394"/>
                    <a:gd name="T3" fmla="*/ 14 h 17"/>
                    <a:gd name="T4" fmla="*/ 1 w 394"/>
                    <a:gd name="T5" fmla="*/ 13 h 17"/>
                    <a:gd name="T6" fmla="*/ 0 w 394"/>
                    <a:gd name="T7" fmla="*/ 13 h 17"/>
                    <a:gd name="T8" fmla="*/ 0 w 394"/>
                    <a:gd name="T9" fmla="*/ 11 h 17"/>
                    <a:gd name="T10" fmla="*/ 3 w 394"/>
                    <a:gd name="T11" fmla="*/ 11 h 17"/>
                    <a:gd name="T12" fmla="*/ 7 w 394"/>
                    <a:gd name="T13" fmla="*/ 10 h 17"/>
                    <a:gd name="T14" fmla="*/ 10 w 394"/>
                    <a:gd name="T15" fmla="*/ 10 h 17"/>
                    <a:gd name="T16" fmla="*/ 14 w 394"/>
                    <a:gd name="T17" fmla="*/ 8 h 17"/>
                    <a:gd name="T18" fmla="*/ 18 w 394"/>
                    <a:gd name="T19" fmla="*/ 8 h 17"/>
                    <a:gd name="T20" fmla="*/ 22 w 394"/>
                    <a:gd name="T21" fmla="*/ 7 h 17"/>
                    <a:gd name="T22" fmla="*/ 26 w 394"/>
                    <a:gd name="T23" fmla="*/ 7 h 17"/>
                    <a:gd name="T24" fmla="*/ 31 w 394"/>
                    <a:gd name="T25" fmla="*/ 5 h 17"/>
                    <a:gd name="T26" fmla="*/ 35 w 394"/>
                    <a:gd name="T27" fmla="*/ 5 h 17"/>
                    <a:gd name="T28" fmla="*/ 38 w 394"/>
                    <a:gd name="T29" fmla="*/ 4 h 17"/>
                    <a:gd name="T30" fmla="*/ 42 w 394"/>
                    <a:gd name="T31" fmla="*/ 4 h 17"/>
                    <a:gd name="T32" fmla="*/ 46 w 394"/>
                    <a:gd name="T33" fmla="*/ 2 h 17"/>
                    <a:gd name="T34" fmla="*/ 50 w 394"/>
                    <a:gd name="T35" fmla="*/ 2 h 17"/>
                    <a:gd name="T36" fmla="*/ 53 w 394"/>
                    <a:gd name="T37" fmla="*/ 1 h 17"/>
                    <a:gd name="T38" fmla="*/ 57 w 394"/>
                    <a:gd name="T39" fmla="*/ 1 h 17"/>
                    <a:gd name="T40" fmla="*/ 61 w 394"/>
                    <a:gd name="T41" fmla="*/ 0 h 17"/>
                    <a:gd name="T42" fmla="*/ 378 w 394"/>
                    <a:gd name="T43" fmla="*/ 0 h 17"/>
                    <a:gd name="T44" fmla="*/ 379 w 394"/>
                    <a:gd name="T45" fmla="*/ 2 h 17"/>
                    <a:gd name="T46" fmla="*/ 382 w 394"/>
                    <a:gd name="T47" fmla="*/ 4 h 17"/>
                    <a:gd name="T48" fmla="*/ 383 w 394"/>
                    <a:gd name="T49" fmla="*/ 5 h 17"/>
                    <a:gd name="T50" fmla="*/ 385 w 394"/>
                    <a:gd name="T51" fmla="*/ 8 h 17"/>
                    <a:gd name="T52" fmla="*/ 386 w 394"/>
                    <a:gd name="T53" fmla="*/ 10 h 17"/>
                    <a:gd name="T54" fmla="*/ 389 w 394"/>
                    <a:gd name="T55" fmla="*/ 11 h 17"/>
                    <a:gd name="T56" fmla="*/ 390 w 394"/>
                    <a:gd name="T57" fmla="*/ 14 h 17"/>
                    <a:gd name="T58" fmla="*/ 393 w 394"/>
                    <a:gd name="T59" fmla="*/ 16 h 17"/>
                    <a:gd name="T60" fmla="*/ 3 w 394"/>
                    <a:gd name="T61" fmla="*/ 16 h 1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94"/>
                    <a:gd name="T94" fmla="*/ 0 h 17"/>
                    <a:gd name="T95" fmla="*/ 394 w 394"/>
                    <a:gd name="T96" fmla="*/ 17 h 1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94" h="17">
                      <a:moveTo>
                        <a:pt x="3" y="16"/>
                      </a:moveTo>
                      <a:lnTo>
                        <a:pt x="3" y="14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7" y="10"/>
                      </a:lnTo>
                      <a:lnTo>
                        <a:pt x="10" y="10"/>
                      </a:lnTo>
                      <a:lnTo>
                        <a:pt x="14" y="8"/>
                      </a:lnTo>
                      <a:lnTo>
                        <a:pt x="18" y="8"/>
                      </a:lnTo>
                      <a:lnTo>
                        <a:pt x="22" y="7"/>
                      </a:lnTo>
                      <a:lnTo>
                        <a:pt x="26" y="7"/>
                      </a:lnTo>
                      <a:lnTo>
                        <a:pt x="31" y="5"/>
                      </a:lnTo>
                      <a:lnTo>
                        <a:pt x="35" y="5"/>
                      </a:lnTo>
                      <a:lnTo>
                        <a:pt x="38" y="4"/>
                      </a:lnTo>
                      <a:lnTo>
                        <a:pt x="42" y="4"/>
                      </a:lnTo>
                      <a:lnTo>
                        <a:pt x="46" y="2"/>
                      </a:lnTo>
                      <a:lnTo>
                        <a:pt x="50" y="2"/>
                      </a:lnTo>
                      <a:lnTo>
                        <a:pt x="53" y="1"/>
                      </a:lnTo>
                      <a:lnTo>
                        <a:pt x="57" y="1"/>
                      </a:lnTo>
                      <a:lnTo>
                        <a:pt x="61" y="0"/>
                      </a:lnTo>
                      <a:lnTo>
                        <a:pt x="378" y="0"/>
                      </a:lnTo>
                      <a:lnTo>
                        <a:pt x="379" y="2"/>
                      </a:lnTo>
                      <a:lnTo>
                        <a:pt x="382" y="4"/>
                      </a:lnTo>
                      <a:lnTo>
                        <a:pt x="383" y="5"/>
                      </a:lnTo>
                      <a:lnTo>
                        <a:pt x="385" y="8"/>
                      </a:lnTo>
                      <a:lnTo>
                        <a:pt x="386" y="10"/>
                      </a:lnTo>
                      <a:lnTo>
                        <a:pt x="389" y="11"/>
                      </a:lnTo>
                      <a:lnTo>
                        <a:pt x="390" y="14"/>
                      </a:lnTo>
                      <a:lnTo>
                        <a:pt x="393" y="16"/>
                      </a:lnTo>
                      <a:lnTo>
                        <a:pt x="3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5" name="Freeform 562"/>
                <p:cNvSpPr>
                  <a:spLocks/>
                </p:cNvSpPr>
                <p:nvPr/>
              </p:nvSpPr>
              <p:spPr bwMode="auto">
                <a:xfrm>
                  <a:off x="1351" y="2212"/>
                  <a:ext cx="318" cy="17"/>
                </a:xfrm>
                <a:custGeom>
                  <a:avLst/>
                  <a:gdLst>
                    <a:gd name="T0" fmla="*/ 0 w 318"/>
                    <a:gd name="T1" fmla="*/ 16 h 17"/>
                    <a:gd name="T2" fmla="*/ 5 w 318"/>
                    <a:gd name="T3" fmla="*/ 16 h 17"/>
                    <a:gd name="T4" fmla="*/ 11 w 318"/>
                    <a:gd name="T5" fmla="*/ 14 h 17"/>
                    <a:gd name="T6" fmla="*/ 17 w 318"/>
                    <a:gd name="T7" fmla="*/ 13 h 17"/>
                    <a:gd name="T8" fmla="*/ 22 w 318"/>
                    <a:gd name="T9" fmla="*/ 13 h 17"/>
                    <a:gd name="T10" fmla="*/ 28 w 318"/>
                    <a:gd name="T11" fmla="*/ 11 h 17"/>
                    <a:gd name="T12" fmla="*/ 33 w 318"/>
                    <a:gd name="T13" fmla="*/ 10 h 17"/>
                    <a:gd name="T14" fmla="*/ 39 w 318"/>
                    <a:gd name="T15" fmla="*/ 10 h 17"/>
                    <a:gd name="T16" fmla="*/ 45 w 318"/>
                    <a:gd name="T17" fmla="*/ 8 h 17"/>
                    <a:gd name="T18" fmla="*/ 50 w 318"/>
                    <a:gd name="T19" fmla="*/ 7 h 17"/>
                    <a:gd name="T20" fmla="*/ 56 w 318"/>
                    <a:gd name="T21" fmla="*/ 7 h 17"/>
                    <a:gd name="T22" fmla="*/ 61 w 318"/>
                    <a:gd name="T23" fmla="*/ 5 h 17"/>
                    <a:gd name="T24" fmla="*/ 67 w 318"/>
                    <a:gd name="T25" fmla="*/ 4 h 17"/>
                    <a:gd name="T26" fmla="*/ 73 w 318"/>
                    <a:gd name="T27" fmla="*/ 4 h 17"/>
                    <a:gd name="T28" fmla="*/ 79 w 318"/>
                    <a:gd name="T29" fmla="*/ 2 h 17"/>
                    <a:gd name="T30" fmla="*/ 84 w 318"/>
                    <a:gd name="T31" fmla="*/ 1 h 17"/>
                    <a:gd name="T32" fmla="*/ 90 w 318"/>
                    <a:gd name="T33" fmla="*/ 0 h 17"/>
                    <a:gd name="T34" fmla="*/ 301 w 318"/>
                    <a:gd name="T35" fmla="*/ 0 h 17"/>
                    <a:gd name="T36" fmla="*/ 303 w 318"/>
                    <a:gd name="T37" fmla="*/ 2 h 17"/>
                    <a:gd name="T38" fmla="*/ 305 w 318"/>
                    <a:gd name="T39" fmla="*/ 4 h 17"/>
                    <a:gd name="T40" fmla="*/ 307 w 318"/>
                    <a:gd name="T41" fmla="*/ 5 h 17"/>
                    <a:gd name="T42" fmla="*/ 309 w 318"/>
                    <a:gd name="T43" fmla="*/ 8 h 17"/>
                    <a:gd name="T44" fmla="*/ 310 w 318"/>
                    <a:gd name="T45" fmla="*/ 10 h 17"/>
                    <a:gd name="T46" fmla="*/ 313 w 318"/>
                    <a:gd name="T47" fmla="*/ 13 h 17"/>
                    <a:gd name="T48" fmla="*/ 314 w 318"/>
                    <a:gd name="T49" fmla="*/ 14 h 17"/>
                    <a:gd name="T50" fmla="*/ 317 w 318"/>
                    <a:gd name="T51" fmla="*/ 16 h 17"/>
                    <a:gd name="T52" fmla="*/ 0 w 318"/>
                    <a:gd name="T53" fmla="*/ 16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18"/>
                    <a:gd name="T82" fmla="*/ 0 h 17"/>
                    <a:gd name="T83" fmla="*/ 318 w 318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18" h="17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11" y="14"/>
                      </a:lnTo>
                      <a:lnTo>
                        <a:pt x="17" y="13"/>
                      </a:lnTo>
                      <a:lnTo>
                        <a:pt x="22" y="13"/>
                      </a:lnTo>
                      <a:lnTo>
                        <a:pt x="28" y="11"/>
                      </a:lnTo>
                      <a:lnTo>
                        <a:pt x="33" y="10"/>
                      </a:lnTo>
                      <a:lnTo>
                        <a:pt x="39" y="10"/>
                      </a:lnTo>
                      <a:lnTo>
                        <a:pt x="45" y="8"/>
                      </a:lnTo>
                      <a:lnTo>
                        <a:pt x="50" y="7"/>
                      </a:lnTo>
                      <a:lnTo>
                        <a:pt x="56" y="7"/>
                      </a:lnTo>
                      <a:lnTo>
                        <a:pt x="61" y="5"/>
                      </a:lnTo>
                      <a:lnTo>
                        <a:pt x="67" y="4"/>
                      </a:lnTo>
                      <a:lnTo>
                        <a:pt x="73" y="4"/>
                      </a:lnTo>
                      <a:lnTo>
                        <a:pt x="79" y="2"/>
                      </a:lnTo>
                      <a:lnTo>
                        <a:pt x="84" y="1"/>
                      </a:lnTo>
                      <a:lnTo>
                        <a:pt x="90" y="0"/>
                      </a:lnTo>
                      <a:lnTo>
                        <a:pt x="301" y="0"/>
                      </a:lnTo>
                      <a:lnTo>
                        <a:pt x="303" y="2"/>
                      </a:lnTo>
                      <a:lnTo>
                        <a:pt x="305" y="4"/>
                      </a:lnTo>
                      <a:lnTo>
                        <a:pt x="307" y="5"/>
                      </a:lnTo>
                      <a:lnTo>
                        <a:pt x="309" y="8"/>
                      </a:lnTo>
                      <a:lnTo>
                        <a:pt x="310" y="10"/>
                      </a:lnTo>
                      <a:lnTo>
                        <a:pt x="313" y="13"/>
                      </a:lnTo>
                      <a:lnTo>
                        <a:pt x="314" y="14"/>
                      </a:lnTo>
                      <a:lnTo>
                        <a:pt x="31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6" name="Freeform 563"/>
                <p:cNvSpPr>
                  <a:spLocks/>
                </p:cNvSpPr>
                <p:nvPr/>
              </p:nvSpPr>
              <p:spPr bwMode="auto">
                <a:xfrm>
                  <a:off x="1441" y="2203"/>
                  <a:ext cx="212" cy="17"/>
                </a:xfrm>
                <a:custGeom>
                  <a:avLst/>
                  <a:gdLst>
                    <a:gd name="T0" fmla="*/ 0 w 212"/>
                    <a:gd name="T1" fmla="*/ 16 h 17"/>
                    <a:gd name="T2" fmla="*/ 1 w 212"/>
                    <a:gd name="T3" fmla="*/ 16 h 17"/>
                    <a:gd name="T4" fmla="*/ 3 w 212"/>
                    <a:gd name="T5" fmla="*/ 16 h 17"/>
                    <a:gd name="T6" fmla="*/ 5 w 212"/>
                    <a:gd name="T7" fmla="*/ 16 h 17"/>
                    <a:gd name="T8" fmla="*/ 7 w 212"/>
                    <a:gd name="T9" fmla="*/ 14 h 17"/>
                    <a:gd name="T10" fmla="*/ 8 w 212"/>
                    <a:gd name="T11" fmla="*/ 14 h 17"/>
                    <a:gd name="T12" fmla="*/ 10 w 212"/>
                    <a:gd name="T13" fmla="*/ 14 h 17"/>
                    <a:gd name="T14" fmla="*/ 12 w 212"/>
                    <a:gd name="T15" fmla="*/ 13 h 17"/>
                    <a:gd name="T16" fmla="*/ 14 w 212"/>
                    <a:gd name="T17" fmla="*/ 13 h 17"/>
                    <a:gd name="T18" fmla="*/ 18 w 212"/>
                    <a:gd name="T19" fmla="*/ 13 h 17"/>
                    <a:gd name="T20" fmla="*/ 23 w 212"/>
                    <a:gd name="T21" fmla="*/ 11 h 17"/>
                    <a:gd name="T22" fmla="*/ 28 w 212"/>
                    <a:gd name="T23" fmla="*/ 11 h 17"/>
                    <a:gd name="T24" fmla="*/ 32 w 212"/>
                    <a:gd name="T25" fmla="*/ 10 h 17"/>
                    <a:gd name="T26" fmla="*/ 37 w 212"/>
                    <a:gd name="T27" fmla="*/ 8 h 17"/>
                    <a:gd name="T28" fmla="*/ 42 w 212"/>
                    <a:gd name="T29" fmla="*/ 8 h 17"/>
                    <a:gd name="T30" fmla="*/ 46 w 212"/>
                    <a:gd name="T31" fmla="*/ 7 h 17"/>
                    <a:gd name="T32" fmla="*/ 52 w 212"/>
                    <a:gd name="T33" fmla="*/ 7 h 17"/>
                    <a:gd name="T34" fmla="*/ 57 w 212"/>
                    <a:gd name="T35" fmla="*/ 5 h 17"/>
                    <a:gd name="T36" fmla="*/ 61 w 212"/>
                    <a:gd name="T37" fmla="*/ 5 h 17"/>
                    <a:gd name="T38" fmla="*/ 66 w 212"/>
                    <a:gd name="T39" fmla="*/ 4 h 17"/>
                    <a:gd name="T40" fmla="*/ 71 w 212"/>
                    <a:gd name="T41" fmla="*/ 2 h 17"/>
                    <a:gd name="T42" fmla="*/ 75 w 212"/>
                    <a:gd name="T43" fmla="*/ 2 h 17"/>
                    <a:gd name="T44" fmla="*/ 80 w 212"/>
                    <a:gd name="T45" fmla="*/ 1 h 17"/>
                    <a:gd name="T46" fmla="*/ 85 w 212"/>
                    <a:gd name="T47" fmla="*/ 1 h 17"/>
                    <a:gd name="T48" fmla="*/ 89 w 212"/>
                    <a:gd name="T49" fmla="*/ 0 h 17"/>
                    <a:gd name="T50" fmla="*/ 195 w 212"/>
                    <a:gd name="T51" fmla="*/ 0 h 17"/>
                    <a:gd name="T52" fmla="*/ 197 w 212"/>
                    <a:gd name="T53" fmla="*/ 1 h 17"/>
                    <a:gd name="T54" fmla="*/ 199 w 212"/>
                    <a:gd name="T55" fmla="*/ 4 h 17"/>
                    <a:gd name="T56" fmla="*/ 201 w 212"/>
                    <a:gd name="T57" fmla="*/ 7 h 17"/>
                    <a:gd name="T58" fmla="*/ 203 w 212"/>
                    <a:gd name="T59" fmla="*/ 8 h 17"/>
                    <a:gd name="T60" fmla="*/ 204 w 212"/>
                    <a:gd name="T61" fmla="*/ 10 h 17"/>
                    <a:gd name="T62" fmla="*/ 207 w 212"/>
                    <a:gd name="T63" fmla="*/ 13 h 17"/>
                    <a:gd name="T64" fmla="*/ 208 w 212"/>
                    <a:gd name="T65" fmla="*/ 14 h 17"/>
                    <a:gd name="T66" fmla="*/ 211 w 212"/>
                    <a:gd name="T67" fmla="*/ 16 h 17"/>
                    <a:gd name="T68" fmla="*/ 0 w 212"/>
                    <a:gd name="T69" fmla="*/ 16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12"/>
                    <a:gd name="T106" fmla="*/ 0 h 17"/>
                    <a:gd name="T107" fmla="*/ 212 w 212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12" h="17">
                      <a:moveTo>
                        <a:pt x="0" y="16"/>
                      </a:move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8" y="13"/>
                      </a:lnTo>
                      <a:lnTo>
                        <a:pt x="23" y="11"/>
                      </a:lnTo>
                      <a:lnTo>
                        <a:pt x="28" y="11"/>
                      </a:lnTo>
                      <a:lnTo>
                        <a:pt x="32" y="10"/>
                      </a:lnTo>
                      <a:lnTo>
                        <a:pt x="37" y="8"/>
                      </a:lnTo>
                      <a:lnTo>
                        <a:pt x="42" y="8"/>
                      </a:lnTo>
                      <a:lnTo>
                        <a:pt x="46" y="7"/>
                      </a:lnTo>
                      <a:lnTo>
                        <a:pt x="52" y="7"/>
                      </a:lnTo>
                      <a:lnTo>
                        <a:pt x="57" y="5"/>
                      </a:lnTo>
                      <a:lnTo>
                        <a:pt x="61" y="5"/>
                      </a:lnTo>
                      <a:lnTo>
                        <a:pt x="66" y="4"/>
                      </a:lnTo>
                      <a:lnTo>
                        <a:pt x="71" y="2"/>
                      </a:lnTo>
                      <a:lnTo>
                        <a:pt x="75" y="2"/>
                      </a:lnTo>
                      <a:lnTo>
                        <a:pt x="80" y="1"/>
                      </a:lnTo>
                      <a:lnTo>
                        <a:pt x="85" y="1"/>
                      </a:lnTo>
                      <a:lnTo>
                        <a:pt x="89" y="0"/>
                      </a:lnTo>
                      <a:lnTo>
                        <a:pt x="195" y="0"/>
                      </a:lnTo>
                      <a:lnTo>
                        <a:pt x="197" y="1"/>
                      </a:lnTo>
                      <a:lnTo>
                        <a:pt x="199" y="4"/>
                      </a:lnTo>
                      <a:lnTo>
                        <a:pt x="201" y="7"/>
                      </a:lnTo>
                      <a:lnTo>
                        <a:pt x="203" y="8"/>
                      </a:lnTo>
                      <a:lnTo>
                        <a:pt x="204" y="10"/>
                      </a:lnTo>
                      <a:lnTo>
                        <a:pt x="207" y="13"/>
                      </a:lnTo>
                      <a:lnTo>
                        <a:pt x="208" y="14"/>
                      </a:lnTo>
                      <a:lnTo>
                        <a:pt x="21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7" name="Freeform 564"/>
                <p:cNvSpPr>
                  <a:spLocks/>
                </p:cNvSpPr>
                <p:nvPr/>
              </p:nvSpPr>
              <p:spPr bwMode="auto">
                <a:xfrm>
                  <a:off x="1531" y="2194"/>
                  <a:ext cx="106" cy="17"/>
                </a:xfrm>
                <a:custGeom>
                  <a:avLst/>
                  <a:gdLst>
                    <a:gd name="T0" fmla="*/ 0 w 106"/>
                    <a:gd name="T1" fmla="*/ 16 h 17"/>
                    <a:gd name="T2" fmla="*/ 6 w 106"/>
                    <a:gd name="T3" fmla="*/ 14 h 17"/>
                    <a:gd name="T4" fmla="*/ 11 w 106"/>
                    <a:gd name="T5" fmla="*/ 14 h 17"/>
                    <a:gd name="T6" fmla="*/ 17 w 106"/>
                    <a:gd name="T7" fmla="*/ 13 h 17"/>
                    <a:gd name="T8" fmla="*/ 22 w 106"/>
                    <a:gd name="T9" fmla="*/ 11 h 17"/>
                    <a:gd name="T10" fmla="*/ 28 w 106"/>
                    <a:gd name="T11" fmla="*/ 11 h 17"/>
                    <a:gd name="T12" fmla="*/ 33 w 106"/>
                    <a:gd name="T13" fmla="*/ 10 h 17"/>
                    <a:gd name="T14" fmla="*/ 39 w 106"/>
                    <a:gd name="T15" fmla="*/ 8 h 17"/>
                    <a:gd name="T16" fmla="*/ 45 w 106"/>
                    <a:gd name="T17" fmla="*/ 8 h 17"/>
                    <a:gd name="T18" fmla="*/ 50 w 106"/>
                    <a:gd name="T19" fmla="*/ 7 h 17"/>
                    <a:gd name="T20" fmla="*/ 56 w 106"/>
                    <a:gd name="T21" fmla="*/ 5 h 17"/>
                    <a:gd name="T22" fmla="*/ 61 w 106"/>
                    <a:gd name="T23" fmla="*/ 5 h 17"/>
                    <a:gd name="T24" fmla="*/ 67 w 106"/>
                    <a:gd name="T25" fmla="*/ 4 h 17"/>
                    <a:gd name="T26" fmla="*/ 73 w 106"/>
                    <a:gd name="T27" fmla="*/ 2 h 17"/>
                    <a:gd name="T28" fmla="*/ 78 w 106"/>
                    <a:gd name="T29" fmla="*/ 2 h 17"/>
                    <a:gd name="T30" fmla="*/ 84 w 106"/>
                    <a:gd name="T31" fmla="*/ 1 h 17"/>
                    <a:gd name="T32" fmla="*/ 89 w 106"/>
                    <a:gd name="T33" fmla="*/ 0 h 17"/>
                    <a:gd name="T34" fmla="*/ 91 w 106"/>
                    <a:gd name="T35" fmla="*/ 2 h 17"/>
                    <a:gd name="T36" fmla="*/ 93 w 106"/>
                    <a:gd name="T37" fmla="*/ 4 h 17"/>
                    <a:gd name="T38" fmla="*/ 95 w 106"/>
                    <a:gd name="T39" fmla="*/ 5 h 17"/>
                    <a:gd name="T40" fmla="*/ 97 w 106"/>
                    <a:gd name="T41" fmla="*/ 8 h 17"/>
                    <a:gd name="T42" fmla="*/ 99 w 106"/>
                    <a:gd name="T43" fmla="*/ 10 h 17"/>
                    <a:gd name="T44" fmla="*/ 101 w 106"/>
                    <a:gd name="T45" fmla="*/ 11 h 17"/>
                    <a:gd name="T46" fmla="*/ 103 w 106"/>
                    <a:gd name="T47" fmla="*/ 14 h 17"/>
                    <a:gd name="T48" fmla="*/ 105 w 106"/>
                    <a:gd name="T49" fmla="*/ 16 h 17"/>
                    <a:gd name="T50" fmla="*/ 0 w 106"/>
                    <a:gd name="T51" fmla="*/ 16 h 1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6"/>
                    <a:gd name="T79" fmla="*/ 0 h 17"/>
                    <a:gd name="T80" fmla="*/ 106 w 106"/>
                    <a:gd name="T81" fmla="*/ 17 h 1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6" h="17">
                      <a:moveTo>
                        <a:pt x="0" y="16"/>
                      </a:moveTo>
                      <a:lnTo>
                        <a:pt x="6" y="14"/>
                      </a:lnTo>
                      <a:lnTo>
                        <a:pt x="11" y="14"/>
                      </a:lnTo>
                      <a:lnTo>
                        <a:pt x="17" y="13"/>
                      </a:lnTo>
                      <a:lnTo>
                        <a:pt x="22" y="11"/>
                      </a:lnTo>
                      <a:lnTo>
                        <a:pt x="28" y="11"/>
                      </a:lnTo>
                      <a:lnTo>
                        <a:pt x="33" y="10"/>
                      </a:lnTo>
                      <a:lnTo>
                        <a:pt x="39" y="8"/>
                      </a:lnTo>
                      <a:lnTo>
                        <a:pt x="45" y="8"/>
                      </a:lnTo>
                      <a:lnTo>
                        <a:pt x="50" y="7"/>
                      </a:lnTo>
                      <a:lnTo>
                        <a:pt x="56" y="5"/>
                      </a:lnTo>
                      <a:lnTo>
                        <a:pt x="61" y="5"/>
                      </a:lnTo>
                      <a:lnTo>
                        <a:pt x="67" y="4"/>
                      </a:lnTo>
                      <a:lnTo>
                        <a:pt x="73" y="2"/>
                      </a:lnTo>
                      <a:lnTo>
                        <a:pt x="78" y="2"/>
                      </a:lnTo>
                      <a:lnTo>
                        <a:pt x="84" y="1"/>
                      </a:lnTo>
                      <a:lnTo>
                        <a:pt x="89" y="0"/>
                      </a:lnTo>
                      <a:lnTo>
                        <a:pt x="91" y="2"/>
                      </a:lnTo>
                      <a:lnTo>
                        <a:pt x="93" y="4"/>
                      </a:lnTo>
                      <a:lnTo>
                        <a:pt x="95" y="5"/>
                      </a:lnTo>
                      <a:lnTo>
                        <a:pt x="97" y="8"/>
                      </a:lnTo>
                      <a:lnTo>
                        <a:pt x="99" y="10"/>
                      </a:lnTo>
                      <a:lnTo>
                        <a:pt x="101" y="11"/>
                      </a:lnTo>
                      <a:lnTo>
                        <a:pt x="103" y="14"/>
                      </a:lnTo>
                      <a:lnTo>
                        <a:pt x="10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8" name="Freeform 565"/>
                <p:cNvSpPr>
                  <a:spLocks/>
                </p:cNvSpPr>
                <p:nvPr/>
              </p:nvSpPr>
              <p:spPr bwMode="auto">
                <a:xfrm>
                  <a:off x="1615" y="2018"/>
                  <a:ext cx="17" cy="255"/>
                </a:xfrm>
                <a:custGeom>
                  <a:avLst/>
                  <a:gdLst>
                    <a:gd name="T0" fmla="*/ 0 w 17"/>
                    <a:gd name="T1" fmla="*/ 254 h 255"/>
                    <a:gd name="T2" fmla="*/ 5 w 17"/>
                    <a:gd name="T3" fmla="*/ 253 h 255"/>
                    <a:gd name="T4" fmla="*/ 8 w 17"/>
                    <a:gd name="T5" fmla="*/ 252 h 255"/>
                    <a:gd name="T6" fmla="*/ 10 w 17"/>
                    <a:gd name="T7" fmla="*/ 252 h 255"/>
                    <a:gd name="T8" fmla="*/ 16 w 17"/>
                    <a:gd name="T9" fmla="*/ 251 h 255"/>
                    <a:gd name="T10" fmla="*/ 10 w 17"/>
                    <a:gd name="T11" fmla="*/ 234 h 255"/>
                    <a:gd name="T12" fmla="*/ 8 w 17"/>
                    <a:gd name="T13" fmla="*/ 216 h 255"/>
                    <a:gd name="T14" fmla="*/ 5 w 17"/>
                    <a:gd name="T15" fmla="*/ 200 h 255"/>
                    <a:gd name="T16" fmla="*/ 0 w 17"/>
                    <a:gd name="T17" fmla="*/ 182 h 255"/>
                    <a:gd name="T18" fmla="*/ 0 w 17"/>
                    <a:gd name="T19" fmla="*/ 254 h 255"/>
                    <a:gd name="T20" fmla="*/ 0 w 17"/>
                    <a:gd name="T21" fmla="*/ 72 h 255"/>
                    <a:gd name="T22" fmla="*/ 5 w 17"/>
                    <a:gd name="T23" fmla="*/ 54 h 255"/>
                    <a:gd name="T24" fmla="*/ 8 w 17"/>
                    <a:gd name="T25" fmla="*/ 36 h 255"/>
                    <a:gd name="T26" fmla="*/ 10 w 17"/>
                    <a:gd name="T27" fmla="*/ 19 h 255"/>
                    <a:gd name="T28" fmla="*/ 16 w 17"/>
                    <a:gd name="T29" fmla="*/ 1 h 255"/>
                    <a:gd name="T30" fmla="*/ 10 w 17"/>
                    <a:gd name="T31" fmla="*/ 1 h 255"/>
                    <a:gd name="T32" fmla="*/ 8 w 17"/>
                    <a:gd name="T33" fmla="*/ 0 h 255"/>
                    <a:gd name="T34" fmla="*/ 5 w 17"/>
                    <a:gd name="T35" fmla="*/ 0 h 255"/>
                    <a:gd name="T36" fmla="*/ 0 w 17"/>
                    <a:gd name="T37" fmla="*/ 0 h 255"/>
                    <a:gd name="T38" fmla="*/ 0 w 17"/>
                    <a:gd name="T39" fmla="*/ 72 h 255"/>
                    <a:gd name="T40" fmla="*/ 0 w 17"/>
                    <a:gd name="T41" fmla="*/ 254 h 2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255"/>
                    <a:gd name="T65" fmla="*/ 17 w 17"/>
                    <a:gd name="T66" fmla="*/ 255 h 2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255">
                      <a:moveTo>
                        <a:pt x="0" y="254"/>
                      </a:moveTo>
                      <a:lnTo>
                        <a:pt x="5" y="253"/>
                      </a:lnTo>
                      <a:lnTo>
                        <a:pt x="8" y="252"/>
                      </a:lnTo>
                      <a:lnTo>
                        <a:pt x="10" y="252"/>
                      </a:lnTo>
                      <a:lnTo>
                        <a:pt x="16" y="251"/>
                      </a:lnTo>
                      <a:lnTo>
                        <a:pt x="10" y="234"/>
                      </a:lnTo>
                      <a:lnTo>
                        <a:pt x="8" y="216"/>
                      </a:lnTo>
                      <a:lnTo>
                        <a:pt x="5" y="200"/>
                      </a:lnTo>
                      <a:lnTo>
                        <a:pt x="0" y="182"/>
                      </a:lnTo>
                      <a:lnTo>
                        <a:pt x="0" y="254"/>
                      </a:lnTo>
                      <a:lnTo>
                        <a:pt x="0" y="72"/>
                      </a:lnTo>
                      <a:lnTo>
                        <a:pt x="5" y="54"/>
                      </a:lnTo>
                      <a:lnTo>
                        <a:pt x="8" y="36"/>
                      </a:lnTo>
                      <a:lnTo>
                        <a:pt x="10" y="19"/>
                      </a:lnTo>
                      <a:lnTo>
                        <a:pt x="16" y="1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72"/>
                      </a:lnTo>
                      <a:lnTo>
                        <a:pt x="0" y="25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9" name="Freeform 566"/>
                <p:cNvSpPr>
                  <a:spLocks/>
                </p:cNvSpPr>
                <p:nvPr/>
              </p:nvSpPr>
              <p:spPr bwMode="auto">
                <a:xfrm>
                  <a:off x="1611" y="2017"/>
                  <a:ext cx="17" cy="257"/>
                </a:xfrm>
                <a:custGeom>
                  <a:avLst/>
                  <a:gdLst>
                    <a:gd name="T0" fmla="*/ 16 w 17"/>
                    <a:gd name="T1" fmla="*/ 254 h 257"/>
                    <a:gd name="T2" fmla="*/ 12 w 17"/>
                    <a:gd name="T3" fmla="*/ 254 h 257"/>
                    <a:gd name="T4" fmla="*/ 9 w 17"/>
                    <a:gd name="T5" fmla="*/ 255 h 257"/>
                    <a:gd name="T6" fmla="*/ 3 w 17"/>
                    <a:gd name="T7" fmla="*/ 255 h 257"/>
                    <a:gd name="T8" fmla="*/ 0 w 17"/>
                    <a:gd name="T9" fmla="*/ 256 h 257"/>
                    <a:gd name="T10" fmla="*/ 0 w 17"/>
                    <a:gd name="T11" fmla="*/ 0 h 257"/>
                    <a:gd name="T12" fmla="*/ 3 w 17"/>
                    <a:gd name="T13" fmla="*/ 0 h 257"/>
                    <a:gd name="T14" fmla="*/ 9 w 17"/>
                    <a:gd name="T15" fmla="*/ 0 h 257"/>
                    <a:gd name="T16" fmla="*/ 12 w 17"/>
                    <a:gd name="T17" fmla="*/ 1 h 257"/>
                    <a:gd name="T18" fmla="*/ 16 w 17"/>
                    <a:gd name="T19" fmla="*/ 1 h 257"/>
                    <a:gd name="T20" fmla="*/ 16 w 17"/>
                    <a:gd name="T21" fmla="*/ 73 h 257"/>
                    <a:gd name="T22" fmla="*/ 12 w 17"/>
                    <a:gd name="T23" fmla="*/ 87 h 257"/>
                    <a:gd name="T24" fmla="*/ 9 w 17"/>
                    <a:gd name="T25" fmla="*/ 100 h 257"/>
                    <a:gd name="T26" fmla="*/ 9 w 17"/>
                    <a:gd name="T27" fmla="*/ 114 h 257"/>
                    <a:gd name="T28" fmla="*/ 9 w 17"/>
                    <a:gd name="T29" fmla="*/ 128 h 257"/>
                    <a:gd name="T30" fmla="*/ 9 w 17"/>
                    <a:gd name="T31" fmla="*/ 142 h 257"/>
                    <a:gd name="T32" fmla="*/ 9 w 17"/>
                    <a:gd name="T33" fmla="*/ 156 h 257"/>
                    <a:gd name="T34" fmla="*/ 12 w 17"/>
                    <a:gd name="T35" fmla="*/ 169 h 257"/>
                    <a:gd name="T36" fmla="*/ 16 w 17"/>
                    <a:gd name="T37" fmla="*/ 182 h 257"/>
                    <a:gd name="T38" fmla="*/ 16 w 17"/>
                    <a:gd name="T39" fmla="*/ 254 h 25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257"/>
                    <a:gd name="T62" fmla="*/ 17 w 17"/>
                    <a:gd name="T63" fmla="*/ 257 h 25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257">
                      <a:moveTo>
                        <a:pt x="16" y="254"/>
                      </a:moveTo>
                      <a:lnTo>
                        <a:pt x="12" y="254"/>
                      </a:lnTo>
                      <a:lnTo>
                        <a:pt x="9" y="255"/>
                      </a:lnTo>
                      <a:lnTo>
                        <a:pt x="3" y="255"/>
                      </a:lnTo>
                      <a:lnTo>
                        <a:pt x="0" y="256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6" y="1"/>
                      </a:lnTo>
                      <a:lnTo>
                        <a:pt x="16" y="73"/>
                      </a:lnTo>
                      <a:lnTo>
                        <a:pt x="12" y="87"/>
                      </a:lnTo>
                      <a:lnTo>
                        <a:pt x="9" y="100"/>
                      </a:lnTo>
                      <a:lnTo>
                        <a:pt x="9" y="114"/>
                      </a:lnTo>
                      <a:lnTo>
                        <a:pt x="9" y="128"/>
                      </a:lnTo>
                      <a:lnTo>
                        <a:pt x="9" y="142"/>
                      </a:lnTo>
                      <a:lnTo>
                        <a:pt x="9" y="156"/>
                      </a:lnTo>
                      <a:lnTo>
                        <a:pt x="12" y="169"/>
                      </a:lnTo>
                      <a:lnTo>
                        <a:pt x="16" y="182"/>
                      </a:lnTo>
                      <a:lnTo>
                        <a:pt x="16" y="254"/>
                      </a:lnTo>
                    </a:path>
                  </a:pathLst>
                </a:custGeom>
                <a:solidFill>
                  <a:srgbClr val="09090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0" name="Freeform 567"/>
                <p:cNvSpPr>
                  <a:spLocks/>
                </p:cNvSpPr>
                <p:nvPr/>
              </p:nvSpPr>
              <p:spPr bwMode="auto">
                <a:xfrm>
                  <a:off x="1607" y="2015"/>
                  <a:ext cx="17" cy="262"/>
                </a:xfrm>
                <a:custGeom>
                  <a:avLst/>
                  <a:gdLst>
                    <a:gd name="T0" fmla="*/ 16 w 17"/>
                    <a:gd name="T1" fmla="*/ 258 h 262"/>
                    <a:gd name="T2" fmla="*/ 10 w 17"/>
                    <a:gd name="T3" fmla="*/ 259 h 262"/>
                    <a:gd name="T4" fmla="*/ 8 w 17"/>
                    <a:gd name="T5" fmla="*/ 260 h 262"/>
                    <a:gd name="T6" fmla="*/ 5 w 17"/>
                    <a:gd name="T7" fmla="*/ 260 h 262"/>
                    <a:gd name="T8" fmla="*/ 0 w 17"/>
                    <a:gd name="T9" fmla="*/ 261 h 262"/>
                    <a:gd name="T10" fmla="*/ 0 w 17"/>
                    <a:gd name="T11" fmla="*/ 0 h 262"/>
                    <a:gd name="T12" fmla="*/ 5 w 17"/>
                    <a:gd name="T13" fmla="*/ 0 h 262"/>
                    <a:gd name="T14" fmla="*/ 8 w 17"/>
                    <a:gd name="T15" fmla="*/ 0 h 262"/>
                    <a:gd name="T16" fmla="*/ 10 w 17"/>
                    <a:gd name="T17" fmla="*/ 1 h 262"/>
                    <a:gd name="T18" fmla="*/ 16 w 17"/>
                    <a:gd name="T19" fmla="*/ 1 h 262"/>
                    <a:gd name="T20" fmla="*/ 16 w 17"/>
                    <a:gd name="T21" fmla="*/ 258 h 2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62"/>
                    <a:gd name="T35" fmla="*/ 17 w 17"/>
                    <a:gd name="T36" fmla="*/ 262 h 2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62">
                      <a:moveTo>
                        <a:pt x="16" y="258"/>
                      </a:moveTo>
                      <a:lnTo>
                        <a:pt x="10" y="259"/>
                      </a:lnTo>
                      <a:lnTo>
                        <a:pt x="8" y="260"/>
                      </a:lnTo>
                      <a:lnTo>
                        <a:pt x="5" y="260"/>
                      </a:lnTo>
                      <a:lnTo>
                        <a:pt x="0" y="261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6" y="1"/>
                      </a:lnTo>
                      <a:lnTo>
                        <a:pt x="16" y="258"/>
                      </a:lnTo>
                    </a:path>
                  </a:pathLst>
                </a:custGeom>
                <a:solidFill>
                  <a:srgbClr val="12121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1" name="Freeform 568"/>
                <p:cNvSpPr>
                  <a:spLocks/>
                </p:cNvSpPr>
                <p:nvPr/>
              </p:nvSpPr>
              <p:spPr bwMode="auto">
                <a:xfrm>
                  <a:off x="1603" y="2013"/>
                  <a:ext cx="17" cy="266"/>
                </a:xfrm>
                <a:custGeom>
                  <a:avLst/>
                  <a:gdLst>
                    <a:gd name="T0" fmla="*/ 16 w 17"/>
                    <a:gd name="T1" fmla="*/ 262 h 266"/>
                    <a:gd name="T2" fmla="*/ 12 w 17"/>
                    <a:gd name="T3" fmla="*/ 263 h 266"/>
                    <a:gd name="T4" fmla="*/ 9 w 17"/>
                    <a:gd name="T5" fmla="*/ 264 h 266"/>
                    <a:gd name="T6" fmla="*/ 3 w 17"/>
                    <a:gd name="T7" fmla="*/ 265 h 266"/>
                    <a:gd name="T8" fmla="*/ 0 w 17"/>
                    <a:gd name="T9" fmla="*/ 265 h 266"/>
                    <a:gd name="T10" fmla="*/ 0 w 17"/>
                    <a:gd name="T11" fmla="*/ 0 h 266"/>
                    <a:gd name="T12" fmla="*/ 3 w 17"/>
                    <a:gd name="T13" fmla="*/ 0 h 266"/>
                    <a:gd name="T14" fmla="*/ 9 w 17"/>
                    <a:gd name="T15" fmla="*/ 0 h 266"/>
                    <a:gd name="T16" fmla="*/ 12 w 17"/>
                    <a:gd name="T17" fmla="*/ 0 h 266"/>
                    <a:gd name="T18" fmla="*/ 16 w 17"/>
                    <a:gd name="T19" fmla="*/ 1 h 266"/>
                    <a:gd name="T20" fmla="*/ 16 w 17"/>
                    <a:gd name="T21" fmla="*/ 262 h 2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66"/>
                    <a:gd name="T35" fmla="*/ 17 w 17"/>
                    <a:gd name="T36" fmla="*/ 266 h 2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66">
                      <a:moveTo>
                        <a:pt x="16" y="262"/>
                      </a:moveTo>
                      <a:lnTo>
                        <a:pt x="12" y="263"/>
                      </a:lnTo>
                      <a:lnTo>
                        <a:pt x="9" y="264"/>
                      </a:lnTo>
                      <a:lnTo>
                        <a:pt x="3" y="265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16" y="262"/>
                      </a:lnTo>
                    </a:path>
                  </a:pathLst>
                </a:custGeom>
                <a:solidFill>
                  <a:srgbClr val="1C1C1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2" name="Freeform 569"/>
                <p:cNvSpPr>
                  <a:spLocks/>
                </p:cNvSpPr>
                <p:nvPr/>
              </p:nvSpPr>
              <p:spPr bwMode="auto">
                <a:xfrm>
                  <a:off x="1598" y="2011"/>
                  <a:ext cx="17" cy="271"/>
                </a:xfrm>
                <a:custGeom>
                  <a:avLst/>
                  <a:gdLst>
                    <a:gd name="T0" fmla="*/ 16 w 17"/>
                    <a:gd name="T1" fmla="*/ 266 h 271"/>
                    <a:gd name="T2" fmla="*/ 13 w 17"/>
                    <a:gd name="T3" fmla="*/ 267 h 271"/>
                    <a:gd name="T4" fmla="*/ 8 w 17"/>
                    <a:gd name="T5" fmla="*/ 268 h 271"/>
                    <a:gd name="T6" fmla="*/ 5 w 17"/>
                    <a:gd name="T7" fmla="*/ 269 h 271"/>
                    <a:gd name="T8" fmla="*/ 0 w 17"/>
                    <a:gd name="T9" fmla="*/ 270 h 271"/>
                    <a:gd name="T10" fmla="*/ 0 w 17"/>
                    <a:gd name="T11" fmla="*/ 0 h 271"/>
                    <a:gd name="T12" fmla="*/ 5 w 17"/>
                    <a:gd name="T13" fmla="*/ 0 h 271"/>
                    <a:gd name="T14" fmla="*/ 8 w 17"/>
                    <a:gd name="T15" fmla="*/ 0 h 271"/>
                    <a:gd name="T16" fmla="*/ 13 w 17"/>
                    <a:gd name="T17" fmla="*/ 1 h 271"/>
                    <a:gd name="T18" fmla="*/ 16 w 17"/>
                    <a:gd name="T19" fmla="*/ 2 h 271"/>
                    <a:gd name="T20" fmla="*/ 16 w 17"/>
                    <a:gd name="T21" fmla="*/ 266 h 2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1"/>
                    <a:gd name="T35" fmla="*/ 17 w 17"/>
                    <a:gd name="T36" fmla="*/ 271 h 27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1">
                      <a:moveTo>
                        <a:pt x="16" y="266"/>
                      </a:moveTo>
                      <a:lnTo>
                        <a:pt x="13" y="267"/>
                      </a:lnTo>
                      <a:lnTo>
                        <a:pt x="8" y="268"/>
                      </a:lnTo>
                      <a:lnTo>
                        <a:pt x="5" y="269"/>
                      </a:lnTo>
                      <a:lnTo>
                        <a:pt x="0" y="27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6" y="266"/>
                      </a:lnTo>
                    </a:path>
                  </a:pathLst>
                </a:custGeom>
                <a:solidFill>
                  <a:srgbClr val="25252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3" name="Freeform 570"/>
                <p:cNvSpPr>
                  <a:spLocks/>
                </p:cNvSpPr>
                <p:nvPr/>
              </p:nvSpPr>
              <p:spPr bwMode="auto">
                <a:xfrm>
                  <a:off x="1594" y="2010"/>
                  <a:ext cx="17" cy="275"/>
                </a:xfrm>
                <a:custGeom>
                  <a:avLst/>
                  <a:gdLst>
                    <a:gd name="T0" fmla="*/ 16 w 17"/>
                    <a:gd name="T1" fmla="*/ 271 h 275"/>
                    <a:gd name="T2" fmla="*/ 12 w 17"/>
                    <a:gd name="T3" fmla="*/ 272 h 275"/>
                    <a:gd name="T4" fmla="*/ 9 w 17"/>
                    <a:gd name="T5" fmla="*/ 272 h 275"/>
                    <a:gd name="T6" fmla="*/ 3 w 17"/>
                    <a:gd name="T7" fmla="*/ 273 h 275"/>
                    <a:gd name="T8" fmla="*/ 0 w 17"/>
                    <a:gd name="T9" fmla="*/ 274 h 275"/>
                    <a:gd name="T10" fmla="*/ 0 w 17"/>
                    <a:gd name="T11" fmla="*/ 0 h 275"/>
                    <a:gd name="T12" fmla="*/ 3 w 17"/>
                    <a:gd name="T13" fmla="*/ 0 h 275"/>
                    <a:gd name="T14" fmla="*/ 9 w 17"/>
                    <a:gd name="T15" fmla="*/ 0 h 275"/>
                    <a:gd name="T16" fmla="*/ 12 w 17"/>
                    <a:gd name="T17" fmla="*/ 0 h 275"/>
                    <a:gd name="T18" fmla="*/ 16 w 17"/>
                    <a:gd name="T19" fmla="*/ 0 h 275"/>
                    <a:gd name="T20" fmla="*/ 16 w 17"/>
                    <a:gd name="T21" fmla="*/ 271 h 2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5"/>
                    <a:gd name="T35" fmla="*/ 17 w 17"/>
                    <a:gd name="T36" fmla="*/ 275 h 27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5">
                      <a:moveTo>
                        <a:pt x="16" y="271"/>
                      </a:moveTo>
                      <a:lnTo>
                        <a:pt x="12" y="272"/>
                      </a:lnTo>
                      <a:lnTo>
                        <a:pt x="9" y="272"/>
                      </a:lnTo>
                      <a:lnTo>
                        <a:pt x="3" y="273"/>
                      </a:lnTo>
                      <a:lnTo>
                        <a:pt x="0" y="27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1"/>
                      </a:lnTo>
                    </a:path>
                  </a:pathLst>
                </a:custGeom>
                <a:solidFill>
                  <a:srgbClr val="2E2E2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4" name="Freeform 571"/>
                <p:cNvSpPr>
                  <a:spLocks/>
                </p:cNvSpPr>
                <p:nvPr/>
              </p:nvSpPr>
              <p:spPr bwMode="auto">
                <a:xfrm>
                  <a:off x="1590" y="2008"/>
                  <a:ext cx="17" cy="278"/>
                </a:xfrm>
                <a:custGeom>
                  <a:avLst/>
                  <a:gdLst>
                    <a:gd name="T0" fmla="*/ 16 w 17"/>
                    <a:gd name="T1" fmla="*/ 275 h 278"/>
                    <a:gd name="T2" fmla="*/ 10 w 17"/>
                    <a:gd name="T3" fmla="*/ 275 h 278"/>
                    <a:gd name="T4" fmla="*/ 8 w 17"/>
                    <a:gd name="T5" fmla="*/ 276 h 278"/>
                    <a:gd name="T6" fmla="*/ 5 w 17"/>
                    <a:gd name="T7" fmla="*/ 277 h 278"/>
                    <a:gd name="T8" fmla="*/ 0 w 17"/>
                    <a:gd name="T9" fmla="*/ 277 h 278"/>
                    <a:gd name="T10" fmla="*/ 0 w 17"/>
                    <a:gd name="T11" fmla="*/ 0 h 278"/>
                    <a:gd name="T12" fmla="*/ 5 w 17"/>
                    <a:gd name="T13" fmla="*/ 0 h 278"/>
                    <a:gd name="T14" fmla="*/ 8 w 17"/>
                    <a:gd name="T15" fmla="*/ 0 h 278"/>
                    <a:gd name="T16" fmla="*/ 10 w 17"/>
                    <a:gd name="T17" fmla="*/ 0 h 278"/>
                    <a:gd name="T18" fmla="*/ 16 w 17"/>
                    <a:gd name="T19" fmla="*/ 1 h 278"/>
                    <a:gd name="T20" fmla="*/ 16 w 17"/>
                    <a:gd name="T21" fmla="*/ 275 h 2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8"/>
                    <a:gd name="T35" fmla="*/ 17 w 17"/>
                    <a:gd name="T36" fmla="*/ 278 h 2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8">
                      <a:moveTo>
                        <a:pt x="16" y="275"/>
                      </a:moveTo>
                      <a:lnTo>
                        <a:pt x="10" y="275"/>
                      </a:lnTo>
                      <a:lnTo>
                        <a:pt x="8" y="276"/>
                      </a:lnTo>
                      <a:lnTo>
                        <a:pt x="5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1"/>
                      </a:lnTo>
                      <a:lnTo>
                        <a:pt x="16" y="275"/>
                      </a:lnTo>
                    </a:path>
                  </a:pathLst>
                </a:custGeom>
                <a:solidFill>
                  <a:srgbClr val="38383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5" name="Freeform 572"/>
                <p:cNvSpPr>
                  <a:spLocks/>
                </p:cNvSpPr>
                <p:nvPr/>
              </p:nvSpPr>
              <p:spPr bwMode="auto">
                <a:xfrm>
                  <a:off x="1586" y="2008"/>
                  <a:ext cx="17" cy="279"/>
                </a:xfrm>
                <a:custGeom>
                  <a:avLst/>
                  <a:gdLst>
                    <a:gd name="T0" fmla="*/ 16 w 17"/>
                    <a:gd name="T1" fmla="*/ 277 h 279"/>
                    <a:gd name="T2" fmla="*/ 12 w 17"/>
                    <a:gd name="T3" fmla="*/ 277 h 279"/>
                    <a:gd name="T4" fmla="*/ 9 w 17"/>
                    <a:gd name="T5" fmla="*/ 277 h 279"/>
                    <a:gd name="T6" fmla="*/ 3 w 17"/>
                    <a:gd name="T7" fmla="*/ 278 h 279"/>
                    <a:gd name="T8" fmla="*/ 0 w 17"/>
                    <a:gd name="T9" fmla="*/ 278 h 279"/>
                    <a:gd name="T10" fmla="*/ 0 w 17"/>
                    <a:gd name="T11" fmla="*/ 0 h 279"/>
                    <a:gd name="T12" fmla="*/ 3 w 17"/>
                    <a:gd name="T13" fmla="*/ 0 h 279"/>
                    <a:gd name="T14" fmla="*/ 9 w 17"/>
                    <a:gd name="T15" fmla="*/ 0 h 279"/>
                    <a:gd name="T16" fmla="*/ 12 w 17"/>
                    <a:gd name="T17" fmla="*/ 0 h 279"/>
                    <a:gd name="T18" fmla="*/ 16 w 17"/>
                    <a:gd name="T19" fmla="*/ 0 h 279"/>
                    <a:gd name="T20" fmla="*/ 16 w 17"/>
                    <a:gd name="T21" fmla="*/ 277 h 27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9"/>
                    <a:gd name="T35" fmla="*/ 17 w 17"/>
                    <a:gd name="T36" fmla="*/ 279 h 27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9">
                      <a:moveTo>
                        <a:pt x="16" y="277"/>
                      </a:moveTo>
                      <a:lnTo>
                        <a:pt x="12" y="277"/>
                      </a:lnTo>
                      <a:lnTo>
                        <a:pt x="9" y="277"/>
                      </a:lnTo>
                      <a:lnTo>
                        <a:pt x="3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7"/>
                      </a:lnTo>
                    </a:path>
                  </a:pathLst>
                </a:custGeom>
                <a:solidFill>
                  <a:srgbClr val="41414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6" name="Freeform 573"/>
                <p:cNvSpPr>
                  <a:spLocks/>
                </p:cNvSpPr>
                <p:nvPr/>
              </p:nvSpPr>
              <p:spPr bwMode="auto">
                <a:xfrm>
                  <a:off x="1581" y="2008"/>
                  <a:ext cx="17" cy="280"/>
                </a:xfrm>
                <a:custGeom>
                  <a:avLst/>
                  <a:gdLst>
                    <a:gd name="T0" fmla="*/ 16 w 17"/>
                    <a:gd name="T1" fmla="*/ 278 h 280"/>
                    <a:gd name="T2" fmla="*/ 10 w 17"/>
                    <a:gd name="T3" fmla="*/ 279 h 280"/>
                    <a:gd name="T4" fmla="*/ 8 w 17"/>
                    <a:gd name="T5" fmla="*/ 279 h 280"/>
                    <a:gd name="T6" fmla="*/ 5 w 17"/>
                    <a:gd name="T7" fmla="*/ 279 h 280"/>
                    <a:gd name="T8" fmla="*/ 0 w 17"/>
                    <a:gd name="T9" fmla="*/ 279 h 280"/>
                    <a:gd name="T10" fmla="*/ 0 w 17"/>
                    <a:gd name="T11" fmla="*/ 0 h 280"/>
                    <a:gd name="T12" fmla="*/ 5 w 17"/>
                    <a:gd name="T13" fmla="*/ 0 h 280"/>
                    <a:gd name="T14" fmla="*/ 8 w 17"/>
                    <a:gd name="T15" fmla="*/ 0 h 280"/>
                    <a:gd name="T16" fmla="*/ 13 w 17"/>
                    <a:gd name="T17" fmla="*/ 0 h 280"/>
                    <a:gd name="T18" fmla="*/ 16 w 17"/>
                    <a:gd name="T19" fmla="*/ 0 h 280"/>
                    <a:gd name="T20" fmla="*/ 16 w 17"/>
                    <a:gd name="T21" fmla="*/ 278 h 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80"/>
                    <a:gd name="T35" fmla="*/ 17 w 17"/>
                    <a:gd name="T36" fmla="*/ 280 h 28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80">
                      <a:moveTo>
                        <a:pt x="16" y="278"/>
                      </a:moveTo>
                      <a:lnTo>
                        <a:pt x="10" y="279"/>
                      </a:lnTo>
                      <a:lnTo>
                        <a:pt x="8" y="279"/>
                      </a:lnTo>
                      <a:lnTo>
                        <a:pt x="5" y="279"/>
                      </a:lnTo>
                      <a:lnTo>
                        <a:pt x="0" y="279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278"/>
                      </a:lnTo>
                    </a:path>
                  </a:pathLst>
                </a:custGeom>
                <a:solidFill>
                  <a:srgbClr val="4A4A4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7" name="Freeform 574"/>
                <p:cNvSpPr>
                  <a:spLocks/>
                </p:cNvSpPr>
                <p:nvPr/>
              </p:nvSpPr>
              <p:spPr bwMode="auto">
                <a:xfrm>
                  <a:off x="1577" y="2008"/>
                  <a:ext cx="17" cy="280"/>
                </a:xfrm>
                <a:custGeom>
                  <a:avLst/>
                  <a:gdLst>
                    <a:gd name="T0" fmla="*/ 16 w 17"/>
                    <a:gd name="T1" fmla="*/ 279 h 280"/>
                    <a:gd name="T2" fmla="*/ 12 w 17"/>
                    <a:gd name="T3" fmla="*/ 279 h 280"/>
                    <a:gd name="T4" fmla="*/ 6 w 17"/>
                    <a:gd name="T5" fmla="*/ 279 h 280"/>
                    <a:gd name="T6" fmla="*/ 3 w 17"/>
                    <a:gd name="T7" fmla="*/ 279 h 280"/>
                    <a:gd name="T8" fmla="*/ 0 w 17"/>
                    <a:gd name="T9" fmla="*/ 278 h 280"/>
                    <a:gd name="T10" fmla="*/ 0 w 17"/>
                    <a:gd name="T11" fmla="*/ 1 h 280"/>
                    <a:gd name="T12" fmla="*/ 3 w 17"/>
                    <a:gd name="T13" fmla="*/ 0 h 280"/>
                    <a:gd name="T14" fmla="*/ 6 w 17"/>
                    <a:gd name="T15" fmla="*/ 0 h 280"/>
                    <a:gd name="T16" fmla="*/ 12 w 17"/>
                    <a:gd name="T17" fmla="*/ 0 h 280"/>
                    <a:gd name="T18" fmla="*/ 16 w 17"/>
                    <a:gd name="T19" fmla="*/ 0 h 280"/>
                    <a:gd name="T20" fmla="*/ 16 w 17"/>
                    <a:gd name="T21" fmla="*/ 279 h 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80"/>
                    <a:gd name="T35" fmla="*/ 17 w 17"/>
                    <a:gd name="T36" fmla="*/ 280 h 28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80">
                      <a:moveTo>
                        <a:pt x="16" y="279"/>
                      </a:moveTo>
                      <a:lnTo>
                        <a:pt x="12" y="279"/>
                      </a:lnTo>
                      <a:lnTo>
                        <a:pt x="6" y="279"/>
                      </a:lnTo>
                      <a:lnTo>
                        <a:pt x="3" y="279"/>
                      </a:lnTo>
                      <a:lnTo>
                        <a:pt x="0" y="278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9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8" name="Freeform 575"/>
                <p:cNvSpPr>
                  <a:spLocks/>
                </p:cNvSpPr>
                <p:nvPr/>
              </p:nvSpPr>
              <p:spPr bwMode="auto">
                <a:xfrm>
                  <a:off x="1572" y="2010"/>
                  <a:ext cx="17" cy="277"/>
                </a:xfrm>
                <a:custGeom>
                  <a:avLst/>
                  <a:gdLst>
                    <a:gd name="T0" fmla="*/ 16 w 17"/>
                    <a:gd name="T1" fmla="*/ 276 h 277"/>
                    <a:gd name="T2" fmla="*/ 10 w 17"/>
                    <a:gd name="T3" fmla="*/ 276 h 277"/>
                    <a:gd name="T4" fmla="*/ 8 w 17"/>
                    <a:gd name="T5" fmla="*/ 275 h 277"/>
                    <a:gd name="T6" fmla="*/ 5 w 17"/>
                    <a:gd name="T7" fmla="*/ 275 h 277"/>
                    <a:gd name="T8" fmla="*/ 0 w 17"/>
                    <a:gd name="T9" fmla="*/ 275 h 277"/>
                    <a:gd name="T10" fmla="*/ 0 w 17"/>
                    <a:gd name="T11" fmla="*/ 1 h 277"/>
                    <a:gd name="T12" fmla="*/ 5 w 17"/>
                    <a:gd name="T13" fmla="*/ 0 h 277"/>
                    <a:gd name="T14" fmla="*/ 8 w 17"/>
                    <a:gd name="T15" fmla="*/ 0 h 277"/>
                    <a:gd name="T16" fmla="*/ 10 w 17"/>
                    <a:gd name="T17" fmla="*/ 0 h 277"/>
                    <a:gd name="T18" fmla="*/ 16 w 17"/>
                    <a:gd name="T19" fmla="*/ 0 h 277"/>
                    <a:gd name="T20" fmla="*/ 16 w 17"/>
                    <a:gd name="T21" fmla="*/ 276 h 27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7"/>
                    <a:gd name="T35" fmla="*/ 17 w 17"/>
                    <a:gd name="T36" fmla="*/ 277 h 27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7">
                      <a:moveTo>
                        <a:pt x="16" y="276"/>
                      </a:moveTo>
                      <a:lnTo>
                        <a:pt x="10" y="276"/>
                      </a:lnTo>
                      <a:lnTo>
                        <a:pt x="8" y="275"/>
                      </a:lnTo>
                      <a:lnTo>
                        <a:pt x="5" y="275"/>
                      </a:lnTo>
                      <a:lnTo>
                        <a:pt x="0" y="275"/>
                      </a:lnTo>
                      <a:lnTo>
                        <a:pt x="0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76"/>
                      </a:lnTo>
                    </a:path>
                  </a:pathLst>
                </a:custGeom>
                <a:solidFill>
                  <a:srgbClr val="5D5D5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9" name="Freeform 576"/>
                <p:cNvSpPr>
                  <a:spLocks/>
                </p:cNvSpPr>
                <p:nvPr/>
              </p:nvSpPr>
              <p:spPr bwMode="auto">
                <a:xfrm>
                  <a:off x="1568" y="2012"/>
                  <a:ext cx="17" cy="274"/>
                </a:xfrm>
                <a:custGeom>
                  <a:avLst/>
                  <a:gdLst>
                    <a:gd name="T0" fmla="*/ 16 w 17"/>
                    <a:gd name="T1" fmla="*/ 273 h 274"/>
                    <a:gd name="T2" fmla="*/ 12 w 17"/>
                    <a:gd name="T3" fmla="*/ 272 h 274"/>
                    <a:gd name="T4" fmla="*/ 6 w 17"/>
                    <a:gd name="T5" fmla="*/ 271 h 274"/>
                    <a:gd name="T6" fmla="*/ 3 w 17"/>
                    <a:gd name="T7" fmla="*/ 270 h 274"/>
                    <a:gd name="T8" fmla="*/ 0 w 17"/>
                    <a:gd name="T9" fmla="*/ 270 h 274"/>
                    <a:gd name="T10" fmla="*/ 0 w 17"/>
                    <a:gd name="T11" fmla="*/ 2 h 274"/>
                    <a:gd name="T12" fmla="*/ 3 w 17"/>
                    <a:gd name="T13" fmla="*/ 2 h 274"/>
                    <a:gd name="T14" fmla="*/ 6 w 17"/>
                    <a:gd name="T15" fmla="*/ 1 h 274"/>
                    <a:gd name="T16" fmla="*/ 12 w 17"/>
                    <a:gd name="T17" fmla="*/ 0 h 274"/>
                    <a:gd name="T18" fmla="*/ 16 w 17"/>
                    <a:gd name="T19" fmla="*/ 0 h 274"/>
                    <a:gd name="T20" fmla="*/ 16 w 17"/>
                    <a:gd name="T21" fmla="*/ 273 h 2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4"/>
                    <a:gd name="T35" fmla="*/ 17 w 17"/>
                    <a:gd name="T36" fmla="*/ 274 h 27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4">
                      <a:moveTo>
                        <a:pt x="16" y="273"/>
                      </a:moveTo>
                      <a:lnTo>
                        <a:pt x="12" y="272"/>
                      </a:lnTo>
                      <a:lnTo>
                        <a:pt x="6" y="271"/>
                      </a:lnTo>
                      <a:lnTo>
                        <a:pt x="3" y="270"/>
                      </a:lnTo>
                      <a:lnTo>
                        <a:pt x="0" y="27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3"/>
                      </a:lnTo>
                    </a:path>
                  </a:pathLst>
                </a:custGeom>
                <a:solidFill>
                  <a:srgbClr val="67676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0" name="Freeform 577"/>
                <p:cNvSpPr>
                  <a:spLocks/>
                </p:cNvSpPr>
                <p:nvPr/>
              </p:nvSpPr>
              <p:spPr bwMode="auto">
                <a:xfrm>
                  <a:off x="1564" y="2014"/>
                  <a:ext cx="17" cy="270"/>
                </a:xfrm>
                <a:custGeom>
                  <a:avLst/>
                  <a:gdLst>
                    <a:gd name="T0" fmla="*/ 16 w 17"/>
                    <a:gd name="T1" fmla="*/ 269 h 270"/>
                    <a:gd name="T2" fmla="*/ 10 w 17"/>
                    <a:gd name="T3" fmla="*/ 268 h 270"/>
                    <a:gd name="T4" fmla="*/ 8 w 17"/>
                    <a:gd name="T5" fmla="*/ 268 h 270"/>
                    <a:gd name="T6" fmla="*/ 2 w 17"/>
                    <a:gd name="T7" fmla="*/ 267 h 270"/>
                    <a:gd name="T8" fmla="*/ 0 w 17"/>
                    <a:gd name="T9" fmla="*/ 266 h 270"/>
                    <a:gd name="T10" fmla="*/ 0 w 17"/>
                    <a:gd name="T11" fmla="*/ 3 h 270"/>
                    <a:gd name="T12" fmla="*/ 2 w 17"/>
                    <a:gd name="T13" fmla="*/ 2 h 270"/>
                    <a:gd name="T14" fmla="*/ 8 w 17"/>
                    <a:gd name="T15" fmla="*/ 1 h 270"/>
                    <a:gd name="T16" fmla="*/ 10 w 17"/>
                    <a:gd name="T17" fmla="*/ 0 h 270"/>
                    <a:gd name="T18" fmla="*/ 16 w 17"/>
                    <a:gd name="T19" fmla="*/ 0 h 270"/>
                    <a:gd name="T20" fmla="*/ 16 w 17"/>
                    <a:gd name="T21" fmla="*/ 269 h 2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0"/>
                    <a:gd name="T35" fmla="*/ 17 w 17"/>
                    <a:gd name="T36" fmla="*/ 270 h 27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0">
                      <a:moveTo>
                        <a:pt x="16" y="269"/>
                      </a:moveTo>
                      <a:lnTo>
                        <a:pt x="10" y="268"/>
                      </a:lnTo>
                      <a:lnTo>
                        <a:pt x="8" y="268"/>
                      </a:lnTo>
                      <a:lnTo>
                        <a:pt x="2" y="267"/>
                      </a:lnTo>
                      <a:lnTo>
                        <a:pt x="0" y="266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69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1" name="Freeform 578"/>
                <p:cNvSpPr>
                  <a:spLocks/>
                </p:cNvSpPr>
                <p:nvPr/>
              </p:nvSpPr>
              <p:spPr bwMode="auto">
                <a:xfrm>
                  <a:off x="1560" y="2017"/>
                  <a:ext cx="17" cy="264"/>
                </a:xfrm>
                <a:custGeom>
                  <a:avLst/>
                  <a:gdLst>
                    <a:gd name="T0" fmla="*/ 16 w 17"/>
                    <a:gd name="T1" fmla="*/ 263 h 264"/>
                    <a:gd name="T2" fmla="*/ 12 w 17"/>
                    <a:gd name="T3" fmla="*/ 262 h 264"/>
                    <a:gd name="T4" fmla="*/ 6 w 17"/>
                    <a:gd name="T5" fmla="*/ 261 h 264"/>
                    <a:gd name="T6" fmla="*/ 3 w 17"/>
                    <a:gd name="T7" fmla="*/ 260 h 264"/>
                    <a:gd name="T8" fmla="*/ 0 w 17"/>
                    <a:gd name="T9" fmla="*/ 259 h 264"/>
                    <a:gd name="T10" fmla="*/ 0 w 17"/>
                    <a:gd name="T11" fmla="*/ 2 h 264"/>
                    <a:gd name="T12" fmla="*/ 3 w 17"/>
                    <a:gd name="T13" fmla="*/ 1 h 264"/>
                    <a:gd name="T14" fmla="*/ 6 w 17"/>
                    <a:gd name="T15" fmla="*/ 0 h 264"/>
                    <a:gd name="T16" fmla="*/ 12 w 17"/>
                    <a:gd name="T17" fmla="*/ 0 h 264"/>
                    <a:gd name="T18" fmla="*/ 16 w 17"/>
                    <a:gd name="T19" fmla="*/ 0 h 264"/>
                    <a:gd name="T20" fmla="*/ 16 w 17"/>
                    <a:gd name="T21" fmla="*/ 263 h 2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64"/>
                    <a:gd name="T35" fmla="*/ 17 w 17"/>
                    <a:gd name="T36" fmla="*/ 264 h 2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64">
                      <a:moveTo>
                        <a:pt x="16" y="263"/>
                      </a:moveTo>
                      <a:lnTo>
                        <a:pt x="12" y="262"/>
                      </a:lnTo>
                      <a:lnTo>
                        <a:pt x="6" y="261"/>
                      </a:lnTo>
                      <a:lnTo>
                        <a:pt x="3" y="260"/>
                      </a:lnTo>
                      <a:lnTo>
                        <a:pt x="0" y="259"/>
                      </a:ln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63"/>
                      </a:lnTo>
                    </a:path>
                  </a:pathLst>
                </a:custGeom>
                <a:solidFill>
                  <a:srgbClr val="79797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2" name="Freeform 579"/>
                <p:cNvSpPr>
                  <a:spLocks/>
                </p:cNvSpPr>
                <p:nvPr/>
              </p:nvSpPr>
              <p:spPr bwMode="auto">
                <a:xfrm>
                  <a:off x="1555" y="2020"/>
                  <a:ext cx="17" cy="258"/>
                </a:xfrm>
                <a:custGeom>
                  <a:avLst/>
                  <a:gdLst>
                    <a:gd name="T0" fmla="*/ 16 w 17"/>
                    <a:gd name="T1" fmla="*/ 257 h 258"/>
                    <a:gd name="T2" fmla="*/ 10 w 17"/>
                    <a:gd name="T3" fmla="*/ 256 h 258"/>
                    <a:gd name="T4" fmla="*/ 8 w 17"/>
                    <a:gd name="T5" fmla="*/ 255 h 258"/>
                    <a:gd name="T6" fmla="*/ 5 w 17"/>
                    <a:gd name="T7" fmla="*/ 254 h 258"/>
                    <a:gd name="T8" fmla="*/ 0 w 17"/>
                    <a:gd name="T9" fmla="*/ 253 h 258"/>
                    <a:gd name="T10" fmla="*/ 0 w 17"/>
                    <a:gd name="T11" fmla="*/ 3 h 258"/>
                    <a:gd name="T12" fmla="*/ 5 w 17"/>
                    <a:gd name="T13" fmla="*/ 2 h 258"/>
                    <a:gd name="T14" fmla="*/ 8 w 17"/>
                    <a:gd name="T15" fmla="*/ 1 h 258"/>
                    <a:gd name="T16" fmla="*/ 10 w 17"/>
                    <a:gd name="T17" fmla="*/ 0 h 258"/>
                    <a:gd name="T18" fmla="*/ 16 w 17"/>
                    <a:gd name="T19" fmla="*/ 0 h 258"/>
                    <a:gd name="T20" fmla="*/ 16 w 17"/>
                    <a:gd name="T21" fmla="*/ 257 h 2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58"/>
                    <a:gd name="T35" fmla="*/ 17 w 17"/>
                    <a:gd name="T36" fmla="*/ 258 h 25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58">
                      <a:moveTo>
                        <a:pt x="16" y="257"/>
                      </a:moveTo>
                      <a:lnTo>
                        <a:pt x="10" y="256"/>
                      </a:lnTo>
                      <a:lnTo>
                        <a:pt x="8" y="255"/>
                      </a:lnTo>
                      <a:lnTo>
                        <a:pt x="5" y="254"/>
                      </a:lnTo>
                      <a:lnTo>
                        <a:pt x="0" y="253"/>
                      </a:lnTo>
                      <a:lnTo>
                        <a:pt x="0" y="3"/>
                      </a:lnTo>
                      <a:lnTo>
                        <a:pt x="5" y="2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57"/>
                      </a:lnTo>
                    </a:path>
                  </a:pathLst>
                </a:custGeom>
                <a:solidFill>
                  <a:srgbClr val="83838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3" name="Freeform 580"/>
                <p:cNvSpPr>
                  <a:spLocks/>
                </p:cNvSpPr>
                <p:nvPr/>
              </p:nvSpPr>
              <p:spPr bwMode="auto">
                <a:xfrm>
                  <a:off x="1551" y="2023"/>
                  <a:ext cx="17" cy="252"/>
                </a:xfrm>
                <a:custGeom>
                  <a:avLst/>
                  <a:gdLst>
                    <a:gd name="T0" fmla="*/ 16 w 17"/>
                    <a:gd name="T1" fmla="*/ 251 h 252"/>
                    <a:gd name="T2" fmla="*/ 12 w 17"/>
                    <a:gd name="T3" fmla="*/ 250 h 252"/>
                    <a:gd name="T4" fmla="*/ 9 w 17"/>
                    <a:gd name="T5" fmla="*/ 249 h 252"/>
                    <a:gd name="T6" fmla="*/ 3 w 17"/>
                    <a:gd name="T7" fmla="*/ 248 h 252"/>
                    <a:gd name="T8" fmla="*/ 0 w 17"/>
                    <a:gd name="T9" fmla="*/ 247 h 252"/>
                    <a:gd name="T10" fmla="*/ 0 w 17"/>
                    <a:gd name="T11" fmla="*/ 4 h 252"/>
                    <a:gd name="T12" fmla="*/ 3 w 17"/>
                    <a:gd name="T13" fmla="*/ 3 h 252"/>
                    <a:gd name="T14" fmla="*/ 9 w 17"/>
                    <a:gd name="T15" fmla="*/ 1 h 252"/>
                    <a:gd name="T16" fmla="*/ 12 w 17"/>
                    <a:gd name="T17" fmla="*/ 1 h 252"/>
                    <a:gd name="T18" fmla="*/ 16 w 17"/>
                    <a:gd name="T19" fmla="*/ 0 h 252"/>
                    <a:gd name="T20" fmla="*/ 16 w 17"/>
                    <a:gd name="T21" fmla="*/ 251 h 25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52"/>
                    <a:gd name="T35" fmla="*/ 17 w 17"/>
                    <a:gd name="T36" fmla="*/ 252 h 25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52">
                      <a:moveTo>
                        <a:pt x="16" y="251"/>
                      </a:moveTo>
                      <a:lnTo>
                        <a:pt x="12" y="250"/>
                      </a:lnTo>
                      <a:lnTo>
                        <a:pt x="9" y="249"/>
                      </a:lnTo>
                      <a:lnTo>
                        <a:pt x="3" y="248"/>
                      </a:lnTo>
                      <a:lnTo>
                        <a:pt x="0" y="247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9" y="1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16" y="251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4" name="Freeform 581"/>
                <p:cNvSpPr>
                  <a:spLocks/>
                </p:cNvSpPr>
                <p:nvPr/>
              </p:nvSpPr>
              <p:spPr bwMode="auto">
                <a:xfrm>
                  <a:off x="1547" y="2027"/>
                  <a:ext cx="17" cy="245"/>
                </a:xfrm>
                <a:custGeom>
                  <a:avLst/>
                  <a:gdLst>
                    <a:gd name="T0" fmla="*/ 16 w 17"/>
                    <a:gd name="T1" fmla="*/ 244 h 245"/>
                    <a:gd name="T2" fmla="*/ 10 w 17"/>
                    <a:gd name="T3" fmla="*/ 243 h 245"/>
                    <a:gd name="T4" fmla="*/ 8 w 17"/>
                    <a:gd name="T5" fmla="*/ 241 h 245"/>
                    <a:gd name="T6" fmla="*/ 2 w 17"/>
                    <a:gd name="T7" fmla="*/ 241 h 245"/>
                    <a:gd name="T8" fmla="*/ 0 w 17"/>
                    <a:gd name="T9" fmla="*/ 240 h 245"/>
                    <a:gd name="T10" fmla="*/ 0 w 17"/>
                    <a:gd name="T11" fmla="*/ 3 h 245"/>
                    <a:gd name="T12" fmla="*/ 2 w 17"/>
                    <a:gd name="T13" fmla="*/ 2 h 245"/>
                    <a:gd name="T14" fmla="*/ 8 w 17"/>
                    <a:gd name="T15" fmla="*/ 0 h 245"/>
                    <a:gd name="T16" fmla="*/ 10 w 17"/>
                    <a:gd name="T17" fmla="*/ 0 h 245"/>
                    <a:gd name="T18" fmla="*/ 16 w 17"/>
                    <a:gd name="T19" fmla="*/ 0 h 245"/>
                    <a:gd name="T20" fmla="*/ 16 w 17"/>
                    <a:gd name="T21" fmla="*/ 244 h 24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45"/>
                    <a:gd name="T35" fmla="*/ 17 w 17"/>
                    <a:gd name="T36" fmla="*/ 245 h 24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45">
                      <a:moveTo>
                        <a:pt x="16" y="244"/>
                      </a:moveTo>
                      <a:lnTo>
                        <a:pt x="10" y="243"/>
                      </a:lnTo>
                      <a:lnTo>
                        <a:pt x="8" y="241"/>
                      </a:lnTo>
                      <a:lnTo>
                        <a:pt x="2" y="241"/>
                      </a:lnTo>
                      <a:lnTo>
                        <a:pt x="0" y="240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44"/>
                      </a:lnTo>
                    </a:path>
                  </a:pathLst>
                </a:custGeom>
                <a:solidFill>
                  <a:srgbClr val="95959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5" name="Freeform 582"/>
                <p:cNvSpPr>
                  <a:spLocks/>
                </p:cNvSpPr>
                <p:nvPr/>
              </p:nvSpPr>
              <p:spPr bwMode="auto">
                <a:xfrm>
                  <a:off x="1543" y="2030"/>
                  <a:ext cx="17" cy="238"/>
                </a:xfrm>
                <a:custGeom>
                  <a:avLst/>
                  <a:gdLst>
                    <a:gd name="T0" fmla="*/ 16 w 17"/>
                    <a:gd name="T1" fmla="*/ 237 h 238"/>
                    <a:gd name="T2" fmla="*/ 12 w 17"/>
                    <a:gd name="T3" fmla="*/ 236 h 238"/>
                    <a:gd name="T4" fmla="*/ 6 w 17"/>
                    <a:gd name="T5" fmla="*/ 235 h 238"/>
                    <a:gd name="T6" fmla="*/ 3 w 17"/>
                    <a:gd name="T7" fmla="*/ 234 h 238"/>
                    <a:gd name="T8" fmla="*/ 0 w 17"/>
                    <a:gd name="T9" fmla="*/ 233 h 238"/>
                    <a:gd name="T10" fmla="*/ 0 w 17"/>
                    <a:gd name="T11" fmla="*/ 149 h 238"/>
                    <a:gd name="T12" fmla="*/ 0 w 17"/>
                    <a:gd name="T13" fmla="*/ 141 h 238"/>
                    <a:gd name="T14" fmla="*/ 3 w 17"/>
                    <a:gd name="T15" fmla="*/ 133 h 238"/>
                    <a:gd name="T16" fmla="*/ 6 w 17"/>
                    <a:gd name="T17" fmla="*/ 126 h 238"/>
                    <a:gd name="T18" fmla="*/ 6 w 17"/>
                    <a:gd name="T19" fmla="*/ 118 h 238"/>
                    <a:gd name="T20" fmla="*/ 6 w 17"/>
                    <a:gd name="T21" fmla="*/ 109 h 238"/>
                    <a:gd name="T22" fmla="*/ 3 w 17"/>
                    <a:gd name="T23" fmla="*/ 102 h 238"/>
                    <a:gd name="T24" fmla="*/ 0 w 17"/>
                    <a:gd name="T25" fmla="*/ 95 h 238"/>
                    <a:gd name="T26" fmla="*/ 0 w 17"/>
                    <a:gd name="T27" fmla="*/ 87 h 238"/>
                    <a:gd name="T28" fmla="*/ 0 w 17"/>
                    <a:gd name="T29" fmla="*/ 2 h 238"/>
                    <a:gd name="T30" fmla="*/ 3 w 17"/>
                    <a:gd name="T31" fmla="*/ 1 h 238"/>
                    <a:gd name="T32" fmla="*/ 6 w 17"/>
                    <a:gd name="T33" fmla="*/ 0 h 238"/>
                    <a:gd name="T34" fmla="*/ 12 w 17"/>
                    <a:gd name="T35" fmla="*/ 0 h 238"/>
                    <a:gd name="T36" fmla="*/ 16 w 17"/>
                    <a:gd name="T37" fmla="*/ 0 h 238"/>
                    <a:gd name="T38" fmla="*/ 16 w 17"/>
                    <a:gd name="T39" fmla="*/ 237 h 23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238"/>
                    <a:gd name="T62" fmla="*/ 17 w 17"/>
                    <a:gd name="T63" fmla="*/ 238 h 23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238">
                      <a:moveTo>
                        <a:pt x="16" y="237"/>
                      </a:moveTo>
                      <a:lnTo>
                        <a:pt x="12" y="236"/>
                      </a:lnTo>
                      <a:lnTo>
                        <a:pt x="6" y="235"/>
                      </a:lnTo>
                      <a:lnTo>
                        <a:pt x="3" y="234"/>
                      </a:lnTo>
                      <a:lnTo>
                        <a:pt x="0" y="233"/>
                      </a:lnTo>
                      <a:lnTo>
                        <a:pt x="0" y="149"/>
                      </a:lnTo>
                      <a:lnTo>
                        <a:pt x="0" y="141"/>
                      </a:lnTo>
                      <a:lnTo>
                        <a:pt x="3" y="133"/>
                      </a:lnTo>
                      <a:lnTo>
                        <a:pt x="6" y="126"/>
                      </a:lnTo>
                      <a:lnTo>
                        <a:pt x="6" y="118"/>
                      </a:lnTo>
                      <a:lnTo>
                        <a:pt x="6" y="109"/>
                      </a:lnTo>
                      <a:lnTo>
                        <a:pt x="3" y="102"/>
                      </a:lnTo>
                      <a:lnTo>
                        <a:pt x="0" y="95"/>
                      </a:lnTo>
                      <a:lnTo>
                        <a:pt x="0" y="87"/>
                      </a:ln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37"/>
                      </a:lnTo>
                    </a:path>
                  </a:pathLst>
                </a:custGeom>
                <a:solidFill>
                  <a:srgbClr val="9F9F9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6" name="Freeform 583"/>
                <p:cNvSpPr>
                  <a:spLocks/>
                </p:cNvSpPr>
                <p:nvPr/>
              </p:nvSpPr>
              <p:spPr bwMode="auto">
                <a:xfrm>
                  <a:off x="1538" y="2033"/>
                  <a:ext cx="17" cy="232"/>
                </a:xfrm>
                <a:custGeom>
                  <a:avLst/>
                  <a:gdLst>
                    <a:gd name="T0" fmla="*/ 16 w 17"/>
                    <a:gd name="T1" fmla="*/ 231 h 232"/>
                    <a:gd name="T2" fmla="*/ 10 w 17"/>
                    <a:gd name="T3" fmla="*/ 230 h 232"/>
                    <a:gd name="T4" fmla="*/ 8 w 17"/>
                    <a:gd name="T5" fmla="*/ 229 h 232"/>
                    <a:gd name="T6" fmla="*/ 2 w 17"/>
                    <a:gd name="T7" fmla="*/ 228 h 232"/>
                    <a:gd name="T8" fmla="*/ 0 w 17"/>
                    <a:gd name="T9" fmla="*/ 228 h 232"/>
                    <a:gd name="T10" fmla="*/ 0 w 17"/>
                    <a:gd name="T11" fmla="*/ 187 h 232"/>
                    <a:gd name="T12" fmla="*/ 5 w 17"/>
                    <a:gd name="T13" fmla="*/ 177 h 232"/>
                    <a:gd name="T14" fmla="*/ 8 w 17"/>
                    <a:gd name="T15" fmla="*/ 166 h 232"/>
                    <a:gd name="T16" fmla="*/ 10 w 17"/>
                    <a:gd name="T17" fmla="*/ 156 h 232"/>
                    <a:gd name="T18" fmla="*/ 16 w 17"/>
                    <a:gd name="T19" fmla="*/ 147 h 232"/>
                    <a:gd name="T20" fmla="*/ 16 w 17"/>
                    <a:gd name="T21" fmla="*/ 231 h 232"/>
                    <a:gd name="T22" fmla="*/ 16 w 17"/>
                    <a:gd name="T23" fmla="*/ 84 h 232"/>
                    <a:gd name="T24" fmla="*/ 10 w 17"/>
                    <a:gd name="T25" fmla="*/ 74 h 232"/>
                    <a:gd name="T26" fmla="*/ 8 w 17"/>
                    <a:gd name="T27" fmla="*/ 64 h 232"/>
                    <a:gd name="T28" fmla="*/ 5 w 17"/>
                    <a:gd name="T29" fmla="*/ 53 h 232"/>
                    <a:gd name="T30" fmla="*/ 0 w 17"/>
                    <a:gd name="T31" fmla="*/ 43 h 232"/>
                    <a:gd name="T32" fmla="*/ 0 w 17"/>
                    <a:gd name="T33" fmla="*/ 2 h 232"/>
                    <a:gd name="T34" fmla="*/ 2 w 17"/>
                    <a:gd name="T35" fmla="*/ 1 h 232"/>
                    <a:gd name="T36" fmla="*/ 8 w 17"/>
                    <a:gd name="T37" fmla="*/ 1 h 232"/>
                    <a:gd name="T38" fmla="*/ 10 w 17"/>
                    <a:gd name="T39" fmla="*/ 0 h 232"/>
                    <a:gd name="T40" fmla="*/ 16 w 17"/>
                    <a:gd name="T41" fmla="*/ 0 h 232"/>
                    <a:gd name="T42" fmla="*/ 16 w 17"/>
                    <a:gd name="T43" fmla="*/ 84 h 232"/>
                    <a:gd name="T44" fmla="*/ 16 w 17"/>
                    <a:gd name="T45" fmla="*/ 231 h 23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232"/>
                    <a:gd name="T71" fmla="*/ 17 w 17"/>
                    <a:gd name="T72" fmla="*/ 232 h 23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232">
                      <a:moveTo>
                        <a:pt x="16" y="231"/>
                      </a:moveTo>
                      <a:lnTo>
                        <a:pt x="10" y="230"/>
                      </a:lnTo>
                      <a:lnTo>
                        <a:pt x="8" y="229"/>
                      </a:lnTo>
                      <a:lnTo>
                        <a:pt x="2" y="228"/>
                      </a:lnTo>
                      <a:lnTo>
                        <a:pt x="0" y="228"/>
                      </a:lnTo>
                      <a:lnTo>
                        <a:pt x="0" y="187"/>
                      </a:lnTo>
                      <a:lnTo>
                        <a:pt x="5" y="177"/>
                      </a:lnTo>
                      <a:lnTo>
                        <a:pt x="8" y="166"/>
                      </a:lnTo>
                      <a:lnTo>
                        <a:pt x="10" y="156"/>
                      </a:lnTo>
                      <a:lnTo>
                        <a:pt x="16" y="147"/>
                      </a:lnTo>
                      <a:lnTo>
                        <a:pt x="16" y="231"/>
                      </a:lnTo>
                      <a:lnTo>
                        <a:pt x="16" y="84"/>
                      </a:lnTo>
                      <a:lnTo>
                        <a:pt x="10" y="74"/>
                      </a:lnTo>
                      <a:lnTo>
                        <a:pt x="8" y="64"/>
                      </a:lnTo>
                      <a:lnTo>
                        <a:pt x="5" y="53"/>
                      </a:lnTo>
                      <a:lnTo>
                        <a:pt x="0" y="43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84"/>
                      </a:lnTo>
                      <a:lnTo>
                        <a:pt x="16" y="231"/>
                      </a:lnTo>
                    </a:path>
                  </a:pathLst>
                </a:custGeom>
                <a:solidFill>
                  <a:srgbClr val="A8A8A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7" name="Freeform 584"/>
                <p:cNvSpPr>
                  <a:spLocks/>
                </p:cNvSpPr>
                <p:nvPr/>
              </p:nvSpPr>
              <p:spPr bwMode="auto">
                <a:xfrm>
                  <a:off x="1533" y="2035"/>
                  <a:ext cx="17" cy="228"/>
                </a:xfrm>
                <a:custGeom>
                  <a:avLst/>
                  <a:gdLst>
                    <a:gd name="T0" fmla="*/ 16 w 17"/>
                    <a:gd name="T1" fmla="*/ 227 h 228"/>
                    <a:gd name="T2" fmla="*/ 13 w 17"/>
                    <a:gd name="T3" fmla="*/ 226 h 228"/>
                    <a:gd name="T4" fmla="*/ 8 w 17"/>
                    <a:gd name="T5" fmla="*/ 225 h 228"/>
                    <a:gd name="T6" fmla="*/ 5 w 17"/>
                    <a:gd name="T7" fmla="*/ 225 h 228"/>
                    <a:gd name="T8" fmla="*/ 0 w 17"/>
                    <a:gd name="T9" fmla="*/ 224 h 228"/>
                    <a:gd name="T10" fmla="*/ 2 w 17"/>
                    <a:gd name="T11" fmla="*/ 214 h 228"/>
                    <a:gd name="T12" fmla="*/ 8 w 17"/>
                    <a:gd name="T13" fmla="*/ 204 h 228"/>
                    <a:gd name="T14" fmla="*/ 10 w 17"/>
                    <a:gd name="T15" fmla="*/ 195 h 228"/>
                    <a:gd name="T16" fmla="*/ 16 w 17"/>
                    <a:gd name="T17" fmla="*/ 185 h 228"/>
                    <a:gd name="T18" fmla="*/ 16 w 17"/>
                    <a:gd name="T19" fmla="*/ 227 h 228"/>
                    <a:gd name="T20" fmla="*/ 16 w 17"/>
                    <a:gd name="T21" fmla="*/ 41 h 228"/>
                    <a:gd name="T22" fmla="*/ 10 w 17"/>
                    <a:gd name="T23" fmla="*/ 31 h 228"/>
                    <a:gd name="T24" fmla="*/ 8 w 17"/>
                    <a:gd name="T25" fmla="*/ 21 h 228"/>
                    <a:gd name="T26" fmla="*/ 2 w 17"/>
                    <a:gd name="T27" fmla="*/ 11 h 228"/>
                    <a:gd name="T28" fmla="*/ 0 w 17"/>
                    <a:gd name="T29" fmla="*/ 1 h 228"/>
                    <a:gd name="T30" fmla="*/ 5 w 17"/>
                    <a:gd name="T31" fmla="*/ 1 h 228"/>
                    <a:gd name="T32" fmla="*/ 8 w 17"/>
                    <a:gd name="T33" fmla="*/ 0 h 228"/>
                    <a:gd name="T34" fmla="*/ 13 w 17"/>
                    <a:gd name="T35" fmla="*/ 0 h 228"/>
                    <a:gd name="T36" fmla="*/ 16 w 17"/>
                    <a:gd name="T37" fmla="*/ 0 h 228"/>
                    <a:gd name="T38" fmla="*/ 16 w 17"/>
                    <a:gd name="T39" fmla="*/ 41 h 228"/>
                    <a:gd name="T40" fmla="*/ 16 w 17"/>
                    <a:gd name="T41" fmla="*/ 227 h 2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228"/>
                    <a:gd name="T65" fmla="*/ 17 w 17"/>
                    <a:gd name="T66" fmla="*/ 228 h 2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228">
                      <a:moveTo>
                        <a:pt x="16" y="227"/>
                      </a:moveTo>
                      <a:lnTo>
                        <a:pt x="13" y="226"/>
                      </a:lnTo>
                      <a:lnTo>
                        <a:pt x="8" y="225"/>
                      </a:lnTo>
                      <a:lnTo>
                        <a:pt x="5" y="225"/>
                      </a:lnTo>
                      <a:lnTo>
                        <a:pt x="0" y="224"/>
                      </a:lnTo>
                      <a:lnTo>
                        <a:pt x="2" y="214"/>
                      </a:lnTo>
                      <a:lnTo>
                        <a:pt x="8" y="204"/>
                      </a:lnTo>
                      <a:lnTo>
                        <a:pt x="10" y="195"/>
                      </a:lnTo>
                      <a:lnTo>
                        <a:pt x="16" y="185"/>
                      </a:lnTo>
                      <a:lnTo>
                        <a:pt x="16" y="227"/>
                      </a:lnTo>
                      <a:lnTo>
                        <a:pt x="16" y="41"/>
                      </a:lnTo>
                      <a:lnTo>
                        <a:pt x="10" y="31"/>
                      </a:lnTo>
                      <a:lnTo>
                        <a:pt x="8" y="21"/>
                      </a:lnTo>
                      <a:lnTo>
                        <a:pt x="2" y="11"/>
                      </a:lnTo>
                      <a:lnTo>
                        <a:pt x="0" y="1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41"/>
                      </a:lnTo>
                      <a:lnTo>
                        <a:pt x="16" y="227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8" name="Freeform 585"/>
                <p:cNvSpPr>
                  <a:spLocks/>
                </p:cNvSpPr>
                <p:nvPr/>
              </p:nvSpPr>
              <p:spPr bwMode="auto">
                <a:xfrm>
                  <a:off x="1286" y="2283"/>
                  <a:ext cx="245" cy="162"/>
                </a:xfrm>
                <a:custGeom>
                  <a:avLst/>
                  <a:gdLst>
                    <a:gd name="T0" fmla="*/ 0 w 245"/>
                    <a:gd name="T1" fmla="*/ 0 h 162"/>
                    <a:gd name="T2" fmla="*/ 2 w 245"/>
                    <a:gd name="T3" fmla="*/ 4 h 162"/>
                    <a:gd name="T4" fmla="*/ 3 w 245"/>
                    <a:gd name="T5" fmla="*/ 8 h 162"/>
                    <a:gd name="T6" fmla="*/ 6 w 245"/>
                    <a:gd name="T7" fmla="*/ 13 h 162"/>
                    <a:gd name="T8" fmla="*/ 9 w 245"/>
                    <a:gd name="T9" fmla="*/ 17 h 162"/>
                    <a:gd name="T10" fmla="*/ 16 w 245"/>
                    <a:gd name="T11" fmla="*/ 21 h 162"/>
                    <a:gd name="T12" fmla="*/ 24 w 245"/>
                    <a:gd name="T13" fmla="*/ 26 h 162"/>
                    <a:gd name="T14" fmla="*/ 31 w 245"/>
                    <a:gd name="T15" fmla="*/ 30 h 162"/>
                    <a:gd name="T16" fmla="*/ 38 w 245"/>
                    <a:gd name="T17" fmla="*/ 34 h 162"/>
                    <a:gd name="T18" fmla="*/ 46 w 245"/>
                    <a:gd name="T19" fmla="*/ 39 h 162"/>
                    <a:gd name="T20" fmla="*/ 53 w 245"/>
                    <a:gd name="T21" fmla="*/ 43 h 162"/>
                    <a:gd name="T22" fmla="*/ 61 w 245"/>
                    <a:gd name="T23" fmla="*/ 48 h 162"/>
                    <a:gd name="T24" fmla="*/ 68 w 245"/>
                    <a:gd name="T25" fmla="*/ 52 h 162"/>
                    <a:gd name="T26" fmla="*/ 75 w 245"/>
                    <a:gd name="T27" fmla="*/ 56 h 162"/>
                    <a:gd name="T28" fmla="*/ 82 w 245"/>
                    <a:gd name="T29" fmla="*/ 61 h 162"/>
                    <a:gd name="T30" fmla="*/ 89 w 245"/>
                    <a:gd name="T31" fmla="*/ 66 h 162"/>
                    <a:gd name="T32" fmla="*/ 97 w 245"/>
                    <a:gd name="T33" fmla="*/ 70 h 162"/>
                    <a:gd name="T34" fmla="*/ 104 w 245"/>
                    <a:gd name="T35" fmla="*/ 75 h 162"/>
                    <a:gd name="T36" fmla="*/ 111 w 245"/>
                    <a:gd name="T37" fmla="*/ 79 h 162"/>
                    <a:gd name="T38" fmla="*/ 119 w 245"/>
                    <a:gd name="T39" fmla="*/ 84 h 162"/>
                    <a:gd name="T40" fmla="*/ 126 w 245"/>
                    <a:gd name="T41" fmla="*/ 88 h 162"/>
                    <a:gd name="T42" fmla="*/ 134 w 245"/>
                    <a:gd name="T43" fmla="*/ 93 h 162"/>
                    <a:gd name="T44" fmla="*/ 141 w 245"/>
                    <a:gd name="T45" fmla="*/ 97 h 162"/>
                    <a:gd name="T46" fmla="*/ 149 w 245"/>
                    <a:gd name="T47" fmla="*/ 102 h 162"/>
                    <a:gd name="T48" fmla="*/ 156 w 245"/>
                    <a:gd name="T49" fmla="*/ 107 h 162"/>
                    <a:gd name="T50" fmla="*/ 163 w 245"/>
                    <a:gd name="T51" fmla="*/ 111 h 162"/>
                    <a:gd name="T52" fmla="*/ 170 w 245"/>
                    <a:gd name="T53" fmla="*/ 115 h 162"/>
                    <a:gd name="T54" fmla="*/ 178 w 245"/>
                    <a:gd name="T55" fmla="*/ 120 h 162"/>
                    <a:gd name="T56" fmla="*/ 185 w 245"/>
                    <a:gd name="T57" fmla="*/ 124 h 162"/>
                    <a:gd name="T58" fmla="*/ 193 w 245"/>
                    <a:gd name="T59" fmla="*/ 129 h 162"/>
                    <a:gd name="T60" fmla="*/ 200 w 245"/>
                    <a:gd name="T61" fmla="*/ 134 h 162"/>
                    <a:gd name="T62" fmla="*/ 208 w 245"/>
                    <a:gd name="T63" fmla="*/ 138 h 162"/>
                    <a:gd name="T64" fmla="*/ 215 w 245"/>
                    <a:gd name="T65" fmla="*/ 143 h 162"/>
                    <a:gd name="T66" fmla="*/ 222 w 245"/>
                    <a:gd name="T67" fmla="*/ 147 h 162"/>
                    <a:gd name="T68" fmla="*/ 229 w 245"/>
                    <a:gd name="T69" fmla="*/ 152 h 162"/>
                    <a:gd name="T70" fmla="*/ 236 w 245"/>
                    <a:gd name="T71" fmla="*/ 156 h 162"/>
                    <a:gd name="T72" fmla="*/ 244 w 245"/>
                    <a:gd name="T73" fmla="*/ 161 h 162"/>
                    <a:gd name="T74" fmla="*/ 243 w 245"/>
                    <a:gd name="T75" fmla="*/ 156 h 162"/>
                    <a:gd name="T76" fmla="*/ 241 w 245"/>
                    <a:gd name="T77" fmla="*/ 152 h 162"/>
                    <a:gd name="T78" fmla="*/ 240 w 245"/>
                    <a:gd name="T79" fmla="*/ 147 h 162"/>
                    <a:gd name="T80" fmla="*/ 240 w 245"/>
                    <a:gd name="T81" fmla="*/ 143 h 162"/>
                    <a:gd name="T82" fmla="*/ 0 w 245"/>
                    <a:gd name="T83" fmla="*/ 0 h 1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5"/>
                    <a:gd name="T127" fmla="*/ 0 h 162"/>
                    <a:gd name="T128" fmla="*/ 245 w 245"/>
                    <a:gd name="T129" fmla="*/ 162 h 1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5" h="162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3" y="8"/>
                      </a:lnTo>
                      <a:lnTo>
                        <a:pt x="6" y="13"/>
                      </a:lnTo>
                      <a:lnTo>
                        <a:pt x="9" y="17"/>
                      </a:lnTo>
                      <a:lnTo>
                        <a:pt x="16" y="21"/>
                      </a:lnTo>
                      <a:lnTo>
                        <a:pt x="24" y="26"/>
                      </a:lnTo>
                      <a:lnTo>
                        <a:pt x="31" y="30"/>
                      </a:lnTo>
                      <a:lnTo>
                        <a:pt x="38" y="34"/>
                      </a:lnTo>
                      <a:lnTo>
                        <a:pt x="46" y="39"/>
                      </a:lnTo>
                      <a:lnTo>
                        <a:pt x="53" y="43"/>
                      </a:lnTo>
                      <a:lnTo>
                        <a:pt x="61" y="48"/>
                      </a:lnTo>
                      <a:lnTo>
                        <a:pt x="68" y="52"/>
                      </a:lnTo>
                      <a:lnTo>
                        <a:pt x="75" y="56"/>
                      </a:lnTo>
                      <a:lnTo>
                        <a:pt x="82" y="61"/>
                      </a:lnTo>
                      <a:lnTo>
                        <a:pt x="89" y="66"/>
                      </a:lnTo>
                      <a:lnTo>
                        <a:pt x="97" y="70"/>
                      </a:lnTo>
                      <a:lnTo>
                        <a:pt x="104" y="75"/>
                      </a:lnTo>
                      <a:lnTo>
                        <a:pt x="111" y="79"/>
                      </a:lnTo>
                      <a:lnTo>
                        <a:pt x="119" y="84"/>
                      </a:lnTo>
                      <a:lnTo>
                        <a:pt x="126" y="88"/>
                      </a:lnTo>
                      <a:lnTo>
                        <a:pt x="134" y="93"/>
                      </a:lnTo>
                      <a:lnTo>
                        <a:pt x="141" y="97"/>
                      </a:lnTo>
                      <a:lnTo>
                        <a:pt x="149" y="102"/>
                      </a:lnTo>
                      <a:lnTo>
                        <a:pt x="156" y="107"/>
                      </a:lnTo>
                      <a:lnTo>
                        <a:pt x="163" y="111"/>
                      </a:lnTo>
                      <a:lnTo>
                        <a:pt x="170" y="115"/>
                      </a:lnTo>
                      <a:lnTo>
                        <a:pt x="178" y="120"/>
                      </a:lnTo>
                      <a:lnTo>
                        <a:pt x="185" y="124"/>
                      </a:lnTo>
                      <a:lnTo>
                        <a:pt x="193" y="129"/>
                      </a:lnTo>
                      <a:lnTo>
                        <a:pt x="200" y="134"/>
                      </a:lnTo>
                      <a:lnTo>
                        <a:pt x="208" y="138"/>
                      </a:lnTo>
                      <a:lnTo>
                        <a:pt x="215" y="143"/>
                      </a:lnTo>
                      <a:lnTo>
                        <a:pt x="222" y="147"/>
                      </a:lnTo>
                      <a:lnTo>
                        <a:pt x="229" y="152"/>
                      </a:lnTo>
                      <a:lnTo>
                        <a:pt x="236" y="156"/>
                      </a:lnTo>
                      <a:lnTo>
                        <a:pt x="244" y="161"/>
                      </a:lnTo>
                      <a:lnTo>
                        <a:pt x="243" y="156"/>
                      </a:lnTo>
                      <a:lnTo>
                        <a:pt x="241" y="152"/>
                      </a:lnTo>
                      <a:lnTo>
                        <a:pt x="240" y="147"/>
                      </a:lnTo>
                      <a:lnTo>
                        <a:pt x="240" y="14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5555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9" name="Freeform 586"/>
                <p:cNvSpPr>
                  <a:spLocks/>
                </p:cNvSpPr>
                <p:nvPr/>
              </p:nvSpPr>
              <p:spPr bwMode="auto">
                <a:xfrm>
                  <a:off x="1283" y="2263"/>
                  <a:ext cx="244" cy="164"/>
                </a:xfrm>
                <a:custGeom>
                  <a:avLst/>
                  <a:gdLst>
                    <a:gd name="T0" fmla="*/ 3 w 244"/>
                    <a:gd name="T1" fmla="*/ 20 h 164"/>
                    <a:gd name="T2" fmla="*/ 2 w 244"/>
                    <a:gd name="T3" fmla="*/ 15 h 164"/>
                    <a:gd name="T4" fmla="*/ 1 w 244"/>
                    <a:gd name="T5" fmla="*/ 10 h 164"/>
                    <a:gd name="T6" fmla="*/ 0 w 244"/>
                    <a:gd name="T7" fmla="*/ 6 h 164"/>
                    <a:gd name="T8" fmla="*/ 0 w 244"/>
                    <a:gd name="T9" fmla="*/ 1 h 164"/>
                    <a:gd name="T10" fmla="*/ 0 w 244"/>
                    <a:gd name="T11" fmla="*/ 0 h 164"/>
                    <a:gd name="T12" fmla="*/ 0 w 244"/>
                    <a:gd name="T13" fmla="*/ 0 h 164"/>
                    <a:gd name="T14" fmla="*/ 240 w 244"/>
                    <a:gd name="T15" fmla="*/ 143 h 164"/>
                    <a:gd name="T16" fmla="*/ 240 w 244"/>
                    <a:gd name="T17" fmla="*/ 144 h 164"/>
                    <a:gd name="T18" fmla="*/ 240 w 244"/>
                    <a:gd name="T19" fmla="*/ 149 h 164"/>
                    <a:gd name="T20" fmla="*/ 241 w 244"/>
                    <a:gd name="T21" fmla="*/ 154 h 164"/>
                    <a:gd name="T22" fmla="*/ 242 w 244"/>
                    <a:gd name="T23" fmla="*/ 158 h 164"/>
                    <a:gd name="T24" fmla="*/ 243 w 244"/>
                    <a:gd name="T25" fmla="*/ 163 h 164"/>
                    <a:gd name="T26" fmla="*/ 3 w 244"/>
                    <a:gd name="T27" fmla="*/ 20 h 16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4"/>
                    <a:gd name="T43" fmla="*/ 0 h 164"/>
                    <a:gd name="T44" fmla="*/ 244 w 244"/>
                    <a:gd name="T45" fmla="*/ 164 h 16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4" h="164">
                      <a:moveTo>
                        <a:pt x="3" y="20"/>
                      </a:moveTo>
                      <a:lnTo>
                        <a:pt x="2" y="15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40" y="143"/>
                      </a:lnTo>
                      <a:lnTo>
                        <a:pt x="240" y="144"/>
                      </a:lnTo>
                      <a:lnTo>
                        <a:pt x="240" y="149"/>
                      </a:lnTo>
                      <a:lnTo>
                        <a:pt x="241" y="154"/>
                      </a:lnTo>
                      <a:lnTo>
                        <a:pt x="242" y="158"/>
                      </a:lnTo>
                      <a:lnTo>
                        <a:pt x="243" y="163"/>
                      </a:lnTo>
                      <a:lnTo>
                        <a:pt x="3" y="2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0" name="Freeform 587"/>
                <p:cNvSpPr>
                  <a:spLocks/>
                </p:cNvSpPr>
                <p:nvPr/>
              </p:nvSpPr>
              <p:spPr bwMode="auto">
                <a:xfrm>
                  <a:off x="1283" y="2246"/>
                  <a:ext cx="244" cy="162"/>
                </a:xfrm>
                <a:custGeom>
                  <a:avLst/>
                  <a:gdLst>
                    <a:gd name="T0" fmla="*/ 0 w 244"/>
                    <a:gd name="T1" fmla="*/ 16 h 162"/>
                    <a:gd name="T2" fmla="*/ 0 w 244"/>
                    <a:gd name="T3" fmla="*/ 12 h 162"/>
                    <a:gd name="T4" fmla="*/ 1 w 244"/>
                    <a:gd name="T5" fmla="*/ 8 h 162"/>
                    <a:gd name="T6" fmla="*/ 2 w 244"/>
                    <a:gd name="T7" fmla="*/ 4 h 162"/>
                    <a:gd name="T8" fmla="*/ 3 w 244"/>
                    <a:gd name="T9" fmla="*/ 0 h 162"/>
                    <a:gd name="T10" fmla="*/ 243 w 244"/>
                    <a:gd name="T11" fmla="*/ 143 h 162"/>
                    <a:gd name="T12" fmla="*/ 242 w 244"/>
                    <a:gd name="T13" fmla="*/ 147 h 162"/>
                    <a:gd name="T14" fmla="*/ 241 w 244"/>
                    <a:gd name="T15" fmla="*/ 152 h 162"/>
                    <a:gd name="T16" fmla="*/ 240 w 244"/>
                    <a:gd name="T17" fmla="*/ 156 h 162"/>
                    <a:gd name="T18" fmla="*/ 240 w 244"/>
                    <a:gd name="T19" fmla="*/ 161 h 162"/>
                    <a:gd name="T20" fmla="*/ 0 w 244"/>
                    <a:gd name="T21" fmla="*/ 16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4"/>
                    <a:gd name="T34" fmla="*/ 0 h 162"/>
                    <a:gd name="T35" fmla="*/ 244 w 244"/>
                    <a:gd name="T36" fmla="*/ 162 h 1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4" h="162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4"/>
                      </a:lnTo>
                      <a:lnTo>
                        <a:pt x="3" y="0"/>
                      </a:lnTo>
                      <a:lnTo>
                        <a:pt x="243" y="143"/>
                      </a:lnTo>
                      <a:lnTo>
                        <a:pt x="242" y="147"/>
                      </a:lnTo>
                      <a:lnTo>
                        <a:pt x="241" y="152"/>
                      </a:lnTo>
                      <a:lnTo>
                        <a:pt x="240" y="156"/>
                      </a:lnTo>
                      <a:lnTo>
                        <a:pt x="240" y="161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1" name="Freeform 588"/>
                <p:cNvSpPr>
                  <a:spLocks/>
                </p:cNvSpPr>
                <p:nvPr/>
              </p:nvSpPr>
              <p:spPr bwMode="auto">
                <a:xfrm>
                  <a:off x="1286" y="2232"/>
                  <a:ext cx="245" cy="159"/>
                </a:xfrm>
                <a:custGeom>
                  <a:avLst/>
                  <a:gdLst>
                    <a:gd name="T0" fmla="*/ 0 w 245"/>
                    <a:gd name="T1" fmla="*/ 14 h 159"/>
                    <a:gd name="T2" fmla="*/ 1 w 245"/>
                    <a:gd name="T3" fmla="*/ 10 h 159"/>
                    <a:gd name="T4" fmla="*/ 3 w 245"/>
                    <a:gd name="T5" fmla="*/ 7 h 159"/>
                    <a:gd name="T6" fmla="*/ 4 w 245"/>
                    <a:gd name="T7" fmla="*/ 4 h 159"/>
                    <a:gd name="T8" fmla="*/ 7 w 245"/>
                    <a:gd name="T9" fmla="*/ 0 h 159"/>
                    <a:gd name="T10" fmla="*/ 244 w 245"/>
                    <a:gd name="T11" fmla="*/ 141 h 159"/>
                    <a:gd name="T12" fmla="*/ 242 w 245"/>
                    <a:gd name="T13" fmla="*/ 145 h 159"/>
                    <a:gd name="T14" fmla="*/ 241 w 245"/>
                    <a:gd name="T15" fmla="*/ 149 h 159"/>
                    <a:gd name="T16" fmla="*/ 240 w 245"/>
                    <a:gd name="T17" fmla="*/ 153 h 159"/>
                    <a:gd name="T18" fmla="*/ 240 w 245"/>
                    <a:gd name="T19" fmla="*/ 158 h 159"/>
                    <a:gd name="T20" fmla="*/ 0 w 245"/>
                    <a:gd name="T21" fmla="*/ 14 h 1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5"/>
                    <a:gd name="T34" fmla="*/ 0 h 159"/>
                    <a:gd name="T35" fmla="*/ 245 w 245"/>
                    <a:gd name="T36" fmla="*/ 159 h 15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5" h="159">
                      <a:moveTo>
                        <a:pt x="0" y="14"/>
                      </a:move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7" y="0"/>
                      </a:lnTo>
                      <a:lnTo>
                        <a:pt x="244" y="141"/>
                      </a:lnTo>
                      <a:lnTo>
                        <a:pt x="242" y="145"/>
                      </a:lnTo>
                      <a:lnTo>
                        <a:pt x="241" y="149"/>
                      </a:lnTo>
                      <a:lnTo>
                        <a:pt x="240" y="153"/>
                      </a:lnTo>
                      <a:lnTo>
                        <a:pt x="240" y="158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2" name="Freeform 589"/>
                <p:cNvSpPr>
                  <a:spLocks/>
                </p:cNvSpPr>
                <p:nvPr/>
              </p:nvSpPr>
              <p:spPr bwMode="auto">
                <a:xfrm>
                  <a:off x="1293" y="2228"/>
                  <a:ext cx="238" cy="146"/>
                </a:xfrm>
                <a:custGeom>
                  <a:avLst/>
                  <a:gdLst>
                    <a:gd name="T0" fmla="*/ 0 w 238"/>
                    <a:gd name="T1" fmla="*/ 3 h 146"/>
                    <a:gd name="T2" fmla="*/ 0 w 238"/>
                    <a:gd name="T3" fmla="*/ 2 h 146"/>
                    <a:gd name="T4" fmla="*/ 0 w 238"/>
                    <a:gd name="T5" fmla="*/ 1 h 146"/>
                    <a:gd name="T6" fmla="*/ 1 w 238"/>
                    <a:gd name="T7" fmla="*/ 0 h 146"/>
                    <a:gd name="T8" fmla="*/ 2 w 238"/>
                    <a:gd name="T9" fmla="*/ 0 h 146"/>
                    <a:gd name="T10" fmla="*/ 9 w 238"/>
                    <a:gd name="T11" fmla="*/ 4 h 146"/>
                    <a:gd name="T12" fmla="*/ 17 w 238"/>
                    <a:gd name="T13" fmla="*/ 9 h 146"/>
                    <a:gd name="T14" fmla="*/ 24 w 238"/>
                    <a:gd name="T15" fmla="*/ 13 h 146"/>
                    <a:gd name="T16" fmla="*/ 31 w 238"/>
                    <a:gd name="T17" fmla="*/ 17 h 146"/>
                    <a:gd name="T18" fmla="*/ 39 w 238"/>
                    <a:gd name="T19" fmla="*/ 22 h 146"/>
                    <a:gd name="T20" fmla="*/ 46 w 238"/>
                    <a:gd name="T21" fmla="*/ 26 h 146"/>
                    <a:gd name="T22" fmla="*/ 53 w 238"/>
                    <a:gd name="T23" fmla="*/ 31 h 146"/>
                    <a:gd name="T24" fmla="*/ 61 w 238"/>
                    <a:gd name="T25" fmla="*/ 35 h 146"/>
                    <a:gd name="T26" fmla="*/ 68 w 238"/>
                    <a:gd name="T27" fmla="*/ 40 h 146"/>
                    <a:gd name="T28" fmla="*/ 75 w 238"/>
                    <a:gd name="T29" fmla="*/ 44 h 146"/>
                    <a:gd name="T30" fmla="*/ 82 w 238"/>
                    <a:gd name="T31" fmla="*/ 49 h 146"/>
                    <a:gd name="T32" fmla="*/ 90 w 238"/>
                    <a:gd name="T33" fmla="*/ 53 h 146"/>
                    <a:gd name="T34" fmla="*/ 97 w 238"/>
                    <a:gd name="T35" fmla="*/ 58 h 146"/>
                    <a:gd name="T36" fmla="*/ 104 w 238"/>
                    <a:gd name="T37" fmla="*/ 62 h 146"/>
                    <a:gd name="T38" fmla="*/ 112 w 238"/>
                    <a:gd name="T39" fmla="*/ 67 h 146"/>
                    <a:gd name="T40" fmla="*/ 119 w 238"/>
                    <a:gd name="T41" fmla="*/ 71 h 146"/>
                    <a:gd name="T42" fmla="*/ 127 w 238"/>
                    <a:gd name="T43" fmla="*/ 76 h 146"/>
                    <a:gd name="T44" fmla="*/ 134 w 238"/>
                    <a:gd name="T45" fmla="*/ 80 h 146"/>
                    <a:gd name="T46" fmla="*/ 142 w 238"/>
                    <a:gd name="T47" fmla="*/ 84 h 146"/>
                    <a:gd name="T48" fmla="*/ 149 w 238"/>
                    <a:gd name="T49" fmla="*/ 89 h 146"/>
                    <a:gd name="T50" fmla="*/ 156 w 238"/>
                    <a:gd name="T51" fmla="*/ 93 h 146"/>
                    <a:gd name="T52" fmla="*/ 163 w 238"/>
                    <a:gd name="T53" fmla="*/ 98 h 146"/>
                    <a:gd name="T54" fmla="*/ 171 w 238"/>
                    <a:gd name="T55" fmla="*/ 103 h 146"/>
                    <a:gd name="T56" fmla="*/ 178 w 238"/>
                    <a:gd name="T57" fmla="*/ 107 h 146"/>
                    <a:gd name="T58" fmla="*/ 186 w 238"/>
                    <a:gd name="T59" fmla="*/ 112 h 146"/>
                    <a:gd name="T60" fmla="*/ 193 w 238"/>
                    <a:gd name="T61" fmla="*/ 116 h 146"/>
                    <a:gd name="T62" fmla="*/ 201 w 238"/>
                    <a:gd name="T63" fmla="*/ 121 h 146"/>
                    <a:gd name="T64" fmla="*/ 208 w 238"/>
                    <a:gd name="T65" fmla="*/ 126 h 146"/>
                    <a:gd name="T66" fmla="*/ 215 w 238"/>
                    <a:gd name="T67" fmla="*/ 130 h 146"/>
                    <a:gd name="T68" fmla="*/ 222 w 238"/>
                    <a:gd name="T69" fmla="*/ 135 h 146"/>
                    <a:gd name="T70" fmla="*/ 229 w 238"/>
                    <a:gd name="T71" fmla="*/ 139 h 146"/>
                    <a:gd name="T72" fmla="*/ 237 w 238"/>
                    <a:gd name="T73" fmla="*/ 144 h 146"/>
                    <a:gd name="T74" fmla="*/ 237 w 238"/>
                    <a:gd name="T75" fmla="*/ 145 h 146"/>
                    <a:gd name="T76" fmla="*/ 0 w 238"/>
                    <a:gd name="T77" fmla="*/ 3 h 1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38"/>
                    <a:gd name="T118" fmla="*/ 0 h 146"/>
                    <a:gd name="T119" fmla="*/ 238 w 238"/>
                    <a:gd name="T120" fmla="*/ 146 h 1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38" h="146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17" y="9"/>
                      </a:lnTo>
                      <a:lnTo>
                        <a:pt x="24" y="13"/>
                      </a:lnTo>
                      <a:lnTo>
                        <a:pt x="31" y="17"/>
                      </a:lnTo>
                      <a:lnTo>
                        <a:pt x="39" y="22"/>
                      </a:lnTo>
                      <a:lnTo>
                        <a:pt x="46" y="26"/>
                      </a:lnTo>
                      <a:lnTo>
                        <a:pt x="53" y="31"/>
                      </a:lnTo>
                      <a:lnTo>
                        <a:pt x="61" y="35"/>
                      </a:lnTo>
                      <a:lnTo>
                        <a:pt x="68" y="40"/>
                      </a:lnTo>
                      <a:lnTo>
                        <a:pt x="75" y="44"/>
                      </a:lnTo>
                      <a:lnTo>
                        <a:pt x="82" y="49"/>
                      </a:lnTo>
                      <a:lnTo>
                        <a:pt x="90" y="53"/>
                      </a:lnTo>
                      <a:lnTo>
                        <a:pt x="97" y="58"/>
                      </a:lnTo>
                      <a:lnTo>
                        <a:pt x="104" y="62"/>
                      </a:lnTo>
                      <a:lnTo>
                        <a:pt x="112" y="67"/>
                      </a:lnTo>
                      <a:lnTo>
                        <a:pt x="119" y="71"/>
                      </a:lnTo>
                      <a:lnTo>
                        <a:pt x="127" y="76"/>
                      </a:lnTo>
                      <a:lnTo>
                        <a:pt x="134" y="80"/>
                      </a:lnTo>
                      <a:lnTo>
                        <a:pt x="142" y="84"/>
                      </a:lnTo>
                      <a:lnTo>
                        <a:pt x="149" y="89"/>
                      </a:lnTo>
                      <a:lnTo>
                        <a:pt x="156" y="93"/>
                      </a:lnTo>
                      <a:lnTo>
                        <a:pt x="163" y="98"/>
                      </a:lnTo>
                      <a:lnTo>
                        <a:pt x="171" y="103"/>
                      </a:lnTo>
                      <a:lnTo>
                        <a:pt x="178" y="107"/>
                      </a:lnTo>
                      <a:lnTo>
                        <a:pt x="186" y="112"/>
                      </a:lnTo>
                      <a:lnTo>
                        <a:pt x="193" y="116"/>
                      </a:lnTo>
                      <a:lnTo>
                        <a:pt x="201" y="121"/>
                      </a:lnTo>
                      <a:lnTo>
                        <a:pt x="208" y="126"/>
                      </a:lnTo>
                      <a:lnTo>
                        <a:pt x="215" y="130"/>
                      </a:lnTo>
                      <a:lnTo>
                        <a:pt x="222" y="135"/>
                      </a:lnTo>
                      <a:lnTo>
                        <a:pt x="229" y="139"/>
                      </a:lnTo>
                      <a:lnTo>
                        <a:pt x="237" y="144"/>
                      </a:lnTo>
                      <a:lnTo>
                        <a:pt x="237" y="14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3" name="Freeform 590"/>
                <p:cNvSpPr>
                  <a:spLocks/>
                </p:cNvSpPr>
                <p:nvPr/>
              </p:nvSpPr>
              <p:spPr bwMode="auto">
                <a:xfrm>
                  <a:off x="1528" y="2436"/>
                  <a:ext cx="52" cy="17"/>
                </a:xfrm>
                <a:custGeom>
                  <a:avLst/>
                  <a:gdLst>
                    <a:gd name="T0" fmla="*/ 0 w 52"/>
                    <a:gd name="T1" fmla="*/ 0 h 17"/>
                    <a:gd name="T2" fmla="*/ 0 w 52"/>
                    <a:gd name="T3" fmla="*/ 5 h 17"/>
                    <a:gd name="T4" fmla="*/ 1 w 52"/>
                    <a:gd name="T5" fmla="*/ 8 h 17"/>
                    <a:gd name="T6" fmla="*/ 2 w 52"/>
                    <a:gd name="T7" fmla="*/ 10 h 17"/>
                    <a:gd name="T8" fmla="*/ 2 w 52"/>
                    <a:gd name="T9" fmla="*/ 16 h 17"/>
                    <a:gd name="T10" fmla="*/ 8 w 52"/>
                    <a:gd name="T11" fmla="*/ 13 h 17"/>
                    <a:gd name="T12" fmla="*/ 14 w 52"/>
                    <a:gd name="T13" fmla="*/ 10 h 17"/>
                    <a:gd name="T14" fmla="*/ 20 w 52"/>
                    <a:gd name="T15" fmla="*/ 10 h 17"/>
                    <a:gd name="T16" fmla="*/ 26 w 52"/>
                    <a:gd name="T17" fmla="*/ 8 h 17"/>
                    <a:gd name="T18" fmla="*/ 32 w 52"/>
                    <a:gd name="T19" fmla="*/ 5 h 17"/>
                    <a:gd name="T20" fmla="*/ 39 w 52"/>
                    <a:gd name="T21" fmla="*/ 5 h 17"/>
                    <a:gd name="T22" fmla="*/ 45 w 52"/>
                    <a:gd name="T23" fmla="*/ 2 h 17"/>
                    <a:gd name="T24" fmla="*/ 51 w 52"/>
                    <a:gd name="T25" fmla="*/ 0 h 17"/>
                    <a:gd name="T26" fmla="*/ 0 w 52"/>
                    <a:gd name="T27" fmla="*/ 0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7"/>
                    <a:gd name="T44" fmla="*/ 52 w 52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2" y="16"/>
                      </a:lnTo>
                      <a:lnTo>
                        <a:pt x="8" y="13"/>
                      </a:lnTo>
                      <a:lnTo>
                        <a:pt x="14" y="10"/>
                      </a:lnTo>
                      <a:lnTo>
                        <a:pt x="20" y="10"/>
                      </a:lnTo>
                      <a:lnTo>
                        <a:pt x="26" y="8"/>
                      </a:lnTo>
                      <a:lnTo>
                        <a:pt x="32" y="5"/>
                      </a:lnTo>
                      <a:lnTo>
                        <a:pt x="39" y="5"/>
                      </a:lnTo>
                      <a:lnTo>
                        <a:pt x="45" y="2"/>
                      </a:lnTo>
                      <a:lnTo>
                        <a:pt x="5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4" name="Freeform 591"/>
                <p:cNvSpPr>
                  <a:spLocks/>
                </p:cNvSpPr>
                <p:nvPr/>
              </p:nvSpPr>
              <p:spPr bwMode="auto">
                <a:xfrm>
                  <a:off x="1526" y="2430"/>
                  <a:ext cx="103" cy="17"/>
                </a:xfrm>
                <a:custGeom>
                  <a:avLst/>
                  <a:gdLst>
                    <a:gd name="T0" fmla="*/ 1 w 103"/>
                    <a:gd name="T1" fmla="*/ 16 h 17"/>
                    <a:gd name="T2" fmla="*/ 1 w 103"/>
                    <a:gd name="T3" fmla="*/ 11 h 17"/>
                    <a:gd name="T4" fmla="*/ 0 w 103"/>
                    <a:gd name="T5" fmla="*/ 9 h 17"/>
                    <a:gd name="T6" fmla="*/ 0 w 103"/>
                    <a:gd name="T7" fmla="*/ 4 h 17"/>
                    <a:gd name="T8" fmla="*/ 0 w 103"/>
                    <a:gd name="T9" fmla="*/ 0 h 17"/>
                    <a:gd name="T10" fmla="*/ 102 w 103"/>
                    <a:gd name="T11" fmla="*/ 0 h 17"/>
                    <a:gd name="T12" fmla="*/ 95 w 103"/>
                    <a:gd name="T13" fmla="*/ 2 h 17"/>
                    <a:gd name="T14" fmla="*/ 89 w 103"/>
                    <a:gd name="T15" fmla="*/ 4 h 17"/>
                    <a:gd name="T16" fmla="*/ 83 w 103"/>
                    <a:gd name="T17" fmla="*/ 6 h 17"/>
                    <a:gd name="T18" fmla="*/ 77 w 103"/>
                    <a:gd name="T19" fmla="*/ 9 h 17"/>
                    <a:gd name="T20" fmla="*/ 71 w 103"/>
                    <a:gd name="T21" fmla="*/ 11 h 17"/>
                    <a:gd name="T22" fmla="*/ 65 w 103"/>
                    <a:gd name="T23" fmla="*/ 11 h 17"/>
                    <a:gd name="T24" fmla="*/ 59 w 103"/>
                    <a:gd name="T25" fmla="*/ 13 h 17"/>
                    <a:gd name="T26" fmla="*/ 52 w 103"/>
                    <a:gd name="T27" fmla="*/ 16 h 17"/>
                    <a:gd name="T28" fmla="*/ 1 w 103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3"/>
                    <a:gd name="T46" fmla="*/ 0 h 17"/>
                    <a:gd name="T47" fmla="*/ 103 w 103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3" h="17">
                      <a:moveTo>
                        <a:pt x="1" y="16"/>
                      </a:move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02" y="0"/>
                      </a:lnTo>
                      <a:lnTo>
                        <a:pt x="95" y="2"/>
                      </a:lnTo>
                      <a:lnTo>
                        <a:pt x="89" y="4"/>
                      </a:lnTo>
                      <a:lnTo>
                        <a:pt x="83" y="6"/>
                      </a:lnTo>
                      <a:lnTo>
                        <a:pt x="77" y="9"/>
                      </a:lnTo>
                      <a:lnTo>
                        <a:pt x="71" y="11"/>
                      </a:lnTo>
                      <a:lnTo>
                        <a:pt x="65" y="11"/>
                      </a:lnTo>
                      <a:lnTo>
                        <a:pt x="59" y="13"/>
                      </a:lnTo>
                      <a:lnTo>
                        <a:pt x="52" y="16"/>
                      </a:lnTo>
                      <a:lnTo>
                        <a:pt x="1" y="16"/>
                      </a:lnTo>
                    </a:path>
                  </a:pathLst>
                </a:custGeom>
                <a:solidFill>
                  <a:srgbClr val="09090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5" name="Freeform 592"/>
                <p:cNvSpPr>
                  <a:spLocks/>
                </p:cNvSpPr>
                <p:nvPr/>
              </p:nvSpPr>
              <p:spPr bwMode="auto">
                <a:xfrm>
                  <a:off x="1524" y="2425"/>
                  <a:ext cx="157" cy="17"/>
                </a:xfrm>
                <a:custGeom>
                  <a:avLst/>
                  <a:gdLst>
                    <a:gd name="T0" fmla="*/ 2 w 157"/>
                    <a:gd name="T1" fmla="*/ 16 h 17"/>
                    <a:gd name="T2" fmla="*/ 1 w 157"/>
                    <a:gd name="T3" fmla="*/ 13 h 17"/>
                    <a:gd name="T4" fmla="*/ 1 w 157"/>
                    <a:gd name="T5" fmla="*/ 8 h 17"/>
                    <a:gd name="T6" fmla="*/ 0 w 157"/>
                    <a:gd name="T7" fmla="*/ 5 h 17"/>
                    <a:gd name="T8" fmla="*/ 0 w 157"/>
                    <a:gd name="T9" fmla="*/ 0 h 17"/>
                    <a:gd name="T10" fmla="*/ 156 w 157"/>
                    <a:gd name="T11" fmla="*/ 0 h 17"/>
                    <a:gd name="T12" fmla="*/ 149 w 157"/>
                    <a:gd name="T13" fmla="*/ 2 h 17"/>
                    <a:gd name="T14" fmla="*/ 142 w 157"/>
                    <a:gd name="T15" fmla="*/ 5 h 17"/>
                    <a:gd name="T16" fmla="*/ 136 w 157"/>
                    <a:gd name="T17" fmla="*/ 5 h 17"/>
                    <a:gd name="T18" fmla="*/ 130 w 157"/>
                    <a:gd name="T19" fmla="*/ 8 h 17"/>
                    <a:gd name="T20" fmla="*/ 123 w 157"/>
                    <a:gd name="T21" fmla="*/ 10 h 17"/>
                    <a:gd name="T22" fmla="*/ 117 w 157"/>
                    <a:gd name="T23" fmla="*/ 13 h 17"/>
                    <a:gd name="T24" fmla="*/ 110 w 157"/>
                    <a:gd name="T25" fmla="*/ 16 h 17"/>
                    <a:gd name="T26" fmla="*/ 103 w 157"/>
                    <a:gd name="T27" fmla="*/ 16 h 17"/>
                    <a:gd name="T28" fmla="*/ 2 w 157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7"/>
                    <a:gd name="T46" fmla="*/ 0 h 17"/>
                    <a:gd name="T47" fmla="*/ 157 w 15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7" h="17">
                      <a:moveTo>
                        <a:pt x="2" y="16"/>
                      </a:moveTo>
                      <a:lnTo>
                        <a:pt x="1" y="13"/>
                      </a:ln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56" y="0"/>
                      </a:lnTo>
                      <a:lnTo>
                        <a:pt x="149" y="2"/>
                      </a:lnTo>
                      <a:lnTo>
                        <a:pt x="142" y="5"/>
                      </a:lnTo>
                      <a:lnTo>
                        <a:pt x="136" y="5"/>
                      </a:lnTo>
                      <a:lnTo>
                        <a:pt x="130" y="8"/>
                      </a:lnTo>
                      <a:lnTo>
                        <a:pt x="123" y="10"/>
                      </a:lnTo>
                      <a:lnTo>
                        <a:pt x="117" y="13"/>
                      </a:lnTo>
                      <a:lnTo>
                        <a:pt x="110" y="16"/>
                      </a:lnTo>
                      <a:lnTo>
                        <a:pt x="103" y="16"/>
                      </a:lnTo>
                      <a:lnTo>
                        <a:pt x="2" y="16"/>
                      </a:lnTo>
                    </a:path>
                  </a:pathLst>
                </a:custGeom>
                <a:solidFill>
                  <a:srgbClr val="12121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6" name="Freeform 593"/>
                <p:cNvSpPr>
                  <a:spLocks/>
                </p:cNvSpPr>
                <p:nvPr/>
              </p:nvSpPr>
              <p:spPr bwMode="auto">
                <a:xfrm>
                  <a:off x="1523" y="2420"/>
                  <a:ext cx="211" cy="17"/>
                </a:xfrm>
                <a:custGeom>
                  <a:avLst/>
                  <a:gdLst>
                    <a:gd name="T0" fmla="*/ 0 w 211"/>
                    <a:gd name="T1" fmla="*/ 16 h 17"/>
                    <a:gd name="T2" fmla="*/ 0 w 211"/>
                    <a:gd name="T3" fmla="*/ 11 h 17"/>
                    <a:gd name="T4" fmla="*/ 0 w 211"/>
                    <a:gd name="T5" fmla="*/ 6 h 17"/>
                    <a:gd name="T6" fmla="*/ 0 w 211"/>
                    <a:gd name="T7" fmla="*/ 4 h 17"/>
                    <a:gd name="T8" fmla="*/ 0 w 211"/>
                    <a:gd name="T9" fmla="*/ 0 h 17"/>
                    <a:gd name="T10" fmla="*/ 210 w 211"/>
                    <a:gd name="T11" fmla="*/ 0 h 17"/>
                    <a:gd name="T12" fmla="*/ 205 w 211"/>
                    <a:gd name="T13" fmla="*/ 2 h 17"/>
                    <a:gd name="T14" fmla="*/ 200 w 211"/>
                    <a:gd name="T15" fmla="*/ 2 h 17"/>
                    <a:gd name="T16" fmla="*/ 196 w 211"/>
                    <a:gd name="T17" fmla="*/ 4 h 17"/>
                    <a:gd name="T18" fmla="*/ 191 w 211"/>
                    <a:gd name="T19" fmla="*/ 4 h 17"/>
                    <a:gd name="T20" fmla="*/ 188 w 211"/>
                    <a:gd name="T21" fmla="*/ 6 h 17"/>
                    <a:gd name="T22" fmla="*/ 183 w 211"/>
                    <a:gd name="T23" fmla="*/ 9 h 17"/>
                    <a:gd name="T24" fmla="*/ 178 w 211"/>
                    <a:gd name="T25" fmla="*/ 9 h 17"/>
                    <a:gd name="T26" fmla="*/ 174 w 211"/>
                    <a:gd name="T27" fmla="*/ 11 h 17"/>
                    <a:gd name="T28" fmla="*/ 172 w 211"/>
                    <a:gd name="T29" fmla="*/ 11 h 17"/>
                    <a:gd name="T30" fmla="*/ 170 w 211"/>
                    <a:gd name="T31" fmla="*/ 11 h 17"/>
                    <a:gd name="T32" fmla="*/ 168 w 211"/>
                    <a:gd name="T33" fmla="*/ 11 h 17"/>
                    <a:gd name="T34" fmla="*/ 166 w 211"/>
                    <a:gd name="T35" fmla="*/ 13 h 17"/>
                    <a:gd name="T36" fmla="*/ 163 w 211"/>
                    <a:gd name="T37" fmla="*/ 13 h 17"/>
                    <a:gd name="T38" fmla="*/ 161 w 211"/>
                    <a:gd name="T39" fmla="*/ 13 h 17"/>
                    <a:gd name="T40" fmla="*/ 159 w 211"/>
                    <a:gd name="T41" fmla="*/ 16 h 17"/>
                    <a:gd name="T42" fmla="*/ 157 w 211"/>
                    <a:gd name="T43" fmla="*/ 16 h 17"/>
                    <a:gd name="T44" fmla="*/ 0 w 211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1"/>
                    <a:gd name="T70" fmla="*/ 0 h 17"/>
                    <a:gd name="T71" fmla="*/ 211 w 211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1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10" y="0"/>
                      </a:lnTo>
                      <a:lnTo>
                        <a:pt x="205" y="2"/>
                      </a:lnTo>
                      <a:lnTo>
                        <a:pt x="200" y="2"/>
                      </a:lnTo>
                      <a:lnTo>
                        <a:pt x="196" y="4"/>
                      </a:lnTo>
                      <a:lnTo>
                        <a:pt x="191" y="4"/>
                      </a:lnTo>
                      <a:lnTo>
                        <a:pt x="188" y="6"/>
                      </a:lnTo>
                      <a:lnTo>
                        <a:pt x="183" y="9"/>
                      </a:lnTo>
                      <a:lnTo>
                        <a:pt x="178" y="9"/>
                      </a:lnTo>
                      <a:lnTo>
                        <a:pt x="174" y="11"/>
                      </a:lnTo>
                      <a:lnTo>
                        <a:pt x="172" y="11"/>
                      </a:lnTo>
                      <a:lnTo>
                        <a:pt x="170" y="11"/>
                      </a:lnTo>
                      <a:lnTo>
                        <a:pt x="168" y="11"/>
                      </a:lnTo>
                      <a:lnTo>
                        <a:pt x="166" y="13"/>
                      </a:lnTo>
                      <a:lnTo>
                        <a:pt x="163" y="13"/>
                      </a:lnTo>
                      <a:lnTo>
                        <a:pt x="161" y="13"/>
                      </a:lnTo>
                      <a:lnTo>
                        <a:pt x="159" y="16"/>
                      </a:lnTo>
                      <a:lnTo>
                        <a:pt x="15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1C1C1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7" name="Freeform 594"/>
                <p:cNvSpPr>
                  <a:spLocks/>
                </p:cNvSpPr>
                <p:nvPr/>
              </p:nvSpPr>
              <p:spPr bwMode="auto">
                <a:xfrm>
                  <a:off x="1522" y="2415"/>
                  <a:ext cx="263" cy="17"/>
                </a:xfrm>
                <a:custGeom>
                  <a:avLst/>
                  <a:gdLst>
                    <a:gd name="T0" fmla="*/ 1 w 263"/>
                    <a:gd name="T1" fmla="*/ 16 h 17"/>
                    <a:gd name="T2" fmla="*/ 0 w 263"/>
                    <a:gd name="T3" fmla="*/ 10 h 17"/>
                    <a:gd name="T4" fmla="*/ 0 w 263"/>
                    <a:gd name="T5" fmla="*/ 8 h 17"/>
                    <a:gd name="T6" fmla="*/ 0 w 263"/>
                    <a:gd name="T7" fmla="*/ 5 h 17"/>
                    <a:gd name="T8" fmla="*/ 0 w 263"/>
                    <a:gd name="T9" fmla="*/ 0 h 17"/>
                    <a:gd name="T10" fmla="*/ 262 w 263"/>
                    <a:gd name="T11" fmla="*/ 0 h 17"/>
                    <a:gd name="T12" fmla="*/ 255 w 263"/>
                    <a:gd name="T13" fmla="*/ 2 h 17"/>
                    <a:gd name="T14" fmla="*/ 248 w 263"/>
                    <a:gd name="T15" fmla="*/ 2 h 17"/>
                    <a:gd name="T16" fmla="*/ 242 w 263"/>
                    <a:gd name="T17" fmla="*/ 5 h 17"/>
                    <a:gd name="T18" fmla="*/ 236 w 263"/>
                    <a:gd name="T19" fmla="*/ 8 h 17"/>
                    <a:gd name="T20" fmla="*/ 229 w 263"/>
                    <a:gd name="T21" fmla="*/ 8 h 17"/>
                    <a:gd name="T22" fmla="*/ 223 w 263"/>
                    <a:gd name="T23" fmla="*/ 10 h 17"/>
                    <a:gd name="T24" fmla="*/ 216 w 263"/>
                    <a:gd name="T25" fmla="*/ 13 h 17"/>
                    <a:gd name="T26" fmla="*/ 210 w 263"/>
                    <a:gd name="T27" fmla="*/ 16 h 17"/>
                    <a:gd name="T28" fmla="*/ 1 w 263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3"/>
                    <a:gd name="T46" fmla="*/ 0 h 17"/>
                    <a:gd name="T47" fmla="*/ 263 w 263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3" h="17">
                      <a:moveTo>
                        <a:pt x="1" y="16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62" y="0"/>
                      </a:lnTo>
                      <a:lnTo>
                        <a:pt x="255" y="2"/>
                      </a:lnTo>
                      <a:lnTo>
                        <a:pt x="248" y="2"/>
                      </a:lnTo>
                      <a:lnTo>
                        <a:pt x="242" y="5"/>
                      </a:lnTo>
                      <a:lnTo>
                        <a:pt x="236" y="8"/>
                      </a:lnTo>
                      <a:lnTo>
                        <a:pt x="229" y="8"/>
                      </a:lnTo>
                      <a:lnTo>
                        <a:pt x="223" y="10"/>
                      </a:lnTo>
                      <a:lnTo>
                        <a:pt x="216" y="13"/>
                      </a:lnTo>
                      <a:lnTo>
                        <a:pt x="210" y="16"/>
                      </a:lnTo>
                      <a:lnTo>
                        <a:pt x="1" y="16"/>
                      </a:lnTo>
                    </a:path>
                  </a:pathLst>
                </a:custGeom>
                <a:solidFill>
                  <a:srgbClr val="25252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8" name="Freeform 595"/>
                <p:cNvSpPr>
                  <a:spLocks/>
                </p:cNvSpPr>
                <p:nvPr/>
              </p:nvSpPr>
              <p:spPr bwMode="auto">
                <a:xfrm>
                  <a:off x="1521" y="2409"/>
                  <a:ext cx="318" cy="17"/>
                </a:xfrm>
                <a:custGeom>
                  <a:avLst/>
                  <a:gdLst>
                    <a:gd name="T0" fmla="*/ 0 w 318"/>
                    <a:gd name="T1" fmla="*/ 16 h 17"/>
                    <a:gd name="T2" fmla="*/ 0 w 318"/>
                    <a:gd name="T3" fmla="*/ 11 h 17"/>
                    <a:gd name="T4" fmla="*/ 0 w 318"/>
                    <a:gd name="T5" fmla="*/ 6 h 17"/>
                    <a:gd name="T6" fmla="*/ 0 w 318"/>
                    <a:gd name="T7" fmla="*/ 4 h 17"/>
                    <a:gd name="T8" fmla="*/ 0 w 318"/>
                    <a:gd name="T9" fmla="*/ 0 h 17"/>
                    <a:gd name="T10" fmla="*/ 317 w 318"/>
                    <a:gd name="T11" fmla="*/ 0 h 17"/>
                    <a:gd name="T12" fmla="*/ 310 w 318"/>
                    <a:gd name="T13" fmla="*/ 2 h 17"/>
                    <a:gd name="T14" fmla="*/ 303 w 318"/>
                    <a:gd name="T15" fmla="*/ 4 h 17"/>
                    <a:gd name="T16" fmla="*/ 297 w 318"/>
                    <a:gd name="T17" fmla="*/ 6 h 17"/>
                    <a:gd name="T18" fmla="*/ 290 w 318"/>
                    <a:gd name="T19" fmla="*/ 6 h 17"/>
                    <a:gd name="T20" fmla="*/ 283 w 318"/>
                    <a:gd name="T21" fmla="*/ 9 h 17"/>
                    <a:gd name="T22" fmla="*/ 277 w 318"/>
                    <a:gd name="T23" fmla="*/ 11 h 17"/>
                    <a:gd name="T24" fmla="*/ 270 w 318"/>
                    <a:gd name="T25" fmla="*/ 13 h 17"/>
                    <a:gd name="T26" fmla="*/ 263 w 318"/>
                    <a:gd name="T27" fmla="*/ 16 h 17"/>
                    <a:gd name="T28" fmla="*/ 0 w 318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8"/>
                    <a:gd name="T46" fmla="*/ 0 h 17"/>
                    <a:gd name="T47" fmla="*/ 318 w 31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17" y="0"/>
                      </a:lnTo>
                      <a:lnTo>
                        <a:pt x="310" y="2"/>
                      </a:lnTo>
                      <a:lnTo>
                        <a:pt x="303" y="4"/>
                      </a:lnTo>
                      <a:lnTo>
                        <a:pt x="297" y="6"/>
                      </a:lnTo>
                      <a:lnTo>
                        <a:pt x="290" y="6"/>
                      </a:lnTo>
                      <a:lnTo>
                        <a:pt x="283" y="9"/>
                      </a:lnTo>
                      <a:lnTo>
                        <a:pt x="277" y="11"/>
                      </a:lnTo>
                      <a:lnTo>
                        <a:pt x="270" y="13"/>
                      </a:lnTo>
                      <a:lnTo>
                        <a:pt x="26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2E2E2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9" name="Freeform 596"/>
                <p:cNvSpPr>
                  <a:spLocks/>
                </p:cNvSpPr>
                <p:nvPr/>
              </p:nvSpPr>
              <p:spPr bwMode="auto">
                <a:xfrm>
                  <a:off x="1521" y="2403"/>
                  <a:ext cx="345" cy="17"/>
                </a:xfrm>
                <a:custGeom>
                  <a:avLst/>
                  <a:gdLst>
                    <a:gd name="T0" fmla="*/ 0 w 345"/>
                    <a:gd name="T1" fmla="*/ 16 h 17"/>
                    <a:gd name="T2" fmla="*/ 0 w 345"/>
                    <a:gd name="T3" fmla="*/ 13 h 17"/>
                    <a:gd name="T4" fmla="*/ 0 w 345"/>
                    <a:gd name="T5" fmla="*/ 9 h 17"/>
                    <a:gd name="T6" fmla="*/ 0 w 345"/>
                    <a:gd name="T7" fmla="*/ 6 h 17"/>
                    <a:gd name="T8" fmla="*/ 0 w 345"/>
                    <a:gd name="T9" fmla="*/ 2 h 17"/>
                    <a:gd name="T10" fmla="*/ 0 w 345"/>
                    <a:gd name="T11" fmla="*/ 0 h 17"/>
                    <a:gd name="T12" fmla="*/ 344 w 345"/>
                    <a:gd name="T13" fmla="*/ 0 h 17"/>
                    <a:gd name="T14" fmla="*/ 343 w 345"/>
                    <a:gd name="T15" fmla="*/ 2 h 17"/>
                    <a:gd name="T16" fmla="*/ 343 w 345"/>
                    <a:gd name="T17" fmla="*/ 4 h 17"/>
                    <a:gd name="T18" fmla="*/ 343 w 345"/>
                    <a:gd name="T19" fmla="*/ 6 h 17"/>
                    <a:gd name="T20" fmla="*/ 343 w 345"/>
                    <a:gd name="T21" fmla="*/ 9 h 17"/>
                    <a:gd name="T22" fmla="*/ 340 w 345"/>
                    <a:gd name="T23" fmla="*/ 9 h 17"/>
                    <a:gd name="T24" fmla="*/ 336 w 345"/>
                    <a:gd name="T25" fmla="*/ 11 h 17"/>
                    <a:gd name="T26" fmla="*/ 333 w 345"/>
                    <a:gd name="T27" fmla="*/ 11 h 17"/>
                    <a:gd name="T28" fmla="*/ 329 w 345"/>
                    <a:gd name="T29" fmla="*/ 11 h 17"/>
                    <a:gd name="T30" fmla="*/ 326 w 345"/>
                    <a:gd name="T31" fmla="*/ 13 h 17"/>
                    <a:gd name="T32" fmla="*/ 323 w 345"/>
                    <a:gd name="T33" fmla="*/ 13 h 17"/>
                    <a:gd name="T34" fmla="*/ 319 w 345"/>
                    <a:gd name="T35" fmla="*/ 16 h 17"/>
                    <a:gd name="T36" fmla="*/ 316 w 345"/>
                    <a:gd name="T37" fmla="*/ 16 h 17"/>
                    <a:gd name="T38" fmla="*/ 0 w 345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45"/>
                    <a:gd name="T61" fmla="*/ 0 h 17"/>
                    <a:gd name="T62" fmla="*/ 345 w 345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45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44" y="0"/>
                      </a:lnTo>
                      <a:lnTo>
                        <a:pt x="343" y="2"/>
                      </a:lnTo>
                      <a:lnTo>
                        <a:pt x="343" y="4"/>
                      </a:lnTo>
                      <a:lnTo>
                        <a:pt x="343" y="6"/>
                      </a:lnTo>
                      <a:lnTo>
                        <a:pt x="343" y="9"/>
                      </a:lnTo>
                      <a:lnTo>
                        <a:pt x="340" y="9"/>
                      </a:lnTo>
                      <a:lnTo>
                        <a:pt x="336" y="11"/>
                      </a:lnTo>
                      <a:lnTo>
                        <a:pt x="333" y="11"/>
                      </a:lnTo>
                      <a:lnTo>
                        <a:pt x="329" y="11"/>
                      </a:lnTo>
                      <a:lnTo>
                        <a:pt x="326" y="13"/>
                      </a:lnTo>
                      <a:lnTo>
                        <a:pt x="323" y="13"/>
                      </a:lnTo>
                      <a:lnTo>
                        <a:pt x="319" y="16"/>
                      </a:lnTo>
                      <a:lnTo>
                        <a:pt x="3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38383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0" name="Freeform 597"/>
                <p:cNvSpPr>
                  <a:spLocks/>
                </p:cNvSpPr>
                <p:nvPr/>
              </p:nvSpPr>
              <p:spPr bwMode="auto">
                <a:xfrm>
                  <a:off x="1521" y="2399"/>
                  <a:ext cx="347" cy="17"/>
                </a:xfrm>
                <a:custGeom>
                  <a:avLst/>
                  <a:gdLst>
                    <a:gd name="T0" fmla="*/ 0 w 347"/>
                    <a:gd name="T1" fmla="*/ 16 h 17"/>
                    <a:gd name="T2" fmla="*/ 0 w 347"/>
                    <a:gd name="T3" fmla="*/ 13 h 17"/>
                    <a:gd name="T4" fmla="*/ 0 w 347"/>
                    <a:gd name="T5" fmla="*/ 8 h 17"/>
                    <a:gd name="T6" fmla="*/ 0 w 347"/>
                    <a:gd name="T7" fmla="*/ 5 h 17"/>
                    <a:gd name="T8" fmla="*/ 0 w 347"/>
                    <a:gd name="T9" fmla="*/ 0 h 17"/>
                    <a:gd name="T10" fmla="*/ 346 w 347"/>
                    <a:gd name="T11" fmla="*/ 0 h 17"/>
                    <a:gd name="T12" fmla="*/ 346 w 347"/>
                    <a:gd name="T13" fmla="*/ 5 h 17"/>
                    <a:gd name="T14" fmla="*/ 345 w 347"/>
                    <a:gd name="T15" fmla="*/ 8 h 17"/>
                    <a:gd name="T16" fmla="*/ 344 w 347"/>
                    <a:gd name="T17" fmla="*/ 13 h 17"/>
                    <a:gd name="T18" fmla="*/ 344 w 347"/>
                    <a:gd name="T19" fmla="*/ 16 h 17"/>
                    <a:gd name="T20" fmla="*/ 0 w 34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7"/>
                    <a:gd name="T34" fmla="*/ 0 h 17"/>
                    <a:gd name="T35" fmla="*/ 347 w 3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7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46" y="0"/>
                      </a:lnTo>
                      <a:lnTo>
                        <a:pt x="346" y="5"/>
                      </a:lnTo>
                      <a:lnTo>
                        <a:pt x="345" y="8"/>
                      </a:lnTo>
                      <a:lnTo>
                        <a:pt x="344" y="13"/>
                      </a:lnTo>
                      <a:lnTo>
                        <a:pt x="34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1414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1" name="Freeform 598"/>
                <p:cNvSpPr>
                  <a:spLocks/>
                </p:cNvSpPr>
                <p:nvPr/>
              </p:nvSpPr>
              <p:spPr bwMode="auto">
                <a:xfrm>
                  <a:off x="1521" y="2394"/>
                  <a:ext cx="348" cy="17"/>
                </a:xfrm>
                <a:custGeom>
                  <a:avLst/>
                  <a:gdLst>
                    <a:gd name="T0" fmla="*/ 0 w 348"/>
                    <a:gd name="T1" fmla="*/ 16 h 17"/>
                    <a:gd name="T2" fmla="*/ 0 w 348"/>
                    <a:gd name="T3" fmla="*/ 10 h 17"/>
                    <a:gd name="T4" fmla="*/ 0 w 348"/>
                    <a:gd name="T5" fmla="*/ 8 h 17"/>
                    <a:gd name="T6" fmla="*/ 0 w 348"/>
                    <a:gd name="T7" fmla="*/ 2 h 17"/>
                    <a:gd name="T8" fmla="*/ 0 w 348"/>
                    <a:gd name="T9" fmla="*/ 0 h 17"/>
                    <a:gd name="T10" fmla="*/ 347 w 348"/>
                    <a:gd name="T11" fmla="*/ 0 h 17"/>
                    <a:gd name="T12" fmla="*/ 346 w 348"/>
                    <a:gd name="T13" fmla="*/ 2 h 17"/>
                    <a:gd name="T14" fmla="*/ 346 w 348"/>
                    <a:gd name="T15" fmla="*/ 8 h 17"/>
                    <a:gd name="T16" fmla="*/ 346 w 348"/>
                    <a:gd name="T17" fmla="*/ 10 h 17"/>
                    <a:gd name="T18" fmla="*/ 345 w 348"/>
                    <a:gd name="T19" fmla="*/ 16 h 17"/>
                    <a:gd name="T20" fmla="*/ 0 w 34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8"/>
                    <a:gd name="T34" fmla="*/ 0 h 17"/>
                    <a:gd name="T35" fmla="*/ 348 w 34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8" h="17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47" y="0"/>
                      </a:lnTo>
                      <a:lnTo>
                        <a:pt x="346" y="2"/>
                      </a:lnTo>
                      <a:lnTo>
                        <a:pt x="346" y="8"/>
                      </a:lnTo>
                      <a:lnTo>
                        <a:pt x="346" y="10"/>
                      </a:lnTo>
                      <a:lnTo>
                        <a:pt x="34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A4A4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2" name="Freeform 599"/>
                <p:cNvSpPr>
                  <a:spLocks/>
                </p:cNvSpPr>
                <p:nvPr/>
              </p:nvSpPr>
              <p:spPr bwMode="auto">
                <a:xfrm>
                  <a:off x="1522" y="2388"/>
                  <a:ext cx="348" cy="17"/>
                </a:xfrm>
                <a:custGeom>
                  <a:avLst/>
                  <a:gdLst>
                    <a:gd name="T0" fmla="*/ 0 w 348"/>
                    <a:gd name="T1" fmla="*/ 16 h 17"/>
                    <a:gd name="T2" fmla="*/ 0 w 348"/>
                    <a:gd name="T3" fmla="*/ 11 h 17"/>
                    <a:gd name="T4" fmla="*/ 0 w 348"/>
                    <a:gd name="T5" fmla="*/ 6 h 17"/>
                    <a:gd name="T6" fmla="*/ 1 w 348"/>
                    <a:gd name="T7" fmla="*/ 4 h 17"/>
                    <a:gd name="T8" fmla="*/ 1 w 348"/>
                    <a:gd name="T9" fmla="*/ 0 h 17"/>
                    <a:gd name="T10" fmla="*/ 347 w 348"/>
                    <a:gd name="T11" fmla="*/ 0 h 17"/>
                    <a:gd name="T12" fmla="*/ 347 w 348"/>
                    <a:gd name="T13" fmla="*/ 4 h 17"/>
                    <a:gd name="T14" fmla="*/ 346 w 348"/>
                    <a:gd name="T15" fmla="*/ 6 h 17"/>
                    <a:gd name="T16" fmla="*/ 346 w 348"/>
                    <a:gd name="T17" fmla="*/ 11 h 17"/>
                    <a:gd name="T18" fmla="*/ 346 w 348"/>
                    <a:gd name="T19" fmla="*/ 16 h 17"/>
                    <a:gd name="T20" fmla="*/ 0 w 34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8"/>
                    <a:gd name="T34" fmla="*/ 0 h 17"/>
                    <a:gd name="T35" fmla="*/ 348 w 34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47" y="0"/>
                      </a:lnTo>
                      <a:lnTo>
                        <a:pt x="347" y="4"/>
                      </a:lnTo>
                      <a:lnTo>
                        <a:pt x="346" y="6"/>
                      </a:lnTo>
                      <a:lnTo>
                        <a:pt x="346" y="11"/>
                      </a:lnTo>
                      <a:lnTo>
                        <a:pt x="34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3" name="Freeform 600"/>
                <p:cNvSpPr>
                  <a:spLocks/>
                </p:cNvSpPr>
                <p:nvPr/>
              </p:nvSpPr>
              <p:spPr bwMode="auto">
                <a:xfrm>
                  <a:off x="1523" y="2382"/>
                  <a:ext cx="349" cy="17"/>
                </a:xfrm>
                <a:custGeom>
                  <a:avLst/>
                  <a:gdLst>
                    <a:gd name="T0" fmla="*/ 0 w 349"/>
                    <a:gd name="T1" fmla="*/ 16 h 17"/>
                    <a:gd name="T2" fmla="*/ 0 w 349"/>
                    <a:gd name="T3" fmla="*/ 11 h 17"/>
                    <a:gd name="T4" fmla="*/ 0 w 349"/>
                    <a:gd name="T5" fmla="*/ 6 h 17"/>
                    <a:gd name="T6" fmla="*/ 1 w 349"/>
                    <a:gd name="T7" fmla="*/ 4 h 17"/>
                    <a:gd name="T8" fmla="*/ 1 w 349"/>
                    <a:gd name="T9" fmla="*/ 0 h 17"/>
                    <a:gd name="T10" fmla="*/ 348 w 349"/>
                    <a:gd name="T11" fmla="*/ 0 h 17"/>
                    <a:gd name="T12" fmla="*/ 347 w 349"/>
                    <a:gd name="T13" fmla="*/ 4 h 17"/>
                    <a:gd name="T14" fmla="*/ 347 w 349"/>
                    <a:gd name="T15" fmla="*/ 6 h 17"/>
                    <a:gd name="T16" fmla="*/ 347 w 349"/>
                    <a:gd name="T17" fmla="*/ 11 h 17"/>
                    <a:gd name="T18" fmla="*/ 346 w 349"/>
                    <a:gd name="T19" fmla="*/ 16 h 17"/>
                    <a:gd name="T20" fmla="*/ 0 w 34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9"/>
                    <a:gd name="T34" fmla="*/ 0 h 17"/>
                    <a:gd name="T35" fmla="*/ 349 w 34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48" y="0"/>
                      </a:lnTo>
                      <a:lnTo>
                        <a:pt x="347" y="4"/>
                      </a:lnTo>
                      <a:lnTo>
                        <a:pt x="347" y="6"/>
                      </a:lnTo>
                      <a:lnTo>
                        <a:pt x="347" y="11"/>
                      </a:lnTo>
                      <a:lnTo>
                        <a:pt x="34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5D5D5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4" name="Freeform 601"/>
                <p:cNvSpPr>
                  <a:spLocks/>
                </p:cNvSpPr>
                <p:nvPr/>
              </p:nvSpPr>
              <p:spPr bwMode="auto">
                <a:xfrm>
                  <a:off x="1525" y="2377"/>
                  <a:ext cx="347" cy="17"/>
                </a:xfrm>
                <a:custGeom>
                  <a:avLst/>
                  <a:gdLst>
                    <a:gd name="T0" fmla="*/ 0 w 347"/>
                    <a:gd name="T1" fmla="*/ 16 h 17"/>
                    <a:gd name="T2" fmla="*/ 0 w 347"/>
                    <a:gd name="T3" fmla="*/ 13 h 17"/>
                    <a:gd name="T4" fmla="*/ 0 w 347"/>
                    <a:gd name="T5" fmla="*/ 8 h 17"/>
                    <a:gd name="T6" fmla="*/ 1 w 347"/>
                    <a:gd name="T7" fmla="*/ 5 h 17"/>
                    <a:gd name="T8" fmla="*/ 1 w 347"/>
                    <a:gd name="T9" fmla="*/ 0 h 17"/>
                    <a:gd name="T10" fmla="*/ 346 w 347"/>
                    <a:gd name="T11" fmla="*/ 0 h 17"/>
                    <a:gd name="T12" fmla="*/ 346 w 347"/>
                    <a:gd name="T13" fmla="*/ 2 h 17"/>
                    <a:gd name="T14" fmla="*/ 346 w 347"/>
                    <a:gd name="T15" fmla="*/ 8 h 17"/>
                    <a:gd name="T16" fmla="*/ 346 w 347"/>
                    <a:gd name="T17" fmla="*/ 10 h 17"/>
                    <a:gd name="T18" fmla="*/ 346 w 347"/>
                    <a:gd name="T19" fmla="*/ 16 h 17"/>
                    <a:gd name="T20" fmla="*/ 0 w 34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7"/>
                    <a:gd name="T34" fmla="*/ 0 h 17"/>
                    <a:gd name="T35" fmla="*/ 347 w 3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7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346" y="0"/>
                      </a:lnTo>
                      <a:lnTo>
                        <a:pt x="346" y="2"/>
                      </a:lnTo>
                      <a:lnTo>
                        <a:pt x="346" y="8"/>
                      </a:lnTo>
                      <a:lnTo>
                        <a:pt x="346" y="10"/>
                      </a:lnTo>
                      <a:lnTo>
                        <a:pt x="34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7676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5" name="Freeform 602"/>
                <p:cNvSpPr>
                  <a:spLocks/>
                </p:cNvSpPr>
                <p:nvPr/>
              </p:nvSpPr>
              <p:spPr bwMode="auto">
                <a:xfrm>
                  <a:off x="1526" y="2372"/>
                  <a:ext cx="347" cy="17"/>
                </a:xfrm>
                <a:custGeom>
                  <a:avLst/>
                  <a:gdLst>
                    <a:gd name="T0" fmla="*/ 0 w 347"/>
                    <a:gd name="T1" fmla="*/ 16 h 17"/>
                    <a:gd name="T2" fmla="*/ 0 w 347"/>
                    <a:gd name="T3" fmla="*/ 11 h 17"/>
                    <a:gd name="T4" fmla="*/ 1 w 347"/>
                    <a:gd name="T5" fmla="*/ 6 h 17"/>
                    <a:gd name="T6" fmla="*/ 2 w 347"/>
                    <a:gd name="T7" fmla="*/ 4 h 17"/>
                    <a:gd name="T8" fmla="*/ 2 w 347"/>
                    <a:gd name="T9" fmla="*/ 0 h 17"/>
                    <a:gd name="T10" fmla="*/ 346 w 347"/>
                    <a:gd name="T11" fmla="*/ 0 h 17"/>
                    <a:gd name="T12" fmla="*/ 346 w 347"/>
                    <a:gd name="T13" fmla="*/ 4 h 17"/>
                    <a:gd name="T14" fmla="*/ 346 w 347"/>
                    <a:gd name="T15" fmla="*/ 6 h 17"/>
                    <a:gd name="T16" fmla="*/ 346 w 347"/>
                    <a:gd name="T17" fmla="*/ 11 h 17"/>
                    <a:gd name="T18" fmla="*/ 345 w 347"/>
                    <a:gd name="T19" fmla="*/ 16 h 17"/>
                    <a:gd name="T20" fmla="*/ 0 w 34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7"/>
                    <a:gd name="T34" fmla="*/ 0 h 17"/>
                    <a:gd name="T35" fmla="*/ 347 w 3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7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346" y="0"/>
                      </a:lnTo>
                      <a:lnTo>
                        <a:pt x="346" y="4"/>
                      </a:lnTo>
                      <a:lnTo>
                        <a:pt x="346" y="6"/>
                      </a:lnTo>
                      <a:lnTo>
                        <a:pt x="346" y="11"/>
                      </a:lnTo>
                      <a:lnTo>
                        <a:pt x="34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6" name="Freeform 603"/>
                <p:cNvSpPr>
                  <a:spLocks/>
                </p:cNvSpPr>
                <p:nvPr/>
              </p:nvSpPr>
              <p:spPr bwMode="auto">
                <a:xfrm>
                  <a:off x="1529" y="2366"/>
                  <a:ext cx="344" cy="17"/>
                </a:xfrm>
                <a:custGeom>
                  <a:avLst/>
                  <a:gdLst>
                    <a:gd name="T0" fmla="*/ 0 w 344"/>
                    <a:gd name="T1" fmla="*/ 16 h 17"/>
                    <a:gd name="T2" fmla="*/ 0 w 344"/>
                    <a:gd name="T3" fmla="*/ 13 h 17"/>
                    <a:gd name="T4" fmla="*/ 0 w 344"/>
                    <a:gd name="T5" fmla="*/ 11 h 17"/>
                    <a:gd name="T6" fmla="*/ 1 w 344"/>
                    <a:gd name="T7" fmla="*/ 11 h 17"/>
                    <a:gd name="T8" fmla="*/ 1 w 344"/>
                    <a:gd name="T9" fmla="*/ 9 h 17"/>
                    <a:gd name="T10" fmla="*/ 4 w 344"/>
                    <a:gd name="T11" fmla="*/ 6 h 17"/>
                    <a:gd name="T12" fmla="*/ 7 w 344"/>
                    <a:gd name="T13" fmla="*/ 6 h 17"/>
                    <a:gd name="T14" fmla="*/ 10 w 344"/>
                    <a:gd name="T15" fmla="*/ 4 h 17"/>
                    <a:gd name="T16" fmla="*/ 14 w 344"/>
                    <a:gd name="T17" fmla="*/ 4 h 17"/>
                    <a:gd name="T18" fmla="*/ 16 w 344"/>
                    <a:gd name="T19" fmla="*/ 4 h 17"/>
                    <a:gd name="T20" fmla="*/ 19 w 344"/>
                    <a:gd name="T21" fmla="*/ 2 h 17"/>
                    <a:gd name="T22" fmla="*/ 22 w 344"/>
                    <a:gd name="T23" fmla="*/ 2 h 17"/>
                    <a:gd name="T24" fmla="*/ 25 w 344"/>
                    <a:gd name="T25" fmla="*/ 0 h 17"/>
                    <a:gd name="T26" fmla="*/ 343 w 344"/>
                    <a:gd name="T27" fmla="*/ 0 h 17"/>
                    <a:gd name="T28" fmla="*/ 343 w 344"/>
                    <a:gd name="T29" fmla="*/ 4 h 17"/>
                    <a:gd name="T30" fmla="*/ 343 w 344"/>
                    <a:gd name="T31" fmla="*/ 6 h 17"/>
                    <a:gd name="T32" fmla="*/ 343 w 344"/>
                    <a:gd name="T33" fmla="*/ 9 h 17"/>
                    <a:gd name="T34" fmla="*/ 343 w 344"/>
                    <a:gd name="T35" fmla="*/ 11 h 17"/>
                    <a:gd name="T36" fmla="*/ 343 w 344"/>
                    <a:gd name="T37" fmla="*/ 13 h 17"/>
                    <a:gd name="T38" fmla="*/ 343 w 344"/>
                    <a:gd name="T39" fmla="*/ 16 h 17"/>
                    <a:gd name="T40" fmla="*/ 0 w 344"/>
                    <a:gd name="T41" fmla="*/ 16 h 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4"/>
                    <a:gd name="T64" fmla="*/ 0 h 17"/>
                    <a:gd name="T65" fmla="*/ 344 w 344"/>
                    <a:gd name="T66" fmla="*/ 17 h 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4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4" y="6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9" y="2"/>
                      </a:lnTo>
                      <a:lnTo>
                        <a:pt x="22" y="2"/>
                      </a:lnTo>
                      <a:lnTo>
                        <a:pt x="25" y="0"/>
                      </a:lnTo>
                      <a:lnTo>
                        <a:pt x="343" y="0"/>
                      </a:lnTo>
                      <a:lnTo>
                        <a:pt x="343" y="4"/>
                      </a:lnTo>
                      <a:lnTo>
                        <a:pt x="343" y="6"/>
                      </a:lnTo>
                      <a:lnTo>
                        <a:pt x="343" y="9"/>
                      </a:lnTo>
                      <a:lnTo>
                        <a:pt x="343" y="11"/>
                      </a:lnTo>
                      <a:lnTo>
                        <a:pt x="343" y="13"/>
                      </a:lnTo>
                      <a:lnTo>
                        <a:pt x="34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9797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7" name="Freeform 604"/>
                <p:cNvSpPr>
                  <a:spLocks/>
                </p:cNvSpPr>
                <p:nvPr/>
              </p:nvSpPr>
              <p:spPr bwMode="auto">
                <a:xfrm>
                  <a:off x="1554" y="2361"/>
                  <a:ext cx="319" cy="17"/>
                </a:xfrm>
                <a:custGeom>
                  <a:avLst/>
                  <a:gdLst>
                    <a:gd name="T0" fmla="*/ 0 w 319"/>
                    <a:gd name="T1" fmla="*/ 16 h 17"/>
                    <a:gd name="T2" fmla="*/ 7 w 319"/>
                    <a:gd name="T3" fmla="*/ 16 h 17"/>
                    <a:gd name="T4" fmla="*/ 13 w 319"/>
                    <a:gd name="T5" fmla="*/ 13 h 17"/>
                    <a:gd name="T6" fmla="*/ 19 w 319"/>
                    <a:gd name="T7" fmla="*/ 10 h 17"/>
                    <a:gd name="T8" fmla="*/ 26 w 319"/>
                    <a:gd name="T9" fmla="*/ 8 h 17"/>
                    <a:gd name="T10" fmla="*/ 32 w 319"/>
                    <a:gd name="T11" fmla="*/ 5 h 17"/>
                    <a:gd name="T12" fmla="*/ 39 w 319"/>
                    <a:gd name="T13" fmla="*/ 5 h 17"/>
                    <a:gd name="T14" fmla="*/ 46 w 319"/>
                    <a:gd name="T15" fmla="*/ 2 h 17"/>
                    <a:gd name="T16" fmla="*/ 52 w 319"/>
                    <a:gd name="T17" fmla="*/ 0 h 17"/>
                    <a:gd name="T18" fmla="*/ 317 w 319"/>
                    <a:gd name="T19" fmla="*/ 0 h 17"/>
                    <a:gd name="T20" fmla="*/ 317 w 319"/>
                    <a:gd name="T21" fmla="*/ 5 h 17"/>
                    <a:gd name="T22" fmla="*/ 317 w 319"/>
                    <a:gd name="T23" fmla="*/ 8 h 17"/>
                    <a:gd name="T24" fmla="*/ 317 w 319"/>
                    <a:gd name="T25" fmla="*/ 13 h 17"/>
                    <a:gd name="T26" fmla="*/ 318 w 319"/>
                    <a:gd name="T27" fmla="*/ 16 h 17"/>
                    <a:gd name="T28" fmla="*/ 0 w 319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9"/>
                    <a:gd name="T46" fmla="*/ 0 h 17"/>
                    <a:gd name="T47" fmla="*/ 319 w 319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9" h="17">
                      <a:moveTo>
                        <a:pt x="0" y="16"/>
                      </a:moveTo>
                      <a:lnTo>
                        <a:pt x="7" y="16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26" y="8"/>
                      </a:lnTo>
                      <a:lnTo>
                        <a:pt x="32" y="5"/>
                      </a:lnTo>
                      <a:lnTo>
                        <a:pt x="39" y="5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317" y="0"/>
                      </a:lnTo>
                      <a:lnTo>
                        <a:pt x="317" y="5"/>
                      </a:lnTo>
                      <a:lnTo>
                        <a:pt x="317" y="8"/>
                      </a:lnTo>
                      <a:lnTo>
                        <a:pt x="317" y="13"/>
                      </a:lnTo>
                      <a:lnTo>
                        <a:pt x="31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3838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8" name="Freeform 605"/>
                <p:cNvSpPr>
                  <a:spLocks/>
                </p:cNvSpPr>
                <p:nvPr/>
              </p:nvSpPr>
              <p:spPr bwMode="auto">
                <a:xfrm>
                  <a:off x="1607" y="2356"/>
                  <a:ext cx="265" cy="17"/>
                </a:xfrm>
                <a:custGeom>
                  <a:avLst/>
                  <a:gdLst>
                    <a:gd name="T0" fmla="*/ 0 w 265"/>
                    <a:gd name="T1" fmla="*/ 16 h 17"/>
                    <a:gd name="T2" fmla="*/ 6 w 265"/>
                    <a:gd name="T3" fmla="*/ 13 h 17"/>
                    <a:gd name="T4" fmla="*/ 12 w 265"/>
                    <a:gd name="T5" fmla="*/ 10 h 17"/>
                    <a:gd name="T6" fmla="*/ 18 w 265"/>
                    <a:gd name="T7" fmla="*/ 10 h 17"/>
                    <a:gd name="T8" fmla="*/ 24 w 265"/>
                    <a:gd name="T9" fmla="*/ 8 h 17"/>
                    <a:gd name="T10" fmla="*/ 31 w 265"/>
                    <a:gd name="T11" fmla="*/ 5 h 17"/>
                    <a:gd name="T12" fmla="*/ 36 w 265"/>
                    <a:gd name="T13" fmla="*/ 2 h 17"/>
                    <a:gd name="T14" fmla="*/ 42 w 265"/>
                    <a:gd name="T15" fmla="*/ 0 h 17"/>
                    <a:gd name="T16" fmla="*/ 49 w 265"/>
                    <a:gd name="T17" fmla="*/ 0 h 17"/>
                    <a:gd name="T18" fmla="*/ 263 w 265"/>
                    <a:gd name="T19" fmla="*/ 0 h 17"/>
                    <a:gd name="T20" fmla="*/ 263 w 265"/>
                    <a:gd name="T21" fmla="*/ 2 h 17"/>
                    <a:gd name="T22" fmla="*/ 263 w 265"/>
                    <a:gd name="T23" fmla="*/ 8 h 17"/>
                    <a:gd name="T24" fmla="*/ 264 w 265"/>
                    <a:gd name="T25" fmla="*/ 10 h 17"/>
                    <a:gd name="T26" fmla="*/ 264 w 265"/>
                    <a:gd name="T27" fmla="*/ 16 h 17"/>
                    <a:gd name="T28" fmla="*/ 0 w 26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5"/>
                    <a:gd name="T46" fmla="*/ 0 h 17"/>
                    <a:gd name="T47" fmla="*/ 265 w 26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5" h="17">
                      <a:moveTo>
                        <a:pt x="0" y="16"/>
                      </a:moveTo>
                      <a:lnTo>
                        <a:pt x="6" y="13"/>
                      </a:lnTo>
                      <a:lnTo>
                        <a:pt x="12" y="10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31" y="5"/>
                      </a:lnTo>
                      <a:lnTo>
                        <a:pt x="36" y="2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263" y="0"/>
                      </a:lnTo>
                      <a:lnTo>
                        <a:pt x="263" y="2"/>
                      </a:lnTo>
                      <a:lnTo>
                        <a:pt x="263" y="8"/>
                      </a:lnTo>
                      <a:lnTo>
                        <a:pt x="264" y="10"/>
                      </a:lnTo>
                      <a:lnTo>
                        <a:pt x="26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9" name="Freeform 606"/>
                <p:cNvSpPr>
                  <a:spLocks/>
                </p:cNvSpPr>
                <p:nvPr/>
              </p:nvSpPr>
              <p:spPr bwMode="auto">
                <a:xfrm>
                  <a:off x="1656" y="2351"/>
                  <a:ext cx="215" cy="17"/>
                </a:xfrm>
                <a:custGeom>
                  <a:avLst/>
                  <a:gdLst>
                    <a:gd name="T0" fmla="*/ 0 w 215"/>
                    <a:gd name="T1" fmla="*/ 16 h 17"/>
                    <a:gd name="T2" fmla="*/ 5 w 215"/>
                    <a:gd name="T3" fmla="*/ 13 h 17"/>
                    <a:gd name="T4" fmla="*/ 10 w 215"/>
                    <a:gd name="T5" fmla="*/ 11 h 17"/>
                    <a:gd name="T6" fmla="*/ 15 w 215"/>
                    <a:gd name="T7" fmla="*/ 11 h 17"/>
                    <a:gd name="T8" fmla="*/ 20 w 215"/>
                    <a:gd name="T9" fmla="*/ 9 h 17"/>
                    <a:gd name="T10" fmla="*/ 25 w 215"/>
                    <a:gd name="T11" fmla="*/ 6 h 17"/>
                    <a:gd name="T12" fmla="*/ 31 w 215"/>
                    <a:gd name="T13" fmla="*/ 6 h 17"/>
                    <a:gd name="T14" fmla="*/ 35 w 215"/>
                    <a:gd name="T15" fmla="*/ 4 h 17"/>
                    <a:gd name="T16" fmla="*/ 41 w 215"/>
                    <a:gd name="T17" fmla="*/ 4 h 17"/>
                    <a:gd name="T18" fmla="*/ 42 w 215"/>
                    <a:gd name="T19" fmla="*/ 4 h 17"/>
                    <a:gd name="T20" fmla="*/ 44 w 215"/>
                    <a:gd name="T21" fmla="*/ 2 h 17"/>
                    <a:gd name="T22" fmla="*/ 46 w 215"/>
                    <a:gd name="T23" fmla="*/ 2 h 17"/>
                    <a:gd name="T24" fmla="*/ 48 w 215"/>
                    <a:gd name="T25" fmla="*/ 2 h 17"/>
                    <a:gd name="T26" fmla="*/ 49 w 215"/>
                    <a:gd name="T27" fmla="*/ 0 h 17"/>
                    <a:gd name="T28" fmla="*/ 51 w 215"/>
                    <a:gd name="T29" fmla="*/ 0 h 17"/>
                    <a:gd name="T30" fmla="*/ 53 w 215"/>
                    <a:gd name="T31" fmla="*/ 0 h 17"/>
                    <a:gd name="T32" fmla="*/ 55 w 215"/>
                    <a:gd name="T33" fmla="*/ 0 h 17"/>
                    <a:gd name="T34" fmla="*/ 212 w 215"/>
                    <a:gd name="T35" fmla="*/ 0 h 17"/>
                    <a:gd name="T36" fmla="*/ 213 w 215"/>
                    <a:gd name="T37" fmla="*/ 4 h 17"/>
                    <a:gd name="T38" fmla="*/ 213 w 215"/>
                    <a:gd name="T39" fmla="*/ 6 h 17"/>
                    <a:gd name="T40" fmla="*/ 213 w 215"/>
                    <a:gd name="T41" fmla="*/ 11 h 17"/>
                    <a:gd name="T42" fmla="*/ 214 w 215"/>
                    <a:gd name="T43" fmla="*/ 16 h 17"/>
                    <a:gd name="T44" fmla="*/ 0 w 215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5"/>
                    <a:gd name="T70" fmla="*/ 0 h 17"/>
                    <a:gd name="T71" fmla="*/ 215 w 215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5" h="17">
                      <a:moveTo>
                        <a:pt x="0" y="16"/>
                      </a:moveTo>
                      <a:lnTo>
                        <a:pt x="5" y="13"/>
                      </a:lnTo>
                      <a:lnTo>
                        <a:pt x="10" y="11"/>
                      </a:lnTo>
                      <a:lnTo>
                        <a:pt x="15" y="11"/>
                      </a:lnTo>
                      <a:lnTo>
                        <a:pt x="20" y="9"/>
                      </a:lnTo>
                      <a:lnTo>
                        <a:pt x="25" y="6"/>
                      </a:lnTo>
                      <a:lnTo>
                        <a:pt x="31" y="6"/>
                      </a:lnTo>
                      <a:lnTo>
                        <a:pt x="35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4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5" y="0"/>
                      </a:lnTo>
                      <a:lnTo>
                        <a:pt x="212" y="0"/>
                      </a:lnTo>
                      <a:lnTo>
                        <a:pt x="213" y="4"/>
                      </a:lnTo>
                      <a:lnTo>
                        <a:pt x="213" y="6"/>
                      </a:lnTo>
                      <a:lnTo>
                        <a:pt x="213" y="11"/>
                      </a:lnTo>
                      <a:lnTo>
                        <a:pt x="21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5959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" name="Freeform 607"/>
                <p:cNvSpPr>
                  <a:spLocks/>
                </p:cNvSpPr>
                <p:nvPr/>
              </p:nvSpPr>
              <p:spPr bwMode="auto">
                <a:xfrm>
                  <a:off x="1711" y="2345"/>
                  <a:ext cx="158" cy="17"/>
                </a:xfrm>
                <a:custGeom>
                  <a:avLst/>
                  <a:gdLst>
                    <a:gd name="T0" fmla="*/ 0 w 158"/>
                    <a:gd name="T1" fmla="*/ 16 h 17"/>
                    <a:gd name="T2" fmla="*/ 6 w 158"/>
                    <a:gd name="T3" fmla="*/ 13 h 17"/>
                    <a:gd name="T4" fmla="*/ 13 w 158"/>
                    <a:gd name="T5" fmla="*/ 11 h 17"/>
                    <a:gd name="T6" fmla="*/ 19 w 158"/>
                    <a:gd name="T7" fmla="*/ 9 h 17"/>
                    <a:gd name="T8" fmla="*/ 25 w 158"/>
                    <a:gd name="T9" fmla="*/ 6 h 17"/>
                    <a:gd name="T10" fmla="*/ 32 w 158"/>
                    <a:gd name="T11" fmla="*/ 6 h 17"/>
                    <a:gd name="T12" fmla="*/ 39 w 158"/>
                    <a:gd name="T13" fmla="*/ 4 h 17"/>
                    <a:gd name="T14" fmla="*/ 45 w 158"/>
                    <a:gd name="T15" fmla="*/ 2 h 17"/>
                    <a:gd name="T16" fmla="*/ 52 w 158"/>
                    <a:gd name="T17" fmla="*/ 0 h 17"/>
                    <a:gd name="T18" fmla="*/ 156 w 158"/>
                    <a:gd name="T19" fmla="*/ 0 h 17"/>
                    <a:gd name="T20" fmla="*/ 156 w 158"/>
                    <a:gd name="T21" fmla="*/ 4 h 17"/>
                    <a:gd name="T22" fmla="*/ 157 w 158"/>
                    <a:gd name="T23" fmla="*/ 6 h 17"/>
                    <a:gd name="T24" fmla="*/ 157 w 158"/>
                    <a:gd name="T25" fmla="*/ 11 h 17"/>
                    <a:gd name="T26" fmla="*/ 157 w 158"/>
                    <a:gd name="T27" fmla="*/ 16 h 17"/>
                    <a:gd name="T28" fmla="*/ 0 w 158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8"/>
                    <a:gd name="T46" fmla="*/ 0 h 17"/>
                    <a:gd name="T47" fmla="*/ 158 w 15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8" h="17">
                      <a:moveTo>
                        <a:pt x="0" y="16"/>
                      </a:moveTo>
                      <a:lnTo>
                        <a:pt x="6" y="13"/>
                      </a:lnTo>
                      <a:lnTo>
                        <a:pt x="13" y="11"/>
                      </a:lnTo>
                      <a:lnTo>
                        <a:pt x="19" y="9"/>
                      </a:lnTo>
                      <a:lnTo>
                        <a:pt x="25" y="6"/>
                      </a:lnTo>
                      <a:lnTo>
                        <a:pt x="32" y="6"/>
                      </a:lnTo>
                      <a:lnTo>
                        <a:pt x="39" y="4"/>
                      </a:lnTo>
                      <a:lnTo>
                        <a:pt x="45" y="2"/>
                      </a:lnTo>
                      <a:lnTo>
                        <a:pt x="52" y="0"/>
                      </a:lnTo>
                      <a:lnTo>
                        <a:pt x="156" y="0"/>
                      </a:lnTo>
                      <a:lnTo>
                        <a:pt x="156" y="4"/>
                      </a:lnTo>
                      <a:lnTo>
                        <a:pt x="157" y="6"/>
                      </a:lnTo>
                      <a:lnTo>
                        <a:pt x="157" y="11"/>
                      </a:lnTo>
                      <a:lnTo>
                        <a:pt x="15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9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1" name="Freeform 608"/>
                <p:cNvSpPr>
                  <a:spLocks/>
                </p:cNvSpPr>
                <p:nvPr/>
              </p:nvSpPr>
              <p:spPr bwMode="auto">
                <a:xfrm>
                  <a:off x="1764" y="2339"/>
                  <a:ext cx="105" cy="17"/>
                </a:xfrm>
                <a:custGeom>
                  <a:avLst/>
                  <a:gdLst>
                    <a:gd name="T0" fmla="*/ 0 w 105"/>
                    <a:gd name="T1" fmla="*/ 16 h 17"/>
                    <a:gd name="T2" fmla="*/ 6 w 105"/>
                    <a:gd name="T3" fmla="*/ 13 h 17"/>
                    <a:gd name="T4" fmla="*/ 12 w 105"/>
                    <a:gd name="T5" fmla="*/ 11 h 17"/>
                    <a:gd name="T6" fmla="*/ 18 w 105"/>
                    <a:gd name="T7" fmla="*/ 9 h 17"/>
                    <a:gd name="T8" fmla="*/ 25 w 105"/>
                    <a:gd name="T9" fmla="*/ 9 h 17"/>
                    <a:gd name="T10" fmla="*/ 32 w 105"/>
                    <a:gd name="T11" fmla="*/ 6 h 17"/>
                    <a:gd name="T12" fmla="*/ 39 w 105"/>
                    <a:gd name="T13" fmla="*/ 4 h 17"/>
                    <a:gd name="T14" fmla="*/ 45 w 105"/>
                    <a:gd name="T15" fmla="*/ 2 h 17"/>
                    <a:gd name="T16" fmla="*/ 52 w 105"/>
                    <a:gd name="T17" fmla="*/ 0 h 17"/>
                    <a:gd name="T18" fmla="*/ 102 w 105"/>
                    <a:gd name="T19" fmla="*/ 0 h 17"/>
                    <a:gd name="T20" fmla="*/ 102 w 105"/>
                    <a:gd name="T21" fmla="*/ 4 h 17"/>
                    <a:gd name="T22" fmla="*/ 103 w 105"/>
                    <a:gd name="T23" fmla="*/ 9 h 17"/>
                    <a:gd name="T24" fmla="*/ 103 w 105"/>
                    <a:gd name="T25" fmla="*/ 11 h 17"/>
                    <a:gd name="T26" fmla="*/ 104 w 105"/>
                    <a:gd name="T27" fmla="*/ 16 h 17"/>
                    <a:gd name="T28" fmla="*/ 0 w 10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5"/>
                    <a:gd name="T46" fmla="*/ 0 h 17"/>
                    <a:gd name="T47" fmla="*/ 105 w 10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5" h="17">
                      <a:moveTo>
                        <a:pt x="0" y="16"/>
                      </a:moveTo>
                      <a:lnTo>
                        <a:pt x="6" y="13"/>
                      </a:lnTo>
                      <a:lnTo>
                        <a:pt x="12" y="11"/>
                      </a:lnTo>
                      <a:lnTo>
                        <a:pt x="18" y="9"/>
                      </a:lnTo>
                      <a:lnTo>
                        <a:pt x="25" y="9"/>
                      </a:lnTo>
                      <a:lnTo>
                        <a:pt x="32" y="6"/>
                      </a:lnTo>
                      <a:lnTo>
                        <a:pt x="39" y="4"/>
                      </a:lnTo>
                      <a:lnTo>
                        <a:pt x="45" y="2"/>
                      </a:lnTo>
                      <a:lnTo>
                        <a:pt x="52" y="0"/>
                      </a:lnTo>
                      <a:lnTo>
                        <a:pt x="102" y="0"/>
                      </a:lnTo>
                      <a:lnTo>
                        <a:pt x="102" y="4"/>
                      </a:lnTo>
                      <a:lnTo>
                        <a:pt x="103" y="9"/>
                      </a:lnTo>
                      <a:lnTo>
                        <a:pt x="103" y="11"/>
                      </a:lnTo>
                      <a:lnTo>
                        <a:pt x="10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8A8A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2" name="Freeform 609"/>
                <p:cNvSpPr>
                  <a:spLocks/>
                </p:cNvSpPr>
                <p:nvPr/>
              </p:nvSpPr>
              <p:spPr bwMode="auto">
                <a:xfrm>
                  <a:off x="1816" y="2334"/>
                  <a:ext cx="51" cy="17"/>
                </a:xfrm>
                <a:custGeom>
                  <a:avLst/>
                  <a:gdLst>
                    <a:gd name="T0" fmla="*/ 0 w 51"/>
                    <a:gd name="T1" fmla="*/ 16 h 17"/>
                    <a:gd name="T2" fmla="*/ 5 w 51"/>
                    <a:gd name="T3" fmla="*/ 16 h 17"/>
                    <a:gd name="T4" fmla="*/ 11 w 51"/>
                    <a:gd name="T5" fmla="*/ 13 h 17"/>
                    <a:gd name="T6" fmla="*/ 17 w 51"/>
                    <a:gd name="T7" fmla="*/ 10 h 17"/>
                    <a:gd name="T8" fmla="*/ 24 w 51"/>
                    <a:gd name="T9" fmla="*/ 8 h 17"/>
                    <a:gd name="T10" fmla="*/ 29 w 51"/>
                    <a:gd name="T11" fmla="*/ 5 h 17"/>
                    <a:gd name="T12" fmla="*/ 35 w 51"/>
                    <a:gd name="T13" fmla="*/ 5 h 17"/>
                    <a:gd name="T14" fmla="*/ 42 w 51"/>
                    <a:gd name="T15" fmla="*/ 2 h 17"/>
                    <a:gd name="T16" fmla="*/ 48 w 51"/>
                    <a:gd name="T17" fmla="*/ 0 h 17"/>
                    <a:gd name="T18" fmla="*/ 48 w 51"/>
                    <a:gd name="T19" fmla="*/ 5 h 17"/>
                    <a:gd name="T20" fmla="*/ 49 w 51"/>
                    <a:gd name="T21" fmla="*/ 8 h 17"/>
                    <a:gd name="T22" fmla="*/ 49 w 51"/>
                    <a:gd name="T23" fmla="*/ 13 h 17"/>
                    <a:gd name="T24" fmla="*/ 50 w 51"/>
                    <a:gd name="T25" fmla="*/ 16 h 17"/>
                    <a:gd name="T26" fmla="*/ 0 w 51"/>
                    <a:gd name="T27" fmla="*/ 16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1"/>
                    <a:gd name="T43" fmla="*/ 0 h 17"/>
                    <a:gd name="T44" fmla="*/ 51 w 51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1" h="17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11" y="13"/>
                      </a:lnTo>
                      <a:lnTo>
                        <a:pt x="17" y="10"/>
                      </a:lnTo>
                      <a:lnTo>
                        <a:pt x="24" y="8"/>
                      </a:lnTo>
                      <a:lnTo>
                        <a:pt x="29" y="5"/>
                      </a:lnTo>
                      <a:lnTo>
                        <a:pt x="35" y="5"/>
                      </a:lnTo>
                      <a:lnTo>
                        <a:pt x="42" y="2"/>
                      </a:lnTo>
                      <a:lnTo>
                        <a:pt x="48" y="0"/>
                      </a:lnTo>
                      <a:lnTo>
                        <a:pt x="48" y="5"/>
                      </a:lnTo>
                      <a:lnTo>
                        <a:pt x="49" y="8"/>
                      </a:lnTo>
                      <a:lnTo>
                        <a:pt x="49" y="13"/>
                      </a:lnTo>
                      <a:lnTo>
                        <a:pt x="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3" name="Freeform 610"/>
                <p:cNvSpPr>
                  <a:spLocks/>
                </p:cNvSpPr>
                <p:nvPr/>
              </p:nvSpPr>
              <p:spPr bwMode="auto">
                <a:xfrm>
                  <a:off x="1524" y="2300"/>
                  <a:ext cx="35" cy="18"/>
                </a:xfrm>
                <a:custGeom>
                  <a:avLst/>
                  <a:gdLst>
                    <a:gd name="T0" fmla="*/ 16 w 35"/>
                    <a:gd name="T1" fmla="*/ 0 h 18"/>
                    <a:gd name="T2" fmla="*/ 20 w 35"/>
                    <a:gd name="T3" fmla="*/ 0 h 18"/>
                    <a:gd name="T4" fmla="*/ 23 w 35"/>
                    <a:gd name="T5" fmla="*/ 0 h 18"/>
                    <a:gd name="T6" fmla="*/ 26 w 35"/>
                    <a:gd name="T7" fmla="*/ 1 h 18"/>
                    <a:gd name="T8" fmla="*/ 28 w 35"/>
                    <a:gd name="T9" fmla="*/ 2 h 18"/>
                    <a:gd name="T10" fmla="*/ 30 w 35"/>
                    <a:gd name="T11" fmla="*/ 4 h 18"/>
                    <a:gd name="T12" fmla="*/ 32 w 35"/>
                    <a:gd name="T13" fmla="*/ 5 h 18"/>
                    <a:gd name="T14" fmla="*/ 33 w 35"/>
                    <a:gd name="T15" fmla="*/ 7 h 18"/>
                    <a:gd name="T16" fmla="*/ 34 w 35"/>
                    <a:gd name="T17" fmla="*/ 8 h 18"/>
                    <a:gd name="T18" fmla="*/ 33 w 35"/>
                    <a:gd name="T19" fmla="*/ 10 h 18"/>
                    <a:gd name="T20" fmla="*/ 32 w 35"/>
                    <a:gd name="T21" fmla="*/ 12 h 18"/>
                    <a:gd name="T22" fmla="*/ 30 w 35"/>
                    <a:gd name="T23" fmla="*/ 13 h 18"/>
                    <a:gd name="T24" fmla="*/ 28 w 35"/>
                    <a:gd name="T25" fmla="*/ 14 h 18"/>
                    <a:gd name="T26" fmla="*/ 26 w 35"/>
                    <a:gd name="T27" fmla="*/ 15 h 18"/>
                    <a:gd name="T28" fmla="*/ 23 w 35"/>
                    <a:gd name="T29" fmla="*/ 16 h 18"/>
                    <a:gd name="T30" fmla="*/ 20 w 35"/>
                    <a:gd name="T31" fmla="*/ 17 h 18"/>
                    <a:gd name="T32" fmla="*/ 16 w 35"/>
                    <a:gd name="T33" fmla="*/ 17 h 18"/>
                    <a:gd name="T34" fmla="*/ 13 w 35"/>
                    <a:gd name="T35" fmla="*/ 17 h 18"/>
                    <a:gd name="T36" fmla="*/ 10 w 35"/>
                    <a:gd name="T37" fmla="*/ 16 h 18"/>
                    <a:gd name="T38" fmla="*/ 7 w 35"/>
                    <a:gd name="T39" fmla="*/ 15 h 18"/>
                    <a:gd name="T40" fmla="*/ 4 w 35"/>
                    <a:gd name="T41" fmla="*/ 14 h 18"/>
                    <a:gd name="T42" fmla="*/ 2 w 35"/>
                    <a:gd name="T43" fmla="*/ 13 h 18"/>
                    <a:gd name="T44" fmla="*/ 1 w 35"/>
                    <a:gd name="T45" fmla="*/ 12 h 18"/>
                    <a:gd name="T46" fmla="*/ 0 w 35"/>
                    <a:gd name="T47" fmla="*/ 10 h 18"/>
                    <a:gd name="T48" fmla="*/ 0 w 35"/>
                    <a:gd name="T49" fmla="*/ 8 h 18"/>
                    <a:gd name="T50" fmla="*/ 0 w 35"/>
                    <a:gd name="T51" fmla="*/ 7 h 18"/>
                    <a:gd name="T52" fmla="*/ 1 w 35"/>
                    <a:gd name="T53" fmla="*/ 5 h 18"/>
                    <a:gd name="T54" fmla="*/ 2 w 35"/>
                    <a:gd name="T55" fmla="*/ 4 h 18"/>
                    <a:gd name="T56" fmla="*/ 4 w 35"/>
                    <a:gd name="T57" fmla="*/ 2 h 18"/>
                    <a:gd name="T58" fmla="*/ 7 w 35"/>
                    <a:gd name="T59" fmla="*/ 1 h 18"/>
                    <a:gd name="T60" fmla="*/ 10 w 35"/>
                    <a:gd name="T61" fmla="*/ 0 h 18"/>
                    <a:gd name="T62" fmla="*/ 13 w 35"/>
                    <a:gd name="T63" fmla="*/ 0 h 18"/>
                    <a:gd name="T64" fmla="*/ 16 w 35"/>
                    <a:gd name="T65" fmla="*/ 0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18"/>
                    <a:gd name="T101" fmla="*/ 35 w 35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18">
                      <a:moveTo>
                        <a:pt x="16" y="0"/>
                      </a:move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2" y="5"/>
                      </a:lnTo>
                      <a:lnTo>
                        <a:pt x="33" y="7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32" y="12"/>
                      </a:lnTo>
                      <a:lnTo>
                        <a:pt x="30" y="13"/>
                      </a:lnTo>
                      <a:lnTo>
                        <a:pt x="28" y="14"/>
                      </a:lnTo>
                      <a:lnTo>
                        <a:pt x="26" y="15"/>
                      </a:lnTo>
                      <a:lnTo>
                        <a:pt x="23" y="16"/>
                      </a:lnTo>
                      <a:lnTo>
                        <a:pt x="20" y="17"/>
                      </a:lnTo>
                      <a:lnTo>
                        <a:pt x="16" y="17"/>
                      </a:lnTo>
                      <a:lnTo>
                        <a:pt x="13" y="17"/>
                      </a:lnTo>
                      <a:lnTo>
                        <a:pt x="10" y="16"/>
                      </a:lnTo>
                      <a:lnTo>
                        <a:pt x="7" y="15"/>
                      </a:lnTo>
                      <a:lnTo>
                        <a:pt x="4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4" name="Freeform 611"/>
                <p:cNvSpPr>
                  <a:spLocks/>
                </p:cNvSpPr>
                <p:nvPr/>
              </p:nvSpPr>
              <p:spPr bwMode="auto">
                <a:xfrm>
                  <a:off x="1508" y="2328"/>
                  <a:ext cx="40" cy="17"/>
                </a:xfrm>
                <a:custGeom>
                  <a:avLst/>
                  <a:gdLst>
                    <a:gd name="T0" fmla="*/ 19 w 40"/>
                    <a:gd name="T1" fmla="*/ 0 h 17"/>
                    <a:gd name="T2" fmla="*/ 22 w 40"/>
                    <a:gd name="T3" fmla="*/ 0 h 17"/>
                    <a:gd name="T4" fmla="*/ 26 w 40"/>
                    <a:gd name="T5" fmla="*/ 0 h 17"/>
                    <a:gd name="T6" fmla="*/ 29 w 40"/>
                    <a:gd name="T7" fmla="*/ 1 h 17"/>
                    <a:gd name="T8" fmla="*/ 32 w 40"/>
                    <a:gd name="T9" fmla="*/ 1 h 17"/>
                    <a:gd name="T10" fmla="*/ 35 w 40"/>
                    <a:gd name="T11" fmla="*/ 3 h 17"/>
                    <a:gd name="T12" fmla="*/ 36 w 40"/>
                    <a:gd name="T13" fmla="*/ 4 h 17"/>
                    <a:gd name="T14" fmla="*/ 38 w 40"/>
                    <a:gd name="T15" fmla="*/ 5 h 17"/>
                    <a:gd name="T16" fmla="*/ 39 w 40"/>
                    <a:gd name="T17" fmla="*/ 7 h 17"/>
                    <a:gd name="T18" fmla="*/ 38 w 40"/>
                    <a:gd name="T19" fmla="*/ 9 h 17"/>
                    <a:gd name="T20" fmla="*/ 36 w 40"/>
                    <a:gd name="T21" fmla="*/ 11 h 17"/>
                    <a:gd name="T22" fmla="*/ 35 w 40"/>
                    <a:gd name="T23" fmla="*/ 12 h 17"/>
                    <a:gd name="T24" fmla="*/ 32 w 40"/>
                    <a:gd name="T25" fmla="*/ 13 h 17"/>
                    <a:gd name="T26" fmla="*/ 29 w 40"/>
                    <a:gd name="T27" fmla="*/ 15 h 17"/>
                    <a:gd name="T28" fmla="*/ 26 w 40"/>
                    <a:gd name="T29" fmla="*/ 15 h 17"/>
                    <a:gd name="T30" fmla="*/ 22 w 40"/>
                    <a:gd name="T31" fmla="*/ 16 h 17"/>
                    <a:gd name="T32" fmla="*/ 19 w 40"/>
                    <a:gd name="T33" fmla="*/ 16 h 17"/>
                    <a:gd name="T34" fmla="*/ 15 w 40"/>
                    <a:gd name="T35" fmla="*/ 16 h 17"/>
                    <a:gd name="T36" fmla="*/ 11 w 40"/>
                    <a:gd name="T37" fmla="*/ 15 h 17"/>
                    <a:gd name="T38" fmla="*/ 8 w 40"/>
                    <a:gd name="T39" fmla="*/ 15 h 17"/>
                    <a:gd name="T40" fmla="*/ 5 w 40"/>
                    <a:gd name="T41" fmla="*/ 13 h 17"/>
                    <a:gd name="T42" fmla="*/ 3 w 40"/>
                    <a:gd name="T43" fmla="*/ 12 h 17"/>
                    <a:gd name="T44" fmla="*/ 1 w 40"/>
                    <a:gd name="T45" fmla="*/ 11 h 17"/>
                    <a:gd name="T46" fmla="*/ 0 w 40"/>
                    <a:gd name="T47" fmla="*/ 9 h 17"/>
                    <a:gd name="T48" fmla="*/ 0 w 40"/>
                    <a:gd name="T49" fmla="*/ 7 h 17"/>
                    <a:gd name="T50" fmla="*/ 0 w 40"/>
                    <a:gd name="T51" fmla="*/ 5 h 17"/>
                    <a:gd name="T52" fmla="*/ 1 w 40"/>
                    <a:gd name="T53" fmla="*/ 4 h 17"/>
                    <a:gd name="T54" fmla="*/ 3 w 40"/>
                    <a:gd name="T55" fmla="*/ 3 h 17"/>
                    <a:gd name="T56" fmla="*/ 5 w 40"/>
                    <a:gd name="T57" fmla="*/ 1 h 17"/>
                    <a:gd name="T58" fmla="*/ 8 w 40"/>
                    <a:gd name="T59" fmla="*/ 1 h 17"/>
                    <a:gd name="T60" fmla="*/ 11 w 40"/>
                    <a:gd name="T61" fmla="*/ 0 h 17"/>
                    <a:gd name="T62" fmla="*/ 15 w 40"/>
                    <a:gd name="T63" fmla="*/ 0 h 17"/>
                    <a:gd name="T64" fmla="*/ 19 w 40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17"/>
                    <a:gd name="T101" fmla="*/ 40 w 40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17">
                      <a:moveTo>
                        <a:pt x="19" y="0"/>
                      </a:move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9" y="1"/>
                      </a:lnTo>
                      <a:lnTo>
                        <a:pt x="32" y="1"/>
                      </a:lnTo>
                      <a:lnTo>
                        <a:pt x="35" y="3"/>
                      </a:lnTo>
                      <a:lnTo>
                        <a:pt x="36" y="4"/>
                      </a:lnTo>
                      <a:lnTo>
                        <a:pt x="38" y="5"/>
                      </a:lnTo>
                      <a:lnTo>
                        <a:pt x="39" y="7"/>
                      </a:lnTo>
                      <a:lnTo>
                        <a:pt x="38" y="9"/>
                      </a:lnTo>
                      <a:lnTo>
                        <a:pt x="36" y="11"/>
                      </a:lnTo>
                      <a:lnTo>
                        <a:pt x="35" y="12"/>
                      </a:lnTo>
                      <a:lnTo>
                        <a:pt x="32" y="13"/>
                      </a:lnTo>
                      <a:lnTo>
                        <a:pt x="29" y="15"/>
                      </a:lnTo>
                      <a:lnTo>
                        <a:pt x="26" y="15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5" y="16"/>
                      </a:lnTo>
                      <a:lnTo>
                        <a:pt x="11" y="15"/>
                      </a:lnTo>
                      <a:lnTo>
                        <a:pt x="8" y="15"/>
                      </a:lnTo>
                      <a:lnTo>
                        <a:pt x="5" y="13"/>
                      </a:lnTo>
                      <a:lnTo>
                        <a:pt x="3" y="12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33333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42" name="Group 612"/>
            <p:cNvGrpSpPr>
              <a:grpSpLocks/>
            </p:cNvGrpSpPr>
            <p:nvPr/>
          </p:nvGrpSpPr>
          <p:grpSpPr bwMode="auto">
            <a:xfrm>
              <a:off x="1338" y="2432"/>
              <a:ext cx="1903" cy="355"/>
              <a:chOff x="1338" y="2432"/>
              <a:chExt cx="1903" cy="355"/>
            </a:xfrm>
          </p:grpSpPr>
          <p:grpSp>
            <p:nvGrpSpPr>
              <p:cNvPr id="1043" name="Group 613"/>
              <p:cNvGrpSpPr>
                <a:grpSpLocks/>
              </p:cNvGrpSpPr>
              <p:nvPr/>
            </p:nvGrpSpPr>
            <p:grpSpPr bwMode="auto">
              <a:xfrm>
                <a:off x="2939" y="2522"/>
                <a:ext cx="302" cy="125"/>
                <a:chOff x="2939" y="2522"/>
                <a:chExt cx="302" cy="125"/>
              </a:xfrm>
            </p:grpSpPr>
            <p:sp>
              <p:nvSpPr>
                <p:cNvPr id="1112" name="Freeform 614"/>
                <p:cNvSpPr>
                  <a:spLocks/>
                </p:cNvSpPr>
                <p:nvPr/>
              </p:nvSpPr>
              <p:spPr bwMode="auto">
                <a:xfrm>
                  <a:off x="3224" y="261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4 h 17"/>
                    <a:gd name="T6" fmla="*/ 14 w 17"/>
                    <a:gd name="T7" fmla="*/ 13 h 17"/>
                    <a:gd name="T8" fmla="*/ 16 w 17"/>
                    <a:gd name="T9" fmla="*/ 10 h 17"/>
                    <a:gd name="T10" fmla="*/ 16 w 17"/>
                    <a:gd name="T11" fmla="*/ 7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4"/>
                      </a:lnTo>
                      <a:lnTo>
                        <a:pt x="14" y="13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3" name="Freeform 615"/>
                <p:cNvSpPr>
                  <a:spLocks/>
                </p:cNvSpPr>
                <p:nvPr/>
              </p:nvSpPr>
              <p:spPr bwMode="auto">
                <a:xfrm>
                  <a:off x="3215" y="2603"/>
                  <a:ext cx="18" cy="18"/>
                </a:xfrm>
                <a:custGeom>
                  <a:avLst/>
                  <a:gdLst>
                    <a:gd name="T0" fmla="*/ 8 w 18"/>
                    <a:gd name="T1" fmla="*/ 17 h 18"/>
                    <a:gd name="T2" fmla="*/ 0 w 18"/>
                    <a:gd name="T3" fmla="*/ 17 h 18"/>
                    <a:gd name="T4" fmla="*/ 17 w 18"/>
                    <a:gd name="T5" fmla="*/ 0 h 18"/>
                    <a:gd name="T6" fmla="*/ 17 w 18"/>
                    <a:gd name="T7" fmla="*/ 8 h 18"/>
                    <a:gd name="T8" fmla="*/ 8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17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4" name="Freeform 616"/>
                <p:cNvSpPr>
                  <a:spLocks/>
                </p:cNvSpPr>
                <p:nvPr/>
              </p:nvSpPr>
              <p:spPr bwMode="auto">
                <a:xfrm>
                  <a:off x="3207" y="2594"/>
                  <a:ext cx="26" cy="27"/>
                </a:xfrm>
                <a:custGeom>
                  <a:avLst/>
                  <a:gdLst>
                    <a:gd name="T0" fmla="*/ 8 w 26"/>
                    <a:gd name="T1" fmla="*/ 26 h 27"/>
                    <a:gd name="T2" fmla="*/ 0 w 26"/>
                    <a:gd name="T3" fmla="*/ 26 h 27"/>
                    <a:gd name="T4" fmla="*/ 25 w 26"/>
                    <a:gd name="T5" fmla="*/ 0 h 27"/>
                    <a:gd name="T6" fmla="*/ 25 w 26"/>
                    <a:gd name="T7" fmla="*/ 8 h 27"/>
                    <a:gd name="T8" fmla="*/ 8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8" y="26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25" y="8"/>
                      </a:lnTo>
                      <a:lnTo>
                        <a:pt x="8" y="2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5" name="Freeform 617"/>
                <p:cNvSpPr>
                  <a:spLocks/>
                </p:cNvSpPr>
                <p:nvPr/>
              </p:nvSpPr>
              <p:spPr bwMode="auto">
                <a:xfrm>
                  <a:off x="3198" y="2585"/>
                  <a:ext cx="35" cy="36"/>
                </a:xfrm>
                <a:custGeom>
                  <a:avLst/>
                  <a:gdLst>
                    <a:gd name="T0" fmla="*/ 8 w 35"/>
                    <a:gd name="T1" fmla="*/ 35 h 36"/>
                    <a:gd name="T2" fmla="*/ 0 w 35"/>
                    <a:gd name="T3" fmla="*/ 35 h 36"/>
                    <a:gd name="T4" fmla="*/ 34 w 35"/>
                    <a:gd name="T5" fmla="*/ 0 h 36"/>
                    <a:gd name="T6" fmla="*/ 34 w 35"/>
                    <a:gd name="T7" fmla="*/ 8 h 36"/>
                    <a:gd name="T8" fmla="*/ 8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8" y="35"/>
                      </a:moveTo>
                      <a:lnTo>
                        <a:pt x="0" y="35"/>
                      </a:lnTo>
                      <a:lnTo>
                        <a:pt x="34" y="0"/>
                      </a:lnTo>
                      <a:lnTo>
                        <a:pt x="34" y="8"/>
                      </a:lnTo>
                      <a:lnTo>
                        <a:pt x="8" y="35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6" name="Freeform 618"/>
                <p:cNvSpPr>
                  <a:spLocks/>
                </p:cNvSpPr>
                <p:nvPr/>
              </p:nvSpPr>
              <p:spPr bwMode="auto">
                <a:xfrm>
                  <a:off x="3190" y="2576"/>
                  <a:ext cx="43" cy="45"/>
                </a:xfrm>
                <a:custGeom>
                  <a:avLst/>
                  <a:gdLst>
                    <a:gd name="T0" fmla="*/ 8 w 43"/>
                    <a:gd name="T1" fmla="*/ 44 h 45"/>
                    <a:gd name="T2" fmla="*/ 0 w 43"/>
                    <a:gd name="T3" fmla="*/ 44 h 45"/>
                    <a:gd name="T4" fmla="*/ 42 w 43"/>
                    <a:gd name="T5" fmla="*/ 0 h 45"/>
                    <a:gd name="T6" fmla="*/ 42 w 43"/>
                    <a:gd name="T7" fmla="*/ 8 h 45"/>
                    <a:gd name="T8" fmla="*/ 8 w 43"/>
                    <a:gd name="T9" fmla="*/ 4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5"/>
                    <a:gd name="T17" fmla="*/ 43 w 4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5">
                      <a:moveTo>
                        <a:pt x="8" y="44"/>
                      </a:moveTo>
                      <a:lnTo>
                        <a:pt x="0" y="44"/>
                      </a:lnTo>
                      <a:lnTo>
                        <a:pt x="42" y="0"/>
                      </a:lnTo>
                      <a:lnTo>
                        <a:pt x="42" y="8"/>
                      </a:lnTo>
                      <a:lnTo>
                        <a:pt x="8" y="44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7" name="Freeform 619"/>
                <p:cNvSpPr>
                  <a:spLocks/>
                </p:cNvSpPr>
                <p:nvPr/>
              </p:nvSpPr>
              <p:spPr bwMode="auto">
                <a:xfrm>
                  <a:off x="3181" y="2568"/>
                  <a:ext cx="52" cy="53"/>
                </a:xfrm>
                <a:custGeom>
                  <a:avLst/>
                  <a:gdLst>
                    <a:gd name="T0" fmla="*/ 8 w 52"/>
                    <a:gd name="T1" fmla="*/ 52 h 53"/>
                    <a:gd name="T2" fmla="*/ 0 w 52"/>
                    <a:gd name="T3" fmla="*/ 52 h 53"/>
                    <a:gd name="T4" fmla="*/ 51 w 52"/>
                    <a:gd name="T5" fmla="*/ 0 h 53"/>
                    <a:gd name="T6" fmla="*/ 51 w 52"/>
                    <a:gd name="T7" fmla="*/ 8 h 53"/>
                    <a:gd name="T8" fmla="*/ 8 w 52"/>
                    <a:gd name="T9" fmla="*/ 52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53"/>
                    <a:gd name="T17" fmla="*/ 52 w 52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53"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51" y="0"/>
                      </a:lnTo>
                      <a:lnTo>
                        <a:pt x="51" y="8"/>
                      </a:lnTo>
                      <a:lnTo>
                        <a:pt x="8" y="52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8" name="Freeform 620"/>
                <p:cNvSpPr>
                  <a:spLocks/>
                </p:cNvSpPr>
                <p:nvPr/>
              </p:nvSpPr>
              <p:spPr bwMode="auto">
                <a:xfrm>
                  <a:off x="3173" y="2559"/>
                  <a:ext cx="60" cy="62"/>
                </a:xfrm>
                <a:custGeom>
                  <a:avLst/>
                  <a:gdLst>
                    <a:gd name="T0" fmla="*/ 7 w 60"/>
                    <a:gd name="T1" fmla="*/ 61 h 62"/>
                    <a:gd name="T2" fmla="*/ 0 w 60"/>
                    <a:gd name="T3" fmla="*/ 61 h 62"/>
                    <a:gd name="T4" fmla="*/ 59 w 60"/>
                    <a:gd name="T5" fmla="*/ 0 h 62"/>
                    <a:gd name="T6" fmla="*/ 59 w 60"/>
                    <a:gd name="T7" fmla="*/ 8 h 62"/>
                    <a:gd name="T8" fmla="*/ 7 w 60"/>
                    <a:gd name="T9" fmla="*/ 61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62"/>
                    <a:gd name="T17" fmla="*/ 60 w 60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62">
                      <a:moveTo>
                        <a:pt x="7" y="61"/>
                      </a:moveTo>
                      <a:lnTo>
                        <a:pt x="0" y="61"/>
                      </a:lnTo>
                      <a:lnTo>
                        <a:pt x="59" y="0"/>
                      </a:lnTo>
                      <a:lnTo>
                        <a:pt x="59" y="8"/>
                      </a:lnTo>
                      <a:lnTo>
                        <a:pt x="7" y="61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9" name="Freeform 621"/>
                <p:cNvSpPr>
                  <a:spLocks/>
                </p:cNvSpPr>
                <p:nvPr/>
              </p:nvSpPr>
              <p:spPr bwMode="auto">
                <a:xfrm>
                  <a:off x="3165" y="2550"/>
                  <a:ext cx="68" cy="71"/>
                </a:xfrm>
                <a:custGeom>
                  <a:avLst/>
                  <a:gdLst>
                    <a:gd name="T0" fmla="*/ 8 w 68"/>
                    <a:gd name="T1" fmla="*/ 70 h 71"/>
                    <a:gd name="T2" fmla="*/ 0 w 68"/>
                    <a:gd name="T3" fmla="*/ 70 h 71"/>
                    <a:gd name="T4" fmla="*/ 67 w 68"/>
                    <a:gd name="T5" fmla="*/ 0 h 71"/>
                    <a:gd name="T6" fmla="*/ 67 w 68"/>
                    <a:gd name="T7" fmla="*/ 8 h 71"/>
                    <a:gd name="T8" fmla="*/ 8 w 68"/>
                    <a:gd name="T9" fmla="*/ 7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1"/>
                    <a:gd name="T17" fmla="*/ 68 w 68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1">
                      <a:moveTo>
                        <a:pt x="8" y="70"/>
                      </a:moveTo>
                      <a:lnTo>
                        <a:pt x="0" y="70"/>
                      </a:lnTo>
                      <a:lnTo>
                        <a:pt x="67" y="0"/>
                      </a:lnTo>
                      <a:lnTo>
                        <a:pt x="67" y="8"/>
                      </a:lnTo>
                      <a:lnTo>
                        <a:pt x="8" y="70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0" name="Freeform 622"/>
                <p:cNvSpPr>
                  <a:spLocks/>
                </p:cNvSpPr>
                <p:nvPr/>
              </p:nvSpPr>
              <p:spPr bwMode="auto">
                <a:xfrm>
                  <a:off x="3155" y="2541"/>
                  <a:ext cx="78" cy="80"/>
                </a:xfrm>
                <a:custGeom>
                  <a:avLst/>
                  <a:gdLst>
                    <a:gd name="T0" fmla="*/ 9 w 78"/>
                    <a:gd name="T1" fmla="*/ 79 h 80"/>
                    <a:gd name="T2" fmla="*/ 0 w 78"/>
                    <a:gd name="T3" fmla="*/ 79 h 80"/>
                    <a:gd name="T4" fmla="*/ 77 w 78"/>
                    <a:gd name="T5" fmla="*/ 0 h 80"/>
                    <a:gd name="T6" fmla="*/ 77 w 78"/>
                    <a:gd name="T7" fmla="*/ 0 h 80"/>
                    <a:gd name="T8" fmla="*/ 77 w 78"/>
                    <a:gd name="T9" fmla="*/ 1 h 80"/>
                    <a:gd name="T10" fmla="*/ 77 w 78"/>
                    <a:gd name="T11" fmla="*/ 8 h 80"/>
                    <a:gd name="T12" fmla="*/ 9 w 78"/>
                    <a:gd name="T13" fmla="*/ 7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80"/>
                    <a:gd name="T23" fmla="*/ 78 w 78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80">
                      <a:moveTo>
                        <a:pt x="9" y="79"/>
                      </a:moveTo>
                      <a:lnTo>
                        <a:pt x="0" y="79"/>
                      </a:lnTo>
                      <a:lnTo>
                        <a:pt x="77" y="0"/>
                      </a:lnTo>
                      <a:lnTo>
                        <a:pt x="77" y="1"/>
                      </a:lnTo>
                      <a:lnTo>
                        <a:pt x="77" y="8"/>
                      </a:lnTo>
                      <a:lnTo>
                        <a:pt x="9" y="79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1" name="Freeform 623"/>
                <p:cNvSpPr>
                  <a:spLocks/>
                </p:cNvSpPr>
                <p:nvPr/>
              </p:nvSpPr>
              <p:spPr bwMode="auto">
                <a:xfrm>
                  <a:off x="3147" y="2538"/>
                  <a:ext cx="86" cy="83"/>
                </a:xfrm>
                <a:custGeom>
                  <a:avLst/>
                  <a:gdLst>
                    <a:gd name="T0" fmla="*/ 7 w 86"/>
                    <a:gd name="T1" fmla="*/ 82 h 83"/>
                    <a:gd name="T2" fmla="*/ 0 w 86"/>
                    <a:gd name="T3" fmla="*/ 82 h 83"/>
                    <a:gd name="T4" fmla="*/ 79 w 86"/>
                    <a:gd name="T5" fmla="*/ 0 h 83"/>
                    <a:gd name="T6" fmla="*/ 80 w 86"/>
                    <a:gd name="T7" fmla="*/ 0 h 83"/>
                    <a:gd name="T8" fmla="*/ 81 w 86"/>
                    <a:gd name="T9" fmla="*/ 0 h 83"/>
                    <a:gd name="T10" fmla="*/ 83 w 86"/>
                    <a:gd name="T11" fmla="*/ 0 h 83"/>
                    <a:gd name="T12" fmla="*/ 84 w 86"/>
                    <a:gd name="T13" fmla="*/ 1 h 83"/>
                    <a:gd name="T14" fmla="*/ 85 w 86"/>
                    <a:gd name="T15" fmla="*/ 3 h 83"/>
                    <a:gd name="T16" fmla="*/ 7 w 86"/>
                    <a:gd name="T17" fmla="*/ 82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83"/>
                    <a:gd name="T29" fmla="*/ 86 w 86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83">
                      <a:moveTo>
                        <a:pt x="7" y="82"/>
                      </a:moveTo>
                      <a:lnTo>
                        <a:pt x="0" y="82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4" y="1"/>
                      </a:lnTo>
                      <a:lnTo>
                        <a:pt x="85" y="3"/>
                      </a:lnTo>
                      <a:lnTo>
                        <a:pt x="7" y="82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2" name="Freeform 624"/>
                <p:cNvSpPr>
                  <a:spLocks/>
                </p:cNvSpPr>
                <p:nvPr/>
              </p:nvSpPr>
              <p:spPr bwMode="auto">
                <a:xfrm>
                  <a:off x="3142" y="2538"/>
                  <a:ext cx="85" cy="83"/>
                </a:xfrm>
                <a:custGeom>
                  <a:avLst/>
                  <a:gdLst>
                    <a:gd name="T0" fmla="*/ 5 w 85"/>
                    <a:gd name="T1" fmla="*/ 82 h 83"/>
                    <a:gd name="T2" fmla="*/ 3 w 85"/>
                    <a:gd name="T3" fmla="*/ 82 h 83"/>
                    <a:gd name="T4" fmla="*/ 3 w 85"/>
                    <a:gd name="T5" fmla="*/ 81 h 83"/>
                    <a:gd name="T6" fmla="*/ 1 w 85"/>
                    <a:gd name="T7" fmla="*/ 81 h 83"/>
                    <a:gd name="T8" fmla="*/ 0 w 85"/>
                    <a:gd name="T9" fmla="*/ 80 h 83"/>
                    <a:gd name="T10" fmla="*/ 0 w 85"/>
                    <a:gd name="T11" fmla="*/ 78 h 83"/>
                    <a:gd name="T12" fmla="*/ 75 w 85"/>
                    <a:gd name="T13" fmla="*/ 0 h 83"/>
                    <a:gd name="T14" fmla="*/ 84 w 85"/>
                    <a:gd name="T15" fmla="*/ 0 h 83"/>
                    <a:gd name="T16" fmla="*/ 5 w 85"/>
                    <a:gd name="T17" fmla="*/ 82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83"/>
                    <a:gd name="T29" fmla="*/ 85 w 85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83">
                      <a:moveTo>
                        <a:pt x="5" y="82"/>
                      </a:moveTo>
                      <a:lnTo>
                        <a:pt x="3" y="82"/>
                      </a:lnTo>
                      <a:lnTo>
                        <a:pt x="3" y="81"/>
                      </a:lnTo>
                      <a:lnTo>
                        <a:pt x="1" y="81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75" y="0"/>
                      </a:lnTo>
                      <a:lnTo>
                        <a:pt x="84" y="0"/>
                      </a:lnTo>
                      <a:lnTo>
                        <a:pt x="5" y="82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3" name="Freeform 625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78" cy="80"/>
                </a:xfrm>
                <a:custGeom>
                  <a:avLst/>
                  <a:gdLst>
                    <a:gd name="T0" fmla="*/ 0 w 78"/>
                    <a:gd name="T1" fmla="*/ 79 h 80"/>
                    <a:gd name="T2" fmla="*/ 0 w 78"/>
                    <a:gd name="T3" fmla="*/ 78 h 80"/>
                    <a:gd name="T4" fmla="*/ 0 w 78"/>
                    <a:gd name="T5" fmla="*/ 77 h 80"/>
                    <a:gd name="T6" fmla="*/ 0 w 78"/>
                    <a:gd name="T7" fmla="*/ 70 h 80"/>
                    <a:gd name="T8" fmla="*/ 68 w 78"/>
                    <a:gd name="T9" fmla="*/ 0 h 80"/>
                    <a:gd name="T10" fmla="*/ 77 w 78"/>
                    <a:gd name="T11" fmla="*/ 0 h 80"/>
                    <a:gd name="T12" fmla="*/ 0 w 78"/>
                    <a:gd name="T13" fmla="*/ 7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80"/>
                    <a:gd name="T23" fmla="*/ 78 w 78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80">
                      <a:moveTo>
                        <a:pt x="0" y="79"/>
                      </a:moveTo>
                      <a:lnTo>
                        <a:pt x="0" y="78"/>
                      </a:lnTo>
                      <a:lnTo>
                        <a:pt x="0" y="77"/>
                      </a:lnTo>
                      <a:lnTo>
                        <a:pt x="0" y="70"/>
                      </a:lnTo>
                      <a:lnTo>
                        <a:pt x="68" y="0"/>
                      </a:lnTo>
                      <a:lnTo>
                        <a:pt x="77" y="0"/>
                      </a:lnTo>
                      <a:lnTo>
                        <a:pt x="0" y="79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4" name="Freeform 626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69" cy="72"/>
                </a:xfrm>
                <a:custGeom>
                  <a:avLst/>
                  <a:gdLst>
                    <a:gd name="T0" fmla="*/ 0 w 69"/>
                    <a:gd name="T1" fmla="*/ 71 h 72"/>
                    <a:gd name="T2" fmla="*/ 0 w 69"/>
                    <a:gd name="T3" fmla="*/ 62 h 72"/>
                    <a:gd name="T4" fmla="*/ 59 w 69"/>
                    <a:gd name="T5" fmla="*/ 0 h 72"/>
                    <a:gd name="T6" fmla="*/ 68 w 69"/>
                    <a:gd name="T7" fmla="*/ 0 h 72"/>
                    <a:gd name="T8" fmla="*/ 0 w 69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2"/>
                    <a:gd name="T17" fmla="*/ 69 w 69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2">
                      <a:moveTo>
                        <a:pt x="0" y="71"/>
                      </a:moveTo>
                      <a:lnTo>
                        <a:pt x="0" y="62"/>
                      </a:lnTo>
                      <a:lnTo>
                        <a:pt x="59" y="0"/>
                      </a:lnTo>
                      <a:lnTo>
                        <a:pt x="68" y="0"/>
                      </a:lnTo>
                      <a:lnTo>
                        <a:pt x="0" y="71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5" name="Freeform 627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61" cy="63"/>
                </a:xfrm>
                <a:custGeom>
                  <a:avLst/>
                  <a:gdLst>
                    <a:gd name="T0" fmla="*/ 0 w 61"/>
                    <a:gd name="T1" fmla="*/ 62 h 63"/>
                    <a:gd name="T2" fmla="*/ 0 w 61"/>
                    <a:gd name="T3" fmla="*/ 53 h 63"/>
                    <a:gd name="T4" fmla="*/ 51 w 61"/>
                    <a:gd name="T5" fmla="*/ 0 h 63"/>
                    <a:gd name="T6" fmla="*/ 60 w 61"/>
                    <a:gd name="T7" fmla="*/ 0 h 63"/>
                    <a:gd name="T8" fmla="*/ 0 w 61"/>
                    <a:gd name="T9" fmla="*/ 62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63"/>
                    <a:gd name="T17" fmla="*/ 61 w 61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63">
                      <a:moveTo>
                        <a:pt x="0" y="62"/>
                      </a:moveTo>
                      <a:lnTo>
                        <a:pt x="0" y="53"/>
                      </a:lnTo>
                      <a:lnTo>
                        <a:pt x="51" y="0"/>
                      </a:lnTo>
                      <a:lnTo>
                        <a:pt x="60" y="0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6" name="Freeform 628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52" cy="54"/>
                </a:xfrm>
                <a:custGeom>
                  <a:avLst/>
                  <a:gdLst>
                    <a:gd name="T0" fmla="*/ 0 w 52"/>
                    <a:gd name="T1" fmla="*/ 53 h 54"/>
                    <a:gd name="T2" fmla="*/ 0 w 52"/>
                    <a:gd name="T3" fmla="*/ 44 h 54"/>
                    <a:gd name="T4" fmla="*/ 43 w 52"/>
                    <a:gd name="T5" fmla="*/ 0 h 54"/>
                    <a:gd name="T6" fmla="*/ 51 w 52"/>
                    <a:gd name="T7" fmla="*/ 0 h 54"/>
                    <a:gd name="T8" fmla="*/ 0 w 52"/>
                    <a:gd name="T9" fmla="*/ 53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54"/>
                    <a:gd name="T17" fmla="*/ 52 w 52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54">
                      <a:moveTo>
                        <a:pt x="0" y="53"/>
                      </a:moveTo>
                      <a:lnTo>
                        <a:pt x="0" y="44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7" name="Freeform 629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44" cy="45"/>
                </a:xfrm>
                <a:custGeom>
                  <a:avLst/>
                  <a:gdLst>
                    <a:gd name="T0" fmla="*/ 0 w 44"/>
                    <a:gd name="T1" fmla="*/ 44 h 45"/>
                    <a:gd name="T2" fmla="*/ 0 w 44"/>
                    <a:gd name="T3" fmla="*/ 35 h 45"/>
                    <a:gd name="T4" fmla="*/ 34 w 44"/>
                    <a:gd name="T5" fmla="*/ 0 h 45"/>
                    <a:gd name="T6" fmla="*/ 43 w 44"/>
                    <a:gd name="T7" fmla="*/ 0 h 45"/>
                    <a:gd name="T8" fmla="*/ 0 w 44"/>
                    <a:gd name="T9" fmla="*/ 4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45"/>
                    <a:gd name="T17" fmla="*/ 44 w 4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45">
                      <a:moveTo>
                        <a:pt x="0" y="44"/>
                      </a:moveTo>
                      <a:lnTo>
                        <a:pt x="0" y="35"/>
                      </a:lnTo>
                      <a:lnTo>
                        <a:pt x="34" y="0"/>
                      </a:lnTo>
                      <a:lnTo>
                        <a:pt x="43" y="0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8" name="Freeform 630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36" cy="37"/>
                </a:xfrm>
                <a:custGeom>
                  <a:avLst/>
                  <a:gdLst>
                    <a:gd name="T0" fmla="*/ 0 w 36"/>
                    <a:gd name="T1" fmla="*/ 36 h 37"/>
                    <a:gd name="T2" fmla="*/ 0 w 36"/>
                    <a:gd name="T3" fmla="*/ 26 h 37"/>
                    <a:gd name="T4" fmla="*/ 26 w 36"/>
                    <a:gd name="T5" fmla="*/ 0 h 37"/>
                    <a:gd name="T6" fmla="*/ 35 w 36"/>
                    <a:gd name="T7" fmla="*/ 0 h 37"/>
                    <a:gd name="T8" fmla="*/ 0 w 36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7"/>
                    <a:gd name="T17" fmla="*/ 36 w 36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7">
                      <a:moveTo>
                        <a:pt x="0" y="36"/>
                      </a:moveTo>
                      <a:lnTo>
                        <a:pt x="0" y="26"/>
                      </a:lnTo>
                      <a:lnTo>
                        <a:pt x="26" y="0"/>
                      </a:lnTo>
                      <a:lnTo>
                        <a:pt x="35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9" name="Freeform 631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27" cy="27"/>
                </a:xfrm>
                <a:custGeom>
                  <a:avLst/>
                  <a:gdLst>
                    <a:gd name="T0" fmla="*/ 0 w 27"/>
                    <a:gd name="T1" fmla="*/ 26 h 27"/>
                    <a:gd name="T2" fmla="*/ 0 w 27"/>
                    <a:gd name="T3" fmla="*/ 17 h 27"/>
                    <a:gd name="T4" fmla="*/ 16 w 27"/>
                    <a:gd name="T5" fmla="*/ 0 h 27"/>
                    <a:gd name="T6" fmla="*/ 26 w 27"/>
                    <a:gd name="T7" fmla="*/ 0 h 27"/>
                    <a:gd name="T8" fmla="*/ 0 w 27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7"/>
                    <a:gd name="T17" fmla="*/ 27 w 2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6" y="0"/>
                      </a:lnTo>
                      <a:lnTo>
                        <a:pt x="26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0" name="Freeform 632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18" cy="19"/>
                </a:xfrm>
                <a:custGeom>
                  <a:avLst/>
                  <a:gdLst>
                    <a:gd name="T0" fmla="*/ 0 w 18"/>
                    <a:gd name="T1" fmla="*/ 18 h 19"/>
                    <a:gd name="T2" fmla="*/ 0 w 18"/>
                    <a:gd name="T3" fmla="*/ 8 h 19"/>
                    <a:gd name="T4" fmla="*/ 8 w 18"/>
                    <a:gd name="T5" fmla="*/ 0 h 19"/>
                    <a:gd name="T6" fmla="*/ 17 w 18"/>
                    <a:gd name="T7" fmla="*/ 0 h 19"/>
                    <a:gd name="T8" fmla="*/ 0 w 18"/>
                    <a:gd name="T9" fmla="*/ 1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9"/>
                    <a:gd name="T17" fmla="*/ 18 w 18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9">
                      <a:moveTo>
                        <a:pt x="0" y="18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1" name="Freeform 633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9 h 17"/>
                    <a:gd name="T4" fmla="*/ 1 w 17"/>
                    <a:gd name="T5" fmla="*/ 6 h 17"/>
                    <a:gd name="T6" fmla="*/ 2 w 17"/>
                    <a:gd name="T7" fmla="*/ 3 h 17"/>
                    <a:gd name="T8" fmla="*/ 5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2" name="Freeform 634"/>
                <p:cNvSpPr>
                  <a:spLocks/>
                </p:cNvSpPr>
                <p:nvPr/>
              </p:nvSpPr>
              <p:spPr bwMode="auto">
                <a:xfrm>
                  <a:off x="3182" y="2550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3" name="Freeform 635"/>
                <p:cNvSpPr>
                  <a:spLocks/>
                </p:cNvSpPr>
                <p:nvPr/>
              </p:nvSpPr>
              <p:spPr bwMode="auto">
                <a:xfrm>
                  <a:off x="3182" y="2550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4" name="Freeform 636"/>
                <p:cNvSpPr>
                  <a:spLocks/>
                </p:cNvSpPr>
                <p:nvPr/>
              </p:nvSpPr>
              <p:spPr bwMode="auto">
                <a:xfrm>
                  <a:off x="3182" y="2586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5" name="Freeform 637"/>
                <p:cNvSpPr>
                  <a:spLocks/>
                </p:cNvSpPr>
                <p:nvPr/>
              </p:nvSpPr>
              <p:spPr bwMode="auto">
                <a:xfrm>
                  <a:off x="3015" y="2630"/>
                  <a:ext cx="129" cy="17"/>
                </a:xfrm>
                <a:custGeom>
                  <a:avLst/>
                  <a:gdLst>
                    <a:gd name="T0" fmla="*/ 0 w 129"/>
                    <a:gd name="T1" fmla="*/ 0 h 17"/>
                    <a:gd name="T2" fmla="*/ 0 w 129"/>
                    <a:gd name="T3" fmla="*/ 4 h 17"/>
                    <a:gd name="T4" fmla="*/ 0 w 129"/>
                    <a:gd name="T5" fmla="*/ 9 h 17"/>
                    <a:gd name="T6" fmla="*/ 1 w 129"/>
                    <a:gd name="T7" fmla="*/ 13 h 17"/>
                    <a:gd name="T8" fmla="*/ 1 w 129"/>
                    <a:gd name="T9" fmla="*/ 16 h 17"/>
                    <a:gd name="T10" fmla="*/ 3 w 129"/>
                    <a:gd name="T11" fmla="*/ 16 h 17"/>
                    <a:gd name="T12" fmla="*/ 125 w 129"/>
                    <a:gd name="T13" fmla="*/ 16 h 17"/>
                    <a:gd name="T14" fmla="*/ 126 w 129"/>
                    <a:gd name="T15" fmla="*/ 16 h 17"/>
                    <a:gd name="T16" fmla="*/ 127 w 129"/>
                    <a:gd name="T17" fmla="*/ 13 h 17"/>
                    <a:gd name="T18" fmla="*/ 128 w 129"/>
                    <a:gd name="T19" fmla="*/ 9 h 17"/>
                    <a:gd name="T20" fmla="*/ 128 w 129"/>
                    <a:gd name="T21" fmla="*/ 4 h 17"/>
                    <a:gd name="T22" fmla="*/ 128 w 129"/>
                    <a:gd name="T23" fmla="*/ 0 h 17"/>
                    <a:gd name="T24" fmla="*/ 0 w 129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9"/>
                    <a:gd name="T40" fmla="*/ 0 h 17"/>
                    <a:gd name="T41" fmla="*/ 129 w 129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9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125" y="16"/>
                      </a:lnTo>
                      <a:lnTo>
                        <a:pt x="126" y="16"/>
                      </a:lnTo>
                      <a:lnTo>
                        <a:pt x="127" y="13"/>
                      </a:lnTo>
                      <a:lnTo>
                        <a:pt x="128" y="9"/>
                      </a:lnTo>
                      <a:lnTo>
                        <a:pt x="128" y="4"/>
                      </a:lnTo>
                      <a:lnTo>
                        <a:pt x="12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6" name="Freeform 638"/>
                <p:cNvSpPr>
                  <a:spLocks/>
                </p:cNvSpPr>
                <p:nvPr/>
              </p:nvSpPr>
              <p:spPr bwMode="auto">
                <a:xfrm>
                  <a:off x="3015" y="2624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7" name="Freeform 639"/>
                <p:cNvSpPr>
                  <a:spLocks/>
                </p:cNvSpPr>
                <p:nvPr/>
              </p:nvSpPr>
              <p:spPr bwMode="auto">
                <a:xfrm>
                  <a:off x="3015" y="2618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8" name="Freeform 640"/>
                <p:cNvSpPr>
                  <a:spLocks/>
                </p:cNvSpPr>
                <p:nvPr/>
              </p:nvSpPr>
              <p:spPr bwMode="auto">
                <a:xfrm>
                  <a:off x="3015" y="2613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9" name="Freeform 641"/>
                <p:cNvSpPr>
                  <a:spLocks/>
                </p:cNvSpPr>
                <p:nvPr/>
              </p:nvSpPr>
              <p:spPr bwMode="auto">
                <a:xfrm>
                  <a:off x="3015" y="2607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0" name="Freeform 642"/>
                <p:cNvSpPr>
                  <a:spLocks/>
                </p:cNvSpPr>
                <p:nvPr/>
              </p:nvSpPr>
              <p:spPr bwMode="auto">
                <a:xfrm>
                  <a:off x="3015" y="2601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1" name="Freeform 643"/>
                <p:cNvSpPr>
                  <a:spLocks/>
                </p:cNvSpPr>
                <p:nvPr/>
              </p:nvSpPr>
              <p:spPr bwMode="auto">
                <a:xfrm>
                  <a:off x="3015" y="2596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2" name="Freeform 644"/>
                <p:cNvSpPr>
                  <a:spLocks/>
                </p:cNvSpPr>
                <p:nvPr/>
              </p:nvSpPr>
              <p:spPr bwMode="auto">
                <a:xfrm>
                  <a:off x="3015" y="2590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3" name="Freeform 645"/>
                <p:cNvSpPr>
                  <a:spLocks/>
                </p:cNvSpPr>
                <p:nvPr/>
              </p:nvSpPr>
              <p:spPr bwMode="auto">
                <a:xfrm>
                  <a:off x="3015" y="2584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4" name="Freeform 646"/>
                <p:cNvSpPr>
                  <a:spLocks/>
                </p:cNvSpPr>
                <p:nvPr/>
              </p:nvSpPr>
              <p:spPr bwMode="auto">
                <a:xfrm>
                  <a:off x="3015" y="2579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5" name="Freeform 647"/>
                <p:cNvSpPr>
                  <a:spLocks/>
                </p:cNvSpPr>
                <p:nvPr/>
              </p:nvSpPr>
              <p:spPr bwMode="auto">
                <a:xfrm>
                  <a:off x="3015" y="2573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6" name="Freeform 648"/>
                <p:cNvSpPr>
                  <a:spLocks/>
                </p:cNvSpPr>
                <p:nvPr/>
              </p:nvSpPr>
              <p:spPr bwMode="auto">
                <a:xfrm>
                  <a:off x="3015" y="2567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7" name="Freeform 649"/>
                <p:cNvSpPr>
                  <a:spLocks/>
                </p:cNvSpPr>
                <p:nvPr/>
              </p:nvSpPr>
              <p:spPr bwMode="auto">
                <a:xfrm>
                  <a:off x="3015" y="2561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8" name="Freeform 650"/>
                <p:cNvSpPr>
                  <a:spLocks/>
                </p:cNvSpPr>
                <p:nvPr/>
              </p:nvSpPr>
              <p:spPr bwMode="auto">
                <a:xfrm>
                  <a:off x="3015" y="2556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9" name="Freeform 651"/>
                <p:cNvSpPr>
                  <a:spLocks/>
                </p:cNvSpPr>
                <p:nvPr/>
              </p:nvSpPr>
              <p:spPr bwMode="auto">
                <a:xfrm>
                  <a:off x="3015" y="2550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0" name="Freeform 652"/>
                <p:cNvSpPr>
                  <a:spLocks/>
                </p:cNvSpPr>
                <p:nvPr/>
              </p:nvSpPr>
              <p:spPr bwMode="auto">
                <a:xfrm>
                  <a:off x="3015" y="2544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1" name="Freeform 653"/>
                <p:cNvSpPr>
                  <a:spLocks/>
                </p:cNvSpPr>
                <p:nvPr/>
              </p:nvSpPr>
              <p:spPr bwMode="auto">
                <a:xfrm>
                  <a:off x="3015" y="2539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2" name="Freeform 654"/>
                <p:cNvSpPr>
                  <a:spLocks/>
                </p:cNvSpPr>
                <p:nvPr/>
              </p:nvSpPr>
              <p:spPr bwMode="auto">
                <a:xfrm>
                  <a:off x="3015" y="2533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3" name="Freeform 655"/>
                <p:cNvSpPr>
                  <a:spLocks/>
                </p:cNvSpPr>
                <p:nvPr/>
              </p:nvSpPr>
              <p:spPr bwMode="auto">
                <a:xfrm>
                  <a:off x="3015" y="2527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4" name="Freeform 656"/>
                <p:cNvSpPr>
                  <a:spLocks/>
                </p:cNvSpPr>
                <p:nvPr/>
              </p:nvSpPr>
              <p:spPr bwMode="auto">
                <a:xfrm>
                  <a:off x="3015" y="2522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11 h 17"/>
                    <a:gd name="T4" fmla="*/ 0 w 129"/>
                    <a:gd name="T5" fmla="*/ 6 h 17"/>
                    <a:gd name="T6" fmla="*/ 1 w 129"/>
                    <a:gd name="T7" fmla="*/ 2 h 17"/>
                    <a:gd name="T8" fmla="*/ 1 w 129"/>
                    <a:gd name="T9" fmla="*/ 0 h 17"/>
                    <a:gd name="T10" fmla="*/ 3 w 129"/>
                    <a:gd name="T11" fmla="*/ 0 h 17"/>
                    <a:gd name="T12" fmla="*/ 125 w 129"/>
                    <a:gd name="T13" fmla="*/ 0 h 17"/>
                    <a:gd name="T14" fmla="*/ 126 w 129"/>
                    <a:gd name="T15" fmla="*/ 0 h 17"/>
                    <a:gd name="T16" fmla="*/ 127 w 129"/>
                    <a:gd name="T17" fmla="*/ 2 h 17"/>
                    <a:gd name="T18" fmla="*/ 128 w 129"/>
                    <a:gd name="T19" fmla="*/ 6 h 17"/>
                    <a:gd name="T20" fmla="*/ 128 w 129"/>
                    <a:gd name="T21" fmla="*/ 11 h 17"/>
                    <a:gd name="T22" fmla="*/ 128 w 129"/>
                    <a:gd name="T23" fmla="*/ 16 h 17"/>
                    <a:gd name="T24" fmla="*/ 0 w 129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9"/>
                    <a:gd name="T40" fmla="*/ 0 h 17"/>
                    <a:gd name="T41" fmla="*/ 129 w 129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2"/>
                      </a:lnTo>
                      <a:lnTo>
                        <a:pt x="128" y="6"/>
                      </a:lnTo>
                      <a:lnTo>
                        <a:pt x="128" y="11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5" name="Freeform 657"/>
                <p:cNvSpPr>
                  <a:spLocks/>
                </p:cNvSpPr>
                <p:nvPr/>
              </p:nvSpPr>
              <p:spPr bwMode="auto">
                <a:xfrm>
                  <a:off x="2997" y="2630"/>
                  <a:ext cx="20" cy="17"/>
                </a:xfrm>
                <a:custGeom>
                  <a:avLst/>
                  <a:gdLst>
                    <a:gd name="T0" fmla="*/ 0 w 20"/>
                    <a:gd name="T1" fmla="*/ 0 h 17"/>
                    <a:gd name="T2" fmla="*/ 2 w 20"/>
                    <a:gd name="T3" fmla="*/ 2 h 17"/>
                    <a:gd name="T4" fmla="*/ 3 w 20"/>
                    <a:gd name="T5" fmla="*/ 4 h 17"/>
                    <a:gd name="T6" fmla="*/ 6 w 20"/>
                    <a:gd name="T7" fmla="*/ 6 h 17"/>
                    <a:gd name="T8" fmla="*/ 8 w 20"/>
                    <a:gd name="T9" fmla="*/ 6 h 17"/>
                    <a:gd name="T10" fmla="*/ 10 w 20"/>
                    <a:gd name="T11" fmla="*/ 9 h 17"/>
                    <a:gd name="T12" fmla="*/ 12 w 20"/>
                    <a:gd name="T13" fmla="*/ 11 h 17"/>
                    <a:gd name="T14" fmla="*/ 14 w 20"/>
                    <a:gd name="T15" fmla="*/ 13 h 17"/>
                    <a:gd name="T16" fmla="*/ 16 w 20"/>
                    <a:gd name="T17" fmla="*/ 16 h 17"/>
                    <a:gd name="T18" fmla="*/ 17 w 20"/>
                    <a:gd name="T19" fmla="*/ 16 h 17"/>
                    <a:gd name="T20" fmla="*/ 18 w 20"/>
                    <a:gd name="T21" fmla="*/ 13 h 17"/>
                    <a:gd name="T22" fmla="*/ 19 w 20"/>
                    <a:gd name="T23" fmla="*/ 11 h 17"/>
                    <a:gd name="T24" fmla="*/ 19 w 20"/>
                    <a:gd name="T25" fmla="*/ 9 h 17"/>
                    <a:gd name="T26" fmla="*/ 19 w 20"/>
                    <a:gd name="T27" fmla="*/ 4 h 17"/>
                    <a:gd name="T28" fmla="*/ 19 w 20"/>
                    <a:gd name="T29" fmla="*/ 0 h 17"/>
                    <a:gd name="T30" fmla="*/ 0 w 20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8" y="13"/>
                      </a:lnTo>
                      <a:lnTo>
                        <a:pt x="19" y="11"/>
                      </a:ln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" name="Freeform 658"/>
                <p:cNvSpPr>
                  <a:spLocks/>
                </p:cNvSpPr>
                <p:nvPr/>
              </p:nvSpPr>
              <p:spPr bwMode="auto">
                <a:xfrm>
                  <a:off x="2980" y="2624"/>
                  <a:ext cx="37" cy="17"/>
                </a:xfrm>
                <a:custGeom>
                  <a:avLst/>
                  <a:gdLst>
                    <a:gd name="T0" fmla="*/ 17 w 37"/>
                    <a:gd name="T1" fmla="*/ 16 h 17"/>
                    <a:gd name="T2" fmla="*/ 15 w 37"/>
                    <a:gd name="T3" fmla="*/ 13 h 17"/>
                    <a:gd name="T4" fmla="*/ 13 w 37"/>
                    <a:gd name="T5" fmla="*/ 13 h 17"/>
                    <a:gd name="T6" fmla="*/ 10 w 37"/>
                    <a:gd name="T7" fmla="*/ 11 h 17"/>
                    <a:gd name="T8" fmla="*/ 9 w 37"/>
                    <a:gd name="T9" fmla="*/ 9 h 17"/>
                    <a:gd name="T10" fmla="*/ 7 w 37"/>
                    <a:gd name="T11" fmla="*/ 6 h 17"/>
                    <a:gd name="T12" fmla="*/ 5 w 37"/>
                    <a:gd name="T13" fmla="*/ 4 h 17"/>
                    <a:gd name="T14" fmla="*/ 3 w 37"/>
                    <a:gd name="T15" fmla="*/ 4 h 17"/>
                    <a:gd name="T16" fmla="*/ 0 w 37"/>
                    <a:gd name="T17" fmla="*/ 2 h 17"/>
                    <a:gd name="T18" fmla="*/ 0 w 37"/>
                    <a:gd name="T19" fmla="*/ 0 h 17"/>
                    <a:gd name="T20" fmla="*/ 0 w 37"/>
                    <a:gd name="T21" fmla="*/ 0 h 17"/>
                    <a:gd name="T22" fmla="*/ 36 w 37"/>
                    <a:gd name="T23" fmla="*/ 0 h 17"/>
                    <a:gd name="T24" fmla="*/ 36 w 37"/>
                    <a:gd name="T25" fmla="*/ 4 h 17"/>
                    <a:gd name="T26" fmla="*/ 36 w 37"/>
                    <a:gd name="T27" fmla="*/ 9 h 17"/>
                    <a:gd name="T28" fmla="*/ 36 w 37"/>
                    <a:gd name="T29" fmla="*/ 13 h 17"/>
                    <a:gd name="T30" fmla="*/ 36 w 37"/>
                    <a:gd name="T31" fmla="*/ 16 h 17"/>
                    <a:gd name="T32" fmla="*/ 17 w 3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7"/>
                    <a:gd name="T52" fmla="*/ 0 h 17"/>
                    <a:gd name="T53" fmla="*/ 37 w 3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7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0" y="11"/>
                      </a:lnTo>
                      <a:lnTo>
                        <a:pt x="9" y="9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4"/>
                      </a:lnTo>
                      <a:lnTo>
                        <a:pt x="36" y="9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" name="Freeform 659"/>
                <p:cNvSpPr>
                  <a:spLocks/>
                </p:cNvSpPr>
                <p:nvPr/>
              </p:nvSpPr>
              <p:spPr bwMode="auto">
                <a:xfrm>
                  <a:off x="2962" y="2618"/>
                  <a:ext cx="55" cy="17"/>
                </a:xfrm>
                <a:custGeom>
                  <a:avLst/>
                  <a:gdLst>
                    <a:gd name="T0" fmla="*/ 18 w 55"/>
                    <a:gd name="T1" fmla="*/ 16 h 17"/>
                    <a:gd name="T2" fmla="*/ 15 w 55"/>
                    <a:gd name="T3" fmla="*/ 13 h 17"/>
                    <a:gd name="T4" fmla="*/ 13 w 55"/>
                    <a:gd name="T5" fmla="*/ 13 h 17"/>
                    <a:gd name="T6" fmla="*/ 10 w 55"/>
                    <a:gd name="T7" fmla="*/ 11 h 17"/>
                    <a:gd name="T8" fmla="*/ 8 w 55"/>
                    <a:gd name="T9" fmla="*/ 9 h 17"/>
                    <a:gd name="T10" fmla="*/ 6 w 55"/>
                    <a:gd name="T11" fmla="*/ 6 h 17"/>
                    <a:gd name="T12" fmla="*/ 3 w 55"/>
                    <a:gd name="T13" fmla="*/ 4 h 17"/>
                    <a:gd name="T14" fmla="*/ 2 w 55"/>
                    <a:gd name="T15" fmla="*/ 2 h 17"/>
                    <a:gd name="T16" fmla="*/ 0 w 55"/>
                    <a:gd name="T17" fmla="*/ 0 h 17"/>
                    <a:gd name="T18" fmla="*/ 54 w 55"/>
                    <a:gd name="T19" fmla="*/ 0 h 17"/>
                    <a:gd name="T20" fmla="*/ 54 w 55"/>
                    <a:gd name="T21" fmla="*/ 4 h 17"/>
                    <a:gd name="T22" fmla="*/ 54 w 55"/>
                    <a:gd name="T23" fmla="*/ 9 h 17"/>
                    <a:gd name="T24" fmla="*/ 54 w 55"/>
                    <a:gd name="T25" fmla="*/ 13 h 17"/>
                    <a:gd name="T26" fmla="*/ 54 w 55"/>
                    <a:gd name="T27" fmla="*/ 16 h 17"/>
                    <a:gd name="T28" fmla="*/ 18 w 5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"/>
                    <a:gd name="T46" fmla="*/ 0 h 17"/>
                    <a:gd name="T47" fmla="*/ 55 w 5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" h="17">
                      <a:moveTo>
                        <a:pt x="18" y="16"/>
                      </a:move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6"/>
                      </a:ln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9"/>
                      </a:lnTo>
                      <a:lnTo>
                        <a:pt x="54" y="13"/>
                      </a:lnTo>
                      <a:lnTo>
                        <a:pt x="54" y="16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" name="Freeform 660"/>
                <p:cNvSpPr>
                  <a:spLocks/>
                </p:cNvSpPr>
                <p:nvPr/>
              </p:nvSpPr>
              <p:spPr bwMode="auto">
                <a:xfrm>
                  <a:off x="2947" y="2614"/>
                  <a:ext cx="70" cy="17"/>
                </a:xfrm>
                <a:custGeom>
                  <a:avLst/>
                  <a:gdLst>
                    <a:gd name="T0" fmla="*/ 15 w 70"/>
                    <a:gd name="T1" fmla="*/ 16 h 17"/>
                    <a:gd name="T2" fmla="*/ 13 w 70"/>
                    <a:gd name="T3" fmla="*/ 16 h 17"/>
                    <a:gd name="T4" fmla="*/ 11 w 70"/>
                    <a:gd name="T5" fmla="*/ 13 h 17"/>
                    <a:gd name="T6" fmla="*/ 10 w 70"/>
                    <a:gd name="T7" fmla="*/ 10 h 17"/>
                    <a:gd name="T8" fmla="*/ 8 w 70"/>
                    <a:gd name="T9" fmla="*/ 8 h 17"/>
                    <a:gd name="T10" fmla="*/ 6 w 70"/>
                    <a:gd name="T11" fmla="*/ 8 h 17"/>
                    <a:gd name="T12" fmla="*/ 5 w 70"/>
                    <a:gd name="T13" fmla="*/ 5 h 17"/>
                    <a:gd name="T14" fmla="*/ 3 w 70"/>
                    <a:gd name="T15" fmla="*/ 5 h 17"/>
                    <a:gd name="T16" fmla="*/ 1 w 70"/>
                    <a:gd name="T17" fmla="*/ 2 h 17"/>
                    <a:gd name="T18" fmla="*/ 0 w 70"/>
                    <a:gd name="T19" fmla="*/ 0 h 17"/>
                    <a:gd name="T20" fmla="*/ 0 w 70"/>
                    <a:gd name="T21" fmla="*/ 0 h 17"/>
                    <a:gd name="T22" fmla="*/ 69 w 70"/>
                    <a:gd name="T23" fmla="*/ 0 h 17"/>
                    <a:gd name="T24" fmla="*/ 69 w 70"/>
                    <a:gd name="T25" fmla="*/ 2 h 17"/>
                    <a:gd name="T26" fmla="*/ 69 w 70"/>
                    <a:gd name="T27" fmla="*/ 8 h 17"/>
                    <a:gd name="T28" fmla="*/ 69 w 70"/>
                    <a:gd name="T29" fmla="*/ 13 h 17"/>
                    <a:gd name="T30" fmla="*/ 69 w 70"/>
                    <a:gd name="T31" fmla="*/ 16 h 17"/>
                    <a:gd name="T32" fmla="*/ 15 w 70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17"/>
                    <a:gd name="T53" fmla="*/ 70 w 70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17">
                      <a:moveTo>
                        <a:pt x="15" y="16"/>
                      </a:move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8"/>
                      </a:lnTo>
                      <a:lnTo>
                        <a:pt x="69" y="13"/>
                      </a:lnTo>
                      <a:lnTo>
                        <a:pt x="69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9" name="Freeform 661"/>
                <p:cNvSpPr>
                  <a:spLocks/>
                </p:cNvSpPr>
                <p:nvPr/>
              </p:nvSpPr>
              <p:spPr bwMode="auto">
                <a:xfrm>
                  <a:off x="2947" y="2608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9 h 17"/>
                    <a:gd name="T6" fmla="*/ 0 w 70"/>
                    <a:gd name="T7" fmla="*/ 6 h 17"/>
                    <a:gd name="T8" fmla="*/ 0 w 70"/>
                    <a:gd name="T9" fmla="*/ 2 h 17"/>
                    <a:gd name="T10" fmla="*/ 0 w 70"/>
                    <a:gd name="T11" fmla="*/ 0 h 17"/>
                    <a:gd name="T12" fmla="*/ 69 w 70"/>
                    <a:gd name="T13" fmla="*/ 0 h 17"/>
                    <a:gd name="T14" fmla="*/ 69 w 70"/>
                    <a:gd name="T15" fmla="*/ 2 h 17"/>
                    <a:gd name="T16" fmla="*/ 69 w 70"/>
                    <a:gd name="T17" fmla="*/ 6 h 17"/>
                    <a:gd name="T18" fmla="*/ 69 w 70"/>
                    <a:gd name="T19" fmla="*/ 11 h 17"/>
                    <a:gd name="T20" fmla="*/ 69 w 70"/>
                    <a:gd name="T21" fmla="*/ 16 h 17"/>
                    <a:gd name="T22" fmla="*/ 0 w 70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17"/>
                    <a:gd name="T38" fmla="*/ 70 w 70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0" name="Freeform 662"/>
                <p:cNvSpPr>
                  <a:spLocks/>
                </p:cNvSpPr>
                <p:nvPr/>
              </p:nvSpPr>
              <p:spPr bwMode="auto">
                <a:xfrm>
                  <a:off x="2947" y="2601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2 h 17"/>
                    <a:gd name="T4" fmla="*/ 0 w 70"/>
                    <a:gd name="T5" fmla="*/ 8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8 h 17"/>
                    <a:gd name="T16" fmla="*/ 69 w 70"/>
                    <a:gd name="T17" fmla="*/ 12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8"/>
                      </a:lnTo>
                      <a:lnTo>
                        <a:pt x="69" y="12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1" name="Freeform 663"/>
                <p:cNvSpPr>
                  <a:spLocks/>
                </p:cNvSpPr>
                <p:nvPr/>
              </p:nvSpPr>
              <p:spPr bwMode="auto">
                <a:xfrm>
                  <a:off x="2947" y="2596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8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8 h 17"/>
                    <a:gd name="T16" fmla="*/ 69 w 70"/>
                    <a:gd name="T17" fmla="*/ 13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8"/>
                      </a:lnTo>
                      <a:lnTo>
                        <a:pt x="69" y="13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2" name="Freeform 664"/>
                <p:cNvSpPr>
                  <a:spLocks/>
                </p:cNvSpPr>
                <p:nvPr/>
              </p:nvSpPr>
              <p:spPr bwMode="auto">
                <a:xfrm>
                  <a:off x="2947" y="2591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3" name="Freeform 665"/>
                <p:cNvSpPr>
                  <a:spLocks/>
                </p:cNvSpPr>
                <p:nvPr/>
              </p:nvSpPr>
              <p:spPr bwMode="auto">
                <a:xfrm>
                  <a:off x="2947" y="2585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4" name="Freeform 666"/>
                <p:cNvSpPr>
                  <a:spLocks/>
                </p:cNvSpPr>
                <p:nvPr/>
              </p:nvSpPr>
              <p:spPr bwMode="auto">
                <a:xfrm>
                  <a:off x="2947" y="2579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2 h 17"/>
                    <a:gd name="T4" fmla="*/ 0 w 70"/>
                    <a:gd name="T5" fmla="*/ 8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8 h 17"/>
                    <a:gd name="T16" fmla="*/ 69 w 70"/>
                    <a:gd name="T17" fmla="*/ 12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8"/>
                      </a:lnTo>
                      <a:lnTo>
                        <a:pt x="69" y="12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5" name="Freeform 667"/>
                <p:cNvSpPr>
                  <a:spLocks/>
                </p:cNvSpPr>
                <p:nvPr/>
              </p:nvSpPr>
              <p:spPr bwMode="auto">
                <a:xfrm>
                  <a:off x="2947" y="2574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8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8 h 17"/>
                    <a:gd name="T16" fmla="*/ 69 w 70"/>
                    <a:gd name="T17" fmla="*/ 13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8"/>
                      </a:lnTo>
                      <a:lnTo>
                        <a:pt x="69" y="13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6" name="Freeform 668"/>
                <p:cNvSpPr>
                  <a:spLocks/>
                </p:cNvSpPr>
                <p:nvPr/>
              </p:nvSpPr>
              <p:spPr bwMode="auto">
                <a:xfrm>
                  <a:off x="2947" y="2568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7" name="Freeform 669"/>
                <p:cNvSpPr>
                  <a:spLocks/>
                </p:cNvSpPr>
                <p:nvPr/>
              </p:nvSpPr>
              <p:spPr bwMode="auto">
                <a:xfrm>
                  <a:off x="2947" y="2562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8" name="Freeform 670"/>
                <p:cNvSpPr>
                  <a:spLocks/>
                </p:cNvSpPr>
                <p:nvPr/>
              </p:nvSpPr>
              <p:spPr bwMode="auto">
                <a:xfrm>
                  <a:off x="2947" y="2557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9" name="Freeform 671"/>
                <p:cNvSpPr>
                  <a:spLocks/>
                </p:cNvSpPr>
                <p:nvPr/>
              </p:nvSpPr>
              <p:spPr bwMode="auto">
                <a:xfrm>
                  <a:off x="2947" y="2551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0" name="Freeform 672"/>
                <p:cNvSpPr>
                  <a:spLocks/>
                </p:cNvSpPr>
                <p:nvPr/>
              </p:nvSpPr>
              <p:spPr bwMode="auto">
                <a:xfrm>
                  <a:off x="2947" y="2545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1" name="Freeform 673"/>
                <p:cNvSpPr>
                  <a:spLocks/>
                </p:cNvSpPr>
                <p:nvPr/>
              </p:nvSpPr>
              <p:spPr bwMode="auto">
                <a:xfrm>
                  <a:off x="2947" y="2539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11 h 17"/>
                    <a:gd name="T6" fmla="*/ 1 w 70"/>
                    <a:gd name="T7" fmla="*/ 11 h 17"/>
                    <a:gd name="T8" fmla="*/ 3 w 70"/>
                    <a:gd name="T9" fmla="*/ 9 h 17"/>
                    <a:gd name="T10" fmla="*/ 4 w 70"/>
                    <a:gd name="T11" fmla="*/ 6 h 17"/>
                    <a:gd name="T12" fmla="*/ 6 w 70"/>
                    <a:gd name="T13" fmla="*/ 6 h 17"/>
                    <a:gd name="T14" fmla="*/ 7 w 70"/>
                    <a:gd name="T15" fmla="*/ 4 h 17"/>
                    <a:gd name="T16" fmla="*/ 9 w 70"/>
                    <a:gd name="T17" fmla="*/ 4 h 17"/>
                    <a:gd name="T18" fmla="*/ 10 w 70"/>
                    <a:gd name="T19" fmla="*/ 2 h 17"/>
                    <a:gd name="T20" fmla="*/ 12 w 70"/>
                    <a:gd name="T21" fmla="*/ 0 h 17"/>
                    <a:gd name="T22" fmla="*/ 13 w 70"/>
                    <a:gd name="T23" fmla="*/ 0 h 17"/>
                    <a:gd name="T24" fmla="*/ 69 w 70"/>
                    <a:gd name="T25" fmla="*/ 0 h 17"/>
                    <a:gd name="T26" fmla="*/ 69 w 70"/>
                    <a:gd name="T27" fmla="*/ 4 h 17"/>
                    <a:gd name="T28" fmla="*/ 69 w 70"/>
                    <a:gd name="T29" fmla="*/ 6 h 17"/>
                    <a:gd name="T30" fmla="*/ 69 w 70"/>
                    <a:gd name="T31" fmla="*/ 11 h 17"/>
                    <a:gd name="T32" fmla="*/ 69 w 70"/>
                    <a:gd name="T33" fmla="*/ 16 h 17"/>
                    <a:gd name="T34" fmla="*/ 0 w 70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0"/>
                    <a:gd name="T55" fmla="*/ 0 h 17"/>
                    <a:gd name="T56" fmla="*/ 70 w 70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2" name="Freeform 674"/>
                <p:cNvSpPr>
                  <a:spLocks/>
                </p:cNvSpPr>
                <p:nvPr/>
              </p:nvSpPr>
              <p:spPr bwMode="auto">
                <a:xfrm>
                  <a:off x="2961" y="2534"/>
                  <a:ext cx="56" cy="17"/>
                </a:xfrm>
                <a:custGeom>
                  <a:avLst/>
                  <a:gdLst>
                    <a:gd name="T0" fmla="*/ 0 w 56"/>
                    <a:gd name="T1" fmla="*/ 16 h 17"/>
                    <a:gd name="T2" fmla="*/ 2 w 56"/>
                    <a:gd name="T3" fmla="*/ 13 h 17"/>
                    <a:gd name="T4" fmla="*/ 4 w 56"/>
                    <a:gd name="T5" fmla="*/ 11 h 17"/>
                    <a:gd name="T6" fmla="*/ 6 w 56"/>
                    <a:gd name="T7" fmla="*/ 9 h 17"/>
                    <a:gd name="T8" fmla="*/ 8 w 56"/>
                    <a:gd name="T9" fmla="*/ 6 h 17"/>
                    <a:gd name="T10" fmla="*/ 10 w 56"/>
                    <a:gd name="T11" fmla="*/ 6 h 17"/>
                    <a:gd name="T12" fmla="*/ 13 w 56"/>
                    <a:gd name="T13" fmla="*/ 4 h 17"/>
                    <a:gd name="T14" fmla="*/ 15 w 56"/>
                    <a:gd name="T15" fmla="*/ 2 h 17"/>
                    <a:gd name="T16" fmla="*/ 17 w 56"/>
                    <a:gd name="T17" fmla="*/ 0 h 17"/>
                    <a:gd name="T18" fmla="*/ 55 w 56"/>
                    <a:gd name="T19" fmla="*/ 0 h 17"/>
                    <a:gd name="T20" fmla="*/ 55 w 56"/>
                    <a:gd name="T21" fmla="*/ 4 h 17"/>
                    <a:gd name="T22" fmla="*/ 55 w 56"/>
                    <a:gd name="T23" fmla="*/ 6 h 17"/>
                    <a:gd name="T24" fmla="*/ 55 w 56"/>
                    <a:gd name="T25" fmla="*/ 11 h 17"/>
                    <a:gd name="T26" fmla="*/ 55 w 56"/>
                    <a:gd name="T27" fmla="*/ 16 h 17"/>
                    <a:gd name="T28" fmla="*/ 0 w 56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6"/>
                    <a:gd name="T46" fmla="*/ 0 h 17"/>
                    <a:gd name="T47" fmla="*/ 56 w 56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6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55" y="0"/>
                      </a:lnTo>
                      <a:lnTo>
                        <a:pt x="55" y="4"/>
                      </a:lnTo>
                      <a:lnTo>
                        <a:pt x="55" y="6"/>
                      </a:lnTo>
                      <a:lnTo>
                        <a:pt x="55" y="11"/>
                      </a:lnTo>
                      <a:lnTo>
                        <a:pt x="5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3" name="Freeform 675"/>
                <p:cNvSpPr>
                  <a:spLocks/>
                </p:cNvSpPr>
                <p:nvPr/>
              </p:nvSpPr>
              <p:spPr bwMode="auto">
                <a:xfrm>
                  <a:off x="2978" y="2528"/>
                  <a:ext cx="39" cy="17"/>
                </a:xfrm>
                <a:custGeom>
                  <a:avLst/>
                  <a:gdLst>
                    <a:gd name="T0" fmla="*/ 0 w 39"/>
                    <a:gd name="T1" fmla="*/ 16 h 17"/>
                    <a:gd name="T2" fmla="*/ 0 w 39"/>
                    <a:gd name="T3" fmla="*/ 16 h 17"/>
                    <a:gd name="T4" fmla="*/ 2 w 39"/>
                    <a:gd name="T5" fmla="*/ 13 h 17"/>
                    <a:gd name="T6" fmla="*/ 3 w 39"/>
                    <a:gd name="T7" fmla="*/ 13 h 17"/>
                    <a:gd name="T8" fmla="*/ 5 w 39"/>
                    <a:gd name="T9" fmla="*/ 11 h 17"/>
                    <a:gd name="T10" fmla="*/ 6 w 39"/>
                    <a:gd name="T11" fmla="*/ 9 h 17"/>
                    <a:gd name="T12" fmla="*/ 9 w 39"/>
                    <a:gd name="T13" fmla="*/ 9 h 17"/>
                    <a:gd name="T14" fmla="*/ 10 w 39"/>
                    <a:gd name="T15" fmla="*/ 6 h 17"/>
                    <a:gd name="T16" fmla="*/ 13 w 39"/>
                    <a:gd name="T17" fmla="*/ 4 h 17"/>
                    <a:gd name="T18" fmla="*/ 14 w 39"/>
                    <a:gd name="T19" fmla="*/ 2 h 17"/>
                    <a:gd name="T20" fmla="*/ 16 w 39"/>
                    <a:gd name="T21" fmla="*/ 2 h 17"/>
                    <a:gd name="T22" fmla="*/ 18 w 39"/>
                    <a:gd name="T23" fmla="*/ 0 h 17"/>
                    <a:gd name="T24" fmla="*/ 38 w 39"/>
                    <a:gd name="T25" fmla="*/ 0 h 17"/>
                    <a:gd name="T26" fmla="*/ 38 w 39"/>
                    <a:gd name="T27" fmla="*/ 2 h 17"/>
                    <a:gd name="T28" fmla="*/ 38 w 39"/>
                    <a:gd name="T29" fmla="*/ 6 h 17"/>
                    <a:gd name="T30" fmla="*/ 38 w 39"/>
                    <a:gd name="T31" fmla="*/ 11 h 17"/>
                    <a:gd name="T32" fmla="*/ 38 w 39"/>
                    <a:gd name="T33" fmla="*/ 16 h 17"/>
                    <a:gd name="T34" fmla="*/ 0 w 39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"/>
                    <a:gd name="T55" fmla="*/ 0 h 17"/>
                    <a:gd name="T56" fmla="*/ 39 w 39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6" y="9"/>
                      </a:lnTo>
                      <a:lnTo>
                        <a:pt x="9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6"/>
                      </a:lnTo>
                      <a:lnTo>
                        <a:pt x="38" y="11"/>
                      </a:lnTo>
                      <a:lnTo>
                        <a:pt x="3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4" name="Freeform 676"/>
                <p:cNvSpPr>
                  <a:spLocks/>
                </p:cNvSpPr>
                <p:nvPr/>
              </p:nvSpPr>
              <p:spPr bwMode="auto">
                <a:xfrm>
                  <a:off x="2997" y="2522"/>
                  <a:ext cx="20" cy="17"/>
                </a:xfrm>
                <a:custGeom>
                  <a:avLst/>
                  <a:gdLst>
                    <a:gd name="T0" fmla="*/ 0 w 20"/>
                    <a:gd name="T1" fmla="*/ 16 h 17"/>
                    <a:gd name="T2" fmla="*/ 2 w 20"/>
                    <a:gd name="T3" fmla="*/ 13 h 17"/>
                    <a:gd name="T4" fmla="*/ 4 w 20"/>
                    <a:gd name="T5" fmla="*/ 11 h 17"/>
                    <a:gd name="T6" fmla="*/ 6 w 20"/>
                    <a:gd name="T7" fmla="*/ 9 h 17"/>
                    <a:gd name="T8" fmla="*/ 8 w 20"/>
                    <a:gd name="T9" fmla="*/ 6 h 17"/>
                    <a:gd name="T10" fmla="*/ 10 w 20"/>
                    <a:gd name="T11" fmla="*/ 4 h 17"/>
                    <a:gd name="T12" fmla="*/ 12 w 20"/>
                    <a:gd name="T13" fmla="*/ 4 h 17"/>
                    <a:gd name="T14" fmla="*/ 14 w 20"/>
                    <a:gd name="T15" fmla="*/ 2 h 17"/>
                    <a:gd name="T16" fmla="*/ 16 w 20"/>
                    <a:gd name="T17" fmla="*/ 0 h 17"/>
                    <a:gd name="T18" fmla="*/ 17 w 20"/>
                    <a:gd name="T19" fmla="*/ 0 h 17"/>
                    <a:gd name="T20" fmla="*/ 18 w 20"/>
                    <a:gd name="T21" fmla="*/ 0 h 17"/>
                    <a:gd name="T22" fmla="*/ 18 w 20"/>
                    <a:gd name="T23" fmla="*/ 2 h 17"/>
                    <a:gd name="T24" fmla="*/ 19 w 20"/>
                    <a:gd name="T25" fmla="*/ 4 h 17"/>
                    <a:gd name="T26" fmla="*/ 19 w 20"/>
                    <a:gd name="T27" fmla="*/ 6 h 17"/>
                    <a:gd name="T28" fmla="*/ 19 w 20"/>
                    <a:gd name="T29" fmla="*/ 9 h 17"/>
                    <a:gd name="T30" fmla="*/ 19 w 20"/>
                    <a:gd name="T31" fmla="*/ 11 h 17"/>
                    <a:gd name="T32" fmla="*/ 19 w 20"/>
                    <a:gd name="T33" fmla="*/ 16 h 17"/>
                    <a:gd name="T34" fmla="*/ 0 w 20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17"/>
                    <a:gd name="T56" fmla="*/ 20 w 20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19" y="4"/>
                      </a:lnTo>
                      <a:lnTo>
                        <a:pt x="19" y="6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5" name="Freeform 677"/>
                <p:cNvSpPr>
                  <a:spLocks/>
                </p:cNvSpPr>
                <p:nvPr/>
              </p:nvSpPr>
              <p:spPr bwMode="auto">
                <a:xfrm>
                  <a:off x="2939" y="2603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6" name="Freeform 678"/>
                <p:cNvSpPr>
                  <a:spLocks/>
                </p:cNvSpPr>
                <p:nvPr/>
              </p:nvSpPr>
              <p:spPr bwMode="auto">
                <a:xfrm>
                  <a:off x="2939" y="26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7" name="Freeform 679"/>
                <p:cNvSpPr>
                  <a:spLocks/>
                </p:cNvSpPr>
                <p:nvPr/>
              </p:nvSpPr>
              <p:spPr bwMode="auto">
                <a:xfrm>
                  <a:off x="2939" y="25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8" name="Freeform 680"/>
                <p:cNvSpPr>
                  <a:spLocks/>
                </p:cNvSpPr>
                <p:nvPr/>
              </p:nvSpPr>
              <p:spPr bwMode="auto">
                <a:xfrm>
                  <a:off x="2939" y="25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9" name="Freeform 681"/>
                <p:cNvSpPr>
                  <a:spLocks/>
                </p:cNvSpPr>
                <p:nvPr/>
              </p:nvSpPr>
              <p:spPr bwMode="auto">
                <a:xfrm>
                  <a:off x="2939" y="259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0" name="Freeform 682"/>
                <p:cNvSpPr>
                  <a:spLocks/>
                </p:cNvSpPr>
                <p:nvPr/>
              </p:nvSpPr>
              <p:spPr bwMode="auto">
                <a:xfrm>
                  <a:off x="2939" y="259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1" name="Freeform 683"/>
                <p:cNvSpPr>
                  <a:spLocks/>
                </p:cNvSpPr>
                <p:nvPr/>
              </p:nvSpPr>
              <p:spPr bwMode="auto">
                <a:xfrm>
                  <a:off x="2939" y="258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2" name="Freeform 684"/>
                <p:cNvSpPr>
                  <a:spLocks/>
                </p:cNvSpPr>
                <p:nvPr/>
              </p:nvSpPr>
              <p:spPr bwMode="auto">
                <a:xfrm>
                  <a:off x="2939" y="258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3" name="Freeform 685"/>
                <p:cNvSpPr>
                  <a:spLocks/>
                </p:cNvSpPr>
                <p:nvPr/>
              </p:nvSpPr>
              <p:spPr bwMode="auto">
                <a:xfrm>
                  <a:off x="2939" y="258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4" name="Freeform 686"/>
                <p:cNvSpPr>
                  <a:spLocks/>
                </p:cNvSpPr>
                <p:nvPr/>
              </p:nvSpPr>
              <p:spPr bwMode="auto">
                <a:xfrm>
                  <a:off x="2939" y="25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5" name="Freeform 687"/>
                <p:cNvSpPr>
                  <a:spLocks/>
                </p:cNvSpPr>
                <p:nvPr/>
              </p:nvSpPr>
              <p:spPr bwMode="auto">
                <a:xfrm>
                  <a:off x="2939" y="257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6" name="Freeform 688"/>
                <p:cNvSpPr>
                  <a:spLocks/>
                </p:cNvSpPr>
                <p:nvPr/>
              </p:nvSpPr>
              <p:spPr bwMode="auto">
                <a:xfrm>
                  <a:off x="2939" y="257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7" name="Freeform 689"/>
                <p:cNvSpPr>
                  <a:spLocks/>
                </p:cNvSpPr>
                <p:nvPr/>
              </p:nvSpPr>
              <p:spPr bwMode="auto">
                <a:xfrm>
                  <a:off x="2939" y="257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8" name="Freeform 690"/>
                <p:cNvSpPr>
                  <a:spLocks/>
                </p:cNvSpPr>
                <p:nvPr/>
              </p:nvSpPr>
              <p:spPr bwMode="auto">
                <a:xfrm>
                  <a:off x="2939" y="256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9" name="Freeform 691"/>
                <p:cNvSpPr>
                  <a:spLocks/>
                </p:cNvSpPr>
                <p:nvPr/>
              </p:nvSpPr>
              <p:spPr bwMode="auto">
                <a:xfrm>
                  <a:off x="2939" y="256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0" name="Freeform 692"/>
                <p:cNvSpPr>
                  <a:spLocks/>
                </p:cNvSpPr>
                <p:nvPr/>
              </p:nvSpPr>
              <p:spPr bwMode="auto">
                <a:xfrm>
                  <a:off x="2939" y="256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1" name="Freeform 693"/>
                <p:cNvSpPr>
                  <a:spLocks/>
                </p:cNvSpPr>
                <p:nvPr/>
              </p:nvSpPr>
              <p:spPr bwMode="auto">
                <a:xfrm>
                  <a:off x="2939" y="256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2" name="Freeform 694"/>
                <p:cNvSpPr>
                  <a:spLocks/>
                </p:cNvSpPr>
                <p:nvPr/>
              </p:nvSpPr>
              <p:spPr bwMode="auto">
                <a:xfrm>
                  <a:off x="2939" y="255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3" name="Freeform 695"/>
                <p:cNvSpPr>
                  <a:spLocks/>
                </p:cNvSpPr>
                <p:nvPr/>
              </p:nvSpPr>
              <p:spPr bwMode="auto">
                <a:xfrm>
                  <a:off x="2939" y="255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4" name="Freeform 696"/>
                <p:cNvSpPr>
                  <a:spLocks/>
                </p:cNvSpPr>
                <p:nvPr/>
              </p:nvSpPr>
              <p:spPr bwMode="auto">
                <a:xfrm>
                  <a:off x="2939" y="255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44" name="Group 697"/>
              <p:cNvGrpSpPr>
                <a:grpSpLocks/>
              </p:cNvGrpSpPr>
              <p:nvPr/>
            </p:nvGrpSpPr>
            <p:grpSpPr bwMode="auto">
              <a:xfrm>
                <a:off x="1667" y="2567"/>
                <a:ext cx="1285" cy="40"/>
                <a:chOff x="1667" y="2567"/>
                <a:chExt cx="1285" cy="40"/>
              </a:xfrm>
            </p:grpSpPr>
            <p:sp>
              <p:nvSpPr>
                <p:cNvPr id="1092" name="Freeform 698"/>
                <p:cNvSpPr>
                  <a:spLocks/>
                </p:cNvSpPr>
                <p:nvPr/>
              </p:nvSpPr>
              <p:spPr bwMode="auto">
                <a:xfrm>
                  <a:off x="1667" y="2585"/>
                  <a:ext cx="1285" cy="22"/>
                </a:xfrm>
                <a:custGeom>
                  <a:avLst/>
                  <a:gdLst>
                    <a:gd name="T0" fmla="*/ 0 w 1285"/>
                    <a:gd name="T1" fmla="*/ 0 h 22"/>
                    <a:gd name="T2" fmla="*/ 0 w 1285"/>
                    <a:gd name="T3" fmla="*/ 21 h 22"/>
                    <a:gd name="T4" fmla="*/ 1284 w 1285"/>
                    <a:gd name="T5" fmla="*/ 21 h 22"/>
                    <a:gd name="T6" fmla="*/ 1284 w 1285"/>
                    <a:gd name="T7" fmla="*/ 0 h 22"/>
                    <a:gd name="T8" fmla="*/ 0 w 1285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1284" y="21"/>
                      </a:lnTo>
                      <a:lnTo>
                        <a:pt x="128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3" name="Freeform 699"/>
                <p:cNvSpPr>
                  <a:spLocks/>
                </p:cNvSpPr>
                <p:nvPr/>
              </p:nvSpPr>
              <p:spPr bwMode="auto">
                <a:xfrm>
                  <a:off x="1667" y="2583"/>
                  <a:ext cx="1285" cy="23"/>
                </a:xfrm>
                <a:custGeom>
                  <a:avLst/>
                  <a:gdLst>
                    <a:gd name="T0" fmla="*/ 0 w 1285"/>
                    <a:gd name="T1" fmla="*/ 22 h 23"/>
                    <a:gd name="T2" fmla="*/ 0 w 1285"/>
                    <a:gd name="T3" fmla="*/ 0 h 23"/>
                    <a:gd name="T4" fmla="*/ 1284 w 1285"/>
                    <a:gd name="T5" fmla="*/ 0 h 23"/>
                    <a:gd name="T6" fmla="*/ 1284 w 1285"/>
                    <a:gd name="T7" fmla="*/ 22 h 23"/>
                    <a:gd name="T8" fmla="*/ 0 w 1285"/>
                    <a:gd name="T9" fmla="*/ 2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3"/>
                    <a:gd name="T17" fmla="*/ 1285 w 1285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3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2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4" name="Freeform 700"/>
                <p:cNvSpPr>
                  <a:spLocks/>
                </p:cNvSpPr>
                <p:nvPr/>
              </p:nvSpPr>
              <p:spPr bwMode="auto">
                <a:xfrm>
                  <a:off x="1667" y="2583"/>
                  <a:ext cx="1285" cy="21"/>
                </a:xfrm>
                <a:custGeom>
                  <a:avLst/>
                  <a:gdLst>
                    <a:gd name="T0" fmla="*/ 0 w 1285"/>
                    <a:gd name="T1" fmla="*/ 20 h 21"/>
                    <a:gd name="T2" fmla="*/ 0 w 1285"/>
                    <a:gd name="T3" fmla="*/ 0 h 21"/>
                    <a:gd name="T4" fmla="*/ 1284 w 1285"/>
                    <a:gd name="T5" fmla="*/ 0 h 21"/>
                    <a:gd name="T6" fmla="*/ 1284 w 1285"/>
                    <a:gd name="T7" fmla="*/ 20 h 21"/>
                    <a:gd name="T8" fmla="*/ 0 w 1285"/>
                    <a:gd name="T9" fmla="*/ 2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1"/>
                    <a:gd name="T17" fmla="*/ 1285 w 128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5" name="Freeform 701"/>
                <p:cNvSpPr>
                  <a:spLocks/>
                </p:cNvSpPr>
                <p:nvPr/>
              </p:nvSpPr>
              <p:spPr bwMode="auto">
                <a:xfrm>
                  <a:off x="1667" y="2583"/>
                  <a:ext cx="1285" cy="21"/>
                </a:xfrm>
                <a:custGeom>
                  <a:avLst/>
                  <a:gdLst>
                    <a:gd name="T0" fmla="*/ 0 w 1285"/>
                    <a:gd name="T1" fmla="*/ 20 h 21"/>
                    <a:gd name="T2" fmla="*/ 0 w 1285"/>
                    <a:gd name="T3" fmla="*/ 0 h 21"/>
                    <a:gd name="T4" fmla="*/ 1284 w 1285"/>
                    <a:gd name="T5" fmla="*/ 0 h 21"/>
                    <a:gd name="T6" fmla="*/ 1284 w 1285"/>
                    <a:gd name="T7" fmla="*/ 20 h 21"/>
                    <a:gd name="T8" fmla="*/ 0 w 1285"/>
                    <a:gd name="T9" fmla="*/ 2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1"/>
                    <a:gd name="T17" fmla="*/ 1285 w 128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6" name="Freeform 702"/>
                <p:cNvSpPr>
                  <a:spLocks/>
                </p:cNvSpPr>
                <p:nvPr/>
              </p:nvSpPr>
              <p:spPr bwMode="auto">
                <a:xfrm>
                  <a:off x="1667" y="2582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7" name="Freeform 703"/>
                <p:cNvSpPr>
                  <a:spLocks/>
                </p:cNvSpPr>
                <p:nvPr/>
              </p:nvSpPr>
              <p:spPr bwMode="auto">
                <a:xfrm>
                  <a:off x="1667" y="2580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8" name="Freeform 704"/>
                <p:cNvSpPr>
                  <a:spLocks/>
                </p:cNvSpPr>
                <p:nvPr/>
              </p:nvSpPr>
              <p:spPr bwMode="auto">
                <a:xfrm>
                  <a:off x="1667" y="257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9" name="Freeform 705"/>
                <p:cNvSpPr>
                  <a:spLocks/>
                </p:cNvSpPr>
                <p:nvPr/>
              </p:nvSpPr>
              <p:spPr bwMode="auto">
                <a:xfrm>
                  <a:off x="1667" y="257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0" name="Freeform 706"/>
                <p:cNvSpPr>
                  <a:spLocks/>
                </p:cNvSpPr>
                <p:nvPr/>
              </p:nvSpPr>
              <p:spPr bwMode="auto">
                <a:xfrm>
                  <a:off x="1667" y="2577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1" name="Freeform 707"/>
                <p:cNvSpPr>
                  <a:spLocks/>
                </p:cNvSpPr>
                <p:nvPr/>
              </p:nvSpPr>
              <p:spPr bwMode="auto">
                <a:xfrm>
                  <a:off x="1667" y="2577"/>
                  <a:ext cx="1285" cy="20"/>
                </a:xfrm>
                <a:custGeom>
                  <a:avLst/>
                  <a:gdLst>
                    <a:gd name="T0" fmla="*/ 0 w 1285"/>
                    <a:gd name="T1" fmla="*/ 19 h 20"/>
                    <a:gd name="T2" fmla="*/ 0 w 1285"/>
                    <a:gd name="T3" fmla="*/ 0 h 20"/>
                    <a:gd name="T4" fmla="*/ 1284 w 1285"/>
                    <a:gd name="T5" fmla="*/ 0 h 20"/>
                    <a:gd name="T6" fmla="*/ 1284 w 1285"/>
                    <a:gd name="T7" fmla="*/ 19 h 20"/>
                    <a:gd name="T8" fmla="*/ 0 w 1285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0"/>
                    <a:gd name="T17" fmla="*/ 1285 w 128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2" name="Freeform 708"/>
                <p:cNvSpPr>
                  <a:spLocks/>
                </p:cNvSpPr>
                <p:nvPr/>
              </p:nvSpPr>
              <p:spPr bwMode="auto">
                <a:xfrm>
                  <a:off x="1667" y="2577"/>
                  <a:ext cx="1285" cy="20"/>
                </a:xfrm>
                <a:custGeom>
                  <a:avLst/>
                  <a:gdLst>
                    <a:gd name="T0" fmla="*/ 0 w 1285"/>
                    <a:gd name="T1" fmla="*/ 19 h 20"/>
                    <a:gd name="T2" fmla="*/ 0 w 1285"/>
                    <a:gd name="T3" fmla="*/ 0 h 20"/>
                    <a:gd name="T4" fmla="*/ 1284 w 1285"/>
                    <a:gd name="T5" fmla="*/ 0 h 20"/>
                    <a:gd name="T6" fmla="*/ 1284 w 1285"/>
                    <a:gd name="T7" fmla="*/ 19 h 20"/>
                    <a:gd name="T8" fmla="*/ 0 w 1285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0"/>
                    <a:gd name="T17" fmla="*/ 1285 w 128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3" name="Freeform 709"/>
                <p:cNvSpPr>
                  <a:spLocks/>
                </p:cNvSpPr>
                <p:nvPr/>
              </p:nvSpPr>
              <p:spPr bwMode="auto">
                <a:xfrm>
                  <a:off x="1667" y="2575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4" name="Freeform 710"/>
                <p:cNvSpPr>
                  <a:spLocks/>
                </p:cNvSpPr>
                <p:nvPr/>
              </p:nvSpPr>
              <p:spPr bwMode="auto">
                <a:xfrm>
                  <a:off x="1667" y="2574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5" name="Freeform 711"/>
                <p:cNvSpPr>
                  <a:spLocks/>
                </p:cNvSpPr>
                <p:nvPr/>
              </p:nvSpPr>
              <p:spPr bwMode="auto">
                <a:xfrm>
                  <a:off x="1667" y="2574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6" name="Freeform 712"/>
                <p:cNvSpPr>
                  <a:spLocks/>
                </p:cNvSpPr>
                <p:nvPr/>
              </p:nvSpPr>
              <p:spPr bwMode="auto">
                <a:xfrm>
                  <a:off x="1667" y="2572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7" name="Freeform 713"/>
                <p:cNvSpPr>
                  <a:spLocks/>
                </p:cNvSpPr>
                <p:nvPr/>
              </p:nvSpPr>
              <p:spPr bwMode="auto">
                <a:xfrm>
                  <a:off x="1667" y="2570"/>
                  <a:ext cx="1285" cy="23"/>
                </a:xfrm>
                <a:custGeom>
                  <a:avLst/>
                  <a:gdLst>
                    <a:gd name="T0" fmla="*/ 0 w 1285"/>
                    <a:gd name="T1" fmla="*/ 22 h 23"/>
                    <a:gd name="T2" fmla="*/ 0 w 1285"/>
                    <a:gd name="T3" fmla="*/ 0 h 23"/>
                    <a:gd name="T4" fmla="*/ 1284 w 1285"/>
                    <a:gd name="T5" fmla="*/ 0 h 23"/>
                    <a:gd name="T6" fmla="*/ 1284 w 1285"/>
                    <a:gd name="T7" fmla="*/ 22 h 23"/>
                    <a:gd name="T8" fmla="*/ 0 w 1285"/>
                    <a:gd name="T9" fmla="*/ 2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3"/>
                    <a:gd name="T17" fmla="*/ 1285 w 1285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3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2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8" name="Freeform 714"/>
                <p:cNvSpPr>
                  <a:spLocks/>
                </p:cNvSpPr>
                <p:nvPr/>
              </p:nvSpPr>
              <p:spPr bwMode="auto">
                <a:xfrm>
                  <a:off x="1667" y="2570"/>
                  <a:ext cx="1285" cy="21"/>
                </a:xfrm>
                <a:custGeom>
                  <a:avLst/>
                  <a:gdLst>
                    <a:gd name="T0" fmla="*/ 0 w 1285"/>
                    <a:gd name="T1" fmla="*/ 20 h 21"/>
                    <a:gd name="T2" fmla="*/ 0 w 1285"/>
                    <a:gd name="T3" fmla="*/ 0 h 21"/>
                    <a:gd name="T4" fmla="*/ 1284 w 1285"/>
                    <a:gd name="T5" fmla="*/ 0 h 21"/>
                    <a:gd name="T6" fmla="*/ 1284 w 1285"/>
                    <a:gd name="T7" fmla="*/ 20 h 21"/>
                    <a:gd name="T8" fmla="*/ 0 w 1285"/>
                    <a:gd name="T9" fmla="*/ 2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1"/>
                    <a:gd name="T17" fmla="*/ 1285 w 128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9" name="Freeform 715"/>
                <p:cNvSpPr>
                  <a:spLocks/>
                </p:cNvSpPr>
                <p:nvPr/>
              </p:nvSpPr>
              <p:spPr bwMode="auto">
                <a:xfrm>
                  <a:off x="1667" y="256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0" name="Freeform 716"/>
                <p:cNvSpPr>
                  <a:spLocks/>
                </p:cNvSpPr>
                <p:nvPr/>
              </p:nvSpPr>
              <p:spPr bwMode="auto">
                <a:xfrm>
                  <a:off x="1667" y="256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1" name="Freeform 717"/>
                <p:cNvSpPr>
                  <a:spLocks/>
                </p:cNvSpPr>
                <p:nvPr/>
              </p:nvSpPr>
              <p:spPr bwMode="auto">
                <a:xfrm>
                  <a:off x="1667" y="2567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45" name="Group 718"/>
              <p:cNvGrpSpPr>
                <a:grpSpLocks/>
              </p:cNvGrpSpPr>
              <p:nvPr/>
            </p:nvGrpSpPr>
            <p:grpSpPr bwMode="auto">
              <a:xfrm>
                <a:off x="1338" y="2432"/>
                <a:ext cx="343" cy="355"/>
                <a:chOff x="1338" y="2432"/>
                <a:chExt cx="343" cy="355"/>
              </a:xfrm>
            </p:grpSpPr>
            <p:sp>
              <p:nvSpPr>
                <p:cNvPr id="1046" name="Freeform 719"/>
                <p:cNvSpPr>
                  <a:spLocks/>
                </p:cNvSpPr>
                <p:nvPr/>
              </p:nvSpPr>
              <p:spPr bwMode="auto">
                <a:xfrm>
                  <a:off x="1663" y="2464"/>
                  <a:ext cx="18" cy="288"/>
                </a:xfrm>
                <a:custGeom>
                  <a:avLst/>
                  <a:gdLst>
                    <a:gd name="T0" fmla="*/ 0 w 18"/>
                    <a:gd name="T1" fmla="*/ 287 h 288"/>
                    <a:gd name="T2" fmla="*/ 1 w 18"/>
                    <a:gd name="T3" fmla="*/ 287 h 288"/>
                    <a:gd name="T4" fmla="*/ 3 w 18"/>
                    <a:gd name="T5" fmla="*/ 287 h 288"/>
                    <a:gd name="T6" fmla="*/ 3 w 18"/>
                    <a:gd name="T7" fmla="*/ 287 h 288"/>
                    <a:gd name="T8" fmla="*/ 5 w 18"/>
                    <a:gd name="T9" fmla="*/ 287 h 288"/>
                    <a:gd name="T10" fmla="*/ 6 w 18"/>
                    <a:gd name="T11" fmla="*/ 287 h 288"/>
                    <a:gd name="T12" fmla="*/ 8 w 18"/>
                    <a:gd name="T13" fmla="*/ 287 h 288"/>
                    <a:gd name="T14" fmla="*/ 10 w 18"/>
                    <a:gd name="T15" fmla="*/ 286 h 288"/>
                    <a:gd name="T16" fmla="*/ 10 w 18"/>
                    <a:gd name="T17" fmla="*/ 286 h 288"/>
                    <a:gd name="T18" fmla="*/ 12 w 18"/>
                    <a:gd name="T19" fmla="*/ 251 h 288"/>
                    <a:gd name="T20" fmla="*/ 13 w 18"/>
                    <a:gd name="T21" fmla="*/ 216 h 288"/>
                    <a:gd name="T22" fmla="*/ 15 w 18"/>
                    <a:gd name="T23" fmla="*/ 181 h 288"/>
                    <a:gd name="T24" fmla="*/ 15 w 18"/>
                    <a:gd name="T25" fmla="*/ 146 h 288"/>
                    <a:gd name="T26" fmla="*/ 16 w 18"/>
                    <a:gd name="T27" fmla="*/ 111 h 288"/>
                    <a:gd name="T28" fmla="*/ 16 w 18"/>
                    <a:gd name="T29" fmla="*/ 76 h 288"/>
                    <a:gd name="T30" fmla="*/ 17 w 18"/>
                    <a:gd name="T31" fmla="*/ 41 h 288"/>
                    <a:gd name="T32" fmla="*/ 17 w 18"/>
                    <a:gd name="T33" fmla="*/ 6 h 288"/>
                    <a:gd name="T34" fmla="*/ 14 w 18"/>
                    <a:gd name="T35" fmla="*/ 4 h 288"/>
                    <a:gd name="T36" fmla="*/ 12 w 18"/>
                    <a:gd name="T37" fmla="*/ 4 h 288"/>
                    <a:gd name="T38" fmla="*/ 10 w 18"/>
                    <a:gd name="T39" fmla="*/ 3 h 288"/>
                    <a:gd name="T40" fmla="*/ 8 w 18"/>
                    <a:gd name="T41" fmla="*/ 2 h 288"/>
                    <a:gd name="T42" fmla="*/ 6 w 18"/>
                    <a:gd name="T43" fmla="*/ 2 h 288"/>
                    <a:gd name="T44" fmla="*/ 4 w 18"/>
                    <a:gd name="T45" fmla="*/ 1 h 288"/>
                    <a:gd name="T46" fmla="*/ 2 w 18"/>
                    <a:gd name="T47" fmla="*/ 0 h 288"/>
                    <a:gd name="T48" fmla="*/ 0 w 18"/>
                    <a:gd name="T49" fmla="*/ 0 h 288"/>
                    <a:gd name="T50" fmla="*/ 0 w 18"/>
                    <a:gd name="T51" fmla="*/ 287 h 28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"/>
                    <a:gd name="T79" fmla="*/ 0 h 288"/>
                    <a:gd name="T80" fmla="*/ 18 w 18"/>
                    <a:gd name="T81" fmla="*/ 288 h 28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" h="288">
                      <a:moveTo>
                        <a:pt x="0" y="287"/>
                      </a:moveTo>
                      <a:lnTo>
                        <a:pt x="1" y="287"/>
                      </a:lnTo>
                      <a:lnTo>
                        <a:pt x="3" y="287"/>
                      </a:lnTo>
                      <a:lnTo>
                        <a:pt x="5" y="287"/>
                      </a:lnTo>
                      <a:lnTo>
                        <a:pt x="6" y="287"/>
                      </a:lnTo>
                      <a:lnTo>
                        <a:pt x="8" y="287"/>
                      </a:lnTo>
                      <a:lnTo>
                        <a:pt x="10" y="286"/>
                      </a:lnTo>
                      <a:lnTo>
                        <a:pt x="12" y="251"/>
                      </a:lnTo>
                      <a:lnTo>
                        <a:pt x="13" y="216"/>
                      </a:lnTo>
                      <a:lnTo>
                        <a:pt x="15" y="181"/>
                      </a:lnTo>
                      <a:lnTo>
                        <a:pt x="15" y="146"/>
                      </a:lnTo>
                      <a:lnTo>
                        <a:pt x="16" y="111"/>
                      </a:lnTo>
                      <a:lnTo>
                        <a:pt x="16" y="76"/>
                      </a:lnTo>
                      <a:lnTo>
                        <a:pt x="17" y="41"/>
                      </a:lnTo>
                      <a:lnTo>
                        <a:pt x="17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7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7" name="Freeform 720"/>
                <p:cNvSpPr>
                  <a:spLocks/>
                </p:cNvSpPr>
                <p:nvPr/>
              </p:nvSpPr>
              <p:spPr bwMode="auto">
                <a:xfrm>
                  <a:off x="1646" y="2457"/>
                  <a:ext cx="18" cy="296"/>
                </a:xfrm>
                <a:custGeom>
                  <a:avLst/>
                  <a:gdLst>
                    <a:gd name="T0" fmla="*/ 17 w 18"/>
                    <a:gd name="T1" fmla="*/ 294 h 296"/>
                    <a:gd name="T2" fmla="*/ 14 w 18"/>
                    <a:gd name="T3" fmla="*/ 294 h 296"/>
                    <a:gd name="T4" fmla="*/ 12 w 18"/>
                    <a:gd name="T5" fmla="*/ 294 h 296"/>
                    <a:gd name="T6" fmla="*/ 10 w 18"/>
                    <a:gd name="T7" fmla="*/ 294 h 296"/>
                    <a:gd name="T8" fmla="*/ 8 w 18"/>
                    <a:gd name="T9" fmla="*/ 294 h 296"/>
                    <a:gd name="T10" fmla="*/ 6 w 18"/>
                    <a:gd name="T11" fmla="*/ 295 h 296"/>
                    <a:gd name="T12" fmla="*/ 4 w 18"/>
                    <a:gd name="T13" fmla="*/ 295 h 296"/>
                    <a:gd name="T14" fmla="*/ 2 w 18"/>
                    <a:gd name="T15" fmla="*/ 295 h 296"/>
                    <a:gd name="T16" fmla="*/ 0 w 18"/>
                    <a:gd name="T17" fmla="*/ 295 h 296"/>
                    <a:gd name="T18" fmla="*/ 0 w 18"/>
                    <a:gd name="T19" fmla="*/ 0 h 296"/>
                    <a:gd name="T20" fmla="*/ 2 w 18"/>
                    <a:gd name="T21" fmla="*/ 0 h 296"/>
                    <a:gd name="T22" fmla="*/ 4 w 18"/>
                    <a:gd name="T23" fmla="*/ 1 h 296"/>
                    <a:gd name="T24" fmla="*/ 6 w 18"/>
                    <a:gd name="T25" fmla="*/ 2 h 296"/>
                    <a:gd name="T26" fmla="*/ 8 w 18"/>
                    <a:gd name="T27" fmla="*/ 3 h 296"/>
                    <a:gd name="T28" fmla="*/ 10 w 18"/>
                    <a:gd name="T29" fmla="*/ 4 h 296"/>
                    <a:gd name="T30" fmla="*/ 13 w 18"/>
                    <a:gd name="T31" fmla="*/ 4 h 296"/>
                    <a:gd name="T32" fmla="*/ 14 w 18"/>
                    <a:gd name="T33" fmla="*/ 5 h 296"/>
                    <a:gd name="T34" fmla="*/ 17 w 18"/>
                    <a:gd name="T35" fmla="*/ 6 h 296"/>
                    <a:gd name="T36" fmla="*/ 17 w 18"/>
                    <a:gd name="T37" fmla="*/ 294 h 2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96"/>
                    <a:gd name="T59" fmla="*/ 18 w 18"/>
                    <a:gd name="T60" fmla="*/ 296 h 2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96">
                      <a:moveTo>
                        <a:pt x="17" y="294"/>
                      </a:moveTo>
                      <a:lnTo>
                        <a:pt x="14" y="294"/>
                      </a:lnTo>
                      <a:lnTo>
                        <a:pt x="12" y="294"/>
                      </a:lnTo>
                      <a:lnTo>
                        <a:pt x="10" y="294"/>
                      </a:lnTo>
                      <a:lnTo>
                        <a:pt x="8" y="294"/>
                      </a:lnTo>
                      <a:lnTo>
                        <a:pt x="6" y="295"/>
                      </a:lnTo>
                      <a:lnTo>
                        <a:pt x="4" y="295"/>
                      </a:lnTo>
                      <a:lnTo>
                        <a:pt x="2" y="295"/>
                      </a:lnTo>
                      <a:lnTo>
                        <a:pt x="0" y="29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8" y="3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4" y="5"/>
                      </a:lnTo>
                      <a:lnTo>
                        <a:pt x="17" y="6"/>
                      </a:lnTo>
                      <a:lnTo>
                        <a:pt x="17" y="294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8" name="Freeform 721"/>
                <p:cNvSpPr>
                  <a:spLocks/>
                </p:cNvSpPr>
                <p:nvPr/>
              </p:nvSpPr>
              <p:spPr bwMode="auto">
                <a:xfrm>
                  <a:off x="1629" y="2452"/>
                  <a:ext cx="18" cy="302"/>
                </a:xfrm>
                <a:custGeom>
                  <a:avLst/>
                  <a:gdLst>
                    <a:gd name="T0" fmla="*/ 17 w 18"/>
                    <a:gd name="T1" fmla="*/ 300 h 302"/>
                    <a:gd name="T2" fmla="*/ 15 w 18"/>
                    <a:gd name="T3" fmla="*/ 300 h 302"/>
                    <a:gd name="T4" fmla="*/ 13 w 18"/>
                    <a:gd name="T5" fmla="*/ 301 h 302"/>
                    <a:gd name="T6" fmla="*/ 10 w 18"/>
                    <a:gd name="T7" fmla="*/ 301 h 302"/>
                    <a:gd name="T8" fmla="*/ 9 w 18"/>
                    <a:gd name="T9" fmla="*/ 301 h 302"/>
                    <a:gd name="T10" fmla="*/ 6 w 18"/>
                    <a:gd name="T11" fmla="*/ 301 h 302"/>
                    <a:gd name="T12" fmla="*/ 4 w 18"/>
                    <a:gd name="T13" fmla="*/ 301 h 302"/>
                    <a:gd name="T14" fmla="*/ 2 w 18"/>
                    <a:gd name="T15" fmla="*/ 301 h 302"/>
                    <a:gd name="T16" fmla="*/ 0 w 18"/>
                    <a:gd name="T17" fmla="*/ 301 h 302"/>
                    <a:gd name="T18" fmla="*/ 0 w 18"/>
                    <a:gd name="T19" fmla="*/ 0 h 302"/>
                    <a:gd name="T20" fmla="*/ 2 w 18"/>
                    <a:gd name="T21" fmla="*/ 0 h 302"/>
                    <a:gd name="T22" fmla="*/ 4 w 18"/>
                    <a:gd name="T23" fmla="*/ 1 h 302"/>
                    <a:gd name="T24" fmla="*/ 6 w 18"/>
                    <a:gd name="T25" fmla="*/ 2 h 302"/>
                    <a:gd name="T26" fmla="*/ 9 w 18"/>
                    <a:gd name="T27" fmla="*/ 2 h 302"/>
                    <a:gd name="T28" fmla="*/ 10 w 18"/>
                    <a:gd name="T29" fmla="*/ 3 h 302"/>
                    <a:gd name="T30" fmla="*/ 13 w 18"/>
                    <a:gd name="T31" fmla="*/ 4 h 302"/>
                    <a:gd name="T32" fmla="*/ 15 w 18"/>
                    <a:gd name="T33" fmla="*/ 4 h 302"/>
                    <a:gd name="T34" fmla="*/ 17 w 18"/>
                    <a:gd name="T35" fmla="*/ 5 h 302"/>
                    <a:gd name="T36" fmla="*/ 17 w 18"/>
                    <a:gd name="T37" fmla="*/ 300 h 3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02"/>
                    <a:gd name="T59" fmla="*/ 18 w 18"/>
                    <a:gd name="T60" fmla="*/ 302 h 3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02">
                      <a:moveTo>
                        <a:pt x="17" y="300"/>
                      </a:moveTo>
                      <a:lnTo>
                        <a:pt x="15" y="300"/>
                      </a:lnTo>
                      <a:lnTo>
                        <a:pt x="13" y="301"/>
                      </a:lnTo>
                      <a:lnTo>
                        <a:pt x="10" y="301"/>
                      </a:lnTo>
                      <a:lnTo>
                        <a:pt x="9" y="301"/>
                      </a:lnTo>
                      <a:lnTo>
                        <a:pt x="6" y="301"/>
                      </a:lnTo>
                      <a:lnTo>
                        <a:pt x="4" y="301"/>
                      </a:lnTo>
                      <a:lnTo>
                        <a:pt x="2" y="301"/>
                      </a:lnTo>
                      <a:lnTo>
                        <a:pt x="0" y="30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7" y="5"/>
                      </a:lnTo>
                      <a:lnTo>
                        <a:pt x="17" y="300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9" name="Freeform 722"/>
                <p:cNvSpPr>
                  <a:spLocks/>
                </p:cNvSpPr>
                <p:nvPr/>
              </p:nvSpPr>
              <p:spPr bwMode="auto">
                <a:xfrm>
                  <a:off x="1612" y="2447"/>
                  <a:ext cx="18" cy="308"/>
                </a:xfrm>
                <a:custGeom>
                  <a:avLst/>
                  <a:gdLst>
                    <a:gd name="T0" fmla="*/ 17 w 18"/>
                    <a:gd name="T1" fmla="*/ 306 h 308"/>
                    <a:gd name="T2" fmla="*/ 15 w 18"/>
                    <a:gd name="T3" fmla="*/ 306 h 308"/>
                    <a:gd name="T4" fmla="*/ 12 w 18"/>
                    <a:gd name="T5" fmla="*/ 307 h 308"/>
                    <a:gd name="T6" fmla="*/ 10 w 18"/>
                    <a:gd name="T7" fmla="*/ 307 h 308"/>
                    <a:gd name="T8" fmla="*/ 8 w 18"/>
                    <a:gd name="T9" fmla="*/ 307 h 308"/>
                    <a:gd name="T10" fmla="*/ 6 w 18"/>
                    <a:gd name="T11" fmla="*/ 307 h 308"/>
                    <a:gd name="T12" fmla="*/ 4 w 18"/>
                    <a:gd name="T13" fmla="*/ 307 h 308"/>
                    <a:gd name="T14" fmla="*/ 1 w 18"/>
                    <a:gd name="T15" fmla="*/ 307 h 308"/>
                    <a:gd name="T16" fmla="*/ 0 w 18"/>
                    <a:gd name="T17" fmla="*/ 307 h 308"/>
                    <a:gd name="T18" fmla="*/ 0 w 18"/>
                    <a:gd name="T19" fmla="*/ 0 h 308"/>
                    <a:gd name="T20" fmla="*/ 1 w 18"/>
                    <a:gd name="T21" fmla="*/ 0 h 308"/>
                    <a:gd name="T22" fmla="*/ 4 w 18"/>
                    <a:gd name="T23" fmla="*/ 0 h 308"/>
                    <a:gd name="T24" fmla="*/ 6 w 18"/>
                    <a:gd name="T25" fmla="*/ 1 h 308"/>
                    <a:gd name="T26" fmla="*/ 8 w 18"/>
                    <a:gd name="T27" fmla="*/ 2 h 308"/>
                    <a:gd name="T28" fmla="*/ 10 w 18"/>
                    <a:gd name="T29" fmla="*/ 2 h 308"/>
                    <a:gd name="T30" fmla="*/ 12 w 18"/>
                    <a:gd name="T31" fmla="*/ 3 h 308"/>
                    <a:gd name="T32" fmla="*/ 15 w 18"/>
                    <a:gd name="T33" fmla="*/ 4 h 308"/>
                    <a:gd name="T34" fmla="*/ 17 w 18"/>
                    <a:gd name="T35" fmla="*/ 4 h 308"/>
                    <a:gd name="T36" fmla="*/ 17 w 18"/>
                    <a:gd name="T37" fmla="*/ 306 h 30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08"/>
                    <a:gd name="T59" fmla="*/ 18 w 18"/>
                    <a:gd name="T60" fmla="*/ 308 h 30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08">
                      <a:moveTo>
                        <a:pt x="17" y="306"/>
                      </a:moveTo>
                      <a:lnTo>
                        <a:pt x="15" y="306"/>
                      </a:lnTo>
                      <a:lnTo>
                        <a:pt x="12" y="307"/>
                      </a:lnTo>
                      <a:lnTo>
                        <a:pt x="10" y="307"/>
                      </a:lnTo>
                      <a:lnTo>
                        <a:pt x="8" y="307"/>
                      </a:lnTo>
                      <a:lnTo>
                        <a:pt x="6" y="307"/>
                      </a:lnTo>
                      <a:lnTo>
                        <a:pt x="4" y="307"/>
                      </a:lnTo>
                      <a:lnTo>
                        <a:pt x="1" y="307"/>
                      </a:lnTo>
                      <a:lnTo>
                        <a:pt x="0" y="307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7" y="30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0" name="Freeform 723"/>
                <p:cNvSpPr>
                  <a:spLocks/>
                </p:cNvSpPr>
                <p:nvPr/>
              </p:nvSpPr>
              <p:spPr bwMode="auto">
                <a:xfrm>
                  <a:off x="1594" y="2442"/>
                  <a:ext cx="19" cy="313"/>
                </a:xfrm>
                <a:custGeom>
                  <a:avLst/>
                  <a:gdLst>
                    <a:gd name="T0" fmla="*/ 18 w 19"/>
                    <a:gd name="T1" fmla="*/ 311 h 313"/>
                    <a:gd name="T2" fmla="*/ 15 w 19"/>
                    <a:gd name="T3" fmla="*/ 311 h 313"/>
                    <a:gd name="T4" fmla="*/ 13 w 19"/>
                    <a:gd name="T5" fmla="*/ 311 h 313"/>
                    <a:gd name="T6" fmla="*/ 10 w 19"/>
                    <a:gd name="T7" fmla="*/ 311 h 313"/>
                    <a:gd name="T8" fmla="*/ 9 w 19"/>
                    <a:gd name="T9" fmla="*/ 311 h 313"/>
                    <a:gd name="T10" fmla="*/ 7 w 19"/>
                    <a:gd name="T11" fmla="*/ 311 h 313"/>
                    <a:gd name="T12" fmla="*/ 4 w 19"/>
                    <a:gd name="T13" fmla="*/ 311 h 313"/>
                    <a:gd name="T14" fmla="*/ 2 w 19"/>
                    <a:gd name="T15" fmla="*/ 312 h 313"/>
                    <a:gd name="T16" fmla="*/ 0 w 19"/>
                    <a:gd name="T17" fmla="*/ 312 h 313"/>
                    <a:gd name="T18" fmla="*/ 0 w 19"/>
                    <a:gd name="T19" fmla="*/ 0 h 313"/>
                    <a:gd name="T20" fmla="*/ 2 w 19"/>
                    <a:gd name="T21" fmla="*/ 0 h 313"/>
                    <a:gd name="T22" fmla="*/ 4 w 19"/>
                    <a:gd name="T23" fmla="*/ 1 h 313"/>
                    <a:gd name="T24" fmla="*/ 7 w 19"/>
                    <a:gd name="T25" fmla="*/ 1 h 313"/>
                    <a:gd name="T26" fmla="*/ 9 w 19"/>
                    <a:gd name="T27" fmla="*/ 2 h 313"/>
                    <a:gd name="T28" fmla="*/ 10 w 19"/>
                    <a:gd name="T29" fmla="*/ 3 h 313"/>
                    <a:gd name="T30" fmla="*/ 13 w 19"/>
                    <a:gd name="T31" fmla="*/ 3 h 313"/>
                    <a:gd name="T32" fmla="*/ 15 w 19"/>
                    <a:gd name="T33" fmla="*/ 4 h 313"/>
                    <a:gd name="T34" fmla="*/ 18 w 19"/>
                    <a:gd name="T35" fmla="*/ 4 h 313"/>
                    <a:gd name="T36" fmla="*/ 18 w 19"/>
                    <a:gd name="T37" fmla="*/ 311 h 3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313"/>
                    <a:gd name="T59" fmla="*/ 19 w 19"/>
                    <a:gd name="T60" fmla="*/ 313 h 3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313">
                      <a:moveTo>
                        <a:pt x="18" y="311"/>
                      </a:moveTo>
                      <a:lnTo>
                        <a:pt x="15" y="311"/>
                      </a:lnTo>
                      <a:lnTo>
                        <a:pt x="13" y="311"/>
                      </a:lnTo>
                      <a:lnTo>
                        <a:pt x="10" y="311"/>
                      </a:lnTo>
                      <a:lnTo>
                        <a:pt x="9" y="311"/>
                      </a:lnTo>
                      <a:lnTo>
                        <a:pt x="7" y="311"/>
                      </a:lnTo>
                      <a:lnTo>
                        <a:pt x="4" y="311"/>
                      </a:lnTo>
                      <a:lnTo>
                        <a:pt x="2" y="312"/>
                      </a:lnTo>
                      <a:lnTo>
                        <a:pt x="0" y="31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7" y="1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5" y="4"/>
                      </a:lnTo>
                      <a:lnTo>
                        <a:pt x="18" y="4"/>
                      </a:lnTo>
                      <a:lnTo>
                        <a:pt x="18" y="311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1" name="Freeform 724"/>
                <p:cNvSpPr>
                  <a:spLocks/>
                </p:cNvSpPr>
                <p:nvPr/>
              </p:nvSpPr>
              <p:spPr bwMode="auto">
                <a:xfrm>
                  <a:off x="1578" y="2438"/>
                  <a:ext cx="17" cy="317"/>
                </a:xfrm>
                <a:custGeom>
                  <a:avLst/>
                  <a:gdLst>
                    <a:gd name="T0" fmla="*/ 16 w 17"/>
                    <a:gd name="T1" fmla="*/ 316 h 317"/>
                    <a:gd name="T2" fmla="*/ 14 w 17"/>
                    <a:gd name="T3" fmla="*/ 316 h 317"/>
                    <a:gd name="T4" fmla="*/ 12 w 17"/>
                    <a:gd name="T5" fmla="*/ 316 h 317"/>
                    <a:gd name="T6" fmla="*/ 10 w 17"/>
                    <a:gd name="T7" fmla="*/ 316 h 317"/>
                    <a:gd name="T8" fmla="*/ 8 w 17"/>
                    <a:gd name="T9" fmla="*/ 316 h 317"/>
                    <a:gd name="T10" fmla="*/ 6 w 17"/>
                    <a:gd name="T11" fmla="*/ 316 h 317"/>
                    <a:gd name="T12" fmla="*/ 3 w 17"/>
                    <a:gd name="T13" fmla="*/ 316 h 317"/>
                    <a:gd name="T14" fmla="*/ 1 w 17"/>
                    <a:gd name="T15" fmla="*/ 316 h 317"/>
                    <a:gd name="T16" fmla="*/ 0 w 17"/>
                    <a:gd name="T17" fmla="*/ 316 h 317"/>
                    <a:gd name="T18" fmla="*/ 0 w 17"/>
                    <a:gd name="T19" fmla="*/ 0 h 317"/>
                    <a:gd name="T20" fmla="*/ 1 w 17"/>
                    <a:gd name="T21" fmla="*/ 0 h 317"/>
                    <a:gd name="T22" fmla="*/ 3 w 17"/>
                    <a:gd name="T23" fmla="*/ 0 h 317"/>
                    <a:gd name="T24" fmla="*/ 6 w 17"/>
                    <a:gd name="T25" fmla="*/ 0 h 317"/>
                    <a:gd name="T26" fmla="*/ 8 w 17"/>
                    <a:gd name="T27" fmla="*/ 1 h 317"/>
                    <a:gd name="T28" fmla="*/ 10 w 17"/>
                    <a:gd name="T29" fmla="*/ 2 h 317"/>
                    <a:gd name="T30" fmla="*/ 12 w 17"/>
                    <a:gd name="T31" fmla="*/ 2 h 317"/>
                    <a:gd name="T32" fmla="*/ 14 w 17"/>
                    <a:gd name="T33" fmla="*/ 3 h 317"/>
                    <a:gd name="T34" fmla="*/ 16 w 17"/>
                    <a:gd name="T35" fmla="*/ 3 h 317"/>
                    <a:gd name="T36" fmla="*/ 16 w 17"/>
                    <a:gd name="T37" fmla="*/ 316 h 3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317"/>
                    <a:gd name="T59" fmla="*/ 17 w 17"/>
                    <a:gd name="T60" fmla="*/ 317 h 3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317">
                      <a:moveTo>
                        <a:pt x="16" y="316"/>
                      </a:moveTo>
                      <a:lnTo>
                        <a:pt x="14" y="316"/>
                      </a:lnTo>
                      <a:lnTo>
                        <a:pt x="12" y="316"/>
                      </a:lnTo>
                      <a:lnTo>
                        <a:pt x="10" y="316"/>
                      </a:lnTo>
                      <a:lnTo>
                        <a:pt x="8" y="316"/>
                      </a:lnTo>
                      <a:lnTo>
                        <a:pt x="6" y="316"/>
                      </a:lnTo>
                      <a:lnTo>
                        <a:pt x="3" y="316"/>
                      </a:lnTo>
                      <a:lnTo>
                        <a:pt x="1" y="316"/>
                      </a:lnTo>
                      <a:lnTo>
                        <a:pt x="0" y="31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6" y="3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2" name="Freeform 725"/>
                <p:cNvSpPr>
                  <a:spLocks/>
                </p:cNvSpPr>
                <p:nvPr/>
              </p:nvSpPr>
              <p:spPr bwMode="auto">
                <a:xfrm>
                  <a:off x="1561" y="2435"/>
                  <a:ext cx="18" cy="321"/>
                </a:xfrm>
                <a:custGeom>
                  <a:avLst/>
                  <a:gdLst>
                    <a:gd name="T0" fmla="*/ 17 w 18"/>
                    <a:gd name="T1" fmla="*/ 319 h 321"/>
                    <a:gd name="T2" fmla="*/ 14 w 18"/>
                    <a:gd name="T3" fmla="*/ 319 h 321"/>
                    <a:gd name="T4" fmla="*/ 12 w 18"/>
                    <a:gd name="T5" fmla="*/ 320 h 321"/>
                    <a:gd name="T6" fmla="*/ 10 w 18"/>
                    <a:gd name="T7" fmla="*/ 320 h 321"/>
                    <a:gd name="T8" fmla="*/ 8 w 18"/>
                    <a:gd name="T9" fmla="*/ 320 h 321"/>
                    <a:gd name="T10" fmla="*/ 6 w 18"/>
                    <a:gd name="T11" fmla="*/ 320 h 321"/>
                    <a:gd name="T12" fmla="*/ 3 w 18"/>
                    <a:gd name="T13" fmla="*/ 320 h 321"/>
                    <a:gd name="T14" fmla="*/ 1 w 18"/>
                    <a:gd name="T15" fmla="*/ 320 h 321"/>
                    <a:gd name="T16" fmla="*/ 0 w 18"/>
                    <a:gd name="T17" fmla="*/ 320 h 321"/>
                    <a:gd name="T18" fmla="*/ 0 w 18"/>
                    <a:gd name="T19" fmla="*/ 0 h 321"/>
                    <a:gd name="T20" fmla="*/ 1 w 18"/>
                    <a:gd name="T21" fmla="*/ 0 h 321"/>
                    <a:gd name="T22" fmla="*/ 3 w 18"/>
                    <a:gd name="T23" fmla="*/ 0 h 321"/>
                    <a:gd name="T24" fmla="*/ 6 w 18"/>
                    <a:gd name="T25" fmla="*/ 0 h 321"/>
                    <a:gd name="T26" fmla="*/ 8 w 18"/>
                    <a:gd name="T27" fmla="*/ 0 h 321"/>
                    <a:gd name="T28" fmla="*/ 10 w 18"/>
                    <a:gd name="T29" fmla="*/ 1 h 321"/>
                    <a:gd name="T30" fmla="*/ 12 w 18"/>
                    <a:gd name="T31" fmla="*/ 2 h 321"/>
                    <a:gd name="T32" fmla="*/ 14 w 18"/>
                    <a:gd name="T33" fmla="*/ 2 h 321"/>
                    <a:gd name="T34" fmla="*/ 17 w 18"/>
                    <a:gd name="T35" fmla="*/ 3 h 321"/>
                    <a:gd name="T36" fmla="*/ 17 w 18"/>
                    <a:gd name="T37" fmla="*/ 319 h 3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1"/>
                    <a:gd name="T59" fmla="*/ 18 w 18"/>
                    <a:gd name="T60" fmla="*/ 321 h 3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1">
                      <a:moveTo>
                        <a:pt x="17" y="319"/>
                      </a:moveTo>
                      <a:lnTo>
                        <a:pt x="14" y="319"/>
                      </a:lnTo>
                      <a:lnTo>
                        <a:pt x="12" y="320"/>
                      </a:lnTo>
                      <a:lnTo>
                        <a:pt x="10" y="320"/>
                      </a:lnTo>
                      <a:lnTo>
                        <a:pt x="8" y="320"/>
                      </a:lnTo>
                      <a:lnTo>
                        <a:pt x="6" y="320"/>
                      </a:lnTo>
                      <a:lnTo>
                        <a:pt x="3" y="320"/>
                      </a:lnTo>
                      <a:lnTo>
                        <a:pt x="1" y="320"/>
                      </a:lnTo>
                      <a:lnTo>
                        <a:pt x="0" y="32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3"/>
                      </a:lnTo>
                      <a:lnTo>
                        <a:pt x="17" y="319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3" name="Freeform 726"/>
                <p:cNvSpPr>
                  <a:spLocks/>
                </p:cNvSpPr>
                <p:nvPr/>
              </p:nvSpPr>
              <p:spPr bwMode="auto">
                <a:xfrm>
                  <a:off x="1543" y="2433"/>
                  <a:ext cx="19" cy="323"/>
                </a:xfrm>
                <a:custGeom>
                  <a:avLst/>
                  <a:gdLst>
                    <a:gd name="T0" fmla="*/ 18 w 19"/>
                    <a:gd name="T1" fmla="*/ 322 h 323"/>
                    <a:gd name="T2" fmla="*/ 15 w 19"/>
                    <a:gd name="T3" fmla="*/ 322 h 323"/>
                    <a:gd name="T4" fmla="*/ 13 w 19"/>
                    <a:gd name="T5" fmla="*/ 322 h 323"/>
                    <a:gd name="T6" fmla="*/ 11 w 19"/>
                    <a:gd name="T7" fmla="*/ 322 h 323"/>
                    <a:gd name="T8" fmla="*/ 9 w 19"/>
                    <a:gd name="T9" fmla="*/ 322 h 323"/>
                    <a:gd name="T10" fmla="*/ 6 w 19"/>
                    <a:gd name="T11" fmla="*/ 322 h 323"/>
                    <a:gd name="T12" fmla="*/ 4 w 19"/>
                    <a:gd name="T13" fmla="*/ 322 h 323"/>
                    <a:gd name="T14" fmla="*/ 2 w 19"/>
                    <a:gd name="T15" fmla="*/ 322 h 323"/>
                    <a:gd name="T16" fmla="*/ 0 w 19"/>
                    <a:gd name="T17" fmla="*/ 322 h 323"/>
                    <a:gd name="T18" fmla="*/ 0 w 19"/>
                    <a:gd name="T19" fmla="*/ 0 h 323"/>
                    <a:gd name="T20" fmla="*/ 2 w 19"/>
                    <a:gd name="T21" fmla="*/ 0 h 323"/>
                    <a:gd name="T22" fmla="*/ 4 w 19"/>
                    <a:gd name="T23" fmla="*/ 0 h 323"/>
                    <a:gd name="T24" fmla="*/ 6 w 19"/>
                    <a:gd name="T25" fmla="*/ 0 h 323"/>
                    <a:gd name="T26" fmla="*/ 9 w 19"/>
                    <a:gd name="T27" fmla="*/ 0 h 323"/>
                    <a:gd name="T28" fmla="*/ 10 w 19"/>
                    <a:gd name="T29" fmla="*/ 1 h 323"/>
                    <a:gd name="T30" fmla="*/ 13 w 19"/>
                    <a:gd name="T31" fmla="*/ 1 h 323"/>
                    <a:gd name="T32" fmla="*/ 15 w 19"/>
                    <a:gd name="T33" fmla="*/ 1 h 323"/>
                    <a:gd name="T34" fmla="*/ 18 w 19"/>
                    <a:gd name="T35" fmla="*/ 2 h 323"/>
                    <a:gd name="T36" fmla="*/ 18 w 19"/>
                    <a:gd name="T37" fmla="*/ 322 h 3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323"/>
                    <a:gd name="T59" fmla="*/ 19 w 19"/>
                    <a:gd name="T60" fmla="*/ 323 h 3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323">
                      <a:moveTo>
                        <a:pt x="18" y="322"/>
                      </a:moveTo>
                      <a:lnTo>
                        <a:pt x="15" y="322"/>
                      </a:lnTo>
                      <a:lnTo>
                        <a:pt x="13" y="322"/>
                      </a:lnTo>
                      <a:lnTo>
                        <a:pt x="11" y="322"/>
                      </a:lnTo>
                      <a:lnTo>
                        <a:pt x="9" y="322"/>
                      </a:lnTo>
                      <a:lnTo>
                        <a:pt x="6" y="322"/>
                      </a:lnTo>
                      <a:lnTo>
                        <a:pt x="4" y="322"/>
                      </a:lnTo>
                      <a:lnTo>
                        <a:pt x="2" y="322"/>
                      </a:lnTo>
                      <a:lnTo>
                        <a:pt x="0" y="32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18" y="322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4" name="Freeform 727"/>
                <p:cNvSpPr>
                  <a:spLocks/>
                </p:cNvSpPr>
                <p:nvPr/>
              </p:nvSpPr>
              <p:spPr bwMode="auto">
                <a:xfrm>
                  <a:off x="1526" y="2432"/>
                  <a:ext cx="18" cy="324"/>
                </a:xfrm>
                <a:custGeom>
                  <a:avLst/>
                  <a:gdLst>
                    <a:gd name="T0" fmla="*/ 17 w 18"/>
                    <a:gd name="T1" fmla="*/ 323 h 324"/>
                    <a:gd name="T2" fmla="*/ 14 w 18"/>
                    <a:gd name="T3" fmla="*/ 323 h 324"/>
                    <a:gd name="T4" fmla="*/ 12 w 18"/>
                    <a:gd name="T5" fmla="*/ 323 h 324"/>
                    <a:gd name="T6" fmla="*/ 10 w 18"/>
                    <a:gd name="T7" fmla="*/ 323 h 324"/>
                    <a:gd name="T8" fmla="*/ 8 w 18"/>
                    <a:gd name="T9" fmla="*/ 323 h 324"/>
                    <a:gd name="T10" fmla="*/ 6 w 18"/>
                    <a:gd name="T11" fmla="*/ 323 h 324"/>
                    <a:gd name="T12" fmla="*/ 3 w 18"/>
                    <a:gd name="T13" fmla="*/ 323 h 324"/>
                    <a:gd name="T14" fmla="*/ 1 w 18"/>
                    <a:gd name="T15" fmla="*/ 323 h 324"/>
                    <a:gd name="T16" fmla="*/ 0 w 18"/>
                    <a:gd name="T17" fmla="*/ 323 h 324"/>
                    <a:gd name="T18" fmla="*/ 0 w 18"/>
                    <a:gd name="T19" fmla="*/ 0 h 324"/>
                    <a:gd name="T20" fmla="*/ 1 w 18"/>
                    <a:gd name="T21" fmla="*/ 0 h 324"/>
                    <a:gd name="T22" fmla="*/ 3 w 18"/>
                    <a:gd name="T23" fmla="*/ 0 h 324"/>
                    <a:gd name="T24" fmla="*/ 6 w 18"/>
                    <a:gd name="T25" fmla="*/ 0 h 324"/>
                    <a:gd name="T26" fmla="*/ 8 w 18"/>
                    <a:gd name="T27" fmla="*/ 0 h 324"/>
                    <a:gd name="T28" fmla="*/ 10 w 18"/>
                    <a:gd name="T29" fmla="*/ 0 h 324"/>
                    <a:gd name="T30" fmla="*/ 12 w 18"/>
                    <a:gd name="T31" fmla="*/ 0 h 324"/>
                    <a:gd name="T32" fmla="*/ 14 w 18"/>
                    <a:gd name="T33" fmla="*/ 0 h 324"/>
                    <a:gd name="T34" fmla="*/ 17 w 18"/>
                    <a:gd name="T35" fmla="*/ 0 h 324"/>
                    <a:gd name="T36" fmla="*/ 17 w 18"/>
                    <a:gd name="T37" fmla="*/ 323 h 3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4"/>
                    <a:gd name="T59" fmla="*/ 18 w 18"/>
                    <a:gd name="T60" fmla="*/ 324 h 3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4">
                      <a:moveTo>
                        <a:pt x="17" y="323"/>
                      </a:moveTo>
                      <a:lnTo>
                        <a:pt x="14" y="323"/>
                      </a:lnTo>
                      <a:lnTo>
                        <a:pt x="12" y="323"/>
                      </a:lnTo>
                      <a:lnTo>
                        <a:pt x="10" y="323"/>
                      </a:lnTo>
                      <a:lnTo>
                        <a:pt x="8" y="323"/>
                      </a:lnTo>
                      <a:lnTo>
                        <a:pt x="6" y="323"/>
                      </a:lnTo>
                      <a:lnTo>
                        <a:pt x="3" y="323"/>
                      </a:lnTo>
                      <a:lnTo>
                        <a:pt x="1" y="323"/>
                      </a:lnTo>
                      <a:lnTo>
                        <a:pt x="0" y="32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3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5" name="Freeform 728"/>
                <p:cNvSpPr>
                  <a:spLocks/>
                </p:cNvSpPr>
                <p:nvPr/>
              </p:nvSpPr>
              <p:spPr bwMode="auto">
                <a:xfrm>
                  <a:off x="1509" y="2432"/>
                  <a:ext cx="18" cy="324"/>
                </a:xfrm>
                <a:custGeom>
                  <a:avLst/>
                  <a:gdLst>
                    <a:gd name="T0" fmla="*/ 17 w 18"/>
                    <a:gd name="T1" fmla="*/ 323 h 324"/>
                    <a:gd name="T2" fmla="*/ 14 w 18"/>
                    <a:gd name="T3" fmla="*/ 323 h 324"/>
                    <a:gd name="T4" fmla="*/ 12 w 18"/>
                    <a:gd name="T5" fmla="*/ 323 h 324"/>
                    <a:gd name="T6" fmla="*/ 10 w 18"/>
                    <a:gd name="T7" fmla="*/ 323 h 324"/>
                    <a:gd name="T8" fmla="*/ 8 w 18"/>
                    <a:gd name="T9" fmla="*/ 323 h 324"/>
                    <a:gd name="T10" fmla="*/ 6 w 18"/>
                    <a:gd name="T11" fmla="*/ 323 h 324"/>
                    <a:gd name="T12" fmla="*/ 4 w 18"/>
                    <a:gd name="T13" fmla="*/ 323 h 324"/>
                    <a:gd name="T14" fmla="*/ 2 w 18"/>
                    <a:gd name="T15" fmla="*/ 323 h 324"/>
                    <a:gd name="T16" fmla="*/ 0 w 18"/>
                    <a:gd name="T17" fmla="*/ 323 h 324"/>
                    <a:gd name="T18" fmla="*/ 0 w 18"/>
                    <a:gd name="T19" fmla="*/ 0 h 324"/>
                    <a:gd name="T20" fmla="*/ 2 w 18"/>
                    <a:gd name="T21" fmla="*/ 0 h 324"/>
                    <a:gd name="T22" fmla="*/ 4 w 18"/>
                    <a:gd name="T23" fmla="*/ 0 h 324"/>
                    <a:gd name="T24" fmla="*/ 6 w 18"/>
                    <a:gd name="T25" fmla="*/ 0 h 324"/>
                    <a:gd name="T26" fmla="*/ 8 w 18"/>
                    <a:gd name="T27" fmla="*/ 0 h 324"/>
                    <a:gd name="T28" fmla="*/ 10 w 18"/>
                    <a:gd name="T29" fmla="*/ 0 h 324"/>
                    <a:gd name="T30" fmla="*/ 12 w 18"/>
                    <a:gd name="T31" fmla="*/ 0 h 324"/>
                    <a:gd name="T32" fmla="*/ 14 w 18"/>
                    <a:gd name="T33" fmla="*/ 0 h 324"/>
                    <a:gd name="T34" fmla="*/ 17 w 18"/>
                    <a:gd name="T35" fmla="*/ 0 h 324"/>
                    <a:gd name="T36" fmla="*/ 17 w 18"/>
                    <a:gd name="T37" fmla="*/ 323 h 3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4"/>
                    <a:gd name="T59" fmla="*/ 18 w 18"/>
                    <a:gd name="T60" fmla="*/ 324 h 3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4">
                      <a:moveTo>
                        <a:pt x="17" y="323"/>
                      </a:moveTo>
                      <a:lnTo>
                        <a:pt x="14" y="323"/>
                      </a:lnTo>
                      <a:lnTo>
                        <a:pt x="12" y="323"/>
                      </a:lnTo>
                      <a:lnTo>
                        <a:pt x="10" y="323"/>
                      </a:lnTo>
                      <a:lnTo>
                        <a:pt x="8" y="323"/>
                      </a:lnTo>
                      <a:lnTo>
                        <a:pt x="6" y="323"/>
                      </a:lnTo>
                      <a:lnTo>
                        <a:pt x="4" y="323"/>
                      </a:lnTo>
                      <a:lnTo>
                        <a:pt x="2" y="323"/>
                      </a:lnTo>
                      <a:lnTo>
                        <a:pt x="0" y="32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3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6" name="Freeform 729"/>
                <p:cNvSpPr>
                  <a:spLocks/>
                </p:cNvSpPr>
                <p:nvPr/>
              </p:nvSpPr>
              <p:spPr bwMode="auto">
                <a:xfrm>
                  <a:off x="1492" y="2432"/>
                  <a:ext cx="18" cy="324"/>
                </a:xfrm>
                <a:custGeom>
                  <a:avLst/>
                  <a:gdLst>
                    <a:gd name="T0" fmla="*/ 17 w 18"/>
                    <a:gd name="T1" fmla="*/ 323 h 324"/>
                    <a:gd name="T2" fmla="*/ 16 w 18"/>
                    <a:gd name="T3" fmla="*/ 323 h 324"/>
                    <a:gd name="T4" fmla="*/ 15 w 18"/>
                    <a:gd name="T5" fmla="*/ 323 h 324"/>
                    <a:gd name="T6" fmla="*/ 14 w 18"/>
                    <a:gd name="T7" fmla="*/ 323 h 324"/>
                    <a:gd name="T8" fmla="*/ 12 w 18"/>
                    <a:gd name="T9" fmla="*/ 323 h 324"/>
                    <a:gd name="T10" fmla="*/ 10 w 18"/>
                    <a:gd name="T11" fmla="*/ 323 h 324"/>
                    <a:gd name="T12" fmla="*/ 9 w 18"/>
                    <a:gd name="T13" fmla="*/ 323 h 324"/>
                    <a:gd name="T14" fmla="*/ 7 w 18"/>
                    <a:gd name="T15" fmla="*/ 322 h 324"/>
                    <a:gd name="T16" fmla="*/ 5 w 18"/>
                    <a:gd name="T17" fmla="*/ 322 h 324"/>
                    <a:gd name="T18" fmla="*/ 3 w 18"/>
                    <a:gd name="T19" fmla="*/ 322 h 324"/>
                    <a:gd name="T20" fmla="*/ 1 w 18"/>
                    <a:gd name="T21" fmla="*/ 322 h 324"/>
                    <a:gd name="T22" fmla="*/ 0 w 18"/>
                    <a:gd name="T23" fmla="*/ 322 h 324"/>
                    <a:gd name="T24" fmla="*/ 0 w 18"/>
                    <a:gd name="T25" fmla="*/ 0 h 324"/>
                    <a:gd name="T26" fmla="*/ 2 w 18"/>
                    <a:gd name="T27" fmla="*/ 0 h 324"/>
                    <a:gd name="T28" fmla="*/ 4 w 18"/>
                    <a:gd name="T29" fmla="*/ 0 h 324"/>
                    <a:gd name="T30" fmla="*/ 6 w 18"/>
                    <a:gd name="T31" fmla="*/ 0 h 324"/>
                    <a:gd name="T32" fmla="*/ 8 w 18"/>
                    <a:gd name="T33" fmla="*/ 0 h 324"/>
                    <a:gd name="T34" fmla="*/ 10 w 18"/>
                    <a:gd name="T35" fmla="*/ 0 h 324"/>
                    <a:gd name="T36" fmla="*/ 12 w 18"/>
                    <a:gd name="T37" fmla="*/ 0 h 324"/>
                    <a:gd name="T38" fmla="*/ 14 w 18"/>
                    <a:gd name="T39" fmla="*/ 0 h 324"/>
                    <a:gd name="T40" fmla="*/ 17 w 18"/>
                    <a:gd name="T41" fmla="*/ 0 h 324"/>
                    <a:gd name="T42" fmla="*/ 17 w 18"/>
                    <a:gd name="T43" fmla="*/ 323 h 3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324"/>
                    <a:gd name="T68" fmla="*/ 18 w 18"/>
                    <a:gd name="T69" fmla="*/ 324 h 32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324">
                      <a:moveTo>
                        <a:pt x="17" y="323"/>
                      </a:moveTo>
                      <a:lnTo>
                        <a:pt x="16" y="323"/>
                      </a:lnTo>
                      <a:lnTo>
                        <a:pt x="15" y="323"/>
                      </a:lnTo>
                      <a:lnTo>
                        <a:pt x="14" y="323"/>
                      </a:lnTo>
                      <a:lnTo>
                        <a:pt x="12" y="323"/>
                      </a:lnTo>
                      <a:lnTo>
                        <a:pt x="10" y="323"/>
                      </a:lnTo>
                      <a:lnTo>
                        <a:pt x="9" y="323"/>
                      </a:lnTo>
                      <a:lnTo>
                        <a:pt x="7" y="322"/>
                      </a:lnTo>
                      <a:lnTo>
                        <a:pt x="5" y="322"/>
                      </a:lnTo>
                      <a:lnTo>
                        <a:pt x="3" y="322"/>
                      </a:lnTo>
                      <a:lnTo>
                        <a:pt x="1" y="322"/>
                      </a:lnTo>
                      <a:lnTo>
                        <a:pt x="0" y="32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3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7" name="Freeform 730"/>
                <p:cNvSpPr>
                  <a:spLocks/>
                </p:cNvSpPr>
                <p:nvPr/>
              </p:nvSpPr>
              <p:spPr bwMode="auto">
                <a:xfrm>
                  <a:off x="1475" y="2432"/>
                  <a:ext cx="18" cy="323"/>
                </a:xfrm>
                <a:custGeom>
                  <a:avLst/>
                  <a:gdLst>
                    <a:gd name="T0" fmla="*/ 17 w 18"/>
                    <a:gd name="T1" fmla="*/ 322 h 323"/>
                    <a:gd name="T2" fmla="*/ 14 w 18"/>
                    <a:gd name="T3" fmla="*/ 322 h 323"/>
                    <a:gd name="T4" fmla="*/ 12 w 18"/>
                    <a:gd name="T5" fmla="*/ 322 h 323"/>
                    <a:gd name="T6" fmla="*/ 10 w 18"/>
                    <a:gd name="T7" fmla="*/ 322 h 323"/>
                    <a:gd name="T8" fmla="*/ 8 w 18"/>
                    <a:gd name="T9" fmla="*/ 322 h 323"/>
                    <a:gd name="T10" fmla="*/ 6 w 18"/>
                    <a:gd name="T11" fmla="*/ 321 h 323"/>
                    <a:gd name="T12" fmla="*/ 3 w 18"/>
                    <a:gd name="T13" fmla="*/ 321 h 323"/>
                    <a:gd name="T14" fmla="*/ 2 w 18"/>
                    <a:gd name="T15" fmla="*/ 321 h 323"/>
                    <a:gd name="T16" fmla="*/ 0 w 18"/>
                    <a:gd name="T17" fmla="*/ 321 h 323"/>
                    <a:gd name="T18" fmla="*/ 0 w 18"/>
                    <a:gd name="T19" fmla="*/ 0 h 323"/>
                    <a:gd name="T20" fmla="*/ 2 w 18"/>
                    <a:gd name="T21" fmla="*/ 0 h 323"/>
                    <a:gd name="T22" fmla="*/ 4 w 18"/>
                    <a:gd name="T23" fmla="*/ 0 h 323"/>
                    <a:gd name="T24" fmla="*/ 6 w 18"/>
                    <a:gd name="T25" fmla="*/ 0 h 323"/>
                    <a:gd name="T26" fmla="*/ 8 w 18"/>
                    <a:gd name="T27" fmla="*/ 0 h 323"/>
                    <a:gd name="T28" fmla="*/ 10 w 18"/>
                    <a:gd name="T29" fmla="*/ 0 h 323"/>
                    <a:gd name="T30" fmla="*/ 12 w 18"/>
                    <a:gd name="T31" fmla="*/ 0 h 323"/>
                    <a:gd name="T32" fmla="*/ 14 w 18"/>
                    <a:gd name="T33" fmla="*/ 0 h 323"/>
                    <a:gd name="T34" fmla="*/ 17 w 18"/>
                    <a:gd name="T35" fmla="*/ 0 h 323"/>
                    <a:gd name="T36" fmla="*/ 17 w 18"/>
                    <a:gd name="T37" fmla="*/ 322 h 3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3"/>
                    <a:gd name="T59" fmla="*/ 18 w 18"/>
                    <a:gd name="T60" fmla="*/ 323 h 3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3">
                      <a:moveTo>
                        <a:pt x="17" y="322"/>
                      </a:moveTo>
                      <a:lnTo>
                        <a:pt x="14" y="322"/>
                      </a:lnTo>
                      <a:lnTo>
                        <a:pt x="12" y="322"/>
                      </a:lnTo>
                      <a:lnTo>
                        <a:pt x="10" y="322"/>
                      </a:lnTo>
                      <a:lnTo>
                        <a:pt x="8" y="322"/>
                      </a:lnTo>
                      <a:lnTo>
                        <a:pt x="6" y="321"/>
                      </a:lnTo>
                      <a:lnTo>
                        <a:pt x="3" y="321"/>
                      </a:lnTo>
                      <a:lnTo>
                        <a:pt x="2" y="321"/>
                      </a:lnTo>
                      <a:lnTo>
                        <a:pt x="0" y="32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2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8" name="Freeform 731"/>
                <p:cNvSpPr>
                  <a:spLocks/>
                </p:cNvSpPr>
                <p:nvPr/>
              </p:nvSpPr>
              <p:spPr bwMode="auto">
                <a:xfrm>
                  <a:off x="1458" y="2433"/>
                  <a:ext cx="18" cy="322"/>
                </a:xfrm>
                <a:custGeom>
                  <a:avLst/>
                  <a:gdLst>
                    <a:gd name="T0" fmla="*/ 17 w 18"/>
                    <a:gd name="T1" fmla="*/ 321 h 322"/>
                    <a:gd name="T2" fmla="*/ 15 w 18"/>
                    <a:gd name="T3" fmla="*/ 321 h 322"/>
                    <a:gd name="T4" fmla="*/ 13 w 18"/>
                    <a:gd name="T5" fmla="*/ 321 h 322"/>
                    <a:gd name="T6" fmla="*/ 10 w 18"/>
                    <a:gd name="T7" fmla="*/ 321 h 322"/>
                    <a:gd name="T8" fmla="*/ 8 w 18"/>
                    <a:gd name="T9" fmla="*/ 321 h 322"/>
                    <a:gd name="T10" fmla="*/ 6 w 18"/>
                    <a:gd name="T11" fmla="*/ 321 h 322"/>
                    <a:gd name="T12" fmla="*/ 4 w 18"/>
                    <a:gd name="T13" fmla="*/ 321 h 322"/>
                    <a:gd name="T14" fmla="*/ 2 w 18"/>
                    <a:gd name="T15" fmla="*/ 320 h 322"/>
                    <a:gd name="T16" fmla="*/ 0 w 18"/>
                    <a:gd name="T17" fmla="*/ 320 h 322"/>
                    <a:gd name="T18" fmla="*/ 0 w 18"/>
                    <a:gd name="T19" fmla="*/ 2 h 322"/>
                    <a:gd name="T20" fmla="*/ 2 w 18"/>
                    <a:gd name="T21" fmla="*/ 2 h 322"/>
                    <a:gd name="T22" fmla="*/ 4 w 18"/>
                    <a:gd name="T23" fmla="*/ 1 h 322"/>
                    <a:gd name="T24" fmla="*/ 6 w 18"/>
                    <a:gd name="T25" fmla="*/ 1 h 322"/>
                    <a:gd name="T26" fmla="*/ 8 w 18"/>
                    <a:gd name="T27" fmla="*/ 0 h 322"/>
                    <a:gd name="T28" fmla="*/ 10 w 18"/>
                    <a:gd name="T29" fmla="*/ 0 h 322"/>
                    <a:gd name="T30" fmla="*/ 13 w 18"/>
                    <a:gd name="T31" fmla="*/ 0 h 322"/>
                    <a:gd name="T32" fmla="*/ 15 w 18"/>
                    <a:gd name="T33" fmla="*/ 0 h 322"/>
                    <a:gd name="T34" fmla="*/ 17 w 18"/>
                    <a:gd name="T35" fmla="*/ 0 h 322"/>
                    <a:gd name="T36" fmla="*/ 17 w 18"/>
                    <a:gd name="T37" fmla="*/ 321 h 3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2"/>
                    <a:gd name="T59" fmla="*/ 18 w 18"/>
                    <a:gd name="T60" fmla="*/ 322 h 3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2">
                      <a:moveTo>
                        <a:pt x="17" y="321"/>
                      </a:moveTo>
                      <a:lnTo>
                        <a:pt x="15" y="321"/>
                      </a:lnTo>
                      <a:lnTo>
                        <a:pt x="13" y="321"/>
                      </a:lnTo>
                      <a:lnTo>
                        <a:pt x="10" y="321"/>
                      </a:lnTo>
                      <a:lnTo>
                        <a:pt x="8" y="321"/>
                      </a:lnTo>
                      <a:lnTo>
                        <a:pt x="6" y="321"/>
                      </a:lnTo>
                      <a:lnTo>
                        <a:pt x="4" y="321"/>
                      </a:lnTo>
                      <a:lnTo>
                        <a:pt x="2" y="320"/>
                      </a:lnTo>
                      <a:lnTo>
                        <a:pt x="0" y="32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321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9" name="Freeform 732"/>
                <p:cNvSpPr>
                  <a:spLocks/>
                </p:cNvSpPr>
                <p:nvPr/>
              </p:nvSpPr>
              <p:spPr bwMode="auto">
                <a:xfrm>
                  <a:off x="1440" y="2435"/>
                  <a:ext cx="19" cy="319"/>
                </a:xfrm>
                <a:custGeom>
                  <a:avLst/>
                  <a:gdLst>
                    <a:gd name="T0" fmla="*/ 18 w 19"/>
                    <a:gd name="T1" fmla="*/ 318 h 319"/>
                    <a:gd name="T2" fmla="*/ 16 w 19"/>
                    <a:gd name="T3" fmla="*/ 318 h 319"/>
                    <a:gd name="T4" fmla="*/ 13 w 19"/>
                    <a:gd name="T5" fmla="*/ 318 h 319"/>
                    <a:gd name="T6" fmla="*/ 11 w 19"/>
                    <a:gd name="T7" fmla="*/ 318 h 319"/>
                    <a:gd name="T8" fmla="*/ 9 w 19"/>
                    <a:gd name="T9" fmla="*/ 317 h 319"/>
                    <a:gd name="T10" fmla="*/ 6 w 19"/>
                    <a:gd name="T11" fmla="*/ 317 h 319"/>
                    <a:gd name="T12" fmla="*/ 4 w 19"/>
                    <a:gd name="T13" fmla="*/ 317 h 319"/>
                    <a:gd name="T14" fmla="*/ 2 w 19"/>
                    <a:gd name="T15" fmla="*/ 317 h 319"/>
                    <a:gd name="T16" fmla="*/ 0 w 19"/>
                    <a:gd name="T17" fmla="*/ 316 h 319"/>
                    <a:gd name="T18" fmla="*/ 0 w 19"/>
                    <a:gd name="T19" fmla="*/ 3 h 319"/>
                    <a:gd name="T20" fmla="*/ 2 w 19"/>
                    <a:gd name="T21" fmla="*/ 2 h 319"/>
                    <a:gd name="T22" fmla="*/ 4 w 19"/>
                    <a:gd name="T23" fmla="*/ 2 h 319"/>
                    <a:gd name="T24" fmla="*/ 7 w 19"/>
                    <a:gd name="T25" fmla="*/ 1 h 319"/>
                    <a:gd name="T26" fmla="*/ 9 w 19"/>
                    <a:gd name="T27" fmla="*/ 1 h 319"/>
                    <a:gd name="T28" fmla="*/ 11 w 19"/>
                    <a:gd name="T29" fmla="*/ 0 h 319"/>
                    <a:gd name="T30" fmla="*/ 13 w 19"/>
                    <a:gd name="T31" fmla="*/ 0 h 319"/>
                    <a:gd name="T32" fmla="*/ 16 w 19"/>
                    <a:gd name="T33" fmla="*/ 0 h 319"/>
                    <a:gd name="T34" fmla="*/ 18 w 19"/>
                    <a:gd name="T35" fmla="*/ 0 h 319"/>
                    <a:gd name="T36" fmla="*/ 18 w 19"/>
                    <a:gd name="T37" fmla="*/ 318 h 3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319"/>
                    <a:gd name="T59" fmla="*/ 19 w 19"/>
                    <a:gd name="T60" fmla="*/ 319 h 3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319">
                      <a:moveTo>
                        <a:pt x="18" y="318"/>
                      </a:moveTo>
                      <a:lnTo>
                        <a:pt x="16" y="318"/>
                      </a:lnTo>
                      <a:lnTo>
                        <a:pt x="13" y="318"/>
                      </a:lnTo>
                      <a:lnTo>
                        <a:pt x="11" y="318"/>
                      </a:lnTo>
                      <a:lnTo>
                        <a:pt x="9" y="317"/>
                      </a:lnTo>
                      <a:lnTo>
                        <a:pt x="6" y="317"/>
                      </a:lnTo>
                      <a:lnTo>
                        <a:pt x="4" y="317"/>
                      </a:lnTo>
                      <a:lnTo>
                        <a:pt x="2" y="317"/>
                      </a:lnTo>
                      <a:lnTo>
                        <a:pt x="0" y="316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8" y="318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0" name="Freeform 733"/>
                <p:cNvSpPr>
                  <a:spLocks/>
                </p:cNvSpPr>
                <p:nvPr/>
              </p:nvSpPr>
              <p:spPr bwMode="auto">
                <a:xfrm>
                  <a:off x="1423" y="2438"/>
                  <a:ext cx="18" cy="314"/>
                </a:xfrm>
                <a:custGeom>
                  <a:avLst/>
                  <a:gdLst>
                    <a:gd name="T0" fmla="*/ 17 w 18"/>
                    <a:gd name="T1" fmla="*/ 313 h 314"/>
                    <a:gd name="T2" fmla="*/ 15 w 18"/>
                    <a:gd name="T3" fmla="*/ 313 h 314"/>
                    <a:gd name="T4" fmla="*/ 13 w 18"/>
                    <a:gd name="T5" fmla="*/ 313 h 314"/>
                    <a:gd name="T6" fmla="*/ 10 w 18"/>
                    <a:gd name="T7" fmla="*/ 313 h 314"/>
                    <a:gd name="T8" fmla="*/ 9 w 18"/>
                    <a:gd name="T9" fmla="*/ 313 h 314"/>
                    <a:gd name="T10" fmla="*/ 6 w 18"/>
                    <a:gd name="T11" fmla="*/ 313 h 314"/>
                    <a:gd name="T12" fmla="*/ 4 w 18"/>
                    <a:gd name="T13" fmla="*/ 312 h 314"/>
                    <a:gd name="T14" fmla="*/ 2 w 18"/>
                    <a:gd name="T15" fmla="*/ 312 h 314"/>
                    <a:gd name="T16" fmla="*/ 0 w 18"/>
                    <a:gd name="T17" fmla="*/ 312 h 314"/>
                    <a:gd name="T18" fmla="*/ 0 w 18"/>
                    <a:gd name="T19" fmla="*/ 3 h 314"/>
                    <a:gd name="T20" fmla="*/ 2 w 18"/>
                    <a:gd name="T21" fmla="*/ 3 h 314"/>
                    <a:gd name="T22" fmla="*/ 4 w 18"/>
                    <a:gd name="T23" fmla="*/ 2 h 314"/>
                    <a:gd name="T24" fmla="*/ 6 w 18"/>
                    <a:gd name="T25" fmla="*/ 2 h 314"/>
                    <a:gd name="T26" fmla="*/ 9 w 18"/>
                    <a:gd name="T27" fmla="*/ 1 h 314"/>
                    <a:gd name="T28" fmla="*/ 10 w 18"/>
                    <a:gd name="T29" fmla="*/ 0 h 314"/>
                    <a:gd name="T30" fmla="*/ 13 w 18"/>
                    <a:gd name="T31" fmla="*/ 0 h 314"/>
                    <a:gd name="T32" fmla="*/ 15 w 18"/>
                    <a:gd name="T33" fmla="*/ 0 h 314"/>
                    <a:gd name="T34" fmla="*/ 17 w 18"/>
                    <a:gd name="T35" fmla="*/ 0 h 314"/>
                    <a:gd name="T36" fmla="*/ 17 w 18"/>
                    <a:gd name="T37" fmla="*/ 313 h 3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14"/>
                    <a:gd name="T59" fmla="*/ 18 w 18"/>
                    <a:gd name="T60" fmla="*/ 314 h 3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14">
                      <a:moveTo>
                        <a:pt x="17" y="313"/>
                      </a:moveTo>
                      <a:lnTo>
                        <a:pt x="15" y="313"/>
                      </a:lnTo>
                      <a:lnTo>
                        <a:pt x="13" y="313"/>
                      </a:lnTo>
                      <a:lnTo>
                        <a:pt x="10" y="313"/>
                      </a:lnTo>
                      <a:lnTo>
                        <a:pt x="9" y="313"/>
                      </a:lnTo>
                      <a:lnTo>
                        <a:pt x="6" y="313"/>
                      </a:lnTo>
                      <a:lnTo>
                        <a:pt x="4" y="312"/>
                      </a:lnTo>
                      <a:lnTo>
                        <a:pt x="2" y="312"/>
                      </a:lnTo>
                      <a:lnTo>
                        <a:pt x="0" y="31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313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1" name="Freeform 734"/>
                <p:cNvSpPr>
                  <a:spLocks/>
                </p:cNvSpPr>
                <p:nvPr/>
              </p:nvSpPr>
              <p:spPr bwMode="auto">
                <a:xfrm>
                  <a:off x="1407" y="2442"/>
                  <a:ext cx="17" cy="309"/>
                </a:xfrm>
                <a:custGeom>
                  <a:avLst/>
                  <a:gdLst>
                    <a:gd name="T0" fmla="*/ 16 w 17"/>
                    <a:gd name="T1" fmla="*/ 308 h 309"/>
                    <a:gd name="T2" fmla="*/ 14 w 17"/>
                    <a:gd name="T3" fmla="*/ 308 h 309"/>
                    <a:gd name="T4" fmla="*/ 12 w 17"/>
                    <a:gd name="T5" fmla="*/ 307 h 309"/>
                    <a:gd name="T6" fmla="*/ 10 w 17"/>
                    <a:gd name="T7" fmla="*/ 307 h 309"/>
                    <a:gd name="T8" fmla="*/ 7 w 17"/>
                    <a:gd name="T9" fmla="*/ 307 h 309"/>
                    <a:gd name="T10" fmla="*/ 6 w 17"/>
                    <a:gd name="T11" fmla="*/ 306 h 309"/>
                    <a:gd name="T12" fmla="*/ 3 w 17"/>
                    <a:gd name="T13" fmla="*/ 306 h 309"/>
                    <a:gd name="T14" fmla="*/ 1 w 17"/>
                    <a:gd name="T15" fmla="*/ 306 h 309"/>
                    <a:gd name="T16" fmla="*/ 0 w 17"/>
                    <a:gd name="T17" fmla="*/ 306 h 309"/>
                    <a:gd name="T18" fmla="*/ 0 w 17"/>
                    <a:gd name="T19" fmla="*/ 4 h 309"/>
                    <a:gd name="T20" fmla="*/ 1 w 17"/>
                    <a:gd name="T21" fmla="*/ 4 h 309"/>
                    <a:gd name="T22" fmla="*/ 3 w 17"/>
                    <a:gd name="T23" fmla="*/ 3 h 309"/>
                    <a:gd name="T24" fmla="*/ 5 w 17"/>
                    <a:gd name="T25" fmla="*/ 3 h 309"/>
                    <a:gd name="T26" fmla="*/ 7 w 17"/>
                    <a:gd name="T27" fmla="*/ 2 h 309"/>
                    <a:gd name="T28" fmla="*/ 9 w 17"/>
                    <a:gd name="T29" fmla="*/ 1 h 309"/>
                    <a:gd name="T30" fmla="*/ 12 w 17"/>
                    <a:gd name="T31" fmla="*/ 1 h 309"/>
                    <a:gd name="T32" fmla="*/ 14 w 17"/>
                    <a:gd name="T33" fmla="*/ 0 h 309"/>
                    <a:gd name="T34" fmla="*/ 16 w 17"/>
                    <a:gd name="T35" fmla="*/ 0 h 309"/>
                    <a:gd name="T36" fmla="*/ 16 w 17"/>
                    <a:gd name="T37" fmla="*/ 308 h 30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309"/>
                    <a:gd name="T59" fmla="*/ 17 w 17"/>
                    <a:gd name="T60" fmla="*/ 309 h 30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309">
                      <a:moveTo>
                        <a:pt x="16" y="308"/>
                      </a:moveTo>
                      <a:lnTo>
                        <a:pt x="14" y="308"/>
                      </a:lnTo>
                      <a:lnTo>
                        <a:pt x="12" y="307"/>
                      </a:lnTo>
                      <a:lnTo>
                        <a:pt x="10" y="307"/>
                      </a:lnTo>
                      <a:lnTo>
                        <a:pt x="7" y="307"/>
                      </a:lnTo>
                      <a:lnTo>
                        <a:pt x="6" y="306"/>
                      </a:lnTo>
                      <a:lnTo>
                        <a:pt x="3" y="306"/>
                      </a:lnTo>
                      <a:lnTo>
                        <a:pt x="1" y="306"/>
                      </a:lnTo>
                      <a:lnTo>
                        <a:pt x="0" y="30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308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2" name="Freeform 735"/>
                <p:cNvSpPr>
                  <a:spLocks/>
                </p:cNvSpPr>
                <p:nvPr/>
              </p:nvSpPr>
              <p:spPr bwMode="auto">
                <a:xfrm>
                  <a:off x="1390" y="2447"/>
                  <a:ext cx="18" cy="303"/>
                </a:xfrm>
                <a:custGeom>
                  <a:avLst/>
                  <a:gdLst>
                    <a:gd name="T0" fmla="*/ 17 w 18"/>
                    <a:gd name="T1" fmla="*/ 302 h 303"/>
                    <a:gd name="T2" fmla="*/ 14 w 18"/>
                    <a:gd name="T3" fmla="*/ 302 h 303"/>
                    <a:gd name="T4" fmla="*/ 12 w 18"/>
                    <a:gd name="T5" fmla="*/ 302 h 303"/>
                    <a:gd name="T6" fmla="*/ 10 w 18"/>
                    <a:gd name="T7" fmla="*/ 301 h 303"/>
                    <a:gd name="T8" fmla="*/ 8 w 18"/>
                    <a:gd name="T9" fmla="*/ 301 h 303"/>
                    <a:gd name="T10" fmla="*/ 6 w 18"/>
                    <a:gd name="T11" fmla="*/ 301 h 303"/>
                    <a:gd name="T12" fmla="*/ 3 w 18"/>
                    <a:gd name="T13" fmla="*/ 300 h 303"/>
                    <a:gd name="T14" fmla="*/ 1 w 18"/>
                    <a:gd name="T15" fmla="*/ 300 h 303"/>
                    <a:gd name="T16" fmla="*/ 0 w 18"/>
                    <a:gd name="T17" fmla="*/ 300 h 303"/>
                    <a:gd name="T18" fmla="*/ 0 w 18"/>
                    <a:gd name="T19" fmla="*/ 4 h 303"/>
                    <a:gd name="T20" fmla="*/ 1 w 18"/>
                    <a:gd name="T21" fmla="*/ 4 h 303"/>
                    <a:gd name="T22" fmla="*/ 3 w 18"/>
                    <a:gd name="T23" fmla="*/ 4 h 303"/>
                    <a:gd name="T24" fmla="*/ 6 w 18"/>
                    <a:gd name="T25" fmla="*/ 3 h 303"/>
                    <a:gd name="T26" fmla="*/ 8 w 18"/>
                    <a:gd name="T27" fmla="*/ 2 h 303"/>
                    <a:gd name="T28" fmla="*/ 10 w 18"/>
                    <a:gd name="T29" fmla="*/ 1 h 303"/>
                    <a:gd name="T30" fmla="*/ 12 w 18"/>
                    <a:gd name="T31" fmla="*/ 1 h 303"/>
                    <a:gd name="T32" fmla="*/ 14 w 18"/>
                    <a:gd name="T33" fmla="*/ 0 h 303"/>
                    <a:gd name="T34" fmla="*/ 17 w 18"/>
                    <a:gd name="T35" fmla="*/ 0 h 303"/>
                    <a:gd name="T36" fmla="*/ 17 w 18"/>
                    <a:gd name="T37" fmla="*/ 302 h 3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03"/>
                    <a:gd name="T59" fmla="*/ 18 w 18"/>
                    <a:gd name="T60" fmla="*/ 303 h 30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03">
                      <a:moveTo>
                        <a:pt x="17" y="302"/>
                      </a:moveTo>
                      <a:lnTo>
                        <a:pt x="14" y="302"/>
                      </a:lnTo>
                      <a:lnTo>
                        <a:pt x="12" y="302"/>
                      </a:lnTo>
                      <a:lnTo>
                        <a:pt x="10" y="301"/>
                      </a:lnTo>
                      <a:lnTo>
                        <a:pt x="8" y="301"/>
                      </a:lnTo>
                      <a:lnTo>
                        <a:pt x="6" y="301"/>
                      </a:lnTo>
                      <a:lnTo>
                        <a:pt x="3" y="300"/>
                      </a:lnTo>
                      <a:lnTo>
                        <a:pt x="1" y="300"/>
                      </a:lnTo>
                      <a:lnTo>
                        <a:pt x="0" y="30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02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3" name="Freeform 736"/>
                <p:cNvSpPr>
                  <a:spLocks/>
                </p:cNvSpPr>
                <p:nvPr/>
              </p:nvSpPr>
              <p:spPr bwMode="auto">
                <a:xfrm>
                  <a:off x="1372" y="2452"/>
                  <a:ext cx="19" cy="296"/>
                </a:xfrm>
                <a:custGeom>
                  <a:avLst/>
                  <a:gdLst>
                    <a:gd name="T0" fmla="*/ 18 w 19"/>
                    <a:gd name="T1" fmla="*/ 295 h 296"/>
                    <a:gd name="T2" fmla="*/ 15 w 19"/>
                    <a:gd name="T3" fmla="*/ 294 h 296"/>
                    <a:gd name="T4" fmla="*/ 13 w 19"/>
                    <a:gd name="T5" fmla="*/ 294 h 296"/>
                    <a:gd name="T6" fmla="*/ 11 w 19"/>
                    <a:gd name="T7" fmla="*/ 294 h 296"/>
                    <a:gd name="T8" fmla="*/ 9 w 19"/>
                    <a:gd name="T9" fmla="*/ 294 h 296"/>
                    <a:gd name="T10" fmla="*/ 6 w 19"/>
                    <a:gd name="T11" fmla="*/ 293 h 296"/>
                    <a:gd name="T12" fmla="*/ 4 w 19"/>
                    <a:gd name="T13" fmla="*/ 293 h 296"/>
                    <a:gd name="T14" fmla="*/ 1 w 19"/>
                    <a:gd name="T15" fmla="*/ 293 h 296"/>
                    <a:gd name="T16" fmla="*/ 0 w 19"/>
                    <a:gd name="T17" fmla="*/ 293 h 296"/>
                    <a:gd name="T18" fmla="*/ 0 w 19"/>
                    <a:gd name="T19" fmla="*/ 5 h 296"/>
                    <a:gd name="T20" fmla="*/ 1 w 19"/>
                    <a:gd name="T21" fmla="*/ 4 h 296"/>
                    <a:gd name="T22" fmla="*/ 4 w 19"/>
                    <a:gd name="T23" fmla="*/ 4 h 296"/>
                    <a:gd name="T24" fmla="*/ 6 w 19"/>
                    <a:gd name="T25" fmla="*/ 4 h 296"/>
                    <a:gd name="T26" fmla="*/ 9 w 19"/>
                    <a:gd name="T27" fmla="*/ 3 h 296"/>
                    <a:gd name="T28" fmla="*/ 10 w 19"/>
                    <a:gd name="T29" fmla="*/ 2 h 296"/>
                    <a:gd name="T30" fmla="*/ 13 w 19"/>
                    <a:gd name="T31" fmla="*/ 1 h 296"/>
                    <a:gd name="T32" fmla="*/ 15 w 19"/>
                    <a:gd name="T33" fmla="*/ 0 h 296"/>
                    <a:gd name="T34" fmla="*/ 18 w 19"/>
                    <a:gd name="T35" fmla="*/ 0 h 296"/>
                    <a:gd name="T36" fmla="*/ 18 w 19"/>
                    <a:gd name="T37" fmla="*/ 295 h 2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96"/>
                    <a:gd name="T59" fmla="*/ 19 w 19"/>
                    <a:gd name="T60" fmla="*/ 296 h 2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96">
                      <a:moveTo>
                        <a:pt x="18" y="295"/>
                      </a:moveTo>
                      <a:lnTo>
                        <a:pt x="15" y="294"/>
                      </a:lnTo>
                      <a:lnTo>
                        <a:pt x="13" y="294"/>
                      </a:lnTo>
                      <a:lnTo>
                        <a:pt x="11" y="294"/>
                      </a:lnTo>
                      <a:lnTo>
                        <a:pt x="9" y="294"/>
                      </a:lnTo>
                      <a:lnTo>
                        <a:pt x="6" y="293"/>
                      </a:lnTo>
                      <a:lnTo>
                        <a:pt x="4" y="293"/>
                      </a:lnTo>
                      <a:lnTo>
                        <a:pt x="1" y="293"/>
                      </a:lnTo>
                      <a:lnTo>
                        <a:pt x="0" y="293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8" y="295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4" name="Freeform 737"/>
                <p:cNvSpPr>
                  <a:spLocks/>
                </p:cNvSpPr>
                <p:nvPr/>
              </p:nvSpPr>
              <p:spPr bwMode="auto">
                <a:xfrm>
                  <a:off x="1355" y="2457"/>
                  <a:ext cx="18" cy="290"/>
                </a:xfrm>
                <a:custGeom>
                  <a:avLst/>
                  <a:gdLst>
                    <a:gd name="T0" fmla="*/ 17 w 18"/>
                    <a:gd name="T1" fmla="*/ 289 h 290"/>
                    <a:gd name="T2" fmla="*/ 14 w 18"/>
                    <a:gd name="T3" fmla="*/ 288 h 290"/>
                    <a:gd name="T4" fmla="*/ 12 w 18"/>
                    <a:gd name="T5" fmla="*/ 288 h 290"/>
                    <a:gd name="T6" fmla="*/ 10 w 18"/>
                    <a:gd name="T7" fmla="*/ 288 h 290"/>
                    <a:gd name="T8" fmla="*/ 8 w 18"/>
                    <a:gd name="T9" fmla="*/ 287 h 290"/>
                    <a:gd name="T10" fmla="*/ 6 w 18"/>
                    <a:gd name="T11" fmla="*/ 287 h 290"/>
                    <a:gd name="T12" fmla="*/ 3 w 18"/>
                    <a:gd name="T13" fmla="*/ 287 h 290"/>
                    <a:gd name="T14" fmla="*/ 1 w 18"/>
                    <a:gd name="T15" fmla="*/ 287 h 290"/>
                    <a:gd name="T16" fmla="*/ 0 w 18"/>
                    <a:gd name="T17" fmla="*/ 286 h 290"/>
                    <a:gd name="T18" fmla="*/ 0 w 18"/>
                    <a:gd name="T19" fmla="*/ 6 h 290"/>
                    <a:gd name="T20" fmla="*/ 1 w 18"/>
                    <a:gd name="T21" fmla="*/ 5 h 290"/>
                    <a:gd name="T22" fmla="*/ 3 w 18"/>
                    <a:gd name="T23" fmla="*/ 4 h 290"/>
                    <a:gd name="T24" fmla="*/ 6 w 18"/>
                    <a:gd name="T25" fmla="*/ 4 h 290"/>
                    <a:gd name="T26" fmla="*/ 8 w 18"/>
                    <a:gd name="T27" fmla="*/ 3 h 290"/>
                    <a:gd name="T28" fmla="*/ 10 w 18"/>
                    <a:gd name="T29" fmla="*/ 2 h 290"/>
                    <a:gd name="T30" fmla="*/ 12 w 18"/>
                    <a:gd name="T31" fmla="*/ 1 h 290"/>
                    <a:gd name="T32" fmla="*/ 14 w 18"/>
                    <a:gd name="T33" fmla="*/ 0 h 290"/>
                    <a:gd name="T34" fmla="*/ 17 w 18"/>
                    <a:gd name="T35" fmla="*/ 0 h 290"/>
                    <a:gd name="T36" fmla="*/ 17 w 18"/>
                    <a:gd name="T37" fmla="*/ 289 h 29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90"/>
                    <a:gd name="T59" fmla="*/ 18 w 18"/>
                    <a:gd name="T60" fmla="*/ 290 h 29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90">
                      <a:moveTo>
                        <a:pt x="17" y="289"/>
                      </a:moveTo>
                      <a:lnTo>
                        <a:pt x="14" y="288"/>
                      </a:lnTo>
                      <a:lnTo>
                        <a:pt x="12" y="288"/>
                      </a:lnTo>
                      <a:lnTo>
                        <a:pt x="10" y="288"/>
                      </a:lnTo>
                      <a:lnTo>
                        <a:pt x="8" y="287"/>
                      </a:lnTo>
                      <a:lnTo>
                        <a:pt x="6" y="287"/>
                      </a:lnTo>
                      <a:lnTo>
                        <a:pt x="3" y="287"/>
                      </a:lnTo>
                      <a:lnTo>
                        <a:pt x="1" y="287"/>
                      </a:lnTo>
                      <a:lnTo>
                        <a:pt x="0" y="28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4"/>
                      </a:lnTo>
                      <a:lnTo>
                        <a:pt x="6" y="4"/>
                      </a:lnTo>
                      <a:lnTo>
                        <a:pt x="8" y="3"/>
                      </a:lnTo>
                      <a:lnTo>
                        <a:pt x="10" y="2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289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5" name="Freeform 738"/>
                <p:cNvSpPr>
                  <a:spLocks/>
                </p:cNvSpPr>
                <p:nvPr/>
              </p:nvSpPr>
              <p:spPr bwMode="auto">
                <a:xfrm>
                  <a:off x="1338" y="2464"/>
                  <a:ext cx="18" cy="280"/>
                </a:xfrm>
                <a:custGeom>
                  <a:avLst/>
                  <a:gdLst>
                    <a:gd name="T0" fmla="*/ 17 w 18"/>
                    <a:gd name="T1" fmla="*/ 279 h 280"/>
                    <a:gd name="T2" fmla="*/ 14 w 18"/>
                    <a:gd name="T3" fmla="*/ 279 h 280"/>
                    <a:gd name="T4" fmla="*/ 12 w 18"/>
                    <a:gd name="T5" fmla="*/ 278 h 280"/>
                    <a:gd name="T6" fmla="*/ 10 w 18"/>
                    <a:gd name="T7" fmla="*/ 278 h 280"/>
                    <a:gd name="T8" fmla="*/ 8 w 18"/>
                    <a:gd name="T9" fmla="*/ 278 h 280"/>
                    <a:gd name="T10" fmla="*/ 6 w 18"/>
                    <a:gd name="T11" fmla="*/ 277 h 280"/>
                    <a:gd name="T12" fmla="*/ 4 w 18"/>
                    <a:gd name="T13" fmla="*/ 277 h 280"/>
                    <a:gd name="T14" fmla="*/ 2 w 18"/>
                    <a:gd name="T15" fmla="*/ 277 h 280"/>
                    <a:gd name="T16" fmla="*/ 0 w 18"/>
                    <a:gd name="T17" fmla="*/ 277 h 280"/>
                    <a:gd name="T18" fmla="*/ 0 w 18"/>
                    <a:gd name="T19" fmla="*/ 243 h 280"/>
                    <a:gd name="T20" fmla="*/ 0 w 18"/>
                    <a:gd name="T21" fmla="*/ 209 h 280"/>
                    <a:gd name="T22" fmla="*/ 0 w 18"/>
                    <a:gd name="T23" fmla="*/ 175 h 280"/>
                    <a:gd name="T24" fmla="*/ 0 w 18"/>
                    <a:gd name="T25" fmla="*/ 141 h 280"/>
                    <a:gd name="T26" fmla="*/ 0 w 18"/>
                    <a:gd name="T27" fmla="*/ 107 h 280"/>
                    <a:gd name="T28" fmla="*/ 0 w 18"/>
                    <a:gd name="T29" fmla="*/ 74 h 280"/>
                    <a:gd name="T30" fmla="*/ 0 w 18"/>
                    <a:gd name="T31" fmla="*/ 39 h 280"/>
                    <a:gd name="T32" fmla="*/ 0 w 18"/>
                    <a:gd name="T33" fmla="*/ 6 h 280"/>
                    <a:gd name="T34" fmla="*/ 2 w 18"/>
                    <a:gd name="T35" fmla="*/ 5 h 280"/>
                    <a:gd name="T36" fmla="*/ 4 w 18"/>
                    <a:gd name="T37" fmla="*/ 4 h 280"/>
                    <a:gd name="T38" fmla="*/ 6 w 18"/>
                    <a:gd name="T39" fmla="*/ 4 h 280"/>
                    <a:gd name="T40" fmla="*/ 8 w 18"/>
                    <a:gd name="T41" fmla="*/ 2 h 280"/>
                    <a:gd name="T42" fmla="*/ 10 w 18"/>
                    <a:gd name="T43" fmla="*/ 2 h 280"/>
                    <a:gd name="T44" fmla="*/ 12 w 18"/>
                    <a:gd name="T45" fmla="*/ 1 h 280"/>
                    <a:gd name="T46" fmla="*/ 14 w 18"/>
                    <a:gd name="T47" fmla="*/ 0 h 280"/>
                    <a:gd name="T48" fmla="*/ 17 w 18"/>
                    <a:gd name="T49" fmla="*/ 0 h 280"/>
                    <a:gd name="T50" fmla="*/ 17 w 18"/>
                    <a:gd name="T51" fmla="*/ 279 h 2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"/>
                    <a:gd name="T79" fmla="*/ 0 h 280"/>
                    <a:gd name="T80" fmla="*/ 18 w 18"/>
                    <a:gd name="T81" fmla="*/ 280 h 28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" h="280">
                      <a:moveTo>
                        <a:pt x="17" y="279"/>
                      </a:moveTo>
                      <a:lnTo>
                        <a:pt x="14" y="279"/>
                      </a:lnTo>
                      <a:lnTo>
                        <a:pt x="12" y="278"/>
                      </a:lnTo>
                      <a:lnTo>
                        <a:pt x="10" y="278"/>
                      </a:lnTo>
                      <a:lnTo>
                        <a:pt x="8" y="278"/>
                      </a:lnTo>
                      <a:lnTo>
                        <a:pt x="6" y="277"/>
                      </a:lnTo>
                      <a:lnTo>
                        <a:pt x="4" y="277"/>
                      </a:lnTo>
                      <a:lnTo>
                        <a:pt x="2" y="277"/>
                      </a:lnTo>
                      <a:lnTo>
                        <a:pt x="0" y="277"/>
                      </a:lnTo>
                      <a:lnTo>
                        <a:pt x="0" y="243"/>
                      </a:lnTo>
                      <a:lnTo>
                        <a:pt x="0" y="209"/>
                      </a:lnTo>
                      <a:lnTo>
                        <a:pt x="0" y="175"/>
                      </a:lnTo>
                      <a:lnTo>
                        <a:pt x="0" y="141"/>
                      </a:lnTo>
                      <a:lnTo>
                        <a:pt x="0" y="107"/>
                      </a:lnTo>
                      <a:lnTo>
                        <a:pt x="0" y="74"/>
                      </a:lnTo>
                      <a:lnTo>
                        <a:pt x="0" y="39"/>
                      </a:lnTo>
                      <a:lnTo>
                        <a:pt x="0" y="6"/>
                      </a:lnTo>
                      <a:lnTo>
                        <a:pt x="2" y="5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279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6" name="Freeform 739"/>
                <p:cNvSpPr>
                  <a:spLocks/>
                </p:cNvSpPr>
                <p:nvPr/>
              </p:nvSpPr>
              <p:spPr bwMode="auto">
                <a:xfrm>
                  <a:off x="1431" y="2498"/>
                  <a:ext cx="146" cy="152"/>
                </a:xfrm>
                <a:custGeom>
                  <a:avLst/>
                  <a:gdLst>
                    <a:gd name="T0" fmla="*/ 80 w 146"/>
                    <a:gd name="T1" fmla="*/ 0 h 152"/>
                    <a:gd name="T2" fmla="*/ 94 w 146"/>
                    <a:gd name="T3" fmla="*/ 3 h 152"/>
                    <a:gd name="T4" fmla="*/ 106 w 146"/>
                    <a:gd name="T5" fmla="*/ 8 h 152"/>
                    <a:gd name="T6" fmla="*/ 118 w 146"/>
                    <a:gd name="T7" fmla="*/ 17 h 152"/>
                    <a:gd name="T8" fmla="*/ 128 w 146"/>
                    <a:gd name="T9" fmla="*/ 26 h 152"/>
                    <a:gd name="T10" fmla="*/ 136 w 146"/>
                    <a:gd name="T11" fmla="*/ 39 h 152"/>
                    <a:gd name="T12" fmla="*/ 141 w 146"/>
                    <a:gd name="T13" fmla="*/ 53 h 152"/>
                    <a:gd name="T14" fmla="*/ 145 w 146"/>
                    <a:gd name="T15" fmla="*/ 67 h 152"/>
                    <a:gd name="T16" fmla="*/ 145 w 146"/>
                    <a:gd name="T17" fmla="*/ 83 h 152"/>
                    <a:gd name="T18" fmla="*/ 141 w 146"/>
                    <a:gd name="T19" fmla="*/ 97 h 152"/>
                    <a:gd name="T20" fmla="*/ 136 w 146"/>
                    <a:gd name="T21" fmla="*/ 111 h 152"/>
                    <a:gd name="T22" fmla="*/ 128 w 146"/>
                    <a:gd name="T23" fmla="*/ 123 h 152"/>
                    <a:gd name="T24" fmla="*/ 118 w 146"/>
                    <a:gd name="T25" fmla="*/ 133 h 152"/>
                    <a:gd name="T26" fmla="*/ 106 w 146"/>
                    <a:gd name="T27" fmla="*/ 141 h 152"/>
                    <a:gd name="T28" fmla="*/ 94 w 146"/>
                    <a:gd name="T29" fmla="*/ 146 h 152"/>
                    <a:gd name="T30" fmla="*/ 80 w 146"/>
                    <a:gd name="T31" fmla="*/ 150 h 152"/>
                    <a:gd name="T32" fmla="*/ 65 w 146"/>
                    <a:gd name="T33" fmla="*/ 150 h 152"/>
                    <a:gd name="T34" fmla="*/ 50 w 146"/>
                    <a:gd name="T35" fmla="*/ 146 h 152"/>
                    <a:gd name="T36" fmla="*/ 38 w 146"/>
                    <a:gd name="T37" fmla="*/ 141 h 152"/>
                    <a:gd name="T38" fmla="*/ 26 w 146"/>
                    <a:gd name="T39" fmla="*/ 133 h 152"/>
                    <a:gd name="T40" fmla="*/ 17 w 146"/>
                    <a:gd name="T41" fmla="*/ 123 h 152"/>
                    <a:gd name="T42" fmla="*/ 9 w 146"/>
                    <a:gd name="T43" fmla="*/ 111 h 152"/>
                    <a:gd name="T44" fmla="*/ 3 w 146"/>
                    <a:gd name="T45" fmla="*/ 97 h 152"/>
                    <a:gd name="T46" fmla="*/ 0 w 146"/>
                    <a:gd name="T47" fmla="*/ 83 h 152"/>
                    <a:gd name="T48" fmla="*/ 0 w 146"/>
                    <a:gd name="T49" fmla="*/ 67 h 152"/>
                    <a:gd name="T50" fmla="*/ 3 w 146"/>
                    <a:gd name="T51" fmla="*/ 53 h 152"/>
                    <a:gd name="T52" fmla="*/ 9 w 146"/>
                    <a:gd name="T53" fmla="*/ 39 h 152"/>
                    <a:gd name="T54" fmla="*/ 17 w 146"/>
                    <a:gd name="T55" fmla="*/ 26 h 152"/>
                    <a:gd name="T56" fmla="*/ 26 w 146"/>
                    <a:gd name="T57" fmla="*/ 17 h 152"/>
                    <a:gd name="T58" fmla="*/ 38 w 146"/>
                    <a:gd name="T59" fmla="*/ 8 h 152"/>
                    <a:gd name="T60" fmla="*/ 50 w 146"/>
                    <a:gd name="T61" fmla="*/ 3 h 152"/>
                    <a:gd name="T62" fmla="*/ 65 w 146"/>
                    <a:gd name="T63" fmla="*/ 0 h 1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6"/>
                    <a:gd name="T97" fmla="*/ 0 h 152"/>
                    <a:gd name="T98" fmla="*/ 146 w 146"/>
                    <a:gd name="T99" fmla="*/ 152 h 1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6" h="152">
                      <a:moveTo>
                        <a:pt x="72" y="0"/>
                      </a:moveTo>
                      <a:lnTo>
                        <a:pt x="80" y="0"/>
                      </a:lnTo>
                      <a:lnTo>
                        <a:pt x="87" y="0"/>
                      </a:lnTo>
                      <a:lnTo>
                        <a:pt x="94" y="3"/>
                      </a:lnTo>
                      <a:lnTo>
                        <a:pt x="100" y="5"/>
                      </a:lnTo>
                      <a:lnTo>
                        <a:pt x="106" y="8"/>
                      </a:lnTo>
                      <a:lnTo>
                        <a:pt x="113" y="13"/>
                      </a:lnTo>
                      <a:lnTo>
                        <a:pt x="118" y="17"/>
                      </a:lnTo>
                      <a:lnTo>
                        <a:pt x="123" y="22"/>
                      </a:lnTo>
                      <a:lnTo>
                        <a:pt x="128" y="26"/>
                      </a:lnTo>
                      <a:lnTo>
                        <a:pt x="132" y="33"/>
                      </a:lnTo>
                      <a:lnTo>
                        <a:pt x="136" y="39"/>
                      </a:lnTo>
                      <a:lnTo>
                        <a:pt x="139" y="45"/>
                      </a:lnTo>
                      <a:lnTo>
                        <a:pt x="141" y="53"/>
                      </a:lnTo>
                      <a:lnTo>
                        <a:pt x="143" y="60"/>
                      </a:lnTo>
                      <a:lnTo>
                        <a:pt x="145" y="67"/>
                      </a:lnTo>
                      <a:lnTo>
                        <a:pt x="145" y="75"/>
                      </a:lnTo>
                      <a:lnTo>
                        <a:pt x="145" y="83"/>
                      </a:lnTo>
                      <a:lnTo>
                        <a:pt x="143" y="90"/>
                      </a:lnTo>
                      <a:lnTo>
                        <a:pt x="141" y="97"/>
                      </a:lnTo>
                      <a:lnTo>
                        <a:pt x="139" y="104"/>
                      </a:lnTo>
                      <a:lnTo>
                        <a:pt x="136" y="111"/>
                      </a:lnTo>
                      <a:lnTo>
                        <a:pt x="132" y="117"/>
                      </a:lnTo>
                      <a:lnTo>
                        <a:pt x="128" y="123"/>
                      </a:lnTo>
                      <a:lnTo>
                        <a:pt x="123" y="128"/>
                      </a:lnTo>
                      <a:lnTo>
                        <a:pt x="118" y="133"/>
                      </a:lnTo>
                      <a:lnTo>
                        <a:pt x="113" y="137"/>
                      </a:lnTo>
                      <a:lnTo>
                        <a:pt x="106" y="141"/>
                      </a:lnTo>
                      <a:lnTo>
                        <a:pt x="100" y="144"/>
                      </a:lnTo>
                      <a:lnTo>
                        <a:pt x="94" y="146"/>
                      </a:lnTo>
                      <a:lnTo>
                        <a:pt x="87" y="149"/>
                      </a:lnTo>
                      <a:lnTo>
                        <a:pt x="80" y="150"/>
                      </a:lnTo>
                      <a:lnTo>
                        <a:pt x="72" y="151"/>
                      </a:lnTo>
                      <a:lnTo>
                        <a:pt x="65" y="150"/>
                      </a:lnTo>
                      <a:lnTo>
                        <a:pt x="57" y="149"/>
                      </a:lnTo>
                      <a:lnTo>
                        <a:pt x="50" y="146"/>
                      </a:lnTo>
                      <a:lnTo>
                        <a:pt x="44" y="144"/>
                      </a:lnTo>
                      <a:lnTo>
                        <a:pt x="38" y="141"/>
                      </a:lnTo>
                      <a:lnTo>
                        <a:pt x="31" y="137"/>
                      </a:lnTo>
                      <a:lnTo>
                        <a:pt x="26" y="133"/>
                      </a:lnTo>
                      <a:lnTo>
                        <a:pt x="21" y="128"/>
                      </a:lnTo>
                      <a:lnTo>
                        <a:pt x="17" y="123"/>
                      </a:lnTo>
                      <a:lnTo>
                        <a:pt x="12" y="117"/>
                      </a:lnTo>
                      <a:lnTo>
                        <a:pt x="9" y="111"/>
                      </a:lnTo>
                      <a:lnTo>
                        <a:pt x="6" y="104"/>
                      </a:lnTo>
                      <a:lnTo>
                        <a:pt x="3" y="97"/>
                      </a:lnTo>
                      <a:lnTo>
                        <a:pt x="1" y="90"/>
                      </a:lnTo>
                      <a:lnTo>
                        <a:pt x="0" y="83"/>
                      </a:lnTo>
                      <a:lnTo>
                        <a:pt x="0" y="75"/>
                      </a:lnTo>
                      <a:lnTo>
                        <a:pt x="0" y="67"/>
                      </a:lnTo>
                      <a:lnTo>
                        <a:pt x="1" y="60"/>
                      </a:lnTo>
                      <a:lnTo>
                        <a:pt x="3" y="53"/>
                      </a:lnTo>
                      <a:lnTo>
                        <a:pt x="6" y="45"/>
                      </a:lnTo>
                      <a:lnTo>
                        <a:pt x="9" y="39"/>
                      </a:lnTo>
                      <a:lnTo>
                        <a:pt x="12" y="33"/>
                      </a:lnTo>
                      <a:lnTo>
                        <a:pt x="17" y="26"/>
                      </a:lnTo>
                      <a:lnTo>
                        <a:pt x="21" y="22"/>
                      </a:lnTo>
                      <a:lnTo>
                        <a:pt x="26" y="17"/>
                      </a:lnTo>
                      <a:lnTo>
                        <a:pt x="31" y="13"/>
                      </a:lnTo>
                      <a:lnTo>
                        <a:pt x="38" y="8"/>
                      </a:lnTo>
                      <a:lnTo>
                        <a:pt x="44" y="5"/>
                      </a:lnTo>
                      <a:lnTo>
                        <a:pt x="50" y="3"/>
                      </a:lnTo>
                      <a:lnTo>
                        <a:pt x="57" y="0"/>
                      </a:lnTo>
                      <a:lnTo>
                        <a:pt x="65" y="0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7" name="Freeform 740"/>
                <p:cNvSpPr>
                  <a:spLocks/>
                </p:cNvSpPr>
                <p:nvPr/>
              </p:nvSpPr>
              <p:spPr bwMode="auto">
                <a:xfrm>
                  <a:off x="1466" y="2534"/>
                  <a:ext cx="76" cy="79"/>
                </a:xfrm>
                <a:custGeom>
                  <a:avLst/>
                  <a:gdLst>
                    <a:gd name="T0" fmla="*/ 37 w 76"/>
                    <a:gd name="T1" fmla="*/ 0 h 79"/>
                    <a:gd name="T2" fmla="*/ 44 w 76"/>
                    <a:gd name="T3" fmla="*/ 0 h 79"/>
                    <a:gd name="T4" fmla="*/ 51 w 76"/>
                    <a:gd name="T5" fmla="*/ 3 h 79"/>
                    <a:gd name="T6" fmla="*/ 58 w 76"/>
                    <a:gd name="T7" fmla="*/ 6 h 79"/>
                    <a:gd name="T8" fmla="*/ 64 w 76"/>
                    <a:gd name="T9" fmla="*/ 11 h 79"/>
                    <a:gd name="T10" fmla="*/ 68 w 76"/>
                    <a:gd name="T11" fmla="*/ 17 h 79"/>
                    <a:gd name="T12" fmla="*/ 71 w 76"/>
                    <a:gd name="T13" fmla="*/ 23 h 79"/>
                    <a:gd name="T14" fmla="*/ 74 w 76"/>
                    <a:gd name="T15" fmla="*/ 30 h 79"/>
                    <a:gd name="T16" fmla="*/ 75 w 76"/>
                    <a:gd name="T17" fmla="*/ 39 h 79"/>
                    <a:gd name="T18" fmla="*/ 74 w 76"/>
                    <a:gd name="T19" fmla="*/ 47 h 79"/>
                    <a:gd name="T20" fmla="*/ 71 w 76"/>
                    <a:gd name="T21" fmla="*/ 54 h 79"/>
                    <a:gd name="T22" fmla="*/ 68 w 76"/>
                    <a:gd name="T23" fmla="*/ 60 h 79"/>
                    <a:gd name="T24" fmla="*/ 64 w 76"/>
                    <a:gd name="T25" fmla="*/ 66 h 79"/>
                    <a:gd name="T26" fmla="*/ 58 w 76"/>
                    <a:gd name="T27" fmla="*/ 71 h 79"/>
                    <a:gd name="T28" fmla="*/ 51 w 76"/>
                    <a:gd name="T29" fmla="*/ 74 h 79"/>
                    <a:gd name="T30" fmla="*/ 44 w 76"/>
                    <a:gd name="T31" fmla="*/ 77 h 79"/>
                    <a:gd name="T32" fmla="*/ 37 w 76"/>
                    <a:gd name="T33" fmla="*/ 78 h 79"/>
                    <a:gd name="T34" fmla="*/ 29 w 76"/>
                    <a:gd name="T35" fmla="*/ 77 h 79"/>
                    <a:gd name="T36" fmla="*/ 22 w 76"/>
                    <a:gd name="T37" fmla="*/ 74 h 79"/>
                    <a:gd name="T38" fmla="*/ 16 w 76"/>
                    <a:gd name="T39" fmla="*/ 71 h 79"/>
                    <a:gd name="T40" fmla="*/ 10 w 76"/>
                    <a:gd name="T41" fmla="*/ 66 h 79"/>
                    <a:gd name="T42" fmla="*/ 6 w 76"/>
                    <a:gd name="T43" fmla="*/ 60 h 79"/>
                    <a:gd name="T44" fmla="*/ 2 w 76"/>
                    <a:gd name="T45" fmla="*/ 54 h 79"/>
                    <a:gd name="T46" fmla="*/ 0 w 76"/>
                    <a:gd name="T47" fmla="*/ 47 h 79"/>
                    <a:gd name="T48" fmla="*/ 0 w 76"/>
                    <a:gd name="T49" fmla="*/ 39 h 79"/>
                    <a:gd name="T50" fmla="*/ 0 w 76"/>
                    <a:gd name="T51" fmla="*/ 30 h 79"/>
                    <a:gd name="T52" fmla="*/ 2 w 76"/>
                    <a:gd name="T53" fmla="*/ 23 h 79"/>
                    <a:gd name="T54" fmla="*/ 6 w 76"/>
                    <a:gd name="T55" fmla="*/ 17 h 79"/>
                    <a:gd name="T56" fmla="*/ 10 w 76"/>
                    <a:gd name="T57" fmla="*/ 11 h 79"/>
                    <a:gd name="T58" fmla="*/ 16 w 76"/>
                    <a:gd name="T59" fmla="*/ 6 h 79"/>
                    <a:gd name="T60" fmla="*/ 22 w 76"/>
                    <a:gd name="T61" fmla="*/ 3 h 79"/>
                    <a:gd name="T62" fmla="*/ 29 w 76"/>
                    <a:gd name="T63" fmla="*/ 0 h 79"/>
                    <a:gd name="T64" fmla="*/ 37 w 76"/>
                    <a:gd name="T65" fmla="*/ 0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6"/>
                    <a:gd name="T100" fmla="*/ 0 h 79"/>
                    <a:gd name="T101" fmla="*/ 76 w 76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6" h="79">
                      <a:moveTo>
                        <a:pt x="37" y="0"/>
                      </a:moveTo>
                      <a:lnTo>
                        <a:pt x="44" y="0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4" y="11"/>
                      </a:lnTo>
                      <a:lnTo>
                        <a:pt x="68" y="17"/>
                      </a:lnTo>
                      <a:lnTo>
                        <a:pt x="71" y="23"/>
                      </a:lnTo>
                      <a:lnTo>
                        <a:pt x="74" y="30"/>
                      </a:lnTo>
                      <a:lnTo>
                        <a:pt x="75" y="39"/>
                      </a:lnTo>
                      <a:lnTo>
                        <a:pt x="74" y="47"/>
                      </a:lnTo>
                      <a:lnTo>
                        <a:pt x="71" y="54"/>
                      </a:lnTo>
                      <a:lnTo>
                        <a:pt x="68" y="60"/>
                      </a:lnTo>
                      <a:lnTo>
                        <a:pt x="64" y="66"/>
                      </a:lnTo>
                      <a:lnTo>
                        <a:pt x="58" y="71"/>
                      </a:lnTo>
                      <a:lnTo>
                        <a:pt x="51" y="74"/>
                      </a:lnTo>
                      <a:lnTo>
                        <a:pt x="44" y="77"/>
                      </a:lnTo>
                      <a:lnTo>
                        <a:pt x="37" y="78"/>
                      </a:lnTo>
                      <a:lnTo>
                        <a:pt x="29" y="77"/>
                      </a:lnTo>
                      <a:lnTo>
                        <a:pt x="22" y="74"/>
                      </a:lnTo>
                      <a:lnTo>
                        <a:pt x="16" y="71"/>
                      </a:lnTo>
                      <a:lnTo>
                        <a:pt x="10" y="66"/>
                      </a:lnTo>
                      <a:lnTo>
                        <a:pt x="6" y="60"/>
                      </a:lnTo>
                      <a:lnTo>
                        <a:pt x="2" y="54"/>
                      </a:lnTo>
                      <a:lnTo>
                        <a:pt x="0" y="47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2" y="23"/>
                      </a:lnTo>
                      <a:lnTo>
                        <a:pt x="6" y="17"/>
                      </a:lnTo>
                      <a:lnTo>
                        <a:pt x="10" y="11"/>
                      </a:lnTo>
                      <a:lnTo>
                        <a:pt x="16" y="6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8" name="Freeform 741"/>
                <p:cNvSpPr>
                  <a:spLocks/>
                </p:cNvSpPr>
                <p:nvPr/>
              </p:nvSpPr>
              <p:spPr bwMode="auto">
                <a:xfrm>
                  <a:off x="1504" y="2529"/>
                  <a:ext cx="43" cy="45"/>
                </a:xfrm>
                <a:custGeom>
                  <a:avLst/>
                  <a:gdLst>
                    <a:gd name="T0" fmla="*/ 42 w 43"/>
                    <a:gd name="T1" fmla="*/ 44 h 45"/>
                    <a:gd name="T2" fmla="*/ 41 w 43"/>
                    <a:gd name="T3" fmla="*/ 35 h 45"/>
                    <a:gd name="T4" fmla="*/ 38 w 43"/>
                    <a:gd name="T5" fmla="*/ 26 h 45"/>
                    <a:gd name="T6" fmla="*/ 34 w 43"/>
                    <a:gd name="T7" fmla="*/ 19 h 45"/>
                    <a:gd name="T8" fmla="*/ 28 w 43"/>
                    <a:gd name="T9" fmla="*/ 13 h 45"/>
                    <a:gd name="T10" fmla="*/ 23 w 43"/>
                    <a:gd name="T11" fmla="*/ 7 h 45"/>
                    <a:gd name="T12" fmla="*/ 16 w 43"/>
                    <a:gd name="T13" fmla="*/ 4 h 45"/>
                    <a:gd name="T14" fmla="*/ 7 w 43"/>
                    <a:gd name="T15" fmla="*/ 0 h 45"/>
                    <a:gd name="T16" fmla="*/ 0 w 43"/>
                    <a:gd name="T17" fmla="*/ 0 h 45"/>
                    <a:gd name="T18" fmla="*/ 0 w 43"/>
                    <a:gd name="T19" fmla="*/ 9 h 45"/>
                    <a:gd name="T20" fmla="*/ 6 w 43"/>
                    <a:gd name="T21" fmla="*/ 9 h 45"/>
                    <a:gd name="T22" fmla="*/ 12 w 43"/>
                    <a:gd name="T23" fmla="*/ 12 h 45"/>
                    <a:gd name="T24" fmla="*/ 18 w 43"/>
                    <a:gd name="T25" fmla="*/ 15 h 45"/>
                    <a:gd name="T26" fmla="*/ 23 w 43"/>
                    <a:gd name="T27" fmla="*/ 19 h 45"/>
                    <a:gd name="T28" fmla="*/ 27 w 43"/>
                    <a:gd name="T29" fmla="*/ 24 h 45"/>
                    <a:gd name="T30" fmla="*/ 30 w 43"/>
                    <a:gd name="T31" fmla="*/ 30 h 45"/>
                    <a:gd name="T32" fmla="*/ 31 w 43"/>
                    <a:gd name="T33" fmla="*/ 36 h 45"/>
                    <a:gd name="T34" fmla="*/ 32 w 43"/>
                    <a:gd name="T35" fmla="*/ 44 h 45"/>
                    <a:gd name="T36" fmla="*/ 42 w 43"/>
                    <a:gd name="T37" fmla="*/ 44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45"/>
                    <a:gd name="T59" fmla="*/ 43 w 43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45">
                      <a:moveTo>
                        <a:pt x="42" y="44"/>
                      </a:moveTo>
                      <a:lnTo>
                        <a:pt x="41" y="35"/>
                      </a:lnTo>
                      <a:lnTo>
                        <a:pt x="38" y="26"/>
                      </a:lnTo>
                      <a:lnTo>
                        <a:pt x="34" y="19"/>
                      </a:lnTo>
                      <a:lnTo>
                        <a:pt x="28" y="13"/>
                      </a:lnTo>
                      <a:lnTo>
                        <a:pt x="23" y="7"/>
                      </a:lnTo>
                      <a:lnTo>
                        <a:pt x="16" y="4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12" y="12"/>
                      </a:lnTo>
                      <a:lnTo>
                        <a:pt x="18" y="15"/>
                      </a:lnTo>
                      <a:lnTo>
                        <a:pt x="23" y="19"/>
                      </a:lnTo>
                      <a:lnTo>
                        <a:pt x="27" y="24"/>
                      </a:lnTo>
                      <a:lnTo>
                        <a:pt x="30" y="30"/>
                      </a:lnTo>
                      <a:lnTo>
                        <a:pt x="31" y="36"/>
                      </a:lnTo>
                      <a:lnTo>
                        <a:pt x="32" y="44"/>
                      </a:lnTo>
                      <a:lnTo>
                        <a:pt x="42" y="4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9" name="Freeform 742"/>
                <p:cNvSpPr>
                  <a:spLocks/>
                </p:cNvSpPr>
                <p:nvPr/>
              </p:nvSpPr>
              <p:spPr bwMode="auto">
                <a:xfrm>
                  <a:off x="1504" y="2573"/>
                  <a:ext cx="43" cy="45"/>
                </a:xfrm>
                <a:custGeom>
                  <a:avLst/>
                  <a:gdLst>
                    <a:gd name="T0" fmla="*/ 0 w 43"/>
                    <a:gd name="T1" fmla="*/ 44 h 45"/>
                    <a:gd name="T2" fmla="*/ 7 w 43"/>
                    <a:gd name="T3" fmla="*/ 43 h 45"/>
                    <a:gd name="T4" fmla="*/ 16 w 43"/>
                    <a:gd name="T5" fmla="*/ 40 h 45"/>
                    <a:gd name="T6" fmla="*/ 23 w 43"/>
                    <a:gd name="T7" fmla="*/ 36 h 45"/>
                    <a:gd name="T8" fmla="*/ 28 w 43"/>
                    <a:gd name="T9" fmla="*/ 30 h 45"/>
                    <a:gd name="T10" fmla="*/ 34 w 43"/>
                    <a:gd name="T11" fmla="*/ 24 h 45"/>
                    <a:gd name="T12" fmla="*/ 38 w 43"/>
                    <a:gd name="T13" fmla="*/ 17 h 45"/>
                    <a:gd name="T14" fmla="*/ 41 w 43"/>
                    <a:gd name="T15" fmla="*/ 8 h 45"/>
                    <a:gd name="T16" fmla="*/ 42 w 43"/>
                    <a:gd name="T17" fmla="*/ 0 h 45"/>
                    <a:gd name="T18" fmla="*/ 32 w 43"/>
                    <a:gd name="T19" fmla="*/ 0 h 45"/>
                    <a:gd name="T20" fmla="*/ 31 w 43"/>
                    <a:gd name="T21" fmla="*/ 7 h 45"/>
                    <a:gd name="T22" fmla="*/ 30 w 43"/>
                    <a:gd name="T23" fmla="*/ 13 h 45"/>
                    <a:gd name="T24" fmla="*/ 27 w 43"/>
                    <a:gd name="T25" fmla="*/ 19 h 45"/>
                    <a:gd name="T26" fmla="*/ 23 w 43"/>
                    <a:gd name="T27" fmla="*/ 24 h 45"/>
                    <a:gd name="T28" fmla="*/ 18 w 43"/>
                    <a:gd name="T29" fmla="*/ 28 h 45"/>
                    <a:gd name="T30" fmla="*/ 12 w 43"/>
                    <a:gd name="T31" fmla="*/ 31 h 45"/>
                    <a:gd name="T32" fmla="*/ 6 w 43"/>
                    <a:gd name="T33" fmla="*/ 34 h 45"/>
                    <a:gd name="T34" fmla="*/ 0 w 43"/>
                    <a:gd name="T35" fmla="*/ 34 h 45"/>
                    <a:gd name="T36" fmla="*/ 0 w 43"/>
                    <a:gd name="T37" fmla="*/ 44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45"/>
                    <a:gd name="T59" fmla="*/ 43 w 43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45">
                      <a:moveTo>
                        <a:pt x="0" y="44"/>
                      </a:moveTo>
                      <a:lnTo>
                        <a:pt x="7" y="43"/>
                      </a:lnTo>
                      <a:lnTo>
                        <a:pt x="16" y="40"/>
                      </a:lnTo>
                      <a:lnTo>
                        <a:pt x="23" y="36"/>
                      </a:lnTo>
                      <a:lnTo>
                        <a:pt x="28" y="30"/>
                      </a:lnTo>
                      <a:lnTo>
                        <a:pt x="34" y="24"/>
                      </a:lnTo>
                      <a:lnTo>
                        <a:pt x="38" y="17"/>
                      </a:lnTo>
                      <a:lnTo>
                        <a:pt x="41" y="8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31" y="7"/>
                      </a:lnTo>
                      <a:lnTo>
                        <a:pt x="30" y="13"/>
                      </a:lnTo>
                      <a:lnTo>
                        <a:pt x="27" y="19"/>
                      </a:lnTo>
                      <a:lnTo>
                        <a:pt x="23" y="24"/>
                      </a:lnTo>
                      <a:lnTo>
                        <a:pt x="18" y="28"/>
                      </a:lnTo>
                      <a:lnTo>
                        <a:pt x="12" y="31"/>
                      </a:lnTo>
                      <a:lnTo>
                        <a:pt x="6" y="34"/>
                      </a:lnTo>
                      <a:lnTo>
                        <a:pt x="0" y="34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0" name="Freeform 743"/>
                <p:cNvSpPr>
                  <a:spLocks/>
                </p:cNvSpPr>
                <p:nvPr/>
              </p:nvSpPr>
              <p:spPr bwMode="auto">
                <a:xfrm>
                  <a:off x="1461" y="2573"/>
                  <a:ext cx="44" cy="45"/>
                </a:xfrm>
                <a:custGeom>
                  <a:avLst/>
                  <a:gdLst>
                    <a:gd name="T0" fmla="*/ 0 w 44"/>
                    <a:gd name="T1" fmla="*/ 0 h 45"/>
                    <a:gd name="T2" fmla="*/ 1 w 44"/>
                    <a:gd name="T3" fmla="*/ 8 h 45"/>
                    <a:gd name="T4" fmla="*/ 3 w 44"/>
                    <a:gd name="T5" fmla="*/ 17 h 45"/>
                    <a:gd name="T6" fmla="*/ 7 w 44"/>
                    <a:gd name="T7" fmla="*/ 24 h 45"/>
                    <a:gd name="T8" fmla="*/ 13 w 44"/>
                    <a:gd name="T9" fmla="*/ 30 h 45"/>
                    <a:gd name="T10" fmla="*/ 19 w 44"/>
                    <a:gd name="T11" fmla="*/ 36 h 45"/>
                    <a:gd name="T12" fmla="*/ 26 w 44"/>
                    <a:gd name="T13" fmla="*/ 40 h 45"/>
                    <a:gd name="T14" fmla="*/ 34 w 44"/>
                    <a:gd name="T15" fmla="*/ 43 h 45"/>
                    <a:gd name="T16" fmla="*/ 43 w 44"/>
                    <a:gd name="T17" fmla="*/ 44 h 45"/>
                    <a:gd name="T18" fmla="*/ 43 w 44"/>
                    <a:gd name="T19" fmla="*/ 34 h 45"/>
                    <a:gd name="T20" fmla="*/ 35 w 44"/>
                    <a:gd name="T21" fmla="*/ 34 h 45"/>
                    <a:gd name="T22" fmla="*/ 29 w 44"/>
                    <a:gd name="T23" fmla="*/ 31 h 45"/>
                    <a:gd name="T24" fmla="*/ 24 w 44"/>
                    <a:gd name="T25" fmla="*/ 28 h 45"/>
                    <a:gd name="T26" fmla="*/ 19 w 44"/>
                    <a:gd name="T27" fmla="*/ 24 h 45"/>
                    <a:gd name="T28" fmla="*/ 15 w 44"/>
                    <a:gd name="T29" fmla="*/ 19 h 45"/>
                    <a:gd name="T30" fmla="*/ 12 w 44"/>
                    <a:gd name="T31" fmla="*/ 13 h 45"/>
                    <a:gd name="T32" fmla="*/ 10 w 44"/>
                    <a:gd name="T33" fmla="*/ 7 h 45"/>
                    <a:gd name="T34" fmla="*/ 10 w 44"/>
                    <a:gd name="T35" fmla="*/ 0 h 45"/>
                    <a:gd name="T36" fmla="*/ 0 w 44"/>
                    <a:gd name="T37" fmla="*/ 0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"/>
                    <a:gd name="T58" fmla="*/ 0 h 45"/>
                    <a:gd name="T59" fmla="*/ 44 w 44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" h="45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3" y="17"/>
                      </a:lnTo>
                      <a:lnTo>
                        <a:pt x="7" y="24"/>
                      </a:lnTo>
                      <a:lnTo>
                        <a:pt x="13" y="30"/>
                      </a:lnTo>
                      <a:lnTo>
                        <a:pt x="19" y="36"/>
                      </a:lnTo>
                      <a:lnTo>
                        <a:pt x="26" y="40"/>
                      </a:lnTo>
                      <a:lnTo>
                        <a:pt x="34" y="43"/>
                      </a:lnTo>
                      <a:lnTo>
                        <a:pt x="43" y="44"/>
                      </a:lnTo>
                      <a:lnTo>
                        <a:pt x="43" y="34"/>
                      </a:lnTo>
                      <a:lnTo>
                        <a:pt x="35" y="34"/>
                      </a:lnTo>
                      <a:lnTo>
                        <a:pt x="29" y="31"/>
                      </a:lnTo>
                      <a:lnTo>
                        <a:pt x="24" y="28"/>
                      </a:lnTo>
                      <a:lnTo>
                        <a:pt x="19" y="24"/>
                      </a:lnTo>
                      <a:lnTo>
                        <a:pt x="15" y="19"/>
                      </a:lnTo>
                      <a:lnTo>
                        <a:pt x="12" y="13"/>
                      </a:lnTo>
                      <a:lnTo>
                        <a:pt x="10" y="7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1" name="Freeform 744"/>
                <p:cNvSpPr>
                  <a:spLocks/>
                </p:cNvSpPr>
                <p:nvPr/>
              </p:nvSpPr>
              <p:spPr bwMode="auto">
                <a:xfrm>
                  <a:off x="1461" y="2529"/>
                  <a:ext cx="44" cy="45"/>
                </a:xfrm>
                <a:custGeom>
                  <a:avLst/>
                  <a:gdLst>
                    <a:gd name="T0" fmla="*/ 43 w 44"/>
                    <a:gd name="T1" fmla="*/ 0 h 45"/>
                    <a:gd name="T2" fmla="*/ 34 w 44"/>
                    <a:gd name="T3" fmla="*/ 0 h 45"/>
                    <a:gd name="T4" fmla="*/ 26 w 44"/>
                    <a:gd name="T5" fmla="*/ 4 h 45"/>
                    <a:gd name="T6" fmla="*/ 19 w 44"/>
                    <a:gd name="T7" fmla="*/ 7 h 45"/>
                    <a:gd name="T8" fmla="*/ 13 w 44"/>
                    <a:gd name="T9" fmla="*/ 13 h 45"/>
                    <a:gd name="T10" fmla="*/ 7 w 44"/>
                    <a:gd name="T11" fmla="*/ 19 h 45"/>
                    <a:gd name="T12" fmla="*/ 3 w 44"/>
                    <a:gd name="T13" fmla="*/ 26 h 45"/>
                    <a:gd name="T14" fmla="*/ 1 w 44"/>
                    <a:gd name="T15" fmla="*/ 35 h 45"/>
                    <a:gd name="T16" fmla="*/ 0 w 44"/>
                    <a:gd name="T17" fmla="*/ 44 h 45"/>
                    <a:gd name="T18" fmla="*/ 10 w 44"/>
                    <a:gd name="T19" fmla="*/ 44 h 45"/>
                    <a:gd name="T20" fmla="*/ 10 w 44"/>
                    <a:gd name="T21" fmla="*/ 36 h 45"/>
                    <a:gd name="T22" fmla="*/ 12 w 44"/>
                    <a:gd name="T23" fmla="*/ 30 h 45"/>
                    <a:gd name="T24" fmla="*/ 15 w 44"/>
                    <a:gd name="T25" fmla="*/ 24 h 45"/>
                    <a:gd name="T26" fmla="*/ 19 w 44"/>
                    <a:gd name="T27" fmla="*/ 19 h 45"/>
                    <a:gd name="T28" fmla="*/ 24 w 44"/>
                    <a:gd name="T29" fmla="*/ 15 h 45"/>
                    <a:gd name="T30" fmla="*/ 29 w 44"/>
                    <a:gd name="T31" fmla="*/ 12 h 45"/>
                    <a:gd name="T32" fmla="*/ 35 w 44"/>
                    <a:gd name="T33" fmla="*/ 9 h 45"/>
                    <a:gd name="T34" fmla="*/ 43 w 44"/>
                    <a:gd name="T35" fmla="*/ 9 h 45"/>
                    <a:gd name="T36" fmla="*/ 43 w 44"/>
                    <a:gd name="T37" fmla="*/ 0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"/>
                    <a:gd name="T58" fmla="*/ 0 h 45"/>
                    <a:gd name="T59" fmla="*/ 44 w 44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" h="45">
                      <a:moveTo>
                        <a:pt x="43" y="0"/>
                      </a:moveTo>
                      <a:lnTo>
                        <a:pt x="34" y="0"/>
                      </a:lnTo>
                      <a:lnTo>
                        <a:pt x="26" y="4"/>
                      </a:lnTo>
                      <a:lnTo>
                        <a:pt x="19" y="7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3" y="26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10" y="44"/>
                      </a:lnTo>
                      <a:lnTo>
                        <a:pt x="10" y="36"/>
                      </a:lnTo>
                      <a:lnTo>
                        <a:pt x="12" y="30"/>
                      </a:lnTo>
                      <a:lnTo>
                        <a:pt x="15" y="24"/>
                      </a:lnTo>
                      <a:lnTo>
                        <a:pt x="19" y="19"/>
                      </a:lnTo>
                      <a:lnTo>
                        <a:pt x="24" y="15"/>
                      </a:lnTo>
                      <a:lnTo>
                        <a:pt x="29" y="12"/>
                      </a:lnTo>
                      <a:lnTo>
                        <a:pt x="35" y="9"/>
                      </a:lnTo>
                      <a:lnTo>
                        <a:pt x="43" y="9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2" name="Freeform 745"/>
                <p:cNvSpPr>
                  <a:spLocks/>
                </p:cNvSpPr>
                <p:nvPr/>
              </p:nvSpPr>
              <p:spPr bwMode="auto">
                <a:xfrm>
                  <a:off x="1626" y="2750"/>
                  <a:ext cx="17" cy="37"/>
                </a:xfrm>
                <a:custGeom>
                  <a:avLst/>
                  <a:gdLst>
                    <a:gd name="T0" fmla="*/ 0 w 17"/>
                    <a:gd name="T1" fmla="*/ 36 h 37"/>
                    <a:gd name="T2" fmla="*/ 16 w 17"/>
                    <a:gd name="T3" fmla="*/ 36 h 37"/>
                    <a:gd name="T4" fmla="*/ 16 w 17"/>
                    <a:gd name="T5" fmla="*/ 0 h 37"/>
                    <a:gd name="T6" fmla="*/ 0 w 17"/>
                    <a:gd name="T7" fmla="*/ 0 h 37"/>
                    <a:gd name="T8" fmla="*/ 0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0" y="36"/>
                      </a:moveTo>
                      <a:lnTo>
                        <a:pt x="16" y="3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3" name="Freeform 746"/>
                <p:cNvSpPr>
                  <a:spLocks/>
                </p:cNvSpPr>
                <p:nvPr/>
              </p:nvSpPr>
              <p:spPr bwMode="auto">
                <a:xfrm>
                  <a:off x="161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4" name="Freeform 747"/>
                <p:cNvSpPr>
                  <a:spLocks/>
                </p:cNvSpPr>
                <p:nvPr/>
              </p:nvSpPr>
              <p:spPr bwMode="auto">
                <a:xfrm>
                  <a:off x="159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5" name="Freeform 748"/>
                <p:cNvSpPr>
                  <a:spLocks/>
                </p:cNvSpPr>
                <p:nvPr/>
              </p:nvSpPr>
              <p:spPr bwMode="auto">
                <a:xfrm>
                  <a:off x="158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6" name="Freeform 749"/>
                <p:cNvSpPr>
                  <a:spLocks/>
                </p:cNvSpPr>
                <p:nvPr/>
              </p:nvSpPr>
              <p:spPr bwMode="auto">
                <a:xfrm>
                  <a:off x="157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7" name="Freeform 750"/>
                <p:cNvSpPr>
                  <a:spLocks/>
                </p:cNvSpPr>
                <p:nvPr/>
              </p:nvSpPr>
              <p:spPr bwMode="auto">
                <a:xfrm>
                  <a:off x="155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8" name="Freeform 751"/>
                <p:cNvSpPr>
                  <a:spLocks/>
                </p:cNvSpPr>
                <p:nvPr/>
              </p:nvSpPr>
              <p:spPr bwMode="auto">
                <a:xfrm>
                  <a:off x="154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9" name="Freeform 752"/>
                <p:cNvSpPr>
                  <a:spLocks/>
                </p:cNvSpPr>
                <p:nvPr/>
              </p:nvSpPr>
              <p:spPr bwMode="auto">
                <a:xfrm>
                  <a:off x="1533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0" name="Freeform 753"/>
                <p:cNvSpPr>
                  <a:spLocks/>
                </p:cNvSpPr>
                <p:nvPr/>
              </p:nvSpPr>
              <p:spPr bwMode="auto">
                <a:xfrm>
                  <a:off x="151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1" name="Freeform 754"/>
                <p:cNvSpPr>
                  <a:spLocks/>
                </p:cNvSpPr>
                <p:nvPr/>
              </p:nvSpPr>
              <p:spPr bwMode="auto">
                <a:xfrm>
                  <a:off x="150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2" name="Freeform 755"/>
                <p:cNvSpPr>
                  <a:spLocks/>
                </p:cNvSpPr>
                <p:nvPr/>
              </p:nvSpPr>
              <p:spPr bwMode="auto">
                <a:xfrm>
                  <a:off x="1493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3" name="Freeform 756"/>
                <p:cNvSpPr>
                  <a:spLocks/>
                </p:cNvSpPr>
                <p:nvPr/>
              </p:nvSpPr>
              <p:spPr bwMode="auto">
                <a:xfrm>
                  <a:off x="147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4" name="Freeform 757"/>
                <p:cNvSpPr>
                  <a:spLocks/>
                </p:cNvSpPr>
                <p:nvPr/>
              </p:nvSpPr>
              <p:spPr bwMode="auto">
                <a:xfrm>
                  <a:off x="146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5" name="Freeform 758"/>
                <p:cNvSpPr>
                  <a:spLocks/>
                </p:cNvSpPr>
                <p:nvPr/>
              </p:nvSpPr>
              <p:spPr bwMode="auto">
                <a:xfrm>
                  <a:off x="1453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6" name="Freeform 759"/>
                <p:cNvSpPr>
                  <a:spLocks/>
                </p:cNvSpPr>
                <p:nvPr/>
              </p:nvSpPr>
              <p:spPr bwMode="auto">
                <a:xfrm>
                  <a:off x="1440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7" name="Freeform 760"/>
                <p:cNvSpPr>
                  <a:spLocks/>
                </p:cNvSpPr>
                <p:nvPr/>
              </p:nvSpPr>
              <p:spPr bwMode="auto">
                <a:xfrm>
                  <a:off x="1425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8" name="Freeform 761"/>
                <p:cNvSpPr>
                  <a:spLocks/>
                </p:cNvSpPr>
                <p:nvPr/>
              </p:nvSpPr>
              <p:spPr bwMode="auto">
                <a:xfrm>
                  <a:off x="141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9" name="Freeform 762"/>
                <p:cNvSpPr>
                  <a:spLocks/>
                </p:cNvSpPr>
                <p:nvPr/>
              </p:nvSpPr>
              <p:spPr bwMode="auto">
                <a:xfrm>
                  <a:off x="1400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0" name="Freeform 763"/>
                <p:cNvSpPr>
                  <a:spLocks/>
                </p:cNvSpPr>
                <p:nvPr/>
              </p:nvSpPr>
              <p:spPr bwMode="auto">
                <a:xfrm>
                  <a:off x="138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1" name="Freeform 764"/>
                <p:cNvSpPr>
                  <a:spLocks/>
                </p:cNvSpPr>
                <p:nvPr/>
              </p:nvSpPr>
              <p:spPr bwMode="auto">
                <a:xfrm>
                  <a:off x="137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Técnicas de Acesso</a:t>
            </a:r>
            <a:endParaRPr lang="en-US" sz="5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5467350"/>
            <a:ext cx="7772400" cy="10287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mtClean="0"/>
              <a:t>Exemplo: Imprimindo uma string</a:t>
            </a:r>
          </a:p>
        </p:txBody>
      </p:sp>
      <p:pic>
        <p:nvPicPr>
          <p:cNvPr id="21508" name="Picture 4" descr="C:\B\b4\JPG\foo\5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1560513"/>
            <a:ext cx="8112125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331200" cy="1162050"/>
          </a:xfrm>
          <a:noFill/>
          <a:ln/>
        </p:spPr>
        <p:txBody>
          <a:bodyPr lIns="0" tIns="0" rIns="0" bIns="0"/>
          <a:lstStyle/>
          <a:p>
            <a:pPr algn="ctr"/>
            <a:r>
              <a:rPr lang="pt-BR"/>
              <a:t> Técnicas de transferência de dados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047875" y="1695450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u="sng">
                <a:effectLst/>
              </a:rPr>
              <a:t>E/S  programada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651500" y="2746375"/>
            <a:ext cx="1273175" cy="827088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Comando </a:t>
            </a:r>
          </a:p>
          <a:p>
            <a:pPr algn="ctr"/>
            <a:r>
              <a:rPr lang="pt-BR" sz="1300" b="1">
                <a:effectLst/>
              </a:rPr>
              <a:t>de leitura </a:t>
            </a:r>
          </a:p>
          <a:p>
            <a:pPr algn="ctr"/>
            <a:r>
              <a:rPr lang="pt-BR" sz="1300" b="1">
                <a:effectLst/>
              </a:rPr>
              <a:t>para módulo 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545138" y="5456238"/>
            <a:ext cx="1465262" cy="63658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Ler dado de E/S</a:t>
            </a:r>
            <a:br>
              <a:rPr lang="pt-BR" sz="1300" b="1">
                <a:effectLst/>
              </a:rPr>
            </a:br>
            <a:r>
              <a:rPr lang="pt-BR" sz="1300" b="1">
                <a:effectLst/>
              </a:rPr>
              <a:t>Escreve memória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621338" y="4375150"/>
            <a:ext cx="1282700" cy="774700"/>
          </a:xfrm>
          <a:prstGeom prst="diamond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Status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6257925" y="5162550"/>
            <a:ext cx="4763" cy="2571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6235700" y="1930400"/>
            <a:ext cx="28575" cy="8096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883400" y="1616075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u="sng">
                <a:effectLst/>
              </a:rPr>
              <a:t>E/S dirigida por</a:t>
            </a:r>
          </a:p>
          <a:p>
            <a:r>
              <a:rPr lang="pt-BR" sz="1800" b="1" u="sng">
                <a:effectLst/>
              </a:rPr>
              <a:t>interrupção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7435850" y="39068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Interrupção</a:t>
            </a:r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6262688" y="3556000"/>
            <a:ext cx="1208087" cy="255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60"/>
              </a:cxn>
              <a:cxn ang="0">
                <a:pos x="760" y="160"/>
              </a:cxn>
            </a:cxnLst>
            <a:rect l="0" t="0" r="r" b="b"/>
            <a:pathLst>
              <a:path w="761" h="161">
                <a:moveTo>
                  <a:pt x="0" y="0"/>
                </a:moveTo>
                <a:lnTo>
                  <a:pt x="16" y="160"/>
                </a:lnTo>
                <a:lnTo>
                  <a:pt x="760" y="16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6249988" y="4089400"/>
            <a:ext cx="1208087" cy="255588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16" y="0"/>
              </a:cxn>
              <a:cxn ang="0">
                <a:pos x="760" y="0"/>
              </a:cxn>
            </a:cxnLst>
            <a:rect l="0" t="0" r="r" b="b"/>
            <a:pathLst>
              <a:path w="761" h="161">
                <a:moveTo>
                  <a:pt x="0" y="160"/>
                </a:moveTo>
                <a:lnTo>
                  <a:pt x="16" y="0"/>
                </a:lnTo>
                <a:lnTo>
                  <a:pt x="760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7221538" y="5518150"/>
            <a:ext cx="13843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E/S    --&gt; CPU </a:t>
            </a:r>
          </a:p>
          <a:p>
            <a:r>
              <a:rPr lang="pt-BR" sz="1400" b="1">
                <a:effectLst/>
              </a:rPr>
              <a:t>CPU  --&gt; Mem.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011988" y="3055938"/>
            <a:ext cx="1178208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CPU --&gt; E/S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466013" y="3540125"/>
            <a:ext cx="15789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Outras tarefas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532688" y="6100763"/>
            <a:ext cx="1457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pt-BR" sz="1600" b="1" u="sng">
                <a:effectLst/>
              </a:rPr>
              <a:t>Volta ao que </a:t>
            </a:r>
          </a:p>
          <a:p>
            <a:r>
              <a:rPr lang="pt-BR" sz="1600" b="1" u="sng">
                <a:effectLst/>
              </a:rPr>
              <a:t>estava fazendo</a:t>
            </a:r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5348288" y="4775200"/>
            <a:ext cx="230187" cy="1589088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3" y="0"/>
              </a:cxn>
              <a:cxn ang="0">
                <a:pos x="144" y="0"/>
              </a:cxn>
            </a:cxnLst>
            <a:rect l="0" t="0" r="r" b="b"/>
            <a:pathLst>
              <a:path w="145" h="1001">
                <a:moveTo>
                  <a:pt x="0" y="1000"/>
                </a:moveTo>
                <a:lnTo>
                  <a:pt x="3" y="0"/>
                </a:lnTo>
                <a:lnTo>
                  <a:pt x="144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322888" y="6362700"/>
            <a:ext cx="21082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6249988" y="6096000"/>
            <a:ext cx="12700" cy="266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1092200" y="2492375"/>
            <a:ext cx="1273175" cy="827088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Comando </a:t>
            </a:r>
          </a:p>
          <a:p>
            <a:pPr algn="ctr"/>
            <a:r>
              <a:rPr lang="pt-BR" sz="1300" b="1">
                <a:effectLst/>
              </a:rPr>
              <a:t>de leitura </a:t>
            </a:r>
          </a:p>
          <a:p>
            <a:pPr algn="ctr"/>
            <a:r>
              <a:rPr lang="pt-BR" sz="1300" b="1">
                <a:effectLst/>
              </a:rPr>
              <a:t>para módulo 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6351588" y="5100638"/>
            <a:ext cx="45525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OK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157794" y="4478338"/>
            <a:ext cx="455613" cy="307975"/>
            <a:chOff x="3249" y="2821"/>
            <a:chExt cx="287" cy="194"/>
          </a:xfrm>
        </p:grpSpPr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3249" y="2821"/>
              <a:ext cx="2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>
                  <a:effectLst/>
                </a:rPr>
                <a:t>OK</a:t>
              </a:r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3280" y="2824"/>
              <a:ext cx="208" cy="0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9" name="AutoShape 25"/>
          <p:cNvSpPr>
            <a:spLocks noChangeArrowheads="1"/>
          </p:cNvSpPr>
          <p:nvPr/>
        </p:nvSpPr>
        <p:spPr bwMode="auto">
          <a:xfrm>
            <a:off x="1074738" y="4616450"/>
            <a:ext cx="1282700" cy="774700"/>
          </a:xfrm>
          <a:prstGeom prst="diamond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Status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1082675" y="3683000"/>
            <a:ext cx="1285875" cy="501650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Ler status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998538" y="5773738"/>
            <a:ext cx="1465262" cy="63658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Ler dado de E/S</a:t>
            </a:r>
            <a:br>
              <a:rPr lang="pt-BR" sz="1300" b="1">
                <a:effectLst/>
              </a:rPr>
            </a:br>
            <a:r>
              <a:rPr lang="pt-BR" sz="1300" b="1">
                <a:effectLst/>
              </a:rPr>
              <a:t>Escreve memória</a:t>
            </a:r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H="1" flipV="1">
            <a:off x="1714500" y="1663700"/>
            <a:ext cx="28575" cy="8096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60389" y="5087938"/>
            <a:ext cx="455613" cy="307975"/>
            <a:chOff x="353" y="3205"/>
            <a:chExt cx="287" cy="194"/>
          </a:xfrm>
        </p:grpSpPr>
        <p:sp>
          <p:nvSpPr>
            <p:cNvPr id="26653" name="Rectangle 29"/>
            <p:cNvSpPr>
              <a:spLocks noChangeArrowheads="1"/>
            </p:cNvSpPr>
            <p:nvPr/>
          </p:nvSpPr>
          <p:spPr bwMode="auto">
            <a:xfrm>
              <a:off x="353" y="3205"/>
              <a:ext cx="2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>
                  <a:effectLst/>
                </a:rPr>
                <a:t>OK</a:t>
              </a:r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384" y="3208"/>
              <a:ext cx="208" cy="0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56" name="Line 32"/>
          <p:cNvSpPr>
            <a:spLocks noChangeShapeType="1"/>
          </p:cNvSpPr>
          <p:nvPr/>
        </p:nvSpPr>
        <p:spPr bwMode="auto">
          <a:xfrm flipH="1" flipV="1">
            <a:off x="736600" y="4978400"/>
            <a:ext cx="266700" cy="12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H="1">
            <a:off x="723900" y="3911600"/>
            <a:ext cx="3429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736600" y="3911600"/>
            <a:ext cx="0" cy="10541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1754188" y="5392738"/>
            <a:ext cx="45525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OK</a:t>
            </a: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1714500" y="5384800"/>
            <a:ext cx="1588" cy="3270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1714500" y="4178300"/>
            <a:ext cx="1588" cy="4286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1701800" y="3340100"/>
            <a:ext cx="1588" cy="3270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H="1" flipV="1">
            <a:off x="1689100" y="6413500"/>
            <a:ext cx="3175" cy="4159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dirty="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 smtClean="0">
                <a:solidFill>
                  <a:schemeClr val="tx1"/>
                </a:solidFill>
              </a:rPr>
            </a:br>
            <a:r>
              <a:rPr lang="pt-PT" sz="3600" dirty="0" smtClean="0"/>
              <a:t>E/S Programado</a:t>
            </a:r>
            <a:endParaRPr lang="en-US" dirty="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1957388"/>
            <a:ext cx="83629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9238" y="2119313"/>
            <a:ext cx="3814762" cy="2376487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smtClean="0"/>
              <a:t>// p é o buffer do S.O.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smtClean="0"/>
              <a:t>// Enquanto houver caracteres…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smtClean="0"/>
              <a:t>// Espere a impressora ficar pronta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smtClean="0"/>
              <a:t>// Envie um caracter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endParaRPr lang="en-US" sz="180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smtClean="0"/>
              <a:t>// Retorne ao processo do usuário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dirty="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 smtClean="0">
                <a:solidFill>
                  <a:schemeClr val="tx1"/>
                </a:solidFill>
              </a:rPr>
            </a:br>
            <a:r>
              <a:rPr lang="pt-PT" sz="3600" dirty="0" smtClean="0"/>
              <a:t>E/S Programado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1488" y="1628775"/>
            <a:ext cx="8186737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1. </a:t>
            </a:r>
            <a:r>
              <a:rPr lang="en-US" dirty="0" err="1">
                <a:latin typeface="+mn-lt"/>
              </a:rPr>
              <a:t>Copia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informações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processo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usuário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o SO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2. </a:t>
            </a:r>
            <a:r>
              <a:rPr lang="en-US" dirty="0" err="1">
                <a:latin typeface="+mn-lt"/>
              </a:rPr>
              <a:t>Enquanto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houver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caracteres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imprimir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{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2.1. </a:t>
            </a:r>
            <a:r>
              <a:rPr lang="en-US" dirty="0" err="1">
                <a:latin typeface="+mn-lt"/>
              </a:rPr>
              <a:t>Espera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impressora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pronta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2.2. </a:t>
            </a:r>
            <a:r>
              <a:rPr lang="en-US" dirty="0" err="1">
                <a:latin typeface="+mn-lt"/>
              </a:rPr>
              <a:t>Envia</a:t>
            </a:r>
            <a:r>
              <a:rPr lang="en-US" dirty="0">
                <a:latin typeface="+mn-lt"/>
              </a:rPr>
              <a:t> um </a:t>
            </a:r>
            <a:r>
              <a:rPr lang="en-US" dirty="0" err="1">
                <a:latin typeface="+mn-lt"/>
              </a:rPr>
              <a:t>caracter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impressora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}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3. </a:t>
            </a:r>
            <a:r>
              <a:rPr lang="en-US" dirty="0" err="1">
                <a:latin typeface="+mn-lt"/>
              </a:rPr>
              <a:t>Retorna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aplicativo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84175" y="215900"/>
            <a:ext cx="7770813" cy="544513"/>
          </a:xfrm>
        </p:spPr>
        <p:txBody>
          <a:bodyPr/>
          <a:lstStyle/>
          <a:p>
            <a:pPr>
              <a:defRPr/>
            </a:pPr>
            <a:r>
              <a:rPr lang="pt-PT" sz="2400" dirty="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 smtClean="0">
                <a:solidFill>
                  <a:schemeClr val="tx1"/>
                </a:solidFill>
              </a:rPr>
            </a:br>
            <a:r>
              <a:rPr lang="pt-PT" sz="3600" dirty="0" smtClean="0"/>
              <a:t>E/S por Interrupção</a:t>
            </a:r>
            <a:endParaRPr lang="en-US" sz="4400" dirty="0" smtClean="0"/>
          </a:p>
        </p:txBody>
      </p:sp>
      <p:sp>
        <p:nvSpPr>
          <p:cNvPr id="2457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-392113" y="5094288"/>
            <a:ext cx="5013326" cy="10001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Código do S.O. executado quando o usuário requer a impressão</a:t>
            </a:r>
          </a:p>
        </p:txBody>
      </p:sp>
      <p:pic>
        <p:nvPicPr>
          <p:cNvPr id="24580" name="Picture 3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1457325"/>
            <a:ext cx="84582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3077"/>
          <p:cNvSpPr>
            <a:spLocks noChangeArrowheads="1"/>
          </p:cNvSpPr>
          <p:nvPr/>
        </p:nvSpPr>
        <p:spPr bwMode="auto">
          <a:xfrm>
            <a:off x="4845050" y="5045075"/>
            <a:ext cx="4298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/>
              <a:t>   Rotina de serviço de interrupção</a:t>
            </a:r>
          </a:p>
        </p:txBody>
      </p:sp>
      <p:sp>
        <p:nvSpPr>
          <p:cNvPr id="24582" name="Rectangle 3078"/>
          <p:cNvSpPr>
            <a:spLocks noChangeArrowheads="1"/>
          </p:cNvSpPr>
          <p:nvPr/>
        </p:nvSpPr>
        <p:spPr bwMode="auto">
          <a:xfrm>
            <a:off x="-279400" y="1435100"/>
            <a:ext cx="5013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SO_printString(…) {</a:t>
            </a:r>
          </a:p>
        </p:txBody>
      </p:sp>
      <p:sp>
        <p:nvSpPr>
          <p:cNvPr id="24583" name="Rectangle 3079"/>
          <p:cNvSpPr>
            <a:spLocks noChangeArrowheads="1"/>
          </p:cNvSpPr>
          <p:nvPr/>
        </p:nvSpPr>
        <p:spPr bwMode="auto">
          <a:xfrm>
            <a:off x="-260350" y="3236913"/>
            <a:ext cx="141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4584" name="Rectangle 3080"/>
          <p:cNvSpPr>
            <a:spLocks noChangeArrowheads="1"/>
          </p:cNvSpPr>
          <p:nvPr/>
        </p:nvSpPr>
        <p:spPr bwMode="auto">
          <a:xfrm>
            <a:off x="4408488" y="1371600"/>
            <a:ext cx="50133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SO_ISRprinter() {</a:t>
            </a:r>
          </a:p>
        </p:txBody>
      </p:sp>
      <p:sp>
        <p:nvSpPr>
          <p:cNvPr id="24585" name="Rectangle 3081"/>
          <p:cNvSpPr>
            <a:spLocks noChangeArrowheads="1"/>
          </p:cNvSpPr>
          <p:nvPr/>
        </p:nvSpPr>
        <p:spPr bwMode="auto">
          <a:xfrm>
            <a:off x="4546600" y="4373563"/>
            <a:ext cx="141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4586" name="Line 3082"/>
          <p:cNvSpPr>
            <a:spLocks noChangeShapeType="1"/>
          </p:cNvSpPr>
          <p:nvPr/>
        </p:nvSpPr>
        <p:spPr bwMode="auto">
          <a:xfrm>
            <a:off x="4935538" y="1435100"/>
            <a:ext cx="0" cy="46910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84175" y="215900"/>
            <a:ext cx="7770813" cy="544513"/>
          </a:xfrm>
        </p:spPr>
        <p:txBody>
          <a:bodyPr/>
          <a:lstStyle/>
          <a:p>
            <a:pPr>
              <a:defRPr/>
            </a:pPr>
            <a:r>
              <a:rPr lang="pt-PT" sz="2400" dirty="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 smtClean="0">
                <a:solidFill>
                  <a:schemeClr val="tx1"/>
                </a:solidFill>
              </a:rPr>
            </a:br>
            <a:r>
              <a:rPr lang="pt-PT" sz="3600" dirty="0" smtClean="0"/>
              <a:t>E/S por Interrupção</a:t>
            </a:r>
            <a:endParaRPr lang="en-US" sz="4400" dirty="0" smtClean="0"/>
          </a:p>
        </p:txBody>
      </p:sp>
      <p:sp>
        <p:nvSpPr>
          <p:cNvPr id="25603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-392113" y="5094288"/>
            <a:ext cx="5013326" cy="10001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Código do S.O. executado quando o usuário requer a impressão</a:t>
            </a:r>
          </a:p>
        </p:txBody>
      </p:sp>
      <p:sp>
        <p:nvSpPr>
          <p:cNvPr id="25604" name="Rectangle 3077"/>
          <p:cNvSpPr>
            <a:spLocks noChangeArrowheads="1"/>
          </p:cNvSpPr>
          <p:nvPr/>
        </p:nvSpPr>
        <p:spPr bwMode="auto">
          <a:xfrm>
            <a:off x="4845050" y="5237163"/>
            <a:ext cx="4298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/>
              <a:t>Rotina de serviço </a:t>
            </a:r>
            <a:br>
              <a:rPr lang="en-US" i="0"/>
            </a:br>
            <a:r>
              <a:rPr lang="en-US" i="0"/>
              <a:t>de interrupção</a:t>
            </a:r>
          </a:p>
        </p:txBody>
      </p:sp>
      <p:sp>
        <p:nvSpPr>
          <p:cNvPr id="25605" name="Line 3082"/>
          <p:cNvSpPr>
            <a:spLocks noChangeShapeType="1"/>
          </p:cNvSpPr>
          <p:nvPr/>
        </p:nvSpPr>
        <p:spPr bwMode="auto">
          <a:xfrm>
            <a:off x="4759325" y="1435100"/>
            <a:ext cx="0" cy="46910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3688" y="1289050"/>
            <a:ext cx="47212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Copia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informações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processo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usuário</a:t>
            </a:r>
            <a:endParaRPr lang="en-US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Habilita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interrupção</a:t>
            </a:r>
            <a:endParaRPr lang="en-US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Retorna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escalonador</a:t>
            </a:r>
            <a:endParaRPr lang="en-US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8375" y="1263650"/>
            <a:ext cx="4572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/>
              <a:t>Se </a:t>
            </a:r>
            <a:r>
              <a:rPr lang="en-US" dirty="0" err="1"/>
              <a:t>terminou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carateres</a:t>
            </a:r>
            <a:endParaRPr lang="en-US" dirty="0"/>
          </a:p>
          <a:p>
            <a:pPr marL="914400" lvl="1" indent="-457200">
              <a:lnSpc>
                <a:spcPct val="150000"/>
              </a:lnSpc>
              <a:defRPr/>
            </a:pPr>
            <a:r>
              <a:rPr lang="en-US" dirty="0"/>
              <a:t>1.1. </a:t>
            </a:r>
            <a:r>
              <a:rPr lang="en-US" dirty="0" err="1"/>
              <a:t>Desbloqueia</a:t>
            </a:r>
            <a:r>
              <a:rPr lang="en-US" dirty="0"/>
              <a:t> </a:t>
            </a:r>
            <a:r>
              <a:rPr lang="en-US" dirty="0" err="1"/>
              <a:t>processo</a:t>
            </a:r>
            <a:endParaRPr lang="en-US" dirty="0"/>
          </a:p>
          <a:p>
            <a:pPr marL="457200" indent="-457200">
              <a:lnSpc>
                <a:spcPct val="150000"/>
              </a:lnSpc>
              <a:defRPr/>
            </a:pPr>
            <a:r>
              <a:rPr lang="en-US" dirty="0"/>
              <a:t>2. </a:t>
            </a:r>
            <a:r>
              <a:rPr lang="en-US" dirty="0" err="1"/>
              <a:t>Senão</a:t>
            </a:r>
            <a:endParaRPr lang="en-US" dirty="0"/>
          </a:p>
          <a:p>
            <a:pPr lvl="1">
              <a:lnSpc>
                <a:spcPct val="150000"/>
              </a:lnSpc>
              <a:defRPr/>
            </a:pPr>
            <a:r>
              <a:rPr lang="en-US" dirty="0"/>
              <a:t>2.1. </a:t>
            </a:r>
            <a:r>
              <a:rPr lang="en-US" dirty="0" err="1"/>
              <a:t>Envia</a:t>
            </a:r>
            <a:r>
              <a:rPr lang="en-US" dirty="0"/>
              <a:t> um </a:t>
            </a:r>
            <a:r>
              <a:rPr lang="en-US" dirty="0" err="1"/>
              <a:t>caracter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impressora</a:t>
            </a: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3. </a:t>
            </a:r>
            <a:r>
              <a:rPr lang="en-US" dirty="0" err="1"/>
              <a:t>Retorna</a:t>
            </a:r>
            <a:r>
              <a:rPr lang="en-US" dirty="0"/>
              <a:t> da </a:t>
            </a:r>
            <a:r>
              <a:rPr lang="en-US" dirty="0" err="1"/>
              <a:t>interrupção</a:t>
            </a:r>
            <a:r>
              <a:rPr lang="en-US" dirty="0"/>
              <a:t>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308725" y="1803400"/>
            <a:ext cx="1666875" cy="4751388"/>
          </a:xfrm>
          <a:prstGeom prst="rect">
            <a:avLst/>
          </a:prstGeom>
          <a:solidFill>
            <a:schemeClr val="hlink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DMA - Acesso Direto à memória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554788" y="2001838"/>
            <a:ext cx="1258887" cy="6731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608763" y="2093913"/>
            <a:ext cx="1130118" cy="523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  <a:effectLst/>
              </a:rPr>
              <a:t>  Contador </a:t>
            </a:r>
          </a:p>
          <a:p>
            <a:r>
              <a:rPr lang="pt-BR" sz="1400" b="1">
                <a:solidFill>
                  <a:schemeClr val="tx2"/>
                </a:solidFill>
                <a:effectLst/>
              </a:rPr>
              <a:t>  de dados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630988" y="3068638"/>
            <a:ext cx="1054100" cy="673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608763" y="3160713"/>
            <a:ext cx="11910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  <a:effectLst/>
              </a:rPr>
              <a:t>Registrador</a:t>
            </a:r>
          </a:p>
          <a:p>
            <a:r>
              <a:rPr lang="pt-BR" sz="1400" b="1">
                <a:solidFill>
                  <a:schemeClr val="tx2"/>
                </a:solidFill>
                <a:effectLst/>
              </a:rPr>
              <a:t>de dados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554788" y="4287838"/>
            <a:ext cx="1350962" cy="673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608763" y="4379913"/>
            <a:ext cx="133850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  <a:effectLst/>
              </a:rPr>
              <a:t>Registrador </a:t>
            </a:r>
          </a:p>
          <a:p>
            <a:r>
              <a:rPr lang="pt-BR" sz="1400" b="1">
                <a:solidFill>
                  <a:schemeClr val="tx2"/>
                </a:solidFill>
                <a:effectLst/>
              </a:rPr>
              <a:t>de endereços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630988" y="5278438"/>
            <a:ext cx="10541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684963" y="5599113"/>
            <a:ext cx="106920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  <a:effectLst/>
              </a:rPr>
              <a:t>Lógica de </a:t>
            </a:r>
          </a:p>
          <a:p>
            <a:r>
              <a:rPr lang="pt-BR" sz="1400" b="1">
                <a:solidFill>
                  <a:schemeClr val="tx2"/>
                </a:solidFill>
                <a:effectLst/>
              </a:rPr>
              <a:t>Controle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6067425" y="54244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6091238" y="56530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6067425" y="58816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6091238" y="61102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6091238" y="63388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5981700" y="4791075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6053138" y="3400425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6372225" y="2376488"/>
            <a:ext cx="15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6372225" y="4510088"/>
            <a:ext cx="15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6372225" y="2376488"/>
            <a:ext cx="0" cy="2133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984750" y="3160713"/>
            <a:ext cx="1027269" cy="332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 dirty="0">
                <a:effectLst/>
              </a:rPr>
              <a:t>Linhas</a:t>
            </a:r>
          </a:p>
          <a:p>
            <a:r>
              <a:rPr lang="pt-BR" sz="1400" b="1" dirty="0">
                <a:effectLst/>
              </a:rPr>
              <a:t>de dados</a:t>
            </a:r>
          </a:p>
          <a:p>
            <a:endParaRPr lang="pt-BR" sz="1400" b="1" dirty="0">
              <a:effectLst/>
            </a:endParaRPr>
          </a:p>
          <a:p>
            <a:endParaRPr lang="pt-BR" sz="1400" b="1" dirty="0">
              <a:effectLst/>
            </a:endParaRPr>
          </a:p>
          <a:p>
            <a:endParaRPr lang="pt-BR" sz="1400" b="1" dirty="0">
              <a:effectLst/>
            </a:endParaRPr>
          </a:p>
          <a:p>
            <a:endParaRPr lang="pt-BR" sz="1400" b="1" dirty="0">
              <a:effectLst/>
            </a:endParaRPr>
          </a:p>
          <a:p>
            <a:r>
              <a:rPr lang="pt-BR" sz="1400" b="1" dirty="0">
                <a:effectLst/>
              </a:rPr>
              <a:t>Linhas de</a:t>
            </a:r>
          </a:p>
          <a:p>
            <a:r>
              <a:rPr lang="pt-BR" sz="1400" b="1" dirty="0">
                <a:effectLst/>
              </a:rPr>
              <a:t>endereço</a:t>
            </a:r>
          </a:p>
          <a:p>
            <a:endParaRPr lang="pt-BR" sz="1400" b="1" dirty="0">
              <a:effectLst/>
            </a:endParaRPr>
          </a:p>
          <a:p>
            <a:endParaRPr lang="pt-BR" sz="1400" b="1" dirty="0">
              <a:effectLst/>
            </a:endParaRPr>
          </a:p>
          <a:p>
            <a:r>
              <a:rPr lang="pt-BR" sz="1400" b="1" dirty="0">
                <a:effectLst/>
              </a:rPr>
              <a:t>DMA REQ</a:t>
            </a:r>
          </a:p>
          <a:p>
            <a:r>
              <a:rPr lang="pt-BR" sz="1400" b="1" dirty="0">
                <a:effectLst/>
              </a:rPr>
              <a:t>DMA ACK</a:t>
            </a:r>
          </a:p>
          <a:p>
            <a:r>
              <a:rPr lang="pt-BR" sz="1400" b="1" dirty="0">
                <a:effectLst/>
              </a:rPr>
              <a:t>INTR</a:t>
            </a:r>
          </a:p>
          <a:p>
            <a:r>
              <a:rPr lang="pt-BR" sz="1400" b="1" dirty="0">
                <a:effectLst/>
              </a:rPr>
              <a:t>Read</a:t>
            </a:r>
          </a:p>
          <a:p>
            <a:r>
              <a:rPr lang="pt-BR" sz="1400" b="1" dirty="0" err="1">
                <a:effectLst/>
              </a:rPr>
              <a:t>Write</a:t>
            </a:r>
            <a:endParaRPr lang="pt-BR" sz="1400" b="1" dirty="0">
              <a:effectLst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1003300" y="1773238"/>
            <a:ext cx="5051063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Clr>
                <a:schemeClr val="accent1"/>
              </a:buClr>
              <a:buFont typeface="MS LineDraw" pitchFamily="49" charset="2"/>
              <a:buChar char="þ"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000" dirty="0">
                <a:effectLst/>
              </a:rPr>
              <a:t> O módulo de </a:t>
            </a:r>
            <a:r>
              <a:rPr lang="pt-BR" sz="2000" dirty="0" smtClean="0">
                <a:effectLst/>
              </a:rPr>
              <a:t>E/S </a:t>
            </a:r>
            <a:r>
              <a:rPr lang="pt-BR" sz="2000" dirty="0">
                <a:effectLst/>
              </a:rPr>
              <a:t>e a memória principal</a:t>
            </a:r>
          </a:p>
          <a:p>
            <a:r>
              <a:rPr lang="pt-BR" sz="2000" dirty="0">
                <a:effectLst/>
              </a:rPr>
              <a:t>     trocam dados diretamente sem o </a:t>
            </a:r>
            <a:r>
              <a:rPr lang="pt-BR" sz="2000" dirty="0" err="1">
                <a:effectLst/>
              </a:rPr>
              <a:t>envol</a:t>
            </a:r>
            <a:r>
              <a:rPr lang="pt-BR" sz="2000" dirty="0">
                <a:effectLst/>
              </a:rPr>
              <a:t>-</a:t>
            </a:r>
          </a:p>
          <a:p>
            <a:r>
              <a:rPr lang="pt-BR" sz="2000" dirty="0">
                <a:effectLst/>
              </a:rPr>
              <a:t>     </a:t>
            </a:r>
            <a:r>
              <a:rPr lang="pt-BR" sz="2000" dirty="0" err="1">
                <a:effectLst/>
              </a:rPr>
              <a:t>vimento</a:t>
            </a:r>
            <a:r>
              <a:rPr lang="pt-BR" sz="2000" dirty="0">
                <a:effectLst/>
              </a:rPr>
              <a:t> da CPU.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305800" cy="1162050"/>
          </a:xfrm>
          <a:noFill/>
          <a:ln/>
        </p:spPr>
        <p:txBody>
          <a:bodyPr lIns="38100" tIns="0" rIns="38100" bIns="0"/>
          <a:lstStyle/>
          <a:p>
            <a:pPr algn="ctr"/>
            <a:r>
              <a:rPr lang="pt-BR"/>
              <a:t>Técnicas de transferência de dados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31863" y="4794250"/>
            <a:ext cx="4535487" cy="17526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u="sng" dirty="0">
                <a:effectLst/>
              </a:rPr>
              <a:t>Parâmetros para DMA</a:t>
            </a:r>
            <a:endParaRPr lang="pt-BR" dirty="0">
              <a:effectLst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</a:pPr>
            <a:r>
              <a:rPr lang="pt-BR" dirty="0">
                <a:effectLst/>
              </a:rPr>
              <a:t>End. memória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</a:pPr>
            <a:r>
              <a:rPr lang="pt-BR" dirty="0">
                <a:effectLst/>
              </a:rPr>
              <a:t>End. dispositivo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</a:pPr>
            <a:r>
              <a:rPr lang="pt-BR" dirty="0">
                <a:effectLst/>
              </a:rPr>
              <a:t>Tamanho bloco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575300" y="2000250"/>
            <a:ext cx="1327150" cy="1027113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400" b="1">
                <a:effectLst/>
              </a:rPr>
              <a:t>Comando </a:t>
            </a:r>
          </a:p>
          <a:p>
            <a:pPr algn="ctr"/>
            <a:r>
              <a:rPr lang="pt-BR" sz="1400" b="1">
                <a:effectLst/>
              </a:rPr>
              <a:t>de leitura </a:t>
            </a:r>
          </a:p>
          <a:p>
            <a:pPr algn="ctr"/>
            <a:r>
              <a:rPr lang="pt-BR" sz="1400" b="1">
                <a:effectLst/>
              </a:rPr>
              <a:t>de E/S para</a:t>
            </a:r>
          </a:p>
          <a:p>
            <a:pPr algn="ctr"/>
            <a:r>
              <a:rPr lang="pt-BR" sz="1400" b="1">
                <a:effectLst/>
              </a:rPr>
              <a:t>controlador </a:t>
            </a:r>
          </a:p>
          <a:p>
            <a:pPr algn="ctr"/>
            <a:r>
              <a:rPr lang="pt-BR" sz="1400" b="1">
                <a:effectLst/>
              </a:rPr>
              <a:t>de  DMA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659438" y="3829050"/>
            <a:ext cx="1282700" cy="774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400" b="1">
                <a:effectLst/>
              </a:rPr>
              <a:t>Status</a:t>
            </a:r>
          </a:p>
          <a:p>
            <a:pPr algn="ctr"/>
            <a:r>
              <a:rPr lang="pt-BR" sz="1400" b="1">
                <a:effectLst/>
              </a:rPr>
              <a:t>de E/S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257925" y="4718050"/>
            <a:ext cx="4763" cy="2571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6235700" y="1485900"/>
            <a:ext cx="0" cy="49530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7435850" y="34623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Interrupção</a:t>
            </a:r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6262688" y="3111500"/>
            <a:ext cx="1208087" cy="255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60"/>
              </a:cxn>
              <a:cxn ang="0">
                <a:pos x="760" y="160"/>
              </a:cxn>
            </a:cxnLst>
            <a:rect l="0" t="0" r="r" b="b"/>
            <a:pathLst>
              <a:path w="761" h="161">
                <a:moveTo>
                  <a:pt x="0" y="0"/>
                </a:moveTo>
                <a:lnTo>
                  <a:pt x="16" y="160"/>
                </a:lnTo>
                <a:lnTo>
                  <a:pt x="760" y="16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6249988" y="3644900"/>
            <a:ext cx="1208087" cy="255588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16" y="0"/>
              </a:cxn>
              <a:cxn ang="0">
                <a:pos x="760" y="0"/>
              </a:cxn>
            </a:cxnLst>
            <a:rect l="0" t="0" r="r" b="b"/>
            <a:pathLst>
              <a:path w="761" h="161">
                <a:moveTo>
                  <a:pt x="0" y="160"/>
                </a:moveTo>
                <a:lnTo>
                  <a:pt x="16" y="0"/>
                </a:lnTo>
                <a:lnTo>
                  <a:pt x="760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466013" y="3095625"/>
            <a:ext cx="15789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Outras tarefas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469188" y="4856163"/>
            <a:ext cx="1457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pt-BR" sz="1600" b="1" u="sng">
                <a:effectLst/>
              </a:rPr>
              <a:t>Volta ao que </a:t>
            </a:r>
          </a:p>
          <a:p>
            <a:r>
              <a:rPr lang="pt-BR" sz="1600" b="1" u="sng">
                <a:effectLst/>
              </a:rPr>
              <a:t>estava fazendo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6249988" y="4991100"/>
            <a:ext cx="111601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7011988" y="2370138"/>
            <a:ext cx="129683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CPU --&gt; DMA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7050088" y="4110038"/>
            <a:ext cx="1290161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DMA --&gt; CPU</a:t>
            </a: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1924050" y="2419350"/>
            <a:ext cx="3124200" cy="1612900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pt-BR" sz="1800">
                <a:effectLst/>
              </a:rPr>
              <a:t>Control. de DMA transfere dados entre memória e módulo de E/S</a:t>
            </a:r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5105400" y="3111500"/>
            <a:ext cx="942975" cy="242888"/>
          </a:xfrm>
          <a:custGeom>
            <a:avLst/>
            <a:gdLst/>
            <a:ahLst/>
            <a:cxnLst>
              <a:cxn ang="0">
                <a:pos x="593" y="0"/>
              </a:cxn>
              <a:cxn ang="0">
                <a:pos x="580" y="152"/>
              </a:cxn>
              <a:cxn ang="0">
                <a:pos x="0" y="152"/>
              </a:cxn>
            </a:cxnLst>
            <a:rect l="0" t="0" r="r" b="b"/>
            <a:pathLst>
              <a:path w="594" h="153">
                <a:moveTo>
                  <a:pt x="593" y="0"/>
                </a:moveTo>
                <a:lnTo>
                  <a:pt x="580" y="152"/>
                </a:lnTo>
                <a:lnTo>
                  <a:pt x="0" y="152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ysDot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dirty="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 smtClean="0">
                <a:solidFill>
                  <a:schemeClr val="tx1"/>
                </a:solidFill>
              </a:rPr>
            </a:br>
            <a:r>
              <a:rPr lang="pt-PT" sz="3600" dirty="0" smtClean="0"/>
              <a:t>E/S por DMA</a:t>
            </a:r>
            <a:endParaRPr lang="en-US" dirty="0" smtClean="0"/>
          </a:p>
        </p:txBody>
      </p:sp>
      <p:pic>
        <p:nvPicPr>
          <p:cNvPr id="26627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60500"/>
            <a:ext cx="82105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1029"/>
          <p:cNvSpPr>
            <a:spLocks noChangeArrowheads="1"/>
          </p:cNvSpPr>
          <p:nvPr/>
        </p:nvSpPr>
        <p:spPr bwMode="auto">
          <a:xfrm>
            <a:off x="-122238" y="1524000"/>
            <a:ext cx="5013326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SO_printString(…) {</a:t>
            </a:r>
          </a:p>
        </p:txBody>
      </p:sp>
      <p:sp>
        <p:nvSpPr>
          <p:cNvPr id="26629" name="Rectangle 1030"/>
          <p:cNvSpPr>
            <a:spLocks noChangeArrowheads="1"/>
          </p:cNvSpPr>
          <p:nvPr/>
        </p:nvSpPr>
        <p:spPr bwMode="auto">
          <a:xfrm>
            <a:off x="-103188" y="2936875"/>
            <a:ext cx="141605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6630" name="Rectangle 1031"/>
          <p:cNvSpPr>
            <a:spLocks noChangeArrowheads="1"/>
          </p:cNvSpPr>
          <p:nvPr/>
        </p:nvSpPr>
        <p:spPr bwMode="auto">
          <a:xfrm>
            <a:off x="4721225" y="1560513"/>
            <a:ext cx="50133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SO_ISRprinter() {</a:t>
            </a:r>
          </a:p>
        </p:txBody>
      </p:sp>
      <p:sp>
        <p:nvSpPr>
          <p:cNvPr id="26631" name="Rectangle 1032"/>
          <p:cNvSpPr>
            <a:spLocks noChangeArrowheads="1"/>
          </p:cNvSpPr>
          <p:nvPr/>
        </p:nvSpPr>
        <p:spPr bwMode="auto">
          <a:xfrm>
            <a:off x="4745038" y="2938463"/>
            <a:ext cx="141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6632" name="Line 1033"/>
          <p:cNvSpPr>
            <a:spLocks noChangeShapeType="1"/>
          </p:cNvSpPr>
          <p:nvPr/>
        </p:nvSpPr>
        <p:spPr bwMode="auto">
          <a:xfrm flipH="1">
            <a:off x="5203825" y="1435100"/>
            <a:ext cx="11113" cy="4524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Rectangle 1037"/>
          <p:cNvSpPr>
            <a:spLocks noGrp="1" noChangeArrowheads="1"/>
          </p:cNvSpPr>
          <p:nvPr>
            <p:ph type="body" idx="1"/>
          </p:nvPr>
        </p:nvSpPr>
        <p:spPr>
          <a:xfrm>
            <a:off x="0" y="5094288"/>
            <a:ext cx="5013325" cy="1000125"/>
          </a:xfrm>
          <a:noFill/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Código do S.O. executado quando o usuário requer a impressão</a:t>
            </a:r>
          </a:p>
        </p:txBody>
      </p:sp>
      <p:sp>
        <p:nvSpPr>
          <p:cNvPr id="26634" name="Rectangle 1038"/>
          <p:cNvSpPr>
            <a:spLocks noChangeArrowheads="1"/>
          </p:cNvSpPr>
          <p:nvPr/>
        </p:nvSpPr>
        <p:spPr bwMode="auto">
          <a:xfrm>
            <a:off x="5237163" y="5045075"/>
            <a:ext cx="4298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/>
              <a:t>   Rotina de serviço de interrupção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4175" y="215900"/>
            <a:ext cx="8758238" cy="700088"/>
          </a:xfrm>
        </p:spPr>
        <p:txBody>
          <a:bodyPr anchor="b"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Conflito entre CPU e Controlador de DMA</a:t>
            </a:r>
            <a:endParaRPr lang="pt-BR" smtClean="0"/>
          </a:p>
        </p:txBody>
      </p:sp>
      <p:sp>
        <p:nvSpPr>
          <p:cNvPr id="27651" name="Rectangle 1027"/>
          <p:cNvSpPr>
            <a:spLocks noChangeArrowheads="1"/>
          </p:cNvSpPr>
          <p:nvPr/>
        </p:nvSpPr>
        <p:spPr bwMode="auto">
          <a:xfrm>
            <a:off x="15843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2" name="Rectangle 1028"/>
          <p:cNvSpPr>
            <a:spLocks noChangeArrowheads="1"/>
          </p:cNvSpPr>
          <p:nvPr/>
        </p:nvSpPr>
        <p:spPr bwMode="auto">
          <a:xfrm>
            <a:off x="27273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5170488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4" name="Rectangle 1030"/>
          <p:cNvSpPr>
            <a:spLocks noChangeArrowheads="1"/>
          </p:cNvSpPr>
          <p:nvPr/>
        </p:nvSpPr>
        <p:spPr bwMode="auto">
          <a:xfrm>
            <a:off x="39465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5" name="Rectangle 1031"/>
          <p:cNvSpPr>
            <a:spLocks noChangeArrowheads="1"/>
          </p:cNvSpPr>
          <p:nvPr/>
        </p:nvSpPr>
        <p:spPr bwMode="auto">
          <a:xfrm>
            <a:off x="63087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6" name="Rectangle 1032"/>
          <p:cNvSpPr>
            <a:spLocks noChangeArrowheads="1"/>
          </p:cNvSpPr>
          <p:nvPr/>
        </p:nvSpPr>
        <p:spPr bwMode="auto">
          <a:xfrm>
            <a:off x="74517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7" name="Rectangle 1033"/>
          <p:cNvSpPr>
            <a:spLocks noChangeArrowheads="1"/>
          </p:cNvSpPr>
          <p:nvPr/>
        </p:nvSpPr>
        <p:spPr bwMode="auto">
          <a:xfrm>
            <a:off x="1584325" y="3870325"/>
            <a:ext cx="7102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Apanha           Decodifica        Apanha            Executa         Armazena     Processa</a:t>
            </a:r>
          </a:p>
          <a:p>
            <a:r>
              <a:rPr lang="pt-BR" sz="1400" b="1"/>
              <a:t>instrução        Instrução          Operando        Instrução       resultado      Interrupção</a:t>
            </a:r>
          </a:p>
          <a:p>
            <a:r>
              <a:rPr lang="pt-BR" sz="1400" b="1"/>
              <a:t>(Fetch                                        (Fetch     </a:t>
            </a:r>
          </a:p>
          <a:p>
            <a:r>
              <a:rPr lang="pt-BR" sz="1400" b="1"/>
              <a:t> Instruction)                                 Operand)</a:t>
            </a:r>
          </a:p>
        </p:txBody>
      </p:sp>
      <p:sp>
        <p:nvSpPr>
          <p:cNvPr id="27658" name="Rectangle 1034"/>
          <p:cNvSpPr>
            <a:spLocks noChangeArrowheads="1"/>
          </p:cNvSpPr>
          <p:nvPr/>
        </p:nvSpPr>
        <p:spPr bwMode="auto">
          <a:xfrm>
            <a:off x="4022725" y="2398713"/>
            <a:ext cx="194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Ciclo de Instrução</a:t>
            </a:r>
          </a:p>
        </p:txBody>
      </p:sp>
      <p:sp>
        <p:nvSpPr>
          <p:cNvPr id="27659" name="Rectangle 1035"/>
          <p:cNvSpPr>
            <a:spLocks noChangeArrowheads="1"/>
          </p:cNvSpPr>
          <p:nvPr/>
        </p:nvSpPr>
        <p:spPr bwMode="auto">
          <a:xfrm>
            <a:off x="3489325" y="5827713"/>
            <a:ext cx="241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>
                <a:solidFill>
                  <a:schemeClr val="bg2"/>
                </a:solidFill>
              </a:rPr>
              <a:t>Pontos de acesso</a:t>
            </a:r>
          </a:p>
          <a:p>
            <a:r>
              <a:rPr lang="pt-PT" sz="1600" b="1">
                <a:solidFill>
                  <a:schemeClr val="bg2"/>
                </a:solidFill>
              </a:rPr>
              <a:t>de conflito CPU - </a:t>
            </a:r>
            <a:r>
              <a:rPr lang="pt-BR" sz="1600" b="1">
                <a:solidFill>
                  <a:schemeClr val="bg2"/>
                </a:solidFill>
              </a:rPr>
              <a:t>DMA</a:t>
            </a:r>
          </a:p>
        </p:txBody>
      </p:sp>
      <p:sp>
        <p:nvSpPr>
          <p:cNvPr id="27660" name="Line 1036"/>
          <p:cNvSpPr>
            <a:spLocks noChangeShapeType="1"/>
          </p:cNvSpPr>
          <p:nvPr/>
        </p:nvSpPr>
        <p:spPr bwMode="auto">
          <a:xfrm flipH="1">
            <a:off x="1595438" y="2705100"/>
            <a:ext cx="4762" cy="20812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037"/>
          <p:cNvSpPr>
            <a:spLocks noChangeShapeType="1"/>
          </p:cNvSpPr>
          <p:nvPr/>
        </p:nvSpPr>
        <p:spPr bwMode="auto">
          <a:xfrm>
            <a:off x="8610600" y="2781300"/>
            <a:ext cx="0" cy="2438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038"/>
          <p:cNvSpPr>
            <a:spLocks noChangeShapeType="1"/>
          </p:cNvSpPr>
          <p:nvPr/>
        </p:nvSpPr>
        <p:spPr bwMode="auto">
          <a:xfrm>
            <a:off x="1600200" y="3848100"/>
            <a:ext cx="7010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039"/>
          <p:cNvSpPr>
            <a:spLocks noChangeShapeType="1"/>
          </p:cNvSpPr>
          <p:nvPr/>
        </p:nvSpPr>
        <p:spPr bwMode="auto">
          <a:xfrm>
            <a:off x="16002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040"/>
          <p:cNvSpPr>
            <a:spLocks noChangeShapeType="1"/>
          </p:cNvSpPr>
          <p:nvPr/>
        </p:nvSpPr>
        <p:spPr bwMode="auto">
          <a:xfrm>
            <a:off x="2767013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041"/>
          <p:cNvSpPr>
            <a:spLocks noChangeShapeType="1"/>
          </p:cNvSpPr>
          <p:nvPr/>
        </p:nvSpPr>
        <p:spPr bwMode="auto">
          <a:xfrm>
            <a:off x="40386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042"/>
          <p:cNvSpPr>
            <a:spLocks noChangeShapeType="1"/>
          </p:cNvSpPr>
          <p:nvPr/>
        </p:nvSpPr>
        <p:spPr bwMode="auto">
          <a:xfrm>
            <a:off x="52578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1043"/>
          <p:cNvSpPr>
            <a:spLocks noChangeShapeType="1"/>
          </p:cNvSpPr>
          <p:nvPr/>
        </p:nvSpPr>
        <p:spPr bwMode="auto">
          <a:xfrm>
            <a:off x="64008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1044"/>
          <p:cNvSpPr>
            <a:spLocks noChangeShapeType="1"/>
          </p:cNvSpPr>
          <p:nvPr/>
        </p:nvSpPr>
        <p:spPr bwMode="auto">
          <a:xfrm>
            <a:off x="75438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Line 1045"/>
          <p:cNvSpPr>
            <a:spLocks noChangeShapeType="1"/>
          </p:cNvSpPr>
          <p:nvPr/>
        </p:nvSpPr>
        <p:spPr bwMode="auto">
          <a:xfrm>
            <a:off x="2690813" y="3009900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1046"/>
          <p:cNvSpPr>
            <a:spLocks noChangeShapeType="1"/>
          </p:cNvSpPr>
          <p:nvPr/>
        </p:nvSpPr>
        <p:spPr bwMode="auto">
          <a:xfrm>
            <a:off x="3914775" y="3019425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1047"/>
          <p:cNvSpPr>
            <a:spLocks noChangeShapeType="1"/>
          </p:cNvSpPr>
          <p:nvPr/>
        </p:nvSpPr>
        <p:spPr bwMode="auto">
          <a:xfrm>
            <a:off x="5176838" y="2971800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1048"/>
          <p:cNvSpPr>
            <a:spLocks noChangeShapeType="1"/>
          </p:cNvSpPr>
          <p:nvPr/>
        </p:nvSpPr>
        <p:spPr bwMode="auto">
          <a:xfrm>
            <a:off x="6343650" y="2971800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1049"/>
          <p:cNvSpPr>
            <a:spLocks noChangeShapeType="1"/>
          </p:cNvSpPr>
          <p:nvPr/>
        </p:nvSpPr>
        <p:spPr bwMode="auto">
          <a:xfrm>
            <a:off x="7486650" y="2947988"/>
            <a:ext cx="0" cy="17764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1050"/>
          <p:cNvSpPr>
            <a:spLocks noChangeShapeType="1"/>
          </p:cNvSpPr>
          <p:nvPr/>
        </p:nvSpPr>
        <p:spPr bwMode="auto">
          <a:xfrm>
            <a:off x="1643063" y="2690813"/>
            <a:ext cx="69532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1051"/>
          <p:cNvSpPr>
            <a:spLocks noChangeShapeType="1"/>
          </p:cNvSpPr>
          <p:nvPr/>
        </p:nvSpPr>
        <p:spPr bwMode="auto">
          <a:xfrm>
            <a:off x="1619250" y="4905375"/>
            <a:ext cx="2143125" cy="8572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1052"/>
          <p:cNvSpPr>
            <a:spLocks noChangeShapeType="1"/>
          </p:cNvSpPr>
          <p:nvPr/>
        </p:nvSpPr>
        <p:spPr bwMode="auto">
          <a:xfrm>
            <a:off x="3929063" y="5095875"/>
            <a:ext cx="0" cy="6667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1053"/>
          <p:cNvSpPr>
            <a:spLocks noChangeShapeType="1"/>
          </p:cNvSpPr>
          <p:nvPr/>
        </p:nvSpPr>
        <p:spPr bwMode="auto">
          <a:xfrm flipV="1">
            <a:off x="4048125" y="4857750"/>
            <a:ext cx="2286000" cy="9048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Line 1054"/>
          <p:cNvSpPr>
            <a:spLocks noChangeShapeType="1"/>
          </p:cNvSpPr>
          <p:nvPr/>
        </p:nvSpPr>
        <p:spPr bwMode="auto">
          <a:xfrm>
            <a:off x="7462838" y="5105400"/>
            <a:ext cx="0" cy="6667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3551" name="Rectangle 1055"/>
          <p:cNvSpPr>
            <a:spLocks noChangeArrowheads="1"/>
          </p:cNvSpPr>
          <p:nvPr/>
        </p:nvSpPr>
        <p:spPr bwMode="auto">
          <a:xfrm>
            <a:off x="1355725" y="1573213"/>
            <a:ext cx="3106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sz="36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Stealing</a:t>
            </a:r>
          </a:p>
        </p:txBody>
      </p:sp>
      <p:sp>
        <p:nvSpPr>
          <p:cNvPr id="27680" name="Rectangle 1056"/>
          <p:cNvSpPr>
            <a:spLocks noChangeArrowheads="1"/>
          </p:cNvSpPr>
          <p:nvPr/>
        </p:nvSpPr>
        <p:spPr bwMode="auto">
          <a:xfrm>
            <a:off x="7045325" y="5889625"/>
            <a:ext cx="1301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>
                <a:solidFill>
                  <a:schemeClr val="bg2"/>
                </a:solidFill>
              </a:rPr>
              <a:t>Acesso de</a:t>
            </a:r>
          </a:p>
          <a:p>
            <a:r>
              <a:rPr lang="pt-BR" sz="1600" b="1">
                <a:solidFill>
                  <a:schemeClr val="bg2"/>
                </a:solidFill>
              </a:rPr>
              <a:t>Interrupção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79413" y="76200"/>
            <a:ext cx="8256587" cy="1016000"/>
          </a:xfrm>
        </p:spPr>
        <p:txBody>
          <a:bodyPr/>
          <a:lstStyle/>
          <a:p>
            <a:pPr>
              <a:defRPr/>
            </a:pPr>
            <a:r>
              <a:rPr lang="en-US" smtClean="0"/>
              <a:t>Diversidade de Dispositivos</a:t>
            </a:r>
          </a:p>
        </p:txBody>
      </p:sp>
      <p:pic>
        <p:nvPicPr>
          <p:cNvPr id="7171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952500"/>
            <a:ext cx="4414837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Transferência por DMA</a:t>
            </a:r>
            <a:endParaRPr lang="en-US" sz="3600" smtClean="0"/>
          </a:p>
        </p:txBody>
      </p:sp>
      <p:pic>
        <p:nvPicPr>
          <p:cNvPr id="28675" name="Picture 1027" descr="C:\B\b4\JPG\foo\5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" y="1395413"/>
            <a:ext cx="766762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215313" cy="1162050"/>
          </a:xfrm>
        </p:spPr>
        <p:txBody>
          <a:bodyPr anchor="b"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BR" sz="3600" smtClean="0"/>
              <a:t>Diferentes configurações de DMA</a:t>
            </a:r>
          </a:p>
        </p:txBody>
      </p:sp>
      <p:sp>
        <p:nvSpPr>
          <p:cNvPr id="29699" name="Rectangle 2051"/>
          <p:cNvSpPr>
            <a:spLocks noChangeArrowheads="1"/>
          </p:cNvSpPr>
          <p:nvPr/>
        </p:nvSpPr>
        <p:spPr bwMode="auto">
          <a:xfrm>
            <a:off x="1047750" y="1565275"/>
            <a:ext cx="760413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0" name="Rectangle 2052"/>
          <p:cNvSpPr>
            <a:spLocks noChangeArrowheads="1"/>
          </p:cNvSpPr>
          <p:nvPr/>
        </p:nvSpPr>
        <p:spPr bwMode="auto">
          <a:xfrm>
            <a:off x="1085850" y="1679575"/>
            <a:ext cx="7707238" cy="501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dirty="0"/>
              <a:t>CPU   	Módulo	</a:t>
            </a:r>
            <a:r>
              <a:rPr lang="pt-BR" sz="1600" b="1" dirty="0" smtClean="0"/>
              <a:t>E/S</a:t>
            </a:r>
            <a:r>
              <a:rPr lang="pt-BR" sz="1600" b="1" dirty="0"/>
              <a:t>			</a:t>
            </a:r>
            <a:r>
              <a:rPr lang="pt-BR" sz="1600" b="1" dirty="0" smtClean="0"/>
              <a:t>E/S</a:t>
            </a:r>
            <a:r>
              <a:rPr lang="pt-BR" sz="1600" b="1" dirty="0"/>
              <a:t>	Memória</a:t>
            </a:r>
          </a:p>
          <a:p>
            <a:r>
              <a:rPr lang="pt-BR" sz="1600" b="1" dirty="0"/>
              <a:t>                DMA</a:t>
            </a:r>
          </a:p>
          <a:p>
            <a:r>
              <a:rPr lang="pt-BR" sz="1600" b="1" dirty="0"/>
              <a:t>			        </a:t>
            </a:r>
            <a:r>
              <a:rPr lang="pt-BR" sz="1600" b="1" dirty="0">
                <a:solidFill>
                  <a:srgbClr val="FF3300"/>
                </a:solidFill>
              </a:rPr>
              <a:t>1. Barramento simples, DMA simples</a:t>
            </a:r>
          </a:p>
          <a:p>
            <a:endParaRPr lang="pt-BR" sz="1600" b="1" dirty="0">
              <a:solidFill>
                <a:srgbClr val="FF3300"/>
              </a:solidFill>
            </a:endParaRPr>
          </a:p>
          <a:p>
            <a:endParaRPr lang="pt-BR" sz="1600" b="1" dirty="0"/>
          </a:p>
          <a:p>
            <a:r>
              <a:rPr lang="pt-BR" sz="1600" b="1" dirty="0"/>
              <a:t> CPU                 Módulo                        </a:t>
            </a:r>
            <a:r>
              <a:rPr lang="pt-BR" sz="1600" b="1" dirty="0" err="1"/>
              <a:t>Módulo</a:t>
            </a:r>
            <a:r>
              <a:rPr lang="pt-BR" sz="1600" b="1" dirty="0"/>
              <a:t>                        Memória</a:t>
            </a:r>
          </a:p>
          <a:p>
            <a:r>
              <a:rPr lang="pt-BR" sz="1600" b="1" dirty="0"/>
              <a:t>	         DMA                            </a:t>
            </a:r>
            <a:r>
              <a:rPr lang="pt-BR" sz="1600" b="1" dirty="0" err="1"/>
              <a:t>DMA</a:t>
            </a:r>
            <a:endParaRPr lang="pt-BR" sz="1600" b="1" dirty="0"/>
          </a:p>
          <a:p>
            <a:endParaRPr lang="pt-BR" sz="1600" b="1" dirty="0"/>
          </a:p>
          <a:p>
            <a:r>
              <a:rPr lang="pt-BR" sz="1600" b="1" dirty="0"/>
              <a:t>	           </a:t>
            </a:r>
            <a:r>
              <a:rPr lang="pt-BR" sz="1600" b="1" dirty="0" smtClean="0"/>
              <a:t>E/S   </a:t>
            </a:r>
            <a:r>
              <a:rPr lang="pt-BR" sz="1600" b="1" dirty="0"/>
              <a:t>	</a:t>
            </a:r>
            <a:r>
              <a:rPr lang="pt-BR" sz="1600" b="1" dirty="0" smtClean="0"/>
              <a:t>E/S</a:t>
            </a:r>
            <a:r>
              <a:rPr lang="pt-BR" sz="1600" b="1" dirty="0"/>
              <a:t>		</a:t>
            </a:r>
            <a:r>
              <a:rPr lang="pt-BR" sz="1600" b="1" dirty="0" smtClean="0"/>
              <a:t>E/S</a:t>
            </a:r>
            <a:endParaRPr lang="pt-BR" sz="1600" b="1" dirty="0"/>
          </a:p>
          <a:p>
            <a:endParaRPr lang="pt-BR" sz="1600" b="1" dirty="0"/>
          </a:p>
          <a:p>
            <a:r>
              <a:rPr lang="pt-BR" sz="1600" b="1" dirty="0"/>
              <a:t>			        </a:t>
            </a:r>
            <a:r>
              <a:rPr lang="pt-BR" sz="1600" b="1" dirty="0">
                <a:solidFill>
                  <a:srgbClr val="FF3300"/>
                </a:solidFill>
              </a:rPr>
              <a:t>2. Barramento simples, </a:t>
            </a:r>
            <a:r>
              <a:rPr lang="pt-BR" sz="1600" b="1" dirty="0" smtClean="0">
                <a:solidFill>
                  <a:srgbClr val="FF3300"/>
                </a:solidFill>
              </a:rPr>
              <a:t>DMA-E/S </a:t>
            </a:r>
            <a:r>
              <a:rPr lang="pt-BR" sz="1600" b="1" dirty="0">
                <a:solidFill>
                  <a:srgbClr val="FF3300"/>
                </a:solidFill>
              </a:rPr>
              <a:t>Integrados</a:t>
            </a:r>
          </a:p>
          <a:p>
            <a:endParaRPr lang="pt-BR" sz="1600" b="1" dirty="0"/>
          </a:p>
          <a:p>
            <a:endParaRPr lang="pt-BR" sz="1600" b="1" dirty="0"/>
          </a:p>
          <a:p>
            <a:r>
              <a:rPr lang="pt-BR" sz="1600" b="1" dirty="0"/>
              <a:t>  CPU	                    Módulo                             Memória</a:t>
            </a:r>
          </a:p>
          <a:p>
            <a:r>
              <a:rPr lang="pt-BR" sz="1600" b="1" dirty="0"/>
              <a:t>                                     DMA</a:t>
            </a:r>
          </a:p>
          <a:p>
            <a:endParaRPr lang="pt-BR" sz="1600" b="1" dirty="0"/>
          </a:p>
          <a:p>
            <a:endParaRPr lang="pt-BR" sz="1600" b="1" dirty="0"/>
          </a:p>
          <a:p>
            <a:r>
              <a:rPr lang="pt-BR" sz="1600" b="1" dirty="0"/>
              <a:t>	     </a:t>
            </a:r>
            <a:r>
              <a:rPr lang="pt-BR" sz="1600" b="1" dirty="0" smtClean="0"/>
              <a:t>E/S</a:t>
            </a:r>
            <a:r>
              <a:rPr lang="pt-BR" sz="1600" b="1" dirty="0"/>
              <a:t>		</a:t>
            </a:r>
            <a:r>
              <a:rPr lang="pt-BR" sz="1600" b="1" dirty="0" smtClean="0"/>
              <a:t>E/S  </a:t>
            </a:r>
            <a:r>
              <a:rPr lang="pt-BR" sz="1600" b="1" dirty="0"/>
              <a:t>		</a:t>
            </a:r>
            <a:r>
              <a:rPr lang="pt-BR" sz="1600" b="1" dirty="0" smtClean="0"/>
              <a:t>E/S</a:t>
            </a:r>
            <a:endParaRPr lang="pt-BR" sz="1600" b="1" dirty="0"/>
          </a:p>
          <a:p>
            <a:endParaRPr lang="pt-BR" sz="1600" b="1" dirty="0"/>
          </a:p>
          <a:p>
            <a:r>
              <a:rPr lang="pt-BR" sz="1600" b="1" dirty="0"/>
              <a:t>			        </a:t>
            </a:r>
            <a:r>
              <a:rPr lang="pt-BR" sz="1600" b="1" dirty="0">
                <a:solidFill>
                  <a:srgbClr val="FF3300"/>
                </a:solidFill>
              </a:rPr>
              <a:t>3. Barramento de </a:t>
            </a:r>
            <a:r>
              <a:rPr lang="pt-BR" sz="1600" b="1" dirty="0" smtClean="0">
                <a:solidFill>
                  <a:srgbClr val="FF3300"/>
                </a:solidFill>
              </a:rPr>
              <a:t>E/S</a:t>
            </a:r>
            <a:endParaRPr lang="pt-BR" sz="1600" b="1" dirty="0">
              <a:solidFill>
                <a:srgbClr val="FF3300"/>
              </a:solidFill>
            </a:endParaRPr>
          </a:p>
        </p:txBody>
      </p:sp>
      <p:sp>
        <p:nvSpPr>
          <p:cNvPr id="29701" name="Rectangle 2053"/>
          <p:cNvSpPr>
            <a:spLocks noChangeArrowheads="1"/>
          </p:cNvSpPr>
          <p:nvPr/>
        </p:nvSpPr>
        <p:spPr bwMode="auto">
          <a:xfrm>
            <a:off x="1985963" y="1574800"/>
            <a:ext cx="760412" cy="6556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29702" name="Rectangle 2054"/>
          <p:cNvSpPr>
            <a:spLocks noChangeArrowheads="1"/>
          </p:cNvSpPr>
          <p:nvPr/>
        </p:nvSpPr>
        <p:spPr bwMode="auto">
          <a:xfrm>
            <a:off x="2890838" y="1574800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3" name="Rectangle 2055"/>
          <p:cNvSpPr>
            <a:spLocks noChangeArrowheads="1"/>
          </p:cNvSpPr>
          <p:nvPr/>
        </p:nvSpPr>
        <p:spPr bwMode="auto">
          <a:xfrm>
            <a:off x="5510213" y="1550988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4" name="Rectangle 2056"/>
          <p:cNvSpPr>
            <a:spLocks noChangeArrowheads="1"/>
          </p:cNvSpPr>
          <p:nvPr/>
        </p:nvSpPr>
        <p:spPr bwMode="auto">
          <a:xfrm>
            <a:off x="6557963" y="1550988"/>
            <a:ext cx="941387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5" name="Rectangle 2057"/>
          <p:cNvSpPr>
            <a:spLocks noChangeArrowheads="1"/>
          </p:cNvSpPr>
          <p:nvPr/>
        </p:nvSpPr>
        <p:spPr bwMode="auto">
          <a:xfrm>
            <a:off x="1128713" y="2836863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6" name="Rectangle 2058"/>
          <p:cNvSpPr>
            <a:spLocks noChangeArrowheads="1"/>
          </p:cNvSpPr>
          <p:nvPr/>
        </p:nvSpPr>
        <p:spPr bwMode="auto">
          <a:xfrm>
            <a:off x="1200150" y="4789488"/>
            <a:ext cx="760413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7" name="Rectangle 2059"/>
          <p:cNvSpPr>
            <a:spLocks noChangeArrowheads="1"/>
          </p:cNvSpPr>
          <p:nvPr/>
        </p:nvSpPr>
        <p:spPr bwMode="auto">
          <a:xfrm>
            <a:off x="3724275" y="3575050"/>
            <a:ext cx="760413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8" name="Rectangle 2060"/>
          <p:cNvSpPr>
            <a:spLocks noChangeArrowheads="1"/>
          </p:cNvSpPr>
          <p:nvPr/>
        </p:nvSpPr>
        <p:spPr bwMode="auto">
          <a:xfrm>
            <a:off x="5557838" y="3575050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9" name="Rectangle 2061"/>
          <p:cNvSpPr>
            <a:spLocks noChangeArrowheads="1"/>
          </p:cNvSpPr>
          <p:nvPr/>
        </p:nvSpPr>
        <p:spPr bwMode="auto">
          <a:xfrm>
            <a:off x="2152650" y="5732463"/>
            <a:ext cx="760413" cy="47466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0" name="Rectangle 2062"/>
          <p:cNvSpPr>
            <a:spLocks noChangeArrowheads="1"/>
          </p:cNvSpPr>
          <p:nvPr/>
        </p:nvSpPr>
        <p:spPr bwMode="auto">
          <a:xfrm>
            <a:off x="3700463" y="5708650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1" name="Rectangle 2063"/>
          <p:cNvSpPr>
            <a:spLocks noChangeArrowheads="1"/>
          </p:cNvSpPr>
          <p:nvPr/>
        </p:nvSpPr>
        <p:spPr bwMode="auto">
          <a:xfrm>
            <a:off x="5510213" y="5732463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2" name="Line 2064"/>
          <p:cNvSpPr>
            <a:spLocks noChangeShapeType="1"/>
          </p:cNvSpPr>
          <p:nvPr/>
        </p:nvSpPr>
        <p:spPr bwMode="auto">
          <a:xfrm>
            <a:off x="844550" y="1362075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2065"/>
          <p:cNvSpPr>
            <a:spLocks noChangeShapeType="1"/>
          </p:cNvSpPr>
          <p:nvPr/>
        </p:nvSpPr>
        <p:spPr bwMode="auto">
          <a:xfrm>
            <a:off x="925513" y="2662238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2066"/>
          <p:cNvSpPr>
            <a:spLocks noChangeShapeType="1"/>
          </p:cNvSpPr>
          <p:nvPr/>
        </p:nvSpPr>
        <p:spPr bwMode="auto">
          <a:xfrm>
            <a:off x="973138" y="4586288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2067"/>
          <p:cNvSpPr>
            <a:spLocks noChangeShapeType="1"/>
          </p:cNvSpPr>
          <p:nvPr/>
        </p:nvSpPr>
        <p:spPr bwMode="auto">
          <a:xfrm>
            <a:off x="973138" y="5564188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2068"/>
          <p:cNvSpPr>
            <a:spLocks noChangeArrowheads="1"/>
          </p:cNvSpPr>
          <p:nvPr/>
        </p:nvSpPr>
        <p:spPr bwMode="auto">
          <a:xfrm>
            <a:off x="2519363" y="2846388"/>
            <a:ext cx="760412" cy="655637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7" name="Rectangle 2069"/>
          <p:cNvSpPr>
            <a:spLocks noChangeArrowheads="1"/>
          </p:cNvSpPr>
          <p:nvPr/>
        </p:nvSpPr>
        <p:spPr bwMode="auto">
          <a:xfrm>
            <a:off x="2519363" y="3513138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8" name="Rectangle 2070"/>
          <p:cNvSpPr>
            <a:spLocks noChangeArrowheads="1"/>
          </p:cNvSpPr>
          <p:nvPr/>
        </p:nvSpPr>
        <p:spPr bwMode="auto">
          <a:xfrm>
            <a:off x="4600575" y="2832100"/>
            <a:ext cx="760413" cy="6556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9" name="Rectangle 2071"/>
          <p:cNvSpPr>
            <a:spLocks noChangeArrowheads="1"/>
          </p:cNvSpPr>
          <p:nvPr/>
        </p:nvSpPr>
        <p:spPr bwMode="auto">
          <a:xfrm>
            <a:off x="6591300" y="2846388"/>
            <a:ext cx="941388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20" name="Rectangle 2072"/>
          <p:cNvSpPr>
            <a:spLocks noChangeArrowheads="1"/>
          </p:cNvSpPr>
          <p:nvPr/>
        </p:nvSpPr>
        <p:spPr bwMode="auto">
          <a:xfrm>
            <a:off x="5424488" y="4799013"/>
            <a:ext cx="941387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21" name="Rectangle 2073"/>
          <p:cNvSpPr>
            <a:spLocks noChangeArrowheads="1"/>
          </p:cNvSpPr>
          <p:nvPr/>
        </p:nvSpPr>
        <p:spPr bwMode="auto">
          <a:xfrm>
            <a:off x="3148013" y="4779963"/>
            <a:ext cx="760412" cy="56991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22" name="Line 2074"/>
          <p:cNvSpPr>
            <a:spLocks noChangeShapeType="1"/>
          </p:cNvSpPr>
          <p:nvPr/>
        </p:nvSpPr>
        <p:spPr bwMode="auto">
          <a:xfrm flipV="1">
            <a:off x="14017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Line 2075"/>
          <p:cNvSpPr>
            <a:spLocks noChangeShapeType="1"/>
          </p:cNvSpPr>
          <p:nvPr/>
        </p:nvSpPr>
        <p:spPr bwMode="auto">
          <a:xfrm flipV="1">
            <a:off x="23161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2076"/>
          <p:cNvSpPr>
            <a:spLocks noChangeShapeType="1"/>
          </p:cNvSpPr>
          <p:nvPr/>
        </p:nvSpPr>
        <p:spPr bwMode="auto">
          <a:xfrm flipV="1">
            <a:off x="32305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Line 2077"/>
          <p:cNvSpPr>
            <a:spLocks noChangeShapeType="1"/>
          </p:cNvSpPr>
          <p:nvPr/>
        </p:nvSpPr>
        <p:spPr bwMode="auto">
          <a:xfrm flipV="1">
            <a:off x="58975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Line 2078"/>
          <p:cNvSpPr>
            <a:spLocks noChangeShapeType="1"/>
          </p:cNvSpPr>
          <p:nvPr/>
        </p:nvSpPr>
        <p:spPr bwMode="auto">
          <a:xfrm flipV="1">
            <a:off x="69643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Line 2079"/>
          <p:cNvSpPr>
            <a:spLocks noChangeShapeType="1"/>
          </p:cNvSpPr>
          <p:nvPr/>
        </p:nvSpPr>
        <p:spPr bwMode="auto">
          <a:xfrm flipV="1">
            <a:off x="14779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2080"/>
          <p:cNvSpPr>
            <a:spLocks noChangeShapeType="1"/>
          </p:cNvSpPr>
          <p:nvPr/>
        </p:nvSpPr>
        <p:spPr bwMode="auto">
          <a:xfrm flipV="1">
            <a:off x="28495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Line 2081"/>
          <p:cNvSpPr>
            <a:spLocks noChangeShapeType="1"/>
          </p:cNvSpPr>
          <p:nvPr/>
        </p:nvSpPr>
        <p:spPr bwMode="auto">
          <a:xfrm flipV="1">
            <a:off x="49831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Line 2082"/>
          <p:cNvSpPr>
            <a:spLocks noChangeShapeType="1"/>
          </p:cNvSpPr>
          <p:nvPr/>
        </p:nvSpPr>
        <p:spPr bwMode="auto">
          <a:xfrm flipV="1">
            <a:off x="70405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Line 2083"/>
          <p:cNvSpPr>
            <a:spLocks noChangeShapeType="1"/>
          </p:cNvSpPr>
          <p:nvPr/>
        </p:nvSpPr>
        <p:spPr bwMode="auto">
          <a:xfrm flipH="1" flipV="1">
            <a:off x="1554163" y="4562475"/>
            <a:ext cx="4762" cy="2047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Line 2084"/>
          <p:cNvSpPr>
            <a:spLocks noChangeShapeType="1"/>
          </p:cNvSpPr>
          <p:nvPr/>
        </p:nvSpPr>
        <p:spPr bwMode="auto">
          <a:xfrm flipV="1">
            <a:off x="3521075" y="4589463"/>
            <a:ext cx="1588" cy="1873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Line 2085"/>
          <p:cNvSpPr>
            <a:spLocks noChangeShapeType="1"/>
          </p:cNvSpPr>
          <p:nvPr/>
        </p:nvSpPr>
        <p:spPr bwMode="auto">
          <a:xfrm flipV="1">
            <a:off x="5878513" y="4624388"/>
            <a:ext cx="3175" cy="1762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Line 2086"/>
          <p:cNvSpPr>
            <a:spLocks noChangeShapeType="1"/>
          </p:cNvSpPr>
          <p:nvPr/>
        </p:nvSpPr>
        <p:spPr bwMode="auto">
          <a:xfrm flipV="1">
            <a:off x="4535488" y="3481388"/>
            <a:ext cx="333375" cy="3333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2087"/>
          <p:cNvSpPr>
            <a:spLocks noChangeShapeType="1"/>
          </p:cNvSpPr>
          <p:nvPr/>
        </p:nvSpPr>
        <p:spPr bwMode="auto">
          <a:xfrm flipH="1" flipV="1">
            <a:off x="5045075" y="3490913"/>
            <a:ext cx="333375" cy="3333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Line 2088"/>
          <p:cNvSpPr>
            <a:spLocks noChangeShapeType="1"/>
          </p:cNvSpPr>
          <p:nvPr/>
        </p:nvSpPr>
        <p:spPr bwMode="auto">
          <a:xfrm flipV="1">
            <a:off x="2544763" y="5557838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Line 2089"/>
          <p:cNvSpPr>
            <a:spLocks noChangeShapeType="1"/>
          </p:cNvSpPr>
          <p:nvPr/>
        </p:nvSpPr>
        <p:spPr bwMode="auto">
          <a:xfrm flipV="1">
            <a:off x="4059238" y="5565775"/>
            <a:ext cx="0" cy="1301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Line 2090"/>
          <p:cNvSpPr>
            <a:spLocks noChangeShapeType="1"/>
          </p:cNvSpPr>
          <p:nvPr/>
        </p:nvSpPr>
        <p:spPr bwMode="auto">
          <a:xfrm flipV="1">
            <a:off x="5821363" y="5557838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Line 2091"/>
          <p:cNvSpPr>
            <a:spLocks noChangeShapeType="1"/>
          </p:cNvSpPr>
          <p:nvPr/>
        </p:nvSpPr>
        <p:spPr bwMode="auto">
          <a:xfrm flipV="1">
            <a:off x="3508375" y="5376863"/>
            <a:ext cx="1588" cy="1873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Text Box 2092"/>
          <p:cNvSpPr txBox="1">
            <a:spLocks noChangeArrowheads="1"/>
          </p:cNvSpPr>
          <p:nvPr/>
        </p:nvSpPr>
        <p:spPr bwMode="auto">
          <a:xfrm>
            <a:off x="85725" y="3838575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 u="sng"/>
              <a:t>Bus Mastering</a:t>
            </a:r>
            <a:endParaRPr lang="pt-BR" u="sng"/>
          </a:p>
        </p:txBody>
      </p:sp>
      <p:sp>
        <p:nvSpPr>
          <p:cNvPr id="29741" name="Line 2093"/>
          <p:cNvSpPr>
            <a:spLocks noChangeShapeType="1"/>
          </p:cNvSpPr>
          <p:nvPr/>
        </p:nvSpPr>
        <p:spPr bwMode="auto">
          <a:xfrm flipH="1">
            <a:off x="1781175" y="3170238"/>
            <a:ext cx="688975" cy="55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Controlador de Interrupção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372100" y="4600575"/>
            <a:ext cx="685800" cy="48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724" name="Picture 5" descr="C:\B\b4\JPG\foo\5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1698625"/>
            <a:ext cx="825817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84175" y="349250"/>
            <a:ext cx="8758238" cy="700088"/>
          </a:xfrm>
        </p:spPr>
        <p:txBody>
          <a:bodyPr anchor="b"/>
          <a:lstStyle/>
          <a:p>
            <a:pPr>
              <a:defRPr/>
            </a:pPr>
            <a:r>
              <a:rPr lang="en-US" sz="2800" smtClean="0">
                <a:solidFill>
                  <a:schemeClr val="tx1"/>
                </a:solidFill>
              </a:rPr>
              <a:t>Controlador de Interrupção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mtClean="0"/>
              <a:t>O 8259A do IBM-PC</a:t>
            </a:r>
            <a:endParaRPr lang="pt-BR" smtClean="0"/>
          </a:p>
        </p:txBody>
      </p:sp>
      <p:sp>
        <p:nvSpPr>
          <p:cNvPr id="4103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796925" y="4162425"/>
            <a:ext cx="7772400" cy="20732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smtClean="0"/>
              <a:t>Sinais de controle: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IRQx - Interrupt request x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INT (Interrupt) - Houve interrupção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INTA (Int. Acknowledge) - Interrupção recebida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RD (Read) - Leitura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WR (Write) - Escrita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CS (Chip select) - Seleção do chip do controlador</a:t>
            </a:r>
          </a:p>
        </p:txBody>
      </p:sp>
      <p:sp>
        <p:nvSpPr>
          <p:cNvPr id="4104" name="Rectangle 3076"/>
          <p:cNvSpPr>
            <a:spLocks noChangeArrowheads="1"/>
          </p:cNvSpPr>
          <p:nvPr/>
        </p:nvSpPr>
        <p:spPr bwMode="auto">
          <a:xfrm>
            <a:off x="1543050" y="1674813"/>
            <a:ext cx="1282700" cy="22256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5" name="Rectangle 3077"/>
          <p:cNvSpPr>
            <a:spLocks noChangeArrowheads="1"/>
          </p:cNvSpPr>
          <p:nvPr/>
        </p:nvSpPr>
        <p:spPr bwMode="auto">
          <a:xfrm>
            <a:off x="4935538" y="1727200"/>
            <a:ext cx="1495425" cy="22955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6" name="Line 3078"/>
          <p:cNvSpPr>
            <a:spLocks noChangeShapeType="1"/>
          </p:cNvSpPr>
          <p:nvPr/>
        </p:nvSpPr>
        <p:spPr bwMode="auto">
          <a:xfrm>
            <a:off x="2871788" y="1860550"/>
            <a:ext cx="2057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Line 3079"/>
          <p:cNvSpPr>
            <a:spLocks noChangeShapeType="1"/>
          </p:cNvSpPr>
          <p:nvPr/>
        </p:nvSpPr>
        <p:spPr bwMode="auto">
          <a:xfrm flipH="1">
            <a:off x="2857500" y="2211388"/>
            <a:ext cx="2071688" cy="47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3080"/>
          <p:cNvSpPr>
            <a:spLocks noChangeShapeType="1"/>
          </p:cNvSpPr>
          <p:nvPr/>
        </p:nvSpPr>
        <p:spPr bwMode="auto">
          <a:xfrm flipH="1">
            <a:off x="2833688" y="2500313"/>
            <a:ext cx="207168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3081"/>
          <p:cNvSpPr>
            <a:spLocks noChangeShapeType="1"/>
          </p:cNvSpPr>
          <p:nvPr/>
        </p:nvSpPr>
        <p:spPr bwMode="auto">
          <a:xfrm flipH="1">
            <a:off x="2833688" y="2809875"/>
            <a:ext cx="20955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Line 3082"/>
          <p:cNvSpPr>
            <a:spLocks noChangeShapeType="1"/>
          </p:cNvSpPr>
          <p:nvPr/>
        </p:nvSpPr>
        <p:spPr bwMode="auto">
          <a:xfrm flipH="1">
            <a:off x="2887663" y="3708400"/>
            <a:ext cx="20574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3083"/>
          <p:cNvSpPr>
            <a:spLocks noChangeArrowheads="1"/>
          </p:cNvSpPr>
          <p:nvPr/>
        </p:nvSpPr>
        <p:spPr bwMode="auto">
          <a:xfrm>
            <a:off x="3541713" y="1579563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INT</a:t>
            </a:r>
          </a:p>
        </p:txBody>
      </p:sp>
      <p:sp>
        <p:nvSpPr>
          <p:cNvPr id="4112" name="Rectangle 3084"/>
          <p:cNvSpPr>
            <a:spLocks noChangeArrowheads="1"/>
          </p:cNvSpPr>
          <p:nvPr/>
        </p:nvSpPr>
        <p:spPr bwMode="auto">
          <a:xfrm>
            <a:off x="3465513" y="1928813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INTA</a:t>
            </a:r>
          </a:p>
        </p:txBody>
      </p:sp>
      <p:sp>
        <p:nvSpPr>
          <p:cNvPr id="4113" name="Rectangle 3085"/>
          <p:cNvSpPr>
            <a:spLocks noChangeArrowheads="1"/>
          </p:cNvSpPr>
          <p:nvPr/>
        </p:nvSpPr>
        <p:spPr bwMode="auto">
          <a:xfrm>
            <a:off x="3541713" y="2249488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RD</a:t>
            </a:r>
          </a:p>
        </p:txBody>
      </p:sp>
      <p:sp>
        <p:nvSpPr>
          <p:cNvPr id="4114" name="Rectangle 3086"/>
          <p:cNvSpPr>
            <a:spLocks noChangeArrowheads="1"/>
          </p:cNvSpPr>
          <p:nvPr/>
        </p:nvSpPr>
        <p:spPr bwMode="auto">
          <a:xfrm>
            <a:off x="3503613" y="2532063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WR</a:t>
            </a:r>
          </a:p>
        </p:txBody>
      </p:sp>
      <p:sp>
        <p:nvSpPr>
          <p:cNvPr id="4115" name="Rectangle 3087"/>
          <p:cNvSpPr>
            <a:spLocks noChangeArrowheads="1"/>
          </p:cNvSpPr>
          <p:nvPr/>
        </p:nvSpPr>
        <p:spPr bwMode="auto">
          <a:xfrm>
            <a:off x="3567113" y="2874963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CS</a:t>
            </a:r>
          </a:p>
        </p:txBody>
      </p:sp>
      <p:sp>
        <p:nvSpPr>
          <p:cNvPr id="4116" name="Line 3088"/>
          <p:cNvSpPr>
            <a:spLocks noChangeShapeType="1"/>
          </p:cNvSpPr>
          <p:nvPr/>
        </p:nvSpPr>
        <p:spPr bwMode="auto">
          <a:xfrm flipH="1">
            <a:off x="2849563" y="3151188"/>
            <a:ext cx="2057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Line 3089"/>
          <p:cNvSpPr>
            <a:spLocks noChangeShapeType="1"/>
          </p:cNvSpPr>
          <p:nvPr/>
        </p:nvSpPr>
        <p:spPr bwMode="auto">
          <a:xfrm>
            <a:off x="3516313" y="1957388"/>
            <a:ext cx="460375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3090"/>
          <p:cNvSpPr>
            <a:spLocks noChangeShapeType="1"/>
          </p:cNvSpPr>
          <p:nvPr/>
        </p:nvSpPr>
        <p:spPr bwMode="auto">
          <a:xfrm>
            <a:off x="3595688" y="2278063"/>
            <a:ext cx="28575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Line 3091"/>
          <p:cNvSpPr>
            <a:spLocks noChangeShapeType="1"/>
          </p:cNvSpPr>
          <p:nvPr/>
        </p:nvSpPr>
        <p:spPr bwMode="auto">
          <a:xfrm>
            <a:off x="3563938" y="2568575"/>
            <a:ext cx="31750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Line 3092"/>
          <p:cNvSpPr>
            <a:spLocks noChangeShapeType="1"/>
          </p:cNvSpPr>
          <p:nvPr/>
        </p:nvSpPr>
        <p:spPr bwMode="auto">
          <a:xfrm>
            <a:off x="3627438" y="2911475"/>
            <a:ext cx="269875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Rectangle 3093"/>
          <p:cNvSpPr>
            <a:spLocks noChangeArrowheads="1"/>
          </p:cNvSpPr>
          <p:nvPr/>
        </p:nvSpPr>
        <p:spPr bwMode="auto">
          <a:xfrm>
            <a:off x="3471863" y="3349625"/>
            <a:ext cx="881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DADOS</a:t>
            </a:r>
          </a:p>
        </p:txBody>
      </p:sp>
      <p:sp>
        <p:nvSpPr>
          <p:cNvPr id="4122" name="Rectangle 3094"/>
          <p:cNvSpPr>
            <a:spLocks noChangeArrowheads="1"/>
          </p:cNvSpPr>
          <p:nvPr/>
        </p:nvSpPr>
        <p:spPr bwMode="auto">
          <a:xfrm>
            <a:off x="1797050" y="2498725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solidFill>
                  <a:schemeClr val="bg2"/>
                </a:solidFill>
                <a:latin typeface="Times New Roman"/>
              </a:rPr>
              <a:t>CPU</a:t>
            </a:r>
          </a:p>
        </p:txBody>
      </p:sp>
      <p:sp>
        <p:nvSpPr>
          <p:cNvPr id="4123" name="Rectangle 3095"/>
          <p:cNvSpPr>
            <a:spLocks noChangeArrowheads="1"/>
          </p:cNvSpPr>
          <p:nvPr/>
        </p:nvSpPr>
        <p:spPr bwMode="auto">
          <a:xfrm>
            <a:off x="5043488" y="2249488"/>
            <a:ext cx="1327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>
                <a:solidFill>
                  <a:schemeClr val="bg2"/>
                </a:solidFill>
                <a:latin typeface="Times New Roman"/>
              </a:rPr>
              <a:t>Controlador</a:t>
            </a:r>
          </a:p>
          <a:p>
            <a:r>
              <a:rPr lang="pt-BR" sz="1800" i="0">
                <a:solidFill>
                  <a:schemeClr val="bg2"/>
                </a:solidFill>
                <a:latin typeface="Times New Roman"/>
              </a:rPr>
              <a:t>        de </a:t>
            </a:r>
          </a:p>
          <a:p>
            <a:r>
              <a:rPr lang="pt-BR" sz="1800" i="0">
                <a:solidFill>
                  <a:schemeClr val="bg2"/>
                </a:solidFill>
                <a:latin typeface="Times New Roman"/>
              </a:rPr>
              <a:t>Interrupções</a:t>
            </a:r>
          </a:p>
        </p:txBody>
      </p:sp>
      <p:sp>
        <p:nvSpPr>
          <p:cNvPr id="4124" name="Rectangle 3096"/>
          <p:cNvSpPr>
            <a:spLocks noChangeArrowheads="1"/>
          </p:cNvSpPr>
          <p:nvPr/>
        </p:nvSpPr>
        <p:spPr bwMode="auto">
          <a:xfrm>
            <a:off x="7091363" y="1979613"/>
            <a:ext cx="6699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IRQ0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IRQ1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IRQ2</a:t>
            </a:r>
            <a:br>
              <a:rPr lang="pt-BR" sz="1600" b="1" i="0">
                <a:solidFill>
                  <a:srgbClr val="996600"/>
                </a:solidFill>
                <a:latin typeface="Times New Roman"/>
              </a:rPr>
            </a:br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IRQ3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IRQ4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IRQ5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IRQ6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IRQ7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.........</a:t>
            </a:r>
          </a:p>
        </p:txBody>
      </p:sp>
      <p:sp>
        <p:nvSpPr>
          <p:cNvPr id="4125" name="Line 3097"/>
          <p:cNvSpPr>
            <a:spLocks noChangeShapeType="1"/>
          </p:cNvSpPr>
          <p:nvPr/>
        </p:nvSpPr>
        <p:spPr bwMode="auto">
          <a:xfrm>
            <a:off x="6437313" y="2103438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98"/>
          <p:cNvSpPr>
            <a:spLocks noChangeShapeType="1"/>
          </p:cNvSpPr>
          <p:nvPr/>
        </p:nvSpPr>
        <p:spPr bwMode="auto">
          <a:xfrm>
            <a:off x="6446838" y="2344738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099"/>
          <p:cNvSpPr>
            <a:spLocks noChangeShapeType="1"/>
          </p:cNvSpPr>
          <p:nvPr/>
        </p:nvSpPr>
        <p:spPr bwMode="auto">
          <a:xfrm>
            <a:off x="6472238" y="2589213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100"/>
          <p:cNvSpPr>
            <a:spLocks noChangeShapeType="1"/>
          </p:cNvSpPr>
          <p:nvPr/>
        </p:nvSpPr>
        <p:spPr bwMode="auto">
          <a:xfrm>
            <a:off x="6440488" y="2835275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Line 3101"/>
          <p:cNvSpPr>
            <a:spLocks noChangeShapeType="1"/>
          </p:cNvSpPr>
          <p:nvPr/>
        </p:nvSpPr>
        <p:spPr bwMode="auto">
          <a:xfrm>
            <a:off x="6488113" y="3084513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Line 3102"/>
          <p:cNvSpPr>
            <a:spLocks noChangeShapeType="1"/>
          </p:cNvSpPr>
          <p:nvPr/>
        </p:nvSpPr>
        <p:spPr bwMode="auto">
          <a:xfrm>
            <a:off x="6472238" y="3352800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103"/>
          <p:cNvSpPr>
            <a:spLocks noChangeShapeType="1"/>
          </p:cNvSpPr>
          <p:nvPr/>
        </p:nvSpPr>
        <p:spPr bwMode="auto">
          <a:xfrm>
            <a:off x="6456363" y="3602038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Line 3104"/>
          <p:cNvSpPr>
            <a:spLocks noChangeShapeType="1"/>
          </p:cNvSpPr>
          <p:nvPr/>
        </p:nvSpPr>
        <p:spPr bwMode="auto">
          <a:xfrm>
            <a:off x="6456363" y="3835400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105"/>
          <p:cNvGraphicFramePr>
            <a:graphicFrameLocks/>
          </p:cNvGraphicFramePr>
          <p:nvPr/>
        </p:nvGraphicFramePr>
        <p:xfrm>
          <a:off x="8258175" y="3062288"/>
          <a:ext cx="5921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ClipArt" r:id="rId4" imgW="4822560" imgH="3693960" progId="MS_ClipArt_Gallery.2">
                  <p:embed/>
                </p:oleObj>
              </mc:Choice>
              <mc:Fallback>
                <p:oleObj name="ClipArt" r:id="rId4" imgW="4822560" imgH="3693960" progId="MS_ClipArt_Gallery.2">
                  <p:embed/>
                  <p:pic>
                    <p:nvPicPr>
                      <p:cNvPr id="0" name="Object 310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175" y="3062288"/>
                        <a:ext cx="59213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106"/>
          <p:cNvGraphicFramePr>
            <a:graphicFrameLocks/>
          </p:cNvGraphicFramePr>
          <p:nvPr/>
        </p:nvGraphicFramePr>
        <p:xfrm>
          <a:off x="8220075" y="2708275"/>
          <a:ext cx="6127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ClipArt" r:id="rId6" imgW="4114800" imgH="2117520" progId="MS_ClipArt_Gallery.2">
                  <p:embed/>
                </p:oleObj>
              </mc:Choice>
              <mc:Fallback>
                <p:oleObj name="ClipArt" r:id="rId6" imgW="4114800" imgH="2117520" progId="MS_ClipArt_Gallery.2">
                  <p:embed/>
                  <p:pic>
                    <p:nvPicPr>
                      <p:cNvPr id="0" name="Object 310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0075" y="2708275"/>
                        <a:ext cx="61277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107"/>
          <p:cNvGraphicFramePr>
            <a:graphicFrameLocks/>
          </p:cNvGraphicFramePr>
          <p:nvPr/>
        </p:nvGraphicFramePr>
        <p:xfrm>
          <a:off x="8207375" y="1992313"/>
          <a:ext cx="579438" cy="16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lipArt" r:id="rId8" imgW="3657600" imgH="1147680" progId="MS_ClipArt_Gallery.2">
                  <p:embed/>
                </p:oleObj>
              </mc:Choice>
              <mc:Fallback>
                <p:oleObj name="ClipArt" r:id="rId8" imgW="3657600" imgH="1147680" progId="MS_ClipArt_Gallery.2">
                  <p:embed/>
                  <p:pic>
                    <p:nvPicPr>
                      <p:cNvPr id="0" name="Object 310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75" y="1992313"/>
                        <a:ext cx="579438" cy="16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33" name="Group 3108"/>
          <p:cNvGrpSpPr>
            <a:grpSpLocks/>
          </p:cNvGrpSpPr>
          <p:nvPr/>
        </p:nvGrpSpPr>
        <p:grpSpPr bwMode="auto">
          <a:xfrm>
            <a:off x="8247063" y="2263775"/>
            <a:ext cx="504825" cy="195263"/>
            <a:chOff x="5195" y="1426"/>
            <a:chExt cx="318" cy="123"/>
          </a:xfrm>
        </p:grpSpPr>
        <p:grpSp>
          <p:nvGrpSpPr>
            <p:cNvPr id="4138" name="Group 3109"/>
            <p:cNvGrpSpPr>
              <a:grpSpLocks/>
            </p:cNvGrpSpPr>
            <p:nvPr/>
          </p:nvGrpSpPr>
          <p:grpSpPr bwMode="auto">
            <a:xfrm>
              <a:off x="5435" y="1457"/>
              <a:ext cx="78" cy="66"/>
              <a:chOff x="5435" y="1457"/>
              <a:chExt cx="78" cy="66"/>
            </a:xfrm>
          </p:grpSpPr>
          <p:sp>
            <p:nvSpPr>
              <p:cNvPr id="4183" name="Freeform 3110"/>
              <p:cNvSpPr>
                <a:spLocks/>
              </p:cNvSpPr>
              <p:nvPr/>
            </p:nvSpPr>
            <p:spPr bwMode="auto">
              <a:xfrm>
                <a:off x="5496" y="149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6 w 17"/>
                  <a:gd name="T3" fmla="*/ 16 h 17"/>
                  <a:gd name="T4" fmla="*/ 11 w 17"/>
                  <a:gd name="T5" fmla="*/ 16 h 17"/>
                  <a:gd name="T6" fmla="*/ 14 w 17"/>
                  <a:gd name="T7" fmla="*/ 14 h 17"/>
                  <a:gd name="T8" fmla="*/ 16 w 17"/>
                  <a:gd name="T9" fmla="*/ 11 h 17"/>
                  <a:gd name="T10" fmla="*/ 16 w 17"/>
                  <a:gd name="T11" fmla="*/ 6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4" name="Freeform 3111"/>
              <p:cNvSpPr>
                <a:spLocks/>
              </p:cNvSpPr>
              <p:nvPr/>
            </p:nvSpPr>
            <p:spPr bwMode="auto">
              <a:xfrm>
                <a:off x="5495" y="1493"/>
                <a:ext cx="17" cy="17"/>
              </a:xfrm>
              <a:custGeom>
                <a:avLst/>
                <a:gdLst>
                  <a:gd name="T0" fmla="*/ 8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8 h 17"/>
                  <a:gd name="T8" fmla="*/ 8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8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50505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5" name="Freeform 3112"/>
              <p:cNvSpPr>
                <a:spLocks/>
              </p:cNvSpPr>
              <p:nvPr/>
            </p:nvSpPr>
            <p:spPr bwMode="auto">
              <a:xfrm>
                <a:off x="5493" y="1489"/>
                <a:ext cx="17" cy="17"/>
              </a:xfrm>
              <a:custGeom>
                <a:avLst/>
                <a:gdLst>
                  <a:gd name="T0" fmla="*/ 5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5 h 17"/>
                  <a:gd name="T8" fmla="*/ 5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5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54545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6" name="Freeform 3113"/>
              <p:cNvSpPr>
                <a:spLocks/>
              </p:cNvSpPr>
              <p:nvPr/>
            </p:nvSpPr>
            <p:spPr bwMode="auto">
              <a:xfrm>
                <a:off x="5491" y="1485"/>
                <a:ext cx="17" cy="17"/>
              </a:xfrm>
              <a:custGeom>
                <a:avLst/>
                <a:gdLst>
                  <a:gd name="T0" fmla="*/ 4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3 h 17"/>
                  <a:gd name="T8" fmla="*/ 4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4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58585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7" name="Freeform 3114"/>
              <p:cNvSpPr>
                <a:spLocks/>
              </p:cNvSpPr>
              <p:nvPr/>
            </p:nvSpPr>
            <p:spPr bwMode="auto">
              <a:xfrm>
                <a:off x="5489" y="1482"/>
                <a:ext cx="17" cy="20"/>
              </a:xfrm>
              <a:custGeom>
                <a:avLst/>
                <a:gdLst>
                  <a:gd name="T0" fmla="*/ 3 w 17"/>
                  <a:gd name="T1" fmla="*/ 19 h 20"/>
                  <a:gd name="T2" fmla="*/ 0 w 17"/>
                  <a:gd name="T3" fmla="*/ 19 h 20"/>
                  <a:gd name="T4" fmla="*/ 16 w 17"/>
                  <a:gd name="T5" fmla="*/ 0 h 20"/>
                  <a:gd name="T6" fmla="*/ 16 w 17"/>
                  <a:gd name="T7" fmla="*/ 3 h 20"/>
                  <a:gd name="T8" fmla="*/ 3 w 17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3" y="19"/>
                    </a:moveTo>
                    <a:lnTo>
                      <a:pt x="0" y="19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3" y="19"/>
                    </a:lnTo>
                  </a:path>
                </a:pathLst>
              </a:custGeom>
              <a:solidFill>
                <a:srgbClr val="5C5C5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8" name="Freeform 3115"/>
              <p:cNvSpPr>
                <a:spLocks/>
              </p:cNvSpPr>
              <p:nvPr/>
            </p:nvSpPr>
            <p:spPr bwMode="auto">
              <a:xfrm>
                <a:off x="5487" y="1478"/>
                <a:ext cx="17" cy="24"/>
              </a:xfrm>
              <a:custGeom>
                <a:avLst/>
                <a:gdLst>
                  <a:gd name="T0" fmla="*/ 2 w 17"/>
                  <a:gd name="T1" fmla="*/ 23 h 24"/>
                  <a:gd name="T2" fmla="*/ 0 w 17"/>
                  <a:gd name="T3" fmla="*/ 23 h 24"/>
                  <a:gd name="T4" fmla="*/ 16 w 17"/>
                  <a:gd name="T5" fmla="*/ 0 h 24"/>
                  <a:gd name="T6" fmla="*/ 16 w 17"/>
                  <a:gd name="T7" fmla="*/ 4 h 24"/>
                  <a:gd name="T8" fmla="*/ 2 w 17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2" y="23"/>
                    </a:moveTo>
                    <a:lnTo>
                      <a:pt x="0" y="23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2" y="23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9" name="Freeform 3116"/>
              <p:cNvSpPr>
                <a:spLocks/>
              </p:cNvSpPr>
              <p:nvPr/>
            </p:nvSpPr>
            <p:spPr bwMode="auto">
              <a:xfrm>
                <a:off x="5485" y="1472"/>
                <a:ext cx="17" cy="30"/>
              </a:xfrm>
              <a:custGeom>
                <a:avLst/>
                <a:gdLst>
                  <a:gd name="T0" fmla="*/ 2 w 17"/>
                  <a:gd name="T1" fmla="*/ 29 h 30"/>
                  <a:gd name="T2" fmla="*/ 0 w 17"/>
                  <a:gd name="T3" fmla="*/ 29 h 30"/>
                  <a:gd name="T4" fmla="*/ 16 w 17"/>
                  <a:gd name="T5" fmla="*/ 0 h 30"/>
                  <a:gd name="T6" fmla="*/ 16 w 17"/>
                  <a:gd name="T7" fmla="*/ 4 h 30"/>
                  <a:gd name="T8" fmla="*/ 2 w 1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0"/>
                  <a:gd name="T17" fmla="*/ 17 w 1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0">
                    <a:moveTo>
                      <a:pt x="2" y="29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2" y="29"/>
                    </a:lnTo>
                  </a:path>
                </a:pathLst>
              </a:custGeom>
              <a:solidFill>
                <a:srgbClr val="64646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0" name="Freeform 3117"/>
              <p:cNvSpPr>
                <a:spLocks/>
              </p:cNvSpPr>
              <p:nvPr/>
            </p:nvSpPr>
            <p:spPr bwMode="auto">
              <a:xfrm>
                <a:off x="5484" y="1469"/>
                <a:ext cx="17" cy="33"/>
              </a:xfrm>
              <a:custGeom>
                <a:avLst/>
                <a:gdLst>
                  <a:gd name="T0" fmla="*/ 1 w 17"/>
                  <a:gd name="T1" fmla="*/ 32 h 33"/>
                  <a:gd name="T2" fmla="*/ 0 w 17"/>
                  <a:gd name="T3" fmla="*/ 32 h 33"/>
                  <a:gd name="T4" fmla="*/ 16 w 17"/>
                  <a:gd name="T5" fmla="*/ 0 h 33"/>
                  <a:gd name="T6" fmla="*/ 16 w 17"/>
                  <a:gd name="T7" fmla="*/ 3 h 33"/>
                  <a:gd name="T8" fmla="*/ 1 w 17"/>
                  <a:gd name="T9" fmla="*/ 3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1" y="32"/>
                    </a:moveTo>
                    <a:lnTo>
                      <a:pt x="0" y="32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" y="32"/>
                    </a:lnTo>
                  </a:path>
                </a:pathLst>
              </a:custGeom>
              <a:solidFill>
                <a:srgbClr val="68686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1" name="Freeform 3118"/>
              <p:cNvSpPr>
                <a:spLocks/>
              </p:cNvSpPr>
              <p:nvPr/>
            </p:nvSpPr>
            <p:spPr bwMode="auto">
              <a:xfrm>
                <a:off x="5482" y="1465"/>
                <a:ext cx="17" cy="37"/>
              </a:xfrm>
              <a:custGeom>
                <a:avLst/>
                <a:gdLst>
                  <a:gd name="T0" fmla="*/ 1 w 17"/>
                  <a:gd name="T1" fmla="*/ 36 h 37"/>
                  <a:gd name="T2" fmla="*/ 0 w 17"/>
                  <a:gd name="T3" fmla="*/ 36 h 37"/>
                  <a:gd name="T4" fmla="*/ 16 w 17"/>
                  <a:gd name="T5" fmla="*/ 0 h 37"/>
                  <a:gd name="T6" fmla="*/ 16 w 17"/>
                  <a:gd name="T7" fmla="*/ 0 h 37"/>
                  <a:gd name="T8" fmla="*/ 16 w 17"/>
                  <a:gd name="T9" fmla="*/ 3 h 37"/>
                  <a:gd name="T10" fmla="*/ 1 w 17"/>
                  <a:gd name="T11" fmla="*/ 36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37"/>
                  <a:gd name="T20" fmla="*/ 17 w 17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37">
                    <a:moveTo>
                      <a:pt x="1" y="36"/>
                    </a:moveTo>
                    <a:lnTo>
                      <a:pt x="0" y="36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" y="36"/>
                    </a:lnTo>
                  </a:path>
                </a:pathLst>
              </a:custGeom>
              <a:solidFill>
                <a:srgbClr val="6C6C6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2" name="Freeform 3119"/>
              <p:cNvSpPr>
                <a:spLocks/>
              </p:cNvSpPr>
              <p:nvPr/>
            </p:nvSpPr>
            <p:spPr bwMode="auto">
              <a:xfrm>
                <a:off x="5480" y="1463"/>
                <a:ext cx="19" cy="39"/>
              </a:xfrm>
              <a:custGeom>
                <a:avLst/>
                <a:gdLst>
                  <a:gd name="T0" fmla="*/ 1 w 19"/>
                  <a:gd name="T1" fmla="*/ 38 h 39"/>
                  <a:gd name="T2" fmla="*/ 0 w 19"/>
                  <a:gd name="T3" fmla="*/ 38 h 39"/>
                  <a:gd name="T4" fmla="*/ 16 w 19"/>
                  <a:gd name="T5" fmla="*/ 0 h 39"/>
                  <a:gd name="T6" fmla="*/ 16 w 19"/>
                  <a:gd name="T7" fmla="*/ 0 h 39"/>
                  <a:gd name="T8" fmla="*/ 17 w 19"/>
                  <a:gd name="T9" fmla="*/ 0 h 39"/>
                  <a:gd name="T10" fmla="*/ 17 w 19"/>
                  <a:gd name="T11" fmla="*/ 0 h 39"/>
                  <a:gd name="T12" fmla="*/ 17 w 19"/>
                  <a:gd name="T13" fmla="*/ 1 h 39"/>
                  <a:gd name="T14" fmla="*/ 18 w 19"/>
                  <a:gd name="T15" fmla="*/ 1 h 39"/>
                  <a:gd name="T16" fmla="*/ 1 w 19"/>
                  <a:gd name="T17" fmla="*/ 38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9"/>
                  <a:gd name="T29" fmla="*/ 19 w 19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9">
                    <a:moveTo>
                      <a:pt x="1" y="38"/>
                    </a:moveTo>
                    <a:lnTo>
                      <a:pt x="0" y="38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" y="38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3" name="Freeform 3120"/>
              <p:cNvSpPr>
                <a:spLocks/>
              </p:cNvSpPr>
              <p:nvPr/>
            </p:nvSpPr>
            <p:spPr bwMode="auto">
              <a:xfrm>
                <a:off x="5478" y="1463"/>
                <a:ext cx="20" cy="39"/>
              </a:xfrm>
              <a:custGeom>
                <a:avLst/>
                <a:gdLst>
                  <a:gd name="T0" fmla="*/ 1 w 20"/>
                  <a:gd name="T1" fmla="*/ 38 h 39"/>
                  <a:gd name="T2" fmla="*/ 1 w 20"/>
                  <a:gd name="T3" fmla="*/ 38 h 39"/>
                  <a:gd name="T4" fmla="*/ 0 w 20"/>
                  <a:gd name="T5" fmla="*/ 38 h 39"/>
                  <a:gd name="T6" fmla="*/ 0 w 20"/>
                  <a:gd name="T7" fmla="*/ 37 h 39"/>
                  <a:gd name="T8" fmla="*/ 0 w 20"/>
                  <a:gd name="T9" fmla="*/ 37 h 39"/>
                  <a:gd name="T10" fmla="*/ 0 w 20"/>
                  <a:gd name="T11" fmla="*/ 36 h 39"/>
                  <a:gd name="T12" fmla="*/ 17 w 20"/>
                  <a:gd name="T13" fmla="*/ 0 h 39"/>
                  <a:gd name="T14" fmla="*/ 19 w 20"/>
                  <a:gd name="T15" fmla="*/ 0 h 39"/>
                  <a:gd name="T16" fmla="*/ 1 w 20"/>
                  <a:gd name="T17" fmla="*/ 38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39"/>
                  <a:gd name="T29" fmla="*/ 20 w 20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39">
                    <a:moveTo>
                      <a:pt x="1" y="38"/>
                    </a:move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" y="38"/>
                    </a:lnTo>
                  </a:path>
                </a:pathLst>
              </a:custGeom>
              <a:solidFill>
                <a:srgbClr val="74747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4" name="Freeform 3121"/>
              <p:cNvSpPr>
                <a:spLocks/>
              </p:cNvSpPr>
              <p:nvPr/>
            </p:nvSpPr>
            <p:spPr bwMode="auto">
              <a:xfrm>
                <a:off x="5478" y="1463"/>
                <a:ext cx="18" cy="37"/>
              </a:xfrm>
              <a:custGeom>
                <a:avLst/>
                <a:gdLst>
                  <a:gd name="T0" fmla="*/ 0 w 18"/>
                  <a:gd name="T1" fmla="*/ 36 h 37"/>
                  <a:gd name="T2" fmla="*/ 0 w 18"/>
                  <a:gd name="T3" fmla="*/ 35 h 37"/>
                  <a:gd name="T4" fmla="*/ 0 w 18"/>
                  <a:gd name="T5" fmla="*/ 35 h 37"/>
                  <a:gd name="T6" fmla="*/ 0 w 18"/>
                  <a:gd name="T7" fmla="*/ 32 h 37"/>
                  <a:gd name="T8" fmla="*/ 15 w 18"/>
                  <a:gd name="T9" fmla="*/ 0 h 37"/>
                  <a:gd name="T10" fmla="*/ 17 w 18"/>
                  <a:gd name="T11" fmla="*/ 0 h 37"/>
                  <a:gd name="T12" fmla="*/ 0 w 18"/>
                  <a:gd name="T13" fmla="*/ 36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7"/>
                  <a:gd name="T23" fmla="*/ 18 w 18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7">
                    <a:moveTo>
                      <a:pt x="0" y="36"/>
                    </a:moveTo>
                    <a:lnTo>
                      <a:pt x="0" y="35"/>
                    </a:lnTo>
                    <a:lnTo>
                      <a:pt x="0" y="3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78787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5" name="Freeform 3122"/>
              <p:cNvSpPr>
                <a:spLocks/>
              </p:cNvSpPr>
              <p:nvPr/>
            </p:nvSpPr>
            <p:spPr bwMode="auto">
              <a:xfrm>
                <a:off x="5478" y="1463"/>
                <a:ext cx="17" cy="34"/>
              </a:xfrm>
              <a:custGeom>
                <a:avLst/>
                <a:gdLst>
                  <a:gd name="T0" fmla="*/ 0 w 17"/>
                  <a:gd name="T1" fmla="*/ 33 h 34"/>
                  <a:gd name="T2" fmla="*/ 0 w 17"/>
                  <a:gd name="T3" fmla="*/ 28 h 34"/>
                  <a:gd name="T4" fmla="*/ 13 w 17"/>
                  <a:gd name="T5" fmla="*/ 0 h 34"/>
                  <a:gd name="T6" fmla="*/ 16 w 17"/>
                  <a:gd name="T7" fmla="*/ 0 h 34"/>
                  <a:gd name="T8" fmla="*/ 0 w 17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33"/>
                    </a:moveTo>
                    <a:lnTo>
                      <a:pt x="0" y="28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7C7C7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6" name="Freeform 3123"/>
              <p:cNvSpPr>
                <a:spLocks/>
              </p:cNvSpPr>
              <p:nvPr/>
            </p:nvSpPr>
            <p:spPr bwMode="auto">
              <a:xfrm>
                <a:off x="5478" y="1463"/>
                <a:ext cx="17" cy="30"/>
              </a:xfrm>
              <a:custGeom>
                <a:avLst/>
                <a:gdLst>
                  <a:gd name="T0" fmla="*/ 0 w 17"/>
                  <a:gd name="T1" fmla="*/ 29 h 30"/>
                  <a:gd name="T2" fmla="*/ 0 w 17"/>
                  <a:gd name="T3" fmla="*/ 24 h 30"/>
                  <a:gd name="T4" fmla="*/ 13 w 17"/>
                  <a:gd name="T5" fmla="*/ 0 h 30"/>
                  <a:gd name="T6" fmla="*/ 16 w 17"/>
                  <a:gd name="T7" fmla="*/ 0 h 30"/>
                  <a:gd name="T8" fmla="*/ 0 w 1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0"/>
                  <a:gd name="T17" fmla="*/ 17 w 1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0">
                    <a:moveTo>
                      <a:pt x="0" y="29"/>
                    </a:moveTo>
                    <a:lnTo>
                      <a:pt x="0" y="24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7" name="Freeform 3124"/>
              <p:cNvSpPr>
                <a:spLocks/>
              </p:cNvSpPr>
              <p:nvPr/>
            </p:nvSpPr>
            <p:spPr bwMode="auto">
              <a:xfrm>
                <a:off x="5478" y="1463"/>
                <a:ext cx="17" cy="25"/>
              </a:xfrm>
              <a:custGeom>
                <a:avLst/>
                <a:gdLst>
                  <a:gd name="T0" fmla="*/ 0 w 17"/>
                  <a:gd name="T1" fmla="*/ 24 h 25"/>
                  <a:gd name="T2" fmla="*/ 0 w 17"/>
                  <a:gd name="T3" fmla="*/ 20 h 25"/>
                  <a:gd name="T4" fmla="*/ 13 w 17"/>
                  <a:gd name="T5" fmla="*/ 0 h 25"/>
                  <a:gd name="T6" fmla="*/ 16 w 17"/>
                  <a:gd name="T7" fmla="*/ 0 h 25"/>
                  <a:gd name="T8" fmla="*/ 0 w 1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24"/>
                    </a:moveTo>
                    <a:lnTo>
                      <a:pt x="0" y="2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84848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8" name="Freeform 3125"/>
              <p:cNvSpPr>
                <a:spLocks/>
              </p:cNvSpPr>
              <p:nvPr/>
            </p:nvSpPr>
            <p:spPr bwMode="auto">
              <a:xfrm>
                <a:off x="5478" y="1463"/>
                <a:ext cx="17" cy="21"/>
              </a:xfrm>
              <a:custGeom>
                <a:avLst/>
                <a:gdLst>
                  <a:gd name="T0" fmla="*/ 0 w 17"/>
                  <a:gd name="T1" fmla="*/ 20 h 21"/>
                  <a:gd name="T2" fmla="*/ 0 w 17"/>
                  <a:gd name="T3" fmla="*/ 16 h 21"/>
                  <a:gd name="T4" fmla="*/ 12 w 17"/>
                  <a:gd name="T5" fmla="*/ 0 h 21"/>
                  <a:gd name="T6" fmla="*/ 16 w 17"/>
                  <a:gd name="T7" fmla="*/ 0 h 21"/>
                  <a:gd name="T8" fmla="*/ 0 w 17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20"/>
                    </a:moveTo>
                    <a:lnTo>
                      <a:pt x="0" y="16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88888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9" name="Freeform 3126"/>
              <p:cNvSpPr>
                <a:spLocks/>
              </p:cNvSpPr>
              <p:nvPr/>
            </p:nvSpPr>
            <p:spPr bwMode="auto">
              <a:xfrm>
                <a:off x="5478" y="1463"/>
                <a:ext cx="17" cy="18"/>
              </a:xfrm>
              <a:custGeom>
                <a:avLst/>
                <a:gdLst>
                  <a:gd name="T0" fmla="*/ 0 w 17"/>
                  <a:gd name="T1" fmla="*/ 17 h 18"/>
                  <a:gd name="T2" fmla="*/ 0 w 17"/>
                  <a:gd name="T3" fmla="*/ 12 h 18"/>
                  <a:gd name="T4" fmla="*/ 11 w 17"/>
                  <a:gd name="T5" fmla="*/ 0 h 18"/>
                  <a:gd name="T6" fmla="*/ 16 w 17"/>
                  <a:gd name="T7" fmla="*/ 0 h 18"/>
                  <a:gd name="T8" fmla="*/ 0 w 1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7"/>
                    </a:moveTo>
                    <a:lnTo>
                      <a:pt x="0" y="1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8C8C8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0" name="Freeform 3127"/>
              <p:cNvSpPr>
                <a:spLocks/>
              </p:cNvSpPr>
              <p:nvPr/>
            </p:nvSpPr>
            <p:spPr bwMode="auto">
              <a:xfrm>
                <a:off x="5478" y="14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0 h 17"/>
                  <a:gd name="T4" fmla="*/ 11 w 17"/>
                  <a:gd name="T5" fmla="*/ 0 h 17"/>
                  <a:gd name="T6" fmla="*/ 16 w 17"/>
                  <a:gd name="T7" fmla="*/ 0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1" name="Freeform 3128"/>
              <p:cNvSpPr>
                <a:spLocks/>
              </p:cNvSpPr>
              <p:nvPr/>
            </p:nvSpPr>
            <p:spPr bwMode="auto">
              <a:xfrm>
                <a:off x="5478" y="14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8 h 17"/>
                  <a:gd name="T4" fmla="*/ 8 w 17"/>
                  <a:gd name="T5" fmla="*/ 0 h 17"/>
                  <a:gd name="T6" fmla="*/ 16 w 17"/>
                  <a:gd name="T7" fmla="*/ 0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494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2" name="Freeform 3129"/>
              <p:cNvSpPr>
                <a:spLocks/>
              </p:cNvSpPr>
              <p:nvPr/>
            </p:nvSpPr>
            <p:spPr bwMode="auto">
              <a:xfrm>
                <a:off x="5478" y="14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8 h 17"/>
                  <a:gd name="T4" fmla="*/ 0 w 17"/>
                  <a:gd name="T5" fmla="*/ 5 h 17"/>
                  <a:gd name="T6" fmla="*/ 2 w 17"/>
                  <a:gd name="T7" fmla="*/ 2 h 17"/>
                  <a:gd name="T8" fmla="*/ 4 w 17"/>
                  <a:gd name="T9" fmla="*/ 1 h 17"/>
                  <a:gd name="T10" fmla="*/ 8 w 17"/>
                  <a:gd name="T11" fmla="*/ 0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999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3" name="Freeform 3130"/>
              <p:cNvSpPr>
                <a:spLocks/>
              </p:cNvSpPr>
              <p:nvPr/>
            </p:nvSpPr>
            <p:spPr bwMode="auto">
              <a:xfrm>
                <a:off x="5487" y="1469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4" name="Freeform 3131"/>
              <p:cNvSpPr>
                <a:spLocks/>
              </p:cNvSpPr>
              <p:nvPr/>
            </p:nvSpPr>
            <p:spPr bwMode="auto">
              <a:xfrm>
                <a:off x="5487" y="1469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5" name="Freeform 3132"/>
              <p:cNvSpPr>
                <a:spLocks/>
              </p:cNvSpPr>
              <p:nvPr/>
            </p:nvSpPr>
            <p:spPr bwMode="auto">
              <a:xfrm>
                <a:off x="5487" y="148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6" name="Freeform 3133"/>
              <p:cNvSpPr>
                <a:spLocks/>
              </p:cNvSpPr>
              <p:nvPr/>
            </p:nvSpPr>
            <p:spPr bwMode="auto">
              <a:xfrm>
                <a:off x="5452" y="1506"/>
                <a:ext cx="28" cy="17"/>
              </a:xfrm>
              <a:custGeom>
                <a:avLst/>
                <a:gdLst>
                  <a:gd name="T0" fmla="*/ 0 w 28"/>
                  <a:gd name="T1" fmla="*/ 0 h 17"/>
                  <a:gd name="T2" fmla="*/ 0 w 28"/>
                  <a:gd name="T3" fmla="*/ 4 h 17"/>
                  <a:gd name="T4" fmla="*/ 0 w 28"/>
                  <a:gd name="T5" fmla="*/ 9 h 17"/>
                  <a:gd name="T6" fmla="*/ 0 w 28"/>
                  <a:gd name="T7" fmla="*/ 13 h 17"/>
                  <a:gd name="T8" fmla="*/ 0 w 28"/>
                  <a:gd name="T9" fmla="*/ 16 h 17"/>
                  <a:gd name="T10" fmla="*/ 0 w 28"/>
                  <a:gd name="T11" fmla="*/ 16 h 17"/>
                  <a:gd name="T12" fmla="*/ 26 w 28"/>
                  <a:gd name="T13" fmla="*/ 16 h 17"/>
                  <a:gd name="T14" fmla="*/ 26 w 28"/>
                  <a:gd name="T15" fmla="*/ 16 h 17"/>
                  <a:gd name="T16" fmla="*/ 26 w 28"/>
                  <a:gd name="T17" fmla="*/ 13 h 17"/>
                  <a:gd name="T18" fmla="*/ 27 w 28"/>
                  <a:gd name="T19" fmla="*/ 9 h 17"/>
                  <a:gd name="T20" fmla="*/ 27 w 28"/>
                  <a:gd name="T21" fmla="*/ 4 h 17"/>
                  <a:gd name="T22" fmla="*/ 27 w 28"/>
                  <a:gd name="T23" fmla="*/ 0 h 17"/>
                  <a:gd name="T24" fmla="*/ 0 w 28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17"/>
                  <a:gd name="T41" fmla="*/ 28 w 28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17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26" y="16"/>
                    </a:lnTo>
                    <a:lnTo>
                      <a:pt x="26" y="13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7" name="Freeform 3134"/>
              <p:cNvSpPr>
                <a:spLocks/>
              </p:cNvSpPr>
              <p:nvPr/>
            </p:nvSpPr>
            <p:spPr bwMode="auto">
              <a:xfrm>
                <a:off x="5452" y="150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" name="Freeform 3135"/>
              <p:cNvSpPr>
                <a:spLocks/>
              </p:cNvSpPr>
              <p:nvPr/>
            </p:nvSpPr>
            <p:spPr bwMode="auto">
              <a:xfrm>
                <a:off x="5452" y="1501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9" name="Freeform 3136"/>
              <p:cNvSpPr>
                <a:spLocks/>
              </p:cNvSpPr>
              <p:nvPr/>
            </p:nvSpPr>
            <p:spPr bwMode="auto">
              <a:xfrm>
                <a:off x="5452" y="1498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0" name="Freeform 3137"/>
              <p:cNvSpPr>
                <a:spLocks/>
              </p:cNvSpPr>
              <p:nvPr/>
            </p:nvSpPr>
            <p:spPr bwMode="auto">
              <a:xfrm>
                <a:off x="5452" y="1495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1" name="Freeform 3138"/>
              <p:cNvSpPr>
                <a:spLocks/>
              </p:cNvSpPr>
              <p:nvPr/>
            </p:nvSpPr>
            <p:spPr bwMode="auto">
              <a:xfrm>
                <a:off x="5452" y="1493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2" name="Freeform 3139"/>
              <p:cNvSpPr>
                <a:spLocks/>
              </p:cNvSpPr>
              <p:nvPr/>
            </p:nvSpPr>
            <p:spPr bwMode="auto">
              <a:xfrm>
                <a:off x="5452" y="1490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3" name="Freeform 3140"/>
              <p:cNvSpPr>
                <a:spLocks/>
              </p:cNvSpPr>
              <p:nvPr/>
            </p:nvSpPr>
            <p:spPr bwMode="auto">
              <a:xfrm>
                <a:off x="5452" y="1487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4" name="Freeform 3141"/>
              <p:cNvSpPr>
                <a:spLocks/>
              </p:cNvSpPr>
              <p:nvPr/>
            </p:nvSpPr>
            <p:spPr bwMode="auto">
              <a:xfrm>
                <a:off x="5452" y="148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5" name="Freeform 3142"/>
              <p:cNvSpPr>
                <a:spLocks/>
              </p:cNvSpPr>
              <p:nvPr/>
            </p:nvSpPr>
            <p:spPr bwMode="auto">
              <a:xfrm>
                <a:off x="5452" y="1483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6" name="Freeform 3143"/>
              <p:cNvSpPr>
                <a:spLocks/>
              </p:cNvSpPr>
              <p:nvPr/>
            </p:nvSpPr>
            <p:spPr bwMode="auto">
              <a:xfrm>
                <a:off x="5452" y="1480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7" name="Freeform 3144"/>
              <p:cNvSpPr>
                <a:spLocks/>
              </p:cNvSpPr>
              <p:nvPr/>
            </p:nvSpPr>
            <p:spPr bwMode="auto">
              <a:xfrm>
                <a:off x="5452" y="1478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8" name="Freeform 3145"/>
              <p:cNvSpPr>
                <a:spLocks/>
              </p:cNvSpPr>
              <p:nvPr/>
            </p:nvSpPr>
            <p:spPr bwMode="auto">
              <a:xfrm>
                <a:off x="5452" y="147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9" name="Freeform 3146"/>
              <p:cNvSpPr>
                <a:spLocks/>
              </p:cNvSpPr>
              <p:nvPr/>
            </p:nvSpPr>
            <p:spPr bwMode="auto">
              <a:xfrm>
                <a:off x="5452" y="1472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0" name="Freeform 3147"/>
              <p:cNvSpPr>
                <a:spLocks/>
              </p:cNvSpPr>
              <p:nvPr/>
            </p:nvSpPr>
            <p:spPr bwMode="auto">
              <a:xfrm>
                <a:off x="5452" y="1469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1" name="Freeform 3148"/>
              <p:cNvSpPr>
                <a:spLocks/>
              </p:cNvSpPr>
              <p:nvPr/>
            </p:nvSpPr>
            <p:spPr bwMode="auto">
              <a:xfrm>
                <a:off x="5452" y="1467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2" name="Freeform 3149"/>
              <p:cNvSpPr>
                <a:spLocks/>
              </p:cNvSpPr>
              <p:nvPr/>
            </p:nvSpPr>
            <p:spPr bwMode="auto">
              <a:xfrm>
                <a:off x="5452" y="146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3" name="Freeform 3150"/>
              <p:cNvSpPr>
                <a:spLocks/>
              </p:cNvSpPr>
              <p:nvPr/>
            </p:nvSpPr>
            <p:spPr bwMode="auto">
              <a:xfrm>
                <a:off x="5452" y="1462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4" name="Freeform 3151"/>
              <p:cNvSpPr>
                <a:spLocks/>
              </p:cNvSpPr>
              <p:nvPr/>
            </p:nvSpPr>
            <p:spPr bwMode="auto">
              <a:xfrm>
                <a:off x="5452" y="1460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5" name="Freeform 3152"/>
              <p:cNvSpPr>
                <a:spLocks/>
              </p:cNvSpPr>
              <p:nvPr/>
            </p:nvSpPr>
            <p:spPr bwMode="auto">
              <a:xfrm>
                <a:off x="5452" y="1457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11 h 17"/>
                  <a:gd name="T4" fmla="*/ 0 w 28"/>
                  <a:gd name="T5" fmla="*/ 6 h 17"/>
                  <a:gd name="T6" fmla="*/ 0 w 28"/>
                  <a:gd name="T7" fmla="*/ 2 h 17"/>
                  <a:gd name="T8" fmla="*/ 0 w 28"/>
                  <a:gd name="T9" fmla="*/ 0 h 17"/>
                  <a:gd name="T10" fmla="*/ 0 w 28"/>
                  <a:gd name="T11" fmla="*/ 0 h 17"/>
                  <a:gd name="T12" fmla="*/ 26 w 28"/>
                  <a:gd name="T13" fmla="*/ 0 h 17"/>
                  <a:gd name="T14" fmla="*/ 26 w 28"/>
                  <a:gd name="T15" fmla="*/ 0 h 17"/>
                  <a:gd name="T16" fmla="*/ 26 w 28"/>
                  <a:gd name="T17" fmla="*/ 2 h 17"/>
                  <a:gd name="T18" fmla="*/ 27 w 28"/>
                  <a:gd name="T19" fmla="*/ 6 h 17"/>
                  <a:gd name="T20" fmla="*/ 27 w 28"/>
                  <a:gd name="T21" fmla="*/ 11 h 17"/>
                  <a:gd name="T22" fmla="*/ 27 w 28"/>
                  <a:gd name="T23" fmla="*/ 16 h 17"/>
                  <a:gd name="T24" fmla="*/ 0 w 28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17"/>
                  <a:gd name="T41" fmla="*/ 28 w 28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6" name="Freeform 3153"/>
              <p:cNvSpPr>
                <a:spLocks/>
              </p:cNvSpPr>
              <p:nvPr/>
            </p:nvSpPr>
            <p:spPr bwMode="auto">
              <a:xfrm>
                <a:off x="5447" y="150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2 w 17"/>
                  <a:gd name="T3" fmla="*/ 2 h 17"/>
                  <a:gd name="T4" fmla="*/ 4 w 17"/>
                  <a:gd name="T5" fmla="*/ 4 h 17"/>
                  <a:gd name="T6" fmla="*/ 5 w 17"/>
                  <a:gd name="T7" fmla="*/ 6 h 17"/>
                  <a:gd name="T8" fmla="*/ 7 w 17"/>
                  <a:gd name="T9" fmla="*/ 6 h 17"/>
                  <a:gd name="T10" fmla="*/ 9 w 17"/>
                  <a:gd name="T11" fmla="*/ 9 h 17"/>
                  <a:gd name="T12" fmla="*/ 11 w 17"/>
                  <a:gd name="T13" fmla="*/ 11 h 17"/>
                  <a:gd name="T14" fmla="*/ 12 w 17"/>
                  <a:gd name="T15" fmla="*/ 13 h 17"/>
                  <a:gd name="T16" fmla="*/ 14 w 17"/>
                  <a:gd name="T17" fmla="*/ 16 h 17"/>
                  <a:gd name="T18" fmla="*/ 15 w 17"/>
                  <a:gd name="T19" fmla="*/ 16 h 17"/>
                  <a:gd name="T20" fmla="*/ 15 w 17"/>
                  <a:gd name="T21" fmla="*/ 13 h 17"/>
                  <a:gd name="T22" fmla="*/ 16 w 17"/>
                  <a:gd name="T23" fmla="*/ 13 h 17"/>
                  <a:gd name="T24" fmla="*/ 16 w 17"/>
                  <a:gd name="T25" fmla="*/ 11 h 17"/>
                  <a:gd name="T26" fmla="*/ 16 w 17"/>
                  <a:gd name="T27" fmla="*/ 9 h 17"/>
                  <a:gd name="T28" fmla="*/ 16 w 17"/>
                  <a:gd name="T29" fmla="*/ 4 h 17"/>
                  <a:gd name="T30" fmla="*/ 16 w 17"/>
                  <a:gd name="T31" fmla="*/ 0 h 17"/>
                  <a:gd name="T32" fmla="*/ 0 w 1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7" name="Freeform 3154"/>
              <p:cNvSpPr>
                <a:spLocks/>
              </p:cNvSpPr>
              <p:nvPr/>
            </p:nvSpPr>
            <p:spPr bwMode="auto">
              <a:xfrm>
                <a:off x="5444" y="1504"/>
                <a:ext cx="17" cy="17"/>
              </a:xfrm>
              <a:custGeom>
                <a:avLst/>
                <a:gdLst>
                  <a:gd name="T0" fmla="*/ 7 w 17"/>
                  <a:gd name="T1" fmla="*/ 16 h 17"/>
                  <a:gd name="T2" fmla="*/ 7 w 17"/>
                  <a:gd name="T3" fmla="*/ 16 h 17"/>
                  <a:gd name="T4" fmla="*/ 6 w 17"/>
                  <a:gd name="T5" fmla="*/ 13 h 17"/>
                  <a:gd name="T6" fmla="*/ 5 w 17"/>
                  <a:gd name="T7" fmla="*/ 10 h 17"/>
                  <a:gd name="T8" fmla="*/ 4 w 17"/>
                  <a:gd name="T9" fmla="*/ 8 h 17"/>
                  <a:gd name="T10" fmla="*/ 3 w 17"/>
                  <a:gd name="T11" fmla="*/ 8 h 17"/>
                  <a:gd name="T12" fmla="*/ 2 w 17"/>
                  <a:gd name="T13" fmla="*/ 5 h 17"/>
                  <a:gd name="T14" fmla="*/ 1 w 17"/>
                  <a:gd name="T15" fmla="*/ 2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16 w 17"/>
                  <a:gd name="T23" fmla="*/ 0 h 17"/>
                  <a:gd name="T24" fmla="*/ 16 w 17"/>
                  <a:gd name="T25" fmla="*/ 2 h 17"/>
                  <a:gd name="T26" fmla="*/ 16 w 17"/>
                  <a:gd name="T27" fmla="*/ 8 h 17"/>
                  <a:gd name="T28" fmla="*/ 16 w 17"/>
                  <a:gd name="T29" fmla="*/ 13 h 17"/>
                  <a:gd name="T30" fmla="*/ 16 w 17"/>
                  <a:gd name="T31" fmla="*/ 16 h 17"/>
                  <a:gd name="T32" fmla="*/ 7 w 17"/>
                  <a:gd name="T33" fmla="*/ 16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7" y="16"/>
                    </a:moveTo>
                    <a:lnTo>
                      <a:pt x="7" y="16"/>
                    </a:lnTo>
                    <a:lnTo>
                      <a:pt x="6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7" y="16"/>
                    </a:lnTo>
                  </a:path>
                </a:pathLst>
              </a:custGeom>
              <a:solidFill>
                <a:srgbClr val="6B6B6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8" name="Freeform 3155"/>
              <p:cNvSpPr>
                <a:spLocks/>
              </p:cNvSpPr>
              <p:nvPr/>
            </p:nvSpPr>
            <p:spPr bwMode="auto">
              <a:xfrm>
                <a:off x="5440" y="1501"/>
                <a:ext cx="17" cy="17"/>
              </a:xfrm>
              <a:custGeom>
                <a:avLst/>
                <a:gdLst>
                  <a:gd name="T0" fmla="*/ 5 w 17"/>
                  <a:gd name="T1" fmla="*/ 16 h 17"/>
                  <a:gd name="T2" fmla="*/ 4 w 17"/>
                  <a:gd name="T3" fmla="*/ 13 h 17"/>
                  <a:gd name="T4" fmla="*/ 4 w 17"/>
                  <a:gd name="T5" fmla="*/ 11 h 17"/>
                  <a:gd name="T6" fmla="*/ 3 w 17"/>
                  <a:gd name="T7" fmla="*/ 9 h 17"/>
                  <a:gd name="T8" fmla="*/ 2 w 17"/>
                  <a:gd name="T9" fmla="*/ 6 h 17"/>
                  <a:gd name="T10" fmla="*/ 1 w 17"/>
                  <a:gd name="T11" fmla="*/ 4 h 17"/>
                  <a:gd name="T12" fmla="*/ 1 w 17"/>
                  <a:gd name="T13" fmla="*/ 4 h 17"/>
                  <a:gd name="T14" fmla="*/ 0 w 17"/>
                  <a:gd name="T15" fmla="*/ 2 h 17"/>
                  <a:gd name="T16" fmla="*/ 0 w 17"/>
                  <a:gd name="T17" fmla="*/ 0 h 17"/>
                  <a:gd name="T18" fmla="*/ 16 w 17"/>
                  <a:gd name="T19" fmla="*/ 0 h 17"/>
                  <a:gd name="T20" fmla="*/ 16 w 17"/>
                  <a:gd name="T21" fmla="*/ 4 h 17"/>
                  <a:gd name="T22" fmla="*/ 16 w 17"/>
                  <a:gd name="T23" fmla="*/ 6 h 17"/>
                  <a:gd name="T24" fmla="*/ 16 w 17"/>
                  <a:gd name="T25" fmla="*/ 11 h 17"/>
                  <a:gd name="T26" fmla="*/ 16 w 17"/>
                  <a:gd name="T27" fmla="*/ 16 h 17"/>
                  <a:gd name="T28" fmla="*/ 5 w 17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5" y="16"/>
                    </a:moveTo>
                    <a:lnTo>
                      <a:pt x="4" y="13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9" name="Freeform 3156"/>
              <p:cNvSpPr>
                <a:spLocks/>
              </p:cNvSpPr>
              <p:nvPr/>
            </p:nvSpPr>
            <p:spPr bwMode="auto">
              <a:xfrm>
                <a:off x="5437" y="1498"/>
                <a:ext cx="17" cy="17"/>
              </a:xfrm>
              <a:custGeom>
                <a:avLst/>
                <a:gdLst>
                  <a:gd name="T0" fmla="*/ 3 w 17"/>
                  <a:gd name="T1" fmla="*/ 16 h 17"/>
                  <a:gd name="T2" fmla="*/ 3 w 17"/>
                  <a:gd name="T3" fmla="*/ 13 h 17"/>
                  <a:gd name="T4" fmla="*/ 2 w 17"/>
                  <a:gd name="T5" fmla="*/ 13 h 17"/>
                  <a:gd name="T6" fmla="*/ 2 w 17"/>
                  <a:gd name="T7" fmla="*/ 11 h 17"/>
                  <a:gd name="T8" fmla="*/ 2 w 17"/>
                  <a:gd name="T9" fmla="*/ 9 h 17"/>
                  <a:gd name="T10" fmla="*/ 1 w 17"/>
                  <a:gd name="T11" fmla="*/ 9 h 17"/>
                  <a:gd name="T12" fmla="*/ 1 w 17"/>
                  <a:gd name="T13" fmla="*/ 6 h 17"/>
                  <a:gd name="T14" fmla="*/ 0 w 17"/>
                  <a:gd name="T15" fmla="*/ 4 h 17"/>
                  <a:gd name="T16" fmla="*/ 0 w 17"/>
                  <a:gd name="T17" fmla="*/ 4 h 17"/>
                  <a:gd name="T18" fmla="*/ 0 w 17"/>
                  <a:gd name="T19" fmla="*/ 2 h 17"/>
                  <a:gd name="T20" fmla="*/ 0 w 17"/>
                  <a:gd name="T21" fmla="*/ 2 h 17"/>
                  <a:gd name="T22" fmla="*/ 0 w 17"/>
                  <a:gd name="T23" fmla="*/ 0 h 17"/>
                  <a:gd name="T24" fmla="*/ 16 w 17"/>
                  <a:gd name="T25" fmla="*/ 0 h 17"/>
                  <a:gd name="T26" fmla="*/ 16 w 17"/>
                  <a:gd name="T27" fmla="*/ 4 h 17"/>
                  <a:gd name="T28" fmla="*/ 16 w 17"/>
                  <a:gd name="T29" fmla="*/ 9 h 17"/>
                  <a:gd name="T30" fmla="*/ 16 w 17"/>
                  <a:gd name="T31" fmla="*/ 11 h 17"/>
                  <a:gd name="T32" fmla="*/ 16 w 17"/>
                  <a:gd name="T33" fmla="*/ 16 h 17"/>
                  <a:gd name="T34" fmla="*/ 3 w 17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3" y="16"/>
                    </a:moveTo>
                    <a:lnTo>
                      <a:pt x="3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0" name="Freeform 3157"/>
              <p:cNvSpPr>
                <a:spLocks/>
              </p:cNvSpPr>
              <p:nvPr/>
            </p:nvSpPr>
            <p:spPr bwMode="auto">
              <a:xfrm>
                <a:off x="5437" y="149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10 h 17"/>
                  <a:gd name="T6" fmla="*/ 0 w 17"/>
                  <a:gd name="T7" fmla="*/ 8 h 17"/>
                  <a:gd name="T8" fmla="*/ 0 w 17"/>
                  <a:gd name="T9" fmla="*/ 2 h 17"/>
                  <a:gd name="T10" fmla="*/ 0 w 17"/>
                  <a:gd name="T11" fmla="*/ 0 h 17"/>
                  <a:gd name="T12" fmla="*/ 16 w 17"/>
                  <a:gd name="T13" fmla="*/ 0 h 17"/>
                  <a:gd name="T14" fmla="*/ 16 w 17"/>
                  <a:gd name="T15" fmla="*/ 2 h 17"/>
                  <a:gd name="T16" fmla="*/ 16 w 17"/>
                  <a:gd name="T17" fmla="*/ 8 h 17"/>
                  <a:gd name="T18" fmla="*/ 16 w 17"/>
                  <a:gd name="T19" fmla="*/ 13 h 17"/>
                  <a:gd name="T20" fmla="*/ 16 w 17"/>
                  <a:gd name="T21" fmla="*/ 16 h 17"/>
                  <a:gd name="T22" fmla="*/ 0 w 17"/>
                  <a:gd name="T23" fmla="*/ 16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B7B7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1" name="Freeform 3158"/>
              <p:cNvSpPr>
                <a:spLocks/>
              </p:cNvSpPr>
              <p:nvPr/>
            </p:nvSpPr>
            <p:spPr bwMode="auto">
              <a:xfrm>
                <a:off x="5437" y="149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2" name="Freeform 3159"/>
              <p:cNvSpPr>
                <a:spLocks/>
              </p:cNvSpPr>
              <p:nvPr/>
            </p:nvSpPr>
            <p:spPr bwMode="auto">
              <a:xfrm>
                <a:off x="5437" y="149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3" name="Freeform 3160"/>
              <p:cNvSpPr>
                <a:spLocks/>
              </p:cNvSpPr>
              <p:nvPr/>
            </p:nvSpPr>
            <p:spPr bwMode="auto">
              <a:xfrm>
                <a:off x="5437" y="148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B8B8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4" name="Freeform 3161"/>
              <p:cNvSpPr>
                <a:spLocks/>
              </p:cNvSpPr>
              <p:nvPr/>
            </p:nvSpPr>
            <p:spPr bwMode="auto">
              <a:xfrm>
                <a:off x="5437" y="148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9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9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5" name="Freeform 3162"/>
              <p:cNvSpPr>
                <a:spLocks/>
              </p:cNvSpPr>
              <p:nvPr/>
            </p:nvSpPr>
            <p:spPr bwMode="auto">
              <a:xfrm>
                <a:off x="5437" y="148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9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9 h 17"/>
                  <a:gd name="T16" fmla="*/ 16 w 17"/>
                  <a:gd name="T17" fmla="*/ 13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6" name="Freeform 3163"/>
              <p:cNvSpPr>
                <a:spLocks/>
              </p:cNvSpPr>
              <p:nvPr/>
            </p:nvSpPr>
            <p:spPr bwMode="auto">
              <a:xfrm>
                <a:off x="5437" y="148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8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8 h 17"/>
                  <a:gd name="T16" fmla="*/ 16 w 17"/>
                  <a:gd name="T17" fmla="*/ 13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B9B9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7" name="Freeform 3164"/>
              <p:cNvSpPr>
                <a:spLocks/>
              </p:cNvSpPr>
              <p:nvPr/>
            </p:nvSpPr>
            <p:spPr bwMode="auto">
              <a:xfrm>
                <a:off x="5437" y="147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1A1A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8" name="Freeform 3165"/>
              <p:cNvSpPr>
                <a:spLocks/>
              </p:cNvSpPr>
              <p:nvPr/>
            </p:nvSpPr>
            <p:spPr bwMode="auto">
              <a:xfrm>
                <a:off x="5437" y="147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9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9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9" name="Freeform 3166"/>
              <p:cNvSpPr>
                <a:spLocks/>
              </p:cNvSpPr>
              <p:nvPr/>
            </p:nvSpPr>
            <p:spPr bwMode="auto">
              <a:xfrm>
                <a:off x="5437" y="147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8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8 h 17"/>
                  <a:gd name="T16" fmla="*/ 16 w 17"/>
                  <a:gd name="T17" fmla="*/ 13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BABA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0" name="Freeform 3167"/>
              <p:cNvSpPr>
                <a:spLocks/>
              </p:cNvSpPr>
              <p:nvPr/>
            </p:nvSpPr>
            <p:spPr bwMode="auto">
              <a:xfrm>
                <a:off x="5437" y="147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1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1" name="Freeform 3168"/>
              <p:cNvSpPr>
                <a:spLocks/>
              </p:cNvSpPr>
              <p:nvPr/>
            </p:nvSpPr>
            <p:spPr bwMode="auto">
              <a:xfrm>
                <a:off x="5437" y="146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6B6B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2" name="Freeform 3169"/>
              <p:cNvSpPr>
                <a:spLocks/>
              </p:cNvSpPr>
              <p:nvPr/>
            </p:nvSpPr>
            <p:spPr bwMode="auto">
              <a:xfrm>
                <a:off x="5437" y="146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11 h 17"/>
                  <a:gd name="T6" fmla="*/ 0 w 17"/>
                  <a:gd name="T7" fmla="*/ 11 h 17"/>
                  <a:gd name="T8" fmla="*/ 0 w 17"/>
                  <a:gd name="T9" fmla="*/ 9 h 17"/>
                  <a:gd name="T10" fmla="*/ 1 w 17"/>
                  <a:gd name="T11" fmla="*/ 9 h 17"/>
                  <a:gd name="T12" fmla="*/ 1 w 17"/>
                  <a:gd name="T13" fmla="*/ 6 h 17"/>
                  <a:gd name="T14" fmla="*/ 1 w 17"/>
                  <a:gd name="T15" fmla="*/ 4 h 17"/>
                  <a:gd name="T16" fmla="*/ 2 w 17"/>
                  <a:gd name="T17" fmla="*/ 4 h 17"/>
                  <a:gd name="T18" fmla="*/ 2 w 17"/>
                  <a:gd name="T19" fmla="*/ 2 h 17"/>
                  <a:gd name="T20" fmla="*/ 2 w 17"/>
                  <a:gd name="T21" fmla="*/ 2 h 17"/>
                  <a:gd name="T22" fmla="*/ 3 w 17"/>
                  <a:gd name="T23" fmla="*/ 0 h 17"/>
                  <a:gd name="T24" fmla="*/ 16 w 17"/>
                  <a:gd name="T25" fmla="*/ 0 h 17"/>
                  <a:gd name="T26" fmla="*/ 16 w 17"/>
                  <a:gd name="T27" fmla="*/ 4 h 17"/>
                  <a:gd name="T28" fmla="*/ 16 w 17"/>
                  <a:gd name="T29" fmla="*/ 9 h 17"/>
                  <a:gd name="T30" fmla="*/ 16 w 17"/>
                  <a:gd name="T31" fmla="*/ 11 h 17"/>
                  <a:gd name="T32" fmla="*/ 16 w 17"/>
                  <a:gd name="T33" fmla="*/ 16 h 17"/>
                  <a:gd name="T34" fmla="*/ 0 w 17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BBBB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3" name="Freeform 3170"/>
              <p:cNvSpPr>
                <a:spLocks/>
              </p:cNvSpPr>
              <p:nvPr/>
            </p:nvSpPr>
            <p:spPr bwMode="auto">
              <a:xfrm>
                <a:off x="5439" y="146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1 w 17"/>
                  <a:gd name="T5" fmla="*/ 11 h 17"/>
                  <a:gd name="T6" fmla="*/ 2 w 17"/>
                  <a:gd name="T7" fmla="*/ 11 h 17"/>
                  <a:gd name="T8" fmla="*/ 2 w 17"/>
                  <a:gd name="T9" fmla="*/ 9 h 17"/>
                  <a:gd name="T10" fmla="*/ 3 w 17"/>
                  <a:gd name="T11" fmla="*/ 6 h 17"/>
                  <a:gd name="T12" fmla="*/ 3 w 17"/>
                  <a:gd name="T13" fmla="*/ 4 h 17"/>
                  <a:gd name="T14" fmla="*/ 4 w 17"/>
                  <a:gd name="T15" fmla="*/ 2 h 17"/>
                  <a:gd name="T16" fmla="*/ 5 w 17"/>
                  <a:gd name="T17" fmla="*/ 0 h 17"/>
                  <a:gd name="T18" fmla="*/ 16 w 17"/>
                  <a:gd name="T19" fmla="*/ 0 h 17"/>
                  <a:gd name="T20" fmla="*/ 16 w 17"/>
                  <a:gd name="T21" fmla="*/ 4 h 17"/>
                  <a:gd name="T22" fmla="*/ 16 w 17"/>
                  <a:gd name="T23" fmla="*/ 9 h 17"/>
                  <a:gd name="T24" fmla="*/ 16 w 17"/>
                  <a:gd name="T25" fmla="*/ 11 h 17"/>
                  <a:gd name="T26" fmla="*/ 16 w 17"/>
                  <a:gd name="T27" fmla="*/ 16 h 17"/>
                  <a:gd name="T28" fmla="*/ 0 w 17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1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4" name="Freeform 3171"/>
              <p:cNvSpPr>
                <a:spLocks/>
              </p:cNvSpPr>
              <p:nvPr/>
            </p:nvSpPr>
            <p:spPr bwMode="auto">
              <a:xfrm>
                <a:off x="5443" y="146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6 h 17"/>
                  <a:gd name="T4" fmla="*/ 0 w 17"/>
                  <a:gd name="T5" fmla="*/ 16 h 17"/>
                  <a:gd name="T6" fmla="*/ 1 w 17"/>
                  <a:gd name="T7" fmla="*/ 16 h 17"/>
                  <a:gd name="T8" fmla="*/ 1 w 17"/>
                  <a:gd name="T9" fmla="*/ 13 h 17"/>
                  <a:gd name="T10" fmla="*/ 2 w 17"/>
                  <a:gd name="T11" fmla="*/ 11 h 17"/>
                  <a:gd name="T12" fmla="*/ 3 w 17"/>
                  <a:gd name="T13" fmla="*/ 11 h 17"/>
                  <a:gd name="T14" fmla="*/ 3 w 17"/>
                  <a:gd name="T15" fmla="*/ 9 h 17"/>
                  <a:gd name="T16" fmla="*/ 4 w 17"/>
                  <a:gd name="T17" fmla="*/ 6 h 17"/>
                  <a:gd name="T18" fmla="*/ 5 w 17"/>
                  <a:gd name="T19" fmla="*/ 4 h 17"/>
                  <a:gd name="T20" fmla="*/ 6 w 17"/>
                  <a:gd name="T21" fmla="*/ 4 h 17"/>
                  <a:gd name="T22" fmla="*/ 7 w 17"/>
                  <a:gd name="T23" fmla="*/ 2 h 17"/>
                  <a:gd name="T24" fmla="*/ 7 w 17"/>
                  <a:gd name="T25" fmla="*/ 0 h 17"/>
                  <a:gd name="T26" fmla="*/ 16 w 17"/>
                  <a:gd name="T27" fmla="*/ 0 h 17"/>
                  <a:gd name="T28" fmla="*/ 16 w 17"/>
                  <a:gd name="T29" fmla="*/ 4 h 17"/>
                  <a:gd name="T30" fmla="*/ 16 w 17"/>
                  <a:gd name="T31" fmla="*/ 9 h 17"/>
                  <a:gd name="T32" fmla="*/ 16 w 17"/>
                  <a:gd name="T33" fmla="*/ 13 h 17"/>
                  <a:gd name="T34" fmla="*/ 16 w 17"/>
                  <a:gd name="T35" fmla="*/ 16 h 17"/>
                  <a:gd name="T36" fmla="*/ 0 w 17"/>
                  <a:gd name="T37" fmla="*/ 1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6C6C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5" name="Freeform 3172"/>
              <p:cNvSpPr>
                <a:spLocks/>
              </p:cNvSpPr>
              <p:nvPr/>
            </p:nvSpPr>
            <p:spPr bwMode="auto">
              <a:xfrm>
                <a:off x="5447" y="145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2 w 17"/>
                  <a:gd name="T3" fmla="*/ 16 h 17"/>
                  <a:gd name="T4" fmla="*/ 4 w 17"/>
                  <a:gd name="T5" fmla="*/ 13 h 17"/>
                  <a:gd name="T6" fmla="*/ 5 w 17"/>
                  <a:gd name="T7" fmla="*/ 10 h 17"/>
                  <a:gd name="T8" fmla="*/ 7 w 17"/>
                  <a:gd name="T9" fmla="*/ 8 h 17"/>
                  <a:gd name="T10" fmla="*/ 9 w 17"/>
                  <a:gd name="T11" fmla="*/ 5 h 17"/>
                  <a:gd name="T12" fmla="*/ 11 w 17"/>
                  <a:gd name="T13" fmla="*/ 2 h 17"/>
                  <a:gd name="T14" fmla="*/ 12 w 17"/>
                  <a:gd name="T15" fmla="*/ 2 h 17"/>
                  <a:gd name="T16" fmla="*/ 14 w 17"/>
                  <a:gd name="T17" fmla="*/ 0 h 17"/>
                  <a:gd name="T18" fmla="*/ 15 w 17"/>
                  <a:gd name="T19" fmla="*/ 0 h 17"/>
                  <a:gd name="T20" fmla="*/ 16 w 17"/>
                  <a:gd name="T21" fmla="*/ 2 h 17"/>
                  <a:gd name="T22" fmla="*/ 16 w 17"/>
                  <a:gd name="T23" fmla="*/ 8 h 17"/>
                  <a:gd name="T24" fmla="*/ 16 w 17"/>
                  <a:gd name="T25" fmla="*/ 10 h 17"/>
                  <a:gd name="T26" fmla="*/ 16 w 17"/>
                  <a:gd name="T27" fmla="*/ 13 h 17"/>
                  <a:gd name="T28" fmla="*/ 16 w 17"/>
                  <a:gd name="T29" fmla="*/ 16 h 17"/>
                  <a:gd name="T30" fmla="*/ 0 w 17"/>
                  <a:gd name="T31" fmla="*/ 16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7"/>
                  <a:gd name="T50" fmla="*/ 17 w 1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7">
                    <a:moveTo>
                      <a:pt x="0" y="16"/>
                    </a:moveTo>
                    <a:lnTo>
                      <a:pt x="2" y="16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5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CCC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6" name="Freeform 3173"/>
              <p:cNvSpPr>
                <a:spLocks/>
              </p:cNvSpPr>
              <p:nvPr/>
            </p:nvSpPr>
            <p:spPr bwMode="auto">
              <a:xfrm>
                <a:off x="5435" y="1493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6 h 17"/>
                  <a:gd name="T4" fmla="*/ 16 w 17"/>
                  <a:gd name="T5" fmla="*/ 16 h 17"/>
                  <a:gd name="T6" fmla="*/ 16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7" name="Freeform 3174"/>
              <p:cNvSpPr>
                <a:spLocks/>
              </p:cNvSpPr>
              <p:nvPr/>
            </p:nvSpPr>
            <p:spPr bwMode="auto">
              <a:xfrm>
                <a:off x="5435" y="149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8" name="Freeform 3175"/>
              <p:cNvSpPr>
                <a:spLocks/>
              </p:cNvSpPr>
              <p:nvPr/>
            </p:nvSpPr>
            <p:spPr bwMode="auto">
              <a:xfrm>
                <a:off x="5435" y="149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9" name="Freeform 3176"/>
              <p:cNvSpPr>
                <a:spLocks/>
              </p:cNvSpPr>
              <p:nvPr/>
            </p:nvSpPr>
            <p:spPr bwMode="auto">
              <a:xfrm>
                <a:off x="5435" y="149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0" name="Freeform 3177"/>
              <p:cNvSpPr>
                <a:spLocks/>
              </p:cNvSpPr>
              <p:nvPr/>
            </p:nvSpPr>
            <p:spPr bwMode="auto">
              <a:xfrm>
                <a:off x="5435" y="148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1" name="Freeform 3178"/>
              <p:cNvSpPr>
                <a:spLocks/>
              </p:cNvSpPr>
              <p:nvPr/>
            </p:nvSpPr>
            <p:spPr bwMode="auto">
              <a:xfrm>
                <a:off x="5435" y="148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2" name="Freeform 3179"/>
              <p:cNvSpPr>
                <a:spLocks/>
              </p:cNvSpPr>
              <p:nvPr/>
            </p:nvSpPr>
            <p:spPr bwMode="auto">
              <a:xfrm>
                <a:off x="5435" y="148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3" name="Freeform 3180"/>
              <p:cNvSpPr>
                <a:spLocks/>
              </p:cNvSpPr>
              <p:nvPr/>
            </p:nvSpPr>
            <p:spPr bwMode="auto">
              <a:xfrm>
                <a:off x="5435" y="148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4" name="Freeform 3181"/>
              <p:cNvSpPr>
                <a:spLocks/>
              </p:cNvSpPr>
              <p:nvPr/>
            </p:nvSpPr>
            <p:spPr bwMode="auto">
              <a:xfrm>
                <a:off x="5435" y="148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5" name="Freeform 3182"/>
              <p:cNvSpPr>
                <a:spLocks/>
              </p:cNvSpPr>
              <p:nvPr/>
            </p:nvSpPr>
            <p:spPr bwMode="auto">
              <a:xfrm>
                <a:off x="5435" y="148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6" name="Freeform 3183"/>
              <p:cNvSpPr>
                <a:spLocks/>
              </p:cNvSpPr>
              <p:nvPr/>
            </p:nvSpPr>
            <p:spPr bwMode="auto">
              <a:xfrm>
                <a:off x="5435" y="148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7" name="Freeform 3184"/>
              <p:cNvSpPr>
                <a:spLocks/>
              </p:cNvSpPr>
              <p:nvPr/>
            </p:nvSpPr>
            <p:spPr bwMode="auto">
              <a:xfrm>
                <a:off x="5435" y="148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8" name="Freeform 3185"/>
              <p:cNvSpPr>
                <a:spLocks/>
              </p:cNvSpPr>
              <p:nvPr/>
            </p:nvSpPr>
            <p:spPr bwMode="auto">
              <a:xfrm>
                <a:off x="5435" y="1479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9" name="Freeform 3186"/>
              <p:cNvSpPr>
                <a:spLocks/>
              </p:cNvSpPr>
              <p:nvPr/>
            </p:nvSpPr>
            <p:spPr bwMode="auto">
              <a:xfrm>
                <a:off x="5435" y="147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0" name="Freeform 3187"/>
              <p:cNvSpPr>
                <a:spLocks/>
              </p:cNvSpPr>
              <p:nvPr/>
            </p:nvSpPr>
            <p:spPr bwMode="auto">
              <a:xfrm>
                <a:off x="5435" y="147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1" name="Freeform 3188"/>
              <p:cNvSpPr>
                <a:spLocks/>
              </p:cNvSpPr>
              <p:nvPr/>
            </p:nvSpPr>
            <p:spPr bwMode="auto">
              <a:xfrm>
                <a:off x="5435" y="147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2" name="Freeform 3189"/>
              <p:cNvSpPr>
                <a:spLocks/>
              </p:cNvSpPr>
              <p:nvPr/>
            </p:nvSpPr>
            <p:spPr bwMode="auto">
              <a:xfrm>
                <a:off x="5435" y="147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3" name="Freeform 3190"/>
              <p:cNvSpPr>
                <a:spLocks/>
              </p:cNvSpPr>
              <p:nvPr/>
            </p:nvSpPr>
            <p:spPr bwMode="auto">
              <a:xfrm>
                <a:off x="5435" y="147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4" name="Freeform 3191"/>
              <p:cNvSpPr>
                <a:spLocks/>
              </p:cNvSpPr>
              <p:nvPr/>
            </p:nvSpPr>
            <p:spPr bwMode="auto">
              <a:xfrm>
                <a:off x="5435" y="147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5" name="Freeform 3192"/>
              <p:cNvSpPr>
                <a:spLocks/>
              </p:cNvSpPr>
              <p:nvPr/>
            </p:nvSpPr>
            <p:spPr bwMode="auto">
              <a:xfrm>
                <a:off x="5435" y="147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39" name="Group 3193"/>
            <p:cNvGrpSpPr>
              <a:grpSpLocks/>
            </p:cNvGrpSpPr>
            <p:nvPr/>
          </p:nvGrpSpPr>
          <p:grpSpPr bwMode="auto">
            <a:xfrm>
              <a:off x="5289" y="1474"/>
              <a:ext cx="147" cy="32"/>
              <a:chOff x="5289" y="1474"/>
              <a:chExt cx="147" cy="32"/>
            </a:xfrm>
          </p:grpSpPr>
          <p:sp>
            <p:nvSpPr>
              <p:cNvPr id="4163" name="Freeform 3194"/>
              <p:cNvSpPr>
                <a:spLocks/>
              </p:cNvSpPr>
              <p:nvPr/>
            </p:nvSpPr>
            <p:spPr bwMode="auto">
              <a:xfrm>
                <a:off x="5289" y="1489"/>
                <a:ext cx="147" cy="17"/>
              </a:xfrm>
              <a:custGeom>
                <a:avLst/>
                <a:gdLst>
                  <a:gd name="T0" fmla="*/ 0 w 147"/>
                  <a:gd name="T1" fmla="*/ 0 h 17"/>
                  <a:gd name="T2" fmla="*/ 0 w 147"/>
                  <a:gd name="T3" fmla="*/ 16 h 17"/>
                  <a:gd name="T4" fmla="*/ 146 w 147"/>
                  <a:gd name="T5" fmla="*/ 16 h 17"/>
                  <a:gd name="T6" fmla="*/ 146 w 147"/>
                  <a:gd name="T7" fmla="*/ 0 h 17"/>
                  <a:gd name="T8" fmla="*/ 0 w 14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0"/>
                    </a:moveTo>
                    <a:lnTo>
                      <a:pt x="0" y="16"/>
                    </a:lnTo>
                    <a:lnTo>
                      <a:pt x="146" y="16"/>
                    </a:lnTo>
                    <a:lnTo>
                      <a:pt x="14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4" name="Freeform 3195"/>
              <p:cNvSpPr>
                <a:spLocks/>
              </p:cNvSpPr>
              <p:nvPr/>
            </p:nvSpPr>
            <p:spPr bwMode="auto">
              <a:xfrm>
                <a:off x="5289" y="1488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5" name="Freeform 3196"/>
              <p:cNvSpPr>
                <a:spLocks/>
              </p:cNvSpPr>
              <p:nvPr/>
            </p:nvSpPr>
            <p:spPr bwMode="auto">
              <a:xfrm>
                <a:off x="5289" y="1487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6" name="Freeform 3197"/>
              <p:cNvSpPr>
                <a:spLocks/>
              </p:cNvSpPr>
              <p:nvPr/>
            </p:nvSpPr>
            <p:spPr bwMode="auto">
              <a:xfrm>
                <a:off x="5289" y="1487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7" name="Freeform 3198"/>
              <p:cNvSpPr>
                <a:spLocks/>
              </p:cNvSpPr>
              <p:nvPr/>
            </p:nvSpPr>
            <p:spPr bwMode="auto">
              <a:xfrm>
                <a:off x="5289" y="1486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8" name="Freeform 3199"/>
              <p:cNvSpPr>
                <a:spLocks/>
              </p:cNvSpPr>
              <p:nvPr/>
            </p:nvSpPr>
            <p:spPr bwMode="auto">
              <a:xfrm>
                <a:off x="5289" y="1485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9" name="Freeform 3200"/>
              <p:cNvSpPr>
                <a:spLocks/>
              </p:cNvSpPr>
              <p:nvPr/>
            </p:nvSpPr>
            <p:spPr bwMode="auto">
              <a:xfrm>
                <a:off x="5289" y="1484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0" name="Freeform 3201"/>
              <p:cNvSpPr>
                <a:spLocks/>
              </p:cNvSpPr>
              <p:nvPr/>
            </p:nvSpPr>
            <p:spPr bwMode="auto">
              <a:xfrm>
                <a:off x="5289" y="1483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1" name="Freeform 3202"/>
              <p:cNvSpPr>
                <a:spLocks/>
              </p:cNvSpPr>
              <p:nvPr/>
            </p:nvSpPr>
            <p:spPr bwMode="auto">
              <a:xfrm>
                <a:off x="5289" y="1483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2" name="Freeform 3203"/>
              <p:cNvSpPr>
                <a:spLocks/>
              </p:cNvSpPr>
              <p:nvPr/>
            </p:nvSpPr>
            <p:spPr bwMode="auto">
              <a:xfrm>
                <a:off x="5289" y="1483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3" name="Freeform 3204"/>
              <p:cNvSpPr>
                <a:spLocks/>
              </p:cNvSpPr>
              <p:nvPr/>
            </p:nvSpPr>
            <p:spPr bwMode="auto">
              <a:xfrm>
                <a:off x="5289" y="1482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4" name="Freeform 3205"/>
              <p:cNvSpPr>
                <a:spLocks/>
              </p:cNvSpPr>
              <p:nvPr/>
            </p:nvSpPr>
            <p:spPr bwMode="auto">
              <a:xfrm>
                <a:off x="5289" y="1481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5" name="Freeform 3206"/>
              <p:cNvSpPr>
                <a:spLocks/>
              </p:cNvSpPr>
              <p:nvPr/>
            </p:nvSpPr>
            <p:spPr bwMode="auto">
              <a:xfrm>
                <a:off x="5289" y="1480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6" name="Freeform 3207"/>
              <p:cNvSpPr>
                <a:spLocks/>
              </p:cNvSpPr>
              <p:nvPr/>
            </p:nvSpPr>
            <p:spPr bwMode="auto">
              <a:xfrm>
                <a:off x="5289" y="1480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7" name="Freeform 3208"/>
              <p:cNvSpPr>
                <a:spLocks/>
              </p:cNvSpPr>
              <p:nvPr/>
            </p:nvSpPr>
            <p:spPr bwMode="auto">
              <a:xfrm>
                <a:off x="5289" y="1479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8" name="Freeform 3209"/>
              <p:cNvSpPr>
                <a:spLocks/>
              </p:cNvSpPr>
              <p:nvPr/>
            </p:nvSpPr>
            <p:spPr bwMode="auto">
              <a:xfrm>
                <a:off x="5289" y="1478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9" name="Freeform 3210"/>
              <p:cNvSpPr>
                <a:spLocks/>
              </p:cNvSpPr>
              <p:nvPr/>
            </p:nvSpPr>
            <p:spPr bwMode="auto">
              <a:xfrm>
                <a:off x="5289" y="1477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0" name="Freeform 3211"/>
              <p:cNvSpPr>
                <a:spLocks/>
              </p:cNvSpPr>
              <p:nvPr/>
            </p:nvSpPr>
            <p:spPr bwMode="auto">
              <a:xfrm>
                <a:off x="5289" y="1476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1" name="Freeform 3212"/>
              <p:cNvSpPr>
                <a:spLocks/>
              </p:cNvSpPr>
              <p:nvPr/>
            </p:nvSpPr>
            <p:spPr bwMode="auto">
              <a:xfrm>
                <a:off x="5289" y="1475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2" name="Freeform 3213"/>
              <p:cNvSpPr>
                <a:spLocks/>
              </p:cNvSpPr>
              <p:nvPr/>
            </p:nvSpPr>
            <p:spPr bwMode="auto">
              <a:xfrm>
                <a:off x="5289" y="1474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40" name="Group 3214"/>
            <p:cNvGrpSpPr>
              <a:grpSpLocks/>
            </p:cNvGrpSpPr>
            <p:nvPr/>
          </p:nvGrpSpPr>
          <p:grpSpPr bwMode="auto">
            <a:xfrm>
              <a:off x="5195" y="1426"/>
              <a:ext cx="109" cy="123"/>
              <a:chOff x="5195" y="1426"/>
              <a:chExt cx="109" cy="123"/>
            </a:xfrm>
          </p:grpSpPr>
          <p:sp>
            <p:nvSpPr>
              <p:cNvPr id="4141" name="Freeform 3215"/>
              <p:cNvSpPr>
                <a:spLocks/>
              </p:cNvSpPr>
              <p:nvPr/>
            </p:nvSpPr>
            <p:spPr bwMode="auto">
              <a:xfrm>
                <a:off x="5287" y="1461"/>
                <a:ext cx="17" cy="46"/>
              </a:xfrm>
              <a:custGeom>
                <a:avLst/>
                <a:gdLst>
                  <a:gd name="T0" fmla="*/ 0 w 17"/>
                  <a:gd name="T1" fmla="*/ 0 h 46"/>
                  <a:gd name="T2" fmla="*/ 0 w 17"/>
                  <a:gd name="T3" fmla="*/ 0 h 46"/>
                  <a:gd name="T4" fmla="*/ 1 w 17"/>
                  <a:gd name="T5" fmla="*/ 0 h 46"/>
                  <a:gd name="T6" fmla="*/ 1 w 17"/>
                  <a:gd name="T7" fmla="*/ 1 h 46"/>
                  <a:gd name="T8" fmla="*/ 3 w 17"/>
                  <a:gd name="T9" fmla="*/ 1 h 46"/>
                  <a:gd name="T10" fmla="*/ 9 w 17"/>
                  <a:gd name="T11" fmla="*/ 6 h 46"/>
                  <a:gd name="T12" fmla="*/ 14 w 17"/>
                  <a:gd name="T13" fmla="*/ 11 h 46"/>
                  <a:gd name="T14" fmla="*/ 16 w 17"/>
                  <a:gd name="T15" fmla="*/ 17 h 46"/>
                  <a:gd name="T16" fmla="*/ 16 w 17"/>
                  <a:gd name="T17" fmla="*/ 22 h 46"/>
                  <a:gd name="T18" fmla="*/ 16 w 17"/>
                  <a:gd name="T19" fmla="*/ 27 h 46"/>
                  <a:gd name="T20" fmla="*/ 14 w 17"/>
                  <a:gd name="T21" fmla="*/ 33 h 46"/>
                  <a:gd name="T22" fmla="*/ 9 w 17"/>
                  <a:gd name="T23" fmla="*/ 38 h 46"/>
                  <a:gd name="T24" fmla="*/ 3 w 17"/>
                  <a:gd name="T25" fmla="*/ 43 h 46"/>
                  <a:gd name="T26" fmla="*/ 1 w 17"/>
                  <a:gd name="T27" fmla="*/ 43 h 46"/>
                  <a:gd name="T28" fmla="*/ 1 w 17"/>
                  <a:gd name="T29" fmla="*/ 44 h 46"/>
                  <a:gd name="T30" fmla="*/ 0 w 17"/>
                  <a:gd name="T31" fmla="*/ 44 h 46"/>
                  <a:gd name="T32" fmla="*/ 0 w 17"/>
                  <a:gd name="T33" fmla="*/ 45 h 46"/>
                  <a:gd name="T34" fmla="*/ 6 w 17"/>
                  <a:gd name="T35" fmla="*/ 33 h 46"/>
                  <a:gd name="T36" fmla="*/ 8 w 17"/>
                  <a:gd name="T37" fmla="*/ 22 h 46"/>
                  <a:gd name="T38" fmla="*/ 6 w 17"/>
                  <a:gd name="T39" fmla="*/ 11 h 46"/>
                  <a:gd name="T40" fmla="*/ 0 w 17"/>
                  <a:gd name="T41" fmla="*/ 0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46"/>
                  <a:gd name="T65" fmla="*/ 17 w 17"/>
                  <a:gd name="T66" fmla="*/ 46 h 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4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14" y="11"/>
                    </a:lnTo>
                    <a:lnTo>
                      <a:pt x="16" y="17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4" y="33"/>
                    </a:lnTo>
                    <a:lnTo>
                      <a:pt x="9" y="38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6" y="33"/>
                    </a:lnTo>
                    <a:lnTo>
                      <a:pt x="8" y="22"/>
                    </a:lnTo>
                    <a:lnTo>
                      <a:pt x="6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4848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2" name="Freeform 3216"/>
              <p:cNvSpPr>
                <a:spLocks/>
              </p:cNvSpPr>
              <p:nvPr/>
            </p:nvSpPr>
            <p:spPr bwMode="auto">
              <a:xfrm>
                <a:off x="5282" y="1448"/>
                <a:ext cx="17" cy="72"/>
              </a:xfrm>
              <a:custGeom>
                <a:avLst/>
                <a:gdLst>
                  <a:gd name="T0" fmla="*/ 13 w 17"/>
                  <a:gd name="T1" fmla="*/ 13 h 72"/>
                  <a:gd name="T2" fmla="*/ 12 w 17"/>
                  <a:gd name="T3" fmla="*/ 11 h 72"/>
                  <a:gd name="T4" fmla="*/ 11 w 17"/>
                  <a:gd name="T5" fmla="*/ 10 h 72"/>
                  <a:gd name="T6" fmla="*/ 9 w 17"/>
                  <a:gd name="T7" fmla="*/ 8 h 72"/>
                  <a:gd name="T8" fmla="*/ 8 w 17"/>
                  <a:gd name="T9" fmla="*/ 6 h 72"/>
                  <a:gd name="T10" fmla="*/ 6 w 17"/>
                  <a:gd name="T11" fmla="*/ 4 h 72"/>
                  <a:gd name="T12" fmla="*/ 4 w 17"/>
                  <a:gd name="T13" fmla="*/ 3 h 72"/>
                  <a:gd name="T14" fmla="*/ 1 w 17"/>
                  <a:gd name="T15" fmla="*/ 1 h 72"/>
                  <a:gd name="T16" fmla="*/ 0 w 17"/>
                  <a:gd name="T17" fmla="*/ 0 h 72"/>
                  <a:gd name="T18" fmla="*/ 2 w 17"/>
                  <a:gd name="T19" fmla="*/ 8 h 72"/>
                  <a:gd name="T20" fmla="*/ 5 w 17"/>
                  <a:gd name="T21" fmla="*/ 17 h 72"/>
                  <a:gd name="T22" fmla="*/ 6 w 17"/>
                  <a:gd name="T23" fmla="*/ 26 h 72"/>
                  <a:gd name="T24" fmla="*/ 6 w 17"/>
                  <a:gd name="T25" fmla="*/ 35 h 72"/>
                  <a:gd name="T26" fmla="*/ 6 w 17"/>
                  <a:gd name="T27" fmla="*/ 44 h 72"/>
                  <a:gd name="T28" fmla="*/ 5 w 17"/>
                  <a:gd name="T29" fmla="*/ 53 h 72"/>
                  <a:gd name="T30" fmla="*/ 2 w 17"/>
                  <a:gd name="T31" fmla="*/ 62 h 72"/>
                  <a:gd name="T32" fmla="*/ 0 w 17"/>
                  <a:gd name="T33" fmla="*/ 71 h 72"/>
                  <a:gd name="T34" fmla="*/ 2 w 17"/>
                  <a:gd name="T35" fmla="*/ 69 h 72"/>
                  <a:gd name="T36" fmla="*/ 4 w 17"/>
                  <a:gd name="T37" fmla="*/ 68 h 72"/>
                  <a:gd name="T38" fmla="*/ 6 w 17"/>
                  <a:gd name="T39" fmla="*/ 66 h 72"/>
                  <a:gd name="T40" fmla="*/ 8 w 17"/>
                  <a:gd name="T41" fmla="*/ 64 h 72"/>
                  <a:gd name="T42" fmla="*/ 9 w 17"/>
                  <a:gd name="T43" fmla="*/ 62 h 72"/>
                  <a:gd name="T44" fmla="*/ 11 w 17"/>
                  <a:gd name="T45" fmla="*/ 61 h 72"/>
                  <a:gd name="T46" fmla="*/ 12 w 17"/>
                  <a:gd name="T47" fmla="*/ 59 h 72"/>
                  <a:gd name="T48" fmla="*/ 13 w 17"/>
                  <a:gd name="T49" fmla="*/ 57 h 72"/>
                  <a:gd name="T50" fmla="*/ 15 w 17"/>
                  <a:gd name="T51" fmla="*/ 46 h 72"/>
                  <a:gd name="T52" fmla="*/ 16 w 17"/>
                  <a:gd name="T53" fmla="*/ 35 h 72"/>
                  <a:gd name="T54" fmla="*/ 15 w 17"/>
                  <a:gd name="T55" fmla="*/ 24 h 72"/>
                  <a:gd name="T56" fmla="*/ 13 w 17"/>
                  <a:gd name="T57" fmla="*/ 13 h 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"/>
                  <a:gd name="T88" fmla="*/ 0 h 72"/>
                  <a:gd name="T89" fmla="*/ 17 w 17"/>
                  <a:gd name="T90" fmla="*/ 72 h 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" h="72">
                    <a:moveTo>
                      <a:pt x="13" y="13"/>
                    </a:moveTo>
                    <a:lnTo>
                      <a:pt x="12" y="11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5" y="17"/>
                    </a:lnTo>
                    <a:lnTo>
                      <a:pt x="6" y="26"/>
                    </a:lnTo>
                    <a:lnTo>
                      <a:pt x="6" y="35"/>
                    </a:lnTo>
                    <a:lnTo>
                      <a:pt x="6" y="44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0" y="71"/>
                    </a:lnTo>
                    <a:lnTo>
                      <a:pt x="2" y="69"/>
                    </a:lnTo>
                    <a:lnTo>
                      <a:pt x="4" y="68"/>
                    </a:lnTo>
                    <a:lnTo>
                      <a:pt x="6" y="66"/>
                    </a:lnTo>
                    <a:lnTo>
                      <a:pt x="8" y="64"/>
                    </a:lnTo>
                    <a:lnTo>
                      <a:pt x="9" y="62"/>
                    </a:lnTo>
                    <a:lnTo>
                      <a:pt x="11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46"/>
                    </a:lnTo>
                    <a:lnTo>
                      <a:pt x="16" y="35"/>
                    </a:lnTo>
                    <a:lnTo>
                      <a:pt x="15" y="24"/>
                    </a:lnTo>
                    <a:lnTo>
                      <a:pt x="13" y="13"/>
                    </a:lnTo>
                  </a:path>
                </a:pathLst>
              </a:custGeom>
              <a:solidFill>
                <a:srgbClr val="89898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3" name="Freeform 3217"/>
              <p:cNvSpPr>
                <a:spLocks/>
              </p:cNvSpPr>
              <p:nvPr/>
            </p:nvSpPr>
            <p:spPr bwMode="auto">
              <a:xfrm>
                <a:off x="5277" y="1440"/>
                <a:ext cx="17" cy="88"/>
              </a:xfrm>
              <a:custGeom>
                <a:avLst/>
                <a:gdLst>
                  <a:gd name="T0" fmla="*/ 10 w 17"/>
                  <a:gd name="T1" fmla="*/ 7 h 88"/>
                  <a:gd name="T2" fmla="*/ 9 w 17"/>
                  <a:gd name="T3" fmla="*/ 6 h 88"/>
                  <a:gd name="T4" fmla="*/ 7 w 17"/>
                  <a:gd name="T5" fmla="*/ 5 h 88"/>
                  <a:gd name="T6" fmla="*/ 6 w 17"/>
                  <a:gd name="T7" fmla="*/ 4 h 88"/>
                  <a:gd name="T8" fmla="*/ 5 w 17"/>
                  <a:gd name="T9" fmla="*/ 3 h 88"/>
                  <a:gd name="T10" fmla="*/ 3 w 17"/>
                  <a:gd name="T11" fmla="*/ 2 h 88"/>
                  <a:gd name="T12" fmla="*/ 2 w 17"/>
                  <a:gd name="T13" fmla="*/ 1 h 88"/>
                  <a:gd name="T14" fmla="*/ 1 w 17"/>
                  <a:gd name="T15" fmla="*/ 0 h 88"/>
                  <a:gd name="T16" fmla="*/ 0 w 17"/>
                  <a:gd name="T17" fmla="*/ 0 h 88"/>
                  <a:gd name="T18" fmla="*/ 3 w 17"/>
                  <a:gd name="T19" fmla="*/ 10 h 88"/>
                  <a:gd name="T20" fmla="*/ 6 w 17"/>
                  <a:gd name="T21" fmla="*/ 21 h 88"/>
                  <a:gd name="T22" fmla="*/ 8 w 17"/>
                  <a:gd name="T23" fmla="*/ 32 h 88"/>
                  <a:gd name="T24" fmla="*/ 8 w 17"/>
                  <a:gd name="T25" fmla="*/ 43 h 88"/>
                  <a:gd name="T26" fmla="*/ 8 w 17"/>
                  <a:gd name="T27" fmla="*/ 54 h 88"/>
                  <a:gd name="T28" fmla="*/ 6 w 17"/>
                  <a:gd name="T29" fmla="*/ 65 h 88"/>
                  <a:gd name="T30" fmla="*/ 3 w 17"/>
                  <a:gd name="T31" fmla="*/ 76 h 88"/>
                  <a:gd name="T32" fmla="*/ 0 w 17"/>
                  <a:gd name="T33" fmla="*/ 87 h 88"/>
                  <a:gd name="T34" fmla="*/ 1 w 17"/>
                  <a:gd name="T35" fmla="*/ 86 h 88"/>
                  <a:gd name="T36" fmla="*/ 2 w 17"/>
                  <a:gd name="T37" fmla="*/ 85 h 88"/>
                  <a:gd name="T38" fmla="*/ 4 w 17"/>
                  <a:gd name="T39" fmla="*/ 84 h 88"/>
                  <a:gd name="T40" fmla="*/ 5 w 17"/>
                  <a:gd name="T41" fmla="*/ 83 h 88"/>
                  <a:gd name="T42" fmla="*/ 6 w 17"/>
                  <a:gd name="T43" fmla="*/ 82 h 88"/>
                  <a:gd name="T44" fmla="*/ 8 w 17"/>
                  <a:gd name="T45" fmla="*/ 81 h 88"/>
                  <a:gd name="T46" fmla="*/ 9 w 17"/>
                  <a:gd name="T47" fmla="*/ 80 h 88"/>
                  <a:gd name="T48" fmla="*/ 10 w 17"/>
                  <a:gd name="T49" fmla="*/ 79 h 88"/>
                  <a:gd name="T50" fmla="*/ 12 w 17"/>
                  <a:gd name="T51" fmla="*/ 70 h 88"/>
                  <a:gd name="T52" fmla="*/ 14 w 17"/>
                  <a:gd name="T53" fmla="*/ 61 h 88"/>
                  <a:gd name="T54" fmla="*/ 16 w 17"/>
                  <a:gd name="T55" fmla="*/ 52 h 88"/>
                  <a:gd name="T56" fmla="*/ 16 w 17"/>
                  <a:gd name="T57" fmla="*/ 43 h 88"/>
                  <a:gd name="T58" fmla="*/ 15 w 17"/>
                  <a:gd name="T59" fmla="*/ 34 h 88"/>
                  <a:gd name="T60" fmla="*/ 14 w 17"/>
                  <a:gd name="T61" fmla="*/ 25 h 88"/>
                  <a:gd name="T62" fmla="*/ 12 w 17"/>
                  <a:gd name="T63" fmla="*/ 16 h 88"/>
                  <a:gd name="T64" fmla="*/ 10 w 17"/>
                  <a:gd name="T65" fmla="*/ 7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88"/>
                  <a:gd name="T101" fmla="*/ 17 w 17"/>
                  <a:gd name="T102" fmla="*/ 88 h 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88">
                    <a:moveTo>
                      <a:pt x="10" y="7"/>
                    </a:moveTo>
                    <a:lnTo>
                      <a:pt x="9" y="6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8" y="32"/>
                    </a:lnTo>
                    <a:lnTo>
                      <a:pt x="8" y="43"/>
                    </a:lnTo>
                    <a:lnTo>
                      <a:pt x="8" y="54"/>
                    </a:lnTo>
                    <a:lnTo>
                      <a:pt x="6" y="65"/>
                    </a:lnTo>
                    <a:lnTo>
                      <a:pt x="3" y="76"/>
                    </a:lnTo>
                    <a:lnTo>
                      <a:pt x="0" y="87"/>
                    </a:lnTo>
                    <a:lnTo>
                      <a:pt x="1" y="86"/>
                    </a:lnTo>
                    <a:lnTo>
                      <a:pt x="2" y="85"/>
                    </a:lnTo>
                    <a:lnTo>
                      <a:pt x="4" y="84"/>
                    </a:lnTo>
                    <a:lnTo>
                      <a:pt x="5" y="83"/>
                    </a:lnTo>
                    <a:lnTo>
                      <a:pt x="6" y="82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2" y="70"/>
                    </a:lnTo>
                    <a:lnTo>
                      <a:pt x="14" y="61"/>
                    </a:lnTo>
                    <a:lnTo>
                      <a:pt x="16" y="52"/>
                    </a:lnTo>
                    <a:lnTo>
                      <a:pt x="16" y="43"/>
                    </a:lnTo>
                    <a:lnTo>
                      <a:pt x="15" y="34"/>
                    </a:lnTo>
                    <a:lnTo>
                      <a:pt x="14" y="25"/>
                    </a:lnTo>
                    <a:lnTo>
                      <a:pt x="12" y="16"/>
                    </a:lnTo>
                    <a:lnTo>
                      <a:pt x="10" y="7"/>
                    </a:lnTo>
                  </a:path>
                </a:pathLst>
              </a:custGeom>
              <a:solidFill>
                <a:srgbClr val="8F8F8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4" name="Freeform 3218"/>
              <p:cNvSpPr>
                <a:spLocks/>
              </p:cNvSpPr>
              <p:nvPr/>
            </p:nvSpPr>
            <p:spPr bwMode="auto">
              <a:xfrm>
                <a:off x="5272" y="1434"/>
                <a:ext cx="17" cy="99"/>
              </a:xfrm>
              <a:custGeom>
                <a:avLst/>
                <a:gdLst>
                  <a:gd name="T0" fmla="*/ 8 w 17"/>
                  <a:gd name="T1" fmla="*/ 5 h 99"/>
                  <a:gd name="T2" fmla="*/ 8 w 17"/>
                  <a:gd name="T3" fmla="*/ 5 h 99"/>
                  <a:gd name="T4" fmla="*/ 7 w 17"/>
                  <a:gd name="T5" fmla="*/ 4 h 99"/>
                  <a:gd name="T6" fmla="*/ 6 w 17"/>
                  <a:gd name="T7" fmla="*/ 4 h 99"/>
                  <a:gd name="T8" fmla="*/ 5 w 17"/>
                  <a:gd name="T9" fmla="*/ 3 h 99"/>
                  <a:gd name="T10" fmla="*/ 5 w 17"/>
                  <a:gd name="T11" fmla="*/ 3 h 99"/>
                  <a:gd name="T12" fmla="*/ 4 w 17"/>
                  <a:gd name="T13" fmla="*/ 2 h 99"/>
                  <a:gd name="T14" fmla="*/ 3 w 17"/>
                  <a:gd name="T15" fmla="*/ 2 h 99"/>
                  <a:gd name="T16" fmla="*/ 2 w 17"/>
                  <a:gd name="T17" fmla="*/ 1 h 99"/>
                  <a:gd name="T18" fmla="*/ 2 w 17"/>
                  <a:gd name="T19" fmla="*/ 1 h 99"/>
                  <a:gd name="T20" fmla="*/ 1 w 17"/>
                  <a:gd name="T21" fmla="*/ 0 h 99"/>
                  <a:gd name="T22" fmla="*/ 0 w 17"/>
                  <a:gd name="T23" fmla="*/ 0 h 99"/>
                  <a:gd name="T24" fmla="*/ 0 w 17"/>
                  <a:gd name="T25" fmla="*/ 0 h 99"/>
                  <a:gd name="T26" fmla="*/ 4 w 17"/>
                  <a:gd name="T27" fmla="*/ 12 h 99"/>
                  <a:gd name="T28" fmla="*/ 7 w 17"/>
                  <a:gd name="T29" fmla="*/ 24 h 99"/>
                  <a:gd name="T30" fmla="*/ 9 w 17"/>
                  <a:gd name="T31" fmla="*/ 36 h 99"/>
                  <a:gd name="T32" fmla="*/ 9 w 17"/>
                  <a:gd name="T33" fmla="*/ 49 h 99"/>
                  <a:gd name="T34" fmla="*/ 9 w 17"/>
                  <a:gd name="T35" fmla="*/ 61 h 99"/>
                  <a:gd name="T36" fmla="*/ 7 w 17"/>
                  <a:gd name="T37" fmla="*/ 73 h 99"/>
                  <a:gd name="T38" fmla="*/ 4 w 17"/>
                  <a:gd name="T39" fmla="*/ 86 h 99"/>
                  <a:gd name="T40" fmla="*/ 0 w 17"/>
                  <a:gd name="T41" fmla="*/ 98 h 99"/>
                  <a:gd name="T42" fmla="*/ 0 w 17"/>
                  <a:gd name="T43" fmla="*/ 97 h 99"/>
                  <a:gd name="T44" fmla="*/ 1 w 17"/>
                  <a:gd name="T45" fmla="*/ 97 h 99"/>
                  <a:gd name="T46" fmla="*/ 2 w 17"/>
                  <a:gd name="T47" fmla="*/ 96 h 99"/>
                  <a:gd name="T48" fmla="*/ 2 w 17"/>
                  <a:gd name="T49" fmla="*/ 96 h 99"/>
                  <a:gd name="T50" fmla="*/ 3 w 17"/>
                  <a:gd name="T51" fmla="*/ 96 h 99"/>
                  <a:gd name="T52" fmla="*/ 4 w 17"/>
                  <a:gd name="T53" fmla="*/ 95 h 99"/>
                  <a:gd name="T54" fmla="*/ 5 w 17"/>
                  <a:gd name="T55" fmla="*/ 94 h 99"/>
                  <a:gd name="T56" fmla="*/ 6 w 17"/>
                  <a:gd name="T57" fmla="*/ 94 h 99"/>
                  <a:gd name="T58" fmla="*/ 6 w 17"/>
                  <a:gd name="T59" fmla="*/ 93 h 99"/>
                  <a:gd name="T60" fmla="*/ 7 w 17"/>
                  <a:gd name="T61" fmla="*/ 93 h 99"/>
                  <a:gd name="T62" fmla="*/ 8 w 17"/>
                  <a:gd name="T63" fmla="*/ 93 h 99"/>
                  <a:gd name="T64" fmla="*/ 8 w 17"/>
                  <a:gd name="T65" fmla="*/ 92 h 99"/>
                  <a:gd name="T66" fmla="*/ 12 w 17"/>
                  <a:gd name="T67" fmla="*/ 81 h 99"/>
                  <a:gd name="T68" fmla="*/ 14 w 17"/>
                  <a:gd name="T69" fmla="*/ 71 h 99"/>
                  <a:gd name="T70" fmla="*/ 15 w 17"/>
                  <a:gd name="T71" fmla="*/ 60 h 99"/>
                  <a:gd name="T72" fmla="*/ 16 w 17"/>
                  <a:gd name="T73" fmla="*/ 49 h 99"/>
                  <a:gd name="T74" fmla="*/ 15 w 17"/>
                  <a:gd name="T75" fmla="*/ 37 h 99"/>
                  <a:gd name="T76" fmla="*/ 14 w 17"/>
                  <a:gd name="T77" fmla="*/ 27 h 99"/>
                  <a:gd name="T78" fmla="*/ 11 w 17"/>
                  <a:gd name="T79" fmla="*/ 16 h 99"/>
                  <a:gd name="T80" fmla="*/ 8 w 17"/>
                  <a:gd name="T81" fmla="*/ 5 h 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"/>
                  <a:gd name="T124" fmla="*/ 0 h 99"/>
                  <a:gd name="T125" fmla="*/ 17 w 17"/>
                  <a:gd name="T126" fmla="*/ 99 h 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" h="99">
                    <a:moveTo>
                      <a:pt x="8" y="5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7" y="24"/>
                    </a:lnTo>
                    <a:lnTo>
                      <a:pt x="9" y="36"/>
                    </a:lnTo>
                    <a:lnTo>
                      <a:pt x="9" y="49"/>
                    </a:lnTo>
                    <a:lnTo>
                      <a:pt x="9" y="61"/>
                    </a:lnTo>
                    <a:lnTo>
                      <a:pt x="7" y="73"/>
                    </a:lnTo>
                    <a:lnTo>
                      <a:pt x="4" y="86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2" y="96"/>
                    </a:lnTo>
                    <a:lnTo>
                      <a:pt x="3" y="96"/>
                    </a:lnTo>
                    <a:lnTo>
                      <a:pt x="4" y="95"/>
                    </a:lnTo>
                    <a:lnTo>
                      <a:pt x="5" y="94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7" y="93"/>
                    </a:lnTo>
                    <a:lnTo>
                      <a:pt x="8" y="93"/>
                    </a:lnTo>
                    <a:lnTo>
                      <a:pt x="8" y="92"/>
                    </a:lnTo>
                    <a:lnTo>
                      <a:pt x="12" y="81"/>
                    </a:lnTo>
                    <a:lnTo>
                      <a:pt x="14" y="71"/>
                    </a:lnTo>
                    <a:lnTo>
                      <a:pt x="15" y="60"/>
                    </a:lnTo>
                    <a:lnTo>
                      <a:pt x="16" y="49"/>
                    </a:lnTo>
                    <a:lnTo>
                      <a:pt x="15" y="37"/>
                    </a:lnTo>
                    <a:lnTo>
                      <a:pt x="14" y="27"/>
                    </a:lnTo>
                    <a:lnTo>
                      <a:pt x="11" y="16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9494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5" name="Freeform 3219"/>
              <p:cNvSpPr>
                <a:spLocks/>
              </p:cNvSpPr>
              <p:nvPr/>
            </p:nvSpPr>
            <p:spPr bwMode="auto">
              <a:xfrm>
                <a:off x="5267" y="1430"/>
                <a:ext cx="17" cy="109"/>
              </a:xfrm>
              <a:custGeom>
                <a:avLst/>
                <a:gdLst>
                  <a:gd name="T0" fmla="*/ 7 w 17"/>
                  <a:gd name="T1" fmla="*/ 4 h 109"/>
                  <a:gd name="T2" fmla="*/ 6 w 17"/>
                  <a:gd name="T3" fmla="*/ 3 h 109"/>
                  <a:gd name="T4" fmla="*/ 5 w 17"/>
                  <a:gd name="T5" fmla="*/ 3 h 109"/>
                  <a:gd name="T6" fmla="*/ 4 w 17"/>
                  <a:gd name="T7" fmla="*/ 2 h 109"/>
                  <a:gd name="T8" fmla="*/ 3 w 17"/>
                  <a:gd name="T9" fmla="*/ 1 h 109"/>
                  <a:gd name="T10" fmla="*/ 2 w 17"/>
                  <a:gd name="T11" fmla="*/ 1 h 109"/>
                  <a:gd name="T12" fmla="*/ 2 w 17"/>
                  <a:gd name="T13" fmla="*/ 0 h 109"/>
                  <a:gd name="T14" fmla="*/ 1 w 17"/>
                  <a:gd name="T15" fmla="*/ 0 h 109"/>
                  <a:gd name="T16" fmla="*/ 0 w 17"/>
                  <a:gd name="T17" fmla="*/ 0 h 109"/>
                  <a:gd name="T18" fmla="*/ 4 w 17"/>
                  <a:gd name="T19" fmla="*/ 12 h 109"/>
                  <a:gd name="T20" fmla="*/ 8 w 17"/>
                  <a:gd name="T21" fmla="*/ 26 h 109"/>
                  <a:gd name="T22" fmla="*/ 10 w 17"/>
                  <a:gd name="T23" fmla="*/ 39 h 109"/>
                  <a:gd name="T24" fmla="*/ 10 w 17"/>
                  <a:gd name="T25" fmla="*/ 53 h 109"/>
                  <a:gd name="T26" fmla="*/ 10 w 17"/>
                  <a:gd name="T27" fmla="*/ 67 h 109"/>
                  <a:gd name="T28" fmla="*/ 8 w 17"/>
                  <a:gd name="T29" fmla="*/ 81 h 109"/>
                  <a:gd name="T30" fmla="*/ 4 w 17"/>
                  <a:gd name="T31" fmla="*/ 94 h 109"/>
                  <a:gd name="T32" fmla="*/ 0 w 17"/>
                  <a:gd name="T33" fmla="*/ 108 h 109"/>
                  <a:gd name="T34" fmla="*/ 1 w 17"/>
                  <a:gd name="T35" fmla="*/ 107 h 109"/>
                  <a:gd name="T36" fmla="*/ 2 w 17"/>
                  <a:gd name="T37" fmla="*/ 106 h 109"/>
                  <a:gd name="T38" fmla="*/ 3 w 17"/>
                  <a:gd name="T39" fmla="*/ 106 h 109"/>
                  <a:gd name="T40" fmla="*/ 4 w 17"/>
                  <a:gd name="T41" fmla="*/ 105 h 109"/>
                  <a:gd name="T42" fmla="*/ 4 w 17"/>
                  <a:gd name="T43" fmla="*/ 105 h 109"/>
                  <a:gd name="T44" fmla="*/ 6 w 17"/>
                  <a:gd name="T45" fmla="*/ 104 h 109"/>
                  <a:gd name="T46" fmla="*/ 7 w 17"/>
                  <a:gd name="T47" fmla="*/ 104 h 109"/>
                  <a:gd name="T48" fmla="*/ 7 w 17"/>
                  <a:gd name="T49" fmla="*/ 103 h 109"/>
                  <a:gd name="T50" fmla="*/ 11 w 17"/>
                  <a:gd name="T51" fmla="*/ 91 h 109"/>
                  <a:gd name="T52" fmla="*/ 14 w 17"/>
                  <a:gd name="T53" fmla="*/ 78 h 109"/>
                  <a:gd name="T54" fmla="*/ 15 w 17"/>
                  <a:gd name="T55" fmla="*/ 66 h 109"/>
                  <a:gd name="T56" fmla="*/ 16 w 17"/>
                  <a:gd name="T57" fmla="*/ 53 h 109"/>
                  <a:gd name="T58" fmla="*/ 15 w 17"/>
                  <a:gd name="T59" fmla="*/ 41 h 109"/>
                  <a:gd name="T60" fmla="*/ 13 w 17"/>
                  <a:gd name="T61" fmla="*/ 28 h 109"/>
                  <a:gd name="T62" fmla="*/ 11 w 17"/>
                  <a:gd name="T63" fmla="*/ 16 h 109"/>
                  <a:gd name="T64" fmla="*/ 7 w 17"/>
                  <a:gd name="T65" fmla="*/ 4 h 1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09"/>
                  <a:gd name="T101" fmla="*/ 17 w 17"/>
                  <a:gd name="T102" fmla="*/ 109 h 1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09">
                    <a:moveTo>
                      <a:pt x="7" y="4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8" y="26"/>
                    </a:lnTo>
                    <a:lnTo>
                      <a:pt x="10" y="39"/>
                    </a:lnTo>
                    <a:lnTo>
                      <a:pt x="10" y="53"/>
                    </a:lnTo>
                    <a:lnTo>
                      <a:pt x="10" y="67"/>
                    </a:lnTo>
                    <a:lnTo>
                      <a:pt x="8" y="81"/>
                    </a:lnTo>
                    <a:lnTo>
                      <a:pt x="4" y="94"/>
                    </a:lnTo>
                    <a:lnTo>
                      <a:pt x="0" y="108"/>
                    </a:lnTo>
                    <a:lnTo>
                      <a:pt x="1" y="107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4" y="105"/>
                    </a:lnTo>
                    <a:lnTo>
                      <a:pt x="6" y="104"/>
                    </a:lnTo>
                    <a:lnTo>
                      <a:pt x="7" y="104"/>
                    </a:lnTo>
                    <a:lnTo>
                      <a:pt x="7" y="103"/>
                    </a:lnTo>
                    <a:lnTo>
                      <a:pt x="11" y="91"/>
                    </a:lnTo>
                    <a:lnTo>
                      <a:pt x="14" y="78"/>
                    </a:lnTo>
                    <a:lnTo>
                      <a:pt x="15" y="66"/>
                    </a:lnTo>
                    <a:lnTo>
                      <a:pt x="16" y="53"/>
                    </a:lnTo>
                    <a:lnTo>
                      <a:pt x="15" y="41"/>
                    </a:lnTo>
                    <a:lnTo>
                      <a:pt x="13" y="28"/>
                    </a:lnTo>
                    <a:lnTo>
                      <a:pt x="11" y="16"/>
                    </a:lnTo>
                    <a:lnTo>
                      <a:pt x="7" y="4"/>
                    </a:lnTo>
                  </a:path>
                </a:pathLst>
              </a:custGeom>
              <a:solidFill>
                <a:srgbClr val="99999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6" name="Freeform 3220"/>
              <p:cNvSpPr>
                <a:spLocks/>
              </p:cNvSpPr>
              <p:nvPr/>
            </p:nvSpPr>
            <p:spPr bwMode="auto">
              <a:xfrm>
                <a:off x="5262" y="1427"/>
                <a:ext cx="17" cy="114"/>
              </a:xfrm>
              <a:custGeom>
                <a:avLst/>
                <a:gdLst>
                  <a:gd name="T0" fmla="*/ 6 w 17"/>
                  <a:gd name="T1" fmla="*/ 3 h 114"/>
                  <a:gd name="T2" fmla="*/ 5 w 17"/>
                  <a:gd name="T3" fmla="*/ 2 h 114"/>
                  <a:gd name="T4" fmla="*/ 4 w 17"/>
                  <a:gd name="T5" fmla="*/ 2 h 114"/>
                  <a:gd name="T6" fmla="*/ 3 w 17"/>
                  <a:gd name="T7" fmla="*/ 1 h 114"/>
                  <a:gd name="T8" fmla="*/ 3 w 17"/>
                  <a:gd name="T9" fmla="*/ 1 h 114"/>
                  <a:gd name="T10" fmla="*/ 2 w 17"/>
                  <a:gd name="T11" fmla="*/ 1 h 114"/>
                  <a:gd name="T12" fmla="*/ 1 w 17"/>
                  <a:gd name="T13" fmla="*/ 0 h 114"/>
                  <a:gd name="T14" fmla="*/ 0 w 17"/>
                  <a:gd name="T15" fmla="*/ 0 h 114"/>
                  <a:gd name="T16" fmla="*/ 0 w 17"/>
                  <a:gd name="T17" fmla="*/ 0 h 114"/>
                  <a:gd name="T18" fmla="*/ 2 w 17"/>
                  <a:gd name="T19" fmla="*/ 6 h 114"/>
                  <a:gd name="T20" fmla="*/ 5 w 17"/>
                  <a:gd name="T21" fmla="*/ 13 h 114"/>
                  <a:gd name="T22" fmla="*/ 7 w 17"/>
                  <a:gd name="T23" fmla="*/ 20 h 114"/>
                  <a:gd name="T24" fmla="*/ 8 w 17"/>
                  <a:gd name="T25" fmla="*/ 27 h 114"/>
                  <a:gd name="T26" fmla="*/ 9 w 17"/>
                  <a:gd name="T27" fmla="*/ 34 h 114"/>
                  <a:gd name="T28" fmla="*/ 10 w 17"/>
                  <a:gd name="T29" fmla="*/ 41 h 114"/>
                  <a:gd name="T30" fmla="*/ 11 w 17"/>
                  <a:gd name="T31" fmla="*/ 48 h 114"/>
                  <a:gd name="T32" fmla="*/ 11 w 17"/>
                  <a:gd name="T33" fmla="*/ 56 h 114"/>
                  <a:gd name="T34" fmla="*/ 11 w 17"/>
                  <a:gd name="T35" fmla="*/ 64 h 114"/>
                  <a:gd name="T36" fmla="*/ 10 w 17"/>
                  <a:gd name="T37" fmla="*/ 71 h 114"/>
                  <a:gd name="T38" fmla="*/ 10 w 17"/>
                  <a:gd name="T39" fmla="*/ 78 h 114"/>
                  <a:gd name="T40" fmla="*/ 8 w 17"/>
                  <a:gd name="T41" fmla="*/ 86 h 114"/>
                  <a:gd name="T42" fmla="*/ 7 w 17"/>
                  <a:gd name="T43" fmla="*/ 92 h 114"/>
                  <a:gd name="T44" fmla="*/ 5 w 17"/>
                  <a:gd name="T45" fmla="*/ 100 h 114"/>
                  <a:gd name="T46" fmla="*/ 2 w 17"/>
                  <a:gd name="T47" fmla="*/ 106 h 114"/>
                  <a:gd name="T48" fmla="*/ 0 w 17"/>
                  <a:gd name="T49" fmla="*/ 113 h 114"/>
                  <a:gd name="T50" fmla="*/ 0 w 17"/>
                  <a:gd name="T51" fmla="*/ 113 h 114"/>
                  <a:gd name="T52" fmla="*/ 1 w 17"/>
                  <a:gd name="T53" fmla="*/ 112 h 114"/>
                  <a:gd name="T54" fmla="*/ 2 w 17"/>
                  <a:gd name="T55" fmla="*/ 112 h 114"/>
                  <a:gd name="T56" fmla="*/ 3 w 17"/>
                  <a:gd name="T57" fmla="*/ 111 h 114"/>
                  <a:gd name="T58" fmla="*/ 4 w 17"/>
                  <a:gd name="T59" fmla="*/ 111 h 114"/>
                  <a:gd name="T60" fmla="*/ 5 w 17"/>
                  <a:gd name="T61" fmla="*/ 110 h 114"/>
                  <a:gd name="T62" fmla="*/ 5 w 17"/>
                  <a:gd name="T63" fmla="*/ 110 h 114"/>
                  <a:gd name="T64" fmla="*/ 6 w 17"/>
                  <a:gd name="T65" fmla="*/ 109 h 114"/>
                  <a:gd name="T66" fmla="*/ 10 w 17"/>
                  <a:gd name="T67" fmla="*/ 97 h 114"/>
                  <a:gd name="T68" fmla="*/ 13 w 17"/>
                  <a:gd name="T69" fmla="*/ 83 h 114"/>
                  <a:gd name="T70" fmla="*/ 15 w 17"/>
                  <a:gd name="T71" fmla="*/ 70 h 114"/>
                  <a:gd name="T72" fmla="*/ 16 w 17"/>
                  <a:gd name="T73" fmla="*/ 56 h 114"/>
                  <a:gd name="T74" fmla="*/ 15 w 17"/>
                  <a:gd name="T75" fmla="*/ 42 h 114"/>
                  <a:gd name="T76" fmla="*/ 13 w 17"/>
                  <a:gd name="T77" fmla="*/ 29 h 114"/>
                  <a:gd name="T78" fmla="*/ 10 w 17"/>
                  <a:gd name="T79" fmla="*/ 15 h 114"/>
                  <a:gd name="T80" fmla="*/ 6 w 17"/>
                  <a:gd name="T81" fmla="*/ 3 h 1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"/>
                  <a:gd name="T124" fmla="*/ 0 h 114"/>
                  <a:gd name="T125" fmla="*/ 17 w 17"/>
                  <a:gd name="T126" fmla="*/ 114 h 1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" h="114">
                    <a:moveTo>
                      <a:pt x="6" y="3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5" y="13"/>
                    </a:lnTo>
                    <a:lnTo>
                      <a:pt x="7" y="20"/>
                    </a:lnTo>
                    <a:lnTo>
                      <a:pt x="8" y="27"/>
                    </a:lnTo>
                    <a:lnTo>
                      <a:pt x="9" y="34"/>
                    </a:lnTo>
                    <a:lnTo>
                      <a:pt x="10" y="41"/>
                    </a:lnTo>
                    <a:lnTo>
                      <a:pt x="11" y="48"/>
                    </a:lnTo>
                    <a:lnTo>
                      <a:pt x="11" y="56"/>
                    </a:lnTo>
                    <a:lnTo>
                      <a:pt x="11" y="64"/>
                    </a:lnTo>
                    <a:lnTo>
                      <a:pt x="10" y="71"/>
                    </a:lnTo>
                    <a:lnTo>
                      <a:pt x="10" y="78"/>
                    </a:lnTo>
                    <a:lnTo>
                      <a:pt x="8" y="86"/>
                    </a:lnTo>
                    <a:lnTo>
                      <a:pt x="7" y="92"/>
                    </a:lnTo>
                    <a:lnTo>
                      <a:pt x="5" y="100"/>
                    </a:lnTo>
                    <a:lnTo>
                      <a:pt x="2" y="106"/>
                    </a:lnTo>
                    <a:lnTo>
                      <a:pt x="0" y="113"/>
                    </a:lnTo>
                    <a:lnTo>
                      <a:pt x="1" y="112"/>
                    </a:lnTo>
                    <a:lnTo>
                      <a:pt x="2" y="112"/>
                    </a:lnTo>
                    <a:lnTo>
                      <a:pt x="3" y="111"/>
                    </a:lnTo>
                    <a:lnTo>
                      <a:pt x="4" y="111"/>
                    </a:lnTo>
                    <a:lnTo>
                      <a:pt x="5" y="110"/>
                    </a:lnTo>
                    <a:lnTo>
                      <a:pt x="6" y="109"/>
                    </a:lnTo>
                    <a:lnTo>
                      <a:pt x="10" y="97"/>
                    </a:lnTo>
                    <a:lnTo>
                      <a:pt x="13" y="83"/>
                    </a:lnTo>
                    <a:lnTo>
                      <a:pt x="15" y="70"/>
                    </a:lnTo>
                    <a:lnTo>
                      <a:pt x="16" y="56"/>
                    </a:lnTo>
                    <a:lnTo>
                      <a:pt x="15" y="42"/>
                    </a:lnTo>
                    <a:lnTo>
                      <a:pt x="13" y="29"/>
                    </a:lnTo>
                    <a:lnTo>
                      <a:pt x="10" y="15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9F9F9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7" name="Freeform 3221"/>
              <p:cNvSpPr>
                <a:spLocks/>
              </p:cNvSpPr>
              <p:nvPr/>
            </p:nvSpPr>
            <p:spPr bwMode="auto">
              <a:xfrm>
                <a:off x="5257" y="1426"/>
                <a:ext cx="17" cy="117"/>
              </a:xfrm>
              <a:custGeom>
                <a:avLst/>
                <a:gdLst>
                  <a:gd name="T0" fmla="*/ 5 w 17"/>
                  <a:gd name="T1" fmla="*/ 1 h 117"/>
                  <a:gd name="T2" fmla="*/ 5 w 17"/>
                  <a:gd name="T3" fmla="*/ 0 h 117"/>
                  <a:gd name="T4" fmla="*/ 4 w 17"/>
                  <a:gd name="T5" fmla="*/ 0 h 117"/>
                  <a:gd name="T6" fmla="*/ 3 w 17"/>
                  <a:gd name="T7" fmla="*/ 0 h 117"/>
                  <a:gd name="T8" fmla="*/ 2 w 17"/>
                  <a:gd name="T9" fmla="*/ 0 h 117"/>
                  <a:gd name="T10" fmla="*/ 2 w 17"/>
                  <a:gd name="T11" fmla="*/ 0 h 117"/>
                  <a:gd name="T12" fmla="*/ 1 w 17"/>
                  <a:gd name="T13" fmla="*/ 0 h 117"/>
                  <a:gd name="T14" fmla="*/ 0 w 17"/>
                  <a:gd name="T15" fmla="*/ 0 h 117"/>
                  <a:gd name="T16" fmla="*/ 0 w 17"/>
                  <a:gd name="T17" fmla="*/ 0 h 117"/>
                  <a:gd name="T18" fmla="*/ 2 w 17"/>
                  <a:gd name="T19" fmla="*/ 6 h 117"/>
                  <a:gd name="T20" fmla="*/ 5 w 17"/>
                  <a:gd name="T21" fmla="*/ 12 h 117"/>
                  <a:gd name="T22" fmla="*/ 7 w 17"/>
                  <a:gd name="T23" fmla="*/ 19 h 117"/>
                  <a:gd name="T24" fmla="*/ 9 w 17"/>
                  <a:gd name="T25" fmla="*/ 27 h 117"/>
                  <a:gd name="T26" fmla="*/ 10 w 17"/>
                  <a:gd name="T27" fmla="*/ 34 h 117"/>
                  <a:gd name="T28" fmla="*/ 11 w 17"/>
                  <a:gd name="T29" fmla="*/ 42 h 117"/>
                  <a:gd name="T30" fmla="*/ 12 w 17"/>
                  <a:gd name="T31" fmla="*/ 50 h 117"/>
                  <a:gd name="T32" fmla="*/ 12 w 17"/>
                  <a:gd name="T33" fmla="*/ 57 h 117"/>
                  <a:gd name="T34" fmla="*/ 12 w 17"/>
                  <a:gd name="T35" fmla="*/ 65 h 117"/>
                  <a:gd name="T36" fmla="*/ 11 w 17"/>
                  <a:gd name="T37" fmla="*/ 73 h 117"/>
                  <a:gd name="T38" fmla="*/ 10 w 17"/>
                  <a:gd name="T39" fmla="*/ 81 h 117"/>
                  <a:gd name="T40" fmla="*/ 9 w 17"/>
                  <a:gd name="T41" fmla="*/ 88 h 117"/>
                  <a:gd name="T42" fmla="*/ 7 w 17"/>
                  <a:gd name="T43" fmla="*/ 95 h 117"/>
                  <a:gd name="T44" fmla="*/ 5 w 17"/>
                  <a:gd name="T45" fmla="*/ 102 h 117"/>
                  <a:gd name="T46" fmla="*/ 2 w 17"/>
                  <a:gd name="T47" fmla="*/ 109 h 117"/>
                  <a:gd name="T48" fmla="*/ 0 w 17"/>
                  <a:gd name="T49" fmla="*/ 116 h 117"/>
                  <a:gd name="T50" fmla="*/ 0 w 17"/>
                  <a:gd name="T51" fmla="*/ 115 h 117"/>
                  <a:gd name="T52" fmla="*/ 1 w 17"/>
                  <a:gd name="T53" fmla="*/ 115 h 117"/>
                  <a:gd name="T54" fmla="*/ 2 w 17"/>
                  <a:gd name="T55" fmla="*/ 115 h 117"/>
                  <a:gd name="T56" fmla="*/ 3 w 17"/>
                  <a:gd name="T57" fmla="*/ 115 h 117"/>
                  <a:gd name="T58" fmla="*/ 3 w 17"/>
                  <a:gd name="T59" fmla="*/ 114 h 117"/>
                  <a:gd name="T60" fmla="*/ 4 w 17"/>
                  <a:gd name="T61" fmla="*/ 114 h 117"/>
                  <a:gd name="T62" fmla="*/ 5 w 17"/>
                  <a:gd name="T63" fmla="*/ 114 h 117"/>
                  <a:gd name="T64" fmla="*/ 5 w 17"/>
                  <a:gd name="T65" fmla="*/ 114 h 117"/>
                  <a:gd name="T66" fmla="*/ 8 w 17"/>
                  <a:gd name="T67" fmla="*/ 107 h 117"/>
                  <a:gd name="T68" fmla="*/ 10 w 17"/>
                  <a:gd name="T69" fmla="*/ 101 h 117"/>
                  <a:gd name="T70" fmla="*/ 12 w 17"/>
                  <a:gd name="T71" fmla="*/ 94 h 117"/>
                  <a:gd name="T72" fmla="*/ 13 w 17"/>
                  <a:gd name="T73" fmla="*/ 87 h 117"/>
                  <a:gd name="T74" fmla="*/ 14 w 17"/>
                  <a:gd name="T75" fmla="*/ 79 h 117"/>
                  <a:gd name="T76" fmla="*/ 15 w 17"/>
                  <a:gd name="T77" fmla="*/ 72 h 117"/>
                  <a:gd name="T78" fmla="*/ 15 w 17"/>
                  <a:gd name="T79" fmla="*/ 65 h 117"/>
                  <a:gd name="T80" fmla="*/ 16 w 17"/>
                  <a:gd name="T81" fmla="*/ 57 h 117"/>
                  <a:gd name="T82" fmla="*/ 15 w 17"/>
                  <a:gd name="T83" fmla="*/ 50 h 117"/>
                  <a:gd name="T84" fmla="*/ 15 w 17"/>
                  <a:gd name="T85" fmla="*/ 42 h 117"/>
                  <a:gd name="T86" fmla="*/ 14 w 17"/>
                  <a:gd name="T87" fmla="*/ 35 h 117"/>
                  <a:gd name="T88" fmla="*/ 13 w 17"/>
                  <a:gd name="T89" fmla="*/ 28 h 117"/>
                  <a:gd name="T90" fmla="*/ 12 w 17"/>
                  <a:gd name="T91" fmla="*/ 21 h 117"/>
                  <a:gd name="T92" fmla="*/ 10 w 17"/>
                  <a:gd name="T93" fmla="*/ 14 h 117"/>
                  <a:gd name="T94" fmla="*/ 8 w 17"/>
                  <a:gd name="T95" fmla="*/ 7 h 117"/>
                  <a:gd name="T96" fmla="*/ 5 w 17"/>
                  <a:gd name="T97" fmla="*/ 1 h 1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"/>
                  <a:gd name="T148" fmla="*/ 0 h 117"/>
                  <a:gd name="T149" fmla="*/ 17 w 17"/>
                  <a:gd name="T150" fmla="*/ 117 h 11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" h="117">
                    <a:moveTo>
                      <a:pt x="5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5" y="12"/>
                    </a:lnTo>
                    <a:lnTo>
                      <a:pt x="7" y="19"/>
                    </a:lnTo>
                    <a:lnTo>
                      <a:pt x="9" y="27"/>
                    </a:lnTo>
                    <a:lnTo>
                      <a:pt x="10" y="34"/>
                    </a:lnTo>
                    <a:lnTo>
                      <a:pt x="11" y="42"/>
                    </a:lnTo>
                    <a:lnTo>
                      <a:pt x="12" y="50"/>
                    </a:lnTo>
                    <a:lnTo>
                      <a:pt x="12" y="57"/>
                    </a:lnTo>
                    <a:lnTo>
                      <a:pt x="12" y="65"/>
                    </a:lnTo>
                    <a:lnTo>
                      <a:pt x="11" y="73"/>
                    </a:lnTo>
                    <a:lnTo>
                      <a:pt x="10" y="81"/>
                    </a:lnTo>
                    <a:lnTo>
                      <a:pt x="9" y="88"/>
                    </a:lnTo>
                    <a:lnTo>
                      <a:pt x="7" y="95"/>
                    </a:lnTo>
                    <a:lnTo>
                      <a:pt x="5" y="102"/>
                    </a:lnTo>
                    <a:lnTo>
                      <a:pt x="2" y="109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1" y="115"/>
                    </a:lnTo>
                    <a:lnTo>
                      <a:pt x="2" y="115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4" y="114"/>
                    </a:lnTo>
                    <a:lnTo>
                      <a:pt x="5" y="114"/>
                    </a:lnTo>
                    <a:lnTo>
                      <a:pt x="8" y="107"/>
                    </a:lnTo>
                    <a:lnTo>
                      <a:pt x="10" y="101"/>
                    </a:lnTo>
                    <a:lnTo>
                      <a:pt x="12" y="94"/>
                    </a:lnTo>
                    <a:lnTo>
                      <a:pt x="13" y="87"/>
                    </a:lnTo>
                    <a:lnTo>
                      <a:pt x="14" y="79"/>
                    </a:lnTo>
                    <a:lnTo>
                      <a:pt x="15" y="72"/>
                    </a:lnTo>
                    <a:lnTo>
                      <a:pt x="15" y="65"/>
                    </a:lnTo>
                    <a:lnTo>
                      <a:pt x="16" y="57"/>
                    </a:lnTo>
                    <a:lnTo>
                      <a:pt x="15" y="50"/>
                    </a:lnTo>
                    <a:lnTo>
                      <a:pt x="15" y="42"/>
                    </a:lnTo>
                    <a:lnTo>
                      <a:pt x="14" y="35"/>
                    </a:lnTo>
                    <a:lnTo>
                      <a:pt x="13" y="28"/>
                    </a:lnTo>
                    <a:lnTo>
                      <a:pt x="12" y="21"/>
                    </a:lnTo>
                    <a:lnTo>
                      <a:pt x="10" y="14"/>
                    </a:lnTo>
                    <a:lnTo>
                      <a:pt x="8" y="7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A4A4A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8" name="Freeform 3222"/>
              <p:cNvSpPr>
                <a:spLocks/>
              </p:cNvSpPr>
              <p:nvPr/>
            </p:nvSpPr>
            <p:spPr bwMode="auto">
              <a:xfrm>
                <a:off x="5253" y="1426"/>
                <a:ext cx="17" cy="117"/>
              </a:xfrm>
              <a:custGeom>
                <a:avLst/>
                <a:gdLst>
                  <a:gd name="T0" fmla="*/ 4 w 17"/>
                  <a:gd name="T1" fmla="*/ 0 h 117"/>
                  <a:gd name="T2" fmla="*/ 3 w 17"/>
                  <a:gd name="T3" fmla="*/ 0 h 117"/>
                  <a:gd name="T4" fmla="*/ 3 w 17"/>
                  <a:gd name="T5" fmla="*/ 0 h 117"/>
                  <a:gd name="T6" fmla="*/ 2 w 17"/>
                  <a:gd name="T7" fmla="*/ 0 h 117"/>
                  <a:gd name="T8" fmla="*/ 1 w 17"/>
                  <a:gd name="T9" fmla="*/ 0 h 117"/>
                  <a:gd name="T10" fmla="*/ 0 w 17"/>
                  <a:gd name="T11" fmla="*/ 0 h 117"/>
                  <a:gd name="T12" fmla="*/ 1 w 17"/>
                  <a:gd name="T13" fmla="*/ 2 h 117"/>
                  <a:gd name="T14" fmla="*/ 4 w 17"/>
                  <a:gd name="T15" fmla="*/ 8 h 117"/>
                  <a:gd name="T16" fmla="*/ 6 w 17"/>
                  <a:gd name="T17" fmla="*/ 15 h 117"/>
                  <a:gd name="T18" fmla="*/ 8 w 17"/>
                  <a:gd name="T19" fmla="*/ 22 h 117"/>
                  <a:gd name="T20" fmla="*/ 9 w 17"/>
                  <a:gd name="T21" fmla="*/ 29 h 117"/>
                  <a:gd name="T22" fmla="*/ 11 w 17"/>
                  <a:gd name="T23" fmla="*/ 37 h 117"/>
                  <a:gd name="T24" fmla="*/ 12 w 17"/>
                  <a:gd name="T25" fmla="*/ 45 h 117"/>
                  <a:gd name="T26" fmla="*/ 12 w 17"/>
                  <a:gd name="T27" fmla="*/ 53 h 117"/>
                  <a:gd name="T28" fmla="*/ 12 w 17"/>
                  <a:gd name="T29" fmla="*/ 61 h 117"/>
                  <a:gd name="T30" fmla="*/ 12 w 17"/>
                  <a:gd name="T31" fmla="*/ 70 h 117"/>
                  <a:gd name="T32" fmla="*/ 11 w 17"/>
                  <a:gd name="T33" fmla="*/ 78 h 117"/>
                  <a:gd name="T34" fmla="*/ 10 w 17"/>
                  <a:gd name="T35" fmla="*/ 85 h 117"/>
                  <a:gd name="T36" fmla="*/ 8 w 17"/>
                  <a:gd name="T37" fmla="*/ 93 h 117"/>
                  <a:gd name="T38" fmla="*/ 6 w 17"/>
                  <a:gd name="T39" fmla="*/ 100 h 117"/>
                  <a:gd name="T40" fmla="*/ 4 w 17"/>
                  <a:gd name="T41" fmla="*/ 106 h 117"/>
                  <a:gd name="T42" fmla="*/ 1 w 17"/>
                  <a:gd name="T43" fmla="*/ 112 h 117"/>
                  <a:gd name="T44" fmla="*/ 0 w 17"/>
                  <a:gd name="T45" fmla="*/ 116 h 117"/>
                  <a:gd name="T46" fmla="*/ 1 w 17"/>
                  <a:gd name="T47" fmla="*/ 116 h 117"/>
                  <a:gd name="T48" fmla="*/ 2 w 17"/>
                  <a:gd name="T49" fmla="*/ 116 h 117"/>
                  <a:gd name="T50" fmla="*/ 3 w 17"/>
                  <a:gd name="T51" fmla="*/ 116 h 117"/>
                  <a:gd name="T52" fmla="*/ 4 w 17"/>
                  <a:gd name="T53" fmla="*/ 116 h 117"/>
                  <a:gd name="T54" fmla="*/ 4 w 17"/>
                  <a:gd name="T55" fmla="*/ 116 h 117"/>
                  <a:gd name="T56" fmla="*/ 7 w 17"/>
                  <a:gd name="T57" fmla="*/ 109 h 117"/>
                  <a:gd name="T58" fmla="*/ 11 w 17"/>
                  <a:gd name="T59" fmla="*/ 95 h 117"/>
                  <a:gd name="T60" fmla="*/ 14 w 17"/>
                  <a:gd name="T61" fmla="*/ 81 h 117"/>
                  <a:gd name="T62" fmla="*/ 16 w 17"/>
                  <a:gd name="T63" fmla="*/ 65 h 117"/>
                  <a:gd name="T64" fmla="*/ 16 w 17"/>
                  <a:gd name="T65" fmla="*/ 50 h 117"/>
                  <a:gd name="T66" fmla="*/ 14 w 17"/>
                  <a:gd name="T67" fmla="*/ 34 h 117"/>
                  <a:gd name="T68" fmla="*/ 11 w 17"/>
                  <a:gd name="T69" fmla="*/ 19 h 117"/>
                  <a:gd name="T70" fmla="*/ 7 w 17"/>
                  <a:gd name="T71" fmla="*/ 6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"/>
                  <a:gd name="T109" fmla="*/ 0 h 117"/>
                  <a:gd name="T110" fmla="*/ 17 w 17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" h="117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5"/>
                    </a:lnTo>
                    <a:lnTo>
                      <a:pt x="4" y="8"/>
                    </a:lnTo>
                    <a:lnTo>
                      <a:pt x="5" y="11"/>
                    </a:lnTo>
                    <a:lnTo>
                      <a:pt x="6" y="15"/>
                    </a:lnTo>
                    <a:lnTo>
                      <a:pt x="7" y="18"/>
                    </a:lnTo>
                    <a:lnTo>
                      <a:pt x="8" y="22"/>
                    </a:lnTo>
                    <a:lnTo>
                      <a:pt x="9" y="25"/>
                    </a:lnTo>
                    <a:lnTo>
                      <a:pt x="9" y="29"/>
                    </a:lnTo>
                    <a:lnTo>
                      <a:pt x="10" y="33"/>
                    </a:lnTo>
                    <a:lnTo>
                      <a:pt x="11" y="37"/>
                    </a:lnTo>
                    <a:lnTo>
                      <a:pt x="11" y="41"/>
                    </a:lnTo>
                    <a:lnTo>
                      <a:pt x="12" y="45"/>
                    </a:lnTo>
                    <a:lnTo>
                      <a:pt x="12" y="49"/>
                    </a:lnTo>
                    <a:lnTo>
                      <a:pt x="12" y="53"/>
                    </a:lnTo>
                    <a:lnTo>
                      <a:pt x="12" y="57"/>
                    </a:lnTo>
                    <a:lnTo>
                      <a:pt x="12" y="61"/>
                    </a:lnTo>
                    <a:lnTo>
                      <a:pt x="12" y="65"/>
                    </a:lnTo>
                    <a:lnTo>
                      <a:pt x="12" y="70"/>
                    </a:lnTo>
                    <a:lnTo>
                      <a:pt x="11" y="73"/>
                    </a:lnTo>
                    <a:lnTo>
                      <a:pt x="11" y="78"/>
                    </a:lnTo>
                    <a:lnTo>
                      <a:pt x="10" y="81"/>
                    </a:lnTo>
                    <a:lnTo>
                      <a:pt x="10" y="85"/>
                    </a:lnTo>
                    <a:lnTo>
                      <a:pt x="9" y="89"/>
                    </a:lnTo>
                    <a:lnTo>
                      <a:pt x="8" y="93"/>
                    </a:lnTo>
                    <a:lnTo>
                      <a:pt x="7" y="96"/>
                    </a:lnTo>
                    <a:lnTo>
                      <a:pt x="6" y="100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10"/>
                    </a:lnTo>
                    <a:lnTo>
                      <a:pt x="1" y="112"/>
                    </a:lnTo>
                    <a:lnTo>
                      <a:pt x="0" y="116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7" y="109"/>
                    </a:lnTo>
                    <a:lnTo>
                      <a:pt x="9" y="102"/>
                    </a:lnTo>
                    <a:lnTo>
                      <a:pt x="11" y="95"/>
                    </a:lnTo>
                    <a:lnTo>
                      <a:pt x="13" y="88"/>
                    </a:lnTo>
                    <a:lnTo>
                      <a:pt x="14" y="81"/>
                    </a:lnTo>
                    <a:lnTo>
                      <a:pt x="15" y="73"/>
                    </a:lnTo>
                    <a:lnTo>
                      <a:pt x="16" y="65"/>
                    </a:lnTo>
                    <a:lnTo>
                      <a:pt x="16" y="57"/>
                    </a:lnTo>
                    <a:lnTo>
                      <a:pt x="16" y="50"/>
                    </a:lnTo>
                    <a:lnTo>
                      <a:pt x="15" y="42"/>
                    </a:lnTo>
                    <a:lnTo>
                      <a:pt x="14" y="34"/>
                    </a:lnTo>
                    <a:lnTo>
                      <a:pt x="13" y="27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7" y="6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9A9A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9" name="Freeform 3223"/>
              <p:cNvSpPr>
                <a:spLocks/>
              </p:cNvSpPr>
              <p:nvPr/>
            </p:nvSpPr>
            <p:spPr bwMode="auto">
              <a:xfrm>
                <a:off x="5195" y="1426"/>
                <a:ext cx="70" cy="117"/>
              </a:xfrm>
              <a:custGeom>
                <a:avLst/>
                <a:gdLst>
                  <a:gd name="T0" fmla="*/ 56 w 70"/>
                  <a:gd name="T1" fmla="*/ 0 h 117"/>
                  <a:gd name="T2" fmla="*/ 55 w 70"/>
                  <a:gd name="T3" fmla="*/ 0 h 117"/>
                  <a:gd name="T4" fmla="*/ 53 w 70"/>
                  <a:gd name="T5" fmla="*/ 0 h 117"/>
                  <a:gd name="T6" fmla="*/ 52 w 70"/>
                  <a:gd name="T7" fmla="*/ 0 h 117"/>
                  <a:gd name="T8" fmla="*/ 53 w 70"/>
                  <a:gd name="T9" fmla="*/ 2 h 117"/>
                  <a:gd name="T10" fmla="*/ 56 w 70"/>
                  <a:gd name="T11" fmla="*/ 7 h 117"/>
                  <a:gd name="T12" fmla="*/ 58 w 70"/>
                  <a:gd name="T13" fmla="*/ 14 h 117"/>
                  <a:gd name="T14" fmla="*/ 61 w 70"/>
                  <a:gd name="T15" fmla="*/ 21 h 117"/>
                  <a:gd name="T16" fmla="*/ 62 w 70"/>
                  <a:gd name="T17" fmla="*/ 28 h 117"/>
                  <a:gd name="T18" fmla="*/ 64 w 70"/>
                  <a:gd name="T19" fmla="*/ 36 h 117"/>
                  <a:gd name="T20" fmla="*/ 65 w 70"/>
                  <a:gd name="T21" fmla="*/ 44 h 117"/>
                  <a:gd name="T22" fmla="*/ 65 w 70"/>
                  <a:gd name="T23" fmla="*/ 53 h 117"/>
                  <a:gd name="T24" fmla="*/ 65 w 70"/>
                  <a:gd name="T25" fmla="*/ 62 h 117"/>
                  <a:gd name="T26" fmla="*/ 65 w 70"/>
                  <a:gd name="T27" fmla="*/ 70 h 117"/>
                  <a:gd name="T28" fmla="*/ 64 w 70"/>
                  <a:gd name="T29" fmla="*/ 78 h 117"/>
                  <a:gd name="T30" fmla="*/ 62 w 70"/>
                  <a:gd name="T31" fmla="*/ 86 h 117"/>
                  <a:gd name="T32" fmla="*/ 61 w 70"/>
                  <a:gd name="T33" fmla="*/ 94 h 117"/>
                  <a:gd name="T34" fmla="*/ 58 w 70"/>
                  <a:gd name="T35" fmla="*/ 101 h 117"/>
                  <a:gd name="T36" fmla="*/ 56 w 70"/>
                  <a:gd name="T37" fmla="*/ 107 h 117"/>
                  <a:gd name="T38" fmla="*/ 53 w 70"/>
                  <a:gd name="T39" fmla="*/ 113 h 117"/>
                  <a:gd name="T40" fmla="*/ 52 w 70"/>
                  <a:gd name="T41" fmla="*/ 116 h 117"/>
                  <a:gd name="T42" fmla="*/ 53 w 70"/>
                  <a:gd name="T43" fmla="*/ 116 h 117"/>
                  <a:gd name="T44" fmla="*/ 55 w 70"/>
                  <a:gd name="T45" fmla="*/ 116 h 117"/>
                  <a:gd name="T46" fmla="*/ 56 w 70"/>
                  <a:gd name="T47" fmla="*/ 116 h 117"/>
                  <a:gd name="T48" fmla="*/ 58 w 70"/>
                  <a:gd name="T49" fmla="*/ 112 h 117"/>
                  <a:gd name="T50" fmla="*/ 61 w 70"/>
                  <a:gd name="T51" fmla="*/ 106 h 117"/>
                  <a:gd name="T52" fmla="*/ 63 w 70"/>
                  <a:gd name="T53" fmla="*/ 100 h 117"/>
                  <a:gd name="T54" fmla="*/ 65 w 70"/>
                  <a:gd name="T55" fmla="*/ 93 h 117"/>
                  <a:gd name="T56" fmla="*/ 66 w 70"/>
                  <a:gd name="T57" fmla="*/ 85 h 117"/>
                  <a:gd name="T58" fmla="*/ 67 w 70"/>
                  <a:gd name="T59" fmla="*/ 78 h 117"/>
                  <a:gd name="T60" fmla="*/ 68 w 70"/>
                  <a:gd name="T61" fmla="*/ 70 h 117"/>
                  <a:gd name="T62" fmla="*/ 69 w 70"/>
                  <a:gd name="T63" fmla="*/ 61 h 117"/>
                  <a:gd name="T64" fmla="*/ 69 w 70"/>
                  <a:gd name="T65" fmla="*/ 53 h 117"/>
                  <a:gd name="T66" fmla="*/ 68 w 70"/>
                  <a:gd name="T67" fmla="*/ 45 h 117"/>
                  <a:gd name="T68" fmla="*/ 67 w 70"/>
                  <a:gd name="T69" fmla="*/ 37 h 117"/>
                  <a:gd name="T70" fmla="*/ 66 w 70"/>
                  <a:gd name="T71" fmla="*/ 29 h 117"/>
                  <a:gd name="T72" fmla="*/ 65 w 70"/>
                  <a:gd name="T73" fmla="*/ 22 h 117"/>
                  <a:gd name="T74" fmla="*/ 63 w 70"/>
                  <a:gd name="T75" fmla="*/ 15 h 117"/>
                  <a:gd name="T76" fmla="*/ 61 w 70"/>
                  <a:gd name="T77" fmla="*/ 8 h 117"/>
                  <a:gd name="T78" fmla="*/ 58 w 70"/>
                  <a:gd name="T79" fmla="*/ 2 h 117"/>
                  <a:gd name="T80" fmla="*/ 0 w 70"/>
                  <a:gd name="T81" fmla="*/ 69 h 117"/>
                  <a:gd name="T82" fmla="*/ 0 w 70"/>
                  <a:gd name="T83" fmla="*/ 74 h 117"/>
                  <a:gd name="T84" fmla="*/ 0 w 70"/>
                  <a:gd name="T85" fmla="*/ 78 h 117"/>
                  <a:gd name="T86" fmla="*/ 0 w 70"/>
                  <a:gd name="T87" fmla="*/ 85 h 117"/>
                  <a:gd name="T88" fmla="*/ 2 w 70"/>
                  <a:gd name="T89" fmla="*/ 92 h 117"/>
                  <a:gd name="T90" fmla="*/ 4 w 70"/>
                  <a:gd name="T91" fmla="*/ 98 h 117"/>
                  <a:gd name="T92" fmla="*/ 7 w 70"/>
                  <a:gd name="T93" fmla="*/ 104 h 117"/>
                  <a:gd name="T94" fmla="*/ 4 w 70"/>
                  <a:gd name="T95" fmla="*/ 96 h 117"/>
                  <a:gd name="T96" fmla="*/ 2 w 70"/>
                  <a:gd name="T97" fmla="*/ 87 h 117"/>
                  <a:gd name="T98" fmla="*/ 0 w 70"/>
                  <a:gd name="T99" fmla="*/ 79 h 117"/>
                  <a:gd name="T100" fmla="*/ 0 w 70"/>
                  <a:gd name="T101" fmla="*/ 69 h 1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0"/>
                  <a:gd name="T154" fmla="*/ 0 h 117"/>
                  <a:gd name="T155" fmla="*/ 70 w 70"/>
                  <a:gd name="T156" fmla="*/ 117 h 1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0" h="117">
                    <a:moveTo>
                      <a:pt x="57" y="0"/>
                    </a:moveTo>
                    <a:lnTo>
                      <a:pt x="56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3" y="2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7" y="10"/>
                    </a:lnTo>
                    <a:lnTo>
                      <a:pt x="58" y="14"/>
                    </a:lnTo>
                    <a:lnTo>
                      <a:pt x="60" y="17"/>
                    </a:lnTo>
                    <a:lnTo>
                      <a:pt x="61" y="21"/>
                    </a:lnTo>
                    <a:lnTo>
                      <a:pt x="62" y="25"/>
                    </a:lnTo>
                    <a:lnTo>
                      <a:pt x="62" y="28"/>
                    </a:lnTo>
                    <a:lnTo>
                      <a:pt x="63" y="32"/>
                    </a:lnTo>
                    <a:lnTo>
                      <a:pt x="64" y="36"/>
                    </a:lnTo>
                    <a:lnTo>
                      <a:pt x="64" y="40"/>
                    </a:lnTo>
                    <a:lnTo>
                      <a:pt x="65" y="44"/>
                    </a:lnTo>
                    <a:lnTo>
                      <a:pt x="65" y="49"/>
                    </a:lnTo>
                    <a:lnTo>
                      <a:pt x="65" y="53"/>
                    </a:lnTo>
                    <a:lnTo>
                      <a:pt x="65" y="57"/>
                    </a:lnTo>
                    <a:lnTo>
                      <a:pt x="65" y="62"/>
                    </a:lnTo>
                    <a:lnTo>
                      <a:pt x="65" y="66"/>
                    </a:lnTo>
                    <a:lnTo>
                      <a:pt x="65" y="70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3" y="83"/>
                    </a:lnTo>
                    <a:lnTo>
                      <a:pt x="62" y="86"/>
                    </a:lnTo>
                    <a:lnTo>
                      <a:pt x="62" y="90"/>
                    </a:lnTo>
                    <a:lnTo>
                      <a:pt x="61" y="94"/>
                    </a:lnTo>
                    <a:lnTo>
                      <a:pt x="60" y="97"/>
                    </a:lnTo>
                    <a:lnTo>
                      <a:pt x="58" y="101"/>
                    </a:lnTo>
                    <a:lnTo>
                      <a:pt x="57" y="104"/>
                    </a:lnTo>
                    <a:lnTo>
                      <a:pt x="56" y="107"/>
                    </a:lnTo>
                    <a:lnTo>
                      <a:pt x="55" y="110"/>
                    </a:lnTo>
                    <a:lnTo>
                      <a:pt x="53" y="113"/>
                    </a:lnTo>
                    <a:lnTo>
                      <a:pt x="52" y="116"/>
                    </a:lnTo>
                    <a:lnTo>
                      <a:pt x="53" y="116"/>
                    </a:lnTo>
                    <a:lnTo>
                      <a:pt x="54" y="116"/>
                    </a:lnTo>
                    <a:lnTo>
                      <a:pt x="55" y="116"/>
                    </a:lnTo>
                    <a:lnTo>
                      <a:pt x="56" y="116"/>
                    </a:lnTo>
                    <a:lnTo>
                      <a:pt x="57" y="116"/>
                    </a:lnTo>
                    <a:lnTo>
                      <a:pt x="58" y="112"/>
                    </a:lnTo>
                    <a:lnTo>
                      <a:pt x="59" y="110"/>
                    </a:lnTo>
                    <a:lnTo>
                      <a:pt x="61" y="106"/>
                    </a:lnTo>
                    <a:lnTo>
                      <a:pt x="62" y="103"/>
                    </a:lnTo>
                    <a:lnTo>
                      <a:pt x="63" y="100"/>
                    </a:lnTo>
                    <a:lnTo>
                      <a:pt x="64" y="96"/>
                    </a:lnTo>
                    <a:lnTo>
                      <a:pt x="65" y="93"/>
                    </a:lnTo>
                    <a:lnTo>
                      <a:pt x="66" y="89"/>
                    </a:lnTo>
                    <a:lnTo>
                      <a:pt x="66" y="85"/>
                    </a:lnTo>
                    <a:lnTo>
                      <a:pt x="67" y="81"/>
                    </a:lnTo>
                    <a:lnTo>
                      <a:pt x="67" y="78"/>
                    </a:lnTo>
                    <a:lnTo>
                      <a:pt x="68" y="73"/>
                    </a:lnTo>
                    <a:lnTo>
                      <a:pt x="68" y="70"/>
                    </a:lnTo>
                    <a:lnTo>
                      <a:pt x="68" y="65"/>
                    </a:lnTo>
                    <a:lnTo>
                      <a:pt x="69" y="61"/>
                    </a:lnTo>
                    <a:lnTo>
                      <a:pt x="69" y="57"/>
                    </a:lnTo>
                    <a:lnTo>
                      <a:pt x="69" y="53"/>
                    </a:lnTo>
                    <a:lnTo>
                      <a:pt x="68" y="49"/>
                    </a:lnTo>
                    <a:lnTo>
                      <a:pt x="68" y="45"/>
                    </a:lnTo>
                    <a:lnTo>
                      <a:pt x="68" y="41"/>
                    </a:lnTo>
                    <a:lnTo>
                      <a:pt x="67" y="37"/>
                    </a:lnTo>
                    <a:lnTo>
                      <a:pt x="67" y="33"/>
                    </a:lnTo>
                    <a:lnTo>
                      <a:pt x="66" y="29"/>
                    </a:lnTo>
                    <a:lnTo>
                      <a:pt x="66" y="25"/>
                    </a:lnTo>
                    <a:lnTo>
                      <a:pt x="65" y="22"/>
                    </a:lnTo>
                    <a:lnTo>
                      <a:pt x="64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8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1" y="89"/>
                    </a:lnTo>
                    <a:lnTo>
                      <a:pt x="2" y="92"/>
                    </a:lnTo>
                    <a:lnTo>
                      <a:pt x="3" y="95"/>
                    </a:lnTo>
                    <a:lnTo>
                      <a:pt x="4" y="98"/>
                    </a:lnTo>
                    <a:lnTo>
                      <a:pt x="6" y="101"/>
                    </a:lnTo>
                    <a:lnTo>
                      <a:pt x="7" y="104"/>
                    </a:lnTo>
                    <a:lnTo>
                      <a:pt x="6" y="100"/>
                    </a:lnTo>
                    <a:lnTo>
                      <a:pt x="4" y="96"/>
                    </a:lnTo>
                    <a:lnTo>
                      <a:pt x="3" y="92"/>
                    </a:lnTo>
                    <a:lnTo>
                      <a:pt x="2" y="87"/>
                    </a:lnTo>
                    <a:lnTo>
                      <a:pt x="1" y="83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AFAFA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0" name="Freeform 3224"/>
              <p:cNvSpPr>
                <a:spLocks/>
              </p:cNvSpPr>
              <p:nvPr/>
            </p:nvSpPr>
            <p:spPr bwMode="auto">
              <a:xfrm>
                <a:off x="5195" y="1426"/>
                <a:ext cx="67" cy="117"/>
              </a:xfrm>
              <a:custGeom>
                <a:avLst/>
                <a:gdLst>
                  <a:gd name="T0" fmla="*/ 50 w 67"/>
                  <a:gd name="T1" fmla="*/ 0 h 117"/>
                  <a:gd name="T2" fmla="*/ 48 w 67"/>
                  <a:gd name="T3" fmla="*/ 0 h 117"/>
                  <a:gd name="T4" fmla="*/ 45 w 67"/>
                  <a:gd name="T5" fmla="*/ 0 h 117"/>
                  <a:gd name="T6" fmla="*/ 50 w 67"/>
                  <a:gd name="T7" fmla="*/ 6 h 117"/>
                  <a:gd name="T8" fmla="*/ 55 w 67"/>
                  <a:gd name="T9" fmla="*/ 15 h 117"/>
                  <a:gd name="T10" fmla="*/ 59 w 67"/>
                  <a:gd name="T11" fmla="*/ 26 h 117"/>
                  <a:gd name="T12" fmla="*/ 61 w 67"/>
                  <a:gd name="T13" fmla="*/ 39 h 117"/>
                  <a:gd name="T14" fmla="*/ 62 w 67"/>
                  <a:gd name="T15" fmla="*/ 53 h 117"/>
                  <a:gd name="T16" fmla="*/ 62 w 67"/>
                  <a:gd name="T17" fmla="*/ 67 h 117"/>
                  <a:gd name="T18" fmla="*/ 60 w 67"/>
                  <a:gd name="T19" fmla="*/ 80 h 117"/>
                  <a:gd name="T20" fmla="*/ 58 w 67"/>
                  <a:gd name="T21" fmla="*/ 92 h 117"/>
                  <a:gd name="T22" fmla="*/ 54 w 67"/>
                  <a:gd name="T23" fmla="*/ 102 h 117"/>
                  <a:gd name="T24" fmla="*/ 49 w 67"/>
                  <a:gd name="T25" fmla="*/ 111 h 117"/>
                  <a:gd name="T26" fmla="*/ 46 w 67"/>
                  <a:gd name="T27" fmla="*/ 116 h 117"/>
                  <a:gd name="T28" fmla="*/ 49 w 67"/>
                  <a:gd name="T29" fmla="*/ 116 h 117"/>
                  <a:gd name="T30" fmla="*/ 51 w 67"/>
                  <a:gd name="T31" fmla="*/ 116 h 117"/>
                  <a:gd name="T32" fmla="*/ 55 w 67"/>
                  <a:gd name="T33" fmla="*/ 110 h 117"/>
                  <a:gd name="T34" fmla="*/ 59 w 67"/>
                  <a:gd name="T35" fmla="*/ 101 h 117"/>
                  <a:gd name="T36" fmla="*/ 62 w 67"/>
                  <a:gd name="T37" fmla="*/ 90 h 117"/>
                  <a:gd name="T38" fmla="*/ 64 w 67"/>
                  <a:gd name="T39" fmla="*/ 78 h 117"/>
                  <a:gd name="T40" fmla="*/ 65 w 67"/>
                  <a:gd name="T41" fmla="*/ 66 h 117"/>
                  <a:gd name="T42" fmla="*/ 66 w 67"/>
                  <a:gd name="T43" fmla="*/ 53 h 117"/>
                  <a:gd name="T44" fmla="*/ 65 w 67"/>
                  <a:gd name="T45" fmla="*/ 40 h 117"/>
                  <a:gd name="T46" fmla="*/ 63 w 67"/>
                  <a:gd name="T47" fmla="*/ 28 h 117"/>
                  <a:gd name="T48" fmla="*/ 60 w 67"/>
                  <a:gd name="T49" fmla="*/ 17 h 117"/>
                  <a:gd name="T50" fmla="*/ 56 w 67"/>
                  <a:gd name="T51" fmla="*/ 7 h 117"/>
                  <a:gd name="T52" fmla="*/ 52 w 67"/>
                  <a:gd name="T53" fmla="*/ 0 h 117"/>
                  <a:gd name="T54" fmla="*/ 0 w 67"/>
                  <a:gd name="T55" fmla="*/ 64 h 117"/>
                  <a:gd name="T56" fmla="*/ 0 w 67"/>
                  <a:gd name="T57" fmla="*/ 52 h 117"/>
                  <a:gd name="T58" fmla="*/ 0 w 67"/>
                  <a:gd name="T59" fmla="*/ 37 h 117"/>
                  <a:gd name="T60" fmla="*/ 1 w 67"/>
                  <a:gd name="T61" fmla="*/ 26 h 117"/>
                  <a:gd name="T62" fmla="*/ 5 w 67"/>
                  <a:gd name="T63" fmla="*/ 15 h 117"/>
                  <a:gd name="T64" fmla="*/ 8 w 67"/>
                  <a:gd name="T65" fmla="*/ 9 h 117"/>
                  <a:gd name="T66" fmla="*/ 10 w 67"/>
                  <a:gd name="T67" fmla="*/ 6 h 117"/>
                  <a:gd name="T68" fmla="*/ 12 w 67"/>
                  <a:gd name="T69" fmla="*/ 4 h 117"/>
                  <a:gd name="T70" fmla="*/ 15 w 67"/>
                  <a:gd name="T71" fmla="*/ 1 h 117"/>
                  <a:gd name="T72" fmla="*/ 17 w 67"/>
                  <a:gd name="T73" fmla="*/ 0 h 117"/>
                  <a:gd name="T74" fmla="*/ 19 w 67"/>
                  <a:gd name="T75" fmla="*/ 0 h 117"/>
                  <a:gd name="T76" fmla="*/ 14 w 67"/>
                  <a:gd name="T77" fmla="*/ 6 h 117"/>
                  <a:gd name="T78" fmla="*/ 10 w 67"/>
                  <a:gd name="T79" fmla="*/ 15 h 117"/>
                  <a:gd name="T80" fmla="*/ 6 w 67"/>
                  <a:gd name="T81" fmla="*/ 27 h 117"/>
                  <a:gd name="T82" fmla="*/ 4 w 67"/>
                  <a:gd name="T83" fmla="*/ 39 h 117"/>
                  <a:gd name="T84" fmla="*/ 3 w 67"/>
                  <a:gd name="T85" fmla="*/ 53 h 117"/>
                  <a:gd name="T86" fmla="*/ 3 w 67"/>
                  <a:gd name="T87" fmla="*/ 67 h 117"/>
                  <a:gd name="T88" fmla="*/ 4 w 67"/>
                  <a:gd name="T89" fmla="*/ 79 h 117"/>
                  <a:gd name="T90" fmla="*/ 7 w 67"/>
                  <a:gd name="T91" fmla="*/ 92 h 117"/>
                  <a:gd name="T92" fmla="*/ 11 w 67"/>
                  <a:gd name="T93" fmla="*/ 102 h 117"/>
                  <a:gd name="T94" fmla="*/ 16 w 67"/>
                  <a:gd name="T95" fmla="*/ 111 h 117"/>
                  <a:gd name="T96" fmla="*/ 18 w 67"/>
                  <a:gd name="T97" fmla="*/ 115 h 117"/>
                  <a:gd name="T98" fmla="*/ 16 w 67"/>
                  <a:gd name="T99" fmla="*/ 114 h 117"/>
                  <a:gd name="T100" fmla="*/ 14 w 67"/>
                  <a:gd name="T101" fmla="*/ 112 h 117"/>
                  <a:gd name="T102" fmla="*/ 11 w 67"/>
                  <a:gd name="T103" fmla="*/ 110 h 117"/>
                  <a:gd name="T104" fmla="*/ 9 w 67"/>
                  <a:gd name="T105" fmla="*/ 108 h 117"/>
                  <a:gd name="T106" fmla="*/ 7 w 67"/>
                  <a:gd name="T107" fmla="*/ 105 h 117"/>
                  <a:gd name="T108" fmla="*/ 7 w 67"/>
                  <a:gd name="T109" fmla="*/ 104 h 117"/>
                  <a:gd name="T110" fmla="*/ 3 w 67"/>
                  <a:gd name="T111" fmla="*/ 92 h 117"/>
                  <a:gd name="T112" fmla="*/ 1 w 67"/>
                  <a:gd name="T113" fmla="*/ 79 h 117"/>
                  <a:gd name="T114" fmla="*/ 52 w 67"/>
                  <a:gd name="T115" fmla="*/ 0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7"/>
                  <a:gd name="T175" fmla="*/ 0 h 117"/>
                  <a:gd name="T176" fmla="*/ 67 w 67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7" h="117">
                    <a:moveTo>
                      <a:pt x="52" y="0"/>
                    </a:moveTo>
                    <a:lnTo>
                      <a:pt x="51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7" y="1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2" y="9"/>
                    </a:lnTo>
                    <a:lnTo>
                      <a:pt x="54" y="12"/>
                    </a:lnTo>
                    <a:lnTo>
                      <a:pt x="55" y="15"/>
                    </a:lnTo>
                    <a:lnTo>
                      <a:pt x="56" y="19"/>
                    </a:lnTo>
                    <a:lnTo>
                      <a:pt x="58" y="23"/>
                    </a:lnTo>
                    <a:lnTo>
                      <a:pt x="59" y="26"/>
                    </a:lnTo>
                    <a:lnTo>
                      <a:pt x="59" y="31"/>
                    </a:lnTo>
                    <a:lnTo>
                      <a:pt x="60" y="35"/>
                    </a:lnTo>
                    <a:lnTo>
                      <a:pt x="61" y="39"/>
                    </a:lnTo>
                    <a:lnTo>
                      <a:pt x="62" y="43"/>
                    </a:lnTo>
                    <a:lnTo>
                      <a:pt x="62" y="48"/>
                    </a:lnTo>
                    <a:lnTo>
                      <a:pt x="62" y="53"/>
                    </a:lnTo>
                    <a:lnTo>
                      <a:pt x="62" y="57"/>
                    </a:lnTo>
                    <a:lnTo>
                      <a:pt x="62" y="62"/>
                    </a:lnTo>
                    <a:lnTo>
                      <a:pt x="62" y="67"/>
                    </a:lnTo>
                    <a:lnTo>
                      <a:pt x="62" y="71"/>
                    </a:lnTo>
                    <a:lnTo>
                      <a:pt x="61" y="75"/>
                    </a:lnTo>
                    <a:lnTo>
                      <a:pt x="60" y="80"/>
                    </a:lnTo>
                    <a:lnTo>
                      <a:pt x="60" y="84"/>
                    </a:lnTo>
                    <a:lnTo>
                      <a:pt x="59" y="88"/>
                    </a:lnTo>
                    <a:lnTo>
                      <a:pt x="58" y="92"/>
                    </a:lnTo>
                    <a:lnTo>
                      <a:pt x="57" y="95"/>
                    </a:lnTo>
                    <a:lnTo>
                      <a:pt x="55" y="99"/>
                    </a:lnTo>
                    <a:lnTo>
                      <a:pt x="54" y="102"/>
                    </a:lnTo>
                    <a:lnTo>
                      <a:pt x="52" y="105"/>
                    </a:lnTo>
                    <a:lnTo>
                      <a:pt x="51" y="108"/>
                    </a:lnTo>
                    <a:lnTo>
                      <a:pt x="49" y="111"/>
                    </a:lnTo>
                    <a:lnTo>
                      <a:pt x="47" y="114"/>
                    </a:lnTo>
                    <a:lnTo>
                      <a:pt x="45" y="116"/>
                    </a:lnTo>
                    <a:lnTo>
                      <a:pt x="46" y="116"/>
                    </a:lnTo>
                    <a:lnTo>
                      <a:pt x="47" y="116"/>
                    </a:lnTo>
                    <a:lnTo>
                      <a:pt x="48" y="116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1" y="116"/>
                    </a:lnTo>
                    <a:lnTo>
                      <a:pt x="52" y="116"/>
                    </a:lnTo>
                    <a:lnTo>
                      <a:pt x="53" y="113"/>
                    </a:lnTo>
                    <a:lnTo>
                      <a:pt x="55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59" y="101"/>
                    </a:lnTo>
                    <a:lnTo>
                      <a:pt x="60" y="97"/>
                    </a:lnTo>
                    <a:lnTo>
                      <a:pt x="61" y="94"/>
                    </a:lnTo>
                    <a:lnTo>
                      <a:pt x="62" y="90"/>
                    </a:lnTo>
                    <a:lnTo>
                      <a:pt x="63" y="86"/>
                    </a:lnTo>
                    <a:lnTo>
                      <a:pt x="63" y="83"/>
                    </a:lnTo>
                    <a:lnTo>
                      <a:pt x="64" y="78"/>
                    </a:lnTo>
                    <a:lnTo>
                      <a:pt x="65" y="74"/>
                    </a:lnTo>
                    <a:lnTo>
                      <a:pt x="65" y="70"/>
                    </a:lnTo>
                    <a:lnTo>
                      <a:pt x="65" y="66"/>
                    </a:lnTo>
                    <a:lnTo>
                      <a:pt x="66" y="62"/>
                    </a:lnTo>
                    <a:lnTo>
                      <a:pt x="66" y="57"/>
                    </a:lnTo>
                    <a:lnTo>
                      <a:pt x="66" y="53"/>
                    </a:lnTo>
                    <a:lnTo>
                      <a:pt x="65" y="49"/>
                    </a:lnTo>
                    <a:lnTo>
                      <a:pt x="65" y="44"/>
                    </a:lnTo>
                    <a:lnTo>
                      <a:pt x="65" y="40"/>
                    </a:lnTo>
                    <a:lnTo>
                      <a:pt x="64" y="36"/>
                    </a:lnTo>
                    <a:lnTo>
                      <a:pt x="63" y="32"/>
                    </a:lnTo>
                    <a:lnTo>
                      <a:pt x="63" y="28"/>
                    </a:lnTo>
                    <a:lnTo>
                      <a:pt x="62" y="25"/>
                    </a:lnTo>
                    <a:lnTo>
                      <a:pt x="61" y="21"/>
                    </a:lnTo>
                    <a:lnTo>
                      <a:pt x="60" y="17"/>
                    </a:lnTo>
                    <a:lnTo>
                      <a:pt x="59" y="14"/>
                    </a:lnTo>
                    <a:lnTo>
                      <a:pt x="58" y="10"/>
                    </a:lnTo>
                    <a:lnTo>
                      <a:pt x="56" y="7"/>
                    </a:lnTo>
                    <a:lnTo>
                      <a:pt x="55" y="4"/>
                    </a:lnTo>
                    <a:lnTo>
                      <a:pt x="53" y="2"/>
                    </a:lnTo>
                    <a:lnTo>
                      <a:pt x="52" y="0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2" y="22"/>
                    </a:lnTo>
                    <a:lnTo>
                      <a:pt x="3" y="19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9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8" y="19"/>
                    </a:lnTo>
                    <a:lnTo>
                      <a:pt x="7" y="23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4" y="35"/>
                    </a:lnTo>
                    <a:lnTo>
                      <a:pt x="4" y="39"/>
                    </a:lnTo>
                    <a:lnTo>
                      <a:pt x="3" y="43"/>
                    </a:lnTo>
                    <a:lnTo>
                      <a:pt x="3" y="48"/>
                    </a:lnTo>
                    <a:lnTo>
                      <a:pt x="3" y="53"/>
                    </a:lnTo>
                    <a:lnTo>
                      <a:pt x="2" y="57"/>
                    </a:lnTo>
                    <a:lnTo>
                      <a:pt x="3" y="62"/>
                    </a:lnTo>
                    <a:lnTo>
                      <a:pt x="3" y="67"/>
                    </a:lnTo>
                    <a:lnTo>
                      <a:pt x="3" y="71"/>
                    </a:lnTo>
                    <a:lnTo>
                      <a:pt x="4" y="75"/>
                    </a:lnTo>
                    <a:lnTo>
                      <a:pt x="4" y="79"/>
                    </a:lnTo>
                    <a:lnTo>
                      <a:pt x="5" y="84"/>
                    </a:lnTo>
                    <a:lnTo>
                      <a:pt x="6" y="87"/>
                    </a:lnTo>
                    <a:lnTo>
                      <a:pt x="7" y="92"/>
                    </a:lnTo>
                    <a:lnTo>
                      <a:pt x="8" y="95"/>
                    </a:lnTo>
                    <a:lnTo>
                      <a:pt x="10" y="99"/>
                    </a:lnTo>
                    <a:lnTo>
                      <a:pt x="11" y="102"/>
                    </a:lnTo>
                    <a:lnTo>
                      <a:pt x="12" y="105"/>
                    </a:lnTo>
                    <a:lnTo>
                      <a:pt x="14" y="108"/>
                    </a:lnTo>
                    <a:lnTo>
                      <a:pt x="16" y="111"/>
                    </a:lnTo>
                    <a:lnTo>
                      <a:pt x="17" y="113"/>
                    </a:lnTo>
                    <a:lnTo>
                      <a:pt x="19" y="116"/>
                    </a:lnTo>
                    <a:lnTo>
                      <a:pt x="18" y="115"/>
                    </a:lnTo>
                    <a:lnTo>
                      <a:pt x="17" y="114"/>
                    </a:lnTo>
                    <a:lnTo>
                      <a:pt x="16" y="114"/>
                    </a:lnTo>
                    <a:lnTo>
                      <a:pt x="15" y="114"/>
                    </a:lnTo>
                    <a:lnTo>
                      <a:pt x="14" y="113"/>
                    </a:lnTo>
                    <a:lnTo>
                      <a:pt x="14" y="112"/>
                    </a:lnTo>
                    <a:lnTo>
                      <a:pt x="13" y="112"/>
                    </a:lnTo>
                    <a:lnTo>
                      <a:pt x="12" y="111"/>
                    </a:lnTo>
                    <a:lnTo>
                      <a:pt x="11" y="110"/>
                    </a:lnTo>
                    <a:lnTo>
                      <a:pt x="11" y="109"/>
                    </a:lnTo>
                    <a:lnTo>
                      <a:pt x="10" y="109"/>
                    </a:lnTo>
                    <a:lnTo>
                      <a:pt x="9" y="108"/>
                    </a:lnTo>
                    <a:lnTo>
                      <a:pt x="9" y="106"/>
                    </a:lnTo>
                    <a:lnTo>
                      <a:pt x="8" y="106"/>
                    </a:lnTo>
                    <a:lnTo>
                      <a:pt x="7" y="105"/>
                    </a:lnTo>
                    <a:lnTo>
                      <a:pt x="7" y="104"/>
                    </a:lnTo>
                    <a:lnTo>
                      <a:pt x="6" y="100"/>
                    </a:lnTo>
                    <a:lnTo>
                      <a:pt x="4" y="96"/>
                    </a:lnTo>
                    <a:lnTo>
                      <a:pt x="3" y="92"/>
                    </a:lnTo>
                    <a:lnTo>
                      <a:pt x="2" y="87"/>
                    </a:lnTo>
                    <a:lnTo>
                      <a:pt x="1" y="83"/>
                    </a:lnTo>
                    <a:lnTo>
                      <a:pt x="1" y="79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B4B4B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1" name="Freeform 3225"/>
              <p:cNvSpPr>
                <a:spLocks/>
              </p:cNvSpPr>
              <p:nvPr/>
            </p:nvSpPr>
            <p:spPr bwMode="auto">
              <a:xfrm>
                <a:off x="5198" y="1426"/>
                <a:ext cx="61" cy="117"/>
              </a:xfrm>
              <a:custGeom>
                <a:avLst/>
                <a:gdLst>
                  <a:gd name="T0" fmla="*/ 56 w 61"/>
                  <a:gd name="T1" fmla="*/ 46 h 117"/>
                  <a:gd name="T2" fmla="*/ 53 w 61"/>
                  <a:gd name="T3" fmla="*/ 30 h 117"/>
                  <a:gd name="T4" fmla="*/ 48 w 61"/>
                  <a:gd name="T5" fmla="*/ 17 h 117"/>
                  <a:gd name="T6" fmla="*/ 42 w 61"/>
                  <a:gd name="T7" fmla="*/ 7 h 117"/>
                  <a:gd name="T8" fmla="*/ 35 w 61"/>
                  <a:gd name="T9" fmla="*/ 1 h 117"/>
                  <a:gd name="T10" fmla="*/ 27 w 61"/>
                  <a:gd name="T11" fmla="*/ 0 h 117"/>
                  <a:gd name="T12" fmla="*/ 19 w 61"/>
                  <a:gd name="T13" fmla="*/ 4 h 117"/>
                  <a:gd name="T14" fmla="*/ 13 w 61"/>
                  <a:gd name="T15" fmla="*/ 13 h 117"/>
                  <a:gd name="T16" fmla="*/ 7 w 61"/>
                  <a:gd name="T17" fmla="*/ 25 h 117"/>
                  <a:gd name="T18" fmla="*/ 4 w 61"/>
                  <a:gd name="T19" fmla="*/ 40 h 117"/>
                  <a:gd name="T20" fmla="*/ 3 w 61"/>
                  <a:gd name="T21" fmla="*/ 58 h 117"/>
                  <a:gd name="T22" fmla="*/ 4 w 61"/>
                  <a:gd name="T23" fmla="*/ 75 h 117"/>
                  <a:gd name="T24" fmla="*/ 7 w 61"/>
                  <a:gd name="T25" fmla="*/ 90 h 117"/>
                  <a:gd name="T26" fmla="*/ 13 w 61"/>
                  <a:gd name="T27" fmla="*/ 102 h 117"/>
                  <a:gd name="T28" fmla="*/ 19 w 61"/>
                  <a:gd name="T29" fmla="*/ 110 h 117"/>
                  <a:gd name="T30" fmla="*/ 27 w 61"/>
                  <a:gd name="T31" fmla="*/ 114 h 117"/>
                  <a:gd name="T32" fmla="*/ 35 w 61"/>
                  <a:gd name="T33" fmla="*/ 114 h 117"/>
                  <a:gd name="T34" fmla="*/ 42 w 61"/>
                  <a:gd name="T35" fmla="*/ 108 h 117"/>
                  <a:gd name="T36" fmla="*/ 48 w 61"/>
                  <a:gd name="T37" fmla="*/ 98 h 117"/>
                  <a:gd name="T38" fmla="*/ 53 w 61"/>
                  <a:gd name="T39" fmla="*/ 85 h 117"/>
                  <a:gd name="T40" fmla="*/ 56 w 61"/>
                  <a:gd name="T41" fmla="*/ 69 h 117"/>
                  <a:gd name="T42" fmla="*/ 42 w 61"/>
                  <a:gd name="T43" fmla="*/ 0 h 117"/>
                  <a:gd name="T44" fmla="*/ 41 w 61"/>
                  <a:gd name="T45" fmla="*/ 0 h 117"/>
                  <a:gd name="T46" fmla="*/ 39 w 61"/>
                  <a:gd name="T47" fmla="*/ 0 h 117"/>
                  <a:gd name="T48" fmla="*/ 37 w 61"/>
                  <a:gd name="T49" fmla="*/ 0 h 117"/>
                  <a:gd name="T50" fmla="*/ 33 w 61"/>
                  <a:gd name="T51" fmla="*/ 0 h 117"/>
                  <a:gd name="T52" fmla="*/ 29 w 61"/>
                  <a:gd name="T53" fmla="*/ 0 h 117"/>
                  <a:gd name="T54" fmla="*/ 26 w 61"/>
                  <a:gd name="T55" fmla="*/ 0 h 117"/>
                  <a:gd name="T56" fmla="*/ 22 w 61"/>
                  <a:gd name="T57" fmla="*/ 0 h 117"/>
                  <a:gd name="T58" fmla="*/ 18 w 61"/>
                  <a:gd name="T59" fmla="*/ 0 h 117"/>
                  <a:gd name="T60" fmla="*/ 17 w 61"/>
                  <a:gd name="T61" fmla="*/ 0 h 117"/>
                  <a:gd name="T62" fmla="*/ 13 w 61"/>
                  <a:gd name="T63" fmla="*/ 4 h 117"/>
                  <a:gd name="T64" fmla="*/ 8 w 61"/>
                  <a:gd name="T65" fmla="*/ 12 h 117"/>
                  <a:gd name="T66" fmla="*/ 4 w 61"/>
                  <a:gd name="T67" fmla="*/ 23 h 117"/>
                  <a:gd name="T68" fmla="*/ 1 w 61"/>
                  <a:gd name="T69" fmla="*/ 35 h 117"/>
                  <a:gd name="T70" fmla="*/ 0 w 61"/>
                  <a:gd name="T71" fmla="*/ 48 h 117"/>
                  <a:gd name="T72" fmla="*/ 0 w 61"/>
                  <a:gd name="T73" fmla="*/ 62 h 117"/>
                  <a:gd name="T74" fmla="*/ 1 w 61"/>
                  <a:gd name="T75" fmla="*/ 75 h 117"/>
                  <a:gd name="T76" fmla="*/ 3 w 61"/>
                  <a:gd name="T77" fmla="*/ 87 h 117"/>
                  <a:gd name="T78" fmla="*/ 7 w 61"/>
                  <a:gd name="T79" fmla="*/ 99 h 117"/>
                  <a:gd name="T80" fmla="*/ 11 w 61"/>
                  <a:gd name="T81" fmla="*/ 108 h 117"/>
                  <a:gd name="T82" fmla="*/ 16 w 61"/>
                  <a:gd name="T83" fmla="*/ 116 h 117"/>
                  <a:gd name="T84" fmla="*/ 18 w 61"/>
                  <a:gd name="T85" fmla="*/ 116 h 117"/>
                  <a:gd name="T86" fmla="*/ 21 w 61"/>
                  <a:gd name="T87" fmla="*/ 116 h 117"/>
                  <a:gd name="T88" fmla="*/ 24 w 61"/>
                  <a:gd name="T89" fmla="*/ 116 h 117"/>
                  <a:gd name="T90" fmla="*/ 28 w 61"/>
                  <a:gd name="T91" fmla="*/ 116 h 117"/>
                  <a:gd name="T92" fmla="*/ 32 w 61"/>
                  <a:gd name="T93" fmla="*/ 116 h 117"/>
                  <a:gd name="T94" fmla="*/ 36 w 61"/>
                  <a:gd name="T95" fmla="*/ 116 h 117"/>
                  <a:gd name="T96" fmla="*/ 39 w 61"/>
                  <a:gd name="T97" fmla="*/ 116 h 117"/>
                  <a:gd name="T98" fmla="*/ 40 w 61"/>
                  <a:gd name="T99" fmla="*/ 116 h 117"/>
                  <a:gd name="T100" fmla="*/ 42 w 61"/>
                  <a:gd name="T101" fmla="*/ 116 h 117"/>
                  <a:gd name="T102" fmla="*/ 46 w 61"/>
                  <a:gd name="T103" fmla="*/ 111 h 117"/>
                  <a:gd name="T104" fmla="*/ 51 w 61"/>
                  <a:gd name="T105" fmla="*/ 102 h 117"/>
                  <a:gd name="T106" fmla="*/ 55 w 61"/>
                  <a:gd name="T107" fmla="*/ 92 h 117"/>
                  <a:gd name="T108" fmla="*/ 58 w 61"/>
                  <a:gd name="T109" fmla="*/ 80 h 117"/>
                  <a:gd name="T110" fmla="*/ 59 w 61"/>
                  <a:gd name="T111" fmla="*/ 67 h 117"/>
                  <a:gd name="T112" fmla="*/ 59 w 61"/>
                  <a:gd name="T113" fmla="*/ 53 h 117"/>
                  <a:gd name="T114" fmla="*/ 58 w 61"/>
                  <a:gd name="T115" fmla="*/ 39 h 117"/>
                  <a:gd name="T116" fmla="*/ 56 w 61"/>
                  <a:gd name="T117" fmla="*/ 26 h 117"/>
                  <a:gd name="T118" fmla="*/ 52 w 61"/>
                  <a:gd name="T119" fmla="*/ 15 h 117"/>
                  <a:gd name="T120" fmla="*/ 48 w 61"/>
                  <a:gd name="T121" fmla="*/ 6 h 117"/>
                  <a:gd name="T122" fmla="*/ 42 w 61"/>
                  <a:gd name="T123" fmla="*/ 0 h 1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"/>
                  <a:gd name="T187" fmla="*/ 0 h 117"/>
                  <a:gd name="T188" fmla="*/ 61 w 61"/>
                  <a:gd name="T189" fmla="*/ 117 h 11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" h="117">
                    <a:moveTo>
                      <a:pt x="56" y="58"/>
                    </a:moveTo>
                    <a:lnTo>
                      <a:pt x="56" y="51"/>
                    </a:lnTo>
                    <a:lnTo>
                      <a:pt x="56" y="46"/>
                    </a:lnTo>
                    <a:lnTo>
                      <a:pt x="55" y="40"/>
                    </a:lnTo>
                    <a:lnTo>
                      <a:pt x="54" y="35"/>
                    </a:lnTo>
                    <a:lnTo>
                      <a:pt x="53" y="30"/>
                    </a:lnTo>
                    <a:lnTo>
                      <a:pt x="52" y="25"/>
                    </a:lnTo>
                    <a:lnTo>
                      <a:pt x="50" y="21"/>
                    </a:lnTo>
                    <a:lnTo>
                      <a:pt x="48" y="17"/>
                    </a:lnTo>
                    <a:lnTo>
                      <a:pt x="46" y="13"/>
                    </a:lnTo>
                    <a:lnTo>
                      <a:pt x="44" y="10"/>
                    </a:lnTo>
                    <a:lnTo>
                      <a:pt x="42" y="7"/>
                    </a:lnTo>
                    <a:lnTo>
                      <a:pt x="40" y="4"/>
                    </a:lnTo>
                    <a:lnTo>
                      <a:pt x="37" y="3"/>
                    </a:lnTo>
                    <a:lnTo>
                      <a:pt x="35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2" y="3"/>
                    </a:lnTo>
                    <a:lnTo>
                      <a:pt x="19" y="4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3" y="13"/>
                    </a:lnTo>
                    <a:lnTo>
                      <a:pt x="11" y="17"/>
                    </a:lnTo>
                    <a:lnTo>
                      <a:pt x="9" y="21"/>
                    </a:lnTo>
                    <a:lnTo>
                      <a:pt x="7" y="25"/>
                    </a:lnTo>
                    <a:lnTo>
                      <a:pt x="6" y="30"/>
                    </a:lnTo>
                    <a:lnTo>
                      <a:pt x="5" y="35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3" y="51"/>
                    </a:lnTo>
                    <a:lnTo>
                      <a:pt x="3" y="58"/>
                    </a:lnTo>
                    <a:lnTo>
                      <a:pt x="3" y="63"/>
                    </a:lnTo>
                    <a:lnTo>
                      <a:pt x="3" y="69"/>
                    </a:lnTo>
                    <a:lnTo>
                      <a:pt x="4" y="75"/>
                    </a:lnTo>
                    <a:lnTo>
                      <a:pt x="5" y="80"/>
                    </a:lnTo>
                    <a:lnTo>
                      <a:pt x="6" y="85"/>
                    </a:lnTo>
                    <a:lnTo>
                      <a:pt x="7" y="90"/>
                    </a:lnTo>
                    <a:lnTo>
                      <a:pt x="9" y="94"/>
                    </a:lnTo>
                    <a:lnTo>
                      <a:pt x="11" y="98"/>
                    </a:lnTo>
                    <a:lnTo>
                      <a:pt x="13" y="102"/>
                    </a:lnTo>
                    <a:lnTo>
                      <a:pt x="15" y="105"/>
                    </a:lnTo>
                    <a:lnTo>
                      <a:pt x="17" y="108"/>
                    </a:lnTo>
                    <a:lnTo>
                      <a:pt x="19" y="110"/>
                    </a:lnTo>
                    <a:lnTo>
                      <a:pt x="22" y="112"/>
                    </a:lnTo>
                    <a:lnTo>
                      <a:pt x="24" y="114"/>
                    </a:lnTo>
                    <a:lnTo>
                      <a:pt x="27" y="114"/>
                    </a:lnTo>
                    <a:lnTo>
                      <a:pt x="30" y="115"/>
                    </a:lnTo>
                    <a:lnTo>
                      <a:pt x="32" y="114"/>
                    </a:lnTo>
                    <a:lnTo>
                      <a:pt x="35" y="114"/>
                    </a:lnTo>
                    <a:lnTo>
                      <a:pt x="37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5"/>
                    </a:lnTo>
                    <a:lnTo>
                      <a:pt x="46" y="102"/>
                    </a:lnTo>
                    <a:lnTo>
                      <a:pt x="48" y="98"/>
                    </a:lnTo>
                    <a:lnTo>
                      <a:pt x="50" y="94"/>
                    </a:lnTo>
                    <a:lnTo>
                      <a:pt x="52" y="90"/>
                    </a:lnTo>
                    <a:lnTo>
                      <a:pt x="53" y="85"/>
                    </a:lnTo>
                    <a:lnTo>
                      <a:pt x="54" y="80"/>
                    </a:lnTo>
                    <a:lnTo>
                      <a:pt x="55" y="75"/>
                    </a:lnTo>
                    <a:lnTo>
                      <a:pt x="56" y="69"/>
                    </a:lnTo>
                    <a:lnTo>
                      <a:pt x="56" y="63"/>
                    </a:lnTo>
                    <a:lnTo>
                      <a:pt x="56" y="58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4"/>
                    </a:lnTo>
                    <a:lnTo>
                      <a:pt x="11" y="6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7" y="15"/>
                    </a:lnTo>
                    <a:lnTo>
                      <a:pt x="5" y="19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1" y="75"/>
                    </a:lnTo>
                    <a:lnTo>
                      <a:pt x="1" y="79"/>
                    </a:lnTo>
                    <a:lnTo>
                      <a:pt x="2" y="84"/>
                    </a:lnTo>
                    <a:lnTo>
                      <a:pt x="3" y="87"/>
                    </a:lnTo>
                    <a:lnTo>
                      <a:pt x="4" y="92"/>
                    </a:lnTo>
                    <a:lnTo>
                      <a:pt x="5" y="95"/>
                    </a:lnTo>
                    <a:lnTo>
                      <a:pt x="7" y="99"/>
                    </a:lnTo>
                    <a:lnTo>
                      <a:pt x="8" y="102"/>
                    </a:lnTo>
                    <a:lnTo>
                      <a:pt x="9" y="105"/>
                    </a:lnTo>
                    <a:lnTo>
                      <a:pt x="11" y="108"/>
                    </a:lnTo>
                    <a:lnTo>
                      <a:pt x="13" y="111"/>
                    </a:lnTo>
                    <a:lnTo>
                      <a:pt x="14" y="113"/>
                    </a:lnTo>
                    <a:lnTo>
                      <a:pt x="16" y="116"/>
                    </a:lnTo>
                    <a:lnTo>
                      <a:pt x="17" y="116"/>
                    </a:lnTo>
                    <a:lnTo>
                      <a:pt x="18" y="116"/>
                    </a:lnTo>
                    <a:lnTo>
                      <a:pt x="20" y="116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3" y="116"/>
                    </a:lnTo>
                    <a:lnTo>
                      <a:pt x="24" y="116"/>
                    </a:lnTo>
                    <a:lnTo>
                      <a:pt x="26" y="116"/>
                    </a:lnTo>
                    <a:lnTo>
                      <a:pt x="27" y="116"/>
                    </a:lnTo>
                    <a:lnTo>
                      <a:pt x="28" y="116"/>
                    </a:lnTo>
                    <a:lnTo>
                      <a:pt x="29" y="116"/>
                    </a:lnTo>
                    <a:lnTo>
                      <a:pt x="31" y="116"/>
                    </a:lnTo>
                    <a:lnTo>
                      <a:pt x="32" y="116"/>
                    </a:lnTo>
                    <a:lnTo>
                      <a:pt x="33" y="116"/>
                    </a:lnTo>
                    <a:lnTo>
                      <a:pt x="34" y="116"/>
                    </a:lnTo>
                    <a:lnTo>
                      <a:pt x="36" y="116"/>
                    </a:lnTo>
                    <a:lnTo>
                      <a:pt x="37" y="116"/>
                    </a:lnTo>
                    <a:lnTo>
                      <a:pt x="38" y="116"/>
                    </a:lnTo>
                    <a:lnTo>
                      <a:pt x="39" y="116"/>
                    </a:lnTo>
                    <a:lnTo>
                      <a:pt x="40" y="116"/>
                    </a:lnTo>
                    <a:lnTo>
                      <a:pt x="41" y="116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4"/>
                    </a:lnTo>
                    <a:lnTo>
                      <a:pt x="46" y="111"/>
                    </a:lnTo>
                    <a:lnTo>
                      <a:pt x="48" y="108"/>
                    </a:lnTo>
                    <a:lnTo>
                      <a:pt x="50" y="105"/>
                    </a:lnTo>
                    <a:lnTo>
                      <a:pt x="51" y="102"/>
                    </a:lnTo>
                    <a:lnTo>
                      <a:pt x="52" y="99"/>
                    </a:lnTo>
                    <a:lnTo>
                      <a:pt x="54" y="95"/>
                    </a:lnTo>
                    <a:lnTo>
                      <a:pt x="55" y="92"/>
                    </a:lnTo>
                    <a:lnTo>
                      <a:pt x="56" y="88"/>
                    </a:lnTo>
                    <a:lnTo>
                      <a:pt x="57" y="84"/>
                    </a:lnTo>
                    <a:lnTo>
                      <a:pt x="58" y="80"/>
                    </a:lnTo>
                    <a:lnTo>
                      <a:pt x="58" y="75"/>
                    </a:lnTo>
                    <a:lnTo>
                      <a:pt x="59" y="71"/>
                    </a:lnTo>
                    <a:lnTo>
                      <a:pt x="59" y="67"/>
                    </a:lnTo>
                    <a:lnTo>
                      <a:pt x="59" y="62"/>
                    </a:lnTo>
                    <a:lnTo>
                      <a:pt x="60" y="57"/>
                    </a:lnTo>
                    <a:lnTo>
                      <a:pt x="59" y="53"/>
                    </a:lnTo>
                    <a:lnTo>
                      <a:pt x="59" y="48"/>
                    </a:lnTo>
                    <a:lnTo>
                      <a:pt x="59" y="43"/>
                    </a:lnTo>
                    <a:lnTo>
                      <a:pt x="58" y="39"/>
                    </a:lnTo>
                    <a:lnTo>
                      <a:pt x="58" y="35"/>
                    </a:lnTo>
                    <a:lnTo>
                      <a:pt x="57" y="31"/>
                    </a:lnTo>
                    <a:lnTo>
                      <a:pt x="56" y="26"/>
                    </a:lnTo>
                    <a:lnTo>
                      <a:pt x="55" y="23"/>
                    </a:lnTo>
                    <a:lnTo>
                      <a:pt x="54" y="19"/>
                    </a:lnTo>
                    <a:lnTo>
                      <a:pt x="52" y="15"/>
                    </a:lnTo>
                    <a:lnTo>
                      <a:pt x="51" y="12"/>
                    </a:lnTo>
                    <a:lnTo>
                      <a:pt x="49" y="9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56" y="58"/>
                    </a:lnTo>
                  </a:path>
                </a:pathLst>
              </a:custGeom>
              <a:solidFill>
                <a:srgbClr val="BABAB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2" name="Freeform 3226"/>
              <p:cNvSpPr>
                <a:spLocks/>
              </p:cNvSpPr>
              <p:nvPr/>
            </p:nvSpPr>
            <p:spPr bwMode="auto">
              <a:xfrm>
                <a:off x="5201" y="1426"/>
                <a:ext cx="54" cy="116"/>
              </a:xfrm>
              <a:custGeom>
                <a:avLst/>
                <a:gdLst>
                  <a:gd name="T0" fmla="*/ 52 w 54"/>
                  <a:gd name="T1" fmla="*/ 45 h 116"/>
                  <a:gd name="T2" fmla="*/ 49 w 54"/>
                  <a:gd name="T3" fmla="*/ 29 h 116"/>
                  <a:gd name="T4" fmla="*/ 45 w 54"/>
                  <a:gd name="T5" fmla="*/ 16 h 116"/>
                  <a:gd name="T6" fmla="*/ 39 w 54"/>
                  <a:gd name="T7" fmla="*/ 6 h 116"/>
                  <a:gd name="T8" fmla="*/ 31 w 54"/>
                  <a:gd name="T9" fmla="*/ 1 h 116"/>
                  <a:gd name="T10" fmla="*/ 23 w 54"/>
                  <a:gd name="T11" fmla="*/ 0 h 116"/>
                  <a:gd name="T12" fmla="*/ 16 w 54"/>
                  <a:gd name="T13" fmla="*/ 4 h 116"/>
                  <a:gd name="T14" fmla="*/ 9 w 54"/>
                  <a:gd name="T15" fmla="*/ 13 h 116"/>
                  <a:gd name="T16" fmla="*/ 4 w 54"/>
                  <a:gd name="T17" fmla="*/ 25 h 116"/>
                  <a:gd name="T18" fmla="*/ 1 w 54"/>
                  <a:gd name="T19" fmla="*/ 40 h 116"/>
                  <a:gd name="T20" fmla="*/ 0 w 54"/>
                  <a:gd name="T21" fmla="*/ 57 h 116"/>
                  <a:gd name="T22" fmla="*/ 1 w 54"/>
                  <a:gd name="T23" fmla="*/ 74 h 116"/>
                  <a:gd name="T24" fmla="*/ 4 w 54"/>
                  <a:gd name="T25" fmla="*/ 89 h 116"/>
                  <a:gd name="T26" fmla="*/ 9 w 54"/>
                  <a:gd name="T27" fmla="*/ 102 h 116"/>
                  <a:gd name="T28" fmla="*/ 16 w 54"/>
                  <a:gd name="T29" fmla="*/ 110 h 116"/>
                  <a:gd name="T30" fmla="*/ 23 w 54"/>
                  <a:gd name="T31" fmla="*/ 114 h 116"/>
                  <a:gd name="T32" fmla="*/ 31 w 54"/>
                  <a:gd name="T33" fmla="*/ 113 h 116"/>
                  <a:gd name="T34" fmla="*/ 39 w 54"/>
                  <a:gd name="T35" fmla="*/ 108 h 116"/>
                  <a:gd name="T36" fmla="*/ 45 w 54"/>
                  <a:gd name="T37" fmla="*/ 98 h 116"/>
                  <a:gd name="T38" fmla="*/ 49 w 54"/>
                  <a:gd name="T39" fmla="*/ 85 h 116"/>
                  <a:gd name="T40" fmla="*/ 52 w 54"/>
                  <a:gd name="T41" fmla="*/ 69 h 116"/>
                  <a:gd name="T42" fmla="*/ 49 w 54"/>
                  <a:gd name="T43" fmla="*/ 57 h 116"/>
                  <a:gd name="T44" fmla="*/ 48 w 54"/>
                  <a:gd name="T45" fmla="*/ 42 h 116"/>
                  <a:gd name="T46" fmla="*/ 45 w 54"/>
                  <a:gd name="T47" fmla="*/ 29 h 116"/>
                  <a:gd name="T48" fmla="*/ 41 w 54"/>
                  <a:gd name="T49" fmla="*/ 18 h 116"/>
                  <a:gd name="T50" fmla="*/ 35 w 54"/>
                  <a:gd name="T51" fmla="*/ 11 h 116"/>
                  <a:gd name="T52" fmla="*/ 28 w 54"/>
                  <a:gd name="T53" fmla="*/ 7 h 116"/>
                  <a:gd name="T54" fmla="*/ 21 w 54"/>
                  <a:gd name="T55" fmla="*/ 8 h 116"/>
                  <a:gd name="T56" fmla="*/ 15 w 54"/>
                  <a:gd name="T57" fmla="*/ 13 h 116"/>
                  <a:gd name="T58" fmla="*/ 10 w 54"/>
                  <a:gd name="T59" fmla="*/ 22 h 116"/>
                  <a:gd name="T60" fmla="*/ 6 w 54"/>
                  <a:gd name="T61" fmla="*/ 33 h 116"/>
                  <a:gd name="T62" fmla="*/ 3 w 54"/>
                  <a:gd name="T63" fmla="*/ 47 h 116"/>
                  <a:gd name="T64" fmla="*/ 3 w 54"/>
                  <a:gd name="T65" fmla="*/ 62 h 116"/>
                  <a:gd name="T66" fmla="*/ 5 w 54"/>
                  <a:gd name="T67" fmla="*/ 77 h 116"/>
                  <a:gd name="T68" fmla="*/ 8 w 54"/>
                  <a:gd name="T69" fmla="*/ 89 h 116"/>
                  <a:gd name="T70" fmla="*/ 13 w 54"/>
                  <a:gd name="T71" fmla="*/ 99 h 116"/>
                  <a:gd name="T72" fmla="*/ 19 w 54"/>
                  <a:gd name="T73" fmla="*/ 105 h 116"/>
                  <a:gd name="T74" fmla="*/ 26 w 54"/>
                  <a:gd name="T75" fmla="*/ 107 h 116"/>
                  <a:gd name="T76" fmla="*/ 33 w 54"/>
                  <a:gd name="T77" fmla="*/ 105 h 116"/>
                  <a:gd name="T78" fmla="*/ 39 w 54"/>
                  <a:gd name="T79" fmla="*/ 99 h 116"/>
                  <a:gd name="T80" fmla="*/ 44 w 54"/>
                  <a:gd name="T81" fmla="*/ 89 h 116"/>
                  <a:gd name="T82" fmla="*/ 47 w 54"/>
                  <a:gd name="T83" fmla="*/ 77 h 116"/>
                  <a:gd name="T84" fmla="*/ 49 w 54"/>
                  <a:gd name="T85" fmla="*/ 62 h 1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"/>
                  <a:gd name="T130" fmla="*/ 0 h 116"/>
                  <a:gd name="T131" fmla="*/ 54 w 54"/>
                  <a:gd name="T132" fmla="*/ 116 h 1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" h="116">
                    <a:moveTo>
                      <a:pt x="53" y="57"/>
                    </a:moveTo>
                    <a:lnTo>
                      <a:pt x="52" y="51"/>
                    </a:lnTo>
                    <a:lnTo>
                      <a:pt x="52" y="45"/>
                    </a:lnTo>
                    <a:lnTo>
                      <a:pt x="51" y="40"/>
                    </a:lnTo>
                    <a:lnTo>
                      <a:pt x="50" y="35"/>
                    </a:lnTo>
                    <a:lnTo>
                      <a:pt x="49" y="29"/>
                    </a:lnTo>
                    <a:lnTo>
                      <a:pt x="48" y="25"/>
                    </a:lnTo>
                    <a:lnTo>
                      <a:pt x="46" y="20"/>
                    </a:lnTo>
                    <a:lnTo>
                      <a:pt x="45" y="16"/>
                    </a:lnTo>
                    <a:lnTo>
                      <a:pt x="43" y="13"/>
                    </a:lnTo>
                    <a:lnTo>
                      <a:pt x="41" y="9"/>
                    </a:lnTo>
                    <a:lnTo>
                      <a:pt x="39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7" y="16"/>
                    </a:lnTo>
                    <a:lnTo>
                      <a:pt x="6" y="20"/>
                    </a:lnTo>
                    <a:lnTo>
                      <a:pt x="4" y="25"/>
                    </a:lnTo>
                    <a:lnTo>
                      <a:pt x="3" y="29"/>
                    </a:lnTo>
                    <a:lnTo>
                      <a:pt x="2" y="35"/>
                    </a:lnTo>
                    <a:lnTo>
                      <a:pt x="1" y="40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1" y="74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4" y="89"/>
                    </a:lnTo>
                    <a:lnTo>
                      <a:pt x="6" y="94"/>
                    </a:lnTo>
                    <a:lnTo>
                      <a:pt x="7" y="98"/>
                    </a:lnTo>
                    <a:lnTo>
                      <a:pt x="9" y="102"/>
                    </a:lnTo>
                    <a:lnTo>
                      <a:pt x="11" y="105"/>
                    </a:lnTo>
                    <a:lnTo>
                      <a:pt x="13" y="108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1" y="113"/>
                    </a:lnTo>
                    <a:lnTo>
                      <a:pt x="23" y="114"/>
                    </a:lnTo>
                    <a:lnTo>
                      <a:pt x="26" y="115"/>
                    </a:lnTo>
                    <a:lnTo>
                      <a:pt x="29" y="114"/>
                    </a:lnTo>
                    <a:lnTo>
                      <a:pt x="31" y="113"/>
                    </a:lnTo>
                    <a:lnTo>
                      <a:pt x="34" y="112"/>
                    </a:lnTo>
                    <a:lnTo>
                      <a:pt x="36" y="110"/>
                    </a:lnTo>
                    <a:lnTo>
                      <a:pt x="39" y="108"/>
                    </a:lnTo>
                    <a:lnTo>
                      <a:pt x="41" y="105"/>
                    </a:lnTo>
                    <a:lnTo>
                      <a:pt x="43" y="102"/>
                    </a:lnTo>
                    <a:lnTo>
                      <a:pt x="45" y="98"/>
                    </a:lnTo>
                    <a:lnTo>
                      <a:pt x="46" y="94"/>
                    </a:lnTo>
                    <a:lnTo>
                      <a:pt x="48" y="89"/>
                    </a:lnTo>
                    <a:lnTo>
                      <a:pt x="49" y="85"/>
                    </a:lnTo>
                    <a:lnTo>
                      <a:pt x="50" y="80"/>
                    </a:lnTo>
                    <a:lnTo>
                      <a:pt x="51" y="74"/>
                    </a:lnTo>
                    <a:lnTo>
                      <a:pt x="52" y="69"/>
                    </a:lnTo>
                    <a:lnTo>
                      <a:pt x="52" y="63"/>
                    </a:lnTo>
                    <a:lnTo>
                      <a:pt x="53" y="57"/>
                    </a:lnTo>
                    <a:lnTo>
                      <a:pt x="49" y="57"/>
                    </a:lnTo>
                    <a:lnTo>
                      <a:pt x="49" y="52"/>
                    </a:lnTo>
                    <a:lnTo>
                      <a:pt x="49" y="47"/>
                    </a:lnTo>
                    <a:lnTo>
                      <a:pt x="48" y="42"/>
                    </a:lnTo>
                    <a:lnTo>
                      <a:pt x="47" y="37"/>
                    </a:lnTo>
                    <a:lnTo>
                      <a:pt x="46" y="33"/>
                    </a:lnTo>
                    <a:lnTo>
                      <a:pt x="45" y="29"/>
                    </a:lnTo>
                    <a:lnTo>
                      <a:pt x="44" y="25"/>
                    </a:lnTo>
                    <a:lnTo>
                      <a:pt x="42" y="22"/>
                    </a:lnTo>
                    <a:lnTo>
                      <a:pt x="41" y="18"/>
                    </a:lnTo>
                    <a:lnTo>
                      <a:pt x="39" y="15"/>
                    </a:lnTo>
                    <a:lnTo>
                      <a:pt x="37" y="13"/>
                    </a:lnTo>
                    <a:lnTo>
                      <a:pt x="35" y="11"/>
                    </a:lnTo>
                    <a:lnTo>
                      <a:pt x="33" y="9"/>
                    </a:lnTo>
                    <a:lnTo>
                      <a:pt x="31" y="8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5" y="13"/>
                    </a:lnTo>
                    <a:lnTo>
                      <a:pt x="13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8" y="25"/>
                    </a:lnTo>
                    <a:lnTo>
                      <a:pt x="7" y="29"/>
                    </a:lnTo>
                    <a:lnTo>
                      <a:pt x="6" y="33"/>
                    </a:lnTo>
                    <a:lnTo>
                      <a:pt x="5" y="37"/>
                    </a:lnTo>
                    <a:lnTo>
                      <a:pt x="4" y="42"/>
                    </a:lnTo>
                    <a:lnTo>
                      <a:pt x="3" y="47"/>
                    </a:lnTo>
                    <a:lnTo>
                      <a:pt x="3" y="52"/>
                    </a:lnTo>
                    <a:lnTo>
                      <a:pt x="3" y="57"/>
                    </a:lnTo>
                    <a:lnTo>
                      <a:pt x="3" y="62"/>
                    </a:lnTo>
                    <a:lnTo>
                      <a:pt x="3" y="67"/>
                    </a:lnTo>
                    <a:lnTo>
                      <a:pt x="4" y="72"/>
                    </a:lnTo>
                    <a:lnTo>
                      <a:pt x="5" y="77"/>
                    </a:lnTo>
                    <a:lnTo>
                      <a:pt x="6" y="81"/>
                    </a:lnTo>
                    <a:lnTo>
                      <a:pt x="7" y="85"/>
                    </a:lnTo>
                    <a:lnTo>
                      <a:pt x="8" y="89"/>
                    </a:lnTo>
                    <a:lnTo>
                      <a:pt x="10" y="92"/>
                    </a:lnTo>
                    <a:lnTo>
                      <a:pt x="11" y="96"/>
                    </a:lnTo>
                    <a:lnTo>
                      <a:pt x="13" y="99"/>
                    </a:lnTo>
                    <a:lnTo>
                      <a:pt x="15" y="101"/>
                    </a:lnTo>
                    <a:lnTo>
                      <a:pt x="17" y="103"/>
                    </a:lnTo>
                    <a:lnTo>
                      <a:pt x="19" y="105"/>
                    </a:lnTo>
                    <a:lnTo>
                      <a:pt x="21" y="107"/>
                    </a:lnTo>
                    <a:lnTo>
                      <a:pt x="24" y="107"/>
                    </a:lnTo>
                    <a:lnTo>
                      <a:pt x="26" y="107"/>
                    </a:lnTo>
                    <a:lnTo>
                      <a:pt x="28" y="107"/>
                    </a:lnTo>
                    <a:lnTo>
                      <a:pt x="31" y="107"/>
                    </a:lnTo>
                    <a:lnTo>
                      <a:pt x="33" y="105"/>
                    </a:lnTo>
                    <a:lnTo>
                      <a:pt x="35" y="103"/>
                    </a:lnTo>
                    <a:lnTo>
                      <a:pt x="37" y="101"/>
                    </a:lnTo>
                    <a:lnTo>
                      <a:pt x="39" y="99"/>
                    </a:lnTo>
                    <a:lnTo>
                      <a:pt x="41" y="96"/>
                    </a:lnTo>
                    <a:lnTo>
                      <a:pt x="42" y="92"/>
                    </a:lnTo>
                    <a:lnTo>
                      <a:pt x="44" y="89"/>
                    </a:lnTo>
                    <a:lnTo>
                      <a:pt x="45" y="85"/>
                    </a:lnTo>
                    <a:lnTo>
                      <a:pt x="46" y="81"/>
                    </a:lnTo>
                    <a:lnTo>
                      <a:pt x="47" y="77"/>
                    </a:lnTo>
                    <a:lnTo>
                      <a:pt x="48" y="72"/>
                    </a:lnTo>
                    <a:lnTo>
                      <a:pt x="49" y="67"/>
                    </a:lnTo>
                    <a:lnTo>
                      <a:pt x="49" y="62"/>
                    </a:lnTo>
                    <a:lnTo>
                      <a:pt x="49" y="57"/>
                    </a:lnTo>
                    <a:lnTo>
                      <a:pt x="53" y="57"/>
                    </a:lnTo>
                  </a:path>
                </a:pathLst>
              </a:custGeom>
              <a:solidFill>
                <a:srgbClr val="BFBFB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3" name="Freeform 3227"/>
              <p:cNvSpPr>
                <a:spLocks/>
              </p:cNvSpPr>
              <p:nvPr/>
            </p:nvSpPr>
            <p:spPr bwMode="auto">
              <a:xfrm>
                <a:off x="5205" y="1433"/>
                <a:ext cx="47" cy="102"/>
              </a:xfrm>
              <a:custGeom>
                <a:avLst/>
                <a:gdLst>
                  <a:gd name="T0" fmla="*/ 45 w 47"/>
                  <a:gd name="T1" fmla="*/ 40 h 102"/>
                  <a:gd name="T2" fmla="*/ 43 w 47"/>
                  <a:gd name="T3" fmla="*/ 26 h 102"/>
                  <a:gd name="T4" fmla="*/ 39 w 47"/>
                  <a:gd name="T5" fmla="*/ 14 h 102"/>
                  <a:gd name="T6" fmla="*/ 33 w 47"/>
                  <a:gd name="T7" fmla="*/ 6 h 102"/>
                  <a:gd name="T8" fmla="*/ 27 w 47"/>
                  <a:gd name="T9" fmla="*/ 1 h 102"/>
                  <a:gd name="T10" fmla="*/ 20 w 47"/>
                  <a:gd name="T11" fmla="*/ 0 h 102"/>
                  <a:gd name="T12" fmla="*/ 14 w 47"/>
                  <a:gd name="T13" fmla="*/ 4 h 102"/>
                  <a:gd name="T14" fmla="*/ 8 w 47"/>
                  <a:gd name="T15" fmla="*/ 11 h 102"/>
                  <a:gd name="T16" fmla="*/ 3 w 47"/>
                  <a:gd name="T17" fmla="*/ 22 h 102"/>
                  <a:gd name="T18" fmla="*/ 1 w 47"/>
                  <a:gd name="T19" fmla="*/ 35 h 102"/>
                  <a:gd name="T20" fmla="*/ 0 w 47"/>
                  <a:gd name="T21" fmla="*/ 50 h 102"/>
                  <a:gd name="T22" fmla="*/ 1 w 47"/>
                  <a:gd name="T23" fmla="*/ 65 h 102"/>
                  <a:gd name="T24" fmla="*/ 3 w 47"/>
                  <a:gd name="T25" fmla="*/ 78 h 102"/>
                  <a:gd name="T26" fmla="*/ 8 w 47"/>
                  <a:gd name="T27" fmla="*/ 89 h 102"/>
                  <a:gd name="T28" fmla="*/ 14 w 47"/>
                  <a:gd name="T29" fmla="*/ 97 h 102"/>
                  <a:gd name="T30" fmla="*/ 20 w 47"/>
                  <a:gd name="T31" fmla="*/ 100 h 102"/>
                  <a:gd name="T32" fmla="*/ 27 w 47"/>
                  <a:gd name="T33" fmla="*/ 100 h 102"/>
                  <a:gd name="T34" fmla="*/ 33 w 47"/>
                  <a:gd name="T35" fmla="*/ 94 h 102"/>
                  <a:gd name="T36" fmla="*/ 39 w 47"/>
                  <a:gd name="T37" fmla="*/ 86 h 102"/>
                  <a:gd name="T38" fmla="*/ 43 w 47"/>
                  <a:gd name="T39" fmla="*/ 74 h 102"/>
                  <a:gd name="T40" fmla="*/ 45 w 47"/>
                  <a:gd name="T41" fmla="*/ 60 h 102"/>
                  <a:gd name="T42" fmla="*/ 42 w 47"/>
                  <a:gd name="T43" fmla="*/ 50 h 102"/>
                  <a:gd name="T44" fmla="*/ 41 w 47"/>
                  <a:gd name="T45" fmla="*/ 37 h 102"/>
                  <a:gd name="T46" fmla="*/ 39 w 47"/>
                  <a:gd name="T47" fmla="*/ 26 h 102"/>
                  <a:gd name="T48" fmla="*/ 35 w 47"/>
                  <a:gd name="T49" fmla="*/ 17 h 102"/>
                  <a:gd name="T50" fmla="*/ 30 w 47"/>
                  <a:gd name="T51" fmla="*/ 10 h 102"/>
                  <a:gd name="T52" fmla="*/ 25 w 47"/>
                  <a:gd name="T53" fmla="*/ 7 h 102"/>
                  <a:gd name="T54" fmla="*/ 19 w 47"/>
                  <a:gd name="T55" fmla="*/ 8 h 102"/>
                  <a:gd name="T56" fmla="*/ 13 w 47"/>
                  <a:gd name="T57" fmla="*/ 12 h 102"/>
                  <a:gd name="T58" fmla="*/ 9 w 47"/>
                  <a:gd name="T59" fmla="*/ 20 h 102"/>
                  <a:gd name="T60" fmla="*/ 5 w 47"/>
                  <a:gd name="T61" fmla="*/ 29 h 102"/>
                  <a:gd name="T62" fmla="*/ 3 w 47"/>
                  <a:gd name="T63" fmla="*/ 41 h 102"/>
                  <a:gd name="T64" fmla="*/ 3 w 47"/>
                  <a:gd name="T65" fmla="*/ 54 h 102"/>
                  <a:gd name="T66" fmla="*/ 4 w 47"/>
                  <a:gd name="T67" fmla="*/ 67 h 102"/>
                  <a:gd name="T68" fmla="*/ 7 w 47"/>
                  <a:gd name="T69" fmla="*/ 78 h 102"/>
                  <a:gd name="T70" fmla="*/ 12 w 47"/>
                  <a:gd name="T71" fmla="*/ 86 h 102"/>
                  <a:gd name="T72" fmla="*/ 17 w 47"/>
                  <a:gd name="T73" fmla="*/ 91 h 102"/>
                  <a:gd name="T74" fmla="*/ 23 w 47"/>
                  <a:gd name="T75" fmla="*/ 93 h 102"/>
                  <a:gd name="T76" fmla="*/ 28 w 47"/>
                  <a:gd name="T77" fmla="*/ 91 h 102"/>
                  <a:gd name="T78" fmla="*/ 33 w 47"/>
                  <a:gd name="T79" fmla="*/ 86 h 102"/>
                  <a:gd name="T80" fmla="*/ 38 w 47"/>
                  <a:gd name="T81" fmla="*/ 78 h 102"/>
                  <a:gd name="T82" fmla="*/ 41 w 47"/>
                  <a:gd name="T83" fmla="*/ 67 h 102"/>
                  <a:gd name="T84" fmla="*/ 42 w 47"/>
                  <a:gd name="T85" fmla="*/ 54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102"/>
                  <a:gd name="T131" fmla="*/ 47 w 47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102">
                    <a:moveTo>
                      <a:pt x="46" y="50"/>
                    </a:moveTo>
                    <a:lnTo>
                      <a:pt x="45" y="45"/>
                    </a:lnTo>
                    <a:lnTo>
                      <a:pt x="45" y="40"/>
                    </a:lnTo>
                    <a:lnTo>
                      <a:pt x="44" y="35"/>
                    </a:lnTo>
                    <a:lnTo>
                      <a:pt x="44" y="30"/>
                    </a:lnTo>
                    <a:lnTo>
                      <a:pt x="43" y="26"/>
                    </a:lnTo>
                    <a:lnTo>
                      <a:pt x="42" y="22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6" y="14"/>
                    </a:lnTo>
                    <a:lnTo>
                      <a:pt x="5" y="18"/>
                    </a:lnTo>
                    <a:lnTo>
                      <a:pt x="3" y="22"/>
                    </a:lnTo>
                    <a:lnTo>
                      <a:pt x="2" y="26"/>
                    </a:lnTo>
                    <a:lnTo>
                      <a:pt x="1" y="30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1" y="65"/>
                    </a:lnTo>
                    <a:lnTo>
                      <a:pt x="1" y="70"/>
                    </a:lnTo>
                    <a:lnTo>
                      <a:pt x="2" y="74"/>
                    </a:lnTo>
                    <a:lnTo>
                      <a:pt x="3" y="78"/>
                    </a:lnTo>
                    <a:lnTo>
                      <a:pt x="5" y="82"/>
                    </a:lnTo>
                    <a:lnTo>
                      <a:pt x="6" y="86"/>
                    </a:lnTo>
                    <a:lnTo>
                      <a:pt x="8" y="89"/>
                    </a:lnTo>
                    <a:lnTo>
                      <a:pt x="10" y="92"/>
                    </a:lnTo>
                    <a:lnTo>
                      <a:pt x="12" y="94"/>
                    </a:lnTo>
                    <a:lnTo>
                      <a:pt x="14" y="97"/>
                    </a:lnTo>
                    <a:lnTo>
                      <a:pt x="16" y="98"/>
                    </a:lnTo>
                    <a:lnTo>
                      <a:pt x="18" y="100"/>
                    </a:lnTo>
                    <a:lnTo>
                      <a:pt x="20" y="100"/>
                    </a:lnTo>
                    <a:lnTo>
                      <a:pt x="23" y="101"/>
                    </a:lnTo>
                    <a:lnTo>
                      <a:pt x="25" y="100"/>
                    </a:lnTo>
                    <a:lnTo>
                      <a:pt x="27" y="100"/>
                    </a:lnTo>
                    <a:lnTo>
                      <a:pt x="29" y="98"/>
                    </a:lnTo>
                    <a:lnTo>
                      <a:pt x="31" y="97"/>
                    </a:lnTo>
                    <a:lnTo>
                      <a:pt x="33" y="94"/>
                    </a:lnTo>
                    <a:lnTo>
                      <a:pt x="35" y="92"/>
                    </a:lnTo>
                    <a:lnTo>
                      <a:pt x="37" y="89"/>
                    </a:lnTo>
                    <a:lnTo>
                      <a:pt x="39" y="86"/>
                    </a:lnTo>
                    <a:lnTo>
                      <a:pt x="40" y="82"/>
                    </a:lnTo>
                    <a:lnTo>
                      <a:pt x="42" y="78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65"/>
                    </a:lnTo>
                    <a:lnTo>
                      <a:pt x="45" y="60"/>
                    </a:lnTo>
                    <a:lnTo>
                      <a:pt x="45" y="55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42" y="46"/>
                    </a:lnTo>
                    <a:lnTo>
                      <a:pt x="42" y="41"/>
                    </a:lnTo>
                    <a:lnTo>
                      <a:pt x="41" y="37"/>
                    </a:lnTo>
                    <a:lnTo>
                      <a:pt x="41" y="33"/>
                    </a:lnTo>
                    <a:lnTo>
                      <a:pt x="40" y="29"/>
                    </a:lnTo>
                    <a:lnTo>
                      <a:pt x="39" y="26"/>
                    </a:lnTo>
                    <a:lnTo>
                      <a:pt x="38" y="22"/>
                    </a:lnTo>
                    <a:lnTo>
                      <a:pt x="36" y="20"/>
                    </a:lnTo>
                    <a:lnTo>
                      <a:pt x="35" y="17"/>
                    </a:lnTo>
                    <a:lnTo>
                      <a:pt x="33" y="14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28" y="9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7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6" y="26"/>
                    </a:lnTo>
                    <a:lnTo>
                      <a:pt x="5" y="29"/>
                    </a:lnTo>
                    <a:lnTo>
                      <a:pt x="4" y="33"/>
                    </a:lnTo>
                    <a:lnTo>
                      <a:pt x="4" y="37"/>
                    </a:lnTo>
                    <a:lnTo>
                      <a:pt x="3" y="41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4"/>
                    </a:lnTo>
                    <a:lnTo>
                      <a:pt x="3" y="59"/>
                    </a:lnTo>
                    <a:lnTo>
                      <a:pt x="4" y="63"/>
                    </a:lnTo>
                    <a:lnTo>
                      <a:pt x="4" y="67"/>
                    </a:lnTo>
                    <a:lnTo>
                      <a:pt x="5" y="71"/>
                    </a:lnTo>
                    <a:lnTo>
                      <a:pt x="6" y="74"/>
                    </a:lnTo>
                    <a:lnTo>
                      <a:pt x="7" y="78"/>
                    </a:lnTo>
                    <a:lnTo>
                      <a:pt x="9" y="81"/>
                    </a:lnTo>
                    <a:lnTo>
                      <a:pt x="10" y="83"/>
                    </a:lnTo>
                    <a:lnTo>
                      <a:pt x="12" y="86"/>
                    </a:lnTo>
                    <a:lnTo>
                      <a:pt x="13" y="88"/>
                    </a:lnTo>
                    <a:lnTo>
                      <a:pt x="15" y="90"/>
                    </a:lnTo>
                    <a:lnTo>
                      <a:pt x="17" y="91"/>
                    </a:lnTo>
                    <a:lnTo>
                      <a:pt x="19" y="92"/>
                    </a:lnTo>
                    <a:lnTo>
                      <a:pt x="20" y="93"/>
                    </a:lnTo>
                    <a:lnTo>
                      <a:pt x="23" y="93"/>
                    </a:lnTo>
                    <a:lnTo>
                      <a:pt x="25" y="93"/>
                    </a:lnTo>
                    <a:lnTo>
                      <a:pt x="26" y="92"/>
                    </a:lnTo>
                    <a:lnTo>
                      <a:pt x="28" y="91"/>
                    </a:lnTo>
                    <a:lnTo>
                      <a:pt x="30" y="90"/>
                    </a:lnTo>
                    <a:lnTo>
                      <a:pt x="32" y="88"/>
                    </a:lnTo>
                    <a:lnTo>
                      <a:pt x="33" y="86"/>
                    </a:lnTo>
                    <a:lnTo>
                      <a:pt x="35" y="83"/>
                    </a:lnTo>
                    <a:lnTo>
                      <a:pt x="36" y="81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40" y="71"/>
                    </a:lnTo>
                    <a:lnTo>
                      <a:pt x="41" y="67"/>
                    </a:lnTo>
                    <a:lnTo>
                      <a:pt x="41" y="63"/>
                    </a:lnTo>
                    <a:lnTo>
                      <a:pt x="42" y="59"/>
                    </a:lnTo>
                    <a:lnTo>
                      <a:pt x="42" y="54"/>
                    </a:lnTo>
                    <a:lnTo>
                      <a:pt x="42" y="50"/>
                    </a:lnTo>
                    <a:lnTo>
                      <a:pt x="46" y="50"/>
                    </a:lnTo>
                  </a:path>
                </a:pathLst>
              </a:custGeom>
              <a:solidFill>
                <a:srgbClr val="C4C4C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4" name="Freeform 3228"/>
              <p:cNvSpPr>
                <a:spLocks/>
              </p:cNvSpPr>
              <p:nvPr/>
            </p:nvSpPr>
            <p:spPr bwMode="auto">
              <a:xfrm>
                <a:off x="5208" y="1440"/>
                <a:ext cx="41" cy="88"/>
              </a:xfrm>
              <a:custGeom>
                <a:avLst/>
                <a:gdLst>
                  <a:gd name="T0" fmla="*/ 39 w 41"/>
                  <a:gd name="T1" fmla="*/ 34 h 88"/>
                  <a:gd name="T2" fmla="*/ 37 w 41"/>
                  <a:gd name="T3" fmla="*/ 22 h 88"/>
                  <a:gd name="T4" fmla="*/ 34 w 41"/>
                  <a:gd name="T5" fmla="*/ 13 h 88"/>
                  <a:gd name="T6" fmla="*/ 29 w 41"/>
                  <a:gd name="T7" fmla="*/ 5 h 88"/>
                  <a:gd name="T8" fmla="*/ 24 w 41"/>
                  <a:gd name="T9" fmla="*/ 1 h 88"/>
                  <a:gd name="T10" fmla="*/ 17 w 41"/>
                  <a:gd name="T11" fmla="*/ 0 h 88"/>
                  <a:gd name="T12" fmla="*/ 12 w 41"/>
                  <a:gd name="T13" fmla="*/ 3 h 88"/>
                  <a:gd name="T14" fmla="*/ 7 w 41"/>
                  <a:gd name="T15" fmla="*/ 9 h 88"/>
                  <a:gd name="T16" fmla="*/ 3 w 41"/>
                  <a:gd name="T17" fmla="*/ 19 h 88"/>
                  <a:gd name="T18" fmla="*/ 0 w 41"/>
                  <a:gd name="T19" fmla="*/ 30 h 88"/>
                  <a:gd name="T20" fmla="*/ 0 w 41"/>
                  <a:gd name="T21" fmla="*/ 43 h 88"/>
                  <a:gd name="T22" fmla="*/ 0 w 41"/>
                  <a:gd name="T23" fmla="*/ 56 h 88"/>
                  <a:gd name="T24" fmla="*/ 3 w 41"/>
                  <a:gd name="T25" fmla="*/ 67 h 88"/>
                  <a:gd name="T26" fmla="*/ 7 w 41"/>
                  <a:gd name="T27" fmla="*/ 77 h 88"/>
                  <a:gd name="T28" fmla="*/ 12 w 41"/>
                  <a:gd name="T29" fmla="*/ 83 h 88"/>
                  <a:gd name="T30" fmla="*/ 17 w 41"/>
                  <a:gd name="T31" fmla="*/ 87 h 88"/>
                  <a:gd name="T32" fmla="*/ 24 w 41"/>
                  <a:gd name="T33" fmla="*/ 86 h 88"/>
                  <a:gd name="T34" fmla="*/ 29 w 41"/>
                  <a:gd name="T35" fmla="*/ 82 h 88"/>
                  <a:gd name="T36" fmla="*/ 34 w 41"/>
                  <a:gd name="T37" fmla="*/ 74 h 88"/>
                  <a:gd name="T38" fmla="*/ 37 w 41"/>
                  <a:gd name="T39" fmla="*/ 64 h 88"/>
                  <a:gd name="T40" fmla="*/ 39 w 41"/>
                  <a:gd name="T41" fmla="*/ 52 h 88"/>
                  <a:gd name="T42" fmla="*/ 36 w 41"/>
                  <a:gd name="T43" fmla="*/ 43 h 88"/>
                  <a:gd name="T44" fmla="*/ 36 w 41"/>
                  <a:gd name="T45" fmla="*/ 32 h 88"/>
                  <a:gd name="T46" fmla="*/ 33 w 41"/>
                  <a:gd name="T47" fmla="*/ 23 h 88"/>
                  <a:gd name="T48" fmla="*/ 30 w 41"/>
                  <a:gd name="T49" fmla="*/ 15 h 88"/>
                  <a:gd name="T50" fmla="*/ 26 w 41"/>
                  <a:gd name="T51" fmla="*/ 9 h 88"/>
                  <a:gd name="T52" fmla="*/ 21 w 41"/>
                  <a:gd name="T53" fmla="*/ 7 h 88"/>
                  <a:gd name="T54" fmla="*/ 16 w 41"/>
                  <a:gd name="T55" fmla="*/ 8 h 88"/>
                  <a:gd name="T56" fmla="*/ 12 w 41"/>
                  <a:gd name="T57" fmla="*/ 11 h 88"/>
                  <a:gd name="T58" fmla="*/ 8 w 41"/>
                  <a:gd name="T59" fmla="*/ 18 h 88"/>
                  <a:gd name="T60" fmla="*/ 5 w 41"/>
                  <a:gd name="T61" fmla="*/ 26 h 88"/>
                  <a:gd name="T62" fmla="*/ 3 w 41"/>
                  <a:gd name="T63" fmla="*/ 36 h 88"/>
                  <a:gd name="T64" fmla="*/ 3 w 41"/>
                  <a:gd name="T65" fmla="*/ 47 h 88"/>
                  <a:gd name="T66" fmla="*/ 4 w 41"/>
                  <a:gd name="T67" fmla="*/ 57 h 88"/>
                  <a:gd name="T68" fmla="*/ 7 w 41"/>
                  <a:gd name="T69" fmla="*/ 66 h 88"/>
                  <a:gd name="T70" fmla="*/ 10 w 41"/>
                  <a:gd name="T71" fmla="*/ 73 h 88"/>
                  <a:gd name="T72" fmla="*/ 15 w 41"/>
                  <a:gd name="T73" fmla="*/ 78 h 88"/>
                  <a:gd name="T74" fmla="*/ 20 w 41"/>
                  <a:gd name="T75" fmla="*/ 80 h 88"/>
                  <a:gd name="T76" fmla="*/ 24 w 41"/>
                  <a:gd name="T77" fmla="*/ 78 h 88"/>
                  <a:gd name="T78" fmla="*/ 29 w 41"/>
                  <a:gd name="T79" fmla="*/ 73 h 88"/>
                  <a:gd name="T80" fmla="*/ 32 w 41"/>
                  <a:gd name="T81" fmla="*/ 66 h 88"/>
                  <a:gd name="T82" fmla="*/ 35 w 41"/>
                  <a:gd name="T83" fmla="*/ 57 h 88"/>
                  <a:gd name="T84" fmla="*/ 36 w 41"/>
                  <a:gd name="T85" fmla="*/ 47 h 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88"/>
                  <a:gd name="T131" fmla="*/ 41 w 41"/>
                  <a:gd name="T132" fmla="*/ 88 h 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88">
                    <a:moveTo>
                      <a:pt x="40" y="43"/>
                    </a:moveTo>
                    <a:lnTo>
                      <a:pt x="40" y="39"/>
                    </a:lnTo>
                    <a:lnTo>
                      <a:pt x="39" y="34"/>
                    </a:lnTo>
                    <a:lnTo>
                      <a:pt x="39" y="30"/>
                    </a:lnTo>
                    <a:lnTo>
                      <a:pt x="38" y="26"/>
                    </a:lnTo>
                    <a:lnTo>
                      <a:pt x="37" y="22"/>
                    </a:lnTo>
                    <a:lnTo>
                      <a:pt x="36" y="19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2" y="9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7" y="3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5" y="13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2" y="22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1" y="60"/>
                    </a:lnTo>
                    <a:lnTo>
                      <a:pt x="2" y="64"/>
                    </a:lnTo>
                    <a:lnTo>
                      <a:pt x="3" y="67"/>
                    </a:lnTo>
                    <a:lnTo>
                      <a:pt x="4" y="71"/>
                    </a:lnTo>
                    <a:lnTo>
                      <a:pt x="5" y="74"/>
                    </a:lnTo>
                    <a:lnTo>
                      <a:pt x="7" y="77"/>
                    </a:lnTo>
                    <a:lnTo>
                      <a:pt x="8" y="79"/>
                    </a:lnTo>
                    <a:lnTo>
                      <a:pt x="10" y="82"/>
                    </a:lnTo>
                    <a:lnTo>
                      <a:pt x="12" y="83"/>
                    </a:lnTo>
                    <a:lnTo>
                      <a:pt x="14" y="85"/>
                    </a:lnTo>
                    <a:lnTo>
                      <a:pt x="16" y="86"/>
                    </a:lnTo>
                    <a:lnTo>
                      <a:pt x="17" y="87"/>
                    </a:lnTo>
                    <a:lnTo>
                      <a:pt x="20" y="87"/>
                    </a:lnTo>
                    <a:lnTo>
                      <a:pt x="22" y="87"/>
                    </a:lnTo>
                    <a:lnTo>
                      <a:pt x="24" y="86"/>
                    </a:lnTo>
                    <a:lnTo>
                      <a:pt x="25" y="85"/>
                    </a:lnTo>
                    <a:lnTo>
                      <a:pt x="27" y="83"/>
                    </a:lnTo>
                    <a:lnTo>
                      <a:pt x="29" y="82"/>
                    </a:lnTo>
                    <a:lnTo>
                      <a:pt x="31" y="79"/>
                    </a:lnTo>
                    <a:lnTo>
                      <a:pt x="32" y="77"/>
                    </a:lnTo>
                    <a:lnTo>
                      <a:pt x="34" y="74"/>
                    </a:lnTo>
                    <a:lnTo>
                      <a:pt x="35" y="71"/>
                    </a:lnTo>
                    <a:lnTo>
                      <a:pt x="36" y="67"/>
                    </a:lnTo>
                    <a:lnTo>
                      <a:pt x="37" y="64"/>
                    </a:lnTo>
                    <a:lnTo>
                      <a:pt x="38" y="60"/>
                    </a:lnTo>
                    <a:lnTo>
                      <a:pt x="39" y="56"/>
                    </a:lnTo>
                    <a:lnTo>
                      <a:pt x="39" y="52"/>
                    </a:lnTo>
                    <a:lnTo>
                      <a:pt x="40" y="47"/>
                    </a:lnTo>
                    <a:lnTo>
                      <a:pt x="40" y="43"/>
                    </a:lnTo>
                    <a:lnTo>
                      <a:pt x="36" y="43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2"/>
                    </a:lnTo>
                    <a:lnTo>
                      <a:pt x="35" y="29"/>
                    </a:lnTo>
                    <a:lnTo>
                      <a:pt x="34" y="26"/>
                    </a:lnTo>
                    <a:lnTo>
                      <a:pt x="33" y="23"/>
                    </a:lnTo>
                    <a:lnTo>
                      <a:pt x="32" y="20"/>
                    </a:lnTo>
                    <a:lnTo>
                      <a:pt x="31" y="18"/>
                    </a:lnTo>
                    <a:lnTo>
                      <a:pt x="30" y="15"/>
                    </a:lnTo>
                    <a:lnTo>
                      <a:pt x="29" y="13"/>
                    </a:lnTo>
                    <a:lnTo>
                      <a:pt x="28" y="11"/>
                    </a:lnTo>
                    <a:lnTo>
                      <a:pt x="26" y="9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9" y="15"/>
                    </a:lnTo>
                    <a:lnTo>
                      <a:pt x="8" y="18"/>
                    </a:lnTo>
                    <a:lnTo>
                      <a:pt x="7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4" y="29"/>
                    </a:lnTo>
                    <a:lnTo>
                      <a:pt x="4" y="32"/>
                    </a:lnTo>
                    <a:lnTo>
                      <a:pt x="3" y="36"/>
                    </a:lnTo>
                    <a:lnTo>
                      <a:pt x="3" y="39"/>
                    </a:lnTo>
                    <a:lnTo>
                      <a:pt x="3" y="43"/>
                    </a:lnTo>
                    <a:lnTo>
                      <a:pt x="3" y="47"/>
                    </a:lnTo>
                    <a:lnTo>
                      <a:pt x="3" y="50"/>
                    </a:lnTo>
                    <a:lnTo>
                      <a:pt x="4" y="54"/>
                    </a:lnTo>
                    <a:lnTo>
                      <a:pt x="4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6"/>
                    </a:lnTo>
                    <a:lnTo>
                      <a:pt x="8" y="69"/>
                    </a:lnTo>
                    <a:lnTo>
                      <a:pt x="9" y="71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3" y="77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8" y="79"/>
                    </a:lnTo>
                    <a:lnTo>
                      <a:pt x="20" y="80"/>
                    </a:lnTo>
                    <a:lnTo>
                      <a:pt x="21" y="79"/>
                    </a:lnTo>
                    <a:lnTo>
                      <a:pt x="23" y="78"/>
                    </a:lnTo>
                    <a:lnTo>
                      <a:pt x="24" y="78"/>
                    </a:lnTo>
                    <a:lnTo>
                      <a:pt x="26" y="77"/>
                    </a:lnTo>
                    <a:lnTo>
                      <a:pt x="28" y="75"/>
                    </a:lnTo>
                    <a:lnTo>
                      <a:pt x="29" y="73"/>
                    </a:lnTo>
                    <a:lnTo>
                      <a:pt x="30" y="71"/>
                    </a:lnTo>
                    <a:lnTo>
                      <a:pt x="31" y="69"/>
                    </a:lnTo>
                    <a:lnTo>
                      <a:pt x="32" y="66"/>
                    </a:lnTo>
                    <a:lnTo>
                      <a:pt x="33" y="64"/>
                    </a:lnTo>
                    <a:lnTo>
                      <a:pt x="34" y="60"/>
                    </a:lnTo>
                    <a:lnTo>
                      <a:pt x="35" y="57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36" y="47"/>
                    </a:lnTo>
                    <a:lnTo>
                      <a:pt x="36" y="43"/>
                    </a:lnTo>
                    <a:lnTo>
                      <a:pt x="40" y="43"/>
                    </a:lnTo>
                  </a:path>
                </a:pathLst>
              </a:custGeom>
              <a:solidFill>
                <a:srgbClr val="CACAC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5" name="Freeform 3229"/>
              <p:cNvSpPr>
                <a:spLocks/>
              </p:cNvSpPr>
              <p:nvPr/>
            </p:nvSpPr>
            <p:spPr bwMode="auto">
              <a:xfrm>
                <a:off x="5211" y="1448"/>
                <a:ext cx="35" cy="73"/>
              </a:xfrm>
              <a:custGeom>
                <a:avLst/>
                <a:gdLst>
                  <a:gd name="T0" fmla="*/ 33 w 35"/>
                  <a:gd name="T1" fmla="*/ 28 h 73"/>
                  <a:gd name="T2" fmla="*/ 32 w 35"/>
                  <a:gd name="T3" fmla="*/ 18 h 73"/>
                  <a:gd name="T4" fmla="*/ 29 w 35"/>
                  <a:gd name="T5" fmla="*/ 10 h 73"/>
                  <a:gd name="T6" fmla="*/ 25 w 35"/>
                  <a:gd name="T7" fmla="*/ 4 h 73"/>
                  <a:gd name="T8" fmla="*/ 20 w 35"/>
                  <a:gd name="T9" fmla="*/ 0 h 73"/>
                  <a:gd name="T10" fmla="*/ 15 w 35"/>
                  <a:gd name="T11" fmla="*/ 0 h 73"/>
                  <a:gd name="T12" fmla="*/ 10 w 35"/>
                  <a:gd name="T13" fmla="*/ 2 h 73"/>
                  <a:gd name="T14" fmla="*/ 6 w 35"/>
                  <a:gd name="T15" fmla="*/ 8 h 73"/>
                  <a:gd name="T16" fmla="*/ 2 w 35"/>
                  <a:gd name="T17" fmla="*/ 15 h 73"/>
                  <a:gd name="T18" fmla="*/ 0 w 35"/>
                  <a:gd name="T19" fmla="*/ 25 h 73"/>
                  <a:gd name="T20" fmla="*/ 0 w 35"/>
                  <a:gd name="T21" fmla="*/ 36 h 73"/>
                  <a:gd name="T22" fmla="*/ 0 w 35"/>
                  <a:gd name="T23" fmla="*/ 46 h 73"/>
                  <a:gd name="T24" fmla="*/ 2 w 35"/>
                  <a:gd name="T25" fmla="*/ 56 h 73"/>
                  <a:gd name="T26" fmla="*/ 6 w 35"/>
                  <a:gd name="T27" fmla="*/ 63 h 73"/>
                  <a:gd name="T28" fmla="*/ 10 w 35"/>
                  <a:gd name="T29" fmla="*/ 68 h 73"/>
                  <a:gd name="T30" fmla="*/ 15 w 35"/>
                  <a:gd name="T31" fmla="*/ 71 h 73"/>
                  <a:gd name="T32" fmla="*/ 20 w 35"/>
                  <a:gd name="T33" fmla="*/ 70 h 73"/>
                  <a:gd name="T34" fmla="*/ 25 w 35"/>
                  <a:gd name="T35" fmla="*/ 67 h 73"/>
                  <a:gd name="T36" fmla="*/ 29 w 35"/>
                  <a:gd name="T37" fmla="*/ 61 h 73"/>
                  <a:gd name="T38" fmla="*/ 32 w 35"/>
                  <a:gd name="T39" fmla="*/ 53 h 73"/>
                  <a:gd name="T40" fmla="*/ 33 w 35"/>
                  <a:gd name="T41" fmla="*/ 43 h 73"/>
                  <a:gd name="T42" fmla="*/ 30 w 35"/>
                  <a:gd name="T43" fmla="*/ 36 h 73"/>
                  <a:gd name="T44" fmla="*/ 29 w 35"/>
                  <a:gd name="T45" fmla="*/ 27 h 73"/>
                  <a:gd name="T46" fmla="*/ 28 w 35"/>
                  <a:gd name="T47" fmla="*/ 20 h 73"/>
                  <a:gd name="T48" fmla="*/ 25 w 35"/>
                  <a:gd name="T49" fmla="*/ 14 h 73"/>
                  <a:gd name="T50" fmla="*/ 22 w 35"/>
                  <a:gd name="T51" fmla="*/ 9 h 73"/>
                  <a:gd name="T52" fmla="*/ 18 w 35"/>
                  <a:gd name="T53" fmla="*/ 7 h 73"/>
                  <a:gd name="T54" fmla="*/ 14 w 35"/>
                  <a:gd name="T55" fmla="*/ 7 h 73"/>
                  <a:gd name="T56" fmla="*/ 10 w 35"/>
                  <a:gd name="T57" fmla="*/ 10 h 73"/>
                  <a:gd name="T58" fmla="*/ 7 w 35"/>
                  <a:gd name="T59" fmla="*/ 15 h 73"/>
                  <a:gd name="T60" fmla="*/ 5 w 35"/>
                  <a:gd name="T61" fmla="*/ 22 h 73"/>
                  <a:gd name="T62" fmla="*/ 3 w 35"/>
                  <a:gd name="T63" fmla="*/ 30 h 73"/>
                  <a:gd name="T64" fmla="*/ 3 w 35"/>
                  <a:gd name="T65" fmla="*/ 38 h 73"/>
                  <a:gd name="T66" fmla="*/ 4 w 35"/>
                  <a:gd name="T67" fmla="*/ 46 h 73"/>
                  <a:gd name="T68" fmla="*/ 6 w 35"/>
                  <a:gd name="T69" fmla="*/ 54 h 73"/>
                  <a:gd name="T70" fmla="*/ 9 w 35"/>
                  <a:gd name="T71" fmla="*/ 59 h 73"/>
                  <a:gd name="T72" fmla="*/ 13 w 35"/>
                  <a:gd name="T73" fmla="*/ 63 h 73"/>
                  <a:gd name="T74" fmla="*/ 17 w 35"/>
                  <a:gd name="T75" fmla="*/ 64 h 73"/>
                  <a:gd name="T76" fmla="*/ 21 w 35"/>
                  <a:gd name="T77" fmla="*/ 63 h 73"/>
                  <a:gd name="T78" fmla="*/ 24 w 35"/>
                  <a:gd name="T79" fmla="*/ 59 h 73"/>
                  <a:gd name="T80" fmla="*/ 27 w 35"/>
                  <a:gd name="T81" fmla="*/ 54 h 73"/>
                  <a:gd name="T82" fmla="*/ 29 w 35"/>
                  <a:gd name="T83" fmla="*/ 46 h 73"/>
                  <a:gd name="T84" fmla="*/ 30 w 35"/>
                  <a:gd name="T85" fmla="*/ 38 h 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"/>
                  <a:gd name="T130" fmla="*/ 0 h 73"/>
                  <a:gd name="T131" fmla="*/ 35 w 35"/>
                  <a:gd name="T132" fmla="*/ 73 h 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" h="73">
                    <a:moveTo>
                      <a:pt x="34" y="36"/>
                    </a:moveTo>
                    <a:lnTo>
                      <a:pt x="34" y="32"/>
                    </a:lnTo>
                    <a:lnTo>
                      <a:pt x="33" y="28"/>
                    </a:lnTo>
                    <a:lnTo>
                      <a:pt x="33" y="25"/>
                    </a:lnTo>
                    <a:lnTo>
                      <a:pt x="32" y="21"/>
                    </a:lnTo>
                    <a:lnTo>
                      <a:pt x="32" y="18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6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2" y="56"/>
                    </a:lnTo>
                    <a:lnTo>
                      <a:pt x="3" y="58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7" y="65"/>
                    </a:lnTo>
                    <a:lnTo>
                      <a:pt x="8" y="67"/>
                    </a:lnTo>
                    <a:lnTo>
                      <a:pt x="10" y="68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5" y="71"/>
                    </a:lnTo>
                    <a:lnTo>
                      <a:pt x="17" y="72"/>
                    </a:lnTo>
                    <a:lnTo>
                      <a:pt x="18" y="71"/>
                    </a:lnTo>
                    <a:lnTo>
                      <a:pt x="20" y="70"/>
                    </a:lnTo>
                    <a:lnTo>
                      <a:pt x="21" y="70"/>
                    </a:lnTo>
                    <a:lnTo>
                      <a:pt x="23" y="68"/>
                    </a:lnTo>
                    <a:lnTo>
                      <a:pt x="25" y="67"/>
                    </a:lnTo>
                    <a:lnTo>
                      <a:pt x="26" y="65"/>
                    </a:lnTo>
                    <a:lnTo>
                      <a:pt x="27" y="63"/>
                    </a:lnTo>
                    <a:lnTo>
                      <a:pt x="29" y="61"/>
                    </a:lnTo>
                    <a:lnTo>
                      <a:pt x="30" y="58"/>
                    </a:lnTo>
                    <a:lnTo>
                      <a:pt x="31" y="56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3" y="46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29" y="27"/>
                    </a:lnTo>
                    <a:lnTo>
                      <a:pt x="29" y="24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7" y="17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4" y="12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6" y="17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4" y="27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8"/>
                    </a:lnTo>
                    <a:lnTo>
                      <a:pt x="3" y="41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6" y="54"/>
                    </a:lnTo>
                    <a:lnTo>
                      <a:pt x="7" y="56"/>
                    </a:lnTo>
                    <a:lnTo>
                      <a:pt x="8" y="57"/>
                    </a:lnTo>
                    <a:lnTo>
                      <a:pt x="9" y="59"/>
                    </a:lnTo>
                    <a:lnTo>
                      <a:pt x="10" y="61"/>
                    </a:lnTo>
                    <a:lnTo>
                      <a:pt x="11" y="62"/>
                    </a:lnTo>
                    <a:lnTo>
                      <a:pt x="13" y="63"/>
                    </a:lnTo>
                    <a:lnTo>
                      <a:pt x="14" y="64"/>
                    </a:lnTo>
                    <a:lnTo>
                      <a:pt x="15" y="64"/>
                    </a:lnTo>
                    <a:lnTo>
                      <a:pt x="17" y="64"/>
                    </a:lnTo>
                    <a:lnTo>
                      <a:pt x="18" y="64"/>
                    </a:lnTo>
                    <a:lnTo>
                      <a:pt x="19" y="64"/>
                    </a:lnTo>
                    <a:lnTo>
                      <a:pt x="21" y="63"/>
                    </a:lnTo>
                    <a:lnTo>
                      <a:pt x="22" y="62"/>
                    </a:lnTo>
                    <a:lnTo>
                      <a:pt x="23" y="61"/>
                    </a:lnTo>
                    <a:lnTo>
                      <a:pt x="24" y="59"/>
                    </a:lnTo>
                    <a:lnTo>
                      <a:pt x="25" y="57"/>
                    </a:lnTo>
                    <a:lnTo>
                      <a:pt x="26" y="56"/>
                    </a:lnTo>
                    <a:lnTo>
                      <a:pt x="27" y="54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30" y="41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4" y="36"/>
                    </a:lnTo>
                  </a:path>
                </a:pathLst>
              </a:custGeom>
              <a:solidFill>
                <a:srgbClr val="CFCFC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6" name="Freeform 3230"/>
              <p:cNvSpPr>
                <a:spLocks/>
              </p:cNvSpPr>
              <p:nvPr/>
            </p:nvSpPr>
            <p:spPr bwMode="auto">
              <a:xfrm>
                <a:off x="5215" y="1455"/>
                <a:ext cx="27" cy="58"/>
              </a:xfrm>
              <a:custGeom>
                <a:avLst/>
                <a:gdLst>
                  <a:gd name="T0" fmla="*/ 25 w 27"/>
                  <a:gd name="T1" fmla="*/ 25 h 58"/>
                  <a:gd name="T2" fmla="*/ 25 w 27"/>
                  <a:gd name="T3" fmla="*/ 20 h 58"/>
                  <a:gd name="T4" fmla="*/ 24 w 27"/>
                  <a:gd name="T5" fmla="*/ 15 h 58"/>
                  <a:gd name="T6" fmla="*/ 22 w 27"/>
                  <a:gd name="T7" fmla="*/ 10 h 58"/>
                  <a:gd name="T8" fmla="*/ 21 w 27"/>
                  <a:gd name="T9" fmla="*/ 6 h 58"/>
                  <a:gd name="T10" fmla="*/ 19 w 27"/>
                  <a:gd name="T11" fmla="*/ 3 h 58"/>
                  <a:gd name="T12" fmla="*/ 16 w 27"/>
                  <a:gd name="T13" fmla="*/ 1 h 58"/>
                  <a:gd name="T14" fmla="*/ 14 w 27"/>
                  <a:gd name="T15" fmla="*/ 0 h 58"/>
                  <a:gd name="T16" fmla="*/ 11 w 27"/>
                  <a:gd name="T17" fmla="*/ 0 h 58"/>
                  <a:gd name="T18" fmla="*/ 9 w 27"/>
                  <a:gd name="T19" fmla="*/ 1 h 58"/>
                  <a:gd name="T20" fmla="*/ 6 w 27"/>
                  <a:gd name="T21" fmla="*/ 3 h 58"/>
                  <a:gd name="T22" fmla="*/ 4 w 27"/>
                  <a:gd name="T23" fmla="*/ 6 h 58"/>
                  <a:gd name="T24" fmla="*/ 3 w 27"/>
                  <a:gd name="T25" fmla="*/ 10 h 58"/>
                  <a:gd name="T26" fmla="*/ 1 w 27"/>
                  <a:gd name="T27" fmla="*/ 15 h 58"/>
                  <a:gd name="T28" fmla="*/ 0 w 27"/>
                  <a:gd name="T29" fmla="*/ 20 h 58"/>
                  <a:gd name="T30" fmla="*/ 0 w 27"/>
                  <a:gd name="T31" fmla="*/ 25 h 58"/>
                  <a:gd name="T32" fmla="*/ 0 w 27"/>
                  <a:gd name="T33" fmla="*/ 31 h 58"/>
                  <a:gd name="T34" fmla="*/ 0 w 27"/>
                  <a:gd name="T35" fmla="*/ 36 h 58"/>
                  <a:gd name="T36" fmla="*/ 1 w 27"/>
                  <a:gd name="T37" fmla="*/ 42 h 58"/>
                  <a:gd name="T38" fmla="*/ 3 w 27"/>
                  <a:gd name="T39" fmla="*/ 46 h 58"/>
                  <a:gd name="T40" fmla="*/ 4 w 27"/>
                  <a:gd name="T41" fmla="*/ 50 h 58"/>
                  <a:gd name="T42" fmla="*/ 6 w 27"/>
                  <a:gd name="T43" fmla="*/ 53 h 58"/>
                  <a:gd name="T44" fmla="*/ 9 w 27"/>
                  <a:gd name="T45" fmla="*/ 55 h 58"/>
                  <a:gd name="T46" fmla="*/ 11 w 27"/>
                  <a:gd name="T47" fmla="*/ 57 h 58"/>
                  <a:gd name="T48" fmla="*/ 14 w 27"/>
                  <a:gd name="T49" fmla="*/ 57 h 58"/>
                  <a:gd name="T50" fmla="*/ 16 w 27"/>
                  <a:gd name="T51" fmla="*/ 55 h 58"/>
                  <a:gd name="T52" fmla="*/ 19 w 27"/>
                  <a:gd name="T53" fmla="*/ 53 h 58"/>
                  <a:gd name="T54" fmla="*/ 21 w 27"/>
                  <a:gd name="T55" fmla="*/ 50 h 58"/>
                  <a:gd name="T56" fmla="*/ 22 w 27"/>
                  <a:gd name="T57" fmla="*/ 46 h 58"/>
                  <a:gd name="T58" fmla="*/ 24 w 27"/>
                  <a:gd name="T59" fmla="*/ 42 h 58"/>
                  <a:gd name="T60" fmla="*/ 25 w 27"/>
                  <a:gd name="T61" fmla="*/ 36 h 58"/>
                  <a:gd name="T62" fmla="*/ 25 w 27"/>
                  <a:gd name="T63" fmla="*/ 31 h 58"/>
                  <a:gd name="T64" fmla="*/ 22 w 27"/>
                  <a:gd name="T65" fmla="*/ 28 h 58"/>
                  <a:gd name="T66" fmla="*/ 21 w 27"/>
                  <a:gd name="T67" fmla="*/ 20 h 58"/>
                  <a:gd name="T68" fmla="*/ 19 w 27"/>
                  <a:gd name="T69" fmla="*/ 13 h 58"/>
                  <a:gd name="T70" fmla="*/ 16 w 27"/>
                  <a:gd name="T71" fmla="*/ 8 h 58"/>
                  <a:gd name="T72" fmla="*/ 13 w 27"/>
                  <a:gd name="T73" fmla="*/ 7 h 58"/>
                  <a:gd name="T74" fmla="*/ 9 w 27"/>
                  <a:gd name="T75" fmla="*/ 8 h 58"/>
                  <a:gd name="T76" fmla="*/ 6 w 27"/>
                  <a:gd name="T77" fmla="*/ 13 h 58"/>
                  <a:gd name="T78" fmla="*/ 4 w 27"/>
                  <a:gd name="T79" fmla="*/ 20 h 58"/>
                  <a:gd name="T80" fmla="*/ 3 w 27"/>
                  <a:gd name="T81" fmla="*/ 28 h 58"/>
                  <a:gd name="T82" fmla="*/ 4 w 27"/>
                  <a:gd name="T83" fmla="*/ 36 h 58"/>
                  <a:gd name="T84" fmla="*/ 6 w 27"/>
                  <a:gd name="T85" fmla="*/ 43 h 58"/>
                  <a:gd name="T86" fmla="*/ 9 w 27"/>
                  <a:gd name="T87" fmla="*/ 48 h 58"/>
                  <a:gd name="T88" fmla="*/ 13 w 27"/>
                  <a:gd name="T89" fmla="*/ 50 h 58"/>
                  <a:gd name="T90" fmla="*/ 16 w 27"/>
                  <a:gd name="T91" fmla="*/ 48 h 58"/>
                  <a:gd name="T92" fmla="*/ 19 w 27"/>
                  <a:gd name="T93" fmla="*/ 43 h 58"/>
                  <a:gd name="T94" fmla="*/ 21 w 27"/>
                  <a:gd name="T95" fmla="*/ 36 h 58"/>
                  <a:gd name="T96" fmla="*/ 22 w 27"/>
                  <a:gd name="T97" fmla="*/ 28 h 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"/>
                  <a:gd name="T148" fmla="*/ 0 h 58"/>
                  <a:gd name="T149" fmla="*/ 27 w 27"/>
                  <a:gd name="T150" fmla="*/ 58 h 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" h="58">
                    <a:moveTo>
                      <a:pt x="26" y="28"/>
                    </a:moveTo>
                    <a:lnTo>
                      <a:pt x="25" y="25"/>
                    </a:lnTo>
                    <a:lnTo>
                      <a:pt x="25" y="23"/>
                    </a:lnTo>
                    <a:lnTo>
                      <a:pt x="25" y="20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3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0" y="4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1" y="39"/>
                    </a:lnTo>
                    <a:lnTo>
                      <a:pt x="1" y="42"/>
                    </a:lnTo>
                    <a:lnTo>
                      <a:pt x="2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4" y="50"/>
                    </a:lnTo>
                    <a:lnTo>
                      <a:pt x="5" y="52"/>
                    </a:lnTo>
                    <a:lnTo>
                      <a:pt x="6" y="53"/>
                    </a:lnTo>
                    <a:lnTo>
                      <a:pt x="7" y="54"/>
                    </a:lnTo>
                    <a:lnTo>
                      <a:pt x="9" y="55"/>
                    </a:lnTo>
                    <a:lnTo>
                      <a:pt x="10" y="56"/>
                    </a:lnTo>
                    <a:lnTo>
                      <a:pt x="11" y="57"/>
                    </a:lnTo>
                    <a:lnTo>
                      <a:pt x="13" y="57"/>
                    </a:lnTo>
                    <a:lnTo>
                      <a:pt x="14" y="57"/>
                    </a:lnTo>
                    <a:lnTo>
                      <a:pt x="15" y="56"/>
                    </a:lnTo>
                    <a:lnTo>
                      <a:pt x="16" y="55"/>
                    </a:lnTo>
                    <a:lnTo>
                      <a:pt x="18" y="54"/>
                    </a:lnTo>
                    <a:lnTo>
                      <a:pt x="19" y="53"/>
                    </a:lnTo>
                    <a:lnTo>
                      <a:pt x="20" y="52"/>
                    </a:lnTo>
                    <a:lnTo>
                      <a:pt x="21" y="50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3" y="44"/>
                    </a:lnTo>
                    <a:lnTo>
                      <a:pt x="24" y="42"/>
                    </a:lnTo>
                    <a:lnTo>
                      <a:pt x="24" y="39"/>
                    </a:lnTo>
                    <a:lnTo>
                      <a:pt x="25" y="36"/>
                    </a:lnTo>
                    <a:lnTo>
                      <a:pt x="25" y="34"/>
                    </a:lnTo>
                    <a:lnTo>
                      <a:pt x="25" y="31"/>
                    </a:lnTo>
                    <a:lnTo>
                      <a:pt x="26" y="28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1" y="20"/>
                    </a:lnTo>
                    <a:lnTo>
                      <a:pt x="21" y="16"/>
                    </a:lnTo>
                    <a:lnTo>
                      <a:pt x="19" y="13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6" y="43"/>
                    </a:lnTo>
                    <a:lnTo>
                      <a:pt x="7" y="46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3" y="50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9" y="43"/>
                    </a:lnTo>
                    <a:lnTo>
                      <a:pt x="21" y="40"/>
                    </a:lnTo>
                    <a:lnTo>
                      <a:pt x="21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6" y="28"/>
                    </a:lnTo>
                  </a:path>
                </a:pathLst>
              </a:custGeom>
              <a:solidFill>
                <a:srgbClr val="D4D4D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7" name="Freeform 3231"/>
              <p:cNvSpPr>
                <a:spLocks/>
              </p:cNvSpPr>
              <p:nvPr/>
            </p:nvSpPr>
            <p:spPr bwMode="auto">
              <a:xfrm>
                <a:off x="5218" y="1462"/>
                <a:ext cx="21" cy="45"/>
              </a:xfrm>
              <a:custGeom>
                <a:avLst/>
                <a:gdLst>
                  <a:gd name="T0" fmla="*/ 19 w 21"/>
                  <a:gd name="T1" fmla="*/ 17 h 45"/>
                  <a:gd name="T2" fmla="*/ 18 w 21"/>
                  <a:gd name="T3" fmla="*/ 9 h 45"/>
                  <a:gd name="T4" fmla="*/ 15 w 21"/>
                  <a:gd name="T5" fmla="*/ 3 h 45"/>
                  <a:gd name="T6" fmla="*/ 12 w 21"/>
                  <a:gd name="T7" fmla="*/ 0 h 45"/>
                  <a:gd name="T8" fmla="*/ 8 w 21"/>
                  <a:gd name="T9" fmla="*/ 0 h 45"/>
                  <a:gd name="T10" fmla="*/ 4 w 21"/>
                  <a:gd name="T11" fmla="*/ 3 h 45"/>
                  <a:gd name="T12" fmla="*/ 1 w 21"/>
                  <a:gd name="T13" fmla="*/ 9 h 45"/>
                  <a:gd name="T14" fmla="*/ 0 w 21"/>
                  <a:gd name="T15" fmla="*/ 17 h 45"/>
                  <a:gd name="T16" fmla="*/ 0 w 21"/>
                  <a:gd name="T17" fmla="*/ 26 h 45"/>
                  <a:gd name="T18" fmla="*/ 1 w 21"/>
                  <a:gd name="T19" fmla="*/ 33 h 45"/>
                  <a:gd name="T20" fmla="*/ 4 w 21"/>
                  <a:gd name="T21" fmla="*/ 40 h 45"/>
                  <a:gd name="T22" fmla="*/ 8 w 21"/>
                  <a:gd name="T23" fmla="*/ 43 h 45"/>
                  <a:gd name="T24" fmla="*/ 12 w 21"/>
                  <a:gd name="T25" fmla="*/ 43 h 45"/>
                  <a:gd name="T26" fmla="*/ 15 w 21"/>
                  <a:gd name="T27" fmla="*/ 40 h 45"/>
                  <a:gd name="T28" fmla="*/ 18 w 21"/>
                  <a:gd name="T29" fmla="*/ 33 h 45"/>
                  <a:gd name="T30" fmla="*/ 19 w 21"/>
                  <a:gd name="T31" fmla="*/ 26 h 45"/>
                  <a:gd name="T32" fmla="*/ 16 w 21"/>
                  <a:gd name="T33" fmla="*/ 22 h 45"/>
                  <a:gd name="T34" fmla="*/ 16 w 21"/>
                  <a:gd name="T35" fmla="*/ 16 h 45"/>
                  <a:gd name="T36" fmla="*/ 14 w 21"/>
                  <a:gd name="T37" fmla="*/ 11 h 45"/>
                  <a:gd name="T38" fmla="*/ 12 w 21"/>
                  <a:gd name="T39" fmla="*/ 8 h 45"/>
                  <a:gd name="T40" fmla="*/ 9 w 21"/>
                  <a:gd name="T41" fmla="*/ 7 h 45"/>
                  <a:gd name="T42" fmla="*/ 7 w 21"/>
                  <a:gd name="T43" fmla="*/ 8 h 45"/>
                  <a:gd name="T44" fmla="*/ 5 w 21"/>
                  <a:gd name="T45" fmla="*/ 11 h 45"/>
                  <a:gd name="T46" fmla="*/ 3 w 21"/>
                  <a:gd name="T47" fmla="*/ 16 h 45"/>
                  <a:gd name="T48" fmla="*/ 3 w 21"/>
                  <a:gd name="T49" fmla="*/ 22 h 45"/>
                  <a:gd name="T50" fmla="*/ 3 w 21"/>
                  <a:gd name="T51" fmla="*/ 27 h 45"/>
                  <a:gd name="T52" fmla="*/ 5 w 21"/>
                  <a:gd name="T53" fmla="*/ 32 h 45"/>
                  <a:gd name="T54" fmla="*/ 7 w 21"/>
                  <a:gd name="T55" fmla="*/ 35 h 45"/>
                  <a:gd name="T56" fmla="*/ 9 w 21"/>
                  <a:gd name="T57" fmla="*/ 36 h 45"/>
                  <a:gd name="T58" fmla="*/ 12 w 21"/>
                  <a:gd name="T59" fmla="*/ 35 h 45"/>
                  <a:gd name="T60" fmla="*/ 14 w 21"/>
                  <a:gd name="T61" fmla="*/ 32 h 45"/>
                  <a:gd name="T62" fmla="*/ 16 w 21"/>
                  <a:gd name="T63" fmla="*/ 27 h 45"/>
                  <a:gd name="T64" fmla="*/ 16 w 21"/>
                  <a:gd name="T65" fmla="*/ 22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"/>
                  <a:gd name="T100" fmla="*/ 0 h 45"/>
                  <a:gd name="T101" fmla="*/ 21 w 21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" h="45">
                    <a:moveTo>
                      <a:pt x="20" y="22"/>
                    </a:moveTo>
                    <a:lnTo>
                      <a:pt x="19" y="17"/>
                    </a:lnTo>
                    <a:lnTo>
                      <a:pt x="19" y="13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8" y="43"/>
                    </a:lnTo>
                    <a:lnTo>
                      <a:pt x="9" y="44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5" y="40"/>
                    </a:lnTo>
                    <a:lnTo>
                      <a:pt x="17" y="37"/>
                    </a:lnTo>
                    <a:lnTo>
                      <a:pt x="18" y="33"/>
                    </a:lnTo>
                    <a:lnTo>
                      <a:pt x="19" y="30"/>
                    </a:lnTo>
                    <a:lnTo>
                      <a:pt x="19" y="26"/>
                    </a:lnTo>
                    <a:lnTo>
                      <a:pt x="20" y="22"/>
                    </a:lnTo>
                    <a:lnTo>
                      <a:pt x="16" y="22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5" y="13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8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5" y="32"/>
                    </a:lnTo>
                    <a:lnTo>
                      <a:pt x="6" y="33"/>
                    </a:lnTo>
                    <a:lnTo>
                      <a:pt x="7" y="35"/>
                    </a:lnTo>
                    <a:lnTo>
                      <a:pt x="8" y="35"/>
                    </a:lnTo>
                    <a:lnTo>
                      <a:pt x="9" y="36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3"/>
                    </a:lnTo>
                    <a:lnTo>
                      <a:pt x="14" y="32"/>
                    </a:lnTo>
                    <a:lnTo>
                      <a:pt x="15" y="30"/>
                    </a:lnTo>
                    <a:lnTo>
                      <a:pt x="16" y="27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20" y="22"/>
                    </a:lnTo>
                  </a:path>
                </a:pathLst>
              </a:custGeom>
              <a:solidFill>
                <a:srgbClr val="DADAD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8" name="Freeform 3232"/>
              <p:cNvSpPr>
                <a:spLocks/>
              </p:cNvSpPr>
              <p:nvPr/>
            </p:nvSpPr>
            <p:spPr bwMode="auto">
              <a:xfrm>
                <a:off x="5221" y="1469"/>
                <a:ext cx="17" cy="30"/>
              </a:xfrm>
              <a:custGeom>
                <a:avLst/>
                <a:gdLst>
                  <a:gd name="T0" fmla="*/ 15 w 17"/>
                  <a:gd name="T1" fmla="*/ 11 h 30"/>
                  <a:gd name="T2" fmla="*/ 14 w 17"/>
                  <a:gd name="T3" fmla="*/ 6 h 30"/>
                  <a:gd name="T4" fmla="*/ 12 w 17"/>
                  <a:gd name="T5" fmla="*/ 2 h 30"/>
                  <a:gd name="T6" fmla="*/ 9 w 17"/>
                  <a:gd name="T7" fmla="*/ 0 h 30"/>
                  <a:gd name="T8" fmla="*/ 6 w 17"/>
                  <a:gd name="T9" fmla="*/ 0 h 30"/>
                  <a:gd name="T10" fmla="*/ 3 w 17"/>
                  <a:gd name="T11" fmla="*/ 2 h 30"/>
                  <a:gd name="T12" fmla="*/ 1 w 17"/>
                  <a:gd name="T13" fmla="*/ 6 h 30"/>
                  <a:gd name="T14" fmla="*/ 0 w 17"/>
                  <a:gd name="T15" fmla="*/ 11 h 30"/>
                  <a:gd name="T16" fmla="*/ 0 w 17"/>
                  <a:gd name="T17" fmla="*/ 17 h 30"/>
                  <a:gd name="T18" fmla="*/ 1 w 17"/>
                  <a:gd name="T19" fmla="*/ 22 h 30"/>
                  <a:gd name="T20" fmla="*/ 3 w 17"/>
                  <a:gd name="T21" fmla="*/ 26 h 30"/>
                  <a:gd name="T22" fmla="*/ 6 w 17"/>
                  <a:gd name="T23" fmla="*/ 28 h 30"/>
                  <a:gd name="T24" fmla="*/ 9 w 17"/>
                  <a:gd name="T25" fmla="*/ 28 h 30"/>
                  <a:gd name="T26" fmla="*/ 12 w 17"/>
                  <a:gd name="T27" fmla="*/ 26 h 30"/>
                  <a:gd name="T28" fmla="*/ 14 w 17"/>
                  <a:gd name="T29" fmla="*/ 22 h 30"/>
                  <a:gd name="T30" fmla="*/ 15 w 17"/>
                  <a:gd name="T31" fmla="*/ 17 h 30"/>
                  <a:gd name="T32" fmla="*/ 12 w 17"/>
                  <a:gd name="T33" fmla="*/ 14 h 30"/>
                  <a:gd name="T34" fmla="*/ 11 w 17"/>
                  <a:gd name="T35" fmla="*/ 11 h 30"/>
                  <a:gd name="T36" fmla="*/ 10 w 17"/>
                  <a:gd name="T37" fmla="*/ 9 h 30"/>
                  <a:gd name="T38" fmla="*/ 9 w 17"/>
                  <a:gd name="T39" fmla="*/ 8 h 30"/>
                  <a:gd name="T40" fmla="*/ 8 w 17"/>
                  <a:gd name="T41" fmla="*/ 7 h 30"/>
                  <a:gd name="T42" fmla="*/ 6 w 17"/>
                  <a:gd name="T43" fmla="*/ 8 h 30"/>
                  <a:gd name="T44" fmla="*/ 5 w 17"/>
                  <a:gd name="T45" fmla="*/ 9 h 30"/>
                  <a:gd name="T46" fmla="*/ 4 w 17"/>
                  <a:gd name="T47" fmla="*/ 11 h 30"/>
                  <a:gd name="T48" fmla="*/ 4 w 17"/>
                  <a:gd name="T49" fmla="*/ 14 h 30"/>
                  <a:gd name="T50" fmla="*/ 4 w 17"/>
                  <a:gd name="T51" fmla="*/ 17 h 30"/>
                  <a:gd name="T52" fmla="*/ 5 w 17"/>
                  <a:gd name="T53" fmla="*/ 19 h 30"/>
                  <a:gd name="T54" fmla="*/ 6 w 17"/>
                  <a:gd name="T55" fmla="*/ 21 h 30"/>
                  <a:gd name="T56" fmla="*/ 8 w 17"/>
                  <a:gd name="T57" fmla="*/ 22 h 30"/>
                  <a:gd name="T58" fmla="*/ 9 w 17"/>
                  <a:gd name="T59" fmla="*/ 21 h 30"/>
                  <a:gd name="T60" fmla="*/ 10 w 17"/>
                  <a:gd name="T61" fmla="*/ 19 h 30"/>
                  <a:gd name="T62" fmla="*/ 11 w 17"/>
                  <a:gd name="T63" fmla="*/ 17 h 30"/>
                  <a:gd name="T64" fmla="*/ 12 w 17"/>
                  <a:gd name="T65" fmla="*/ 14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30"/>
                  <a:gd name="T101" fmla="*/ 17 w 17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30">
                    <a:moveTo>
                      <a:pt x="16" y="14"/>
                    </a:moveTo>
                    <a:lnTo>
                      <a:pt x="15" y="11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3" y="26"/>
                    </a:lnTo>
                    <a:lnTo>
                      <a:pt x="4" y="27"/>
                    </a:lnTo>
                    <a:lnTo>
                      <a:pt x="6" y="28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3" y="24"/>
                    </a:lnTo>
                    <a:lnTo>
                      <a:pt x="14" y="22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6" y="14"/>
                    </a:lnTo>
                  </a:path>
                </a:pathLst>
              </a:custGeom>
              <a:solidFill>
                <a:srgbClr val="DFDF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9" name="Freeform 3233"/>
              <p:cNvSpPr>
                <a:spLocks/>
              </p:cNvSpPr>
              <p:nvPr/>
            </p:nvSpPr>
            <p:spPr bwMode="auto">
              <a:xfrm>
                <a:off x="5224" y="1477"/>
                <a:ext cx="17" cy="17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6 h 17"/>
                  <a:gd name="T4" fmla="*/ 15 w 17"/>
                  <a:gd name="T5" fmla="*/ 5 h 17"/>
                  <a:gd name="T6" fmla="*/ 14 w 17"/>
                  <a:gd name="T7" fmla="*/ 3 h 17"/>
                  <a:gd name="T8" fmla="*/ 13 w 17"/>
                  <a:gd name="T9" fmla="*/ 2 h 17"/>
                  <a:gd name="T10" fmla="*/ 12 w 17"/>
                  <a:gd name="T11" fmla="*/ 1 h 17"/>
                  <a:gd name="T12" fmla="*/ 10 w 17"/>
                  <a:gd name="T13" fmla="*/ 0 h 17"/>
                  <a:gd name="T14" fmla="*/ 9 w 17"/>
                  <a:gd name="T15" fmla="*/ 0 h 17"/>
                  <a:gd name="T16" fmla="*/ 8 w 17"/>
                  <a:gd name="T17" fmla="*/ 0 h 17"/>
                  <a:gd name="T18" fmla="*/ 6 w 17"/>
                  <a:gd name="T19" fmla="*/ 0 h 17"/>
                  <a:gd name="T20" fmla="*/ 5 w 17"/>
                  <a:gd name="T21" fmla="*/ 0 h 17"/>
                  <a:gd name="T22" fmla="*/ 3 w 17"/>
                  <a:gd name="T23" fmla="*/ 1 h 17"/>
                  <a:gd name="T24" fmla="*/ 2 w 17"/>
                  <a:gd name="T25" fmla="*/ 2 h 17"/>
                  <a:gd name="T26" fmla="*/ 1 w 17"/>
                  <a:gd name="T27" fmla="*/ 3 h 17"/>
                  <a:gd name="T28" fmla="*/ 0 w 17"/>
                  <a:gd name="T29" fmla="*/ 5 h 17"/>
                  <a:gd name="T30" fmla="*/ 0 w 17"/>
                  <a:gd name="T31" fmla="*/ 6 h 17"/>
                  <a:gd name="T32" fmla="*/ 0 w 17"/>
                  <a:gd name="T33" fmla="*/ 8 h 17"/>
                  <a:gd name="T34" fmla="*/ 0 w 17"/>
                  <a:gd name="T35" fmla="*/ 9 h 17"/>
                  <a:gd name="T36" fmla="*/ 0 w 17"/>
                  <a:gd name="T37" fmla="*/ 10 h 17"/>
                  <a:gd name="T38" fmla="*/ 1 w 17"/>
                  <a:gd name="T39" fmla="*/ 12 h 17"/>
                  <a:gd name="T40" fmla="*/ 2 w 17"/>
                  <a:gd name="T41" fmla="*/ 13 h 17"/>
                  <a:gd name="T42" fmla="*/ 3 w 17"/>
                  <a:gd name="T43" fmla="*/ 14 h 17"/>
                  <a:gd name="T44" fmla="*/ 5 w 17"/>
                  <a:gd name="T45" fmla="*/ 15 h 17"/>
                  <a:gd name="T46" fmla="*/ 6 w 17"/>
                  <a:gd name="T47" fmla="*/ 15 h 17"/>
                  <a:gd name="T48" fmla="*/ 8 w 17"/>
                  <a:gd name="T49" fmla="*/ 16 h 17"/>
                  <a:gd name="T50" fmla="*/ 9 w 17"/>
                  <a:gd name="T51" fmla="*/ 15 h 17"/>
                  <a:gd name="T52" fmla="*/ 10 w 17"/>
                  <a:gd name="T53" fmla="*/ 15 h 17"/>
                  <a:gd name="T54" fmla="*/ 12 w 17"/>
                  <a:gd name="T55" fmla="*/ 14 h 17"/>
                  <a:gd name="T56" fmla="*/ 13 w 17"/>
                  <a:gd name="T57" fmla="*/ 13 h 17"/>
                  <a:gd name="T58" fmla="*/ 14 w 17"/>
                  <a:gd name="T59" fmla="*/ 12 h 17"/>
                  <a:gd name="T60" fmla="*/ 15 w 17"/>
                  <a:gd name="T61" fmla="*/ 10 h 17"/>
                  <a:gd name="T62" fmla="*/ 16 w 17"/>
                  <a:gd name="T63" fmla="*/ 9 h 17"/>
                  <a:gd name="T64" fmla="*/ 16 w 17"/>
                  <a:gd name="T65" fmla="*/ 8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6" y="8"/>
                    </a:moveTo>
                    <a:lnTo>
                      <a:pt x="16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3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E5E5E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0" name="Freeform 3234"/>
              <p:cNvSpPr>
                <a:spLocks/>
              </p:cNvSpPr>
              <p:nvPr/>
            </p:nvSpPr>
            <p:spPr bwMode="auto">
              <a:xfrm>
                <a:off x="5226" y="1427"/>
                <a:ext cx="17" cy="115"/>
              </a:xfrm>
              <a:custGeom>
                <a:avLst/>
                <a:gdLst>
                  <a:gd name="T0" fmla="*/ 4 w 17"/>
                  <a:gd name="T1" fmla="*/ 107 h 115"/>
                  <a:gd name="T2" fmla="*/ 16 w 17"/>
                  <a:gd name="T3" fmla="*/ 108 h 115"/>
                  <a:gd name="T4" fmla="*/ 16 w 17"/>
                  <a:gd name="T5" fmla="*/ 0 h 115"/>
                  <a:gd name="T6" fmla="*/ 0 w 17"/>
                  <a:gd name="T7" fmla="*/ 0 h 115"/>
                  <a:gd name="T8" fmla="*/ 0 w 17"/>
                  <a:gd name="T9" fmla="*/ 108 h 115"/>
                  <a:gd name="T10" fmla="*/ 13 w 17"/>
                  <a:gd name="T11" fmla="*/ 110 h 115"/>
                  <a:gd name="T12" fmla="*/ 0 w 17"/>
                  <a:gd name="T13" fmla="*/ 108 h 115"/>
                  <a:gd name="T14" fmla="*/ 0 w 17"/>
                  <a:gd name="T15" fmla="*/ 114 h 115"/>
                  <a:gd name="T16" fmla="*/ 13 w 17"/>
                  <a:gd name="T17" fmla="*/ 110 h 115"/>
                  <a:gd name="T18" fmla="*/ 4 w 17"/>
                  <a:gd name="T19" fmla="*/ 107 h 1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15"/>
                  <a:gd name="T32" fmla="*/ 17 w 17"/>
                  <a:gd name="T33" fmla="*/ 115 h 1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15">
                    <a:moveTo>
                      <a:pt x="4" y="107"/>
                    </a:moveTo>
                    <a:lnTo>
                      <a:pt x="16" y="10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13" y="110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3" y="110"/>
                    </a:lnTo>
                    <a:lnTo>
                      <a:pt x="4" y="107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1" name="Freeform 3235"/>
              <p:cNvSpPr>
                <a:spLocks/>
              </p:cNvSpPr>
              <p:nvPr/>
            </p:nvSpPr>
            <p:spPr bwMode="auto">
              <a:xfrm>
                <a:off x="5227" y="1532"/>
                <a:ext cx="17" cy="17"/>
              </a:xfrm>
              <a:custGeom>
                <a:avLst/>
                <a:gdLst>
                  <a:gd name="T0" fmla="*/ 10 w 17"/>
                  <a:gd name="T1" fmla="*/ 5 h 17"/>
                  <a:gd name="T2" fmla="*/ 5 w 17"/>
                  <a:gd name="T3" fmla="*/ 0 h 17"/>
                  <a:gd name="T4" fmla="*/ 0 w 17"/>
                  <a:gd name="T5" fmla="*/ 6 h 17"/>
                  <a:gd name="T6" fmla="*/ 9 w 17"/>
                  <a:gd name="T7" fmla="*/ 16 h 17"/>
                  <a:gd name="T8" fmla="*/ 16 w 17"/>
                  <a:gd name="T9" fmla="*/ 9 h 17"/>
                  <a:gd name="T10" fmla="*/ 10 w 17"/>
                  <a:gd name="T11" fmla="*/ 5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0" y="5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9" y="16"/>
                    </a:lnTo>
                    <a:lnTo>
                      <a:pt x="16" y="9"/>
                    </a:lnTo>
                    <a:lnTo>
                      <a:pt x="10" y="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2" name="Freeform 3236"/>
              <p:cNvSpPr>
                <a:spLocks/>
              </p:cNvSpPr>
              <p:nvPr/>
            </p:nvSpPr>
            <p:spPr bwMode="auto">
              <a:xfrm>
                <a:off x="5196" y="1482"/>
                <a:ext cx="31" cy="17"/>
              </a:xfrm>
              <a:custGeom>
                <a:avLst/>
                <a:gdLst>
                  <a:gd name="T0" fmla="*/ 30 w 31"/>
                  <a:gd name="T1" fmla="*/ 8 h 17"/>
                  <a:gd name="T2" fmla="*/ 30 w 31"/>
                  <a:gd name="T3" fmla="*/ 0 h 17"/>
                  <a:gd name="T4" fmla="*/ 0 w 31"/>
                  <a:gd name="T5" fmla="*/ 0 h 17"/>
                  <a:gd name="T6" fmla="*/ 0 w 31"/>
                  <a:gd name="T7" fmla="*/ 16 h 17"/>
                  <a:gd name="T8" fmla="*/ 30 w 31"/>
                  <a:gd name="T9" fmla="*/ 16 h 17"/>
                  <a:gd name="T10" fmla="*/ 30 w 31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7"/>
                  <a:gd name="T20" fmla="*/ 31 w 31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7">
                    <a:moveTo>
                      <a:pt x="30" y="8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0" y="16"/>
                    </a:lnTo>
                    <a:lnTo>
                      <a:pt x="30" y="8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aphicFrame>
        <p:nvGraphicFramePr>
          <p:cNvPr id="4101" name="Object 3237"/>
          <p:cNvGraphicFramePr>
            <a:graphicFrameLocks/>
          </p:cNvGraphicFramePr>
          <p:nvPr/>
        </p:nvGraphicFramePr>
        <p:xfrm>
          <a:off x="8262938" y="3595688"/>
          <a:ext cx="4921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lipArt" r:id="rId10" imgW="3600360" imgH="3657600" progId="MS_ClipArt_Gallery.2">
                  <p:embed/>
                </p:oleObj>
              </mc:Choice>
              <mc:Fallback>
                <p:oleObj name="ClipArt" r:id="rId10" imgW="3600360" imgH="3657600" progId="MS_ClipArt_Gallery.2">
                  <p:embed/>
                  <p:pic>
                    <p:nvPicPr>
                      <p:cNvPr id="0" name="Object 323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3595688"/>
                        <a:ext cx="4921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4" name="Line 3238"/>
          <p:cNvSpPr>
            <a:spLocks noChangeShapeType="1"/>
          </p:cNvSpPr>
          <p:nvPr/>
        </p:nvSpPr>
        <p:spPr bwMode="auto">
          <a:xfrm>
            <a:off x="1952625" y="5191125"/>
            <a:ext cx="44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Line 3239"/>
          <p:cNvSpPr>
            <a:spLocks noChangeShapeType="1"/>
          </p:cNvSpPr>
          <p:nvPr/>
        </p:nvSpPr>
        <p:spPr bwMode="auto">
          <a:xfrm>
            <a:off x="1952625" y="5984875"/>
            <a:ext cx="3333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Line 3240"/>
          <p:cNvSpPr>
            <a:spLocks noChangeShapeType="1"/>
          </p:cNvSpPr>
          <p:nvPr/>
        </p:nvSpPr>
        <p:spPr bwMode="auto">
          <a:xfrm>
            <a:off x="1952625" y="6286500"/>
            <a:ext cx="3333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Line 3241"/>
          <p:cNvSpPr>
            <a:spLocks noChangeShapeType="1"/>
          </p:cNvSpPr>
          <p:nvPr/>
        </p:nvSpPr>
        <p:spPr bwMode="auto">
          <a:xfrm>
            <a:off x="1968500" y="6556375"/>
            <a:ext cx="2381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4175" y="449263"/>
            <a:ext cx="8758238" cy="700087"/>
          </a:xfrm>
        </p:spPr>
        <p:txBody>
          <a:bodyPr anchor="b"/>
          <a:lstStyle/>
          <a:p>
            <a:pPr>
              <a:defRPr/>
            </a:pPr>
            <a:r>
              <a:rPr lang="en-US" sz="2800" smtClean="0">
                <a:solidFill>
                  <a:schemeClr val="tx1"/>
                </a:solidFill>
              </a:rPr>
              <a:t>Controlador de Interrupção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mtClean="0"/>
              <a:t>O 8259A do IBM-PC</a:t>
            </a:r>
            <a:endParaRPr lang="pt-BR" smtClean="0"/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3425" y="1695450"/>
            <a:ext cx="7772400" cy="4114800"/>
          </a:xfrm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800" dirty="0" smtClean="0"/>
              <a:t>Mecanismo de Interrupção</a:t>
            </a:r>
          </a:p>
          <a:p>
            <a:pPr lvl="2" algn="just">
              <a:lnSpc>
                <a:spcPct val="90000"/>
              </a:lnSpc>
            </a:pPr>
            <a:r>
              <a:rPr lang="pt-BR" sz="2000" dirty="0" smtClean="0"/>
              <a:t>Dispositivo E/S ativa </a:t>
            </a:r>
            <a:r>
              <a:rPr lang="pt-BR" sz="2000" dirty="0" err="1" smtClean="0"/>
              <a:t>IRQx</a:t>
            </a:r>
            <a:endParaRPr lang="pt-BR" sz="2000" dirty="0" smtClean="0"/>
          </a:p>
          <a:p>
            <a:pPr lvl="2" algn="just">
              <a:lnSpc>
                <a:spcPct val="90000"/>
              </a:lnSpc>
            </a:pPr>
            <a:r>
              <a:rPr lang="pt-BR" sz="2000" dirty="0" smtClean="0"/>
              <a:t>8259A ativa INT para a CPU</a:t>
            </a:r>
          </a:p>
          <a:p>
            <a:pPr lvl="2" algn="just">
              <a:lnSpc>
                <a:spcPct val="90000"/>
              </a:lnSpc>
            </a:pPr>
            <a:r>
              <a:rPr lang="pt-BR" sz="2000" dirty="0" smtClean="0"/>
              <a:t>CPU ativa INTA pedindo identificação do dispositivo que gerou a interrupção</a:t>
            </a:r>
          </a:p>
          <a:p>
            <a:pPr lvl="2" algn="just">
              <a:lnSpc>
                <a:spcPct val="90000"/>
              </a:lnSpc>
            </a:pPr>
            <a:r>
              <a:rPr lang="pt-BR" sz="2000" dirty="0" smtClean="0"/>
              <a:t>8259A envia dado (vetor de interrupção identificando o dispositivo. Se houver mais de um, 8259A realiza arbitragem.</a:t>
            </a:r>
          </a:p>
          <a:p>
            <a:pPr lvl="2" algn="just">
              <a:lnSpc>
                <a:spcPct val="90000"/>
              </a:lnSpc>
            </a:pPr>
            <a:r>
              <a:rPr lang="pt-BR" sz="2000" dirty="0" smtClean="0"/>
              <a:t>CPU usa o vetor para executar a rotina apropriada a aquele dispositivo.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O sistema operacional deve estabelecer níveis de prioridade para os dispositivos.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Níveis</a:t>
            </a:r>
            <a:r>
              <a:rPr lang="en-US" dirty="0" smtClean="0"/>
              <a:t> de software de E/S</a:t>
            </a:r>
          </a:p>
        </p:txBody>
      </p:sp>
      <p:pic>
        <p:nvPicPr>
          <p:cNvPr id="32771" name="Picture 4" descr="C:\B\b4\JPG\foo\5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88" y="1477963"/>
            <a:ext cx="79343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114300"/>
            <a:ext cx="8850313" cy="949325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E/S Software </a:t>
            </a:r>
            <a:r>
              <a:rPr lang="en-US" sz="3600" dirty="0" err="1" smtClean="0"/>
              <a:t>Independente</a:t>
            </a:r>
            <a:r>
              <a:rPr lang="en-US" sz="3600" dirty="0" smtClean="0"/>
              <a:t> do </a:t>
            </a:r>
            <a:r>
              <a:rPr lang="en-US" sz="3600" dirty="0" err="1" smtClean="0"/>
              <a:t>Dispositivo</a:t>
            </a:r>
            <a:endParaRPr lang="en-US" sz="3200" dirty="0" smtClean="0"/>
          </a:p>
        </p:txBody>
      </p:sp>
      <p:graphicFrame>
        <p:nvGraphicFramePr>
          <p:cNvPr id="301083" name="Group 27"/>
          <p:cNvGraphicFramePr>
            <a:graphicFrameLocks noGrp="1"/>
          </p:cNvGraphicFramePr>
          <p:nvPr/>
        </p:nvGraphicFramePr>
        <p:xfrm>
          <a:off x="1255713" y="2044700"/>
          <a:ext cx="6618287" cy="3311844"/>
        </p:xfrm>
        <a:graphic>
          <a:graphicData uri="http://schemas.openxmlformats.org/drawingml/2006/table">
            <a:tbl>
              <a:tblPr/>
              <a:tblGrid>
                <a:gridCol w="6618287"/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Interface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uniforme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para Driver de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Dispositivos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Bufferização de dados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 sobre erros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Alocação e liberação de dispositivos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Tamanho do bloco de dados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Tipos básicos de dispositivos</a:t>
            </a:r>
            <a:endParaRPr lang="pt-BR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63688"/>
            <a:ext cx="8591550" cy="43799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Caracter</a:t>
            </a:r>
            <a:r>
              <a:rPr lang="pt-PT" sz="2400" smtClean="0"/>
              <a:t>: transferem bytes um a um. Ex.terminal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Bloco</a:t>
            </a:r>
            <a:r>
              <a:rPr lang="pt-PT" sz="2400" smtClean="0"/>
              <a:t>: transferem bytes em bloco. Ex. disco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Sequencial</a:t>
            </a:r>
            <a:r>
              <a:rPr lang="pt-PT" sz="2400" smtClean="0"/>
              <a:t>. Tem acesso em ordem fixa. Ex. modem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Acesso randômico</a:t>
            </a:r>
            <a:r>
              <a:rPr lang="pt-PT" sz="2400" smtClean="0"/>
              <a:t>: Ordem pode ser alterada. Ex CD-ROM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Síncrono</a:t>
            </a:r>
            <a:r>
              <a:rPr lang="pt-PT" sz="2400" smtClean="0"/>
              <a:t>: Tem tempo de resposta previsível. Ex. Fita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Assíncrono</a:t>
            </a:r>
            <a:r>
              <a:rPr lang="pt-PT" sz="2400" smtClean="0"/>
              <a:t>: Tempo de resposta imprevisível. Ex. teclado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Compartilhável</a:t>
            </a:r>
            <a:r>
              <a:rPr lang="pt-PT" sz="2400" smtClean="0"/>
              <a:t>: pode ser usado por vários processos ao mesmo tempo. Ex. teclado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Dedicado</a:t>
            </a:r>
            <a:r>
              <a:rPr lang="pt-PT" sz="2400" smtClean="0"/>
              <a:t>. Só pode ser usado por um processo por vez. Ex. Impressora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Read-write, read only e write-only:</a:t>
            </a:r>
            <a:r>
              <a:rPr lang="pt-PT" sz="2400" smtClean="0">
                <a:solidFill>
                  <a:srgbClr val="996600"/>
                </a:solidFill>
              </a:rPr>
              <a:t> </a:t>
            </a:r>
            <a:r>
              <a:rPr lang="pt-PT" sz="2400" smtClean="0"/>
              <a:t>disco, cdrom, video</a:t>
            </a:r>
            <a:endParaRPr lang="pt-BR" sz="2400" smtClean="0"/>
          </a:p>
        </p:txBody>
      </p:sp>
    </p:spTree>
    <p:extLst>
      <p:ext uri="{BB962C8B-B14F-4D97-AF65-F5344CB8AC3E}">
        <p14:creationId xmlns:p14="http://schemas.microsoft.com/office/powerpoint/2010/main" val="12510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0"/>
            <a:ext cx="8658225" cy="11430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E/S Software </a:t>
            </a:r>
            <a:r>
              <a:rPr lang="en-US" sz="2400" dirty="0" err="1" smtClean="0">
                <a:solidFill>
                  <a:schemeClr val="tx1"/>
                </a:solidFill>
              </a:rPr>
              <a:t>Independente</a:t>
            </a:r>
            <a:r>
              <a:rPr lang="en-US" sz="2400" dirty="0" smtClean="0">
                <a:solidFill>
                  <a:schemeClr val="tx1"/>
                </a:solidFill>
              </a:rPr>
              <a:t> do </a:t>
            </a:r>
            <a:r>
              <a:rPr lang="en-US" sz="2400" dirty="0" err="1" smtClean="0">
                <a:solidFill>
                  <a:schemeClr val="tx1"/>
                </a:solidFill>
              </a:rPr>
              <a:t>Dispositivo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3600" dirty="0" smtClean="0"/>
              <a:t>Interface </a:t>
            </a:r>
            <a:r>
              <a:rPr lang="en-US" sz="3600" dirty="0" err="1" smtClean="0"/>
              <a:t>uniforme</a:t>
            </a:r>
            <a:r>
              <a:rPr lang="en-US" sz="3600" dirty="0" smtClean="0"/>
              <a:t> para </a:t>
            </a:r>
            <a:r>
              <a:rPr lang="en-US" sz="3600" dirty="0" err="1" smtClean="0"/>
              <a:t>os</a:t>
            </a:r>
            <a:r>
              <a:rPr lang="en-US" sz="3600" dirty="0" smtClean="0"/>
              <a:t> Driver de </a:t>
            </a:r>
            <a:r>
              <a:rPr lang="en-US" sz="3600" dirty="0" err="1" smtClean="0"/>
              <a:t>Dispositivos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5038725"/>
            <a:ext cx="7321550" cy="1314450"/>
          </a:xfrm>
        </p:spPr>
        <p:txBody>
          <a:bodyPr/>
          <a:lstStyle/>
          <a:p>
            <a:pPr marL="533400" indent="-533400">
              <a:buFont typeface="Monotype Sorts" pitchFamily="2" charset="2"/>
              <a:buAutoNum type="alphaLcParenBoth"/>
            </a:pPr>
            <a:r>
              <a:rPr lang="en-US" smtClean="0"/>
              <a:t>Sem interface padrão</a:t>
            </a:r>
          </a:p>
          <a:p>
            <a:pPr marL="533400" indent="-533400">
              <a:buFont typeface="Monotype Sorts" pitchFamily="2" charset="2"/>
              <a:buAutoNum type="alphaLcParenBoth"/>
            </a:pPr>
            <a:r>
              <a:rPr lang="en-US" smtClean="0"/>
              <a:t>Com interface padrão</a:t>
            </a:r>
          </a:p>
        </p:txBody>
      </p:sp>
      <p:pic>
        <p:nvPicPr>
          <p:cNvPr id="36868" name="Picture 4" descr="C:\B\b4\JPG\foo\5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1387475"/>
            <a:ext cx="83153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101600"/>
            <a:ext cx="7931150" cy="968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Driver de </a:t>
            </a:r>
            <a:r>
              <a:rPr lang="en-US" dirty="0" err="1" smtClean="0"/>
              <a:t>Dispositivos</a:t>
            </a:r>
            <a:endParaRPr lang="en-US" dirty="0" smtClean="0"/>
          </a:p>
        </p:txBody>
      </p:sp>
      <p:pic>
        <p:nvPicPr>
          <p:cNvPr id="34819" name="Picture 4" descr="C:\B\b4\JPG\foo\5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1123950"/>
            <a:ext cx="7148512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Tipos básicos de dispositivos</a:t>
            </a:r>
            <a:endParaRPr lang="pt-BR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63688"/>
            <a:ext cx="8591550" cy="43799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Caracter</a:t>
            </a:r>
            <a:r>
              <a:rPr lang="pt-PT" sz="2400" smtClean="0"/>
              <a:t>: transferem bytes um a um. Ex.terminal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Bloco</a:t>
            </a:r>
            <a:r>
              <a:rPr lang="pt-PT" sz="2400" smtClean="0"/>
              <a:t>: transferem bytes em bloco. Ex. disco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Sequencial</a:t>
            </a:r>
            <a:r>
              <a:rPr lang="pt-PT" sz="2400" smtClean="0"/>
              <a:t>. Tem acesso em ordem fixa. Ex. modem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Acesso randômico</a:t>
            </a:r>
            <a:r>
              <a:rPr lang="pt-PT" sz="2400" smtClean="0"/>
              <a:t>: Ordem pode ser alterada. Ex CD-ROM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Síncrono</a:t>
            </a:r>
            <a:r>
              <a:rPr lang="pt-PT" sz="2400" smtClean="0"/>
              <a:t>: Tem tempo de resposta previsível. Ex. Fita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Assíncrono</a:t>
            </a:r>
            <a:r>
              <a:rPr lang="pt-PT" sz="2400" smtClean="0"/>
              <a:t>: Tempo de resposta imprevisível. Ex. teclado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Compartilhável</a:t>
            </a:r>
            <a:r>
              <a:rPr lang="pt-PT" sz="2400" smtClean="0"/>
              <a:t>: pode ser usado por vários processos ao mesmo tempo. Ex. teclado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Dedicado</a:t>
            </a:r>
            <a:r>
              <a:rPr lang="pt-PT" sz="2400" smtClean="0"/>
              <a:t>. Só pode ser usado por um processo por vez. Ex. Impressora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Read-write, read only e write-only:</a:t>
            </a:r>
            <a:r>
              <a:rPr lang="pt-PT" sz="2400" smtClean="0">
                <a:solidFill>
                  <a:srgbClr val="996600"/>
                </a:solidFill>
              </a:rPr>
              <a:t> </a:t>
            </a:r>
            <a:r>
              <a:rPr lang="pt-PT" sz="2400" smtClean="0"/>
              <a:t>disco, cdrom, video</a:t>
            </a:r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Driver de Dispositivos</a:t>
            </a:r>
            <a:endParaRPr lang="pt-BR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 smtClean="0"/>
              <a:t>“</a:t>
            </a:r>
            <a:r>
              <a:rPr lang="en-US" sz="2800" dirty="0" err="1" smtClean="0"/>
              <a:t>Escondem</a:t>
            </a:r>
            <a:r>
              <a:rPr lang="en-US" sz="2800" dirty="0" smtClean="0"/>
              <a:t>” do </a:t>
            </a:r>
            <a:r>
              <a:rPr lang="en-US" sz="2800" dirty="0" err="1" smtClean="0"/>
              <a:t>subsistema</a:t>
            </a:r>
            <a:r>
              <a:rPr lang="en-US" sz="2800" dirty="0" smtClean="0"/>
              <a:t> de E/S (do S.O.) as </a:t>
            </a:r>
            <a:r>
              <a:rPr lang="en-US" sz="2800" dirty="0" err="1" smtClean="0"/>
              <a:t>diferenças</a:t>
            </a:r>
            <a:r>
              <a:rPr lang="en-US" sz="2800" dirty="0" smtClean="0"/>
              <a:t> entre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diversos</a:t>
            </a:r>
            <a:r>
              <a:rPr lang="en-US" sz="2800" dirty="0" smtClean="0"/>
              <a:t> </a:t>
            </a:r>
            <a:r>
              <a:rPr lang="en-US" sz="2800" dirty="0" err="1" smtClean="0"/>
              <a:t>controladores</a:t>
            </a:r>
            <a:r>
              <a:rPr lang="en-US" sz="2800" dirty="0" smtClean="0"/>
              <a:t>, </a:t>
            </a:r>
            <a:r>
              <a:rPr lang="en-US" sz="2800" dirty="0" err="1" smtClean="0"/>
              <a:t>fornecendo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interface </a:t>
            </a:r>
            <a:r>
              <a:rPr lang="en-US" sz="2800" dirty="0" err="1" smtClean="0"/>
              <a:t>padrão</a:t>
            </a:r>
            <a:r>
              <a:rPr lang="en-US" sz="2800" dirty="0" smtClean="0"/>
              <a:t> e </a:t>
            </a:r>
            <a:r>
              <a:rPr lang="en-US" sz="2800" dirty="0" err="1" smtClean="0"/>
              <a:t>uniforme</a:t>
            </a:r>
            <a:r>
              <a:rPr lang="en-US" sz="2800" dirty="0" smtClean="0"/>
              <a:t> de </a:t>
            </a:r>
            <a:r>
              <a:rPr lang="en-US" sz="2800" dirty="0" err="1" smtClean="0"/>
              <a:t>acesso</a:t>
            </a:r>
            <a:r>
              <a:rPr lang="en-US" sz="2800" dirty="0" smtClean="0"/>
              <a:t> para </a:t>
            </a:r>
            <a:r>
              <a:rPr lang="en-US" sz="2800" dirty="0" err="1" smtClean="0"/>
              <a:t>todos</a:t>
            </a:r>
            <a:r>
              <a:rPr lang="en-US" sz="28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800" dirty="0" err="1" smtClean="0"/>
              <a:t>Facilitam</a:t>
            </a:r>
            <a:r>
              <a:rPr lang="en-US" sz="2800" dirty="0" smtClean="0"/>
              <a:t> o </a:t>
            </a:r>
            <a:r>
              <a:rPr lang="en-US" sz="2800" dirty="0" err="1" smtClean="0"/>
              <a:t>desenvolvimento</a:t>
            </a:r>
            <a:r>
              <a:rPr lang="en-US" sz="2800" dirty="0" smtClean="0"/>
              <a:t> do S.O.</a:t>
            </a:r>
          </a:p>
          <a:p>
            <a:pPr>
              <a:lnSpc>
                <a:spcPct val="110000"/>
              </a:lnSpc>
            </a:pPr>
            <a:r>
              <a:rPr lang="en-US" sz="2800" dirty="0" err="1" smtClean="0"/>
              <a:t>Permitem</a:t>
            </a:r>
            <a:r>
              <a:rPr lang="en-US" sz="2800" dirty="0" smtClean="0"/>
              <a:t> a </a:t>
            </a:r>
            <a:r>
              <a:rPr lang="en-US" sz="2800" dirty="0" err="1" smtClean="0"/>
              <a:t>inclusão</a:t>
            </a:r>
            <a:r>
              <a:rPr lang="en-US" sz="2800" dirty="0" smtClean="0"/>
              <a:t> de </a:t>
            </a:r>
            <a:r>
              <a:rPr lang="en-US" sz="2800" dirty="0" err="1" smtClean="0"/>
              <a:t>novos</a:t>
            </a:r>
            <a:r>
              <a:rPr lang="en-US" sz="2800" dirty="0" smtClean="0"/>
              <a:t> </a:t>
            </a:r>
            <a:r>
              <a:rPr lang="en-US" sz="2800" dirty="0" err="1" smtClean="0"/>
              <a:t>dispositivos</a:t>
            </a:r>
            <a:endParaRPr lang="en-US" sz="2800" dirty="0" smtClean="0"/>
          </a:p>
          <a:p>
            <a:r>
              <a:rPr lang="en-US" sz="2800" dirty="0" err="1" smtClean="0"/>
              <a:t>Detecção</a:t>
            </a:r>
            <a:r>
              <a:rPr lang="en-US" sz="2800" dirty="0" smtClean="0"/>
              <a:t> e </a:t>
            </a:r>
            <a:r>
              <a:rPr lang="en-US" sz="2800" dirty="0" err="1" smtClean="0"/>
              <a:t>correção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erros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E/S Software </a:t>
            </a:r>
            <a:r>
              <a:rPr lang="en-US" sz="2400" dirty="0" err="1" smtClean="0">
                <a:solidFill>
                  <a:schemeClr val="tx1"/>
                </a:solidFill>
              </a:rPr>
              <a:t>Independente</a:t>
            </a:r>
            <a:r>
              <a:rPr lang="en-US" sz="2400" dirty="0" smtClean="0">
                <a:solidFill>
                  <a:schemeClr val="tx1"/>
                </a:solidFill>
              </a:rPr>
              <a:t> do </a:t>
            </a:r>
            <a:r>
              <a:rPr lang="en-US" sz="2400" dirty="0" err="1" smtClean="0">
                <a:solidFill>
                  <a:schemeClr val="tx1"/>
                </a:solidFill>
              </a:rPr>
              <a:t>Dispositivo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3600" dirty="0" err="1" smtClean="0"/>
              <a:t>Alocação</a:t>
            </a:r>
            <a:r>
              <a:rPr lang="en-US" sz="3600" dirty="0" smtClean="0"/>
              <a:t> e </a:t>
            </a:r>
            <a:r>
              <a:rPr lang="en-US" sz="3600" dirty="0" err="1" smtClean="0"/>
              <a:t>liberação</a:t>
            </a:r>
            <a:r>
              <a:rPr lang="en-US" sz="3600" dirty="0" smtClean="0"/>
              <a:t> de </a:t>
            </a:r>
            <a:r>
              <a:rPr lang="en-US" sz="3600" dirty="0" err="1" smtClean="0"/>
              <a:t>dispositivos</a:t>
            </a:r>
            <a:endParaRPr lang="pt-PT" sz="36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800" smtClean="0"/>
              <a:t>Spooling e reserva de dispositivo</a:t>
            </a:r>
          </a:p>
          <a:p>
            <a:pPr lvl="1"/>
            <a:r>
              <a:rPr lang="pt-PT" sz="2400" smtClean="0"/>
              <a:t>Um </a:t>
            </a:r>
            <a:r>
              <a:rPr lang="pt-PT" sz="2400" i="1" smtClean="0"/>
              <a:t>spool </a:t>
            </a:r>
            <a:r>
              <a:rPr lang="pt-PT" sz="2400" smtClean="0"/>
              <a:t>é um buffer que guarda as saídas a serem enviadas a um dispositivo (ex. Impressora) que não pode aceitar dados de misturados de vários processos.</a:t>
            </a:r>
          </a:p>
          <a:p>
            <a:pPr lvl="1"/>
            <a:r>
              <a:rPr lang="pt-PT" sz="2400" smtClean="0"/>
              <a:t>Geralmente é controlado por um </a:t>
            </a:r>
            <a:r>
              <a:rPr lang="pt-PT" sz="2400" i="1" smtClean="0"/>
              <a:t>daemon</a:t>
            </a:r>
            <a:r>
              <a:rPr lang="pt-PT" sz="2400" smtClean="0"/>
              <a:t> ou pelo kernel</a:t>
            </a:r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87338"/>
            <a:ext cx="8586788" cy="43497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Exemplo</a:t>
            </a:r>
            <a:r>
              <a:rPr lang="en-US" dirty="0" smtClean="0"/>
              <a:t> de </a:t>
            </a:r>
            <a:r>
              <a:rPr lang="en-US" dirty="0" err="1" smtClean="0"/>
              <a:t>Chamada</a:t>
            </a:r>
            <a:r>
              <a:rPr lang="en-US" dirty="0" smtClean="0"/>
              <a:t> de E/S (1)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5287963"/>
            <a:ext cx="8458200" cy="6286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800" dirty="0" err="1" smtClean="0"/>
              <a:t>Níveis</a:t>
            </a:r>
            <a:r>
              <a:rPr lang="en-US" sz="2800" dirty="0" smtClean="0"/>
              <a:t> do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de E/S e </a:t>
            </a:r>
            <a:r>
              <a:rPr lang="en-US" sz="2800" dirty="0" err="1" smtClean="0"/>
              <a:t>suas</a:t>
            </a:r>
            <a:r>
              <a:rPr lang="en-US" sz="2800" dirty="0" smtClean="0"/>
              <a:t> </a:t>
            </a:r>
            <a:r>
              <a:rPr lang="en-US" sz="2800" dirty="0" err="1" smtClean="0"/>
              <a:t>funções</a:t>
            </a:r>
            <a:r>
              <a:rPr lang="en-US" sz="2800" dirty="0" smtClean="0"/>
              <a:t> </a:t>
            </a:r>
            <a:r>
              <a:rPr lang="en-US" sz="2800" dirty="0" err="1" smtClean="0"/>
              <a:t>principais</a:t>
            </a:r>
            <a:endParaRPr lang="en-US" sz="2000" dirty="0" smtClean="0"/>
          </a:p>
        </p:txBody>
      </p:sp>
      <p:pic>
        <p:nvPicPr>
          <p:cNvPr id="39940" name="Picture 4" descr="C:\B\b4\JPG\foo\5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1255713"/>
            <a:ext cx="86121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5794375" y="2592388"/>
            <a:ext cx="5586413" cy="700087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Exemplo</a:t>
            </a:r>
            <a:r>
              <a:rPr lang="en-US" sz="2800" dirty="0" smtClean="0"/>
              <a:t> de </a:t>
            </a:r>
            <a:r>
              <a:rPr lang="en-US" sz="2800" dirty="0" err="1" smtClean="0"/>
              <a:t>Chamada</a:t>
            </a:r>
            <a:r>
              <a:rPr lang="en-US" sz="2800" dirty="0" smtClean="0"/>
              <a:t> de E/S (2)</a:t>
            </a:r>
            <a:endParaRPr lang="pt-BR" sz="2800" dirty="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18964" t="577" r="18738" b="1132"/>
          <a:stretch>
            <a:fillRect/>
          </a:stretch>
        </p:blipFill>
        <p:spPr bwMode="auto">
          <a:xfrm>
            <a:off x="833438" y="0"/>
            <a:ext cx="69659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1874" y="2941274"/>
            <a:ext cx="1444625" cy="700087"/>
          </a:xfrm>
        </p:spPr>
        <p:txBody>
          <a:bodyPr/>
          <a:lstStyle/>
          <a:p>
            <a:r>
              <a:rPr lang="pt-BR" dirty="0" smtClean="0"/>
              <a:t>FIM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5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244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Relógio do Sistema - Hardware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816475"/>
            <a:ext cx="8362950" cy="63817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smtClean="0"/>
              <a:t>	Um temporizador é um gerador de pulsos (interupções) em intervalos regulares de tempo (programável)</a:t>
            </a:r>
          </a:p>
        </p:txBody>
      </p:sp>
      <p:pic>
        <p:nvPicPr>
          <p:cNvPr id="41988" name="Picture 4" descr="C:\B\b4\JPG\foo\5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1828800"/>
            <a:ext cx="85217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Relógio do Sistema - Software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4619625"/>
            <a:ext cx="8362950" cy="517525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Várias maneiras de informar o tempo</a:t>
            </a:r>
          </a:p>
        </p:txBody>
      </p:sp>
      <p:pic>
        <p:nvPicPr>
          <p:cNvPr id="43012" name="Picture 4" descr="C:\B\b4\JPG\foo\5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1943100"/>
            <a:ext cx="83597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Relógio do Sistema - Software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81625"/>
            <a:ext cx="9144000" cy="714375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z="3600" smtClean="0"/>
              <a:t>Simulando vários temporizadores</a:t>
            </a:r>
          </a:p>
        </p:txBody>
      </p:sp>
      <p:pic>
        <p:nvPicPr>
          <p:cNvPr id="44036" name="Picture 4" descr="C:\B\b4\JPG\foo\5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070100"/>
            <a:ext cx="83216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269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Terminais Orientados a Caracter</a:t>
            </a:r>
            <a:br>
              <a:rPr lang="en-US" smtClean="0"/>
            </a:br>
            <a:r>
              <a:rPr lang="en-US" sz="3200" smtClean="0"/>
              <a:t>Conexão via RS-232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810125"/>
            <a:ext cx="8839200" cy="1657350"/>
          </a:xfrm>
        </p:spPr>
        <p:txBody>
          <a:bodyPr/>
          <a:lstStyle/>
          <a:p>
            <a:r>
              <a:rPr lang="en-US" sz="2800" smtClean="0"/>
              <a:t>Comunicação serial (bit a bit) </a:t>
            </a:r>
          </a:p>
          <a:p>
            <a:r>
              <a:rPr lang="en-US" sz="2800" smtClean="0"/>
              <a:t>Independência entre computador e terminal</a:t>
            </a:r>
          </a:p>
        </p:txBody>
      </p:sp>
      <p:pic>
        <p:nvPicPr>
          <p:cNvPr id="45060" name="Picture 4" descr="C:\B\b4\JPG\foo\5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1651000"/>
            <a:ext cx="82169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309563"/>
            <a:ext cx="8469312" cy="388937"/>
          </a:xfrm>
        </p:spPr>
        <p:txBody>
          <a:bodyPr/>
          <a:lstStyle/>
          <a:p>
            <a:pPr>
              <a:defRPr/>
            </a:pPr>
            <a:r>
              <a:rPr lang="en-US" smtClean="0"/>
              <a:t>Terminais com memória mapeada</a:t>
            </a:r>
            <a:endParaRPr lang="en-US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5153025"/>
            <a:ext cx="8362950" cy="79057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Driver escreve direto na memória de vídeo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828800" y="4429125"/>
            <a:ext cx="26574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i="0">
                <a:latin typeface="Tahoma" pitchFamily="34" charset="0"/>
              </a:rPr>
              <a:t>Parallel port</a:t>
            </a:r>
          </a:p>
        </p:txBody>
      </p:sp>
      <p:pic>
        <p:nvPicPr>
          <p:cNvPr id="46085" name="Picture 5" descr="C:\B\b4\JPG\foo\5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2178050"/>
            <a:ext cx="81851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124200" y="4864100"/>
            <a:ext cx="1447800" cy="27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Arquitetura de Entrada/Saída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Portas (ports)</a:t>
            </a:r>
          </a:p>
          <a:p>
            <a:pPr lvl="1"/>
            <a:r>
              <a:rPr lang="en-US" sz="2000" smtClean="0"/>
              <a:t>Comunicação ponto a ponto.</a:t>
            </a:r>
          </a:p>
          <a:p>
            <a:pPr lvl="1"/>
            <a:r>
              <a:rPr lang="en-US" sz="2000" smtClean="0"/>
              <a:t>Ex: Porta serial e paralela</a:t>
            </a:r>
          </a:p>
          <a:p>
            <a:pPr lvl="1"/>
            <a:endParaRPr lang="en-US" sz="2000" smtClean="0"/>
          </a:p>
          <a:p>
            <a:r>
              <a:rPr lang="en-US" sz="2800" smtClean="0"/>
              <a:t>Barramentos (bus)</a:t>
            </a:r>
          </a:p>
          <a:p>
            <a:pPr lvl="1" algn="just"/>
            <a:r>
              <a:rPr lang="pt-PT" sz="2000" smtClean="0"/>
              <a:t>C</a:t>
            </a:r>
            <a:r>
              <a:rPr lang="pt-BR" sz="2000" smtClean="0"/>
              <a:t>onjunto de condutores elétricos </a:t>
            </a:r>
            <a:r>
              <a:rPr lang="pt-PT" sz="2000" smtClean="0"/>
              <a:t>e com um </a:t>
            </a:r>
            <a:r>
              <a:rPr lang="pt-PT" sz="2000" b="1" u="sng" smtClean="0">
                <a:solidFill>
                  <a:srgbClr val="FF3300"/>
                </a:solidFill>
              </a:rPr>
              <a:t>protocolo</a:t>
            </a:r>
            <a:r>
              <a:rPr lang="pt-PT" sz="2000" smtClean="0"/>
              <a:t> rígido que define como mensagens trafegam sobre esses fios.</a:t>
            </a:r>
          </a:p>
          <a:p>
            <a:pPr lvl="1" algn="just"/>
            <a:r>
              <a:rPr lang="pt-PT" sz="2000" smtClean="0"/>
              <a:t>Per</a:t>
            </a:r>
            <a:r>
              <a:rPr lang="pt-BR" sz="2000" smtClean="0"/>
              <a:t>mite a comunicação entre vários componentes</a:t>
            </a:r>
            <a:endParaRPr lang="pt-PT" sz="2000" smtClean="0"/>
          </a:p>
          <a:p>
            <a:pPr lvl="1" algn="just"/>
            <a:r>
              <a:rPr lang="pt-PT" sz="2000" smtClean="0"/>
              <a:t>P</a:t>
            </a:r>
            <a:r>
              <a:rPr lang="pt-BR" sz="2000" smtClean="0"/>
              <a:t>rotocolo é um conjunto de regras que </a:t>
            </a:r>
            <a:r>
              <a:rPr lang="pt-PT" sz="2000" smtClean="0"/>
              <a:t>definem </a:t>
            </a:r>
            <a:r>
              <a:rPr lang="pt-BR" sz="2000" smtClean="0"/>
              <a:t>como as comunicações no barramento serão efetuadas</a:t>
            </a:r>
          </a:p>
          <a:p>
            <a:pPr lvl="1" algn="just"/>
            <a:endParaRPr lang="pt-B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65100"/>
            <a:ext cx="8515350" cy="8509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/>
                </a:solidFill>
              </a:rPr>
              <a:t>Terminais com memória mapeada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3600" smtClean="0"/>
              <a:t>Exemplo de Sistema P&amp;B Modo Texto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663" y="5194300"/>
            <a:ext cx="8415337" cy="1200150"/>
          </a:xfrm>
        </p:spPr>
        <p:txBody>
          <a:bodyPr/>
          <a:lstStyle/>
          <a:p>
            <a:pPr marL="533400" indent="-533400">
              <a:buFont typeface="Monotype Sorts" pitchFamily="2" charset="2"/>
              <a:buAutoNum type="alphaLcParenR"/>
            </a:pPr>
            <a:r>
              <a:rPr lang="en-US" sz="2800" smtClean="0"/>
              <a:t>Caracteres na RAM de vídeo (X são atributos)</a:t>
            </a:r>
          </a:p>
          <a:p>
            <a:pPr marL="533400" indent="-533400">
              <a:buFont typeface="Monotype Sorts" pitchFamily="2" charset="2"/>
              <a:buAutoNum type="alphaLcParenR"/>
            </a:pPr>
            <a:r>
              <a:rPr lang="en-US" sz="2800" smtClean="0"/>
              <a:t>Tela correspondente</a:t>
            </a:r>
          </a:p>
        </p:txBody>
      </p:sp>
      <p:pic>
        <p:nvPicPr>
          <p:cNvPr id="47108" name="Picture 4" descr="C:\B\b4\JPG\foo\5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1263650"/>
            <a:ext cx="782955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Exemplo de Entrada: Teclado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6825"/>
            <a:ext cx="8259763" cy="4829175"/>
          </a:xfrm>
        </p:spPr>
        <p:txBody>
          <a:bodyPr/>
          <a:lstStyle/>
          <a:p>
            <a:r>
              <a:rPr lang="en-US" sz="3600" dirty="0" smtClean="0"/>
              <a:t>No IBM-PC, o </a:t>
            </a:r>
            <a:r>
              <a:rPr lang="en-US" sz="3600" dirty="0" err="1" smtClean="0"/>
              <a:t>teclado</a:t>
            </a:r>
            <a:r>
              <a:rPr lang="en-US" sz="3600" dirty="0" smtClean="0"/>
              <a:t> </a:t>
            </a:r>
            <a:r>
              <a:rPr lang="en-US" sz="3600" dirty="0" err="1" smtClean="0"/>
              <a:t>envia</a:t>
            </a:r>
            <a:r>
              <a:rPr lang="en-US" sz="3600" dirty="0" smtClean="0"/>
              <a:t> </a:t>
            </a:r>
            <a:r>
              <a:rPr lang="en-US" sz="3600" dirty="0" err="1" smtClean="0"/>
              <a:t>códigos</a:t>
            </a:r>
            <a:r>
              <a:rPr lang="en-US" sz="3600" dirty="0" smtClean="0"/>
              <a:t> EBCDIC</a:t>
            </a:r>
          </a:p>
          <a:p>
            <a:pPr lvl="1"/>
            <a:r>
              <a:rPr lang="en-US" sz="3200" dirty="0" smtClean="0"/>
              <a:t>Driver de </a:t>
            </a:r>
            <a:r>
              <a:rPr lang="en-US" sz="3200" dirty="0" err="1" smtClean="0"/>
              <a:t>Dispositivo</a:t>
            </a:r>
            <a:r>
              <a:rPr lang="en-US" sz="3200" dirty="0" smtClean="0"/>
              <a:t> </a:t>
            </a:r>
            <a:r>
              <a:rPr lang="en-US" sz="3200" dirty="0" err="1" smtClean="0"/>
              <a:t>converte</a:t>
            </a:r>
            <a:r>
              <a:rPr lang="en-US" sz="3200" dirty="0" smtClean="0"/>
              <a:t> para </a:t>
            </a:r>
            <a:r>
              <a:rPr lang="en-US" sz="3200" dirty="0" err="1" smtClean="0"/>
              <a:t>caracteres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código</a:t>
            </a:r>
            <a:r>
              <a:rPr lang="en-US" sz="3200" dirty="0" smtClean="0"/>
              <a:t> ASCII</a:t>
            </a:r>
          </a:p>
          <a:p>
            <a:pPr lvl="1">
              <a:buFontTx/>
              <a:buNone/>
            </a:pPr>
            <a:endParaRPr lang="en-US" sz="3200" dirty="0" smtClean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5763" y="276225"/>
            <a:ext cx="8758237" cy="700088"/>
          </a:xfrm>
        </p:spPr>
        <p:txBody>
          <a:bodyPr anchor="b"/>
          <a:lstStyle/>
          <a:p>
            <a:pPr>
              <a:defRPr/>
            </a:pPr>
            <a:r>
              <a:rPr lang="pt-PT" sz="2400" dirty="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 smtClean="0">
                <a:solidFill>
                  <a:schemeClr val="tx1"/>
                </a:solidFill>
              </a:rPr>
            </a:br>
            <a:r>
              <a:rPr lang="pt-PT" sz="3600" dirty="0" smtClean="0"/>
              <a:t>Diagrama de um controlador</a:t>
            </a:r>
            <a:endParaRPr lang="pt-BR" dirty="0" smtClean="0"/>
          </a:p>
        </p:txBody>
      </p:sp>
      <p:sp>
        <p:nvSpPr>
          <p:cNvPr id="15363" name="Line 1027"/>
          <p:cNvSpPr>
            <a:spLocks noChangeShapeType="1"/>
          </p:cNvSpPr>
          <p:nvPr/>
        </p:nvSpPr>
        <p:spPr bwMode="auto">
          <a:xfrm flipV="1">
            <a:off x="5715000" y="5607050"/>
            <a:ext cx="0" cy="952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1028"/>
          <p:cNvSpPr>
            <a:spLocks noChangeArrowheads="1"/>
          </p:cNvSpPr>
          <p:nvPr/>
        </p:nvSpPr>
        <p:spPr bwMode="auto">
          <a:xfrm>
            <a:off x="5857875" y="6281738"/>
            <a:ext cx="2713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Dados para e do ambiente</a:t>
            </a:r>
          </a:p>
        </p:txBody>
      </p:sp>
      <p:sp>
        <p:nvSpPr>
          <p:cNvPr id="15365" name="Rectangle 1029"/>
          <p:cNvSpPr>
            <a:spLocks noChangeArrowheads="1"/>
          </p:cNvSpPr>
          <p:nvPr/>
        </p:nvSpPr>
        <p:spPr bwMode="auto">
          <a:xfrm>
            <a:off x="2816225" y="3541713"/>
            <a:ext cx="3781425" cy="26543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6" name="Rectangle 1030"/>
          <p:cNvSpPr>
            <a:spLocks noChangeArrowheads="1"/>
          </p:cNvSpPr>
          <p:nvPr/>
        </p:nvSpPr>
        <p:spPr bwMode="auto">
          <a:xfrm>
            <a:off x="3159125" y="4327525"/>
            <a:ext cx="1335088" cy="7350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7" name="Rectangle 1031"/>
          <p:cNvSpPr>
            <a:spLocks noChangeArrowheads="1"/>
          </p:cNvSpPr>
          <p:nvPr/>
        </p:nvSpPr>
        <p:spPr bwMode="auto">
          <a:xfrm>
            <a:off x="4954588" y="4351338"/>
            <a:ext cx="1516062" cy="12731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auto">
          <a:xfrm>
            <a:off x="3241675" y="4448175"/>
            <a:ext cx="1189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Lógica de 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auto">
          <a:xfrm>
            <a:off x="5006975" y="4376738"/>
            <a:ext cx="12557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sz="1600" b="1"/>
              <a:t>Buffer</a:t>
            </a:r>
          </a:p>
          <a:p>
            <a:pPr algn="ctr"/>
            <a:endParaRPr lang="pt-BR" sz="1600" b="1"/>
          </a:p>
          <a:p>
            <a:pPr algn="ctr"/>
            <a:endParaRPr lang="pt-BR" sz="1600" b="1"/>
          </a:p>
          <a:p>
            <a:pPr algn="ctr"/>
            <a:r>
              <a:rPr lang="pt-BR" sz="1600" b="1"/>
              <a:t>Transdutor</a:t>
            </a:r>
          </a:p>
        </p:txBody>
      </p:sp>
      <p:sp>
        <p:nvSpPr>
          <p:cNvPr id="15370" name="Line 1034"/>
          <p:cNvSpPr>
            <a:spLocks noChangeShapeType="1"/>
          </p:cNvSpPr>
          <p:nvPr/>
        </p:nvSpPr>
        <p:spPr bwMode="auto">
          <a:xfrm>
            <a:off x="4500563" y="4702175"/>
            <a:ext cx="4524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035"/>
          <p:cNvSpPr>
            <a:spLocks noChangeShapeType="1"/>
          </p:cNvSpPr>
          <p:nvPr/>
        </p:nvSpPr>
        <p:spPr bwMode="auto">
          <a:xfrm>
            <a:off x="4953000" y="4702175"/>
            <a:ext cx="152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036"/>
          <p:cNvSpPr>
            <a:spLocks noChangeShapeType="1"/>
          </p:cNvSpPr>
          <p:nvPr/>
        </p:nvSpPr>
        <p:spPr bwMode="auto">
          <a:xfrm flipV="1">
            <a:off x="3595688" y="2582863"/>
            <a:ext cx="0" cy="17621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037"/>
          <p:cNvSpPr>
            <a:spLocks noChangeShapeType="1"/>
          </p:cNvSpPr>
          <p:nvPr/>
        </p:nvSpPr>
        <p:spPr bwMode="auto">
          <a:xfrm flipV="1">
            <a:off x="4105275" y="2544763"/>
            <a:ext cx="0" cy="17621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038"/>
          <p:cNvSpPr>
            <a:spLocks noChangeShapeType="1"/>
          </p:cNvSpPr>
          <p:nvPr/>
        </p:nvSpPr>
        <p:spPr bwMode="auto">
          <a:xfrm flipV="1">
            <a:off x="5643563" y="2582863"/>
            <a:ext cx="0" cy="17859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039"/>
          <p:cNvSpPr>
            <a:spLocks noChangeArrowheads="1"/>
          </p:cNvSpPr>
          <p:nvPr/>
        </p:nvSpPr>
        <p:spPr bwMode="auto">
          <a:xfrm>
            <a:off x="2312988" y="2614613"/>
            <a:ext cx="1749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/>
              <a:t>Info. para o</a:t>
            </a:r>
          </a:p>
          <a:p>
            <a:r>
              <a:rPr lang="pt-BR" sz="1600" b="1"/>
              <a:t>controlador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5376" name="Rectangle 1040"/>
          <p:cNvSpPr>
            <a:spLocks noChangeArrowheads="1"/>
          </p:cNvSpPr>
          <p:nvPr/>
        </p:nvSpPr>
        <p:spPr bwMode="auto">
          <a:xfrm>
            <a:off x="4108450" y="2671763"/>
            <a:ext cx="1670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/>
              <a:t>Status para</a:t>
            </a:r>
          </a:p>
          <a:p>
            <a:r>
              <a:rPr lang="pt-BR" sz="1600" b="1"/>
              <a:t>controlador 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5377" name="Rectangle 1041"/>
          <p:cNvSpPr>
            <a:spLocks noChangeArrowheads="1"/>
          </p:cNvSpPr>
          <p:nvPr/>
        </p:nvSpPr>
        <p:spPr bwMode="auto">
          <a:xfrm>
            <a:off x="5689600" y="2633663"/>
            <a:ext cx="187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/>
              <a:t>Dados para e</a:t>
            </a:r>
          </a:p>
          <a:p>
            <a:r>
              <a:rPr lang="pt-BR" sz="1600" b="1"/>
              <a:t>do controlador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5378" name="Rectangle 1042"/>
          <p:cNvSpPr>
            <a:spLocks noChangeArrowheads="1"/>
          </p:cNvSpPr>
          <p:nvPr/>
        </p:nvSpPr>
        <p:spPr bwMode="auto">
          <a:xfrm>
            <a:off x="1931988" y="1566863"/>
            <a:ext cx="18780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Determina a função </a:t>
            </a:r>
          </a:p>
          <a:p>
            <a:r>
              <a:rPr lang="pt-BR" sz="1400" b="1"/>
              <a:t>do dispositivo</a:t>
            </a:r>
          </a:p>
          <a:p>
            <a:r>
              <a:rPr lang="pt-BR" sz="1400" b="1"/>
              <a:t>- Input  ou Read</a:t>
            </a:r>
          </a:p>
          <a:p>
            <a:r>
              <a:rPr lang="pt-BR" sz="1400" b="1"/>
              <a:t>- Output ou Write </a:t>
            </a:r>
          </a:p>
        </p:txBody>
      </p:sp>
      <p:sp>
        <p:nvSpPr>
          <p:cNvPr id="15379" name="Rectangle 1043"/>
          <p:cNvSpPr>
            <a:spLocks noChangeArrowheads="1"/>
          </p:cNvSpPr>
          <p:nvPr/>
        </p:nvSpPr>
        <p:spPr bwMode="auto">
          <a:xfrm>
            <a:off x="4070350" y="1576388"/>
            <a:ext cx="1412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Indica estado  </a:t>
            </a:r>
          </a:p>
          <a:p>
            <a:r>
              <a:rPr lang="pt-BR" sz="1400" b="1"/>
              <a:t>do dispositivo</a:t>
            </a:r>
          </a:p>
          <a:p>
            <a:r>
              <a:rPr lang="pt-BR" sz="1400" b="1"/>
              <a:t>- Ready</a:t>
            </a:r>
          </a:p>
          <a:p>
            <a:r>
              <a:rPr lang="pt-BR" sz="1400" b="1"/>
              <a:t>- Not Ready</a:t>
            </a:r>
          </a:p>
        </p:txBody>
      </p:sp>
      <p:sp>
        <p:nvSpPr>
          <p:cNvPr id="15380" name="Rectangle 1044"/>
          <p:cNvSpPr>
            <a:spLocks noChangeArrowheads="1"/>
          </p:cNvSpPr>
          <p:nvPr/>
        </p:nvSpPr>
        <p:spPr bwMode="auto">
          <a:xfrm>
            <a:off x="5761038" y="1562100"/>
            <a:ext cx="173765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 dirty="0"/>
              <a:t>Conjunto de bits</a:t>
            </a:r>
          </a:p>
          <a:p>
            <a:r>
              <a:rPr lang="pt-BR" sz="1400" b="1" dirty="0"/>
              <a:t>a serem enviados </a:t>
            </a:r>
          </a:p>
          <a:p>
            <a:r>
              <a:rPr lang="pt-BR" sz="1400" b="1" dirty="0"/>
              <a:t>para ou recebidos</a:t>
            </a:r>
          </a:p>
          <a:p>
            <a:r>
              <a:rPr lang="pt-BR" sz="1400" b="1" dirty="0"/>
              <a:t>do módulo de </a:t>
            </a:r>
            <a:r>
              <a:rPr lang="pt-BR" sz="1400" b="1" dirty="0" smtClean="0"/>
              <a:t>E/S</a:t>
            </a:r>
            <a:endParaRPr lang="pt-BR" sz="1400" b="1" dirty="0"/>
          </a:p>
        </p:txBody>
      </p:sp>
      <p:sp>
        <p:nvSpPr>
          <p:cNvPr id="15381" name="Rectangle 1045"/>
          <p:cNvSpPr>
            <a:spLocks noChangeArrowheads="1"/>
          </p:cNvSpPr>
          <p:nvPr/>
        </p:nvSpPr>
        <p:spPr bwMode="auto">
          <a:xfrm>
            <a:off x="1887538" y="1541463"/>
            <a:ext cx="1749425" cy="9636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2" name="Rectangle 1046"/>
          <p:cNvSpPr>
            <a:spLocks noChangeArrowheads="1"/>
          </p:cNvSpPr>
          <p:nvPr/>
        </p:nvSpPr>
        <p:spPr bwMode="auto">
          <a:xfrm>
            <a:off x="4102100" y="1541463"/>
            <a:ext cx="1273175" cy="9636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3" name="Rectangle 1047"/>
          <p:cNvSpPr>
            <a:spLocks noChangeArrowheads="1"/>
          </p:cNvSpPr>
          <p:nvPr/>
        </p:nvSpPr>
        <p:spPr bwMode="auto">
          <a:xfrm>
            <a:off x="5768975" y="1541463"/>
            <a:ext cx="1654175" cy="9636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4" name="Rectangle 1048"/>
          <p:cNvSpPr>
            <a:spLocks noChangeArrowheads="1"/>
          </p:cNvSpPr>
          <p:nvPr/>
        </p:nvSpPr>
        <p:spPr bwMode="auto">
          <a:xfrm>
            <a:off x="6772275" y="3587750"/>
            <a:ext cx="2320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1600" indent="-101600"/>
            <a:r>
              <a:rPr lang="pt-BR" sz="1400" b="1"/>
              <a:t>- Converte dados elétricos para outras formas de energia durante Output</a:t>
            </a:r>
          </a:p>
          <a:p>
            <a:pPr marL="101600" indent="-101600"/>
            <a:r>
              <a:rPr lang="pt-BR" sz="1400" b="1"/>
              <a:t>- Converte outras formas de energia em eletric. durante Input</a:t>
            </a:r>
          </a:p>
        </p:txBody>
      </p:sp>
      <p:sp>
        <p:nvSpPr>
          <p:cNvPr id="15385" name="Rectangle 1049"/>
          <p:cNvSpPr>
            <a:spLocks noChangeArrowheads="1"/>
          </p:cNvSpPr>
          <p:nvPr/>
        </p:nvSpPr>
        <p:spPr bwMode="auto">
          <a:xfrm>
            <a:off x="6737350" y="3541713"/>
            <a:ext cx="2351088" cy="139223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6" name="Line 1050"/>
          <p:cNvSpPr>
            <a:spLocks noChangeShapeType="1"/>
          </p:cNvSpPr>
          <p:nvPr/>
        </p:nvSpPr>
        <p:spPr bwMode="auto">
          <a:xfrm flipV="1">
            <a:off x="6596063" y="5035550"/>
            <a:ext cx="1143000" cy="2619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101600"/>
            <a:ext cx="8601075" cy="9525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E/S Software </a:t>
            </a:r>
            <a:r>
              <a:rPr lang="en-US" sz="2400" dirty="0" err="1" smtClean="0">
                <a:solidFill>
                  <a:schemeClr val="tx1"/>
                </a:solidFill>
              </a:rPr>
              <a:t>Independente</a:t>
            </a:r>
            <a:r>
              <a:rPr lang="en-US" sz="2400" dirty="0" smtClean="0">
                <a:solidFill>
                  <a:schemeClr val="tx1"/>
                </a:solidFill>
              </a:rPr>
              <a:t> do </a:t>
            </a:r>
            <a:r>
              <a:rPr lang="en-US" sz="2400" dirty="0" err="1" smtClean="0">
                <a:solidFill>
                  <a:schemeClr val="tx1"/>
                </a:solidFill>
              </a:rPr>
              <a:t>Dispositivo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3600" dirty="0" err="1" smtClean="0"/>
              <a:t>Bufferização</a:t>
            </a:r>
            <a:endParaRPr lang="en-US" sz="36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4492625"/>
            <a:ext cx="9029700" cy="159385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(a) Entrada não bufferizada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(b) Bufferização do usuário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(c) Bufferização no kernel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(d) Dupla bufferização no kernel</a:t>
            </a:r>
          </a:p>
        </p:txBody>
      </p:sp>
      <p:pic>
        <p:nvPicPr>
          <p:cNvPr id="37892" name="Picture 4" descr="C:\B\b4\JPG\foo\5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1144588"/>
            <a:ext cx="74295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Arquitetura de Entrada/Saída</a:t>
            </a:r>
          </a:p>
        </p:txBody>
      </p:sp>
      <p:sp>
        <p:nvSpPr>
          <p:cNvPr id="1024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09575" y="1287463"/>
            <a:ext cx="8734425" cy="4379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Controladores</a:t>
            </a:r>
            <a:r>
              <a:rPr lang="en-US" sz="2800" dirty="0" smtClean="0"/>
              <a:t> de </a:t>
            </a:r>
            <a:r>
              <a:rPr lang="en-US" sz="2800" dirty="0" err="1" smtClean="0"/>
              <a:t>Dispositivos</a:t>
            </a:r>
            <a:endParaRPr lang="en-US" sz="2800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Hardware que </a:t>
            </a:r>
            <a:r>
              <a:rPr lang="en-US" sz="2000" dirty="0" err="1" smtClean="0"/>
              <a:t>controla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porta, </a:t>
            </a:r>
            <a:r>
              <a:rPr lang="en-US" sz="2000" dirty="0" err="1" smtClean="0"/>
              <a:t>barramento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dispositivo</a:t>
            </a:r>
            <a:r>
              <a:rPr lang="en-US" sz="2000" dirty="0" smtClean="0"/>
              <a:t>(s)</a:t>
            </a:r>
            <a:br>
              <a:rPr lang="en-US" sz="2000" dirty="0" smtClean="0"/>
            </a:br>
            <a:r>
              <a:rPr lang="en-US" sz="2000" dirty="0" smtClean="0"/>
              <a:t>Ex: </a:t>
            </a:r>
            <a:r>
              <a:rPr lang="en-US" sz="2000" dirty="0" err="1" smtClean="0"/>
              <a:t>Controlador</a:t>
            </a:r>
            <a:r>
              <a:rPr lang="en-US" sz="2000" dirty="0" smtClean="0"/>
              <a:t> da porta serial</a:t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err="1" smtClean="0"/>
              <a:t>Controlador</a:t>
            </a:r>
            <a:r>
              <a:rPr lang="en-US" sz="2000" dirty="0" smtClean="0"/>
              <a:t> SCSI (Small Computer-Systems Interface)</a:t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err="1" smtClean="0"/>
              <a:t>Controlador</a:t>
            </a:r>
            <a:r>
              <a:rPr lang="en-US" sz="2000" dirty="0" smtClean="0"/>
              <a:t> de disco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Drivers de </a:t>
            </a:r>
            <a:r>
              <a:rPr lang="en-US" sz="2800" dirty="0" err="1" smtClean="0"/>
              <a:t>Dispositivos</a:t>
            </a:r>
            <a:endParaRPr lang="en-US" sz="2800" dirty="0" smtClean="0"/>
          </a:p>
          <a:p>
            <a:pPr lvl="1">
              <a:lnSpc>
                <a:spcPct val="110000"/>
              </a:lnSpc>
            </a:pPr>
            <a:r>
              <a:rPr lang="en-US" sz="2000" dirty="0" err="1" smtClean="0"/>
              <a:t>Partes</a:t>
            </a:r>
            <a:r>
              <a:rPr lang="en-US" sz="2000" dirty="0" smtClean="0"/>
              <a:t> do S.O. que </a:t>
            </a:r>
            <a:r>
              <a:rPr lang="en-US" sz="2000" dirty="0" err="1" smtClean="0"/>
              <a:t>fornecem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interface de </a:t>
            </a:r>
            <a:r>
              <a:rPr lang="en-US" sz="2000" dirty="0" err="1" smtClean="0"/>
              <a:t>acesso</a:t>
            </a:r>
            <a:r>
              <a:rPr lang="en-US" sz="2000" dirty="0" smtClean="0"/>
              <a:t> </a:t>
            </a:r>
            <a:r>
              <a:rPr lang="en-US" sz="2000" dirty="0" err="1" smtClean="0"/>
              <a:t>uniforme</a:t>
            </a:r>
            <a:r>
              <a:rPr lang="en-US" sz="2000" dirty="0" smtClean="0"/>
              <a:t> para </a:t>
            </a:r>
            <a:r>
              <a:rPr lang="en-US" sz="2000" dirty="0" err="1" smtClean="0"/>
              <a:t>cada</a:t>
            </a:r>
            <a:r>
              <a:rPr lang="en-US" sz="2000" dirty="0" smtClean="0"/>
              <a:t> </a:t>
            </a:r>
            <a:r>
              <a:rPr lang="en-US" sz="2000" dirty="0" err="1" smtClean="0"/>
              <a:t>dispositivo</a:t>
            </a:r>
            <a:r>
              <a:rPr lang="en-US" sz="2000" dirty="0" smtClean="0"/>
              <a:t>.</a:t>
            </a:r>
          </a:p>
          <a:p>
            <a:pPr lvl="1">
              <a:lnSpc>
                <a:spcPct val="110000"/>
              </a:lnSpc>
            </a:pPr>
            <a:r>
              <a:rPr lang="en-US" sz="2000" dirty="0" err="1" smtClean="0"/>
              <a:t>Traduz</a:t>
            </a:r>
            <a:r>
              <a:rPr lang="en-US" sz="2000" dirty="0" smtClean="0"/>
              <a:t> as </a:t>
            </a:r>
            <a:r>
              <a:rPr lang="en-US" sz="2000" dirty="0" err="1" smtClean="0"/>
              <a:t>chamadas</a:t>
            </a:r>
            <a:r>
              <a:rPr lang="en-US" sz="2000" dirty="0" smtClean="0"/>
              <a:t> de alto </a:t>
            </a:r>
            <a:r>
              <a:rPr lang="en-US" sz="2000" dirty="0" err="1" smtClean="0"/>
              <a:t>nível</a:t>
            </a:r>
            <a:r>
              <a:rPr lang="en-US" sz="2000" dirty="0" smtClean="0"/>
              <a:t> (</a:t>
            </a:r>
            <a:r>
              <a:rPr lang="en-US" sz="2000" dirty="0" err="1" smtClean="0"/>
              <a:t>usuário</a:t>
            </a:r>
            <a:r>
              <a:rPr lang="en-US" sz="2000" dirty="0" smtClean="0"/>
              <a:t>) para o </a:t>
            </a:r>
            <a:r>
              <a:rPr lang="en-US" sz="2000" dirty="0" err="1" smtClean="0"/>
              <a:t>dispositivo</a:t>
            </a:r>
            <a:r>
              <a:rPr lang="en-US" sz="2000" dirty="0" smtClean="0"/>
              <a:t> </a:t>
            </a:r>
            <a:r>
              <a:rPr lang="en-US" sz="2000" dirty="0" err="1" smtClean="0"/>
              <a:t>específico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Conversão</a:t>
            </a:r>
            <a:r>
              <a:rPr lang="en-US" sz="2000" dirty="0" smtClean="0"/>
              <a:t> de dados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Detecção</a:t>
            </a:r>
            <a:r>
              <a:rPr lang="en-US" sz="2000" dirty="0" smtClean="0"/>
              <a:t> e </a:t>
            </a:r>
            <a:r>
              <a:rPr lang="en-US" sz="2000" dirty="0" err="1" smtClean="0"/>
              <a:t>correção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erros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495300" y="60007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92113" y="-25400"/>
            <a:ext cx="8751887" cy="1143000"/>
          </a:xfrm>
        </p:spPr>
        <p:txBody>
          <a:bodyPr anchor="b"/>
          <a:lstStyle/>
          <a:p>
            <a:pPr>
              <a:defRPr/>
            </a:pPr>
            <a:r>
              <a:rPr lang="pt-BR" sz="3200" smtClean="0"/>
              <a:t>PCI Bus</a:t>
            </a:r>
            <a:r>
              <a:rPr lang="pt-PT" sz="3200" smtClean="0"/>
              <a:t> </a:t>
            </a:r>
            <a:br>
              <a:rPr lang="pt-PT" sz="3200" smtClean="0"/>
            </a:br>
            <a:r>
              <a:rPr lang="pt-PT" sz="3200" smtClean="0"/>
              <a:t>Peripheral Component Interconnect</a:t>
            </a:r>
            <a:endParaRPr lang="pt-BR" sz="3200" smtClean="0"/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1892300" y="4221163"/>
            <a:ext cx="1184275" cy="18732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56" name="Group 5"/>
          <p:cNvGrpSpPr>
            <a:grpSpLocks/>
          </p:cNvGrpSpPr>
          <p:nvPr/>
        </p:nvGrpSpPr>
        <p:grpSpPr bwMode="auto">
          <a:xfrm>
            <a:off x="6402388" y="1277938"/>
            <a:ext cx="1604962" cy="1303337"/>
            <a:chOff x="4473" y="1254"/>
            <a:chExt cx="1095" cy="821"/>
          </a:xfrm>
        </p:grpSpPr>
        <p:grpSp>
          <p:nvGrpSpPr>
            <p:cNvPr id="2172" name="Group 6"/>
            <p:cNvGrpSpPr>
              <a:grpSpLocks/>
            </p:cNvGrpSpPr>
            <p:nvPr/>
          </p:nvGrpSpPr>
          <p:grpSpPr bwMode="auto">
            <a:xfrm>
              <a:off x="4594" y="1936"/>
              <a:ext cx="880" cy="139"/>
              <a:chOff x="4594" y="1936"/>
              <a:chExt cx="880" cy="139"/>
            </a:xfrm>
          </p:grpSpPr>
          <p:grpSp>
            <p:nvGrpSpPr>
              <p:cNvPr id="2173" name="Group 7"/>
              <p:cNvGrpSpPr>
                <a:grpSpLocks/>
              </p:cNvGrpSpPr>
              <p:nvPr/>
            </p:nvGrpSpPr>
            <p:grpSpPr bwMode="auto">
              <a:xfrm>
                <a:off x="4594" y="1980"/>
                <a:ext cx="880" cy="95"/>
                <a:chOff x="4594" y="1980"/>
                <a:chExt cx="880" cy="95"/>
              </a:xfrm>
            </p:grpSpPr>
            <p:sp>
              <p:nvSpPr>
                <p:cNvPr id="2175" name="Freeform 8"/>
                <p:cNvSpPr>
                  <a:spLocks/>
                </p:cNvSpPr>
                <p:nvPr/>
              </p:nvSpPr>
              <p:spPr bwMode="auto">
                <a:xfrm>
                  <a:off x="4594" y="1980"/>
                  <a:ext cx="880" cy="54"/>
                </a:xfrm>
                <a:custGeom>
                  <a:avLst/>
                  <a:gdLst>
                    <a:gd name="T0" fmla="*/ 0 w 880"/>
                    <a:gd name="T1" fmla="*/ 53 h 54"/>
                    <a:gd name="T2" fmla="*/ 879 w 880"/>
                    <a:gd name="T3" fmla="*/ 53 h 54"/>
                    <a:gd name="T4" fmla="*/ 828 w 880"/>
                    <a:gd name="T5" fmla="*/ 0 h 54"/>
                    <a:gd name="T6" fmla="*/ 53 w 880"/>
                    <a:gd name="T7" fmla="*/ 0 h 54"/>
                    <a:gd name="T8" fmla="*/ 0 w 880"/>
                    <a:gd name="T9" fmla="*/ 53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0"/>
                    <a:gd name="T16" fmla="*/ 0 h 54"/>
                    <a:gd name="T17" fmla="*/ 880 w 880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0" h="54">
                      <a:moveTo>
                        <a:pt x="0" y="53"/>
                      </a:moveTo>
                      <a:lnTo>
                        <a:pt x="879" y="53"/>
                      </a:lnTo>
                      <a:lnTo>
                        <a:pt x="828" y="0"/>
                      </a:lnTo>
                      <a:lnTo>
                        <a:pt x="53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76" name="Rectangle 9"/>
                <p:cNvSpPr>
                  <a:spLocks noChangeArrowheads="1"/>
                </p:cNvSpPr>
                <p:nvPr/>
              </p:nvSpPr>
              <p:spPr bwMode="auto">
                <a:xfrm>
                  <a:off x="4595" y="2035"/>
                  <a:ext cx="870" cy="40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174" name="Freeform 10"/>
              <p:cNvSpPr>
                <a:spLocks/>
              </p:cNvSpPr>
              <p:nvPr/>
            </p:nvSpPr>
            <p:spPr bwMode="auto">
              <a:xfrm>
                <a:off x="4797" y="1936"/>
                <a:ext cx="469" cy="97"/>
              </a:xfrm>
              <a:custGeom>
                <a:avLst/>
                <a:gdLst>
                  <a:gd name="T0" fmla="*/ 0 w 469"/>
                  <a:gd name="T1" fmla="*/ 54 h 97"/>
                  <a:gd name="T2" fmla="*/ 0 w 469"/>
                  <a:gd name="T3" fmla="*/ 0 h 97"/>
                  <a:gd name="T4" fmla="*/ 468 w 469"/>
                  <a:gd name="T5" fmla="*/ 0 h 97"/>
                  <a:gd name="T6" fmla="*/ 468 w 469"/>
                  <a:gd name="T7" fmla="*/ 55 h 97"/>
                  <a:gd name="T8" fmla="*/ 465 w 469"/>
                  <a:gd name="T9" fmla="*/ 60 h 97"/>
                  <a:gd name="T10" fmla="*/ 461 w 469"/>
                  <a:gd name="T11" fmla="*/ 64 h 97"/>
                  <a:gd name="T12" fmla="*/ 452 w 469"/>
                  <a:gd name="T13" fmla="*/ 69 h 97"/>
                  <a:gd name="T14" fmla="*/ 442 w 469"/>
                  <a:gd name="T15" fmla="*/ 73 h 97"/>
                  <a:gd name="T16" fmla="*/ 429 w 469"/>
                  <a:gd name="T17" fmla="*/ 77 h 97"/>
                  <a:gd name="T18" fmla="*/ 417 w 469"/>
                  <a:gd name="T19" fmla="*/ 81 h 97"/>
                  <a:gd name="T20" fmla="*/ 401 w 469"/>
                  <a:gd name="T21" fmla="*/ 83 h 97"/>
                  <a:gd name="T22" fmla="*/ 383 w 469"/>
                  <a:gd name="T23" fmla="*/ 86 h 97"/>
                  <a:gd name="T24" fmla="*/ 368 w 469"/>
                  <a:gd name="T25" fmla="*/ 88 h 97"/>
                  <a:gd name="T26" fmla="*/ 343 w 469"/>
                  <a:gd name="T27" fmla="*/ 91 h 97"/>
                  <a:gd name="T28" fmla="*/ 323 w 469"/>
                  <a:gd name="T29" fmla="*/ 93 h 97"/>
                  <a:gd name="T30" fmla="*/ 303 w 469"/>
                  <a:gd name="T31" fmla="*/ 95 h 97"/>
                  <a:gd name="T32" fmla="*/ 280 w 469"/>
                  <a:gd name="T33" fmla="*/ 95 h 97"/>
                  <a:gd name="T34" fmla="*/ 254 w 469"/>
                  <a:gd name="T35" fmla="*/ 96 h 97"/>
                  <a:gd name="T36" fmla="*/ 221 w 469"/>
                  <a:gd name="T37" fmla="*/ 96 h 97"/>
                  <a:gd name="T38" fmla="*/ 191 w 469"/>
                  <a:gd name="T39" fmla="*/ 95 h 97"/>
                  <a:gd name="T40" fmla="*/ 163 w 469"/>
                  <a:gd name="T41" fmla="*/ 95 h 97"/>
                  <a:gd name="T42" fmla="*/ 137 w 469"/>
                  <a:gd name="T43" fmla="*/ 93 h 97"/>
                  <a:gd name="T44" fmla="*/ 115 w 469"/>
                  <a:gd name="T45" fmla="*/ 91 h 97"/>
                  <a:gd name="T46" fmla="*/ 98 w 469"/>
                  <a:gd name="T47" fmla="*/ 88 h 97"/>
                  <a:gd name="T48" fmla="*/ 76 w 469"/>
                  <a:gd name="T49" fmla="*/ 85 h 97"/>
                  <a:gd name="T50" fmla="*/ 59 w 469"/>
                  <a:gd name="T51" fmla="*/ 82 h 97"/>
                  <a:gd name="T52" fmla="*/ 43 w 469"/>
                  <a:gd name="T53" fmla="*/ 79 h 97"/>
                  <a:gd name="T54" fmla="*/ 29 w 469"/>
                  <a:gd name="T55" fmla="*/ 74 h 97"/>
                  <a:gd name="T56" fmla="*/ 19 w 469"/>
                  <a:gd name="T57" fmla="*/ 70 h 97"/>
                  <a:gd name="T58" fmla="*/ 11 w 469"/>
                  <a:gd name="T59" fmla="*/ 67 h 97"/>
                  <a:gd name="T60" fmla="*/ 6 w 469"/>
                  <a:gd name="T61" fmla="*/ 63 h 97"/>
                  <a:gd name="T62" fmla="*/ 2 w 469"/>
                  <a:gd name="T63" fmla="*/ 59 h 97"/>
                  <a:gd name="T64" fmla="*/ 0 w 469"/>
                  <a:gd name="T65" fmla="*/ 54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9"/>
                  <a:gd name="T100" fmla="*/ 0 h 97"/>
                  <a:gd name="T101" fmla="*/ 469 w 469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9" h="97">
                    <a:moveTo>
                      <a:pt x="0" y="54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55"/>
                    </a:lnTo>
                    <a:lnTo>
                      <a:pt x="465" y="60"/>
                    </a:lnTo>
                    <a:lnTo>
                      <a:pt x="461" y="64"/>
                    </a:lnTo>
                    <a:lnTo>
                      <a:pt x="452" y="69"/>
                    </a:lnTo>
                    <a:lnTo>
                      <a:pt x="442" y="73"/>
                    </a:lnTo>
                    <a:lnTo>
                      <a:pt x="429" y="77"/>
                    </a:lnTo>
                    <a:lnTo>
                      <a:pt x="417" y="81"/>
                    </a:lnTo>
                    <a:lnTo>
                      <a:pt x="401" y="83"/>
                    </a:lnTo>
                    <a:lnTo>
                      <a:pt x="383" y="86"/>
                    </a:lnTo>
                    <a:lnTo>
                      <a:pt x="368" y="88"/>
                    </a:lnTo>
                    <a:lnTo>
                      <a:pt x="343" y="91"/>
                    </a:lnTo>
                    <a:lnTo>
                      <a:pt x="323" y="93"/>
                    </a:lnTo>
                    <a:lnTo>
                      <a:pt x="303" y="95"/>
                    </a:lnTo>
                    <a:lnTo>
                      <a:pt x="280" y="95"/>
                    </a:lnTo>
                    <a:lnTo>
                      <a:pt x="254" y="96"/>
                    </a:lnTo>
                    <a:lnTo>
                      <a:pt x="221" y="96"/>
                    </a:lnTo>
                    <a:lnTo>
                      <a:pt x="191" y="95"/>
                    </a:lnTo>
                    <a:lnTo>
                      <a:pt x="163" y="95"/>
                    </a:lnTo>
                    <a:lnTo>
                      <a:pt x="137" y="93"/>
                    </a:lnTo>
                    <a:lnTo>
                      <a:pt x="115" y="91"/>
                    </a:lnTo>
                    <a:lnTo>
                      <a:pt x="98" y="88"/>
                    </a:lnTo>
                    <a:lnTo>
                      <a:pt x="76" y="85"/>
                    </a:lnTo>
                    <a:lnTo>
                      <a:pt x="59" y="82"/>
                    </a:lnTo>
                    <a:lnTo>
                      <a:pt x="43" y="79"/>
                    </a:lnTo>
                    <a:lnTo>
                      <a:pt x="29" y="74"/>
                    </a:lnTo>
                    <a:lnTo>
                      <a:pt x="19" y="70"/>
                    </a:lnTo>
                    <a:lnTo>
                      <a:pt x="11" y="67"/>
                    </a:lnTo>
                    <a:lnTo>
                      <a:pt x="6" y="63"/>
                    </a:lnTo>
                    <a:lnTo>
                      <a:pt x="2" y="59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aphicFrame>
          <p:nvGraphicFramePr>
            <p:cNvPr id="2052" name="Object 11"/>
            <p:cNvGraphicFramePr>
              <a:graphicFrameLocks/>
            </p:cNvGraphicFramePr>
            <p:nvPr/>
          </p:nvGraphicFramePr>
          <p:xfrm>
            <a:off x="4473" y="1254"/>
            <a:ext cx="1095" cy="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Clip" r:id="rId4" imgW="1738080" imgH="1083960" progId="MS_ClipArt_Gallery.2">
                    <p:embed/>
                  </p:oleObj>
                </mc:Choice>
                <mc:Fallback>
                  <p:oleObj name="Clip" r:id="rId4" imgW="1738080" imgH="1083960" progId="MS_ClipArt_Gallery.2">
                    <p:embed/>
                    <p:pic>
                      <p:nvPicPr>
                        <p:cNvPr id="0" name="Object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3" y="1254"/>
                          <a:ext cx="1095" cy="6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7" name="Line 12"/>
          <p:cNvSpPr>
            <a:spLocks noChangeShapeType="1"/>
          </p:cNvSpPr>
          <p:nvPr/>
        </p:nvSpPr>
        <p:spPr bwMode="auto">
          <a:xfrm>
            <a:off x="1831975" y="3522663"/>
            <a:ext cx="6446838" cy="158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3"/>
          <p:cNvSpPr>
            <a:spLocks noChangeShapeType="1"/>
          </p:cNvSpPr>
          <p:nvPr/>
        </p:nvSpPr>
        <p:spPr bwMode="auto">
          <a:xfrm flipV="1">
            <a:off x="2490788" y="3556000"/>
            <a:ext cx="1587" cy="660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528638" y="3922713"/>
            <a:ext cx="1419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tx2"/>
                </a:solidFill>
                <a:latin typeface="Times New Roman"/>
              </a:rPr>
              <a:t>Bridge para </a:t>
            </a:r>
          </a:p>
          <a:p>
            <a:r>
              <a:rPr lang="pt-BR" sz="1600" i="0">
                <a:solidFill>
                  <a:schemeClr val="tx2"/>
                </a:solidFill>
                <a:latin typeface="Times New Roman"/>
              </a:rPr>
              <a:t>o ISA ou EISA</a:t>
            </a:r>
          </a:p>
        </p:txBody>
      </p:sp>
      <p:sp>
        <p:nvSpPr>
          <p:cNvPr id="2060" name="Line 15"/>
          <p:cNvSpPr>
            <a:spLocks noChangeShapeType="1"/>
          </p:cNvSpPr>
          <p:nvPr/>
        </p:nvSpPr>
        <p:spPr bwMode="auto">
          <a:xfrm flipV="1">
            <a:off x="219075" y="5153025"/>
            <a:ext cx="3322638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6"/>
          <p:cNvSpPr>
            <a:spLocks noChangeShapeType="1"/>
          </p:cNvSpPr>
          <p:nvPr/>
        </p:nvSpPr>
        <p:spPr bwMode="auto">
          <a:xfrm>
            <a:off x="2492375" y="4435475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17"/>
          <p:cNvSpPr>
            <a:spLocks noChangeArrowheads="1"/>
          </p:cNvSpPr>
          <p:nvPr/>
        </p:nvSpPr>
        <p:spPr bwMode="auto">
          <a:xfrm>
            <a:off x="312738" y="474345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>
                <a:latin typeface="Times New Roman"/>
              </a:rPr>
              <a:t>EISA bus ou ISA bus</a:t>
            </a:r>
          </a:p>
        </p:txBody>
      </p:sp>
      <p:grpSp>
        <p:nvGrpSpPr>
          <p:cNvPr id="2063" name="Group 18"/>
          <p:cNvGrpSpPr>
            <a:grpSpLocks/>
          </p:cNvGrpSpPr>
          <p:nvPr/>
        </p:nvGrpSpPr>
        <p:grpSpPr bwMode="auto">
          <a:xfrm>
            <a:off x="371475" y="5616575"/>
            <a:ext cx="1419225" cy="666750"/>
            <a:chOff x="3958" y="3699"/>
            <a:chExt cx="969" cy="420"/>
          </a:xfrm>
        </p:grpSpPr>
        <p:grpSp>
          <p:nvGrpSpPr>
            <p:cNvPr id="2160" name="Group 19"/>
            <p:cNvGrpSpPr>
              <a:grpSpLocks/>
            </p:cNvGrpSpPr>
            <p:nvPr/>
          </p:nvGrpSpPr>
          <p:grpSpPr bwMode="auto">
            <a:xfrm>
              <a:off x="3958" y="3709"/>
              <a:ext cx="128" cy="409"/>
              <a:chOff x="3958" y="3709"/>
              <a:chExt cx="128" cy="409"/>
            </a:xfrm>
          </p:grpSpPr>
          <p:sp>
            <p:nvSpPr>
              <p:cNvPr id="2170" name="Rectangle 20"/>
              <p:cNvSpPr>
                <a:spLocks noChangeArrowheads="1"/>
              </p:cNvSpPr>
              <p:nvPr/>
            </p:nvSpPr>
            <p:spPr bwMode="auto">
              <a:xfrm>
                <a:off x="3958" y="3709"/>
                <a:ext cx="128" cy="40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1" name="Rectangle 21" descr="Grade fechada"/>
              <p:cNvSpPr>
                <a:spLocks noChangeArrowheads="1"/>
              </p:cNvSpPr>
              <p:nvPr/>
            </p:nvSpPr>
            <p:spPr bwMode="auto">
              <a:xfrm>
                <a:off x="4002" y="3716"/>
                <a:ext cx="42" cy="401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1" name="Group 22"/>
            <p:cNvGrpSpPr>
              <a:grpSpLocks/>
            </p:cNvGrpSpPr>
            <p:nvPr/>
          </p:nvGrpSpPr>
          <p:grpSpPr bwMode="auto">
            <a:xfrm>
              <a:off x="4237" y="3712"/>
              <a:ext cx="127" cy="407"/>
              <a:chOff x="4237" y="3712"/>
              <a:chExt cx="127" cy="407"/>
            </a:xfrm>
          </p:grpSpPr>
          <p:sp>
            <p:nvSpPr>
              <p:cNvPr id="2168" name="Rectangle 23"/>
              <p:cNvSpPr>
                <a:spLocks noChangeArrowheads="1"/>
              </p:cNvSpPr>
              <p:nvPr/>
            </p:nvSpPr>
            <p:spPr bwMode="auto">
              <a:xfrm>
                <a:off x="4237" y="3712"/>
                <a:ext cx="127" cy="40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9" name="Rectangle 24" descr="Grade fechada"/>
              <p:cNvSpPr>
                <a:spLocks noChangeArrowheads="1"/>
              </p:cNvSpPr>
              <p:nvPr/>
            </p:nvSpPr>
            <p:spPr bwMode="auto">
              <a:xfrm>
                <a:off x="4280" y="3717"/>
                <a:ext cx="43" cy="402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2" name="Group 25"/>
            <p:cNvGrpSpPr>
              <a:grpSpLocks/>
            </p:cNvGrpSpPr>
            <p:nvPr/>
          </p:nvGrpSpPr>
          <p:grpSpPr bwMode="auto">
            <a:xfrm>
              <a:off x="4502" y="3706"/>
              <a:ext cx="129" cy="408"/>
              <a:chOff x="4502" y="3706"/>
              <a:chExt cx="129" cy="408"/>
            </a:xfrm>
          </p:grpSpPr>
          <p:sp>
            <p:nvSpPr>
              <p:cNvPr id="2166" name="Rectangle 26"/>
              <p:cNvSpPr>
                <a:spLocks noChangeArrowheads="1"/>
              </p:cNvSpPr>
              <p:nvPr/>
            </p:nvSpPr>
            <p:spPr bwMode="auto">
              <a:xfrm>
                <a:off x="4502" y="3706"/>
                <a:ext cx="129" cy="4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7" name="Rectangle 27" descr="Grade fechada"/>
              <p:cNvSpPr>
                <a:spLocks noChangeArrowheads="1"/>
              </p:cNvSpPr>
              <p:nvPr/>
            </p:nvSpPr>
            <p:spPr bwMode="auto">
              <a:xfrm>
                <a:off x="4545" y="3713"/>
                <a:ext cx="44" cy="401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3" name="Group 28"/>
            <p:cNvGrpSpPr>
              <a:grpSpLocks/>
            </p:cNvGrpSpPr>
            <p:nvPr/>
          </p:nvGrpSpPr>
          <p:grpSpPr bwMode="auto">
            <a:xfrm>
              <a:off x="4799" y="3699"/>
              <a:ext cx="128" cy="409"/>
              <a:chOff x="4799" y="3699"/>
              <a:chExt cx="128" cy="409"/>
            </a:xfrm>
          </p:grpSpPr>
          <p:sp>
            <p:nvSpPr>
              <p:cNvPr id="2164" name="Rectangle 29"/>
              <p:cNvSpPr>
                <a:spLocks noChangeArrowheads="1"/>
              </p:cNvSpPr>
              <p:nvPr/>
            </p:nvSpPr>
            <p:spPr bwMode="auto">
              <a:xfrm>
                <a:off x="4799" y="3699"/>
                <a:ext cx="128" cy="40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5" name="Rectangle 30" descr="Grade fechada"/>
              <p:cNvSpPr>
                <a:spLocks noChangeArrowheads="1"/>
              </p:cNvSpPr>
              <p:nvPr/>
            </p:nvSpPr>
            <p:spPr bwMode="auto">
              <a:xfrm>
                <a:off x="4842" y="3707"/>
                <a:ext cx="43" cy="400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064" name="Group 31"/>
          <p:cNvGrpSpPr>
            <a:grpSpLocks/>
          </p:cNvGrpSpPr>
          <p:nvPr/>
        </p:nvGrpSpPr>
        <p:grpSpPr bwMode="auto">
          <a:xfrm>
            <a:off x="469900" y="5160963"/>
            <a:ext cx="1235075" cy="490537"/>
            <a:chOff x="4026" y="3412"/>
            <a:chExt cx="843" cy="309"/>
          </a:xfrm>
        </p:grpSpPr>
        <p:sp>
          <p:nvSpPr>
            <p:cNvPr id="2156" name="Line 32"/>
            <p:cNvSpPr>
              <a:spLocks noChangeShapeType="1"/>
            </p:cNvSpPr>
            <p:nvPr/>
          </p:nvSpPr>
          <p:spPr bwMode="auto">
            <a:xfrm>
              <a:off x="4869" y="343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" name="Line 33"/>
            <p:cNvSpPr>
              <a:spLocks noChangeShapeType="1"/>
            </p:cNvSpPr>
            <p:nvPr/>
          </p:nvSpPr>
          <p:spPr bwMode="auto">
            <a:xfrm>
              <a:off x="4576" y="341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" name="Line 34"/>
            <p:cNvSpPr>
              <a:spLocks noChangeShapeType="1"/>
            </p:cNvSpPr>
            <p:nvPr/>
          </p:nvSpPr>
          <p:spPr bwMode="auto">
            <a:xfrm>
              <a:off x="4327" y="341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" name="Line 35"/>
            <p:cNvSpPr>
              <a:spLocks noChangeShapeType="1"/>
            </p:cNvSpPr>
            <p:nvPr/>
          </p:nvSpPr>
          <p:spPr bwMode="auto">
            <a:xfrm>
              <a:off x="4026" y="341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50" name="Object 36"/>
          <p:cNvGraphicFramePr>
            <a:graphicFrameLocks/>
          </p:cNvGraphicFramePr>
          <p:nvPr/>
        </p:nvGraphicFramePr>
        <p:xfrm>
          <a:off x="5168900" y="5457825"/>
          <a:ext cx="8778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lip" r:id="rId6" imgW="877680" imgH="500040" progId="MS_ClipArt_Gallery.2">
                  <p:embed/>
                </p:oleObj>
              </mc:Choice>
              <mc:Fallback>
                <p:oleObj name="Clip" r:id="rId6" imgW="877680" imgH="500040" progId="MS_ClipArt_Gallery.2">
                  <p:embed/>
                  <p:pic>
                    <p:nvPicPr>
                      <p:cNvPr id="0" name="Object 3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5457825"/>
                        <a:ext cx="8778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5" name="Group 37"/>
          <p:cNvGrpSpPr>
            <a:grpSpLocks/>
          </p:cNvGrpSpPr>
          <p:nvPr/>
        </p:nvGrpSpPr>
        <p:grpSpPr bwMode="auto">
          <a:xfrm>
            <a:off x="1895475" y="6078538"/>
            <a:ext cx="1803400" cy="241300"/>
            <a:chOff x="1240" y="3762"/>
            <a:chExt cx="1230" cy="152"/>
          </a:xfrm>
        </p:grpSpPr>
        <p:grpSp>
          <p:nvGrpSpPr>
            <p:cNvPr id="2117" name="Group 38"/>
            <p:cNvGrpSpPr>
              <a:grpSpLocks/>
            </p:cNvGrpSpPr>
            <p:nvPr/>
          </p:nvGrpSpPr>
          <p:grpSpPr bwMode="auto">
            <a:xfrm>
              <a:off x="1240" y="3762"/>
              <a:ext cx="1230" cy="152"/>
              <a:chOff x="1240" y="3762"/>
              <a:chExt cx="1230" cy="152"/>
            </a:xfrm>
          </p:grpSpPr>
          <p:sp>
            <p:nvSpPr>
              <p:cNvPr id="2153" name="Rectangle 39"/>
              <p:cNvSpPr>
                <a:spLocks noChangeArrowheads="1"/>
              </p:cNvSpPr>
              <p:nvPr/>
            </p:nvSpPr>
            <p:spPr bwMode="auto">
              <a:xfrm>
                <a:off x="1244" y="3891"/>
                <a:ext cx="1219" cy="23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4" name="Freeform 40"/>
              <p:cNvSpPr>
                <a:spLocks/>
              </p:cNvSpPr>
              <p:nvPr/>
            </p:nvSpPr>
            <p:spPr bwMode="auto">
              <a:xfrm>
                <a:off x="1240" y="3762"/>
                <a:ext cx="1230" cy="129"/>
              </a:xfrm>
              <a:custGeom>
                <a:avLst/>
                <a:gdLst>
                  <a:gd name="T0" fmla="*/ 0 w 1230"/>
                  <a:gd name="T1" fmla="*/ 128 h 129"/>
                  <a:gd name="T2" fmla="*/ 1229 w 1230"/>
                  <a:gd name="T3" fmla="*/ 128 h 129"/>
                  <a:gd name="T4" fmla="*/ 1157 w 1230"/>
                  <a:gd name="T5" fmla="*/ 1 h 129"/>
                  <a:gd name="T6" fmla="*/ 89 w 1230"/>
                  <a:gd name="T7" fmla="*/ 0 h 129"/>
                  <a:gd name="T8" fmla="*/ 0 w 1230"/>
                  <a:gd name="T9" fmla="*/ 128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0"/>
                  <a:gd name="T16" fmla="*/ 0 h 129"/>
                  <a:gd name="T17" fmla="*/ 1230 w 1230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0" h="129">
                    <a:moveTo>
                      <a:pt x="0" y="128"/>
                    </a:moveTo>
                    <a:lnTo>
                      <a:pt x="1229" y="128"/>
                    </a:lnTo>
                    <a:lnTo>
                      <a:pt x="1157" y="1"/>
                    </a:lnTo>
                    <a:lnTo>
                      <a:pt x="89" y="0"/>
                    </a:lnTo>
                    <a:lnTo>
                      <a:pt x="0" y="128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5" name="Freeform 41"/>
              <p:cNvSpPr>
                <a:spLocks/>
              </p:cNvSpPr>
              <p:nvPr/>
            </p:nvSpPr>
            <p:spPr bwMode="auto">
              <a:xfrm>
                <a:off x="1276" y="3777"/>
                <a:ext cx="1153" cy="98"/>
              </a:xfrm>
              <a:custGeom>
                <a:avLst/>
                <a:gdLst>
                  <a:gd name="T0" fmla="*/ 66 w 1153"/>
                  <a:gd name="T1" fmla="*/ 0 h 98"/>
                  <a:gd name="T2" fmla="*/ 0 w 1153"/>
                  <a:gd name="T3" fmla="*/ 97 h 98"/>
                  <a:gd name="T4" fmla="*/ 1152 w 1153"/>
                  <a:gd name="T5" fmla="*/ 97 h 98"/>
                  <a:gd name="T6" fmla="*/ 1098 w 1153"/>
                  <a:gd name="T7" fmla="*/ 0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3"/>
                  <a:gd name="T13" fmla="*/ 0 h 98"/>
                  <a:gd name="T14" fmla="*/ 1153 w 1153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3" h="98">
                    <a:moveTo>
                      <a:pt x="66" y="0"/>
                    </a:moveTo>
                    <a:lnTo>
                      <a:pt x="0" y="97"/>
                    </a:lnTo>
                    <a:lnTo>
                      <a:pt x="1152" y="97"/>
                    </a:lnTo>
                    <a:lnTo>
                      <a:pt x="109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118" name="Group 42"/>
            <p:cNvGrpSpPr>
              <a:grpSpLocks/>
            </p:cNvGrpSpPr>
            <p:nvPr/>
          </p:nvGrpSpPr>
          <p:grpSpPr bwMode="auto">
            <a:xfrm>
              <a:off x="1377" y="3774"/>
              <a:ext cx="967" cy="29"/>
              <a:chOff x="1377" y="3774"/>
              <a:chExt cx="967" cy="29"/>
            </a:xfrm>
          </p:grpSpPr>
          <p:sp>
            <p:nvSpPr>
              <p:cNvPr id="2147" name="Freeform 43"/>
              <p:cNvSpPr>
                <a:spLocks/>
              </p:cNvSpPr>
              <p:nvPr/>
            </p:nvSpPr>
            <p:spPr bwMode="auto">
              <a:xfrm>
                <a:off x="1377" y="3774"/>
                <a:ext cx="39" cy="20"/>
              </a:xfrm>
              <a:custGeom>
                <a:avLst/>
                <a:gdLst>
                  <a:gd name="T0" fmla="*/ 9 w 39"/>
                  <a:gd name="T1" fmla="*/ 0 h 20"/>
                  <a:gd name="T2" fmla="*/ 38 w 39"/>
                  <a:gd name="T3" fmla="*/ 0 h 20"/>
                  <a:gd name="T4" fmla="*/ 28 w 39"/>
                  <a:gd name="T5" fmla="*/ 19 h 20"/>
                  <a:gd name="T6" fmla="*/ 0 w 39"/>
                  <a:gd name="T7" fmla="*/ 19 h 20"/>
                  <a:gd name="T8" fmla="*/ 9 w 3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0"/>
                  <a:gd name="T17" fmla="*/ 39 w 3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0">
                    <a:moveTo>
                      <a:pt x="9" y="0"/>
                    </a:moveTo>
                    <a:lnTo>
                      <a:pt x="38" y="0"/>
                    </a:lnTo>
                    <a:lnTo>
                      <a:pt x="28" y="19"/>
                    </a:lnTo>
                    <a:lnTo>
                      <a:pt x="0" y="19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8" name="Freeform 44"/>
              <p:cNvSpPr>
                <a:spLocks/>
              </p:cNvSpPr>
              <p:nvPr/>
            </p:nvSpPr>
            <p:spPr bwMode="auto">
              <a:xfrm>
                <a:off x="1470" y="3774"/>
                <a:ext cx="154" cy="19"/>
              </a:xfrm>
              <a:custGeom>
                <a:avLst/>
                <a:gdLst>
                  <a:gd name="T0" fmla="*/ 6 w 154"/>
                  <a:gd name="T1" fmla="*/ 0 h 19"/>
                  <a:gd name="T2" fmla="*/ 153 w 154"/>
                  <a:gd name="T3" fmla="*/ 0 h 19"/>
                  <a:gd name="T4" fmla="*/ 147 w 154"/>
                  <a:gd name="T5" fmla="*/ 18 h 19"/>
                  <a:gd name="T6" fmla="*/ 0 w 154"/>
                  <a:gd name="T7" fmla="*/ 18 h 19"/>
                  <a:gd name="T8" fmla="*/ 6 w 15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19"/>
                  <a:gd name="T17" fmla="*/ 154 w 15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19">
                    <a:moveTo>
                      <a:pt x="6" y="0"/>
                    </a:moveTo>
                    <a:lnTo>
                      <a:pt x="153" y="0"/>
                    </a:lnTo>
                    <a:lnTo>
                      <a:pt x="147" y="18"/>
                    </a:ln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9" name="Freeform 45"/>
              <p:cNvSpPr>
                <a:spLocks/>
              </p:cNvSpPr>
              <p:nvPr/>
            </p:nvSpPr>
            <p:spPr bwMode="auto">
              <a:xfrm>
                <a:off x="1667" y="3774"/>
                <a:ext cx="145" cy="20"/>
              </a:xfrm>
              <a:custGeom>
                <a:avLst/>
                <a:gdLst>
                  <a:gd name="T0" fmla="*/ 5 w 145"/>
                  <a:gd name="T1" fmla="*/ 0 h 20"/>
                  <a:gd name="T2" fmla="*/ 144 w 145"/>
                  <a:gd name="T3" fmla="*/ 0 h 20"/>
                  <a:gd name="T4" fmla="*/ 142 w 145"/>
                  <a:gd name="T5" fmla="*/ 19 h 20"/>
                  <a:gd name="T6" fmla="*/ 0 w 145"/>
                  <a:gd name="T7" fmla="*/ 19 h 20"/>
                  <a:gd name="T8" fmla="*/ 5 w 145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0"/>
                  <a:gd name="T17" fmla="*/ 145 w 14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0">
                    <a:moveTo>
                      <a:pt x="5" y="0"/>
                    </a:moveTo>
                    <a:lnTo>
                      <a:pt x="144" y="0"/>
                    </a:lnTo>
                    <a:lnTo>
                      <a:pt x="142" y="19"/>
                    </a:lnTo>
                    <a:lnTo>
                      <a:pt x="0" y="1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0" name="Freeform 46"/>
              <p:cNvSpPr>
                <a:spLocks/>
              </p:cNvSpPr>
              <p:nvPr/>
            </p:nvSpPr>
            <p:spPr bwMode="auto">
              <a:xfrm>
                <a:off x="1841" y="3774"/>
                <a:ext cx="148" cy="20"/>
              </a:xfrm>
              <a:custGeom>
                <a:avLst/>
                <a:gdLst>
                  <a:gd name="T0" fmla="*/ 1 w 148"/>
                  <a:gd name="T1" fmla="*/ 0 h 20"/>
                  <a:gd name="T2" fmla="*/ 147 w 148"/>
                  <a:gd name="T3" fmla="*/ 0 h 20"/>
                  <a:gd name="T4" fmla="*/ 147 w 148"/>
                  <a:gd name="T5" fmla="*/ 19 h 20"/>
                  <a:gd name="T6" fmla="*/ 0 w 148"/>
                  <a:gd name="T7" fmla="*/ 19 h 20"/>
                  <a:gd name="T8" fmla="*/ 1 w 14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20"/>
                  <a:gd name="T17" fmla="*/ 148 w 14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20">
                    <a:moveTo>
                      <a:pt x="1" y="0"/>
                    </a:moveTo>
                    <a:lnTo>
                      <a:pt x="147" y="0"/>
                    </a:lnTo>
                    <a:lnTo>
                      <a:pt x="147" y="19"/>
                    </a:lnTo>
                    <a:lnTo>
                      <a:pt x="0" y="1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1" name="Freeform 47"/>
              <p:cNvSpPr>
                <a:spLocks/>
              </p:cNvSpPr>
              <p:nvPr/>
            </p:nvSpPr>
            <p:spPr bwMode="auto">
              <a:xfrm>
                <a:off x="2020" y="3774"/>
                <a:ext cx="131" cy="22"/>
              </a:xfrm>
              <a:custGeom>
                <a:avLst/>
                <a:gdLst>
                  <a:gd name="T0" fmla="*/ 0 w 131"/>
                  <a:gd name="T1" fmla="*/ 0 h 22"/>
                  <a:gd name="T2" fmla="*/ 126 w 131"/>
                  <a:gd name="T3" fmla="*/ 0 h 22"/>
                  <a:gd name="T4" fmla="*/ 130 w 131"/>
                  <a:gd name="T5" fmla="*/ 21 h 22"/>
                  <a:gd name="T6" fmla="*/ 0 w 131"/>
                  <a:gd name="T7" fmla="*/ 21 h 22"/>
                  <a:gd name="T8" fmla="*/ 0 w 13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22"/>
                  <a:gd name="T17" fmla="*/ 131 w 13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22">
                    <a:moveTo>
                      <a:pt x="0" y="0"/>
                    </a:moveTo>
                    <a:lnTo>
                      <a:pt x="126" y="0"/>
                    </a:lnTo>
                    <a:lnTo>
                      <a:pt x="130" y="21"/>
                    </a:lnTo>
                    <a:lnTo>
                      <a:pt x="0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2" name="Freeform 48"/>
              <p:cNvSpPr>
                <a:spLocks/>
              </p:cNvSpPr>
              <p:nvPr/>
            </p:nvSpPr>
            <p:spPr bwMode="auto">
              <a:xfrm>
                <a:off x="2183" y="3786"/>
                <a:ext cx="161" cy="17"/>
              </a:xfrm>
              <a:custGeom>
                <a:avLst/>
                <a:gdLst>
                  <a:gd name="T0" fmla="*/ 0 w 161"/>
                  <a:gd name="T1" fmla="*/ 0 h 17"/>
                  <a:gd name="T2" fmla="*/ 145 w 161"/>
                  <a:gd name="T3" fmla="*/ 0 h 17"/>
                  <a:gd name="T4" fmla="*/ 160 w 161"/>
                  <a:gd name="T5" fmla="*/ 16 h 17"/>
                  <a:gd name="T6" fmla="*/ 6 w 161"/>
                  <a:gd name="T7" fmla="*/ 16 h 17"/>
                  <a:gd name="T8" fmla="*/ 0 w 16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17"/>
                  <a:gd name="T17" fmla="*/ 161 w 16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17">
                    <a:moveTo>
                      <a:pt x="0" y="0"/>
                    </a:moveTo>
                    <a:lnTo>
                      <a:pt x="145" y="0"/>
                    </a:lnTo>
                    <a:lnTo>
                      <a:pt x="160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119" name="Group 49"/>
            <p:cNvGrpSpPr>
              <a:grpSpLocks/>
            </p:cNvGrpSpPr>
            <p:nvPr/>
          </p:nvGrpSpPr>
          <p:grpSpPr bwMode="auto">
            <a:xfrm>
              <a:off x="1339" y="3808"/>
              <a:ext cx="1017" cy="52"/>
              <a:chOff x="1339" y="3808"/>
              <a:chExt cx="1017" cy="52"/>
            </a:xfrm>
          </p:grpSpPr>
          <p:grpSp>
            <p:nvGrpSpPr>
              <p:cNvPr id="2120" name="Group 50"/>
              <p:cNvGrpSpPr>
                <a:grpSpLocks/>
              </p:cNvGrpSpPr>
              <p:nvPr/>
            </p:nvGrpSpPr>
            <p:grpSpPr bwMode="auto">
              <a:xfrm>
                <a:off x="1428" y="3810"/>
                <a:ext cx="501" cy="45"/>
                <a:chOff x="1428" y="3810"/>
                <a:chExt cx="501" cy="45"/>
              </a:xfrm>
            </p:grpSpPr>
            <p:sp>
              <p:nvSpPr>
                <p:cNvPr id="2143" name="Line 51"/>
                <p:cNvSpPr>
                  <a:spLocks noChangeShapeType="1"/>
                </p:cNvSpPr>
                <p:nvPr/>
              </p:nvSpPr>
              <p:spPr bwMode="auto">
                <a:xfrm>
                  <a:off x="1428" y="3810"/>
                  <a:ext cx="47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4" name="Line 52"/>
                <p:cNvSpPr>
                  <a:spLocks noChangeShapeType="1"/>
                </p:cNvSpPr>
                <p:nvPr/>
              </p:nvSpPr>
              <p:spPr bwMode="auto">
                <a:xfrm>
                  <a:off x="1448" y="3826"/>
                  <a:ext cx="48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5" name="Line 53"/>
                <p:cNvSpPr>
                  <a:spLocks noChangeShapeType="1"/>
                </p:cNvSpPr>
                <p:nvPr/>
              </p:nvSpPr>
              <p:spPr bwMode="auto">
                <a:xfrm>
                  <a:off x="1453" y="3839"/>
                  <a:ext cx="4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6" name="Line 54"/>
                <p:cNvSpPr>
                  <a:spLocks noChangeShapeType="1"/>
                </p:cNvSpPr>
                <p:nvPr/>
              </p:nvSpPr>
              <p:spPr bwMode="auto">
                <a:xfrm>
                  <a:off x="1463" y="3855"/>
                  <a:ext cx="5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1" name="Group 55"/>
              <p:cNvGrpSpPr>
                <a:grpSpLocks/>
              </p:cNvGrpSpPr>
              <p:nvPr/>
            </p:nvGrpSpPr>
            <p:grpSpPr bwMode="auto">
              <a:xfrm>
                <a:off x="1339" y="3817"/>
                <a:ext cx="84" cy="27"/>
                <a:chOff x="1339" y="3817"/>
                <a:chExt cx="84" cy="27"/>
              </a:xfrm>
            </p:grpSpPr>
            <p:sp>
              <p:nvSpPr>
                <p:cNvPr id="2140" name="Line 56"/>
                <p:cNvSpPr>
                  <a:spLocks noChangeShapeType="1"/>
                </p:cNvSpPr>
                <p:nvPr/>
              </p:nvSpPr>
              <p:spPr bwMode="auto">
                <a:xfrm>
                  <a:off x="1362" y="3817"/>
                  <a:ext cx="4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1" name="Line 57"/>
                <p:cNvSpPr>
                  <a:spLocks noChangeShapeType="1"/>
                </p:cNvSpPr>
                <p:nvPr/>
              </p:nvSpPr>
              <p:spPr bwMode="auto">
                <a:xfrm>
                  <a:off x="1353" y="3832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2" name="Line 58"/>
                <p:cNvSpPr>
                  <a:spLocks noChangeShapeType="1"/>
                </p:cNvSpPr>
                <p:nvPr/>
              </p:nvSpPr>
              <p:spPr bwMode="auto">
                <a:xfrm>
                  <a:off x="1339" y="3844"/>
                  <a:ext cx="8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2" name="Group 59"/>
              <p:cNvGrpSpPr>
                <a:grpSpLocks/>
              </p:cNvGrpSpPr>
              <p:nvPr/>
            </p:nvGrpSpPr>
            <p:grpSpPr bwMode="auto">
              <a:xfrm>
                <a:off x="1535" y="3808"/>
                <a:ext cx="460" cy="48"/>
                <a:chOff x="1535" y="3808"/>
                <a:chExt cx="460" cy="48"/>
              </a:xfrm>
            </p:grpSpPr>
            <p:sp>
              <p:nvSpPr>
                <p:cNvPr id="2134" name="Line 60"/>
                <p:cNvSpPr>
                  <a:spLocks noChangeShapeType="1"/>
                </p:cNvSpPr>
                <p:nvPr/>
              </p:nvSpPr>
              <p:spPr bwMode="auto">
                <a:xfrm>
                  <a:off x="1535" y="3855"/>
                  <a:ext cx="2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5" name="Line 61"/>
                <p:cNvSpPr>
                  <a:spLocks noChangeShapeType="1"/>
                </p:cNvSpPr>
                <p:nvPr/>
              </p:nvSpPr>
              <p:spPr bwMode="auto">
                <a:xfrm>
                  <a:off x="1926" y="3808"/>
                  <a:ext cx="6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6" name="Line 62"/>
                <p:cNvSpPr>
                  <a:spLocks noChangeShapeType="1"/>
                </p:cNvSpPr>
                <p:nvPr/>
              </p:nvSpPr>
              <p:spPr bwMode="auto">
                <a:xfrm>
                  <a:off x="1943" y="3826"/>
                  <a:ext cx="5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7" name="Line 63"/>
                <p:cNvSpPr>
                  <a:spLocks noChangeShapeType="1"/>
                </p:cNvSpPr>
                <p:nvPr/>
              </p:nvSpPr>
              <p:spPr bwMode="auto">
                <a:xfrm>
                  <a:off x="1908" y="3841"/>
                  <a:ext cx="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8" name="Line 64"/>
                <p:cNvSpPr>
                  <a:spLocks noChangeShapeType="1"/>
                </p:cNvSpPr>
                <p:nvPr/>
              </p:nvSpPr>
              <p:spPr bwMode="auto">
                <a:xfrm>
                  <a:off x="1835" y="3855"/>
                  <a:ext cx="4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9" name="Line 65"/>
                <p:cNvSpPr>
                  <a:spLocks noChangeShapeType="1"/>
                </p:cNvSpPr>
                <p:nvPr/>
              </p:nvSpPr>
              <p:spPr bwMode="auto">
                <a:xfrm>
                  <a:off x="1894" y="3856"/>
                  <a:ext cx="9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3" name="Group 66"/>
              <p:cNvGrpSpPr>
                <a:grpSpLocks/>
              </p:cNvGrpSpPr>
              <p:nvPr/>
            </p:nvGrpSpPr>
            <p:grpSpPr bwMode="auto">
              <a:xfrm>
                <a:off x="2020" y="3817"/>
                <a:ext cx="141" cy="40"/>
                <a:chOff x="2020" y="3817"/>
                <a:chExt cx="141" cy="40"/>
              </a:xfrm>
            </p:grpSpPr>
            <p:sp>
              <p:nvSpPr>
                <p:cNvPr id="2131" name="Line 67"/>
                <p:cNvSpPr>
                  <a:spLocks noChangeShapeType="1"/>
                </p:cNvSpPr>
                <p:nvPr/>
              </p:nvSpPr>
              <p:spPr bwMode="auto">
                <a:xfrm>
                  <a:off x="2020" y="3817"/>
                  <a:ext cx="13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2" name="Line 68"/>
                <p:cNvSpPr>
                  <a:spLocks noChangeShapeType="1"/>
                </p:cNvSpPr>
                <p:nvPr/>
              </p:nvSpPr>
              <p:spPr bwMode="auto">
                <a:xfrm>
                  <a:off x="2038" y="3835"/>
                  <a:ext cx="11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3" name="Line 69"/>
                <p:cNvSpPr>
                  <a:spLocks noChangeShapeType="1"/>
                </p:cNvSpPr>
                <p:nvPr/>
              </p:nvSpPr>
              <p:spPr bwMode="auto">
                <a:xfrm>
                  <a:off x="2040" y="3857"/>
                  <a:ext cx="12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4" name="Group 70"/>
              <p:cNvGrpSpPr>
                <a:grpSpLocks/>
              </p:cNvGrpSpPr>
              <p:nvPr/>
            </p:nvGrpSpPr>
            <p:grpSpPr bwMode="auto">
              <a:xfrm>
                <a:off x="2187" y="3817"/>
                <a:ext cx="169" cy="43"/>
                <a:chOff x="2187" y="3817"/>
                <a:chExt cx="169" cy="43"/>
              </a:xfrm>
            </p:grpSpPr>
            <p:sp>
              <p:nvSpPr>
                <p:cNvPr id="2125" name="Line 71"/>
                <p:cNvSpPr>
                  <a:spLocks noChangeShapeType="1"/>
                </p:cNvSpPr>
                <p:nvPr/>
              </p:nvSpPr>
              <p:spPr bwMode="auto">
                <a:xfrm>
                  <a:off x="2200" y="3817"/>
                  <a:ext cx="12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6" name="Line 72"/>
                <p:cNvSpPr>
                  <a:spLocks noChangeShapeType="1"/>
                </p:cNvSpPr>
                <p:nvPr/>
              </p:nvSpPr>
              <p:spPr bwMode="auto">
                <a:xfrm>
                  <a:off x="2187" y="3833"/>
                  <a:ext cx="10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7" name="Line 73"/>
                <p:cNvSpPr>
                  <a:spLocks noChangeShapeType="1"/>
                </p:cNvSpPr>
                <p:nvPr/>
              </p:nvSpPr>
              <p:spPr bwMode="auto">
                <a:xfrm>
                  <a:off x="2200" y="3844"/>
                  <a:ext cx="9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8" name="Line 74"/>
                <p:cNvSpPr>
                  <a:spLocks noChangeShapeType="1"/>
                </p:cNvSpPr>
                <p:nvPr/>
              </p:nvSpPr>
              <p:spPr bwMode="auto">
                <a:xfrm>
                  <a:off x="2197" y="3860"/>
                  <a:ext cx="11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9" name="Line 75"/>
                <p:cNvSpPr>
                  <a:spLocks noChangeShapeType="1"/>
                </p:cNvSpPr>
                <p:nvPr/>
              </p:nvSpPr>
              <p:spPr bwMode="auto">
                <a:xfrm>
                  <a:off x="2314" y="383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0" name="Line 76"/>
                <p:cNvSpPr>
                  <a:spLocks noChangeShapeType="1"/>
                </p:cNvSpPr>
                <p:nvPr/>
              </p:nvSpPr>
              <p:spPr bwMode="auto">
                <a:xfrm>
                  <a:off x="2325" y="3853"/>
                  <a:ext cx="3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66" name="Line 77"/>
          <p:cNvSpPr>
            <a:spLocks noChangeShapeType="1"/>
          </p:cNvSpPr>
          <p:nvPr/>
        </p:nvSpPr>
        <p:spPr bwMode="auto">
          <a:xfrm>
            <a:off x="2747963" y="5259388"/>
            <a:ext cx="1587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Rectangle 78"/>
          <p:cNvSpPr>
            <a:spLocks noChangeArrowheads="1"/>
          </p:cNvSpPr>
          <p:nvPr/>
        </p:nvSpPr>
        <p:spPr bwMode="auto">
          <a:xfrm>
            <a:off x="255588" y="6243638"/>
            <a:ext cx="187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>
                <a:latin typeface="Times New Roman"/>
              </a:rPr>
              <a:t>ISA ou EISA slots</a:t>
            </a:r>
          </a:p>
        </p:txBody>
      </p:sp>
      <p:sp>
        <p:nvSpPr>
          <p:cNvPr id="2068" name="Rectangle 79"/>
          <p:cNvSpPr>
            <a:spLocks noChangeArrowheads="1"/>
          </p:cNvSpPr>
          <p:nvPr/>
        </p:nvSpPr>
        <p:spPr bwMode="auto">
          <a:xfrm>
            <a:off x="4946650" y="251301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i="0">
                <a:latin typeface="Times New Roman"/>
              </a:rPr>
              <a:t>DRAM</a:t>
            </a:r>
          </a:p>
        </p:txBody>
      </p:sp>
      <p:grpSp>
        <p:nvGrpSpPr>
          <p:cNvPr id="2069" name="Group 80"/>
          <p:cNvGrpSpPr>
            <a:grpSpLocks/>
          </p:cNvGrpSpPr>
          <p:nvPr/>
        </p:nvGrpSpPr>
        <p:grpSpPr bwMode="auto">
          <a:xfrm>
            <a:off x="3495675" y="4029075"/>
            <a:ext cx="190500" cy="781050"/>
            <a:chOff x="3632" y="2694"/>
            <a:chExt cx="129" cy="492"/>
          </a:xfrm>
        </p:grpSpPr>
        <p:sp>
          <p:nvSpPr>
            <p:cNvPr id="2115" name="Rectangle 81"/>
            <p:cNvSpPr>
              <a:spLocks noChangeArrowheads="1"/>
            </p:cNvSpPr>
            <p:nvPr/>
          </p:nvSpPr>
          <p:spPr bwMode="auto">
            <a:xfrm>
              <a:off x="3632" y="2694"/>
              <a:ext cx="129" cy="4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6" name="Rectangle 82" descr="Grade fechada"/>
            <p:cNvSpPr>
              <a:spLocks noChangeArrowheads="1"/>
            </p:cNvSpPr>
            <p:nvPr/>
          </p:nvSpPr>
          <p:spPr bwMode="auto">
            <a:xfrm>
              <a:off x="3675" y="2702"/>
              <a:ext cx="44" cy="483"/>
            </a:xfrm>
            <a:prstGeom prst="rect">
              <a:avLst/>
            </a:prstGeom>
            <a:pattFill prst="smGrid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70" name="Group 83"/>
          <p:cNvGrpSpPr>
            <a:grpSpLocks/>
          </p:cNvGrpSpPr>
          <p:nvPr/>
        </p:nvGrpSpPr>
        <p:grpSpPr bwMode="auto">
          <a:xfrm>
            <a:off x="3932238" y="4019550"/>
            <a:ext cx="187325" cy="781050"/>
            <a:chOff x="3929" y="2688"/>
            <a:chExt cx="128" cy="492"/>
          </a:xfrm>
        </p:grpSpPr>
        <p:sp>
          <p:nvSpPr>
            <p:cNvPr id="2113" name="Rectangle 84"/>
            <p:cNvSpPr>
              <a:spLocks noChangeArrowheads="1"/>
            </p:cNvSpPr>
            <p:nvPr/>
          </p:nvSpPr>
          <p:spPr bwMode="auto">
            <a:xfrm>
              <a:off x="3929" y="2688"/>
              <a:ext cx="128" cy="4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4" name="Rectangle 85" descr="Grade fechada"/>
            <p:cNvSpPr>
              <a:spLocks noChangeArrowheads="1"/>
            </p:cNvSpPr>
            <p:nvPr/>
          </p:nvSpPr>
          <p:spPr bwMode="auto">
            <a:xfrm>
              <a:off x="3972" y="2695"/>
              <a:ext cx="43" cy="484"/>
            </a:xfrm>
            <a:prstGeom prst="rect">
              <a:avLst/>
            </a:prstGeom>
            <a:pattFill prst="smGrid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71" name="Line 86"/>
          <p:cNvSpPr>
            <a:spLocks noChangeShapeType="1"/>
          </p:cNvSpPr>
          <p:nvPr/>
        </p:nvSpPr>
        <p:spPr bwMode="auto">
          <a:xfrm>
            <a:off x="3608388" y="3538538"/>
            <a:ext cx="0" cy="474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Line 87"/>
          <p:cNvSpPr>
            <a:spLocks noChangeShapeType="1"/>
          </p:cNvSpPr>
          <p:nvPr/>
        </p:nvSpPr>
        <p:spPr bwMode="auto">
          <a:xfrm>
            <a:off x="4048125" y="3538538"/>
            <a:ext cx="0" cy="474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88"/>
          <p:cNvSpPr>
            <a:spLocks noChangeArrowheads="1"/>
          </p:cNvSpPr>
          <p:nvPr/>
        </p:nvSpPr>
        <p:spPr bwMode="auto">
          <a:xfrm>
            <a:off x="5026025" y="3017838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b="1" i="0" u="sng">
                <a:solidFill>
                  <a:srgbClr val="FF3300"/>
                </a:solidFill>
                <a:latin typeface="Times New Roman"/>
              </a:rPr>
              <a:t>PCI bus</a:t>
            </a:r>
          </a:p>
        </p:txBody>
      </p:sp>
      <p:sp>
        <p:nvSpPr>
          <p:cNvPr id="2074" name="Line 89"/>
          <p:cNvSpPr>
            <a:spLocks noChangeShapeType="1"/>
          </p:cNvSpPr>
          <p:nvPr/>
        </p:nvSpPr>
        <p:spPr bwMode="auto">
          <a:xfrm flipH="1" flipV="1">
            <a:off x="3270250" y="2987675"/>
            <a:ext cx="3162300" cy="635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lg" len="lg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" name="Object 90"/>
          <p:cNvGraphicFramePr>
            <a:graphicFrameLocks/>
          </p:cNvGraphicFramePr>
          <p:nvPr/>
        </p:nvGraphicFramePr>
        <p:xfrm>
          <a:off x="7331075" y="4157663"/>
          <a:ext cx="7969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lip" r:id="rId8" imgW="796680" imgH="502920" progId="MS_ClipArt_Gallery.2">
                  <p:embed/>
                </p:oleObj>
              </mc:Choice>
              <mc:Fallback>
                <p:oleObj name="Clip" r:id="rId8" imgW="796680" imgH="502920" progId="MS_ClipArt_Gallery.2">
                  <p:embed/>
                  <p:pic>
                    <p:nvPicPr>
                      <p:cNvPr id="0" name="Object 9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075" y="4157663"/>
                        <a:ext cx="7969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Line 91"/>
          <p:cNvSpPr>
            <a:spLocks noChangeShapeType="1"/>
          </p:cNvSpPr>
          <p:nvPr/>
        </p:nvSpPr>
        <p:spPr bwMode="auto">
          <a:xfrm flipH="1" flipV="1">
            <a:off x="6602413" y="3556000"/>
            <a:ext cx="1587" cy="4857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Line 92"/>
          <p:cNvSpPr>
            <a:spLocks noChangeShapeType="1"/>
          </p:cNvSpPr>
          <p:nvPr/>
        </p:nvSpPr>
        <p:spPr bwMode="auto">
          <a:xfrm flipV="1">
            <a:off x="7629525" y="3556000"/>
            <a:ext cx="0" cy="660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Rectangle 93"/>
          <p:cNvSpPr>
            <a:spLocks noChangeArrowheads="1"/>
          </p:cNvSpPr>
          <p:nvPr/>
        </p:nvSpPr>
        <p:spPr bwMode="auto">
          <a:xfrm>
            <a:off x="3660775" y="1984375"/>
            <a:ext cx="884238" cy="204788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78" name="Group 94"/>
          <p:cNvGrpSpPr>
            <a:grpSpLocks/>
          </p:cNvGrpSpPr>
          <p:nvPr/>
        </p:nvGrpSpPr>
        <p:grpSpPr bwMode="auto">
          <a:xfrm>
            <a:off x="3897313" y="2505075"/>
            <a:ext cx="1111250" cy="390525"/>
            <a:chOff x="2756" y="1905"/>
            <a:chExt cx="758" cy="246"/>
          </a:xfrm>
        </p:grpSpPr>
        <p:sp>
          <p:nvSpPr>
            <p:cNvPr id="2109" name="Rectangle 95"/>
            <p:cNvSpPr>
              <a:spLocks noChangeArrowheads="1"/>
            </p:cNvSpPr>
            <p:nvPr/>
          </p:nvSpPr>
          <p:spPr bwMode="auto">
            <a:xfrm>
              <a:off x="2756" y="1905"/>
              <a:ext cx="451" cy="95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0" name="Rectangle 96"/>
            <p:cNvSpPr>
              <a:spLocks noChangeArrowheads="1"/>
            </p:cNvSpPr>
            <p:nvPr/>
          </p:nvSpPr>
          <p:spPr bwMode="auto">
            <a:xfrm>
              <a:off x="2859" y="1955"/>
              <a:ext cx="451" cy="95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1" name="Rectangle 97"/>
            <p:cNvSpPr>
              <a:spLocks noChangeArrowheads="1"/>
            </p:cNvSpPr>
            <p:nvPr/>
          </p:nvSpPr>
          <p:spPr bwMode="auto">
            <a:xfrm>
              <a:off x="2960" y="2006"/>
              <a:ext cx="452" cy="94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2" name="Rectangle 98"/>
            <p:cNvSpPr>
              <a:spLocks noChangeArrowheads="1"/>
            </p:cNvSpPr>
            <p:nvPr/>
          </p:nvSpPr>
          <p:spPr bwMode="auto">
            <a:xfrm>
              <a:off x="3062" y="2056"/>
              <a:ext cx="452" cy="95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79" name="Line 99"/>
          <p:cNvSpPr>
            <a:spLocks noChangeShapeType="1"/>
          </p:cNvSpPr>
          <p:nvPr/>
        </p:nvSpPr>
        <p:spPr bwMode="auto">
          <a:xfrm flipV="1">
            <a:off x="2497138" y="1925638"/>
            <a:ext cx="7937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0" name="Group 100"/>
          <p:cNvGrpSpPr>
            <a:grpSpLocks/>
          </p:cNvGrpSpPr>
          <p:nvPr/>
        </p:nvGrpSpPr>
        <p:grpSpPr bwMode="auto">
          <a:xfrm>
            <a:off x="1895475" y="1300163"/>
            <a:ext cx="1154113" cy="614362"/>
            <a:chOff x="1423" y="975"/>
            <a:chExt cx="788" cy="387"/>
          </a:xfrm>
        </p:grpSpPr>
        <p:sp>
          <p:nvSpPr>
            <p:cNvPr id="2107" name="Rectangle 101"/>
            <p:cNvSpPr>
              <a:spLocks noChangeArrowheads="1"/>
            </p:cNvSpPr>
            <p:nvPr/>
          </p:nvSpPr>
          <p:spPr bwMode="auto">
            <a:xfrm>
              <a:off x="1423" y="975"/>
              <a:ext cx="788" cy="38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8" name="Rectangle 102"/>
            <p:cNvSpPr>
              <a:spLocks noChangeArrowheads="1"/>
            </p:cNvSpPr>
            <p:nvPr/>
          </p:nvSpPr>
          <p:spPr bwMode="auto">
            <a:xfrm>
              <a:off x="1577" y="1045"/>
              <a:ext cx="5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i="0">
                  <a:latin typeface="Times New Roman"/>
                </a:rPr>
                <a:t>CPU</a:t>
              </a:r>
            </a:p>
          </p:txBody>
        </p:sp>
      </p:grpSp>
      <p:sp>
        <p:nvSpPr>
          <p:cNvPr id="2081" name="Rectangle 103"/>
          <p:cNvSpPr>
            <a:spLocks noChangeArrowheads="1"/>
          </p:cNvSpPr>
          <p:nvPr/>
        </p:nvSpPr>
        <p:spPr bwMode="auto">
          <a:xfrm>
            <a:off x="1631950" y="2300288"/>
            <a:ext cx="1589088" cy="658812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sz="1600" i="0">
                <a:solidFill>
                  <a:schemeClr val="tx2"/>
                </a:solidFill>
                <a:latin typeface="Times New Roman"/>
              </a:rPr>
              <a:t>Bridge/</a:t>
            </a:r>
          </a:p>
          <a:p>
            <a:pPr algn="ctr"/>
            <a:r>
              <a:rPr lang="pt-BR" sz="1600" i="0">
                <a:solidFill>
                  <a:schemeClr val="tx2"/>
                </a:solidFill>
                <a:latin typeface="Times New Roman"/>
              </a:rPr>
              <a:t>Cont. de memória</a:t>
            </a:r>
          </a:p>
        </p:txBody>
      </p:sp>
      <p:sp>
        <p:nvSpPr>
          <p:cNvPr id="2082" name="Line 104"/>
          <p:cNvSpPr>
            <a:spLocks noChangeShapeType="1"/>
          </p:cNvSpPr>
          <p:nvPr/>
        </p:nvSpPr>
        <p:spPr bwMode="auto">
          <a:xfrm flipH="1" flipV="1">
            <a:off x="2495550" y="2989263"/>
            <a:ext cx="1588" cy="4794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Line 105"/>
          <p:cNvSpPr>
            <a:spLocks noChangeShapeType="1"/>
          </p:cNvSpPr>
          <p:nvPr/>
        </p:nvSpPr>
        <p:spPr bwMode="auto">
          <a:xfrm flipV="1">
            <a:off x="2568575" y="2125663"/>
            <a:ext cx="10699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Rectangle 106"/>
          <p:cNvSpPr>
            <a:spLocks noChangeArrowheads="1"/>
          </p:cNvSpPr>
          <p:nvPr/>
        </p:nvSpPr>
        <p:spPr bwMode="auto">
          <a:xfrm>
            <a:off x="2959100" y="35941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i="0">
                <a:solidFill>
                  <a:srgbClr val="FF3300"/>
                </a:solidFill>
                <a:latin typeface="Times New Roman"/>
              </a:rPr>
              <a:t>slots</a:t>
            </a:r>
          </a:p>
        </p:txBody>
      </p:sp>
      <p:sp>
        <p:nvSpPr>
          <p:cNvPr id="2085" name="Line 107"/>
          <p:cNvSpPr>
            <a:spLocks noChangeShapeType="1"/>
          </p:cNvSpPr>
          <p:nvPr/>
        </p:nvSpPr>
        <p:spPr bwMode="auto">
          <a:xfrm flipH="1" flipV="1">
            <a:off x="3267075" y="2724150"/>
            <a:ext cx="773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Rectangle 108"/>
          <p:cNvSpPr>
            <a:spLocks noChangeArrowheads="1"/>
          </p:cNvSpPr>
          <p:nvPr/>
        </p:nvSpPr>
        <p:spPr bwMode="auto">
          <a:xfrm>
            <a:off x="4510088" y="1854200"/>
            <a:ext cx="94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latin typeface="Times New Roman"/>
              </a:rPr>
              <a:t>Cache</a:t>
            </a:r>
          </a:p>
        </p:txBody>
      </p:sp>
      <p:sp>
        <p:nvSpPr>
          <p:cNvPr id="2087" name="Rectangle 109"/>
          <p:cNvSpPr>
            <a:spLocks noChangeArrowheads="1"/>
          </p:cNvSpPr>
          <p:nvPr/>
        </p:nvSpPr>
        <p:spPr bwMode="auto">
          <a:xfrm>
            <a:off x="8161338" y="3959225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latin typeface="Times New Roman"/>
              </a:rPr>
              <a:t>LAN</a:t>
            </a:r>
          </a:p>
        </p:txBody>
      </p:sp>
      <p:sp>
        <p:nvSpPr>
          <p:cNvPr id="2088" name="Rectangle 110"/>
          <p:cNvSpPr>
            <a:spLocks noChangeArrowheads="1"/>
          </p:cNvSpPr>
          <p:nvPr/>
        </p:nvSpPr>
        <p:spPr bwMode="auto">
          <a:xfrm>
            <a:off x="6492875" y="2686050"/>
            <a:ext cx="1384300" cy="4238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pt-PT" sz="1600" b="1"/>
              <a:t>Controlador</a:t>
            </a:r>
          </a:p>
          <a:p>
            <a:pPr algn="ctr" eaLnBrk="1" hangingPunct="1"/>
            <a:r>
              <a:rPr lang="pt-PT" sz="1600" b="1"/>
              <a:t>de Vídeo</a:t>
            </a:r>
            <a:endParaRPr lang="pt-BR" sz="1600" b="1"/>
          </a:p>
        </p:txBody>
      </p:sp>
      <p:sp>
        <p:nvSpPr>
          <p:cNvPr id="2089" name="Rectangle 111"/>
          <p:cNvSpPr>
            <a:spLocks noChangeArrowheads="1"/>
          </p:cNvSpPr>
          <p:nvPr/>
        </p:nvSpPr>
        <p:spPr bwMode="auto">
          <a:xfrm>
            <a:off x="6105525" y="3971925"/>
            <a:ext cx="1095375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pt-PT" sz="1600" b="1"/>
              <a:t>Controlador</a:t>
            </a:r>
          </a:p>
          <a:p>
            <a:pPr algn="ctr" eaLnBrk="1" hangingPunct="1"/>
            <a:r>
              <a:rPr lang="pt-PT" sz="1600" b="1"/>
              <a:t>SCSI</a:t>
            </a:r>
            <a:endParaRPr lang="pt-BR" sz="1600" b="1"/>
          </a:p>
        </p:txBody>
      </p:sp>
      <p:sp>
        <p:nvSpPr>
          <p:cNvPr id="2090" name="Line 112"/>
          <p:cNvSpPr>
            <a:spLocks noChangeShapeType="1"/>
          </p:cNvSpPr>
          <p:nvPr/>
        </p:nvSpPr>
        <p:spPr bwMode="auto">
          <a:xfrm>
            <a:off x="6583363" y="4514850"/>
            <a:ext cx="9525" cy="188277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91" name="Picture 113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6275" y="5484813"/>
            <a:ext cx="836613" cy="350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92" name="Line 114"/>
          <p:cNvSpPr>
            <a:spLocks noChangeShapeType="1"/>
          </p:cNvSpPr>
          <p:nvPr/>
        </p:nvSpPr>
        <p:spPr bwMode="auto">
          <a:xfrm flipV="1">
            <a:off x="6670675" y="5686425"/>
            <a:ext cx="4794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93" name="Picture 115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8813" y="4879975"/>
            <a:ext cx="8255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94" name="Line 116"/>
          <p:cNvSpPr>
            <a:spLocks noChangeShapeType="1"/>
          </p:cNvSpPr>
          <p:nvPr/>
        </p:nvSpPr>
        <p:spPr bwMode="auto">
          <a:xfrm flipV="1">
            <a:off x="6653213" y="5081588"/>
            <a:ext cx="4794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95" name="Picture 117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8500" y="6008688"/>
            <a:ext cx="787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96" name="Line 118"/>
          <p:cNvSpPr>
            <a:spLocks noChangeShapeType="1"/>
          </p:cNvSpPr>
          <p:nvPr/>
        </p:nvSpPr>
        <p:spPr bwMode="auto">
          <a:xfrm flipV="1">
            <a:off x="6692900" y="6210300"/>
            <a:ext cx="4794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Rectangle 119"/>
          <p:cNvSpPr>
            <a:spLocks noChangeArrowheads="1"/>
          </p:cNvSpPr>
          <p:nvPr/>
        </p:nvSpPr>
        <p:spPr bwMode="auto">
          <a:xfrm>
            <a:off x="4619625" y="3879850"/>
            <a:ext cx="1096963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pt-PT" sz="1600" b="1"/>
              <a:t>Controlador</a:t>
            </a:r>
          </a:p>
          <a:p>
            <a:pPr algn="ctr" eaLnBrk="1" hangingPunct="1"/>
            <a:r>
              <a:rPr lang="pt-PT" sz="1600" b="1"/>
              <a:t>EIDE</a:t>
            </a:r>
            <a:endParaRPr lang="pt-BR" sz="1600" b="1"/>
          </a:p>
        </p:txBody>
      </p:sp>
      <p:pic>
        <p:nvPicPr>
          <p:cNvPr id="2098" name="Picture 120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1188" y="5527675"/>
            <a:ext cx="6604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99" name="Picture 121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03725" y="4779963"/>
            <a:ext cx="6604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00" name="Picture 12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7638" y="4837113"/>
            <a:ext cx="6604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01" name="Line 123"/>
          <p:cNvSpPr>
            <a:spLocks noChangeShapeType="1"/>
          </p:cNvSpPr>
          <p:nvPr/>
        </p:nvSpPr>
        <p:spPr bwMode="auto">
          <a:xfrm>
            <a:off x="4751388" y="4411663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2" name="Line 124"/>
          <p:cNvSpPr>
            <a:spLocks noChangeShapeType="1"/>
          </p:cNvSpPr>
          <p:nvPr/>
        </p:nvSpPr>
        <p:spPr bwMode="auto">
          <a:xfrm>
            <a:off x="4751388" y="5137150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Line 125"/>
          <p:cNvSpPr>
            <a:spLocks noChangeShapeType="1"/>
          </p:cNvSpPr>
          <p:nvPr/>
        </p:nvSpPr>
        <p:spPr bwMode="auto">
          <a:xfrm>
            <a:off x="5524500" y="4421188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Line 126"/>
          <p:cNvSpPr>
            <a:spLocks noChangeShapeType="1"/>
          </p:cNvSpPr>
          <p:nvPr/>
        </p:nvSpPr>
        <p:spPr bwMode="auto">
          <a:xfrm>
            <a:off x="5524500" y="5146675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5" name="Line 127"/>
          <p:cNvSpPr>
            <a:spLocks noChangeShapeType="1"/>
          </p:cNvSpPr>
          <p:nvPr/>
        </p:nvSpPr>
        <p:spPr bwMode="auto">
          <a:xfrm>
            <a:off x="5148263" y="3554413"/>
            <a:ext cx="0" cy="2968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6" name="Text Box 128"/>
          <p:cNvSpPr txBox="1">
            <a:spLocks noChangeArrowheads="1"/>
          </p:cNvSpPr>
          <p:nvPr/>
        </p:nvSpPr>
        <p:spPr bwMode="auto">
          <a:xfrm>
            <a:off x="5641975" y="2687638"/>
            <a:ext cx="827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/>
              <a:t>AGP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131" name="Group 211"/>
          <p:cNvGraphicFramePr>
            <a:graphicFrameLocks noGrp="1"/>
          </p:cNvGraphicFramePr>
          <p:nvPr/>
        </p:nvGraphicFramePr>
        <p:xfrm>
          <a:off x="327025" y="1962150"/>
          <a:ext cx="8816975" cy="3775076"/>
        </p:xfrm>
        <a:graphic>
          <a:graphicData uri="http://schemas.openxmlformats.org/drawingml/2006/table">
            <a:tbl>
              <a:tblPr/>
              <a:tblGrid>
                <a:gridCol w="1763713"/>
                <a:gridCol w="1763712"/>
                <a:gridCol w="1762125"/>
                <a:gridCol w="1763713"/>
                <a:gridCol w="1763712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EISA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VLBUS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PCI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1987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1992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Dispositivos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Vários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Vários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Largura (bytes)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8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Frequência (MHz)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CPU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66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Taxa (MB/s)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7,9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31,8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27,2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508,6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Obs.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Restrito ao 80486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Dados e end. multiplexados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7974" name="Rectangle 5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pt-PT" sz="2800" smtClean="0">
                <a:solidFill>
                  <a:schemeClr val="tx1"/>
                </a:solidFill>
              </a:rPr>
              <a:t>Introdução aos </a:t>
            </a:r>
            <a:r>
              <a:rPr lang="pt-BR" sz="2800" smtClean="0">
                <a:solidFill>
                  <a:schemeClr val="tx1"/>
                </a:solidFill>
              </a:rPr>
              <a:t>Barramento</a:t>
            </a:r>
            <a:r>
              <a:rPr lang="pt-PT" sz="2800" smtClean="0">
                <a:solidFill>
                  <a:schemeClr val="tx1"/>
                </a:solidFill>
              </a:rPr>
              <a:t>s</a:t>
            </a:r>
            <a:br>
              <a:rPr lang="pt-PT" sz="2800" smtClean="0">
                <a:solidFill>
                  <a:schemeClr val="tx1"/>
                </a:solidFill>
              </a:rPr>
            </a:br>
            <a:r>
              <a:rPr lang="pt-PT" smtClean="0"/>
              <a:t>Comparação de barramentos</a:t>
            </a: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1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6596" name="Rectangle 1028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>
              <a:defRPr/>
            </a:pPr>
            <a:r>
              <a:rPr lang="pt-PT" smtClean="0"/>
              <a:t>Introdução aos </a:t>
            </a:r>
            <a:r>
              <a:rPr lang="pt-BR" smtClean="0"/>
              <a:t>Barramento</a:t>
            </a:r>
            <a:r>
              <a:rPr lang="pt-PT" smtClean="0"/>
              <a:t>s</a:t>
            </a:r>
            <a:endParaRPr lang="pt-BR" smtClean="0"/>
          </a:p>
        </p:txBody>
      </p:sp>
      <p:sp>
        <p:nvSpPr>
          <p:cNvPr id="12293" name="Rectangle 102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pt-BR" sz="2800" b="1" smtClean="0"/>
              <a:t>Dispositivos</a:t>
            </a:r>
            <a:r>
              <a:rPr lang="pt-BR" sz="2800" smtClean="0"/>
              <a:t> </a:t>
            </a:r>
          </a:p>
          <a:p>
            <a:pPr lvl="1"/>
            <a:r>
              <a:rPr lang="pt-BR" sz="2400" smtClean="0"/>
              <a:t>Ativos ou Mestres - dispositivos que controlam o protocolo de acesso ao barramento para leitura ou escrita de dados</a:t>
            </a:r>
          </a:p>
          <a:p>
            <a:pPr lvl="1"/>
            <a:r>
              <a:rPr lang="pt-BR" sz="2400" smtClean="0"/>
              <a:t>Passivos ou Escravos - dispositivos que simplesmente obedecem a requisição do mestre.</a:t>
            </a:r>
          </a:p>
          <a:p>
            <a:pPr lvl="1">
              <a:buFontTx/>
              <a:buNone/>
            </a:pPr>
            <a:endParaRPr lang="pt-BR" sz="2400" smtClean="0"/>
          </a:p>
          <a:p>
            <a:pPr algn="just">
              <a:buFont typeface="Monotype Sorts" pitchFamily="2" charset="2"/>
              <a:buNone/>
            </a:pPr>
            <a:r>
              <a:rPr lang="pt-BR" sz="2400" smtClean="0">
                <a:solidFill>
                  <a:schemeClr val="tx2"/>
                </a:solidFill>
              </a:rPr>
              <a:t>Exemplo:</a:t>
            </a:r>
          </a:p>
          <a:p>
            <a:pPr lvl="1" algn="just"/>
            <a:r>
              <a:rPr lang="pt-BR" sz="1800" smtClean="0"/>
              <a:t>CPU ordena que o controlador de disco leia ou  escreva um bloco de dados.</a:t>
            </a:r>
            <a:endParaRPr lang="pt-PT" sz="1800" smtClean="0"/>
          </a:p>
          <a:p>
            <a:pPr lvl="1" algn="just">
              <a:buFontTx/>
              <a:buNone/>
            </a:pPr>
            <a:r>
              <a:rPr lang="pt-PT" sz="1800" smtClean="0">
                <a:sym typeface="Symbol" pitchFamily="18" charset="2"/>
              </a:rPr>
              <a:t>	</a:t>
            </a:r>
            <a:r>
              <a:rPr lang="pt-BR" sz="1800" smtClean="0">
                <a:sym typeface="Symbol" pitchFamily="18" charset="2"/>
              </a:rPr>
              <a:t></a:t>
            </a:r>
            <a:r>
              <a:rPr lang="pt-PT" sz="1800" smtClean="0">
                <a:sym typeface="Symbol" pitchFamily="18" charset="2"/>
              </a:rPr>
              <a:t>  </a:t>
            </a:r>
            <a:r>
              <a:rPr lang="pt-BR" sz="1800" smtClean="0"/>
              <a:t>A CPU é o  mestre e o controlador  de disco é o escravo.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pcol">
  <a:themeElements>
    <a:clrScheme name="">
      <a:dk1>
        <a:srgbClr val="0000FF"/>
      </a:dk1>
      <a:lt1>
        <a:srgbClr val="FFFFFF"/>
      </a:lt1>
      <a:dk2>
        <a:srgbClr val="FF0000"/>
      </a:dk2>
      <a:lt2>
        <a:srgbClr val="050000"/>
      </a:lt2>
      <a:accent1>
        <a:srgbClr val="00FFFF"/>
      </a:accent1>
      <a:accent2>
        <a:srgbClr val="FFFF00"/>
      </a:accent2>
      <a:accent3>
        <a:srgbClr val="FFFFFF"/>
      </a:accent3>
      <a:accent4>
        <a:srgbClr val="0000DA"/>
      </a:accent4>
      <a:accent5>
        <a:srgbClr val="AAFFFF"/>
      </a:accent5>
      <a:accent6>
        <a:srgbClr val="E7E700"/>
      </a:accent6>
      <a:hlink>
        <a:srgbClr val="FF8000"/>
      </a:hlink>
      <a:folHlink>
        <a:srgbClr val="FF00FF"/>
      </a:folHlink>
    </a:clrScheme>
    <a:fontScheme name="transpco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nspco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co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C:\MSOffice\Modelos\transpcol.pot</Template>
  <TotalTime>3115</TotalTime>
  <Pages>1</Pages>
  <Words>1952</Words>
  <Application>Microsoft Office PowerPoint</Application>
  <PresentationFormat>Apresentação na tela (4:3)</PresentationFormat>
  <Paragraphs>581</Paragraphs>
  <Slides>53</Slides>
  <Notes>45</Notes>
  <HiddenSlides>10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53</vt:i4>
      </vt:variant>
    </vt:vector>
  </HeadingPairs>
  <TitlesOfParts>
    <vt:vector size="63" baseType="lpstr">
      <vt:lpstr>Arial</vt:lpstr>
      <vt:lpstr>Courier New</vt:lpstr>
      <vt:lpstr>Monotype Sorts</vt:lpstr>
      <vt:lpstr>MS LineDraw</vt:lpstr>
      <vt:lpstr>Symbol</vt:lpstr>
      <vt:lpstr>Tahoma</vt:lpstr>
      <vt:lpstr>Times New Roman</vt:lpstr>
      <vt:lpstr>transpcol</vt:lpstr>
      <vt:lpstr>ClipArt</vt:lpstr>
      <vt:lpstr>Clip</vt:lpstr>
      <vt:lpstr>OCSO</vt:lpstr>
      <vt:lpstr>Diversidade de Dispositivos</vt:lpstr>
      <vt:lpstr>Diversidade de Dispositivos</vt:lpstr>
      <vt:lpstr>Tipos básicos de dispositivos</vt:lpstr>
      <vt:lpstr>Arquitetura de Entrada/Saída</vt:lpstr>
      <vt:lpstr>Arquitetura de Entrada/Saída</vt:lpstr>
      <vt:lpstr>PCI Bus  Peripheral Component Interconnect</vt:lpstr>
      <vt:lpstr>Introdução aos Barramentos Comparação de barramentos</vt:lpstr>
      <vt:lpstr>Introdução aos Barramentos</vt:lpstr>
      <vt:lpstr>Comunicação S.O.(CPU) - Controlador</vt:lpstr>
      <vt:lpstr>Comunicação S.O.(CPU) – Controlador Diagrama de um controlador</vt:lpstr>
      <vt:lpstr>Dispositivos de E/S</vt:lpstr>
      <vt:lpstr>Dispositivos de E/S</vt:lpstr>
      <vt:lpstr>Interface de Saída - Impressora</vt:lpstr>
      <vt:lpstr>Comunicação S.O.(CPU) - Controlador</vt:lpstr>
      <vt:lpstr>Comunicação S.O.(CPU) - Controlador</vt:lpstr>
      <vt:lpstr>Comunicação S.O.(CPU) – Controlador E/S Isolado</vt:lpstr>
      <vt:lpstr>Comunicação S.O.(CPU) - Controlador</vt:lpstr>
      <vt:lpstr>Comunicação S.O.(CPU) - Controlador</vt:lpstr>
      <vt:lpstr>Comunicação S.O.(CPU) – Controlador Técnicas de Acesso</vt:lpstr>
      <vt:lpstr> Técnicas de transferência de dados</vt:lpstr>
      <vt:lpstr>Comunicação S.O.(CPU) – Controlador E/S Programado</vt:lpstr>
      <vt:lpstr>Comunicação S.O.(CPU) – Controlador E/S Programado</vt:lpstr>
      <vt:lpstr>Comunicação S.O.(CPU) – Controlador E/S por Interrupção</vt:lpstr>
      <vt:lpstr>Comunicação S.O.(CPU) – Controlador E/S por Interrupção</vt:lpstr>
      <vt:lpstr>DMA - Acesso Direto à memória</vt:lpstr>
      <vt:lpstr>Técnicas de transferência de dados</vt:lpstr>
      <vt:lpstr>Comunicação S.O.(CPU) – Controlador E/S por DMA</vt:lpstr>
      <vt:lpstr>Comunicação S.O.(CPU) – Controlador Conflito entre CPU e Controlador de DMA</vt:lpstr>
      <vt:lpstr>Comunicação S.O.(CPU) – Controlador Transferência por DMA</vt:lpstr>
      <vt:lpstr>Comunicação S.O.(CPU) – Controlador Diferentes configurações de DMA</vt:lpstr>
      <vt:lpstr>Controlador de Interrupção</vt:lpstr>
      <vt:lpstr>Controlador de Interrupção O 8259A do IBM-PC</vt:lpstr>
      <vt:lpstr>Controlador de Interrupção O 8259A do IBM-PC</vt:lpstr>
      <vt:lpstr>Níveis de software de E/S</vt:lpstr>
      <vt:lpstr>E/S Software Independente do Dispositivo</vt:lpstr>
      <vt:lpstr>Tipos básicos de dispositivos</vt:lpstr>
      <vt:lpstr>E/S Software Independente do Dispositivo Interface uniforme para os Driver de Dispositivos</vt:lpstr>
      <vt:lpstr>Driver de Dispositivos</vt:lpstr>
      <vt:lpstr>Driver de Dispositivos</vt:lpstr>
      <vt:lpstr>E/S Software Independente do Dispositivo Alocação e liberação de dispositivos</vt:lpstr>
      <vt:lpstr>Exemplo de Chamada de E/S (1)</vt:lpstr>
      <vt:lpstr>Exemplo de Chamada de E/S (2)</vt:lpstr>
      <vt:lpstr>FIM</vt:lpstr>
      <vt:lpstr>Relógio do Sistema - Hardware</vt:lpstr>
      <vt:lpstr>Relógio do Sistema - Software</vt:lpstr>
      <vt:lpstr>Relógio do Sistema - Software</vt:lpstr>
      <vt:lpstr>Terminais Orientados a Caracter Conexão via RS-232</vt:lpstr>
      <vt:lpstr>Terminais com memória mapeada</vt:lpstr>
      <vt:lpstr>Terminais com memória mapeada Exemplo de Sistema P&amp;B Modo Texto</vt:lpstr>
      <vt:lpstr>Exemplo de Entrada: Teclado</vt:lpstr>
      <vt:lpstr>Comunicação S.O.(CPU) – Controlador Diagrama de um controlador</vt:lpstr>
      <vt:lpstr>E/S Software Independente do Dispositivo Bufferização</vt:lpstr>
    </vt:vector>
  </TitlesOfParts>
  <Company>Departamento de Informática - UFPE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de Computadores: Introdução</dc:title>
  <dc:subject/>
  <dc:creator>GRECO - DI/UFPE</dc:creator>
  <cp:keywords/>
  <dc:description/>
  <cp:lastModifiedBy>Sérgio Cavalcante</cp:lastModifiedBy>
  <cp:revision>139</cp:revision>
  <cp:lastPrinted>1998-03-02T18:18:20Z</cp:lastPrinted>
  <dcterms:created xsi:type="dcterms:W3CDTF">1996-10-24T17:38:04Z</dcterms:created>
  <dcterms:modified xsi:type="dcterms:W3CDTF">2016-12-05T23:18:27Z</dcterms:modified>
</cp:coreProperties>
</file>