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52"/>
  </p:notesMasterIdLst>
  <p:sldIdLst>
    <p:sldId id="360" r:id="rId2"/>
    <p:sldId id="349" r:id="rId3"/>
    <p:sldId id="354" r:id="rId4"/>
    <p:sldId id="369" r:id="rId5"/>
    <p:sldId id="351" r:id="rId6"/>
    <p:sldId id="352" r:id="rId7"/>
    <p:sldId id="366" r:id="rId8"/>
    <p:sldId id="367" r:id="rId9"/>
    <p:sldId id="368" r:id="rId10"/>
    <p:sldId id="378" r:id="rId11"/>
    <p:sldId id="332" r:id="rId12"/>
    <p:sldId id="299" r:id="rId13"/>
    <p:sldId id="298" r:id="rId14"/>
    <p:sldId id="353" r:id="rId15"/>
    <p:sldId id="300" r:id="rId16"/>
    <p:sldId id="301" r:id="rId17"/>
    <p:sldId id="302" r:id="rId18"/>
    <p:sldId id="305" r:id="rId19"/>
    <p:sldId id="34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77" r:id="rId30"/>
    <p:sldId id="355" r:id="rId31"/>
    <p:sldId id="379" r:id="rId32"/>
    <p:sldId id="271" r:id="rId33"/>
    <p:sldId id="356" r:id="rId34"/>
    <p:sldId id="357" r:id="rId35"/>
    <p:sldId id="358" r:id="rId36"/>
    <p:sldId id="273" r:id="rId37"/>
    <p:sldId id="274" r:id="rId38"/>
    <p:sldId id="275" r:id="rId39"/>
    <p:sldId id="287" r:id="rId40"/>
    <p:sldId id="359" r:id="rId41"/>
    <p:sldId id="276" r:id="rId42"/>
    <p:sldId id="278" r:id="rId43"/>
    <p:sldId id="370" r:id="rId44"/>
    <p:sldId id="371" r:id="rId45"/>
    <p:sldId id="372" r:id="rId46"/>
    <p:sldId id="373" r:id="rId47"/>
    <p:sldId id="374" r:id="rId48"/>
    <p:sldId id="375" r:id="rId49"/>
    <p:sldId id="376" r:id="rId50"/>
    <p:sldId id="280" r:id="rId5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333399"/>
    <a:srgbClr val="9999FF"/>
    <a:srgbClr val="FFFF00"/>
    <a:srgbClr val="CC0000"/>
    <a:srgbClr val="FFCC66"/>
    <a:srgbClr val="808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39" d="100"/>
          <a:sy n="39" d="100"/>
        </p:scale>
        <p:origin x="-10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EAA197-0A8E-DE44-869F-C68A39A71BB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5E3A1-9CD9-4AD9-AD29-15DD3846B0B9}" type="slidenum">
              <a:rPr lang="pt-BR" smtClean="0">
                <a:latin typeface="Arial" pitchFamily="34" charset="0"/>
              </a:rPr>
              <a:pPr/>
              <a:t>30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F44075-4F2A-4D21-924F-2BC72D151C28}" type="slidenum">
              <a:rPr lang="pt-BR" smtClean="0">
                <a:latin typeface="Arial" pitchFamily="34" charset="0"/>
              </a:rPr>
              <a:pPr/>
              <a:t>40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ED658E-6C1A-D247-B6F1-734F3C1C4327}" type="slidenum">
              <a:rPr lang="pt-BR"/>
              <a:pPr/>
              <a:t>41</a:t>
            </a:fld>
            <a:endParaRPr lang="pt-BR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DF1964-861B-CE48-A76C-6386390F3B4C}" type="slidenum">
              <a:rPr lang="pt-BR"/>
              <a:pPr/>
              <a:t>42</a:t>
            </a:fld>
            <a:endParaRPr lang="pt-BR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D7724-CB4E-3F47-8091-1DED491E7E83}" type="slidenum">
              <a:rPr lang="pt-BR"/>
              <a:pPr/>
              <a:t>50</a:t>
            </a:fld>
            <a:endParaRPr lang="pt-BR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7713" cy="3417887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6" y="4343704"/>
            <a:ext cx="5030391" cy="4113892"/>
          </a:xfrm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62DA8B-6C5E-184E-A696-C5F676A95885}" type="slidenum">
              <a:rPr lang="pt-BR"/>
              <a:pPr/>
              <a:t>32</a:t>
            </a:fld>
            <a:endParaRPr lang="pt-BR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297D2B-630A-4BCB-B4FA-90B128B7B8E1}" type="slidenum">
              <a:rPr lang="pt-BR" smtClean="0">
                <a:latin typeface="Arial" pitchFamily="34" charset="0"/>
              </a:rPr>
              <a:pPr/>
              <a:t>33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6B2057-7DD3-445D-8635-1ECD2F006F26}" type="slidenum">
              <a:rPr lang="pt-BR" smtClean="0">
                <a:latin typeface="Arial" pitchFamily="34" charset="0"/>
              </a:rPr>
              <a:pPr/>
              <a:t>34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EB44B6-753C-CD4F-8A96-05EBC277C42C}" type="slidenum">
              <a:rPr lang="pt-BR"/>
              <a:pPr/>
              <a:t>36</a:t>
            </a:fld>
            <a:endParaRPr lang="pt-BR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21DE87-4A9B-C84C-B7BA-D2EF9FF26332}" type="slidenum">
              <a:rPr lang="pt-BR"/>
              <a:pPr/>
              <a:t>37</a:t>
            </a:fld>
            <a:endParaRPr lang="pt-BR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E78E5-585D-9A4C-A744-C545C5D4A8DD}" type="slidenum">
              <a:rPr lang="pt-BR"/>
              <a:pPr/>
              <a:t>38</a:t>
            </a:fld>
            <a:endParaRPr lang="pt-BR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2F9A4-B56E-3C42-BC4F-AB5A5F1539EF}" type="slidenum">
              <a:rPr lang="pt-BR"/>
              <a:pPr/>
              <a:t>39</a:t>
            </a:fld>
            <a:endParaRPr lang="pt-B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IN-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solidFill>
                  <a:srgbClr val="4D4D4D"/>
                </a:solidFill>
              </a:defRPr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453188"/>
            <a:ext cx="2895600" cy="26828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53188"/>
            <a:ext cx="2133600" cy="26828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5CC787CA-7C38-0A4E-9FBC-8C0D797118E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25AC7-660F-1647-99D2-302E9B45ADD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B9E66-A500-864C-A95F-9BEED701BCD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E5CAB-23B6-3249-A2C7-DCF3A82DE6B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1A782-02B1-0740-B10B-69C0FFB55AA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92DC0-B481-4A42-92CB-6F992968F8E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22CCE-DFCF-1D4F-BD2C-668B5094834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8FA83-022C-BF4F-9AB4-0A14723B01F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5EAF7-DC68-0E49-9D74-54A8701BC35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836C9-411E-7446-BFD0-5C154000A90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57379-02C6-AF49-8B59-E5B14CF93F1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713538"/>
            <a:ext cx="9144000" cy="133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Organização</a:t>
            </a:r>
            <a:r>
              <a:rPr lang="en-US" sz="11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 de </a:t>
            </a:r>
            <a:r>
              <a:rPr lang="en-US" sz="1100" baseline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Computadores</a:t>
            </a:r>
            <a:r>
              <a:rPr lang="en-US" sz="11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 e </a:t>
            </a:r>
            <a:r>
              <a:rPr lang="en-US" sz="1100" baseline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Sistemas</a:t>
            </a:r>
            <a:r>
              <a:rPr lang="en-US" sz="11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 </a:t>
            </a:r>
            <a:r>
              <a:rPr lang="en-US" sz="1100" baseline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Operacionais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opperplate Light"/>
              <a:cs typeface="Copperplate Light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92275" y="6294438"/>
            <a:ext cx="56880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24750" y="6294438"/>
            <a:ext cx="11620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8080"/>
                </a:solidFill>
                <a:latin typeface="Tahoma" charset="0"/>
              </a:defRPr>
            </a:lvl1pPr>
          </a:lstStyle>
          <a:p>
            <a:pPr>
              <a:defRPr/>
            </a:pPr>
            <a:fld id="{CB64C07F-F7CA-7849-A766-B26CAF21B31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pic>
        <p:nvPicPr>
          <p:cNvPr id="1031" name="Picture 6" descr="CIN-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6.png"/><Relationship Id="rId4" Type="http://schemas.openxmlformats.org/officeDocument/2006/relationships/oleObject" Target="../embeddings/oleObject4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4787" y="0"/>
            <a:ext cx="6399213" cy="1524000"/>
          </a:xfrm>
          <a:noFill/>
        </p:spPr>
        <p:txBody>
          <a:bodyPr/>
          <a:lstStyle/>
          <a:p>
            <a:pPr algn="r"/>
            <a:r>
              <a:rPr lang="pt-BR" sz="1800" dirty="0" smtClean="0"/>
              <a:t> Organização de Computadores </a:t>
            </a:r>
            <a:br>
              <a:rPr lang="pt-BR" sz="1800" dirty="0" smtClean="0"/>
            </a:br>
            <a:r>
              <a:rPr lang="pt-BR" sz="1800" dirty="0" smtClean="0"/>
              <a:t>e Sistemas Operacionais</a:t>
            </a:r>
            <a:endParaRPr lang="pt-B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r>
              <a:rPr lang="pt-BR" smtClean="0"/>
              <a:t>Métodos de escalonamento de processos </a:t>
            </a:r>
            <a:r>
              <a:rPr lang="pt-PT" smtClean="0"/>
              <a:t>em Sistemas Operacionais</a:t>
            </a:r>
            <a:endParaRPr lang="pt-PT" sz="200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31640" y="1472952"/>
            <a:ext cx="639921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ＭＳ Ｐゴシック" charset="-128"/>
                <a:cs typeface="ＭＳ Ｐゴシック" charset="-128"/>
              </a:rPr>
              <a:t>Escalonamento de </a:t>
            </a:r>
            <a:r>
              <a:rPr kumimoji="0" lang="pt-PT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ＭＳ Ｐゴシック" charset="-128"/>
                <a:cs typeface="ＭＳ Ｐゴシック" charset="-128"/>
              </a:rPr>
              <a:t>Processos</a:t>
            </a:r>
            <a:endParaRPr kumimoji="0" lang="pt-BR" sz="3600" b="1" i="0" u="none" strike="noStrike" kern="0" cap="none" spc="0" normalizeH="0" baseline="0" noProof="0" dirty="0" smtClean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3200" smtClean="0"/>
              <a:t>Tipos de Escalonamento</a:t>
            </a:r>
            <a:br>
              <a:rPr lang="en-GB" sz="3200" smtClean="0"/>
            </a:br>
            <a:r>
              <a:rPr lang="en-GB" smtClean="0"/>
              <a:t>Exemplo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GB" dirty="0" err="1" smtClean="0"/>
              <a:t>Três</a:t>
            </a:r>
            <a:r>
              <a:rPr lang="en-GB" dirty="0" smtClean="0"/>
              <a:t> </a:t>
            </a:r>
            <a:r>
              <a:rPr lang="en-GB" dirty="0" err="1" smtClean="0"/>
              <a:t>processos</a:t>
            </a:r>
            <a:r>
              <a:rPr lang="en-GB" dirty="0" smtClean="0"/>
              <a:t> com </a:t>
            </a:r>
            <a:r>
              <a:rPr lang="en-GB" dirty="0" err="1" smtClean="0"/>
              <a:t>uso</a:t>
            </a:r>
            <a:r>
              <a:rPr lang="en-GB" dirty="0" smtClean="0"/>
              <a:t> </a:t>
            </a:r>
            <a:r>
              <a:rPr lang="en-GB" dirty="0" err="1" smtClean="0"/>
              <a:t>intensivo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CPU, </a:t>
            </a:r>
            <a:r>
              <a:rPr lang="en-GB" dirty="0" err="1" smtClean="0"/>
              <a:t>não</a:t>
            </a:r>
            <a:r>
              <a:rPr lang="en-GB" dirty="0" smtClean="0"/>
              <a:t> </a:t>
            </a:r>
            <a:r>
              <a:rPr lang="en-GB" dirty="0" err="1" smtClean="0"/>
              <a:t>interativos</a:t>
            </a:r>
            <a:endParaRPr lang="en-GB" dirty="0" smtClean="0"/>
          </a:p>
          <a:p>
            <a:pPr>
              <a:lnSpc>
                <a:spcPct val="110000"/>
              </a:lnSpc>
            </a:pPr>
            <a:r>
              <a:rPr lang="en-GB" dirty="0" err="1" smtClean="0"/>
              <a:t>Cada</a:t>
            </a:r>
            <a:r>
              <a:rPr lang="en-GB" dirty="0" smtClean="0"/>
              <a:t> um </a:t>
            </a:r>
            <a:r>
              <a:rPr lang="en-GB" dirty="0" err="1" smtClean="0"/>
              <a:t>consome</a:t>
            </a:r>
            <a:r>
              <a:rPr lang="en-GB" dirty="0" smtClean="0"/>
              <a:t> 1 </a:t>
            </a:r>
            <a:r>
              <a:rPr lang="en-GB" dirty="0" err="1" smtClean="0"/>
              <a:t>hora</a:t>
            </a:r>
            <a:r>
              <a:rPr lang="en-GB" dirty="0" smtClean="0"/>
              <a:t> de CPU</a:t>
            </a:r>
          </a:p>
          <a:p>
            <a:pPr>
              <a:lnSpc>
                <a:spcPct val="110000"/>
              </a:lnSpc>
            </a:pPr>
            <a:r>
              <a:rPr lang="en-GB" dirty="0" err="1" smtClean="0"/>
              <a:t>Calcule</a:t>
            </a:r>
            <a:r>
              <a:rPr lang="en-GB" dirty="0" smtClean="0"/>
              <a:t> o turnaround </a:t>
            </a:r>
            <a:r>
              <a:rPr lang="en-GB" dirty="0" err="1" smtClean="0"/>
              <a:t>considerando</a:t>
            </a:r>
            <a:endParaRPr lang="en-GB" dirty="0" smtClean="0"/>
          </a:p>
          <a:p>
            <a:pPr lvl="1">
              <a:lnSpc>
                <a:spcPct val="110000"/>
              </a:lnSpc>
              <a:buFont typeface="Monotype Sorts"/>
              <a:buNone/>
            </a:pPr>
            <a:r>
              <a:rPr lang="en-GB" dirty="0" smtClean="0"/>
              <a:t>a) Round-robin</a:t>
            </a:r>
          </a:p>
          <a:p>
            <a:pPr lvl="1">
              <a:lnSpc>
                <a:spcPct val="110000"/>
              </a:lnSpc>
              <a:buFont typeface="Monotype Sorts"/>
              <a:buNone/>
            </a:pPr>
            <a:r>
              <a:rPr lang="en-GB" dirty="0" smtClean="0"/>
              <a:t>b) FIFO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-18256"/>
            <a:ext cx="8229600" cy="1143000"/>
          </a:xfrm>
        </p:spPr>
        <p:txBody>
          <a:bodyPr/>
          <a:lstStyle/>
          <a:p>
            <a:pPr algn="l"/>
            <a:r>
              <a:rPr lang="pt-PT" sz="4200" dirty="0" smtClean="0"/>
              <a:t>Multiprocessamento</a:t>
            </a:r>
          </a:p>
        </p:txBody>
      </p:sp>
      <p:sp>
        <p:nvSpPr>
          <p:cNvPr id="18435" name="Rectangle 25"/>
          <p:cNvSpPr>
            <a:spLocks noChangeArrowheads="1"/>
          </p:cNvSpPr>
          <p:nvPr/>
        </p:nvSpPr>
        <p:spPr bwMode="auto">
          <a:xfrm>
            <a:off x="8123238" y="12192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36" name="Rectangle 26"/>
          <p:cNvSpPr>
            <a:spLocks noChangeArrowheads="1"/>
          </p:cNvSpPr>
          <p:nvPr/>
        </p:nvSpPr>
        <p:spPr bwMode="auto">
          <a:xfrm>
            <a:off x="8123238" y="16002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37" name="Rectangle 27"/>
          <p:cNvSpPr>
            <a:spLocks noChangeArrowheads="1"/>
          </p:cNvSpPr>
          <p:nvPr/>
        </p:nvSpPr>
        <p:spPr bwMode="auto">
          <a:xfrm>
            <a:off x="8123238" y="20574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38" name="Rectangle 28"/>
          <p:cNvSpPr>
            <a:spLocks noChangeArrowheads="1"/>
          </p:cNvSpPr>
          <p:nvPr/>
        </p:nvSpPr>
        <p:spPr bwMode="auto">
          <a:xfrm>
            <a:off x="8123238" y="22860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39" name="Rectangle 29"/>
          <p:cNvSpPr>
            <a:spLocks noChangeArrowheads="1"/>
          </p:cNvSpPr>
          <p:nvPr/>
        </p:nvSpPr>
        <p:spPr bwMode="auto">
          <a:xfrm>
            <a:off x="8123238" y="26670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40" name="Rectangle 30"/>
          <p:cNvSpPr>
            <a:spLocks noChangeArrowheads="1"/>
          </p:cNvSpPr>
          <p:nvPr/>
        </p:nvSpPr>
        <p:spPr bwMode="auto">
          <a:xfrm>
            <a:off x="8123238" y="32004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41" name="Text Box 31"/>
          <p:cNvSpPr txBox="1">
            <a:spLocks noChangeArrowheads="1"/>
          </p:cNvSpPr>
          <p:nvPr/>
        </p:nvSpPr>
        <p:spPr bwMode="auto">
          <a:xfrm>
            <a:off x="6807200" y="1143000"/>
            <a:ext cx="13462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Índ. Processo</a:t>
            </a:r>
            <a:endParaRPr lang="pt-BR" sz="1400" b="1"/>
          </a:p>
        </p:txBody>
      </p:sp>
      <p:sp>
        <p:nvSpPr>
          <p:cNvPr id="18442" name="Text Box 32"/>
          <p:cNvSpPr txBox="1">
            <a:spLocks noChangeArrowheads="1"/>
          </p:cNvSpPr>
          <p:nvPr/>
        </p:nvSpPr>
        <p:spPr bwMode="auto">
          <a:xfrm>
            <a:off x="7666038" y="1600200"/>
            <a:ext cx="4318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PC</a:t>
            </a:r>
            <a:endParaRPr lang="pt-BR" sz="1400" b="1"/>
          </a:p>
        </p:txBody>
      </p:sp>
      <p:sp>
        <p:nvSpPr>
          <p:cNvPr id="18443" name="Text Box 33"/>
          <p:cNvSpPr txBox="1">
            <a:spLocks noChangeArrowheads="1"/>
          </p:cNvSpPr>
          <p:nvPr/>
        </p:nvSpPr>
        <p:spPr bwMode="auto">
          <a:xfrm>
            <a:off x="7489825" y="2057400"/>
            <a:ext cx="60801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Base</a:t>
            </a:r>
            <a:endParaRPr lang="pt-BR" sz="1400" b="1"/>
          </a:p>
        </p:txBody>
      </p:sp>
      <p:sp>
        <p:nvSpPr>
          <p:cNvPr id="18444" name="Text Box 34"/>
          <p:cNvSpPr txBox="1">
            <a:spLocks noChangeArrowheads="1"/>
          </p:cNvSpPr>
          <p:nvPr/>
        </p:nvSpPr>
        <p:spPr bwMode="auto">
          <a:xfrm>
            <a:off x="7391400" y="2286000"/>
            <a:ext cx="70643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Limite</a:t>
            </a:r>
            <a:endParaRPr lang="pt-BR" sz="1400" b="1"/>
          </a:p>
        </p:txBody>
      </p:sp>
      <p:sp>
        <p:nvSpPr>
          <p:cNvPr id="18445" name="Text Box 35"/>
          <p:cNvSpPr txBox="1">
            <a:spLocks noChangeArrowheads="1"/>
          </p:cNvSpPr>
          <p:nvPr/>
        </p:nvSpPr>
        <p:spPr bwMode="auto">
          <a:xfrm>
            <a:off x="6888163" y="2895600"/>
            <a:ext cx="1189037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Outros regs</a:t>
            </a:r>
            <a:endParaRPr lang="pt-BR" sz="1400" b="1"/>
          </a:p>
        </p:txBody>
      </p:sp>
      <p:sp>
        <p:nvSpPr>
          <p:cNvPr id="18446" name="Freeform 36"/>
          <p:cNvSpPr>
            <a:spLocks/>
          </p:cNvSpPr>
          <p:nvPr/>
        </p:nvSpPr>
        <p:spPr bwMode="auto">
          <a:xfrm>
            <a:off x="6248400" y="1828800"/>
            <a:ext cx="457200" cy="2819400"/>
          </a:xfrm>
          <a:custGeom>
            <a:avLst/>
            <a:gdLst>
              <a:gd name="T0" fmla="*/ 0 w 288"/>
              <a:gd name="T1" fmla="*/ 0 h 1776"/>
              <a:gd name="T2" fmla="*/ 725804891 w 288"/>
              <a:gd name="T3" fmla="*/ 0 h 1776"/>
              <a:gd name="T4" fmla="*/ 725804891 w 288"/>
              <a:gd name="T5" fmla="*/ 2147483647 h 1776"/>
              <a:gd name="T6" fmla="*/ 362902445 w 288"/>
              <a:gd name="T7" fmla="*/ 2147483647 h 1776"/>
              <a:gd name="T8" fmla="*/ 0 60000 65536"/>
              <a:gd name="T9" fmla="*/ 0 60000 65536"/>
              <a:gd name="T10" fmla="*/ 0 60000 65536"/>
              <a:gd name="T11" fmla="*/ 0 60000 65536"/>
              <a:gd name="T12" fmla="*/ 0 w 288"/>
              <a:gd name="T13" fmla="*/ 0 h 1776"/>
              <a:gd name="T14" fmla="*/ 288 w 288"/>
              <a:gd name="T15" fmla="*/ 1776 h 17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" h="1776">
                <a:moveTo>
                  <a:pt x="0" y="0"/>
                </a:moveTo>
                <a:lnTo>
                  <a:pt x="288" y="0"/>
                </a:lnTo>
                <a:lnTo>
                  <a:pt x="288" y="1776"/>
                </a:lnTo>
                <a:lnTo>
                  <a:pt x="144" y="1776"/>
                </a:lnTo>
              </a:path>
            </a:pathLst>
          </a:custGeom>
          <a:noFill/>
          <a:ln w="28575">
            <a:solidFill>
              <a:schemeClr val="tx2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hangingPunct="0"/>
            <a:endParaRPr lang="pt-BR"/>
          </a:p>
        </p:txBody>
      </p:sp>
      <p:sp>
        <p:nvSpPr>
          <p:cNvPr id="18447" name="Freeform 37"/>
          <p:cNvSpPr>
            <a:spLocks/>
          </p:cNvSpPr>
          <p:nvPr/>
        </p:nvSpPr>
        <p:spPr bwMode="auto">
          <a:xfrm>
            <a:off x="6248400" y="2286000"/>
            <a:ext cx="381000" cy="838200"/>
          </a:xfrm>
          <a:custGeom>
            <a:avLst/>
            <a:gdLst>
              <a:gd name="T0" fmla="*/ 0 w 240"/>
              <a:gd name="T1" fmla="*/ 0 h 528"/>
              <a:gd name="T2" fmla="*/ 604837545 w 240"/>
              <a:gd name="T3" fmla="*/ 0 h 528"/>
              <a:gd name="T4" fmla="*/ 604837545 w 240"/>
              <a:gd name="T5" fmla="*/ 1330642282 h 528"/>
              <a:gd name="T6" fmla="*/ 362902507 w 240"/>
              <a:gd name="T7" fmla="*/ 1330642282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240"/>
              <a:gd name="T13" fmla="*/ 0 h 528"/>
              <a:gd name="T14" fmla="*/ 240 w 24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" h="528">
                <a:moveTo>
                  <a:pt x="0" y="0"/>
                </a:moveTo>
                <a:lnTo>
                  <a:pt x="240" y="0"/>
                </a:lnTo>
                <a:lnTo>
                  <a:pt x="240" y="528"/>
                </a:lnTo>
                <a:lnTo>
                  <a:pt x="144" y="528"/>
                </a:lnTo>
              </a:path>
            </a:pathLst>
          </a:custGeom>
          <a:noFill/>
          <a:ln w="28575">
            <a:solidFill>
              <a:schemeClr val="tx2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hangingPunct="0"/>
            <a:endParaRPr lang="pt-BR"/>
          </a:p>
        </p:txBody>
      </p:sp>
      <p:sp>
        <p:nvSpPr>
          <p:cNvPr id="18448" name="Text Box 38"/>
          <p:cNvSpPr txBox="1">
            <a:spLocks noChangeArrowheads="1"/>
          </p:cNvSpPr>
          <p:nvPr/>
        </p:nvSpPr>
        <p:spPr bwMode="auto">
          <a:xfrm>
            <a:off x="5029200" y="1676400"/>
            <a:ext cx="666750" cy="730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t-PT" sz="1400" b="1"/>
              <a:t>Lista </a:t>
            </a:r>
          </a:p>
          <a:p>
            <a:pPr algn="ctr" eaLnBrk="0" hangingPunct="0"/>
            <a:r>
              <a:rPr lang="pt-PT" sz="1400" b="1"/>
              <a:t>de</a:t>
            </a:r>
          </a:p>
          <a:p>
            <a:pPr algn="ctr" eaLnBrk="0" hangingPunct="0"/>
            <a:r>
              <a:rPr lang="pt-PT" sz="1400" b="1"/>
              <a:t> proc.</a:t>
            </a:r>
            <a:endParaRPr lang="pt-BR" sz="1400" b="1"/>
          </a:p>
        </p:txBody>
      </p:sp>
      <p:sp>
        <p:nvSpPr>
          <p:cNvPr id="18449" name="Text Box 39"/>
          <p:cNvSpPr txBox="1">
            <a:spLocks noChangeArrowheads="1"/>
          </p:cNvSpPr>
          <p:nvPr/>
        </p:nvSpPr>
        <p:spPr bwMode="auto">
          <a:xfrm>
            <a:off x="4876800" y="3352800"/>
            <a:ext cx="85566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Proc. A.</a:t>
            </a:r>
            <a:endParaRPr lang="pt-BR" sz="1400" b="1"/>
          </a:p>
        </p:txBody>
      </p:sp>
      <p:sp>
        <p:nvSpPr>
          <p:cNvPr id="18450" name="Text Box 40"/>
          <p:cNvSpPr txBox="1">
            <a:spLocks noChangeArrowheads="1"/>
          </p:cNvSpPr>
          <p:nvPr/>
        </p:nvSpPr>
        <p:spPr bwMode="auto">
          <a:xfrm>
            <a:off x="4876800" y="5029200"/>
            <a:ext cx="85566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Proc. B.</a:t>
            </a:r>
            <a:endParaRPr lang="pt-BR" sz="1400" b="1"/>
          </a:p>
        </p:txBody>
      </p:sp>
      <p:sp>
        <p:nvSpPr>
          <p:cNvPr id="18451" name="Freeform 41"/>
          <p:cNvSpPr>
            <a:spLocks/>
          </p:cNvSpPr>
          <p:nvPr/>
        </p:nvSpPr>
        <p:spPr bwMode="auto">
          <a:xfrm>
            <a:off x="6477000" y="1676400"/>
            <a:ext cx="2514600" cy="3886200"/>
          </a:xfrm>
          <a:custGeom>
            <a:avLst/>
            <a:gdLst>
              <a:gd name="T0" fmla="*/ 2147483647 w 1344"/>
              <a:gd name="T1" fmla="*/ 0 h 2448"/>
              <a:gd name="T2" fmla="*/ 2147483647 w 1344"/>
              <a:gd name="T3" fmla="*/ 0 h 2448"/>
              <a:gd name="T4" fmla="*/ 2147483647 w 1344"/>
              <a:gd name="T5" fmla="*/ 2147483647 h 2448"/>
              <a:gd name="T6" fmla="*/ 0 w 1344"/>
              <a:gd name="T7" fmla="*/ 2147483647 h 2448"/>
              <a:gd name="T8" fmla="*/ 0 60000 65536"/>
              <a:gd name="T9" fmla="*/ 0 60000 65536"/>
              <a:gd name="T10" fmla="*/ 0 60000 65536"/>
              <a:gd name="T11" fmla="*/ 0 60000 65536"/>
              <a:gd name="T12" fmla="*/ 0 w 1344"/>
              <a:gd name="T13" fmla="*/ 0 h 2448"/>
              <a:gd name="T14" fmla="*/ 1344 w 1344"/>
              <a:gd name="T15" fmla="*/ 2448 h 2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44" h="2448">
                <a:moveTo>
                  <a:pt x="1248" y="0"/>
                </a:moveTo>
                <a:lnTo>
                  <a:pt x="1344" y="0"/>
                </a:lnTo>
                <a:lnTo>
                  <a:pt x="1344" y="2448"/>
                </a:lnTo>
                <a:lnTo>
                  <a:pt x="0" y="244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hangingPunct="0"/>
            <a:endParaRPr lang="pt-BR"/>
          </a:p>
        </p:txBody>
      </p:sp>
      <p:sp>
        <p:nvSpPr>
          <p:cNvPr id="18452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3810000" cy="4379913"/>
          </a:xfrm>
        </p:spPr>
        <p:txBody>
          <a:bodyPr/>
          <a:lstStyle/>
          <a:p>
            <a:r>
              <a:rPr lang="pt-PT" sz="2500" dirty="0" smtClean="0"/>
              <a:t>O índice do processo contem o apontador para a lista de processos</a:t>
            </a:r>
          </a:p>
          <a:p>
            <a:endParaRPr lang="pt-PT" sz="2500" dirty="0" smtClean="0"/>
          </a:p>
          <a:p>
            <a:r>
              <a:rPr lang="pt-PT" sz="2500" dirty="0" smtClean="0"/>
              <a:t>Uma troca de processos consiste em trocar o valor dos registradores de contexto da CPU</a:t>
            </a:r>
            <a:endParaRPr lang="pt-BR" sz="2500" dirty="0" smtClean="0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5638800" y="838200"/>
            <a:ext cx="990600" cy="5257800"/>
            <a:chOff x="3408" y="576"/>
            <a:chExt cx="624" cy="3312"/>
          </a:xfrm>
        </p:grpSpPr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3408" y="576"/>
              <a:ext cx="624" cy="3312"/>
              <a:chOff x="3984" y="576"/>
              <a:chExt cx="624" cy="3312"/>
            </a:xfrm>
          </p:grpSpPr>
          <p:sp>
            <p:nvSpPr>
              <p:cNvPr id="18461" name="Rectangle 6"/>
              <p:cNvSpPr>
                <a:spLocks noChangeArrowheads="1"/>
              </p:cNvSpPr>
              <p:nvPr/>
            </p:nvSpPr>
            <p:spPr bwMode="auto">
              <a:xfrm>
                <a:off x="4080" y="768"/>
                <a:ext cx="432" cy="3120"/>
              </a:xfrm>
              <a:prstGeom prst="rect">
                <a:avLst/>
              </a:prstGeom>
              <a:noFill/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endParaRPr lang="pt-BR" sz="1200" b="1"/>
              </a:p>
            </p:txBody>
          </p:sp>
          <p:sp>
            <p:nvSpPr>
              <p:cNvPr id="18462" name="Line 7"/>
              <p:cNvSpPr>
                <a:spLocks noChangeShapeType="1"/>
              </p:cNvSpPr>
              <p:nvPr/>
            </p:nvSpPr>
            <p:spPr bwMode="auto">
              <a:xfrm>
                <a:off x="4080" y="960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3" name="Line 8"/>
              <p:cNvSpPr>
                <a:spLocks noChangeShapeType="1"/>
              </p:cNvSpPr>
              <p:nvPr/>
            </p:nvSpPr>
            <p:spPr bwMode="auto">
              <a:xfrm>
                <a:off x="4080" y="1152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4" name="Line 9"/>
              <p:cNvSpPr>
                <a:spLocks noChangeShapeType="1"/>
              </p:cNvSpPr>
              <p:nvPr/>
            </p:nvSpPr>
            <p:spPr bwMode="auto">
              <a:xfrm>
                <a:off x="4080" y="1248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5" name="Line 10"/>
              <p:cNvSpPr>
                <a:spLocks noChangeShapeType="1"/>
              </p:cNvSpPr>
              <p:nvPr/>
            </p:nvSpPr>
            <p:spPr bwMode="auto">
              <a:xfrm>
                <a:off x="4080" y="1440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6" name="Line 13"/>
              <p:cNvSpPr>
                <a:spLocks noChangeShapeType="1"/>
              </p:cNvSpPr>
              <p:nvPr/>
            </p:nvSpPr>
            <p:spPr bwMode="auto">
              <a:xfrm>
                <a:off x="4080" y="2160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7" name="Line 14"/>
              <p:cNvSpPr>
                <a:spLocks noChangeShapeType="1"/>
              </p:cNvSpPr>
              <p:nvPr/>
            </p:nvSpPr>
            <p:spPr bwMode="auto">
              <a:xfrm>
                <a:off x="4080" y="2400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8" name="Line 15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9" name="Line 16"/>
              <p:cNvSpPr>
                <a:spLocks noChangeShapeType="1"/>
              </p:cNvSpPr>
              <p:nvPr/>
            </p:nvSpPr>
            <p:spPr bwMode="auto">
              <a:xfrm>
                <a:off x="4080" y="3360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0" name="Rectangle 17"/>
              <p:cNvSpPr>
                <a:spLocks noChangeArrowheads="1"/>
              </p:cNvSpPr>
              <p:nvPr/>
            </p:nvSpPr>
            <p:spPr bwMode="auto">
              <a:xfrm>
                <a:off x="4080" y="768"/>
                <a:ext cx="432" cy="192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pt-BR"/>
              </a:p>
            </p:txBody>
          </p:sp>
          <p:sp>
            <p:nvSpPr>
              <p:cNvPr id="18471" name="Rectangle 18"/>
              <p:cNvSpPr>
                <a:spLocks noChangeArrowheads="1"/>
              </p:cNvSpPr>
              <p:nvPr/>
            </p:nvSpPr>
            <p:spPr bwMode="auto">
              <a:xfrm>
                <a:off x="4080" y="1680"/>
                <a:ext cx="432" cy="336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pt-BR"/>
              </a:p>
            </p:txBody>
          </p:sp>
          <p:sp>
            <p:nvSpPr>
              <p:cNvPr id="18472" name="Rectangle 21"/>
              <p:cNvSpPr>
                <a:spLocks noChangeArrowheads="1"/>
              </p:cNvSpPr>
              <p:nvPr/>
            </p:nvSpPr>
            <p:spPr bwMode="auto">
              <a:xfrm>
                <a:off x="4080" y="2640"/>
                <a:ext cx="432" cy="336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pt-BR"/>
              </a:p>
            </p:txBody>
          </p:sp>
          <p:sp>
            <p:nvSpPr>
              <p:cNvPr id="18473" name="Rectangle 22"/>
              <p:cNvSpPr>
                <a:spLocks noChangeArrowheads="1"/>
              </p:cNvSpPr>
              <p:nvPr/>
            </p:nvSpPr>
            <p:spPr bwMode="auto">
              <a:xfrm>
                <a:off x="4080" y="3552"/>
                <a:ext cx="432" cy="336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pt-BR"/>
              </a:p>
            </p:txBody>
          </p:sp>
          <p:sp>
            <p:nvSpPr>
              <p:cNvPr id="18474" name="Rectangle 23"/>
              <p:cNvSpPr>
                <a:spLocks noChangeArrowheads="1"/>
              </p:cNvSpPr>
              <p:nvPr/>
            </p:nvSpPr>
            <p:spPr bwMode="auto">
              <a:xfrm>
                <a:off x="3984" y="576"/>
                <a:ext cx="624" cy="316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10000"/>
                  </a:lnSpc>
                  <a:spcBef>
                    <a:spcPct val="50000"/>
                  </a:spcBef>
                </a:pPr>
                <a:r>
                  <a:rPr lang="pt-PT" sz="1400" b="1" u="sng">
                    <a:solidFill>
                      <a:schemeClr val="bg2"/>
                    </a:solidFill>
                  </a:rPr>
                  <a:t>Memória</a:t>
                </a:r>
              </a:p>
              <a:p>
                <a:pPr algn="ctr" eaLnBrk="0" hangingPunct="0">
                  <a:lnSpc>
                    <a:spcPct val="110000"/>
                  </a:lnSpc>
                  <a:spcBef>
                    <a:spcPct val="50000"/>
                  </a:spcBef>
                </a:pPr>
                <a:endParaRPr lang="pt-PT" sz="1400" b="1" u="sng">
                  <a:solidFill>
                    <a:schemeClr val="bg2"/>
                  </a:solidFill>
                </a:endParaRPr>
              </a:p>
              <a:p>
                <a:pPr algn="ctr" eaLnBrk="0" hangingPunct="0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pt-PT" sz="1200" b="1"/>
                  <a:t>...</a:t>
                </a:r>
              </a:p>
              <a:p>
                <a:pPr algn="ctr" eaLnBrk="0" hangingPunct="0">
                  <a:lnSpc>
                    <a:spcPct val="180000"/>
                  </a:lnSpc>
                  <a:spcBef>
                    <a:spcPct val="50000"/>
                  </a:spcBef>
                </a:pPr>
                <a:r>
                  <a:rPr lang="pt-PT" sz="1200" b="1"/>
                  <a:t>...</a:t>
                </a:r>
              </a:p>
              <a:p>
                <a:pPr algn="ctr" eaLnBrk="0" hangingPunct="0">
                  <a:lnSpc>
                    <a:spcPct val="200000"/>
                  </a:lnSpc>
                  <a:spcBef>
                    <a:spcPct val="50000"/>
                  </a:spcBef>
                </a:pPr>
                <a:r>
                  <a:rPr lang="pt-PT" sz="1200" b="1"/>
                  <a:t>...</a:t>
                </a:r>
              </a:p>
              <a:p>
                <a:pPr algn="ctr" eaLnBrk="0" hangingPunct="0">
                  <a:lnSpc>
                    <a:spcPct val="390000"/>
                  </a:lnSpc>
                  <a:spcBef>
                    <a:spcPct val="50000"/>
                  </a:spcBef>
                </a:pPr>
                <a:r>
                  <a:rPr lang="pt-PT" sz="1200" b="1"/>
                  <a:t>Contexto</a:t>
                </a:r>
              </a:p>
              <a:p>
                <a:pPr algn="ctr" eaLnBrk="0" hangingPunct="0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pt-PT" sz="1200" b="1"/>
                  <a:t>Dados</a:t>
                </a:r>
              </a:p>
              <a:p>
                <a:pPr algn="ctr" eaLnBrk="0" hangingPunct="0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pt-PT" sz="1200" b="1"/>
                  <a:t>Código</a:t>
                </a:r>
              </a:p>
              <a:p>
                <a:pPr algn="ctr" eaLnBrk="0" hangingPunct="0">
                  <a:lnSpc>
                    <a:spcPct val="110000"/>
                  </a:lnSpc>
                  <a:spcBef>
                    <a:spcPct val="50000"/>
                  </a:spcBef>
                </a:pPr>
                <a:endParaRPr lang="pt-PT" sz="1200" b="1"/>
              </a:p>
              <a:p>
                <a:pPr algn="ctr" eaLnBrk="0" hangingPunct="0">
                  <a:lnSpc>
                    <a:spcPct val="110000"/>
                  </a:lnSpc>
                  <a:spcBef>
                    <a:spcPct val="50000"/>
                  </a:spcBef>
                </a:pPr>
                <a:endParaRPr lang="pt-PT" sz="1200" b="1"/>
              </a:p>
              <a:p>
                <a:pPr algn="ctr" eaLnBrk="0" hangingPunct="0">
                  <a:lnSpc>
                    <a:spcPct val="20000"/>
                  </a:lnSpc>
                  <a:spcBef>
                    <a:spcPct val="50000"/>
                  </a:spcBef>
                </a:pPr>
                <a:r>
                  <a:rPr lang="pt-PT" sz="1200" b="1"/>
                  <a:t>Contexto</a:t>
                </a:r>
              </a:p>
              <a:p>
                <a:pPr algn="ctr" eaLnBrk="0" hangingPunct="0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pt-PT" sz="1200" b="1"/>
                  <a:t>Dados</a:t>
                </a:r>
              </a:p>
              <a:p>
                <a:pPr algn="ctr" eaLnBrk="0" hangingPunct="0">
                  <a:lnSpc>
                    <a:spcPct val="180000"/>
                  </a:lnSpc>
                  <a:spcBef>
                    <a:spcPct val="50000"/>
                  </a:spcBef>
                </a:pPr>
                <a:r>
                  <a:rPr lang="pt-PT" sz="1200" b="1"/>
                  <a:t>Código</a:t>
                </a:r>
              </a:p>
              <a:p>
                <a:pPr algn="ctr" eaLnBrk="0" hangingPunct="0">
                  <a:lnSpc>
                    <a:spcPct val="110000"/>
                  </a:lnSpc>
                  <a:spcBef>
                    <a:spcPct val="50000"/>
                  </a:spcBef>
                </a:pPr>
                <a:endParaRPr lang="pt-BR" sz="1200" b="1"/>
              </a:p>
            </p:txBody>
          </p:sp>
        </p:grpSp>
        <p:sp>
          <p:nvSpPr>
            <p:cNvPr id="18460" name="Line 45"/>
            <p:cNvSpPr>
              <a:spLocks noChangeShapeType="1"/>
            </p:cNvSpPr>
            <p:nvPr/>
          </p:nvSpPr>
          <p:spPr bwMode="auto">
            <a:xfrm>
              <a:off x="3504" y="1536"/>
              <a:ext cx="43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4" name="Text Box 47"/>
          <p:cNvSpPr txBox="1">
            <a:spLocks noChangeArrowheads="1"/>
          </p:cNvSpPr>
          <p:nvPr/>
        </p:nvSpPr>
        <p:spPr bwMode="auto">
          <a:xfrm>
            <a:off x="7797800" y="762000"/>
            <a:ext cx="129857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 u="sng">
                <a:solidFill>
                  <a:schemeClr val="bg2"/>
                </a:solidFill>
              </a:rPr>
              <a:t>Regs da CPU</a:t>
            </a:r>
            <a:endParaRPr lang="pt-BR" sz="1400" b="1" u="sng">
              <a:solidFill>
                <a:schemeClr val="bg2"/>
              </a:solidFill>
            </a:endParaRPr>
          </a:p>
        </p:txBody>
      </p:sp>
      <p:sp>
        <p:nvSpPr>
          <p:cNvPr id="18455" name="AutoShape 48"/>
          <p:cNvSpPr>
            <a:spLocks/>
          </p:cNvSpPr>
          <p:nvPr/>
        </p:nvSpPr>
        <p:spPr bwMode="auto">
          <a:xfrm>
            <a:off x="5638800" y="1447800"/>
            <a:ext cx="76200" cy="1143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56" name="AutoShape 49"/>
          <p:cNvSpPr>
            <a:spLocks/>
          </p:cNvSpPr>
          <p:nvPr/>
        </p:nvSpPr>
        <p:spPr bwMode="auto">
          <a:xfrm>
            <a:off x="5638800" y="31242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57" name="AutoShape 50"/>
          <p:cNvSpPr>
            <a:spLocks/>
          </p:cNvSpPr>
          <p:nvPr/>
        </p:nvSpPr>
        <p:spPr bwMode="auto">
          <a:xfrm>
            <a:off x="5638800" y="464820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58" name="AutoShape 51"/>
          <p:cNvSpPr>
            <a:spLocks/>
          </p:cNvSpPr>
          <p:nvPr/>
        </p:nvSpPr>
        <p:spPr bwMode="auto">
          <a:xfrm>
            <a:off x="8001000" y="2667000"/>
            <a:ext cx="152400" cy="762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 dirty="0" err="1" smtClean="0"/>
              <a:t>Estados</a:t>
            </a:r>
            <a:r>
              <a:rPr lang="en-US" dirty="0" smtClean="0"/>
              <a:t> de um </a:t>
            </a:r>
            <a:r>
              <a:rPr lang="en-US" dirty="0" err="1" smtClean="0"/>
              <a:t>Processo</a:t>
            </a: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98600" y="3001963"/>
            <a:ext cx="1016000" cy="935037"/>
            <a:chOff x="0" y="0"/>
            <a:chExt cx="640" cy="589"/>
          </a:xfrm>
        </p:grpSpPr>
        <p:sp>
          <p:nvSpPr>
            <p:cNvPr id="74800" name="Oval 5"/>
            <p:cNvSpPr>
              <a:spLocks/>
            </p:cNvSpPr>
            <p:nvPr/>
          </p:nvSpPr>
          <p:spPr bwMode="auto">
            <a:xfrm>
              <a:off x="0" y="0"/>
              <a:ext cx="640" cy="589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801" name="Rectangle 6"/>
            <p:cNvSpPr>
              <a:spLocks/>
            </p:cNvSpPr>
            <p:nvPr/>
          </p:nvSpPr>
          <p:spPr bwMode="auto">
            <a:xfrm>
              <a:off x="47" y="190"/>
              <a:ext cx="545" cy="2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38100" tIns="38100" rIns="78591" bIns="38100" anchor="ctr">
              <a:prstTxWarp prst="textNoShape">
                <a:avLst/>
              </a:prstTxWarp>
              <a:spAutoFit/>
            </a:bodyPr>
            <a:lstStyle/>
            <a:p>
              <a:pPr marL="1588" algn="ctr"/>
              <a:r>
                <a:rPr lang="en-US" b="1" i="1">
                  <a:solidFill>
                    <a:srgbClr val="990000"/>
                  </a:solidFill>
                  <a:ea typeface="Arial" charset="0"/>
                  <a:cs typeface="Arial" charset="0"/>
                </a:rPr>
                <a:t>Pronto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260725" y="2995613"/>
            <a:ext cx="1120775" cy="941387"/>
            <a:chOff x="0" y="0"/>
            <a:chExt cx="705" cy="592"/>
          </a:xfrm>
        </p:grpSpPr>
        <p:sp>
          <p:nvSpPr>
            <p:cNvPr id="74798" name="Oval 8"/>
            <p:cNvSpPr>
              <a:spLocks/>
            </p:cNvSpPr>
            <p:nvPr/>
          </p:nvSpPr>
          <p:spPr bwMode="auto">
            <a:xfrm>
              <a:off x="16" y="0"/>
              <a:ext cx="673" cy="59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99" name="Rectangle 9"/>
            <p:cNvSpPr>
              <a:spLocks/>
            </p:cNvSpPr>
            <p:nvPr/>
          </p:nvSpPr>
          <p:spPr bwMode="auto">
            <a:xfrm>
              <a:off x="0" y="192"/>
              <a:ext cx="705" cy="2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38100" tIns="38100" rIns="78591" bIns="38100" anchor="ctr">
              <a:prstTxWarp prst="textNoShape">
                <a:avLst/>
              </a:prstTxWarp>
              <a:spAutoFit/>
            </a:bodyPr>
            <a:lstStyle/>
            <a:p>
              <a:pPr marL="1588" algn="ctr"/>
              <a:r>
                <a:rPr lang="en-US" b="1" i="1">
                  <a:solidFill>
                    <a:srgbClr val="990000"/>
                  </a:solidFill>
                  <a:ea typeface="Arial" charset="0"/>
                  <a:cs typeface="Arial" charset="0"/>
                </a:rPr>
                <a:t>Rodando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152650" y="4656138"/>
            <a:ext cx="1309688" cy="957262"/>
            <a:chOff x="0" y="0"/>
            <a:chExt cx="825" cy="603"/>
          </a:xfrm>
        </p:grpSpPr>
        <p:sp>
          <p:nvSpPr>
            <p:cNvPr id="74796" name="Oval 11"/>
            <p:cNvSpPr>
              <a:spLocks/>
            </p:cNvSpPr>
            <p:nvPr/>
          </p:nvSpPr>
          <p:spPr bwMode="auto">
            <a:xfrm>
              <a:off x="21" y="0"/>
              <a:ext cx="782" cy="60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97" name="Rectangle 12"/>
            <p:cNvSpPr>
              <a:spLocks/>
            </p:cNvSpPr>
            <p:nvPr/>
          </p:nvSpPr>
          <p:spPr bwMode="auto">
            <a:xfrm>
              <a:off x="0" y="197"/>
              <a:ext cx="825" cy="2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38100" tIns="38100" rIns="78591" bIns="38100" anchor="ctr">
              <a:prstTxWarp prst="textNoShape">
                <a:avLst/>
              </a:prstTxWarp>
              <a:spAutoFit/>
            </a:bodyPr>
            <a:lstStyle/>
            <a:p>
              <a:pPr marL="1588" algn="ctr"/>
              <a:r>
                <a:rPr lang="en-US" b="1" i="1">
                  <a:solidFill>
                    <a:srgbClr val="990000"/>
                  </a:solidFill>
                  <a:ea typeface="Arial" charset="0"/>
                  <a:cs typeface="Arial" charset="0"/>
                </a:rPr>
                <a:t>Bloqueado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19088" y="3303588"/>
            <a:ext cx="1068387" cy="355600"/>
            <a:chOff x="0" y="0"/>
            <a:chExt cx="672" cy="224"/>
          </a:xfrm>
        </p:grpSpPr>
        <p:sp>
          <p:nvSpPr>
            <p:cNvPr id="74794" name="Line 14"/>
            <p:cNvSpPr>
              <a:spLocks noChangeShapeType="1"/>
            </p:cNvSpPr>
            <p:nvPr/>
          </p:nvSpPr>
          <p:spPr bwMode="auto">
            <a:xfrm>
              <a:off x="488" y="116"/>
              <a:ext cx="184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95" name="Rectangle 15"/>
            <p:cNvSpPr>
              <a:spLocks/>
            </p:cNvSpPr>
            <p:nvPr/>
          </p:nvSpPr>
          <p:spPr bwMode="auto">
            <a:xfrm>
              <a:off x="0" y="0"/>
              <a:ext cx="434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b="1" i="1">
                  <a:solidFill>
                    <a:schemeClr val="tx1"/>
                  </a:solidFill>
                  <a:ea typeface="Arial" charset="0"/>
                  <a:cs typeface="Arial" charset="0"/>
                </a:rPr>
                <a:t>Criar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4376738" y="3270250"/>
            <a:ext cx="1468437" cy="355600"/>
            <a:chOff x="0" y="0"/>
            <a:chExt cx="925" cy="224"/>
          </a:xfrm>
        </p:grpSpPr>
        <p:sp>
          <p:nvSpPr>
            <p:cNvPr id="74792" name="Line 17"/>
            <p:cNvSpPr>
              <a:spLocks noChangeShapeType="1"/>
            </p:cNvSpPr>
            <p:nvPr/>
          </p:nvSpPr>
          <p:spPr bwMode="auto">
            <a:xfrm>
              <a:off x="0" y="105"/>
              <a:ext cx="219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93" name="Rectangle 18"/>
            <p:cNvSpPr>
              <a:spLocks/>
            </p:cNvSpPr>
            <p:nvPr/>
          </p:nvSpPr>
          <p:spPr bwMode="auto">
            <a:xfrm>
              <a:off x="216" y="0"/>
              <a:ext cx="70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b="1" i="1">
                  <a:solidFill>
                    <a:schemeClr val="tx1"/>
                  </a:solidFill>
                  <a:ea typeface="Arial" charset="0"/>
                  <a:cs typeface="Arial" charset="0"/>
                </a:rPr>
                <a:t>Terminar</a:t>
              </a: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124200" y="3994150"/>
            <a:ext cx="1911350" cy="609600"/>
            <a:chOff x="0" y="0"/>
            <a:chExt cx="1204" cy="384"/>
          </a:xfrm>
        </p:grpSpPr>
        <p:sp>
          <p:nvSpPr>
            <p:cNvPr id="74790" name="Line 20"/>
            <p:cNvSpPr>
              <a:spLocks noChangeShapeType="1"/>
            </p:cNvSpPr>
            <p:nvPr/>
          </p:nvSpPr>
          <p:spPr bwMode="auto">
            <a:xfrm flipH="1">
              <a:off x="0" y="0"/>
              <a:ext cx="288" cy="384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91" name="Rectangle 21"/>
            <p:cNvSpPr>
              <a:spLocks/>
            </p:cNvSpPr>
            <p:nvPr/>
          </p:nvSpPr>
          <p:spPr bwMode="auto">
            <a:xfrm>
              <a:off x="217" y="121"/>
              <a:ext cx="987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i="1">
                  <a:solidFill>
                    <a:schemeClr val="tx1"/>
                  </a:solidFill>
                  <a:ea typeface="Arial" charset="0"/>
                  <a:cs typeface="Arial" charset="0"/>
                </a:rPr>
                <a:t>bloquear (I/O)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900113" y="3979863"/>
            <a:ext cx="1647825" cy="609600"/>
            <a:chOff x="0" y="0"/>
            <a:chExt cx="1037" cy="384"/>
          </a:xfrm>
        </p:grpSpPr>
        <p:sp>
          <p:nvSpPr>
            <p:cNvPr id="74788" name="Line 23"/>
            <p:cNvSpPr>
              <a:spLocks noChangeShapeType="1"/>
            </p:cNvSpPr>
            <p:nvPr/>
          </p:nvSpPr>
          <p:spPr bwMode="auto">
            <a:xfrm>
              <a:off x="797" y="0"/>
              <a:ext cx="240" cy="384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stealth" w="med" len="med"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9" name="Rectangle 24"/>
            <p:cNvSpPr>
              <a:spLocks/>
            </p:cNvSpPr>
            <p:nvPr/>
          </p:nvSpPr>
          <p:spPr bwMode="auto">
            <a:xfrm>
              <a:off x="0" y="150"/>
              <a:ext cx="890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i="1">
                  <a:solidFill>
                    <a:schemeClr val="tx1"/>
                  </a:solidFill>
                  <a:ea typeface="Arial" charset="0"/>
                  <a:cs typeface="Arial" charset="0"/>
                </a:rPr>
                <a:t>desbloquear</a:t>
              </a:r>
            </a:p>
          </p:txBody>
        </p:sp>
      </p:grpSp>
      <p:sp>
        <p:nvSpPr>
          <p:cNvPr id="74764" name="Rectangle 25"/>
          <p:cNvSpPr>
            <a:spLocks/>
          </p:cNvSpPr>
          <p:nvPr/>
        </p:nvSpPr>
        <p:spPr bwMode="auto">
          <a:xfrm>
            <a:off x="6527800" y="2351088"/>
            <a:ext cx="2003425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solidFill>
                  <a:schemeClr val="tx1"/>
                </a:solidFill>
                <a:ea typeface="Arial" charset="0"/>
                <a:cs typeface="Arial" charset="0"/>
              </a:rPr>
              <a:t>ID do Processo</a:t>
            </a:r>
          </a:p>
        </p:txBody>
      </p:sp>
      <p:sp>
        <p:nvSpPr>
          <p:cNvPr id="74765" name="Rectangle 26"/>
          <p:cNvSpPr>
            <a:spLocks/>
          </p:cNvSpPr>
          <p:nvPr/>
        </p:nvSpPr>
        <p:spPr bwMode="auto">
          <a:xfrm>
            <a:off x="7031038" y="2732088"/>
            <a:ext cx="1001712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solidFill>
                  <a:schemeClr val="tx1"/>
                </a:solidFill>
                <a:ea typeface="Arial" charset="0"/>
                <a:cs typeface="Arial" charset="0"/>
              </a:rPr>
              <a:t>Estado</a:t>
            </a:r>
          </a:p>
        </p:txBody>
      </p:sp>
      <p:sp>
        <p:nvSpPr>
          <p:cNvPr id="74766" name="Rectangle 27"/>
          <p:cNvSpPr>
            <a:spLocks/>
          </p:cNvSpPr>
          <p:nvPr/>
        </p:nvSpPr>
        <p:spPr bwMode="auto">
          <a:xfrm>
            <a:off x="6408738" y="3427413"/>
            <a:ext cx="2243137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solidFill>
                  <a:schemeClr val="tx1"/>
                </a:solidFill>
                <a:ea typeface="Arial" charset="0"/>
                <a:cs typeface="Arial" charset="0"/>
              </a:rPr>
              <a:t>Program Counter</a:t>
            </a:r>
          </a:p>
        </p:txBody>
      </p:sp>
      <p:sp>
        <p:nvSpPr>
          <p:cNvPr id="74767" name="Rectangle 28"/>
          <p:cNvSpPr>
            <a:spLocks/>
          </p:cNvSpPr>
          <p:nvPr/>
        </p:nvSpPr>
        <p:spPr bwMode="auto">
          <a:xfrm>
            <a:off x="6126163" y="3817938"/>
            <a:ext cx="2808287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solidFill>
                  <a:schemeClr val="tx1"/>
                </a:solidFill>
                <a:ea typeface="Arial" charset="0"/>
                <a:cs typeface="Arial" charset="0"/>
              </a:rPr>
              <a:t>Ponteiros da Memória</a:t>
            </a:r>
          </a:p>
        </p:txBody>
      </p:sp>
      <p:sp>
        <p:nvSpPr>
          <p:cNvPr id="74768" name="Rectangle 29"/>
          <p:cNvSpPr>
            <a:spLocks/>
          </p:cNvSpPr>
          <p:nvPr/>
        </p:nvSpPr>
        <p:spPr bwMode="auto">
          <a:xfrm>
            <a:off x="6049963" y="4160838"/>
            <a:ext cx="2963862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solidFill>
                  <a:schemeClr val="tx1"/>
                </a:solidFill>
                <a:ea typeface="Arial" charset="0"/>
                <a:cs typeface="Arial" charset="0"/>
              </a:rPr>
              <a:t>Contexto (outros regs.)</a:t>
            </a:r>
          </a:p>
        </p:txBody>
      </p:sp>
      <p:sp>
        <p:nvSpPr>
          <p:cNvPr id="74769" name="Rectangle 30"/>
          <p:cNvSpPr>
            <a:spLocks/>
          </p:cNvSpPr>
          <p:nvPr/>
        </p:nvSpPr>
        <p:spPr bwMode="auto">
          <a:xfrm>
            <a:off x="6861175" y="4522788"/>
            <a:ext cx="133985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solidFill>
                  <a:schemeClr val="tx1"/>
                </a:solidFill>
                <a:ea typeface="Arial" charset="0"/>
                <a:cs typeface="Arial" charset="0"/>
              </a:rPr>
              <a:t>I/O Status</a:t>
            </a:r>
          </a:p>
        </p:txBody>
      </p: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6092825" y="2378075"/>
            <a:ext cx="2917825" cy="3622675"/>
            <a:chOff x="0" y="0"/>
            <a:chExt cx="1838" cy="2282"/>
          </a:xfrm>
        </p:grpSpPr>
        <p:sp>
          <p:nvSpPr>
            <p:cNvPr id="74780" name="Rectangle 32"/>
            <p:cNvSpPr>
              <a:spLocks/>
            </p:cNvSpPr>
            <p:nvPr/>
          </p:nvSpPr>
          <p:spPr bwMode="auto">
            <a:xfrm>
              <a:off x="4" y="0"/>
              <a:ext cx="1809" cy="2282"/>
            </a:xfrm>
            <a:prstGeom prst="rect">
              <a:avLst/>
            </a:prstGeom>
            <a:noFill/>
            <a:ln w="25400">
              <a:solidFill>
                <a:srgbClr val="80808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1" name="Line 33"/>
            <p:cNvSpPr>
              <a:spLocks noChangeShapeType="1"/>
            </p:cNvSpPr>
            <p:nvPr/>
          </p:nvSpPr>
          <p:spPr bwMode="auto">
            <a:xfrm>
              <a:off x="0" y="188"/>
              <a:ext cx="1823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2" name="Line 34"/>
            <p:cNvSpPr>
              <a:spLocks noChangeShapeType="1"/>
            </p:cNvSpPr>
            <p:nvPr/>
          </p:nvSpPr>
          <p:spPr bwMode="auto">
            <a:xfrm>
              <a:off x="9" y="465"/>
              <a:ext cx="1825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3" name="Line 35"/>
            <p:cNvSpPr>
              <a:spLocks noChangeShapeType="1"/>
            </p:cNvSpPr>
            <p:nvPr/>
          </p:nvSpPr>
          <p:spPr bwMode="auto">
            <a:xfrm>
              <a:off x="0" y="908"/>
              <a:ext cx="1823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4" name="Line 36"/>
            <p:cNvSpPr>
              <a:spLocks noChangeShapeType="1"/>
            </p:cNvSpPr>
            <p:nvPr/>
          </p:nvSpPr>
          <p:spPr bwMode="auto">
            <a:xfrm>
              <a:off x="0" y="1136"/>
              <a:ext cx="1823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5" name="Line 37"/>
            <p:cNvSpPr>
              <a:spLocks noChangeShapeType="1"/>
            </p:cNvSpPr>
            <p:nvPr/>
          </p:nvSpPr>
          <p:spPr bwMode="auto">
            <a:xfrm>
              <a:off x="0" y="1364"/>
              <a:ext cx="1838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6" name="Line 38"/>
            <p:cNvSpPr>
              <a:spLocks noChangeShapeType="1"/>
            </p:cNvSpPr>
            <p:nvPr/>
          </p:nvSpPr>
          <p:spPr bwMode="auto">
            <a:xfrm>
              <a:off x="14" y="1580"/>
              <a:ext cx="1809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7" name="Line 39"/>
            <p:cNvSpPr>
              <a:spLocks noChangeShapeType="1"/>
            </p:cNvSpPr>
            <p:nvPr/>
          </p:nvSpPr>
          <p:spPr bwMode="auto">
            <a:xfrm>
              <a:off x="4" y="686"/>
              <a:ext cx="1824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771" name="Rectangle 40"/>
          <p:cNvSpPr>
            <a:spLocks/>
          </p:cNvSpPr>
          <p:nvPr/>
        </p:nvSpPr>
        <p:spPr bwMode="auto">
          <a:xfrm>
            <a:off x="6824663" y="3103563"/>
            <a:ext cx="1412875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solidFill>
                  <a:schemeClr val="tx1"/>
                </a:solidFill>
                <a:ea typeface="Arial" charset="0"/>
                <a:cs typeface="Arial" charset="0"/>
              </a:rPr>
              <a:t>Prioridade</a:t>
            </a:r>
          </a:p>
        </p:txBody>
      </p:sp>
      <p:sp>
        <p:nvSpPr>
          <p:cNvPr id="74772" name="Rectangle 41"/>
          <p:cNvSpPr>
            <a:spLocks/>
          </p:cNvSpPr>
          <p:nvPr/>
        </p:nvSpPr>
        <p:spPr bwMode="auto">
          <a:xfrm>
            <a:off x="6365875" y="4992688"/>
            <a:ext cx="249555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/>
            <a:r>
              <a:rPr lang="en-US" sz="2000" b="1" i="1">
                <a:solidFill>
                  <a:schemeClr val="tx1"/>
                </a:solidFill>
                <a:ea typeface="Arial" charset="0"/>
                <a:cs typeface="Arial" charset="0"/>
              </a:rPr>
              <a:t>Informações gerais</a:t>
            </a:r>
          </a:p>
          <a:p>
            <a:pPr marL="41275"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b="1" i="1">
                <a:solidFill>
                  <a:schemeClr val="tx1"/>
                </a:solidFill>
                <a:ea typeface="Arial" charset="0"/>
                <a:cs typeface="Arial" charset="0"/>
              </a:rPr>
              <a:t> tempo de CPU</a:t>
            </a:r>
          </a:p>
          <a:p>
            <a:pPr marL="41275"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b="1" i="1">
                <a:solidFill>
                  <a:schemeClr val="tx1"/>
                </a:solidFill>
                <a:ea typeface="Arial" charset="0"/>
                <a:cs typeface="Arial" charset="0"/>
              </a:rPr>
              <a:t> limites, usuário, etc.</a:t>
            </a:r>
          </a:p>
        </p:txBody>
      </p:sp>
      <p:sp>
        <p:nvSpPr>
          <p:cNvPr id="74773" name="Rectangle 42"/>
          <p:cNvSpPr>
            <a:spLocks/>
          </p:cNvSpPr>
          <p:nvPr/>
        </p:nvSpPr>
        <p:spPr bwMode="auto">
          <a:xfrm>
            <a:off x="6975475" y="1785938"/>
            <a:ext cx="1144588" cy="35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b="1" i="1" dirty="0" err="1">
                <a:solidFill>
                  <a:schemeClr val="tx1"/>
                </a:solidFill>
                <a:ea typeface="Arial" charset="0"/>
                <a:cs typeface="Arial" charset="0"/>
              </a:rPr>
              <a:t>Contexto</a:t>
            </a:r>
            <a:endParaRPr lang="en-US" b="1" i="1" dirty="0">
              <a:solidFill>
                <a:schemeClr val="tx1"/>
              </a:solidFill>
              <a:ea typeface="Arial" charset="0"/>
              <a:cs typeface="Arial" charset="0"/>
            </a:endParaRPr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2422525" y="2787650"/>
            <a:ext cx="1033463" cy="388938"/>
            <a:chOff x="0" y="0"/>
            <a:chExt cx="650" cy="245"/>
          </a:xfrm>
        </p:grpSpPr>
        <p:sp>
          <p:nvSpPr>
            <p:cNvPr id="74778" name="Line 44"/>
            <p:cNvSpPr>
              <a:spLocks noChangeShapeType="1"/>
            </p:cNvSpPr>
            <p:nvPr/>
          </p:nvSpPr>
          <p:spPr bwMode="auto">
            <a:xfrm>
              <a:off x="93" y="244"/>
              <a:ext cx="432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9" name="Rectangle 45"/>
            <p:cNvSpPr>
              <a:spLocks/>
            </p:cNvSpPr>
            <p:nvPr/>
          </p:nvSpPr>
          <p:spPr bwMode="auto">
            <a:xfrm>
              <a:off x="0" y="0"/>
              <a:ext cx="650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i="1">
                  <a:solidFill>
                    <a:schemeClr val="tx1"/>
                  </a:solidFill>
                  <a:ea typeface="Arial" charset="0"/>
                  <a:cs typeface="Arial" charset="0"/>
                </a:rPr>
                <a:t>executar</a:t>
              </a:r>
            </a:p>
          </p:txBody>
        </p:sp>
      </p:grpSp>
      <p:grpSp>
        <p:nvGrpSpPr>
          <p:cNvPr id="11" name="Group 46"/>
          <p:cNvGrpSpPr>
            <a:grpSpLocks/>
          </p:cNvGrpSpPr>
          <p:nvPr/>
        </p:nvGrpSpPr>
        <p:grpSpPr bwMode="auto">
          <a:xfrm>
            <a:off x="2251075" y="3608388"/>
            <a:ext cx="1223963" cy="720725"/>
            <a:chOff x="0" y="0"/>
            <a:chExt cx="770" cy="454"/>
          </a:xfrm>
        </p:grpSpPr>
        <p:sp>
          <p:nvSpPr>
            <p:cNvPr id="74776" name="Line 47"/>
            <p:cNvSpPr>
              <a:spLocks noChangeShapeType="1"/>
            </p:cNvSpPr>
            <p:nvPr/>
          </p:nvSpPr>
          <p:spPr bwMode="auto">
            <a:xfrm>
              <a:off x="192" y="0"/>
              <a:ext cx="432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stealth" w="med" len="med"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7" name="Rectangle 48"/>
            <p:cNvSpPr>
              <a:spLocks/>
            </p:cNvSpPr>
            <p:nvPr/>
          </p:nvSpPr>
          <p:spPr bwMode="auto">
            <a:xfrm>
              <a:off x="0" y="62"/>
              <a:ext cx="770" cy="3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i="1">
                  <a:solidFill>
                    <a:schemeClr val="tx1"/>
                  </a:solidFill>
                  <a:ea typeface="Arial" charset="0"/>
                  <a:cs typeface="Arial" charset="0"/>
                </a:rPr>
                <a:t>suspender</a:t>
              </a:r>
            </a:p>
            <a:p>
              <a:pPr marL="41275" algn="ctr"/>
              <a:r>
                <a:rPr lang="en-US" i="1">
                  <a:solidFill>
                    <a:schemeClr val="tx1"/>
                  </a:solidFill>
                  <a:ea typeface="Arial" charset="0"/>
                  <a:cs typeface="Arial" charset="0"/>
                </a:rPr>
                <a:t>(tempo)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Contexto</a:t>
            </a:r>
            <a:r>
              <a:rPr lang="en-US" dirty="0" smtClean="0"/>
              <a:t> de um </a:t>
            </a:r>
            <a:r>
              <a:rPr lang="en-US" dirty="0" err="1" smtClean="0"/>
              <a:t>Processo</a:t>
            </a:r>
            <a:endParaRPr lang="en-US" dirty="0"/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 smtClean="0"/>
              <a:t>Informações</a:t>
            </a:r>
            <a:endParaRPr lang="en-US" sz="2800" dirty="0" smtClean="0"/>
          </a:p>
          <a:p>
            <a:pPr lvl="1"/>
            <a:r>
              <a:rPr lang="en-US" sz="2400" dirty="0" smtClean="0"/>
              <a:t>CPU: </a:t>
            </a:r>
            <a:r>
              <a:rPr lang="en-US" sz="2400" dirty="0" err="1" smtClean="0"/>
              <a:t>Registradores</a:t>
            </a:r>
            <a:endParaRPr lang="en-US" sz="2400" dirty="0" smtClean="0"/>
          </a:p>
          <a:p>
            <a:pPr lvl="1"/>
            <a:r>
              <a:rPr lang="en-US" sz="2400" dirty="0" err="1" smtClean="0"/>
              <a:t>Memória</a:t>
            </a:r>
            <a:r>
              <a:rPr lang="en-US" sz="2400" dirty="0" smtClean="0"/>
              <a:t>: </a:t>
            </a:r>
            <a:r>
              <a:rPr lang="en-US" sz="2400" dirty="0" err="1" smtClean="0"/>
              <a:t>Posições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uso</a:t>
            </a:r>
            <a:endParaRPr lang="en-US" sz="2400" dirty="0" smtClean="0"/>
          </a:p>
          <a:p>
            <a:pPr lvl="1"/>
            <a:r>
              <a:rPr lang="en-US" sz="2400" dirty="0" smtClean="0"/>
              <a:t>E/S: Estado das </a:t>
            </a:r>
            <a:r>
              <a:rPr lang="en-US" sz="2400" dirty="0" err="1" smtClean="0"/>
              <a:t>requisições</a:t>
            </a:r>
            <a:endParaRPr lang="en-US" sz="2400" dirty="0" smtClean="0"/>
          </a:p>
          <a:p>
            <a:pPr lvl="1"/>
            <a:r>
              <a:rPr lang="en-US" sz="2400" dirty="0" smtClean="0"/>
              <a:t>Estado do </a:t>
            </a:r>
            <a:r>
              <a:rPr lang="en-US" sz="2400" dirty="0" err="1" smtClean="0"/>
              <a:t>processo</a:t>
            </a:r>
            <a:r>
              <a:rPr lang="en-US" sz="2400" dirty="0" smtClean="0"/>
              <a:t>: </a:t>
            </a:r>
            <a:r>
              <a:rPr lang="en-US" sz="2400" dirty="0" err="1" smtClean="0"/>
              <a:t>Rodando</a:t>
            </a:r>
            <a:r>
              <a:rPr lang="en-US" sz="2400" dirty="0" smtClean="0"/>
              <a:t>, </a:t>
            </a:r>
            <a:r>
              <a:rPr lang="en-US" sz="2400" dirty="0" err="1" smtClean="0"/>
              <a:t>Bloqueado</a:t>
            </a:r>
            <a:r>
              <a:rPr lang="en-US" sz="2400" dirty="0" smtClean="0"/>
              <a:t>, Pronto</a:t>
            </a:r>
          </a:p>
          <a:p>
            <a:pPr lvl="1"/>
            <a:r>
              <a:rPr lang="en-US" sz="2400" dirty="0" err="1" smtClean="0"/>
              <a:t>Outras</a:t>
            </a:r>
            <a:endParaRPr lang="en-US" sz="24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86200" y="4205287"/>
            <a:ext cx="4572000" cy="2043113"/>
            <a:chOff x="0" y="0"/>
            <a:chExt cx="2879" cy="1287"/>
          </a:xfrm>
        </p:grpSpPr>
        <p:sp>
          <p:nvSpPr>
            <p:cNvPr id="73735" name="Line 5"/>
            <p:cNvSpPr>
              <a:spLocks noChangeShapeType="1"/>
            </p:cNvSpPr>
            <p:nvPr/>
          </p:nvSpPr>
          <p:spPr bwMode="auto">
            <a:xfrm rot="10800000" flipH="1">
              <a:off x="2221" y="495"/>
              <a:ext cx="1" cy="472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976" y="216"/>
              <a:ext cx="508" cy="280"/>
              <a:chOff x="0" y="0"/>
              <a:chExt cx="508" cy="280"/>
            </a:xfrm>
          </p:grpSpPr>
          <p:sp>
            <p:nvSpPr>
              <p:cNvPr id="73764" name="AutoShape 7"/>
              <p:cNvSpPr>
                <a:spLocks/>
              </p:cNvSpPr>
              <p:nvPr/>
            </p:nvSpPr>
            <p:spPr bwMode="auto">
              <a:xfrm>
                <a:off x="0" y="0"/>
                <a:ext cx="508" cy="280"/>
              </a:xfrm>
              <a:prstGeom prst="roundRect">
                <a:avLst>
                  <a:gd name="adj" fmla="val 12472"/>
                </a:avLst>
              </a:prstGeom>
              <a:solidFill>
                <a:srgbClr val="CBCBCB"/>
              </a:solidFill>
              <a:ln w="127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5" name="Rectangle 8"/>
              <p:cNvSpPr>
                <a:spLocks/>
              </p:cNvSpPr>
              <p:nvPr/>
            </p:nvSpPr>
            <p:spPr bwMode="auto">
              <a:xfrm>
                <a:off x="101" y="68"/>
                <a:ext cx="332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1275" bIns="0">
                <a:prstTxWarp prst="textNoShape">
                  <a:avLst/>
                </a:prstTxWarp>
                <a:spAutoFit/>
              </a:bodyPr>
              <a:lstStyle/>
              <a:p>
                <a:pPr marL="41275"/>
                <a:r>
                  <a:rPr lang="en-US" sz="1200">
                    <a:solidFill>
                      <a:srgbClr val="808080"/>
                    </a:solidFill>
                    <a:latin typeface="Times New Roman" charset="0"/>
                    <a:ea typeface="Times New Roman" charset="0"/>
                    <a:cs typeface="Times New Roman" charset="0"/>
                    <a:sym typeface="Times New Roman" charset="0"/>
                  </a:rPr>
                  <a:t>Vídeo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078" y="547"/>
              <a:ext cx="801" cy="191"/>
              <a:chOff x="0" y="0"/>
              <a:chExt cx="801" cy="190"/>
            </a:xfrm>
          </p:grpSpPr>
          <p:sp>
            <p:nvSpPr>
              <p:cNvPr id="73762" name="AutoShape 10"/>
              <p:cNvSpPr>
                <a:spLocks/>
              </p:cNvSpPr>
              <p:nvPr/>
            </p:nvSpPr>
            <p:spPr bwMode="auto">
              <a:xfrm>
                <a:off x="0" y="0"/>
                <a:ext cx="801" cy="138"/>
              </a:xfrm>
              <a:custGeom>
                <a:avLst/>
                <a:gdLst>
                  <a:gd name="T0" fmla="*/ 15 w 21600"/>
                  <a:gd name="T1" fmla="*/ 0 h 21600"/>
                  <a:gd name="T2" fmla="*/ 0 60000 65536"/>
                  <a:gd name="T3" fmla="*/ 0 w 21600"/>
                  <a:gd name="T4" fmla="*/ 0 h 21600"/>
                  <a:gd name="T5" fmla="*/ 21600 w 21600"/>
                  <a:gd name="T6" fmla="*/ 21600 h 21600"/>
                </a:gdLst>
                <a:ahLst/>
                <a:cxnLst>
                  <a:cxn ang="T2">
                    <a:pos x="T0" y="T1"/>
                  </a:cxn>
                </a:cxnLst>
                <a:rect l="T3" t="T4" r="T5" b="T6"/>
                <a:pathLst>
                  <a:path w="21600" h="21600">
                    <a:moveTo>
                      <a:pt x="5395" y="0"/>
                    </a:moveTo>
                    <a:lnTo>
                      <a:pt x="0" y="21600"/>
                    </a:lnTo>
                    <a:lnTo>
                      <a:pt x="16205" y="21600"/>
                    </a:lnTo>
                    <a:lnTo>
                      <a:pt x="21600" y="0"/>
                    </a:lnTo>
                    <a:close/>
                    <a:moveTo>
                      <a:pt x="5395" y="0"/>
                    </a:moveTo>
                  </a:path>
                </a:pathLst>
              </a:custGeom>
              <a:solidFill>
                <a:srgbClr val="EAEAEA"/>
              </a:solidFill>
              <a:ln w="1270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3" name="Rectangle 11"/>
              <p:cNvSpPr>
                <a:spLocks/>
              </p:cNvSpPr>
              <p:nvPr/>
            </p:nvSpPr>
            <p:spPr bwMode="auto">
              <a:xfrm>
                <a:off x="213" y="14"/>
                <a:ext cx="400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1275" bIns="0">
                <a:prstTxWarp prst="textNoShape">
                  <a:avLst/>
                </a:prstTxWarp>
                <a:spAutoFit/>
              </a:bodyPr>
              <a:lstStyle/>
              <a:p>
                <a:pPr marL="41275"/>
                <a:r>
                  <a:rPr lang="en-US" sz="1200">
                    <a:solidFill>
                      <a:srgbClr val="808080"/>
                    </a:solidFill>
                    <a:latin typeface="Times New Roman" charset="0"/>
                    <a:ea typeface="Times New Roman" charset="0"/>
                    <a:cs typeface="Times New Roman" charset="0"/>
                    <a:sym typeface="Times New Roman" charset="0"/>
                  </a:rPr>
                  <a:t>Teclado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0" y="0"/>
              <a:ext cx="996" cy="1030"/>
              <a:chOff x="0" y="0"/>
              <a:chExt cx="996" cy="1030"/>
            </a:xfrm>
          </p:grpSpPr>
          <p:sp>
            <p:nvSpPr>
              <p:cNvPr id="51213" name="Rectangle 13"/>
              <p:cNvSpPr>
                <a:spLocks/>
              </p:cNvSpPr>
              <p:nvPr/>
            </p:nvSpPr>
            <p:spPr bwMode="auto">
              <a:xfrm>
                <a:off x="0" y="0"/>
                <a:ext cx="996" cy="1030"/>
              </a:xfrm>
              <a:prstGeom prst="rect">
                <a:avLst/>
              </a:prstGeom>
              <a:solidFill>
                <a:srgbClr val="B2B2B2"/>
              </a:solidFill>
              <a:ln w="12700" cap="flat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" dist="101600" dir="2700000" algn="ctr" rotWithShape="0">
                  <a:srgbClr val="808080">
                    <a:alpha val="75000"/>
                  </a:srgbClr>
                </a:outerShdw>
              </a:effectLst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214" name="Rectangle 14"/>
              <p:cNvSpPr>
                <a:spLocks/>
              </p:cNvSpPr>
              <p:nvPr/>
            </p:nvSpPr>
            <p:spPr bwMode="auto">
              <a:xfrm>
                <a:off x="317" y="415"/>
                <a:ext cx="361" cy="200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1275" bIns="0" anchor="ctr">
                <a:prstTxWarp prst="textNoShape">
                  <a:avLst/>
                </a:prstTxWarp>
                <a:spAutoFit/>
              </a:bodyPr>
              <a:lstStyle/>
              <a:p>
                <a:pPr marL="41275" algn="ctr">
                  <a:defRPr/>
                </a:pPr>
                <a:r>
                  <a:rPr lang="en-US" sz="16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Times New Roman" charset="0"/>
                    <a:ea typeface="Times New Roman" charset="0"/>
                    <a:cs typeface="Times New Roman" charset="0"/>
                    <a:sym typeface="Times New Roman" charset="0"/>
                  </a:rPr>
                  <a:t>CPU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172" y="27"/>
              <a:ext cx="603" cy="597"/>
              <a:chOff x="0" y="0"/>
              <a:chExt cx="602" cy="597"/>
            </a:xfrm>
          </p:grpSpPr>
          <p:sp>
            <p:nvSpPr>
              <p:cNvPr id="51216" name="Rectangle 16"/>
              <p:cNvSpPr>
                <a:spLocks/>
              </p:cNvSpPr>
              <p:nvPr/>
            </p:nvSpPr>
            <p:spPr bwMode="auto">
              <a:xfrm>
                <a:off x="28" y="0"/>
                <a:ext cx="534" cy="597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" dist="101600" dir="2700000" algn="ctr" rotWithShape="0">
                  <a:srgbClr val="808080">
                    <a:alpha val="75000"/>
                  </a:srgbClr>
                </a:outerShdw>
              </a:effectLst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759" name="Rectangle 17"/>
              <p:cNvSpPr>
                <a:spLocks/>
              </p:cNvSpPr>
              <p:nvPr/>
            </p:nvSpPr>
            <p:spPr bwMode="auto">
              <a:xfrm>
                <a:off x="0" y="50"/>
                <a:ext cx="602" cy="20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1275" bIns="0">
                <a:prstTxWarp prst="textNoShape">
                  <a:avLst/>
                </a:prstTxWarp>
                <a:spAutoFit/>
              </a:bodyPr>
              <a:lstStyle/>
              <a:p>
                <a:pPr marL="41275" algn="ctr"/>
                <a:r>
                  <a:rPr lang="en-US" sz="1600" b="1">
                    <a:solidFill>
                      <a:srgbClr val="808080"/>
                    </a:solidFill>
                    <a:latin typeface="Times New Roman" charset="0"/>
                    <a:ea typeface="Times New Roman" charset="0"/>
                    <a:cs typeface="Times New Roman" charset="0"/>
                    <a:sym typeface="Times New Roman" charset="0"/>
                  </a:rPr>
                  <a:t>Memória</a:t>
                </a:r>
              </a:p>
            </p:txBody>
          </p:sp>
        </p:grpSp>
        <p:sp>
          <p:nvSpPr>
            <p:cNvPr id="73740" name="Line 18"/>
            <p:cNvSpPr>
              <a:spLocks noChangeShapeType="1"/>
            </p:cNvSpPr>
            <p:nvPr/>
          </p:nvSpPr>
          <p:spPr bwMode="auto">
            <a:xfrm rot="10800000" flipH="1">
              <a:off x="1003" y="738"/>
              <a:ext cx="540" cy="6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1" name="Line 19"/>
            <p:cNvSpPr>
              <a:spLocks noChangeShapeType="1"/>
            </p:cNvSpPr>
            <p:nvPr/>
          </p:nvSpPr>
          <p:spPr bwMode="auto">
            <a:xfrm rot="10800000" flipH="1">
              <a:off x="1437" y="627"/>
              <a:ext cx="1" cy="12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1269" y="823"/>
              <a:ext cx="403" cy="380"/>
              <a:chOff x="0" y="0"/>
              <a:chExt cx="402" cy="380"/>
            </a:xfrm>
          </p:grpSpPr>
          <p:sp>
            <p:nvSpPr>
              <p:cNvPr id="73756" name="Rectangle 21"/>
              <p:cNvSpPr>
                <a:spLocks/>
              </p:cNvSpPr>
              <p:nvPr/>
            </p:nvSpPr>
            <p:spPr bwMode="auto">
              <a:xfrm>
                <a:off x="0" y="0"/>
                <a:ext cx="402" cy="38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7" name="Rectangle 22"/>
              <p:cNvSpPr>
                <a:spLocks/>
              </p:cNvSpPr>
              <p:nvPr/>
            </p:nvSpPr>
            <p:spPr bwMode="auto">
              <a:xfrm>
                <a:off x="0" y="102"/>
                <a:ext cx="252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1275" bIns="0" anchor="ctr">
                <a:prstTxWarp prst="textNoShape">
                  <a:avLst/>
                </a:prstTxWarp>
                <a:spAutoFit/>
              </a:bodyPr>
              <a:lstStyle/>
              <a:p>
                <a:pPr marL="41275"/>
                <a:r>
                  <a:rPr lang="en-US" sz="1200" b="1" i="1">
                    <a:solidFill>
                      <a:srgbClr val="808080"/>
                    </a:solidFill>
                    <a:ea typeface="Arial" charset="0"/>
                    <a:cs typeface="Arial" charset="0"/>
                  </a:rPr>
                  <a:t>E/S</a:t>
                </a:r>
              </a:p>
            </p:txBody>
          </p:sp>
        </p:grpSp>
        <p:sp>
          <p:nvSpPr>
            <p:cNvPr id="73743" name="Line 23"/>
            <p:cNvSpPr>
              <a:spLocks noChangeShapeType="1"/>
            </p:cNvSpPr>
            <p:nvPr/>
          </p:nvSpPr>
          <p:spPr bwMode="auto">
            <a:xfrm>
              <a:off x="1537" y="738"/>
              <a:ext cx="1" cy="85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4" name="Line 24"/>
            <p:cNvSpPr>
              <a:spLocks noChangeShapeType="1"/>
            </p:cNvSpPr>
            <p:nvPr/>
          </p:nvSpPr>
          <p:spPr bwMode="auto">
            <a:xfrm>
              <a:off x="1673" y="955"/>
              <a:ext cx="548" cy="1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5" name="Line 25"/>
            <p:cNvSpPr>
              <a:spLocks noChangeShapeType="1"/>
            </p:cNvSpPr>
            <p:nvPr/>
          </p:nvSpPr>
          <p:spPr bwMode="auto">
            <a:xfrm>
              <a:off x="1673" y="1046"/>
              <a:ext cx="804" cy="1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6" name="Line 26"/>
            <p:cNvSpPr>
              <a:spLocks noChangeShapeType="1"/>
            </p:cNvSpPr>
            <p:nvPr/>
          </p:nvSpPr>
          <p:spPr bwMode="auto">
            <a:xfrm rot="10800000" flipH="1">
              <a:off x="2465" y="687"/>
              <a:ext cx="1" cy="369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27"/>
            <p:cNvGrpSpPr>
              <a:grpSpLocks/>
            </p:cNvGrpSpPr>
            <p:nvPr/>
          </p:nvGrpSpPr>
          <p:grpSpPr bwMode="auto">
            <a:xfrm>
              <a:off x="1458" y="920"/>
              <a:ext cx="189" cy="212"/>
              <a:chOff x="0" y="0"/>
              <a:chExt cx="189" cy="212"/>
            </a:xfrm>
          </p:grpSpPr>
          <p:sp>
            <p:nvSpPr>
              <p:cNvPr id="73751" name="Rectangle 28"/>
              <p:cNvSpPr>
                <a:spLocks/>
              </p:cNvSpPr>
              <p:nvPr/>
            </p:nvSpPr>
            <p:spPr bwMode="auto">
              <a:xfrm>
                <a:off x="0" y="0"/>
                <a:ext cx="183" cy="21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2" name="Line 29"/>
              <p:cNvSpPr>
                <a:spLocks noChangeShapeType="1"/>
              </p:cNvSpPr>
              <p:nvPr/>
            </p:nvSpPr>
            <p:spPr bwMode="auto">
              <a:xfrm>
                <a:off x="1" y="45"/>
                <a:ext cx="182" cy="1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3" name="Line 30"/>
              <p:cNvSpPr>
                <a:spLocks noChangeShapeType="1"/>
              </p:cNvSpPr>
              <p:nvPr/>
            </p:nvSpPr>
            <p:spPr bwMode="auto">
              <a:xfrm>
                <a:off x="7" y="86"/>
                <a:ext cx="182" cy="1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4" name="Line 31"/>
              <p:cNvSpPr>
                <a:spLocks noChangeShapeType="1"/>
              </p:cNvSpPr>
              <p:nvPr/>
            </p:nvSpPr>
            <p:spPr bwMode="auto">
              <a:xfrm>
                <a:off x="1" y="126"/>
                <a:ext cx="182" cy="1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5" name="Line 32"/>
              <p:cNvSpPr>
                <a:spLocks noChangeShapeType="1"/>
              </p:cNvSpPr>
              <p:nvPr/>
            </p:nvSpPr>
            <p:spPr bwMode="auto">
              <a:xfrm>
                <a:off x="7" y="167"/>
                <a:ext cx="182" cy="1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748" name="Line 33"/>
            <p:cNvSpPr>
              <a:spLocks noChangeShapeType="1"/>
            </p:cNvSpPr>
            <p:nvPr/>
          </p:nvSpPr>
          <p:spPr bwMode="auto">
            <a:xfrm>
              <a:off x="1673" y="1148"/>
              <a:ext cx="450" cy="1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9" name="Line 34"/>
            <p:cNvSpPr>
              <a:spLocks noChangeShapeType="1"/>
            </p:cNvSpPr>
            <p:nvPr/>
          </p:nvSpPr>
          <p:spPr bwMode="auto">
            <a:xfrm>
              <a:off x="2123" y="1148"/>
              <a:ext cx="390" cy="1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50" name="Rectangle 35"/>
            <p:cNvSpPr>
              <a:spLocks/>
            </p:cNvSpPr>
            <p:nvPr/>
          </p:nvSpPr>
          <p:spPr bwMode="auto">
            <a:xfrm>
              <a:off x="1963" y="1111"/>
              <a:ext cx="821" cy="1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prstTxWarp prst="textNoShape">
                <a:avLst/>
              </a:prstTxWarp>
              <a:spAutoFit/>
            </a:bodyPr>
            <a:lstStyle/>
            <a:p>
              <a:pPr marL="39688"/>
              <a:r>
                <a:rPr lang="en-US" sz="1200">
                  <a:solidFill>
                    <a:srgbClr val="808080"/>
                  </a:solidFill>
                  <a:latin typeface="Times New Roman" charset="0"/>
                  <a:ea typeface="Times New Roman" charset="0"/>
                  <a:cs typeface="Times New Roman" charset="0"/>
                  <a:sym typeface="Times New Roman" charset="0"/>
                </a:rPr>
                <a:t>outros dispositivos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905000" y="190500"/>
            <a:ext cx="7010400" cy="609600"/>
          </a:xfrm>
          <a:noFill/>
        </p:spPr>
        <p:txBody>
          <a:bodyPr anchor="b"/>
          <a:lstStyle/>
          <a:p>
            <a:r>
              <a:rPr lang="pt-BR" smtClean="0"/>
              <a:t>Exemplo</a:t>
            </a:r>
          </a:p>
        </p:txBody>
      </p:sp>
      <p:grpSp>
        <p:nvGrpSpPr>
          <p:cNvPr id="2" name="Group 2051"/>
          <p:cNvGrpSpPr>
            <a:grpSpLocks/>
          </p:cNvGrpSpPr>
          <p:nvPr/>
        </p:nvGrpSpPr>
        <p:grpSpPr bwMode="auto">
          <a:xfrm>
            <a:off x="234950" y="1631950"/>
            <a:ext cx="1612900" cy="4838700"/>
            <a:chOff x="455" y="1028"/>
            <a:chExt cx="1100" cy="3048"/>
          </a:xfrm>
        </p:grpSpPr>
        <p:sp>
          <p:nvSpPr>
            <p:cNvPr id="9262" name="Rectangle 2052"/>
            <p:cNvSpPr>
              <a:spLocks noChangeArrowheads="1"/>
            </p:cNvSpPr>
            <p:nvPr/>
          </p:nvSpPr>
          <p:spPr bwMode="auto">
            <a:xfrm>
              <a:off x="455" y="1028"/>
              <a:ext cx="1100" cy="29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  <p:sp>
          <p:nvSpPr>
            <p:cNvPr id="9263" name="Rectangle 2053"/>
            <p:cNvSpPr>
              <a:spLocks noChangeArrowheads="1"/>
            </p:cNvSpPr>
            <p:nvPr/>
          </p:nvSpPr>
          <p:spPr bwMode="auto">
            <a:xfrm>
              <a:off x="475" y="3872"/>
              <a:ext cx="1070" cy="2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</p:grpSp>
      <p:grpSp>
        <p:nvGrpSpPr>
          <p:cNvPr id="3" name="Group 2054"/>
          <p:cNvGrpSpPr>
            <a:grpSpLocks/>
          </p:cNvGrpSpPr>
          <p:nvPr/>
        </p:nvGrpSpPr>
        <p:grpSpPr bwMode="auto">
          <a:xfrm>
            <a:off x="209550" y="2290763"/>
            <a:ext cx="1712913" cy="1336675"/>
            <a:chOff x="437" y="1443"/>
            <a:chExt cx="1170" cy="842"/>
          </a:xfrm>
        </p:grpSpPr>
        <p:sp>
          <p:nvSpPr>
            <p:cNvPr id="9259" name="Rectangle 2055"/>
            <p:cNvSpPr>
              <a:spLocks noChangeArrowheads="1"/>
            </p:cNvSpPr>
            <p:nvPr/>
          </p:nvSpPr>
          <p:spPr bwMode="auto">
            <a:xfrm>
              <a:off x="437" y="1443"/>
              <a:ext cx="1029" cy="20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1" hangingPunct="1"/>
              <a:r>
                <a:rPr lang="pt-BR" sz="1400" b="1" i="1">
                  <a:solidFill>
                    <a:schemeClr val="accent2"/>
                  </a:solidFill>
                  <a:latin typeface="Arial" pitchFamily="34" charset="0"/>
                </a:rPr>
                <a:t>Contr. Serviços</a:t>
              </a:r>
            </a:p>
          </p:txBody>
        </p:sp>
        <p:sp>
          <p:nvSpPr>
            <p:cNvPr id="9260" name="Rectangle 2056"/>
            <p:cNvSpPr>
              <a:spLocks noChangeArrowheads="1"/>
            </p:cNvSpPr>
            <p:nvPr/>
          </p:nvSpPr>
          <p:spPr bwMode="auto">
            <a:xfrm>
              <a:off x="746" y="1699"/>
              <a:ext cx="861" cy="20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1" hangingPunct="1"/>
              <a:r>
                <a:rPr lang="pt-PT" sz="1400" b="1" i="1">
                  <a:solidFill>
                    <a:schemeClr val="accent2"/>
                  </a:solidFill>
                  <a:latin typeface="Arial" pitchFamily="34" charset="0"/>
                </a:rPr>
                <a:t>Escalonador</a:t>
              </a:r>
              <a:endParaRPr lang="pt-BR" sz="1400" b="1" i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9261" name="Rectangle 2057"/>
            <p:cNvSpPr>
              <a:spLocks noChangeArrowheads="1"/>
            </p:cNvSpPr>
            <p:nvPr/>
          </p:nvSpPr>
          <p:spPr bwMode="auto">
            <a:xfrm>
              <a:off x="482" y="1951"/>
              <a:ext cx="1057" cy="334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38100" tIns="46038" rIns="38100" bIns="46038">
              <a:spAutoFit/>
            </a:bodyPr>
            <a:lstStyle/>
            <a:p>
              <a:pPr algn="ctr" eaLnBrk="1" hangingPunct="1"/>
              <a:r>
                <a:rPr lang="pt-BR" sz="1400" b="1" i="1">
                  <a:solidFill>
                    <a:schemeClr val="accent2"/>
                  </a:solidFill>
                  <a:latin typeface="Arial" pitchFamily="34" charset="0"/>
                </a:rPr>
                <a:t>contr. interrupção</a:t>
              </a:r>
            </a:p>
          </p:txBody>
        </p:sp>
      </p:grpSp>
      <p:sp>
        <p:nvSpPr>
          <p:cNvPr id="9221" name="Rectangle 2058"/>
          <p:cNvSpPr>
            <a:spLocks noChangeArrowheads="1"/>
          </p:cNvSpPr>
          <p:nvPr/>
        </p:nvSpPr>
        <p:spPr bwMode="auto">
          <a:xfrm>
            <a:off x="242857" y="1700213"/>
            <a:ext cx="164788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Sist. Operacional</a:t>
            </a:r>
          </a:p>
        </p:txBody>
      </p:sp>
      <p:sp>
        <p:nvSpPr>
          <p:cNvPr id="9222" name="Line 2059"/>
          <p:cNvSpPr>
            <a:spLocks noChangeShapeType="1"/>
          </p:cNvSpPr>
          <p:nvPr/>
        </p:nvSpPr>
        <p:spPr bwMode="auto">
          <a:xfrm>
            <a:off x="234950" y="3536950"/>
            <a:ext cx="14605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23" name="Line 2060"/>
          <p:cNvSpPr>
            <a:spLocks noChangeShapeType="1"/>
          </p:cNvSpPr>
          <p:nvPr/>
        </p:nvSpPr>
        <p:spPr bwMode="auto">
          <a:xfrm>
            <a:off x="249238" y="4546600"/>
            <a:ext cx="144621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24" name="Line 2061"/>
          <p:cNvSpPr>
            <a:spLocks noChangeShapeType="1"/>
          </p:cNvSpPr>
          <p:nvPr/>
        </p:nvSpPr>
        <p:spPr bwMode="auto">
          <a:xfrm>
            <a:off x="234950" y="5556250"/>
            <a:ext cx="1487488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25" name="Rectangle 2062"/>
          <p:cNvSpPr>
            <a:spLocks noChangeArrowheads="1"/>
          </p:cNvSpPr>
          <p:nvPr/>
        </p:nvSpPr>
        <p:spPr bwMode="auto">
          <a:xfrm>
            <a:off x="285750" y="3617913"/>
            <a:ext cx="963613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R</a:t>
            </a:r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odando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26" name="Rectangle 2063"/>
          <p:cNvSpPr>
            <a:spLocks noChangeArrowheads="1"/>
          </p:cNvSpPr>
          <p:nvPr/>
        </p:nvSpPr>
        <p:spPr bwMode="auto">
          <a:xfrm>
            <a:off x="276225" y="4538663"/>
            <a:ext cx="768350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B</a:t>
            </a:r>
          </a:p>
          <a:p>
            <a:pPr algn="ctr" eaLnBrk="1" hangingPunct="1"/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Pronto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27" name="Rectangle 2064"/>
          <p:cNvSpPr>
            <a:spLocks noChangeArrowheads="1"/>
          </p:cNvSpPr>
          <p:nvPr/>
        </p:nvSpPr>
        <p:spPr bwMode="auto">
          <a:xfrm>
            <a:off x="125048" y="5548313"/>
            <a:ext cx="171681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Outros processos</a:t>
            </a:r>
          </a:p>
        </p:txBody>
      </p:sp>
      <p:sp>
        <p:nvSpPr>
          <p:cNvPr id="9228" name="Rectangle 2065"/>
          <p:cNvSpPr>
            <a:spLocks noChangeArrowheads="1"/>
          </p:cNvSpPr>
          <p:nvPr/>
        </p:nvSpPr>
        <p:spPr bwMode="auto">
          <a:xfrm>
            <a:off x="1144588" y="3979863"/>
            <a:ext cx="854075" cy="52386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Execu</a:t>
            </a:r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-</a:t>
            </a:r>
            <a:br>
              <a:rPr lang="pt-PT" sz="1400" b="1" i="1">
                <a:solidFill>
                  <a:schemeClr val="accent2"/>
                </a:solidFill>
                <a:latin typeface="Arial" pitchFamily="34" charset="0"/>
              </a:rPr>
            </a:br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tando</a:t>
            </a:r>
          </a:p>
        </p:txBody>
      </p:sp>
      <p:grpSp>
        <p:nvGrpSpPr>
          <p:cNvPr id="4" name="Group 2067"/>
          <p:cNvGrpSpPr>
            <a:grpSpLocks/>
          </p:cNvGrpSpPr>
          <p:nvPr/>
        </p:nvGrpSpPr>
        <p:grpSpPr bwMode="auto">
          <a:xfrm>
            <a:off x="2235200" y="1619250"/>
            <a:ext cx="1595438" cy="4838700"/>
            <a:chOff x="1819" y="1020"/>
            <a:chExt cx="1089" cy="3048"/>
          </a:xfrm>
        </p:grpSpPr>
        <p:sp>
          <p:nvSpPr>
            <p:cNvPr id="9257" name="Rectangle 2068"/>
            <p:cNvSpPr>
              <a:spLocks noChangeArrowheads="1"/>
            </p:cNvSpPr>
            <p:nvPr/>
          </p:nvSpPr>
          <p:spPr bwMode="auto">
            <a:xfrm>
              <a:off x="1819" y="1020"/>
              <a:ext cx="1089" cy="29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  <p:sp>
          <p:nvSpPr>
            <p:cNvPr id="9258" name="Rectangle 2069"/>
            <p:cNvSpPr>
              <a:spLocks noChangeArrowheads="1"/>
            </p:cNvSpPr>
            <p:nvPr/>
          </p:nvSpPr>
          <p:spPr bwMode="auto">
            <a:xfrm>
              <a:off x="1839" y="3864"/>
              <a:ext cx="1059" cy="2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</p:grpSp>
      <p:sp>
        <p:nvSpPr>
          <p:cNvPr id="9230" name="Rectangle 2070"/>
          <p:cNvSpPr>
            <a:spLocks noChangeArrowheads="1"/>
          </p:cNvSpPr>
          <p:nvPr/>
        </p:nvSpPr>
        <p:spPr bwMode="auto">
          <a:xfrm>
            <a:off x="2179607" y="1738313"/>
            <a:ext cx="164788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Sist. Operacional</a:t>
            </a:r>
          </a:p>
        </p:txBody>
      </p:sp>
      <p:sp>
        <p:nvSpPr>
          <p:cNvPr id="9231" name="Line 2071"/>
          <p:cNvSpPr>
            <a:spLocks noChangeShapeType="1"/>
          </p:cNvSpPr>
          <p:nvPr/>
        </p:nvSpPr>
        <p:spPr bwMode="auto">
          <a:xfrm>
            <a:off x="2303463" y="3460750"/>
            <a:ext cx="145891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32" name="Line 2072"/>
          <p:cNvSpPr>
            <a:spLocks noChangeShapeType="1"/>
          </p:cNvSpPr>
          <p:nvPr/>
        </p:nvSpPr>
        <p:spPr bwMode="auto">
          <a:xfrm>
            <a:off x="2381250" y="4533900"/>
            <a:ext cx="144621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33" name="Line 2073"/>
          <p:cNvSpPr>
            <a:spLocks noChangeShapeType="1"/>
          </p:cNvSpPr>
          <p:nvPr/>
        </p:nvSpPr>
        <p:spPr bwMode="auto">
          <a:xfrm>
            <a:off x="2362200" y="5543550"/>
            <a:ext cx="14859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34" name="Rectangle 2074"/>
          <p:cNvSpPr>
            <a:spLocks noChangeArrowheads="1"/>
          </p:cNvSpPr>
          <p:nvPr/>
        </p:nvSpPr>
        <p:spPr bwMode="auto">
          <a:xfrm>
            <a:off x="2387600" y="3617913"/>
            <a:ext cx="1193800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Bloqueado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35" name="Rectangle 2075"/>
          <p:cNvSpPr>
            <a:spLocks noChangeArrowheads="1"/>
          </p:cNvSpPr>
          <p:nvPr/>
        </p:nvSpPr>
        <p:spPr bwMode="auto">
          <a:xfrm>
            <a:off x="2255838" y="4551363"/>
            <a:ext cx="869950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B</a:t>
            </a:r>
          </a:p>
          <a:p>
            <a:pPr algn="ctr" eaLnBrk="1" hangingPunct="1"/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Pronto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36" name="Rectangle 2076"/>
          <p:cNvSpPr>
            <a:spLocks noChangeArrowheads="1"/>
          </p:cNvSpPr>
          <p:nvPr/>
        </p:nvSpPr>
        <p:spPr bwMode="auto">
          <a:xfrm>
            <a:off x="3413125" y="1585913"/>
            <a:ext cx="746125" cy="52386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Execu-tando</a:t>
            </a:r>
          </a:p>
        </p:txBody>
      </p:sp>
      <p:sp>
        <p:nvSpPr>
          <p:cNvPr id="9237" name="Rectangle 2078"/>
          <p:cNvSpPr>
            <a:spLocks noChangeArrowheads="1"/>
          </p:cNvSpPr>
          <p:nvPr/>
        </p:nvSpPr>
        <p:spPr bwMode="auto">
          <a:xfrm>
            <a:off x="2227263" y="2163763"/>
            <a:ext cx="1509712" cy="3175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Contr. Serviços</a:t>
            </a:r>
          </a:p>
        </p:txBody>
      </p:sp>
      <p:sp>
        <p:nvSpPr>
          <p:cNvPr id="9238" name="Rectangle 2079"/>
          <p:cNvSpPr>
            <a:spLocks noChangeArrowheads="1"/>
          </p:cNvSpPr>
          <p:nvPr/>
        </p:nvSpPr>
        <p:spPr bwMode="auto">
          <a:xfrm>
            <a:off x="2578100" y="2570163"/>
            <a:ext cx="1260475" cy="3175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Escalonador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39" name="Rectangle 2080"/>
          <p:cNvSpPr>
            <a:spLocks noChangeArrowheads="1"/>
          </p:cNvSpPr>
          <p:nvPr/>
        </p:nvSpPr>
        <p:spPr bwMode="auto">
          <a:xfrm>
            <a:off x="2293938" y="2970213"/>
            <a:ext cx="1547812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38100" tIns="46038" rIns="38100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contr. interrupção</a:t>
            </a:r>
          </a:p>
        </p:txBody>
      </p:sp>
      <p:sp>
        <p:nvSpPr>
          <p:cNvPr id="9240" name="Rectangle 2081"/>
          <p:cNvSpPr>
            <a:spLocks noChangeArrowheads="1"/>
          </p:cNvSpPr>
          <p:nvPr/>
        </p:nvSpPr>
        <p:spPr bwMode="auto">
          <a:xfrm>
            <a:off x="2177686" y="5637213"/>
            <a:ext cx="171681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Outros processos</a:t>
            </a:r>
          </a:p>
        </p:txBody>
      </p:sp>
      <p:grpSp>
        <p:nvGrpSpPr>
          <p:cNvPr id="5" name="Group 2083"/>
          <p:cNvGrpSpPr>
            <a:grpSpLocks/>
          </p:cNvGrpSpPr>
          <p:nvPr/>
        </p:nvGrpSpPr>
        <p:grpSpPr bwMode="auto">
          <a:xfrm>
            <a:off x="4449763" y="1574800"/>
            <a:ext cx="1689100" cy="4838700"/>
            <a:chOff x="3331" y="992"/>
            <a:chExt cx="1152" cy="3048"/>
          </a:xfrm>
        </p:grpSpPr>
        <p:sp>
          <p:nvSpPr>
            <p:cNvPr id="9255" name="Rectangle 2084"/>
            <p:cNvSpPr>
              <a:spLocks noChangeArrowheads="1"/>
            </p:cNvSpPr>
            <p:nvPr/>
          </p:nvSpPr>
          <p:spPr bwMode="auto">
            <a:xfrm>
              <a:off x="3331" y="992"/>
              <a:ext cx="1152" cy="29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  <p:sp>
          <p:nvSpPr>
            <p:cNvPr id="9256" name="Rectangle 2085"/>
            <p:cNvSpPr>
              <a:spLocks noChangeArrowheads="1"/>
            </p:cNvSpPr>
            <p:nvPr/>
          </p:nvSpPr>
          <p:spPr bwMode="auto">
            <a:xfrm>
              <a:off x="3352" y="3836"/>
              <a:ext cx="1121" cy="2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</p:grpSp>
      <p:sp>
        <p:nvSpPr>
          <p:cNvPr id="9242" name="Line 2086"/>
          <p:cNvSpPr>
            <a:spLocks noChangeShapeType="1"/>
          </p:cNvSpPr>
          <p:nvPr/>
        </p:nvSpPr>
        <p:spPr bwMode="auto">
          <a:xfrm>
            <a:off x="4622800" y="3390900"/>
            <a:ext cx="145891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43" name="Line 2087"/>
          <p:cNvSpPr>
            <a:spLocks noChangeShapeType="1"/>
          </p:cNvSpPr>
          <p:nvPr/>
        </p:nvSpPr>
        <p:spPr bwMode="auto">
          <a:xfrm>
            <a:off x="4641850" y="4400550"/>
            <a:ext cx="144621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44" name="Line 2088"/>
          <p:cNvSpPr>
            <a:spLocks noChangeShapeType="1"/>
          </p:cNvSpPr>
          <p:nvPr/>
        </p:nvSpPr>
        <p:spPr bwMode="auto">
          <a:xfrm>
            <a:off x="4622800" y="5410200"/>
            <a:ext cx="1487488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45" name="Rectangle 2089"/>
          <p:cNvSpPr>
            <a:spLocks noChangeArrowheads="1"/>
          </p:cNvSpPr>
          <p:nvPr/>
        </p:nvSpPr>
        <p:spPr bwMode="auto">
          <a:xfrm>
            <a:off x="4459288" y="3471863"/>
            <a:ext cx="1130300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Bloqueado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46" name="Rectangle 2090"/>
          <p:cNvSpPr>
            <a:spLocks noChangeArrowheads="1"/>
          </p:cNvSpPr>
          <p:nvPr/>
        </p:nvSpPr>
        <p:spPr bwMode="auto">
          <a:xfrm>
            <a:off x="4652963" y="4411663"/>
            <a:ext cx="963612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B</a:t>
            </a:r>
          </a:p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R</a:t>
            </a:r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odando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47" name="Rectangle 2091"/>
          <p:cNvSpPr>
            <a:spLocks noChangeArrowheads="1"/>
          </p:cNvSpPr>
          <p:nvPr/>
        </p:nvSpPr>
        <p:spPr bwMode="auto">
          <a:xfrm>
            <a:off x="5522913" y="4859338"/>
            <a:ext cx="796925" cy="52386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Execu-</a:t>
            </a:r>
          </a:p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tando</a:t>
            </a:r>
          </a:p>
        </p:txBody>
      </p:sp>
      <p:grpSp>
        <p:nvGrpSpPr>
          <p:cNvPr id="6" name="Group 2092"/>
          <p:cNvGrpSpPr>
            <a:grpSpLocks/>
          </p:cNvGrpSpPr>
          <p:nvPr/>
        </p:nvGrpSpPr>
        <p:grpSpPr bwMode="auto">
          <a:xfrm>
            <a:off x="4429125" y="2151063"/>
            <a:ext cx="1714500" cy="1336675"/>
            <a:chOff x="3317" y="1355"/>
            <a:chExt cx="1169" cy="842"/>
          </a:xfrm>
        </p:grpSpPr>
        <p:sp>
          <p:nvSpPr>
            <p:cNvPr id="9252" name="Rectangle 2093"/>
            <p:cNvSpPr>
              <a:spLocks noChangeArrowheads="1"/>
            </p:cNvSpPr>
            <p:nvPr/>
          </p:nvSpPr>
          <p:spPr bwMode="auto">
            <a:xfrm>
              <a:off x="3317" y="1355"/>
              <a:ext cx="1028" cy="20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1" hangingPunct="1"/>
              <a:r>
                <a:rPr lang="pt-BR" sz="1400" b="1" i="1">
                  <a:solidFill>
                    <a:schemeClr val="accent2"/>
                  </a:solidFill>
                  <a:latin typeface="Arial" pitchFamily="34" charset="0"/>
                </a:rPr>
                <a:t>Contr. Serviços</a:t>
              </a:r>
            </a:p>
          </p:txBody>
        </p:sp>
        <p:sp>
          <p:nvSpPr>
            <p:cNvPr id="9253" name="Rectangle 2094"/>
            <p:cNvSpPr>
              <a:spLocks noChangeArrowheads="1"/>
            </p:cNvSpPr>
            <p:nvPr/>
          </p:nvSpPr>
          <p:spPr bwMode="auto">
            <a:xfrm>
              <a:off x="3626" y="1611"/>
              <a:ext cx="860" cy="20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1" hangingPunct="1"/>
              <a:r>
                <a:rPr lang="pt-PT" sz="1400" b="1" i="1">
                  <a:solidFill>
                    <a:schemeClr val="accent2"/>
                  </a:solidFill>
                  <a:latin typeface="Arial" pitchFamily="34" charset="0"/>
                </a:rPr>
                <a:t>Escalonador</a:t>
              </a:r>
              <a:endParaRPr lang="pt-BR" sz="1400" b="1" i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9254" name="Rectangle 2095"/>
            <p:cNvSpPr>
              <a:spLocks noChangeArrowheads="1"/>
            </p:cNvSpPr>
            <p:nvPr/>
          </p:nvSpPr>
          <p:spPr bwMode="auto">
            <a:xfrm>
              <a:off x="3361" y="1863"/>
              <a:ext cx="1058" cy="334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38100" tIns="46038" rIns="38100" bIns="46038">
              <a:spAutoFit/>
            </a:bodyPr>
            <a:lstStyle/>
            <a:p>
              <a:pPr algn="ctr" eaLnBrk="1" hangingPunct="1"/>
              <a:r>
                <a:rPr lang="pt-BR" sz="1400" b="1" i="1">
                  <a:solidFill>
                    <a:schemeClr val="accent2"/>
                  </a:solidFill>
                  <a:latin typeface="Arial" pitchFamily="34" charset="0"/>
                </a:rPr>
                <a:t>contr. interrupção</a:t>
              </a:r>
            </a:p>
          </p:txBody>
        </p:sp>
      </p:grpSp>
      <p:sp>
        <p:nvSpPr>
          <p:cNvPr id="9249" name="Rectangle 2096"/>
          <p:cNvSpPr>
            <a:spLocks noChangeArrowheads="1"/>
          </p:cNvSpPr>
          <p:nvPr/>
        </p:nvSpPr>
        <p:spPr bwMode="auto">
          <a:xfrm>
            <a:off x="4370023" y="5535613"/>
            <a:ext cx="171681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Outros processos</a:t>
            </a:r>
          </a:p>
        </p:txBody>
      </p:sp>
      <p:sp>
        <p:nvSpPr>
          <p:cNvPr id="9250" name="Rectangle 2097"/>
          <p:cNvSpPr>
            <a:spLocks noChangeArrowheads="1"/>
          </p:cNvSpPr>
          <p:nvPr/>
        </p:nvSpPr>
        <p:spPr bwMode="auto">
          <a:xfrm>
            <a:off x="4475926" y="1674813"/>
            <a:ext cx="164788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Sist. Operacional</a:t>
            </a:r>
          </a:p>
        </p:txBody>
      </p:sp>
      <p:sp>
        <p:nvSpPr>
          <p:cNvPr id="35890" name="Rectangle 2098"/>
          <p:cNvSpPr>
            <a:spLocks noChangeArrowheads="1"/>
          </p:cNvSpPr>
          <p:nvPr/>
        </p:nvSpPr>
        <p:spPr bwMode="auto">
          <a:xfrm>
            <a:off x="6418263" y="1539875"/>
            <a:ext cx="2627312" cy="18161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algn="ctr" rotWithShape="0">
              <a:srgbClr val="000000"/>
            </a:outerShdw>
          </a:effectLst>
        </p:spPr>
        <p:txBody>
          <a:bodyPr lIns="92075" tIns="46038" rIns="92075" bIns="46038">
            <a:spAutoFit/>
          </a:bodyPr>
          <a:lstStyle/>
          <a:p>
            <a:pPr marL="190500" indent="-190500" eaLnBrk="1" hangingPunct="1">
              <a:defRPr/>
            </a:pPr>
            <a:r>
              <a:rPr lang="pt-BR" sz="1600" b="1" i="1" u="sng">
                <a:latin typeface="Arial" charset="0"/>
              </a:rPr>
              <a:t>Processo A parou:</a:t>
            </a:r>
            <a:endParaRPr lang="pt-BR" sz="1600" b="1" i="1">
              <a:latin typeface="Arial" charset="0"/>
            </a:endParaRPr>
          </a:p>
          <a:p>
            <a:pPr marL="190500" indent="-190500" eaLnBrk="1" hangingPunct="1">
              <a:buFontTx/>
              <a:buChar char="•"/>
              <a:defRPr/>
            </a:pPr>
            <a:r>
              <a:rPr lang="pt-BR" sz="1600" b="1" i="1">
                <a:latin typeface="Arial" charset="0"/>
              </a:rPr>
              <a:t>Req. serviço ao S.O.</a:t>
            </a:r>
          </a:p>
          <a:p>
            <a:pPr marL="190500" indent="-190500" eaLnBrk="1" hangingPunct="1">
              <a:buFontTx/>
              <a:buChar char="•"/>
              <a:defRPr/>
            </a:pPr>
            <a:r>
              <a:rPr lang="pt-BR" sz="1600" b="1" i="1">
                <a:latin typeface="Arial" charset="0"/>
              </a:rPr>
              <a:t>Interrupção de A</a:t>
            </a:r>
            <a:br>
              <a:rPr lang="pt-BR" sz="1600" b="1" i="1">
                <a:latin typeface="Arial" charset="0"/>
              </a:rPr>
            </a:br>
            <a:r>
              <a:rPr lang="pt-BR" sz="1600" b="1" i="1">
                <a:latin typeface="Arial" charset="0"/>
              </a:rPr>
              <a:t>Ex. erro</a:t>
            </a:r>
          </a:p>
          <a:p>
            <a:pPr marL="190500" indent="-190500" eaLnBrk="1" hangingPunct="1">
              <a:buFontTx/>
              <a:buChar char="•"/>
              <a:defRPr/>
            </a:pPr>
            <a:r>
              <a:rPr lang="pt-BR" sz="1600" b="1" i="1">
                <a:latin typeface="Arial" charset="0"/>
              </a:rPr>
              <a:t>Interrupção de outra fonte</a:t>
            </a:r>
            <a:r>
              <a:rPr lang="pt-PT" sz="1600" b="1" i="1">
                <a:latin typeface="Arial" charset="0"/>
              </a:rPr>
              <a:t>.  E</a:t>
            </a:r>
            <a:r>
              <a:rPr lang="pt-BR" sz="1600" b="1" i="1">
                <a:latin typeface="Arial" charset="0"/>
              </a:rPr>
              <a:t>x. I/O</a:t>
            </a:r>
            <a:endParaRPr lang="pt-PT" sz="1600" b="1" i="1">
              <a:latin typeface="Arial" charset="0"/>
            </a:endParaRPr>
          </a:p>
          <a:p>
            <a:pPr marL="190500" indent="-190500" eaLnBrk="1" hangingPunct="1">
              <a:buFontTx/>
              <a:buChar char="•"/>
              <a:defRPr/>
            </a:pPr>
            <a:r>
              <a:rPr lang="pt-PT" sz="1600" b="1" i="1">
                <a:latin typeface="Arial" charset="0"/>
              </a:rPr>
              <a:t>Tempo acabou</a:t>
            </a:r>
            <a:endParaRPr lang="pt-BR" sz="1600" b="1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/>
              <a:t>Criação de Processos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/>
            <a:r>
              <a:rPr lang="en-US"/>
              <a:t>Principais eventos que levam à criação de processos</a:t>
            </a:r>
          </a:p>
          <a:p>
            <a:pPr marL="782638" lvl="1" eaLnBrk="1" hangingPunct="1"/>
            <a:r>
              <a:rPr lang="en-US"/>
              <a:t>Início do sistema</a:t>
            </a:r>
          </a:p>
          <a:p>
            <a:pPr marL="782638" lvl="1" eaLnBrk="1" hangingPunct="1"/>
            <a:r>
              <a:rPr lang="en-US"/>
              <a:t>Execução de chamada ao sistema de criação de processos</a:t>
            </a:r>
          </a:p>
          <a:p>
            <a:pPr marL="782638" lvl="1" eaLnBrk="1" hangingPunct="1"/>
            <a:r>
              <a:rPr lang="en-US"/>
              <a:t>Solicitação do usuário para criar um novo processo</a:t>
            </a:r>
          </a:p>
          <a:p>
            <a:pPr marL="782638" lvl="1" eaLnBrk="1" hangingPunct="1"/>
            <a:r>
              <a:rPr lang="en-US"/>
              <a:t>Início de um job em lote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/>
              <a:t>Término de Processos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/>
            <a:r>
              <a:rPr lang="en-US"/>
              <a:t>Condições que levam ao término de processos</a:t>
            </a:r>
          </a:p>
          <a:p>
            <a:pPr marL="782638" lvl="1" eaLnBrk="1" hangingPunct="1"/>
            <a:r>
              <a:rPr lang="en-US"/>
              <a:t>Saída normal (voluntária)</a:t>
            </a:r>
          </a:p>
          <a:p>
            <a:pPr marL="782638" lvl="1" eaLnBrk="1" hangingPunct="1"/>
            <a:r>
              <a:rPr lang="en-US"/>
              <a:t>Saída por erro (voluntária)</a:t>
            </a:r>
          </a:p>
          <a:p>
            <a:pPr marL="782638" lvl="1" eaLnBrk="1" hangingPunct="1"/>
            <a:r>
              <a:rPr lang="en-US"/>
              <a:t>Erro fatal (involuntário)</a:t>
            </a:r>
          </a:p>
          <a:p>
            <a:pPr marL="782638" lvl="1" eaLnBrk="1" hangingPunct="1"/>
            <a:r>
              <a:rPr lang="en-US"/>
              <a:t>Cancelamento por um outro processo (involuntário)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/>
              <a:t>Hierarquias de Processos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>
              <a:lnSpc>
                <a:spcPct val="90000"/>
              </a:lnSpc>
            </a:pPr>
            <a:r>
              <a:rPr lang="en-US"/>
              <a:t>Processo “pai” cria um processo “filho”, processo filho pode criar seu próprio processo …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Formando uma hierarquia</a:t>
            </a:r>
          </a:p>
          <a:p>
            <a:pPr marL="782638" lvl="1" eaLnBrk="1" hangingPunct="1">
              <a:lnSpc>
                <a:spcPct val="90000"/>
              </a:lnSpc>
            </a:pPr>
            <a:r>
              <a:rPr lang="en-US"/>
              <a:t>UNIX chama isso de “grupo de processos”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Windows não possui o conceito de hierarquia de processos</a:t>
            </a:r>
          </a:p>
          <a:p>
            <a:pPr marL="782638" lvl="1" eaLnBrk="1" hangingPunct="1">
              <a:lnSpc>
                <a:spcPct val="90000"/>
              </a:lnSpc>
            </a:pPr>
            <a:r>
              <a:rPr lang="en-US"/>
              <a:t>Todos os processos são criados iguais (sem conceito de “pai” e “filho”)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 </a:t>
            </a:r>
            <a:r>
              <a:rPr lang="en-US" i="1" dirty="0" smtClean="0"/>
              <a:t>threads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95C77-B3E3-974D-9E9B-3A9F8C26472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 rIns="132080" anchor="t"/>
          <a:lstStyle/>
          <a:p>
            <a:pPr eaLnBrk="1" hangingPunct="1"/>
            <a:r>
              <a:rPr lang="en-US"/>
              <a:t>Threads: Motivação</a:t>
            </a:r>
            <a:br>
              <a:rPr lang="en-US"/>
            </a:br>
            <a:r>
              <a:rPr lang="en-US"/>
              <a:t>Concorrência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>
              <a:buClr>
                <a:srgbClr val="000000"/>
              </a:buClr>
              <a:buFont typeface="Helvetica" charset="0"/>
              <a:buChar char="•"/>
            </a:pPr>
            <a:r>
              <a:rPr lang="en-US"/>
              <a:t>Problemas:</a:t>
            </a:r>
          </a:p>
          <a:p>
            <a:pPr marL="782638" lvl="1" eaLnBrk="1" hangingPunct="1">
              <a:buClr>
                <a:srgbClr val="000000"/>
              </a:buClr>
              <a:buFont typeface="Helvetica" charset="0"/>
              <a:buChar char="–"/>
            </a:pPr>
            <a:r>
              <a:rPr lang="en-US"/>
              <a:t>Programas que precisam de mais poder computacional</a:t>
            </a:r>
          </a:p>
          <a:p>
            <a:pPr marL="782638" lvl="1" eaLnBrk="1" hangingPunct="1">
              <a:buClr>
                <a:srgbClr val="000000"/>
              </a:buClr>
              <a:buFont typeface="Helvetica" charset="0"/>
              <a:buChar char="–"/>
            </a:pPr>
            <a:r>
              <a:rPr lang="en-US"/>
              <a:t>Dificuldade de implementação de CPUs mais rápidas</a:t>
            </a:r>
          </a:p>
          <a:p>
            <a:pPr eaLnBrk="1" hangingPunct="1">
              <a:buClr>
                <a:srgbClr val="000000"/>
              </a:buClr>
              <a:buFont typeface="Helvetica" charset="0"/>
              <a:buChar char="•"/>
            </a:pPr>
            <a:endParaRPr lang="en-US"/>
          </a:p>
          <a:p>
            <a:pPr eaLnBrk="1" hangingPunct="1">
              <a:buClr>
                <a:srgbClr val="000000"/>
              </a:buClr>
              <a:buFont typeface="Helvetica" charset="0"/>
              <a:buChar char="•"/>
            </a:pPr>
            <a:r>
              <a:rPr lang="en-US"/>
              <a:t>Solução:</a:t>
            </a:r>
          </a:p>
          <a:p>
            <a:pPr marL="782638" lvl="1" eaLnBrk="1" hangingPunct="1">
              <a:buClr>
                <a:srgbClr val="000000"/>
              </a:buClr>
              <a:buFont typeface="Helvetica" charset="0"/>
              <a:buChar char="–"/>
            </a:pPr>
            <a:r>
              <a:rPr lang="en-US"/>
              <a:t>Construção de computadores capazes de executar várias tarefas simultaneamente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pPr algn="l"/>
            <a:r>
              <a:rPr lang="en-US" sz="2800" dirty="0" err="1" smtClean="0"/>
              <a:t>Conceitos</a:t>
            </a:r>
            <a:r>
              <a:rPr lang="en-US" sz="2800" dirty="0" smtClean="0"/>
              <a:t> </a:t>
            </a:r>
            <a:r>
              <a:rPr lang="en-US" sz="2800" dirty="0" err="1" smtClean="0"/>
              <a:t>Básicos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525963"/>
          </a:xfrm>
        </p:spPr>
        <p:txBody>
          <a:bodyPr/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Processo</a:t>
            </a:r>
            <a:r>
              <a:rPr lang="en-US" sz="2400" dirty="0" smtClean="0"/>
              <a:t>: um </a:t>
            </a:r>
            <a:r>
              <a:rPr lang="en-US" sz="2400" dirty="0" err="1" smtClean="0"/>
              <a:t>programa</a:t>
            </a:r>
            <a:r>
              <a:rPr lang="en-US" sz="2400" dirty="0" smtClean="0"/>
              <a:t> de </a:t>
            </a:r>
            <a:r>
              <a:rPr lang="en-US" sz="2400" dirty="0" err="1" smtClean="0"/>
              <a:t>computador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execução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>
                <a:solidFill>
                  <a:srgbClr val="FF0000"/>
                </a:solidFill>
              </a:rPr>
              <a:t>Espaço</a:t>
            </a:r>
            <a:r>
              <a:rPr lang="en-US" sz="2400" dirty="0" smtClean="0">
                <a:solidFill>
                  <a:srgbClr val="FF0000"/>
                </a:solidFill>
              </a:rPr>
              <a:t> de </a:t>
            </a:r>
            <a:r>
              <a:rPr lang="en-US" sz="2400" dirty="0" err="1" smtClean="0">
                <a:solidFill>
                  <a:srgbClr val="FF0000"/>
                </a:solidFill>
              </a:rPr>
              <a:t>Endereçamento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n-US" sz="2400" dirty="0" err="1" smtClean="0"/>
              <a:t>área</a:t>
            </a:r>
            <a:r>
              <a:rPr lang="en-US" sz="2400" dirty="0" smtClean="0"/>
              <a:t> de </a:t>
            </a:r>
            <a:r>
              <a:rPr lang="en-US" sz="2400" dirty="0" err="1" smtClean="0"/>
              <a:t>memória</a:t>
            </a:r>
            <a:r>
              <a:rPr lang="en-US" sz="2400" dirty="0" smtClean="0"/>
              <a:t> </a:t>
            </a:r>
            <a:r>
              <a:rPr lang="en-US" sz="2400" dirty="0" err="1" smtClean="0"/>
              <a:t>alocada</a:t>
            </a:r>
            <a:r>
              <a:rPr lang="en-US" sz="2400" dirty="0" smtClean="0"/>
              <a:t> a um </a:t>
            </a:r>
            <a:r>
              <a:rPr lang="en-US" sz="2400" dirty="0" err="1" smtClean="0"/>
              <a:t>processo</a:t>
            </a:r>
            <a:r>
              <a:rPr lang="en-US" sz="2400" dirty="0" smtClean="0"/>
              <a:t>. </a:t>
            </a:r>
            <a:r>
              <a:rPr lang="en-US" sz="2000" dirty="0" err="1" smtClean="0"/>
              <a:t>Dois</a:t>
            </a:r>
            <a:r>
              <a:rPr lang="en-US" sz="2000" dirty="0" smtClean="0"/>
              <a:t> </a:t>
            </a:r>
            <a:r>
              <a:rPr lang="en-US" sz="2000" dirty="0" err="1" smtClean="0"/>
              <a:t>endereços</a:t>
            </a:r>
            <a:r>
              <a:rPr lang="en-US" sz="2000" dirty="0" smtClean="0"/>
              <a:t> </a:t>
            </a:r>
            <a:r>
              <a:rPr lang="en-US" sz="2000" dirty="0" err="1" smtClean="0"/>
              <a:t>podem</a:t>
            </a:r>
            <a:r>
              <a:rPr lang="en-US" sz="2000" dirty="0" smtClean="0"/>
              <a:t> ser </a:t>
            </a:r>
            <a:r>
              <a:rPr lang="en-US" sz="2000" dirty="0" err="1" smtClean="0"/>
              <a:t>numericamente</a:t>
            </a:r>
            <a:r>
              <a:rPr lang="en-US" sz="2000" dirty="0" smtClean="0"/>
              <a:t> </a:t>
            </a:r>
            <a:r>
              <a:rPr lang="en-US" sz="2000" dirty="0" err="1" smtClean="0"/>
              <a:t>iguais</a:t>
            </a:r>
            <a:r>
              <a:rPr lang="en-US" sz="2000" dirty="0" smtClean="0"/>
              <a:t>, </a:t>
            </a:r>
            <a:r>
              <a:rPr lang="en-US" sz="2000" dirty="0" err="1" smtClean="0"/>
              <a:t>mas</a:t>
            </a:r>
            <a:r>
              <a:rPr lang="en-US" sz="2000" dirty="0" smtClean="0"/>
              <a:t> se </a:t>
            </a:r>
            <a:r>
              <a:rPr lang="en-US" sz="2000" dirty="0" err="1" smtClean="0"/>
              <a:t>referirem</a:t>
            </a:r>
            <a:r>
              <a:rPr lang="en-US" sz="2000" dirty="0" smtClean="0"/>
              <a:t> a </a:t>
            </a:r>
            <a:r>
              <a:rPr lang="en-US" sz="2000" dirty="0" err="1" smtClean="0"/>
              <a:t>locais</a:t>
            </a:r>
            <a:r>
              <a:rPr lang="en-US" sz="2000" dirty="0" smtClean="0"/>
              <a:t> </a:t>
            </a:r>
            <a:r>
              <a:rPr lang="en-US" sz="2000" dirty="0" err="1" smtClean="0"/>
              <a:t>diferentes</a:t>
            </a:r>
            <a:r>
              <a:rPr lang="en-US" sz="2000" dirty="0" smtClean="0"/>
              <a:t> se </a:t>
            </a:r>
            <a:r>
              <a:rPr lang="en-US" sz="2000" dirty="0" err="1" smtClean="0"/>
              <a:t>pertencerem</a:t>
            </a:r>
            <a:r>
              <a:rPr lang="en-US" sz="2000" dirty="0" smtClean="0"/>
              <a:t> a </a:t>
            </a:r>
            <a:r>
              <a:rPr lang="en-US" sz="2000" i="1" dirty="0" err="1" smtClean="0"/>
              <a:t>espaços</a:t>
            </a:r>
            <a:r>
              <a:rPr lang="en-US" sz="2000" i="1" dirty="0" smtClean="0"/>
              <a:t> de </a:t>
            </a:r>
            <a:r>
              <a:rPr lang="en-US" sz="2000" i="1" dirty="0" err="1" smtClean="0"/>
              <a:t>endereçamento</a:t>
            </a:r>
            <a:r>
              <a:rPr lang="en-US" sz="2000" dirty="0" smtClean="0"/>
              <a:t> </a:t>
            </a:r>
            <a:r>
              <a:rPr lang="en-US" sz="2000" dirty="0" err="1" smtClean="0"/>
              <a:t>diferentes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400" dirty="0" err="1" smtClean="0">
                <a:solidFill>
                  <a:srgbClr val="FF0000"/>
                </a:solidFill>
              </a:rPr>
              <a:t>Proteção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n-US" sz="2400" dirty="0" err="1" smtClean="0"/>
              <a:t>manutenção</a:t>
            </a:r>
            <a:r>
              <a:rPr lang="en-US" sz="2400" dirty="0" smtClean="0"/>
              <a:t> da </a:t>
            </a:r>
            <a:r>
              <a:rPr lang="en-US" sz="2400" dirty="0" err="1" smtClean="0"/>
              <a:t>integridade</a:t>
            </a:r>
            <a:r>
              <a:rPr lang="en-US" sz="2400" dirty="0" smtClean="0"/>
              <a:t> dos dados de um </a:t>
            </a:r>
            <a:r>
              <a:rPr lang="en-US" sz="2400" dirty="0" err="1" smtClean="0"/>
              <a:t>processo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presença</a:t>
            </a:r>
            <a:r>
              <a:rPr lang="en-US" sz="2400" dirty="0" smtClean="0"/>
              <a:t> de </a:t>
            </a:r>
            <a:r>
              <a:rPr lang="en-US" sz="2400" dirty="0" err="1" smtClean="0"/>
              <a:t>outros</a:t>
            </a:r>
            <a:r>
              <a:rPr lang="en-US" sz="2400" dirty="0" smtClean="0"/>
              <a:t> </a:t>
            </a:r>
            <a:r>
              <a:rPr lang="en-US" sz="2400" dirty="0" err="1" smtClean="0"/>
              <a:t>processos</a:t>
            </a:r>
            <a:r>
              <a:rPr lang="en-US" sz="2400" dirty="0" smtClean="0"/>
              <a:t>. </a:t>
            </a:r>
            <a:r>
              <a:rPr lang="en-US" sz="2400" dirty="0" err="1" smtClean="0"/>
              <a:t>Implementada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conjunto</a:t>
            </a:r>
            <a:r>
              <a:rPr lang="en-US" sz="2400" dirty="0" smtClean="0"/>
              <a:t> </a:t>
            </a:r>
            <a:r>
              <a:rPr lang="en-US" sz="2400" dirty="0" err="1" smtClean="0"/>
              <a:t>pelo</a:t>
            </a:r>
            <a:r>
              <a:rPr lang="en-US" sz="2400" dirty="0" smtClean="0"/>
              <a:t> </a:t>
            </a:r>
            <a:r>
              <a:rPr lang="en-US" sz="2400" i="1" dirty="0" smtClean="0"/>
              <a:t>hardware</a:t>
            </a:r>
            <a:r>
              <a:rPr lang="en-US" sz="2400" dirty="0" smtClean="0"/>
              <a:t> e </a:t>
            </a:r>
            <a:r>
              <a:rPr lang="en-US" sz="2400" dirty="0" err="1" smtClean="0"/>
              <a:t>sistema</a:t>
            </a:r>
            <a:r>
              <a:rPr lang="en-US" sz="2400" dirty="0" smtClean="0"/>
              <a:t> </a:t>
            </a:r>
            <a:r>
              <a:rPr lang="en-US" sz="2400" dirty="0" err="1" smtClean="0"/>
              <a:t>operacional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692275"/>
          </a:xfrm>
        </p:spPr>
        <p:txBody>
          <a:bodyPr rIns="132080"/>
          <a:lstStyle/>
          <a:p>
            <a:pPr eaLnBrk="1" hangingPunct="1"/>
            <a:r>
              <a:rPr lang="en-US"/>
              <a:t>Threads</a:t>
            </a:r>
            <a:br>
              <a:rPr lang="en-US"/>
            </a:br>
            <a:r>
              <a:rPr lang="en-US"/>
              <a:t>O Modelo de Thread (1)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413" y="5286375"/>
            <a:ext cx="7772400" cy="1571625"/>
          </a:xfrm>
        </p:spPr>
        <p:txBody>
          <a:bodyPr rIns="132080"/>
          <a:lstStyle/>
          <a:p>
            <a:pPr marL="649288" indent="-609600" eaLnBrk="1" hangingPunct="1">
              <a:lnSpc>
                <a:spcPct val="90000"/>
              </a:lnSpc>
              <a:buSzPct val="99000"/>
              <a:buFont typeface="Lucida Sans" charset="0"/>
              <a:buAutoNum type="alphaLcParenBoth"/>
            </a:pPr>
            <a:r>
              <a:rPr lang="en-US" sz="2400">
                <a:latin typeface="Arial" charset="0"/>
                <a:ea typeface="Arial" charset="0"/>
                <a:cs typeface="Arial" charset="0"/>
                <a:sym typeface="Arial" charset="0"/>
              </a:rPr>
              <a:t>Três processos, cada um com </a:t>
            </a:r>
            <a:r>
              <a:rPr lang="en-US" sz="2400" smtClean="0">
                <a:latin typeface="Arial" charset="0"/>
                <a:ea typeface="Arial" charset="0"/>
                <a:cs typeface="Arial" charset="0"/>
                <a:sym typeface="Arial" charset="0"/>
              </a:rPr>
              <a:t>uma </a:t>
            </a:r>
            <a:r>
              <a:rPr lang="en-US" sz="2400">
                <a:latin typeface="Arial" charset="0"/>
                <a:ea typeface="Arial" charset="0"/>
                <a:cs typeface="Arial" charset="0"/>
                <a:sym typeface="Arial" charset="0"/>
              </a:rPr>
              <a:t>thread</a:t>
            </a:r>
            <a:endParaRPr lang="en-US" sz="2400">
              <a:latin typeface="Arial" charset="0"/>
              <a:sym typeface="Arial" charset="0"/>
            </a:endParaRPr>
          </a:p>
          <a:p>
            <a:pPr marL="649288" indent="-609600" eaLnBrk="1" hangingPunct="1">
              <a:lnSpc>
                <a:spcPct val="90000"/>
              </a:lnSpc>
              <a:buSzPct val="99000"/>
              <a:buFont typeface="Lucida Sans" charset="0"/>
              <a:buAutoNum type="alphaLcParenBoth"/>
            </a:pPr>
            <a:r>
              <a:rPr lang="en-US" sz="2400">
                <a:latin typeface="Arial" charset="0"/>
                <a:ea typeface="Arial" charset="0"/>
                <a:cs typeface="Arial" charset="0"/>
                <a:sym typeface="Arial" charset="0"/>
              </a:rPr>
              <a:t>Um processo com três threads</a:t>
            </a:r>
            <a:endParaRPr lang="en-US" sz="2400">
              <a:latin typeface="Arial" charset="0"/>
              <a:sym typeface="Arial" charset="0"/>
            </a:endParaRPr>
          </a:p>
        </p:txBody>
      </p:sp>
      <p:pic>
        <p:nvPicPr>
          <p:cNvPr id="2458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9650" y="2019300"/>
            <a:ext cx="71247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/>
              <a:t>O Modelo de Thread (2)</a:t>
            </a:r>
          </a:p>
        </p:txBody>
      </p:sp>
      <p:pic>
        <p:nvPicPr>
          <p:cNvPr id="25604" name="Picture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2357438"/>
            <a:ext cx="63119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68488" y="4559300"/>
            <a:ext cx="2362200" cy="642938"/>
            <a:chOff x="0" y="0"/>
            <a:chExt cx="1488" cy="405"/>
          </a:xfrm>
        </p:grpSpPr>
        <p:sp>
          <p:nvSpPr>
            <p:cNvPr id="25609" name="AutoShape 5"/>
            <p:cNvSpPr>
              <a:spLocks/>
            </p:cNvSpPr>
            <p:nvPr/>
          </p:nvSpPr>
          <p:spPr bwMode="auto">
            <a:xfrm>
              <a:off x="1" y="0"/>
              <a:ext cx="1485" cy="405"/>
            </a:xfrm>
            <a:custGeom>
              <a:avLst/>
              <a:gdLst>
                <a:gd name="T0" fmla="*/ 0 w 21600"/>
                <a:gd name="T1" fmla="*/ 0 h 21600"/>
                <a:gd name="T2" fmla="*/ 0 60000 65536"/>
                <a:gd name="T3" fmla="*/ 0 w 21600"/>
                <a:gd name="T4" fmla="*/ 0 h 21600"/>
                <a:gd name="T5" fmla="*/ 21600 w 21600"/>
                <a:gd name="T6" fmla="*/ 21600 h 21600"/>
              </a:gdLst>
              <a:ahLst/>
              <a:cxnLst>
                <a:cxn ang="T2">
                  <a:pos x="T0" y="T1"/>
                </a:cxn>
              </a:cxnLst>
              <a:rect l="T3" t="T4" r="T5" b="T6"/>
              <a:pathLst>
                <a:path w="21600" h="21600">
                  <a:moveTo>
                    <a:pt x="0" y="7565"/>
                  </a:moveTo>
                  <a:lnTo>
                    <a:pt x="10064" y="7565"/>
                  </a:lnTo>
                  <a:lnTo>
                    <a:pt x="10064" y="5400"/>
                  </a:lnTo>
                  <a:lnTo>
                    <a:pt x="9327" y="5400"/>
                  </a:lnTo>
                  <a:lnTo>
                    <a:pt x="10800" y="0"/>
                  </a:lnTo>
                  <a:lnTo>
                    <a:pt x="12273" y="5400"/>
                  </a:lnTo>
                  <a:lnTo>
                    <a:pt x="11536" y="5400"/>
                  </a:lnTo>
                  <a:lnTo>
                    <a:pt x="11536" y="7565"/>
                  </a:lnTo>
                  <a:lnTo>
                    <a:pt x="21600" y="7565"/>
                  </a:lnTo>
                  <a:lnTo>
                    <a:pt x="21600" y="21600"/>
                  </a:lnTo>
                  <a:lnTo>
                    <a:pt x="0" y="21600"/>
                  </a:lnTo>
                  <a:close/>
                  <a:moveTo>
                    <a:pt x="0" y="7565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rgbClr val="89A4A7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0" name="Rectangle 6"/>
            <p:cNvSpPr>
              <a:spLocks/>
            </p:cNvSpPr>
            <p:nvPr/>
          </p:nvSpPr>
          <p:spPr bwMode="auto">
            <a:xfrm>
              <a:off x="0" y="165"/>
              <a:ext cx="1488" cy="2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25400" tIns="25400" bIns="25400" anchor="ctr">
              <a:prstTxWarp prst="textNoShape">
                <a:avLst/>
              </a:prstTxWarp>
            </a:bodyPr>
            <a:lstStyle/>
            <a:p>
              <a:pPr marL="39688" algn="ctr"/>
              <a:r>
                <a:rPr lang="en-US" sz="2000">
                  <a:solidFill>
                    <a:srgbClr val="333399"/>
                  </a:solidFill>
                  <a:latin typeface="Lucida Sans" charset="0"/>
                  <a:ea typeface="Lucida Sans" charset="0"/>
                  <a:cs typeface="Lucida Sans" charset="0"/>
                  <a:sym typeface="Lucida Sans" charset="0"/>
                </a:rPr>
                <a:t>compartilhados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040313" y="4557713"/>
            <a:ext cx="2362200" cy="642937"/>
            <a:chOff x="0" y="0"/>
            <a:chExt cx="1488" cy="405"/>
          </a:xfrm>
        </p:grpSpPr>
        <p:sp>
          <p:nvSpPr>
            <p:cNvPr id="25607" name="AutoShape 8"/>
            <p:cNvSpPr>
              <a:spLocks/>
            </p:cNvSpPr>
            <p:nvPr/>
          </p:nvSpPr>
          <p:spPr bwMode="auto">
            <a:xfrm>
              <a:off x="1" y="0"/>
              <a:ext cx="1485" cy="405"/>
            </a:xfrm>
            <a:custGeom>
              <a:avLst/>
              <a:gdLst>
                <a:gd name="T0" fmla="*/ 0 w 21600"/>
                <a:gd name="T1" fmla="*/ 0 h 21600"/>
                <a:gd name="T2" fmla="*/ 0 60000 65536"/>
                <a:gd name="T3" fmla="*/ 0 w 21600"/>
                <a:gd name="T4" fmla="*/ 0 h 21600"/>
                <a:gd name="T5" fmla="*/ 21600 w 21600"/>
                <a:gd name="T6" fmla="*/ 21600 h 21600"/>
              </a:gdLst>
              <a:ahLst/>
              <a:cxnLst>
                <a:cxn ang="T2">
                  <a:pos x="T0" y="T1"/>
                </a:cxn>
              </a:cxnLst>
              <a:rect l="T3" t="T4" r="T5" b="T6"/>
              <a:pathLst>
                <a:path w="21600" h="21600">
                  <a:moveTo>
                    <a:pt x="0" y="7565"/>
                  </a:moveTo>
                  <a:lnTo>
                    <a:pt x="10064" y="7565"/>
                  </a:lnTo>
                  <a:lnTo>
                    <a:pt x="10064" y="5400"/>
                  </a:lnTo>
                  <a:lnTo>
                    <a:pt x="9327" y="5400"/>
                  </a:lnTo>
                  <a:lnTo>
                    <a:pt x="10800" y="0"/>
                  </a:lnTo>
                  <a:lnTo>
                    <a:pt x="12273" y="5400"/>
                  </a:lnTo>
                  <a:lnTo>
                    <a:pt x="11536" y="5400"/>
                  </a:lnTo>
                  <a:lnTo>
                    <a:pt x="11536" y="7565"/>
                  </a:lnTo>
                  <a:lnTo>
                    <a:pt x="21600" y="7565"/>
                  </a:lnTo>
                  <a:lnTo>
                    <a:pt x="21600" y="21600"/>
                  </a:lnTo>
                  <a:lnTo>
                    <a:pt x="0" y="21600"/>
                  </a:lnTo>
                  <a:close/>
                  <a:moveTo>
                    <a:pt x="0" y="7565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rgbClr val="89A4A7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8" name="Rectangle 9"/>
            <p:cNvSpPr>
              <a:spLocks/>
            </p:cNvSpPr>
            <p:nvPr/>
          </p:nvSpPr>
          <p:spPr bwMode="auto">
            <a:xfrm>
              <a:off x="0" y="165"/>
              <a:ext cx="1488" cy="2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25400" tIns="25400" bIns="25400" anchor="ctr">
              <a:prstTxWarp prst="textNoShape">
                <a:avLst/>
              </a:prstTxWarp>
            </a:bodyPr>
            <a:lstStyle/>
            <a:p>
              <a:pPr marL="39688" algn="ctr"/>
              <a:r>
                <a:rPr lang="en-US" sz="2000">
                  <a:solidFill>
                    <a:srgbClr val="333399"/>
                  </a:solidFill>
                  <a:latin typeface="Lucida Sans" charset="0"/>
                  <a:ea typeface="Lucida Sans" charset="0"/>
                  <a:cs typeface="Lucida Sans" charset="0"/>
                  <a:sym typeface="Lucida Sans" charset="0"/>
                </a:rPr>
                <a:t>privados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190500"/>
            <a:ext cx="7772400" cy="2857500"/>
          </a:xfrm>
        </p:spPr>
        <p:txBody>
          <a:bodyPr rIns="132080" anchor="t"/>
          <a:lstStyle/>
          <a:p>
            <a:pPr eaLnBrk="1" hangingPunct="1"/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O Modelo de Thread (3)</a:t>
            </a:r>
            <a:endParaRPr lang="en-US">
              <a:latin typeface="Arial" charset="0"/>
              <a:sym typeface="Arial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553075"/>
            <a:ext cx="7772400" cy="1304925"/>
          </a:xfrm>
        </p:spPr>
        <p:txBody>
          <a:bodyPr rIns="132080"/>
          <a:lstStyle/>
          <a:p>
            <a:pPr algn="ctr" eaLnBrk="1" hangingPunct="1">
              <a:lnSpc>
                <a:spcPct val="90000"/>
              </a:lnSpc>
              <a:buFont typeface="Lucida San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Cada thread tem sua própria pilha</a:t>
            </a:r>
            <a:endParaRPr lang="en-US">
              <a:latin typeface="Arial" charset="0"/>
              <a:sym typeface="Arial" charset="0"/>
            </a:endParaRPr>
          </a:p>
        </p:txBody>
      </p:sp>
      <p:pic>
        <p:nvPicPr>
          <p:cNvPr id="26629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2488" y="1035050"/>
            <a:ext cx="7466012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171450"/>
            <a:ext cx="7772400" cy="2857500"/>
          </a:xfrm>
        </p:spPr>
        <p:txBody>
          <a:bodyPr rIns="132080" anchor="t"/>
          <a:lstStyle/>
          <a:p>
            <a:pPr eaLnBrk="1" hangingPunct="1"/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Uso de Thread (1)</a:t>
            </a:r>
            <a:endParaRPr lang="en-US">
              <a:latin typeface="Arial" charset="0"/>
              <a:sym typeface="Arial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667375"/>
            <a:ext cx="7772400" cy="1190625"/>
          </a:xfrm>
        </p:spPr>
        <p:txBody>
          <a:bodyPr rIns="132080"/>
          <a:lstStyle/>
          <a:p>
            <a:pPr algn="ctr" eaLnBrk="1" hangingPunct="1">
              <a:lnSpc>
                <a:spcPct val="90000"/>
              </a:lnSpc>
              <a:buFont typeface="Lucida San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Um processador de texto com três threads</a:t>
            </a:r>
            <a:endParaRPr lang="en-US">
              <a:latin typeface="Arial" charset="0"/>
              <a:sym typeface="Arial" charset="0"/>
            </a:endParaRPr>
          </a:p>
        </p:txBody>
      </p:sp>
      <p:pic>
        <p:nvPicPr>
          <p:cNvPr id="27653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5363" y="971550"/>
            <a:ext cx="7153275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228600"/>
            <a:ext cx="7772400" cy="2857500"/>
          </a:xfrm>
        </p:spPr>
        <p:txBody>
          <a:bodyPr rIns="132080" anchor="t"/>
          <a:lstStyle/>
          <a:p>
            <a:pPr eaLnBrk="1" hangingPunct="1"/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Uso de Thread (2)</a:t>
            </a:r>
            <a:endParaRPr lang="en-US">
              <a:latin typeface="Arial" charset="0"/>
              <a:sym typeface="Arial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250" y="5864225"/>
            <a:ext cx="7772400" cy="993775"/>
          </a:xfrm>
        </p:spPr>
        <p:txBody>
          <a:bodyPr rIns="132080"/>
          <a:lstStyle/>
          <a:p>
            <a:pPr algn="ctr" eaLnBrk="1" hangingPunct="1">
              <a:lnSpc>
                <a:spcPct val="80000"/>
              </a:lnSpc>
              <a:buFont typeface="Lucida Sans" charset="0"/>
              <a:buNone/>
            </a:pPr>
            <a:r>
              <a:rPr lang="en-US" sz="1800" b="1">
                <a:latin typeface="Arial" charset="0"/>
                <a:ea typeface="Arial" charset="0"/>
                <a:cs typeface="Arial" charset="0"/>
                <a:sym typeface="Arial" charset="0"/>
              </a:rPr>
              <a:t>Um servidor web com múltiplos threads</a:t>
            </a:r>
            <a:endParaRPr lang="en-US" sz="1800" b="1">
              <a:latin typeface="Arial" charset="0"/>
              <a:ea typeface="ヒラギノ角ゴ ProN W6" charset="-128"/>
              <a:cs typeface="ヒラギノ角ゴ ProN W6" charset="-128"/>
              <a:sym typeface="Arial" charset="0"/>
            </a:endParaRPr>
          </a:p>
          <a:p>
            <a:pPr algn="ctr" eaLnBrk="1" hangingPunct="1">
              <a:lnSpc>
                <a:spcPct val="80000"/>
              </a:lnSpc>
              <a:buFont typeface="Lucida Sans" charset="0"/>
              <a:buNone/>
            </a:pPr>
            <a:r>
              <a:rPr lang="en-US" sz="1800" i="1">
                <a:latin typeface="Arial" charset="0"/>
                <a:ea typeface="Arial" charset="0"/>
                <a:cs typeface="Arial" charset="0"/>
                <a:sym typeface="Arial" charset="0"/>
              </a:rPr>
              <a:t>vs</a:t>
            </a:r>
            <a:r>
              <a:rPr lang="en-US" sz="1800">
                <a:latin typeface="Arial" charset="0"/>
                <a:ea typeface="Arial" charset="0"/>
                <a:cs typeface="Arial" charset="0"/>
                <a:sym typeface="Arial" charset="0"/>
              </a:rPr>
              <a:t> um serviço Web com múltiplos servidores (mais adiante – módulo II)</a:t>
            </a:r>
            <a:endParaRPr lang="en-US" sz="1800">
              <a:latin typeface="Arial" charset="0"/>
              <a:sym typeface="Arial" charset="0"/>
            </a:endParaRPr>
          </a:p>
        </p:txBody>
      </p:sp>
      <p:pic>
        <p:nvPicPr>
          <p:cNvPr id="28677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488" y="1143000"/>
            <a:ext cx="693261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857500"/>
          </a:xfrm>
        </p:spPr>
        <p:txBody>
          <a:bodyPr rIns="132080" anchor="t"/>
          <a:lstStyle/>
          <a:p>
            <a:pPr eaLnBrk="1" hangingPunct="1"/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Implementação de</a:t>
            </a:r>
            <a:r>
              <a:rPr lang="en-US">
                <a:latin typeface="Arial" charset="0"/>
                <a:sym typeface="Arial" charset="0"/>
              </a:rPr>
              <a:t/>
            </a:r>
            <a:br>
              <a:rPr lang="en-US">
                <a:latin typeface="Arial" charset="0"/>
                <a:sym typeface="Arial" charset="0"/>
              </a:rPr>
            </a:br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 Threads de Usuário</a:t>
            </a:r>
            <a:endParaRPr lang="en-US">
              <a:latin typeface="Arial" charset="0"/>
              <a:sym typeface="Arial" charset="0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1925" y="5854700"/>
            <a:ext cx="6515100" cy="1003300"/>
          </a:xfrm>
        </p:spPr>
        <p:txBody>
          <a:bodyPr rIns="132080"/>
          <a:lstStyle/>
          <a:p>
            <a:pPr algn="ctr" eaLnBrk="1" hangingPunct="1">
              <a:buFont typeface="Lucida San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Um pacote de threads de usuário</a:t>
            </a:r>
            <a:endParaRPr lang="en-US">
              <a:latin typeface="Arial" charset="0"/>
              <a:sym typeface="Arial" charset="0"/>
            </a:endParaRPr>
          </a:p>
        </p:txBody>
      </p:sp>
      <p:pic>
        <p:nvPicPr>
          <p:cNvPr id="29701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50" y="1123950"/>
            <a:ext cx="51435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857500"/>
          </a:xfrm>
        </p:spPr>
        <p:txBody>
          <a:bodyPr rIns="132080" anchor="t"/>
          <a:lstStyle/>
          <a:p>
            <a:pPr eaLnBrk="1" hangingPunct="1"/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Implementação de</a:t>
            </a:r>
            <a:r>
              <a:rPr lang="en-US">
                <a:latin typeface="Arial" charset="0"/>
                <a:sym typeface="Arial" charset="0"/>
              </a:rPr>
              <a:t/>
            </a:r>
            <a:br>
              <a:rPr lang="en-US">
                <a:latin typeface="Arial" charset="0"/>
                <a:sym typeface="Arial" charset="0"/>
              </a:rPr>
            </a:br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 Threads de Núcleo</a:t>
            </a:r>
            <a:endParaRPr lang="en-US">
              <a:latin typeface="Arial" charset="0"/>
              <a:sym typeface="Arial" charset="0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5810250"/>
            <a:ext cx="7772400" cy="1047750"/>
          </a:xfrm>
        </p:spPr>
        <p:txBody>
          <a:bodyPr rIns="132080"/>
          <a:lstStyle/>
          <a:p>
            <a:pPr algn="ctr" eaLnBrk="1" hangingPunct="1">
              <a:buFont typeface="Lucida Sans" charset="0"/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Um pacote de threads gerenciado pelo núcleo</a:t>
            </a:r>
            <a:endParaRPr lang="en-US">
              <a:latin typeface="Arial" charset="0"/>
              <a:sym typeface="Arial" charset="0"/>
            </a:endParaRPr>
          </a:p>
        </p:txBody>
      </p:sp>
      <p:pic>
        <p:nvPicPr>
          <p:cNvPr id="30725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9050" y="1104900"/>
            <a:ext cx="40259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190500"/>
            <a:ext cx="7772400" cy="2857500"/>
          </a:xfrm>
        </p:spPr>
        <p:txBody>
          <a:bodyPr rIns="132080" anchor="t"/>
          <a:lstStyle/>
          <a:p>
            <a:pPr eaLnBrk="1" hangingPunct="1"/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Implementações Híbridas</a:t>
            </a:r>
            <a:endParaRPr lang="en-US">
              <a:latin typeface="Arial" charset="0"/>
              <a:sym typeface="Arial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629275"/>
            <a:ext cx="7772400" cy="1228725"/>
          </a:xfrm>
        </p:spPr>
        <p:txBody>
          <a:bodyPr rIns="132080"/>
          <a:lstStyle/>
          <a:p>
            <a:pPr algn="ctr" eaLnBrk="1" hangingPunct="1">
              <a:lnSpc>
                <a:spcPct val="90000"/>
              </a:lnSpc>
              <a:buFont typeface="Lucida Sans" charset="0"/>
              <a:buNone/>
            </a:pPr>
            <a:r>
              <a:rPr lang="en-US">
                <a:latin typeface="Arial" charset="0"/>
                <a:sym typeface="Arial" charset="0"/>
              </a:rPr>
              <a:t>	</a:t>
            </a:r>
            <a:r>
              <a:rPr lang="en-US">
                <a:latin typeface="Arial" charset="0"/>
                <a:ea typeface="Arial" charset="0"/>
                <a:cs typeface="Arial" charset="0"/>
                <a:sym typeface="Arial" charset="0"/>
              </a:rPr>
              <a:t>Multiplexação de threads de usuário sobre threads de núcleo</a:t>
            </a:r>
            <a:endParaRPr lang="en-US">
              <a:latin typeface="Arial" charset="0"/>
              <a:sym typeface="Arial" charset="0"/>
            </a:endParaRPr>
          </a:p>
        </p:txBody>
      </p:sp>
      <p:pic>
        <p:nvPicPr>
          <p:cNvPr id="31749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488" y="1060450"/>
            <a:ext cx="6932612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0" y="1849438"/>
            <a:ext cx="62611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Rectangle 3"/>
          <p:cNvSpPr>
            <a:spLocks noGrp="1" noChangeArrowheads="1"/>
          </p:cNvSpPr>
          <p:nvPr>
            <p:ph type="title"/>
          </p:nvPr>
        </p:nvSpPr>
        <p:spPr>
          <a:xfrm>
            <a:off x="542925" y="190500"/>
            <a:ext cx="7772400" cy="1409700"/>
          </a:xfrm>
        </p:spPr>
        <p:txBody>
          <a:bodyPr rIns="132080" anchor="t"/>
          <a:lstStyle/>
          <a:p>
            <a:pPr eaLnBrk="1" hangingPunct="1"/>
            <a:r>
              <a:rPr lang="en-US" sz="3200">
                <a:latin typeface="Arial" charset="0"/>
                <a:ea typeface="Arial" charset="0"/>
                <a:cs typeface="Arial" charset="0"/>
                <a:sym typeface="Arial" charset="0"/>
              </a:rPr>
              <a:t>Criação de um novo thread quando chega uma mensagem</a:t>
            </a:r>
            <a:endParaRPr lang="en-US" sz="3200">
              <a:latin typeface="Arial" charset="0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Processos X Threads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113" y="1981200"/>
            <a:ext cx="7989887" cy="4114800"/>
          </a:xfrm>
        </p:spPr>
        <p:txBody>
          <a:bodyPr/>
          <a:lstStyle/>
          <a:p>
            <a:r>
              <a:rPr lang="en-GB" b="1" dirty="0" err="1" smtClean="0"/>
              <a:t>Tipos</a:t>
            </a:r>
            <a:r>
              <a:rPr lang="en-GB" b="1" dirty="0" smtClean="0"/>
              <a:t> de </a:t>
            </a:r>
            <a:r>
              <a:rPr lang="en-GB" b="1" dirty="0" err="1" smtClean="0"/>
              <a:t>sistemas</a:t>
            </a:r>
            <a:endParaRPr lang="en-GB" b="1" dirty="0" smtClean="0"/>
          </a:p>
          <a:p>
            <a:pPr lvl="1"/>
            <a:r>
              <a:rPr lang="en-GB" b="1" dirty="0" smtClean="0"/>
              <a:t>1 </a:t>
            </a:r>
            <a:r>
              <a:rPr lang="en-GB" b="1" dirty="0" err="1" smtClean="0"/>
              <a:t>processo</a:t>
            </a:r>
            <a:r>
              <a:rPr lang="en-GB" b="1" dirty="0" smtClean="0"/>
              <a:t> X 1 thread:  MSDOS</a:t>
            </a:r>
          </a:p>
          <a:p>
            <a:pPr lvl="1"/>
            <a:r>
              <a:rPr lang="en-GB" b="1" dirty="0" smtClean="0"/>
              <a:t>N </a:t>
            </a:r>
            <a:r>
              <a:rPr lang="en-GB" b="1" dirty="0" err="1" smtClean="0"/>
              <a:t>processos</a:t>
            </a:r>
            <a:r>
              <a:rPr lang="en-GB" b="1" dirty="0" smtClean="0"/>
              <a:t> X 1 thread: OS/386, VAX/VMS, Windows 3.1, UNIX </a:t>
            </a:r>
            <a:r>
              <a:rPr lang="en-GB" b="1" dirty="0" err="1" smtClean="0"/>
              <a:t>antigo</a:t>
            </a:r>
            <a:endParaRPr lang="en-GB" b="1" dirty="0" smtClean="0"/>
          </a:p>
          <a:p>
            <a:pPr lvl="1"/>
            <a:r>
              <a:rPr lang="en-GB" b="1" dirty="0" smtClean="0"/>
              <a:t>1 </a:t>
            </a:r>
            <a:r>
              <a:rPr lang="en-GB" b="1" dirty="0" err="1" smtClean="0"/>
              <a:t>processo</a:t>
            </a:r>
            <a:r>
              <a:rPr lang="en-GB" b="1" dirty="0" smtClean="0"/>
              <a:t> X N threads: kernels </a:t>
            </a:r>
            <a:r>
              <a:rPr lang="en-GB" b="1" dirty="0" err="1" smtClean="0"/>
              <a:t>para</a:t>
            </a:r>
            <a:r>
              <a:rPr lang="en-GB" b="1" dirty="0" smtClean="0"/>
              <a:t> </a:t>
            </a:r>
            <a:r>
              <a:rPr lang="en-GB" b="1" dirty="0" err="1" smtClean="0"/>
              <a:t>sist</a:t>
            </a:r>
            <a:r>
              <a:rPr lang="en-GB" b="1" dirty="0" smtClean="0"/>
              <a:t>. </a:t>
            </a:r>
            <a:r>
              <a:rPr lang="en-GB" b="1" dirty="0" err="1" smtClean="0"/>
              <a:t>embarc</a:t>
            </a:r>
            <a:r>
              <a:rPr lang="en-GB" b="1" dirty="0" smtClean="0"/>
              <a:t>.</a:t>
            </a:r>
          </a:p>
          <a:p>
            <a:pPr lvl="1"/>
            <a:r>
              <a:rPr lang="en-GB" b="1" dirty="0" smtClean="0"/>
              <a:t>N </a:t>
            </a:r>
            <a:r>
              <a:rPr lang="en-GB" b="1" dirty="0" err="1" smtClean="0"/>
              <a:t>processos</a:t>
            </a:r>
            <a:r>
              <a:rPr lang="en-GB" b="1" dirty="0" smtClean="0"/>
              <a:t> X N threads: Windows 95/98,NT, UNIX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3963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/>
              <a:t>Escalonamento de processos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/>
              <a:t>Quando</a:t>
            </a:r>
            <a:r>
              <a:rPr lang="en-US" sz="2400" dirty="0"/>
              <a:t> um </a:t>
            </a:r>
            <a:r>
              <a:rPr lang="en-US" sz="2400" dirty="0" err="1"/>
              <a:t>ou</a:t>
            </a:r>
            <a:r>
              <a:rPr lang="en-US" sz="2400" dirty="0"/>
              <a:t> </a:t>
            </a:r>
            <a:r>
              <a:rPr lang="en-US" sz="2400" dirty="0" err="1"/>
              <a:t>mais</a:t>
            </a:r>
            <a:r>
              <a:rPr lang="en-US" sz="2400" dirty="0"/>
              <a:t> </a:t>
            </a:r>
            <a:r>
              <a:rPr lang="en-US" sz="2400" dirty="0" err="1"/>
              <a:t>processos</a:t>
            </a:r>
            <a:r>
              <a:rPr lang="en-US" sz="2400" dirty="0"/>
              <a:t> </a:t>
            </a:r>
            <a:r>
              <a:rPr lang="en-US" sz="2400" dirty="0" err="1"/>
              <a:t>estão</a:t>
            </a:r>
            <a:r>
              <a:rPr lang="en-US" sz="2400" dirty="0"/>
              <a:t> </a:t>
            </a:r>
            <a:r>
              <a:rPr lang="en-US" sz="2400" dirty="0" err="1"/>
              <a:t>prontos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serem</a:t>
            </a:r>
            <a:r>
              <a:rPr lang="en-US" sz="2400" dirty="0"/>
              <a:t> </a:t>
            </a:r>
            <a:r>
              <a:rPr lang="en-US" sz="2400" dirty="0" err="1"/>
              <a:t>executados</a:t>
            </a:r>
            <a:r>
              <a:rPr lang="en-US" sz="2400" dirty="0"/>
              <a:t>, o </a:t>
            </a:r>
            <a:r>
              <a:rPr lang="en-US" sz="2400" dirty="0" err="1"/>
              <a:t>sistema</a:t>
            </a:r>
            <a:r>
              <a:rPr lang="en-US" sz="2400" dirty="0"/>
              <a:t> </a:t>
            </a:r>
            <a:r>
              <a:rPr lang="en-US" sz="2400" dirty="0" err="1"/>
              <a:t>operacional</a:t>
            </a:r>
            <a:r>
              <a:rPr lang="en-US" sz="2400" dirty="0"/>
              <a:t> </a:t>
            </a:r>
            <a:r>
              <a:rPr lang="en-US" sz="2400" dirty="0" err="1"/>
              <a:t>deve</a:t>
            </a:r>
            <a:r>
              <a:rPr lang="en-US" sz="2400" dirty="0"/>
              <a:t> </a:t>
            </a:r>
            <a:r>
              <a:rPr lang="en-US" sz="2400" dirty="0" err="1"/>
              <a:t>decidir</a:t>
            </a:r>
            <a:r>
              <a:rPr lang="en-US" sz="2400" dirty="0"/>
              <a:t> </a:t>
            </a:r>
            <a:r>
              <a:rPr lang="en-US" sz="2400" dirty="0" err="1"/>
              <a:t>qual</a:t>
            </a:r>
            <a:r>
              <a:rPr lang="en-US" sz="2400" dirty="0"/>
              <a:t> deles </a:t>
            </a:r>
            <a:r>
              <a:rPr lang="en-US" sz="2400" dirty="0" err="1"/>
              <a:t>vai</a:t>
            </a:r>
            <a:r>
              <a:rPr lang="en-US" sz="2400" dirty="0"/>
              <a:t> ser </a:t>
            </a:r>
            <a:r>
              <a:rPr lang="en-US" sz="2400" dirty="0" err="1"/>
              <a:t>executado</a:t>
            </a:r>
            <a:r>
              <a:rPr lang="en-US" sz="2400" dirty="0"/>
              <a:t> </a:t>
            </a:r>
            <a:r>
              <a:rPr lang="en-US" sz="2400" dirty="0" err="1" smtClean="0"/>
              <a:t>primeiro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A parte do </a:t>
            </a:r>
            <a:r>
              <a:rPr lang="en-US" sz="2400" dirty="0" err="1"/>
              <a:t>sistema</a:t>
            </a:r>
            <a:r>
              <a:rPr lang="en-US" sz="2400" dirty="0"/>
              <a:t> </a:t>
            </a:r>
            <a:r>
              <a:rPr lang="en-US" sz="2400" dirty="0" err="1"/>
              <a:t>operacional</a:t>
            </a:r>
            <a:r>
              <a:rPr lang="en-US" sz="2400" dirty="0"/>
              <a:t> </a:t>
            </a:r>
            <a:r>
              <a:rPr lang="en-US" sz="2400" dirty="0" err="1"/>
              <a:t>responsável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essa</a:t>
            </a:r>
            <a:r>
              <a:rPr lang="en-US" sz="2400" dirty="0"/>
              <a:t> </a:t>
            </a:r>
            <a:r>
              <a:rPr lang="en-US" sz="2400" dirty="0" err="1"/>
              <a:t>decisão</a:t>
            </a:r>
            <a:r>
              <a:rPr lang="en-US" sz="2400" dirty="0"/>
              <a:t> é </a:t>
            </a:r>
            <a:r>
              <a:rPr lang="en-US" sz="2400" dirty="0" err="1"/>
              <a:t>chamada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escalonador</a:t>
            </a:r>
            <a:r>
              <a:rPr lang="en-US" sz="2400" dirty="0"/>
              <a:t>, e o </a:t>
            </a:r>
            <a:r>
              <a:rPr lang="en-US" sz="2400" dirty="0" err="1"/>
              <a:t>algoritmo</a:t>
            </a:r>
            <a:r>
              <a:rPr lang="en-US" sz="2400" dirty="0"/>
              <a:t> </a:t>
            </a:r>
            <a:r>
              <a:rPr lang="en-US" sz="2400" dirty="0" err="1"/>
              <a:t>usado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tal</a:t>
            </a:r>
            <a:r>
              <a:rPr lang="en-US" sz="2400" dirty="0"/>
              <a:t> é </a:t>
            </a:r>
            <a:r>
              <a:rPr lang="en-US" sz="2400" dirty="0" err="1"/>
              <a:t>chamado</a:t>
            </a:r>
            <a:r>
              <a:rPr lang="en-US" sz="2400" dirty="0"/>
              <a:t> de </a:t>
            </a:r>
            <a:r>
              <a:rPr lang="en-US" sz="2400" dirty="0" err="1">
                <a:solidFill>
                  <a:srgbClr val="FF0000"/>
                </a:solidFill>
              </a:rPr>
              <a:t>algoritmo</a:t>
            </a:r>
            <a:r>
              <a:rPr lang="en-US" sz="2400" dirty="0">
                <a:solidFill>
                  <a:srgbClr val="FF0000"/>
                </a:solidFill>
              </a:rPr>
              <a:t> de </a:t>
            </a:r>
            <a:r>
              <a:rPr lang="en-US" sz="2400" dirty="0" err="1">
                <a:solidFill>
                  <a:srgbClr val="FF0000"/>
                </a:solidFill>
              </a:rPr>
              <a:t>escalonamento</a:t>
            </a: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Para </a:t>
            </a:r>
            <a:r>
              <a:rPr lang="en-US" sz="2400" dirty="0" err="1"/>
              <a:t>que</a:t>
            </a:r>
            <a:r>
              <a:rPr lang="en-US" sz="2400" dirty="0"/>
              <a:t> um </a:t>
            </a:r>
            <a:r>
              <a:rPr lang="en-US" sz="2400" dirty="0" err="1"/>
              <a:t>processo</a:t>
            </a:r>
            <a:r>
              <a:rPr lang="en-US" sz="2400" dirty="0"/>
              <a:t> </a:t>
            </a:r>
            <a:r>
              <a:rPr lang="en-US" sz="2400" dirty="0" err="1"/>
              <a:t>não</a:t>
            </a:r>
            <a:r>
              <a:rPr lang="en-US" sz="2400" dirty="0"/>
              <a:t> execute tempo </a:t>
            </a:r>
            <a:r>
              <a:rPr lang="en-US" sz="2400" dirty="0" err="1"/>
              <a:t>demais</a:t>
            </a:r>
            <a:r>
              <a:rPr lang="en-US" sz="2400" dirty="0"/>
              <a:t>, </a:t>
            </a:r>
            <a:r>
              <a:rPr lang="en-US" sz="2400" dirty="0" err="1"/>
              <a:t>praticamente</a:t>
            </a:r>
            <a:r>
              <a:rPr lang="en-US" sz="2400" dirty="0"/>
              <a:t> </a:t>
            </a:r>
            <a:r>
              <a:rPr lang="en-US" sz="2400" dirty="0" err="1"/>
              <a:t>todos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computadores</a:t>
            </a:r>
            <a:r>
              <a:rPr lang="en-US" sz="2400" dirty="0"/>
              <a:t> </a:t>
            </a:r>
            <a:r>
              <a:rPr lang="en-US" sz="2400" dirty="0" err="1"/>
              <a:t>possuem</a:t>
            </a:r>
            <a:r>
              <a:rPr lang="en-US" sz="2400" dirty="0"/>
              <a:t> um </a:t>
            </a:r>
            <a:r>
              <a:rPr lang="en-US" sz="2400" dirty="0" err="1"/>
              <a:t>mecanismo</a:t>
            </a:r>
            <a:r>
              <a:rPr lang="en-US" sz="2400" dirty="0"/>
              <a:t> de </a:t>
            </a:r>
            <a:r>
              <a:rPr lang="en-US" sz="2400" dirty="0" err="1"/>
              <a:t>relógio</a:t>
            </a:r>
            <a:r>
              <a:rPr lang="en-US" sz="2400" dirty="0"/>
              <a:t> (clock)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causa</a:t>
            </a:r>
            <a:r>
              <a:rPr lang="en-US" sz="2400" dirty="0"/>
              <a:t> </a:t>
            </a:r>
            <a:r>
              <a:rPr lang="en-US" sz="2400" dirty="0" err="1"/>
              <a:t>uma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interrupção</a:t>
            </a:r>
            <a:r>
              <a:rPr lang="en-US" sz="2400" dirty="0"/>
              <a:t>, </a:t>
            </a:r>
            <a:r>
              <a:rPr lang="en-US" sz="2400" dirty="0" err="1"/>
              <a:t>periodicamente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585200" cy="1162050"/>
          </a:xfrm>
        </p:spPr>
        <p:txBody>
          <a:bodyPr/>
          <a:lstStyle/>
          <a:p>
            <a:pPr algn="l"/>
            <a:r>
              <a:rPr lang="pt-PT" sz="1800" dirty="0" smtClean="0"/>
              <a:t>Conceitos Básicos: Tipos de S.O.</a:t>
            </a:r>
            <a:br>
              <a:rPr lang="pt-PT" sz="1800" dirty="0" smtClean="0"/>
            </a:br>
            <a:r>
              <a:rPr lang="pt-PT" dirty="0" smtClean="0"/>
              <a:t>O que é necessário para haver multiprocessamento?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1963738"/>
            <a:ext cx="8362950" cy="43799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PT" sz="2800" smtClean="0"/>
              <a:t>Suporte do Hardware</a:t>
            </a:r>
          </a:p>
          <a:p>
            <a:pPr lvl="1">
              <a:lnSpc>
                <a:spcPct val="90000"/>
              </a:lnSpc>
            </a:pPr>
            <a:r>
              <a:rPr lang="pt-PT" sz="2400" smtClean="0"/>
              <a:t>Temporizadores (timers )</a:t>
            </a:r>
          </a:p>
          <a:p>
            <a:pPr lvl="1">
              <a:lnSpc>
                <a:spcPct val="90000"/>
              </a:lnSpc>
            </a:pPr>
            <a:r>
              <a:rPr lang="pt-PT" sz="2400" smtClean="0"/>
              <a:t>Interrupções</a:t>
            </a:r>
          </a:p>
          <a:p>
            <a:pPr lvl="1">
              <a:lnSpc>
                <a:spcPct val="90000"/>
              </a:lnSpc>
            </a:pPr>
            <a:r>
              <a:rPr lang="pt-PT" sz="2400" smtClean="0"/>
              <a:t>Gerenciamento de memória</a:t>
            </a:r>
          </a:p>
          <a:p>
            <a:pPr lvl="1">
              <a:lnSpc>
                <a:spcPct val="90000"/>
              </a:lnSpc>
            </a:pPr>
            <a:r>
              <a:rPr lang="pt-PT" sz="2400" smtClean="0"/>
              <a:t>Proteção de memória</a:t>
            </a:r>
          </a:p>
          <a:p>
            <a:pPr lvl="1">
              <a:lnSpc>
                <a:spcPct val="90000"/>
              </a:lnSpc>
            </a:pPr>
            <a:endParaRPr lang="pt-PT" sz="2400" smtClean="0"/>
          </a:p>
          <a:p>
            <a:pPr>
              <a:lnSpc>
                <a:spcPct val="90000"/>
              </a:lnSpc>
            </a:pPr>
            <a:r>
              <a:rPr lang="pt-PT" sz="2800" smtClean="0"/>
              <a:t>Suporte do S.O.</a:t>
            </a:r>
          </a:p>
          <a:p>
            <a:pPr lvl="1">
              <a:lnSpc>
                <a:spcPct val="90000"/>
              </a:lnSpc>
            </a:pPr>
            <a:r>
              <a:rPr lang="pt-PT" sz="2400" smtClean="0"/>
              <a:t>Escalonamento dos processos</a:t>
            </a:r>
          </a:p>
          <a:p>
            <a:pPr lvl="1">
              <a:lnSpc>
                <a:spcPct val="90000"/>
              </a:lnSpc>
            </a:pPr>
            <a:r>
              <a:rPr lang="pt-PT" sz="2400" smtClean="0"/>
              <a:t>Alocação de memória</a:t>
            </a:r>
          </a:p>
          <a:p>
            <a:pPr lvl="1">
              <a:lnSpc>
                <a:spcPct val="90000"/>
              </a:lnSpc>
            </a:pPr>
            <a:r>
              <a:rPr lang="pt-PT" sz="2400" smtClean="0"/>
              <a:t>Gerenciamento dos periféricos</a:t>
            </a:r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80392"/>
            <a:ext cx="7772400" cy="612304"/>
          </a:xfrm>
          <a:noFill/>
        </p:spPr>
        <p:txBody>
          <a:bodyPr/>
          <a:lstStyle/>
          <a:p>
            <a:r>
              <a:rPr lang="en-US" sz="2800" dirty="0" err="1" smtClean="0"/>
              <a:t>Tipos</a:t>
            </a:r>
            <a:r>
              <a:rPr lang="en-US" sz="2800" dirty="0" smtClean="0"/>
              <a:t> de </a:t>
            </a:r>
            <a:r>
              <a:rPr lang="en-US" sz="2800" dirty="0" err="1" smtClean="0"/>
              <a:t>Processos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Vs. </a:t>
            </a:r>
            <a:r>
              <a:rPr lang="en-US" sz="2800" dirty="0" err="1" smtClean="0"/>
              <a:t>Utilização</a:t>
            </a:r>
            <a:r>
              <a:rPr lang="en-US" sz="2800" dirty="0" smtClean="0"/>
              <a:t> da CPU</a:t>
            </a:r>
            <a:endParaRPr lang="en-US" sz="28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5683250"/>
            <a:ext cx="6264275" cy="635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/>
              <a:t>Utilização da CPU como uma função do número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/>
              <a:t>de processos na memória</a:t>
            </a:r>
          </a:p>
        </p:txBody>
      </p:sp>
      <p:pic>
        <p:nvPicPr>
          <p:cNvPr id="33796" name="Picture 5" descr="4_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2013" y="1123950"/>
            <a:ext cx="7418387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2211536" y="980728"/>
            <a:ext cx="5384800" cy="39766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algn="ctr"/>
            <a:r>
              <a:rPr lang="en-US" i="1">
                <a:solidFill>
                  <a:srgbClr val="FF0000"/>
                </a:solidFill>
                <a:latin typeface="Helvetica" charset="0"/>
              </a:rPr>
              <a:t>Maioria dos processos é CPU-Bound</a:t>
            </a:r>
            <a:endParaRPr lang="pt-BR" i="1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203783" name="Rectangle 7"/>
          <p:cNvSpPr>
            <a:spLocks noChangeArrowheads="1"/>
          </p:cNvSpPr>
          <p:nvPr/>
        </p:nvSpPr>
        <p:spPr bwMode="auto">
          <a:xfrm>
            <a:off x="4043822" y="3228743"/>
            <a:ext cx="4926007" cy="344273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 anchor="b">
            <a:prstTxWarp prst="textNoShape">
              <a:avLst/>
            </a:prstTxWarp>
          </a:bodyPr>
          <a:lstStyle/>
          <a:p>
            <a:r>
              <a:rPr lang="en-US" i="1">
                <a:solidFill>
                  <a:srgbClr val="FF0000"/>
                </a:solidFill>
                <a:latin typeface="Helvetica" charset="0"/>
              </a:rPr>
              <a:t>Maioria dos processos é IO-Bound</a:t>
            </a:r>
            <a:endParaRPr lang="pt-BR" i="1">
              <a:solidFill>
                <a:srgbClr val="FF0000"/>
              </a:solidFill>
              <a:latin typeface="Helvetic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3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3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2" grpId="0" animBg="1"/>
      <p:bldP spid="20378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dirty="0"/>
              <a:t>Para </a:t>
            </a:r>
            <a:r>
              <a:rPr lang="pt-BR" dirty="0" smtClean="0"/>
              <a:t>obter </a:t>
            </a:r>
            <a:r>
              <a:rPr lang="pt-BR" u="sng" dirty="0" smtClean="0"/>
              <a:t>entrada </a:t>
            </a:r>
            <a:r>
              <a:rPr lang="pt-BR" u="sng" dirty="0"/>
              <a:t>e saída</a:t>
            </a:r>
            <a:r>
              <a:rPr lang="pt-BR" dirty="0"/>
              <a:t> de dados, </a:t>
            </a:r>
            <a:r>
              <a:rPr lang="pt-BR" b="1" dirty="0"/>
              <a:t>não é interessante</a:t>
            </a:r>
            <a:r>
              <a:rPr lang="pt-BR" dirty="0"/>
              <a:t> que a CPU tenha que ficar continuamente monitorando o status de dispositivos como discos ou teclados</a:t>
            </a:r>
          </a:p>
          <a:p>
            <a:pPr eaLnBrk="1" hangingPunct="1"/>
            <a:endParaRPr lang="pt-BR" dirty="0"/>
          </a:p>
          <a:p>
            <a:pPr eaLnBrk="1" hangingPunct="1"/>
            <a:r>
              <a:rPr lang="pt-BR" dirty="0"/>
              <a:t>O mecanismo de interrupções permite que o hardware "chame a atenção" da CPU quando há algo a ser feito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PT" sz="2200" dirty="0" smtClean="0"/>
              <a:t>Conceitos Básicos:</a:t>
            </a:r>
            <a:br>
              <a:rPr lang="pt-PT" sz="2200" dirty="0" smtClean="0"/>
            </a:br>
            <a:r>
              <a:rPr lang="pt-PT" dirty="0" smtClean="0"/>
              <a:t>A importância da Interrupção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2200" dirty="0" smtClean="0"/>
              <a:t>Conceitos Básicos:</a:t>
            </a:r>
            <a:br>
              <a:rPr lang="pt-PT" sz="2200" dirty="0" smtClean="0"/>
            </a:br>
            <a:r>
              <a:rPr lang="pt-PT" dirty="0" smtClean="0"/>
              <a:t>A importância da Interrupção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1563688"/>
            <a:ext cx="4552950" cy="4379912"/>
          </a:xfrm>
        </p:spPr>
        <p:txBody>
          <a:bodyPr/>
          <a:lstStyle/>
          <a:p>
            <a:r>
              <a:rPr lang="pt-PT" sz="2800" smtClean="0"/>
              <a:t>Numa sistema simples, CPU deve esperar a execução do comando de E/S</a:t>
            </a:r>
          </a:p>
          <a:p>
            <a:pPr lvl="1"/>
            <a:r>
              <a:rPr lang="pt-PT" sz="2400" smtClean="0"/>
              <a:t>A cada chamada do comando </a:t>
            </a:r>
            <a:r>
              <a:rPr lang="pt-PT" sz="2400" i="1" smtClean="0"/>
              <a:t>write</a:t>
            </a:r>
            <a:r>
              <a:rPr lang="pt-PT" sz="2400" smtClean="0"/>
              <a:t> a CPU fica esperando o dispositivo executar o comando.</a:t>
            </a:r>
            <a:endParaRPr lang="pt-BR" sz="240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815013" y="1752600"/>
          <a:ext cx="2252662" cy="4811713"/>
        </p:xfrm>
        <a:graphic>
          <a:graphicData uri="http://schemas.openxmlformats.org/presentationml/2006/ole">
            <p:oleObj spid="_x0000_s130050" name="Artwork" r:id="rId4" imgW="2429214" imgH="4809524" progId="">
              <p:embed/>
            </p:oleObj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699125" y="1295400"/>
            <a:ext cx="29114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/>
              <a:t>Ex: escrita em disco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2200" smtClean="0"/>
              <a:t>Conceitos Básicos:</a:t>
            </a:r>
            <a:br>
              <a:rPr lang="pt-PT" sz="2200" smtClean="0"/>
            </a:br>
            <a:r>
              <a:rPr lang="pt-PT" smtClean="0"/>
              <a:t>A importância da Interrupção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1563688"/>
            <a:ext cx="4552950" cy="4379912"/>
          </a:xfrm>
        </p:spPr>
        <p:txBody>
          <a:bodyPr/>
          <a:lstStyle/>
          <a:p>
            <a:r>
              <a:rPr lang="pt-PT" sz="2800" smtClean="0"/>
              <a:t>Um sistema com interrupção não fica esperando</a:t>
            </a:r>
          </a:p>
          <a:p>
            <a:pPr lvl="1"/>
            <a:r>
              <a:rPr lang="pt-PT" sz="2400" smtClean="0"/>
              <a:t>A CPU solicita o </a:t>
            </a:r>
            <a:r>
              <a:rPr lang="pt-PT" sz="2400" i="1" smtClean="0"/>
              <a:t>write</a:t>
            </a:r>
            <a:r>
              <a:rPr lang="pt-PT" sz="2400" smtClean="0"/>
              <a:t> e fica exectando outras tarefas até ser interrompida pelo disco.</a:t>
            </a:r>
            <a:endParaRPr lang="pt-BR" sz="2400" smtClean="0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6019800" y="2092325"/>
          <a:ext cx="2252663" cy="4460875"/>
        </p:xfrm>
        <a:graphic>
          <a:graphicData uri="http://schemas.openxmlformats.org/presentationml/2006/ole">
            <p:oleObj spid="_x0000_s131074" name="Artwork" r:id="rId4" imgW="2429214" imgH="4809524" progId="">
              <p:embed/>
            </p:oleObj>
          </a:graphicData>
        </a:graphic>
      </p:graphicFrame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486400" y="1524000"/>
            <a:ext cx="29114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/>
              <a:t>Ex: escrita em disco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3074"/>
          <p:cNvSpPr>
            <a:spLocks/>
          </p:cNvSpPr>
          <p:nvPr/>
        </p:nvSpPr>
        <p:spPr bwMode="auto">
          <a:xfrm>
            <a:off x="2362200" y="2286000"/>
            <a:ext cx="2286000" cy="838200"/>
          </a:xfrm>
          <a:custGeom>
            <a:avLst/>
            <a:gdLst>
              <a:gd name="T0" fmla="*/ 2147483647 w 1344"/>
              <a:gd name="T1" fmla="*/ 1219755472 h 576"/>
              <a:gd name="T2" fmla="*/ 0 w 1344"/>
              <a:gd name="T3" fmla="*/ 1219755472 h 576"/>
              <a:gd name="T4" fmla="*/ 0 w 1344"/>
              <a:gd name="T5" fmla="*/ 0 h 576"/>
              <a:gd name="T6" fmla="*/ 0 60000 65536"/>
              <a:gd name="T7" fmla="*/ 0 60000 65536"/>
              <a:gd name="T8" fmla="*/ 0 60000 65536"/>
              <a:gd name="T9" fmla="*/ 0 w 1344"/>
              <a:gd name="T10" fmla="*/ 0 h 576"/>
              <a:gd name="T11" fmla="*/ 1344 w 1344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4" h="576">
                <a:moveTo>
                  <a:pt x="1344" y="576"/>
                </a:moveTo>
                <a:lnTo>
                  <a:pt x="0" y="576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bg2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hangingPunct="0"/>
            <a:endParaRPr lang="pt-BR"/>
          </a:p>
        </p:txBody>
      </p:sp>
      <p:sp>
        <p:nvSpPr>
          <p:cNvPr id="20483" name="Line 3075"/>
          <p:cNvSpPr>
            <a:spLocks noChangeShapeType="1"/>
          </p:cNvSpPr>
          <p:nvPr/>
        </p:nvSpPr>
        <p:spPr bwMode="auto">
          <a:xfrm>
            <a:off x="6111875" y="3389313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307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2200" smtClean="0"/>
              <a:t>Conceitos Básicos</a:t>
            </a:r>
            <a:br>
              <a:rPr lang="pt-PT" sz="2200" smtClean="0"/>
            </a:br>
            <a:r>
              <a:rPr lang="pt-PT" sz="3800" smtClean="0"/>
              <a:t>Operação Básica da CPU</a:t>
            </a:r>
          </a:p>
        </p:txBody>
      </p:sp>
      <p:sp>
        <p:nvSpPr>
          <p:cNvPr id="20485" name="Line 3077"/>
          <p:cNvSpPr>
            <a:spLocks noChangeShapeType="1"/>
          </p:cNvSpPr>
          <p:nvPr/>
        </p:nvSpPr>
        <p:spPr bwMode="auto">
          <a:xfrm>
            <a:off x="6111875" y="2419350"/>
            <a:ext cx="0" cy="37306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7702" name="Rectangle 3078"/>
          <p:cNvSpPr>
            <a:spLocks noChangeArrowheads="1"/>
          </p:cNvSpPr>
          <p:nvPr/>
        </p:nvSpPr>
        <p:spPr bwMode="auto">
          <a:xfrm>
            <a:off x="5096374" y="1528763"/>
            <a:ext cx="2032608" cy="923972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defRPr/>
            </a:pPr>
            <a:r>
              <a:rPr lang="pt-BR" dirty="0" smtClean="0">
                <a:solidFill>
                  <a:srgbClr val="A50021"/>
                </a:solidFill>
                <a:latin typeface="Arial" charset="0"/>
              </a:rPr>
              <a:t>Busca Instrução</a:t>
            </a:r>
          </a:p>
          <a:p>
            <a:pPr algn="ctr" eaLnBrk="0" hangingPunct="0">
              <a:defRPr/>
            </a:pPr>
            <a:r>
              <a:rPr lang="pt-BR" dirty="0" smtClean="0">
                <a:solidFill>
                  <a:srgbClr val="A50021"/>
                </a:solidFill>
                <a:latin typeface="Arial" charset="0"/>
              </a:rPr>
              <a:t>Decodifica</a:t>
            </a:r>
          </a:p>
          <a:p>
            <a:pPr algn="ctr" eaLnBrk="0" hangingPunct="0">
              <a:defRPr/>
            </a:pPr>
            <a:r>
              <a:rPr lang="pt-BR" dirty="0" smtClean="0">
                <a:solidFill>
                  <a:srgbClr val="A50021"/>
                </a:solidFill>
                <a:latin typeface="Arial" charset="0"/>
              </a:rPr>
              <a:t>Busca </a:t>
            </a:r>
            <a:r>
              <a:rPr lang="pt-BR" dirty="0" err="1" smtClean="0">
                <a:solidFill>
                  <a:srgbClr val="A50021"/>
                </a:solidFill>
                <a:latin typeface="Arial" charset="0"/>
              </a:rPr>
              <a:t>Operandos</a:t>
            </a:r>
            <a:endParaRPr lang="pt-BR" dirty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157703" name="Rectangle 3079"/>
          <p:cNvSpPr>
            <a:spLocks noChangeArrowheads="1"/>
          </p:cNvSpPr>
          <p:nvPr/>
        </p:nvSpPr>
        <p:spPr bwMode="auto">
          <a:xfrm>
            <a:off x="4681538" y="2862263"/>
            <a:ext cx="2862262" cy="45720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defRPr/>
            </a:pPr>
            <a:r>
              <a:rPr lang="pt-BR">
                <a:solidFill>
                  <a:srgbClr val="A50021"/>
                </a:solidFill>
                <a:latin typeface="Arial" charset="0"/>
              </a:rPr>
              <a:t>Execu</a:t>
            </a:r>
            <a:r>
              <a:rPr lang="pt-PT">
                <a:solidFill>
                  <a:srgbClr val="A50021"/>
                </a:solidFill>
                <a:latin typeface="Arial" charset="0"/>
              </a:rPr>
              <a:t>ta a instrução</a:t>
            </a:r>
            <a:endParaRPr lang="pt-BR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157704" name="Rectangle 3080"/>
          <p:cNvSpPr>
            <a:spLocks noChangeArrowheads="1"/>
          </p:cNvSpPr>
          <p:nvPr/>
        </p:nvSpPr>
        <p:spPr bwMode="auto">
          <a:xfrm>
            <a:off x="1096963" y="1752600"/>
            <a:ext cx="240823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defRPr/>
            </a:pPr>
            <a:r>
              <a:rPr lang="pt-BR">
                <a:solidFill>
                  <a:schemeClr val="bg2"/>
                </a:solidFill>
                <a:latin typeface="Arial" charset="0"/>
              </a:rPr>
              <a:t>Incrementa PC</a:t>
            </a:r>
          </a:p>
        </p:txBody>
      </p:sp>
      <p:sp>
        <p:nvSpPr>
          <p:cNvPr id="20489" name="Line 3081"/>
          <p:cNvSpPr>
            <a:spLocks noChangeShapeType="1"/>
          </p:cNvSpPr>
          <p:nvPr/>
        </p:nvSpPr>
        <p:spPr bwMode="auto">
          <a:xfrm>
            <a:off x="3581400" y="1981200"/>
            <a:ext cx="12192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082"/>
          <p:cNvGrpSpPr>
            <a:grpSpLocks/>
          </p:cNvGrpSpPr>
          <p:nvPr/>
        </p:nvGrpSpPr>
        <p:grpSpPr bwMode="auto">
          <a:xfrm>
            <a:off x="2362200" y="2286000"/>
            <a:ext cx="6248400" cy="3641725"/>
            <a:chOff x="1488" y="1440"/>
            <a:chExt cx="3936" cy="2294"/>
          </a:xfrm>
        </p:grpSpPr>
        <p:sp>
          <p:nvSpPr>
            <p:cNvPr id="157707" name="Text Box 3083"/>
            <p:cNvSpPr txBox="1">
              <a:spLocks noChangeArrowheads="1"/>
            </p:cNvSpPr>
            <p:nvPr/>
          </p:nvSpPr>
          <p:spPr bwMode="auto">
            <a:xfrm>
              <a:off x="2617" y="3216"/>
              <a:ext cx="2807" cy="518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PT">
                  <a:solidFill>
                    <a:srgbClr val="A50021"/>
                  </a:solidFill>
                  <a:latin typeface="Arial" charset="0"/>
                </a:rPr>
                <a:t>1) Pára o processo atual</a:t>
              </a:r>
            </a:p>
            <a:p>
              <a:pPr eaLnBrk="0" hangingPunct="0">
                <a:defRPr/>
              </a:pPr>
              <a:r>
                <a:rPr lang="pt-PT">
                  <a:solidFill>
                    <a:srgbClr val="A50021"/>
                  </a:solidFill>
                  <a:latin typeface="Arial" charset="0"/>
                </a:rPr>
                <a:t>2) </a:t>
              </a:r>
              <a:r>
                <a:rPr lang="pt-BR">
                  <a:solidFill>
                    <a:srgbClr val="A50021"/>
                  </a:solidFill>
                  <a:latin typeface="Arial" charset="0"/>
                </a:rPr>
                <a:t>Salta p/ rotina</a:t>
              </a:r>
              <a:r>
                <a:rPr lang="pt-PT">
                  <a:solidFill>
                    <a:srgbClr val="A50021"/>
                  </a:solidFill>
                  <a:latin typeface="Arial" charset="0"/>
                </a:rPr>
                <a:t> </a:t>
              </a:r>
              <a:r>
                <a:rPr lang="pt-BR">
                  <a:solidFill>
                    <a:srgbClr val="A50021"/>
                  </a:solidFill>
                  <a:latin typeface="Arial" charset="0"/>
                </a:rPr>
                <a:t>de interrupção</a:t>
              </a:r>
            </a:p>
          </p:txBody>
        </p:sp>
        <p:sp>
          <p:nvSpPr>
            <p:cNvPr id="20492" name="Line 3084"/>
            <p:cNvSpPr>
              <a:spLocks noChangeShapeType="1"/>
            </p:cNvSpPr>
            <p:nvPr/>
          </p:nvSpPr>
          <p:spPr bwMode="auto">
            <a:xfrm>
              <a:off x="3851" y="2937"/>
              <a:ext cx="0" cy="235"/>
            </a:xfrm>
            <a:prstGeom prst="line">
              <a:avLst/>
            </a:prstGeom>
            <a:noFill/>
            <a:ln w="50800">
              <a:solidFill>
                <a:schemeClr val="bg2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Freeform 3085"/>
            <p:cNvSpPr>
              <a:spLocks/>
            </p:cNvSpPr>
            <p:nvPr/>
          </p:nvSpPr>
          <p:spPr bwMode="auto">
            <a:xfrm>
              <a:off x="1488" y="2688"/>
              <a:ext cx="1056" cy="864"/>
            </a:xfrm>
            <a:custGeom>
              <a:avLst/>
              <a:gdLst>
                <a:gd name="T0" fmla="*/ 830 w 1344"/>
                <a:gd name="T1" fmla="*/ 1296 h 576"/>
                <a:gd name="T2" fmla="*/ 0 w 1344"/>
                <a:gd name="T3" fmla="*/ 1296 h 576"/>
                <a:gd name="T4" fmla="*/ 0 w 1344"/>
                <a:gd name="T5" fmla="*/ 0 h 576"/>
                <a:gd name="T6" fmla="*/ 0 60000 65536"/>
                <a:gd name="T7" fmla="*/ 0 60000 65536"/>
                <a:gd name="T8" fmla="*/ 0 60000 65536"/>
                <a:gd name="T9" fmla="*/ 0 w 1344"/>
                <a:gd name="T10" fmla="*/ 0 h 576"/>
                <a:gd name="T11" fmla="*/ 1344 w 1344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44" h="576">
                  <a:moveTo>
                    <a:pt x="1344" y="576"/>
                  </a:move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 eaLnBrk="0" hangingPunct="0"/>
              <a:endParaRPr lang="pt-BR"/>
            </a:p>
          </p:txBody>
        </p:sp>
        <p:sp>
          <p:nvSpPr>
            <p:cNvPr id="20494" name="Text Box 3086"/>
            <p:cNvSpPr txBox="1">
              <a:spLocks noChangeArrowheads="1"/>
            </p:cNvSpPr>
            <p:nvPr/>
          </p:nvSpPr>
          <p:spPr bwMode="auto">
            <a:xfrm>
              <a:off x="4032" y="2880"/>
              <a:ext cx="447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PT"/>
                <a:t>Sim</a:t>
              </a:r>
              <a:endParaRPr lang="pt-BR"/>
            </a:p>
          </p:txBody>
        </p:sp>
        <p:sp>
          <p:nvSpPr>
            <p:cNvPr id="20495" name="Text Box 3087"/>
            <p:cNvSpPr txBox="1">
              <a:spLocks noChangeArrowheads="1"/>
            </p:cNvSpPr>
            <p:nvPr/>
          </p:nvSpPr>
          <p:spPr bwMode="auto">
            <a:xfrm>
              <a:off x="2496" y="2256"/>
              <a:ext cx="469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PT"/>
                <a:t>Não</a:t>
              </a:r>
              <a:endParaRPr lang="pt-BR"/>
            </a:p>
          </p:txBody>
        </p:sp>
        <p:sp>
          <p:nvSpPr>
            <p:cNvPr id="20496" name="AutoShape 3088"/>
            <p:cNvSpPr>
              <a:spLocks noChangeArrowheads="1"/>
            </p:cNvSpPr>
            <p:nvPr/>
          </p:nvSpPr>
          <p:spPr bwMode="auto">
            <a:xfrm>
              <a:off x="3011" y="2413"/>
              <a:ext cx="1680" cy="480"/>
            </a:xfrm>
            <a:prstGeom prst="flowChartDecision">
              <a:avLst/>
            </a:prstGeom>
            <a:solidFill>
              <a:srgbClr val="CCECFF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pt-PT"/>
                <a:t>Interrupção?</a:t>
              </a:r>
              <a:endParaRPr lang="pt-BR"/>
            </a:p>
          </p:txBody>
        </p:sp>
        <p:sp>
          <p:nvSpPr>
            <p:cNvPr id="20497" name="Freeform 3089"/>
            <p:cNvSpPr>
              <a:spLocks/>
            </p:cNvSpPr>
            <p:nvPr/>
          </p:nvSpPr>
          <p:spPr bwMode="auto">
            <a:xfrm>
              <a:off x="1488" y="1440"/>
              <a:ext cx="1440" cy="528"/>
            </a:xfrm>
            <a:custGeom>
              <a:avLst/>
              <a:gdLst>
                <a:gd name="T0" fmla="*/ 1543 w 1344"/>
                <a:gd name="T1" fmla="*/ 484 h 576"/>
                <a:gd name="T2" fmla="*/ 0 w 1344"/>
                <a:gd name="T3" fmla="*/ 484 h 576"/>
                <a:gd name="T4" fmla="*/ 0 w 1344"/>
                <a:gd name="T5" fmla="*/ 0 h 576"/>
                <a:gd name="T6" fmla="*/ 0 60000 65536"/>
                <a:gd name="T7" fmla="*/ 0 60000 65536"/>
                <a:gd name="T8" fmla="*/ 0 60000 65536"/>
                <a:gd name="T9" fmla="*/ 0 w 1344"/>
                <a:gd name="T10" fmla="*/ 0 h 576"/>
                <a:gd name="T11" fmla="*/ 1344 w 1344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44" h="576">
                  <a:moveTo>
                    <a:pt x="1344" y="576"/>
                  </a:move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5715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 eaLnBrk="0" hangingPunct="0"/>
              <a:endParaRPr lang="pt-BR"/>
            </a:p>
          </p:txBody>
        </p:sp>
        <p:sp>
          <p:nvSpPr>
            <p:cNvPr id="20498" name="Freeform 3090"/>
            <p:cNvSpPr>
              <a:spLocks/>
            </p:cNvSpPr>
            <p:nvPr/>
          </p:nvSpPr>
          <p:spPr bwMode="auto">
            <a:xfrm>
              <a:off x="1488" y="1440"/>
              <a:ext cx="1440" cy="1200"/>
            </a:xfrm>
            <a:custGeom>
              <a:avLst/>
              <a:gdLst>
                <a:gd name="T0" fmla="*/ 1543 w 1344"/>
                <a:gd name="T1" fmla="*/ 2500 h 576"/>
                <a:gd name="T2" fmla="*/ 0 w 1344"/>
                <a:gd name="T3" fmla="*/ 2500 h 576"/>
                <a:gd name="T4" fmla="*/ 0 w 1344"/>
                <a:gd name="T5" fmla="*/ 0 h 576"/>
                <a:gd name="T6" fmla="*/ 0 60000 65536"/>
                <a:gd name="T7" fmla="*/ 0 60000 65536"/>
                <a:gd name="T8" fmla="*/ 0 60000 65536"/>
                <a:gd name="T9" fmla="*/ 0 w 1344"/>
                <a:gd name="T10" fmla="*/ 0 h 576"/>
                <a:gd name="T11" fmla="*/ 1344 w 1344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44" h="576">
                  <a:moveTo>
                    <a:pt x="1344" y="576"/>
                  </a:move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 eaLnBrk="0" hangingPunct="0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/>
              <a:t>Interrupção de Relógio</a:t>
            </a:r>
            <a:br>
              <a:rPr lang="en-US" sz="3200"/>
            </a:br>
            <a:r>
              <a:rPr lang="en-US" sz="2000"/>
              <a:t>(Um tipo de Interrupção de HW)</a:t>
            </a:r>
            <a:endParaRPr lang="pt-BR" sz="20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400"/>
              <a:t>O sistema operacional atribui </a:t>
            </a:r>
            <a:r>
              <a:rPr lang="pt-BR" sz="2400" i="1"/>
              <a:t>quotas de tempos de execução</a:t>
            </a:r>
            <a:r>
              <a:rPr lang="pt-BR" sz="2400"/>
              <a:t> (</a:t>
            </a:r>
            <a:r>
              <a:rPr lang="pt-BR" sz="2400" i="1"/>
              <a:t>quantum</a:t>
            </a:r>
            <a:r>
              <a:rPr lang="pt-BR" sz="2400"/>
              <a:t> ou </a:t>
            </a:r>
            <a:r>
              <a:rPr lang="pt-BR" sz="2400" i="1"/>
              <a:t>time slice</a:t>
            </a:r>
            <a:r>
              <a:rPr lang="pt-BR" sz="2400"/>
              <a:t> – fatias de tempo) para cada um dos processos em um sistema com </a:t>
            </a:r>
            <a:r>
              <a:rPr lang="pt-BR" sz="2400" i="1"/>
              <a:t>multiprogramação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A cada interrupção do relógio, o tratador verifica se a fatia de tempo do processo em execução já se esgotou e, se for esse o caso, suspende-o e aciona o </a:t>
            </a:r>
            <a:r>
              <a:rPr lang="pt-BR" sz="2400" i="1"/>
              <a:t>escalonador</a:t>
            </a:r>
            <a:r>
              <a:rPr lang="pt-BR" sz="2400"/>
              <a:t> para que esse escolha outro processo para colocar em execução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/>
              <a:t>Interrupções Síncronas ou </a:t>
            </a:r>
            <a:r>
              <a:rPr lang="en-US" sz="3200" i="1"/>
              <a:t>Traps</a:t>
            </a:r>
            <a:endParaRPr lang="pt-BR" sz="32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i="1"/>
              <a:t>Traps</a:t>
            </a:r>
            <a:r>
              <a:rPr lang="pt-BR" sz="2400"/>
              <a:t> ocorrem em consequência da instrução sendo executada </a:t>
            </a:r>
            <a:r>
              <a:rPr lang="pt-BR" sz="2400">
                <a:solidFill>
                  <a:srgbClr val="FF0000"/>
                </a:solidFill>
              </a:rPr>
              <a:t>[no programa em execução]</a:t>
            </a:r>
          </a:p>
          <a:p>
            <a:pPr eaLnBrk="1" hangingPunct="1">
              <a:lnSpc>
                <a:spcPct val="90000"/>
              </a:lnSpc>
            </a:pPr>
            <a:endParaRPr lang="pt-BR" sz="2400"/>
          </a:p>
          <a:p>
            <a:pPr eaLnBrk="1" hangingPunct="1">
              <a:lnSpc>
                <a:spcPct val="90000"/>
              </a:lnSpc>
            </a:pPr>
            <a:r>
              <a:rPr lang="pt-BR" sz="2400"/>
              <a:t>Algumas são geradas pelo hardware, para indicar, por exemplo, </a:t>
            </a:r>
            <a:r>
              <a:rPr lang="pt-BR" sz="2400" i="1"/>
              <a:t>overflow</a:t>
            </a:r>
            <a:r>
              <a:rPr lang="pt-BR" sz="2400"/>
              <a:t> em operações aritméticas ou acesso a regiões de memória não permitidas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pt-BR" sz="2000">
                <a:solidFill>
                  <a:srgbClr val="FF9900"/>
                </a:solidFill>
              </a:rPr>
              <a:t>Essas são situações em que o programa não teria como prosseguir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/>
              <a:t>O hardware sinaliza uma interrupção para passar o controle para o tratador da interrupção (no SO), que tipicamente termina a execução do programa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/>
              <a:t>Traps</a:t>
            </a:r>
            <a:r>
              <a:rPr lang="en-US"/>
              <a:t> (cont.)</a:t>
            </a:r>
            <a:endParaRPr lang="pt-BR" i="1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000" i="1" dirty="0" err="1"/>
              <a:t>Traps</a:t>
            </a:r>
            <a:r>
              <a:rPr lang="pt-BR" sz="2000" dirty="0"/>
              <a:t> também podem ser geradas, explicitamente, por instruções do programa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dirty="0"/>
              <a:t>Essa é uma forma do programa acionar o sistema operacional, por exemplo, para requisitar um serviço de entrada ou saída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/>
              <a:t>Um </a:t>
            </a:r>
            <a:r>
              <a:rPr lang="en-US" sz="1600" dirty="0" err="1"/>
              <a:t>exemplo</a:t>
            </a:r>
            <a:r>
              <a:rPr lang="en-US" sz="1600" dirty="0"/>
              <a:t> de </a:t>
            </a:r>
            <a:r>
              <a:rPr lang="en-US" sz="1600" dirty="0" err="1"/>
              <a:t>programa</a:t>
            </a:r>
            <a:r>
              <a:rPr lang="en-US" sz="1600" dirty="0"/>
              <a:t> é a </a:t>
            </a:r>
            <a:r>
              <a:rPr lang="en-US" sz="1600" dirty="0" err="1"/>
              <a:t>própria</a:t>
            </a:r>
            <a:r>
              <a:rPr lang="en-US" sz="1600" dirty="0"/>
              <a:t> interface de </a:t>
            </a:r>
            <a:r>
              <a:rPr lang="en-US" sz="1600" dirty="0" err="1"/>
              <a:t>usuário</a:t>
            </a:r>
            <a:r>
              <a:rPr lang="en-US" sz="1600" dirty="0"/>
              <a:t> (shell </a:t>
            </a:r>
            <a:r>
              <a:rPr lang="en-US" sz="1600" dirty="0" err="1"/>
              <a:t>ou</a:t>
            </a:r>
            <a:r>
              <a:rPr lang="en-US" sz="1600" dirty="0"/>
              <a:t> GUI) do SO</a:t>
            </a:r>
            <a:endParaRPr lang="pt-BR" sz="1600" dirty="0"/>
          </a:p>
          <a:p>
            <a:pPr lvl="1" eaLnBrk="1" hangingPunct="1">
              <a:lnSpc>
                <a:spcPct val="90000"/>
              </a:lnSpc>
              <a:tabLst>
                <a:tab pos="2335213" algn="l"/>
              </a:tabLst>
            </a:pPr>
            <a:r>
              <a:rPr lang="pt-BR" sz="1800" dirty="0">
                <a:solidFill>
                  <a:schemeClr val="accent2"/>
                </a:solidFill>
              </a:rPr>
              <a:t>Um programa não pode chamar diretamente uma rotina do sistema operacional, já que o SO é um processo a parte, com seu próprio espaço de endereçamento...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1600" dirty="0"/>
              <a:t>Através do mecanismo de interrupção de software, um processo qualquer pode ativar um tratador que pode "encaminhar" uma chamada ao sistema </a:t>
            </a:r>
            <a:r>
              <a:rPr lang="pt-BR" sz="1600" dirty="0" smtClean="0"/>
              <a:t>operacional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1905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Chamadas ao Sistema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6308725"/>
            <a:ext cx="7645400" cy="4699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>
                <a:latin typeface="Arial" charset="0"/>
              </a:rPr>
              <a:t>Algumas chamadas da interface API Win32</a:t>
            </a:r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1195388" y="1052513"/>
          <a:ext cx="6905625" cy="5130800"/>
        </p:xfrm>
        <a:graphic>
          <a:graphicData uri="http://schemas.openxmlformats.org/presentationml/2006/ole">
            <p:oleObj spid="_x0000_s69634" name="Image" r:id="rId4" imgW="11987302" imgH="8901587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Características de Escalonamento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PT" sz="2400" dirty="0" smtClean="0"/>
              <a:t>Justiça (fairness)</a:t>
            </a:r>
          </a:p>
          <a:p>
            <a:pPr lvl="1">
              <a:lnSpc>
                <a:spcPct val="90000"/>
              </a:lnSpc>
            </a:pPr>
            <a:r>
              <a:rPr lang="pt-PT" sz="2200" dirty="0" smtClean="0"/>
              <a:t>Todos os processos têm chances iguais de uso dos processador</a:t>
            </a:r>
          </a:p>
          <a:p>
            <a:pPr>
              <a:lnSpc>
                <a:spcPct val="90000"/>
              </a:lnSpc>
            </a:pPr>
            <a:r>
              <a:rPr lang="pt-PT" sz="2400" dirty="0" smtClean="0"/>
              <a:t>Eficiência</a:t>
            </a:r>
          </a:p>
          <a:p>
            <a:pPr lvl="1">
              <a:lnSpc>
                <a:spcPct val="90000"/>
              </a:lnSpc>
            </a:pPr>
            <a:r>
              <a:rPr lang="pt-PT" sz="2200" dirty="0" smtClean="0"/>
              <a:t>Taxa de ocupação do processador ao longo do tempo</a:t>
            </a:r>
          </a:p>
          <a:p>
            <a:pPr>
              <a:lnSpc>
                <a:spcPct val="90000"/>
              </a:lnSpc>
            </a:pPr>
            <a:r>
              <a:rPr lang="pt-PT" sz="2400" dirty="0" smtClean="0"/>
              <a:t>Tempo de Resposta</a:t>
            </a:r>
          </a:p>
          <a:p>
            <a:pPr lvl="1">
              <a:lnSpc>
                <a:spcPct val="90000"/>
              </a:lnSpc>
            </a:pPr>
            <a:r>
              <a:rPr lang="pt-PT" sz="2200" dirty="0" smtClean="0"/>
              <a:t>Tempo entre a ocorrência de um evento e o término da ação correspondente</a:t>
            </a:r>
          </a:p>
          <a:p>
            <a:pPr>
              <a:lnSpc>
                <a:spcPct val="90000"/>
              </a:lnSpc>
            </a:pPr>
            <a:r>
              <a:rPr lang="pt-PT" sz="2400" dirty="0" smtClean="0"/>
              <a:t>Turnaround</a:t>
            </a:r>
          </a:p>
          <a:p>
            <a:pPr lvl="1">
              <a:lnSpc>
                <a:spcPct val="90000"/>
              </a:lnSpc>
            </a:pPr>
            <a:r>
              <a:rPr lang="pt-PT" sz="2200" dirty="0" smtClean="0"/>
              <a:t>“Tempo de resposta” para usuários em batch</a:t>
            </a:r>
          </a:p>
          <a:p>
            <a:pPr>
              <a:lnSpc>
                <a:spcPct val="90000"/>
              </a:lnSpc>
            </a:pPr>
            <a:r>
              <a:rPr lang="pt-PT" sz="2400" dirty="0" smtClean="0"/>
              <a:t>Throughput</a:t>
            </a:r>
          </a:p>
          <a:p>
            <a:pPr lvl="1">
              <a:lnSpc>
                <a:spcPct val="90000"/>
              </a:lnSpc>
            </a:pPr>
            <a:r>
              <a:rPr lang="pt-PT" sz="2200" dirty="0" smtClean="0"/>
              <a:t>Núm de “jobs” (processos) executados por unidade de tempo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2200" smtClean="0"/>
              <a:t>Conceitos Básicos</a:t>
            </a:r>
            <a:br>
              <a:rPr lang="pt-PT" sz="2200" smtClean="0"/>
            </a:br>
            <a:r>
              <a:rPr lang="pt-PT" sz="3800" smtClean="0"/>
              <a:t>Interrupção do Programa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07504" y="1916832"/>
          <a:ext cx="7997825" cy="3511550"/>
        </p:xfrm>
        <a:graphic>
          <a:graphicData uri="http://schemas.openxmlformats.org/presentationml/2006/ole">
            <p:oleObj spid="_x0000_s132098" name="Image" r:id="rId4" imgW="9688889" imgH="4253968" progId="">
              <p:embed/>
            </p:oleObj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360041" y="4458420"/>
            <a:ext cx="61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solidFill>
                  <a:srgbClr val="CC0000"/>
                </a:solidFill>
              </a:rPr>
              <a:t>trap</a:t>
            </a:r>
            <a:endParaRPr lang="pt-BR" b="1" i="1">
              <a:solidFill>
                <a:srgbClr val="CC0000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044254" y="3812307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solidFill>
                  <a:srgbClr val="CC0000"/>
                </a:solidFill>
              </a:rPr>
              <a:t>hw</a:t>
            </a:r>
            <a:endParaRPr lang="pt-BR" b="1" i="1">
              <a:solidFill>
                <a:srgbClr val="CC0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9992" y="1556792"/>
            <a:ext cx="4186808" cy="4569371"/>
          </a:xfrm>
          <a:solidFill>
            <a:schemeClr val="bg1"/>
          </a:solidFill>
        </p:spPr>
        <p:txBody>
          <a:bodyPr/>
          <a:lstStyle/>
          <a:p>
            <a:endParaRPr lang="pt-BR" smtClean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2410" y="1556792"/>
            <a:ext cx="6410230" cy="46085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Interrupções</a:t>
            </a:r>
            <a:endParaRPr lang="pt-BR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58913"/>
            <a:ext cx="3810000" cy="4637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/>
              <a:t>Assíncronas (hardware)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geradas por </a:t>
            </a:r>
            <a:r>
              <a:rPr lang="pt-BR" sz="1800">
                <a:solidFill>
                  <a:srgbClr val="FF0000"/>
                </a:solidFill>
              </a:rPr>
              <a:t>algum dispositivo externo à CPU</a:t>
            </a:r>
          </a:p>
          <a:p>
            <a:pPr eaLnBrk="1" hangingPunct="1">
              <a:lnSpc>
                <a:spcPct val="80000"/>
              </a:lnSpc>
            </a:pPr>
            <a:r>
              <a:rPr lang="pt-BR" sz="1800">
                <a:solidFill>
                  <a:srgbClr val="FF0000"/>
                </a:solidFill>
              </a:rPr>
              <a:t>ocorrem independentemente das instruções que a CPU está executando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não há qualquer comunicação entre o programa interrompido e o tratador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/>
              <a:t>Exemplos: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interrupção de relógio, quando um processo esgotou a sua fatia de tempo (</a:t>
            </a:r>
            <a:r>
              <a:rPr lang="en-US" sz="1600" i="1">
                <a:solidFill>
                  <a:srgbClr val="CC0000"/>
                </a:solidFill>
              </a:rPr>
              <a:t>time slice</a:t>
            </a:r>
            <a:r>
              <a:rPr lang="en-US" sz="1600"/>
              <a:t>) no uso compartilhado do processador</a:t>
            </a:r>
            <a:endParaRPr lang="en-US" sz="1600" i="1"/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teclado, para uma operação de E/S (neste caso, de Entrada)</a:t>
            </a:r>
            <a:endParaRPr lang="pt-BR" sz="160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58913"/>
            <a:ext cx="3810000" cy="4637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/>
              <a:t>Síncronas (</a:t>
            </a:r>
            <a:r>
              <a:rPr lang="en-US" sz="1800" b="1" i="1"/>
              <a:t>traps</a:t>
            </a:r>
            <a:r>
              <a:rPr lang="en-US" sz="1800" b="1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Geradas pelo</a:t>
            </a:r>
            <a:r>
              <a:rPr lang="pt-BR" sz="1800">
                <a:solidFill>
                  <a:srgbClr val="FF0000"/>
                </a:solidFill>
              </a:rPr>
              <a:t> programa em execução,</a:t>
            </a:r>
            <a:r>
              <a:rPr lang="pt-BR" sz="1800"/>
              <a:t> em consequência da instrução sendo executada</a:t>
            </a:r>
            <a:endParaRPr lang="pt-BR" sz="180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pt-BR" sz="1800"/>
              <a:t>Algumas são geradas pelo hardware </a:t>
            </a:r>
            <a:r>
              <a:rPr lang="pt-BR" sz="1800">
                <a:solidFill>
                  <a:srgbClr val="FF9900"/>
                </a:solidFill>
              </a:rPr>
              <a:t>em situações em que o programa não teria como prosseguir</a:t>
            </a:r>
            <a:endParaRPr lang="pt-BR" sz="1800"/>
          </a:p>
          <a:p>
            <a:pPr eaLnBrk="1" hangingPunct="1">
              <a:lnSpc>
                <a:spcPct val="80000"/>
              </a:lnSpc>
            </a:pPr>
            <a:r>
              <a:rPr lang="pt-BR" sz="1800"/>
              <a:t>Como as interrupções síncronas ocorrem em função da instrução que está sendo executada, nesse caso o programa passa algum parâmetro para o tratador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Exs.: READ, </a:t>
            </a:r>
            <a:r>
              <a:rPr lang="pt-BR" sz="1800" i="1"/>
              <a:t>overflow</a:t>
            </a:r>
            <a:r>
              <a:rPr lang="pt-BR" sz="1800"/>
              <a:t> em operações aritméticas ou acesso a regiões de memória não permitidas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20955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Interrupção: Passo-a-passo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5038725"/>
            <a:ext cx="8086725" cy="942975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</a:rPr>
              <a:t>	Esqueleto do que o nível mais baixo do SO faz quando ocorre uma interrupção</a:t>
            </a:r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34925" y="2016125"/>
          <a:ext cx="9017000" cy="2216150"/>
        </p:xfrm>
        <a:graphic>
          <a:graphicData uri="http://schemas.openxmlformats.org/presentationml/2006/ole">
            <p:oleObj spid="_x0000_s51202" name="Image" r:id="rId4" imgW="9396825" imgH="2311111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Proteção de Recursos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653771" y="1614489"/>
            <a:ext cx="6900928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3200" b="1">
                <a:solidFill>
                  <a:srgbClr val="990000"/>
                </a:solidFill>
              </a:rPr>
              <a:t>Proteção de recursos (dados, etc.)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826742" y="2241550"/>
            <a:ext cx="8117902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è"/>
            </a:pPr>
            <a:r>
              <a:rPr lang="pt-BR" sz="2800"/>
              <a:t>Segurança e privacidade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è"/>
            </a:pPr>
            <a:r>
              <a:rPr lang="pt-BR" sz="2800"/>
              <a:t>Necessidade de comunicação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è"/>
            </a:pPr>
            <a:r>
              <a:rPr lang="pt-BR" sz="2800"/>
              <a:t>Métodos</a:t>
            </a:r>
          </a:p>
          <a:p>
            <a:pPr marL="742950" lvl="1" indent="-285750" algn="l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/>
              <a:t>Prevenção (Ling. alto-nível)</a:t>
            </a:r>
          </a:p>
          <a:p>
            <a:pPr marL="742950" lvl="1" indent="-285750" algn="l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/>
              <a:t>Detecção e Resolução (Hardware: exceções)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51162" y="228600"/>
            <a:ext cx="8299668" cy="1162050"/>
          </a:xfrm>
          <a:noFill/>
          <a:ln/>
        </p:spPr>
        <p:txBody>
          <a:bodyPr/>
          <a:lstStyle/>
          <a:p>
            <a:r>
              <a:rPr lang="pt-BR"/>
              <a:t>Proteção de Recursos via Hardware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844" y="1581150"/>
            <a:ext cx="8452117" cy="4756150"/>
          </a:xfrm>
          <a:noFill/>
          <a:ln/>
        </p:spPr>
        <p:txBody>
          <a:bodyPr/>
          <a:lstStyle/>
          <a:p>
            <a:r>
              <a:rPr lang="pt-BR"/>
              <a:t>Análise de operações ilegais</a:t>
            </a:r>
          </a:p>
          <a:p>
            <a:r>
              <a:rPr lang="pt-BR" sz="2800">
                <a:solidFill>
                  <a:srgbClr val="990000"/>
                </a:solidFill>
              </a:rPr>
              <a:t>Proteção via opcode</a:t>
            </a:r>
          </a:p>
          <a:p>
            <a:pPr lvl="1"/>
            <a:r>
              <a:rPr lang="pt-BR" sz="2400"/>
              <a:t>Instruções privilegiadas (E/S ...)</a:t>
            </a:r>
          </a:p>
          <a:p>
            <a:pPr lvl="1"/>
            <a:r>
              <a:rPr lang="pt-BR" sz="2400"/>
              <a:t>Detecção do nível de operação</a:t>
            </a:r>
          </a:p>
          <a:p>
            <a:pPr lvl="2"/>
            <a:r>
              <a:rPr lang="pt-BR" sz="2000"/>
              <a:t>supervisor</a:t>
            </a:r>
          </a:p>
          <a:p>
            <a:pPr lvl="2"/>
            <a:r>
              <a:rPr lang="pt-BR" sz="2000"/>
              <a:t>usuário</a:t>
            </a:r>
          </a:p>
          <a:p>
            <a:pPr>
              <a:lnSpc>
                <a:spcPct val="140000"/>
              </a:lnSpc>
            </a:pPr>
            <a:r>
              <a:rPr lang="pt-BR" sz="2800">
                <a:solidFill>
                  <a:srgbClr val="990000"/>
                </a:solidFill>
              </a:rPr>
              <a:t>Proteção via operando</a:t>
            </a:r>
            <a:endParaRPr lang="pt-BR" sz="2800"/>
          </a:p>
          <a:p>
            <a:pPr lvl="1"/>
            <a:r>
              <a:rPr lang="pt-BR" sz="2400"/>
              <a:t>Privilégios de acesso</a:t>
            </a:r>
          </a:p>
          <a:p>
            <a:pPr lvl="1"/>
            <a:r>
              <a:rPr lang="pt-BR" sz="2400"/>
              <a:t>Análise de domínio</a:t>
            </a:r>
          </a:p>
          <a:p>
            <a:pPr lvl="2"/>
            <a:r>
              <a:rPr lang="pt-BR" sz="2000"/>
              <a:t>área de memória</a:t>
            </a:r>
          </a:p>
          <a:p>
            <a:pPr lvl="2"/>
            <a:r>
              <a:rPr lang="pt-BR" sz="2000"/>
              <a:t>objeto definido pelo usuário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Proteção de Área de Memória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571" y="1581150"/>
            <a:ext cx="8381756" cy="4114800"/>
          </a:xfrm>
          <a:noFill/>
          <a:ln/>
        </p:spPr>
        <p:txBody>
          <a:bodyPr/>
          <a:lstStyle/>
          <a:p>
            <a:r>
              <a:rPr lang="pt-BR"/>
              <a:t>Domínio único</a:t>
            </a:r>
          </a:p>
          <a:p>
            <a:pPr lvl="1"/>
            <a:r>
              <a:rPr lang="pt-BR"/>
              <a:t>Cada processo possui espaço de memória definido</a:t>
            </a:r>
          </a:p>
          <a:p>
            <a:r>
              <a:rPr lang="pt-BR"/>
              <a:t>Domínio duplo</a:t>
            </a:r>
          </a:p>
          <a:p>
            <a:pPr lvl="1"/>
            <a:r>
              <a:rPr lang="pt-BR"/>
              <a:t>Parte pública: bibliotecas (compartilhamento total)</a:t>
            </a:r>
          </a:p>
          <a:p>
            <a:pPr lvl="1"/>
            <a:r>
              <a:rPr lang="pt-BR"/>
              <a:t>Parte privada: programa de usuário</a:t>
            </a:r>
          </a:p>
          <a:p>
            <a:r>
              <a:rPr lang="pt-BR"/>
              <a:t>Múltiplos domínios</a:t>
            </a:r>
          </a:p>
          <a:p>
            <a:pPr lvl="1"/>
            <a:r>
              <a:rPr lang="pt-BR"/>
              <a:t>Conjunto compartilhado</a:t>
            </a:r>
          </a:p>
          <a:p>
            <a:pPr lvl="2"/>
            <a:r>
              <a:rPr lang="pt-BR"/>
              <a:t>Ex: Sa = {a1,a2,a3}, Sb = {a3,b4,b5}</a:t>
            </a:r>
          </a:p>
          <a:p>
            <a:pPr lvl="2"/>
            <a:r>
              <a:rPr lang="pt-BR"/>
              <a:t>Como implementar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168286" y="5207000"/>
            <a:ext cx="2827649" cy="1492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149230" y="3416300"/>
            <a:ext cx="2502214" cy="1568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4920874" y="3378200"/>
            <a:ext cx="3874253" cy="1130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Sincronização de Processos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571" y="1581150"/>
            <a:ext cx="8358302" cy="1733550"/>
          </a:xfrm>
          <a:noFill/>
          <a:ln/>
        </p:spPr>
        <p:txBody>
          <a:bodyPr/>
          <a:lstStyle/>
          <a:p>
            <a:r>
              <a:rPr lang="pt-BR"/>
              <a:t>Execução paralela de processos</a:t>
            </a:r>
          </a:p>
          <a:p>
            <a:pPr lvl="1"/>
            <a:r>
              <a:rPr lang="pt-BR"/>
              <a:t>Real (multiprocessador) ou virtual (time sharing)</a:t>
            </a:r>
          </a:p>
          <a:p>
            <a:pPr lvl="1"/>
            <a:r>
              <a:rPr lang="pt-BR"/>
              <a:t>Problemas de sincronização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1108186" y="3481388"/>
            <a:ext cx="2609689" cy="147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pt-BR" sz="1800" b="1">
                <a:solidFill>
                  <a:srgbClr val="990000"/>
                </a:solidFill>
              </a:rPr>
              <a:t>Process observer</a:t>
            </a:r>
          </a:p>
          <a:p>
            <a:pPr algn="l" eaLnBrk="0" hangingPunct="0"/>
            <a:r>
              <a:rPr lang="pt-BR" sz="1800" b="1">
                <a:solidFill>
                  <a:srgbClr val="990000"/>
                </a:solidFill>
              </a:rPr>
              <a:t>  repeat</a:t>
            </a:r>
          </a:p>
          <a:p>
            <a:pPr algn="l" eaLnBrk="0" hangingPunct="0"/>
            <a:r>
              <a:rPr lang="pt-BR" sz="1800" b="1">
                <a:solidFill>
                  <a:srgbClr val="990000"/>
                </a:solidFill>
              </a:rPr>
              <a:t>     observe um evento</a:t>
            </a:r>
          </a:p>
          <a:p>
            <a:pPr algn="l" eaLnBrk="0" hangingPunct="0"/>
            <a:r>
              <a:rPr lang="pt-BR" sz="1800" b="1">
                <a:solidFill>
                  <a:srgbClr val="990000"/>
                </a:solidFill>
              </a:rPr>
              <a:t>     cont = cont + 1</a:t>
            </a:r>
          </a:p>
          <a:p>
            <a:pPr algn="l" eaLnBrk="0" hangingPunct="0"/>
            <a:r>
              <a:rPr lang="pt-BR" sz="1800" b="1">
                <a:solidFill>
                  <a:srgbClr val="990000"/>
                </a:solidFill>
              </a:rPr>
              <a:t>  until false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1222523" y="5176838"/>
            <a:ext cx="3205461" cy="147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l" eaLnBrk="0" hangingPunct="0"/>
            <a:r>
              <a:rPr lang="pt-BR" sz="1800" b="1" dirty="0" err="1">
                <a:solidFill>
                  <a:srgbClr val="990000"/>
                </a:solidFill>
              </a:rPr>
              <a:t>Process</a:t>
            </a:r>
            <a:r>
              <a:rPr lang="pt-BR" sz="1800" b="1" dirty="0">
                <a:solidFill>
                  <a:srgbClr val="990000"/>
                </a:solidFill>
              </a:rPr>
              <a:t> </a:t>
            </a:r>
            <a:r>
              <a:rPr lang="pt-BR" sz="1800" b="1" dirty="0" err="1">
                <a:solidFill>
                  <a:srgbClr val="990000"/>
                </a:solidFill>
              </a:rPr>
              <a:t>reporter</a:t>
            </a:r>
            <a:endParaRPr lang="pt-BR" sz="1800" b="1" dirty="0">
              <a:solidFill>
                <a:srgbClr val="990000"/>
              </a:solidFill>
            </a:endParaRPr>
          </a:p>
          <a:p>
            <a:pPr algn="l" eaLnBrk="0" hangingPunct="0"/>
            <a:r>
              <a:rPr lang="pt-BR" sz="1800" b="1" dirty="0">
                <a:solidFill>
                  <a:srgbClr val="990000"/>
                </a:solidFill>
              </a:rPr>
              <a:t>  </a:t>
            </a:r>
            <a:r>
              <a:rPr lang="pt-BR" sz="1800" b="1" dirty="0" err="1">
                <a:solidFill>
                  <a:srgbClr val="990000"/>
                </a:solidFill>
              </a:rPr>
              <a:t>repeat</a:t>
            </a:r>
            <a:endParaRPr lang="pt-BR" sz="1800" b="1" dirty="0">
              <a:solidFill>
                <a:srgbClr val="990000"/>
              </a:solidFill>
            </a:endParaRPr>
          </a:p>
          <a:p>
            <a:pPr algn="l" eaLnBrk="0" hangingPunct="0"/>
            <a:r>
              <a:rPr lang="pt-BR" sz="1800" b="1" dirty="0">
                <a:solidFill>
                  <a:srgbClr val="990000"/>
                </a:solidFill>
              </a:rPr>
              <a:t>     </a:t>
            </a:r>
            <a:r>
              <a:rPr lang="pt-BR" sz="1800" b="1" dirty="0" err="1">
                <a:solidFill>
                  <a:srgbClr val="990000"/>
                </a:solidFill>
              </a:rPr>
              <a:t>if</a:t>
            </a:r>
            <a:r>
              <a:rPr lang="pt-BR" sz="1800" b="1" dirty="0">
                <a:solidFill>
                  <a:srgbClr val="990000"/>
                </a:solidFill>
              </a:rPr>
              <a:t> </a:t>
            </a:r>
            <a:r>
              <a:rPr lang="pt-BR" sz="1800" b="1" dirty="0" smtClean="0">
                <a:solidFill>
                  <a:srgbClr val="990000"/>
                </a:solidFill>
              </a:rPr>
              <a:t>((</a:t>
            </a:r>
            <a:r>
              <a:rPr lang="pt-BR" sz="1800" b="1" dirty="0" err="1">
                <a:solidFill>
                  <a:srgbClr val="990000"/>
                </a:solidFill>
              </a:rPr>
              <a:t>cont</a:t>
            </a:r>
            <a:r>
              <a:rPr lang="pt-BR" sz="1800" b="1" dirty="0">
                <a:solidFill>
                  <a:srgbClr val="990000"/>
                </a:solidFill>
              </a:rPr>
              <a:t> </a:t>
            </a:r>
            <a:r>
              <a:rPr lang="pt-BR" sz="1800" b="1" dirty="0" err="1">
                <a:solidFill>
                  <a:srgbClr val="990000"/>
                </a:solidFill>
              </a:rPr>
              <a:t>mod</a:t>
            </a:r>
            <a:r>
              <a:rPr lang="pt-BR" sz="1800" b="1" dirty="0">
                <a:solidFill>
                  <a:srgbClr val="990000"/>
                </a:solidFill>
              </a:rPr>
              <a:t> 10) = </a:t>
            </a:r>
            <a:r>
              <a:rPr lang="pt-BR" sz="1800" b="1" dirty="0" smtClean="0">
                <a:solidFill>
                  <a:srgbClr val="990000"/>
                </a:solidFill>
              </a:rPr>
              <a:t>0)</a:t>
            </a:r>
            <a:endParaRPr lang="pt-BR" sz="1800" b="1" dirty="0">
              <a:solidFill>
                <a:srgbClr val="990000"/>
              </a:solidFill>
            </a:endParaRPr>
          </a:p>
          <a:p>
            <a:pPr algn="l" eaLnBrk="0" hangingPunct="0"/>
            <a:r>
              <a:rPr lang="pt-BR" sz="1800" b="1" dirty="0">
                <a:solidFill>
                  <a:srgbClr val="990000"/>
                </a:solidFill>
              </a:rPr>
              <a:t>        </a:t>
            </a:r>
            <a:r>
              <a:rPr lang="pt-BR" sz="1800" b="1" dirty="0" err="1">
                <a:solidFill>
                  <a:srgbClr val="990000"/>
                </a:solidFill>
              </a:rPr>
              <a:t>print</a:t>
            </a:r>
            <a:r>
              <a:rPr lang="pt-BR" sz="1800" b="1" dirty="0">
                <a:solidFill>
                  <a:srgbClr val="990000"/>
                </a:solidFill>
              </a:rPr>
              <a:t> (</a:t>
            </a:r>
            <a:r>
              <a:rPr lang="pt-BR" sz="1800" b="1" dirty="0" err="1">
                <a:solidFill>
                  <a:srgbClr val="990000"/>
                </a:solidFill>
              </a:rPr>
              <a:t>cont</a:t>
            </a:r>
            <a:r>
              <a:rPr lang="pt-BR" sz="1800" b="1" dirty="0">
                <a:solidFill>
                  <a:srgbClr val="990000"/>
                </a:solidFill>
              </a:rPr>
              <a:t>)</a:t>
            </a:r>
          </a:p>
          <a:p>
            <a:pPr algn="l" eaLnBrk="0" hangingPunct="0"/>
            <a:r>
              <a:rPr lang="pt-BR" sz="1800" b="1" dirty="0">
                <a:solidFill>
                  <a:srgbClr val="990000"/>
                </a:solidFill>
              </a:rPr>
              <a:t>  </a:t>
            </a:r>
            <a:r>
              <a:rPr lang="pt-BR" sz="1800" b="1" dirty="0" err="1">
                <a:solidFill>
                  <a:srgbClr val="990000"/>
                </a:solidFill>
              </a:rPr>
              <a:t>until</a:t>
            </a:r>
            <a:r>
              <a:rPr lang="pt-BR" sz="1800" b="1" dirty="0">
                <a:solidFill>
                  <a:srgbClr val="990000"/>
                </a:solidFill>
              </a:rPr>
              <a:t> </a:t>
            </a:r>
            <a:r>
              <a:rPr lang="pt-BR" sz="1800" b="1" dirty="0" err="1">
                <a:solidFill>
                  <a:srgbClr val="990000"/>
                </a:solidFill>
              </a:rPr>
              <a:t>false</a:t>
            </a:r>
            <a:endParaRPr lang="pt-BR" sz="1800" b="1" dirty="0">
              <a:solidFill>
                <a:srgbClr val="990000"/>
              </a:solidFill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131957" y="3481389"/>
            <a:ext cx="3894208" cy="92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pt-BR" sz="1800"/>
              <a:t>Situação: reporter testou cont = 10</a:t>
            </a:r>
          </a:p>
          <a:p>
            <a:pPr algn="l" eaLnBrk="0" hangingPunct="0"/>
            <a:r>
              <a:rPr lang="pt-BR" sz="1800"/>
              <a:t>               observer cont = 11</a:t>
            </a:r>
          </a:p>
          <a:p>
            <a:pPr algn="l" eaLnBrk="0" hangingPunct="0"/>
            <a:r>
              <a:rPr lang="pt-BR" sz="1800"/>
              <a:t>               reporter imprimiu cont = 11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4599851" y="4738688"/>
            <a:ext cx="4267194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>
              <a:buFontTx/>
              <a:buChar char="•"/>
            </a:pPr>
            <a:r>
              <a:rPr lang="pt-BR" sz="1800"/>
              <a:t> velocidade imprevisível dos processos</a:t>
            </a:r>
          </a:p>
          <a:p>
            <a:pPr algn="l" eaLnBrk="0" hangingPunct="0">
              <a:buFontTx/>
              <a:buChar char="•"/>
            </a:pPr>
            <a:r>
              <a:rPr lang="pt-BR" sz="1800"/>
              <a:t> compartilhamento de dados</a:t>
            </a:r>
          </a:p>
        </p:txBody>
      </p:sp>
      <p:sp>
        <p:nvSpPr>
          <p:cNvPr id="41995" name="AutoShape 11"/>
          <p:cNvSpPr>
            <a:spLocks noChangeArrowheads="1"/>
          </p:cNvSpPr>
          <p:nvPr/>
        </p:nvSpPr>
        <p:spPr bwMode="auto">
          <a:xfrm rot="19920000">
            <a:off x="3943149" y="4343400"/>
            <a:ext cx="743189" cy="342900"/>
          </a:xfrm>
          <a:prstGeom prst="rightArrow">
            <a:avLst>
              <a:gd name="adj1" fmla="val 50000"/>
              <a:gd name="adj2" fmla="val 117372"/>
            </a:avLst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AutoShape 12"/>
          <p:cNvSpPr>
            <a:spLocks noChangeArrowheads="1"/>
          </p:cNvSpPr>
          <p:nvPr/>
        </p:nvSpPr>
        <p:spPr bwMode="auto">
          <a:xfrm>
            <a:off x="6344218" y="5391150"/>
            <a:ext cx="495459" cy="323850"/>
          </a:xfrm>
          <a:prstGeom prst="downArrow">
            <a:avLst>
              <a:gd name="adj1" fmla="val 50000"/>
              <a:gd name="adj2" fmla="val 50005"/>
            </a:avLst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5669925" y="5748338"/>
            <a:ext cx="2199320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/>
              <a:t>condição de corrida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5098242" y="6149975"/>
            <a:ext cx="3725379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 b="1" u="sng">
                <a:solidFill>
                  <a:srgbClr val="990000"/>
                </a:solidFill>
              </a:rPr>
              <a:t>controle no acesso às variáveis </a:t>
            </a:r>
          </a:p>
          <a:p>
            <a:pPr eaLnBrk="0" hangingPunct="0"/>
            <a:r>
              <a:rPr lang="pt-BR" sz="1800" b="1" u="sng">
                <a:solidFill>
                  <a:srgbClr val="990000"/>
                </a:solidFill>
              </a:rPr>
              <a:t>compartilhadas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pt-BR"/>
              <a:t>Problema da Exclusão Mútua</a:t>
            </a:r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pt-BR"/>
              <a:t>Garantir que apenas um processo acesse um dado compartilhado por vez: </a:t>
            </a:r>
          </a:p>
          <a:p>
            <a:pPr lvl="1"/>
            <a:r>
              <a:rPr lang="pt-BR"/>
              <a:t>definição de seções críticas</a:t>
            </a:r>
          </a:p>
          <a:p>
            <a:r>
              <a:rPr lang="pt-BR"/>
              <a:t>Problemas:</a:t>
            </a:r>
          </a:p>
          <a:p>
            <a:pPr lvl="1"/>
            <a:r>
              <a:rPr lang="pt-BR"/>
              <a:t>deadlock</a:t>
            </a:r>
          </a:p>
          <a:p>
            <a:pPr lvl="1"/>
            <a:r>
              <a:rPr lang="pt-BR"/>
              <a:t>starvation (oposto de fairness)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91884" y="114300"/>
            <a:ext cx="7314614" cy="1162050"/>
          </a:xfrm>
          <a:ln/>
        </p:spPr>
        <p:txBody>
          <a:bodyPr/>
          <a:lstStyle/>
          <a:p>
            <a:r>
              <a:rPr lang="pt-BR"/>
              <a:t>Resolvendo a exclusão mútua</a:t>
            </a:r>
          </a:p>
        </p:txBody>
      </p:sp>
      <p:sp>
        <p:nvSpPr>
          <p:cNvPr id="44035" name="Rectangle 1027"/>
          <p:cNvSpPr>
            <a:spLocks noChangeArrowheads="1"/>
          </p:cNvSpPr>
          <p:nvPr/>
        </p:nvSpPr>
        <p:spPr bwMode="auto">
          <a:xfrm>
            <a:off x="508652" y="3373438"/>
            <a:ext cx="2978616" cy="939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Rectangle 1028"/>
          <p:cNvSpPr>
            <a:spLocks noChangeArrowheads="1"/>
          </p:cNvSpPr>
          <p:nvPr/>
        </p:nvSpPr>
        <p:spPr bwMode="auto">
          <a:xfrm>
            <a:off x="533571" y="1581150"/>
            <a:ext cx="7467063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pt-BR" sz="3200"/>
              <a:t>Busy-waiting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800"/>
              <a:t>Controle de acesso a região</a:t>
            </a:r>
          </a:p>
          <a:p>
            <a:pPr marL="1143000" lvl="2" indent="-228600" algn="l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pt-BR"/>
              <a:t>variável Lock </a:t>
            </a:r>
          </a:p>
          <a:p>
            <a:pPr marL="1143000" lvl="2" indent="-228600" algn="l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pt-BR"/>
          </a:p>
          <a:p>
            <a:pPr marL="1143000" lvl="2" indent="-228600" algn="l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pt-BR"/>
          </a:p>
          <a:p>
            <a:pPr marL="1143000" lvl="2" indent="-228600" algn="l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pt-BR"/>
          </a:p>
        </p:txBody>
      </p:sp>
      <p:sp>
        <p:nvSpPr>
          <p:cNvPr id="44037" name="Rectangle 1029"/>
          <p:cNvSpPr>
            <a:spLocks noChangeArrowheads="1"/>
          </p:cNvSpPr>
          <p:nvPr/>
        </p:nvSpPr>
        <p:spPr bwMode="auto">
          <a:xfrm>
            <a:off x="542367" y="3427414"/>
            <a:ext cx="2449388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pt-BR" b="1"/>
              <a:t>Lock = 0 pode entrar</a:t>
            </a:r>
          </a:p>
          <a:p>
            <a:pPr algn="l" eaLnBrk="0" hangingPunct="0"/>
            <a:r>
              <a:rPr lang="pt-BR" b="1"/>
              <a:t>lock = 1 bloqueado</a:t>
            </a:r>
          </a:p>
        </p:txBody>
      </p:sp>
      <p:sp>
        <p:nvSpPr>
          <p:cNvPr id="44038" name="Rectangle 1030"/>
          <p:cNvSpPr>
            <a:spLocks noChangeArrowheads="1"/>
          </p:cNvSpPr>
          <p:nvPr/>
        </p:nvSpPr>
        <p:spPr bwMode="auto">
          <a:xfrm>
            <a:off x="4485515" y="3179763"/>
            <a:ext cx="2173672" cy="92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pt-BR" b="1"/>
              <a:t>loop: test lock</a:t>
            </a:r>
          </a:p>
          <a:p>
            <a:pPr algn="l" eaLnBrk="0" hangingPunct="0"/>
            <a:r>
              <a:rPr lang="pt-BR" b="1"/>
              <a:t>          bne loop</a:t>
            </a:r>
          </a:p>
          <a:p>
            <a:pPr algn="l" eaLnBrk="0" hangingPunct="0"/>
            <a:r>
              <a:rPr lang="pt-BR" b="1"/>
              <a:t>          add #1, loop</a:t>
            </a:r>
          </a:p>
        </p:txBody>
      </p:sp>
      <p:sp>
        <p:nvSpPr>
          <p:cNvPr id="44039" name="Rectangle 1031"/>
          <p:cNvSpPr>
            <a:spLocks noChangeArrowheads="1"/>
          </p:cNvSpPr>
          <p:nvPr/>
        </p:nvSpPr>
        <p:spPr bwMode="auto">
          <a:xfrm>
            <a:off x="7383510" y="3617913"/>
            <a:ext cx="1481175" cy="64697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/>
              <a:t>e se houver </a:t>
            </a:r>
          </a:p>
          <a:p>
            <a:pPr eaLnBrk="0" hangingPunct="0"/>
            <a:r>
              <a:rPr lang="pt-BR"/>
              <a:t>Interrupção?</a:t>
            </a:r>
          </a:p>
        </p:txBody>
      </p:sp>
      <p:sp>
        <p:nvSpPr>
          <p:cNvPr id="44040" name="Line 1032"/>
          <p:cNvSpPr>
            <a:spLocks noChangeShapeType="1"/>
          </p:cNvSpPr>
          <p:nvPr/>
        </p:nvSpPr>
        <p:spPr bwMode="auto">
          <a:xfrm>
            <a:off x="6484940" y="3595688"/>
            <a:ext cx="875116" cy="1905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AutoShape 1033"/>
          <p:cNvSpPr>
            <a:spLocks noChangeArrowheads="1"/>
          </p:cNvSpPr>
          <p:nvPr/>
        </p:nvSpPr>
        <p:spPr bwMode="auto">
          <a:xfrm>
            <a:off x="3683693" y="3767138"/>
            <a:ext cx="533571" cy="304800"/>
          </a:xfrm>
          <a:prstGeom prst="rightArrow">
            <a:avLst>
              <a:gd name="adj1" fmla="val 50000"/>
              <a:gd name="adj2" fmla="val 94800"/>
            </a:avLst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1034"/>
          <p:cNvSpPr>
            <a:spLocks noChangeArrowheads="1"/>
          </p:cNvSpPr>
          <p:nvPr/>
        </p:nvSpPr>
        <p:spPr bwMode="auto">
          <a:xfrm>
            <a:off x="568751" y="4573589"/>
            <a:ext cx="5686172" cy="21359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pt-BR" sz="3200"/>
              <a:t> Desabilitar interrupções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</a:pPr>
            <a:r>
              <a:rPr lang="pt-BR" sz="280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Simplicidade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</a:pPr>
            <a:r>
              <a:rPr lang="pt-BR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Regiões devem ser pequenas</a:t>
            </a:r>
          </a:p>
          <a:p>
            <a:pPr lvl="1" algn="l">
              <a:spcBef>
                <a:spcPct val="20000"/>
              </a:spcBef>
              <a:buClr>
                <a:schemeClr val="tx1"/>
              </a:buClr>
            </a:pPr>
            <a:r>
              <a:rPr lang="pt-BR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Inviável em multiprocessadores</a:t>
            </a:r>
            <a:endParaRPr lang="pt-B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39113" y="190500"/>
            <a:ext cx="7314614" cy="1162050"/>
          </a:xfrm>
          <a:ln/>
        </p:spPr>
        <p:txBody>
          <a:bodyPr/>
          <a:lstStyle/>
          <a:p>
            <a:r>
              <a:rPr lang="pt-BR"/>
              <a:t>Suporte da arquitetura</a:t>
            </a:r>
          </a:p>
        </p:txBody>
      </p:sp>
      <p:sp>
        <p:nvSpPr>
          <p:cNvPr id="45060" name="Rectangle 1028"/>
          <p:cNvSpPr>
            <a:spLocks noChangeArrowheads="1"/>
          </p:cNvSpPr>
          <p:nvPr/>
        </p:nvSpPr>
        <p:spPr bwMode="auto">
          <a:xfrm>
            <a:off x="653771" y="3073400"/>
            <a:ext cx="2107899" cy="863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Rectangle 1029"/>
          <p:cNvSpPr>
            <a:spLocks noChangeArrowheads="1"/>
          </p:cNvSpPr>
          <p:nvPr/>
        </p:nvSpPr>
        <p:spPr bwMode="auto">
          <a:xfrm>
            <a:off x="416303" y="1708150"/>
            <a:ext cx="841107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pt-BR" sz="3200" dirty="0"/>
              <a:t>Operações atômicas: Ex. </a:t>
            </a:r>
            <a:r>
              <a:rPr lang="pt-BR" sz="3200" dirty="0" err="1"/>
              <a:t>Test-and-set</a:t>
            </a:r>
            <a:r>
              <a:rPr lang="pt-BR" sz="3200" dirty="0"/>
              <a:t> (tas) 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800" dirty="0"/>
              <a:t>tas &lt;</a:t>
            </a:r>
            <a:r>
              <a:rPr lang="pt-BR" sz="2800" dirty="0" err="1"/>
              <a:t>dst</a:t>
            </a:r>
            <a:r>
              <a:rPr lang="pt-BR" sz="2800" dirty="0"/>
              <a:t>&gt;</a:t>
            </a:r>
          </a:p>
          <a:p>
            <a:pPr marL="742950" lvl="1" indent="-285750" algn="l">
              <a:spcBef>
                <a:spcPct val="20000"/>
              </a:spcBef>
            </a:pPr>
            <a:endParaRPr lang="pt-BR" sz="2000" dirty="0"/>
          </a:p>
          <a:p>
            <a:pPr marL="742950" lvl="1" indent="-285750" algn="l">
              <a:spcBef>
                <a:spcPct val="20000"/>
              </a:spcBef>
            </a:pPr>
            <a:r>
              <a:rPr lang="pt-BR" sz="2000" dirty="0" err="1"/>
              <a:t>if</a:t>
            </a:r>
            <a:r>
              <a:rPr lang="pt-BR" sz="2000" dirty="0"/>
              <a:t> </a:t>
            </a:r>
            <a:r>
              <a:rPr lang="pt-BR" sz="2000" dirty="0" err="1"/>
              <a:t>dst</a:t>
            </a:r>
            <a:r>
              <a:rPr lang="pt-BR" sz="2000" dirty="0"/>
              <a:t> = 0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pt-BR" sz="2000" dirty="0" err="1"/>
              <a:t>then</a:t>
            </a:r>
            <a:r>
              <a:rPr lang="pt-BR" sz="2000" dirty="0"/>
              <a:t> </a:t>
            </a:r>
            <a:r>
              <a:rPr lang="pt-BR" sz="2000" dirty="0" err="1"/>
              <a:t>dst</a:t>
            </a:r>
            <a:r>
              <a:rPr lang="pt-BR" sz="2000" dirty="0"/>
              <a:t> = 1</a:t>
            </a:r>
          </a:p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pt-BR" sz="3200" dirty="0"/>
              <a:t>Semáforos</a:t>
            </a:r>
            <a:br>
              <a:rPr lang="pt-BR" sz="3200" dirty="0"/>
            </a:br>
            <a:r>
              <a:rPr lang="pt-BR" sz="3200" dirty="0"/>
              <a:t>P e V</a:t>
            </a:r>
          </a:p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pt-BR" sz="3200" dirty="0"/>
              <a:t>Monitores</a:t>
            </a:r>
          </a:p>
          <a:p>
            <a:pPr marL="742950" lvl="1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pt-BR" sz="2800" dirty="0"/>
              <a:t>Programa  que engloba </a:t>
            </a:r>
            <a:r>
              <a:rPr lang="pt-BR" sz="2800" dirty="0" smtClean="0"/>
              <a:t>e controla </a:t>
            </a:r>
            <a:r>
              <a:rPr lang="pt-BR" sz="2800" dirty="0"/>
              <a:t>o recurso compartilhado e que tem acesso restrito</a:t>
            </a:r>
            <a:endParaRPr lang="pt-BR" dirty="0"/>
          </a:p>
        </p:txBody>
      </p:sp>
      <p:grpSp>
        <p:nvGrpSpPr>
          <p:cNvPr id="2" name="Group 1032"/>
          <p:cNvGrpSpPr>
            <a:grpSpLocks/>
          </p:cNvGrpSpPr>
          <p:nvPr/>
        </p:nvGrpSpPr>
        <p:grpSpPr bwMode="auto">
          <a:xfrm>
            <a:off x="5816511" y="2349500"/>
            <a:ext cx="2711831" cy="1358900"/>
            <a:chOff x="3968" y="1480"/>
            <a:chExt cx="1850" cy="856"/>
          </a:xfrm>
        </p:grpSpPr>
        <p:sp>
          <p:nvSpPr>
            <p:cNvPr id="45062" name="AutoShape 1030"/>
            <p:cNvSpPr>
              <a:spLocks noChangeArrowheads="1"/>
            </p:cNvSpPr>
            <p:nvPr/>
          </p:nvSpPr>
          <p:spPr bwMode="auto">
            <a:xfrm>
              <a:off x="3968" y="1480"/>
              <a:ext cx="1850" cy="856"/>
            </a:xfrm>
            <a:prstGeom prst="roundRect">
              <a:avLst>
                <a:gd name="adj" fmla="val 12495"/>
              </a:avLst>
            </a:prstGeom>
            <a:solidFill>
              <a:schemeClr val="bg1"/>
            </a:solidFill>
            <a:ln w="12700">
              <a:solidFill>
                <a:schemeClr val="bg2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3" name="Rectangle 1031"/>
            <p:cNvSpPr>
              <a:spLocks noChangeArrowheads="1"/>
            </p:cNvSpPr>
            <p:nvPr/>
          </p:nvSpPr>
          <p:spPr bwMode="auto">
            <a:xfrm>
              <a:off x="4033" y="1495"/>
              <a:ext cx="1611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 eaLnBrk="0" hangingPunct="0"/>
              <a:r>
                <a:rPr lang="pt-BR" sz="2000"/>
                <a:t>wait: tas lock</a:t>
              </a:r>
            </a:p>
            <a:p>
              <a:pPr algn="l" eaLnBrk="0" hangingPunct="0"/>
              <a:r>
                <a:rPr lang="pt-BR" sz="2000"/>
                <a:t>        bmi wait</a:t>
              </a:r>
            </a:p>
            <a:p>
              <a:pPr algn="l" eaLnBrk="0" hangingPunct="0"/>
              <a:r>
                <a:rPr lang="pt-BR" sz="2000"/>
                <a:t>        critical section</a:t>
              </a:r>
            </a:p>
            <a:p>
              <a:pPr algn="l" eaLnBrk="0" hangingPunct="0"/>
              <a:r>
                <a:rPr lang="pt-BR" sz="2000"/>
                <a:t>        clr.b lock</a:t>
              </a:r>
            </a:p>
          </p:txBody>
        </p:sp>
      </p:grpSp>
      <p:sp>
        <p:nvSpPr>
          <p:cNvPr id="45065" name="Rectangle 1033"/>
          <p:cNvSpPr>
            <a:spLocks noChangeArrowheads="1"/>
          </p:cNvSpPr>
          <p:nvPr/>
        </p:nvSpPr>
        <p:spPr bwMode="auto">
          <a:xfrm>
            <a:off x="3368534" y="3533775"/>
            <a:ext cx="1199046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/>
              <a:t>Indivisível</a:t>
            </a:r>
          </a:p>
        </p:txBody>
      </p:sp>
      <p:sp>
        <p:nvSpPr>
          <p:cNvPr id="45066" name="Line 1034"/>
          <p:cNvSpPr>
            <a:spLocks noChangeShapeType="1"/>
          </p:cNvSpPr>
          <p:nvPr/>
        </p:nvSpPr>
        <p:spPr bwMode="auto">
          <a:xfrm>
            <a:off x="2903859" y="3568700"/>
            <a:ext cx="335680" cy="76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PT" sz="2500" smtClean="0"/>
              <a:t>Escalonamento de Processos</a:t>
            </a:r>
            <a:r>
              <a:rPr lang="pt-PT" sz="4400" smtClean="0"/>
              <a:t> </a:t>
            </a:r>
            <a:br>
              <a:rPr lang="pt-PT" sz="4400" smtClean="0"/>
            </a:br>
            <a:r>
              <a:rPr lang="pt-PT" sz="4400" smtClean="0"/>
              <a:t>Abstração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400" smtClean="0"/>
              <a:t>Uma máquina para cada processo</a:t>
            </a:r>
          </a:p>
          <a:p>
            <a:r>
              <a:rPr lang="pt-PT" sz="2400" smtClean="0"/>
              <a:t>Paralelismo real</a:t>
            </a:r>
          </a:p>
        </p:txBody>
      </p:sp>
      <p:sp>
        <p:nvSpPr>
          <p:cNvPr id="7172" name="Rectangle 1090"/>
          <p:cNvSpPr>
            <a:spLocks noChangeArrowheads="1"/>
          </p:cNvSpPr>
          <p:nvPr/>
        </p:nvSpPr>
        <p:spPr bwMode="auto">
          <a:xfrm>
            <a:off x="4700588" y="2774950"/>
            <a:ext cx="3870325" cy="455613"/>
          </a:xfrm>
          <a:prstGeom prst="rect">
            <a:avLst/>
          </a:prstGeom>
          <a:solidFill>
            <a:srgbClr val="CC33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73" name="Rectangle 1092"/>
          <p:cNvSpPr>
            <a:spLocks noChangeArrowheads="1"/>
          </p:cNvSpPr>
          <p:nvPr/>
        </p:nvSpPr>
        <p:spPr bwMode="auto">
          <a:xfrm>
            <a:off x="6170613" y="2846388"/>
            <a:ext cx="1001712" cy="29686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74" name="Rectangle 1093"/>
          <p:cNvSpPr>
            <a:spLocks noChangeArrowheads="1"/>
          </p:cNvSpPr>
          <p:nvPr/>
        </p:nvSpPr>
        <p:spPr bwMode="auto">
          <a:xfrm>
            <a:off x="6418263" y="2846388"/>
            <a:ext cx="490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400" b="1">
                <a:solidFill>
                  <a:srgbClr val="000000"/>
                </a:solidFill>
                <a:latin typeface="Arial" pitchFamily="34" charset="0"/>
              </a:rPr>
              <a:t>T11</a:t>
            </a:r>
          </a:p>
        </p:txBody>
      </p:sp>
      <p:grpSp>
        <p:nvGrpSpPr>
          <p:cNvPr id="2" name="Group 1094"/>
          <p:cNvGrpSpPr>
            <a:grpSpLocks/>
          </p:cNvGrpSpPr>
          <p:nvPr/>
        </p:nvGrpSpPr>
        <p:grpSpPr bwMode="auto">
          <a:xfrm>
            <a:off x="4684713" y="3490913"/>
            <a:ext cx="3852862" cy="776287"/>
            <a:chOff x="4243" y="1178"/>
            <a:chExt cx="194" cy="489"/>
          </a:xfrm>
        </p:grpSpPr>
        <p:sp>
          <p:nvSpPr>
            <p:cNvPr id="7199" name="Rectangle 1095"/>
            <p:cNvSpPr>
              <a:spLocks noChangeArrowheads="1"/>
            </p:cNvSpPr>
            <p:nvPr/>
          </p:nvSpPr>
          <p:spPr bwMode="auto">
            <a:xfrm>
              <a:off x="4243" y="1178"/>
              <a:ext cx="194" cy="48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200" name="Rectangle 1096"/>
            <p:cNvSpPr>
              <a:spLocks noChangeArrowheads="1"/>
            </p:cNvSpPr>
            <p:nvPr/>
          </p:nvSpPr>
          <p:spPr bwMode="auto">
            <a:xfrm>
              <a:off x="4262" y="1291"/>
              <a:ext cx="157" cy="2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defTabSz="762000"/>
              <a:r>
                <a:rPr kumimoji="0" lang="pt-BR" sz="1200" b="1">
                  <a:solidFill>
                    <a:srgbClr val="000000"/>
                  </a:solidFill>
                  <a:latin typeface="Arial" pitchFamily="34" charset="0"/>
                </a:rPr>
                <a:t>T12</a:t>
              </a:r>
            </a:p>
          </p:txBody>
        </p:sp>
      </p:grpSp>
      <p:sp>
        <p:nvSpPr>
          <p:cNvPr id="7176" name="Rectangle 1098"/>
          <p:cNvSpPr>
            <a:spLocks noChangeArrowheads="1"/>
          </p:cNvSpPr>
          <p:nvPr/>
        </p:nvSpPr>
        <p:spPr bwMode="auto">
          <a:xfrm>
            <a:off x="4667250" y="4621213"/>
            <a:ext cx="3841750" cy="541337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77" name="Rectangle 1100"/>
          <p:cNvSpPr>
            <a:spLocks noChangeArrowheads="1"/>
          </p:cNvSpPr>
          <p:nvPr/>
        </p:nvSpPr>
        <p:spPr bwMode="auto">
          <a:xfrm>
            <a:off x="6370638" y="4718050"/>
            <a:ext cx="595312" cy="295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78" name="Rectangle 1101"/>
          <p:cNvSpPr>
            <a:spLocks noChangeArrowheads="1"/>
          </p:cNvSpPr>
          <p:nvPr/>
        </p:nvSpPr>
        <p:spPr bwMode="auto">
          <a:xfrm>
            <a:off x="6465888" y="4743450"/>
            <a:ext cx="388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400" b="1">
                <a:solidFill>
                  <a:srgbClr val="000000"/>
                </a:solidFill>
                <a:latin typeface="Arial" pitchFamily="34" charset="0"/>
              </a:rPr>
              <a:t>T0</a:t>
            </a:r>
          </a:p>
        </p:txBody>
      </p:sp>
      <p:grpSp>
        <p:nvGrpSpPr>
          <p:cNvPr id="3" name="Group 1134"/>
          <p:cNvGrpSpPr>
            <a:grpSpLocks/>
          </p:cNvGrpSpPr>
          <p:nvPr/>
        </p:nvGrpSpPr>
        <p:grpSpPr bwMode="auto">
          <a:xfrm>
            <a:off x="4589463" y="3130550"/>
            <a:ext cx="4433887" cy="168275"/>
            <a:chOff x="3409" y="1604"/>
            <a:chExt cx="2793" cy="106"/>
          </a:xfrm>
        </p:grpSpPr>
        <p:sp>
          <p:nvSpPr>
            <p:cNvPr id="7197" name="Line 1135"/>
            <p:cNvSpPr>
              <a:spLocks noChangeShapeType="1"/>
            </p:cNvSpPr>
            <p:nvPr/>
          </p:nvSpPr>
          <p:spPr bwMode="auto">
            <a:xfrm flipV="1">
              <a:off x="3409" y="1658"/>
              <a:ext cx="273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Freeform 1136"/>
            <p:cNvSpPr>
              <a:spLocks/>
            </p:cNvSpPr>
            <p:nvPr/>
          </p:nvSpPr>
          <p:spPr bwMode="auto">
            <a:xfrm>
              <a:off x="6081" y="1604"/>
              <a:ext cx="121" cy="106"/>
            </a:xfrm>
            <a:custGeom>
              <a:avLst/>
              <a:gdLst>
                <a:gd name="T0" fmla="*/ 120 w 121"/>
                <a:gd name="T1" fmla="*/ 53 h 106"/>
                <a:gd name="T2" fmla="*/ 0 w 121"/>
                <a:gd name="T3" fmla="*/ 0 h 106"/>
                <a:gd name="T4" fmla="*/ 0 w 121"/>
                <a:gd name="T5" fmla="*/ 105 h 106"/>
                <a:gd name="T6" fmla="*/ 120 w 121"/>
                <a:gd name="T7" fmla="*/ 53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06"/>
                <a:gd name="T14" fmla="*/ 121 w 121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06">
                  <a:moveTo>
                    <a:pt x="120" y="53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120" y="5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" name="Group 1137"/>
          <p:cNvGrpSpPr>
            <a:grpSpLocks/>
          </p:cNvGrpSpPr>
          <p:nvPr/>
        </p:nvGrpSpPr>
        <p:grpSpPr bwMode="auto">
          <a:xfrm>
            <a:off x="4589463" y="4200525"/>
            <a:ext cx="4429125" cy="168275"/>
            <a:chOff x="3409" y="2438"/>
            <a:chExt cx="2790" cy="106"/>
          </a:xfrm>
        </p:grpSpPr>
        <p:sp>
          <p:nvSpPr>
            <p:cNvPr id="7195" name="Line 1138"/>
            <p:cNvSpPr>
              <a:spLocks noChangeShapeType="1"/>
            </p:cNvSpPr>
            <p:nvPr/>
          </p:nvSpPr>
          <p:spPr bwMode="auto">
            <a:xfrm>
              <a:off x="3409" y="2489"/>
              <a:ext cx="2728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Freeform 1139"/>
            <p:cNvSpPr>
              <a:spLocks/>
            </p:cNvSpPr>
            <p:nvPr/>
          </p:nvSpPr>
          <p:spPr bwMode="auto">
            <a:xfrm>
              <a:off x="6078" y="2438"/>
              <a:ext cx="121" cy="106"/>
            </a:xfrm>
            <a:custGeom>
              <a:avLst/>
              <a:gdLst>
                <a:gd name="T0" fmla="*/ 120 w 121"/>
                <a:gd name="T1" fmla="*/ 53 h 106"/>
                <a:gd name="T2" fmla="*/ 0 w 121"/>
                <a:gd name="T3" fmla="*/ 0 h 106"/>
                <a:gd name="T4" fmla="*/ 0 w 121"/>
                <a:gd name="T5" fmla="*/ 105 h 106"/>
                <a:gd name="T6" fmla="*/ 120 w 121"/>
                <a:gd name="T7" fmla="*/ 53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06"/>
                <a:gd name="T14" fmla="*/ 121 w 121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06">
                  <a:moveTo>
                    <a:pt x="120" y="53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120" y="5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" name="Group 1140"/>
          <p:cNvGrpSpPr>
            <a:grpSpLocks/>
          </p:cNvGrpSpPr>
          <p:nvPr/>
        </p:nvGrpSpPr>
        <p:grpSpPr bwMode="auto">
          <a:xfrm>
            <a:off x="4589463" y="5087938"/>
            <a:ext cx="4429125" cy="168275"/>
            <a:chOff x="3409" y="3269"/>
            <a:chExt cx="2790" cy="106"/>
          </a:xfrm>
        </p:grpSpPr>
        <p:sp>
          <p:nvSpPr>
            <p:cNvPr id="7193" name="Line 1141"/>
            <p:cNvSpPr>
              <a:spLocks noChangeShapeType="1"/>
            </p:cNvSpPr>
            <p:nvPr/>
          </p:nvSpPr>
          <p:spPr bwMode="auto">
            <a:xfrm>
              <a:off x="3409" y="3320"/>
              <a:ext cx="2728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4" name="Freeform 1142"/>
            <p:cNvSpPr>
              <a:spLocks/>
            </p:cNvSpPr>
            <p:nvPr/>
          </p:nvSpPr>
          <p:spPr bwMode="auto">
            <a:xfrm>
              <a:off x="6078" y="3269"/>
              <a:ext cx="121" cy="106"/>
            </a:xfrm>
            <a:custGeom>
              <a:avLst/>
              <a:gdLst>
                <a:gd name="T0" fmla="*/ 120 w 121"/>
                <a:gd name="T1" fmla="*/ 53 h 106"/>
                <a:gd name="T2" fmla="*/ 0 w 121"/>
                <a:gd name="T3" fmla="*/ 0 h 106"/>
                <a:gd name="T4" fmla="*/ 0 w 121"/>
                <a:gd name="T5" fmla="*/ 105 h 106"/>
                <a:gd name="T6" fmla="*/ 120 w 121"/>
                <a:gd name="T7" fmla="*/ 53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06"/>
                <a:gd name="T14" fmla="*/ 121 w 121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06">
                  <a:moveTo>
                    <a:pt x="120" y="53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120" y="5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182" name="Line 1143"/>
          <p:cNvSpPr>
            <a:spLocks noChangeShapeType="1"/>
          </p:cNvSpPr>
          <p:nvPr/>
        </p:nvSpPr>
        <p:spPr bwMode="auto">
          <a:xfrm flipH="1">
            <a:off x="4654550" y="2349500"/>
            <a:ext cx="3175" cy="37385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1144"/>
          <p:cNvSpPr>
            <a:spLocks noChangeArrowheads="1"/>
          </p:cNvSpPr>
          <p:nvPr/>
        </p:nvSpPr>
        <p:spPr bwMode="auto">
          <a:xfrm>
            <a:off x="4119563" y="2881313"/>
            <a:ext cx="595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P1</a:t>
            </a:r>
          </a:p>
        </p:txBody>
      </p:sp>
      <p:sp>
        <p:nvSpPr>
          <p:cNvPr id="7184" name="Rectangle 1145"/>
          <p:cNvSpPr>
            <a:spLocks noChangeArrowheads="1"/>
          </p:cNvSpPr>
          <p:nvPr/>
        </p:nvSpPr>
        <p:spPr bwMode="auto">
          <a:xfrm>
            <a:off x="4119563" y="3946525"/>
            <a:ext cx="595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P2</a:t>
            </a:r>
          </a:p>
        </p:txBody>
      </p:sp>
      <p:sp>
        <p:nvSpPr>
          <p:cNvPr id="7185" name="Rectangle 1146"/>
          <p:cNvSpPr>
            <a:spLocks noChangeArrowheads="1"/>
          </p:cNvSpPr>
          <p:nvPr/>
        </p:nvSpPr>
        <p:spPr bwMode="auto">
          <a:xfrm>
            <a:off x="4119563" y="4832350"/>
            <a:ext cx="595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P3</a:t>
            </a:r>
          </a:p>
        </p:txBody>
      </p:sp>
      <p:sp>
        <p:nvSpPr>
          <p:cNvPr id="7186" name="Rectangle 1205"/>
          <p:cNvSpPr>
            <a:spLocks noChangeArrowheads="1"/>
          </p:cNvSpPr>
          <p:nvPr/>
        </p:nvSpPr>
        <p:spPr bwMode="auto">
          <a:xfrm>
            <a:off x="4678363" y="5422900"/>
            <a:ext cx="3841750" cy="552450"/>
          </a:xfrm>
          <a:prstGeom prst="rect">
            <a:avLst/>
          </a:prstGeom>
          <a:solidFill>
            <a:srgbClr val="00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87" name="Rectangle 1206"/>
          <p:cNvSpPr>
            <a:spLocks noChangeArrowheads="1"/>
          </p:cNvSpPr>
          <p:nvPr/>
        </p:nvSpPr>
        <p:spPr bwMode="auto">
          <a:xfrm>
            <a:off x="6381750" y="5556250"/>
            <a:ext cx="595313" cy="295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88" name="Rectangle 1207"/>
          <p:cNvSpPr>
            <a:spLocks noChangeArrowheads="1"/>
          </p:cNvSpPr>
          <p:nvPr/>
        </p:nvSpPr>
        <p:spPr bwMode="auto">
          <a:xfrm>
            <a:off x="6477000" y="5581650"/>
            <a:ext cx="488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400" b="1">
                <a:solidFill>
                  <a:srgbClr val="000000"/>
                </a:solidFill>
                <a:latin typeface="Arial" pitchFamily="34" charset="0"/>
              </a:rPr>
              <a:t>T</a:t>
            </a:r>
            <a:r>
              <a:rPr kumimoji="0" lang="pt-PT" sz="1400" b="1">
                <a:solidFill>
                  <a:srgbClr val="000000"/>
                </a:solidFill>
                <a:latin typeface="Arial" pitchFamily="34" charset="0"/>
              </a:rPr>
              <a:t>22</a:t>
            </a:r>
            <a:endParaRPr kumimoji="0" lang="pt-BR" sz="1400" b="1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6" name="Group 1208"/>
          <p:cNvGrpSpPr>
            <a:grpSpLocks/>
          </p:cNvGrpSpPr>
          <p:nvPr/>
        </p:nvGrpSpPr>
        <p:grpSpPr bwMode="auto">
          <a:xfrm>
            <a:off x="4600575" y="5900738"/>
            <a:ext cx="4429125" cy="168275"/>
            <a:chOff x="3409" y="3269"/>
            <a:chExt cx="2790" cy="106"/>
          </a:xfrm>
        </p:grpSpPr>
        <p:sp>
          <p:nvSpPr>
            <p:cNvPr id="7191" name="Line 1209"/>
            <p:cNvSpPr>
              <a:spLocks noChangeShapeType="1"/>
            </p:cNvSpPr>
            <p:nvPr/>
          </p:nvSpPr>
          <p:spPr bwMode="auto">
            <a:xfrm>
              <a:off x="3409" y="3320"/>
              <a:ext cx="2728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Freeform 1210"/>
            <p:cNvSpPr>
              <a:spLocks/>
            </p:cNvSpPr>
            <p:nvPr/>
          </p:nvSpPr>
          <p:spPr bwMode="auto">
            <a:xfrm>
              <a:off x="6078" y="3269"/>
              <a:ext cx="121" cy="106"/>
            </a:xfrm>
            <a:custGeom>
              <a:avLst/>
              <a:gdLst>
                <a:gd name="T0" fmla="*/ 120 w 121"/>
                <a:gd name="T1" fmla="*/ 53 h 106"/>
                <a:gd name="T2" fmla="*/ 0 w 121"/>
                <a:gd name="T3" fmla="*/ 0 h 106"/>
                <a:gd name="T4" fmla="*/ 0 w 121"/>
                <a:gd name="T5" fmla="*/ 105 h 106"/>
                <a:gd name="T6" fmla="*/ 120 w 121"/>
                <a:gd name="T7" fmla="*/ 53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06"/>
                <a:gd name="T14" fmla="*/ 121 w 121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06">
                  <a:moveTo>
                    <a:pt x="120" y="53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120" y="5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190" name="Rectangle 1211"/>
          <p:cNvSpPr>
            <a:spLocks noChangeArrowheads="1"/>
          </p:cNvSpPr>
          <p:nvPr/>
        </p:nvSpPr>
        <p:spPr bwMode="auto">
          <a:xfrm>
            <a:off x="4130675" y="5645150"/>
            <a:ext cx="595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P3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Conceitos</a:t>
            </a:r>
            <a:endParaRPr lang="pt-B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Processo</a:t>
            </a:r>
            <a:r>
              <a:rPr lang="en-US" sz="2000"/>
              <a:t>: um programa em execução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Página</a:t>
            </a:r>
            <a:r>
              <a:rPr lang="en-US" sz="2000"/>
              <a:t>: parte de um programa capaz de caber na memória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Memória virtual</a:t>
            </a:r>
            <a:r>
              <a:rPr lang="en-US" sz="2000"/>
              <a:t>: espaço de armazenamento de páginas em disco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Espaço de endereçamento e proteção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Escalonamento</a:t>
            </a:r>
            <a:r>
              <a:rPr lang="en-US" sz="2000"/>
              <a:t>: </a:t>
            </a:r>
            <a:r>
              <a:rPr lang="pt-BR" sz="2000"/>
              <a:t>quando um ou mais processos estão prontos para serem executados, o sistema operacional deve decidir qual deles vai ser executado</a:t>
            </a:r>
            <a:endParaRPr lang="en-US" sz="2000"/>
          </a:p>
          <a:p>
            <a:pPr eaLnBrk="1" hangingPunct="1">
              <a:lnSpc>
                <a:spcPct val="80000"/>
              </a:lnSpc>
            </a:pPr>
            <a:endParaRPr lang="pt-BR" sz="2000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Interrupção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/>
              <a:t>Por hardware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Algum dispositivo externo à CPU (ex. teclado)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Relógio (para suspender um processo)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/>
              <a:t>Por software (trap)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Execução de intrução de programa (ex. READ)</a:t>
            </a:r>
          </a:p>
          <a:p>
            <a:pPr lvl="2" eaLnBrk="1" hangingPunct="1">
              <a:lnSpc>
                <a:spcPct val="80000"/>
              </a:lnSpc>
            </a:pPr>
            <a:r>
              <a:rPr lang="pt-BR" sz="1600"/>
              <a:t>situações em que o programa não teria como prosseguir</a:t>
            </a:r>
            <a:r>
              <a:rPr lang="en-US" sz="1600"/>
              <a:t> (ex. </a:t>
            </a:r>
            <a:r>
              <a:rPr lang="en-US" sz="1600" i="1"/>
              <a:t>overflow </a:t>
            </a:r>
            <a:r>
              <a:rPr lang="en-US" sz="1600"/>
              <a:t>em operações aritméticas)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Chamadas ao sistema</a:t>
            </a:r>
            <a:r>
              <a:rPr lang="en-US" sz="2000"/>
              <a:t> formam a interface entre o SO e os programas de usuário</a:t>
            </a:r>
            <a:endParaRPr lang="pt-BR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PT" sz="2500" smtClean="0"/>
              <a:t>Escalonamento de Processos</a:t>
            </a:r>
            <a:br>
              <a:rPr lang="pt-PT" sz="2500" smtClean="0"/>
            </a:br>
            <a:r>
              <a:rPr lang="pt-PT" sz="4400" smtClean="0"/>
              <a:t>Realidade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400" smtClean="0"/>
              <a:t>Compartilhamento do tempo</a:t>
            </a:r>
          </a:p>
          <a:p>
            <a:r>
              <a:rPr lang="pt-PT" sz="2400" smtClean="0"/>
              <a:t>Pseudoparalelismo</a:t>
            </a:r>
          </a:p>
        </p:txBody>
      </p:sp>
      <p:grpSp>
        <p:nvGrpSpPr>
          <p:cNvPr id="2" name="Group 1028"/>
          <p:cNvGrpSpPr>
            <a:grpSpLocks/>
          </p:cNvGrpSpPr>
          <p:nvPr/>
        </p:nvGrpSpPr>
        <p:grpSpPr bwMode="auto">
          <a:xfrm>
            <a:off x="4298950" y="3867150"/>
            <a:ext cx="1201738" cy="455613"/>
            <a:chOff x="3479" y="1380"/>
            <a:chExt cx="757" cy="287"/>
          </a:xfrm>
        </p:grpSpPr>
        <p:sp>
          <p:nvSpPr>
            <p:cNvPr id="8223" name="Rectangle 1029"/>
            <p:cNvSpPr>
              <a:spLocks noChangeArrowheads="1"/>
            </p:cNvSpPr>
            <p:nvPr/>
          </p:nvSpPr>
          <p:spPr bwMode="auto">
            <a:xfrm>
              <a:off x="3479" y="1380"/>
              <a:ext cx="757" cy="287"/>
            </a:xfrm>
            <a:prstGeom prst="rect">
              <a:avLst/>
            </a:prstGeom>
            <a:solidFill>
              <a:srgbClr val="CC33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" name="Group 1030"/>
            <p:cNvGrpSpPr>
              <a:grpSpLocks/>
            </p:cNvGrpSpPr>
            <p:nvPr/>
          </p:nvGrpSpPr>
          <p:grpSpPr bwMode="auto">
            <a:xfrm>
              <a:off x="3723" y="1425"/>
              <a:ext cx="309" cy="192"/>
              <a:chOff x="3723" y="1425"/>
              <a:chExt cx="309" cy="192"/>
            </a:xfrm>
          </p:grpSpPr>
          <p:sp>
            <p:nvSpPr>
              <p:cNvPr id="8225" name="Rectangle 1031"/>
              <p:cNvSpPr>
                <a:spLocks noChangeArrowheads="1"/>
              </p:cNvSpPr>
              <p:nvPr/>
            </p:nvSpPr>
            <p:spPr bwMode="auto">
              <a:xfrm>
                <a:off x="3764" y="1425"/>
                <a:ext cx="196" cy="18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226" name="Rectangle 1032"/>
              <p:cNvSpPr>
                <a:spLocks noChangeArrowheads="1"/>
              </p:cNvSpPr>
              <p:nvPr/>
            </p:nvSpPr>
            <p:spPr bwMode="auto">
              <a:xfrm>
                <a:off x="3723" y="1425"/>
                <a:ext cx="30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kumimoji="0" lang="pt-BR" sz="1400" b="1">
                    <a:solidFill>
                      <a:srgbClr val="000000"/>
                    </a:solidFill>
                    <a:latin typeface="Arial" pitchFamily="34" charset="0"/>
                  </a:rPr>
                  <a:t>T11</a:t>
                </a:r>
              </a:p>
            </p:txBody>
          </p:sp>
        </p:grpSp>
      </p:grpSp>
      <p:grpSp>
        <p:nvGrpSpPr>
          <p:cNvPr id="4" name="Group 1033"/>
          <p:cNvGrpSpPr>
            <a:grpSpLocks/>
          </p:cNvGrpSpPr>
          <p:nvPr/>
        </p:nvGrpSpPr>
        <p:grpSpPr bwMode="auto">
          <a:xfrm>
            <a:off x="5511800" y="3546475"/>
            <a:ext cx="307975" cy="776288"/>
            <a:chOff x="4243" y="1178"/>
            <a:chExt cx="194" cy="489"/>
          </a:xfrm>
        </p:grpSpPr>
        <p:sp>
          <p:nvSpPr>
            <p:cNvPr id="8221" name="Rectangle 1034"/>
            <p:cNvSpPr>
              <a:spLocks noChangeArrowheads="1"/>
            </p:cNvSpPr>
            <p:nvPr/>
          </p:nvSpPr>
          <p:spPr bwMode="auto">
            <a:xfrm>
              <a:off x="4243" y="1178"/>
              <a:ext cx="194" cy="48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22" name="Rectangle 1035"/>
            <p:cNvSpPr>
              <a:spLocks noChangeArrowheads="1"/>
            </p:cNvSpPr>
            <p:nvPr/>
          </p:nvSpPr>
          <p:spPr bwMode="auto">
            <a:xfrm>
              <a:off x="4262" y="1291"/>
              <a:ext cx="157" cy="2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defTabSz="762000"/>
              <a:r>
                <a:rPr kumimoji="0" lang="pt-BR" sz="1200" b="1">
                  <a:solidFill>
                    <a:srgbClr val="000000"/>
                  </a:solidFill>
                  <a:latin typeface="Arial" pitchFamily="34" charset="0"/>
                </a:rPr>
                <a:t>T12</a:t>
              </a:r>
            </a:p>
          </p:txBody>
        </p:sp>
      </p:grpSp>
      <p:grpSp>
        <p:nvGrpSpPr>
          <p:cNvPr id="5" name="Group 1036"/>
          <p:cNvGrpSpPr>
            <a:grpSpLocks/>
          </p:cNvGrpSpPr>
          <p:nvPr/>
        </p:nvGrpSpPr>
        <p:grpSpPr bwMode="auto">
          <a:xfrm>
            <a:off x="5832475" y="3757613"/>
            <a:ext cx="1598613" cy="565150"/>
            <a:chOff x="4445" y="1311"/>
            <a:chExt cx="1007" cy="356"/>
          </a:xfrm>
        </p:grpSpPr>
        <p:sp>
          <p:nvSpPr>
            <p:cNvPr id="8217" name="Rectangle 1037"/>
            <p:cNvSpPr>
              <a:spLocks noChangeArrowheads="1"/>
            </p:cNvSpPr>
            <p:nvPr/>
          </p:nvSpPr>
          <p:spPr bwMode="auto">
            <a:xfrm>
              <a:off x="4445" y="1311"/>
              <a:ext cx="1007" cy="35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6" name="Group 1038"/>
            <p:cNvGrpSpPr>
              <a:grpSpLocks/>
            </p:cNvGrpSpPr>
            <p:nvPr/>
          </p:nvGrpSpPr>
          <p:grpSpPr bwMode="auto">
            <a:xfrm>
              <a:off x="4535" y="1395"/>
              <a:ext cx="247" cy="208"/>
              <a:chOff x="4535" y="1395"/>
              <a:chExt cx="247" cy="208"/>
            </a:xfrm>
          </p:grpSpPr>
          <p:sp>
            <p:nvSpPr>
              <p:cNvPr id="8219" name="Rectangle 1039"/>
              <p:cNvSpPr>
                <a:spLocks noChangeArrowheads="1"/>
              </p:cNvSpPr>
              <p:nvPr/>
            </p:nvSpPr>
            <p:spPr bwMode="auto">
              <a:xfrm>
                <a:off x="4580" y="1395"/>
                <a:ext cx="156" cy="18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220" name="Rectangle 1040"/>
              <p:cNvSpPr>
                <a:spLocks noChangeArrowheads="1"/>
              </p:cNvSpPr>
              <p:nvPr/>
            </p:nvSpPr>
            <p:spPr bwMode="auto">
              <a:xfrm>
                <a:off x="4535" y="1411"/>
                <a:ext cx="24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kumimoji="0" lang="pt-BR" sz="1400" b="1">
                    <a:solidFill>
                      <a:srgbClr val="000000"/>
                    </a:solidFill>
                    <a:latin typeface="Arial" pitchFamily="34" charset="0"/>
                  </a:rPr>
                  <a:t>T0</a:t>
                </a:r>
              </a:p>
            </p:txBody>
          </p:sp>
        </p:grpSp>
      </p:grpSp>
      <p:grpSp>
        <p:nvGrpSpPr>
          <p:cNvPr id="7" name="Group 1051"/>
          <p:cNvGrpSpPr>
            <a:grpSpLocks/>
          </p:cNvGrpSpPr>
          <p:nvPr/>
        </p:nvGrpSpPr>
        <p:grpSpPr bwMode="auto">
          <a:xfrm>
            <a:off x="6434138" y="3629025"/>
            <a:ext cx="614362" cy="706438"/>
            <a:chOff x="4824" y="1230"/>
            <a:chExt cx="387" cy="445"/>
          </a:xfrm>
        </p:grpSpPr>
        <p:sp>
          <p:nvSpPr>
            <p:cNvPr id="8215" name="Rectangle 1052"/>
            <p:cNvSpPr>
              <a:spLocks noChangeArrowheads="1"/>
            </p:cNvSpPr>
            <p:nvPr/>
          </p:nvSpPr>
          <p:spPr bwMode="auto">
            <a:xfrm>
              <a:off x="4824" y="1230"/>
              <a:ext cx="387" cy="445"/>
            </a:xfrm>
            <a:prstGeom prst="rect">
              <a:avLst/>
            </a:prstGeom>
            <a:solidFill>
              <a:srgbClr val="66FF6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6" name="Rectangle 1053"/>
            <p:cNvSpPr>
              <a:spLocks noChangeArrowheads="1"/>
            </p:cNvSpPr>
            <p:nvPr/>
          </p:nvSpPr>
          <p:spPr bwMode="auto">
            <a:xfrm>
              <a:off x="4892" y="1366"/>
              <a:ext cx="240" cy="18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defTabSz="762000"/>
              <a:r>
                <a:rPr kumimoji="0" lang="pt-BR" sz="1400" b="1">
                  <a:solidFill>
                    <a:srgbClr val="000000"/>
                  </a:solidFill>
                  <a:latin typeface="Arial" pitchFamily="34" charset="0"/>
                </a:rPr>
                <a:t>T22</a:t>
              </a:r>
            </a:p>
          </p:txBody>
        </p:sp>
      </p:grpSp>
      <p:sp>
        <p:nvSpPr>
          <p:cNvPr id="59422" name="Rectangle 1054"/>
          <p:cNvSpPr>
            <a:spLocks noChangeArrowheads="1"/>
          </p:cNvSpPr>
          <p:nvPr/>
        </p:nvSpPr>
        <p:spPr bwMode="auto">
          <a:xfrm>
            <a:off x="7061200" y="3757613"/>
            <a:ext cx="922338" cy="56515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" name="Group 1055"/>
          <p:cNvGrpSpPr>
            <a:grpSpLocks/>
          </p:cNvGrpSpPr>
          <p:nvPr/>
        </p:nvGrpSpPr>
        <p:grpSpPr bwMode="auto">
          <a:xfrm>
            <a:off x="7356475" y="3916363"/>
            <a:ext cx="392113" cy="330200"/>
            <a:chOff x="5405" y="1411"/>
            <a:chExt cx="247" cy="208"/>
          </a:xfrm>
        </p:grpSpPr>
        <p:sp>
          <p:nvSpPr>
            <p:cNvPr id="8213" name="Rectangle 1056"/>
            <p:cNvSpPr>
              <a:spLocks noChangeArrowheads="1"/>
            </p:cNvSpPr>
            <p:nvPr/>
          </p:nvSpPr>
          <p:spPr bwMode="auto">
            <a:xfrm>
              <a:off x="5442" y="1411"/>
              <a:ext cx="164" cy="19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4" name="Rectangle 1057"/>
            <p:cNvSpPr>
              <a:spLocks noChangeArrowheads="1"/>
            </p:cNvSpPr>
            <p:nvPr/>
          </p:nvSpPr>
          <p:spPr bwMode="auto">
            <a:xfrm>
              <a:off x="5405" y="1427"/>
              <a:ext cx="24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kumimoji="0" lang="pt-BR" sz="1400" b="1">
                  <a:solidFill>
                    <a:srgbClr val="000000"/>
                  </a:solidFill>
                  <a:latin typeface="Arial" pitchFamily="34" charset="0"/>
                </a:rPr>
                <a:t>T0</a:t>
              </a:r>
            </a:p>
          </p:txBody>
        </p:sp>
      </p:grpSp>
      <p:sp>
        <p:nvSpPr>
          <p:cNvPr id="8202" name="Rectangle 1059"/>
          <p:cNvSpPr>
            <a:spLocks noChangeArrowheads="1"/>
          </p:cNvSpPr>
          <p:nvPr/>
        </p:nvSpPr>
        <p:spPr bwMode="auto">
          <a:xfrm>
            <a:off x="4249738" y="43100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8203" name="Rectangle 1060"/>
          <p:cNvSpPr>
            <a:spLocks noChangeArrowheads="1"/>
          </p:cNvSpPr>
          <p:nvPr/>
        </p:nvSpPr>
        <p:spPr bwMode="auto">
          <a:xfrm>
            <a:off x="7864475" y="4310063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121</a:t>
            </a:r>
          </a:p>
        </p:txBody>
      </p:sp>
      <p:sp>
        <p:nvSpPr>
          <p:cNvPr id="8204" name="Rectangle 1061"/>
          <p:cNvSpPr>
            <a:spLocks noChangeArrowheads="1"/>
          </p:cNvSpPr>
          <p:nvPr/>
        </p:nvSpPr>
        <p:spPr bwMode="auto">
          <a:xfrm>
            <a:off x="6962775" y="43100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90</a:t>
            </a:r>
          </a:p>
        </p:txBody>
      </p:sp>
      <p:sp>
        <p:nvSpPr>
          <p:cNvPr id="8205" name="Rectangle 1066"/>
          <p:cNvSpPr>
            <a:spLocks noChangeArrowheads="1"/>
          </p:cNvSpPr>
          <p:nvPr/>
        </p:nvSpPr>
        <p:spPr bwMode="auto">
          <a:xfrm>
            <a:off x="5726113" y="43100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51</a:t>
            </a:r>
          </a:p>
        </p:txBody>
      </p:sp>
      <p:sp>
        <p:nvSpPr>
          <p:cNvPr id="8206" name="Rectangle 1067"/>
          <p:cNvSpPr>
            <a:spLocks noChangeArrowheads="1"/>
          </p:cNvSpPr>
          <p:nvPr/>
        </p:nvSpPr>
        <p:spPr bwMode="auto">
          <a:xfrm>
            <a:off x="5375275" y="43100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41</a:t>
            </a:r>
          </a:p>
        </p:txBody>
      </p:sp>
      <p:sp>
        <p:nvSpPr>
          <p:cNvPr id="8207" name="Rectangle 1068"/>
          <p:cNvSpPr>
            <a:spLocks noChangeArrowheads="1"/>
          </p:cNvSpPr>
          <p:nvPr/>
        </p:nvSpPr>
        <p:spPr bwMode="auto">
          <a:xfrm>
            <a:off x="8482013" y="4329113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 b="1">
                <a:solidFill>
                  <a:srgbClr val="000000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8208" name="Rectangle 1071"/>
          <p:cNvSpPr>
            <a:spLocks noChangeArrowheads="1"/>
          </p:cNvSpPr>
          <p:nvPr/>
        </p:nvSpPr>
        <p:spPr bwMode="auto">
          <a:xfrm>
            <a:off x="6348413" y="43100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70</a:t>
            </a:r>
          </a:p>
        </p:txBody>
      </p:sp>
      <p:sp>
        <p:nvSpPr>
          <p:cNvPr id="8209" name="Line 1074"/>
          <p:cNvSpPr>
            <a:spLocks noChangeShapeType="1"/>
          </p:cNvSpPr>
          <p:nvPr/>
        </p:nvSpPr>
        <p:spPr bwMode="auto">
          <a:xfrm flipV="1">
            <a:off x="4187825" y="4308475"/>
            <a:ext cx="4335463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Freeform 1075"/>
          <p:cNvSpPr>
            <a:spLocks/>
          </p:cNvSpPr>
          <p:nvPr/>
        </p:nvSpPr>
        <p:spPr bwMode="auto">
          <a:xfrm>
            <a:off x="8429625" y="4222750"/>
            <a:ext cx="192088" cy="168275"/>
          </a:xfrm>
          <a:custGeom>
            <a:avLst/>
            <a:gdLst>
              <a:gd name="T0" fmla="*/ 120 w 121"/>
              <a:gd name="T1" fmla="*/ 53 h 106"/>
              <a:gd name="T2" fmla="*/ 0 w 121"/>
              <a:gd name="T3" fmla="*/ 0 h 106"/>
              <a:gd name="T4" fmla="*/ 0 w 121"/>
              <a:gd name="T5" fmla="*/ 105 h 106"/>
              <a:gd name="T6" fmla="*/ 120 w 121"/>
              <a:gd name="T7" fmla="*/ 53 h 106"/>
              <a:gd name="T8" fmla="*/ 0 60000 65536"/>
              <a:gd name="T9" fmla="*/ 0 60000 65536"/>
              <a:gd name="T10" fmla="*/ 0 60000 65536"/>
              <a:gd name="T11" fmla="*/ 0 60000 65536"/>
              <a:gd name="T12" fmla="*/ 0 w 121"/>
              <a:gd name="T13" fmla="*/ 0 h 106"/>
              <a:gd name="T14" fmla="*/ 121 w 121"/>
              <a:gd name="T15" fmla="*/ 106 h 1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" h="106">
                <a:moveTo>
                  <a:pt x="120" y="53"/>
                </a:moveTo>
                <a:lnTo>
                  <a:pt x="0" y="0"/>
                </a:lnTo>
                <a:lnTo>
                  <a:pt x="0" y="105"/>
                </a:lnTo>
                <a:lnTo>
                  <a:pt x="120" y="53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11" name="Line 1082"/>
          <p:cNvSpPr>
            <a:spLocks noChangeShapeType="1"/>
          </p:cNvSpPr>
          <p:nvPr/>
        </p:nvSpPr>
        <p:spPr bwMode="auto">
          <a:xfrm flipH="1">
            <a:off x="4252913" y="3441700"/>
            <a:ext cx="3175" cy="10715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Rectangle 1083"/>
          <p:cNvSpPr>
            <a:spLocks noChangeArrowheads="1"/>
          </p:cNvSpPr>
          <p:nvPr/>
        </p:nvSpPr>
        <p:spPr bwMode="auto">
          <a:xfrm>
            <a:off x="3717925" y="3973513"/>
            <a:ext cx="5953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P1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200" dirty="0" err="1" smtClean="0"/>
              <a:t>Escalonamento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pt-PT" sz="3200" dirty="0" smtClean="0"/>
              <a:t>Preemptivo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713" y="1503363"/>
            <a:ext cx="8675687" cy="1598612"/>
          </a:xfrm>
        </p:spPr>
        <p:txBody>
          <a:bodyPr/>
          <a:lstStyle/>
          <a:p>
            <a:r>
              <a:rPr lang="pt-PT" sz="2400" smtClean="0"/>
              <a:t>Permite a suspensão temporária de processos</a:t>
            </a:r>
          </a:p>
          <a:p>
            <a:r>
              <a:rPr lang="pt-PT" sz="2400" smtClean="0"/>
              <a:t>Quantum ou time-slice: período de tempo durante o qual um processo usa o processador a cada vez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33713" y="3989388"/>
            <a:ext cx="1201737" cy="455612"/>
            <a:chOff x="3479" y="1380"/>
            <a:chExt cx="757" cy="287"/>
          </a:xfrm>
        </p:grpSpPr>
        <p:sp>
          <p:nvSpPr>
            <p:cNvPr id="12323" name="Rectangle 5"/>
            <p:cNvSpPr>
              <a:spLocks noChangeArrowheads="1"/>
            </p:cNvSpPr>
            <p:nvPr/>
          </p:nvSpPr>
          <p:spPr bwMode="auto">
            <a:xfrm>
              <a:off x="3479" y="1380"/>
              <a:ext cx="757" cy="287"/>
            </a:xfrm>
            <a:prstGeom prst="rect">
              <a:avLst/>
            </a:prstGeom>
            <a:solidFill>
              <a:srgbClr val="CC33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723" y="1425"/>
              <a:ext cx="309" cy="192"/>
              <a:chOff x="3723" y="1425"/>
              <a:chExt cx="309" cy="192"/>
            </a:xfrm>
          </p:grpSpPr>
          <p:sp>
            <p:nvSpPr>
              <p:cNvPr id="12325" name="Rectangle 7"/>
              <p:cNvSpPr>
                <a:spLocks noChangeArrowheads="1"/>
              </p:cNvSpPr>
              <p:nvPr/>
            </p:nvSpPr>
            <p:spPr bwMode="auto">
              <a:xfrm>
                <a:off x="3764" y="1425"/>
                <a:ext cx="196" cy="18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26" name="Rectangle 8"/>
              <p:cNvSpPr>
                <a:spLocks noChangeArrowheads="1"/>
              </p:cNvSpPr>
              <p:nvPr/>
            </p:nvSpPr>
            <p:spPr bwMode="auto">
              <a:xfrm>
                <a:off x="3723" y="1425"/>
                <a:ext cx="30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kumimoji="0" lang="pt-BR" sz="1400" b="1">
                    <a:solidFill>
                      <a:srgbClr val="000000"/>
                    </a:solidFill>
                    <a:latin typeface="Arial" pitchFamily="34" charset="0"/>
                  </a:rPr>
                  <a:t>T11</a:t>
                </a:r>
              </a:p>
            </p:txBody>
          </p:sp>
        </p:grp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246563" y="3668713"/>
            <a:ext cx="307975" cy="776287"/>
            <a:chOff x="4243" y="1178"/>
            <a:chExt cx="194" cy="489"/>
          </a:xfrm>
        </p:grpSpPr>
        <p:sp>
          <p:nvSpPr>
            <p:cNvPr id="12321" name="Rectangle 10"/>
            <p:cNvSpPr>
              <a:spLocks noChangeArrowheads="1"/>
            </p:cNvSpPr>
            <p:nvPr/>
          </p:nvSpPr>
          <p:spPr bwMode="auto">
            <a:xfrm>
              <a:off x="4243" y="1178"/>
              <a:ext cx="194" cy="48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22" name="Rectangle 11"/>
            <p:cNvSpPr>
              <a:spLocks noChangeArrowheads="1"/>
            </p:cNvSpPr>
            <p:nvPr/>
          </p:nvSpPr>
          <p:spPr bwMode="auto">
            <a:xfrm>
              <a:off x="4262" y="1291"/>
              <a:ext cx="157" cy="2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defTabSz="762000"/>
              <a:r>
                <a:rPr kumimoji="0" lang="pt-BR" sz="1200" b="1">
                  <a:solidFill>
                    <a:srgbClr val="000000"/>
                  </a:solidFill>
                  <a:latin typeface="Arial" pitchFamily="34" charset="0"/>
                </a:rPr>
                <a:t>T12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4567238" y="3879850"/>
            <a:ext cx="1598612" cy="565150"/>
            <a:chOff x="4445" y="1311"/>
            <a:chExt cx="1007" cy="356"/>
          </a:xfrm>
        </p:grpSpPr>
        <p:sp>
          <p:nvSpPr>
            <p:cNvPr id="12317" name="Rectangle 13"/>
            <p:cNvSpPr>
              <a:spLocks noChangeArrowheads="1"/>
            </p:cNvSpPr>
            <p:nvPr/>
          </p:nvSpPr>
          <p:spPr bwMode="auto">
            <a:xfrm>
              <a:off x="4445" y="1311"/>
              <a:ext cx="1007" cy="35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4535" y="1395"/>
              <a:ext cx="247" cy="208"/>
              <a:chOff x="4535" y="1395"/>
              <a:chExt cx="247" cy="208"/>
            </a:xfrm>
          </p:grpSpPr>
          <p:sp>
            <p:nvSpPr>
              <p:cNvPr id="12319" name="Rectangle 15"/>
              <p:cNvSpPr>
                <a:spLocks noChangeArrowheads="1"/>
              </p:cNvSpPr>
              <p:nvPr/>
            </p:nvSpPr>
            <p:spPr bwMode="auto">
              <a:xfrm>
                <a:off x="4580" y="1395"/>
                <a:ext cx="156" cy="18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20" name="Rectangle 16"/>
              <p:cNvSpPr>
                <a:spLocks noChangeArrowheads="1"/>
              </p:cNvSpPr>
              <p:nvPr/>
            </p:nvSpPr>
            <p:spPr bwMode="auto">
              <a:xfrm>
                <a:off x="4535" y="1411"/>
                <a:ext cx="24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kumimoji="0" lang="pt-BR" sz="1400" b="1">
                    <a:solidFill>
                      <a:srgbClr val="000000"/>
                    </a:solidFill>
                    <a:latin typeface="Arial" pitchFamily="34" charset="0"/>
                  </a:rPr>
                  <a:t>T0</a:t>
                </a:r>
              </a:p>
            </p:txBody>
          </p:sp>
        </p:grp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5168900" y="3751263"/>
            <a:ext cx="614363" cy="706437"/>
            <a:chOff x="4824" y="1230"/>
            <a:chExt cx="387" cy="445"/>
          </a:xfrm>
        </p:grpSpPr>
        <p:sp>
          <p:nvSpPr>
            <p:cNvPr id="12315" name="Rectangle 18"/>
            <p:cNvSpPr>
              <a:spLocks noChangeArrowheads="1"/>
            </p:cNvSpPr>
            <p:nvPr/>
          </p:nvSpPr>
          <p:spPr bwMode="auto">
            <a:xfrm>
              <a:off x="4824" y="1230"/>
              <a:ext cx="387" cy="445"/>
            </a:xfrm>
            <a:prstGeom prst="rect">
              <a:avLst/>
            </a:prstGeom>
            <a:solidFill>
              <a:srgbClr val="66FF6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16" name="Rectangle 19"/>
            <p:cNvSpPr>
              <a:spLocks noChangeArrowheads="1"/>
            </p:cNvSpPr>
            <p:nvPr/>
          </p:nvSpPr>
          <p:spPr bwMode="auto">
            <a:xfrm>
              <a:off x="4892" y="1366"/>
              <a:ext cx="240" cy="18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defTabSz="762000"/>
              <a:r>
                <a:rPr kumimoji="0" lang="pt-BR" sz="1400" b="1">
                  <a:solidFill>
                    <a:srgbClr val="000000"/>
                  </a:solidFill>
                  <a:latin typeface="Arial" pitchFamily="34" charset="0"/>
                </a:rPr>
                <a:t>T22</a:t>
              </a:r>
            </a:p>
          </p:txBody>
        </p:sp>
      </p:grpSp>
      <p:sp>
        <p:nvSpPr>
          <p:cNvPr id="70676" name="Rectangle 20"/>
          <p:cNvSpPr>
            <a:spLocks noChangeArrowheads="1"/>
          </p:cNvSpPr>
          <p:nvPr/>
        </p:nvSpPr>
        <p:spPr bwMode="auto">
          <a:xfrm>
            <a:off x="5795963" y="3879850"/>
            <a:ext cx="922337" cy="56515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6091238" y="4038600"/>
            <a:ext cx="392112" cy="330200"/>
            <a:chOff x="5405" y="1411"/>
            <a:chExt cx="247" cy="208"/>
          </a:xfrm>
        </p:grpSpPr>
        <p:sp>
          <p:nvSpPr>
            <p:cNvPr id="12313" name="Rectangle 22"/>
            <p:cNvSpPr>
              <a:spLocks noChangeArrowheads="1"/>
            </p:cNvSpPr>
            <p:nvPr/>
          </p:nvSpPr>
          <p:spPr bwMode="auto">
            <a:xfrm>
              <a:off x="5442" y="1411"/>
              <a:ext cx="164" cy="19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14" name="Rectangle 23"/>
            <p:cNvSpPr>
              <a:spLocks noChangeArrowheads="1"/>
            </p:cNvSpPr>
            <p:nvPr/>
          </p:nvSpPr>
          <p:spPr bwMode="auto">
            <a:xfrm>
              <a:off x="5405" y="1427"/>
              <a:ext cx="24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kumimoji="0" lang="pt-BR" sz="1400" b="1">
                  <a:solidFill>
                    <a:srgbClr val="000000"/>
                  </a:solidFill>
                  <a:latin typeface="Arial" pitchFamily="34" charset="0"/>
                </a:rPr>
                <a:t>T0</a:t>
              </a:r>
            </a:p>
          </p:txBody>
        </p:sp>
      </p:grpSp>
      <p:sp>
        <p:nvSpPr>
          <p:cNvPr id="12298" name="Rectangle 24"/>
          <p:cNvSpPr>
            <a:spLocks noChangeArrowheads="1"/>
          </p:cNvSpPr>
          <p:nvPr/>
        </p:nvSpPr>
        <p:spPr bwMode="auto">
          <a:xfrm>
            <a:off x="2984500" y="4432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2299" name="Rectangle 25"/>
          <p:cNvSpPr>
            <a:spLocks noChangeArrowheads="1"/>
          </p:cNvSpPr>
          <p:nvPr/>
        </p:nvSpPr>
        <p:spPr bwMode="auto">
          <a:xfrm>
            <a:off x="6599238" y="44323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121</a:t>
            </a:r>
          </a:p>
        </p:txBody>
      </p:sp>
      <p:sp>
        <p:nvSpPr>
          <p:cNvPr id="12300" name="Rectangle 26"/>
          <p:cNvSpPr>
            <a:spLocks noChangeArrowheads="1"/>
          </p:cNvSpPr>
          <p:nvPr/>
        </p:nvSpPr>
        <p:spPr bwMode="auto">
          <a:xfrm>
            <a:off x="5697538" y="44323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90</a:t>
            </a:r>
          </a:p>
        </p:txBody>
      </p:sp>
      <p:sp>
        <p:nvSpPr>
          <p:cNvPr id="12301" name="Rectangle 27"/>
          <p:cNvSpPr>
            <a:spLocks noChangeArrowheads="1"/>
          </p:cNvSpPr>
          <p:nvPr/>
        </p:nvSpPr>
        <p:spPr bwMode="auto">
          <a:xfrm>
            <a:off x="4460875" y="44323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51</a:t>
            </a:r>
          </a:p>
        </p:txBody>
      </p:sp>
      <p:sp>
        <p:nvSpPr>
          <p:cNvPr id="12302" name="Rectangle 28"/>
          <p:cNvSpPr>
            <a:spLocks noChangeArrowheads="1"/>
          </p:cNvSpPr>
          <p:nvPr/>
        </p:nvSpPr>
        <p:spPr bwMode="auto">
          <a:xfrm>
            <a:off x="4110038" y="44323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41</a:t>
            </a:r>
          </a:p>
        </p:txBody>
      </p:sp>
      <p:sp>
        <p:nvSpPr>
          <p:cNvPr id="12303" name="Rectangle 29"/>
          <p:cNvSpPr>
            <a:spLocks noChangeArrowheads="1"/>
          </p:cNvSpPr>
          <p:nvPr/>
        </p:nvSpPr>
        <p:spPr bwMode="auto">
          <a:xfrm>
            <a:off x="7216775" y="445135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 b="1">
                <a:solidFill>
                  <a:srgbClr val="000000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12304" name="Rectangle 30"/>
          <p:cNvSpPr>
            <a:spLocks noChangeArrowheads="1"/>
          </p:cNvSpPr>
          <p:nvPr/>
        </p:nvSpPr>
        <p:spPr bwMode="auto">
          <a:xfrm>
            <a:off x="5083175" y="44323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70</a:t>
            </a:r>
          </a:p>
        </p:txBody>
      </p:sp>
      <p:sp>
        <p:nvSpPr>
          <p:cNvPr id="12305" name="Line 31"/>
          <p:cNvSpPr>
            <a:spLocks noChangeShapeType="1"/>
          </p:cNvSpPr>
          <p:nvPr/>
        </p:nvSpPr>
        <p:spPr bwMode="auto">
          <a:xfrm flipV="1">
            <a:off x="2922588" y="4430713"/>
            <a:ext cx="4335462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Freeform 32"/>
          <p:cNvSpPr>
            <a:spLocks/>
          </p:cNvSpPr>
          <p:nvPr/>
        </p:nvSpPr>
        <p:spPr bwMode="auto">
          <a:xfrm>
            <a:off x="7164388" y="4344988"/>
            <a:ext cx="192087" cy="168275"/>
          </a:xfrm>
          <a:custGeom>
            <a:avLst/>
            <a:gdLst>
              <a:gd name="T0" fmla="*/ 120 w 121"/>
              <a:gd name="T1" fmla="*/ 53 h 106"/>
              <a:gd name="T2" fmla="*/ 0 w 121"/>
              <a:gd name="T3" fmla="*/ 0 h 106"/>
              <a:gd name="T4" fmla="*/ 0 w 121"/>
              <a:gd name="T5" fmla="*/ 105 h 106"/>
              <a:gd name="T6" fmla="*/ 120 w 121"/>
              <a:gd name="T7" fmla="*/ 53 h 106"/>
              <a:gd name="T8" fmla="*/ 0 60000 65536"/>
              <a:gd name="T9" fmla="*/ 0 60000 65536"/>
              <a:gd name="T10" fmla="*/ 0 60000 65536"/>
              <a:gd name="T11" fmla="*/ 0 60000 65536"/>
              <a:gd name="T12" fmla="*/ 0 w 121"/>
              <a:gd name="T13" fmla="*/ 0 h 106"/>
              <a:gd name="T14" fmla="*/ 121 w 121"/>
              <a:gd name="T15" fmla="*/ 106 h 1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" h="106">
                <a:moveTo>
                  <a:pt x="120" y="53"/>
                </a:moveTo>
                <a:lnTo>
                  <a:pt x="0" y="0"/>
                </a:lnTo>
                <a:lnTo>
                  <a:pt x="0" y="105"/>
                </a:lnTo>
                <a:lnTo>
                  <a:pt x="120" y="53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307" name="Line 33"/>
          <p:cNvSpPr>
            <a:spLocks noChangeShapeType="1"/>
          </p:cNvSpPr>
          <p:nvPr/>
        </p:nvSpPr>
        <p:spPr bwMode="auto">
          <a:xfrm flipH="1">
            <a:off x="2987675" y="3563938"/>
            <a:ext cx="3175" cy="10715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Rectangle 34"/>
          <p:cNvSpPr>
            <a:spLocks noChangeArrowheads="1"/>
          </p:cNvSpPr>
          <p:nvPr/>
        </p:nvSpPr>
        <p:spPr bwMode="auto">
          <a:xfrm>
            <a:off x="2452688" y="4095750"/>
            <a:ext cx="595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kumimoji="0" lang="pt-BR" sz="1800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kumimoji="0" lang="pt-BR" sz="1800">
                <a:solidFill>
                  <a:srgbClr val="000000"/>
                </a:solidFill>
                <a:latin typeface="Arial" pitchFamily="34" charset="0"/>
              </a:rPr>
              <a:t>P1</a:t>
            </a:r>
          </a:p>
        </p:txBody>
      </p:sp>
      <p:grpSp>
        <p:nvGrpSpPr>
          <p:cNvPr id="9" name="Group 35"/>
          <p:cNvGrpSpPr>
            <a:grpSpLocks/>
          </p:cNvGrpSpPr>
          <p:nvPr/>
        </p:nvGrpSpPr>
        <p:grpSpPr bwMode="auto">
          <a:xfrm>
            <a:off x="4967288" y="2787650"/>
            <a:ext cx="1536700" cy="954088"/>
            <a:chOff x="3926" y="1679"/>
            <a:chExt cx="968" cy="601"/>
          </a:xfrm>
        </p:grpSpPr>
        <p:sp>
          <p:nvSpPr>
            <p:cNvPr id="12311" name="Text Box 36"/>
            <p:cNvSpPr txBox="1">
              <a:spLocks noChangeArrowheads="1"/>
            </p:cNvSpPr>
            <p:nvPr/>
          </p:nvSpPr>
          <p:spPr bwMode="auto">
            <a:xfrm>
              <a:off x="3926" y="1679"/>
              <a:ext cx="9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PT" u="sng">
                  <a:solidFill>
                    <a:srgbClr val="FF3300"/>
                  </a:solidFill>
                </a:rPr>
                <a:t>Preempção</a:t>
              </a:r>
              <a:endParaRPr lang="pt-BR" u="sng">
                <a:solidFill>
                  <a:srgbClr val="FF3300"/>
                </a:solidFill>
              </a:endParaRPr>
            </a:p>
          </p:txBody>
        </p:sp>
        <p:sp>
          <p:nvSpPr>
            <p:cNvPr id="12312" name="Line 37"/>
            <p:cNvSpPr>
              <a:spLocks noChangeShapeType="1"/>
            </p:cNvSpPr>
            <p:nvPr/>
          </p:nvSpPr>
          <p:spPr bwMode="auto">
            <a:xfrm flipH="1">
              <a:off x="4040" y="1949"/>
              <a:ext cx="213" cy="331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10" name="Rectangle 38"/>
          <p:cNvSpPr>
            <a:spLocks noChangeArrowheads="1"/>
          </p:cNvSpPr>
          <p:nvPr/>
        </p:nvSpPr>
        <p:spPr bwMode="auto">
          <a:xfrm>
            <a:off x="139700" y="5037138"/>
            <a:ext cx="9144000" cy="159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/>
              <a:buChar char="n"/>
            </a:pPr>
            <a:r>
              <a:rPr lang="pt-PT">
                <a:latin typeface="Arial" pitchFamily="34" charset="0"/>
              </a:rPr>
              <a:t>Quantum grande: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0000"/>
              <a:buFont typeface="Wingdings" pitchFamily="2" charset="2"/>
              <a:buChar char="Ø"/>
            </a:pPr>
            <a:r>
              <a:rPr lang="pt-PT">
                <a:latin typeface="Arial" pitchFamily="34" charset="0"/>
              </a:rPr>
              <a:t>Diminui núm. de mudanças de contexto e overhead do S.O.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0000"/>
              <a:buFont typeface="Wingdings" pitchFamily="2" charset="2"/>
              <a:buChar char="Ø"/>
            </a:pPr>
            <a:r>
              <a:rPr lang="pt-PT">
                <a:latin typeface="Arial" pitchFamily="34" charset="0"/>
              </a:rPr>
              <a:t>Ruim para processos interativos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200" dirty="0" err="1" smtClean="0"/>
              <a:t>Escalonamento</a:t>
            </a:r>
            <a:r>
              <a:rPr lang="en-GB" sz="3200" dirty="0" smtClean="0"/>
              <a:t> Round-Robin</a:t>
            </a:r>
          </a:p>
        </p:txBody>
      </p:sp>
      <p:sp>
        <p:nvSpPr>
          <p:cNvPr id="13315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239713" y="1439863"/>
            <a:ext cx="8675687" cy="45926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PT" smtClean="0"/>
              <a:t>Uso de uma lista de processos sem prioridade</a:t>
            </a:r>
          </a:p>
          <a:p>
            <a:pPr>
              <a:lnSpc>
                <a:spcPct val="80000"/>
              </a:lnSpc>
            </a:pPr>
            <a:r>
              <a:rPr lang="pt-PT" smtClean="0"/>
              <a:t>Escalonamento preemptivo</a:t>
            </a:r>
          </a:p>
          <a:p>
            <a:pPr>
              <a:lnSpc>
                <a:spcPct val="80000"/>
              </a:lnSpc>
            </a:pPr>
            <a:r>
              <a:rPr lang="pt-PT" smtClean="0"/>
              <a:t>Simples e justo</a:t>
            </a:r>
          </a:p>
          <a:p>
            <a:pPr>
              <a:lnSpc>
                <a:spcPct val="80000"/>
              </a:lnSpc>
            </a:pPr>
            <a:r>
              <a:rPr lang="pt-PT" smtClean="0"/>
              <a:t>Bom para sistemas interativos</a:t>
            </a:r>
            <a:endParaRPr lang="en-GB" smtClean="0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773363" y="5688013"/>
            <a:ext cx="1546225" cy="857250"/>
            <a:chOff x="218" y="2771"/>
            <a:chExt cx="974" cy="540"/>
          </a:xfrm>
        </p:grpSpPr>
        <p:sp>
          <p:nvSpPr>
            <p:cNvPr id="58398" name="Rectangle 30"/>
            <p:cNvSpPr>
              <a:spLocks noChangeArrowheads="1"/>
            </p:cNvSpPr>
            <p:nvPr/>
          </p:nvSpPr>
          <p:spPr bwMode="auto">
            <a:xfrm>
              <a:off x="218" y="2772"/>
              <a:ext cx="971" cy="539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54000" rIns="54000" bIns="10800" anchor="ctr"/>
            <a:lstStyle/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kumimoji="0" lang="en-GB" sz="2800">
                  <a:solidFill>
                    <a:srgbClr val="FF3300"/>
                  </a:solidFill>
                  <a:latin typeface="Arial Narrow" pitchFamily="34" charset="0"/>
                </a:rPr>
                <a:t>Tar. B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kumimoji="0" lang="en-GB" sz="2800">
                  <a:solidFill>
                    <a:srgbClr val="FF3300"/>
                  </a:solidFill>
                  <a:latin typeface="Arial Narrow" pitchFamily="34" charset="0"/>
                </a:rPr>
                <a:t>Contexto</a:t>
              </a:r>
            </a:p>
          </p:txBody>
        </p:sp>
        <p:sp>
          <p:nvSpPr>
            <p:cNvPr id="13340" name="Rectangle 31"/>
            <p:cNvSpPr>
              <a:spLocks noChangeArrowheads="1"/>
            </p:cNvSpPr>
            <p:nvPr/>
          </p:nvSpPr>
          <p:spPr bwMode="auto">
            <a:xfrm>
              <a:off x="829" y="2771"/>
              <a:ext cx="363" cy="22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 bIns="10800" anchor="ctr"/>
            <a:lstStyle/>
            <a:p>
              <a:endParaRPr lang="pt-BR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4979988" y="5641975"/>
            <a:ext cx="1546225" cy="857250"/>
            <a:chOff x="218" y="2771"/>
            <a:chExt cx="974" cy="540"/>
          </a:xfrm>
        </p:grpSpPr>
        <p:sp>
          <p:nvSpPr>
            <p:cNvPr id="58401" name="Rectangle 33"/>
            <p:cNvSpPr>
              <a:spLocks noChangeArrowheads="1"/>
            </p:cNvSpPr>
            <p:nvPr/>
          </p:nvSpPr>
          <p:spPr bwMode="auto">
            <a:xfrm>
              <a:off x="218" y="2772"/>
              <a:ext cx="971" cy="539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54000" rIns="54000" bIns="10800" anchor="ctr"/>
            <a:lstStyle/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kumimoji="0" lang="en-GB" sz="2800">
                  <a:solidFill>
                    <a:srgbClr val="FF3300"/>
                  </a:solidFill>
                  <a:latin typeface="Arial Narrow" pitchFamily="34" charset="0"/>
                </a:rPr>
                <a:t>Tar. C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kumimoji="0" lang="en-GB" sz="2800">
                  <a:solidFill>
                    <a:srgbClr val="FF3300"/>
                  </a:solidFill>
                  <a:latin typeface="Arial Narrow" pitchFamily="34" charset="0"/>
                </a:rPr>
                <a:t>Contexto</a:t>
              </a:r>
            </a:p>
          </p:txBody>
        </p:sp>
        <p:sp>
          <p:nvSpPr>
            <p:cNvPr id="13338" name="Rectangle 34"/>
            <p:cNvSpPr>
              <a:spLocks noChangeArrowheads="1"/>
            </p:cNvSpPr>
            <p:nvPr/>
          </p:nvSpPr>
          <p:spPr bwMode="auto">
            <a:xfrm>
              <a:off x="829" y="2771"/>
              <a:ext cx="363" cy="22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 bIns="10800" anchor="ctr"/>
            <a:lstStyle/>
            <a:p>
              <a:endParaRPr lang="pt-BR"/>
            </a:p>
          </p:txBody>
        </p:sp>
      </p:grpSp>
      <p:sp>
        <p:nvSpPr>
          <p:cNvPr id="58403" name="Rectangle 35"/>
          <p:cNvSpPr>
            <a:spLocks noChangeArrowheads="1"/>
          </p:cNvSpPr>
          <p:nvPr/>
        </p:nvSpPr>
        <p:spPr bwMode="auto">
          <a:xfrm>
            <a:off x="1776413" y="3409950"/>
            <a:ext cx="3119437" cy="1768475"/>
          </a:xfrm>
          <a:prstGeom prst="rect">
            <a:avLst/>
          </a:prstGeom>
          <a:gradFill rotWithShape="0">
            <a:gsLst>
              <a:gs pos="0">
                <a:srgbClr val="00CC66"/>
              </a:gs>
              <a:gs pos="100000">
                <a:srgbClr val="00CC66">
                  <a:gamma/>
                  <a:shade val="46275"/>
                  <a:invGamma/>
                </a:srgbClr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kumimoji="0" lang="en-GB" sz="4000">
                <a:solidFill>
                  <a:srgbClr val="FF3300"/>
                </a:solidFill>
                <a:latin typeface="Arial Narrow" pitchFamily="34" charset="0"/>
              </a:rPr>
              <a:t>CPU:Running</a:t>
            </a:r>
          </a:p>
        </p:txBody>
      </p:sp>
      <p:sp>
        <p:nvSpPr>
          <p:cNvPr id="13319" name="Rectangle 36"/>
          <p:cNvSpPr>
            <a:spLocks noChangeArrowheads="1"/>
          </p:cNvSpPr>
          <p:nvPr/>
        </p:nvSpPr>
        <p:spPr bwMode="auto">
          <a:xfrm>
            <a:off x="2633663" y="4070350"/>
            <a:ext cx="1541462" cy="85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54000" rIns="54000" bIns="10800" anchor="ctr"/>
          <a:lstStyle/>
          <a:p>
            <a:pPr>
              <a:lnSpc>
                <a:spcPct val="30000"/>
              </a:lnSpc>
              <a:spcBef>
                <a:spcPct val="50000"/>
              </a:spcBef>
            </a:pPr>
            <a:endParaRPr kumimoji="0" lang="en-GB" sz="2800">
              <a:solidFill>
                <a:srgbClr val="FF3300"/>
              </a:solidFill>
              <a:latin typeface="Arial Narrow" pitchFamily="34" charset="0"/>
            </a:endParaRPr>
          </a:p>
        </p:txBody>
      </p:sp>
      <p:sp>
        <p:nvSpPr>
          <p:cNvPr id="58405" name="Arc 37"/>
          <p:cNvSpPr>
            <a:spLocks/>
          </p:cNvSpPr>
          <p:nvPr/>
        </p:nvSpPr>
        <p:spPr bwMode="auto">
          <a:xfrm flipH="1">
            <a:off x="1690688" y="4752975"/>
            <a:ext cx="739775" cy="822325"/>
          </a:xfrm>
          <a:custGeom>
            <a:avLst/>
            <a:gdLst>
              <a:gd name="T0" fmla="*/ 367011 w 21600"/>
              <a:gd name="T1" fmla="*/ 0 h 18754"/>
              <a:gd name="T2" fmla="*/ 739775 w 21600"/>
              <a:gd name="T3" fmla="*/ 822325 h 18754"/>
              <a:gd name="T4" fmla="*/ 0 w 21600"/>
              <a:gd name="T5" fmla="*/ 822325 h 18754"/>
              <a:gd name="T6" fmla="*/ 0 60000 65536"/>
              <a:gd name="T7" fmla="*/ 0 60000 65536"/>
              <a:gd name="T8" fmla="*/ 0 60000 65536"/>
              <a:gd name="T9" fmla="*/ 0 w 21600"/>
              <a:gd name="T10" fmla="*/ 0 h 18754"/>
              <a:gd name="T11" fmla="*/ 21600 w 21600"/>
              <a:gd name="T12" fmla="*/ 18754 h 187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754" fill="none" extrusionOk="0">
                <a:moveTo>
                  <a:pt x="10716" y="-1"/>
                </a:moveTo>
                <a:cubicBezTo>
                  <a:pt x="17446" y="3845"/>
                  <a:pt x="21600" y="11002"/>
                  <a:pt x="21600" y="18754"/>
                </a:cubicBezTo>
              </a:path>
              <a:path w="21600" h="18754" stroke="0" extrusionOk="0">
                <a:moveTo>
                  <a:pt x="10716" y="-1"/>
                </a:moveTo>
                <a:cubicBezTo>
                  <a:pt x="17446" y="3845"/>
                  <a:pt x="21600" y="11002"/>
                  <a:pt x="21600" y="18754"/>
                </a:cubicBezTo>
                <a:lnTo>
                  <a:pt x="0" y="18754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 type="triangle" w="lg" len="lg"/>
            <a:tailEnd/>
          </a:ln>
        </p:spPr>
        <p:txBody>
          <a:bodyPr wrap="none" lIns="54000" rIns="54000" bIns="10800" anchor="ctr"/>
          <a:lstStyle/>
          <a:p>
            <a:endParaRPr lang="pt-BR"/>
          </a:p>
        </p:txBody>
      </p:sp>
      <p:sp>
        <p:nvSpPr>
          <p:cNvPr id="58406" name="Arc 38"/>
          <p:cNvSpPr>
            <a:spLocks/>
          </p:cNvSpPr>
          <p:nvPr/>
        </p:nvSpPr>
        <p:spPr bwMode="auto">
          <a:xfrm rot="5400000" flipH="1">
            <a:off x="5684045" y="3431381"/>
            <a:ext cx="1350962" cy="2682875"/>
          </a:xfrm>
          <a:custGeom>
            <a:avLst/>
            <a:gdLst>
              <a:gd name="T0" fmla="*/ 0 w 21600"/>
              <a:gd name="T1" fmla="*/ 0 h 21600"/>
              <a:gd name="T2" fmla="*/ 1350962 w 21600"/>
              <a:gd name="T3" fmla="*/ 2682875 h 21600"/>
              <a:gd name="T4" fmla="*/ 0 w 21600"/>
              <a:gd name="T5" fmla="*/ 268287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 type="triangle" w="lg" len="lg"/>
            <a:tailEnd/>
          </a:ln>
        </p:spPr>
        <p:txBody>
          <a:bodyPr wrap="none" lIns="54000" rIns="54000" bIns="10800" anchor="ctr"/>
          <a:lstStyle/>
          <a:p>
            <a:endParaRPr lang="pt-BR"/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568325" y="5676900"/>
            <a:ext cx="1995488" cy="857250"/>
            <a:chOff x="358" y="3240"/>
            <a:chExt cx="1257" cy="540"/>
          </a:xfrm>
        </p:grpSpPr>
        <p:grpSp>
          <p:nvGrpSpPr>
            <p:cNvPr id="5" name="Group 40"/>
            <p:cNvGrpSpPr>
              <a:grpSpLocks/>
            </p:cNvGrpSpPr>
            <p:nvPr/>
          </p:nvGrpSpPr>
          <p:grpSpPr bwMode="auto">
            <a:xfrm>
              <a:off x="358" y="3240"/>
              <a:ext cx="974" cy="540"/>
              <a:chOff x="218" y="2771"/>
              <a:chExt cx="974" cy="540"/>
            </a:xfrm>
          </p:grpSpPr>
          <p:sp>
            <p:nvSpPr>
              <p:cNvPr id="58409" name="Rectangle 41"/>
              <p:cNvSpPr>
                <a:spLocks noChangeArrowheads="1"/>
              </p:cNvSpPr>
              <p:nvPr/>
            </p:nvSpPr>
            <p:spPr bwMode="auto">
              <a:xfrm>
                <a:off x="218" y="2772"/>
                <a:ext cx="971" cy="539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lIns="54000" rIns="54000" bIns="10800" anchor="ctr"/>
              <a:lstStyle/>
              <a:p>
                <a:pPr>
                  <a:lnSpc>
                    <a:spcPct val="30000"/>
                  </a:lnSpc>
                  <a:spcBef>
                    <a:spcPct val="50000"/>
                  </a:spcBef>
                  <a:defRPr/>
                </a:pPr>
                <a:r>
                  <a:rPr kumimoji="0" lang="en-GB" sz="2800">
                    <a:solidFill>
                      <a:srgbClr val="FF3300"/>
                    </a:solidFill>
                    <a:latin typeface="Arial Narrow" pitchFamily="34" charset="0"/>
                  </a:rPr>
                  <a:t>Tar. A</a:t>
                </a:r>
              </a:p>
              <a:p>
                <a:pPr>
                  <a:lnSpc>
                    <a:spcPct val="30000"/>
                  </a:lnSpc>
                  <a:spcBef>
                    <a:spcPct val="50000"/>
                  </a:spcBef>
                  <a:defRPr/>
                </a:pPr>
                <a:r>
                  <a:rPr kumimoji="0" lang="en-GB" sz="2800">
                    <a:solidFill>
                      <a:srgbClr val="FF3300"/>
                    </a:solidFill>
                    <a:latin typeface="Arial Narrow" pitchFamily="34" charset="0"/>
                  </a:rPr>
                  <a:t>Contexto</a:t>
                </a:r>
              </a:p>
            </p:txBody>
          </p:sp>
          <p:sp>
            <p:nvSpPr>
              <p:cNvPr id="13336" name="Rectangle 42"/>
              <p:cNvSpPr>
                <a:spLocks noChangeArrowheads="1"/>
              </p:cNvSpPr>
              <p:nvPr/>
            </p:nvSpPr>
            <p:spPr bwMode="auto">
              <a:xfrm>
                <a:off x="829" y="2771"/>
                <a:ext cx="363" cy="223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54000" rIns="54000" bIns="10800" anchor="ctr"/>
              <a:lstStyle/>
              <a:p>
                <a:endParaRPr lang="pt-BR"/>
              </a:p>
            </p:txBody>
          </p:sp>
        </p:grpSp>
        <p:sp>
          <p:nvSpPr>
            <p:cNvPr id="13334" name="Line 43"/>
            <p:cNvSpPr>
              <a:spLocks noChangeShapeType="1"/>
            </p:cNvSpPr>
            <p:nvPr/>
          </p:nvSpPr>
          <p:spPr bwMode="auto">
            <a:xfrm>
              <a:off x="1311" y="3348"/>
              <a:ext cx="3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54000" rIns="54000" bIns="10800" anchor="ctr"/>
            <a:lstStyle/>
            <a:p>
              <a:endParaRPr lang="en-US"/>
            </a:p>
          </p:txBody>
        </p:sp>
      </p:grpSp>
      <p:sp>
        <p:nvSpPr>
          <p:cNvPr id="13323" name="Line 44"/>
          <p:cNvSpPr>
            <a:spLocks noChangeShapeType="1"/>
          </p:cNvSpPr>
          <p:nvPr/>
        </p:nvSpPr>
        <p:spPr bwMode="auto">
          <a:xfrm>
            <a:off x="4303713" y="5861050"/>
            <a:ext cx="48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54000" rIns="54000" bIns="10800" anchor="ctr"/>
          <a:lstStyle/>
          <a:p>
            <a:endParaRPr lang="en-US"/>
          </a:p>
        </p:txBody>
      </p:sp>
      <p:sp>
        <p:nvSpPr>
          <p:cNvPr id="58413" name="Line 45"/>
          <p:cNvSpPr>
            <a:spLocks noChangeShapeType="1"/>
          </p:cNvSpPr>
          <p:nvPr/>
        </p:nvSpPr>
        <p:spPr bwMode="auto">
          <a:xfrm>
            <a:off x="6502400" y="5800725"/>
            <a:ext cx="48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54000" rIns="54000" bIns="10800" anchor="ctr"/>
          <a:lstStyle/>
          <a:p>
            <a:endParaRPr lang="en-US"/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7204075" y="5634038"/>
            <a:ext cx="1546225" cy="857250"/>
            <a:chOff x="218" y="2771"/>
            <a:chExt cx="974" cy="540"/>
          </a:xfrm>
        </p:grpSpPr>
        <p:sp>
          <p:nvSpPr>
            <p:cNvPr id="58415" name="Rectangle 47"/>
            <p:cNvSpPr>
              <a:spLocks noChangeArrowheads="1"/>
            </p:cNvSpPr>
            <p:nvPr/>
          </p:nvSpPr>
          <p:spPr bwMode="auto">
            <a:xfrm>
              <a:off x="218" y="2772"/>
              <a:ext cx="971" cy="539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54000" rIns="54000" bIns="10800" anchor="ctr"/>
            <a:lstStyle/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kumimoji="0" lang="en-GB" sz="2800">
                  <a:solidFill>
                    <a:srgbClr val="FF3300"/>
                  </a:solidFill>
                  <a:latin typeface="Arial Narrow" pitchFamily="34" charset="0"/>
                </a:rPr>
                <a:t>Tar. A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kumimoji="0" lang="en-GB" sz="2800">
                  <a:solidFill>
                    <a:srgbClr val="FF3300"/>
                  </a:solidFill>
                  <a:latin typeface="Arial Narrow" pitchFamily="34" charset="0"/>
                </a:rPr>
                <a:t>Contexto</a:t>
              </a:r>
            </a:p>
          </p:txBody>
        </p:sp>
        <p:sp>
          <p:nvSpPr>
            <p:cNvPr id="13332" name="Rectangle 48"/>
            <p:cNvSpPr>
              <a:spLocks noChangeArrowheads="1"/>
            </p:cNvSpPr>
            <p:nvPr/>
          </p:nvSpPr>
          <p:spPr bwMode="auto">
            <a:xfrm>
              <a:off x="829" y="2771"/>
              <a:ext cx="363" cy="22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 bIns="10800" anchor="ctr"/>
            <a:lstStyle/>
            <a:p>
              <a:endParaRPr lang="pt-BR"/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2633663" y="4068763"/>
            <a:ext cx="1546225" cy="857250"/>
            <a:chOff x="218" y="2771"/>
            <a:chExt cx="974" cy="540"/>
          </a:xfrm>
        </p:grpSpPr>
        <p:sp>
          <p:nvSpPr>
            <p:cNvPr id="13329" name="Rectangle 50"/>
            <p:cNvSpPr>
              <a:spLocks noChangeArrowheads="1"/>
            </p:cNvSpPr>
            <p:nvPr/>
          </p:nvSpPr>
          <p:spPr bwMode="auto">
            <a:xfrm>
              <a:off x="218" y="2772"/>
              <a:ext cx="971" cy="539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 bIns="10800" anchor="ctr"/>
            <a:lstStyle/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kumimoji="0" lang="en-GB" sz="2800">
                  <a:solidFill>
                    <a:srgbClr val="FF3300"/>
                  </a:solidFill>
                  <a:latin typeface="Arial Narrow" pitchFamily="34" charset="0"/>
                </a:rPr>
                <a:t>Tar. A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kumimoji="0" lang="en-GB" sz="2800">
                  <a:solidFill>
                    <a:srgbClr val="FF3300"/>
                  </a:solidFill>
                  <a:latin typeface="Arial Narrow" pitchFamily="34" charset="0"/>
                </a:rPr>
                <a:t>Contexto</a:t>
              </a:r>
            </a:p>
          </p:txBody>
        </p:sp>
        <p:sp>
          <p:nvSpPr>
            <p:cNvPr id="13330" name="Rectangle 51"/>
            <p:cNvSpPr>
              <a:spLocks noChangeArrowheads="1"/>
            </p:cNvSpPr>
            <p:nvPr/>
          </p:nvSpPr>
          <p:spPr bwMode="auto">
            <a:xfrm>
              <a:off x="829" y="2771"/>
              <a:ext cx="363" cy="22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 bIns="10800" anchor="ctr"/>
            <a:lstStyle/>
            <a:p>
              <a:endParaRPr lang="pt-BR"/>
            </a:p>
          </p:txBody>
        </p:sp>
      </p:grpSp>
      <p:sp>
        <p:nvSpPr>
          <p:cNvPr id="58420" name="Rectangle 52"/>
          <p:cNvSpPr>
            <a:spLocks noChangeArrowheads="1"/>
          </p:cNvSpPr>
          <p:nvPr/>
        </p:nvSpPr>
        <p:spPr bwMode="auto">
          <a:xfrm>
            <a:off x="504825" y="5626100"/>
            <a:ext cx="2105025" cy="1022350"/>
          </a:xfrm>
          <a:prstGeom prst="rect">
            <a:avLst/>
          </a:prstGeom>
          <a:solidFill>
            <a:srgbClr val="FFF7EF"/>
          </a:solidFill>
          <a:ln w="19050">
            <a:noFill/>
            <a:miter lim="800000"/>
            <a:headEnd/>
            <a:tailEnd/>
          </a:ln>
        </p:spPr>
        <p:txBody>
          <a:bodyPr wrap="none" lIns="54000" rIns="54000" bIns="10800" anchor="ctr"/>
          <a:lstStyle/>
          <a:p>
            <a:endParaRPr lang="pt-BR"/>
          </a:p>
        </p:txBody>
      </p:sp>
      <p:sp>
        <p:nvSpPr>
          <p:cNvPr id="58421" name="Rectangle 53"/>
          <p:cNvSpPr>
            <a:spLocks noChangeArrowheads="1"/>
          </p:cNvSpPr>
          <p:nvPr/>
        </p:nvSpPr>
        <p:spPr bwMode="auto">
          <a:xfrm>
            <a:off x="2633663" y="4070350"/>
            <a:ext cx="1541462" cy="85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54000" rIns="54000" bIns="10800" anchor="ctr"/>
          <a:lstStyle/>
          <a:p>
            <a:pPr>
              <a:lnSpc>
                <a:spcPct val="30000"/>
              </a:lnSpc>
              <a:spcBef>
                <a:spcPct val="50000"/>
              </a:spcBef>
            </a:pPr>
            <a:endParaRPr kumimoji="0" lang="en-GB" sz="2800">
              <a:solidFill>
                <a:srgbClr val="FF33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584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584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05" grpId="0" animBg="1"/>
      <p:bldP spid="58406" grpId="0" animBg="1"/>
      <p:bldP spid="58413" grpId="0" animBg="1"/>
      <p:bldP spid="58420" grpId="0" animBg="1"/>
      <p:bldP spid="5842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200" dirty="0" err="1" smtClean="0"/>
              <a:t>Escalonamento</a:t>
            </a:r>
            <a:r>
              <a:rPr lang="en-GB" sz="3200" dirty="0" smtClean="0"/>
              <a:t> First-In First-Out (FIFO)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713" y="1439863"/>
            <a:ext cx="8675687" cy="45926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PT" smtClean="0"/>
              <a:t>Uso de uma lista de processos sem prioridade</a:t>
            </a:r>
          </a:p>
          <a:p>
            <a:pPr>
              <a:lnSpc>
                <a:spcPct val="80000"/>
              </a:lnSpc>
            </a:pPr>
            <a:r>
              <a:rPr lang="pt-PT" smtClean="0"/>
              <a:t>Escalonamento não-preemptivo</a:t>
            </a:r>
          </a:p>
          <a:p>
            <a:pPr>
              <a:lnSpc>
                <a:spcPct val="80000"/>
              </a:lnSpc>
            </a:pPr>
            <a:r>
              <a:rPr lang="pt-PT" smtClean="0"/>
              <a:t>Simples e justo</a:t>
            </a:r>
          </a:p>
          <a:p>
            <a:pPr>
              <a:lnSpc>
                <a:spcPct val="80000"/>
              </a:lnSpc>
            </a:pPr>
            <a:r>
              <a:rPr lang="pt-PT" smtClean="0"/>
              <a:t>Bom para sistemas em batch</a:t>
            </a:r>
          </a:p>
        </p:txBody>
      </p:sp>
      <p:sp>
        <p:nvSpPr>
          <p:cNvPr id="79902" name="Rectangle 30"/>
          <p:cNvSpPr>
            <a:spLocks noChangeArrowheads="1"/>
          </p:cNvSpPr>
          <p:nvPr/>
        </p:nvSpPr>
        <p:spPr bwMode="auto">
          <a:xfrm>
            <a:off x="4240213" y="4006850"/>
            <a:ext cx="4270375" cy="8556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54000" rIns="54000" bIns="10800" anchor="ctr"/>
          <a:lstStyle/>
          <a:p>
            <a:pPr>
              <a:lnSpc>
                <a:spcPct val="30000"/>
              </a:lnSpc>
              <a:spcBef>
                <a:spcPct val="50000"/>
              </a:spcBef>
              <a:defRPr/>
            </a:pPr>
            <a:r>
              <a:rPr kumimoji="0" lang="en-GB" sz="2800">
                <a:solidFill>
                  <a:srgbClr val="FF3300"/>
                </a:solidFill>
                <a:latin typeface="Arial Narrow" pitchFamily="34" charset="0"/>
              </a:rPr>
              <a:t>  B     C     D     E     F    …     N</a:t>
            </a:r>
          </a:p>
        </p:txBody>
      </p:sp>
      <p:sp>
        <p:nvSpPr>
          <p:cNvPr id="79907" name="Rectangle 35"/>
          <p:cNvSpPr>
            <a:spLocks noChangeArrowheads="1"/>
          </p:cNvSpPr>
          <p:nvPr/>
        </p:nvSpPr>
        <p:spPr bwMode="auto">
          <a:xfrm>
            <a:off x="1289050" y="3997325"/>
            <a:ext cx="1290638" cy="1079500"/>
          </a:xfrm>
          <a:prstGeom prst="rect">
            <a:avLst/>
          </a:prstGeom>
          <a:gradFill rotWithShape="0">
            <a:gsLst>
              <a:gs pos="0">
                <a:srgbClr val="00CC66"/>
              </a:gs>
              <a:gs pos="100000">
                <a:srgbClr val="00CC66">
                  <a:gamma/>
                  <a:shade val="46275"/>
                  <a:invGamma/>
                </a:srgbClr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kumimoji="0" lang="en-GB" sz="4000">
                <a:solidFill>
                  <a:srgbClr val="FF3300"/>
                </a:solidFill>
                <a:latin typeface="Arial Narrow" pitchFamily="34" charset="0"/>
              </a:rPr>
              <a:t>CPU</a:t>
            </a:r>
          </a:p>
        </p:txBody>
      </p:sp>
      <p:sp>
        <p:nvSpPr>
          <p:cNvPr id="14342" name="Line 55"/>
          <p:cNvSpPr>
            <a:spLocks noChangeShapeType="1"/>
          </p:cNvSpPr>
          <p:nvPr/>
        </p:nvSpPr>
        <p:spPr bwMode="auto">
          <a:xfrm>
            <a:off x="5462588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57"/>
          <p:cNvSpPr>
            <a:spLocks noChangeShapeType="1"/>
          </p:cNvSpPr>
          <p:nvPr/>
        </p:nvSpPr>
        <p:spPr bwMode="auto">
          <a:xfrm>
            <a:off x="4249738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58"/>
          <p:cNvSpPr>
            <a:spLocks noChangeShapeType="1"/>
          </p:cNvSpPr>
          <p:nvPr/>
        </p:nvSpPr>
        <p:spPr bwMode="auto">
          <a:xfrm>
            <a:off x="4856163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59"/>
          <p:cNvSpPr>
            <a:spLocks noChangeShapeType="1"/>
          </p:cNvSpPr>
          <p:nvPr/>
        </p:nvSpPr>
        <p:spPr bwMode="auto">
          <a:xfrm>
            <a:off x="6069013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60"/>
          <p:cNvSpPr>
            <a:spLocks noChangeShapeType="1"/>
          </p:cNvSpPr>
          <p:nvPr/>
        </p:nvSpPr>
        <p:spPr bwMode="auto">
          <a:xfrm>
            <a:off x="6675438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Line 61"/>
          <p:cNvSpPr>
            <a:spLocks noChangeShapeType="1"/>
          </p:cNvSpPr>
          <p:nvPr/>
        </p:nvSpPr>
        <p:spPr bwMode="auto">
          <a:xfrm>
            <a:off x="7281863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Line 62"/>
          <p:cNvSpPr>
            <a:spLocks noChangeShapeType="1"/>
          </p:cNvSpPr>
          <p:nvPr/>
        </p:nvSpPr>
        <p:spPr bwMode="auto">
          <a:xfrm>
            <a:off x="7888288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Line 63"/>
          <p:cNvSpPr>
            <a:spLocks noChangeShapeType="1"/>
          </p:cNvSpPr>
          <p:nvPr/>
        </p:nvSpPr>
        <p:spPr bwMode="auto">
          <a:xfrm>
            <a:off x="2919413" y="44084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Rectangle 64"/>
          <p:cNvSpPr>
            <a:spLocks noChangeArrowheads="1"/>
          </p:cNvSpPr>
          <p:nvPr/>
        </p:nvSpPr>
        <p:spPr bwMode="auto">
          <a:xfrm>
            <a:off x="1465263" y="4521200"/>
            <a:ext cx="1052512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GB" sz="4000">
                <a:solidFill>
                  <a:srgbClr val="FF3300"/>
                </a:solidFill>
                <a:latin typeface="Arial Narrow" pitchFamily="34" charset="0"/>
              </a:rPr>
              <a:t>A</a:t>
            </a:r>
            <a:endParaRPr kumimoji="0" lang="pt-BR" sz="4000">
              <a:solidFill>
                <a:srgbClr val="FF3300"/>
              </a:solidFill>
              <a:latin typeface="Arial Narrow" pitchFamily="34" charset="0"/>
            </a:endParaRPr>
          </a:p>
        </p:txBody>
      </p:sp>
      <p:sp>
        <p:nvSpPr>
          <p:cNvPr id="14351" name="Oval 65"/>
          <p:cNvSpPr>
            <a:spLocks noChangeArrowheads="1"/>
          </p:cNvSpPr>
          <p:nvPr/>
        </p:nvSpPr>
        <p:spPr bwMode="auto">
          <a:xfrm>
            <a:off x="1416050" y="5835650"/>
            <a:ext cx="1152525" cy="739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PT">
                <a:solidFill>
                  <a:srgbClr val="003399"/>
                </a:solidFill>
              </a:rPr>
              <a:t>FIM</a:t>
            </a:r>
            <a:endParaRPr lang="pt-BR">
              <a:solidFill>
                <a:srgbClr val="003399"/>
              </a:solidFill>
            </a:endParaRPr>
          </a:p>
        </p:txBody>
      </p:sp>
      <p:sp>
        <p:nvSpPr>
          <p:cNvPr id="14352" name="Line 66"/>
          <p:cNvSpPr>
            <a:spLocks noChangeShapeType="1"/>
          </p:cNvSpPr>
          <p:nvPr/>
        </p:nvSpPr>
        <p:spPr bwMode="auto">
          <a:xfrm flipV="1">
            <a:off x="2019300" y="5175250"/>
            <a:ext cx="0" cy="538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n2008">
  <a:themeElements>
    <a:clrScheme name="CIn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In2008">
      <a:majorFont>
        <a:latin typeface="Verdana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In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CIn2008</Template>
  <TotalTime>1672</TotalTime>
  <Words>2060</Words>
  <Application>Microsoft Office PowerPoint</Application>
  <PresentationFormat>On-screen Show (4:3)</PresentationFormat>
  <Paragraphs>445</Paragraphs>
  <Slides>50</Slides>
  <Notes>13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CIn2008</vt:lpstr>
      <vt:lpstr>Artwork</vt:lpstr>
      <vt:lpstr>Image</vt:lpstr>
      <vt:lpstr> Organização de Computadores  e Sistemas Operacionais</vt:lpstr>
      <vt:lpstr>Conceitos Básicos</vt:lpstr>
      <vt:lpstr>Escalonamento de processos</vt:lpstr>
      <vt:lpstr>Características de Escalonamento</vt:lpstr>
      <vt:lpstr>Escalonamento de Processos  Abstração</vt:lpstr>
      <vt:lpstr>Escalonamento de Processos Realidade</vt:lpstr>
      <vt:lpstr>Escalonamento Preemptivo</vt:lpstr>
      <vt:lpstr>Escalonamento Round-Robin</vt:lpstr>
      <vt:lpstr>Escalonamento First-In First-Out (FIFO)</vt:lpstr>
      <vt:lpstr>Tipos de Escalonamento Exemplo</vt:lpstr>
      <vt:lpstr>Multiprocessamento</vt:lpstr>
      <vt:lpstr>Estados de um Processo</vt:lpstr>
      <vt:lpstr>Contexto de um Processo</vt:lpstr>
      <vt:lpstr>Exemplo</vt:lpstr>
      <vt:lpstr>Criação de Processos</vt:lpstr>
      <vt:lpstr>Término de Processos</vt:lpstr>
      <vt:lpstr>Hierarquias de Processos</vt:lpstr>
      <vt:lpstr>E threads?</vt:lpstr>
      <vt:lpstr>Threads: Motivação Concorrência</vt:lpstr>
      <vt:lpstr>Threads O Modelo de Thread (1)</vt:lpstr>
      <vt:lpstr>O Modelo de Thread (2)</vt:lpstr>
      <vt:lpstr>O Modelo de Thread (3)</vt:lpstr>
      <vt:lpstr>Uso de Thread (1)</vt:lpstr>
      <vt:lpstr>Uso de Thread (2)</vt:lpstr>
      <vt:lpstr>Implementação de  Threads de Usuário</vt:lpstr>
      <vt:lpstr>Implementação de  Threads de Núcleo</vt:lpstr>
      <vt:lpstr>Implementações Híbridas</vt:lpstr>
      <vt:lpstr>Criação de um novo thread quando chega uma mensagem</vt:lpstr>
      <vt:lpstr>Processos X Threads</vt:lpstr>
      <vt:lpstr>Conceitos Básicos: Tipos de S.O. O que é necessário para haver multiprocessamento?</vt:lpstr>
      <vt:lpstr>Tipos de Processos  Vs. Utilização da CPU</vt:lpstr>
      <vt:lpstr>Conceitos Básicos: A importância da Interrupção</vt:lpstr>
      <vt:lpstr>Conceitos Básicos: A importância da Interrupção</vt:lpstr>
      <vt:lpstr>Conceitos Básicos: A importância da Interrupção</vt:lpstr>
      <vt:lpstr>Conceitos Básicos Operação Básica da CPU</vt:lpstr>
      <vt:lpstr>Interrupção de Relógio (Um tipo de Interrupção de HW)</vt:lpstr>
      <vt:lpstr>Interrupções Síncronas ou Traps</vt:lpstr>
      <vt:lpstr>Traps (cont.)</vt:lpstr>
      <vt:lpstr>Chamadas ao Sistema</vt:lpstr>
      <vt:lpstr>Conceitos Básicos Interrupção do Programa</vt:lpstr>
      <vt:lpstr>Interrupções</vt:lpstr>
      <vt:lpstr>Interrupção: Passo-a-passo</vt:lpstr>
      <vt:lpstr>Proteção de Recursos</vt:lpstr>
      <vt:lpstr>Proteção de Recursos via Hardware</vt:lpstr>
      <vt:lpstr>Proteção de Área de Memória</vt:lpstr>
      <vt:lpstr>Sincronização de Processos</vt:lpstr>
      <vt:lpstr>Problema da Exclusão Mútua</vt:lpstr>
      <vt:lpstr>Resolvendo a exclusão mútua</vt:lpstr>
      <vt:lpstr>Suporte da arquitetura</vt:lpstr>
      <vt:lpstr>Conceitos</vt:lpstr>
    </vt:vector>
  </TitlesOfParts>
  <Company>cesar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Infra-Estrutura de Software</dc:title>
  <dc:creator>cesar</dc:creator>
  <cp:lastModifiedBy>Sergio Cavalcante</cp:lastModifiedBy>
  <cp:revision>55</cp:revision>
  <dcterms:created xsi:type="dcterms:W3CDTF">2011-09-01T17:58:52Z</dcterms:created>
  <dcterms:modified xsi:type="dcterms:W3CDTF">2012-04-10T00:22:23Z</dcterms:modified>
</cp:coreProperties>
</file>