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9"/>
  </p:notesMasterIdLst>
  <p:handoutMasterIdLst>
    <p:handoutMasterId r:id="rId60"/>
  </p:handoutMasterIdLst>
  <p:sldIdLst>
    <p:sldId id="256" r:id="rId2"/>
    <p:sldId id="322" r:id="rId3"/>
    <p:sldId id="258" r:id="rId4"/>
    <p:sldId id="332" r:id="rId5"/>
    <p:sldId id="333" r:id="rId6"/>
    <p:sldId id="334" r:id="rId7"/>
    <p:sldId id="261" r:id="rId8"/>
    <p:sldId id="305" r:id="rId9"/>
    <p:sldId id="264" r:id="rId10"/>
    <p:sldId id="315" r:id="rId11"/>
    <p:sldId id="263" r:id="rId12"/>
    <p:sldId id="348" r:id="rId13"/>
    <p:sldId id="349" r:id="rId14"/>
    <p:sldId id="265" r:id="rId15"/>
    <p:sldId id="323" r:id="rId16"/>
    <p:sldId id="266" r:id="rId17"/>
    <p:sldId id="267" r:id="rId18"/>
    <p:sldId id="303" r:id="rId19"/>
    <p:sldId id="304" r:id="rId20"/>
    <p:sldId id="308" r:id="rId21"/>
    <p:sldId id="309" r:id="rId22"/>
    <p:sldId id="271" r:id="rId23"/>
    <p:sldId id="268" r:id="rId24"/>
    <p:sldId id="273" r:id="rId25"/>
    <p:sldId id="310" r:id="rId26"/>
    <p:sldId id="274" r:id="rId27"/>
    <p:sldId id="275" r:id="rId28"/>
    <p:sldId id="336" r:id="rId29"/>
    <p:sldId id="276" r:id="rId30"/>
    <p:sldId id="277" r:id="rId31"/>
    <p:sldId id="278" r:id="rId32"/>
    <p:sldId id="280" r:id="rId33"/>
    <p:sldId id="311" r:id="rId34"/>
    <p:sldId id="316" r:id="rId35"/>
    <p:sldId id="285" r:id="rId36"/>
    <p:sldId id="295" r:id="rId37"/>
    <p:sldId id="347" r:id="rId38"/>
    <p:sldId id="286" r:id="rId39"/>
    <p:sldId id="339" r:id="rId40"/>
    <p:sldId id="289" r:id="rId41"/>
    <p:sldId id="317" r:id="rId42"/>
    <p:sldId id="320" r:id="rId43"/>
    <p:sldId id="318" r:id="rId44"/>
    <p:sldId id="337" r:id="rId45"/>
    <p:sldId id="290" r:id="rId46"/>
    <p:sldId id="291" r:id="rId47"/>
    <p:sldId id="338" r:id="rId48"/>
    <p:sldId id="292" r:id="rId49"/>
    <p:sldId id="298" r:id="rId50"/>
    <p:sldId id="299" r:id="rId51"/>
    <p:sldId id="294" r:id="rId52"/>
    <p:sldId id="300" r:id="rId53"/>
    <p:sldId id="342" r:id="rId54"/>
    <p:sldId id="341" r:id="rId55"/>
    <p:sldId id="343" r:id="rId56"/>
    <p:sldId id="344" r:id="rId57"/>
    <p:sldId id="346" r:id="rId58"/>
  </p:sldIdLst>
  <p:sldSz cx="9906000" cy="6858000" type="A4"/>
  <p:notesSz cx="7010400" cy="92964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66FFFF"/>
    <a:srgbClr val="FFCCFF"/>
    <a:srgbClr val="00CCFF"/>
    <a:srgbClr val="CCECFF"/>
    <a:srgbClr val="9999FF"/>
    <a:srgbClr val="FFFFCC"/>
    <a:srgbClr val="DDDDD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948" y="-10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4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1588" y="0"/>
            <a:ext cx="3041651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998538" eaLnBrk="0" hangingPunct="0">
              <a:defRPr sz="1000"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416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998538" eaLnBrk="0" hangingPunct="0">
              <a:defRPr sz="1000"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588" y="8831263"/>
            <a:ext cx="3041651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998538" eaLnBrk="0" hangingPunct="0">
              <a:defRPr sz="1000"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31263"/>
            <a:ext cx="304165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998538" eaLnBrk="0" hangingPunct="0">
              <a:defRPr sz="1000" smtClean="0"/>
            </a:lvl1pPr>
          </a:lstStyle>
          <a:p>
            <a:pPr>
              <a:defRPr/>
            </a:pPr>
            <a:fld id="{483AC47E-EC91-4F8A-8B6B-55BF003FE50D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1588" y="0"/>
            <a:ext cx="3041651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831850" eaLnBrk="0" hangingPunct="0">
              <a:defRPr sz="1000" smtClean="0">
                <a:latin typeface="Times New Roman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416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831850" eaLnBrk="0" hangingPunct="0">
              <a:defRPr sz="1000" smtClean="0">
                <a:latin typeface="Times New Roman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1588" y="8831263"/>
            <a:ext cx="3041651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831850" eaLnBrk="0" hangingPunct="0">
              <a:defRPr sz="1000" smtClean="0">
                <a:latin typeface="Times New Roman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31263"/>
            <a:ext cx="304165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831850" eaLnBrk="0" hangingPunct="0">
              <a:defRPr sz="1000" smtClean="0">
                <a:latin typeface="Times New Roman"/>
              </a:defRPr>
            </a:lvl1pPr>
          </a:lstStyle>
          <a:p>
            <a:pPr>
              <a:defRPr/>
            </a:pPr>
            <a:fld id="{6A28002B-AEA9-4A4F-B3A2-A81A62E79672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3250"/>
            <a:ext cx="5140325" cy="418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50" tIns="49212" rIns="95250" bIns="492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0423" name="Rectangle 7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93775" y="703263"/>
            <a:ext cx="5022850" cy="34734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98538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77838" algn="l" defTabSz="998538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55675" algn="l" defTabSz="998538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433513" algn="l" defTabSz="998538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911350" algn="l" defTabSz="998538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C0D3AC-6DEC-4085-A7E6-06C6553D8EAE}" type="slidenum">
              <a:rPr lang="pt-BR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08A37B-EE63-40EF-BD57-9C9F672E4AF4}" type="slidenum">
              <a:rPr lang="pt-BR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80338" y="209550"/>
            <a:ext cx="2041525" cy="565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51000" y="209550"/>
            <a:ext cx="5976938" cy="565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90FB4D-33AF-4A11-B6B3-07D5D86CB012}" type="slidenum">
              <a:rPr lang="pt-BR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150E75-915C-45DF-87DE-DC6D5A9C9EA3}" type="slidenum">
              <a:rPr lang="pt-BR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2C8545-39C7-4998-9603-C78337955180}" type="slidenum">
              <a:rPr lang="pt-BR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51000" y="1752600"/>
            <a:ext cx="39687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72150" y="1752600"/>
            <a:ext cx="39687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534C2C-B843-4DA4-83D2-0B1F37D443FF}" type="slidenum">
              <a:rPr lang="pt-BR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6FD14A-E449-4484-A596-6EC210E8264A}" type="slidenum">
              <a:rPr lang="pt-BR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33277F-DD77-4555-A5E3-EF871BEDBF8C}" type="slidenum">
              <a:rPr lang="pt-BR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761365-D081-4C60-840A-DA4CB699DD3D}" type="slidenum">
              <a:rPr lang="pt-BR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F8B24E-70D5-4869-A711-02F1C2692D6A}" type="slidenum">
              <a:rPr lang="pt-BR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1B6B76-B07E-459E-9F36-236D22F73604}" type="slidenum">
              <a:rPr lang="pt-BR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400" i="0">
                <a:latin typeface="Times New Roman"/>
              </a:defRPr>
            </a:lvl1pPr>
          </a:lstStyle>
          <a:p>
            <a:endParaRPr lang="pt-BR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400" i="0">
                <a:latin typeface="Times New Roman"/>
              </a:defRPr>
            </a:lvl1pPr>
          </a:lstStyle>
          <a:p>
            <a:endParaRPr lang="pt-BR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400" i="0">
                <a:latin typeface="Times New Roman"/>
              </a:defRPr>
            </a:lvl1pPr>
          </a:lstStyle>
          <a:p>
            <a:fld id="{BCF2B63F-91BC-48C2-B499-D823F3B16094}" type="slidenum">
              <a:rPr lang="pt-BR"/>
              <a:pPr/>
              <a:t>‹#›</a:t>
            </a:fld>
            <a:endParaRPr lang="pt-BR"/>
          </a:p>
        </p:txBody>
      </p:sp>
      <p:grpSp>
        <p:nvGrpSpPr>
          <p:cNvPr id="9221" name="Group 12"/>
          <p:cNvGrpSpPr>
            <a:grpSpLocks/>
          </p:cNvGrpSpPr>
          <p:nvPr/>
        </p:nvGrpSpPr>
        <p:grpSpPr bwMode="auto">
          <a:xfrm>
            <a:off x="71438" y="12700"/>
            <a:ext cx="9637712" cy="6845300"/>
            <a:chOff x="45" y="8"/>
            <a:chExt cx="6071" cy="4312"/>
          </a:xfrm>
        </p:grpSpPr>
        <p:sp>
          <p:nvSpPr>
            <p:cNvPr id="1029" name="Rectangle 5"/>
            <p:cNvSpPr>
              <a:spLocks noChangeArrowheads="1"/>
            </p:cNvSpPr>
            <p:nvPr/>
          </p:nvSpPr>
          <p:spPr bwMode="auto">
            <a:xfrm>
              <a:off x="45" y="8"/>
              <a:ext cx="163" cy="4312"/>
            </a:xfrm>
            <a:prstGeom prst="rect">
              <a:avLst/>
            </a:prstGeom>
            <a:gradFill rotWithShape="0">
              <a:gsLst>
                <a:gs pos="0">
                  <a:srgbClr val="C0C0C0">
                    <a:gamma/>
                    <a:shade val="49804"/>
                    <a:invGamma/>
                  </a:srgbClr>
                </a:gs>
                <a:gs pos="100000">
                  <a:srgbClr val="C0C0C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0" name="Rectangle 6"/>
            <p:cNvSpPr>
              <a:spLocks noChangeArrowheads="1"/>
            </p:cNvSpPr>
            <p:nvPr/>
          </p:nvSpPr>
          <p:spPr bwMode="auto">
            <a:xfrm>
              <a:off x="184" y="8"/>
              <a:ext cx="255" cy="2940"/>
            </a:xfrm>
            <a:prstGeom prst="rect">
              <a:avLst/>
            </a:prstGeom>
            <a:gradFill rotWithShape="0">
              <a:gsLst>
                <a:gs pos="0">
                  <a:srgbClr val="C0C0C0">
                    <a:gamma/>
                    <a:shade val="49804"/>
                    <a:invGamma/>
                  </a:srgbClr>
                </a:gs>
                <a:gs pos="100000">
                  <a:srgbClr val="C0C0C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1" name="Rectangle 7"/>
            <p:cNvSpPr>
              <a:spLocks noChangeArrowheads="1"/>
            </p:cNvSpPr>
            <p:nvPr/>
          </p:nvSpPr>
          <p:spPr bwMode="auto">
            <a:xfrm>
              <a:off x="104" y="8"/>
              <a:ext cx="739" cy="2112"/>
            </a:xfrm>
            <a:prstGeom prst="rect">
              <a:avLst/>
            </a:prstGeom>
            <a:gradFill rotWithShape="0">
              <a:gsLst>
                <a:gs pos="0">
                  <a:srgbClr val="C0C0C0">
                    <a:gamma/>
                    <a:shade val="49804"/>
                    <a:invGamma/>
                  </a:srgbClr>
                </a:gs>
                <a:gs pos="100000">
                  <a:srgbClr val="C0C0C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61" y="8"/>
              <a:ext cx="208" cy="2448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288" y="932"/>
              <a:ext cx="359" cy="76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231" y="896"/>
              <a:ext cx="5885" cy="84"/>
            </a:xfrm>
            <a:prstGeom prst="rect">
              <a:avLst/>
            </a:prstGeom>
            <a:gradFill rotWithShape="0">
              <a:gsLst>
                <a:gs pos="0">
                  <a:srgbClr val="C0C0C0">
                    <a:gamma/>
                    <a:shade val="49804"/>
                    <a:invGamma/>
                  </a:srgbClr>
                </a:gs>
                <a:gs pos="100000">
                  <a:srgbClr val="C0C0C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5" name="Line 11"/>
            <p:cNvSpPr>
              <a:spLocks noChangeShapeType="1"/>
            </p:cNvSpPr>
            <p:nvPr/>
          </p:nvSpPr>
          <p:spPr bwMode="auto">
            <a:xfrm>
              <a:off x="46" y="896"/>
              <a:ext cx="607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9222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1897063" y="209550"/>
            <a:ext cx="7924800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9223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51000" y="1752600"/>
            <a:ext cx="80899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grpSp>
        <p:nvGrpSpPr>
          <p:cNvPr id="9224" name="Group 20"/>
          <p:cNvGrpSpPr>
            <a:grpSpLocks/>
          </p:cNvGrpSpPr>
          <p:nvPr/>
        </p:nvGrpSpPr>
        <p:grpSpPr bwMode="auto">
          <a:xfrm>
            <a:off x="0" y="6096000"/>
            <a:ext cx="439738" cy="557213"/>
            <a:chOff x="0" y="3840"/>
            <a:chExt cx="277" cy="351"/>
          </a:xfrm>
        </p:grpSpPr>
        <p:grpSp>
          <p:nvGrpSpPr>
            <p:cNvPr id="9225" name="Group 17"/>
            <p:cNvGrpSpPr>
              <a:grpSpLocks/>
            </p:cNvGrpSpPr>
            <p:nvPr/>
          </p:nvGrpSpPr>
          <p:grpSpPr bwMode="auto">
            <a:xfrm>
              <a:off x="73" y="3840"/>
              <a:ext cx="106" cy="116"/>
              <a:chOff x="73" y="3840"/>
              <a:chExt cx="106" cy="116"/>
            </a:xfrm>
          </p:grpSpPr>
          <p:sp>
            <p:nvSpPr>
              <p:cNvPr id="1039" name="Freeform 15"/>
              <p:cNvSpPr>
                <a:spLocks/>
              </p:cNvSpPr>
              <p:nvPr/>
            </p:nvSpPr>
            <p:spPr bwMode="auto">
              <a:xfrm>
                <a:off x="88" y="3852"/>
                <a:ext cx="91" cy="104"/>
              </a:xfrm>
              <a:custGeom>
                <a:avLst/>
                <a:gdLst/>
                <a:ahLst/>
                <a:cxnLst>
                  <a:cxn ang="0">
                    <a:pos x="33" y="20"/>
                  </a:cxn>
                  <a:cxn ang="0">
                    <a:pos x="34" y="16"/>
                  </a:cxn>
                  <a:cxn ang="0">
                    <a:pos x="37" y="11"/>
                  </a:cxn>
                  <a:cxn ang="0">
                    <a:pos x="42" y="8"/>
                  </a:cxn>
                  <a:cxn ang="0">
                    <a:pos x="47" y="6"/>
                  </a:cxn>
                  <a:cxn ang="0">
                    <a:pos x="50" y="3"/>
                  </a:cxn>
                  <a:cxn ang="0">
                    <a:pos x="54" y="1"/>
                  </a:cxn>
                  <a:cxn ang="0">
                    <a:pos x="61" y="0"/>
                  </a:cxn>
                  <a:cxn ang="0">
                    <a:pos x="67" y="0"/>
                  </a:cxn>
                  <a:cxn ang="0">
                    <a:pos x="71" y="2"/>
                  </a:cxn>
                  <a:cxn ang="0">
                    <a:pos x="67" y="14"/>
                  </a:cxn>
                  <a:cxn ang="0">
                    <a:pos x="65" y="18"/>
                  </a:cxn>
                  <a:cxn ang="0">
                    <a:pos x="62" y="20"/>
                  </a:cxn>
                  <a:cxn ang="0">
                    <a:pos x="57" y="23"/>
                  </a:cxn>
                  <a:cxn ang="0">
                    <a:pos x="51" y="26"/>
                  </a:cxn>
                  <a:cxn ang="0">
                    <a:pos x="47" y="27"/>
                  </a:cxn>
                  <a:cxn ang="0">
                    <a:pos x="43" y="27"/>
                  </a:cxn>
                  <a:cxn ang="0">
                    <a:pos x="38" y="26"/>
                  </a:cxn>
                  <a:cxn ang="0">
                    <a:pos x="36" y="24"/>
                  </a:cxn>
                  <a:cxn ang="0">
                    <a:pos x="0" y="85"/>
                  </a:cxn>
                  <a:cxn ang="0">
                    <a:pos x="0" y="80"/>
                  </a:cxn>
                  <a:cxn ang="0">
                    <a:pos x="2" y="76"/>
                  </a:cxn>
                  <a:cxn ang="0">
                    <a:pos x="6" y="73"/>
                  </a:cxn>
                  <a:cxn ang="0">
                    <a:pos x="11" y="71"/>
                  </a:cxn>
                  <a:cxn ang="0">
                    <a:pos x="14" y="68"/>
                  </a:cxn>
                  <a:cxn ang="0">
                    <a:pos x="19" y="64"/>
                  </a:cxn>
                  <a:cxn ang="0">
                    <a:pos x="24" y="61"/>
                  </a:cxn>
                  <a:cxn ang="0">
                    <a:pos x="28" y="60"/>
                  </a:cxn>
                  <a:cxn ang="0">
                    <a:pos x="31" y="57"/>
                  </a:cxn>
                  <a:cxn ang="0">
                    <a:pos x="35" y="55"/>
                  </a:cxn>
                  <a:cxn ang="0">
                    <a:pos x="44" y="56"/>
                  </a:cxn>
                  <a:cxn ang="0">
                    <a:pos x="52" y="60"/>
                  </a:cxn>
                  <a:cxn ang="0">
                    <a:pos x="54" y="69"/>
                  </a:cxn>
                  <a:cxn ang="0">
                    <a:pos x="58" y="81"/>
                  </a:cxn>
                  <a:cxn ang="0">
                    <a:pos x="61" y="84"/>
                  </a:cxn>
                  <a:cxn ang="0">
                    <a:pos x="67" y="85"/>
                  </a:cxn>
                  <a:cxn ang="0">
                    <a:pos x="73" y="84"/>
                  </a:cxn>
                  <a:cxn ang="0">
                    <a:pos x="77" y="84"/>
                  </a:cxn>
                  <a:cxn ang="0">
                    <a:pos x="80" y="81"/>
                  </a:cxn>
                  <a:cxn ang="0">
                    <a:pos x="83" y="79"/>
                  </a:cxn>
                  <a:cxn ang="0">
                    <a:pos x="87" y="78"/>
                  </a:cxn>
                  <a:cxn ang="0">
                    <a:pos x="90" y="79"/>
                  </a:cxn>
                  <a:cxn ang="0">
                    <a:pos x="89" y="87"/>
                  </a:cxn>
                  <a:cxn ang="0">
                    <a:pos x="87" y="91"/>
                  </a:cxn>
                  <a:cxn ang="0">
                    <a:pos x="81" y="96"/>
                  </a:cxn>
                  <a:cxn ang="0">
                    <a:pos x="72" y="99"/>
                  </a:cxn>
                  <a:cxn ang="0">
                    <a:pos x="62" y="101"/>
                  </a:cxn>
                  <a:cxn ang="0">
                    <a:pos x="52" y="103"/>
                  </a:cxn>
                  <a:cxn ang="0">
                    <a:pos x="49" y="101"/>
                  </a:cxn>
                  <a:cxn ang="0">
                    <a:pos x="44" y="99"/>
                  </a:cxn>
                  <a:cxn ang="0">
                    <a:pos x="41" y="96"/>
                  </a:cxn>
                  <a:cxn ang="0">
                    <a:pos x="36" y="93"/>
                  </a:cxn>
                  <a:cxn ang="0">
                    <a:pos x="35" y="89"/>
                  </a:cxn>
                  <a:cxn ang="0">
                    <a:pos x="32" y="87"/>
                  </a:cxn>
                  <a:cxn ang="0">
                    <a:pos x="28" y="83"/>
                  </a:cxn>
                  <a:cxn ang="0">
                    <a:pos x="26" y="79"/>
                  </a:cxn>
                  <a:cxn ang="0">
                    <a:pos x="21" y="78"/>
                  </a:cxn>
                  <a:cxn ang="0">
                    <a:pos x="17" y="80"/>
                  </a:cxn>
                  <a:cxn ang="0">
                    <a:pos x="13" y="83"/>
                  </a:cxn>
                  <a:cxn ang="0">
                    <a:pos x="8" y="85"/>
                  </a:cxn>
                  <a:cxn ang="0">
                    <a:pos x="4" y="88"/>
                  </a:cxn>
                  <a:cxn ang="0">
                    <a:pos x="0" y="91"/>
                  </a:cxn>
                </a:cxnLst>
                <a:rect l="0" t="0" r="r" b="b"/>
                <a:pathLst>
                  <a:path w="91" h="104">
                    <a:moveTo>
                      <a:pt x="36" y="24"/>
                    </a:moveTo>
                    <a:lnTo>
                      <a:pt x="35" y="23"/>
                    </a:lnTo>
                    <a:lnTo>
                      <a:pt x="34" y="22"/>
                    </a:lnTo>
                    <a:lnTo>
                      <a:pt x="33" y="20"/>
                    </a:lnTo>
                    <a:lnTo>
                      <a:pt x="33" y="19"/>
                    </a:lnTo>
                    <a:lnTo>
                      <a:pt x="33" y="18"/>
                    </a:lnTo>
                    <a:lnTo>
                      <a:pt x="34" y="17"/>
                    </a:lnTo>
                    <a:lnTo>
                      <a:pt x="34" y="16"/>
                    </a:lnTo>
                    <a:lnTo>
                      <a:pt x="35" y="15"/>
                    </a:lnTo>
                    <a:lnTo>
                      <a:pt x="35" y="13"/>
                    </a:lnTo>
                    <a:lnTo>
                      <a:pt x="36" y="12"/>
                    </a:lnTo>
                    <a:lnTo>
                      <a:pt x="37" y="11"/>
                    </a:lnTo>
                    <a:lnTo>
                      <a:pt x="38" y="11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8"/>
                    </a:lnTo>
                    <a:lnTo>
                      <a:pt x="43" y="7"/>
                    </a:lnTo>
                    <a:lnTo>
                      <a:pt x="44" y="7"/>
                    </a:lnTo>
                    <a:lnTo>
                      <a:pt x="46" y="6"/>
                    </a:lnTo>
                    <a:lnTo>
                      <a:pt x="47" y="6"/>
                    </a:lnTo>
                    <a:lnTo>
                      <a:pt x="48" y="5"/>
                    </a:lnTo>
                    <a:lnTo>
                      <a:pt x="49" y="4"/>
                    </a:lnTo>
                    <a:lnTo>
                      <a:pt x="50" y="4"/>
                    </a:lnTo>
                    <a:lnTo>
                      <a:pt x="50" y="3"/>
                    </a:lnTo>
                    <a:lnTo>
                      <a:pt x="51" y="3"/>
                    </a:lnTo>
                    <a:lnTo>
                      <a:pt x="52" y="2"/>
                    </a:lnTo>
                    <a:lnTo>
                      <a:pt x="54" y="2"/>
                    </a:lnTo>
                    <a:lnTo>
                      <a:pt x="54" y="1"/>
                    </a:lnTo>
                    <a:lnTo>
                      <a:pt x="57" y="0"/>
                    </a:lnTo>
                    <a:lnTo>
                      <a:pt x="58" y="0"/>
                    </a:lnTo>
                    <a:lnTo>
                      <a:pt x="59" y="0"/>
                    </a:lnTo>
                    <a:lnTo>
                      <a:pt x="61" y="0"/>
                    </a:lnTo>
                    <a:lnTo>
                      <a:pt x="62" y="0"/>
                    </a:lnTo>
                    <a:lnTo>
                      <a:pt x="64" y="0"/>
                    </a:lnTo>
                    <a:lnTo>
                      <a:pt x="65" y="0"/>
                    </a:lnTo>
                    <a:lnTo>
                      <a:pt x="67" y="0"/>
                    </a:lnTo>
                    <a:lnTo>
                      <a:pt x="68" y="0"/>
                    </a:lnTo>
                    <a:lnTo>
                      <a:pt x="70" y="0"/>
                    </a:lnTo>
                    <a:lnTo>
                      <a:pt x="70" y="1"/>
                    </a:lnTo>
                    <a:lnTo>
                      <a:pt x="71" y="2"/>
                    </a:lnTo>
                    <a:lnTo>
                      <a:pt x="70" y="7"/>
                    </a:lnTo>
                    <a:lnTo>
                      <a:pt x="70" y="11"/>
                    </a:lnTo>
                    <a:lnTo>
                      <a:pt x="68" y="12"/>
                    </a:lnTo>
                    <a:lnTo>
                      <a:pt x="67" y="14"/>
                    </a:lnTo>
                    <a:lnTo>
                      <a:pt x="67" y="15"/>
                    </a:lnTo>
                    <a:lnTo>
                      <a:pt x="66" y="16"/>
                    </a:lnTo>
                    <a:lnTo>
                      <a:pt x="65" y="17"/>
                    </a:lnTo>
                    <a:lnTo>
                      <a:pt x="65" y="18"/>
                    </a:lnTo>
                    <a:lnTo>
                      <a:pt x="65" y="19"/>
                    </a:lnTo>
                    <a:lnTo>
                      <a:pt x="64" y="19"/>
                    </a:lnTo>
                    <a:lnTo>
                      <a:pt x="63" y="20"/>
                    </a:lnTo>
                    <a:lnTo>
                      <a:pt x="62" y="20"/>
                    </a:lnTo>
                    <a:lnTo>
                      <a:pt x="61" y="22"/>
                    </a:lnTo>
                    <a:lnTo>
                      <a:pt x="60" y="22"/>
                    </a:lnTo>
                    <a:lnTo>
                      <a:pt x="59" y="23"/>
                    </a:lnTo>
                    <a:lnTo>
                      <a:pt x="57" y="23"/>
                    </a:lnTo>
                    <a:lnTo>
                      <a:pt x="56" y="24"/>
                    </a:lnTo>
                    <a:lnTo>
                      <a:pt x="54" y="24"/>
                    </a:lnTo>
                    <a:lnTo>
                      <a:pt x="52" y="25"/>
                    </a:lnTo>
                    <a:lnTo>
                      <a:pt x="51" y="26"/>
                    </a:lnTo>
                    <a:lnTo>
                      <a:pt x="50" y="26"/>
                    </a:lnTo>
                    <a:lnTo>
                      <a:pt x="49" y="26"/>
                    </a:lnTo>
                    <a:lnTo>
                      <a:pt x="48" y="27"/>
                    </a:lnTo>
                    <a:lnTo>
                      <a:pt x="47" y="27"/>
                    </a:lnTo>
                    <a:lnTo>
                      <a:pt x="46" y="27"/>
                    </a:lnTo>
                    <a:lnTo>
                      <a:pt x="45" y="27"/>
                    </a:lnTo>
                    <a:lnTo>
                      <a:pt x="44" y="27"/>
                    </a:lnTo>
                    <a:lnTo>
                      <a:pt x="43" y="27"/>
                    </a:lnTo>
                    <a:lnTo>
                      <a:pt x="41" y="27"/>
                    </a:lnTo>
                    <a:lnTo>
                      <a:pt x="40" y="27"/>
                    </a:lnTo>
                    <a:lnTo>
                      <a:pt x="39" y="27"/>
                    </a:lnTo>
                    <a:lnTo>
                      <a:pt x="38" y="26"/>
                    </a:lnTo>
                    <a:lnTo>
                      <a:pt x="37" y="26"/>
                    </a:lnTo>
                    <a:lnTo>
                      <a:pt x="36" y="25"/>
                    </a:lnTo>
                    <a:lnTo>
                      <a:pt x="35" y="24"/>
                    </a:lnTo>
                    <a:lnTo>
                      <a:pt x="36" y="24"/>
                    </a:lnTo>
                    <a:lnTo>
                      <a:pt x="0" y="91"/>
                    </a:lnTo>
                    <a:lnTo>
                      <a:pt x="0" y="89"/>
                    </a:lnTo>
                    <a:lnTo>
                      <a:pt x="0" y="88"/>
                    </a:lnTo>
                    <a:lnTo>
                      <a:pt x="0" y="85"/>
                    </a:lnTo>
                    <a:lnTo>
                      <a:pt x="0" y="84"/>
                    </a:lnTo>
                    <a:lnTo>
                      <a:pt x="0" y="83"/>
                    </a:lnTo>
                    <a:lnTo>
                      <a:pt x="0" y="81"/>
                    </a:lnTo>
                    <a:lnTo>
                      <a:pt x="0" y="80"/>
                    </a:lnTo>
                    <a:lnTo>
                      <a:pt x="0" y="79"/>
                    </a:lnTo>
                    <a:lnTo>
                      <a:pt x="0" y="78"/>
                    </a:lnTo>
                    <a:lnTo>
                      <a:pt x="1" y="77"/>
                    </a:lnTo>
                    <a:lnTo>
                      <a:pt x="2" y="76"/>
                    </a:lnTo>
                    <a:lnTo>
                      <a:pt x="3" y="76"/>
                    </a:lnTo>
                    <a:lnTo>
                      <a:pt x="4" y="76"/>
                    </a:lnTo>
                    <a:lnTo>
                      <a:pt x="5" y="74"/>
                    </a:lnTo>
                    <a:lnTo>
                      <a:pt x="6" y="73"/>
                    </a:lnTo>
                    <a:lnTo>
                      <a:pt x="8" y="73"/>
                    </a:lnTo>
                    <a:lnTo>
                      <a:pt x="8" y="72"/>
                    </a:lnTo>
                    <a:lnTo>
                      <a:pt x="10" y="72"/>
                    </a:lnTo>
                    <a:lnTo>
                      <a:pt x="11" y="71"/>
                    </a:lnTo>
                    <a:lnTo>
                      <a:pt x="12" y="71"/>
                    </a:lnTo>
                    <a:lnTo>
                      <a:pt x="13" y="70"/>
                    </a:lnTo>
                    <a:lnTo>
                      <a:pt x="13" y="69"/>
                    </a:lnTo>
                    <a:lnTo>
                      <a:pt x="14" y="68"/>
                    </a:lnTo>
                    <a:lnTo>
                      <a:pt x="15" y="68"/>
                    </a:lnTo>
                    <a:lnTo>
                      <a:pt x="16" y="67"/>
                    </a:lnTo>
                    <a:lnTo>
                      <a:pt x="17" y="66"/>
                    </a:lnTo>
                    <a:lnTo>
                      <a:pt x="19" y="64"/>
                    </a:lnTo>
                    <a:lnTo>
                      <a:pt x="20" y="63"/>
                    </a:lnTo>
                    <a:lnTo>
                      <a:pt x="21" y="63"/>
                    </a:lnTo>
                    <a:lnTo>
                      <a:pt x="23" y="62"/>
                    </a:lnTo>
                    <a:lnTo>
                      <a:pt x="24" y="61"/>
                    </a:lnTo>
                    <a:lnTo>
                      <a:pt x="25" y="61"/>
                    </a:lnTo>
                    <a:lnTo>
                      <a:pt x="26" y="61"/>
                    </a:lnTo>
                    <a:lnTo>
                      <a:pt x="27" y="60"/>
                    </a:lnTo>
                    <a:lnTo>
                      <a:pt x="28" y="60"/>
                    </a:lnTo>
                    <a:lnTo>
                      <a:pt x="28" y="58"/>
                    </a:lnTo>
                    <a:lnTo>
                      <a:pt x="30" y="58"/>
                    </a:lnTo>
                    <a:lnTo>
                      <a:pt x="30" y="57"/>
                    </a:lnTo>
                    <a:lnTo>
                      <a:pt x="31" y="57"/>
                    </a:lnTo>
                    <a:lnTo>
                      <a:pt x="32" y="56"/>
                    </a:lnTo>
                    <a:lnTo>
                      <a:pt x="32" y="55"/>
                    </a:lnTo>
                    <a:lnTo>
                      <a:pt x="34" y="55"/>
                    </a:lnTo>
                    <a:lnTo>
                      <a:pt x="35" y="55"/>
                    </a:lnTo>
                    <a:lnTo>
                      <a:pt x="37" y="55"/>
                    </a:lnTo>
                    <a:lnTo>
                      <a:pt x="40" y="55"/>
                    </a:lnTo>
                    <a:lnTo>
                      <a:pt x="43" y="56"/>
                    </a:lnTo>
                    <a:lnTo>
                      <a:pt x="44" y="56"/>
                    </a:lnTo>
                    <a:lnTo>
                      <a:pt x="47" y="57"/>
                    </a:lnTo>
                    <a:lnTo>
                      <a:pt x="49" y="58"/>
                    </a:lnTo>
                    <a:lnTo>
                      <a:pt x="50" y="58"/>
                    </a:lnTo>
                    <a:lnTo>
                      <a:pt x="52" y="60"/>
                    </a:lnTo>
                    <a:lnTo>
                      <a:pt x="52" y="61"/>
                    </a:lnTo>
                    <a:lnTo>
                      <a:pt x="53" y="63"/>
                    </a:lnTo>
                    <a:lnTo>
                      <a:pt x="53" y="66"/>
                    </a:lnTo>
                    <a:lnTo>
                      <a:pt x="54" y="69"/>
                    </a:lnTo>
                    <a:lnTo>
                      <a:pt x="54" y="73"/>
                    </a:lnTo>
                    <a:lnTo>
                      <a:pt x="56" y="76"/>
                    </a:lnTo>
                    <a:lnTo>
                      <a:pt x="57" y="79"/>
                    </a:lnTo>
                    <a:lnTo>
                      <a:pt x="58" y="81"/>
                    </a:lnTo>
                    <a:lnTo>
                      <a:pt x="59" y="82"/>
                    </a:lnTo>
                    <a:lnTo>
                      <a:pt x="59" y="83"/>
                    </a:lnTo>
                    <a:lnTo>
                      <a:pt x="60" y="84"/>
                    </a:lnTo>
                    <a:lnTo>
                      <a:pt x="61" y="84"/>
                    </a:lnTo>
                    <a:lnTo>
                      <a:pt x="63" y="84"/>
                    </a:lnTo>
                    <a:lnTo>
                      <a:pt x="64" y="85"/>
                    </a:lnTo>
                    <a:lnTo>
                      <a:pt x="65" y="85"/>
                    </a:lnTo>
                    <a:lnTo>
                      <a:pt x="67" y="85"/>
                    </a:lnTo>
                    <a:lnTo>
                      <a:pt x="68" y="85"/>
                    </a:lnTo>
                    <a:lnTo>
                      <a:pt x="70" y="85"/>
                    </a:lnTo>
                    <a:lnTo>
                      <a:pt x="72" y="84"/>
                    </a:lnTo>
                    <a:lnTo>
                      <a:pt x="73" y="84"/>
                    </a:lnTo>
                    <a:lnTo>
                      <a:pt x="74" y="84"/>
                    </a:lnTo>
                    <a:lnTo>
                      <a:pt x="75" y="84"/>
                    </a:lnTo>
                    <a:lnTo>
                      <a:pt x="76" y="84"/>
                    </a:lnTo>
                    <a:lnTo>
                      <a:pt x="77" y="84"/>
                    </a:lnTo>
                    <a:lnTo>
                      <a:pt x="78" y="84"/>
                    </a:lnTo>
                    <a:lnTo>
                      <a:pt x="79" y="83"/>
                    </a:lnTo>
                    <a:lnTo>
                      <a:pt x="80" y="82"/>
                    </a:lnTo>
                    <a:lnTo>
                      <a:pt x="80" y="81"/>
                    </a:lnTo>
                    <a:lnTo>
                      <a:pt x="81" y="81"/>
                    </a:lnTo>
                    <a:lnTo>
                      <a:pt x="81" y="80"/>
                    </a:lnTo>
                    <a:lnTo>
                      <a:pt x="82" y="80"/>
                    </a:lnTo>
                    <a:lnTo>
                      <a:pt x="83" y="79"/>
                    </a:lnTo>
                    <a:lnTo>
                      <a:pt x="84" y="79"/>
                    </a:lnTo>
                    <a:lnTo>
                      <a:pt x="85" y="79"/>
                    </a:lnTo>
                    <a:lnTo>
                      <a:pt x="85" y="78"/>
                    </a:lnTo>
                    <a:lnTo>
                      <a:pt x="87" y="78"/>
                    </a:lnTo>
                    <a:lnTo>
                      <a:pt x="88" y="77"/>
                    </a:lnTo>
                    <a:lnTo>
                      <a:pt x="89" y="77"/>
                    </a:lnTo>
                    <a:lnTo>
                      <a:pt x="90" y="77"/>
                    </a:lnTo>
                    <a:lnTo>
                      <a:pt x="90" y="79"/>
                    </a:lnTo>
                    <a:lnTo>
                      <a:pt x="90" y="81"/>
                    </a:lnTo>
                    <a:lnTo>
                      <a:pt x="89" y="82"/>
                    </a:lnTo>
                    <a:lnTo>
                      <a:pt x="89" y="84"/>
                    </a:lnTo>
                    <a:lnTo>
                      <a:pt x="89" y="87"/>
                    </a:lnTo>
                    <a:lnTo>
                      <a:pt x="89" y="88"/>
                    </a:lnTo>
                    <a:lnTo>
                      <a:pt x="89" y="89"/>
                    </a:lnTo>
                    <a:lnTo>
                      <a:pt x="87" y="90"/>
                    </a:lnTo>
                    <a:lnTo>
                      <a:pt x="87" y="91"/>
                    </a:lnTo>
                    <a:lnTo>
                      <a:pt x="85" y="93"/>
                    </a:lnTo>
                    <a:lnTo>
                      <a:pt x="84" y="94"/>
                    </a:lnTo>
                    <a:lnTo>
                      <a:pt x="82" y="94"/>
                    </a:lnTo>
                    <a:lnTo>
                      <a:pt x="81" y="96"/>
                    </a:lnTo>
                    <a:lnTo>
                      <a:pt x="79" y="96"/>
                    </a:lnTo>
                    <a:lnTo>
                      <a:pt x="76" y="96"/>
                    </a:lnTo>
                    <a:lnTo>
                      <a:pt x="74" y="98"/>
                    </a:lnTo>
                    <a:lnTo>
                      <a:pt x="72" y="99"/>
                    </a:lnTo>
                    <a:lnTo>
                      <a:pt x="70" y="99"/>
                    </a:lnTo>
                    <a:lnTo>
                      <a:pt x="68" y="100"/>
                    </a:lnTo>
                    <a:lnTo>
                      <a:pt x="65" y="100"/>
                    </a:lnTo>
                    <a:lnTo>
                      <a:pt x="62" y="101"/>
                    </a:lnTo>
                    <a:lnTo>
                      <a:pt x="59" y="103"/>
                    </a:lnTo>
                    <a:lnTo>
                      <a:pt x="55" y="103"/>
                    </a:lnTo>
                    <a:lnTo>
                      <a:pt x="54" y="103"/>
                    </a:lnTo>
                    <a:lnTo>
                      <a:pt x="52" y="103"/>
                    </a:lnTo>
                    <a:lnTo>
                      <a:pt x="52" y="101"/>
                    </a:lnTo>
                    <a:lnTo>
                      <a:pt x="51" y="101"/>
                    </a:lnTo>
                    <a:lnTo>
                      <a:pt x="50" y="101"/>
                    </a:lnTo>
                    <a:lnTo>
                      <a:pt x="49" y="101"/>
                    </a:lnTo>
                    <a:lnTo>
                      <a:pt x="48" y="101"/>
                    </a:lnTo>
                    <a:lnTo>
                      <a:pt x="46" y="100"/>
                    </a:lnTo>
                    <a:lnTo>
                      <a:pt x="45" y="99"/>
                    </a:lnTo>
                    <a:lnTo>
                      <a:pt x="44" y="99"/>
                    </a:lnTo>
                    <a:lnTo>
                      <a:pt x="43" y="99"/>
                    </a:lnTo>
                    <a:lnTo>
                      <a:pt x="42" y="99"/>
                    </a:lnTo>
                    <a:lnTo>
                      <a:pt x="41" y="98"/>
                    </a:lnTo>
                    <a:lnTo>
                      <a:pt x="41" y="96"/>
                    </a:lnTo>
                    <a:lnTo>
                      <a:pt x="39" y="96"/>
                    </a:lnTo>
                    <a:lnTo>
                      <a:pt x="38" y="95"/>
                    </a:lnTo>
                    <a:lnTo>
                      <a:pt x="37" y="94"/>
                    </a:lnTo>
                    <a:lnTo>
                      <a:pt x="36" y="93"/>
                    </a:lnTo>
                    <a:lnTo>
                      <a:pt x="36" y="92"/>
                    </a:lnTo>
                    <a:lnTo>
                      <a:pt x="35" y="92"/>
                    </a:lnTo>
                    <a:lnTo>
                      <a:pt x="35" y="90"/>
                    </a:lnTo>
                    <a:lnTo>
                      <a:pt x="35" y="89"/>
                    </a:lnTo>
                    <a:lnTo>
                      <a:pt x="34" y="88"/>
                    </a:lnTo>
                    <a:lnTo>
                      <a:pt x="33" y="88"/>
                    </a:lnTo>
                    <a:lnTo>
                      <a:pt x="32" y="88"/>
                    </a:lnTo>
                    <a:lnTo>
                      <a:pt x="32" y="87"/>
                    </a:lnTo>
                    <a:lnTo>
                      <a:pt x="31" y="85"/>
                    </a:lnTo>
                    <a:lnTo>
                      <a:pt x="30" y="85"/>
                    </a:lnTo>
                    <a:lnTo>
                      <a:pt x="30" y="84"/>
                    </a:lnTo>
                    <a:lnTo>
                      <a:pt x="28" y="83"/>
                    </a:lnTo>
                    <a:lnTo>
                      <a:pt x="28" y="82"/>
                    </a:lnTo>
                    <a:lnTo>
                      <a:pt x="27" y="81"/>
                    </a:lnTo>
                    <a:lnTo>
                      <a:pt x="26" y="80"/>
                    </a:lnTo>
                    <a:lnTo>
                      <a:pt x="26" y="79"/>
                    </a:lnTo>
                    <a:lnTo>
                      <a:pt x="24" y="79"/>
                    </a:lnTo>
                    <a:lnTo>
                      <a:pt x="23" y="78"/>
                    </a:lnTo>
                    <a:lnTo>
                      <a:pt x="22" y="78"/>
                    </a:lnTo>
                    <a:lnTo>
                      <a:pt x="21" y="78"/>
                    </a:lnTo>
                    <a:lnTo>
                      <a:pt x="20" y="79"/>
                    </a:lnTo>
                    <a:lnTo>
                      <a:pt x="19" y="79"/>
                    </a:lnTo>
                    <a:lnTo>
                      <a:pt x="18" y="80"/>
                    </a:lnTo>
                    <a:lnTo>
                      <a:pt x="17" y="80"/>
                    </a:lnTo>
                    <a:lnTo>
                      <a:pt x="16" y="81"/>
                    </a:lnTo>
                    <a:lnTo>
                      <a:pt x="15" y="81"/>
                    </a:lnTo>
                    <a:lnTo>
                      <a:pt x="14" y="83"/>
                    </a:lnTo>
                    <a:lnTo>
                      <a:pt x="13" y="83"/>
                    </a:lnTo>
                    <a:lnTo>
                      <a:pt x="12" y="84"/>
                    </a:lnTo>
                    <a:lnTo>
                      <a:pt x="10" y="84"/>
                    </a:lnTo>
                    <a:lnTo>
                      <a:pt x="10" y="85"/>
                    </a:lnTo>
                    <a:lnTo>
                      <a:pt x="8" y="85"/>
                    </a:lnTo>
                    <a:lnTo>
                      <a:pt x="8" y="87"/>
                    </a:lnTo>
                    <a:lnTo>
                      <a:pt x="6" y="88"/>
                    </a:lnTo>
                    <a:lnTo>
                      <a:pt x="5" y="88"/>
                    </a:lnTo>
                    <a:lnTo>
                      <a:pt x="4" y="88"/>
                    </a:lnTo>
                    <a:lnTo>
                      <a:pt x="3" y="88"/>
                    </a:lnTo>
                    <a:lnTo>
                      <a:pt x="2" y="89"/>
                    </a:lnTo>
                    <a:lnTo>
                      <a:pt x="1" y="90"/>
                    </a:lnTo>
                    <a:lnTo>
                      <a:pt x="0" y="91"/>
                    </a:lnTo>
                    <a:lnTo>
                      <a:pt x="36" y="24"/>
                    </a:lnTo>
                  </a:path>
                </a:pathLst>
              </a:custGeom>
              <a:solidFill>
                <a:srgbClr val="7F7F7F"/>
              </a:solidFill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0" name="Freeform 16"/>
              <p:cNvSpPr>
                <a:spLocks/>
              </p:cNvSpPr>
              <p:nvPr/>
            </p:nvSpPr>
            <p:spPr bwMode="auto">
              <a:xfrm>
                <a:off x="73" y="3840"/>
                <a:ext cx="90" cy="104"/>
              </a:xfrm>
              <a:custGeom>
                <a:avLst/>
                <a:gdLst/>
                <a:ahLst/>
                <a:cxnLst>
                  <a:cxn ang="0">
                    <a:pos x="33" y="20"/>
                  </a:cxn>
                  <a:cxn ang="0">
                    <a:pos x="33" y="16"/>
                  </a:cxn>
                  <a:cxn ang="0">
                    <a:pos x="36" y="11"/>
                  </a:cxn>
                  <a:cxn ang="0">
                    <a:pos x="41" y="8"/>
                  </a:cxn>
                  <a:cxn ang="0">
                    <a:pos x="47" y="6"/>
                  </a:cxn>
                  <a:cxn ang="0">
                    <a:pos x="51" y="2"/>
                  </a:cxn>
                  <a:cxn ang="0">
                    <a:pos x="55" y="0"/>
                  </a:cxn>
                  <a:cxn ang="0">
                    <a:pos x="62" y="0"/>
                  </a:cxn>
                  <a:cxn ang="0">
                    <a:pos x="68" y="0"/>
                  </a:cxn>
                  <a:cxn ang="0">
                    <a:pos x="70" y="7"/>
                  </a:cxn>
                  <a:cxn ang="0">
                    <a:pos x="66" y="15"/>
                  </a:cxn>
                  <a:cxn ang="0">
                    <a:pos x="64" y="19"/>
                  </a:cxn>
                  <a:cxn ang="0">
                    <a:pos x="58" y="23"/>
                  </a:cxn>
                  <a:cxn ang="0">
                    <a:pos x="54" y="24"/>
                  </a:cxn>
                  <a:cxn ang="0">
                    <a:pos x="51" y="26"/>
                  </a:cxn>
                  <a:cxn ang="0">
                    <a:pos x="46" y="27"/>
                  </a:cxn>
                  <a:cxn ang="0">
                    <a:pos x="42" y="27"/>
                  </a:cxn>
                  <a:cxn ang="0">
                    <a:pos x="37" y="26"/>
                  </a:cxn>
                  <a:cxn ang="0">
                    <a:pos x="0" y="91"/>
                  </a:cxn>
                  <a:cxn ang="0">
                    <a:pos x="0" y="87"/>
                  </a:cxn>
                  <a:cxn ang="0">
                    <a:pos x="0" y="81"/>
                  </a:cxn>
                  <a:cxn ang="0">
                    <a:pos x="0" y="77"/>
                  </a:cxn>
                  <a:cxn ang="0">
                    <a:pos x="4" y="74"/>
                  </a:cxn>
                  <a:cxn ang="0">
                    <a:pos x="9" y="72"/>
                  </a:cxn>
                  <a:cxn ang="0">
                    <a:pos x="12" y="70"/>
                  </a:cxn>
                  <a:cxn ang="0">
                    <a:pos x="16" y="66"/>
                  </a:cxn>
                  <a:cxn ang="0">
                    <a:pos x="21" y="62"/>
                  </a:cxn>
                  <a:cxn ang="0">
                    <a:pos x="26" y="60"/>
                  </a:cxn>
                  <a:cxn ang="0">
                    <a:pos x="31" y="56"/>
                  </a:cxn>
                  <a:cxn ang="0">
                    <a:pos x="37" y="55"/>
                  </a:cxn>
                  <a:cxn ang="0">
                    <a:pos x="46" y="57"/>
                  </a:cxn>
                  <a:cxn ang="0">
                    <a:pos x="52" y="61"/>
                  </a:cxn>
                  <a:cxn ang="0">
                    <a:pos x="54" y="73"/>
                  </a:cxn>
                  <a:cxn ang="0">
                    <a:pos x="58" y="82"/>
                  </a:cxn>
                  <a:cxn ang="0">
                    <a:pos x="62" y="84"/>
                  </a:cxn>
                  <a:cxn ang="0">
                    <a:pos x="68" y="85"/>
                  </a:cxn>
                  <a:cxn ang="0">
                    <a:pos x="72" y="84"/>
                  </a:cxn>
                  <a:cxn ang="0">
                    <a:pos x="77" y="83"/>
                  </a:cxn>
                  <a:cxn ang="0">
                    <a:pos x="80" y="80"/>
                  </a:cxn>
                  <a:cxn ang="0">
                    <a:pos x="84" y="78"/>
                  </a:cxn>
                  <a:cxn ang="0">
                    <a:pos x="87" y="77"/>
                  </a:cxn>
                  <a:cxn ang="0">
                    <a:pos x="88" y="82"/>
                  </a:cxn>
                  <a:cxn ang="0">
                    <a:pos x="88" y="88"/>
                  </a:cxn>
                  <a:cxn ang="0">
                    <a:pos x="84" y="92"/>
                  </a:cxn>
                  <a:cxn ang="0">
                    <a:pos x="78" y="96"/>
                  </a:cxn>
                  <a:cxn ang="0">
                    <a:pos x="69" y="99"/>
                  </a:cxn>
                  <a:cxn ang="0">
                    <a:pos x="58" y="103"/>
                  </a:cxn>
                  <a:cxn ang="0">
                    <a:pos x="51" y="101"/>
                  </a:cxn>
                  <a:cxn ang="0">
                    <a:pos x="45" y="99"/>
                  </a:cxn>
                  <a:cxn ang="0">
                    <a:pos x="40" y="98"/>
                  </a:cxn>
                  <a:cxn ang="0">
                    <a:pos x="37" y="94"/>
                  </a:cxn>
                  <a:cxn ang="0">
                    <a:pos x="34" y="90"/>
                  </a:cxn>
                  <a:cxn ang="0">
                    <a:pos x="31" y="87"/>
                  </a:cxn>
                  <a:cxn ang="0">
                    <a:pos x="28" y="84"/>
                  </a:cxn>
                  <a:cxn ang="0">
                    <a:pos x="24" y="79"/>
                  </a:cxn>
                  <a:cxn ang="0">
                    <a:pos x="20" y="78"/>
                  </a:cxn>
                  <a:cxn ang="0">
                    <a:pos x="15" y="81"/>
                  </a:cxn>
                  <a:cxn ang="0">
                    <a:pos x="10" y="84"/>
                  </a:cxn>
                  <a:cxn ang="0">
                    <a:pos x="6" y="87"/>
                  </a:cxn>
                  <a:cxn ang="0">
                    <a:pos x="3" y="88"/>
                  </a:cxn>
                  <a:cxn ang="0">
                    <a:pos x="0" y="91"/>
                  </a:cxn>
                </a:cxnLst>
                <a:rect l="0" t="0" r="r" b="b"/>
                <a:pathLst>
                  <a:path w="90" h="104">
                    <a:moveTo>
                      <a:pt x="35" y="24"/>
                    </a:moveTo>
                    <a:lnTo>
                      <a:pt x="34" y="23"/>
                    </a:lnTo>
                    <a:lnTo>
                      <a:pt x="33" y="22"/>
                    </a:lnTo>
                    <a:lnTo>
                      <a:pt x="33" y="20"/>
                    </a:lnTo>
                    <a:lnTo>
                      <a:pt x="33" y="19"/>
                    </a:lnTo>
                    <a:lnTo>
                      <a:pt x="33" y="18"/>
                    </a:lnTo>
                    <a:lnTo>
                      <a:pt x="33" y="17"/>
                    </a:lnTo>
                    <a:lnTo>
                      <a:pt x="33" y="16"/>
                    </a:lnTo>
                    <a:lnTo>
                      <a:pt x="34" y="15"/>
                    </a:lnTo>
                    <a:lnTo>
                      <a:pt x="35" y="13"/>
                    </a:lnTo>
                    <a:lnTo>
                      <a:pt x="35" y="12"/>
                    </a:lnTo>
                    <a:lnTo>
                      <a:pt x="36" y="11"/>
                    </a:lnTo>
                    <a:lnTo>
                      <a:pt x="37" y="11"/>
                    </a:lnTo>
                    <a:lnTo>
                      <a:pt x="39" y="9"/>
                    </a:lnTo>
                    <a:lnTo>
                      <a:pt x="40" y="8"/>
                    </a:lnTo>
                    <a:lnTo>
                      <a:pt x="41" y="8"/>
                    </a:lnTo>
                    <a:lnTo>
                      <a:pt x="43" y="7"/>
                    </a:lnTo>
                    <a:lnTo>
                      <a:pt x="44" y="6"/>
                    </a:lnTo>
                    <a:lnTo>
                      <a:pt x="45" y="6"/>
                    </a:lnTo>
                    <a:lnTo>
                      <a:pt x="47" y="6"/>
                    </a:lnTo>
                    <a:lnTo>
                      <a:pt x="48" y="5"/>
                    </a:lnTo>
                    <a:lnTo>
                      <a:pt x="49" y="4"/>
                    </a:lnTo>
                    <a:lnTo>
                      <a:pt x="50" y="3"/>
                    </a:lnTo>
                    <a:lnTo>
                      <a:pt x="51" y="2"/>
                    </a:lnTo>
                    <a:lnTo>
                      <a:pt x="52" y="2"/>
                    </a:lnTo>
                    <a:lnTo>
                      <a:pt x="53" y="1"/>
                    </a:lnTo>
                    <a:lnTo>
                      <a:pt x="54" y="1"/>
                    </a:lnTo>
                    <a:lnTo>
                      <a:pt x="55" y="0"/>
                    </a:lnTo>
                    <a:lnTo>
                      <a:pt x="57" y="0"/>
                    </a:lnTo>
                    <a:lnTo>
                      <a:pt x="58" y="0"/>
                    </a:lnTo>
                    <a:lnTo>
                      <a:pt x="60" y="0"/>
                    </a:lnTo>
                    <a:lnTo>
                      <a:pt x="62" y="0"/>
                    </a:lnTo>
                    <a:lnTo>
                      <a:pt x="63" y="0"/>
                    </a:lnTo>
                    <a:lnTo>
                      <a:pt x="65" y="0"/>
                    </a:lnTo>
                    <a:lnTo>
                      <a:pt x="66" y="0"/>
                    </a:lnTo>
                    <a:lnTo>
                      <a:pt x="68" y="0"/>
                    </a:lnTo>
                    <a:lnTo>
                      <a:pt x="69" y="0"/>
                    </a:lnTo>
                    <a:lnTo>
                      <a:pt x="70" y="1"/>
                    </a:lnTo>
                    <a:lnTo>
                      <a:pt x="70" y="2"/>
                    </a:lnTo>
                    <a:lnTo>
                      <a:pt x="70" y="7"/>
                    </a:lnTo>
                    <a:lnTo>
                      <a:pt x="68" y="11"/>
                    </a:lnTo>
                    <a:lnTo>
                      <a:pt x="67" y="12"/>
                    </a:lnTo>
                    <a:lnTo>
                      <a:pt x="66" y="14"/>
                    </a:lnTo>
                    <a:lnTo>
                      <a:pt x="66" y="15"/>
                    </a:lnTo>
                    <a:lnTo>
                      <a:pt x="66" y="16"/>
                    </a:lnTo>
                    <a:lnTo>
                      <a:pt x="65" y="17"/>
                    </a:lnTo>
                    <a:lnTo>
                      <a:pt x="65" y="18"/>
                    </a:lnTo>
                    <a:lnTo>
                      <a:pt x="64" y="19"/>
                    </a:lnTo>
                    <a:lnTo>
                      <a:pt x="63" y="19"/>
                    </a:lnTo>
                    <a:lnTo>
                      <a:pt x="62" y="20"/>
                    </a:lnTo>
                    <a:lnTo>
                      <a:pt x="60" y="22"/>
                    </a:lnTo>
                    <a:lnTo>
                      <a:pt x="58" y="23"/>
                    </a:lnTo>
                    <a:lnTo>
                      <a:pt x="57" y="23"/>
                    </a:lnTo>
                    <a:lnTo>
                      <a:pt x="56" y="23"/>
                    </a:lnTo>
                    <a:lnTo>
                      <a:pt x="55" y="23"/>
                    </a:lnTo>
                    <a:lnTo>
                      <a:pt x="54" y="24"/>
                    </a:lnTo>
                    <a:lnTo>
                      <a:pt x="53" y="24"/>
                    </a:lnTo>
                    <a:lnTo>
                      <a:pt x="52" y="25"/>
                    </a:lnTo>
                    <a:lnTo>
                      <a:pt x="51" y="25"/>
                    </a:lnTo>
                    <a:lnTo>
                      <a:pt x="51" y="26"/>
                    </a:lnTo>
                    <a:lnTo>
                      <a:pt x="49" y="26"/>
                    </a:lnTo>
                    <a:lnTo>
                      <a:pt x="48" y="27"/>
                    </a:lnTo>
                    <a:lnTo>
                      <a:pt x="47" y="27"/>
                    </a:lnTo>
                    <a:lnTo>
                      <a:pt x="46" y="27"/>
                    </a:lnTo>
                    <a:lnTo>
                      <a:pt x="45" y="27"/>
                    </a:lnTo>
                    <a:lnTo>
                      <a:pt x="44" y="27"/>
                    </a:lnTo>
                    <a:lnTo>
                      <a:pt x="43" y="27"/>
                    </a:lnTo>
                    <a:lnTo>
                      <a:pt x="42" y="27"/>
                    </a:lnTo>
                    <a:lnTo>
                      <a:pt x="40" y="27"/>
                    </a:lnTo>
                    <a:lnTo>
                      <a:pt x="39" y="27"/>
                    </a:lnTo>
                    <a:lnTo>
                      <a:pt x="38" y="27"/>
                    </a:lnTo>
                    <a:lnTo>
                      <a:pt x="37" y="26"/>
                    </a:lnTo>
                    <a:lnTo>
                      <a:pt x="36" y="25"/>
                    </a:lnTo>
                    <a:lnTo>
                      <a:pt x="35" y="25"/>
                    </a:lnTo>
                    <a:lnTo>
                      <a:pt x="35" y="24"/>
                    </a:lnTo>
                    <a:lnTo>
                      <a:pt x="0" y="91"/>
                    </a:lnTo>
                    <a:lnTo>
                      <a:pt x="0" y="90"/>
                    </a:lnTo>
                    <a:lnTo>
                      <a:pt x="0" y="89"/>
                    </a:lnTo>
                    <a:lnTo>
                      <a:pt x="0" y="88"/>
                    </a:lnTo>
                    <a:lnTo>
                      <a:pt x="0" y="87"/>
                    </a:lnTo>
                    <a:lnTo>
                      <a:pt x="0" y="85"/>
                    </a:lnTo>
                    <a:lnTo>
                      <a:pt x="0" y="84"/>
                    </a:lnTo>
                    <a:lnTo>
                      <a:pt x="0" y="83"/>
                    </a:lnTo>
                    <a:lnTo>
                      <a:pt x="0" y="81"/>
                    </a:lnTo>
                    <a:lnTo>
                      <a:pt x="0" y="80"/>
                    </a:lnTo>
                    <a:lnTo>
                      <a:pt x="0" y="79"/>
                    </a:lnTo>
                    <a:lnTo>
                      <a:pt x="0" y="78"/>
                    </a:lnTo>
                    <a:lnTo>
                      <a:pt x="0" y="77"/>
                    </a:lnTo>
                    <a:lnTo>
                      <a:pt x="1" y="77"/>
                    </a:lnTo>
                    <a:lnTo>
                      <a:pt x="2" y="76"/>
                    </a:lnTo>
                    <a:lnTo>
                      <a:pt x="4" y="76"/>
                    </a:lnTo>
                    <a:lnTo>
                      <a:pt x="4" y="74"/>
                    </a:lnTo>
                    <a:lnTo>
                      <a:pt x="6" y="73"/>
                    </a:lnTo>
                    <a:lnTo>
                      <a:pt x="8" y="73"/>
                    </a:lnTo>
                    <a:lnTo>
                      <a:pt x="8" y="72"/>
                    </a:lnTo>
                    <a:lnTo>
                      <a:pt x="9" y="72"/>
                    </a:lnTo>
                    <a:lnTo>
                      <a:pt x="10" y="71"/>
                    </a:lnTo>
                    <a:lnTo>
                      <a:pt x="11" y="71"/>
                    </a:lnTo>
                    <a:lnTo>
                      <a:pt x="12" y="71"/>
                    </a:lnTo>
                    <a:lnTo>
                      <a:pt x="12" y="70"/>
                    </a:lnTo>
                    <a:lnTo>
                      <a:pt x="13" y="69"/>
                    </a:lnTo>
                    <a:lnTo>
                      <a:pt x="14" y="68"/>
                    </a:lnTo>
                    <a:lnTo>
                      <a:pt x="15" y="68"/>
                    </a:lnTo>
                    <a:lnTo>
                      <a:pt x="16" y="66"/>
                    </a:lnTo>
                    <a:lnTo>
                      <a:pt x="17" y="65"/>
                    </a:lnTo>
                    <a:lnTo>
                      <a:pt x="18" y="64"/>
                    </a:lnTo>
                    <a:lnTo>
                      <a:pt x="20" y="63"/>
                    </a:lnTo>
                    <a:lnTo>
                      <a:pt x="21" y="62"/>
                    </a:lnTo>
                    <a:lnTo>
                      <a:pt x="22" y="61"/>
                    </a:lnTo>
                    <a:lnTo>
                      <a:pt x="24" y="61"/>
                    </a:lnTo>
                    <a:lnTo>
                      <a:pt x="26" y="61"/>
                    </a:lnTo>
                    <a:lnTo>
                      <a:pt x="26" y="60"/>
                    </a:lnTo>
                    <a:lnTo>
                      <a:pt x="27" y="60"/>
                    </a:lnTo>
                    <a:lnTo>
                      <a:pt x="28" y="58"/>
                    </a:lnTo>
                    <a:lnTo>
                      <a:pt x="29" y="57"/>
                    </a:lnTo>
                    <a:lnTo>
                      <a:pt x="31" y="56"/>
                    </a:lnTo>
                    <a:lnTo>
                      <a:pt x="32" y="55"/>
                    </a:lnTo>
                    <a:lnTo>
                      <a:pt x="33" y="55"/>
                    </a:lnTo>
                    <a:lnTo>
                      <a:pt x="33" y="54"/>
                    </a:lnTo>
                    <a:lnTo>
                      <a:pt x="37" y="55"/>
                    </a:lnTo>
                    <a:lnTo>
                      <a:pt x="39" y="55"/>
                    </a:lnTo>
                    <a:lnTo>
                      <a:pt x="42" y="55"/>
                    </a:lnTo>
                    <a:lnTo>
                      <a:pt x="44" y="56"/>
                    </a:lnTo>
                    <a:lnTo>
                      <a:pt x="46" y="57"/>
                    </a:lnTo>
                    <a:lnTo>
                      <a:pt x="48" y="58"/>
                    </a:lnTo>
                    <a:lnTo>
                      <a:pt x="50" y="58"/>
                    </a:lnTo>
                    <a:lnTo>
                      <a:pt x="51" y="60"/>
                    </a:lnTo>
                    <a:lnTo>
                      <a:pt x="52" y="61"/>
                    </a:lnTo>
                    <a:lnTo>
                      <a:pt x="53" y="63"/>
                    </a:lnTo>
                    <a:lnTo>
                      <a:pt x="53" y="66"/>
                    </a:lnTo>
                    <a:lnTo>
                      <a:pt x="53" y="69"/>
                    </a:lnTo>
                    <a:lnTo>
                      <a:pt x="54" y="73"/>
                    </a:lnTo>
                    <a:lnTo>
                      <a:pt x="55" y="76"/>
                    </a:lnTo>
                    <a:lnTo>
                      <a:pt x="56" y="78"/>
                    </a:lnTo>
                    <a:lnTo>
                      <a:pt x="57" y="81"/>
                    </a:lnTo>
                    <a:lnTo>
                      <a:pt x="58" y="82"/>
                    </a:lnTo>
                    <a:lnTo>
                      <a:pt x="59" y="83"/>
                    </a:lnTo>
                    <a:lnTo>
                      <a:pt x="60" y="84"/>
                    </a:lnTo>
                    <a:lnTo>
                      <a:pt x="61" y="84"/>
                    </a:lnTo>
                    <a:lnTo>
                      <a:pt x="62" y="84"/>
                    </a:lnTo>
                    <a:lnTo>
                      <a:pt x="64" y="85"/>
                    </a:lnTo>
                    <a:lnTo>
                      <a:pt x="65" y="85"/>
                    </a:lnTo>
                    <a:lnTo>
                      <a:pt x="66" y="85"/>
                    </a:lnTo>
                    <a:lnTo>
                      <a:pt x="68" y="85"/>
                    </a:lnTo>
                    <a:lnTo>
                      <a:pt x="69" y="85"/>
                    </a:lnTo>
                    <a:lnTo>
                      <a:pt x="70" y="85"/>
                    </a:lnTo>
                    <a:lnTo>
                      <a:pt x="71" y="84"/>
                    </a:lnTo>
                    <a:lnTo>
                      <a:pt x="72" y="84"/>
                    </a:lnTo>
                    <a:lnTo>
                      <a:pt x="74" y="84"/>
                    </a:lnTo>
                    <a:lnTo>
                      <a:pt x="75" y="84"/>
                    </a:lnTo>
                    <a:lnTo>
                      <a:pt x="76" y="84"/>
                    </a:lnTo>
                    <a:lnTo>
                      <a:pt x="77" y="83"/>
                    </a:lnTo>
                    <a:lnTo>
                      <a:pt x="78" y="83"/>
                    </a:lnTo>
                    <a:lnTo>
                      <a:pt x="78" y="82"/>
                    </a:lnTo>
                    <a:lnTo>
                      <a:pt x="79" y="81"/>
                    </a:lnTo>
                    <a:lnTo>
                      <a:pt x="80" y="80"/>
                    </a:lnTo>
                    <a:lnTo>
                      <a:pt x="81" y="80"/>
                    </a:lnTo>
                    <a:lnTo>
                      <a:pt x="82" y="79"/>
                    </a:lnTo>
                    <a:lnTo>
                      <a:pt x="83" y="79"/>
                    </a:lnTo>
                    <a:lnTo>
                      <a:pt x="84" y="78"/>
                    </a:lnTo>
                    <a:lnTo>
                      <a:pt x="85" y="78"/>
                    </a:lnTo>
                    <a:lnTo>
                      <a:pt x="86" y="78"/>
                    </a:lnTo>
                    <a:lnTo>
                      <a:pt x="86" y="77"/>
                    </a:lnTo>
                    <a:lnTo>
                      <a:pt x="87" y="77"/>
                    </a:lnTo>
                    <a:lnTo>
                      <a:pt x="89" y="77"/>
                    </a:lnTo>
                    <a:lnTo>
                      <a:pt x="89" y="79"/>
                    </a:lnTo>
                    <a:lnTo>
                      <a:pt x="89" y="80"/>
                    </a:lnTo>
                    <a:lnTo>
                      <a:pt x="88" y="82"/>
                    </a:lnTo>
                    <a:lnTo>
                      <a:pt x="88" y="83"/>
                    </a:lnTo>
                    <a:lnTo>
                      <a:pt x="88" y="84"/>
                    </a:lnTo>
                    <a:lnTo>
                      <a:pt x="88" y="87"/>
                    </a:lnTo>
                    <a:lnTo>
                      <a:pt x="88" y="88"/>
                    </a:lnTo>
                    <a:lnTo>
                      <a:pt x="88" y="89"/>
                    </a:lnTo>
                    <a:lnTo>
                      <a:pt x="86" y="90"/>
                    </a:lnTo>
                    <a:lnTo>
                      <a:pt x="85" y="91"/>
                    </a:lnTo>
                    <a:lnTo>
                      <a:pt x="84" y="92"/>
                    </a:lnTo>
                    <a:lnTo>
                      <a:pt x="83" y="94"/>
                    </a:lnTo>
                    <a:lnTo>
                      <a:pt x="81" y="94"/>
                    </a:lnTo>
                    <a:lnTo>
                      <a:pt x="80" y="95"/>
                    </a:lnTo>
                    <a:lnTo>
                      <a:pt x="78" y="96"/>
                    </a:lnTo>
                    <a:lnTo>
                      <a:pt x="76" y="96"/>
                    </a:lnTo>
                    <a:lnTo>
                      <a:pt x="74" y="98"/>
                    </a:lnTo>
                    <a:lnTo>
                      <a:pt x="72" y="99"/>
                    </a:lnTo>
                    <a:lnTo>
                      <a:pt x="69" y="99"/>
                    </a:lnTo>
                    <a:lnTo>
                      <a:pt x="66" y="99"/>
                    </a:lnTo>
                    <a:lnTo>
                      <a:pt x="64" y="100"/>
                    </a:lnTo>
                    <a:lnTo>
                      <a:pt x="61" y="101"/>
                    </a:lnTo>
                    <a:lnTo>
                      <a:pt x="58" y="103"/>
                    </a:lnTo>
                    <a:lnTo>
                      <a:pt x="55" y="103"/>
                    </a:lnTo>
                    <a:lnTo>
                      <a:pt x="53" y="103"/>
                    </a:lnTo>
                    <a:lnTo>
                      <a:pt x="52" y="103"/>
                    </a:lnTo>
                    <a:lnTo>
                      <a:pt x="51" y="101"/>
                    </a:lnTo>
                    <a:lnTo>
                      <a:pt x="49" y="101"/>
                    </a:lnTo>
                    <a:lnTo>
                      <a:pt x="47" y="100"/>
                    </a:lnTo>
                    <a:lnTo>
                      <a:pt x="46" y="100"/>
                    </a:lnTo>
                    <a:lnTo>
                      <a:pt x="45" y="99"/>
                    </a:lnTo>
                    <a:lnTo>
                      <a:pt x="43" y="99"/>
                    </a:lnTo>
                    <a:lnTo>
                      <a:pt x="42" y="99"/>
                    </a:lnTo>
                    <a:lnTo>
                      <a:pt x="41" y="99"/>
                    </a:lnTo>
                    <a:lnTo>
                      <a:pt x="40" y="98"/>
                    </a:lnTo>
                    <a:lnTo>
                      <a:pt x="39" y="96"/>
                    </a:lnTo>
                    <a:lnTo>
                      <a:pt x="38" y="96"/>
                    </a:lnTo>
                    <a:lnTo>
                      <a:pt x="37" y="95"/>
                    </a:lnTo>
                    <a:lnTo>
                      <a:pt x="37" y="94"/>
                    </a:lnTo>
                    <a:lnTo>
                      <a:pt x="36" y="94"/>
                    </a:lnTo>
                    <a:lnTo>
                      <a:pt x="35" y="93"/>
                    </a:lnTo>
                    <a:lnTo>
                      <a:pt x="35" y="92"/>
                    </a:lnTo>
                    <a:lnTo>
                      <a:pt x="34" y="90"/>
                    </a:lnTo>
                    <a:lnTo>
                      <a:pt x="33" y="89"/>
                    </a:lnTo>
                    <a:lnTo>
                      <a:pt x="33" y="88"/>
                    </a:lnTo>
                    <a:lnTo>
                      <a:pt x="32" y="88"/>
                    </a:lnTo>
                    <a:lnTo>
                      <a:pt x="31" y="87"/>
                    </a:lnTo>
                    <a:lnTo>
                      <a:pt x="31" y="85"/>
                    </a:lnTo>
                    <a:lnTo>
                      <a:pt x="30" y="85"/>
                    </a:lnTo>
                    <a:lnTo>
                      <a:pt x="29" y="84"/>
                    </a:lnTo>
                    <a:lnTo>
                      <a:pt x="28" y="84"/>
                    </a:lnTo>
                    <a:lnTo>
                      <a:pt x="28" y="83"/>
                    </a:lnTo>
                    <a:lnTo>
                      <a:pt x="27" y="82"/>
                    </a:lnTo>
                    <a:lnTo>
                      <a:pt x="26" y="80"/>
                    </a:lnTo>
                    <a:lnTo>
                      <a:pt x="24" y="79"/>
                    </a:lnTo>
                    <a:lnTo>
                      <a:pt x="23" y="78"/>
                    </a:lnTo>
                    <a:lnTo>
                      <a:pt x="22" y="78"/>
                    </a:lnTo>
                    <a:lnTo>
                      <a:pt x="21" y="78"/>
                    </a:lnTo>
                    <a:lnTo>
                      <a:pt x="20" y="78"/>
                    </a:lnTo>
                    <a:lnTo>
                      <a:pt x="18" y="79"/>
                    </a:lnTo>
                    <a:lnTo>
                      <a:pt x="17" y="80"/>
                    </a:lnTo>
                    <a:lnTo>
                      <a:pt x="16" y="80"/>
                    </a:lnTo>
                    <a:lnTo>
                      <a:pt x="15" y="81"/>
                    </a:lnTo>
                    <a:lnTo>
                      <a:pt x="14" y="82"/>
                    </a:lnTo>
                    <a:lnTo>
                      <a:pt x="12" y="83"/>
                    </a:lnTo>
                    <a:lnTo>
                      <a:pt x="12" y="84"/>
                    </a:lnTo>
                    <a:lnTo>
                      <a:pt x="10" y="84"/>
                    </a:lnTo>
                    <a:lnTo>
                      <a:pt x="9" y="85"/>
                    </a:lnTo>
                    <a:lnTo>
                      <a:pt x="8" y="85"/>
                    </a:lnTo>
                    <a:lnTo>
                      <a:pt x="8" y="87"/>
                    </a:lnTo>
                    <a:lnTo>
                      <a:pt x="6" y="87"/>
                    </a:lnTo>
                    <a:lnTo>
                      <a:pt x="6" y="88"/>
                    </a:lnTo>
                    <a:lnTo>
                      <a:pt x="5" y="88"/>
                    </a:lnTo>
                    <a:lnTo>
                      <a:pt x="4" y="88"/>
                    </a:lnTo>
                    <a:lnTo>
                      <a:pt x="3" y="88"/>
                    </a:lnTo>
                    <a:lnTo>
                      <a:pt x="2" y="88"/>
                    </a:lnTo>
                    <a:lnTo>
                      <a:pt x="2" y="89"/>
                    </a:lnTo>
                    <a:lnTo>
                      <a:pt x="1" y="90"/>
                    </a:lnTo>
                    <a:lnTo>
                      <a:pt x="0" y="91"/>
                    </a:lnTo>
                    <a:lnTo>
                      <a:pt x="35" y="24"/>
                    </a:lnTo>
                  </a:path>
                </a:pathLst>
              </a:custGeom>
              <a:solidFill>
                <a:srgbClr val="990000"/>
              </a:solidFill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0" y="3957"/>
              <a:ext cx="277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ctr" defTabSz="112713" eaLnBrk="0" hangingPunct="0">
                <a:defRPr/>
              </a:pPr>
              <a:r>
                <a:rPr lang="pt-BR" sz="400" b="1">
                  <a:solidFill>
                    <a:srgbClr val="990000"/>
                  </a:solidFill>
                </a:rPr>
                <a:t>DEPARTAMENTO</a:t>
              </a:r>
            </a:p>
            <a:p>
              <a:pPr algn="ctr" defTabSz="112713" eaLnBrk="0" hangingPunct="0">
                <a:defRPr/>
              </a:pPr>
              <a:r>
                <a:rPr lang="pt-BR" sz="400" b="1">
                  <a:solidFill>
                    <a:srgbClr val="990000"/>
                  </a:solidFill>
                </a:rPr>
                <a:t>DE INFORMÁTICA</a:t>
              </a:r>
            </a:p>
            <a:p>
              <a:pPr algn="ctr" defTabSz="112713" eaLnBrk="0" hangingPunct="0">
                <a:defRPr/>
              </a:pPr>
              <a:r>
                <a:rPr lang="pt-BR" sz="400" b="1">
                  <a:solidFill>
                    <a:srgbClr val="990000"/>
                  </a:solidFill>
                </a:rPr>
                <a:t>UFPE</a:t>
              </a:r>
            </a:p>
          </p:txBody>
        </p:sp>
        <p:sp>
          <p:nvSpPr>
            <p:cNvPr id="1043" name="Rectangle 19"/>
            <p:cNvSpPr>
              <a:spLocks noChangeArrowheads="1"/>
            </p:cNvSpPr>
            <p:nvPr/>
          </p:nvSpPr>
          <p:spPr bwMode="auto">
            <a:xfrm>
              <a:off x="27" y="4073"/>
              <a:ext cx="249" cy="1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defTabSz="762000" eaLnBrk="0" hangingPunct="0">
                <a:defRPr/>
              </a:pPr>
              <a:r>
                <a:rPr lang="pt-BR" sz="800" i="0">
                  <a:solidFill>
                    <a:srgbClr val="993300"/>
                  </a:solidFill>
                  <a:latin typeface="Times New Roman"/>
                </a:rPr>
                <a:t>GRECO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/>
        </a:defRPr>
      </a:lvl5pPr>
      <a:lvl6pPr marL="4572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/>
        </a:defRPr>
      </a:lvl6pPr>
      <a:lvl7pPr marL="9144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/>
        </a:defRPr>
      </a:lvl7pPr>
      <a:lvl8pPr marL="13716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/>
        </a:defRPr>
      </a:lvl8pPr>
      <a:lvl9pPr marL="18288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n"/>
        <a:defRPr sz="3200" i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 i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400" i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 i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 i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 i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 i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 i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 i="1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6.bin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ChangeArrowheads="1"/>
          </p:cNvSpPr>
          <p:nvPr/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9" name="Rectangle 3"/>
          <p:cNvSpPr>
            <a:spLocks noChangeArrowheads="1"/>
          </p:cNvSpPr>
          <p:nvPr/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0" name="AutoShape 4"/>
          <p:cNvSpPr>
            <a:spLocks noChangeArrowheads="1"/>
          </p:cNvSpPr>
          <p:nvPr/>
        </p:nvSpPr>
        <p:spPr bwMode="auto">
          <a:xfrm>
            <a:off x="3983038" y="2324100"/>
            <a:ext cx="2262187" cy="1482725"/>
          </a:xfrm>
          <a:prstGeom prst="star16">
            <a:avLst>
              <a:gd name="adj" fmla="val 37500"/>
            </a:avLst>
          </a:prstGeom>
          <a:solidFill>
            <a:srgbClr val="F7668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443038" y="220663"/>
            <a:ext cx="7818437" cy="1143000"/>
          </a:xfrm>
          <a:noFill/>
        </p:spPr>
        <p:txBody>
          <a:bodyPr/>
          <a:lstStyle/>
          <a:p>
            <a:pPr algn="ctr"/>
            <a:r>
              <a:rPr lang="pt-BR" b="1" smtClean="0"/>
              <a:t>Barramentos</a:t>
            </a:r>
          </a:p>
        </p:txBody>
      </p:sp>
      <p:graphicFrame>
        <p:nvGraphicFramePr>
          <p:cNvPr id="1026" name="Object 6"/>
          <p:cNvGraphicFramePr>
            <a:graphicFrameLocks/>
          </p:cNvGraphicFramePr>
          <p:nvPr/>
        </p:nvGraphicFramePr>
        <p:xfrm>
          <a:off x="4268788" y="3863975"/>
          <a:ext cx="2489200" cy="2346325"/>
        </p:xfrm>
        <a:graphic>
          <a:graphicData uri="http://schemas.openxmlformats.org/presentationml/2006/ole">
            <p:oleObj spid="_x0000_s1026" name="Clip" r:id="rId3" imgW="2489040" imgH="2346120" progId="MS_ClipArt_Gallery.2">
              <p:embed/>
            </p:oleObj>
          </a:graphicData>
        </a:graphic>
      </p:graphicFrame>
      <p:graphicFrame>
        <p:nvGraphicFramePr>
          <p:cNvPr id="1027" name="Object 7"/>
          <p:cNvGraphicFramePr>
            <a:graphicFrameLocks/>
          </p:cNvGraphicFramePr>
          <p:nvPr/>
        </p:nvGraphicFramePr>
        <p:xfrm>
          <a:off x="4568825" y="2706688"/>
          <a:ext cx="1096963" cy="744537"/>
        </p:xfrm>
        <a:graphic>
          <a:graphicData uri="http://schemas.openxmlformats.org/presentationml/2006/ole">
            <p:oleObj spid="_x0000_s1027" name="Clip" r:id="rId4" imgW="1096920" imgH="744480" progId="MS_ClipArt_Gallery.2">
              <p:embed/>
            </p:oleObj>
          </a:graphicData>
        </a:graphic>
      </p:graphicFrame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Barramento - Classificação </a:t>
            </a:r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algn="just"/>
            <a:r>
              <a:rPr lang="pt-BR" sz="2800" b="1" smtClean="0"/>
              <a:t>Quanto à temporização</a:t>
            </a:r>
          </a:p>
          <a:p>
            <a:pPr lvl="1"/>
            <a:r>
              <a:rPr lang="pt-BR" smtClean="0"/>
              <a:t>Barramento síncrono</a:t>
            </a:r>
          </a:p>
          <a:p>
            <a:pPr lvl="2" algn="just"/>
            <a:r>
              <a:rPr lang="pt-BR" smtClean="0"/>
              <a:t>Este tipo de barramento exige que todo o tráfego de dados e controle seja sincronizado sob uma mesma base de tempo chamado de relógio (clock)</a:t>
            </a:r>
          </a:p>
          <a:p>
            <a:pPr algn="just">
              <a:buClr>
                <a:schemeClr val="tx1"/>
              </a:buClr>
              <a:buFontTx/>
              <a:buChar char="–"/>
            </a:pPr>
            <a:endParaRPr lang="pt-BR" sz="2400" smtClean="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Barramento - Síncrono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1447800" y="1657350"/>
            <a:ext cx="28559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>
              <a:buFont typeface="MS LineDraw" pitchFamily="49" charset="2"/>
              <a:buChar char="þ"/>
            </a:pPr>
            <a:r>
              <a:rPr lang="pt-BR" sz="2800" i="0">
                <a:solidFill>
                  <a:schemeClr val="tx2"/>
                </a:solidFill>
                <a:latin typeface="Times New Roman"/>
              </a:rPr>
              <a:t>   </a:t>
            </a:r>
            <a:r>
              <a:rPr lang="pt-BR" sz="2800" i="0">
                <a:latin typeface="Times New Roman"/>
              </a:rPr>
              <a:t>Ciclo de leitura</a:t>
            </a:r>
          </a:p>
        </p:txBody>
      </p:sp>
      <p:grpSp>
        <p:nvGrpSpPr>
          <p:cNvPr id="19460" name="Group 143"/>
          <p:cNvGrpSpPr>
            <a:grpSpLocks/>
          </p:cNvGrpSpPr>
          <p:nvPr/>
        </p:nvGrpSpPr>
        <p:grpSpPr bwMode="auto">
          <a:xfrm>
            <a:off x="233363" y="2216150"/>
            <a:ext cx="6411912" cy="3860800"/>
            <a:chOff x="147" y="1396"/>
            <a:chExt cx="4039" cy="2432"/>
          </a:xfrm>
        </p:grpSpPr>
        <p:sp>
          <p:nvSpPr>
            <p:cNvPr id="20484" name="Rectangle 4"/>
            <p:cNvSpPr>
              <a:spLocks noChangeArrowheads="1"/>
            </p:cNvSpPr>
            <p:nvPr/>
          </p:nvSpPr>
          <p:spPr bwMode="auto">
            <a:xfrm>
              <a:off x="147" y="1396"/>
              <a:ext cx="3645" cy="233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79" name="Rectangle 5"/>
            <p:cNvSpPr>
              <a:spLocks noChangeArrowheads="1"/>
            </p:cNvSpPr>
            <p:nvPr/>
          </p:nvSpPr>
          <p:spPr bwMode="auto">
            <a:xfrm>
              <a:off x="546" y="3540"/>
              <a:ext cx="13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0" name="Rectangle 6"/>
            <p:cNvSpPr>
              <a:spLocks noChangeArrowheads="1"/>
            </p:cNvSpPr>
            <p:nvPr/>
          </p:nvSpPr>
          <p:spPr bwMode="auto">
            <a:xfrm>
              <a:off x="2210" y="3540"/>
              <a:ext cx="19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1" name="Rectangle 7"/>
            <p:cNvSpPr>
              <a:spLocks noChangeArrowheads="1"/>
            </p:cNvSpPr>
            <p:nvPr/>
          </p:nvSpPr>
          <p:spPr bwMode="auto">
            <a:xfrm>
              <a:off x="255" y="1841"/>
              <a:ext cx="433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400" i="0">
                  <a:latin typeface="Times New Roman"/>
                </a:rPr>
                <a:t>relógio</a:t>
              </a:r>
            </a:p>
          </p:txBody>
        </p:sp>
        <p:sp>
          <p:nvSpPr>
            <p:cNvPr id="19482" name="Rectangle 8"/>
            <p:cNvSpPr>
              <a:spLocks noChangeArrowheads="1"/>
            </p:cNvSpPr>
            <p:nvPr/>
          </p:nvSpPr>
          <p:spPr bwMode="auto">
            <a:xfrm>
              <a:off x="255" y="2309"/>
              <a:ext cx="52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400" i="0">
                  <a:latin typeface="Times New Roman"/>
                </a:rPr>
                <a:t>endereço</a:t>
              </a:r>
            </a:p>
          </p:txBody>
        </p:sp>
        <p:sp>
          <p:nvSpPr>
            <p:cNvPr id="19483" name="Rectangle 9"/>
            <p:cNvSpPr>
              <a:spLocks noChangeArrowheads="1"/>
            </p:cNvSpPr>
            <p:nvPr/>
          </p:nvSpPr>
          <p:spPr bwMode="auto">
            <a:xfrm>
              <a:off x="255" y="2633"/>
              <a:ext cx="37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400" i="0">
                  <a:latin typeface="Times New Roman"/>
                </a:rPr>
                <a:t>dados</a:t>
              </a:r>
            </a:p>
          </p:txBody>
        </p:sp>
        <p:sp>
          <p:nvSpPr>
            <p:cNvPr id="19484" name="Rectangle 10"/>
            <p:cNvSpPr>
              <a:spLocks noChangeArrowheads="1"/>
            </p:cNvSpPr>
            <p:nvPr/>
          </p:nvSpPr>
          <p:spPr bwMode="auto">
            <a:xfrm>
              <a:off x="255" y="3017"/>
              <a:ext cx="4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400" i="0">
                  <a:latin typeface="Times New Roman"/>
                </a:rPr>
                <a:t>MREQ</a:t>
              </a:r>
            </a:p>
          </p:txBody>
        </p:sp>
        <p:sp>
          <p:nvSpPr>
            <p:cNvPr id="19485" name="Rectangle 11"/>
            <p:cNvSpPr>
              <a:spLocks noChangeArrowheads="1"/>
            </p:cNvSpPr>
            <p:nvPr/>
          </p:nvSpPr>
          <p:spPr bwMode="auto">
            <a:xfrm>
              <a:off x="255" y="3330"/>
              <a:ext cx="27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400" i="0">
                  <a:latin typeface="Times New Roman"/>
                </a:rPr>
                <a:t>RD</a:t>
              </a:r>
            </a:p>
          </p:txBody>
        </p:sp>
        <p:grpSp>
          <p:nvGrpSpPr>
            <p:cNvPr id="19486" name="Group 35"/>
            <p:cNvGrpSpPr>
              <a:grpSpLocks/>
            </p:cNvGrpSpPr>
            <p:nvPr/>
          </p:nvGrpSpPr>
          <p:grpSpPr bwMode="auto">
            <a:xfrm>
              <a:off x="754" y="1831"/>
              <a:ext cx="2769" cy="141"/>
              <a:chOff x="754" y="1831"/>
              <a:chExt cx="2769" cy="141"/>
            </a:xfrm>
          </p:grpSpPr>
          <p:sp>
            <p:nvSpPr>
              <p:cNvPr id="19594" name="Line 12"/>
              <p:cNvSpPr>
                <a:spLocks noChangeShapeType="1"/>
              </p:cNvSpPr>
              <p:nvPr/>
            </p:nvSpPr>
            <p:spPr bwMode="auto">
              <a:xfrm>
                <a:off x="754" y="1972"/>
                <a:ext cx="12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9595" name="Group 16"/>
              <p:cNvGrpSpPr>
                <a:grpSpLocks/>
              </p:cNvGrpSpPr>
              <p:nvPr/>
            </p:nvGrpSpPr>
            <p:grpSpPr bwMode="auto">
              <a:xfrm>
                <a:off x="882" y="1831"/>
                <a:ext cx="487" cy="141"/>
                <a:chOff x="882" y="1831"/>
                <a:chExt cx="487" cy="141"/>
              </a:xfrm>
            </p:grpSpPr>
            <p:sp>
              <p:nvSpPr>
                <p:cNvPr id="19614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882" y="1831"/>
                  <a:ext cx="128" cy="14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615" name="Line 14"/>
                <p:cNvSpPr>
                  <a:spLocks noChangeShapeType="1"/>
                </p:cNvSpPr>
                <p:nvPr/>
              </p:nvSpPr>
              <p:spPr bwMode="auto">
                <a:xfrm>
                  <a:off x="1012" y="1831"/>
                  <a:ext cx="229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616" name="Line 15"/>
                <p:cNvSpPr>
                  <a:spLocks noChangeShapeType="1"/>
                </p:cNvSpPr>
                <p:nvPr/>
              </p:nvSpPr>
              <p:spPr bwMode="auto">
                <a:xfrm>
                  <a:off x="1242" y="1832"/>
                  <a:ext cx="127" cy="14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9596" name="Group 22"/>
              <p:cNvGrpSpPr>
                <a:grpSpLocks/>
              </p:cNvGrpSpPr>
              <p:nvPr/>
            </p:nvGrpSpPr>
            <p:grpSpPr bwMode="auto">
              <a:xfrm>
                <a:off x="1370" y="1831"/>
                <a:ext cx="716" cy="141"/>
                <a:chOff x="1370" y="1831"/>
                <a:chExt cx="716" cy="141"/>
              </a:xfrm>
            </p:grpSpPr>
            <p:sp>
              <p:nvSpPr>
                <p:cNvPr id="19609" name="Line 17"/>
                <p:cNvSpPr>
                  <a:spLocks noChangeShapeType="1"/>
                </p:cNvSpPr>
                <p:nvPr/>
              </p:nvSpPr>
              <p:spPr bwMode="auto">
                <a:xfrm>
                  <a:off x="1370" y="1972"/>
                  <a:ext cx="230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19610" name="Group 21"/>
                <p:cNvGrpSpPr>
                  <a:grpSpLocks/>
                </p:cNvGrpSpPr>
                <p:nvPr/>
              </p:nvGrpSpPr>
              <p:grpSpPr bwMode="auto">
                <a:xfrm>
                  <a:off x="1601" y="1831"/>
                  <a:ext cx="485" cy="141"/>
                  <a:chOff x="1601" y="1831"/>
                  <a:chExt cx="485" cy="141"/>
                </a:xfrm>
              </p:grpSpPr>
              <p:sp>
                <p:nvSpPr>
                  <p:cNvPr id="19611" name="Line 1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601" y="1831"/>
                    <a:ext cx="127" cy="14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9612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1729" y="1831"/>
                    <a:ext cx="230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9613" name="Line 20"/>
                  <p:cNvSpPr>
                    <a:spLocks noChangeShapeType="1"/>
                  </p:cNvSpPr>
                  <p:nvPr/>
                </p:nvSpPr>
                <p:spPr bwMode="auto">
                  <a:xfrm>
                    <a:off x="1960" y="1832"/>
                    <a:ext cx="126" cy="14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9597" name="Group 28"/>
              <p:cNvGrpSpPr>
                <a:grpSpLocks/>
              </p:cNvGrpSpPr>
              <p:nvPr/>
            </p:nvGrpSpPr>
            <p:grpSpPr bwMode="auto">
              <a:xfrm>
                <a:off x="2087" y="1831"/>
                <a:ext cx="717" cy="141"/>
                <a:chOff x="2087" y="1831"/>
                <a:chExt cx="717" cy="141"/>
              </a:xfrm>
            </p:grpSpPr>
            <p:sp>
              <p:nvSpPr>
                <p:cNvPr id="19604" name="Line 23"/>
                <p:cNvSpPr>
                  <a:spLocks noChangeShapeType="1"/>
                </p:cNvSpPr>
                <p:nvPr/>
              </p:nvSpPr>
              <p:spPr bwMode="auto">
                <a:xfrm>
                  <a:off x="2087" y="1972"/>
                  <a:ext cx="230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19605" name="Group 27"/>
                <p:cNvGrpSpPr>
                  <a:grpSpLocks/>
                </p:cNvGrpSpPr>
                <p:nvPr/>
              </p:nvGrpSpPr>
              <p:grpSpPr bwMode="auto">
                <a:xfrm>
                  <a:off x="2318" y="1831"/>
                  <a:ext cx="486" cy="141"/>
                  <a:chOff x="2318" y="1831"/>
                  <a:chExt cx="486" cy="141"/>
                </a:xfrm>
              </p:grpSpPr>
              <p:sp>
                <p:nvSpPr>
                  <p:cNvPr id="19606" name="Line 2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318" y="1831"/>
                    <a:ext cx="127" cy="14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9607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2446" y="1831"/>
                    <a:ext cx="230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9608" name="Line 26"/>
                  <p:cNvSpPr>
                    <a:spLocks noChangeShapeType="1"/>
                  </p:cNvSpPr>
                  <p:nvPr/>
                </p:nvSpPr>
                <p:spPr bwMode="auto">
                  <a:xfrm>
                    <a:off x="2677" y="1832"/>
                    <a:ext cx="127" cy="14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9598" name="Group 34"/>
              <p:cNvGrpSpPr>
                <a:grpSpLocks/>
              </p:cNvGrpSpPr>
              <p:nvPr/>
            </p:nvGrpSpPr>
            <p:grpSpPr bwMode="auto">
              <a:xfrm>
                <a:off x="2805" y="1831"/>
                <a:ext cx="718" cy="141"/>
                <a:chOff x="2805" y="1831"/>
                <a:chExt cx="718" cy="141"/>
              </a:xfrm>
            </p:grpSpPr>
            <p:sp>
              <p:nvSpPr>
                <p:cNvPr id="19599" name="Line 29"/>
                <p:cNvSpPr>
                  <a:spLocks noChangeShapeType="1"/>
                </p:cNvSpPr>
                <p:nvPr/>
              </p:nvSpPr>
              <p:spPr bwMode="auto">
                <a:xfrm>
                  <a:off x="2805" y="1972"/>
                  <a:ext cx="229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19600" name="Group 33"/>
                <p:cNvGrpSpPr>
                  <a:grpSpLocks/>
                </p:cNvGrpSpPr>
                <p:nvPr/>
              </p:nvGrpSpPr>
              <p:grpSpPr bwMode="auto">
                <a:xfrm>
                  <a:off x="3034" y="1831"/>
                  <a:ext cx="489" cy="141"/>
                  <a:chOff x="3034" y="1831"/>
                  <a:chExt cx="489" cy="141"/>
                </a:xfrm>
              </p:grpSpPr>
              <p:sp>
                <p:nvSpPr>
                  <p:cNvPr id="19601" name="Line 3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034" y="1831"/>
                    <a:ext cx="128" cy="14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9602" name="Line 31"/>
                  <p:cNvSpPr>
                    <a:spLocks noChangeShapeType="1"/>
                  </p:cNvSpPr>
                  <p:nvPr/>
                </p:nvSpPr>
                <p:spPr bwMode="auto">
                  <a:xfrm>
                    <a:off x="3164" y="1831"/>
                    <a:ext cx="230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9603" name="Line 32"/>
                  <p:cNvSpPr>
                    <a:spLocks noChangeShapeType="1"/>
                  </p:cNvSpPr>
                  <p:nvPr/>
                </p:nvSpPr>
                <p:spPr bwMode="auto">
                  <a:xfrm>
                    <a:off x="3395" y="1832"/>
                    <a:ext cx="128" cy="14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19487" name="Group 41"/>
            <p:cNvGrpSpPr>
              <a:grpSpLocks/>
            </p:cNvGrpSpPr>
            <p:nvPr/>
          </p:nvGrpSpPr>
          <p:grpSpPr bwMode="auto">
            <a:xfrm>
              <a:off x="754" y="2958"/>
              <a:ext cx="2690" cy="192"/>
              <a:chOff x="754" y="2958"/>
              <a:chExt cx="2690" cy="192"/>
            </a:xfrm>
          </p:grpSpPr>
          <p:sp>
            <p:nvSpPr>
              <p:cNvPr id="19589" name="Line 36"/>
              <p:cNvSpPr>
                <a:spLocks noChangeShapeType="1"/>
              </p:cNvSpPr>
              <p:nvPr/>
            </p:nvSpPr>
            <p:spPr bwMode="auto">
              <a:xfrm>
                <a:off x="754" y="2958"/>
                <a:ext cx="58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90" name="Line 37"/>
              <p:cNvSpPr>
                <a:spLocks noChangeShapeType="1"/>
              </p:cNvSpPr>
              <p:nvPr/>
            </p:nvSpPr>
            <p:spPr bwMode="auto">
              <a:xfrm>
                <a:off x="1335" y="2959"/>
                <a:ext cx="151" cy="1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91" name="Line 38"/>
              <p:cNvSpPr>
                <a:spLocks noChangeShapeType="1"/>
              </p:cNvSpPr>
              <p:nvPr/>
            </p:nvSpPr>
            <p:spPr bwMode="auto">
              <a:xfrm>
                <a:off x="1487" y="3150"/>
                <a:ext cx="128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92" name="Line 39"/>
              <p:cNvSpPr>
                <a:spLocks noChangeShapeType="1"/>
              </p:cNvSpPr>
              <p:nvPr/>
            </p:nvSpPr>
            <p:spPr bwMode="auto">
              <a:xfrm flipV="1">
                <a:off x="2771" y="2959"/>
                <a:ext cx="153" cy="1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93" name="Line 40"/>
              <p:cNvSpPr>
                <a:spLocks noChangeShapeType="1"/>
              </p:cNvSpPr>
              <p:nvPr/>
            </p:nvSpPr>
            <p:spPr bwMode="auto">
              <a:xfrm>
                <a:off x="2925" y="2958"/>
                <a:ext cx="51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488" name="Line 42"/>
            <p:cNvSpPr>
              <a:spLocks noChangeShapeType="1"/>
            </p:cNvSpPr>
            <p:nvPr/>
          </p:nvSpPr>
          <p:spPr bwMode="auto">
            <a:xfrm>
              <a:off x="2560" y="2782"/>
              <a:ext cx="36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9" name="Line 43"/>
            <p:cNvSpPr>
              <a:spLocks noChangeShapeType="1"/>
            </p:cNvSpPr>
            <p:nvPr/>
          </p:nvSpPr>
          <p:spPr bwMode="auto">
            <a:xfrm>
              <a:off x="2600" y="2570"/>
              <a:ext cx="32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0" name="Line 44"/>
            <p:cNvSpPr>
              <a:spLocks noChangeShapeType="1"/>
            </p:cNvSpPr>
            <p:nvPr/>
          </p:nvSpPr>
          <p:spPr bwMode="auto">
            <a:xfrm flipH="1" flipV="1">
              <a:off x="2922" y="2571"/>
              <a:ext cx="239" cy="2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1" name="Line 45"/>
            <p:cNvSpPr>
              <a:spLocks noChangeShapeType="1"/>
            </p:cNvSpPr>
            <p:nvPr/>
          </p:nvSpPr>
          <p:spPr bwMode="auto">
            <a:xfrm flipV="1">
              <a:off x="2922" y="2571"/>
              <a:ext cx="239" cy="2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2" name="Line 46"/>
            <p:cNvSpPr>
              <a:spLocks noChangeShapeType="1"/>
            </p:cNvSpPr>
            <p:nvPr/>
          </p:nvSpPr>
          <p:spPr bwMode="auto">
            <a:xfrm>
              <a:off x="3162" y="2782"/>
              <a:ext cx="36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3" name="Line 47"/>
            <p:cNvSpPr>
              <a:spLocks noChangeShapeType="1"/>
            </p:cNvSpPr>
            <p:nvPr/>
          </p:nvSpPr>
          <p:spPr bwMode="auto">
            <a:xfrm>
              <a:off x="3162" y="2570"/>
              <a:ext cx="32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494" name="Group 50"/>
            <p:cNvGrpSpPr>
              <a:grpSpLocks/>
            </p:cNvGrpSpPr>
            <p:nvPr/>
          </p:nvGrpSpPr>
          <p:grpSpPr bwMode="auto">
            <a:xfrm>
              <a:off x="1155" y="2254"/>
              <a:ext cx="120" cy="210"/>
              <a:chOff x="1155" y="2254"/>
              <a:chExt cx="120" cy="210"/>
            </a:xfrm>
          </p:grpSpPr>
          <p:sp>
            <p:nvSpPr>
              <p:cNvPr id="19587" name="Line 48"/>
              <p:cNvSpPr>
                <a:spLocks noChangeShapeType="1"/>
              </p:cNvSpPr>
              <p:nvPr/>
            </p:nvSpPr>
            <p:spPr bwMode="auto">
              <a:xfrm flipH="1" flipV="1">
                <a:off x="1155" y="2254"/>
                <a:ext cx="100" cy="21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88" name="Line 49"/>
              <p:cNvSpPr>
                <a:spLocks noChangeShapeType="1"/>
              </p:cNvSpPr>
              <p:nvPr/>
            </p:nvSpPr>
            <p:spPr bwMode="auto">
              <a:xfrm flipV="1">
                <a:off x="1156" y="2254"/>
                <a:ext cx="119" cy="21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9495" name="Group 53"/>
            <p:cNvGrpSpPr>
              <a:grpSpLocks/>
            </p:cNvGrpSpPr>
            <p:nvPr/>
          </p:nvGrpSpPr>
          <p:grpSpPr bwMode="auto">
            <a:xfrm>
              <a:off x="754" y="2254"/>
              <a:ext cx="401" cy="211"/>
              <a:chOff x="754" y="2254"/>
              <a:chExt cx="401" cy="211"/>
            </a:xfrm>
          </p:grpSpPr>
          <p:sp>
            <p:nvSpPr>
              <p:cNvPr id="19585" name="Line 51"/>
              <p:cNvSpPr>
                <a:spLocks noChangeShapeType="1"/>
              </p:cNvSpPr>
              <p:nvPr/>
            </p:nvSpPr>
            <p:spPr bwMode="auto">
              <a:xfrm>
                <a:off x="754" y="2465"/>
                <a:ext cx="40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86" name="Line 52"/>
              <p:cNvSpPr>
                <a:spLocks noChangeShapeType="1"/>
              </p:cNvSpPr>
              <p:nvPr/>
            </p:nvSpPr>
            <p:spPr bwMode="auto">
              <a:xfrm>
                <a:off x="754" y="2254"/>
                <a:ext cx="40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496" name="Line 54"/>
            <p:cNvSpPr>
              <a:spLocks noChangeShapeType="1"/>
            </p:cNvSpPr>
            <p:nvPr/>
          </p:nvSpPr>
          <p:spPr bwMode="auto">
            <a:xfrm>
              <a:off x="1276" y="2465"/>
              <a:ext cx="16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7" name="Line 55"/>
            <p:cNvSpPr>
              <a:spLocks noChangeShapeType="1"/>
            </p:cNvSpPr>
            <p:nvPr/>
          </p:nvSpPr>
          <p:spPr bwMode="auto">
            <a:xfrm>
              <a:off x="1276" y="2254"/>
              <a:ext cx="16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498" name="Group 58"/>
            <p:cNvGrpSpPr>
              <a:grpSpLocks/>
            </p:cNvGrpSpPr>
            <p:nvPr/>
          </p:nvGrpSpPr>
          <p:grpSpPr bwMode="auto">
            <a:xfrm>
              <a:off x="2882" y="2254"/>
              <a:ext cx="118" cy="210"/>
              <a:chOff x="2882" y="2254"/>
              <a:chExt cx="118" cy="210"/>
            </a:xfrm>
          </p:grpSpPr>
          <p:sp>
            <p:nvSpPr>
              <p:cNvPr id="19583" name="Line 56"/>
              <p:cNvSpPr>
                <a:spLocks noChangeShapeType="1"/>
              </p:cNvSpPr>
              <p:nvPr/>
            </p:nvSpPr>
            <p:spPr bwMode="auto">
              <a:xfrm flipH="1" flipV="1">
                <a:off x="2882" y="2254"/>
                <a:ext cx="118" cy="21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84" name="Line 57"/>
              <p:cNvSpPr>
                <a:spLocks noChangeShapeType="1"/>
              </p:cNvSpPr>
              <p:nvPr/>
            </p:nvSpPr>
            <p:spPr bwMode="auto">
              <a:xfrm flipV="1">
                <a:off x="2882" y="2254"/>
                <a:ext cx="118" cy="21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499" name="Line 59"/>
            <p:cNvSpPr>
              <a:spLocks noChangeShapeType="1"/>
            </p:cNvSpPr>
            <p:nvPr/>
          </p:nvSpPr>
          <p:spPr bwMode="auto">
            <a:xfrm>
              <a:off x="3002" y="2465"/>
              <a:ext cx="3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00" name="Line 60"/>
            <p:cNvSpPr>
              <a:spLocks noChangeShapeType="1"/>
            </p:cNvSpPr>
            <p:nvPr/>
          </p:nvSpPr>
          <p:spPr bwMode="auto">
            <a:xfrm>
              <a:off x="3002" y="2254"/>
              <a:ext cx="32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501" name="Group 63"/>
            <p:cNvGrpSpPr>
              <a:grpSpLocks/>
            </p:cNvGrpSpPr>
            <p:nvPr/>
          </p:nvGrpSpPr>
          <p:grpSpPr bwMode="auto">
            <a:xfrm>
              <a:off x="2358" y="2571"/>
              <a:ext cx="240" cy="211"/>
              <a:chOff x="2358" y="2571"/>
              <a:chExt cx="240" cy="211"/>
            </a:xfrm>
          </p:grpSpPr>
          <p:sp>
            <p:nvSpPr>
              <p:cNvPr id="19581" name="Line 61"/>
              <p:cNvSpPr>
                <a:spLocks noChangeShapeType="1"/>
              </p:cNvSpPr>
              <p:nvPr/>
            </p:nvSpPr>
            <p:spPr bwMode="auto">
              <a:xfrm flipH="1" flipV="1">
                <a:off x="2358" y="2571"/>
                <a:ext cx="200" cy="21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82" name="Line 62"/>
              <p:cNvSpPr>
                <a:spLocks noChangeShapeType="1"/>
              </p:cNvSpPr>
              <p:nvPr/>
            </p:nvSpPr>
            <p:spPr bwMode="auto">
              <a:xfrm flipV="1">
                <a:off x="2358" y="2571"/>
                <a:ext cx="240" cy="21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502" name="Line 64"/>
            <p:cNvSpPr>
              <a:spLocks noChangeShapeType="1"/>
            </p:cNvSpPr>
            <p:nvPr/>
          </p:nvSpPr>
          <p:spPr bwMode="auto">
            <a:xfrm flipH="1">
              <a:off x="754" y="2570"/>
              <a:ext cx="16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03" name="Line 65"/>
            <p:cNvSpPr>
              <a:spLocks noChangeShapeType="1"/>
            </p:cNvSpPr>
            <p:nvPr/>
          </p:nvSpPr>
          <p:spPr bwMode="auto">
            <a:xfrm flipH="1">
              <a:off x="754" y="2782"/>
              <a:ext cx="16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504" name="Group 71"/>
            <p:cNvGrpSpPr>
              <a:grpSpLocks/>
            </p:cNvGrpSpPr>
            <p:nvPr/>
          </p:nvGrpSpPr>
          <p:grpSpPr bwMode="auto">
            <a:xfrm>
              <a:off x="754" y="3275"/>
              <a:ext cx="2729" cy="176"/>
              <a:chOff x="754" y="3275"/>
              <a:chExt cx="2729" cy="176"/>
            </a:xfrm>
          </p:grpSpPr>
          <p:sp>
            <p:nvSpPr>
              <p:cNvPr id="19576" name="Line 66"/>
              <p:cNvSpPr>
                <a:spLocks noChangeShapeType="1"/>
              </p:cNvSpPr>
              <p:nvPr/>
            </p:nvSpPr>
            <p:spPr bwMode="auto">
              <a:xfrm>
                <a:off x="1404" y="3285"/>
                <a:ext cx="139" cy="16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77" name="Line 67"/>
              <p:cNvSpPr>
                <a:spLocks noChangeShapeType="1"/>
              </p:cNvSpPr>
              <p:nvPr/>
            </p:nvSpPr>
            <p:spPr bwMode="auto">
              <a:xfrm>
                <a:off x="1544" y="3451"/>
                <a:ext cx="127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78" name="Line 68"/>
              <p:cNvSpPr>
                <a:spLocks noChangeShapeType="1"/>
              </p:cNvSpPr>
              <p:nvPr/>
            </p:nvSpPr>
            <p:spPr bwMode="auto">
              <a:xfrm flipV="1">
                <a:off x="2818" y="3276"/>
                <a:ext cx="149" cy="17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79" name="Line 69"/>
              <p:cNvSpPr>
                <a:spLocks noChangeShapeType="1"/>
              </p:cNvSpPr>
              <p:nvPr/>
            </p:nvSpPr>
            <p:spPr bwMode="auto">
              <a:xfrm>
                <a:off x="2968" y="3275"/>
                <a:ext cx="51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80" name="Line 70"/>
              <p:cNvSpPr>
                <a:spLocks noChangeShapeType="1"/>
              </p:cNvSpPr>
              <p:nvPr/>
            </p:nvSpPr>
            <p:spPr bwMode="auto">
              <a:xfrm flipH="1">
                <a:off x="754" y="3284"/>
                <a:ext cx="64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505" name="Line 72"/>
            <p:cNvSpPr>
              <a:spLocks noChangeShapeType="1"/>
            </p:cNvSpPr>
            <p:nvPr/>
          </p:nvSpPr>
          <p:spPr bwMode="auto">
            <a:xfrm>
              <a:off x="313" y="3029"/>
              <a:ext cx="32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06" name="Line 73"/>
            <p:cNvSpPr>
              <a:spLocks noChangeShapeType="1"/>
            </p:cNvSpPr>
            <p:nvPr/>
          </p:nvSpPr>
          <p:spPr bwMode="auto">
            <a:xfrm>
              <a:off x="313" y="3345"/>
              <a:ext cx="1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507" name="Group 80"/>
            <p:cNvGrpSpPr>
              <a:grpSpLocks/>
            </p:cNvGrpSpPr>
            <p:nvPr/>
          </p:nvGrpSpPr>
          <p:grpSpPr bwMode="auto">
            <a:xfrm>
              <a:off x="3002" y="2255"/>
              <a:ext cx="360" cy="210"/>
              <a:chOff x="3002" y="2255"/>
              <a:chExt cx="360" cy="210"/>
            </a:xfrm>
          </p:grpSpPr>
          <p:grpSp>
            <p:nvGrpSpPr>
              <p:cNvPr id="19570" name="Group 76"/>
              <p:cNvGrpSpPr>
                <a:grpSpLocks/>
              </p:cNvGrpSpPr>
              <p:nvPr/>
            </p:nvGrpSpPr>
            <p:grpSpPr bwMode="auto">
              <a:xfrm>
                <a:off x="3002" y="2255"/>
                <a:ext cx="199" cy="210"/>
                <a:chOff x="3002" y="2255"/>
                <a:chExt cx="199" cy="210"/>
              </a:xfrm>
            </p:grpSpPr>
            <p:sp>
              <p:nvSpPr>
                <p:cNvPr id="19574" name="Line 74"/>
                <p:cNvSpPr>
                  <a:spLocks noChangeShapeType="1"/>
                </p:cNvSpPr>
                <p:nvPr/>
              </p:nvSpPr>
              <p:spPr bwMode="auto">
                <a:xfrm flipH="1">
                  <a:off x="3002" y="2255"/>
                  <a:ext cx="119" cy="21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575" name="Line 75"/>
                <p:cNvSpPr>
                  <a:spLocks noChangeShapeType="1"/>
                </p:cNvSpPr>
                <p:nvPr/>
              </p:nvSpPr>
              <p:spPr bwMode="auto">
                <a:xfrm flipH="1">
                  <a:off x="3083" y="2255"/>
                  <a:ext cx="118" cy="21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9571" name="Group 79"/>
              <p:cNvGrpSpPr>
                <a:grpSpLocks/>
              </p:cNvGrpSpPr>
              <p:nvPr/>
            </p:nvGrpSpPr>
            <p:grpSpPr bwMode="auto">
              <a:xfrm>
                <a:off x="3162" y="2255"/>
                <a:ext cx="200" cy="210"/>
                <a:chOff x="3162" y="2255"/>
                <a:chExt cx="200" cy="210"/>
              </a:xfrm>
            </p:grpSpPr>
            <p:sp>
              <p:nvSpPr>
                <p:cNvPr id="19572" name="Line 77"/>
                <p:cNvSpPr>
                  <a:spLocks noChangeShapeType="1"/>
                </p:cNvSpPr>
                <p:nvPr/>
              </p:nvSpPr>
              <p:spPr bwMode="auto">
                <a:xfrm flipH="1">
                  <a:off x="3162" y="2255"/>
                  <a:ext cx="121" cy="21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573" name="Line 78"/>
                <p:cNvSpPr>
                  <a:spLocks noChangeShapeType="1"/>
                </p:cNvSpPr>
                <p:nvPr/>
              </p:nvSpPr>
              <p:spPr bwMode="auto">
                <a:xfrm flipH="1">
                  <a:off x="3243" y="2255"/>
                  <a:ext cx="119" cy="21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9508" name="Group 87"/>
            <p:cNvGrpSpPr>
              <a:grpSpLocks/>
            </p:cNvGrpSpPr>
            <p:nvPr/>
          </p:nvGrpSpPr>
          <p:grpSpPr bwMode="auto">
            <a:xfrm>
              <a:off x="794" y="2255"/>
              <a:ext cx="361" cy="210"/>
              <a:chOff x="794" y="2255"/>
              <a:chExt cx="361" cy="210"/>
            </a:xfrm>
          </p:grpSpPr>
          <p:grpSp>
            <p:nvGrpSpPr>
              <p:cNvPr id="19564" name="Group 83"/>
              <p:cNvGrpSpPr>
                <a:grpSpLocks/>
              </p:cNvGrpSpPr>
              <p:nvPr/>
            </p:nvGrpSpPr>
            <p:grpSpPr bwMode="auto">
              <a:xfrm>
                <a:off x="794" y="2255"/>
                <a:ext cx="199" cy="210"/>
                <a:chOff x="794" y="2255"/>
                <a:chExt cx="199" cy="210"/>
              </a:xfrm>
            </p:grpSpPr>
            <p:sp>
              <p:nvSpPr>
                <p:cNvPr id="19568" name="Line 81"/>
                <p:cNvSpPr>
                  <a:spLocks noChangeShapeType="1"/>
                </p:cNvSpPr>
                <p:nvPr/>
              </p:nvSpPr>
              <p:spPr bwMode="auto">
                <a:xfrm flipH="1">
                  <a:off x="794" y="2255"/>
                  <a:ext cx="120" cy="21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569" name="Line 82"/>
                <p:cNvSpPr>
                  <a:spLocks noChangeShapeType="1"/>
                </p:cNvSpPr>
                <p:nvPr/>
              </p:nvSpPr>
              <p:spPr bwMode="auto">
                <a:xfrm flipH="1">
                  <a:off x="875" y="2255"/>
                  <a:ext cx="118" cy="21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9565" name="Group 86"/>
              <p:cNvGrpSpPr>
                <a:grpSpLocks/>
              </p:cNvGrpSpPr>
              <p:nvPr/>
            </p:nvGrpSpPr>
            <p:grpSpPr bwMode="auto">
              <a:xfrm>
                <a:off x="954" y="2255"/>
                <a:ext cx="201" cy="210"/>
                <a:chOff x="954" y="2255"/>
                <a:chExt cx="201" cy="210"/>
              </a:xfrm>
            </p:grpSpPr>
            <p:sp>
              <p:nvSpPr>
                <p:cNvPr id="19566" name="Line 84"/>
                <p:cNvSpPr>
                  <a:spLocks noChangeShapeType="1"/>
                </p:cNvSpPr>
                <p:nvPr/>
              </p:nvSpPr>
              <p:spPr bwMode="auto">
                <a:xfrm flipH="1">
                  <a:off x="954" y="2255"/>
                  <a:ext cx="121" cy="21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567" name="Line 85"/>
                <p:cNvSpPr>
                  <a:spLocks noChangeShapeType="1"/>
                </p:cNvSpPr>
                <p:nvPr/>
              </p:nvSpPr>
              <p:spPr bwMode="auto">
                <a:xfrm flipH="1">
                  <a:off x="1036" y="2255"/>
                  <a:ext cx="119" cy="21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9509" name="Group 94"/>
            <p:cNvGrpSpPr>
              <a:grpSpLocks/>
            </p:cNvGrpSpPr>
            <p:nvPr/>
          </p:nvGrpSpPr>
          <p:grpSpPr bwMode="auto">
            <a:xfrm>
              <a:off x="754" y="2571"/>
              <a:ext cx="361" cy="211"/>
              <a:chOff x="754" y="2571"/>
              <a:chExt cx="361" cy="211"/>
            </a:xfrm>
          </p:grpSpPr>
          <p:grpSp>
            <p:nvGrpSpPr>
              <p:cNvPr id="19558" name="Group 90"/>
              <p:cNvGrpSpPr>
                <a:grpSpLocks/>
              </p:cNvGrpSpPr>
              <p:nvPr/>
            </p:nvGrpSpPr>
            <p:grpSpPr bwMode="auto">
              <a:xfrm>
                <a:off x="754" y="2571"/>
                <a:ext cx="199" cy="211"/>
                <a:chOff x="754" y="2571"/>
                <a:chExt cx="199" cy="211"/>
              </a:xfrm>
            </p:grpSpPr>
            <p:sp>
              <p:nvSpPr>
                <p:cNvPr id="19562" name="Line 88"/>
                <p:cNvSpPr>
                  <a:spLocks noChangeShapeType="1"/>
                </p:cNvSpPr>
                <p:nvPr/>
              </p:nvSpPr>
              <p:spPr bwMode="auto">
                <a:xfrm flipH="1">
                  <a:off x="754" y="2571"/>
                  <a:ext cx="120" cy="21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563" name="Line 89"/>
                <p:cNvSpPr>
                  <a:spLocks noChangeShapeType="1"/>
                </p:cNvSpPr>
                <p:nvPr/>
              </p:nvSpPr>
              <p:spPr bwMode="auto">
                <a:xfrm flipH="1">
                  <a:off x="835" y="2571"/>
                  <a:ext cx="118" cy="21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9559" name="Group 93"/>
              <p:cNvGrpSpPr>
                <a:grpSpLocks/>
              </p:cNvGrpSpPr>
              <p:nvPr/>
            </p:nvGrpSpPr>
            <p:grpSpPr bwMode="auto">
              <a:xfrm>
                <a:off x="915" y="2571"/>
                <a:ext cx="200" cy="211"/>
                <a:chOff x="915" y="2571"/>
                <a:chExt cx="200" cy="211"/>
              </a:xfrm>
            </p:grpSpPr>
            <p:sp>
              <p:nvSpPr>
                <p:cNvPr id="19560" name="Line 91"/>
                <p:cNvSpPr>
                  <a:spLocks noChangeShapeType="1"/>
                </p:cNvSpPr>
                <p:nvPr/>
              </p:nvSpPr>
              <p:spPr bwMode="auto">
                <a:xfrm flipH="1">
                  <a:off x="915" y="2571"/>
                  <a:ext cx="120" cy="21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561" name="Line 92"/>
                <p:cNvSpPr>
                  <a:spLocks noChangeShapeType="1"/>
                </p:cNvSpPr>
                <p:nvPr/>
              </p:nvSpPr>
              <p:spPr bwMode="auto">
                <a:xfrm flipH="1">
                  <a:off x="994" y="2571"/>
                  <a:ext cx="121" cy="21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9510" name="Group 101"/>
            <p:cNvGrpSpPr>
              <a:grpSpLocks/>
            </p:cNvGrpSpPr>
            <p:nvPr/>
          </p:nvGrpSpPr>
          <p:grpSpPr bwMode="auto">
            <a:xfrm>
              <a:off x="1076" y="2571"/>
              <a:ext cx="360" cy="211"/>
              <a:chOff x="1076" y="2571"/>
              <a:chExt cx="360" cy="211"/>
            </a:xfrm>
          </p:grpSpPr>
          <p:grpSp>
            <p:nvGrpSpPr>
              <p:cNvPr id="19552" name="Group 97"/>
              <p:cNvGrpSpPr>
                <a:grpSpLocks/>
              </p:cNvGrpSpPr>
              <p:nvPr/>
            </p:nvGrpSpPr>
            <p:grpSpPr bwMode="auto">
              <a:xfrm>
                <a:off x="1076" y="2571"/>
                <a:ext cx="199" cy="211"/>
                <a:chOff x="1076" y="2571"/>
                <a:chExt cx="199" cy="211"/>
              </a:xfrm>
            </p:grpSpPr>
            <p:sp>
              <p:nvSpPr>
                <p:cNvPr id="19556" name="Line 95"/>
                <p:cNvSpPr>
                  <a:spLocks noChangeShapeType="1"/>
                </p:cNvSpPr>
                <p:nvPr/>
              </p:nvSpPr>
              <p:spPr bwMode="auto">
                <a:xfrm flipH="1">
                  <a:off x="1076" y="2571"/>
                  <a:ext cx="118" cy="21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557" name="Line 96"/>
                <p:cNvSpPr>
                  <a:spLocks noChangeShapeType="1"/>
                </p:cNvSpPr>
                <p:nvPr/>
              </p:nvSpPr>
              <p:spPr bwMode="auto">
                <a:xfrm flipH="1">
                  <a:off x="1156" y="2571"/>
                  <a:ext cx="119" cy="21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9553" name="Group 100"/>
              <p:cNvGrpSpPr>
                <a:grpSpLocks/>
              </p:cNvGrpSpPr>
              <p:nvPr/>
            </p:nvGrpSpPr>
            <p:grpSpPr bwMode="auto">
              <a:xfrm>
                <a:off x="1237" y="2571"/>
                <a:ext cx="199" cy="211"/>
                <a:chOff x="1237" y="2571"/>
                <a:chExt cx="199" cy="211"/>
              </a:xfrm>
            </p:grpSpPr>
            <p:sp>
              <p:nvSpPr>
                <p:cNvPr id="19554" name="Line 98"/>
                <p:cNvSpPr>
                  <a:spLocks noChangeShapeType="1"/>
                </p:cNvSpPr>
                <p:nvPr/>
              </p:nvSpPr>
              <p:spPr bwMode="auto">
                <a:xfrm flipH="1">
                  <a:off x="1237" y="2571"/>
                  <a:ext cx="118" cy="21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555" name="Line 99"/>
                <p:cNvSpPr>
                  <a:spLocks noChangeShapeType="1"/>
                </p:cNvSpPr>
                <p:nvPr/>
              </p:nvSpPr>
              <p:spPr bwMode="auto">
                <a:xfrm flipH="1">
                  <a:off x="1316" y="2571"/>
                  <a:ext cx="120" cy="21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9511" name="Group 108"/>
            <p:cNvGrpSpPr>
              <a:grpSpLocks/>
            </p:cNvGrpSpPr>
            <p:nvPr/>
          </p:nvGrpSpPr>
          <p:grpSpPr bwMode="auto">
            <a:xfrm>
              <a:off x="1396" y="2571"/>
              <a:ext cx="360" cy="211"/>
              <a:chOff x="1396" y="2571"/>
              <a:chExt cx="360" cy="211"/>
            </a:xfrm>
          </p:grpSpPr>
          <p:grpSp>
            <p:nvGrpSpPr>
              <p:cNvPr id="19546" name="Group 104"/>
              <p:cNvGrpSpPr>
                <a:grpSpLocks/>
              </p:cNvGrpSpPr>
              <p:nvPr/>
            </p:nvGrpSpPr>
            <p:grpSpPr bwMode="auto">
              <a:xfrm>
                <a:off x="1396" y="2571"/>
                <a:ext cx="200" cy="211"/>
                <a:chOff x="1396" y="2571"/>
                <a:chExt cx="200" cy="211"/>
              </a:xfrm>
            </p:grpSpPr>
            <p:sp>
              <p:nvSpPr>
                <p:cNvPr id="19550" name="Line 102"/>
                <p:cNvSpPr>
                  <a:spLocks noChangeShapeType="1"/>
                </p:cNvSpPr>
                <p:nvPr/>
              </p:nvSpPr>
              <p:spPr bwMode="auto">
                <a:xfrm flipH="1">
                  <a:off x="1396" y="2571"/>
                  <a:ext cx="120" cy="21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551" name="Line 103"/>
                <p:cNvSpPr>
                  <a:spLocks noChangeShapeType="1"/>
                </p:cNvSpPr>
                <p:nvPr/>
              </p:nvSpPr>
              <p:spPr bwMode="auto">
                <a:xfrm flipH="1">
                  <a:off x="1478" y="2571"/>
                  <a:ext cx="118" cy="21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9547" name="Group 107"/>
              <p:cNvGrpSpPr>
                <a:grpSpLocks/>
              </p:cNvGrpSpPr>
              <p:nvPr/>
            </p:nvGrpSpPr>
            <p:grpSpPr bwMode="auto">
              <a:xfrm>
                <a:off x="1557" y="2571"/>
                <a:ext cx="199" cy="211"/>
                <a:chOff x="1557" y="2571"/>
                <a:chExt cx="199" cy="211"/>
              </a:xfrm>
            </p:grpSpPr>
            <p:sp>
              <p:nvSpPr>
                <p:cNvPr id="19548" name="Line 105"/>
                <p:cNvSpPr>
                  <a:spLocks noChangeShapeType="1"/>
                </p:cNvSpPr>
                <p:nvPr/>
              </p:nvSpPr>
              <p:spPr bwMode="auto">
                <a:xfrm flipH="1">
                  <a:off x="1557" y="2571"/>
                  <a:ext cx="120" cy="21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549" name="Line 106"/>
                <p:cNvSpPr>
                  <a:spLocks noChangeShapeType="1"/>
                </p:cNvSpPr>
                <p:nvPr/>
              </p:nvSpPr>
              <p:spPr bwMode="auto">
                <a:xfrm flipH="1">
                  <a:off x="1638" y="2571"/>
                  <a:ext cx="118" cy="21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9512" name="Group 115"/>
            <p:cNvGrpSpPr>
              <a:grpSpLocks/>
            </p:cNvGrpSpPr>
            <p:nvPr/>
          </p:nvGrpSpPr>
          <p:grpSpPr bwMode="auto">
            <a:xfrm>
              <a:off x="1718" y="2571"/>
              <a:ext cx="360" cy="211"/>
              <a:chOff x="1718" y="2571"/>
              <a:chExt cx="360" cy="211"/>
            </a:xfrm>
          </p:grpSpPr>
          <p:grpSp>
            <p:nvGrpSpPr>
              <p:cNvPr id="19540" name="Group 111"/>
              <p:cNvGrpSpPr>
                <a:grpSpLocks/>
              </p:cNvGrpSpPr>
              <p:nvPr/>
            </p:nvGrpSpPr>
            <p:grpSpPr bwMode="auto">
              <a:xfrm>
                <a:off x="1718" y="2571"/>
                <a:ext cx="199" cy="211"/>
                <a:chOff x="1718" y="2571"/>
                <a:chExt cx="199" cy="211"/>
              </a:xfrm>
            </p:grpSpPr>
            <p:sp>
              <p:nvSpPr>
                <p:cNvPr id="19544" name="Line 109"/>
                <p:cNvSpPr>
                  <a:spLocks noChangeShapeType="1"/>
                </p:cNvSpPr>
                <p:nvPr/>
              </p:nvSpPr>
              <p:spPr bwMode="auto">
                <a:xfrm flipH="1">
                  <a:off x="1718" y="2571"/>
                  <a:ext cx="120" cy="21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545" name="Line 110"/>
                <p:cNvSpPr>
                  <a:spLocks noChangeShapeType="1"/>
                </p:cNvSpPr>
                <p:nvPr/>
              </p:nvSpPr>
              <p:spPr bwMode="auto">
                <a:xfrm flipH="1">
                  <a:off x="1797" y="2571"/>
                  <a:ext cx="120" cy="21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9541" name="Group 114"/>
              <p:cNvGrpSpPr>
                <a:grpSpLocks/>
              </p:cNvGrpSpPr>
              <p:nvPr/>
            </p:nvGrpSpPr>
            <p:grpSpPr bwMode="auto">
              <a:xfrm>
                <a:off x="1878" y="2571"/>
                <a:ext cx="200" cy="211"/>
                <a:chOff x="1878" y="2571"/>
                <a:chExt cx="200" cy="211"/>
              </a:xfrm>
            </p:grpSpPr>
            <p:sp>
              <p:nvSpPr>
                <p:cNvPr id="19542" name="Line 112"/>
                <p:cNvSpPr>
                  <a:spLocks noChangeShapeType="1"/>
                </p:cNvSpPr>
                <p:nvPr/>
              </p:nvSpPr>
              <p:spPr bwMode="auto">
                <a:xfrm flipH="1">
                  <a:off x="1878" y="2571"/>
                  <a:ext cx="119" cy="21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543" name="Line 113"/>
                <p:cNvSpPr>
                  <a:spLocks noChangeShapeType="1"/>
                </p:cNvSpPr>
                <p:nvPr/>
              </p:nvSpPr>
              <p:spPr bwMode="auto">
                <a:xfrm flipH="1">
                  <a:off x="1959" y="2571"/>
                  <a:ext cx="119" cy="21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9513" name="Group 118"/>
            <p:cNvGrpSpPr>
              <a:grpSpLocks/>
            </p:cNvGrpSpPr>
            <p:nvPr/>
          </p:nvGrpSpPr>
          <p:grpSpPr bwMode="auto">
            <a:xfrm>
              <a:off x="2040" y="2571"/>
              <a:ext cx="199" cy="211"/>
              <a:chOff x="2040" y="2571"/>
              <a:chExt cx="199" cy="211"/>
            </a:xfrm>
          </p:grpSpPr>
          <p:sp>
            <p:nvSpPr>
              <p:cNvPr id="19538" name="Line 116"/>
              <p:cNvSpPr>
                <a:spLocks noChangeShapeType="1"/>
              </p:cNvSpPr>
              <p:nvPr/>
            </p:nvSpPr>
            <p:spPr bwMode="auto">
              <a:xfrm flipH="1">
                <a:off x="2040" y="2571"/>
                <a:ext cx="118" cy="21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39" name="Line 117"/>
              <p:cNvSpPr>
                <a:spLocks noChangeShapeType="1"/>
              </p:cNvSpPr>
              <p:nvPr/>
            </p:nvSpPr>
            <p:spPr bwMode="auto">
              <a:xfrm flipH="1">
                <a:off x="2119" y="2571"/>
                <a:ext cx="120" cy="21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514" name="Line 119"/>
            <p:cNvSpPr>
              <a:spLocks noChangeShapeType="1"/>
            </p:cNvSpPr>
            <p:nvPr/>
          </p:nvSpPr>
          <p:spPr bwMode="auto">
            <a:xfrm flipH="1">
              <a:off x="2199" y="2571"/>
              <a:ext cx="119" cy="2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15" name="Line 120"/>
            <p:cNvSpPr>
              <a:spLocks noChangeShapeType="1"/>
            </p:cNvSpPr>
            <p:nvPr/>
          </p:nvSpPr>
          <p:spPr bwMode="auto">
            <a:xfrm flipH="1">
              <a:off x="2280" y="2607"/>
              <a:ext cx="118" cy="17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516" name="Group 127"/>
            <p:cNvGrpSpPr>
              <a:grpSpLocks/>
            </p:cNvGrpSpPr>
            <p:nvPr/>
          </p:nvGrpSpPr>
          <p:grpSpPr bwMode="auto">
            <a:xfrm>
              <a:off x="3162" y="2571"/>
              <a:ext cx="361" cy="211"/>
              <a:chOff x="3162" y="2571"/>
              <a:chExt cx="361" cy="211"/>
            </a:xfrm>
          </p:grpSpPr>
          <p:grpSp>
            <p:nvGrpSpPr>
              <p:cNvPr id="19532" name="Group 123"/>
              <p:cNvGrpSpPr>
                <a:grpSpLocks/>
              </p:cNvGrpSpPr>
              <p:nvPr/>
            </p:nvGrpSpPr>
            <p:grpSpPr bwMode="auto">
              <a:xfrm>
                <a:off x="3162" y="2571"/>
                <a:ext cx="200" cy="211"/>
                <a:chOff x="3162" y="2571"/>
                <a:chExt cx="200" cy="211"/>
              </a:xfrm>
            </p:grpSpPr>
            <p:sp>
              <p:nvSpPr>
                <p:cNvPr id="19536" name="Line 121"/>
                <p:cNvSpPr>
                  <a:spLocks noChangeShapeType="1"/>
                </p:cNvSpPr>
                <p:nvPr/>
              </p:nvSpPr>
              <p:spPr bwMode="auto">
                <a:xfrm flipH="1">
                  <a:off x="3162" y="2571"/>
                  <a:ext cx="121" cy="21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537" name="Line 122"/>
                <p:cNvSpPr>
                  <a:spLocks noChangeShapeType="1"/>
                </p:cNvSpPr>
                <p:nvPr/>
              </p:nvSpPr>
              <p:spPr bwMode="auto">
                <a:xfrm flipH="1">
                  <a:off x="3243" y="2571"/>
                  <a:ext cx="119" cy="21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9533" name="Group 126"/>
              <p:cNvGrpSpPr>
                <a:grpSpLocks/>
              </p:cNvGrpSpPr>
              <p:nvPr/>
            </p:nvGrpSpPr>
            <p:grpSpPr bwMode="auto">
              <a:xfrm>
                <a:off x="3324" y="2571"/>
                <a:ext cx="199" cy="211"/>
                <a:chOff x="3324" y="2571"/>
                <a:chExt cx="199" cy="211"/>
              </a:xfrm>
            </p:grpSpPr>
            <p:sp>
              <p:nvSpPr>
                <p:cNvPr id="19534" name="Line 124"/>
                <p:cNvSpPr>
                  <a:spLocks noChangeShapeType="1"/>
                </p:cNvSpPr>
                <p:nvPr/>
              </p:nvSpPr>
              <p:spPr bwMode="auto">
                <a:xfrm flipH="1">
                  <a:off x="3324" y="2571"/>
                  <a:ext cx="120" cy="21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535" name="Line 125"/>
                <p:cNvSpPr>
                  <a:spLocks noChangeShapeType="1"/>
                </p:cNvSpPr>
                <p:nvPr/>
              </p:nvSpPr>
              <p:spPr bwMode="auto">
                <a:xfrm flipH="1">
                  <a:off x="3403" y="2571"/>
                  <a:ext cx="120" cy="21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9517" name="Rectangle 128"/>
            <p:cNvSpPr>
              <a:spLocks noChangeArrowheads="1"/>
            </p:cNvSpPr>
            <p:nvPr/>
          </p:nvSpPr>
          <p:spPr bwMode="auto">
            <a:xfrm>
              <a:off x="2590" y="2607"/>
              <a:ext cx="37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400" i="0">
                  <a:latin typeface="Times New Roman"/>
                </a:rPr>
                <a:t>dados</a:t>
              </a:r>
            </a:p>
          </p:txBody>
        </p:sp>
        <p:sp>
          <p:nvSpPr>
            <p:cNvPr id="19518" name="Line 129"/>
            <p:cNvSpPr>
              <a:spLocks noChangeShapeType="1"/>
            </p:cNvSpPr>
            <p:nvPr/>
          </p:nvSpPr>
          <p:spPr bwMode="auto">
            <a:xfrm>
              <a:off x="915" y="1584"/>
              <a:ext cx="2167" cy="0"/>
            </a:xfrm>
            <a:prstGeom prst="line">
              <a:avLst/>
            </a:prstGeom>
            <a:noFill/>
            <a:ln w="12700">
              <a:solidFill>
                <a:srgbClr val="800000"/>
              </a:solidFill>
              <a:round/>
              <a:headEnd type="stealth" w="med" len="lg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19" name="Line 130"/>
            <p:cNvSpPr>
              <a:spLocks noChangeShapeType="1"/>
            </p:cNvSpPr>
            <p:nvPr/>
          </p:nvSpPr>
          <p:spPr bwMode="auto">
            <a:xfrm>
              <a:off x="914" y="1480"/>
              <a:ext cx="0" cy="19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20" name="Line 131"/>
            <p:cNvSpPr>
              <a:spLocks noChangeShapeType="1"/>
            </p:cNvSpPr>
            <p:nvPr/>
          </p:nvSpPr>
          <p:spPr bwMode="auto">
            <a:xfrm>
              <a:off x="3082" y="1480"/>
              <a:ext cx="0" cy="19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21" name="Line 132"/>
            <p:cNvSpPr>
              <a:spLocks noChangeShapeType="1"/>
            </p:cNvSpPr>
            <p:nvPr/>
          </p:nvSpPr>
          <p:spPr bwMode="auto">
            <a:xfrm>
              <a:off x="1315" y="1832"/>
              <a:ext cx="0" cy="161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22" name="Line 133"/>
            <p:cNvSpPr>
              <a:spLocks noChangeShapeType="1"/>
            </p:cNvSpPr>
            <p:nvPr/>
          </p:nvSpPr>
          <p:spPr bwMode="auto">
            <a:xfrm>
              <a:off x="2720" y="1832"/>
              <a:ext cx="0" cy="165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23" name="Rectangle 134"/>
            <p:cNvSpPr>
              <a:spLocks noChangeArrowheads="1"/>
            </p:cNvSpPr>
            <p:nvPr/>
          </p:nvSpPr>
          <p:spPr bwMode="auto">
            <a:xfrm>
              <a:off x="1305" y="2301"/>
              <a:ext cx="110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400" i="0">
                  <a:latin typeface="Times New Roman"/>
                </a:rPr>
                <a:t>endereço de memória </a:t>
              </a:r>
            </a:p>
          </p:txBody>
        </p:sp>
        <p:sp>
          <p:nvSpPr>
            <p:cNvPr id="19524" name="Line 135"/>
            <p:cNvSpPr>
              <a:spLocks noChangeShapeType="1"/>
            </p:cNvSpPr>
            <p:nvPr/>
          </p:nvSpPr>
          <p:spPr bwMode="auto">
            <a:xfrm>
              <a:off x="915" y="1760"/>
              <a:ext cx="76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stealth" w="med" len="lg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25" name="Line 136"/>
            <p:cNvSpPr>
              <a:spLocks noChangeShapeType="1"/>
            </p:cNvSpPr>
            <p:nvPr/>
          </p:nvSpPr>
          <p:spPr bwMode="auto">
            <a:xfrm>
              <a:off x="1678" y="1760"/>
              <a:ext cx="7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stealth" w="med" len="lg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26" name="Line 137"/>
            <p:cNvSpPr>
              <a:spLocks noChangeShapeType="1"/>
            </p:cNvSpPr>
            <p:nvPr/>
          </p:nvSpPr>
          <p:spPr bwMode="auto">
            <a:xfrm>
              <a:off x="2399" y="1760"/>
              <a:ext cx="6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stealth" w="med" len="lg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27" name="Line 138"/>
            <p:cNvSpPr>
              <a:spLocks noChangeShapeType="1"/>
            </p:cNvSpPr>
            <p:nvPr/>
          </p:nvSpPr>
          <p:spPr bwMode="auto">
            <a:xfrm>
              <a:off x="1677" y="1550"/>
              <a:ext cx="0" cy="19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28" name="Line 139"/>
            <p:cNvSpPr>
              <a:spLocks noChangeShapeType="1"/>
            </p:cNvSpPr>
            <p:nvPr/>
          </p:nvSpPr>
          <p:spPr bwMode="auto">
            <a:xfrm>
              <a:off x="2398" y="1550"/>
              <a:ext cx="0" cy="19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29" name="Rectangle 140"/>
            <p:cNvSpPr>
              <a:spLocks noChangeArrowheads="1"/>
            </p:cNvSpPr>
            <p:nvPr/>
          </p:nvSpPr>
          <p:spPr bwMode="auto">
            <a:xfrm>
              <a:off x="1065" y="1631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400" i="0">
                  <a:latin typeface="Times New Roman"/>
                </a:rPr>
                <a:t>T1</a:t>
              </a:r>
            </a:p>
          </p:txBody>
        </p:sp>
        <p:sp>
          <p:nvSpPr>
            <p:cNvPr id="19530" name="Rectangle 141"/>
            <p:cNvSpPr>
              <a:spLocks noChangeArrowheads="1"/>
            </p:cNvSpPr>
            <p:nvPr/>
          </p:nvSpPr>
          <p:spPr bwMode="auto">
            <a:xfrm>
              <a:off x="1908" y="1631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400" i="0">
                  <a:latin typeface="Times New Roman"/>
                </a:rPr>
                <a:t>T2</a:t>
              </a:r>
            </a:p>
          </p:txBody>
        </p:sp>
        <p:sp>
          <p:nvSpPr>
            <p:cNvPr id="19531" name="Rectangle 142"/>
            <p:cNvSpPr>
              <a:spLocks noChangeArrowheads="1"/>
            </p:cNvSpPr>
            <p:nvPr/>
          </p:nvSpPr>
          <p:spPr bwMode="auto">
            <a:xfrm>
              <a:off x="2631" y="1631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400" i="0">
                  <a:latin typeface="Times New Roman"/>
                </a:rPr>
                <a:t>T3</a:t>
              </a:r>
            </a:p>
          </p:txBody>
        </p:sp>
      </p:grpSp>
      <p:grpSp>
        <p:nvGrpSpPr>
          <p:cNvPr id="19461" name="Group 147"/>
          <p:cNvGrpSpPr>
            <a:grpSpLocks/>
          </p:cNvGrpSpPr>
          <p:nvPr/>
        </p:nvGrpSpPr>
        <p:grpSpPr bwMode="auto">
          <a:xfrm>
            <a:off x="8075613" y="1828800"/>
            <a:ext cx="1606550" cy="4333875"/>
            <a:chOff x="5087" y="1152"/>
            <a:chExt cx="1012" cy="2730"/>
          </a:xfrm>
        </p:grpSpPr>
        <p:sp>
          <p:nvSpPr>
            <p:cNvPr id="19475" name="Rectangle 144"/>
            <p:cNvSpPr>
              <a:spLocks noChangeArrowheads="1"/>
            </p:cNvSpPr>
            <p:nvPr/>
          </p:nvSpPr>
          <p:spPr bwMode="auto">
            <a:xfrm>
              <a:off x="5087" y="1152"/>
              <a:ext cx="1012" cy="5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600" i="0">
                  <a:latin typeface="Times New Roman"/>
                </a:rPr>
                <a:t>T</a:t>
              </a:r>
              <a:r>
                <a:rPr lang="pt-BR" sz="1600" i="0" baseline="-25000">
                  <a:latin typeface="Times New Roman"/>
                </a:rPr>
                <a:t>1 </a:t>
              </a:r>
              <a:r>
                <a:rPr lang="pt-BR" sz="1600" i="0">
                  <a:latin typeface="Times New Roman"/>
                </a:rPr>
                <a:t>- CPU ativa</a:t>
              </a:r>
            </a:p>
            <a:p>
              <a:pPr eaLnBrk="0" hangingPunct="0"/>
              <a:r>
                <a:rPr lang="pt-BR" sz="1600" i="0">
                  <a:latin typeface="Times New Roman"/>
                </a:rPr>
                <a:t>sinais de controle</a:t>
              </a:r>
            </a:p>
            <a:p>
              <a:pPr eaLnBrk="0" hangingPunct="0"/>
              <a:r>
                <a:rPr lang="pt-BR" sz="1600" i="0">
                  <a:latin typeface="Times New Roman"/>
                </a:rPr>
                <a:t>e  endereço</a:t>
              </a:r>
            </a:p>
          </p:txBody>
        </p:sp>
        <p:sp>
          <p:nvSpPr>
            <p:cNvPr id="19476" name="Rectangle 145"/>
            <p:cNvSpPr>
              <a:spLocks noChangeArrowheads="1"/>
            </p:cNvSpPr>
            <p:nvPr/>
          </p:nvSpPr>
          <p:spPr bwMode="auto">
            <a:xfrm>
              <a:off x="5090" y="1873"/>
              <a:ext cx="969" cy="5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600" i="0">
                  <a:latin typeface="Times New Roman"/>
                </a:rPr>
                <a:t>T</a:t>
              </a:r>
              <a:r>
                <a:rPr lang="pt-BR" sz="1600" i="0" baseline="-25000">
                  <a:latin typeface="Times New Roman"/>
                </a:rPr>
                <a:t>2 </a:t>
              </a:r>
              <a:r>
                <a:rPr lang="pt-BR" sz="1600" i="0">
                  <a:latin typeface="Times New Roman"/>
                </a:rPr>
                <a:t>- Endereço </a:t>
              </a:r>
            </a:p>
            <a:p>
              <a:pPr eaLnBrk="0" hangingPunct="0"/>
              <a:r>
                <a:rPr lang="pt-BR" sz="1600" i="0">
                  <a:latin typeface="Times New Roman"/>
                </a:rPr>
                <a:t>estável no barra-</a:t>
              </a:r>
            </a:p>
            <a:p>
              <a:pPr eaLnBrk="0" hangingPunct="0"/>
              <a:r>
                <a:rPr lang="pt-BR" sz="1600" i="0">
                  <a:latin typeface="Times New Roman"/>
                </a:rPr>
                <a:t>mento</a:t>
              </a:r>
            </a:p>
          </p:txBody>
        </p:sp>
        <p:sp>
          <p:nvSpPr>
            <p:cNvPr id="19477" name="Rectangle 146"/>
            <p:cNvSpPr>
              <a:spLocks noChangeArrowheads="1"/>
            </p:cNvSpPr>
            <p:nvPr/>
          </p:nvSpPr>
          <p:spPr bwMode="auto">
            <a:xfrm>
              <a:off x="5090" y="2592"/>
              <a:ext cx="1001" cy="1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600" i="0">
                  <a:latin typeface="Times New Roman"/>
                </a:rPr>
                <a:t>T</a:t>
              </a:r>
              <a:r>
                <a:rPr lang="pt-BR" sz="1600" i="0" baseline="-25000">
                  <a:latin typeface="Times New Roman"/>
                </a:rPr>
                <a:t>3 </a:t>
              </a:r>
              <a:r>
                <a:rPr lang="pt-BR" sz="1600" i="0">
                  <a:latin typeface="Times New Roman"/>
                </a:rPr>
                <a:t>- Memória li-</a:t>
              </a:r>
            </a:p>
            <a:p>
              <a:pPr eaLnBrk="0" hangingPunct="0"/>
              <a:r>
                <a:rPr lang="pt-BR" sz="1600" i="0">
                  <a:latin typeface="Times New Roman"/>
                </a:rPr>
                <a:t>bera dados no</a:t>
              </a:r>
            </a:p>
            <a:p>
              <a:pPr eaLnBrk="0" hangingPunct="0"/>
              <a:r>
                <a:rPr lang="pt-BR" sz="1600" i="0">
                  <a:latin typeface="Times New Roman"/>
                </a:rPr>
                <a:t>barramento</a:t>
              </a:r>
            </a:p>
            <a:p>
              <a:pPr eaLnBrk="0" hangingPunct="0"/>
              <a:endParaRPr lang="pt-BR" sz="1600" i="0">
                <a:latin typeface="Times New Roman"/>
              </a:endParaRPr>
            </a:p>
            <a:p>
              <a:pPr eaLnBrk="0" hangingPunct="0"/>
              <a:r>
                <a:rPr lang="pt-BR" sz="1600" i="0">
                  <a:latin typeface="Times New Roman"/>
                </a:rPr>
                <a:t> -Dados são lidos</a:t>
              </a:r>
            </a:p>
            <a:p>
              <a:pPr eaLnBrk="0" hangingPunct="0"/>
              <a:r>
                <a:rPr lang="pt-BR" sz="1600" i="0">
                  <a:latin typeface="Times New Roman"/>
                </a:rPr>
                <a:t>pela CPU</a:t>
              </a:r>
            </a:p>
            <a:p>
              <a:pPr eaLnBrk="0" hangingPunct="0"/>
              <a:r>
                <a:rPr lang="pt-BR" sz="1600" i="0">
                  <a:latin typeface="Times New Roman"/>
                </a:rPr>
                <a:t>-CPU desabilita</a:t>
              </a:r>
            </a:p>
            <a:p>
              <a:pPr eaLnBrk="0" hangingPunct="0"/>
              <a:r>
                <a:rPr lang="pt-BR" sz="1600" i="0">
                  <a:latin typeface="Times New Roman"/>
                </a:rPr>
                <a:t>controle</a:t>
              </a:r>
            </a:p>
          </p:txBody>
        </p:sp>
      </p:grpSp>
      <p:grpSp>
        <p:nvGrpSpPr>
          <p:cNvPr id="19462" name="Group 160"/>
          <p:cNvGrpSpPr>
            <a:grpSpLocks/>
          </p:cNvGrpSpPr>
          <p:nvPr/>
        </p:nvGrpSpPr>
        <p:grpSpPr bwMode="auto">
          <a:xfrm>
            <a:off x="6197600" y="1963738"/>
            <a:ext cx="1720850" cy="3868737"/>
            <a:chOff x="3904" y="1237"/>
            <a:chExt cx="1084" cy="2437"/>
          </a:xfrm>
        </p:grpSpPr>
        <p:sp>
          <p:nvSpPr>
            <p:cNvPr id="19463" name="Rectangle 148"/>
            <p:cNvSpPr>
              <a:spLocks noChangeArrowheads="1"/>
            </p:cNvSpPr>
            <p:nvPr/>
          </p:nvSpPr>
          <p:spPr bwMode="auto">
            <a:xfrm>
              <a:off x="3940" y="1281"/>
              <a:ext cx="976" cy="2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600" i="0">
                  <a:latin typeface="Times New Roman"/>
                </a:rPr>
                <a:t>MREQ - 0</a:t>
              </a:r>
            </a:p>
            <a:p>
              <a:pPr eaLnBrk="0" hangingPunct="0"/>
              <a:r>
                <a:rPr lang="pt-BR" sz="1600" i="0">
                  <a:latin typeface="Times New Roman"/>
                </a:rPr>
                <a:t>RD - 0</a:t>
              </a:r>
            </a:p>
            <a:p>
              <a:pPr eaLnBrk="0" hangingPunct="0"/>
              <a:endParaRPr lang="pt-BR" sz="1600" i="0">
                <a:latin typeface="Times New Roman"/>
              </a:endParaRPr>
            </a:p>
            <a:p>
              <a:pPr eaLnBrk="0" hangingPunct="0"/>
              <a:endParaRPr lang="pt-BR" sz="1600" i="0">
                <a:latin typeface="Times New Roman"/>
              </a:endParaRPr>
            </a:p>
            <a:p>
              <a:pPr eaLnBrk="0" hangingPunct="0"/>
              <a:r>
                <a:rPr lang="pt-BR" sz="1600" i="0">
                  <a:latin typeface="Times New Roman"/>
                </a:rPr>
                <a:t>Memória deco-</a:t>
              </a:r>
            </a:p>
            <a:p>
              <a:pPr eaLnBrk="0" hangingPunct="0"/>
              <a:r>
                <a:rPr lang="pt-BR" sz="1600" i="0">
                  <a:latin typeface="Times New Roman"/>
                </a:rPr>
                <a:t>difica endereço</a:t>
              </a:r>
            </a:p>
            <a:p>
              <a:pPr eaLnBrk="0" hangingPunct="0"/>
              <a:endParaRPr lang="pt-BR" sz="1600" i="0">
                <a:latin typeface="Times New Roman"/>
              </a:endParaRPr>
            </a:p>
            <a:p>
              <a:pPr eaLnBrk="0" hangingPunct="0"/>
              <a:endParaRPr lang="pt-BR" sz="1600" i="0">
                <a:latin typeface="Times New Roman"/>
              </a:endParaRPr>
            </a:p>
            <a:p>
              <a:pPr eaLnBrk="0" hangingPunct="0"/>
              <a:r>
                <a:rPr lang="pt-BR" sz="1600" i="0">
                  <a:latin typeface="Times New Roman"/>
                </a:rPr>
                <a:t>Memória coloca</a:t>
              </a:r>
            </a:p>
            <a:p>
              <a:pPr eaLnBrk="0" hangingPunct="0"/>
              <a:r>
                <a:rPr lang="pt-BR" sz="1600" i="0">
                  <a:latin typeface="Times New Roman"/>
                </a:rPr>
                <a:t>dados  no barra -</a:t>
              </a:r>
            </a:p>
            <a:p>
              <a:pPr eaLnBrk="0" hangingPunct="0"/>
              <a:r>
                <a:rPr lang="pt-BR" sz="1600" i="0">
                  <a:latin typeface="Times New Roman"/>
                </a:rPr>
                <a:t>mento de dados</a:t>
              </a:r>
            </a:p>
            <a:p>
              <a:pPr eaLnBrk="0" hangingPunct="0"/>
              <a:endParaRPr lang="pt-BR" sz="1600" i="0">
                <a:latin typeface="Times New Roman"/>
              </a:endParaRPr>
            </a:p>
            <a:p>
              <a:pPr eaLnBrk="0" hangingPunct="0"/>
              <a:endParaRPr lang="pt-BR" sz="1600" i="0">
                <a:latin typeface="Times New Roman"/>
              </a:endParaRPr>
            </a:p>
            <a:p>
              <a:pPr eaLnBrk="0" hangingPunct="0"/>
              <a:r>
                <a:rPr lang="pt-BR" sz="1600" i="0">
                  <a:latin typeface="Times New Roman"/>
                </a:rPr>
                <a:t>MREQ  - 1</a:t>
              </a:r>
            </a:p>
            <a:p>
              <a:pPr eaLnBrk="0" hangingPunct="0"/>
              <a:r>
                <a:rPr lang="pt-BR" sz="1600" i="0">
                  <a:latin typeface="Times New Roman"/>
                </a:rPr>
                <a:t>RD - 1</a:t>
              </a:r>
            </a:p>
          </p:txBody>
        </p:sp>
        <p:sp>
          <p:nvSpPr>
            <p:cNvPr id="19464" name="Rectangle 149"/>
            <p:cNvSpPr>
              <a:spLocks noChangeArrowheads="1"/>
            </p:cNvSpPr>
            <p:nvPr/>
          </p:nvSpPr>
          <p:spPr bwMode="auto">
            <a:xfrm>
              <a:off x="3904" y="1237"/>
              <a:ext cx="1084" cy="424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5" name="Rectangle 150"/>
            <p:cNvSpPr>
              <a:spLocks noChangeArrowheads="1"/>
            </p:cNvSpPr>
            <p:nvPr/>
          </p:nvSpPr>
          <p:spPr bwMode="auto">
            <a:xfrm>
              <a:off x="3904" y="1852"/>
              <a:ext cx="1068" cy="427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6" name="Rectangle 151"/>
            <p:cNvSpPr>
              <a:spLocks noChangeArrowheads="1"/>
            </p:cNvSpPr>
            <p:nvPr/>
          </p:nvSpPr>
          <p:spPr bwMode="auto">
            <a:xfrm>
              <a:off x="3904" y="2482"/>
              <a:ext cx="1068" cy="517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7" name="Rectangle 152"/>
            <p:cNvSpPr>
              <a:spLocks noChangeArrowheads="1"/>
            </p:cNvSpPr>
            <p:nvPr/>
          </p:nvSpPr>
          <p:spPr bwMode="auto">
            <a:xfrm>
              <a:off x="3937" y="3229"/>
              <a:ext cx="1035" cy="445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8" name="Line 153"/>
            <p:cNvSpPr>
              <a:spLocks noChangeShapeType="1"/>
            </p:cNvSpPr>
            <p:nvPr/>
          </p:nvSpPr>
          <p:spPr bwMode="auto">
            <a:xfrm>
              <a:off x="4005" y="1281"/>
              <a:ext cx="4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9" name="Line 154"/>
            <p:cNvSpPr>
              <a:spLocks noChangeShapeType="1"/>
            </p:cNvSpPr>
            <p:nvPr/>
          </p:nvSpPr>
          <p:spPr bwMode="auto">
            <a:xfrm>
              <a:off x="4005" y="1443"/>
              <a:ext cx="15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0" name="Line 155"/>
            <p:cNvSpPr>
              <a:spLocks noChangeShapeType="1"/>
            </p:cNvSpPr>
            <p:nvPr/>
          </p:nvSpPr>
          <p:spPr bwMode="auto">
            <a:xfrm>
              <a:off x="4012" y="3282"/>
              <a:ext cx="4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1" name="Line 156"/>
            <p:cNvSpPr>
              <a:spLocks noChangeShapeType="1"/>
            </p:cNvSpPr>
            <p:nvPr/>
          </p:nvSpPr>
          <p:spPr bwMode="auto">
            <a:xfrm>
              <a:off x="4012" y="3459"/>
              <a:ext cx="15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2" name="Line 157"/>
            <p:cNvSpPr>
              <a:spLocks noChangeShapeType="1"/>
            </p:cNvSpPr>
            <p:nvPr/>
          </p:nvSpPr>
          <p:spPr bwMode="auto">
            <a:xfrm>
              <a:off x="4456" y="1669"/>
              <a:ext cx="0" cy="179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3" name="Line 158"/>
            <p:cNvSpPr>
              <a:spLocks noChangeShapeType="1"/>
            </p:cNvSpPr>
            <p:nvPr/>
          </p:nvSpPr>
          <p:spPr bwMode="auto">
            <a:xfrm>
              <a:off x="4446" y="2305"/>
              <a:ext cx="0" cy="179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4" name="Line 159"/>
            <p:cNvSpPr>
              <a:spLocks noChangeShapeType="1"/>
            </p:cNvSpPr>
            <p:nvPr/>
          </p:nvSpPr>
          <p:spPr bwMode="auto">
            <a:xfrm flipH="1">
              <a:off x="4441" y="3025"/>
              <a:ext cx="5" cy="217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Barramento - Classificação </a:t>
            </a:r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pt-BR" i="0" smtClean="0"/>
              <a:t>Barramento síncrono:</a:t>
            </a:r>
            <a:br>
              <a:rPr lang="pt-BR" i="0" smtClean="0"/>
            </a:br>
            <a:r>
              <a:rPr lang="pt-BR" i="0" u="sng" smtClean="0"/>
              <a:t>Incluindo wait-states</a:t>
            </a:r>
            <a:endParaRPr lang="pt-BR" i="0" smtClean="0"/>
          </a:p>
          <a:p>
            <a:pPr lvl="2" algn="just"/>
            <a:r>
              <a:rPr lang="pt-BR" i="0" smtClean="0"/>
              <a:t>Usando um sinal extra (</a:t>
            </a:r>
            <a:r>
              <a:rPr lang="pt-BR" smtClean="0"/>
              <a:t>wait</a:t>
            </a:r>
            <a:r>
              <a:rPr lang="pt-BR" i="0" smtClean="0"/>
              <a:t>) este barramento pode se comportar como um misto de síncrono e assíncrono.</a:t>
            </a:r>
          </a:p>
          <a:p>
            <a:pPr lvl="2" algn="just"/>
            <a:r>
              <a:rPr lang="pt-BR" i="0" smtClean="0"/>
              <a:t>Sempre que o dispositivo escravo não puder responder no tempo padrão do barramento, este liga o sinal de wait para fazer com que o mestre páre o protocolo. Quando o escravo puder prosseguir, desliga o wait.</a:t>
            </a:r>
          </a:p>
          <a:p>
            <a:pPr algn="just">
              <a:buClr>
                <a:schemeClr val="tx1"/>
              </a:buClr>
              <a:buFontTx/>
              <a:buChar char="–"/>
            </a:pPr>
            <a:endParaRPr lang="pt-BR" sz="2400" i="0" smtClean="0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Barramento - Síncrono com Wait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1447800" y="1657350"/>
            <a:ext cx="28559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>
              <a:buFont typeface="MS LineDraw" pitchFamily="49" charset="2"/>
              <a:buChar char="þ"/>
            </a:pPr>
            <a:r>
              <a:rPr lang="pt-BR" sz="2800" i="0">
                <a:solidFill>
                  <a:schemeClr val="tx2"/>
                </a:solidFill>
                <a:latin typeface="Times New Roman"/>
              </a:rPr>
              <a:t>   </a:t>
            </a:r>
            <a:r>
              <a:rPr lang="pt-BR" sz="2800" i="0">
                <a:latin typeface="Times New Roman"/>
              </a:rPr>
              <a:t>Ciclo de leitura</a:t>
            </a:r>
          </a:p>
        </p:txBody>
      </p:sp>
      <p:sp>
        <p:nvSpPr>
          <p:cNvPr id="117765" name="Rectangle 5"/>
          <p:cNvSpPr>
            <a:spLocks noChangeArrowheads="1"/>
          </p:cNvSpPr>
          <p:nvPr/>
        </p:nvSpPr>
        <p:spPr bwMode="auto">
          <a:xfrm>
            <a:off x="233363" y="2216150"/>
            <a:ext cx="5786437" cy="4283075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1509" name="Rectangle 7"/>
          <p:cNvSpPr>
            <a:spLocks noChangeArrowheads="1"/>
          </p:cNvSpPr>
          <p:nvPr/>
        </p:nvSpPr>
        <p:spPr bwMode="auto">
          <a:xfrm>
            <a:off x="3508375" y="561975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Rectangle 8"/>
          <p:cNvSpPr>
            <a:spLocks noChangeArrowheads="1"/>
          </p:cNvSpPr>
          <p:nvPr/>
        </p:nvSpPr>
        <p:spPr bwMode="auto">
          <a:xfrm>
            <a:off x="404813" y="2922588"/>
            <a:ext cx="6873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400" i="0">
                <a:latin typeface="Times New Roman"/>
              </a:rPr>
              <a:t>relógio</a:t>
            </a:r>
          </a:p>
        </p:txBody>
      </p:sp>
      <p:sp>
        <p:nvSpPr>
          <p:cNvPr id="21511" name="Rectangle 9"/>
          <p:cNvSpPr>
            <a:spLocks noChangeArrowheads="1"/>
          </p:cNvSpPr>
          <p:nvPr/>
        </p:nvSpPr>
        <p:spPr bwMode="auto">
          <a:xfrm>
            <a:off x="404813" y="3665538"/>
            <a:ext cx="8270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400" i="0">
                <a:latin typeface="Times New Roman"/>
              </a:rPr>
              <a:t>endereço</a:t>
            </a:r>
          </a:p>
        </p:txBody>
      </p:sp>
      <p:sp>
        <p:nvSpPr>
          <p:cNvPr id="21512" name="Rectangle 10"/>
          <p:cNvSpPr>
            <a:spLocks noChangeArrowheads="1"/>
          </p:cNvSpPr>
          <p:nvPr/>
        </p:nvSpPr>
        <p:spPr bwMode="auto">
          <a:xfrm>
            <a:off x="404813" y="4179888"/>
            <a:ext cx="6000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400" i="0">
                <a:latin typeface="Times New Roman"/>
              </a:rPr>
              <a:t>dados</a:t>
            </a:r>
          </a:p>
        </p:txBody>
      </p:sp>
      <p:sp>
        <p:nvSpPr>
          <p:cNvPr id="21513" name="Rectangle 11"/>
          <p:cNvSpPr>
            <a:spLocks noChangeArrowheads="1"/>
          </p:cNvSpPr>
          <p:nvPr/>
        </p:nvSpPr>
        <p:spPr bwMode="auto">
          <a:xfrm>
            <a:off x="404813" y="4789488"/>
            <a:ext cx="6985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400" i="0">
                <a:latin typeface="Times New Roman"/>
              </a:rPr>
              <a:t>MREQ</a:t>
            </a:r>
          </a:p>
        </p:txBody>
      </p:sp>
      <p:sp>
        <p:nvSpPr>
          <p:cNvPr id="21514" name="Rectangle 12"/>
          <p:cNvSpPr>
            <a:spLocks noChangeArrowheads="1"/>
          </p:cNvSpPr>
          <p:nvPr/>
        </p:nvSpPr>
        <p:spPr bwMode="auto">
          <a:xfrm>
            <a:off x="404813" y="5286375"/>
            <a:ext cx="431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400" i="0">
                <a:latin typeface="Times New Roman"/>
              </a:rPr>
              <a:t>RD</a:t>
            </a:r>
          </a:p>
        </p:txBody>
      </p:sp>
      <p:grpSp>
        <p:nvGrpSpPr>
          <p:cNvPr id="21515" name="Group 37"/>
          <p:cNvGrpSpPr>
            <a:grpSpLocks/>
          </p:cNvGrpSpPr>
          <p:nvPr/>
        </p:nvGrpSpPr>
        <p:grpSpPr bwMode="auto">
          <a:xfrm>
            <a:off x="1196975" y="4695825"/>
            <a:ext cx="4270375" cy="304800"/>
            <a:chOff x="754" y="2958"/>
            <a:chExt cx="2690" cy="192"/>
          </a:xfrm>
        </p:grpSpPr>
        <p:sp>
          <p:nvSpPr>
            <p:cNvPr id="21694" name="Line 38"/>
            <p:cNvSpPr>
              <a:spLocks noChangeShapeType="1"/>
            </p:cNvSpPr>
            <p:nvPr/>
          </p:nvSpPr>
          <p:spPr bwMode="auto">
            <a:xfrm>
              <a:off x="754" y="2958"/>
              <a:ext cx="5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95" name="Line 39"/>
            <p:cNvSpPr>
              <a:spLocks noChangeShapeType="1"/>
            </p:cNvSpPr>
            <p:nvPr/>
          </p:nvSpPr>
          <p:spPr bwMode="auto">
            <a:xfrm>
              <a:off x="1335" y="2959"/>
              <a:ext cx="151" cy="19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96" name="Line 40"/>
            <p:cNvSpPr>
              <a:spLocks noChangeShapeType="1"/>
            </p:cNvSpPr>
            <p:nvPr/>
          </p:nvSpPr>
          <p:spPr bwMode="auto">
            <a:xfrm>
              <a:off x="1487" y="3150"/>
              <a:ext cx="12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97" name="Line 41"/>
            <p:cNvSpPr>
              <a:spLocks noChangeShapeType="1"/>
            </p:cNvSpPr>
            <p:nvPr/>
          </p:nvSpPr>
          <p:spPr bwMode="auto">
            <a:xfrm flipV="1">
              <a:off x="2771" y="2959"/>
              <a:ext cx="153" cy="19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98" name="Line 42"/>
            <p:cNvSpPr>
              <a:spLocks noChangeShapeType="1"/>
            </p:cNvSpPr>
            <p:nvPr/>
          </p:nvSpPr>
          <p:spPr bwMode="auto">
            <a:xfrm>
              <a:off x="2925" y="2958"/>
              <a:ext cx="51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516" name="Line 43"/>
          <p:cNvSpPr>
            <a:spLocks noChangeShapeType="1"/>
          </p:cNvSpPr>
          <p:nvPr/>
        </p:nvSpPr>
        <p:spPr bwMode="auto">
          <a:xfrm>
            <a:off x="4064000" y="4416425"/>
            <a:ext cx="5730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7" name="Line 44"/>
          <p:cNvSpPr>
            <a:spLocks noChangeShapeType="1"/>
          </p:cNvSpPr>
          <p:nvPr/>
        </p:nvSpPr>
        <p:spPr bwMode="auto">
          <a:xfrm>
            <a:off x="4127500" y="4079875"/>
            <a:ext cx="5095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8" name="Line 45"/>
          <p:cNvSpPr>
            <a:spLocks noChangeShapeType="1"/>
          </p:cNvSpPr>
          <p:nvPr/>
        </p:nvSpPr>
        <p:spPr bwMode="auto">
          <a:xfrm flipH="1" flipV="1">
            <a:off x="4638675" y="4081463"/>
            <a:ext cx="379413" cy="3349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9" name="Line 46"/>
          <p:cNvSpPr>
            <a:spLocks noChangeShapeType="1"/>
          </p:cNvSpPr>
          <p:nvPr/>
        </p:nvSpPr>
        <p:spPr bwMode="auto">
          <a:xfrm flipV="1">
            <a:off x="4638675" y="4081463"/>
            <a:ext cx="379413" cy="3349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20" name="Line 47"/>
          <p:cNvSpPr>
            <a:spLocks noChangeShapeType="1"/>
          </p:cNvSpPr>
          <p:nvPr/>
        </p:nvSpPr>
        <p:spPr bwMode="auto">
          <a:xfrm>
            <a:off x="5019675" y="4416425"/>
            <a:ext cx="5730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21" name="Line 48"/>
          <p:cNvSpPr>
            <a:spLocks noChangeShapeType="1"/>
          </p:cNvSpPr>
          <p:nvPr/>
        </p:nvSpPr>
        <p:spPr bwMode="auto">
          <a:xfrm>
            <a:off x="5019675" y="4079875"/>
            <a:ext cx="5095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522" name="Group 49"/>
          <p:cNvGrpSpPr>
            <a:grpSpLocks/>
          </p:cNvGrpSpPr>
          <p:nvPr/>
        </p:nvGrpSpPr>
        <p:grpSpPr bwMode="auto">
          <a:xfrm>
            <a:off x="1833563" y="3578225"/>
            <a:ext cx="190500" cy="333375"/>
            <a:chOff x="1155" y="2254"/>
            <a:chExt cx="120" cy="210"/>
          </a:xfrm>
        </p:grpSpPr>
        <p:sp>
          <p:nvSpPr>
            <p:cNvPr id="21692" name="Line 50"/>
            <p:cNvSpPr>
              <a:spLocks noChangeShapeType="1"/>
            </p:cNvSpPr>
            <p:nvPr/>
          </p:nvSpPr>
          <p:spPr bwMode="auto">
            <a:xfrm flipH="1" flipV="1">
              <a:off x="1155" y="2254"/>
              <a:ext cx="100" cy="21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93" name="Line 51"/>
            <p:cNvSpPr>
              <a:spLocks noChangeShapeType="1"/>
            </p:cNvSpPr>
            <p:nvPr/>
          </p:nvSpPr>
          <p:spPr bwMode="auto">
            <a:xfrm flipV="1">
              <a:off x="1156" y="2254"/>
              <a:ext cx="119" cy="21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23" name="Group 52"/>
          <p:cNvGrpSpPr>
            <a:grpSpLocks/>
          </p:cNvGrpSpPr>
          <p:nvPr/>
        </p:nvGrpSpPr>
        <p:grpSpPr bwMode="auto">
          <a:xfrm>
            <a:off x="1196975" y="3578225"/>
            <a:ext cx="636588" cy="334963"/>
            <a:chOff x="754" y="2254"/>
            <a:chExt cx="401" cy="211"/>
          </a:xfrm>
        </p:grpSpPr>
        <p:sp>
          <p:nvSpPr>
            <p:cNvPr id="21690" name="Line 53"/>
            <p:cNvSpPr>
              <a:spLocks noChangeShapeType="1"/>
            </p:cNvSpPr>
            <p:nvPr/>
          </p:nvSpPr>
          <p:spPr bwMode="auto">
            <a:xfrm>
              <a:off x="754" y="2465"/>
              <a:ext cx="40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91" name="Line 54"/>
            <p:cNvSpPr>
              <a:spLocks noChangeShapeType="1"/>
            </p:cNvSpPr>
            <p:nvPr/>
          </p:nvSpPr>
          <p:spPr bwMode="auto">
            <a:xfrm>
              <a:off x="754" y="2254"/>
              <a:ext cx="40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524" name="Line 55"/>
          <p:cNvSpPr>
            <a:spLocks noChangeShapeType="1"/>
          </p:cNvSpPr>
          <p:nvPr/>
        </p:nvSpPr>
        <p:spPr bwMode="auto">
          <a:xfrm>
            <a:off x="2025650" y="3913188"/>
            <a:ext cx="25495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25" name="Line 56"/>
          <p:cNvSpPr>
            <a:spLocks noChangeShapeType="1"/>
          </p:cNvSpPr>
          <p:nvPr/>
        </p:nvSpPr>
        <p:spPr bwMode="auto">
          <a:xfrm>
            <a:off x="2025650" y="3578225"/>
            <a:ext cx="25495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526" name="Group 57"/>
          <p:cNvGrpSpPr>
            <a:grpSpLocks/>
          </p:cNvGrpSpPr>
          <p:nvPr/>
        </p:nvGrpSpPr>
        <p:grpSpPr bwMode="auto">
          <a:xfrm>
            <a:off x="4575175" y="3578225"/>
            <a:ext cx="187325" cy="333375"/>
            <a:chOff x="2882" y="2254"/>
            <a:chExt cx="118" cy="210"/>
          </a:xfrm>
        </p:grpSpPr>
        <p:sp>
          <p:nvSpPr>
            <p:cNvPr id="21688" name="Line 58"/>
            <p:cNvSpPr>
              <a:spLocks noChangeShapeType="1"/>
            </p:cNvSpPr>
            <p:nvPr/>
          </p:nvSpPr>
          <p:spPr bwMode="auto">
            <a:xfrm flipH="1" flipV="1">
              <a:off x="2882" y="2254"/>
              <a:ext cx="118" cy="21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89" name="Line 59"/>
            <p:cNvSpPr>
              <a:spLocks noChangeShapeType="1"/>
            </p:cNvSpPr>
            <p:nvPr/>
          </p:nvSpPr>
          <p:spPr bwMode="auto">
            <a:xfrm flipV="1">
              <a:off x="2882" y="2254"/>
              <a:ext cx="118" cy="21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527" name="Line 60"/>
          <p:cNvSpPr>
            <a:spLocks noChangeShapeType="1"/>
          </p:cNvSpPr>
          <p:nvPr/>
        </p:nvSpPr>
        <p:spPr bwMode="auto">
          <a:xfrm>
            <a:off x="4765675" y="3913188"/>
            <a:ext cx="571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28" name="Line 61"/>
          <p:cNvSpPr>
            <a:spLocks noChangeShapeType="1"/>
          </p:cNvSpPr>
          <p:nvPr/>
        </p:nvSpPr>
        <p:spPr bwMode="auto">
          <a:xfrm>
            <a:off x="4765675" y="3578225"/>
            <a:ext cx="5095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529" name="Group 62"/>
          <p:cNvGrpSpPr>
            <a:grpSpLocks/>
          </p:cNvGrpSpPr>
          <p:nvPr/>
        </p:nvGrpSpPr>
        <p:grpSpPr bwMode="auto">
          <a:xfrm>
            <a:off x="3743325" y="4081463"/>
            <a:ext cx="381000" cy="334962"/>
            <a:chOff x="2358" y="2571"/>
            <a:chExt cx="240" cy="211"/>
          </a:xfrm>
        </p:grpSpPr>
        <p:sp>
          <p:nvSpPr>
            <p:cNvPr id="21686" name="Line 63"/>
            <p:cNvSpPr>
              <a:spLocks noChangeShapeType="1"/>
            </p:cNvSpPr>
            <p:nvPr/>
          </p:nvSpPr>
          <p:spPr bwMode="auto">
            <a:xfrm flipH="1" flipV="1">
              <a:off x="2358" y="2571"/>
              <a:ext cx="200" cy="2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87" name="Line 64"/>
            <p:cNvSpPr>
              <a:spLocks noChangeShapeType="1"/>
            </p:cNvSpPr>
            <p:nvPr/>
          </p:nvSpPr>
          <p:spPr bwMode="auto">
            <a:xfrm flipV="1">
              <a:off x="2358" y="2571"/>
              <a:ext cx="240" cy="2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530" name="Line 65"/>
          <p:cNvSpPr>
            <a:spLocks noChangeShapeType="1"/>
          </p:cNvSpPr>
          <p:nvPr/>
        </p:nvSpPr>
        <p:spPr bwMode="auto">
          <a:xfrm flipH="1">
            <a:off x="1196975" y="4079875"/>
            <a:ext cx="2546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31" name="Line 66"/>
          <p:cNvSpPr>
            <a:spLocks noChangeShapeType="1"/>
          </p:cNvSpPr>
          <p:nvPr/>
        </p:nvSpPr>
        <p:spPr bwMode="auto">
          <a:xfrm flipH="1">
            <a:off x="1196975" y="4416425"/>
            <a:ext cx="2546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532" name="Group 67"/>
          <p:cNvGrpSpPr>
            <a:grpSpLocks/>
          </p:cNvGrpSpPr>
          <p:nvPr/>
        </p:nvGrpSpPr>
        <p:grpSpPr bwMode="auto">
          <a:xfrm>
            <a:off x="1196975" y="5199063"/>
            <a:ext cx="4332288" cy="279400"/>
            <a:chOff x="754" y="3275"/>
            <a:chExt cx="2729" cy="176"/>
          </a:xfrm>
        </p:grpSpPr>
        <p:sp>
          <p:nvSpPr>
            <p:cNvPr id="21681" name="Line 68"/>
            <p:cNvSpPr>
              <a:spLocks noChangeShapeType="1"/>
            </p:cNvSpPr>
            <p:nvPr/>
          </p:nvSpPr>
          <p:spPr bwMode="auto">
            <a:xfrm>
              <a:off x="1404" y="3285"/>
              <a:ext cx="139" cy="16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82" name="Line 69"/>
            <p:cNvSpPr>
              <a:spLocks noChangeShapeType="1"/>
            </p:cNvSpPr>
            <p:nvPr/>
          </p:nvSpPr>
          <p:spPr bwMode="auto">
            <a:xfrm>
              <a:off x="1544" y="3451"/>
              <a:ext cx="127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83" name="Line 70"/>
            <p:cNvSpPr>
              <a:spLocks noChangeShapeType="1"/>
            </p:cNvSpPr>
            <p:nvPr/>
          </p:nvSpPr>
          <p:spPr bwMode="auto">
            <a:xfrm flipV="1">
              <a:off x="2818" y="3276"/>
              <a:ext cx="149" cy="17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84" name="Line 71"/>
            <p:cNvSpPr>
              <a:spLocks noChangeShapeType="1"/>
            </p:cNvSpPr>
            <p:nvPr/>
          </p:nvSpPr>
          <p:spPr bwMode="auto">
            <a:xfrm>
              <a:off x="2968" y="3275"/>
              <a:ext cx="5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85" name="Line 72"/>
            <p:cNvSpPr>
              <a:spLocks noChangeShapeType="1"/>
            </p:cNvSpPr>
            <p:nvPr/>
          </p:nvSpPr>
          <p:spPr bwMode="auto">
            <a:xfrm flipH="1">
              <a:off x="754" y="3284"/>
              <a:ext cx="64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533" name="Line 73"/>
          <p:cNvSpPr>
            <a:spLocks noChangeShapeType="1"/>
          </p:cNvSpPr>
          <p:nvPr/>
        </p:nvSpPr>
        <p:spPr bwMode="auto">
          <a:xfrm>
            <a:off x="496888" y="4808538"/>
            <a:ext cx="5095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34" name="Line 74"/>
          <p:cNvSpPr>
            <a:spLocks noChangeShapeType="1"/>
          </p:cNvSpPr>
          <p:nvPr/>
        </p:nvSpPr>
        <p:spPr bwMode="auto">
          <a:xfrm>
            <a:off x="496888" y="5310188"/>
            <a:ext cx="190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535" name="Group 75"/>
          <p:cNvGrpSpPr>
            <a:grpSpLocks/>
          </p:cNvGrpSpPr>
          <p:nvPr/>
        </p:nvGrpSpPr>
        <p:grpSpPr bwMode="auto">
          <a:xfrm>
            <a:off x="4765675" y="3579813"/>
            <a:ext cx="571500" cy="333375"/>
            <a:chOff x="3002" y="2255"/>
            <a:chExt cx="360" cy="210"/>
          </a:xfrm>
        </p:grpSpPr>
        <p:grpSp>
          <p:nvGrpSpPr>
            <p:cNvPr id="21675" name="Group 76"/>
            <p:cNvGrpSpPr>
              <a:grpSpLocks/>
            </p:cNvGrpSpPr>
            <p:nvPr/>
          </p:nvGrpSpPr>
          <p:grpSpPr bwMode="auto">
            <a:xfrm>
              <a:off x="3002" y="2255"/>
              <a:ext cx="199" cy="210"/>
              <a:chOff x="3002" y="2255"/>
              <a:chExt cx="199" cy="210"/>
            </a:xfrm>
          </p:grpSpPr>
          <p:sp>
            <p:nvSpPr>
              <p:cNvPr id="21679" name="Line 77"/>
              <p:cNvSpPr>
                <a:spLocks noChangeShapeType="1"/>
              </p:cNvSpPr>
              <p:nvPr/>
            </p:nvSpPr>
            <p:spPr bwMode="auto">
              <a:xfrm flipH="1">
                <a:off x="3002" y="2255"/>
                <a:ext cx="119" cy="21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80" name="Line 78"/>
              <p:cNvSpPr>
                <a:spLocks noChangeShapeType="1"/>
              </p:cNvSpPr>
              <p:nvPr/>
            </p:nvSpPr>
            <p:spPr bwMode="auto">
              <a:xfrm flipH="1">
                <a:off x="3083" y="2255"/>
                <a:ext cx="118" cy="21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676" name="Group 79"/>
            <p:cNvGrpSpPr>
              <a:grpSpLocks/>
            </p:cNvGrpSpPr>
            <p:nvPr/>
          </p:nvGrpSpPr>
          <p:grpSpPr bwMode="auto">
            <a:xfrm>
              <a:off x="3162" y="2255"/>
              <a:ext cx="200" cy="210"/>
              <a:chOff x="3162" y="2255"/>
              <a:chExt cx="200" cy="210"/>
            </a:xfrm>
          </p:grpSpPr>
          <p:sp>
            <p:nvSpPr>
              <p:cNvPr id="21677" name="Line 80"/>
              <p:cNvSpPr>
                <a:spLocks noChangeShapeType="1"/>
              </p:cNvSpPr>
              <p:nvPr/>
            </p:nvSpPr>
            <p:spPr bwMode="auto">
              <a:xfrm flipH="1">
                <a:off x="3162" y="2255"/>
                <a:ext cx="121" cy="21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78" name="Line 81"/>
              <p:cNvSpPr>
                <a:spLocks noChangeShapeType="1"/>
              </p:cNvSpPr>
              <p:nvPr/>
            </p:nvSpPr>
            <p:spPr bwMode="auto">
              <a:xfrm flipH="1">
                <a:off x="3243" y="2255"/>
                <a:ext cx="119" cy="21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1536" name="Group 82"/>
          <p:cNvGrpSpPr>
            <a:grpSpLocks/>
          </p:cNvGrpSpPr>
          <p:nvPr/>
        </p:nvGrpSpPr>
        <p:grpSpPr bwMode="auto">
          <a:xfrm>
            <a:off x="1260475" y="3579813"/>
            <a:ext cx="573088" cy="333375"/>
            <a:chOff x="794" y="2255"/>
            <a:chExt cx="361" cy="210"/>
          </a:xfrm>
        </p:grpSpPr>
        <p:grpSp>
          <p:nvGrpSpPr>
            <p:cNvPr id="21669" name="Group 83"/>
            <p:cNvGrpSpPr>
              <a:grpSpLocks/>
            </p:cNvGrpSpPr>
            <p:nvPr/>
          </p:nvGrpSpPr>
          <p:grpSpPr bwMode="auto">
            <a:xfrm>
              <a:off x="794" y="2255"/>
              <a:ext cx="199" cy="210"/>
              <a:chOff x="794" y="2255"/>
              <a:chExt cx="199" cy="210"/>
            </a:xfrm>
          </p:grpSpPr>
          <p:sp>
            <p:nvSpPr>
              <p:cNvPr id="21673" name="Line 84"/>
              <p:cNvSpPr>
                <a:spLocks noChangeShapeType="1"/>
              </p:cNvSpPr>
              <p:nvPr/>
            </p:nvSpPr>
            <p:spPr bwMode="auto">
              <a:xfrm flipH="1">
                <a:off x="794" y="2255"/>
                <a:ext cx="120" cy="21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74" name="Line 85"/>
              <p:cNvSpPr>
                <a:spLocks noChangeShapeType="1"/>
              </p:cNvSpPr>
              <p:nvPr/>
            </p:nvSpPr>
            <p:spPr bwMode="auto">
              <a:xfrm flipH="1">
                <a:off x="875" y="2255"/>
                <a:ext cx="118" cy="21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670" name="Group 86"/>
            <p:cNvGrpSpPr>
              <a:grpSpLocks/>
            </p:cNvGrpSpPr>
            <p:nvPr/>
          </p:nvGrpSpPr>
          <p:grpSpPr bwMode="auto">
            <a:xfrm>
              <a:off x="954" y="2255"/>
              <a:ext cx="201" cy="210"/>
              <a:chOff x="954" y="2255"/>
              <a:chExt cx="201" cy="210"/>
            </a:xfrm>
          </p:grpSpPr>
          <p:sp>
            <p:nvSpPr>
              <p:cNvPr id="21671" name="Line 87"/>
              <p:cNvSpPr>
                <a:spLocks noChangeShapeType="1"/>
              </p:cNvSpPr>
              <p:nvPr/>
            </p:nvSpPr>
            <p:spPr bwMode="auto">
              <a:xfrm flipH="1">
                <a:off x="954" y="2255"/>
                <a:ext cx="121" cy="21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72" name="Line 88"/>
              <p:cNvSpPr>
                <a:spLocks noChangeShapeType="1"/>
              </p:cNvSpPr>
              <p:nvPr/>
            </p:nvSpPr>
            <p:spPr bwMode="auto">
              <a:xfrm flipH="1">
                <a:off x="1036" y="2255"/>
                <a:ext cx="119" cy="21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1537" name="Group 89"/>
          <p:cNvGrpSpPr>
            <a:grpSpLocks/>
          </p:cNvGrpSpPr>
          <p:nvPr/>
        </p:nvGrpSpPr>
        <p:grpSpPr bwMode="auto">
          <a:xfrm>
            <a:off x="1196975" y="4081463"/>
            <a:ext cx="573088" cy="334962"/>
            <a:chOff x="754" y="2571"/>
            <a:chExt cx="361" cy="211"/>
          </a:xfrm>
        </p:grpSpPr>
        <p:grpSp>
          <p:nvGrpSpPr>
            <p:cNvPr id="21663" name="Group 90"/>
            <p:cNvGrpSpPr>
              <a:grpSpLocks/>
            </p:cNvGrpSpPr>
            <p:nvPr/>
          </p:nvGrpSpPr>
          <p:grpSpPr bwMode="auto">
            <a:xfrm>
              <a:off x="754" y="2571"/>
              <a:ext cx="199" cy="211"/>
              <a:chOff x="754" y="2571"/>
              <a:chExt cx="199" cy="211"/>
            </a:xfrm>
          </p:grpSpPr>
          <p:sp>
            <p:nvSpPr>
              <p:cNvPr id="21667" name="Line 91"/>
              <p:cNvSpPr>
                <a:spLocks noChangeShapeType="1"/>
              </p:cNvSpPr>
              <p:nvPr/>
            </p:nvSpPr>
            <p:spPr bwMode="auto">
              <a:xfrm flipH="1">
                <a:off x="754" y="2571"/>
                <a:ext cx="120" cy="21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68" name="Line 92"/>
              <p:cNvSpPr>
                <a:spLocks noChangeShapeType="1"/>
              </p:cNvSpPr>
              <p:nvPr/>
            </p:nvSpPr>
            <p:spPr bwMode="auto">
              <a:xfrm flipH="1">
                <a:off x="835" y="2571"/>
                <a:ext cx="118" cy="21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664" name="Group 93"/>
            <p:cNvGrpSpPr>
              <a:grpSpLocks/>
            </p:cNvGrpSpPr>
            <p:nvPr/>
          </p:nvGrpSpPr>
          <p:grpSpPr bwMode="auto">
            <a:xfrm>
              <a:off x="915" y="2571"/>
              <a:ext cx="200" cy="211"/>
              <a:chOff x="915" y="2571"/>
              <a:chExt cx="200" cy="211"/>
            </a:xfrm>
          </p:grpSpPr>
          <p:sp>
            <p:nvSpPr>
              <p:cNvPr id="21665" name="Line 94"/>
              <p:cNvSpPr>
                <a:spLocks noChangeShapeType="1"/>
              </p:cNvSpPr>
              <p:nvPr/>
            </p:nvSpPr>
            <p:spPr bwMode="auto">
              <a:xfrm flipH="1">
                <a:off x="915" y="2571"/>
                <a:ext cx="120" cy="21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66" name="Line 95"/>
              <p:cNvSpPr>
                <a:spLocks noChangeShapeType="1"/>
              </p:cNvSpPr>
              <p:nvPr/>
            </p:nvSpPr>
            <p:spPr bwMode="auto">
              <a:xfrm flipH="1">
                <a:off x="994" y="2571"/>
                <a:ext cx="121" cy="21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1538" name="Group 96"/>
          <p:cNvGrpSpPr>
            <a:grpSpLocks/>
          </p:cNvGrpSpPr>
          <p:nvPr/>
        </p:nvGrpSpPr>
        <p:grpSpPr bwMode="auto">
          <a:xfrm>
            <a:off x="1708150" y="4081463"/>
            <a:ext cx="571500" cy="334962"/>
            <a:chOff x="1076" y="2571"/>
            <a:chExt cx="360" cy="211"/>
          </a:xfrm>
        </p:grpSpPr>
        <p:grpSp>
          <p:nvGrpSpPr>
            <p:cNvPr id="21657" name="Group 97"/>
            <p:cNvGrpSpPr>
              <a:grpSpLocks/>
            </p:cNvGrpSpPr>
            <p:nvPr/>
          </p:nvGrpSpPr>
          <p:grpSpPr bwMode="auto">
            <a:xfrm>
              <a:off x="1076" y="2571"/>
              <a:ext cx="199" cy="211"/>
              <a:chOff x="1076" y="2571"/>
              <a:chExt cx="199" cy="211"/>
            </a:xfrm>
          </p:grpSpPr>
          <p:sp>
            <p:nvSpPr>
              <p:cNvPr id="21661" name="Line 98"/>
              <p:cNvSpPr>
                <a:spLocks noChangeShapeType="1"/>
              </p:cNvSpPr>
              <p:nvPr/>
            </p:nvSpPr>
            <p:spPr bwMode="auto">
              <a:xfrm flipH="1">
                <a:off x="1076" y="2571"/>
                <a:ext cx="118" cy="21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62" name="Line 99"/>
              <p:cNvSpPr>
                <a:spLocks noChangeShapeType="1"/>
              </p:cNvSpPr>
              <p:nvPr/>
            </p:nvSpPr>
            <p:spPr bwMode="auto">
              <a:xfrm flipH="1">
                <a:off x="1156" y="2571"/>
                <a:ext cx="119" cy="21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658" name="Group 100"/>
            <p:cNvGrpSpPr>
              <a:grpSpLocks/>
            </p:cNvGrpSpPr>
            <p:nvPr/>
          </p:nvGrpSpPr>
          <p:grpSpPr bwMode="auto">
            <a:xfrm>
              <a:off x="1237" y="2571"/>
              <a:ext cx="199" cy="211"/>
              <a:chOff x="1237" y="2571"/>
              <a:chExt cx="199" cy="211"/>
            </a:xfrm>
          </p:grpSpPr>
          <p:sp>
            <p:nvSpPr>
              <p:cNvPr id="21659" name="Line 101"/>
              <p:cNvSpPr>
                <a:spLocks noChangeShapeType="1"/>
              </p:cNvSpPr>
              <p:nvPr/>
            </p:nvSpPr>
            <p:spPr bwMode="auto">
              <a:xfrm flipH="1">
                <a:off x="1237" y="2571"/>
                <a:ext cx="118" cy="21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60" name="Line 102"/>
              <p:cNvSpPr>
                <a:spLocks noChangeShapeType="1"/>
              </p:cNvSpPr>
              <p:nvPr/>
            </p:nvSpPr>
            <p:spPr bwMode="auto">
              <a:xfrm flipH="1">
                <a:off x="1316" y="2571"/>
                <a:ext cx="120" cy="21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1539" name="Group 103"/>
          <p:cNvGrpSpPr>
            <a:grpSpLocks/>
          </p:cNvGrpSpPr>
          <p:nvPr/>
        </p:nvGrpSpPr>
        <p:grpSpPr bwMode="auto">
          <a:xfrm>
            <a:off x="2216150" y="4081463"/>
            <a:ext cx="571500" cy="334962"/>
            <a:chOff x="1396" y="2571"/>
            <a:chExt cx="360" cy="211"/>
          </a:xfrm>
        </p:grpSpPr>
        <p:grpSp>
          <p:nvGrpSpPr>
            <p:cNvPr id="21651" name="Group 104"/>
            <p:cNvGrpSpPr>
              <a:grpSpLocks/>
            </p:cNvGrpSpPr>
            <p:nvPr/>
          </p:nvGrpSpPr>
          <p:grpSpPr bwMode="auto">
            <a:xfrm>
              <a:off x="1396" y="2571"/>
              <a:ext cx="200" cy="211"/>
              <a:chOff x="1396" y="2571"/>
              <a:chExt cx="200" cy="211"/>
            </a:xfrm>
          </p:grpSpPr>
          <p:sp>
            <p:nvSpPr>
              <p:cNvPr id="21655" name="Line 105"/>
              <p:cNvSpPr>
                <a:spLocks noChangeShapeType="1"/>
              </p:cNvSpPr>
              <p:nvPr/>
            </p:nvSpPr>
            <p:spPr bwMode="auto">
              <a:xfrm flipH="1">
                <a:off x="1396" y="2571"/>
                <a:ext cx="120" cy="21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56" name="Line 106"/>
              <p:cNvSpPr>
                <a:spLocks noChangeShapeType="1"/>
              </p:cNvSpPr>
              <p:nvPr/>
            </p:nvSpPr>
            <p:spPr bwMode="auto">
              <a:xfrm flipH="1">
                <a:off x="1478" y="2571"/>
                <a:ext cx="118" cy="21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652" name="Group 107"/>
            <p:cNvGrpSpPr>
              <a:grpSpLocks/>
            </p:cNvGrpSpPr>
            <p:nvPr/>
          </p:nvGrpSpPr>
          <p:grpSpPr bwMode="auto">
            <a:xfrm>
              <a:off x="1557" y="2571"/>
              <a:ext cx="199" cy="211"/>
              <a:chOff x="1557" y="2571"/>
              <a:chExt cx="199" cy="211"/>
            </a:xfrm>
          </p:grpSpPr>
          <p:sp>
            <p:nvSpPr>
              <p:cNvPr id="21653" name="Line 108"/>
              <p:cNvSpPr>
                <a:spLocks noChangeShapeType="1"/>
              </p:cNvSpPr>
              <p:nvPr/>
            </p:nvSpPr>
            <p:spPr bwMode="auto">
              <a:xfrm flipH="1">
                <a:off x="1557" y="2571"/>
                <a:ext cx="120" cy="21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54" name="Line 109"/>
              <p:cNvSpPr>
                <a:spLocks noChangeShapeType="1"/>
              </p:cNvSpPr>
              <p:nvPr/>
            </p:nvSpPr>
            <p:spPr bwMode="auto">
              <a:xfrm flipH="1">
                <a:off x="1638" y="2571"/>
                <a:ext cx="118" cy="21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1540" name="Group 110"/>
          <p:cNvGrpSpPr>
            <a:grpSpLocks/>
          </p:cNvGrpSpPr>
          <p:nvPr/>
        </p:nvGrpSpPr>
        <p:grpSpPr bwMode="auto">
          <a:xfrm>
            <a:off x="2727325" y="4081463"/>
            <a:ext cx="571500" cy="334962"/>
            <a:chOff x="1718" y="2571"/>
            <a:chExt cx="360" cy="211"/>
          </a:xfrm>
        </p:grpSpPr>
        <p:grpSp>
          <p:nvGrpSpPr>
            <p:cNvPr id="21645" name="Group 111"/>
            <p:cNvGrpSpPr>
              <a:grpSpLocks/>
            </p:cNvGrpSpPr>
            <p:nvPr/>
          </p:nvGrpSpPr>
          <p:grpSpPr bwMode="auto">
            <a:xfrm>
              <a:off x="1718" y="2571"/>
              <a:ext cx="199" cy="211"/>
              <a:chOff x="1718" y="2571"/>
              <a:chExt cx="199" cy="211"/>
            </a:xfrm>
          </p:grpSpPr>
          <p:sp>
            <p:nvSpPr>
              <p:cNvPr id="21649" name="Line 112"/>
              <p:cNvSpPr>
                <a:spLocks noChangeShapeType="1"/>
              </p:cNvSpPr>
              <p:nvPr/>
            </p:nvSpPr>
            <p:spPr bwMode="auto">
              <a:xfrm flipH="1">
                <a:off x="1718" y="2571"/>
                <a:ext cx="120" cy="21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50" name="Line 113"/>
              <p:cNvSpPr>
                <a:spLocks noChangeShapeType="1"/>
              </p:cNvSpPr>
              <p:nvPr/>
            </p:nvSpPr>
            <p:spPr bwMode="auto">
              <a:xfrm flipH="1">
                <a:off x="1797" y="2571"/>
                <a:ext cx="120" cy="21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646" name="Group 114"/>
            <p:cNvGrpSpPr>
              <a:grpSpLocks/>
            </p:cNvGrpSpPr>
            <p:nvPr/>
          </p:nvGrpSpPr>
          <p:grpSpPr bwMode="auto">
            <a:xfrm>
              <a:off x="1878" y="2571"/>
              <a:ext cx="200" cy="211"/>
              <a:chOff x="1878" y="2571"/>
              <a:chExt cx="200" cy="211"/>
            </a:xfrm>
          </p:grpSpPr>
          <p:sp>
            <p:nvSpPr>
              <p:cNvPr id="21647" name="Line 115"/>
              <p:cNvSpPr>
                <a:spLocks noChangeShapeType="1"/>
              </p:cNvSpPr>
              <p:nvPr/>
            </p:nvSpPr>
            <p:spPr bwMode="auto">
              <a:xfrm flipH="1">
                <a:off x="1878" y="2571"/>
                <a:ext cx="119" cy="21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48" name="Line 116"/>
              <p:cNvSpPr>
                <a:spLocks noChangeShapeType="1"/>
              </p:cNvSpPr>
              <p:nvPr/>
            </p:nvSpPr>
            <p:spPr bwMode="auto">
              <a:xfrm flipH="1">
                <a:off x="1959" y="2571"/>
                <a:ext cx="119" cy="21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1541" name="Group 117"/>
          <p:cNvGrpSpPr>
            <a:grpSpLocks/>
          </p:cNvGrpSpPr>
          <p:nvPr/>
        </p:nvGrpSpPr>
        <p:grpSpPr bwMode="auto">
          <a:xfrm>
            <a:off x="3238500" y="4081463"/>
            <a:ext cx="315913" cy="334962"/>
            <a:chOff x="2040" y="2571"/>
            <a:chExt cx="199" cy="211"/>
          </a:xfrm>
        </p:grpSpPr>
        <p:sp>
          <p:nvSpPr>
            <p:cNvPr id="21643" name="Line 118"/>
            <p:cNvSpPr>
              <a:spLocks noChangeShapeType="1"/>
            </p:cNvSpPr>
            <p:nvPr/>
          </p:nvSpPr>
          <p:spPr bwMode="auto">
            <a:xfrm flipH="1">
              <a:off x="2040" y="2571"/>
              <a:ext cx="118" cy="2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44" name="Line 119"/>
            <p:cNvSpPr>
              <a:spLocks noChangeShapeType="1"/>
            </p:cNvSpPr>
            <p:nvPr/>
          </p:nvSpPr>
          <p:spPr bwMode="auto">
            <a:xfrm flipH="1">
              <a:off x="2119" y="2571"/>
              <a:ext cx="120" cy="2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542" name="Line 120"/>
          <p:cNvSpPr>
            <a:spLocks noChangeShapeType="1"/>
          </p:cNvSpPr>
          <p:nvPr/>
        </p:nvSpPr>
        <p:spPr bwMode="auto">
          <a:xfrm flipH="1">
            <a:off x="3490913" y="4081463"/>
            <a:ext cx="188912" cy="3349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43" name="Line 121"/>
          <p:cNvSpPr>
            <a:spLocks noChangeShapeType="1"/>
          </p:cNvSpPr>
          <p:nvPr/>
        </p:nvSpPr>
        <p:spPr bwMode="auto">
          <a:xfrm flipH="1">
            <a:off x="3619500" y="4138613"/>
            <a:ext cx="187325" cy="2778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544" name="Group 122"/>
          <p:cNvGrpSpPr>
            <a:grpSpLocks/>
          </p:cNvGrpSpPr>
          <p:nvPr/>
        </p:nvGrpSpPr>
        <p:grpSpPr bwMode="auto">
          <a:xfrm>
            <a:off x="5019675" y="4081463"/>
            <a:ext cx="573088" cy="334962"/>
            <a:chOff x="3162" y="2571"/>
            <a:chExt cx="361" cy="211"/>
          </a:xfrm>
        </p:grpSpPr>
        <p:grpSp>
          <p:nvGrpSpPr>
            <p:cNvPr id="21637" name="Group 123"/>
            <p:cNvGrpSpPr>
              <a:grpSpLocks/>
            </p:cNvGrpSpPr>
            <p:nvPr/>
          </p:nvGrpSpPr>
          <p:grpSpPr bwMode="auto">
            <a:xfrm>
              <a:off x="3162" y="2571"/>
              <a:ext cx="200" cy="211"/>
              <a:chOff x="3162" y="2571"/>
              <a:chExt cx="200" cy="211"/>
            </a:xfrm>
          </p:grpSpPr>
          <p:sp>
            <p:nvSpPr>
              <p:cNvPr id="21641" name="Line 124"/>
              <p:cNvSpPr>
                <a:spLocks noChangeShapeType="1"/>
              </p:cNvSpPr>
              <p:nvPr/>
            </p:nvSpPr>
            <p:spPr bwMode="auto">
              <a:xfrm flipH="1">
                <a:off x="3162" y="2571"/>
                <a:ext cx="121" cy="21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42" name="Line 125"/>
              <p:cNvSpPr>
                <a:spLocks noChangeShapeType="1"/>
              </p:cNvSpPr>
              <p:nvPr/>
            </p:nvSpPr>
            <p:spPr bwMode="auto">
              <a:xfrm flipH="1">
                <a:off x="3243" y="2571"/>
                <a:ext cx="119" cy="21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638" name="Group 126"/>
            <p:cNvGrpSpPr>
              <a:grpSpLocks/>
            </p:cNvGrpSpPr>
            <p:nvPr/>
          </p:nvGrpSpPr>
          <p:grpSpPr bwMode="auto">
            <a:xfrm>
              <a:off x="3324" y="2571"/>
              <a:ext cx="199" cy="211"/>
              <a:chOff x="3324" y="2571"/>
              <a:chExt cx="199" cy="211"/>
            </a:xfrm>
          </p:grpSpPr>
          <p:sp>
            <p:nvSpPr>
              <p:cNvPr id="21639" name="Line 127"/>
              <p:cNvSpPr>
                <a:spLocks noChangeShapeType="1"/>
              </p:cNvSpPr>
              <p:nvPr/>
            </p:nvSpPr>
            <p:spPr bwMode="auto">
              <a:xfrm flipH="1">
                <a:off x="3324" y="2571"/>
                <a:ext cx="120" cy="21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40" name="Line 128"/>
              <p:cNvSpPr>
                <a:spLocks noChangeShapeType="1"/>
              </p:cNvSpPr>
              <p:nvPr/>
            </p:nvSpPr>
            <p:spPr bwMode="auto">
              <a:xfrm flipH="1">
                <a:off x="3403" y="2571"/>
                <a:ext cx="120" cy="21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1545" name="Rectangle 129"/>
          <p:cNvSpPr>
            <a:spLocks noChangeArrowheads="1"/>
          </p:cNvSpPr>
          <p:nvPr/>
        </p:nvSpPr>
        <p:spPr bwMode="auto">
          <a:xfrm>
            <a:off x="4111625" y="4138613"/>
            <a:ext cx="6000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400" i="0">
                <a:latin typeface="Times New Roman"/>
              </a:rPr>
              <a:t>dados</a:t>
            </a:r>
          </a:p>
        </p:txBody>
      </p:sp>
      <p:sp>
        <p:nvSpPr>
          <p:cNvPr id="21546" name="Rectangle 135"/>
          <p:cNvSpPr>
            <a:spLocks noChangeArrowheads="1"/>
          </p:cNvSpPr>
          <p:nvPr/>
        </p:nvSpPr>
        <p:spPr bwMode="auto">
          <a:xfrm>
            <a:off x="2071688" y="3652838"/>
            <a:ext cx="17605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400" i="0">
                <a:latin typeface="Times New Roman"/>
              </a:rPr>
              <a:t>endereço de memória </a:t>
            </a:r>
          </a:p>
        </p:txBody>
      </p:sp>
      <p:grpSp>
        <p:nvGrpSpPr>
          <p:cNvPr id="21547" name="Group 13"/>
          <p:cNvGrpSpPr>
            <a:grpSpLocks/>
          </p:cNvGrpSpPr>
          <p:nvPr/>
        </p:nvGrpSpPr>
        <p:grpSpPr bwMode="auto">
          <a:xfrm>
            <a:off x="1196975" y="2906713"/>
            <a:ext cx="2465388" cy="223837"/>
            <a:chOff x="754" y="1831"/>
            <a:chExt cx="2769" cy="141"/>
          </a:xfrm>
        </p:grpSpPr>
        <p:sp>
          <p:nvSpPr>
            <p:cNvPr id="21614" name="Line 14"/>
            <p:cNvSpPr>
              <a:spLocks noChangeShapeType="1"/>
            </p:cNvSpPr>
            <p:nvPr/>
          </p:nvSpPr>
          <p:spPr bwMode="auto">
            <a:xfrm>
              <a:off x="754" y="1972"/>
              <a:ext cx="1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615" name="Group 15"/>
            <p:cNvGrpSpPr>
              <a:grpSpLocks/>
            </p:cNvGrpSpPr>
            <p:nvPr/>
          </p:nvGrpSpPr>
          <p:grpSpPr bwMode="auto">
            <a:xfrm>
              <a:off x="882" y="1831"/>
              <a:ext cx="487" cy="141"/>
              <a:chOff x="882" y="1831"/>
              <a:chExt cx="487" cy="141"/>
            </a:xfrm>
          </p:grpSpPr>
          <p:sp>
            <p:nvSpPr>
              <p:cNvPr id="21634" name="Line 16"/>
              <p:cNvSpPr>
                <a:spLocks noChangeShapeType="1"/>
              </p:cNvSpPr>
              <p:nvPr/>
            </p:nvSpPr>
            <p:spPr bwMode="auto">
              <a:xfrm flipV="1">
                <a:off x="882" y="1831"/>
                <a:ext cx="128" cy="1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35" name="Line 17"/>
              <p:cNvSpPr>
                <a:spLocks noChangeShapeType="1"/>
              </p:cNvSpPr>
              <p:nvPr/>
            </p:nvSpPr>
            <p:spPr bwMode="auto">
              <a:xfrm>
                <a:off x="1012" y="1831"/>
                <a:ext cx="22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36" name="Line 18"/>
              <p:cNvSpPr>
                <a:spLocks noChangeShapeType="1"/>
              </p:cNvSpPr>
              <p:nvPr/>
            </p:nvSpPr>
            <p:spPr bwMode="auto">
              <a:xfrm>
                <a:off x="1242" y="1832"/>
                <a:ext cx="127" cy="1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616" name="Group 19"/>
            <p:cNvGrpSpPr>
              <a:grpSpLocks/>
            </p:cNvGrpSpPr>
            <p:nvPr/>
          </p:nvGrpSpPr>
          <p:grpSpPr bwMode="auto">
            <a:xfrm>
              <a:off x="1370" y="1831"/>
              <a:ext cx="716" cy="141"/>
              <a:chOff x="1370" y="1831"/>
              <a:chExt cx="716" cy="141"/>
            </a:xfrm>
          </p:grpSpPr>
          <p:sp>
            <p:nvSpPr>
              <p:cNvPr id="21629" name="Line 20"/>
              <p:cNvSpPr>
                <a:spLocks noChangeShapeType="1"/>
              </p:cNvSpPr>
              <p:nvPr/>
            </p:nvSpPr>
            <p:spPr bwMode="auto">
              <a:xfrm>
                <a:off x="1370" y="1972"/>
                <a:ext cx="23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1630" name="Group 21"/>
              <p:cNvGrpSpPr>
                <a:grpSpLocks/>
              </p:cNvGrpSpPr>
              <p:nvPr/>
            </p:nvGrpSpPr>
            <p:grpSpPr bwMode="auto">
              <a:xfrm>
                <a:off x="1601" y="1831"/>
                <a:ext cx="485" cy="141"/>
                <a:chOff x="1601" y="1831"/>
                <a:chExt cx="485" cy="141"/>
              </a:xfrm>
            </p:grpSpPr>
            <p:sp>
              <p:nvSpPr>
                <p:cNvPr id="21631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1601" y="1831"/>
                  <a:ext cx="127" cy="14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632" name="Line 23"/>
                <p:cNvSpPr>
                  <a:spLocks noChangeShapeType="1"/>
                </p:cNvSpPr>
                <p:nvPr/>
              </p:nvSpPr>
              <p:spPr bwMode="auto">
                <a:xfrm>
                  <a:off x="1729" y="1831"/>
                  <a:ext cx="230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633" name="Line 24"/>
                <p:cNvSpPr>
                  <a:spLocks noChangeShapeType="1"/>
                </p:cNvSpPr>
                <p:nvPr/>
              </p:nvSpPr>
              <p:spPr bwMode="auto">
                <a:xfrm>
                  <a:off x="1960" y="1832"/>
                  <a:ext cx="126" cy="14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1617" name="Group 25"/>
            <p:cNvGrpSpPr>
              <a:grpSpLocks/>
            </p:cNvGrpSpPr>
            <p:nvPr/>
          </p:nvGrpSpPr>
          <p:grpSpPr bwMode="auto">
            <a:xfrm>
              <a:off x="2087" y="1831"/>
              <a:ext cx="717" cy="141"/>
              <a:chOff x="2087" y="1831"/>
              <a:chExt cx="717" cy="141"/>
            </a:xfrm>
          </p:grpSpPr>
          <p:sp>
            <p:nvSpPr>
              <p:cNvPr id="21624" name="Line 26"/>
              <p:cNvSpPr>
                <a:spLocks noChangeShapeType="1"/>
              </p:cNvSpPr>
              <p:nvPr/>
            </p:nvSpPr>
            <p:spPr bwMode="auto">
              <a:xfrm>
                <a:off x="2087" y="1972"/>
                <a:ext cx="23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1625" name="Group 27"/>
              <p:cNvGrpSpPr>
                <a:grpSpLocks/>
              </p:cNvGrpSpPr>
              <p:nvPr/>
            </p:nvGrpSpPr>
            <p:grpSpPr bwMode="auto">
              <a:xfrm>
                <a:off x="2318" y="1831"/>
                <a:ext cx="486" cy="141"/>
                <a:chOff x="2318" y="1831"/>
                <a:chExt cx="486" cy="141"/>
              </a:xfrm>
            </p:grpSpPr>
            <p:sp>
              <p:nvSpPr>
                <p:cNvPr id="21626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2318" y="1831"/>
                  <a:ext cx="127" cy="14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627" name="Line 29"/>
                <p:cNvSpPr>
                  <a:spLocks noChangeShapeType="1"/>
                </p:cNvSpPr>
                <p:nvPr/>
              </p:nvSpPr>
              <p:spPr bwMode="auto">
                <a:xfrm>
                  <a:off x="2446" y="1831"/>
                  <a:ext cx="230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628" name="Line 30"/>
                <p:cNvSpPr>
                  <a:spLocks noChangeShapeType="1"/>
                </p:cNvSpPr>
                <p:nvPr/>
              </p:nvSpPr>
              <p:spPr bwMode="auto">
                <a:xfrm>
                  <a:off x="2677" y="1832"/>
                  <a:ext cx="127" cy="14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1618" name="Group 31"/>
            <p:cNvGrpSpPr>
              <a:grpSpLocks/>
            </p:cNvGrpSpPr>
            <p:nvPr/>
          </p:nvGrpSpPr>
          <p:grpSpPr bwMode="auto">
            <a:xfrm>
              <a:off x="2805" y="1831"/>
              <a:ext cx="718" cy="141"/>
              <a:chOff x="2805" y="1831"/>
              <a:chExt cx="718" cy="141"/>
            </a:xfrm>
          </p:grpSpPr>
          <p:sp>
            <p:nvSpPr>
              <p:cNvPr id="21619" name="Line 32"/>
              <p:cNvSpPr>
                <a:spLocks noChangeShapeType="1"/>
              </p:cNvSpPr>
              <p:nvPr/>
            </p:nvSpPr>
            <p:spPr bwMode="auto">
              <a:xfrm>
                <a:off x="2805" y="1972"/>
                <a:ext cx="22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1620" name="Group 33"/>
              <p:cNvGrpSpPr>
                <a:grpSpLocks/>
              </p:cNvGrpSpPr>
              <p:nvPr/>
            </p:nvGrpSpPr>
            <p:grpSpPr bwMode="auto">
              <a:xfrm>
                <a:off x="3034" y="1831"/>
                <a:ext cx="489" cy="141"/>
                <a:chOff x="3034" y="1831"/>
                <a:chExt cx="489" cy="141"/>
              </a:xfrm>
            </p:grpSpPr>
            <p:sp>
              <p:nvSpPr>
                <p:cNvPr id="21621" name="Line 34"/>
                <p:cNvSpPr>
                  <a:spLocks noChangeShapeType="1"/>
                </p:cNvSpPr>
                <p:nvPr/>
              </p:nvSpPr>
              <p:spPr bwMode="auto">
                <a:xfrm flipV="1">
                  <a:off x="3034" y="1831"/>
                  <a:ext cx="128" cy="14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622" name="Line 35"/>
                <p:cNvSpPr>
                  <a:spLocks noChangeShapeType="1"/>
                </p:cNvSpPr>
                <p:nvPr/>
              </p:nvSpPr>
              <p:spPr bwMode="auto">
                <a:xfrm>
                  <a:off x="3164" y="1831"/>
                  <a:ext cx="230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623" name="Line 36"/>
                <p:cNvSpPr>
                  <a:spLocks noChangeShapeType="1"/>
                </p:cNvSpPr>
                <p:nvPr/>
              </p:nvSpPr>
              <p:spPr bwMode="auto">
                <a:xfrm>
                  <a:off x="3395" y="1832"/>
                  <a:ext cx="128" cy="14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21548" name="Line 130"/>
          <p:cNvSpPr>
            <a:spLocks noChangeShapeType="1"/>
          </p:cNvSpPr>
          <p:nvPr/>
        </p:nvSpPr>
        <p:spPr bwMode="auto">
          <a:xfrm flipV="1">
            <a:off x="1339850" y="2514600"/>
            <a:ext cx="3919538" cy="0"/>
          </a:xfrm>
          <a:prstGeom prst="line">
            <a:avLst/>
          </a:prstGeom>
          <a:noFill/>
          <a:ln w="12700">
            <a:solidFill>
              <a:srgbClr val="800000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49" name="Line 136"/>
          <p:cNvSpPr>
            <a:spLocks noChangeShapeType="1"/>
          </p:cNvSpPr>
          <p:nvPr/>
        </p:nvSpPr>
        <p:spPr bwMode="auto">
          <a:xfrm>
            <a:off x="1339850" y="2794000"/>
            <a:ext cx="6794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50" name="Line 137"/>
          <p:cNvSpPr>
            <a:spLocks noChangeShapeType="1"/>
          </p:cNvSpPr>
          <p:nvPr/>
        </p:nvSpPr>
        <p:spPr bwMode="auto">
          <a:xfrm>
            <a:off x="2019300" y="2794000"/>
            <a:ext cx="641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51" name="Line 138"/>
          <p:cNvSpPr>
            <a:spLocks noChangeShapeType="1"/>
          </p:cNvSpPr>
          <p:nvPr/>
        </p:nvSpPr>
        <p:spPr bwMode="auto">
          <a:xfrm>
            <a:off x="2662238" y="2794000"/>
            <a:ext cx="674687" cy="79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52" name="Rectangle 141"/>
          <p:cNvSpPr>
            <a:spLocks noChangeArrowheads="1"/>
          </p:cNvSpPr>
          <p:nvPr/>
        </p:nvSpPr>
        <p:spPr bwMode="auto">
          <a:xfrm>
            <a:off x="1473200" y="2525713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400" i="0">
                <a:latin typeface="Times New Roman"/>
              </a:rPr>
              <a:t>T1</a:t>
            </a:r>
          </a:p>
        </p:txBody>
      </p:sp>
      <p:sp>
        <p:nvSpPr>
          <p:cNvPr id="21553" name="Rectangle 142"/>
          <p:cNvSpPr>
            <a:spLocks noChangeArrowheads="1"/>
          </p:cNvSpPr>
          <p:nvPr/>
        </p:nvSpPr>
        <p:spPr bwMode="auto">
          <a:xfrm>
            <a:off x="2224088" y="2525713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400" i="0">
                <a:latin typeface="Times New Roman"/>
              </a:rPr>
              <a:t>T2</a:t>
            </a:r>
          </a:p>
        </p:txBody>
      </p:sp>
      <p:sp>
        <p:nvSpPr>
          <p:cNvPr id="21554" name="Rectangle 143"/>
          <p:cNvSpPr>
            <a:spLocks noChangeArrowheads="1"/>
          </p:cNvSpPr>
          <p:nvPr/>
        </p:nvSpPr>
        <p:spPr bwMode="auto">
          <a:xfrm>
            <a:off x="2868613" y="2525713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400" i="0">
                <a:latin typeface="Times New Roman"/>
              </a:rPr>
              <a:t>T3</a:t>
            </a:r>
          </a:p>
        </p:txBody>
      </p:sp>
      <p:sp>
        <p:nvSpPr>
          <p:cNvPr id="21555" name="Rectangle 145"/>
          <p:cNvSpPr>
            <a:spLocks noChangeArrowheads="1"/>
          </p:cNvSpPr>
          <p:nvPr/>
        </p:nvSpPr>
        <p:spPr bwMode="auto">
          <a:xfrm>
            <a:off x="8075613" y="1828800"/>
            <a:ext cx="1611312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600" i="0">
                <a:latin typeface="Times New Roman"/>
              </a:rPr>
              <a:t>T</a:t>
            </a:r>
            <a:r>
              <a:rPr lang="pt-BR" sz="1600" i="0" baseline="-25000">
                <a:latin typeface="Times New Roman"/>
              </a:rPr>
              <a:t>1 </a:t>
            </a:r>
            <a:r>
              <a:rPr lang="pt-BR" sz="1600" i="0">
                <a:latin typeface="Times New Roman"/>
              </a:rPr>
              <a:t>- CPU ativa</a:t>
            </a:r>
          </a:p>
          <a:p>
            <a:pPr eaLnBrk="0" hangingPunct="0"/>
            <a:r>
              <a:rPr lang="pt-BR" sz="1600" i="0">
                <a:latin typeface="Times New Roman"/>
              </a:rPr>
              <a:t>sinais de controle</a:t>
            </a:r>
          </a:p>
          <a:p>
            <a:pPr eaLnBrk="0" hangingPunct="0"/>
            <a:r>
              <a:rPr lang="pt-BR" sz="1600" i="0">
                <a:latin typeface="Times New Roman"/>
              </a:rPr>
              <a:t>e  endereço</a:t>
            </a:r>
          </a:p>
        </p:txBody>
      </p:sp>
      <p:sp>
        <p:nvSpPr>
          <p:cNvPr id="21556" name="Rectangle 146"/>
          <p:cNvSpPr>
            <a:spLocks noChangeArrowheads="1"/>
          </p:cNvSpPr>
          <p:nvPr/>
        </p:nvSpPr>
        <p:spPr bwMode="auto">
          <a:xfrm>
            <a:off x="8080375" y="2862263"/>
            <a:ext cx="154305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600" i="0">
                <a:latin typeface="Times New Roman"/>
              </a:rPr>
              <a:t>T</a:t>
            </a:r>
            <a:r>
              <a:rPr lang="pt-BR" sz="1600" i="0" baseline="-25000">
                <a:latin typeface="Times New Roman"/>
              </a:rPr>
              <a:t>2 </a:t>
            </a:r>
            <a:r>
              <a:rPr lang="pt-BR" sz="1600" i="0">
                <a:latin typeface="Times New Roman"/>
              </a:rPr>
              <a:t>- Endereço </a:t>
            </a:r>
          </a:p>
          <a:p>
            <a:pPr eaLnBrk="0" hangingPunct="0"/>
            <a:r>
              <a:rPr lang="pt-BR" sz="1600" i="0">
                <a:latin typeface="Times New Roman"/>
              </a:rPr>
              <a:t>estável no barra-</a:t>
            </a:r>
          </a:p>
          <a:p>
            <a:pPr eaLnBrk="0" hangingPunct="0"/>
            <a:r>
              <a:rPr lang="pt-BR" sz="1600" i="0">
                <a:latin typeface="Times New Roman"/>
              </a:rPr>
              <a:t>mento</a:t>
            </a:r>
          </a:p>
        </p:txBody>
      </p:sp>
      <p:sp>
        <p:nvSpPr>
          <p:cNvPr id="21557" name="Rectangle 147"/>
          <p:cNvSpPr>
            <a:spLocks noChangeArrowheads="1"/>
          </p:cNvSpPr>
          <p:nvPr/>
        </p:nvSpPr>
        <p:spPr bwMode="auto">
          <a:xfrm>
            <a:off x="8080375" y="4678363"/>
            <a:ext cx="1592263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600" i="0">
                <a:latin typeface="Times New Roman"/>
              </a:rPr>
              <a:t>T5</a:t>
            </a:r>
            <a:r>
              <a:rPr lang="pt-BR" sz="1600" i="0" baseline="-25000">
                <a:latin typeface="Times New Roman"/>
              </a:rPr>
              <a:t> </a:t>
            </a:r>
            <a:r>
              <a:rPr lang="pt-BR" sz="1600" i="0">
                <a:latin typeface="Times New Roman"/>
              </a:rPr>
              <a:t>- Memória li-</a:t>
            </a:r>
          </a:p>
          <a:p>
            <a:pPr eaLnBrk="0" hangingPunct="0"/>
            <a:r>
              <a:rPr lang="pt-BR" sz="1600" i="0">
                <a:latin typeface="Times New Roman"/>
              </a:rPr>
              <a:t>bera dados no</a:t>
            </a:r>
          </a:p>
          <a:p>
            <a:pPr eaLnBrk="0" hangingPunct="0"/>
            <a:r>
              <a:rPr lang="pt-BR" sz="1600" i="0">
                <a:latin typeface="Times New Roman"/>
              </a:rPr>
              <a:t>barramento</a:t>
            </a:r>
          </a:p>
          <a:p>
            <a:pPr eaLnBrk="0" hangingPunct="0"/>
            <a:endParaRPr lang="pt-BR" sz="1600" i="0">
              <a:latin typeface="Times New Roman"/>
            </a:endParaRPr>
          </a:p>
          <a:p>
            <a:pPr eaLnBrk="0" hangingPunct="0"/>
            <a:r>
              <a:rPr lang="pt-BR" sz="1600" i="0">
                <a:latin typeface="Times New Roman"/>
              </a:rPr>
              <a:t> -Dados são lidos</a:t>
            </a:r>
          </a:p>
          <a:p>
            <a:pPr eaLnBrk="0" hangingPunct="0"/>
            <a:r>
              <a:rPr lang="pt-BR" sz="1600" i="0">
                <a:latin typeface="Times New Roman"/>
              </a:rPr>
              <a:t>pela CPU</a:t>
            </a:r>
          </a:p>
          <a:p>
            <a:pPr eaLnBrk="0" hangingPunct="0"/>
            <a:r>
              <a:rPr lang="pt-BR" sz="1600" i="0">
                <a:latin typeface="Times New Roman"/>
              </a:rPr>
              <a:t>-CPU desabilita</a:t>
            </a:r>
          </a:p>
          <a:p>
            <a:pPr eaLnBrk="0" hangingPunct="0"/>
            <a:r>
              <a:rPr lang="pt-BR" sz="1600" i="0">
                <a:latin typeface="Times New Roman"/>
              </a:rPr>
              <a:t>controle</a:t>
            </a:r>
          </a:p>
        </p:txBody>
      </p:sp>
      <p:sp>
        <p:nvSpPr>
          <p:cNvPr id="21558" name="Rectangle 149"/>
          <p:cNvSpPr>
            <a:spLocks noChangeArrowheads="1"/>
          </p:cNvSpPr>
          <p:nvPr/>
        </p:nvSpPr>
        <p:spPr bwMode="auto">
          <a:xfrm>
            <a:off x="6254750" y="2033588"/>
            <a:ext cx="1552575" cy="449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600" i="0">
                <a:latin typeface="Times New Roman"/>
              </a:rPr>
              <a:t>MREQ - 0</a:t>
            </a:r>
          </a:p>
          <a:p>
            <a:pPr eaLnBrk="0" hangingPunct="0"/>
            <a:r>
              <a:rPr lang="pt-BR" sz="1600" i="0">
                <a:latin typeface="Times New Roman"/>
              </a:rPr>
              <a:t>RD - 0</a:t>
            </a:r>
          </a:p>
          <a:p>
            <a:pPr eaLnBrk="0" hangingPunct="0"/>
            <a:endParaRPr lang="pt-BR" sz="1600" i="0">
              <a:latin typeface="Times New Roman"/>
            </a:endParaRPr>
          </a:p>
          <a:p>
            <a:pPr eaLnBrk="0" hangingPunct="0"/>
            <a:endParaRPr lang="pt-BR" sz="1600" i="0">
              <a:latin typeface="Times New Roman"/>
            </a:endParaRPr>
          </a:p>
          <a:p>
            <a:pPr eaLnBrk="0" hangingPunct="0"/>
            <a:r>
              <a:rPr lang="pt-BR" sz="1600" i="0">
                <a:latin typeface="Times New Roman"/>
              </a:rPr>
              <a:t>Memória deco-</a:t>
            </a:r>
          </a:p>
          <a:p>
            <a:pPr eaLnBrk="0" hangingPunct="0"/>
            <a:r>
              <a:rPr lang="pt-BR" sz="1600" i="0">
                <a:latin typeface="Times New Roman"/>
              </a:rPr>
              <a:t>difica endereço</a:t>
            </a:r>
          </a:p>
          <a:p>
            <a:pPr eaLnBrk="0" hangingPunct="0"/>
            <a:endParaRPr lang="pt-BR" sz="1600" i="0">
              <a:latin typeface="Times New Roman"/>
            </a:endParaRPr>
          </a:p>
          <a:p>
            <a:pPr eaLnBrk="0" hangingPunct="0"/>
            <a:endParaRPr lang="pt-BR" sz="1600" i="0">
              <a:latin typeface="Times New Roman"/>
            </a:endParaRPr>
          </a:p>
          <a:p>
            <a:pPr eaLnBrk="0" hangingPunct="0"/>
            <a:r>
              <a:rPr lang="pt-BR" sz="1600" i="0">
                <a:latin typeface="Times New Roman"/>
              </a:rPr>
              <a:t>Espera (WAIT)</a:t>
            </a:r>
          </a:p>
          <a:p>
            <a:pPr eaLnBrk="0" hangingPunct="0"/>
            <a:endParaRPr lang="pt-BR" sz="1600" i="0">
              <a:latin typeface="Times New Roman"/>
            </a:endParaRPr>
          </a:p>
          <a:p>
            <a:pPr eaLnBrk="0" hangingPunct="0"/>
            <a:endParaRPr lang="pt-BR" sz="1600" i="0">
              <a:latin typeface="Times New Roman"/>
            </a:endParaRPr>
          </a:p>
          <a:p>
            <a:pPr eaLnBrk="0" hangingPunct="0"/>
            <a:r>
              <a:rPr lang="pt-BR" sz="1600" i="0">
                <a:latin typeface="Times New Roman"/>
              </a:rPr>
              <a:t>Memória coloca</a:t>
            </a:r>
          </a:p>
          <a:p>
            <a:pPr eaLnBrk="0" hangingPunct="0"/>
            <a:r>
              <a:rPr lang="pt-BR" sz="1600" i="0">
                <a:latin typeface="Times New Roman"/>
              </a:rPr>
              <a:t>dados  no barra -</a:t>
            </a:r>
          </a:p>
          <a:p>
            <a:pPr eaLnBrk="0" hangingPunct="0"/>
            <a:r>
              <a:rPr lang="pt-BR" sz="1600" i="0">
                <a:latin typeface="Times New Roman"/>
              </a:rPr>
              <a:t>mento de dados</a:t>
            </a:r>
          </a:p>
          <a:p>
            <a:pPr eaLnBrk="0" hangingPunct="0"/>
            <a:endParaRPr lang="pt-BR" sz="1600" i="0">
              <a:latin typeface="Times New Roman"/>
            </a:endParaRPr>
          </a:p>
          <a:p>
            <a:pPr eaLnBrk="0" hangingPunct="0"/>
            <a:endParaRPr lang="pt-BR" sz="1600" i="0">
              <a:latin typeface="Times New Roman"/>
            </a:endParaRPr>
          </a:p>
          <a:p>
            <a:pPr eaLnBrk="0" hangingPunct="0"/>
            <a:r>
              <a:rPr lang="pt-BR" sz="1600" i="0">
                <a:latin typeface="Times New Roman"/>
              </a:rPr>
              <a:t>MREQ  - 1</a:t>
            </a:r>
          </a:p>
          <a:p>
            <a:pPr eaLnBrk="0" hangingPunct="0"/>
            <a:r>
              <a:rPr lang="pt-BR" sz="1600" i="0">
                <a:latin typeface="Times New Roman"/>
              </a:rPr>
              <a:t>RD - 1</a:t>
            </a:r>
          </a:p>
        </p:txBody>
      </p:sp>
      <p:sp>
        <p:nvSpPr>
          <p:cNvPr id="21559" name="Rectangle 150"/>
          <p:cNvSpPr>
            <a:spLocks noChangeArrowheads="1"/>
          </p:cNvSpPr>
          <p:nvPr/>
        </p:nvSpPr>
        <p:spPr bwMode="auto">
          <a:xfrm>
            <a:off x="6197600" y="1963738"/>
            <a:ext cx="1720850" cy="673100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60" name="Rectangle 151"/>
          <p:cNvSpPr>
            <a:spLocks noChangeArrowheads="1"/>
          </p:cNvSpPr>
          <p:nvPr/>
        </p:nvSpPr>
        <p:spPr bwMode="auto">
          <a:xfrm>
            <a:off x="6197600" y="2940050"/>
            <a:ext cx="1695450" cy="677863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61" name="Rectangle 152"/>
          <p:cNvSpPr>
            <a:spLocks noChangeArrowheads="1"/>
          </p:cNvSpPr>
          <p:nvPr/>
        </p:nvSpPr>
        <p:spPr bwMode="auto">
          <a:xfrm>
            <a:off x="6197600" y="4654550"/>
            <a:ext cx="1695450" cy="820738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62" name="Rectangle 153"/>
          <p:cNvSpPr>
            <a:spLocks noChangeArrowheads="1"/>
          </p:cNvSpPr>
          <p:nvPr/>
        </p:nvSpPr>
        <p:spPr bwMode="auto">
          <a:xfrm>
            <a:off x="6249988" y="5840413"/>
            <a:ext cx="1643062" cy="706437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63" name="Line 154"/>
          <p:cNvSpPr>
            <a:spLocks noChangeShapeType="1"/>
          </p:cNvSpPr>
          <p:nvPr/>
        </p:nvSpPr>
        <p:spPr bwMode="auto">
          <a:xfrm>
            <a:off x="6357938" y="2033588"/>
            <a:ext cx="6588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64" name="Line 155"/>
          <p:cNvSpPr>
            <a:spLocks noChangeShapeType="1"/>
          </p:cNvSpPr>
          <p:nvPr/>
        </p:nvSpPr>
        <p:spPr bwMode="auto">
          <a:xfrm>
            <a:off x="6357938" y="2290763"/>
            <a:ext cx="2460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65" name="Line 156"/>
          <p:cNvSpPr>
            <a:spLocks noChangeShapeType="1"/>
          </p:cNvSpPr>
          <p:nvPr/>
        </p:nvSpPr>
        <p:spPr bwMode="auto">
          <a:xfrm>
            <a:off x="6369050" y="5924550"/>
            <a:ext cx="6588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66" name="Line 157"/>
          <p:cNvSpPr>
            <a:spLocks noChangeShapeType="1"/>
          </p:cNvSpPr>
          <p:nvPr/>
        </p:nvSpPr>
        <p:spPr bwMode="auto">
          <a:xfrm>
            <a:off x="6369050" y="6205538"/>
            <a:ext cx="2460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67" name="Line 158"/>
          <p:cNvSpPr>
            <a:spLocks noChangeShapeType="1"/>
          </p:cNvSpPr>
          <p:nvPr/>
        </p:nvSpPr>
        <p:spPr bwMode="auto">
          <a:xfrm>
            <a:off x="7073900" y="2649538"/>
            <a:ext cx="0" cy="284162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68" name="Line 159"/>
          <p:cNvSpPr>
            <a:spLocks noChangeShapeType="1"/>
          </p:cNvSpPr>
          <p:nvPr/>
        </p:nvSpPr>
        <p:spPr bwMode="auto">
          <a:xfrm>
            <a:off x="7058025" y="4373563"/>
            <a:ext cx="0" cy="284162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69" name="Line 160"/>
          <p:cNvSpPr>
            <a:spLocks noChangeShapeType="1"/>
          </p:cNvSpPr>
          <p:nvPr/>
        </p:nvSpPr>
        <p:spPr bwMode="auto">
          <a:xfrm flipH="1">
            <a:off x="7050088" y="5516563"/>
            <a:ext cx="7937" cy="344487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570" name="Group 169"/>
          <p:cNvGrpSpPr>
            <a:grpSpLocks/>
          </p:cNvGrpSpPr>
          <p:nvPr/>
        </p:nvGrpSpPr>
        <p:grpSpPr bwMode="auto">
          <a:xfrm>
            <a:off x="3668713" y="2898775"/>
            <a:ext cx="638175" cy="223838"/>
            <a:chOff x="1370" y="1831"/>
            <a:chExt cx="716" cy="141"/>
          </a:xfrm>
        </p:grpSpPr>
        <p:sp>
          <p:nvSpPr>
            <p:cNvPr id="21609" name="Line 170"/>
            <p:cNvSpPr>
              <a:spLocks noChangeShapeType="1"/>
            </p:cNvSpPr>
            <p:nvPr/>
          </p:nvSpPr>
          <p:spPr bwMode="auto">
            <a:xfrm>
              <a:off x="1370" y="1972"/>
              <a:ext cx="23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610" name="Group 171"/>
            <p:cNvGrpSpPr>
              <a:grpSpLocks/>
            </p:cNvGrpSpPr>
            <p:nvPr/>
          </p:nvGrpSpPr>
          <p:grpSpPr bwMode="auto">
            <a:xfrm>
              <a:off x="1601" y="1831"/>
              <a:ext cx="485" cy="141"/>
              <a:chOff x="1601" y="1831"/>
              <a:chExt cx="485" cy="141"/>
            </a:xfrm>
          </p:grpSpPr>
          <p:sp>
            <p:nvSpPr>
              <p:cNvPr id="21611" name="Line 172"/>
              <p:cNvSpPr>
                <a:spLocks noChangeShapeType="1"/>
              </p:cNvSpPr>
              <p:nvPr/>
            </p:nvSpPr>
            <p:spPr bwMode="auto">
              <a:xfrm flipV="1">
                <a:off x="1601" y="1831"/>
                <a:ext cx="127" cy="1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12" name="Line 173"/>
              <p:cNvSpPr>
                <a:spLocks noChangeShapeType="1"/>
              </p:cNvSpPr>
              <p:nvPr/>
            </p:nvSpPr>
            <p:spPr bwMode="auto">
              <a:xfrm>
                <a:off x="1729" y="1831"/>
                <a:ext cx="23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13" name="Line 174"/>
              <p:cNvSpPr>
                <a:spLocks noChangeShapeType="1"/>
              </p:cNvSpPr>
              <p:nvPr/>
            </p:nvSpPr>
            <p:spPr bwMode="auto">
              <a:xfrm>
                <a:off x="1960" y="1832"/>
                <a:ext cx="126" cy="1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1571" name="Group 175"/>
          <p:cNvGrpSpPr>
            <a:grpSpLocks/>
          </p:cNvGrpSpPr>
          <p:nvPr/>
        </p:nvGrpSpPr>
        <p:grpSpPr bwMode="auto">
          <a:xfrm>
            <a:off x="4308475" y="2898775"/>
            <a:ext cx="638175" cy="223838"/>
            <a:chOff x="2087" y="1831"/>
            <a:chExt cx="717" cy="141"/>
          </a:xfrm>
        </p:grpSpPr>
        <p:sp>
          <p:nvSpPr>
            <p:cNvPr id="21604" name="Line 176"/>
            <p:cNvSpPr>
              <a:spLocks noChangeShapeType="1"/>
            </p:cNvSpPr>
            <p:nvPr/>
          </p:nvSpPr>
          <p:spPr bwMode="auto">
            <a:xfrm>
              <a:off x="2087" y="1972"/>
              <a:ext cx="23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605" name="Group 177"/>
            <p:cNvGrpSpPr>
              <a:grpSpLocks/>
            </p:cNvGrpSpPr>
            <p:nvPr/>
          </p:nvGrpSpPr>
          <p:grpSpPr bwMode="auto">
            <a:xfrm>
              <a:off x="2318" y="1831"/>
              <a:ext cx="486" cy="141"/>
              <a:chOff x="2318" y="1831"/>
              <a:chExt cx="486" cy="141"/>
            </a:xfrm>
          </p:grpSpPr>
          <p:sp>
            <p:nvSpPr>
              <p:cNvPr id="21606" name="Line 178"/>
              <p:cNvSpPr>
                <a:spLocks noChangeShapeType="1"/>
              </p:cNvSpPr>
              <p:nvPr/>
            </p:nvSpPr>
            <p:spPr bwMode="auto">
              <a:xfrm flipV="1">
                <a:off x="2318" y="1831"/>
                <a:ext cx="127" cy="1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07" name="Line 179"/>
              <p:cNvSpPr>
                <a:spLocks noChangeShapeType="1"/>
              </p:cNvSpPr>
              <p:nvPr/>
            </p:nvSpPr>
            <p:spPr bwMode="auto">
              <a:xfrm>
                <a:off x="2446" y="1831"/>
                <a:ext cx="23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08" name="Line 180"/>
              <p:cNvSpPr>
                <a:spLocks noChangeShapeType="1"/>
              </p:cNvSpPr>
              <p:nvPr/>
            </p:nvSpPr>
            <p:spPr bwMode="auto">
              <a:xfrm>
                <a:off x="2677" y="1832"/>
                <a:ext cx="127" cy="1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1572" name="Group 181"/>
          <p:cNvGrpSpPr>
            <a:grpSpLocks/>
          </p:cNvGrpSpPr>
          <p:nvPr/>
        </p:nvGrpSpPr>
        <p:grpSpPr bwMode="auto">
          <a:xfrm>
            <a:off x="4946650" y="2898775"/>
            <a:ext cx="639763" cy="223838"/>
            <a:chOff x="2805" y="1831"/>
            <a:chExt cx="718" cy="141"/>
          </a:xfrm>
        </p:grpSpPr>
        <p:sp>
          <p:nvSpPr>
            <p:cNvPr id="21599" name="Line 182"/>
            <p:cNvSpPr>
              <a:spLocks noChangeShapeType="1"/>
            </p:cNvSpPr>
            <p:nvPr/>
          </p:nvSpPr>
          <p:spPr bwMode="auto">
            <a:xfrm>
              <a:off x="2805" y="1972"/>
              <a:ext cx="2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600" name="Group 183"/>
            <p:cNvGrpSpPr>
              <a:grpSpLocks/>
            </p:cNvGrpSpPr>
            <p:nvPr/>
          </p:nvGrpSpPr>
          <p:grpSpPr bwMode="auto">
            <a:xfrm>
              <a:off x="3034" y="1831"/>
              <a:ext cx="489" cy="141"/>
              <a:chOff x="3034" y="1831"/>
              <a:chExt cx="489" cy="141"/>
            </a:xfrm>
          </p:grpSpPr>
          <p:sp>
            <p:nvSpPr>
              <p:cNvPr id="21601" name="Line 184"/>
              <p:cNvSpPr>
                <a:spLocks noChangeShapeType="1"/>
              </p:cNvSpPr>
              <p:nvPr/>
            </p:nvSpPr>
            <p:spPr bwMode="auto">
              <a:xfrm flipV="1">
                <a:off x="3034" y="1831"/>
                <a:ext cx="128" cy="1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02" name="Line 185"/>
              <p:cNvSpPr>
                <a:spLocks noChangeShapeType="1"/>
              </p:cNvSpPr>
              <p:nvPr/>
            </p:nvSpPr>
            <p:spPr bwMode="auto">
              <a:xfrm>
                <a:off x="3164" y="1831"/>
                <a:ext cx="23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03" name="Line 186"/>
              <p:cNvSpPr>
                <a:spLocks noChangeShapeType="1"/>
              </p:cNvSpPr>
              <p:nvPr/>
            </p:nvSpPr>
            <p:spPr bwMode="auto">
              <a:xfrm>
                <a:off x="3395" y="1832"/>
                <a:ext cx="128" cy="1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1573" name="Line 188"/>
          <p:cNvSpPr>
            <a:spLocks noChangeShapeType="1"/>
          </p:cNvSpPr>
          <p:nvPr/>
        </p:nvSpPr>
        <p:spPr bwMode="auto">
          <a:xfrm>
            <a:off x="3313113" y="2786063"/>
            <a:ext cx="630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74" name="Line 189"/>
          <p:cNvSpPr>
            <a:spLocks noChangeShapeType="1"/>
          </p:cNvSpPr>
          <p:nvPr/>
        </p:nvSpPr>
        <p:spPr bwMode="auto">
          <a:xfrm>
            <a:off x="3943350" y="2786063"/>
            <a:ext cx="641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75" name="Line 190"/>
          <p:cNvSpPr>
            <a:spLocks noChangeShapeType="1"/>
          </p:cNvSpPr>
          <p:nvPr/>
        </p:nvSpPr>
        <p:spPr bwMode="auto">
          <a:xfrm>
            <a:off x="4586288" y="2786063"/>
            <a:ext cx="6492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76" name="Rectangle 191"/>
          <p:cNvSpPr>
            <a:spLocks noChangeArrowheads="1"/>
          </p:cNvSpPr>
          <p:nvPr/>
        </p:nvSpPr>
        <p:spPr bwMode="auto">
          <a:xfrm>
            <a:off x="3397250" y="2517775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400" i="0">
                <a:latin typeface="Times New Roman"/>
              </a:rPr>
              <a:t>T4</a:t>
            </a:r>
          </a:p>
        </p:txBody>
      </p:sp>
      <p:sp>
        <p:nvSpPr>
          <p:cNvPr id="21577" name="Rectangle 192"/>
          <p:cNvSpPr>
            <a:spLocks noChangeArrowheads="1"/>
          </p:cNvSpPr>
          <p:nvPr/>
        </p:nvSpPr>
        <p:spPr bwMode="auto">
          <a:xfrm>
            <a:off x="4148138" y="2517775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400" i="0">
                <a:latin typeface="Times New Roman"/>
              </a:rPr>
              <a:t>T5</a:t>
            </a:r>
          </a:p>
        </p:txBody>
      </p:sp>
      <p:sp>
        <p:nvSpPr>
          <p:cNvPr id="21578" name="Rectangle 193"/>
          <p:cNvSpPr>
            <a:spLocks noChangeArrowheads="1"/>
          </p:cNvSpPr>
          <p:nvPr/>
        </p:nvSpPr>
        <p:spPr bwMode="auto">
          <a:xfrm>
            <a:off x="4792663" y="2517775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400" i="0">
                <a:latin typeface="Times New Roman"/>
              </a:rPr>
              <a:t>T6</a:t>
            </a:r>
          </a:p>
        </p:txBody>
      </p:sp>
      <p:grpSp>
        <p:nvGrpSpPr>
          <p:cNvPr id="21579" name="Group 205"/>
          <p:cNvGrpSpPr>
            <a:grpSpLocks/>
          </p:cNvGrpSpPr>
          <p:nvPr/>
        </p:nvGrpSpPr>
        <p:grpSpPr bwMode="auto">
          <a:xfrm>
            <a:off x="1450975" y="2349500"/>
            <a:ext cx="3808413" cy="3763963"/>
            <a:chOff x="914" y="1480"/>
            <a:chExt cx="2399" cy="2036"/>
          </a:xfrm>
        </p:grpSpPr>
        <p:sp>
          <p:nvSpPr>
            <p:cNvPr id="21591" name="Line 131"/>
            <p:cNvSpPr>
              <a:spLocks noChangeShapeType="1"/>
            </p:cNvSpPr>
            <p:nvPr/>
          </p:nvSpPr>
          <p:spPr bwMode="auto">
            <a:xfrm>
              <a:off x="914" y="1480"/>
              <a:ext cx="0" cy="19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2" name="Line 132"/>
            <p:cNvSpPr>
              <a:spLocks noChangeShapeType="1"/>
            </p:cNvSpPr>
            <p:nvPr/>
          </p:nvSpPr>
          <p:spPr bwMode="auto">
            <a:xfrm>
              <a:off x="2922" y="1515"/>
              <a:ext cx="0" cy="19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3" name="Line 133"/>
            <p:cNvSpPr>
              <a:spLocks noChangeShapeType="1"/>
            </p:cNvSpPr>
            <p:nvPr/>
          </p:nvSpPr>
          <p:spPr bwMode="auto">
            <a:xfrm>
              <a:off x="1300" y="1561"/>
              <a:ext cx="0" cy="188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4" name="Line 134"/>
            <p:cNvSpPr>
              <a:spLocks noChangeShapeType="1"/>
            </p:cNvSpPr>
            <p:nvPr/>
          </p:nvSpPr>
          <p:spPr bwMode="auto">
            <a:xfrm>
              <a:off x="2720" y="1832"/>
              <a:ext cx="0" cy="165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5" name="Line 139"/>
            <p:cNvSpPr>
              <a:spLocks noChangeShapeType="1"/>
            </p:cNvSpPr>
            <p:nvPr/>
          </p:nvSpPr>
          <p:spPr bwMode="auto">
            <a:xfrm>
              <a:off x="1677" y="1550"/>
              <a:ext cx="0" cy="19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6" name="Line 140"/>
            <p:cNvSpPr>
              <a:spLocks noChangeShapeType="1"/>
            </p:cNvSpPr>
            <p:nvPr/>
          </p:nvSpPr>
          <p:spPr bwMode="auto">
            <a:xfrm>
              <a:off x="2513" y="1550"/>
              <a:ext cx="0" cy="19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7" name="Line 194"/>
            <p:cNvSpPr>
              <a:spLocks noChangeShapeType="1"/>
            </p:cNvSpPr>
            <p:nvPr/>
          </p:nvSpPr>
          <p:spPr bwMode="auto">
            <a:xfrm>
              <a:off x="2104" y="1561"/>
              <a:ext cx="0" cy="19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8" name="Line 195"/>
            <p:cNvSpPr>
              <a:spLocks noChangeShapeType="1"/>
            </p:cNvSpPr>
            <p:nvPr/>
          </p:nvSpPr>
          <p:spPr bwMode="auto">
            <a:xfrm>
              <a:off x="3313" y="1546"/>
              <a:ext cx="0" cy="19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580" name="Rectangle 196"/>
          <p:cNvSpPr>
            <a:spLocks noChangeArrowheads="1"/>
          </p:cNvSpPr>
          <p:nvPr/>
        </p:nvSpPr>
        <p:spPr bwMode="auto">
          <a:xfrm>
            <a:off x="414338" y="5819775"/>
            <a:ext cx="6477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400" i="0">
                <a:latin typeface="Times New Roman"/>
              </a:rPr>
              <a:t>WAIT</a:t>
            </a:r>
          </a:p>
        </p:txBody>
      </p:sp>
      <p:grpSp>
        <p:nvGrpSpPr>
          <p:cNvPr id="21581" name="Group 204"/>
          <p:cNvGrpSpPr>
            <a:grpSpLocks/>
          </p:cNvGrpSpPr>
          <p:nvPr/>
        </p:nvGrpSpPr>
        <p:grpSpPr bwMode="auto">
          <a:xfrm>
            <a:off x="2828925" y="5734050"/>
            <a:ext cx="1325563" cy="277813"/>
            <a:chOff x="1410" y="3612"/>
            <a:chExt cx="1563" cy="175"/>
          </a:xfrm>
        </p:grpSpPr>
        <p:sp>
          <p:nvSpPr>
            <p:cNvPr id="21588" name="Line 198"/>
            <p:cNvSpPr>
              <a:spLocks noChangeShapeType="1"/>
            </p:cNvSpPr>
            <p:nvPr/>
          </p:nvSpPr>
          <p:spPr bwMode="auto">
            <a:xfrm>
              <a:off x="1410" y="3621"/>
              <a:ext cx="139" cy="16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89" name="Line 199"/>
            <p:cNvSpPr>
              <a:spLocks noChangeShapeType="1"/>
            </p:cNvSpPr>
            <p:nvPr/>
          </p:nvSpPr>
          <p:spPr bwMode="auto">
            <a:xfrm>
              <a:off x="1550" y="3787"/>
              <a:ext cx="127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0" name="Line 200"/>
            <p:cNvSpPr>
              <a:spLocks noChangeShapeType="1"/>
            </p:cNvSpPr>
            <p:nvPr/>
          </p:nvSpPr>
          <p:spPr bwMode="auto">
            <a:xfrm flipV="1">
              <a:off x="2824" y="3612"/>
              <a:ext cx="149" cy="17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582" name="Line 201"/>
          <p:cNvSpPr>
            <a:spLocks noChangeShapeType="1"/>
          </p:cNvSpPr>
          <p:nvPr/>
        </p:nvSpPr>
        <p:spPr bwMode="auto">
          <a:xfrm flipV="1">
            <a:off x="4156075" y="5732463"/>
            <a:ext cx="1382713" cy="79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83" name="Line 202"/>
          <p:cNvSpPr>
            <a:spLocks noChangeShapeType="1"/>
          </p:cNvSpPr>
          <p:nvPr/>
        </p:nvSpPr>
        <p:spPr bwMode="auto">
          <a:xfrm flipH="1" flipV="1">
            <a:off x="1206500" y="5746750"/>
            <a:ext cx="1654175" cy="79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84" name="Line 203"/>
          <p:cNvSpPr>
            <a:spLocks noChangeShapeType="1"/>
          </p:cNvSpPr>
          <p:nvPr/>
        </p:nvSpPr>
        <p:spPr bwMode="auto">
          <a:xfrm>
            <a:off x="506413" y="5843588"/>
            <a:ext cx="460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85" name="Rectangle 206"/>
          <p:cNvSpPr>
            <a:spLocks noChangeArrowheads="1"/>
          </p:cNvSpPr>
          <p:nvPr/>
        </p:nvSpPr>
        <p:spPr bwMode="auto">
          <a:xfrm>
            <a:off x="6199188" y="3932238"/>
            <a:ext cx="1695450" cy="441325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86" name="Line 207"/>
          <p:cNvSpPr>
            <a:spLocks noChangeShapeType="1"/>
          </p:cNvSpPr>
          <p:nvPr/>
        </p:nvSpPr>
        <p:spPr bwMode="auto">
          <a:xfrm>
            <a:off x="7056438" y="3644900"/>
            <a:ext cx="0" cy="284163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87" name="Rectangle 208"/>
          <p:cNvSpPr>
            <a:spLocks noChangeArrowheads="1"/>
          </p:cNvSpPr>
          <p:nvPr/>
        </p:nvSpPr>
        <p:spPr bwMode="auto">
          <a:xfrm>
            <a:off x="8102600" y="3813175"/>
            <a:ext cx="16637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pt-BR" sz="1600" i="0">
                <a:latin typeface="Times New Roman"/>
              </a:rPr>
              <a:t>T3, T4</a:t>
            </a:r>
            <a:r>
              <a:rPr lang="pt-BR" sz="1600" i="0" baseline="-25000">
                <a:latin typeface="Times New Roman"/>
              </a:rPr>
              <a:t> </a:t>
            </a:r>
            <a:r>
              <a:rPr lang="pt-BR" sz="1600" i="0">
                <a:latin typeface="Times New Roman"/>
              </a:rPr>
              <a:t>- Espere </a:t>
            </a:r>
          </a:p>
          <a:p>
            <a:pPr eaLnBrk="0" hangingPunct="0"/>
            <a:r>
              <a:rPr lang="pt-BR" sz="1600" i="0">
                <a:latin typeface="Times New Roman"/>
              </a:rPr>
              <a:t>sinal de wait </a:t>
            </a:r>
          </a:p>
          <a:p>
            <a:pPr eaLnBrk="0" hangingPunct="0"/>
            <a:r>
              <a:rPr lang="pt-BR" sz="1600" i="0">
                <a:latin typeface="Times New Roman"/>
              </a:rPr>
              <a:t>desligar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Barramento - Arbitragem </a:t>
            </a:r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algn="just"/>
            <a:r>
              <a:rPr lang="pt-BR" sz="2800" b="1" smtClean="0"/>
              <a:t>O que acontece quando dois ou mais dispositivos querem se tornar mestres do barramento ao mesmo tempo?</a:t>
            </a:r>
          </a:p>
          <a:p>
            <a:pPr lvl="2"/>
            <a:r>
              <a:rPr lang="pt-BR" smtClean="0"/>
              <a:t>Pode existir uma inviabilidade de operações (caos) do sistema se não houver um mecanismo adequado de arbitragem do barramento.</a:t>
            </a:r>
          </a:p>
          <a:p>
            <a:pPr lvl="2"/>
            <a:r>
              <a:rPr lang="pt-BR" smtClean="0"/>
              <a:t>A arbitragem decide qual mestre terá o controle do barramento num dado instante</a:t>
            </a:r>
          </a:p>
          <a:p>
            <a:pPr lvl="1"/>
            <a:r>
              <a:rPr lang="pt-BR" b="1" smtClean="0"/>
              <a:t>Arbitragem centralizada</a:t>
            </a:r>
          </a:p>
          <a:p>
            <a:pPr lvl="1"/>
            <a:r>
              <a:rPr lang="pt-BR" b="1" smtClean="0"/>
              <a:t>Arbitragem descentralizada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Barramento - </a:t>
            </a:r>
            <a:r>
              <a:rPr lang="pt-BR" sz="3200" smtClean="0"/>
              <a:t>Arbitragem Centralizada</a:t>
            </a:r>
          </a:p>
        </p:txBody>
      </p:sp>
      <p:grpSp>
        <p:nvGrpSpPr>
          <p:cNvPr id="23555" name="Group 32"/>
          <p:cNvGrpSpPr>
            <a:grpSpLocks/>
          </p:cNvGrpSpPr>
          <p:nvPr/>
        </p:nvGrpSpPr>
        <p:grpSpPr bwMode="auto">
          <a:xfrm>
            <a:off x="2547938" y="3333750"/>
            <a:ext cx="6367462" cy="2370138"/>
            <a:chOff x="1605" y="2100"/>
            <a:chExt cx="4011" cy="1493"/>
          </a:xfrm>
        </p:grpSpPr>
        <p:sp>
          <p:nvSpPr>
            <p:cNvPr id="23557" name="Rectangle 3"/>
            <p:cNvSpPr>
              <a:spLocks noChangeArrowheads="1"/>
            </p:cNvSpPr>
            <p:nvPr/>
          </p:nvSpPr>
          <p:spPr bwMode="auto">
            <a:xfrm>
              <a:off x="1620" y="2776"/>
              <a:ext cx="928" cy="760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58" name="Rectangle 4"/>
            <p:cNvSpPr>
              <a:spLocks noChangeArrowheads="1"/>
            </p:cNvSpPr>
            <p:nvPr/>
          </p:nvSpPr>
          <p:spPr bwMode="auto">
            <a:xfrm>
              <a:off x="3128" y="2776"/>
              <a:ext cx="564" cy="808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59" name="Rectangle 5"/>
            <p:cNvSpPr>
              <a:spLocks noChangeArrowheads="1"/>
            </p:cNvSpPr>
            <p:nvPr/>
          </p:nvSpPr>
          <p:spPr bwMode="auto">
            <a:xfrm>
              <a:off x="4116" y="2776"/>
              <a:ext cx="564" cy="808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0" name="Rectangle 6"/>
            <p:cNvSpPr>
              <a:spLocks noChangeArrowheads="1"/>
            </p:cNvSpPr>
            <p:nvPr/>
          </p:nvSpPr>
          <p:spPr bwMode="auto">
            <a:xfrm>
              <a:off x="5052" y="2776"/>
              <a:ext cx="564" cy="808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1" name="Line 7"/>
            <p:cNvSpPr>
              <a:spLocks noChangeShapeType="1"/>
            </p:cNvSpPr>
            <p:nvPr/>
          </p:nvSpPr>
          <p:spPr bwMode="auto">
            <a:xfrm>
              <a:off x="2449" y="2580"/>
              <a:ext cx="831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2" name="Line 8"/>
            <p:cNvSpPr>
              <a:spLocks noChangeShapeType="1"/>
            </p:cNvSpPr>
            <p:nvPr/>
          </p:nvSpPr>
          <p:spPr bwMode="auto">
            <a:xfrm>
              <a:off x="2345" y="2484"/>
              <a:ext cx="1091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3" name="Line 9"/>
            <p:cNvSpPr>
              <a:spLocks noChangeShapeType="1"/>
            </p:cNvSpPr>
            <p:nvPr/>
          </p:nvSpPr>
          <p:spPr bwMode="auto">
            <a:xfrm>
              <a:off x="2189" y="2388"/>
              <a:ext cx="2079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4" name="Line 10"/>
            <p:cNvSpPr>
              <a:spLocks noChangeShapeType="1"/>
            </p:cNvSpPr>
            <p:nvPr/>
          </p:nvSpPr>
          <p:spPr bwMode="auto">
            <a:xfrm>
              <a:off x="2085" y="2292"/>
              <a:ext cx="2339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5" name="Line 11"/>
            <p:cNvSpPr>
              <a:spLocks noChangeShapeType="1"/>
            </p:cNvSpPr>
            <p:nvPr/>
          </p:nvSpPr>
          <p:spPr bwMode="auto">
            <a:xfrm>
              <a:off x="1929" y="2196"/>
              <a:ext cx="3327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6" name="Line 12"/>
            <p:cNvSpPr>
              <a:spLocks noChangeShapeType="1"/>
            </p:cNvSpPr>
            <p:nvPr/>
          </p:nvSpPr>
          <p:spPr bwMode="auto">
            <a:xfrm>
              <a:off x="1773" y="2100"/>
              <a:ext cx="3639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7" name="Line 13"/>
            <p:cNvSpPr>
              <a:spLocks noChangeShapeType="1"/>
            </p:cNvSpPr>
            <p:nvPr/>
          </p:nvSpPr>
          <p:spPr bwMode="auto">
            <a:xfrm>
              <a:off x="2344" y="2485"/>
              <a:ext cx="0" cy="287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8" name="Line 14"/>
            <p:cNvSpPr>
              <a:spLocks noChangeShapeType="1"/>
            </p:cNvSpPr>
            <p:nvPr/>
          </p:nvSpPr>
          <p:spPr bwMode="auto">
            <a:xfrm>
              <a:off x="2448" y="2581"/>
              <a:ext cx="0" cy="19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9" name="Line 15"/>
            <p:cNvSpPr>
              <a:spLocks noChangeShapeType="1"/>
            </p:cNvSpPr>
            <p:nvPr/>
          </p:nvSpPr>
          <p:spPr bwMode="auto">
            <a:xfrm>
              <a:off x="2084" y="2293"/>
              <a:ext cx="0" cy="479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0" name="Line 16"/>
            <p:cNvSpPr>
              <a:spLocks noChangeShapeType="1"/>
            </p:cNvSpPr>
            <p:nvPr/>
          </p:nvSpPr>
          <p:spPr bwMode="auto">
            <a:xfrm>
              <a:off x="1772" y="2101"/>
              <a:ext cx="0" cy="67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1" name="Line 17"/>
            <p:cNvSpPr>
              <a:spLocks noChangeShapeType="1"/>
            </p:cNvSpPr>
            <p:nvPr/>
          </p:nvSpPr>
          <p:spPr bwMode="auto">
            <a:xfrm>
              <a:off x="2188" y="2389"/>
              <a:ext cx="0" cy="383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2" name="Line 18"/>
            <p:cNvSpPr>
              <a:spLocks noChangeShapeType="1"/>
            </p:cNvSpPr>
            <p:nvPr/>
          </p:nvSpPr>
          <p:spPr bwMode="auto">
            <a:xfrm>
              <a:off x="1928" y="2197"/>
              <a:ext cx="0" cy="575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3" name="Line 19"/>
            <p:cNvSpPr>
              <a:spLocks noChangeShapeType="1"/>
            </p:cNvSpPr>
            <p:nvPr/>
          </p:nvSpPr>
          <p:spPr bwMode="auto">
            <a:xfrm>
              <a:off x="3280" y="2581"/>
              <a:ext cx="0" cy="19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4" name="Line 20"/>
            <p:cNvSpPr>
              <a:spLocks noChangeShapeType="1"/>
            </p:cNvSpPr>
            <p:nvPr/>
          </p:nvSpPr>
          <p:spPr bwMode="auto">
            <a:xfrm>
              <a:off x="4268" y="2389"/>
              <a:ext cx="0" cy="383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5" name="Line 21"/>
            <p:cNvSpPr>
              <a:spLocks noChangeShapeType="1"/>
            </p:cNvSpPr>
            <p:nvPr/>
          </p:nvSpPr>
          <p:spPr bwMode="auto">
            <a:xfrm>
              <a:off x="5256" y="2197"/>
              <a:ext cx="0" cy="575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6" name="Line 22"/>
            <p:cNvSpPr>
              <a:spLocks noChangeShapeType="1"/>
            </p:cNvSpPr>
            <p:nvPr/>
          </p:nvSpPr>
          <p:spPr bwMode="auto">
            <a:xfrm>
              <a:off x="4424" y="2293"/>
              <a:ext cx="0" cy="479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7" name="Line 23"/>
            <p:cNvSpPr>
              <a:spLocks noChangeShapeType="1"/>
            </p:cNvSpPr>
            <p:nvPr/>
          </p:nvSpPr>
          <p:spPr bwMode="auto">
            <a:xfrm>
              <a:off x="5412" y="2101"/>
              <a:ext cx="0" cy="67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8" name="Line 24"/>
            <p:cNvSpPr>
              <a:spLocks noChangeShapeType="1"/>
            </p:cNvSpPr>
            <p:nvPr/>
          </p:nvSpPr>
          <p:spPr bwMode="auto">
            <a:xfrm>
              <a:off x="3436" y="2485"/>
              <a:ext cx="0" cy="287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9" name="Rectangle 25"/>
            <p:cNvSpPr>
              <a:spLocks noChangeArrowheads="1"/>
            </p:cNvSpPr>
            <p:nvPr/>
          </p:nvSpPr>
          <p:spPr bwMode="auto">
            <a:xfrm>
              <a:off x="1605" y="3045"/>
              <a:ext cx="82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800">
                  <a:solidFill>
                    <a:schemeClr val="tx2"/>
                  </a:solidFill>
                </a:rPr>
                <a:t>Árbitro PCI</a:t>
              </a:r>
            </a:p>
          </p:txBody>
        </p:sp>
        <p:sp>
          <p:nvSpPr>
            <p:cNvPr id="23580" name="Rectangle 26"/>
            <p:cNvSpPr>
              <a:spLocks noChangeArrowheads="1"/>
            </p:cNvSpPr>
            <p:nvPr/>
          </p:nvSpPr>
          <p:spPr bwMode="auto">
            <a:xfrm rot="-5460000">
              <a:off x="3181" y="2882"/>
              <a:ext cx="393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600">
                  <a:solidFill>
                    <a:schemeClr val="bg2"/>
                  </a:solidFill>
                </a:rPr>
                <a:t>GNT</a:t>
              </a:r>
            </a:p>
            <a:p>
              <a:pPr eaLnBrk="0" hangingPunct="0"/>
              <a:r>
                <a:rPr lang="pt-BR" sz="1600">
                  <a:solidFill>
                    <a:schemeClr val="bg2"/>
                  </a:solidFill>
                </a:rPr>
                <a:t>REQ</a:t>
              </a:r>
            </a:p>
          </p:txBody>
        </p:sp>
        <p:sp>
          <p:nvSpPr>
            <p:cNvPr id="23581" name="Rectangle 27"/>
            <p:cNvSpPr>
              <a:spLocks noChangeArrowheads="1"/>
            </p:cNvSpPr>
            <p:nvPr/>
          </p:nvSpPr>
          <p:spPr bwMode="auto">
            <a:xfrm rot="-5460000">
              <a:off x="4169" y="2834"/>
              <a:ext cx="393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600">
                  <a:solidFill>
                    <a:schemeClr val="bg2"/>
                  </a:solidFill>
                </a:rPr>
                <a:t>GNT</a:t>
              </a:r>
            </a:p>
            <a:p>
              <a:pPr eaLnBrk="0" hangingPunct="0"/>
              <a:r>
                <a:rPr lang="pt-BR" sz="1600">
                  <a:solidFill>
                    <a:schemeClr val="bg2"/>
                  </a:solidFill>
                </a:rPr>
                <a:t>REQ</a:t>
              </a:r>
            </a:p>
          </p:txBody>
        </p:sp>
        <p:sp>
          <p:nvSpPr>
            <p:cNvPr id="23582" name="Rectangle 28"/>
            <p:cNvSpPr>
              <a:spLocks noChangeArrowheads="1"/>
            </p:cNvSpPr>
            <p:nvPr/>
          </p:nvSpPr>
          <p:spPr bwMode="auto">
            <a:xfrm rot="-5460000">
              <a:off x="5157" y="2834"/>
              <a:ext cx="393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600">
                  <a:solidFill>
                    <a:schemeClr val="bg2"/>
                  </a:solidFill>
                </a:rPr>
                <a:t>GNT</a:t>
              </a:r>
            </a:p>
            <a:p>
              <a:pPr eaLnBrk="0" hangingPunct="0"/>
              <a:r>
                <a:rPr lang="pt-BR" sz="1600">
                  <a:solidFill>
                    <a:schemeClr val="bg2"/>
                  </a:solidFill>
                </a:rPr>
                <a:t>REQ</a:t>
              </a:r>
            </a:p>
          </p:txBody>
        </p:sp>
        <p:sp>
          <p:nvSpPr>
            <p:cNvPr id="23583" name="Rectangle 29"/>
            <p:cNvSpPr>
              <a:spLocks noChangeArrowheads="1"/>
            </p:cNvSpPr>
            <p:nvPr/>
          </p:nvSpPr>
          <p:spPr bwMode="auto">
            <a:xfrm>
              <a:off x="3168" y="3189"/>
              <a:ext cx="492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algn="ctr" eaLnBrk="0" hangingPunct="0"/>
              <a:r>
                <a:rPr lang="pt-BR" sz="1800"/>
                <a:t>Disp.</a:t>
              </a:r>
            </a:p>
            <a:p>
              <a:pPr algn="ctr" eaLnBrk="0" hangingPunct="0"/>
              <a:r>
                <a:rPr lang="pt-BR" sz="1800"/>
                <a:t>PCI A</a:t>
              </a:r>
            </a:p>
          </p:txBody>
        </p:sp>
        <p:sp>
          <p:nvSpPr>
            <p:cNvPr id="23584" name="Rectangle 30"/>
            <p:cNvSpPr>
              <a:spLocks noChangeArrowheads="1"/>
            </p:cNvSpPr>
            <p:nvPr/>
          </p:nvSpPr>
          <p:spPr bwMode="auto">
            <a:xfrm>
              <a:off x="4156" y="3189"/>
              <a:ext cx="492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algn="ctr" eaLnBrk="0" hangingPunct="0"/>
              <a:r>
                <a:rPr lang="pt-BR" sz="1800"/>
                <a:t>Disp.</a:t>
              </a:r>
            </a:p>
            <a:p>
              <a:pPr algn="ctr" eaLnBrk="0" hangingPunct="0"/>
              <a:r>
                <a:rPr lang="pt-BR" sz="1800"/>
                <a:t>PCI B</a:t>
              </a:r>
            </a:p>
          </p:txBody>
        </p:sp>
        <p:sp>
          <p:nvSpPr>
            <p:cNvPr id="23585" name="Rectangle 31"/>
            <p:cNvSpPr>
              <a:spLocks noChangeArrowheads="1"/>
            </p:cNvSpPr>
            <p:nvPr/>
          </p:nvSpPr>
          <p:spPr bwMode="auto">
            <a:xfrm>
              <a:off x="5088" y="3141"/>
              <a:ext cx="50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algn="ctr" eaLnBrk="0" hangingPunct="0"/>
              <a:r>
                <a:rPr lang="pt-BR" sz="1800"/>
                <a:t>Disp.</a:t>
              </a:r>
            </a:p>
            <a:p>
              <a:pPr algn="ctr" eaLnBrk="0" hangingPunct="0"/>
              <a:r>
                <a:rPr lang="pt-BR" sz="1800"/>
                <a:t>PCI C</a:t>
              </a:r>
            </a:p>
          </p:txBody>
        </p:sp>
      </p:grpSp>
      <p:sp>
        <p:nvSpPr>
          <p:cNvPr id="23556" name="Rectangle 33"/>
          <p:cNvSpPr>
            <a:spLocks noChangeArrowheads="1"/>
          </p:cNvSpPr>
          <p:nvPr/>
        </p:nvSpPr>
        <p:spPr bwMode="auto">
          <a:xfrm>
            <a:off x="1544638" y="1565275"/>
            <a:ext cx="6599237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>
              <a:buClr>
                <a:schemeClr val="tx2"/>
              </a:buClr>
              <a:buFont typeface="MS LineDraw" pitchFamily="49" charset="2"/>
              <a:buChar char="þ"/>
            </a:pPr>
            <a:r>
              <a:rPr lang="pt-BR"/>
              <a:t> Arbitragem no barramento PCI (centralizado)</a:t>
            </a:r>
          </a:p>
          <a:p>
            <a:pPr lvl="1" eaLnBrk="0" hangingPunct="0">
              <a:buClr>
                <a:schemeClr val="tx2"/>
              </a:buClr>
              <a:buSzPct val="50000"/>
              <a:buFont typeface="Symbol" pitchFamily="18" charset="2"/>
              <a:buChar char="¾"/>
            </a:pPr>
            <a:r>
              <a:rPr lang="pt-BR"/>
              <a:t> </a:t>
            </a:r>
            <a:r>
              <a:rPr lang="pt-BR" sz="2000"/>
              <a:t>Exemplo para três dispositivos</a:t>
            </a:r>
          </a:p>
          <a:p>
            <a:pPr lvl="1" eaLnBrk="0" hangingPunct="0">
              <a:buClr>
                <a:schemeClr val="tx2"/>
              </a:buClr>
              <a:buSzPct val="50000"/>
              <a:buFont typeface="Symbol" pitchFamily="18" charset="2"/>
              <a:buChar char="¾"/>
            </a:pPr>
            <a:r>
              <a:rPr lang="pt-BR" sz="2000"/>
              <a:t> O árbitro decide qual mestre controla o barramento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Barramento - </a:t>
            </a:r>
            <a:r>
              <a:rPr lang="pt-BR" sz="3200" smtClean="0"/>
              <a:t>Arbitragem Híbrida</a:t>
            </a:r>
            <a:br>
              <a:rPr lang="pt-BR" sz="3200" smtClean="0"/>
            </a:br>
            <a:r>
              <a:rPr lang="pt-BR" sz="3200" smtClean="0"/>
              <a:t>(centralizada e distribuída)</a:t>
            </a:r>
            <a:r>
              <a:rPr lang="pt-BR" smtClean="0"/>
              <a:t> 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84313" y="1638300"/>
            <a:ext cx="8420100" cy="911225"/>
          </a:xfrm>
          <a:noFill/>
        </p:spPr>
        <p:txBody>
          <a:bodyPr/>
          <a:lstStyle/>
          <a:p>
            <a:pPr algn="just">
              <a:buFont typeface="Monotype Sorts" pitchFamily="2" charset="2"/>
              <a:buNone/>
            </a:pPr>
            <a:r>
              <a:rPr lang="pt-BR" sz="2400" smtClean="0"/>
              <a:t>   Este tipo de arbitragem é gerenciado por um árbitro que, juntamente com um daisy chain, estabelece a ordem de acesso ao barramento.</a:t>
            </a:r>
          </a:p>
          <a:p>
            <a:r>
              <a:rPr lang="pt-BR" sz="2400" smtClean="0"/>
              <a:t>Barramento de um nível usando daisy-chaining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604838" y="6067425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3246438" y="6067425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1335088" y="5162550"/>
            <a:ext cx="7910512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2000" i="0">
                <a:solidFill>
                  <a:schemeClr val="tx2"/>
                </a:solidFill>
                <a:latin typeface="Times New Roman"/>
              </a:rPr>
              <a:t>Características</a:t>
            </a:r>
            <a:endParaRPr lang="pt-BR" sz="1800" b="1" i="0">
              <a:latin typeface="Times New Roman"/>
            </a:endParaRPr>
          </a:p>
          <a:p>
            <a:pPr eaLnBrk="0" hangingPunct="0"/>
            <a:r>
              <a:rPr lang="pt-BR" sz="1800" i="0">
                <a:latin typeface="Times New Roman"/>
              </a:rPr>
              <a:t>1. Todos os dispositivos são ligados em série,  assim a permissão, dada pelo árbitro, </a:t>
            </a:r>
          </a:p>
          <a:p>
            <a:pPr eaLnBrk="0" hangingPunct="0"/>
            <a:r>
              <a:rPr lang="pt-BR" sz="1800" i="0">
                <a:latin typeface="Times New Roman"/>
              </a:rPr>
              <a:t>     pode ou não se  propagar  através da cadeia.</a:t>
            </a:r>
          </a:p>
          <a:p>
            <a:pPr eaLnBrk="0" hangingPunct="0"/>
            <a:r>
              <a:rPr lang="pt-BR" sz="1800" i="0">
                <a:latin typeface="Times New Roman"/>
              </a:rPr>
              <a:t>2. Cada dispositivo deve solicitar acesso ao barramento.</a:t>
            </a:r>
          </a:p>
          <a:p>
            <a:pPr eaLnBrk="0" hangingPunct="0"/>
            <a:r>
              <a:rPr lang="pt-BR" sz="1800" i="0">
                <a:latin typeface="Times New Roman"/>
              </a:rPr>
              <a:t>3. O dispositivo mais próximo do árbitro tem maior prioridade.</a:t>
            </a:r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1258888" y="4503738"/>
            <a:ext cx="15890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600">
                <a:latin typeface="Times New Roman"/>
              </a:rPr>
              <a:t>maior prioridade</a:t>
            </a:r>
          </a:p>
        </p:txBody>
      </p:sp>
      <p:grpSp>
        <p:nvGrpSpPr>
          <p:cNvPr id="24584" name="Group 41"/>
          <p:cNvGrpSpPr>
            <a:grpSpLocks/>
          </p:cNvGrpSpPr>
          <p:nvPr/>
        </p:nvGrpSpPr>
        <p:grpSpPr bwMode="auto">
          <a:xfrm>
            <a:off x="1557338" y="3208338"/>
            <a:ext cx="6746875" cy="2314575"/>
            <a:chOff x="981" y="2021"/>
            <a:chExt cx="4250" cy="1458"/>
          </a:xfrm>
        </p:grpSpPr>
        <p:sp>
          <p:nvSpPr>
            <p:cNvPr id="24585" name="Rectangle 8"/>
            <p:cNvSpPr>
              <a:spLocks noChangeArrowheads="1"/>
            </p:cNvSpPr>
            <p:nvPr/>
          </p:nvSpPr>
          <p:spPr bwMode="auto">
            <a:xfrm>
              <a:off x="1965" y="2570"/>
              <a:ext cx="504" cy="528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6" name="Rectangle 9"/>
            <p:cNvSpPr>
              <a:spLocks noChangeArrowheads="1"/>
            </p:cNvSpPr>
            <p:nvPr/>
          </p:nvSpPr>
          <p:spPr bwMode="auto">
            <a:xfrm>
              <a:off x="2801" y="2580"/>
              <a:ext cx="503" cy="528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7" name="Rectangle 10"/>
            <p:cNvSpPr>
              <a:spLocks noChangeArrowheads="1"/>
            </p:cNvSpPr>
            <p:nvPr/>
          </p:nvSpPr>
          <p:spPr bwMode="auto">
            <a:xfrm>
              <a:off x="3624" y="2580"/>
              <a:ext cx="503" cy="528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8" name="Rectangle 11"/>
            <p:cNvSpPr>
              <a:spLocks noChangeArrowheads="1"/>
            </p:cNvSpPr>
            <p:nvPr/>
          </p:nvSpPr>
          <p:spPr bwMode="auto">
            <a:xfrm>
              <a:off x="4459" y="2590"/>
              <a:ext cx="504" cy="528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9" name="Line 12"/>
            <p:cNvSpPr>
              <a:spLocks noChangeShapeType="1"/>
            </p:cNvSpPr>
            <p:nvPr/>
          </p:nvSpPr>
          <p:spPr bwMode="auto">
            <a:xfrm>
              <a:off x="1599" y="2213"/>
              <a:ext cx="363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stealth" w="med" len="lg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0" name="Line 13"/>
            <p:cNvSpPr>
              <a:spLocks noChangeShapeType="1"/>
            </p:cNvSpPr>
            <p:nvPr/>
          </p:nvSpPr>
          <p:spPr bwMode="auto">
            <a:xfrm flipV="1">
              <a:off x="4689" y="2213"/>
              <a:ext cx="0" cy="37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1" name="Line 14"/>
            <p:cNvSpPr>
              <a:spLocks noChangeShapeType="1"/>
            </p:cNvSpPr>
            <p:nvPr/>
          </p:nvSpPr>
          <p:spPr bwMode="auto">
            <a:xfrm flipV="1">
              <a:off x="3854" y="2224"/>
              <a:ext cx="0" cy="353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2" name="Line 15"/>
            <p:cNvSpPr>
              <a:spLocks noChangeShapeType="1"/>
            </p:cNvSpPr>
            <p:nvPr/>
          </p:nvSpPr>
          <p:spPr bwMode="auto">
            <a:xfrm flipV="1">
              <a:off x="3029" y="2213"/>
              <a:ext cx="0" cy="353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3" name="Line 16"/>
            <p:cNvSpPr>
              <a:spLocks noChangeShapeType="1"/>
            </p:cNvSpPr>
            <p:nvPr/>
          </p:nvSpPr>
          <p:spPr bwMode="auto">
            <a:xfrm flipV="1">
              <a:off x="2194" y="2214"/>
              <a:ext cx="0" cy="353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4" name="Line 17"/>
            <p:cNvSpPr>
              <a:spLocks noChangeShapeType="1"/>
            </p:cNvSpPr>
            <p:nvPr/>
          </p:nvSpPr>
          <p:spPr bwMode="auto">
            <a:xfrm>
              <a:off x="1591" y="2448"/>
              <a:ext cx="487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5" name="Line 18"/>
            <p:cNvSpPr>
              <a:spLocks noChangeShapeType="1"/>
            </p:cNvSpPr>
            <p:nvPr/>
          </p:nvSpPr>
          <p:spPr bwMode="auto">
            <a:xfrm>
              <a:off x="2078" y="2460"/>
              <a:ext cx="0" cy="106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4596" name="Group 22"/>
            <p:cNvGrpSpPr>
              <a:grpSpLocks/>
            </p:cNvGrpSpPr>
            <p:nvPr/>
          </p:nvGrpSpPr>
          <p:grpSpPr bwMode="auto">
            <a:xfrm>
              <a:off x="2310" y="2448"/>
              <a:ext cx="604" cy="129"/>
              <a:chOff x="2310" y="2448"/>
              <a:chExt cx="604" cy="129"/>
            </a:xfrm>
          </p:grpSpPr>
          <p:sp>
            <p:nvSpPr>
              <p:cNvPr id="24615" name="Line 19"/>
              <p:cNvSpPr>
                <a:spLocks noChangeShapeType="1"/>
              </p:cNvSpPr>
              <p:nvPr/>
            </p:nvSpPr>
            <p:spPr bwMode="auto">
              <a:xfrm flipV="1">
                <a:off x="2310" y="2449"/>
                <a:ext cx="0" cy="11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16" name="Line 20"/>
              <p:cNvSpPr>
                <a:spLocks noChangeShapeType="1"/>
              </p:cNvSpPr>
              <p:nvPr/>
            </p:nvSpPr>
            <p:spPr bwMode="auto">
              <a:xfrm>
                <a:off x="2311" y="2448"/>
                <a:ext cx="603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17" name="Line 21"/>
              <p:cNvSpPr>
                <a:spLocks noChangeShapeType="1"/>
              </p:cNvSpPr>
              <p:nvPr/>
            </p:nvSpPr>
            <p:spPr bwMode="auto">
              <a:xfrm>
                <a:off x="2914" y="2449"/>
                <a:ext cx="0" cy="12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stealth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4597" name="Group 26"/>
            <p:cNvGrpSpPr>
              <a:grpSpLocks/>
            </p:cNvGrpSpPr>
            <p:nvPr/>
          </p:nvGrpSpPr>
          <p:grpSpPr bwMode="auto">
            <a:xfrm>
              <a:off x="3145" y="2448"/>
              <a:ext cx="604" cy="129"/>
              <a:chOff x="3145" y="2448"/>
              <a:chExt cx="604" cy="129"/>
            </a:xfrm>
          </p:grpSpPr>
          <p:sp>
            <p:nvSpPr>
              <p:cNvPr id="24612" name="Line 23"/>
              <p:cNvSpPr>
                <a:spLocks noChangeShapeType="1"/>
              </p:cNvSpPr>
              <p:nvPr/>
            </p:nvSpPr>
            <p:spPr bwMode="auto">
              <a:xfrm flipV="1">
                <a:off x="3145" y="2449"/>
                <a:ext cx="0" cy="11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13" name="Line 24"/>
              <p:cNvSpPr>
                <a:spLocks noChangeShapeType="1"/>
              </p:cNvSpPr>
              <p:nvPr/>
            </p:nvSpPr>
            <p:spPr bwMode="auto">
              <a:xfrm>
                <a:off x="3146" y="2448"/>
                <a:ext cx="603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14" name="Line 25"/>
              <p:cNvSpPr>
                <a:spLocks noChangeShapeType="1"/>
              </p:cNvSpPr>
              <p:nvPr/>
            </p:nvSpPr>
            <p:spPr bwMode="auto">
              <a:xfrm>
                <a:off x="3749" y="2449"/>
                <a:ext cx="0" cy="12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stealth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4598" name="Group 30"/>
            <p:cNvGrpSpPr>
              <a:grpSpLocks/>
            </p:cNvGrpSpPr>
            <p:nvPr/>
          </p:nvGrpSpPr>
          <p:grpSpPr bwMode="auto">
            <a:xfrm>
              <a:off x="3993" y="2448"/>
              <a:ext cx="603" cy="129"/>
              <a:chOff x="3993" y="2448"/>
              <a:chExt cx="603" cy="129"/>
            </a:xfrm>
          </p:grpSpPr>
          <p:sp>
            <p:nvSpPr>
              <p:cNvPr id="24609" name="Line 27"/>
              <p:cNvSpPr>
                <a:spLocks noChangeShapeType="1"/>
              </p:cNvSpPr>
              <p:nvPr/>
            </p:nvSpPr>
            <p:spPr bwMode="auto">
              <a:xfrm flipV="1">
                <a:off x="3993" y="2449"/>
                <a:ext cx="0" cy="11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10" name="Line 28"/>
              <p:cNvSpPr>
                <a:spLocks noChangeShapeType="1"/>
              </p:cNvSpPr>
              <p:nvPr/>
            </p:nvSpPr>
            <p:spPr bwMode="auto">
              <a:xfrm>
                <a:off x="3994" y="2448"/>
                <a:ext cx="602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11" name="Line 29"/>
              <p:cNvSpPr>
                <a:spLocks noChangeShapeType="1"/>
              </p:cNvSpPr>
              <p:nvPr/>
            </p:nvSpPr>
            <p:spPr bwMode="auto">
              <a:xfrm>
                <a:off x="4596" y="2449"/>
                <a:ext cx="0" cy="12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stealth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4599" name="Arc 31"/>
            <p:cNvSpPr>
              <a:spLocks/>
            </p:cNvSpPr>
            <p:nvPr/>
          </p:nvSpPr>
          <p:spPr bwMode="auto">
            <a:xfrm>
              <a:off x="3754" y="2501"/>
              <a:ext cx="237" cy="236"/>
            </a:xfrm>
            <a:custGeom>
              <a:avLst/>
              <a:gdLst>
                <a:gd name="T0" fmla="*/ 237 w 41248"/>
                <a:gd name="T1" fmla="*/ 56 h 21600"/>
                <a:gd name="T2" fmla="*/ 0 w 41248"/>
                <a:gd name="T3" fmla="*/ 82 h 21600"/>
                <a:gd name="T4" fmla="*/ 116 w 41248"/>
                <a:gd name="T5" fmla="*/ 0 h 21600"/>
                <a:gd name="T6" fmla="*/ 0 60000 65536"/>
                <a:gd name="T7" fmla="*/ 0 60000 65536"/>
                <a:gd name="T8" fmla="*/ 0 60000 65536"/>
                <a:gd name="T9" fmla="*/ 0 w 41248"/>
                <a:gd name="T10" fmla="*/ 0 h 21600"/>
                <a:gd name="T11" fmla="*/ 41248 w 4124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248" h="21600" fill="none" extrusionOk="0">
                  <a:moveTo>
                    <a:pt x="41247" y="5143"/>
                  </a:moveTo>
                  <a:cubicBezTo>
                    <a:pt x="38878" y="14805"/>
                    <a:pt x="30216" y="21599"/>
                    <a:pt x="20269" y="21600"/>
                  </a:cubicBezTo>
                  <a:cubicBezTo>
                    <a:pt x="11218" y="21600"/>
                    <a:pt x="3127" y="15957"/>
                    <a:pt x="-1" y="7464"/>
                  </a:cubicBezTo>
                </a:path>
                <a:path w="41248" h="21600" stroke="0" extrusionOk="0">
                  <a:moveTo>
                    <a:pt x="41247" y="5143"/>
                  </a:moveTo>
                  <a:cubicBezTo>
                    <a:pt x="38878" y="14805"/>
                    <a:pt x="30216" y="21599"/>
                    <a:pt x="20269" y="21600"/>
                  </a:cubicBezTo>
                  <a:cubicBezTo>
                    <a:pt x="11218" y="21600"/>
                    <a:pt x="3127" y="15957"/>
                    <a:pt x="-1" y="7464"/>
                  </a:cubicBezTo>
                  <a:lnTo>
                    <a:pt x="20269" y="0"/>
                  </a:lnTo>
                  <a:close/>
                </a:path>
              </a:pathLst>
            </a:custGeom>
            <a:noFill/>
            <a:ln w="25400" cap="rnd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0" name="Rectangle 32"/>
            <p:cNvSpPr>
              <a:spLocks noChangeArrowheads="1"/>
            </p:cNvSpPr>
            <p:nvPr/>
          </p:nvSpPr>
          <p:spPr bwMode="auto">
            <a:xfrm>
              <a:off x="2130" y="2825"/>
              <a:ext cx="26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800" i="0">
                  <a:latin typeface="Times New Roman"/>
                </a:rPr>
                <a:t>D1                D2                   D3                 D4</a:t>
              </a:r>
            </a:p>
          </p:txBody>
        </p:sp>
        <p:sp>
          <p:nvSpPr>
            <p:cNvPr id="24601" name="Rectangle 33"/>
            <p:cNvSpPr>
              <a:spLocks noChangeArrowheads="1"/>
            </p:cNvSpPr>
            <p:nvPr/>
          </p:nvSpPr>
          <p:spPr bwMode="auto">
            <a:xfrm>
              <a:off x="991" y="2088"/>
              <a:ext cx="596" cy="66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2" name="Rectangle 34"/>
            <p:cNvSpPr>
              <a:spLocks noChangeArrowheads="1"/>
            </p:cNvSpPr>
            <p:nvPr/>
          </p:nvSpPr>
          <p:spPr bwMode="auto">
            <a:xfrm>
              <a:off x="981" y="2300"/>
              <a:ext cx="5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800" i="0">
                  <a:solidFill>
                    <a:schemeClr val="bg2"/>
                  </a:solidFill>
                  <a:latin typeface="Times New Roman"/>
                </a:rPr>
                <a:t>Árbitro</a:t>
              </a:r>
            </a:p>
          </p:txBody>
        </p:sp>
        <p:sp>
          <p:nvSpPr>
            <p:cNvPr id="24603" name="Rectangle 35"/>
            <p:cNvSpPr>
              <a:spLocks noChangeArrowheads="1"/>
            </p:cNvSpPr>
            <p:nvPr/>
          </p:nvSpPr>
          <p:spPr bwMode="auto">
            <a:xfrm>
              <a:off x="2811" y="2021"/>
              <a:ext cx="147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600" i="0">
                  <a:latin typeface="Times New Roman"/>
                </a:rPr>
                <a:t> </a:t>
              </a:r>
              <a:r>
                <a:rPr lang="pt-BR" sz="1600">
                  <a:latin typeface="Times New Roman"/>
                </a:rPr>
                <a:t>barramento de requisição</a:t>
              </a:r>
            </a:p>
          </p:txBody>
        </p:sp>
        <p:sp>
          <p:nvSpPr>
            <p:cNvPr id="24604" name="Line 36"/>
            <p:cNvSpPr>
              <a:spLocks noChangeShapeType="1"/>
            </p:cNvSpPr>
            <p:nvPr/>
          </p:nvSpPr>
          <p:spPr bwMode="auto">
            <a:xfrm flipV="1">
              <a:off x="1683" y="2777"/>
              <a:ext cx="237" cy="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5" name="Rectangle 37"/>
            <p:cNvSpPr>
              <a:spLocks noChangeArrowheads="1"/>
            </p:cNvSpPr>
            <p:nvPr/>
          </p:nvSpPr>
          <p:spPr bwMode="auto">
            <a:xfrm>
              <a:off x="2726" y="3113"/>
              <a:ext cx="1712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600">
                  <a:latin typeface="Times New Roman"/>
                </a:rPr>
                <a:t>a informação pode ou não</a:t>
              </a:r>
            </a:p>
            <a:p>
              <a:pPr eaLnBrk="0" hangingPunct="0"/>
              <a:r>
                <a:rPr lang="pt-BR" sz="1600">
                  <a:latin typeface="Times New Roman"/>
                </a:rPr>
                <a:t> se propagar através da cadeia</a:t>
              </a:r>
            </a:p>
          </p:txBody>
        </p:sp>
        <p:sp>
          <p:nvSpPr>
            <p:cNvPr id="24606" name="Line 38"/>
            <p:cNvSpPr>
              <a:spLocks noChangeShapeType="1"/>
            </p:cNvSpPr>
            <p:nvPr/>
          </p:nvSpPr>
          <p:spPr bwMode="auto">
            <a:xfrm>
              <a:off x="2289" y="2707"/>
              <a:ext cx="444" cy="55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stealth" w="med" len="lg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7" name="Arc 39"/>
            <p:cNvSpPr>
              <a:spLocks/>
            </p:cNvSpPr>
            <p:nvPr/>
          </p:nvSpPr>
          <p:spPr bwMode="auto">
            <a:xfrm>
              <a:off x="2071" y="2491"/>
              <a:ext cx="237" cy="236"/>
            </a:xfrm>
            <a:custGeom>
              <a:avLst/>
              <a:gdLst>
                <a:gd name="T0" fmla="*/ 237 w 41248"/>
                <a:gd name="T1" fmla="*/ 56 h 21600"/>
                <a:gd name="T2" fmla="*/ 0 w 41248"/>
                <a:gd name="T3" fmla="*/ 82 h 21600"/>
                <a:gd name="T4" fmla="*/ 116 w 41248"/>
                <a:gd name="T5" fmla="*/ 0 h 21600"/>
                <a:gd name="T6" fmla="*/ 0 60000 65536"/>
                <a:gd name="T7" fmla="*/ 0 60000 65536"/>
                <a:gd name="T8" fmla="*/ 0 60000 65536"/>
                <a:gd name="T9" fmla="*/ 0 w 41248"/>
                <a:gd name="T10" fmla="*/ 0 h 21600"/>
                <a:gd name="T11" fmla="*/ 41248 w 4124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248" h="21600" fill="none" extrusionOk="0">
                  <a:moveTo>
                    <a:pt x="41247" y="5143"/>
                  </a:moveTo>
                  <a:cubicBezTo>
                    <a:pt x="38878" y="14805"/>
                    <a:pt x="30216" y="21599"/>
                    <a:pt x="20269" y="21600"/>
                  </a:cubicBezTo>
                  <a:cubicBezTo>
                    <a:pt x="11218" y="21600"/>
                    <a:pt x="3127" y="15957"/>
                    <a:pt x="-1" y="7464"/>
                  </a:cubicBezTo>
                </a:path>
                <a:path w="41248" h="21600" stroke="0" extrusionOk="0">
                  <a:moveTo>
                    <a:pt x="41247" y="5143"/>
                  </a:moveTo>
                  <a:cubicBezTo>
                    <a:pt x="38878" y="14805"/>
                    <a:pt x="30216" y="21599"/>
                    <a:pt x="20269" y="21600"/>
                  </a:cubicBezTo>
                  <a:cubicBezTo>
                    <a:pt x="11218" y="21600"/>
                    <a:pt x="3127" y="15957"/>
                    <a:pt x="-1" y="7464"/>
                  </a:cubicBezTo>
                  <a:lnTo>
                    <a:pt x="20269" y="0"/>
                  </a:lnTo>
                  <a:close/>
                </a:path>
              </a:pathLst>
            </a:custGeom>
            <a:noFill/>
            <a:ln w="25400" cap="rnd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8" name="Arc 40"/>
            <p:cNvSpPr>
              <a:spLocks/>
            </p:cNvSpPr>
            <p:nvPr/>
          </p:nvSpPr>
          <p:spPr bwMode="auto">
            <a:xfrm>
              <a:off x="2906" y="2512"/>
              <a:ext cx="237" cy="236"/>
            </a:xfrm>
            <a:custGeom>
              <a:avLst/>
              <a:gdLst>
                <a:gd name="T0" fmla="*/ 237 w 41248"/>
                <a:gd name="T1" fmla="*/ 56 h 21600"/>
                <a:gd name="T2" fmla="*/ 0 w 41248"/>
                <a:gd name="T3" fmla="*/ 82 h 21600"/>
                <a:gd name="T4" fmla="*/ 116 w 41248"/>
                <a:gd name="T5" fmla="*/ 0 h 21600"/>
                <a:gd name="T6" fmla="*/ 0 60000 65536"/>
                <a:gd name="T7" fmla="*/ 0 60000 65536"/>
                <a:gd name="T8" fmla="*/ 0 60000 65536"/>
                <a:gd name="T9" fmla="*/ 0 w 41248"/>
                <a:gd name="T10" fmla="*/ 0 h 21600"/>
                <a:gd name="T11" fmla="*/ 41248 w 4124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248" h="21600" fill="none" extrusionOk="0">
                  <a:moveTo>
                    <a:pt x="41247" y="5143"/>
                  </a:moveTo>
                  <a:cubicBezTo>
                    <a:pt x="38878" y="14805"/>
                    <a:pt x="30216" y="21599"/>
                    <a:pt x="20269" y="21600"/>
                  </a:cubicBezTo>
                  <a:cubicBezTo>
                    <a:pt x="11218" y="21600"/>
                    <a:pt x="3127" y="15957"/>
                    <a:pt x="-1" y="7464"/>
                  </a:cubicBezTo>
                </a:path>
                <a:path w="41248" h="21600" stroke="0" extrusionOk="0">
                  <a:moveTo>
                    <a:pt x="41247" y="5143"/>
                  </a:moveTo>
                  <a:cubicBezTo>
                    <a:pt x="38878" y="14805"/>
                    <a:pt x="30216" y="21599"/>
                    <a:pt x="20269" y="21600"/>
                  </a:cubicBezTo>
                  <a:cubicBezTo>
                    <a:pt x="11218" y="21600"/>
                    <a:pt x="3127" y="15957"/>
                    <a:pt x="-1" y="7464"/>
                  </a:cubicBezTo>
                  <a:lnTo>
                    <a:pt x="20269" y="0"/>
                  </a:lnTo>
                  <a:close/>
                </a:path>
              </a:pathLst>
            </a:custGeom>
            <a:noFill/>
            <a:ln w="25400" cap="rnd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Barramento - </a:t>
            </a:r>
            <a:r>
              <a:rPr lang="pt-BR" sz="3200" smtClean="0"/>
              <a:t>Arbitragem Híbrida</a:t>
            </a:r>
            <a:br>
              <a:rPr lang="pt-BR" sz="3200" smtClean="0"/>
            </a:br>
            <a:r>
              <a:rPr lang="pt-BR" sz="3200" smtClean="0"/>
              <a:t>(centralizada e distribuída)</a:t>
            </a:r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484313" y="1638300"/>
            <a:ext cx="8420100" cy="911225"/>
          </a:xfrm>
          <a:noFill/>
        </p:spPr>
        <p:txBody>
          <a:bodyPr/>
          <a:lstStyle/>
          <a:p>
            <a:pPr algn="just">
              <a:buFont typeface="MS LineDraw" pitchFamily="49" charset="2"/>
              <a:buChar char="þ"/>
            </a:pPr>
            <a:r>
              <a:rPr lang="pt-BR" sz="2800" smtClean="0"/>
              <a:t>Arbitragem com dois níveis de prioridade</a:t>
            </a: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790575" y="5000625"/>
            <a:ext cx="8037513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2000" i="0">
                <a:solidFill>
                  <a:schemeClr val="tx2"/>
                </a:solidFill>
                <a:latin typeface="Times New Roman"/>
              </a:rPr>
              <a:t>Características</a:t>
            </a:r>
            <a:endParaRPr lang="pt-BR" sz="1800" b="1" i="0">
              <a:solidFill>
                <a:schemeClr val="tx2"/>
              </a:solidFill>
              <a:latin typeface="Times New Roman"/>
            </a:endParaRPr>
          </a:p>
          <a:p>
            <a:pPr eaLnBrk="0" hangingPunct="0"/>
            <a:r>
              <a:rPr lang="pt-BR" sz="1800" i="0">
                <a:latin typeface="Times New Roman"/>
              </a:rPr>
              <a:t>1. Cada dispositivo se liga a um dos níveis de requisição.</a:t>
            </a:r>
          </a:p>
          <a:p>
            <a:pPr eaLnBrk="0" hangingPunct="0"/>
            <a:r>
              <a:rPr lang="pt-BR" sz="1800" i="0">
                <a:latin typeface="Times New Roman"/>
              </a:rPr>
              <a:t>2. Os dispositivos com tempos mais críticos se ligam aos níveis de maior prioridade.</a:t>
            </a:r>
          </a:p>
          <a:p>
            <a:pPr eaLnBrk="0" hangingPunct="0"/>
            <a:r>
              <a:rPr lang="pt-BR" sz="1800" i="0">
                <a:latin typeface="Times New Roman"/>
              </a:rPr>
              <a:t>3. Se múltiplos níveis de prioridade são requeridos ao mesmo tempo, o árbitro solta a </a:t>
            </a:r>
          </a:p>
          <a:p>
            <a:pPr eaLnBrk="0" hangingPunct="0"/>
            <a:r>
              <a:rPr lang="pt-BR" sz="1800" i="0">
                <a:latin typeface="Times New Roman"/>
              </a:rPr>
              <a:t>    permissão apenas para os de prioridade mais alta.</a:t>
            </a:r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>
            <a:off x="3014663" y="2879725"/>
            <a:ext cx="6197600" cy="4763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 flipV="1">
            <a:off x="8504238" y="3043238"/>
            <a:ext cx="0" cy="89852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 flipV="1">
            <a:off x="7172325" y="3073400"/>
            <a:ext cx="0" cy="838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 flipH="1" flipV="1">
            <a:off x="5830888" y="2884488"/>
            <a:ext cx="3175" cy="10572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 flipV="1">
            <a:off x="4533900" y="2879725"/>
            <a:ext cx="1588" cy="1033463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12" name="Rectangle 12"/>
          <p:cNvSpPr>
            <a:spLocks noChangeArrowheads="1"/>
          </p:cNvSpPr>
          <p:nvPr/>
        </p:nvSpPr>
        <p:spPr bwMode="auto">
          <a:xfrm>
            <a:off x="2076450" y="2616200"/>
            <a:ext cx="930275" cy="1290638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13" name="Rectangle 13"/>
          <p:cNvSpPr>
            <a:spLocks noChangeArrowheads="1"/>
          </p:cNvSpPr>
          <p:nvPr/>
        </p:nvSpPr>
        <p:spPr bwMode="auto">
          <a:xfrm>
            <a:off x="2063750" y="3167063"/>
            <a:ext cx="857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800" i="0">
                <a:solidFill>
                  <a:schemeClr val="bg2"/>
                </a:solidFill>
                <a:latin typeface="Times New Roman"/>
              </a:rPr>
              <a:t>Árbitro</a:t>
            </a:r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>
            <a:off x="3014663" y="3268663"/>
            <a:ext cx="13938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 flipV="1">
            <a:off x="4689475" y="3268663"/>
            <a:ext cx="0" cy="628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>
            <a:off x="4691063" y="3268663"/>
            <a:ext cx="10064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 flipH="1">
            <a:off x="5710238" y="3270250"/>
            <a:ext cx="3175" cy="6572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flipH="1" flipV="1">
            <a:off x="5978525" y="3322638"/>
            <a:ext cx="3175" cy="6032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>
            <a:off x="5980113" y="3322638"/>
            <a:ext cx="10382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20" name="Line 20"/>
          <p:cNvSpPr>
            <a:spLocks noChangeShapeType="1"/>
          </p:cNvSpPr>
          <p:nvPr/>
        </p:nvSpPr>
        <p:spPr bwMode="auto">
          <a:xfrm flipH="1">
            <a:off x="7015163" y="3324225"/>
            <a:ext cx="1587" cy="574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 flipV="1">
            <a:off x="6129338" y="3484563"/>
            <a:ext cx="0" cy="4429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22" name="Line 22"/>
          <p:cNvSpPr>
            <a:spLocks noChangeShapeType="1"/>
          </p:cNvSpPr>
          <p:nvPr/>
        </p:nvSpPr>
        <p:spPr bwMode="auto">
          <a:xfrm>
            <a:off x="6132513" y="3482975"/>
            <a:ext cx="7413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>
            <a:off x="6888163" y="3484563"/>
            <a:ext cx="4762" cy="4397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24" name="Line 24"/>
          <p:cNvSpPr>
            <a:spLocks noChangeShapeType="1"/>
          </p:cNvSpPr>
          <p:nvPr/>
        </p:nvSpPr>
        <p:spPr bwMode="auto">
          <a:xfrm flipH="1" flipV="1">
            <a:off x="7300913" y="3306763"/>
            <a:ext cx="1587" cy="620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25" name="Line 25"/>
          <p:cNvSpPr>
            <a:spLocks noChangeShapeType="1"/>
          </p:cNvSpPr>
          <p:nvPr/>
        </p:nvSpPr>
        <p:spPr bwMode="auto">
          <a:xfrm>
            <a:off x="7300913" y="3305175"/>
            <a:ext cx="10398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26" name="Line 26"/>
          <p:cNvSpPr>
            <a:spLocks noChangeShapeType="1"/>
          </p:cNvSpPr>
          <p:nvPr/>
        </p:nvSpPr>
        <p:spPr bwMode="auto">
          <a:xfrm flipH="1">
            <a:off x="8351838" y="3306763"/>
            <a:ext cx="3175" cy="6254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27" name="Rectangle 27"/>
          <p:cNvSpPr>
            <a:spLocks noChangeArrowheads="1"/>
          </p:cNvSpPr>
          <p:nvPr/>
        </p:nvSpPr>
        <p:spPr bwMode="auto">
          <a:xfrm>
            <a:off x="4132263" y="3914775"/>
            <a:ext cx="831850" cy="879475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28" name="Rectangle 28"/>
          <p:cNvSpPr>
            <a:spLocks noChangeArrowheads="1"/>
          </p:cNvSpPr>
          <p:nvPr/>
        </p:nvSpPr>
        <p:spPr bwMode="auto">
          <a:xfrm>
            <a:off x="5424488" y="3932238"/>
            <a:ext cx="846137" cy="879475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29" name="Rectangle 29"/>
          <p:cNvSpPr>
            <a:spLocks noChangeArrowheads="1"/>
          </p:cNvSpPr>
          <p:nvPr/>
        </p:nvSpPr>
        <p:spPr bwMode="auto">
          <a:xfrm>
            <a:off x="6772275" y="3932238"/>
            <a:ext cx="782638" cy="879475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30" name="Rectangle 30"/>
          <p:cNvSpPr>
            <a:spLocks noChangeArrowheads="1"/>
          </p:cNvSpPr>
          <p:nvPr/>
        </p:nvSpPr>
        <p:spPr bwMode="auto">
          <a:xfrm>
            <a:off x="8075613" y="3949700"/>
            <a:ext cx="785812" cy="879475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31" name="Line 31"/>
          <p:cNvSpPr>
            <a:spLocks noChangeShapeType="1"/>
          </p:cNvSpPr>
          <p:nvPr/>
        </p:nvSpPr>
        <p:spPr bwMode="auto">
          <a:xfrm>
            <a:off x="3014663" y="3482975"/>
            <a:ext cx="12430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32" name="Line 32"/>
          <p:cNvSpPr>
            <a:spLocks noChangeShapeType="1"/>
          </p:cNvSpPr>
          <p:nvPr/>
        </p:nvSpPr>
        <p:spPr bwMode="auto">
          <a:xfrm flipH="1" flipV="1">
            <a:off x="4826000" y="3446463"/>
            <a:ext cx="4763" cy="4508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33" name="Line 33"/>
          <p:cNvSpPr>
            <a:spLocks noChangeShapeType="1"/>
          </p:cNvSpPr>
          <p:nvPr/>
        </p:nvSpPr>
        <p:spPr bwMode="auto">
          <a:xfrm>
            <a:off x="4826000" y="3448050"/>
            <a:ext cx="708025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34" name="Line 34"/>
          <p:cNvSpPr>
            <a:spLocks noChangeShapeType="1"/>
          </p:cNvSpPr>
          <p:nvPr/>
        </p:nvSpPr>
        <p:spPr bwMode="auto">
          <a:xfrm>
            <a:off x="5543550" y="3448050"/>
            <a:ext cx="4763" cy="479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35" name="Rectangle 35"/>
          <p:cNvSpPr>
            <a:spLocks noChangeArrowheads="1"/>
          </p:cNvSpPr>
          <p:nvPr/>
        </p:nvSpPr>
        <p:spPr bwMode="auto">
          <a:xfrm>
            <a:off x="4437063" y="4341813"/>
            <a:ext cx="427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800" i="0">
                <a:latin typeface="Times New Roman"/>
              </a:rPr>
              <a:t>D1                 D2                  D3                 D4</a:t>
            </a:r>
          </a:p>
        </p:txBody>
      </p:sp>
      <p:sp>
        <p:nvSpPr>
          <p:cNvPr id="25636" name="Arc 36"/>
          <p:cNvSpPr>
            <a:spLocks/>
          </p:cNvSpPr>
          <p:nvPr/>
        </p:nvSpPr>
        <p:spPr bwMode="auto">
          <a:xfrm>
            <a:off x="4294188" y="3925888"/>
            <a:ext cx="563562" cy="393700"/>
          </a:xfrm>
          <a:custGeom>
            <a:avLst/>
            <a:gdLst>
              <a:gd name="T0" fmla="*/ 563562 w 43051"/>
              <a:gd name="T1" fmla="*/ 39716 h 21600"/>
              <a:gd name="T2" fmla="*/ 0 w 43051"/>
              <a:gd name="T3" fmla="*/ 23768 h 21600"/>
              <a:gd name="T4" fmla="*/ 282246 w 43051"/>
              <a:gd name="T5" fmla="*/ 0 h 21600"/>
              <a:gd name="T6" fmla="*/ 0 60000 65536"/>
              <a:gd name="T7" fmla="*/ 0 60000 65536"/>
              <a:gd name="T8" fmla="*/ 0 60000 65536"/>
              <a:gd name="T9" fmla="*/ 0 w 43051"/>
              <a:gd name="T10" fmla="*/ 0 h 21600"/>
              <a:gd name="T11" fmla="*/ 43051 w 4305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051" h="21600" fill="none" extrusionOk="0">
                <a:moveTo>
                  <a:pt x="43050" y="2178"/>
                </a:moveTo>
                <a:cubicBezTo>
                  <a:pt x="41932" y="13208"/>
                  <a:pt x="32646" y="21599"/>
                  <a:pt x="21561" y="21600"/>
                </a:cubicBezTo>
                <a:cubicBezTo>
                  <a:pt x="10138" y="21600"/>
                  <a:pt x="689" y="12706"/>
                  <a:pt x="0" y="1303"/>
                </a:cubicBezTo>
              </a:path>
              <a:path w="43051" h="21600" stroke="0" extrusionOk="0">
                <a:moveTo>
                  <a:pt x="43050" y="2178"/>
                </a:moveTo>
                <a:cubicBezTo>
                  <a:pt x="41932" y="13208"/>
                  <a:pt x="32646" y="21599"/>
                  <a:pt x="21561" y="21600"/>
                </a:cubicBezTo>
                <a:cubicBezTo>
                  <a:pt x="10138" y="21600"/>
                  <a:pt x="689" y="12706"/>
                  <a:pt x="0" y="1303"/>
                </a:cubicBezTo>
                <a:lnTo>
                  <a:pt x="21561" y="0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37" name="Arc 37"/>
          <p:cNvSpPr>
            <a:spLocks/>
          </p:cNvSpPr>
          <p:nvPr/>
        </p:nvSpPr>
        <p:spPr bwMode="auto">
          <a:xfrm>
            <a:off x="4392613" y="3779838"/>
            <a:ext cx="311150" cy="393700"/>
          </a:xfrm>
          <a:custGeom>
            <a:avLst/>
            <a:gdLst>
              <a:gd name="T0" fmla="*/ 311150 w 41160"/>
              <a:gd name="T1" fmla="*/ 96092 h 21600"/>
              <a:gd name="T2" fmla="*/ 0 w 41160"/>
              <a:gd name="T3" fmla="*/ 138816 h 21600"/>
              <a:gd name="T4" fmla="*/ 152801 w 41160"/>
              <a:gd name="T5" fmla="*/ 0 h 21600"/>
              <a:gd name="T6" fmla="*/ 0 60000 65536"/>
              <a:gd name="T7" fmla="*/ 0 60000 65536"/>
              <a:gd name="T8" fmla="*/ 0 60000 65536"/>
              <a:gd name="T9" fmla="*/ 0 w 41160"/>
              <a:gd name="T10" fmla="*/ 0 h 21600"/>
              <a:gd name="T11" fmla="*/ 41160 w 4116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1160" h="21600" fill="none" extrusionOk="0">
                <a:moveTo>
                  <a:pt x="41159" y="5271"/>
                </a:moveTo>
                <a:cubicBezTo>
                  <a:pt x="38743" y="14871"/>
                  <a:pt x="30111" y="21599"/>
                  <a:pt x="20213" y="21600"/>
                </a:cubicBezTo>
                <a:cubicBezTo>
                  <a:pt x="11221" y="21600"/>
                  <a:pt x="3170" y="16029"/>
                  <a:pt x="0" y="7615"/>
                </a:cubicBezTo>
              </a:path>
              <a:path w="41160" h="21600" stroke="0" extrusionOk="0">
                <a:moveTo>
                  <a:pt x="41159" y="5271"/>
                </a:moveTo>
                <a:cubicBezTo>
                  <a:pt x="38743" y="14871"/>
                  <a:pt x="30111" y="21599"/>
                  <a:pt x="20213" y="21600"/>
                </a:cubicBezTo>
                <a:cubicBezTo>
                  <a:pt x="11221" y="21600"/>
                  <a:pt x="3170" y="16029"/>
                  <a:pt x="0" y="7615"/>
                </a:cubicBezTo>
                <a:lnTo>
                  <a:pt x="20213" y="0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38" name="Arc 38"/>
          <p:cNvSpPr>
            <a:spLocks/>
          </p:cNvSpPr>
          <p:nvPr/>
        </p:nvSpPr>
        <p:spPr bwMode="auto">
          <a:xfrm>
            <a:off x="5537200" y="3943350"/>
            <a:ext cx="606425" cy="392113"/>
          </a:xfrm>
          <a:custGeom>
            <a:avLst/>
            <a:gdLst>
              <a:gd name="T0" fmla="*/ 606425 w 43042"/>
              <a:gd name="T1" fmla="*/ 40010 h 21600"/>
              <a:gd name="T2" fmla="*/ 0 w 43042"/>
              <a:gd name="T3" fmla="*/ 25288 h 21600"/>
              <a:gd name="T4" fmla="*/ 303692 w 43042"/>
              <a:gd name="T5" fmla="*/ 0 h 21600"/>
              <a:gd name="T6" fmla="*/ 0 60000 65536"/>
              <a:gd name="T7" fmla="*/ 0 60000 65536"/>
              <a:gd name="T8" fmla="*/ 0 60000 65536"/>
              <a:gd name="T9" fmla="*/ 0 w 43042"/>
              <a:gd name="T10" fmla="*/ 0 h 21600"/>
              <a:gd name="T11" fmla="*/ 43042 w 4304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042" h="21600" fill="none" extrusionOk="0">
                <a:moveTo>
                  <a:pt x="43042" y="2204"/>
                </a:moveTo>
                <a:cubicBezTo>
                  <a:pt x="41912" y="13222"/>
                  <a:pt x="32630" y="21599"/>
                  <a:pt x="21555" y="21600"/>
                </a:cubicBezTo>
                <a:cubicBezTo>
                  <a:pt x="10166" y="21600"/>
                  <a:pt x="734" y="12757"/>
                  <a:pt x="-1" y="1393"/>
                </a:cubicBezTo>
              </a:path>
              <a:path w="43042" h="21600" stroke="0" extrusionOk="0">
                <a:moveTo>
                  <a:pt x="43042" y="2204"/>
                </a:moveTo>
                <a:cubicBezTo>
                  <a:pt x="41912" y="13222"/>
                  <a:pt x="32630" y="21599"/>
                  <a:pt x="21555" y="21600"/>
                </a:cubicBezTo>
                <a:cubicBezTo>
                  <a:pt x="10166" y="21600"/>
                  <a:pt x="734" y="12757"/>
                  <a:pt x="-1" y="1393"/>
                </a:cubicBezTo>
                <a:lnTo>
                  <a:pt x="21555" y="0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39" name="Arc 39"/>
          <p:cNvSpPr>
            <a:spLocks/>
          </p:cNvSpPr>
          <p:nvPr/>
        </p:nvSpPr>
        <p:spPr bwMode="auto">
          <a:xfrm>
            <a:off x="6883400" y="3925888"/>
            <a:ext cx="565150" cy="393700"/>
          </a:xfrm>
          <a:custGeom>
            <a:avLst/>
            <a:gdLst>
              <a:gd name="T0" fmla="*/ 565150 w 43050"/>
              <a:gd name="T1" fmla="*/ 39826 h 21600"/>
              <a:gd name="T2" fmla="*/ 0 w 43050"/>
              <a:gd name="T3" fmla="*/ 23695 h 21600"/>
              <a:gd name="T4" fmla="*/ 283048 w 43050"/>
              <a:gd name="T5" fmla="*/ 0 h 21600"/>
              <a:gd name="T6" fmla="*/ 0 60000 65536"/>
              <a:gd name="T7" fmla="*/ 0 60000 65536"/>
              <a:gd name="T8" fmla="*/ 0 60000 65536"/>
              <a:gd name="T9" fmla="*/ 0 w 43050"/>
              <a:gd name="T10" fmla="*/ 0 h 21600"/>
              <a:gd name="T11" fmla="*/ 43050 w 4305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050" h="21600" fill="none" extrusionOk="0">
                <a:moveTo>
                  <a:pt x="43050" y="2185"/>
                </a:moveTo>
                <a:cubicBezTo>
                  <a:pt x="41929" y="13211"/>
                  <a:pt x="32644" y="21599"/>
                  <a:pt x="21561" y="21600"/>
                </a:cubicBezTo>
                <a:cubicBezTo>
                  <a:pt x="10136" y="21600"/>
                  <a:pt x="687" y="12703"/>
                  <a:pt x="0" y="1299"/>
                </a:cubicBezTo>
              </a:path>
              <a:path w="43050" h="21600" stroke="0" extrusionOk="0">
                <a:moveTo>
                  <a:pt x="43050" y="2185"/>
                </a:moveTo>
                <a:cubicBezTo>
                  <a:pt x="41929" y="13211"/>
                  <a:pt x="32644" y="21599"/>
                  <a:pt x="21561" y="21600"/>
                </a:cubicBezTo>
                <a:cubicBezTo>
                  <a:pt x="10136" y="21600"/>
                  <a:pt x="687" y="12703"/>
                  <a:pt x="0" y="1299"/>
                </a:cubicBezTo>
                <a:lnTo>
                  <a:pt x="21561" y="0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40" name="Arc 40"/>
          <p:cNvSpPr>
            <a:spLocks/>
          </p:cNvSpPr>
          <p:nvPr/>
        </p:nvSpPr>
        <p:spPr bwMode="auto">
          <a:xfrm>
            <a:off x="7021513" y="3794125"/>
            <a:ext cx="295275" cy="392113"/>
          </a:xfrm>
          <a:custGeom>
            <a:avLst/>
            <a:gdLst>
              <a:gd name="T0" fmla="*/ 295275 w 38908"/>
              <a:gd name="T1" fmla="*/ 196982 h 21600"/>
              <a:gd name="T2" fmla="*/ 0 w 38908"/>
              <a:gd name="T3" fmla="*/ 137367 h 21600"/>
              <a:gd name="T4" fmla="*/ 153534 w 38908"/>
              <a:gd name="T5" fmla="*/ 0 h 21600"/>
              <a:gd name="T6" fmla="*/ 0 60000 65536"/>
              <a:gd name="T7" fmla="*/ 0 60000 65536"/>
              <a:gd name="T8" fmla="*/ 0 60000 65536"/>
              <a:gd name="T9" fmla="*/ 0 w 38908"/>
              <a:gd name="T10" fmla="*/ 0 h 21600"/>
              <a:gd name="T11" fmla="*/ 38908 w 3890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8908" h="21600" fill="none" extrusionOk="0">
                <a:moveTo>
                  <a:pt x="38907" y="10850"/>
                </a:moveTo>
                <a:cubicBezTo>
                  <a:pt x="35041" y="17505"/>
                  <a:pt x="27926" y="21599"/>
                  <a:pt x="20231" y="21600"/>
                </a:cubicBezTo>
                <a:cubicBezTo>
                  <a:pt x="11220" y="21600"/>
                  <a:pt x="3156" y="16006"/>
                  <a:pt x="-1" y="7567"/>
                </a:cubicBezTo>
              </a:path>
              <a:path w="38908" h="21600" stroke="0" extrusionOk="0">
                <a:moveTo>
                  <a:pt x="38907" y="10850"/>
                </a:moveTo>
                <a:cubicBezTo>
                  <a:pt x="35041" y="17505"/>
                  <a:pt x="27926" y="21599"/>
                  <a:pt x="20231" y="21600"/>
                </a:cubicBezTo>
                <a:cubicBezTo>
                  <a:pt x="11220" y="21600"/>
                  <a:pt x="3156" y="16006"/>
                  <a:pt x="-1" y="7567"/>
                </a:cubicBezTo>
                <a:lnTo>
                  <a:pt x="20231" y="0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41" name="Arc 41"/>
          <p:cNvSpPr>
            <a:spLocks/>
          </p:cNvSpPr>
          <p:nvPr/>
        </p:nvSpPr>
        <p:spPr bwMode="auto">
          <a:xfrm>
            <a:off x="5700713" y="3813175"/>
            <a:ext cx="309562" cy="392113"/>
          </a:xfrm>
          <a:custGeom>
            <a:avLst/>
            <a:gdLst>
              <a:gd name="T0" fmla="*/ 309562 w 41227"/>
              <a:gd name="T1" fmla="*/ 96122 h 21600"/>
              <a:gd name="T2" fmla="*/ 0 w 41227"/>
              <a:gd name="T3" fmla="*/ 134644 h 21600"/>
              <a:gd name="T4" fmla="*/ 152322 w 41227"/>
              <a:gd name="T5" fmla="*/ 0 h 21600"/>
              <a:gd name="T6" fmla="*/ 0 60000 65536"/>
              <a:gd name="T7" fmla="*/ 0 60000 65536"/>
              <a:gd name="T8" fmla="*/ 0 60000 65536"/>
              <a:gd name="T9" fmla="*/ 0 w 41227"/>
              <a:gd name="T10" fmla="*/ 0 h 21600"/>
              <a:gd name="T11" fmla="*/ 41227 w 4122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1227" h="21600" fill="none" extrusionOk="0">
                <a:moveTo>
                  <a:pt x="41226" y="5294"/>
                </a:moveTo>
                <a:cubicBezTo>
                  <a:pt x="38802" y="14883"/>
                  <a:pt x="30175" y="21599"/>
                  <a:pt x="20286" y="21600"/>
                </a:cubicBezTo>
                <a:cubicBezTo>
                  <a:pt x="11216" y="21600"/>
                  <a:pt x="3113" y="15934"/>
                  <a:pt x="-1" y="7417"/>
                </a:cubicBezTo>
              </a:path>
              <a:path w="41227" h="21600" stroke="0" extrusionOk="0">
                <a:moveTo>
                  <a:pt x="41226" y="5294"/>
                </a:moveTo>
                <a:cubicBezTo>
                  <a:pt x="38802" y="14883"/>
                  <a:pt x="30175" y="21599"/>
                  <a:pt x="20286" y="21600"/>
                </a:cubicBezTo>
                <a:cubicBezTo>
                  <a:pt x="11216" y="21600"/>
                  <a:pt x="3113" y="15934"/>
                  <a:pt x="-1" y="7417"/>
                </a:cubicBezTo>
                <a:lnTo>
                  <a:pt x="20286" y="0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42" name="Line 42"/>
          <p:cNvSpPr>
            <a:spLocks noChangeShapeType="1"/>
          </p:cNvSpPr>
          <p:nvPr/>
        </p:nvSpPr>
        <p:spPr bwMode="auto">
          <a:xfrm flipV="1">
            <a:off x="7448550" y="3481388"/>
            <a:ext cx="1588" cy="4603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43" name="Line 43"/>
          <p:cNvSpPr>
            <a:spLocks noChangeShapeType="1"/>
          </p:cNvSpPr>
          <p:nvPr/>
        </p:nvSpPr>
        <p:spPr bwMode="auto">
          <a:xfrm>
            <a:off x="7451725" y="3481388"/>
            <a:ext cx="719138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44" name="Line 44"/>
          <p:cNvSpPr>
            <a:spLocks noChangeShapeType="1"/>
          </p:cNvSpPr>
          <p:nvPr/>
        </p:nvSpPr>
        <p:spPr bwMode="auto">
          <a:xfrm>
            <a:off x="8178800" y="3482975"/>
            <a:ext cx="1588" cy="4492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45" name="Line 45"/>
          <p:cNvSpPr>
            <a:spLocks noChangeShapeType="1"/>
          </p:cNvSpPr>
          <p:nvPr/>
        </p:nvSpPr>
        <p:spPr bwMode="auto">
          <a:xfrm>
            <a:off x="3014663" y="3057525"/>
            <a:ext cx="6251575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46" name="Rectangle 46"/>
          <p:cNvSpPr>
            <a:spLocks noChangeArrowheads="1"/>
          </p:cNvSpPr>
          <p:nvPr/>
        </p:nvSpPr>
        <p:spPr bwMode="auto">
          <a:xfrm>
            <a:off x="2963863" y="3057525"/>
            <a:ext cx="11890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pt-BR" sz="1200">
                <a:latin typeface="Times New Roman"/>
              </a:rPr>
              <a:t>permissão 1</a:t>
            </a:r>
          </a:p>
          <a:p>
            <a:pPr eaLnBrk="0" hangingPunct="0"/>
            <a:r>
              <a:rPr lang="pt-BR" sz="1200">
                <a:latin typeface="Times New Roman"/>
              </a:rPr>
              <a:t>permissão 2</a:t>
            </a:r>
          </a:p>
        </p:txBody>
      </p:sp>
      <p:sp>
        <p:nvSpPr>
          <p:cNvPr id="25647" name="Rectangle 47"/>
          <p:cNvSpPr>
            <a:spLocks noChangeArrowheads="1"/>
          </p:cNvSpPr>
          <p:nvPr/>
        </p:nvSpPr>
        <p:spPr bwMode="auto">
          <a:xfrm>
            <a:off x="2951163" y="2652713"/>
            <a:ext cx="1276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200">
                <a:latin typeface="Times New Roman"/>
              </a:rPr>
              <a:t>requisição nível 1</a:t>
            </a:r>
          </a:p>
          <a:p>
            <a:pPr eaLnBrk="0" hangingPunct="0"/>
            <a:r>
              <a:rPr lang="pt-BR" sz="1200">
                <a:latin typeface="Times New Roman"/>
              </a:rPr>
              <a:t>requisição nível 2</a:t>
            </a:r>
          </a:p>
        </p:txBody>
      </p:sp>
      <p:sp>
        <p:nvSpPr>
          <p:cNvPr id="25648" name="Line 48"/>
          <p:cNvSpPr>
            <a:spLocks noChangeShapeType="1"/>
          </p:cNvSpPr>
          <p:nvPr/>
        </p:nvSpPr>
        <p:spPr bwMode="auto">
          <a:xfrm>
            <a:off x="4271963" y="3484563"/>
            <a:ext cx="1587" cy="4175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49" name="Line 49"/>
          <p:cNvSpPr>
            <a:spLocks noChangeShapeType="1"/>
          </p:cNvSpPr>
          <p:nvPr/>
        </p:nvSpPr>
        <p:spPr bwMode="auto">
          <a:xfrm>
            <a:off x="4432300" y="3270250"/>
            <a:ext cx="4763" cy="539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949325" y="247650"/>
            <a:ext cx="8774113" cy="1143000"/>
          </a:xfrm>
          <a:noFill/>
        </p:spPr>
        <p:txBody>
          <a:bodyPr/>
          <a:lstStyle/>
          <a:p>
            <a:r>
              <a:rPr lang="pt-BR" smtClean="0"/>
              <a:t>Barramento - </a:t>
            </a:r>
            <a:r>
              <a:rPr lang="pt-BR" sz="3200" smtClean="0"/>
              <a:t>Arbitragem Descentralizada</a:t>
            </a:r>
            <a:r>
              <a:rPr lang="pt-BR" smtClean="0"/>
              <a:t>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73200" y="1517650"/>
            <a:ext cx="8420100" cy="911225"/>
          </a:xfrm>
          <a:noFill/>
        </p:spPr>
        <p:txBody>
          <a:bodyPr/>
          <a:lstStyle/>
          <a:p>
            <a:pPr algn="just"/>
            <a:r>
              <a:rPr lang="pt-BR" sz="2400" smtClean="0"/>
              <a:t>Um dos tipos de barramento descentralizado é o barramento Multibus (Daisy Chain sem árbitro). 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690563" y="5856288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3332163" y="5856288"/>
            <a:ext cx="31384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974725" y="4195763"/>
            <a:ext cx="8520113" cy="265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800" i="0">
                <a:solidFill>
                  <a:schemeClr val="tx2"/>
                </a:solidFill>
                <a:latin typeface="Times New Roman"/>
              </a:rPr>
              <a:t>Características:</a:t>
            </a:r>
            <a:endParaRPr lang="pt-BR" sz="1800" b="1" i="0">
              <a:latin typeface="Times New Roman"/>
            </a:endParaRPr>
          </a:p>
          <a:p>
            <a:pPr eaLnBrk="0" hangingPunct="0"/>
            <a:r>
              <a:rPr lang="pt-BR" sz="1600" i="0">
                <a:latin typeface="Times New Roman"/>
              </a:rPr>
              <a:t>1. Quando nenhum dispositivo quer  barramento, a linha de arbitragem ativada é propagada através</a:t>
            </a:r>
          </a:p>
          <a:p>
            <a:pPr eaLnBrk="0" hangingPunct="0"/>
            <a:r>
              <a:rPr lang="pt-BR" sz="1600" i="0">
                <a:latin typeface="Times New Roman"/>
              </a:rPr>
              <a:t>    de todos os dispositivos.</a:t>
            </a:r>
          </a:p>
          <a:p>
            <a:pPr eaLnBrk="0" hangingPunct="0"/>
            <a:r>
              <a:rPr lang="pt-BR" sz="1600" i="0">
                <a:latin typeface="Times New Roman"/>
              </a:rPr>
              <a:t>2. Para obter o barramento um dispositivo primeiro verifica se o barramento está disponível, e se a</a:t>
            </a:r>
            <a:r>
              <a:rPr lang="pt-BR" sz="1800" i="0">
                <a:latin typeface="Times New Roman"/>
              </a:rPr>
              <a:t> </a:t>
            </a:r>
          </a:p>
          <a:p>
            <a:pPr eaLnBrk="0" hangingPunct="0"/>
            <a:r>
              <a:rPr lang="pt-BR" sz="1800" i="0">
                <a:latin typeface="Times New Roman"/>
              </a:rPr>
              <a:t>    </a:t>
            </a:r>
            <a:r>
              <a:rPr lang="pt-BR" sz="1600" i="0">
                <a:latin typeface="Times New Roman"/>
              </a:rPr>
              <a:t>linha de arbitragem que está recebendo, </a:t>
            </a:r>
            <a:r>
              <a:rPr lang="pt-BR" sz="1600" i="0">
                <a:solidFill>
                  <a:schemeClr val="tx2"/>
                </a:solidFill>
                <a:latin typeface="Times New Roman"/>
              </a:rPr>
              <a:t>in</a:t>
            </a:r>
            <a:r>
              <a:rPr lang="pt-BR" sz="1600" i="0">
                <a:latin typeface="Times New Roman"/>
              </a:rPr>
              <a:t>, está ativada.</a:t>
            </a:r>
          </a:p>
          <a:p>
            <a:pPr eaLnBrk="0" hangingPunct="0"/>
            <a:r>
              <a:rPr lang="pt-BR" sz="1800" i="0">
                <a:latin typeface="Times New Roman"/>
              </a:rPr>
              <a:t>3. </a:t>
            </a:r>
            <a:r>
              <a:rPr lang="pt-BR" sz="1600" i="0">
                <a:latin typeface="Times New Roman"/>
              </a:rPr>
              <a:t>Se </a:t>
            </a:r>
            <a:r>
              <a:rPr lang="pt-BR" sz="1600" i="0">
                <a:solidFill>
                  <a:schemeClr val="tx2"/>
                </a:solidFill>
                <a:latin typeface="Times New Roman"/>
              </a:rPr>
              <a:t>in</a:t>
            </a:r>
            <a:r>
              <a:rPr lang="pt-BR" sz="1600" i="0">
                <a:latin typeface="Times New Roman"/>
              </a:rPr>
              <a:t> estiver desativada, ela não poderá tornar-se mestre do barramento.</a:t>
            </a:r>
          </a:p>
          <a:p>
            <a:pPr eaLnBrk="0" hangingPunct="0"/>
            <a:r>
              <a:rPr lang="pt-BR" sz="1600" i="0">
                <a:latin typeface="Times New Roman"/>
              </a:rPr>
              <a:t>4. Se </a:t>
            </a:r>
            <a:r>
              <a:rPr lang="pt-BR" sz="1600" i="0">
                <a:solidFill>
                  <a:schemeClr val="tx2"/>
                </a:solidFill>
                <a:latin typeface="Times New Roman"/>
              </a:rPr>
              <a:t>in</a:t>
            </a:r>
            <a:r>
              <a:rPr lang="pt-BR" sz="1600" i="0">
                <a:latin typeface="Times New Roman"/>
              </a:rPr>
              <a:t> estiver ativada, o dispositivo requisita o barramento, desativa </a:t>
            </a:r>
            <a:r>
              <a:rPr lang="pt-BR" sz="1600" i="0">
                <a:solidFill>
                  <a:schemeClr val="tx2"/>
                </a:solidFill>
                <a:latin typeface="Times New Roman"/>
              </a:rPr>
              <a:t>out</a:t>
            </a:r>
            <a:r>
              <a:rPr lang="pt-BR" sz="1600" i="0">
                <a:latin typeface="Times New Roman"/>
              </a:rPr>
              <a:t>, o que faz com que todos os </a:t>
            </a:r>
          </a:p>
          <a:p>
            <a:pPr eaLnBrk="0" hangingPunct="0"/>
            <a:r>
              <a:rPr lang="pt-BR" sz="1600" i="0">
                <a:latin typeface="Times New Roman"/>
              </a:rPr>
              <a:t>    seguintes   na cadeia desativem </a:t>
            </a:r>
            <a:r>
              <a:rPr lang="pt-BR" sz="1600" i="0">
                <a:solidFill>
                  <a:schemeClr val="tx2"/>
                </a:solidFill>
                <a:latin typeface="Times New Roman"/>
              </a:rPr>
              <a:t>in</a:t>
            </a:r>
            <a:r>
              <a:rPr lang="pt-BR" sz="1600" i="0">
                <a:latin typeface="Times New Roman"/>
              </a:rPr>
              <a:t> e </a:t>
            </a:r>
            <a:r>
              <a:rPr lang="pt-BR" sz="1600" i="0">
                <a:solidFill>
                  <a:schemeClr val="tx2"/>
                </a:solidFill>
                <a:latin typeface="Times New Roman"/>
              </a:rPr>
              <a:t>out</a:t>
            </a:r>
            <a:r>
              <a:rPr lang="pt-BR" sz="1600" i="0">
                <a:latin typeface="Times New Roman"/>
              </a:rPr>
              <a:t>.</a:t>
            </a:r>
          </a:p>
          <a:p>
            <a:pPr eaLnBrk="0" hangingPunct="0"/>
            <a:r>
              <a:rPr lang="pt-BR" sz="1600" i="0">
                <a:latin typeface="Times New Roman"/>
              </a:rPr>
              <a:t>5. O tempo de propagação do sinal </a:t>
            </a:r>
            <a:r>
              <a:rPr lang="pt-BR" sz="1600" i="0">
                <a:solidFill>
                  <a:schemeClr val="tx2"/>
                </a:solidFill>
                <a:latin typeface="Times New Roman"/>
              </a:rPr>
              <a:t>in</a:t>
            </a:r>
            <a:r>
              <a:rPr lang="pt-BR" sz="1600" i="0">
                <a:latin typeface="Times New Roman"/>
              </a:rPr>
              <a:t> do primeiro dispositivo (D1) ao </a:t>
            </a:r>
            <a:r>
              <a:rPr lang="pt-BR" sz="1600" i="0">
                <a:solidFill>
                  <a:schemeClr val="tx2"/>
                </a:solidFill>
                <a:latin typeface="Times New Roman"/>
              </a:rPr>
              <a:t>out</a:t>
            </a:r>
            <a:r>
              <a:rPr lang="pt-BR" sz="1600" i="0">
                <a:latin typeface="Times New Roman"/>
              </a:rPr>
              <a:t> do último dispositivo (D4) </a:t>
            </a:r>
          </a:p>
          <a:p>
            <a:pPr eaLnBrk="0" hangingPunct="0"/>
            <a:r>
              <a:rPr lang="pt-BR" sz="1600" i="0">
                <a:latin typeface="Times New Roman"/>
              </a:rPr>
              <a:t>    tem que ser menor que 1 período de clock. </a:t>
            </a:r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7839075" y="2346325"/>
            <a:ext cx="19653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600">
                <a:latin typeface="Times New Roman"/>
              </a:rPr>
              <a:t>Requisita barramento</a:t>
            </a:r>
          </a:p>
          <a:p>
            <a:pPr eaLnBrk="0" hangingPunct="0"/>
            <a:r>
              <a:rPr lang="pt-BR" sz="1600">
                <a:latin typeface="Times New Roman"/>
              </a:rPr>
              <a:t>ocupado</a:t>
            </a: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7812088" y="3357563"/>
            <a:ext cx="15303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800">
                <a:latin typeface="Times New Roman"/>
              </a:rPr>
              <a:t>linha ativada</a:t>
            </a:r>
          </a:p>
          <a:p>
            <a:pPr eaLnBrk="0" hangingPunct="0"/>
            <a:r>
              <a:rPr lang="pt-BR" sz="1800">
                <a:latin typeface="Times New Roman"/>
              </a:rPr>
              <a:t>pelo mestre do</a:t>
            </a:r>
          </a:p>
          <a:p>
            <a:pPr eaLnBrk="0" hangingPunct="0"/>
            <a:r>
              <a:rPr lang="pt-BR" sz="1800">
                <a:latin typeface="Times New Roman"/>
              </a:rPr>
              <a:t>barramento</a:t>
            </a:r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>
            <a:off x="7410450" y="2738438"/>
            <a:ext cx="449263" cy="681037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 flipH="1" flipV="1">
            <a:off x="7642225" y="2435225"/>
            <a:ext cx="254000" cy="11112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2424113" y="3197225"/>
            <a:ext cx="798512" cy="838200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3749675" y="3213100"/>
            <a:ext cx="800100" cy="838200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7" name="Rectangle 13"/>
          <p:cNvSpPr>
            <a:spLocks noChangeArrowheads="1"/>
          </p:cNvSpPr>
          <p:nvPr/>
        </p:nvSpPr>
        <p:spPr bwMode="auto">
          <a:xfrm>
            <a:off x="5057775" y="3213100"/>
            <a:ext cx="798513" cy="838200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6383338" y="3228975"/>
            <a:ext cx="798512" cy="838200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9" name="Line 15"/>
          <p:cNvSpPr>
            <a:spLocks noChangeShapeType="1"/>
          </p:cNvSpPr>
          <p:nvPr/>
        </p:nvSpPr>
        <p:spPr bwMode="auto">
          <a:xfrm flipV="1">
            <a:off x="6748463" y="2630488"/>
            <a:ext cx="0" cy="59372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0" name="Line 16"/>
          <p:cNvSpPr>
            <a:spLocks noChangeShapeType="1"/>
          </p:cNvSpPr>
          <p:nvPr/>
        </p:nvSpPr>
        <p:spPr bwMode="auto">
          <a:xfrm flipV="1">
            <a:off x="5387975" y="2647950"/>
            <a:ext cx="0" cy="560388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1" name="Line 17"/>
          <p:cNvSpPr>
            <a:spLocks noChangeShapeType="1"/>
          </p:cNvSpPr>
          <p:nvPr/>
        </p:nvSpPr>
        <p:spPr bwMode="auto">
          <a:xfrm flipV="1">
            <a:off x="4062413" y="2630488"/>
            <a:ext cx="0" cy="560387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2" name="Line 18"/>
          <p:cNvSpPr>
            <a:spLocks noChangeShapeType="1"/>
          </p:cNvSpPr>
          <p:nvPr/>
        </p:nvSpPr>
        <p:spPr bwMode="auto">
          <a:xfrm flipV="1">
            <a:off x="2719388" y="2632075"/>
            <a:ext cx="0" cy="560388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3" name="Line 19"/>
          <p:cNvSpPr>
            <a:spLocks noChangeShapeType="1"/>
          </p:cNvSpPr>
          <p:nvPr/>
        </p:nvSpPr>
        <p:spPr bwMode="auto">
          <a:xfrm>
            <a:off x="1830388" y="3003550"/>
            <a:ext cx="773112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4" name="Line 20"/>
          <p:cNvSpPr>
            <a:spLocks noChangeShapeType="1"/>
          </p:cNvSpPr>
          <p:nvPr/>
        </p:nvSpPr>
        <p:spPr bwMode="auto">
          <a:xfrm>
            <a:off x="2603500" y="3022600"/>
            <a:ext cx="0" cy="1682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645" name="Group 24"/>
          <p:cNvGrpSpPr>
            <a:grpSpLocks/>
          </p:cNvGrpSpPr>
          <p:nvPr/>
        </p:nvGrpSpPr>
        <p:grpSpPr bwMode="auto">
          <a:xfrm>
            <a:off x="2971800" y="3003550"/>
            <a:ext cx="957263" cy="204788"/>
            <a:chOff x="1872" y="1892"/>
            <a:chExt cx="603" cy="129"/>
          </a:xfrm>
        </p:grpSpPr>
        <p:sp>
          <p:nvSpPr>
            <p:cNvPr id="26669" name="Line 21"/>
            <p:cNvSpPr>
              <a:spLocks noChangeShapeType="1"/>
            </p:cNvSpPr>
            <p:nvPr/>
          </p:nvSpPr>
          <p:spPr bwMode="auto">
            <a:xfrm flipV="1">
              <a:off x="1872" y="1893"/>
              <a:ext cx="0" cy="117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70" name="Line 22"/>
            <p:cNvSpPr>
              <a:spLocks noChangeShapeType="1"/>
            </p:cNvSpPr>
            <p:nvPr/>
          </p:nvSpPr>
          <p:spPr bwMode="auto">
            <a:xfrm>
              <a:off x="1873" y="1892"/>
              <a:ext cx="60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71" name="Line 23"/>
            <p:cNvSpPr>
              <a:spLocks noChangeShapeType="1"/>
            </p:cNvSpPr>
            <p:nvPr/>
          </p:nvSpPr>
          <p:spPr bwMode="auto">
            <a:xfrm>
              <a:off x="2475" y="1893"/>
              <a:ext cx="0" cy="12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646" name="Group 28"/>
          <p:cNvGrpSpPr>
            <a:grpSpLocks/>
          </p:cNvGrpSpPr>
          <p:nvPr/>
        </p:nvGrpSpPr>
        <p:grpSpPr bwMode="auto">
          <a:xfrm>
            <a:off x="4297363" y="3003550"/>
            <a:ext cx="958850" cy="204788"/>
            <a:chOff x="2707" y="1892"/>
            <a:chExt cx="604" cy="129"/>
          </a:xfrm>
        </p:grpSpPr>
        <p:sp>
          <p:nvSpPr>
            <p:cNvPr id="26666" name="Line 25"/>
            <p:cNvSpPr>
              <a:spLocks noChangeShapeType="1"/>
            </p:cNvSpPr>
            <p:nvPr/>
          </p:nvSpPr>
          <p:spPr bwMode="auto">
            <a:xfrm flipV="1">
              <a:off x="2707" y="1893"/>
              <a:ext cx="0" cy="117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7" name="Line 26"/>
            <p:cNvSpPr>
              <a:spLocks noChangeShapeType="1"/>
            </p:cNvSpPr>
            <p:nvPr/>
          </p:nvSpPr>
          <p:spPr bwMode="auto">
            <a:xfrm>
              <a:off x="2708" y="1892"/>
              <a:ext cx="603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8" name="Line 27"/>
            <p:cNvSpPr>
              <a:spLocks noChangeShapeType="1"/>
            </p:cNvSpPr>
            <p:nvPr/>
          </p:nvSpPr>
          <p:spPr bwMode="auto">
            <a:xfrm>
              <a:off x="3311" y="1893"/>
              <a:ext cx="0" cy="12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647" name="Group 32"/>
          <p:cNvGrpSpPr>
            <a:grpSpLocks/>
          </p:cNvGrpSpPr>
          <p:nvPr/>
        </p:nvGrpSpPr>
        <p:grpSpPr bwMode="auto">
          <a:xfrm>
            <a:off x="5641975" y="3003550"/>
            <a:ext cx="958850" cy="204788"/>
            <a:chOff x="3554" y="1892"/>
            <a:chExt cx="604" cy="129"/>
          </a:xfrm>
        </p:grpSpPr>
        <p:sp>
          <p:nvSpPr>
            <p:cNvPr id="26663" name="Line 29"/>
            <p:cNvSpPr>
              <a:spLocks noChangeShapeType="1"/>
            </p:cNvSpPr>
            <p:nvPr/>
          </p:nvSpPr>
          <p:spPr bwMode="auto">
            <a:xfrm flipV="1">
              <a:off x="3554" y="1893"/>
              <a:ext cx="0" cy="117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4" name="Line 30"/>
            <p:cNvSpPr>
              <a:spLocks noChangeShapeType="1"/>
            </p:cNvSpPr>
            <p:nvPr/>
          </p:nvSpPr>
          <p:spPr bwMode="auto">
            <a:xfrm>
              <a:off x="3555" y="1892"/>
              <a:ext cx="603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5" name="Line 31"/>
            <p:cNvSpPr>
              <a:spLocks noChangeShapeType="1"/>
            </p:cNvSpPr>
            <p:nvPr/>
          </p:nvSpPr>
          <p:spPr bwMode="auto">
            <a:xfrm>
              <a:off x="4158" y="1893"/>
              <a:ext cx="0" cy="12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648" name="Arc 33"/>
          <p:cNvSpPr>
            <a:spLocks/>
          </p:cNvSpPr>
          <p:nvPr/>
        </p:nvSpPr>
        <p:spPr bwMode="auto">
          <a:xfrm>
            <a:off x="2592388" y="3071813"/>
            <a:ext cx="376237" cy="374650"/>
          </a:xfrm>
          <a:custGeom>
            <a:avLst/>
            <a:gdLst>
              <a:gd name="T0" fmla="*/ 376237 w 41248"/>
              <a:gd name="T1" fmla="*/ 89222 h 21600"/>
              <a:gd name="T2" fmla="*/ 0 w 41248"/>
              <a:gd name="T3" fmla="*/ 129462 h 21600"/>
              <a:gd name="T4" fmla="*/ 184880 w 41248"/>
              <a:gd name="T5" fmla="*/ 0 h 21600"/>
              <a:gd name="T6" fmla="*/ 0 60000 65536"/>
              <a:gd name="T7" fmla="*/ 0 60000 65536"/>
              <a:gd name="T8" fmla="*/ 0 60000 65536"/>
              <a:gd name="T9" fmla="*/ 0 w 41248"/>
              <a:gd name="T10" fmla="*/ 0 h 21600"/>
              <a:gd name="T11" fmla="*/ 41248 w 4124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1248" h="21600" fill="none" extrusionOk="0">
                <a:moveTo>
                  <a:pt x="41247" y="5143"/>
                </a:moveTo>
                <a:cubicBezTo>
                  <a:pt x="38878" y="14805"/>
                  <a:pt x="30216" y="21599"/>
                  <a:pt x="20269" y="21600"/>
                </a:cubicBezTo>
                <a:cubicBezTo>
                  <a:pt x="11218" y="21600"/>
                  <a:pt x="3127" y="15957"/>
                  <a:pt x="-1" y="7464"/>
                </a:cubicBezTo>
              </a:path>
              <a:path w="41248" h="21600" stroke="0" extrusionOk="0">
                <a:moveTo>
                  <a:pt x="41247" y="5143"/>
                </a:moveTo>
                <a:cubicBezTo>
                  <a:pt x="38878" y="14805"/>
                  <a:pt x="30216" y="21599"/>
                  <a:pt x="20269" y="21600"/>
                </a:cubicBezTo>
                <a:cubicBezTo>
                  <a:pt x="11218" y="21600"/>
                  <a:pt x="3127" y="15957"/>
                  <a:pt x="-1" y="7464"/>
                </a:cubicBezTo>
                <a:lnTo>
                  <a:pt x="20269" y="0"/>
                </a:lnTo>
                <a:close/>
              </a:path>
            </a:pathLst>
          </a:custGeom>
          <a:noFill/>
          <a:ln w="25400" cap="rnd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9" name="Arc 34"/>
          <p:cNvSpPr>
            <a:spLocks/>
          </p:cNvSpPr>
          <p:nvPr/>
        </p:nvSpPr>
        <p:spPr bwMode="auto">
          <a:xfrm>
            <a:off x="3917950" y="3105150"/>
            <a:ext cx="376238" cy="374650"/>
          </a:xfrm>
          <a:custGeom>
            <a:avLst/>
            <a:gdLst>
              <a:gd name="T0" fmla="*/ 376238 w 41248"/>
              <a:gd name="T1" fmla="*/ 89222 h 21600"/>
              <a:gd name="T2" fmla="*/ 0 w 41248"/>
              <a:gd name="T3" fmla="*/ 129462 h 21600"/>
              <a:gd name="T4" fmla="*/ 184881 w 41248"/>
              <a:gd name="T5" fmla="*/ 0 h 21600"/>
              <a:gd name="T6" fmla="*/ 0 60000 65536"/>
              <a:gd name="T7" fmla="*/ 0 60000 65536"/>
              <a:gd name="T8" fmla="*/ 0 60000 65536"/>
              <a:gd name="T9" fmla="*/ 0 w 41248"/>
              <a:gd name="T10" fmla="*/ 0 h 21600"/>
              <a:gd name="T11" fmla="*/ 41248 w 4124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1248" h="21600" fill="none" extrusionOk="0">
                <a:moveTo>
                  <a:pt x="41247" y="5143"/>
                </a:moveTo>
                <a:cubicBezTo>
                  <a:pt x="38878" y="14805"/>
                  <a:pt x="30216" y="21599"/>
                  <a:pt x="20269" y="21600"/>
                </a:cubicBezTo>
                <a:cubicBezTo>
                  <a:pt x="11218" y="21600"/>
                  <a:pt x="3127" y="15957"/>
                  <a:pt x="-1" y="7464"/>
                </a:cubicBezTo>
              </a:path>
              <a:path w="41248" h="21600" stroke="0" extrusionOk="0">
                <a:moveTo>
                  <a:pt x="41247" y="5143"/>
                </a:moveTo>
                <a:cubicBezTo>
                  <a:pt x="38878" y="14805"/>
                  <a:pt x="30216" y="21599"/>
                  <a:pt x="20269" y="21600"/>
                </a:cubicBezTo>
                <a:cubicBezTo>
                  <a:pt x="11218" y="21600"/>
                  <a:pt x="3127" y="15957"/>
                  <a:pt x="-1" y="7464"/>
                </a:cubicBezTo>
                <a:lnTo>
                  <a:pt x="20269" y="0"/>
                </a:lnTo>
                <a:close/>
              </a:path>
            </a:pathLst>
          </a:custGeom>
          <a:noFill/>
          <a:ln w="25400" cap="rnd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50" name="Arc 35"/>
          <p:cNvSpPr>
            <a:spLocks/>
          </p:cNvSpPr>
          <p:nvPr/>
        </p:nvSpPr>
        <p:spPr bwMode="auto">
          <a:xfrm>
            <a:off x="5262563" y="3087688"/>
            <a:ext cx="376237" cy="374650"/>
          </a:xfrm>
          <a:custGeom>
            <a:avLst/>
            <a:gdLst>
              <a:gd name="T0" fmla="*/ 376237 w 41248"/>
              <a:gd name="T1" fmla="*/ 89222 h 21600"/>
              <a:gd name="T2" fmla="*/ 0 w 41248"/>
              <a:gd name="T3" fmla="*/ 129462 h 21600"/>
              <a:gd name="T4" fmla="*/ 184880 w 41248"/>
              <a:gd name="T5" fmla="*/ 0 h 21600"/>
              <a:gd name="T6" fmla="*/ 0 60000 65536"/>
              <a:gd name="T7" fmla="*/ 0 60000 65536"/>
              <a:gd name="T8" fmla="*/ 0 60000 65536"/>
              <a:gd name="T9" fmla="*/ 0 w 41248"/>
              <a:gd name="T10" fmla="*/ 0 h 21600"/>
              <a:gd name="T11" fmla="*/ 41248 w 4124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1248" h="21600" fill="none" extrusionOk="0">
                <a:moveTo>
                  <a:pt x="41247" y="5143"/>
                </a:moveTo>
                <a:cubicBezTo>
                  <a:pt x="38878" y="14805"/>
                  <a:pt x="30216" y="21599"/>
                  <a:pt x="20269" y="21600"/>
                </a:cubicBezTo>
                <a:cubicBezTo>
                  <a:pt x="11218" y="21600"/>
                  <a:pt x="3127" y="15957"/>
                  <a:pt x="-1" y="7464"/>
                </a:cubicBezTo>
              </a:path>
              <a:path w="41248" h="21600" stroke="0" extrusionOk="0">
                <a:moveTo>
                  <a:pt x="41247" y="5143"/>
                </a:moveTo>
                <a:cubicBezTo>
                  <a:pt x="38878" y="14805"/>
                  <a:pt x="30216" y="21599"/>
                  <a:pt x="20269" y="21600"/>
                </a:cubicBezTo>
                <a:cubicBezTo>
                  <a:pt x="11218" y="21600"/>
                  <a:pt x="3127" y="15957"/>
                  <a:pt x="-1" y="7464"/>
                </a:cubicBezTo>
                <a:lnTo>
                  <a:pt x="20269" y="0"/>
                </a:lnTo>
                <a:close/>
              </a:path>
            </a:pathLst>
          </a:custGeom>
          <a:noFill/>
          <a:ln w="25400" cap="rnd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51" name="Rectangle 36"/>
          <p:cNvSpPr>
            <a:spLocks noChangeArrowheads="1"/>
          </p:cNvSpPr>
          <p:nvPr/>
        </p:nvSpPr>
        <p:spPr bwMode="auto">
          <a:xfrm>
            <a:off x="2686050" y="3678238"/>
            <a:ext cx="4330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800" i="0">
                <a:latin typeface="Times New Roman"/>
              </a:rPr>
              <a:t>D1                D2                   D3                  D4</a:t>
            </a:r>
          </a:p>
        </p:txBody>
      </p:sp>
      <p:sp>
        <p:nvSpPr>
          <p:cNvPr id="26652" name="Rectangle 37"/>
          <p:cNvSpPr>
            <a:spLocks noChangeArrowheads="1"/>
          </p:cNvSpPr>
          <p:nvPr/>
        </p:nvSpPr>
        <p:spPr bwMode="auto">
          <a:xfrm>
            <a:off x="2365375" y="3252788"/>
            <a:ext cx="4343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800" i="0">
                <a:solidFill>
                  <a:schemeClr val="tx2"/>
                </a:solidFill>
                <a:latin typeface="Times New Roman"/>
              </a:rPr>
              <a:t>in      out         in      out        in      out          in</a:t>
            </a:r>
          </a:p>
        </p:txBody>
      </p:sp>
      <p:sp>
        <p:nvSpPr>
          <p:cNvPr id="26653" name="Line 38"/>
          <p:cNvSpPr>
            <a:spLocks noChangeShapeType="1"/>
          </p:cNvSpPr>
          <p:nvPr/>
        </p:nvSpPr>
        <p:spPr bwMode="auto">
          <a:xfrm>
            <a:off x="1830388" y="2630488"/>
            <a:ext cx="57658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54" name="Line 39"/>
          <p:cNvSpPr>
            <a:spLocks noChangeShapeType="1"/>
          </p:cNvSpPr>
          <p:nvPr/>
        </p:nvSpPr>
        <p:spPr bwMode="auto">
          <a:xfrm>
            <a:off x="1822450" y="2433638"/>
            <a:ext cx="5767388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55" name="Line 40"/>
          <p:cNvSpPr>
            <a:spLocks noChangeShapeType="1"/>
          </p:cNvSpPr>
          <p:nvPr/>
        </p:nvSpPr>
        <p:spPr bwMode="auto">
          <a:xfrm flipV="1">
            <a:off x="2884488" y="2428875"/>
            <a:ext cx="0" cy="7397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56" name="Line 41"/>
          <p:cNvSpPr>
            <a:spLocks noChangeShapeType="1"/>
          </p:cNvSpPr>
          <p:nvPr/>
        </p:nvSpPr>
        <p:spPr bwMode="auto">
          <a:xfrm flipV="1">
            <a:off x="4192588" y="2430463"/>
            <a:ext cx="0" cy="760412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57" name="Line 42"/>
          <p:cNvSpPr>
            <a:spLocks noChangeShapeType="1"/>
          </p:cNvSpPr>
          <p:nvPr/>
        </p:nvSpPr>
        <p:spPr bwMode="auto">
          <a:xfrm flipV="1">
            <a:off x="5527675" y="2439988"/>
            <a:ext cx="0" cy="744537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58" name="Line 43"/>
          <p:cNvSpPr>
            <a:spLocks noChangeShapeType="1"/>
          </p:cNvSpPr>
          <p:nvPr/>
        </p:nvSpPr>
        <p:spPr bwMode="auto">
          <a:xfrm flipH="1" flipV="1">
            <a:off x="6946900" y="2414588"/>
            <a:ext cx="1588" cy="795337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59" name="Rectangle 44"/>
          <p:cNvSpPr>
            <a:spLocks noChangeArrowheads="1"/>
          </p:cNvSpPr>
          <p:nvPr/>
        </p:nvSpPr>
        <p:spPr bwMode="auto">
          <a:xfrm>
            <a:off x="1512888" y="2725738"/>
            <a:ext cx="5984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600" i="0">
                <a:latin typeface="Times New Roman"/>
              </a:rPr>
              <a:t>+5 V</a:t>
            </a:r>
          </a:p>
        </p:txBody>
      </p:sp>
      <p:sp>
        <p:nvSpPr>
          <p:cNvPr id="26660" name="Rectangle 45"/>
          <p:cNvSpPr>
            <a:spLocks noChangeArrowheads="1"/>
          </p:cNvSpPr>
          <p:nvPr/>
        </p:nvSpPr>
        <p:spPr bwMode="auto">
          <a:xfrm>
            <a:off x="1247775" y="3554413"/>
            <a:ext cx="11557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pt-BR" sz="1600"/>
              <a:t>Linha de </a:t>
            </a:r>
          </a:p>
          <a:p>
            <a:pPr algn="ctr" eaLnBrk="0" hangingPunct="0"/>
            <a:r>
              <a:rPr lang="pt-BR" sz="1600"/>
              <a:t>arbritagem</a:t>
            </a:r>
          </a:p>
        </p:txBody>
      </p:sp>
      <p:sp>
        <p:nvSpPr>
          <p:cNvPr id="26661" name="Line 46"/>
          <p:cNvSpPr>
            <a:spLocks noChangeShapeType="1"/>
          </p:cNvSpPr>
          <p:nvPr/>
        </p:nvSpPr>
        <p:spPr bwMode="auto">
          <a:xfrm flipV="1">
            <a:off x="1774825" y="3081338"/>
            <a:ext cx="307975" cy="474662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62" name="Arc 47"/>
          <p:cNvSpPr>
            <a:spLocks/>
          </p:cNvSpPr>
          <p:nvPr/>
        </p:nvSpPr>
        <p:spPr bwMode="auto">
          <a:xfrm>
            <a:off x="6589713" y="3125788"/>
            <a:ext cx="376237" cy="374650"/>
          </a:xfrm>
          <a:custGeom>
            <a:avLst/>
            <a:gdLst>
              <a:gd name="T0" fmla="*/ 376237 w 41248"/>
              <a:gd name="T1" fmla="*/ 89222 h 21600"/>
              <a:gd name="T2" fmla="*/ 0 w 41248"/>
              <a:gd name="T3" fmla="*/ 129462 h 21600"/>
              <a:gd name="T4" fmla="*/ 184880 w 41248"/>
              <a:gd name="T5" fmla="*/ 0 h 21600"/>
              <a:gd name="T6" fmla="*/ 0 60000 65536"/>
              <a:gd name="T7" fmla="*/ 0 60000 65536"/>
              <a:gd name="T8" fmla="*/ 0 60000 65536"/>
              <a:gd name="T9" fmla="*/ 0 w 41248"/>
              <a:gd name="T10" fmla="*/ 0 h 21600"/>
              <a:gd name="T11" fmla="*/ 41248 w 4124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1248" h="21600" fill="none" extrusionOk="0">
                <a:moveTo>
                  <a:pt x="41247" y="5143"/>
                </a:moveTo>
                <a:cubicBezTo>
                  <a:pt x="38878" y="14805"/>
                  <a:pt x="30216" y="21599"/>
                  <a:pt x="20269" y="21600"/>
                </a:cubicBezTo>
                <a:cubicBezTo>
                  <a:pt x="11218" y="21600"/>
                  <a:pt x="3127" y="15957"/>
                  <a:pt x="-1" y="7464"/>
                </a:cubicBezTo>
              </a:path>
              <a:path w="41248" h="21600" stroke="0" extrusionOk="0">
                <a:moveTo>
                  <a:pt x="41247" y="5143"/>
                </a:moveTo>
                <a:cubicBezTo>
                  <a:pt x="38878" y="14805"/>
                  <a:pt x="30216" y="21599"/>
                  <a:pt x="20269" y="21600"/>
                </a:cubicBezTo>
                <a:cubicBezTo>
                  <a:pt x="11218" y="21600"/>
                  <a:pt x="3127" y="15957"/>
                  <a:pt x="-1" y="7464"/>
                </a:cubicBezTo>
                <a:lnTo>
                  <a:pt x="20269" y="0"/>
                </a:lnTo>
                <a:close/>
              </a:path>
            </a:pathLst>
          </a:custGeom>
          <a:noFill/>
          <a:ln w="25400" cap="rnd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130300" y="304800"/>
            <a:ext cx="8774113" cy="1143000"/>
          </a:xfrm>
          <a:noFill/>
        </p:spPr>
        <p:txBody>
          <a:bodyPr/>
          <a:lstStyle/>
          <a:p>
            <a:r>
              <a:rPr lang="pt-BR" smtClean="0"/>
              <a:t>Barramento - </a:t>
            </a:r>
            <a:r>
              <a:rPr lang="pt-BR" sz="3200" smtClean="0"/>
              <a:t>Arbitragem Descentralizada</a:t>
            </a:r>
            <a:r>
              <a:rPr lang="pt-BR" smtClean="0"/>
              <a:t>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8738" y="1885950"/>
            <a:ext cx="8420100" cy="911225"/>
          </a:xfrm>
          <a:noFill/>
        </p:spPr>
        <p:txBody>
          <a:bodyPr/>
          <a:lstStyle/>
          <a:p>
            <a:pPr algn="just"/>
            <a:r>
              <a:rPr lang="pt-BR" sz="2400" b="1" smtClean="0"/>
              <a:t>Barramento Multibus</a:t>
            </a:r>
            <a:endParaRPr lang="pt-BR" sz="2400" smtClean="0"/>
          </a:p>
          <a:p>
            <a:pPr lvl="1"/>
            <a:r>
              <a:rPr lang="pt-BR" sz="2400" smtClean="0"/>
              <a:t>O dispositivo mais próximo do início da cadeia que requer o barramento tem maior prioridade. Portanto, este esquema é similar ao sistema híbrido com daisy chain, exceto por:</a:t>
            </a:r>
          </a:p>
          <a:p>
            <a:pPr lvl="2"/>
            <a:r>
              <a:rPr lang="pt-BR" sz="1800" smtClean="0"/>
              <a:t>Não existe mais a figura do árbitro</a:t>
            </a:r>
          </a:p>
          <a:p>
            <a:pPr lvl="2"/>
            <a:r>
              <a:rPr lang="pt-BR" sz="1800" smtClean="0"/>
              <a:t>É mais rápido</a:t>
            </a:r>
          </a:p>
          <a:p>
            <a:pPr lvl="2"/>
            <a:r>
              <a:rPr lang="pt-BR" sz="1800" smtClean="0"/>
              <a:t>Não vulnerável a falhas do árbitro</a:t>
            </a:r>
          </a:p>
          <a:p>
            <a:pPr lvl="2" algn="just"/>
            <a:r>
              <a:rPr lang="pt-BR" sz="1800" smtClean="0"/>
              <a:t>O barramento Multibus também oferece arbitragem centralizada, permitindo que os projetistas façam a escolha.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Barramento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algn="just"/>
            <a:r>
              <a:rPr lang="pt-BR" sz="2400" smtClean="0"/>
              <a:t>Bus  é um conjunto de condutores elétricos em um computador que  permite a comunicação entre vários componentes do computador, tais como; CPU, memória, dispositivos de I/O. </a:t>
            </a:r>
          </a:p>
          <a:p>
            <a:pPr algn="just"/>
            <a:r>
              <a:rPr lang="pt-BR" sz="2400" smtClean="0"/>
              <a:t>Que sinais trafegam no barramento?</a:t>
            </a:r>
          </a:p>
          <a:p>
            <a:pPr lvl="2"/>
            <a:r>
              <a:rPr lang="pt-BR" smtClean="0"/>
              <a:t>dados</a:t>
            </a:r>
          </a:p>
          <a:p>
            <a:pPr lvl="2"/>
            <a:r>
              <a:rPr lang="pt-BR" smtClean="0"/>
              <a:t>relógio</a:t>
            </a:r>
          </a:p>
          <a:p>
            <a:pPr lvl="2"/>
            <a:r>
              <a:rPr lang="pt-BR" smtClean="0"/>
              <a:t>endereços</a:t>
            </a:r>
          </a:p>
          <a:p>
            <a:pPr lvl="2"/>
            <a:r>
              <a:rPr lang="pt-BR" smtClean="0"/>
              <a:t>sinais de controle</a:t>
            </a:r>
          </a:p>
          <a:p>
            <a:pPr algn="just"/>
            <a:r>
              <a:rPr lang="pt-BR" sz="2400" smtClean="0"/>
              <a:t>Bus standard (protocolo) é um conjunto de regras que governam </a:t>
            </a:r>
            <a:r>
              <a:rPr lang="pt-BR" sz="2400" b="1" smtClean="0">
                <a:solidFill>
                  <a:srgbClr val="800000"/>
                </a:solidFill>
              </a:rPr>
              <a:t>como</a:t>
            </a:r>
            <a:r>
              <a:rPr lang="pt-BR" sz="2400" smtClean="0"/>
              <a:t> as comunicações no barramento serão efetuadas.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026"/>
          <p:cNvSpPr>
            <a:spLocks noChangeArrowheads="1"/>
          </p:cNvSpPr>
          <p:nvPr/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5" name="Rectangle 1027"/>
          <p:cNvSpPr>
            <a:spLocks noChangeArrowheads="1"/>
          </p:cNvSpPr>
          <p:nvPr/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Rectangle 1028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Barramento - Classificação</a:t>
            </a:r>
          </a:p>
        </p:txBody>
      </p:sp>
      <p:sp>
        <p:nvSpPr>
          <p:cNvPr id="28677" name="Rectangle 1029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algn="just"/>
            <a:r>
              <a:rPr lang="pt-BR" sz="2800" b="1" smtClean="0"/>
              <a:t>Quanto aos dispositivos a ele acoplados</a:t>
            </a:r>
          </a:p>
          <a:p>
            <a:pPr algn="just">
              <a:buFont typeface="Monotype Sorts" pitchFamily="2" charset="2"/>
              <a:buNone/>
            </a:pPr>
            <a:endParaRPr lang="pt-BR" sz="2800" b="1" smtClean="0"/>
          </a:p>
          <a:p>
            <a:pPr lvl="1"/>
            <a:r>
              <a:rPr lang="pt-BR" smtClean="0"/>
              <a:t>Barramentos de Memória (CPU-memory buses)</a:t>
            </a:r>
          </a:p>
          <a:p>
            <a:pPr lvl="1"/>
            <a:r>
              <a:rPr lang="pt-BR" smtClean="0"/>
              <a:t>Barramentos de Entrada e Saída (CPU-I/O buses)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026"/>
          <p:cNvSpPr>
            <a:spLocks noChangeArrowheads="1"/>
          </p:cNvSpPr>
          <p:nvPr/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Rectangle 1027"/>
          <p:cNvSpPr>
            <a:spLocks noChangeArrowheads="1"/>
          </p:cNvSpPr>
          <p:nvPr/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0" name="Rectangle 1028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Barramentos de Memória</a:t>
            </a:r>
          </a:p>
        </p:txBody>
      </p:sp>
      <p:sp>
        <p:nvSpPr>
          <p:cNvPr id="29701" name="Rectangle 1029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algn="just"/>
            <a:r>
              <a:rPr lang="pt-BR" smtClean="0"/>
              <a:t>Características:</a:t>
            </a:r>
          </a:p>
          <a:p>
            <a:pPr lvl="1"/>
            <a:r>
              <a:rPr lang="pt-BR" smtClean="0"/>
              <a:t>São pequenos</a:t>
            </a:r>
          </a:p>
          <a:p>
            <a:pPr lvl="1"/>
            <a:r>
              <a:rPr lang="pt-BR" smtClean="0"/>
              <a:t>Operam em alta velocidade</a:t>
            </a:r>
          </a:p>
          <a:p>
            <a:pPr lvl="1"/>
            <a:r>
              <a:rPr lang="pt-BR" smtClean="0"/>
              <a:t>São em geral conectados diretamente a CPU para maximizar a largura de banda entre memória e CPU (bandwidth)</a:t>
            </a:r>
          </a:p>
          <a:p>
            <a:pPr lvl="1"/>
            <a:r>
              <a:rPr lang="pt-BR" smtClean="0"/>
              <a:t>Tipos de dispositivos são conhecidos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026"/>
          <p:cNvSpPr>
            <a:spLocks noChangeArrowheads="1"/>
          </p:cNvSpPr>
          <p:nvPr/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Rectangle 1027"/>
          <p:cNvSpPr>
            <a:spLocks noChangeArrowheads="1"/>
          </p:cNvSpPr>
          <p:nvPr/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4" name="Rectangle 1028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Barramentos de E/S (I/O)</a:t>
            </a:r>
          </a:p>
        </p:txBody>
      </p:sp>
      <p:sp>
        <p:nvSpPr>
          <p:cNvPr id="30725" name="Rectangle 1029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algn="just"/>
            <a:r>
              <a:rPr lang="pt-BR" sz="2800" smtClean="0"/>
              <a:t>São em geral barramentos de ordem geral, permitindo que vários dispositivos diferentes possam ser  conectados.</a:t>
            </a:r>
            <a:endParaRPr lang="pt-BR" smtClean="0"/>
          </a:p>
          <a:p>
            <a:pPr algn="just"/>
            <a:r>
              <a:rPr lang="pt-BR" sz="2800" smtClean="0"/>
              <a:t>Características:</a:t>
            </a:r>
          </a:p>
          <a:p>
            <a:pPr lvl="1"/>
            <a:r>
              <a:rPr lang="pt-BR" sz="2400" smtClean="0"/>
              <a:t>Podem ser longos.</a:t>
            </a:r>
          </a:p>
          <a:p>
            <a:pPr lvl="1"/>
            <a:r>
              <a:rPr lang="pt-BR" sz="2400" smtClean="0"/>
              <a:t>Podem ter diferentes tipos de dispositivos conectados a ele.</a:t>
            </a:r>
          </a:p>
          <a:p>
            <a:pPr lvl="1"/>
            <a:r>
              <a:rPr lang="pt-BR" sz="2400" smtClean="0"/>
              <a:t>São, em geral, mais lentos que os barramentos de memória.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Barramento - </a:t>
            </a:r>
            <a:r>
              <a:rPr lang="pt-BR" sz="3200" smtClean="0"/>
              <a:t>Aspectos de projeto</a:t>
            </a:r>
          </a:p>
        </p:txBody>
      </p:sp>
      <p:sp>
        <p:nvSpPr>
          <p:cNvPr id="205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651000" y="1752600"/>
            <a:ext cx="8089900" cy="1133475"/>
          </a:xfrm>
          <a:noFill/>
        </p:spPr>
        <p:txBody>
          <a:bodyPr/>
          <a:lstStyle/>
          <a:p>
            <a:pPr algn="just"/>
            <a:r>
              <a:rPr lang="pt-BR" smtClean="0"/>
              <a:t>Considerações na implementação de um sistema de barramento:</a:t>
            </a:r>
          </a:p>
        </p:txBody>
      </p:sp>
      <p:graphicFrame>
        <p:nvGraphicFramePr>
          <p:cNvPr id="2050" name="Object 1024"/>
          <p:cNvGraphicFramePr>
            <a:graphicFrameLocks/>
          </p:cNvGraphicFramePr>
          <p:nvPr/>
        </p:nvGraphicFramePr>
        <p:xfrm>
          <a:off x="1893888" y="3260725"/>
          <a:ext cx="7335837" cy="3303588"/>
        </p:xfrm>
        <a:graphic>
          <a:graphicData uri="http://schemas.openxmlformats.org/presentationml/2006/ole">
            <p:oleObj spid="_x0000_s2050" name="Documento" r:id="rId3" imgW="7335720" imgH="3303360" progId="Word.Document.8">
              <p:embed/>
            </p:oleObj>
          </a:graphicData>
        </a:graphic>
      </p:graphicFrame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Tipos de barramentos de dados </a:t>
            </a:r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712913" y="1543050"/>
            <a:ext cx="8089900" cy="4114800"/>
          </a:xfrm>
          <a:noFill/>
        </p:spPr>
        <p:txBody>
          <a:bodyPr/>
          <a:lstStyle/>
          <a:p>
            <a:pPr>
              <a:buFont typeface="Monotype Sorts" pitchFamily="2" charset="2"/>
              <a:buNone/>
            </a:pPr>
            <a:endParaRPr lang="pt-BR" smtClean="0"/>
          </a:p>
          <a:p>
            <a:r>
              <a:rPr lang="pt-BR" smtClean="0"/>
              <a:t>ISA bus</a:t>
            </a:r>
          </a:p>
          <a:p>
            <a:r>
              <a:rPr lang="pt-BR" smtClean="0"/>
              <a:t>EISA bus</a:t>
            </a:r>
          </a:p>
          <a:p>
            <a:r>
              <a:rPr lang="pt-BR" smtClean="0"/>
              <a:t>VL Local bus</a:t>
            </a:r>
          </a:p>
          <a:p>
            <a:r>
              <a:rPr lang="pt-BR" smtClean="0"/>
              <a:t>PCI bus</a:t>
            </a:r>
          </a:p>
          <a:p>
            <a:r>
              <a:rPr lang="pt-BR" smtClean="0"/>
              <a:t>IDE</a:t>
            </a:r>
          </a:p>
          <a:p>
            <a:r>
              <a:rPr lang="pt-BR" smtClean="0"/>
              <a:t>EIDE</a:t>
            </a:r>
          </a:p>
          <a:p>
            <a:r>
              <a:rPr lang="pt-BR" smtClean="0"/>
              <a:t>SCSI</a:t>
            </a: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742950" y="62357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3384550" y="62357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Barramento  convencional</a:t>
            </a: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5124450" y="4337050"/>
            <a:ext cx="1143000" cy="825500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6775450" y="4337050"/>
            <a:ext cx="1143000" cy="825500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5" name="Rectangle 7"/>
          <p:cNvSpPr>
            <a:spLocks noChangeArrowheads="1"/>
          </p:cNvSpPr>
          <p:nvPr/>
        </p:nvSpPr>
        <p:spPr bwMode="auto">
          <a:xfrm>
            <a:off x="8426450" y="4337050"/>
            <a:ext cx="1060450" cy="825500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5100638" y="4437063"/>
            <a:ext cx="10874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2000" i="0">
                <a:latin typeface="Times New Roman"/>
              </a:rPr>
              <a:t>placa de</a:t>
            </a:r>
          </a:p>
          <a:p>
            <a:pPr eaLnBrk="0" hangingPunct="0"/>
            <a:r>
              <a:rPr lang="pt-BR" sz="2000" i="0">
                <a:latin typeface="Times New Roman"/>
              </a:rPr>
              <a:t>memória</a:t>
            </a:r>
          </a:p>
        </p:txBody>
      </p:sp>
      <p:sp>
        <p:nvSpPr>
          <p:cNvPr id="32777" name="Rectangle 9"/>
          <p:cNvSpPr>
            <a:spLocks noChangeArrowheads="1"/>
          </p:cNvSpPr>
          <p:nvPr/>
        </p:nvSpPr>
        <p:spPr bwMode="auto">
          <a:xfrm>
            <a:off x="6796088" y="4437063"/>
            <a:ext cx="10874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pt-BR" sz="2000" i="0">
                <a:latin typeface="Times New Roman"/>
              </a:rPr>
              <a:t>placa de </a:t>
            </a:r>
          </a:p>
          <a:p>
            <a:pPr algn="ctr" eaLnBrk="0" hangingPunct="0"/>
            <a:r>
              <a:rPr lang="pt-BR" sz="2000" i="0">
                <a:latin typeface="Times New Roman"/>
              </a:rPr>
              <a:t>E/S</a:t>
            </a:r>
          </a:p>
        </p:txBody>
      </p:sp>
      <p:sp>
        <p:nvSpPr>
          <p:cNvPr id="32778" name="Rectangle 10"/>
          <p:cNvSpPr>
            <a:spLocks noChangeArrowheads="1"/>
          </p:cNvSpPr>
          <p:nvPr/>
        </p:nvSpPr>
        <p:spPr bwMode="auto">
          <a:xfrm>
            <a:off x="8456613" y="4438650"/>
            <a:ext cx="10874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pt-BR" sz="2000" i="0">
                <a:latin typeface="Times New Roman"/>
              </a:rPr>
              <a:t>placa de </a:t>
            </a:r>
          </a:p>
          <a:p>
            <a:pPr algn="ctr" eaLnBrk="0" hangingPunct="0"/>
            <a:r>
              <a:rPr lang="pt-BR" sz="2000" i="0">
                <a:latin typeface="Times New Roman"/>
              </a:rPr>
              <a:t>E/S</a:t>
            </a:r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>
            <a:off x="4046538" y="3416300"/>
            <a:ext cx="5611812" cy="0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>
            <a:off x="8915400" y="3417888"/>
            <a:ext cx="0" cy="91281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>
            <a:off x="7264400" y="3417888"/>
            <a:ext cx="0" cy="91281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>
            <a:off x="5613400" y="3417888"/>
            <a:ext cx="0" cy="91281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83" name="Rectangle 15"/>
          <p:cNvSpPr>
            <a:spLocks noChangeArrowheads="1"/>
          </p:cNvSpPr>
          <p:nvPr/>
        </p:nvSpPr>
        <p:spPr bwMode="auto">
          <a:xfrm>
            <a:off x="666750" y="1898650"/>
            <a:ext cx="3289300" cy="32639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2784" name="Group 20"/>
          <p:cNvGrpSpPr>
            <a:grpSpLocks/>
          </p:cNvGrpSpPr>
          <p:nvPr/>
        </p:nvGrpSpPr>
        <p:grpSpPr bwMode="auto">
          <a:xfrm>
            <a:off x="914400" y="2889250"/>
            <a:ext cx="812800" cy="596900"/>
            <a:chOff x="576" y="1820"/>
            <a:chExt cx="512" cy="376"/>
          </a:xfrm>
        </p:grpSpPr>
        <p:sp>
          <p:nvSpPr>
            <p:cNvPr id="32809" name="Rectangle 16"/>
            <p:cNvSpPr>
              <a:spLocks noChangeArrowheads="1"/>
            </p:cNvSpPr>
            <p:nvPr/>
          </p:nvSpPr>
          <p:spPr bwMode="auto">
            <a:xfrm>
              <a:off x="576" y="1820"/>
              <a:ext cx="512" cy="88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10" name="Rectangle 17"/>
            <p:cNvSpPr>
              <a:spLocks noChangeArrowheads="1"/>
            </p:cNvSpPr>
            <p:nvPr/>
          </p:nvSpPr>
          <p:spPr bwMode="auto">
            <a:xfrm>
              <a:off x="576" y="1916"/>
              <a:ext cx="512" cy="88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11" name="Rectangle 18"/>
            <p:cNvSpPr>
              <a:spLocks noChangeArrowheads="1"/>
            </p:cNvSpPr>
            <p:nvPr/>
          </p:nvSpPr>
          <p:spPr bwMode="auto">
            <a:xfrm>
              <a:off x="576" y="2108"/>
              <a:ext cx="512" cy="88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12" name="Rectangle 19"/>
            <p:cNvSpPr>
              <a:spLocks noChangeArrowheads="1"/>
            </p:cNvSpPr>
            <p:nvPr/>
          </p:nvSpPr>
          <p:spPr bwMode="auto">
            <a:xfrm>
              <a:off x="576" y="2012"/>
              <a:ext cx="512" cy="88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2785" name="AutoShape 21"/>
          <p:cNvSpPr>
            <a:spLocks noChangeArrowheads="1"/>
          </p:cNvSpPr>
          <p:nvPr/>
        </p:nvSpPr>
        <p:spPr bwMode="auto">
          <a:xfrm rot="10800000" flipH="1" flipV="1">
            <a:off x="2070100" y="4032250"/>
            <a:ext cx="1555750" cy="520700"/>
          </a:xfrm>
          <a:custGeom>
            <a:avLst/>
            <a:gdLst>
              <a:gd name="T0" fmla="*/ 1361353 w 21600"/>
              <a:gd name="T1" fmla="*/ 260350 h 21600"/>
              <a:gd name="T2" fmla="*/ 777875 w 21600"/>
              <a:gd name="T3" fmla="*/ 520700 h 21600"/>
              <a:gd name="T4" fmla="*/ 194397 w 21600"/>
              <a:gd name="T5" fmla="*/ 260350 h 21600"/>
              <a:gd name="T6" fmla="*/ 777875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499 w 21600"/>
              <a:gd name="T13" fmla="*/ 4499 h 21600"/>
              <a:gd name="T14" fmla="*/ 17101 w 21600"/>
              <a:gd name="T15" fmla="*/ 17101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397" y="21600"/>
                </a:lnTo>
                <a:lnTo>
                  <a:pt x="16203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FF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86" name="AutoShape 22"/>
          <p:cNvSpPr>
            <a:spLocks noChangeArrowheads="1"/>
          </p:cNvSpPr>
          <p:nvPr/>
        </p:nvSpPr>
        <p:spPr bwMode="auto">
          <a:xfrm rot="10800000" flipH="1" flipV="1">
            <a:off x="2482850" y="4032250"/>
            <a:ext cx="812800" cy="292100"/>
          </a:xfrm>
          <a:custGeom>
            <a:avLst/>
            <a:gdLst>
              <a:gd name="T0" fmla="*/ 711238 w 21600"/>
              <a:gd name="T1" fmla="*/ 146050 h 21600"/>
              <a:gd name="T2" fmla="*/ 406400 w 21600"/>
              <a:gd name="T3" fmla="*/ 292100 h 21600"/>
              <a:gd name="T4" fmla="*/ 101562 w 21600"/>
              <a:gd name="T5" fmla="*/ 146050 h 21600"/>
              <a:gd name="T6" fmla="*/ 406400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499 w 21600"/>
              <a:gd name="T13" fmla="*/ 4499 h 21600"/>
              <a:gd name="T14" fmla="*/ 17101 w 21600"/>
              <a:gd name="T15" fmla="*/ 17101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397" y="21600"/>
                </a:lnTo>
                <a:lnTo>
                  <a:pt x="16203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87" name="Line 23"/>
          <p:cNvSpPr>
            <a:spLocks noChangeShapeType="1"/>
          </p:cNvSpPr>
          <p:nvPr/>
        </p:nvSpPr>
        <p:spPr bwMode="auto">
          <a:xfrm>
            <a:off x="2478088" y="4027488"/>
            <a:ext cx="163512" cy="303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88" name="Line 24"/>
          <p:cNvSpPr>
            <a:spLocks noChangeShapeType="1"/>
          </p:cNvSpPr>
          <p:nvPr/>
        </p:nvSpPr>
        <p:spPr bwMode="auto">
          <a:xfrm>
            <a:off x="2643188" y="4330700"/>
            <a:ext cx="493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89" name="Line 25"/>
          <p:cNvSpPr>
            <a:spLocks noChangeShapeType="1"/>
          </p:cNvSpPr>
          <p:nvPr/>
        </p:nvSpPr>
        <p:spPr bwMode="auto">
          <a:xfrm flipV="1">
            <a:off x="3138488" y="4027488"/>
            <a:ext cx="163512" cy="303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90" name="Line 26"/>
          <p:cNvSpPr>
            <a:spLocks noChangeShapeType="1"/>
          </p:cNvSpPr>
          <p:nvPr/>
        </p:nvSpPr>
        <p:spPr bwMode="auto">
          <a:xfrm flipV="1">
            <a:off x="3467100" y="2579688"/>
            <a:ext cx="0" cy="144621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91" name="Line 27"/>
          <p:cNvSpPr>
            <a:spLocks noChangeShapeType="1"/>
          </p:cNvSpPr>
          <p:nvPr/>
        </p:nvSpPr>
        <p:spPr bwMode="auto">
          <a:xfrm flipV="1">
            <a:off x="2228850" y="2579688"/>
            <a:ext cx="0" cy="144621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92" name="Line 28"/>
          <p:cNvSpPr>
            <a:spLocks noChangeShapeType="1"/>
          </p:cNvSpPr>
          <p:nvPr/>
        </p:nvSpPr>
        <p:spPr bwMode="auto">
          <a:xfrm>
            <a:off x="1735138" y="2959100"/>
            <a:ext cx="493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93" name="Line 29"/>
          <p:cNvSpPr>
            <a:spLocks noChangeShapeType="1"/>
          </p:cNvSpPr>
          <p:nvPr/>
        </p:nvSpPr>
        <p:spPr bwMode="auto">
          <a:xfrm>
            <a:off x="1735138" y="3263900"/>
            <a:ext cx="17319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94" name="Line 30"/>
          <p:cNvSpPr>
            <a:spLocks noChangeShapeType="1"/>
          </p:cNvSpPr>
          <p:nvPr/>
        </p:nvSpPr>
        <p:spPr bwMode="auto">
          <a:xfrm>
            <a:off x="2806700" y="4560888"/>
            <a:ext cx="0" cy="22701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95" name="Line 31"/>
          <p:cNvSpPr>
            <a:spLocks noChangeShapeType="1"/>
          </p:cNvSpPr>
          <p:nvPr/>
        </p:nvSpPr>
        <p:spPr bwMode="auto">
          <a:xfrm flipH="1">
            <a:off x="1239838" y="4787900"/>
            <a:ext cx="1566862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96" name="Line 32"/>
          <p:cNvSpPr>
            <a:spLocks noChangeShapeType="1"/>
          </p:cNvSpPr>
          <p:nvPr/>
        </p:nvSpPr>
        <p:spPr bwMode="auto">
          <a:xfrm flipV="1">
            <a:off x="1238250" y="3494088"/>
            <a:ext cx="0" cy="129381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97" name="Line 33"/>
          <p:cNvSpPr>
            <a:spLocks noChangeShapeType="1"/>
          </p:cNvSpPr>
          <p:nvPr/>
        </p:nvSpPr>
        <p:spPr bwMode="auto">
          <a:xfrm>
            <a:off x="2228850" y="5170488"/>
            <a:ext cx="0" cy="70326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2798" name="Group 36"/>
          <p:cNvGrpSpPr>
            <a:grpSpLocks/>
          </p:cNvGrpSpPr>
          <p:nvPr/>
        </p:nvGrpSpPr>
        <p:grpSpPr bwMode="auto">
          <a:xfrm>
            <a:off x="1244600" y="5880100"/>
            <a:ext cx="1968500" cy="673100"/>
            <a:chOff x="784" y="3704"/>
            <a:chExt cx="1240" cy="424"/>
          </a:xfrm>
        </p:grpSpPr>
        <p:sp>
          <p:nvSpPr>
            <p:cNvPr id="32807" name="Rectangle 34"/>
            <p:cNvSpPr>
              <a:spLocks noChangeArrowheads="1"/>
            </p:cNvSpPr>
            <p:nvPr/>
          </p:nvSpPr>
          <p:spPr bwMode="auto">
            <a:xfrm>
              <a:off x="784" y="3704"/>
              <a:ext cx="1240" cy="424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08" name="Rectangle 35"/>
            <p:cNvSpPr>
              <a:spLocks noChangeArrowheads="1"/>
            </p:cNvSpPr>
            <p:nvPr/>
          </p:nvSpPr>
          <p:spPr bwMode="auto">
            <a:xfrm>
              <a:off x="820" y="3815"/>
              <a:ext cx="10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2000" i="0">
                  <a:latin typeface="Times New Roman"/>
                </a:rPr>
                <a:t>co-processador</a:t>
              </a:r>
            </a:p>
          </p:txBody>
        </p:sp>
      </p:grpSp>
      <p:sp>
        <p:nvSpPr>
          <p:cNvPr id="32799" name="Rectangle 37"/>
          <p:cNvSpPr>
            <a:spLocks noChangeArrowheads="1"/>
          </p:cNvSpPr>
          <p:nvPr/>
        </p:nvSpPr>
        <p:spPr bwMode="auto">
          <a:xfrm>
            <a:off x="642938" y="2479675"/>
            <a:ext cx="1365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800" i="0">
                <a:latin typeface="Times New Roman"/>
              </a:rPr>
              <a:t>registradores</a:t>
            </a:r>
          </a:p>
        </p:txBody>
      </p:sp>
      <p:sp>
        <p:nvSpPr>
          <p:cNvPr id="32800" name="Rectangle 38"/>
          <p:cNvSpPr>
            <a:spLocks noChangeArrowheads="1"/>
          </p:cNvSpPr>
          <p:nvPr/>
        </p:nvSpPr>
        <p:spPr bwMode="auto">
          <a:xfrm>
            <a:off x="2209800" y="2097088"/>
            <a:ext cx="1314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800" i="0">
                <a:latin typeface="Times New Roman"/>
              </a:rPr>
              <a:t>barramentos</a:t>
            </a:r>
          </a:p>
        </p:txBody>
      </p:sp>
      <p:sp>
        <p:nvSpPr>
          <p:cNvPr id="32801" name="Line 39"/>
          <p:cNvSpPr>
            <a:spLocks noChangeShapeType="1"/>
          </p:cNvSpPr>
          <p:nvPr/>
        </p:nvSpPr>
        <p:spPr bwMode="auto">
          <a:xfrm>
            <a:off x="2890838" y="2427288"/>
            <a:ext cx="411162" cy="2270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802" name="Line 40"/>
          <p:cNvSpPr>
            <a:spLocks noChangeShapeType="1"/>
          </p:cNvSpPr>
          <p:nvPr/>
        </p:nvSpPr>
        <p:spPr bwMode="auto">
          <a:xfrm flipH="1">
            <a:off x="2312988" y="2427288"/>
            <a:ext cx="411162" cy="2270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803" name="Rectangle 41"/>
          <p:cNvSpPr>
            <a:spLocks noChangeArrowheads="1"/>
          </p:cNvSpPr>
          <p:nvPr/>
        </p:nvSpPr>
        <p:spPr bwMode="auto">
          <a:xfrm>
            <a:off x="2540000" y="3925888"/>
            <a:ext cx="654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800" i="0">
                <a:latin typeface="Times New Roman"/>
              </a:rPr>
              <a:t>ALU</a:t>
            </a:r>
          </a:p>
        </p:txBody>
      </p:sp>
      <p:sp>
        <p:nvSpPr>
          <p:cNvPr id="32804" name="Rectangle 42"/>
          <p:cNvSpPr>
            <a:spLocks noChangeArrowheads="1"/>
          </p:cNvSpPr>
          <p:nvPr/>
        </p:nvSpPr>
        <p:spPr bwMode="auto">
          <a:xfrm>
            <a:off x="641350" y="4840288"/>
            <a:ext cx="1930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800" i="0">
                <a:latin typeface="Times New Roman"/>
              </a:rPr>
              <a:t>barramento interno</a:t>
            </a:r>
          </a:p>
        </p:txBody>
      </p:sp>
      <p:sp>
        <p:nvSpPr>
          <p:cNvPr id="32805" name="Line 43"/>
          <p:cNvSpPr>
            <a:spLocks noChangeShapeType="1"/>
          </p:cNvSpPr>
          <p:nvPr/>
        </p:nvSpPr>
        <p:spPr bwMode="auto">
          <a:xfrm flipV="1">
            <a:off x="909638" y="4560888"/>
            <a:ext cx="163512" cy="2270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806" name="Rectangle 44"/>
          <p:cNvSpPr>
            <a:spLocks noChangeArrowheads="1"/>
          </p:cNvSpPr>
          <p:nvPr/>
        </p:nvSpPr>
        <p:spPr bwMode="auto">
          <a:xfrm>
            <a:off x="5842000" y="2859088"/>
            <a:ext cx="2254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800" i="0">
                <a:latin typeface="Times New Roman"/>
              </a:rPr>
              <a:t>barramento do sistema</a:t>
            </a: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ISA Bus 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081088" y="1581150"/>
            <a:ext cx="8824912" cy="5276850"/>
          </a:xfrm>
          <a:noFill/>
        </p:spPr>
        <p:txBody>
          <a:bodyPr/>
          <a:lstStyle/>
          <a:p>
            <a:r>
              <a:rPr lang="pt-BR" smtClean="0"/>
              <a:t>ISA bus - Industry Standard Architecture</a:t>
            </a:r>
          </a:p>
          <a:p>
            <a:pPr lvl="1"/>
            <a:r>
              <a:rPr lang="pt-BR" sz="2400" smtClean="0"/>
              <a:t>Lançado por volta de 1984 pela IBM no PC-AT, o barramento ISA virou um barramento padrão utilizado por todos os demais fabricantes de clones IBM na época.</a:t>
            </a:r>
          </a:p>
          <a:p>
            <a:pPr lvl="1"/>
            <a:r>
              <a:rPr lang="pt-BR" sz="2600" smtClean="0">
                <a:solidFill>
                  <a:schemeClr val="tx2"/>
                </a:solidFill>
              </a:rPr>
              <a:t>Características	</a:t>
            </a:r>
            <a:endParaRPr lang="pt-BR" smtClean="0"/>
          </a:p>
          <a:p>
            <a:pPr lvl="2"/>
            <a:r>
              <a:rPr lang="pt-BR" sz="2200" smtClean="0"/>
              <a:t>Conecta CPU, memória e dispositivos de E/S</a:t>
            </a:r>
          </a:p>
          <a:p>
            <a:pPr lvl="2"/>
            <a:r>
              <a:rPr lang="pt-BR" sz="2200" smtClean="0"/>
              <a:t>Barramento de 16 bits (2 bytes)</a:t>
            </a:r>
          </a:p>
          <a:p>
            <a:pPr lvl="2"/>
            <a:r>
              <a:rPr lang="pt-BR" sz="2200" smtClean="0"/>
              <a:t>Frequência de operação de 8 MHz</a:t>
            </a:r>
          </a:p>
          <a:p>
            <a:pPr lvl="2"/>
            <a:r>
              <a:rPr lang="pt-BR" sz="2200" smtClean="0"/>
              <a:t>Taxa de 8MB/s (dois pulsos de clock por transação de modo a manter compatibilidade com o barramento do PC-XT, o XT-bus, que era de 8 bits)</a:t>
            </a:r>
          </a:p>
          <a:p>
            <a:pPr lvl="2"/>
            <a:r>
              <a:rPr lang="pt-BR" sz="2200" smtClean="0"/>
              <a:t>Permite mais de um mestre mas de forma precária</a:t>
            </a:r>
          </a:p>
          <a:p>
            <a:pPr lvl="2"/>
            <a:r>
              <a:rPr lang="pt-BR" sz="2200" smtClean="0"/>
              <a:t>Extensões =&gt; Plug-and-Play ISA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2"/>
          <p:cNvSpPr>
            <a:spLocks noChangeArrowheads="1"/>
          </p:cNvSpPr>
          <p:nvPr/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Rectangle 3"/>
          <p:cNvSpPr>
            <a:spLocks noChangeArrowheads="1"/>
          </p:cNvSpPr>
          <p:nvPr/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9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ISA bus - Standard System</a:t>
            </a:r>
          </a:p>
        </p:txBody>
      </p:sp>
      <p:sp>
        <p:nvSpPr>
          <p:cNvPr id="3080" name="Rectangle 5"/>
          <p:cNvSpPr>
            <a:spLocks noChangeArrowheads="1"/>
          </p:cNvSpPr>
          <p:nvPr/>
        </p:nvSpPr>
        <p:spPr bwMode="auto">
          <a:xfrm>
            <a:off x="1830388" y="2584450"/>
            <a:ext cx="1274762" cy="765175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1" name="Rectangle 6"/>
          <p:cNvSpPr>
            <a:spLocks noChangeArrowheads="1"/>
          </p:cNvSpPr>
          <p:nvPr/>
        </p:nvSpPr>
        <p:spPr bwMode="auto">
          <a:xfrm>
            <a:off x="4133850" y="3082925"/>
            <a:ext cx="977900" cy="292100"/>
          </a:xfrm>
          <a:prstGeom prst="rect">
            <a:avLst/>
          </a:prstGeom>
          <a:solidFill>
            <a:srgbClr val="FF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082" name="Group 11"/>
          <p:cNvGrpSpPr>
            <a:grpSpLocks/>
          </p:cNvGrpSpPr>
          <p:nvPr/>
        </p:nvGrpSpPr>
        <p:grpSpPr bwMode="auto">
          <a:xfrm>
            <a:off x="3735388" y="2016125"/>
            <a:ext cx="1225550" cy="673100"/>
            <a:chOff x="2353" y="1270"/>
            <a:chExt cx="772" cy="424"/>
          </a:xfrm>
        </p:grpSpPr>
        <p:sp>
          <p:nvSpPr>
            <p:cNvPr id="3163" name="Rectangle 7"/>
            <p:cNvSpPr>
              <a:spLocks noChangeArrowheads="1"/>
            </p:cNvSpPr>
            <p:nvPr/>
          </p:nvSpPr>
          <p:spPr bwMode="auto">
            <a:xfrm>
              <a:off x="2353" y="1270"/>
              <a:ext cx="460" cy="136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4" name="Rectangle 8"/>
            <p:cNvSpPr>
              <a:spLocks noChangeArrowheads="1"/>
            </p:cNvSpPr>
            <p:nvPr/>
          </p:nvSpPr>
          <p:spPr bwMode="auto">
            <a:xfrm>
              <a:off x="2457" y="1366"/>
              <a:ext cx="460" cy="136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5" name="Rectangle 9"/>
            <p:cNvSpPr>
              <a:spLocks noChangeArrowheads="1"/>
            </p:cNvSpPr>
            <p:nvPr/>
          </p:nvSpPr>
          <p:spPr bwMode="auto">
            <a:xfrm>
              <a:off x="2561" y="1462"/>
              <a:ext cx="460" cy="136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6" name="Rectangle 10"/>
            <p:cNvSpPr>
              <a:spLocks noChangeArrowheads="1"/>
            </p:cNvSpPr>
            <p:nvPr/>
          </p:nvSpPr>
          <p:spPr bwMode="auto">
            <a:xfrm>
              <a:off x="2665" y="1558"/>
              <a:ext cx="460" cy="136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83" name="Rectangle 12"/>
          <p:cNvSpPr>
            <a:spLocks noChangeArrowheads="1"/>
          </p:cNvSpPr>
          <p:nvPr/>
        </p:nvSpPr>
        <p:spPr bwMode="auto">
          <a:xfrm>
            <a:off x="2565400" y="3692525"/>
            <a:ext cx="1308100" cy="215900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4" name="Line 13"/>
          <p:cNvSpPr>
            <a:spLocks noChangeShapeType="1"/>
          </p:cNvSpPr>
          <p:nvPr/>
        </p:nvSpPr>
        <p:spPr bwMode="auto">
          <a:xfrm>
            <a:off x="2260600" y="4451350"/>
            <a:ext cx="61150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5" name="Line 14"/>
          <p:cNvSpPr>
            <a:spLocks noChangeShapeType="1"/>
          </p:cNvSpPr>
          <p:nvPr/>
        </p:nvSpPr>
        <p:spPr bwMode="auto">
          <a:xfrm flipV="1">
            <a:off x="7099300" y="3687763"/>
            <a:ext cx="0" cy="7604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6" name="Line 15"/>
          <p:cNvSpPr>
            <a:spLocks noChangeShapeType="1"/>
          </p:cNvSpPr>
          <p:nvPr/>
        </p:nvSpPr>
        <p:spPr bwMode="auto">
          <a:xfrm>
            <a:off x="3219450" y="3916363"/>
            <a:ext cx="0" cy="5318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7" name="Rectangle 16"/>
          <p:cNvSpPr>
            <a:spLocks noChangeArrowheads="1"/>
          </p:cNvSpPr>
          <p:nvPr/>
        </p:nvSpPr>
        <p:spPr bwMode="auto">
          <a:xfrm>
            <a:off x="5322888" y="3822700"/>
            <a:ext cx="1174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i="0">
                <a:latin typeface="Times New Roman"/>
              </a:rPr>
              <a:t>ISA bus</a:t>
            </a:r>
          </a:p>
        </p:txBody>
      </p:sp>
      <p:grpSp>
        <p:nvGrpSpPr>
          <p:cNvPr id="3088" name="Group 29"/>
          <p:cNvGrpSpPr>
            <a:grpSpLocks/>
          </p:cNvGrpSpPr>
          <p:nvPr/>
        </p:nvGrpSpPr>
        <p:grpSpPr bwMode="auto">
          <a:xfrm>
            <a:off x="6389688" y="4946650"/>
            <a:ext cx="1568450" cy="927100"/>
            <a:chOff x="4025" y="3116"/>
            <a:chExt cx="988" cy="584"/>
          </a:xfrm>
        </p:grpSpPr>
        <p:grpSp>
          <p:nvGrpSpPr>
            <p:cNvPr id="3151" name="Group 19"/>
            <p:cNvGrpSpPr>
              <a:grpSpLocks/>
            </p:cNvGrpSpPr>
            <p:nvPr/>
          </p:nvGrpSpPr>
          <p:grpSpPr bwMode="auto">
            <a:xfrm>
              <a:off x="4025" y="3129"/>
              <a:ext cx="131" cy="568"/>
              <a:chOff x="4025" y="3129"/>
              <a:chExt cx="131" cy="568"/>
            </a:xfrm>
          </p:grpSpPr>
          <p:sp>
            <p:nvSpPr>
              <p:cNvPr id="3161" name="Rectangle 17"/>
              <p:cNvSpPr>
                <a:spLocks noChangeArrowheads="1"/>
              </p:cNvSpPr>
              <p:nvPr/>
            </p:nvSpPr>
            <p:spPr bwMode="auto">
              <a:xfrm>
                <a:off x="4025" y="3129"/>
                <a:ext cx="131" cy="568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62" name="Rectangle 18" descr="Grade fechada"/>
              <p:cNvSpPr>
                <a:spLocks noChangeArrowheads="1"/>
              </p:cNvSpPr>
              <p:nvPr/>
            </p:nvSpPr>
            <p:spPr bwMode="auto">
              <a:xfrm>
                <a:off x="4070" y="3138"/>
                <a:ext cx="44" cy="558"/>
              </a:xfrm>
              <a:prstGeom prst="rect">
                <a:avLst/>
              </a:prstGeom>
              <a:pattFill prst="smGrid">
                <a:fgClr>
                  <a:schemeClr val="bg2"/>
                </a:fgClr>
                <a:bgClr>
                  <a:schemeClr val="bg1"/>
                </a:bgClr>
              </a:patt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152" name="Group 22"/>
            <p:cNvGrpSpPr>
              <a:grpSpLocks/>
            </p:cNvGrpSpPr>
            <p:nvPr/>
          </p:nvGrpSpPr>
          <p:grpSpPr bwMode="auto">
            <a:xfrm>
              <a:off x="4309" y="3132"/>
              <a:ext cx="131" cy="568"/>
              <a:chOff x="4309" y="3132"/>
              <a:chExt cx="131" cy="568"/>
            </a:xfrm>
          </p:grpSpPr>
          <p:sp>
            <p:nvSpPr>
              <p:cNvPr id="3159" name="Rectangle 20"/>
              <p:cNvSpPr>
                <a:spLocks noChangeArrowheads="1"/>
              </p:cNvSpPr>
              <p:nvPr/>
            </p:nvSpPr>
            <p:spPr bwMode="auto">
              <a:xfrm>
                <a:off x="4309" y="3132"/>
                <a:ext cx="131" cy="568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60" name="Rectangle 21" descr="Grade fechada"/>
              <p:cNvSpPr>
                <a:spLocks noChangeArrowheads="1"/>
              </p:cNvSpPr>
              <p:nvPr/>
            </p:nvSpPr>
            <p:spPr bwMode="auto">
              <a:xfrm>
                <a:off x="4354" y="3141"/>
                <a:ext cx="44" cy="558"/>
              </a:xfrm>
              <a:prstGeom prst="rect">
                <a:avLst/>
              </a:prstGeom>
              <a:pattFill prst="smGrid">
                <a:fgClr>
                  <a:schemeClr val="bg2"/>
                </a:fgClr>
                <a:bgClr>
                  <a:schemeClr val="bg1"/>
                </a:bgClr>
              </a:patt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153" name="Group 25"/>
            <p:cNvGrpSpPr>
              <a:grpSpLocks/>
            </p:cNvGrpSpPr>
            <p:nvPr/>
          </p:nvGrpSpPr>
          <p:grpSpPr bwMode="auto">
            <a:xfrm>
              <a:off x="4580" y="3124"/>
              <a:ext cx="131" cy="568"/>
              <a:chOff x="4580" y="3124"/>
              <a:chExt cx="131" cy="568"/>
            </a:xfrm>
          </p:grpSpPr>
          <p:sp>
            <p:nvSpPr>
              <p:cNvPr id="3157" name="Rectangle 23"/>
              <p:cNvSpPr>
                <a:spLocks noChangeArrowheads="1"/>
              </p:cNvSpPr>
              <p:nvPr/>
            </p:nvSpPr>
            <p:spPr bwMode="auto">
              <a:xfrm>
                <a:off x="4580" y="3124"/>
                <a:ext cx="131" cy="568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58" name="Rectangle 24" descr="Grade fechada"/>
              <p:cNvSpPr>
                <a:spLocks noChangeArrowheads="1"/>
              </p:cNvSpPr>
              <p:nvPr/>
            </p:nvSpPr>
            <p:spPr bwMode="auto">
              <a:xfrm>
                <a:off x="4624" y="3133"/>
                <a:ext cx="44" cy="558"/>
              </a:xfrm>
              <a:prstGeom prst="rect">
                <a:avLst/>
              </a:prstGeom>
              <a:pattFill prst="smGrid">
                <a:fgClr>
                  <a:schemeClr val="bg2"/>
                </a:fgClr>
                <a:bgClr>
                  <a:schemeClr val="bg1"/>
                </a:bgClr>
              </a:patt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154" name="Group 28"/>
            <p:cNvGrpSpPr>
              <a:grpSpLocks/>
            </p:cNvGrpSpPr>
            <p:nvPr/>
          </p:nvGrpSpPr>
          <p:grpSpPr bwMode="auto">
            <a:xfrm>
              <a:off x="4882" y="3116"/>
              <a:ext cx="131" cy="568"/>
              <a:chOff x="4882" y="3116"/>
              <a:chExt cx="131" cy="568"/>
            </a:xfrm>
          </p:grpSpPr>
          <p:sp>
            <p:nvSpPr>
              <p:cNvPr id="3155" name="Rectangle 26"/>
              <p:cNvSpPr>
                <a:spLocks noChangeArrowheads="1"/>
              </p:cNvSpPr>
              <p:nvPr/>
            </p:nvSpPr>
            <p:spPr bwMode="auto">
              <a:xfrm>
                <a:off x="4882" y="3116"/>
                <a:ext cx="131" cy="568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56" name="Rectangle 27" descr="Grade fechada"/>
              <p:cNvSpPr>
                <a:spLocks noChangeArrowheads="1"/>
              </p:cNvSpPr>
              <p:nvPr/>
            </p:nvSpPr>
            <p:spPr bwMode="auto">
              <a:xfrm>
                <a:off x="4927" y="3125"/>
                <a:ext cx="44" cy="558"/>
              </a:xfrm>
              <a:prstGeom prst="rect">
                <a:avLst/>
              </a:prstGeom>
              <a:pattFill prst="smGrid">
                <a:fgClr>
                  <a:schemeClr val="bg2"/>
                </a:fgClr>
                <a:bgClr>
                  <a:schemeClr val="bg1"/>
                </a:bgClr>
              </a:patt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089" name="Line 30"/>
          <p:cNvSpPr>
            <a:spLocks noChangeShapeType="1"/>
          </p:cNvSpPr>
          <p:nvPr/>
        </p:nvSpPr>
        <p:spPr bwMode="auto">
          <a:xfrm flipV="1">
            <a:off x="7848600" y="4451350"/>
            <a:ext cx="0" cy="4857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0" name="Line 31"/>
          <p:cNvSpPr>
            <a:spLocks noChangeShapeType="1"/>
          </p:cNvSpPr>
          <p:nvPr/>
        </p:nvSpPr>
        <p:spPr bwMode="auto">
          <a:xfrm flipV="1">
            <a:off x="7375525" y="4476750"/>
            <a:ext cx="0" cy="4857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1" name="Line 32"/>
          <p:cNvSpPr>
            <a:spLocks noChangeShapeType="1"/>
          </p:cNvSpPr>
          <p:nvPr/>
        </p:nvSpPr>
        <p:spPr bwMode="auto">
          <a:xfrm flipV="1">
            <a:off x="6973888" y="4468813"/>
            <a:ext cx="0" cy="4857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2" name="Line 33"/>
          <p:cNvSpPr>
            <a:spLocks noChangeShapeType="1"/>
          </p:cNvSpPr>
          <p:nvPr/>
        </p:nvSpPr>
        <p:spPr bwMode="auto">
          <a:xfrm flipV="1">
            <a:off x="6486525" y="4478338"/>
            <a:ext cx="0" cy="4857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093" name="Group 40"/>
          <p:cNvGrpSpPr>
            <a:grpSpLocks/>
          </p:cNvGrpSpPr>
          <p:nvPr/>
        </p:nvGrpSpPr>
        <p:grpSpPr bwMode="auto">
          <a:xfrm>
            <a:off x="6157913" y="2170113"/>
            <a:ext cx="1771650" cy="1504950"/>
            <a:chOff x="3879" y="1367"/>
            <a:chExt cx="1116" cy="948"/>
          </a:xfrm>
        </p:grpSpPr>
        <p:grpSp>
          <p:nvGrpSpPr>
            <p:cNvPr id="3146" name="Group 38"/>
            <p:cNvGrpSpPr>
              <a:grpSpLocks/>
            </p:cNvGrpSpPr>
            <p:nvPr/>
          </p:nvGrpSpPr>
          <p:grpSpPr bwMode="auto">
            <a:xfrm>
              <a:off x="4003" y="2153"/>
              <a:ext cx="897" cy="162"/>
              <a:chOff x="4003" y="2153"/>
              <a:chExt cx="897" cy="162"/>
            </a:xfrm>
          </p:grpSpPr>
          <p:grpSp>
            <p:nvGrpSpPr>
              <p:cNvPr id="3147" name="Group 36"/>
              <p:cNvGrpSpPr>
                <a:grpSpLocks/>
              </p:cNvGrpSpPr>
              <p:nvPr/>
            </p:nvGrpSpPr>
            <p:grpSpPr bwMode="auto">
              <a:xfrm>
                <a:off x="4003" y="2204"/>
                <a:ext cx="897" cy="111"/>
                <a:chOff x="4003" y="2204"/>
                <a:chExt cx="897" cy="111"/>
              </a:xfrm>
            </p:grpSpPr>
            <p:sp>
              <p:nvSpPr>
                <p:cNvPr id="3149" name="Freeform 34"/>
                <p:cNvSpPr>
                  <a:spLocks/>
                </p:cNvSpPr>
                <p:nvPr/>
              </p:nvSpPr>
              <p:spPr bwMode="auto">
                <a:xfrm>
                  <a:off x="4003" y="2204"/>
                  <a:ext cx="897" cy="63"/>
                </a:xfrm>
                <a:custGeom>
                  <a:avLst/>
                  <a:gdLst>
                    <a:gd name="T0" fmla="*/ 0 w 897"/>
                    <a:gd name="T1" fmla="*/ 62 h 63"/>
                    <a:gd name="T2" fmla="*/ 896 w 897"/>
                    <a:gd name="T3" fmla="*/ 62 h 63"/>
                    <a:gd name="T4" fmla="*/ 843 w 897"/>
                    <a:gd name="T5" fmla="*/ 0 h 63"/>
                    <a:gd name="T6" fmla="*/ 54 w 897"/>
                    <a:gd name="T7" fmla="*/ 0 h 63"/>
                    <a:gd name="T8" fmla="*/ 0 w 897"/>
                    <a:gd name="T9" fmla="*/ 62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897"/>
                    <a:gd name="T16" fmla="*/ 0 h 63"/>
                    <a:gd name="T17" fmla="*/ 897 w 897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897" h="63">
                      <a:moveTo>
                        <a:pt x="0" y="62"/>
                      </a:moveTo>
                      <a:lnTo>
                        <a:pt x="896" y="62"/>
                      </a:lnTo>
                      <a:lnTo>
                        <a:pt x="843" y="0"/>
                      </a:lnTo>
                      <a:lnTo>
                        <a:pt x="54" y="0"/>
                      </a:lnTo>
                      <a:lnTo>
                        <a:pt x="0" y="62"/>
                      </a:lnTo>
                    </a:path>
                  </a:pathLst>
                </a:custGeom>
                <a:solidFill>
                  <a:srgbClr val="C0C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50" name="Rectangle 35"/>
                <p:cNvSpPr>
                  <a:spLocks noChangeArrowheads="1"/>
                </p:cNvSpPr>
                <p:nvPr/>
              </p:nvSpPr>
              <p:spPr bwMode="auto">
                <a:xfrm>
                  <a:off x="4004" y="2267"/>
                  <a:ext cx="887" cy="48"/>
                </a:xfrm>
                <a:prstGeom prst="rect">
                  <a:avLst/>
                </a:prstGeom>
                <a:solidFill>
                  <a:srgbClr val="C0C0C0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148" name="Freeform 37"/>
              <p:cNvSpPr>
                <a:spLocks/>
              </p:cNvSpPr>
              <p:nvPr/>
            </p:nvSpPr>
            <p:spPr bwMode="auto">
              <a:xfrm>
                <a:off x="4210" y="2153"/>
                <a:ext cx="478" cy="112"/>
              </a:xfrm>
              <a:custGeom>
                <a:avLst/>
                <a:gdLst>
                  <a:gd name="T0" fmla="*/ 0 w 478"/>
                  <a:gd name="T1" fmla="*/ 62 h 112"/>
                  <a:gd name="T2" fmla="*/ 0 w 478"/>
                  <a:gd name="T3" fmla="*/ 0 h 112"/>
                  <a:gd name="T4" fmla="*/ 477 w 478"/>
                  <a:gd name="T5" fmla="*/ 0 h 112"/>
                  <a:gd name="T6" fmla="*/ 477 w 478"/>
                  <a:gd name="T7" fmla="*/ 64 h 112"/>
                  <a:gd name="T8" fmla="*/ 474 w 478"/>
                  <a:gd name="T9" fmla="*/ 70 h 112"/>
                  <a:gd name="T10" fmla="*/ 470 w 478"/>
                  <a:gd name="T11" fmla="*/ 75 h 112"/>
                  <a:gd name="T12" fmla="*/ 461 w 478"/>
                  <a:gd name="T13" fmla="*/ 80 h 112"/>
                  <a:gd name="T14" fmla="*/ 450 w 478"/>
                  <a:gd name="T15" fmla="*/ 85 h 112"/>
                  <a:gd name="T16" fmla="*/ 436 w 478"/>
                  <a:gd name="T17" fmla="*/ 89 h 112"/>
                  <a:gd name="T18" fmla="*/ 424 w 478"/>
                  <a:gd name="T19" fmla="*/ 93 h 112"/>
                  <a:gd name="T20" fmla="*/ 408 w 478"/>
                  <a:gd name="T21" fmla="*/ 96 h 112"/>
                  <a:gd name="T22" fmla="*/ 391 w 478"/>
                  <a:gd name="T23" fmla="*/ 99 h 112"/>
                  <a:gd name="T24" fmla="*/ 375 w 478"/>
                  <a:gd name="T25" fmla="*/ 102 h 112"/>
                  <a:gd name="T26" fmla="*/ 350 w 478"/>
                  <a:gd name="T27" fmla="*/ 106 h 112"/>
                  <a:gd name="T28" fmla="*/ 329 w 478"/>
                  <a:gd name="T29" fmla="*/ 107 h 112"/>
                  <a:gd name="T30" fmla="*/ 308 w 478"/>
                  <a:gd name="T31" fmla="*/ 109 h 112"/>
                  <a:gd name="T32" fmla="*/ 286 w 478"/>
                  <a:gd name="T33" fmla="*/ 110 h 112"/>
                  <a:gd name="T34" fmla="*/ 259 w 478"/>
                  <a:gd name="T35" fmla="*/ 111 h 112"/>
                  <a:gd name="T36" fmla="*/ 225 w 478"/>
                  <a:gd name="T37" fmla="*/ 111 h 112"/>
                  <a:gd name="T38" fmla="*/ 196 w 478"/>
                  <a:gd name="T39" fmla="*/ 110 h 112"/>
                  <a:gd name="T40" fmla="*/ 166 w 478"/>
                  <a:gd name="T41" fmla="*/ 109 h 112"/>
                  <a:gd name="T42" fmla="*/ 139 w 478"/>
                  <a:gd name="T43" fmla="*/ 107 h 112"/>
                  <a:gd name="T44" fmla="*/ 118 w 478"/>
                  <a:gd name="T45" fmla="*/ 105 h 112"/>
                  <a:gd name="T46" fmla="*/ 100 w 478"/>
                  <a:gd name="T47" fmla="*/ 102 h 112"/>
                  <a:gd name="T48" fmla="*/ 78 w 478"/>
                  <a:gd name="T49" fmla="*/ 99 h 112"/>
                  <a:gd name="T50" fmla="*/ 60 w 478"/>
                  <a:gd name="T51" fmla="*/ 95 h 112"/>
                  <a:gd name="T52" fmla="*/ 44 w 478"/>
                  <a:gd name="T53" fmla="*/ 91 h 112"/>
                  <a:gd name="T54" fmla="*/ 29 w 478"/>
                  <a:gd name="T55" fmla="*/ 85 h 112"/>
                  <a:gd name="T56" fmla="*/ 19 w 478"/>
                  <a:gd name="T57" fmla="*/ 82 h 112"/>
                  <a:gd name="T58" fmla="*/ 11 w 478"/>
                  <a:gd name="T59" fmla="*/ 78 h 112"/>
                  <a:gd name="T60" fmla="*/ 6 w 478"/>
                  <a:gd name="T61" fmla="*/ 73 h 112"/>
                  <a:gd name="T62" fmla="*/ 2 w 478"/>
                  <a:gd name="T63" fmla="*/ 68 h 112"/>
                  <a:gd name="T64" fmla="*/ 0 w 478"/>
                  <a:gd name="T65" fmla="*/ 62 h 11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478"/>
                  <a:gd name="T100" fmla="*/ 0 h 112"/>
                  <a:gd name="T101" fmla="*/ 478 w 478"/>
                  <a:gd name="T102" fmla="*/ 112 h 11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478" h="112">
                    <a:moveTo>
                      <a:pt x="0" y="62"/>
                    </a:moveTo>
                    <a:lnTo>
                      <a:pt x="0" y="0"/>
                    </a:lnTo>
                    <a:lnTo>
                      <a:pt x="477" y="0"/>
                    </a:lnTo>
                    <a:lnTo>
                      <a:pt x="477" y="64"/>
                    </a:lnTo>
                    <a:lnTo>
                      <a:pt x="474" y="70"/>
                    </a:lnTo>
                    <a:lnTo>
                      <a:pt x="470" y="75"/>
                    </a:lnTo>
                    <a:lnTo>
                      <a:pt x="461" y="80"/>
                    </a:lnTo>
                    <a:lnTo>
                      <a:pt x="450" y="85"/>
                    </a:lnTo>
                    <a:lnTo>
                      <a:pt x="436" y="89"/>
                    </a:lnTo>
                    <a:lnTo>
                      <a:pt x="424" y="93"/>
                    </a:lnTo>
                    <a:lnTo>
                      <a:pt x="408" y="96"/>
                    </a:lnTo>
                    <a:lnTo>
                      <a:pt x="391" y="99"/>
                    </a:lnTo>
                    <a:lnTo>
                      <a:pt x="375" y="102"/>
                    </a:lnTo>
                    <a:lnTo>
                      <a:pt x="350" y="106"/>
                    </a:lnTo>
                    <a:lnTo>
                      <a:pt x="329" y="107"/>
                    </a:lnTo>
                    <a:lnTo>
                      <a:pt x="308" y="109"/>
                    </a:lnTo>
                    <a:lnTo>
                      <a:pt x="286" y="110"/>
                    </a:lnTo>
                    <a:lnTo>
                      <a:pt x="259" y="111"/>
                    </a:lnTo>
                    <a:lnTo>
                      <a:pt x="225" y="111"/>
                    </a:lnTo>
                    <a:lnTo>
                      <a:pt x="196" y="110"/>
                    </a:lnTo>
                    <a:lnTo>
                      <a:pt x="166" y="109"/>
                    </a:lnTo>
                    <a:lnTo>
                      <a:pt x="139" y="107"/>
                    </a:lnTo>
                    <a:lnTo>
                      <a:pt x="118" y="105"/>
                    </a:lnTo>
                    <a:lnTo>
                      <a:pt x="100" y="102"/>
                    </a:lnTo>
                    <a:lnTo>
                      <a:pt x="78" y="99"/>
                    </a:lnTo>
                    <a:lnTo>
                      <a:pt x="60" y="95"/>
                    </a:lnTo>
                    <a:lnTo>
                      <a:pt x="44" y="91"/>
                    </a:lnTo>
                    <a:lnTo>
                      <a:pt x="29" y="85"/>
                    </a:lnTo>
                    <a:lnTo>
                      <a:pt x="19" y="82"/>
                    </a:lnTo>
                    <a:lnTo>
                      <a:pt x="11" y="78"/>
                    </a:lnTo>
                    <a:lnTo>
                      <a:pt x="6" y="73"/>
                    </a:lnTo>
                    <a:lnTo>
                      <a:pt x="2" y="68"/>
                    </a:lnTo>
                    <a:lnTo>
                      <a:pt x="0" y="62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aphicFrame>
          <p:nvGraphicFramePr>
            <p:cNvPr id="3076" name="Object 1026"/>
            <p:cNvGraphicFramePr>
              <a:graphicFrameLocks/>
            </p:cNvGraphicFramePr>
            <p:nvPr/>
          </p:nvGraphicFramePr>
          <p:xfrm>
            <a:off x="3879" y="1367"/>
            <a:ext cx="1116" cy="786"/>
          </p:xfrm>
          <a:graphic>
            <a:graphicData uri="http://schemas.openxmlformats.org/presentationml/2006/ole">
              <p:oleObj spid="_x0000_s3076" name="Clip" r:id="rId3" imgW="1771560" imgH="1247760" progId="MS_ClipArt_Gallery.2">
                <p:embed/>
              </p:oleObj>
            </a:graphicData>
          </a:graphic>
        </p:graphicFrame>
      </p:grpSp>
      <p:graphicFrame>
        <p:nvGraphicFramePr>
          <p:cNvPr id="3074" name="Object 1024"/>
          <p:cNvGraphicFramePr>
            <a:graphicFrameLocks/>
          </p:cNvGraphicFramePr>
          <p:nvPr/>
        </p:nvGraphicFramePr>
        <p:xfrm>
          <a:off x="5360988" y="5453063"/>
          <a:ext cx="827087" cy="688975"/>
        </p:xfrm>
        <a:graphic>
          <a:graphicData uri="http://schemas.openxmlformats.org/presentationml/2006/ole">
            <p:oleObj spid="_x0000_s3074" name="Clip" r:id="rId4" imgW="826920" imgH="688680" progId="MS_ClipArt_Gallery.2">
              <p:embed/>
            </p:oleObj>
          </a:graphicData>
        </a:graphic>
      </p:graphicFrame>
      <p:graphicFrame>
        <p:nvGraphicFramePr>
          <p:cNvPr id="3075" name="Object 1025"/>
          <p:cNvGraphicFramePr>
            <a:graphicFrameLocks/>
          </p:cNvGraphicFramePr>
          <p:nvPr/>
        </p:nvGraphicFramePr>
        <p:xfrm>
          <a:off x="4305300" y="5151438"/>
          <a:ext cx="1135063" cy="288925"/>
        </p:xfrm>
        <a:graphic>
          <a:graphicData uri="http://schemas.openxmlformats.org/presentationml/2006/ole">
            <p:oleObj spid="_x0000_s3075" name="Clip" r:id="rId5" imgW="1134720" imgH="288720" progId="MS_ClipArt_Gallery.2">
              <p:embed/>
            </p:oleObj>
          </a:graphicData>
        </a:graphic>
      </p:graphicFrame>
      <p:grpSp>
        <p:nvGrpSpPr>
          <p:cNvPr id="3094" name="Group 82"/>
          <p:cNvGrpSpPr>
            <a:grpSpLocks/>
          </p:cNvGrpSpPr>
          <p:nvPr/>
        </p:nvGrpSpPr>
        <p:grpSpPr bwMode="auto">
          <a:xfrm>
            <a:off x="2022475" y="4791075"/>
            <a:ext cx="1987550" cy="334963"/>
            <a:chOff x="1274" y="3018"/>
            <a:chExt cx="1252" cy="211"/>
          </a:xfrm>
        </p:grpSpPr>
        <p:grpSp>
          <p:nvGrpSpPr>
            <p:cNvPr id="3107" name="Group 46"/>
            <p:cNvGrpSpPr>
              <a:grpSpLocks/>
            </p:cNvGrpSpPr>
            <p:nvPr/>
          </p:nvGrpSpPr>
          <p:grpSpPr bwMode="auto">
            <a:xfrm>
              <a:off x="1274" y="3018"/>
              <a:ext cx="1252" cy="211"/>
              <a:chOff x="1274" y="3018"/>
              <a:chExt cx="1252" cy="211"/>
            </a:xfrm>
          </p:grpSpPr>
          <p:sp>
            <p:nvSpPr>
              <p:cNvPr id="3143" name="Rectangle 43"/>
              <p:cNvSpPr>
                <a:spLocks noChangeArrowheads="1"/>
              </p:cNvSpPr>
              <p:nvPr/>
            </p:nvSpPr>
            <p:spPr bwMode="auto">
              <a:xfrm>
                <a:off x="1278" y="3195"/>
                <a:ext cx="1241" cy="34"/>
              </a:xfrm>
              <a:prstGeom prst="rect">
                <a:avLst/>
              </a:prstGeom>
              <a:solidFill>
                <a:srgbClr val="C0C0C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44" name="Freeform 44"/>
              <p:cNvSpPr>
                <a:spLocks/>
              </p:cNvSpPr>
              <p:nvPr/>
            </p:nvSpPr>
            <p:spPr bwMode="auto">
              <a:xfrm>
                <a:off x="1274" y="3018"/>
                <a:ext cx="1252" cy="177"/>
              </a:xfrm>
              <a:custGeom>
                <a:avLst/>
                <a:gdLst>
                  <a:gd name="T0" fmla="*/ 0 w 1252"/>
                  <a:gd name="T1" fmla="*/ 176 h 177"/>
                  <a:gd name="T2" fmla="*/ 1251 w 1252"/>
                  <a:gd name="T3" fmla="*/ 176 h 177"/>
                  <a:gd name="T4" fmla="*/ 1178 w 1252"/>
                  <a:gd name="T5" fmla="*/ 1 h 177"/>
                  <a:gd name="T6" fmla="*/ 90 w 1252"/>
                  <a:gd name="T7" fmla="*/ 0 h 177"/>
                  <a:gd name="T8" fmla="*/ 0 w 1252"/>
                  <a:gd name="T9" fmla="*/ 176 h 17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252"/>
                  <a:gd name="T16" fmla="*/ 0 h 177"/>
                  <a:gd name="T17" fmla="*/ 1252 w 1252"/>
                  <a:gd name="T18" fmla="*/ 177 h 17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252" h="177">
                    <a:moveTo>
                      <a:pt x="0" y="176"/>
                    </a:moveTo>
                    <a:lnTo>
                      <a:pt x="1251" y="176"/>
                    </a:lnTo>
                    <a:lnTo>
                      <a:pt x="1178" y="1"/>
                    </a:lnTo>
                    <a:lnTo>
                      <a:pt x="90" y="0"/>
                    </a:lnTo>
                    <a:lnTo>
                      <a:pt x="0" y="176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5" name="Freeform 45"/>
              <p:cNvSpPr>
                <a:spLocks/>
              </p:cNvSpPr>
              <p:nvPr/>
            </p:nvSpPr>
            <p:spPr bwMode="auto">
              <a:xfrm>
                <a:off x="1311" y="3038"/>
                <a:ext cx="1173" cy="136"/>
              </a:xfrm>
              <a:custGeom>
                <a:avLst/>
                <a:gdLst>
                  <a:gd name="T0" fmla="*/ 67 w 1173"/>
                  <a:gd name="T1" fmla="*/ 0 h 136"/>
                  <a:gd name="T2" fmla="*/ 0 w 1173"/>
                  <a:gd name="T3" fmla="*/ 135 h 136"/>
                  <a:gd name="T4" fmla="*/ 1172 w 1173"/>
                  <a:gd name="T5" fmla="*/ 135 h 136"/>
                  <a:gd name="T6" fmla="*/ 1118 w 1173"/>
                  <a:gd name="T7" fmla="*/ 0 h 13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173"/>
                  <a:gd name="T13" fmla="*/ 0 h 136"/>
                  <a:gd name="T14" fmla="*/ 1173 w 1173"/>
                  <a:gd name="T15" fmla="*/ 136 h 1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173" h="136">
                    <a:moveTo>
                      <a:pt x="67" y="0"/>
                    </a:moveTo>
                    <a:lnTo>
                      <a:pt x="0" y="135"/>
                    </a:lnTo>
                    <a:lnTo>
                      <a:pt x="1172" y="135"/>
                    </a:lnTo>
                    <a:lnTo>
                      <a:pt x="1118" y="0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108" name="Group 53"/>
            <p:cNvGrpSpPr>
              <a:grpSpLocks/>
            </p:cNvGrpSpPr>
            <p:nvPr/>
          </p:nvGrpSpPr>
          <p:grpSpPr bwMode="auto">
            <a:xfrm>
              <a:off x="1413" y="3035"/>
              <a:ext cx="985" cy="39"/>
              <a:chOff x="1413" y="3035"/>
              <a:chExt cx="985" cy="39"/>
            </a:xfrm>
          </p:grpSpPr>
          <p:sp>
            <p:nvSpPr>
              <p:cNvPr id="3137" name="Freeform 47"/>
              <p:cNvSpPr>
                <a:spLocks/>
              </p:cNvSpPr>
              <p:nvPr/>
            </p:nvSpPr>
            <p:spPr bwMode="auto">
              <a:xfrm>
                <a:off x="1413" y="3035"/>
                <a:ext cx="40" cy="26"/>
              </a:xfrm>
              <a:custGeom>
                <a:avLst/>
                <a:gdLst>
                  <a:gd name="T0" fmla="*/ 10 w 40"/>
                  <a:gd name="T1" fmla="*/ 0 h 26"/>
                  <a:gd name="T2" fmla="*/ 39 w 40"/>
                  <a:gd name="T3" fmla="*/ 0 h 26"/>
                  <a:gd name="T4" fmla="*/ 29 w 40"/>
                  <a:gd name="T5" fmla="*/ 25 h 26"/>
                  <a:gd name="T6" fmla="*/ 0 w 40"/>
                  <a:gd name="T7" fmla="*/ 25 h 26"/>
                  <a:gd name="T8" fmla="*/ 10 w 40"/>
                  <a:gd name="T9" fmla="*/ 0 h 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"/>
                  <a:gd name="T16" fmla="*/ 0 h 26"/>
                  <a:gd name="T17" fmla="*/ 40 w 40"/>
                  <a:gd name="T18" fmla="*/ 26 h 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" h="26">
                    <a:moveTo>
                      <a:pt x="10" y="0"/>
                    </a:moveTo>
                    <a:lnTo>
                      <a:pt x="39" y="0"/>
                    </a:lnTo>
                    <a:lnTo>
                      <a:pt x="29" y="25"/>
                    </a:lnTo>
                    <a:lnTo>
                      <a:pt x="0" y="25"/>
                    </a:lnTo>
                    <a:lnTo>
                      <a:pt x="10" y="0"/>
                    </a:lnTo>
                  </a:path>
                </a:pathLst>
              </a:custGeom>
              <a:solidFill>
                <a:srgbClr val="80808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38" name="Freeform 48"/>
              <p:cNvSpPr>
                <a:spLocks/>
              </p:cNvSpPr>
              <p:nvPr/>
            </p:nvSpPr>
            <p:spPr bwMode="auto">
              <a:xfrm>
                <a:off x="1508" y="3035"/>
                <a:ext cx="156" cy="25"/>
              </a:xfrm>
              <a:custGeom>
                <a:avLst/>
                <a:gdLst>
                  <a:gd name="T0" fmla="*/ 6 w 156"/>
                  <a:gd name="T1" fmla="*/ 0 h 25"/>
                  <a:gd name="T2" fmla="*/ 155 w 156"/>
                  <a:gd name="T3" fmla="*/ 0 h 25"/>
                  <a:gd name="T4" fmla="*/ 149 w 156"/>
                  <a:gd name="T5" fmla="*/ 24 h 25"/>
                  <a:gd name="T6" fmla="*/ 0 w 156"/>
                  <a:gd name="T7" fmla="*/ 24 h 25"/>
                  <a:gd name="T8" fmla="*/ 6 w 156"/>
                  <a:gd name="T9" fmla="*/ 0 h 2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56"/>
                  <a:gd name="T16" fmla="*/ 0 h 25"/>
                  <a:gd name="T17" fmla="*/ 156 w 156"/>
                  <a:gd name="T18" fmla="*/ 25 h 2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56" h="25">
                    <a:moveTo>
                      <a:pt x="6" y="0"/>
                    </a:moveTo>
                    <a:lnTo>
                      <a:pt x="155" y="0"/>
                    </a:lnTo>
                    <a:lnTo>
                      <a:pt x="149" y="24"/>
                    </a:lnTo>
                    <a:lnTo>
                      <a:pt x="0" y="24"/>
                    </a:lnTo>
                    <a:lnTo>
                      <a:pt x="6" y="0"/>
                    </a:lnTo>
                  </a:path>
                </a:pathLst>
              </a:custGeom>
              <a:solidFill>
                <a:srgbClr val="80808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39" name="Freeform 49"/>
              <p:cNvSpPr>
                <a:spLocks/>
              </p:cNvSpPr>
              <p:nvPr/>
            </p:nvSpPr>
            <p:spPr bwMode="auto">
              <a:xfrm>
                <a:off x="1708" y="3035"/>
                <a:ext cx="149" cy="26"/>
              </a:xfrm>
              <a:custGeom>
                <a:avLst/>
                <a:gdLst>
                  <a:gd name="T0" fmla="*/ 5 w 149"/>
                  <a:gd name="T1" fmla="*/ 0 h 26"/>
                  <a:gd name="T2" fmla="*/ 148 w 149"/>
                  <a:gd name="T3" fmla="*/ 0 h 26"/>
                  <a:gd name="T4" fmla="*/ 146 w 149"/>
                  <a:gd name="T5" fmla="*/ 25 h 26"/>
                  <a:gd name="T6" fmla="*/ 0 w 149"/>
                  <a:gd name="T7" fmla="*/ 25 h 26"/>
                  <a:gd name="T8" fmla="*/ 5 w 149"/>
                  <a:gd name="T9" fmla="*/ 0 h 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49"/>
                  <a:gd name="T16" fmla="*/ 0 h 26"/>
                  <a:gd name="T17" fmla="*/ 149 w 149"/>
                  <a:gd name="T18" fmla="*/ 26 h 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49" h="26">
                    <a:moveTo>
                      <a:pt x="5" y="0"/>
                    </a:moveTo>
                    <a:lnTo>
                      <a:pt x="148" y="0"/>
                    </a:lnTo>
                    <a:lnTo>
                      <a:pt x="146" y="25"/>
                    </a:lnTo>
                    <a:lnTo>
                      <a:pt x="0" y="25"/>
                    </a:lnTo>
                    <a:lnTo>
                      <a:pt x="5" y="0"/>
                    </a:lnTo>
                  </a:path>
                </a:pathLst>
              </a:custGeom>
              <a:solidFill>
                <a:srgbClr val="80808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0" name="Freeform 50"/>
              <p:cNvSpPr>
                <a:spLocks/>
              </p:cNvSpPr>
              <p:nvPr/>
            </p:nvSpPr>
            <p:spPr bwMode="auto">
              <a:xfrm>
                <a:off x="1885" y="3035"/>
                <a:ext cx="152" cy="26"/>
              </a:xfrm>
              <a:custGeom>
                <a:avLst/>
                <a:gdLst>
                  <a:gd name="T0" fmla="*/ 1 w 152"/>
                  <a:gd name="T1" fmla="*/ 0 h 26"/>
                  <a:gd name="T2" fmla="*/ 151 w 152"/>
                  <a:gd name="T3" fmla="*/ 0 h 26"/>
                  <a:gd name="T4" fmla="*/ 151 w 152"/>
                  <a:gd name="T5" fmla="*/ 25 h 26"/>
                  <a:gd name="T6" fmla="*/ 0 w 152"/>
                  <a:gd name="T7" fmla="*/ 25 h 26"/>
                  <a:gd name="T8" fmla="*/ 1 w 152"/>
                  <a:gd name="T9" fmla="*/ 0 h 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52"/>
                  <a:gd name="T16" fmla="*/ 0 h 26"/>
                  <a:gd name="T17" fmla="*/ 152 w 152"/>
                  <a:gd name="T18" fmla="*/ 26 h 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52" h="26">
                    <a:moveTo>
                      <a:pt x="1" y="0"/>
                    </a:moveTo>
                    <a:lnTo>
                      <a:pt x="151" y="0"/>
                    </a:lnTo>
                    <a:lnTo>
                      <a:pt x="151" y="25"/>
                    </a:lnTo>
                    <a:lnTo>
                      <a:pt x="0" y="25"/>
                    </a:lnTo>
                    <a:lnTo>
                      <a:pt x="1" y="0"/>
                    </a:lnTo>
                  </a:path>
                </a:pathLst>
              </a:custGeom>
              <a:solidFill>
                <a:srgbClr val="80808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1" name="Freeform 51"/>
              <p:cNvSpPr>
                <a:spLocks/>
              </p:cNvSpPr>
              <p:nvPr/>
            </p:nvSpPr>
            <p:spPr bwMode="auto">
              <a:xfrm>
                <a:off x="2068" y="3035"/>
                <a:ext cx="134" cy="28"/>
              </a:xfrm>
              <a:custGeom>
                <a:avLst/>
                <a:gdLst>
                  <a:gd name="T0" fmla="*/ 0 w 134"/>
                  <a:gd name="T1" fmla="*/ 0 h 28"/>
                  <a:gd name="T2" fmla="*/ 129 w 134"/>
                  <a:gd name="T3" fmla="*/ 0 h 28"/>
                  <a:gd name="T4" fmla="*/ 133 w 134"/>
                  <a:gd name="T5" fmla="*/ 27 h 28"/>
                  <a:gd name="T6" fmla="*/ 0 w 134"/>
                  <a:gd name="T7" fmla="*/ 27 h 28"/>
                  <a:gd name="T8" fmla="*/ 0 w 134"/>
                  <a:gd name="T9" fmla="*/ 0 h 2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4"/>
                  <a:gd name="T16" fmla="*/ 0 h 28"/>
                  <a:gd name="T17" fmla="*/ 134 w 134"/>
                  <a:gd name="T18" fmla="*/ 28 h 2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4" h="28">
                    <a:moveTo>
                      <a:pt x="0" y="0"/>
                    </a:moveTo>
                    <a:lnTo>
                      <a:pt x="129" y="0"/>
                    </a:lnTo>
                    <a:lnTo>
                      <a:pt x="133" y="27"/>
                    </a:lnTo>
                    <a:lnTo>
                      <a:pt x="0" y="27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80808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2" name="Freeform 52"/>
              <p:cNvSpPr>
                <a:spLocks/>
              </p:cNvSpPr>
              <p:nvPr/>
            </p:nvSpPr>
            <p:spPr bwMode="auto">
              <a:xfrm>
                <a:off x="2234" y="3050"/>
                <a:ext cx="164" cy="24"/>
              </a:xfrm>
              <a:custGeom>
                <a:avLst/>
                <a:gdLst>
                  <a:gd name="T0" fmla="*/ 0 w 164"/>
                  <a:gd name="T1" fmla="*/ 0 h 24"/>
                  <a:gd name="T2" fmla="*/ 148 w 164"/>
                  <a:gd name="T3" fmla="*/ 0 h 24"/>
                  <a:gd name="T4" fmla="*/ 163 w 164"/>
                  <a:gd name="T5" fmla="*/ 23 h 24"/>
                  <a:gd name="T6" fmla="*/ 6 w 164"/>
                  <a:gd name="T7" fmla="*/ 23 h 24"/>
                  <a:gd name="T8" fmla="*/ 0 w 164"/>
                  <a:gd name="T9" fmla="*/ 0 h 2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64"/>
                  <a:gd name="T16" fmla="*/ 0 h 24"/>
                  <a:gd name="T17" fmla="*/ 164 w 164"/>
                  <a:gd name="T18" fmla="*/ 24 h 2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64" h="24">
                    <a:moveTo>
                      <a:pt x="0" y="0"/>
                    </a:moveTo>
                    <a:lnTo>
                      <a:pt x="148" y="0"/>
                    </a:lnTo>
                    <a:lnTo>
                      <a:pt x="163" y="23"/>
                    </a:lnTo>
                    <a:lnTo>
                      <a:pt x="6" y="23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80808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109" name="Group 81"/>
            <p:cNvGrpSpPr>
              <a:grpSpLocks/>
            </p:cNvGrpSpPr>
            <p:nvPr/>
          </p:nvGrpSpPr>
          <p:grpSpPr bwMode="auto">
            <a:xfrm>
              <a:off x="1375" y="3081"/>
              <a:ext cx="1035" cy="71"/>
              <a:chOff x="1375" y="3081"/>
              <a:chExt cx="1035" cy="71"/>
            </a:xfrm>
          </p:grpSpPr>
          <p:grpSp>
            <p:nvGrpSpPr>
              <p:cNvPr id="3110" name="Group 58"/>
              <p:cNvGrpSpPr>
                <a:grpSpLocks/>
              </p:cNvGrpSpPr>
              <p:nvPr/>
            </p:nvGrpSpPr>
            <p:grpSpPr bwMode="auto">
              <a:xfrm>
                <a:off x="1465" y="3084"/>
                <a:ext cx="511" cy="62"/>
                <a:chOff x="1465" y="3084"/>
                <a:chExt cx="511" cy="62"/>
              </a:xfrm>
            </p:grpSpPr>
            <p:sp>
              <p:nvSpPr>
                <p:cNvPr id="3133" name="Line 54"/>
                <p:cNvSpPr>
                  <a:spLocks noChangeShapeType="1"/>
                </p:cNvSpPr>
                <p:nvPr/>
              </p:nvSpPr>
              <p:spPr bwMode="auto">
                <a:xfrm>
                  <a:off x="1465" y="3084"/>
                  <a:ext cx="483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34" name="Line 55"/>
                <p:cNvSpPr>
                  <a:spLocks noChangeShapeType="1"/>
                </p:cNvSpPr>
                <p:nvPr/>
              </p:nvSpPr>
              <p:spPr bwMode="auto">
                <a:xfrm>
                  <a:off x="1485" y="3105"/>
                  <a:ext cx="491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35" name="Line 56"/>
                <p:cNvSpPr>
                  <a:spLocks noChangeShapeType="1"/>
                </p:cNvSpPr>
                <p:nvPr/>
              </p:nvSpPr>
              <p:spPr bwMode="auto">
                <a:xfrm>
                  <a:off x="1491" y="3124"/>
                  <a:ext cx="428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36" name="Line 57"/>
                <p:cNvSpPr>
                  <a:spLocks noChangeShapeType="1"/>
                </p:cNvSpPr>
                <p:nvPr/>
              </p:nvSpPr>
              <p:spPr bwMode="auto">
                <a:xfrm>
                  <a:off x="1501" y="3146"/>
                  <a:ext cx="56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111" name="Group 62"/>
              <p:cNvGrpSpPr>
                <a:grpSpLocks/>
              </p:cNvGrpSpPr>
              <p:nvPr/>
            </p:nvGrpSpPr>
            <p:grpSpPr bwMode="auto">
              <a:xfrm>
                <a:off x="1375" y="3093"/>
                <a:ext cx="85" cy="39"/>
                <a:chOff x="1375" y="3093"/>
                <a:chExt cx="85" cy="39"/>
              </a:xfrm>
            </p:grpSpPr>
            <p:sp>
              <p:nvSpPr>
                <p:cNvPr id="3130" name="Line 59"/>
                <p:cNvSpPr>
                  <a:spLocks noChangeShapeType="1"/>
                </p:cNvSpPr>
                <p:nvPr/>
              </p:nvSpPr>
              <p:spPr bwMode="auto">
                <a:xfrm>
                  <a:off x="1397" y="3093"/>
                  <a:ext cx="48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31" name="Line 60"/>
                <p:cNvSpPr>
                  <a:spLocks noChangeShapeType="1"/>
                </p:cNvSpPr>
                <p:nvPr/>
              </p:nvSpPr>
              <p:spPr bwMode="auto">
                <a:xfrm>
                  <a:off x="1389" y="3114"/>
                  <a:ext cx="45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32" name="Line 61"/>
                <p:cNvSpPr>
                  <a:spLocks noChangeShapeType="1"/>
                </p:cNvSpPr>
                <p:nvPr/>
              </p:nvSpPr>
              <p:spPr bwMode="auto">
                <a:xfrm>
                  <a:off x="1375" y="3132"/>
                  <a:ext cx="85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112" name="Group 69"/>
              <p:cNvGrpSpPr>
                <a:grpSpLocks/>
              </p:cNvGrpSpPr>
              <p:nvPr/>
            </p:nvGrpSpPr>
            <p:grpSpPr bwMode="auto">
              <a:xfrm>
                <a:off x="1574" y="3081"/>
                <a:ext cx="469" cy="66"/>
                <a:chOff x="1574" y="3081"/>
                <a:chExt cx="469" cy="66"/>
              </a:xfrm>
            </p:grpSpPr>
            <p:sp>
              <p:nvSpPr>
                <p:cNvPr id="3124" name="Line 63"/>
                <p:cNvSpPr>
                  <a:spLocks noChangeShapeType="1"/>
                </p:cNvSpPr>
                <p:nvPr/>
              </p:nvSpPr>
              <p:spPr bwMode="auto">
                <a:xfrm>
                  <a:off x="1574" y="3146"/>
                  <a:ext cx="293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25" name="Line 64"/>
                <p:cNvSpPr>
                  <a:spLocks noChangeShapeType="1"/>
                </p:cNvSpPr>
                <p:nvPr/>
              </p:nvSpPr>
              <p:spPr bwMode="auto">
                <a:xfrm>
                  <a:off x="1973" y="3081"/>
                  <a:ext cx="67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26" name="Line 65"/>
                <p:cNvSpPr>
                  <a:spLocks noChangeShapeType="1"/>
                </p:cNvSpPr>
                <p:nvPr/>
              </p:nvSpPr>
              <p:spPr bwMode="auto">
                <a:xfrm>
                  <a:off x="1990" y="3105"/>
                  <a:ext cx="53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27" name="Line 66"/>
                <p:cNvSpPr>
                  <a:spLocks noChangeShapeType="1"/>
                </p:cNvSpPr>
                <p:nvPr/>
              </p:nvSpPr>
              <p:spPr bwMode="auto">
                <a:xfrm>
                  <a:off x="1953" y="3126"/>
                  <a:ext cx="90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28" name="Line 67"/>
                <p:cNvSpPr>
                  <a:spLocks noChangeShapeType="1"/>
                </p:cNvSpPr>
                <p:nvPr/>
              </p:nvSpPr>
              <p:spPr bwMode="auto">
                <a:xfrm>
                  <a:off x="1879" y="3146"/>
                  <a:ext cx="45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29" name="Line 68"/>
                <p:cNvSpPr>
                  <a:spLocks noChangeShapeType="1"/>
                </p:cNvSpPr>
                <p:nvPr/>
              </p:nvSpPr>
              <p:spPr bwMode="auto">
                <a:xfrm>
                  <a:off x="1939" y="3147"/>
                  <a:ext cx="100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113" name="Group 73"/>
              <p:cNvGrpSpPr>
                <a:grpSpLocks/>
              </p:cNvGrpSpPr>
              <p:nvPr/>
            </p:nvGrpSpPr>
            <p:grpSpPr bwMode="auto">
              <a:xfrm>
                <a:off x="2068" y="3093"/>
                <a:ext cx="144" cy="56"/>
                <a:chOff x="2068" y="3093"/>
                <a:chExt cx="144" cy="56"/>
              </a:xfrm>
            </p:grpSpPr>
            <p:sp>
              <p:nvSpPr>
                <p:cNvPr id="3121" name="Line 70"/>
                <p:cNvSpPr>
                  <a:spLocks noChangeShapeType="1"/>
                </p:cNvSpPr>
                <p:nvPr/>
              </p:nvSpPr>
              <p:spPr bwMode="auto">
                <a:xfrm>
                  <a:off x="2068" y="3093"/>
                  <a:ext cx="135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22" name="Line 71"/>
                <p:cNvSpPr>
                  <a:spLocks noChangeShapeType="1"/>
                </p:cNvSpPr>
                <p:nvPr/>
              </p:nvSpPr>
              <p:spPr bwMode="auto">
                <a:xfrm>
                  <a:off x="2086" y="3119"/>
                  <a:ext cx="121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23" name="Line 72"/>
                <p:cNvSpPr>
                  <a:spLocks noChangeShapeType="1"/>
                </p:cNvSpPr>
                <p:nvPr/>
              </p:nvSpPr>
              <p:spPr bwMode="auto">
                <a:xfrm>
                  <a:off x="2089" y="3149"/>
                  <a:ext cx="123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114" name="Group 80"/>
              <p:cNvGrpSpPr>
                <a:grpSpLocks/>
              </p:cNvGrpSpPr>
              <p:nvPr/>
            </p:nvGrpSpPr>
            <p:grpSpPr bwMode="auto">
              <a:xfrm>
                <a:off x="2238" y="3093"/>
                <a:ext cx="172" cy="59"/>
                <a:chOff x="2238" y="3093"/>
                <a:chExt cx="172" cy="59"/>
              </a:xfrm>
            </p:grpSpPr>
            <p:sp>
              <p:nvSpPr>
                <p:cNvPr id="3115" name="Line 74"/>
                <p:cNvSpPr>
                  <a:spLocks noChangeShapeType="1"/>
                </p:cNvSpPr>
                <p:nvPr/>
              </p:nvSpPr>
              <p:spPr bwMode="auto">
                <a:xfrm>
                  <a:off x="2251" y="3093"/>
                  <a:ext cx="130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16" name="Line 75"/>
                <p:cNvSpPr>
                  <a:spLocks noChangeShapeType="1"/>
                </p:cNvSpPr>
                <p:nvPr/>
              </p:nvSpPr>
              <p:spPr bwMode="auto">
                <a:xfrm>
                  <a:off x="2238" y="3115"/>
                  <a:ext cx="106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17" name="Line 76"/>
                <p:cNvSpPr>
                  <a:spLocks noChangeShapeType="1"/>
                </p:cNvSpPr>
                <p:nvPr/>
              </p:nvSpPr>
              <p:spPr bwMode="auto">
                <a:xfrm>
                  <a:off x="2251" y="3132"/>
                  <a:ext cx="99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18" name="Line 77"/>
                <p:cNvSpPr>
                  <a:spLocks noChangeShapeType="1"/>
                </p:cNvSpPr>
                <p:nvPr/>
              </p:nvSpPr>
              <p:spPr bwMode="auto">
                <a:xfrm>
                  <a:off x="2248" y="3152"/>
                  <a:ext cx="122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19" name="Line 78"/>
                <p:cNvSpPr>
                  <a:spLocks noChangeShapeType="1"/>
                </p:cNvSpPr>
                <p:nvPr/>
              </p:nvSpPr>
              <p:spPr bwMode="auto">
                <a:xfrm>
                  <a:off x="2367" y="3116"/>
                  <a:ext cx="35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20" name="Line 79"/>
                <p:cNvSpPr>
                  <a:spLocks noChangeShapeType="1"/>
                </p:cNvSpPr>
                <p:nvPr/>
              </p:nvSpPr>
              <p:spPr bwMode="auto">
                <a:xfrm>
                  <a:off x="2379" y="3143"/>
                  <a:ext cx="31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3095" name="Line 83"/>
          <p:cNvSpPr>
            <a:spLocks noChangeShapeType="1"/>
          </p:cNvSpPr>
          <p:nvPr/>
        </p:nvSpPr>
        <p:spPr bwMode="auto">
          <a:xfrm>
            <a:off x="3087688" y="4465638"/>
            <a:ext cx="0" cy="3111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6" name="Line 84"/>
          <p:cNvSpPr>
            <a:spLocks noChangeShapeType="1"/>
          </p:cNvSpPr>
          <p:nvPr/>
        </p:nvSpPr>
        <p:spPr bwMode="auto">
          <a:xfrm>
            <a:off x="4832350" y="4492625"/>
            <a:ext cx="0" cy="6461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7" name="Line 85"/>
          <p:cNvSpPr>
            <a:spLocks noChangeShapeType="1"/>
          </p:cNvSpPr>
          <p:nvPr/>
        </p:nvSpPr>
        <p:spPr bwMode="auto">
          <a:xfrm>
            <a:off x="5794375" y="4465638"/>
            <a:ext cx="0" cy="9985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8" name="Line 86"/>
          <p:cNvSpPr>
            <a:spLocks noChangeShapeType="1"/>
          </p:cNvSpPr>
          <p:nvPr/>
        </p:nvSpPr>
        <p:spPr bwMode="auto">
          <a:xfrm>
            <a:off x="2479675" y="3552825"/>
            <a:ext cx="7254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9" name="Line 87"/>
          <p:cNvSpPr>
            <a:spLocks noChangeShapeType="1"/>
          </p:cNvSpPr>
          <p:nvPr/>
        </p:nvSpPr>
        <p:spPr bwMode="auto">
          <a:xfrm flipV="1">
            <a:off x="4643438" y="3402013"/>
            <a:ext cx="0" cy="10001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00" name="Line 88"/>
          <p:cNvSpPr>
            <a:spLocks noChangeShapeType="1"/>
          </p:cNvSpPr>
          <p:nvPr/>
        </p:nvSpPr>
        <p:spPr bwMode="auto">
          <a:xfrm flipV="1">
            <a:off x="2478088" y="3367088"/>
            <a:ext cx="0" cy="1730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01" name="Line 89"/>
          <p:cNvSpPr>
            <a:spLocks noChangeShapeType="1"/>
          </p:cNvSpPr>
          <p:nvPr/>
        </p:nvSpPr>
        <p:spPr bwMode="auto">
          <a:xfrm flipH="1" flipV="1">
            <a:off x="4622800" y="2687638"/>
            <a:ext cx="3175" cy="3889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02" name="Line 90"/>
          <p:cNvSpPr>
            <a:spLocks noChangeShapeType="1"/>
          </p:cNvSpPr>
          <p:nvPr/>
        </p:nvSpPr>
        <p:spPr bwMode="auto">
          <a:xfrm flipV="1">
            <a:off x="3195638" y="3552825"/>
            <a:ext cx="11112" cy="1238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03" name="Rectangle 91"/>
          <p:cNvSpPr>
            <a:spLocks noChangeArrowheads="1"/>
          </p:cNvSpPr>
          <p:nvPr/>
        </p:nvSpPr>
        <p:spPr bwMode="auto">
          <a:xfrm>
            <a:off x="2081213" y="2735263"/>
            <a:ext cx="777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i="0">
                <a:latin typeface="Times New Roman"/>
              </a:rPr>
              <a:t>CPU</a:t>
            </a:r>
          </a:p>
        </p:txBody>
      </p:sp>
      <p:sp>
        <p:nvSpPr>
          <p:cNvPr id="3104" name="Rectangle 92"/>
          <p:cNvSpPr>
            <a:spLocks noChangeArrowheads="1"/>
          </p:cNvSpPr>
          <p:nvPr/>
        </p:nvSpPr>
        <p:spPr bwMode="auto">
          <a:xfrm>
            <a:off x="873125" y="3613150"/>
            <a:ext cx="15684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pt-BR" sz="1600" i="0">
                <a:solidFill>
                  <a:schemeClr val="tx2"/>
                </a:solidFill>
                <a:latin typeface="Times New Roman"/>
              </a:rPr>
              <a:t>Controlador de barramento</a:t>
            </a:r>
          </a:p>
        </p:txBody>
      </p:sp>
      <p:sp>
        <p:nvSpPr>
          <p:cNvPr id="3105" name="Rectangle 93"/>
          <p:cNvSpPr>
            <a:spLocks noChangeArrowheads="1"/>
          </p:cNvSpPr>
          <p:nvPr/>
        </p:nvSpPr>
        <p:spPr bwMode="auto">
          <a:xfrm>
            <a:off x="6462713" y="5905500"/>
            <a:ext cx="1311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i="0">
                <a:latin typeface="Times New Roman"/>
              </a:rPr>
              <a:t>ISA slots</a:t>
            </a:r>
          </a:p>
        </p:txBody>
      </p:sp>
      <p:sp>
        <p:nvSpPr>
          <p:cNvPr id="3106" name="Rectangle 94"/>
          <p:cNvSpPr>
            <a:spLocks noChangeArrowheads="1"/>
          </p:cNvSpPr>
          <p:nvPr/>
        </p:nvSpPr>
        <p:spPr bwMode="auto">
          <a:xfrm>
            <a:off x="4678363" y="1660525"/>
            <a:ext cx="1301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i="0">
                <a:latin typeface="Times New Roman"/>
              </a:rPr>
              <a:t>Memória</a:t>
            </a: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ISA bus - Conectores</a:t>
            </a:r>
          </a:p>
        </p:txBody>
      </p:sp>
      <p:pic>
        <p:nvPicPr>
          <p:cNvPr id="34819" name="Picture 3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35713" y="3111500"/>
            <a:ext cx="3613150" cy="235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0" name="Picture 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54838" y="5546725"/>
            <a:ext cx="2774950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1" name="Picture 5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55788" y="5575300"/>
            <a:ext cx="1793875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2" name="Picture 6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54125" y="3181350"/>
            <a:ext cx="2393950" cy="235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3559175" y="1954213"/>
            <a:ext cx="309721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u="sng"/>
              <a:t>Placa de expansão</a:t>
            </a:r>
          </a:p>
          <a:p>
            <a:pPr eaLnBrk="0" hangingPunct="0"/>
            <a:r>
              <a:rPr lang="pt-BR"/>
              <a:t>8 bits		16 bits</a:t>
            </a:r>
            <a:endParaRPr lang="pt-BR" u="sng"/>
          </a:p>
          <a:p>
            <a:pPr eaLnBrk="0" hangingPunct="0"/>
            <a:r>
              <a:rPr lang="pt-BR"/>
              <a:t>XT-bus	ISA-bus</a:t>
            </a:r>
          </a:p>
        </p:txBody>
      </p:sp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3482975" y="6035675"/>
            <a:ext cx="38258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u="sng"/>
              <a:t>Conectores na placa mãe</a:t>
            </a:r>
          </a:p>
          <a:p>
            <a:pPr eaLnBrk="0" hangingPunct="0"/>
            <a:r>
              <a:rPr lang="pt-BR"/>
              <a:t>8 bits			16 bits</a:t>
            </a:r>
          </a:p>
        </p:txBody>
      </p:sp>
      <p:sp>
        <p:nvSpPr>
          <p:cNvPr id="34825" name="Line 9"/>
          <p:cNvSpPr>
            <a:spLocks noChangeShapeType="1"/>
          </p:cNvSpPr>
          <p:nvPr/>
        </p:nvSpPr>
        <p:spPr bwMode="auto">
          <a:xfrm flipH="1" flipV="1">
            <a:off x="3016250" y="6107113"/>
            <a:ext cx="488950" cy="531812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6" name="Line 10"/>
          <p:cNvSpPr>
            <a:spLocks noChangeShapeType="1"/>
          </p:cNvSpPr>
          <p:nvPr/>
        </p:nvSpPr>
        <p:spPr bwMode="auto">
          <a:xfrm flipV="1">
            <a:off x="7281863" y="6011863"/>
            <a:ext cx="850900" cy="619125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7" name="Line 11"/>
          <p:cNvSpPr>
            <a:spLocks noChangeShapeType="1"/>
          </p:cNvSpPr>
          <p:nvPr/>
        </p:nvSpPr>
        <p:spPr bwMode="auto">
          <a:xfrm flipH="1">
            <a:off x="3067050" y="2751138"/>
            <a:ext cx="488950" cy="531812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8" name="Line 12"/>
          <p:cNvSpPr>
            <a:spLocks noChangeShapeType="1"/>
          </p:cNvSpPr>
          <p:nvPr/>
        </p:nvSpPr>
        <p:spPr bwMode="auto">
          <a:xfrm>
            <a:off x="6540500" y="2613025"/>
            <a:ext cx="720725" cy="503238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EISA bus </a:t>
            </a:r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651000" y="1600200"/>
            <a:ext cx="8089900" cy="4114800"/>
          </a:xfrm>
          <a:noFill/>
        </p:spPr>
        <p:txBody>
          <a:bodyPr/>
          <a:lstStyle/>
          <a:p>
            <a:r>
              <a:rPr lang="pt-BR" smtClean="0"/>
              <a:t>EISA bus - Extended ou Enhanced ISA</a:t>
            </a:r>
          </a:p>
          <a:p>
            <a:pPr lvl="1" algn="just"/>
            <a:r>
              <a:rPr lang="pt-BR" sz="2600" smtClean="0"/>
              <a:t>Desenvolvido por volta de 1987 por 9 competidores da IBM, para melhorar a performance e competir com o barramento MCA (Micro-Channel Architecture) lançado pela IBM. </a:t>
            </a:r>
            <a:endParaRPr lang="pt-BR" smtClean="0"/>
          </a:p>
          <a:p>
            <a:pPr lvl="1"/>
            <a:r>
              <a:rPr lang="pt-BR" sz="2600" smtClean="0">
                <a:solidFill>
                  <a:schemeClr val="tx2"/>
                </a:solidFill>
              </a:rPr>
              <a:t>Características</a:t>
            </a:r>
            <a:endParaRPr lang="pt-BR" sz="2600" smtClean="0"/>
          </a:p>
          <a:p>
            <a:pPr lvl="2"/>
            <a:r>
              <a:rPr lang="pt-BR" sz="2200" smtClean="0"/>
              <a:t>Compatível com ISA</a:t>
            </a:r>
          </a:p>
          <a:p>
            <a:pPr lvl="2"/>
            <a:r>
              <a:rPr lang="pt-BR" sz="2200" smtClean="0"/>
              <a:t>Extensão para 32 bits de dados (4 bytes)</a:t>
            </a:r>
          </a:p>
          <a:p>
            <a:pPr lvl="2"/>
            <a:r>
              <a:rPr lang="pt-BR" sz="2200" smtClean="0"/>
              <a:t>Relógio de 8 MHz  </a:t>
            </a:r>
          </a:p>
          <a:p>
            <a:pPr lvl="2"/>
            <a:r>
              <a:rPr lang="pt-BR" sz="2200" smtClean="0"/>
              <a:t>Taxa de 32MB/s (1 pulso de clock por transação)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Barramento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algn="just"/>
            <a:r>
              <a:rPr lang="pt-BR" smtClean="0"/>
              <a:t>Vantagens</a:t>
            </a:r>
          </a:p>
          <a:p>
            <a:pPr lvl="1" algn="just"/>
            <a:r>
              <a:rPr lang="pt-BR" sz="2400" smtClean="0"/>
              <a:t>Baixo custo na comunicação entre componentes, desde que um simples conjunto de fios é compartilhado em múltiplo sentidos</a:t>
            </a:r>
          </a:p>
          <a:p>
            <a:pPr lvl="1" algn="just"/>
            <a:r>
              <a:rPr lang="pt-BR" sz="2400" smtClean="0"/>
              <a:t>Versatilidade, que permite a fácil adição de novos dispositivos no computador</a:t>
            </a:r>
          </a:p>
          <a:p>
            <a:pPr lvl="1" algn="just">
              <a:buFontTx/>
              <a:buNone/>
            </a:pPr>
            <a:endParaRPr lang="pt-BR" sz="2400" smtClean="0"/>
          </a:p>
          <a:p>
            <a:pPr algn="just"/>
            <a:r>
              <a:rPr lang="pt-BR" smtClean="0"/>
              <a:t>Desvantagens</a:t>
            </a:r>
          </a:p>
          <a:p>
            <a:pPr lvl="1" algn="just"/>
            <a:r>
              <a:rPr lang="pt-BR" sz="2400" smtClean="0"/>
              <a:t>Criação de engarrafamento (</a:t>
            </a:r>
            <a:r>
              <a:rPr lang="pt-BR" sz="2400" b="1" smtClean="0">
                <a:solidFill>
                  <a:srgbClr val="800000"/>
                </a:solidFill>
              </a:rPr>
              <a:t>bottleneck</a:t>
            </a:r>
            <a:r>
              <a:rPr lang="pt-BR" sz="2400" smtClean="0"/>
              <a:t>) na comunicação, limitando a máxima vazão de dados (</a:t>
            </a:r>
            <a:r>
              <a:rPr lang="pt-BR" sz="2400" b="1" smtClean="0">
                <a:solidFill>
                  <a:srgbClr val="800000"/>
                </a:solidFill>
              </a:rPr>
              <a:t>throughput</a:t>
            </a:r>
            <a:r>
              <a:rPr lang="pt-BR" sz="2400" smtClean="0"/>
              <a:t>)</a:t>
            </a:r>
            <a:r>
              <a:rPr lang="pt-BR" sz="2400" smtClean="0">
                <a:solidFill>
                  <a:schemeClr val="accent1"/>
                </a:solidFill>
              </a:rPr>
              <a:t> </a:t>
            </a:r>
            <a:r>
              <a:rPr lang="pt-BR" sz="2400" smtClean="0"/>
              <a:t>para dispositivos de I/O.</a:t>
            </a: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2"/>
          <p:cNvSpPr>
            <a:spLocks noChangeArrowheads="1"/>
          </p:cNvSpPr>
          <p:nvPr/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Rectangle 3"/>
          <p:cNvSpPr>
            <a:spLocks noChangeArrowheads="1"/>
          </p:cNvSpPr>
          <p:nvPr/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EISA bus - Extended ISA</a:t>
            </a:r>
          </a:p>
        </p:txBody>
      </p:sp>
      <p:sp>
        <p:nvSpPr>
          <p:cNvPr id="4104" name="Rectangle 5"/>
          <p:cNvSpPr>
            <a:spLocks noChangeArrowheads="1"/>
          </p:cNvSpPr>
          <p:nvPr/>
        </p:nvSpPr>
        <p:spPr bwMode="auto">
          <a:xfrm>
            <a:off x="1830388" y="2584450"/>
            <a:ext cx="1274762" cy="765175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Rectangle 6"/>
          <p:cNvSpPr>
            <a:spLocks noChangeArrowheads="1"/>
          </p:cNvSpPr>
          <p:nvPr/>
        </p:nvSpPr>
        <p:spPr bwMode="auto">
          <a:xfrm>
            <a:off x="4133850" y="3082925"/>
            <a:ext cx="977900" cy="292100"/>
          </a:xfrm>
          <a:prstGeom prst="rect">
            <a:avLst/>
          </a:prstGeom>
          <a:solidFill>
            <a:srgbClr val="FF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106" name="Group 11"/>
          <p:cNvGrpSpPr>
            <a:grpSpLocks/>
          </p:cNvGrpSpPr>
          <p:nvPr/>
        </p:nvGrpSpPr>
        <p:grpSpPr bwMode="auto">
          <a:xfrm>
            <a:off x="3735388" y="2016125"/>
            <a:ext cx="1225550" cy="673100"/>
            <a:chOff x="2353" y="1270"/>
            <a:chExt cx="772" cy="424"/>
          </a:xfrm>
        </p:grpSpPr>
        <p:sp>
          <p:nvSpPr>
            <p:cNvPr id="4189" name="Rectangle 7"/>
            <p:cNvSpPr>
              <a:spLocks noChangeArrowheads="1"/>
            </p:cNvSpPr>
            <p:nvPr/>
          </p:nvSpPr>
          <p:spPr bwMode="auto">
            <a:xfrm>
              <a:off x="2353" y="1270"/>
              <a:ext cx="460" cy="136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0" name="Rectangle 8"/>
            <p:cNvSpPr>
              <a:spLocks noChangeArrowheads="1"/>
            </p:cNvSpPr>
            <p:nvPr/>
          </p:nvSpPr>
          <p:spPr bwMode="auto">
            <a:xfrm>
              <a:off x="2457" y="1366"/>
              <a:ext cx="460" cy="136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1" name="Rectangle 9"/>
            <p:cNvSpPr>
              <a:spLocks noChangeArrowheads="1"/>
            </p:cNvSpPr>
            <p:nvPr/>
          </p:nvSpPr>
          <p:spPr bwMode="auto">
            <a:xfrm>
              <a:off x="2561" y="1462"/>
              <a:ext cx="460" cy="136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2" name="Rectangle 10"/>
            <p:cNvSpPr>
              <a:spLocks noChangeArrowheads="1"/>
            </p:cNvSpPr>
            <p:nvPr/>
          </p:nvSpPr>
          <p:spPr bwMode="auto">
            <a:xfrm>
              <a:off x="2665" y="1558"/>
              <a:ext cx="460" cy="136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07" name="Rectangle 12"/>
          <p:cNvSpPr>
            <a:spLocks noChangeArrowheads="1"/>
          </p:cNvSpPr>
          <p:nvPr/>
        </p:nvSpPr>
        <p:spPr bwMode="auto">
          <a:xfrm>
            <a:off x="2565400" y="3692525"/>
            <a:ext cx="1308100" cy="215900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Line 13"/>
          <p:cNvSpPr>
            <a:spLocks noChangeShapeType="1"/>
          </p:cNvSpPr>
          <p:nvPr/>
        </p:nvSpPr>
        <p:spPr bwMode="auto">
          <a:xfrm>
            <a:off x="2260600" y="4451350"/>
            <a:ext cx="61150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Line 14"/>
          <p:cNvSpPr>
            <a:spLocks noChangeShapeType="1"/>
          </p:cNvSpPr>
          <p:nvPr/>
        </p:nvSpPr>
        <p:spPr bwMode="auto">
          <a:xfrm flipV="1">
            <a:off x="7099300" y="3687763"/>
            <a:ext cx="0" cy="7604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0" name="Line 15"/>
          <p:cNvSpPr>
            <a:spLocks noChangeShapeType="1"/>
          </p:cNvSpPr>
          <p:nvPr/>
        </p:nvSpPr>
        <p:spPr bwMode="auto">
          <a:xfrm flipH="1">
            <a:off x="3221038" y="3929063"/>
            <a:ext cx="1587" cy="5191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1" name="Rectangle 16"/>
          <p:cNvSpPr>
            <a:spLocks noChangeArrowheads="1"/>
          </p:cNvSpPr>
          <p:nvPr/>
        </p:nvSpPr>
        <p:spPr bwMode="auto">
          <a:xfrm>
            <a:off x="5005388" y="3911600"/>
            <a:ext cx="13604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i="0">
                <a:latin typeface="Times New Roman"/>
              </a:rPr>
              <a:t>EISA bus</a:t>
            </a:r>
          </a:p>
        </p:txBody>
      </p:sp>
      <p:grpSp>
        <p:nvGrpSpPr>
          <p:cNvPr id="4112" name="Group 29"/>
          <p:cNvGrpSpPr>
            <a:grpSpLocks/>
          </p:cNvGrpSpPr>
          <p:nvPr/>
        </p:nvGrpSpPr>
        <p:grpSpPr bwMode="auto">
          <a:xfrm>
            <a:off x="6389688" y="4946650"/>
            <a:ext cx="1568450" cy="927100"/>
            <a:chOff x="4025" y="3116"/>
            <a:chExt cx="988" cy="584"/>
          </a:xfrm>
        </p:grpSpPr>
        <p:grpSp>
          <p:nvGrpSpPr>
            <p:cNvPr id="4177" name="Group 19"/>
            <p:cNvGrpSpPr>
              <a:grpSpLocks/>
            </p:cNvGrpSpPr>
            <p:nvPr/>
          </p:nvGrpSpPr>
          <p:grpSpPr bwMode="auto">
            <a:xfrm>
              <a:off x="4025" y="3129"/>
              <a:ext cx="131" cy="568"/>
              <a:chOff x="4025" y="3129"/>
              <a:chExt cx="131" cy="568"/>
            </a:xfrm>
          </p:grpSpPr>
          <p:sp>
            <p:nvSpPr>
              <p:cNvPr id="4187" name="Rectangle 17"/>
              <p:cNvSpPr>
                <a:spLocks noChangeArrowheads="1"/>
              </p:cNvSpPr>
              <p:nvPr/>
            </p:nvSpPr>
            <p:spPr bwMode="auto">
              <a:xfrm>
                <a:off x="4025" y="3129"/>
                <a:ext cx="131" cy="568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88" name="Rectangle 18" descr="Grade fechada"/>
              <p:cNvSpPr>
                <a:spLocks noChangeArrowheads="1"/>
              </p:cNvSpPr>
              <p:nvPr/>
            </p:nvSpPr>
            <p:spPr bwMode="auto">
              <a:xfrm>
                <a:off x="4070" y="3138"/>
                <a:ext cx="44" cy="558"/>
              </a:xfrm>
              <a:prstGeom prst="rect">
                <a:avLst/>
              </a:prstGeom>
              <a:pattFill prst="smGrid">
                <a:fgClr>
                  <a:schemeClr val="bg2"/>
                </a:fgClr>
                <a:bgClr>
                  <a:schemeClr val="bg1"/>
                </a:bgClr>
              </a:patt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178" name="Group 22"/>
            <p:cNvGrpSpPr>
              <a:grpSpLocks/>
            </p:cNvGrpSpPr>
            <p:nvPr/>
          </p:nvGrpSpPr>
          <p:grpSpPr bwMode="auto">
            <a:xfrm>
              <a:off x="4309" y="3132"/>
              <a:ext cx="131" cy="568"/>
              <a:chOff x="4309" y="3132"/>
              <a:chExt cx="131" cy="568"/>
            </a:xfrm>
          </p:grpSpPr>
          <p:sp>
            <p:nvSpPr>
              <p:cNvPr id="4185" name="Rectangle 20"/>
              <p:cNvSpPr>
                <a:spLocks noChangeArrowheads="1"/>
              </p:cNvSpPr>
              <p:nvPr/>
            </p:nvSpPr>
            <p:spPr bwMode="auto">
              <a:xfrm>
                <a:off x="4309" y="3132"/>
                <a:ext cx="131" cy="568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86" name="Rectangle 21" descr="Grade fechada"/>
              <p:cNvSpPr>
                <a:spLocks noChangeArrowheads="1"/>
              </p:cNvSpPr>
              <p:nvPr/>
            </p:nvSpPr>
            <p:spPr bwMode="auto">
              <a:xfrm>
                <a:off x="4354" y="3141"/>
                <a:ext cx="44" cy="558"/>
              </a:xfrm>
              <a:prstGeom prst="rect">
                <a:avLst/>
              </a:prstGeom>
              <a:pattFill prst="smGrid">
                <a:fgClr>
                  <a:schemeClr val="bg2"/>
                </a:fgClr>
                <a:bgClr>
                  <a:schemeClr val="bg1"/>
                </a:bgClr>
              </a:patt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179" name="Group 25"/>
            <p:cNvGrpSpPr>
              <a:grpSpLocks/>
            </p:cNvGrpSpPr>
            <p:nvPr/>
          </p:nvGrpSpPr>
          <p:grpSpPr bwMode="auto">
            <a:xfrm>
              <a:off x="4580" y="3124"/>
              <a:ext cx="131" cy="568"/>
              <a:chOff x="4580" y="3124"/>
              <a:chExt cx="131" cy="568"/>
            </a:xfrm>
          </p:grpSpPr>
          <p:sp>
            <p:nvSpPr>
              <p:cNvPr id="4183" name="Rectangle 23"/>
              <p:cNvSpPr>
                <a:spLocks noChangeArrowheads="1"/>
              </p:cNvSpPr>
              <p:nvPr/>
            </p:nvSpPr>
            <p:spPr bwMode="auto">
              <a:xfrm>
                <a:off x="4580" y="3124"/>
                <a:ext cx="131" cy="568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84" name="Rectangle 24" descr="Grade fechada"/>
              <p:cNvSpPr>
                <a:spLocks noChangeArrowheads="1"/>
              </p:cNvSpPr>
              <p:nvPr/>
            </p:nvSpPr>
            <p:spPr bwMode="auto">
              <a:xfrm>
                <a:off x="4624" y="3133"/>
                <a:ext cx="44" cy="558"/>
              </a:xfrm>
              <a:prstGeom prst="rect">
                <a:avLst/>
              </a:prstGeom>
              <a:pattFill prst="smGrid">
                <a:fgClr>
                  <a:schemeClr val="bg2"/>
                </a:fgClr>
                <a:bgClr>
                  <a:schemeClr val="bg1"/>
                </a:bgClr>
              </a:patt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180" name="Group 28"/>
            <p:cNvGrpSpPr>
              <a:grpSpLocks/>
            </p:cNvGrpSpPr>
            <p:nvPr/>
          </p:nvGrpSpPr>
          <p:grpSpPr bwMode="auto">
            <a:xfrm>
              <a:off x="4882" y="3116"/>
              <a:ext cx="131" cy="568"/>
              <a:chOff x="4882" y="3116"/>
              <a:chExt cx="131" cy="568"/>
            </a:xfrm>
          </p:grpSpPr>
          <p:sp>
            <p:nvSpPr>
              <p:cNvPr id="4181" name="Rectangle 26"/>
              <p:cNvSpPr>
                <a:spLocks noChangeArrowheads="1"/>
              </p:cNvSpPr>
              <p:nvPr/>
            </p:nvSpPr>
            <p:spPr bwMode="auto">
              <a:xfrm>
                <a:off x="4882" y="3116"/>
                <a:ext cx="131" cy="568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82" name="Rectangle 27" descr="Grade fechada"/>
              <p:cNvSpPr>
                <a:spLocks noChangeArrowheads="1"/>
              </p:cNvSpPr>
              <p:nvPr/>
            </p:nvSpPr>
            <p:spPr bwMode="auto">
              <a:xfrm>
                <a:off x="4927" y="3125"/>
                <a:ext cx="44" cy="558"/>
              </a:xfrm>
              <a:prstGeom prst="rect">
                <a:avLst/>
              </a:prstGeom>
              <a:pattFill prst="smGrid">
                <a:fgClr>
                  <a:schemeClr val="bg2"/>
                </a:fgClr>
                <a:bgClr>
                  <a:schemeClr val="bg1"/>
                </a:bgClr>
              </a:patt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4113" name="Line 30"/>
          <p:cNvSpPr>
            <a:spLocks noChangeShapeType="1"/>
          </p:cNvSpPr>
          <p:nvPr/>
        </p:nvSpPr>
        <p:spPr bwMode="auto">
          <a:xfrm flipV="1">
            <a:off x="7848600" y="4451350"/>
            <a:ext cx="0" cy="4857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4" name="Line 31"/>
          <p:cNvSpPr>
            <a:spLocks noChangeShapeType="1"/>
          </p:cNvSpPr>
          <p:nvPr/>
        </p:nvSpPr>
        <p:spPr bwMode="auto">
          <a:xfrm flipV="1">
            <a:off x="7375525" y="4476750"/>
            <a:ext cx="0" cy="4857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5" name="Line 32"/>
          <p:cNvSpPr>
            <a:spLocks noChangeShapeType="1"/>
          </p:cNvSpPr>
          <p:nvPr/>
        </p:nvSpPr>
        <p:spPr bwMode="auto">
          <a:xfrm flipV="1">
            <a:off x="6973888" y="4468813"/>
            <a:ext cx="0" cy="4857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6" name="Line 33"/>
          <p:cNvSpPr>
            <a:spLocks noChangeShapeType="1"/>
          </p:cNvSpPr>
          <p:nvPr/>
        </p:nvSpPr>
        <p:spPr bwMode="auto">
          <a:xfrm flipV="1">
            <a:off x="6486525" y="4478338"/>
            <a:ext cx="0" cy="4857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117" name="Group 40"/>
          <p:cNvGrpSpPr>
            <a:grpSpLocks/>
          </p:cNvGrpSpPr>
          <p:nvPr/>
        </p:nvGrpSpPr>
        <p:grpSpPr bwMode="auto">
          <a:xfrm>
            <a:off x="6157913" y="2170113"/>
            <a:ext cx="1771650" cy="1504950"/>
            <a:chOff x="3879" y="1367"/>
            <a:chExt cx="1116" cy="948"/>
          </a:xfrm>
        </p:grpSpPr>
        <p:grpSp>
          <p:nvGrpSpPr>
            <p:cNvPr id="4172" name="Group 38"/>
            <p:cNvGrpSpPr>
              <a:grpSpLocks/>
            </p:cNvGrpSpPr>
            <p:nvPr/>
          </p:nvGrpSpPr>
          <p:grpSpPr bwMode="auto">
            <a:xfrm>
              <a:off x="4003" y="2153"/>
              <a:ext cx="897" cy="162"/>
              <a:chOff x="4003" y="2153"/>
              <a:chExt cx="897" cy="162"/>
            </a:xfrm>
          </p:grpSpPr>
          <p:grpSp>
            <p:nvGrpSpPr>
              <p:cNvPr id="4173" name="Group 36"/>
              <p:cNvGrpSpPr>
                <a:grpSpLocks/>
              </p:cNvGrpSpPr>
              <p:nvPr/>
            </p:nvGrpSpPr>
            <p:grpSpPr bwMode="auto">
              <a:xfrm>
                <a:off x="4003" y="2204"/>
                <a:ext cx="897" cy="111"/>
                <a:chOff x="4003" y="2204"/>
                <a:chExt cx="897" cy="111"/>
              </a:xfrm>
            </p:grpSpPr>
            <p:sp>
              <p:nvSpPr>
                <p:cNvPr id="4175" name="Freeform 34"/>
                <p:cNvSpPr>
                  <a:spLocks/>
                </p:cNvSpPr>
                <p:nvPr/>
              </p:nvSpPr>
              <p:spPr bwMode="auto">
                <a:xfrm>
                  <a:off x="4003" y="2204"/>
                  <a:ext cx="897" cy="63"/>
                </a:xfrm>
                <a:custGeom>
                  <a:avLst/>
                  <a:gdLst>
                    <a:gd name="T0" fmla="*/ 0 w 897"/>
                    <a:gd name="T1" fmla="*/ 62 h 63"/>
                    <a:gd name="T2" fmla="*/ 896 w 897"/>
                    <a:gd name="T3" fmla="*/ 62 h 63"/>
                    <a:gd name="T4" fmla="*/ 843 w 897"/>
                    <a:gd name="T5" fmla="*/ 0 h 63"/>
                    <a:gd name="T6" fmla="*/ 54 w 897"/>
                    <a:gd name="T7" fmla="*/ 0 h 63"/>
                    <a:gd name="T8" fmla="*/ 0 w 897"/>
                    <a:gd name="T9" fmla="*/ 62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897"/>
                    <a:gd name="T16" fmla="*/ 0 h 63"/>
                    <a:gd name="T17" fmla="*/ 897 w 897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897" h="63">
                      <a:moveTo>
                        <a:pt x="0" y="62"/>
                      </a:moveTo>
                      <a:lnTo>
                        <a:pt x="896" y="62"/>
                      </a:lnTo>
                      <a:lnTo>
                        <a:pt x="843" y="0"/>
                      </a:lnTo>
                      <a:lnTo>
                        <a:pt x="54" y="0"/>
                      </a:lnTo>
                      <a:lnTo>
                        <a:pt x="0" y="62"/>
                      </a:lnTo>
                    </a:path>
                  </a:pathLst>
                </a:custGeom>
                <a:solidFill>
                  <a:srgbClr val="C0C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76" name="Rectangle 35"/>
                <p:cNvSpPr>
                  <a:spLocks noChangeArrowheads="1"/>
                </p:cNvSpPr>
                <p:nvPr/>
              </p:nvSpPr>
              <p:spPr bwMode="auto">
                <a:xfrm>
                  <a:off x="4004" y="2267"/>
                  <a:ext cx="887" cy="48"/>
                </a:xfrm>
                <a:prstGeom prst="rect">
                  <a:avLst/>
                </a:prstGeom>
                <a:solidFill>
                  <a:srgbClr val="C0C0C0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174" name="Freeform 37"/>
              <p:cNvSpPr>
                <a:spLocks/>
              </p:cNvSpPr>
              <p:nvPr/>
            </p:nvSpPr>
            <p:spPr bwMode="auto">
              <a:xfrm>
                <a:off x="4210" y="2153"/>
                <a:ext cx="478" cy="112"/>
              </a:xfrm>
              <a:custGeom>
                <a:avLst/>
                <a:gdLst>
                  <a:gd name="T0" fmla="*/ 0 w 478"/>
                  <a:gd name="T1" fmla="*/ 62 h 112"/>
                  <a:gd name="T2" fmla="*/ 0 w 478"/>
                  <a:gd name="T3" fmla="*/ 0 h 112"/>
                  <a:gd name="T4" fmla="*/ 477 w 478"/>
                  <a:gd name="T5" fmla="*/ 0 h 112"/>
                  <a:gd name="T6" fmla="*/ 477 w 478"/>
                  <a:gd name="T7" fmla="*/ 64 h 112"/>
                  <a:gd name="T8" fmla="*/ 474 w 478"/>
                  <a:gd name="T9" fmla="*/ 70 h 112"/>
                  <a:gd name="T10" fmla="*/ 470 w 478"/>
                  <a:gd name="T11" fmla="*/ 75 h 112"/>
                  <a:gd name="T12" fmla="*/ 461 w 478"/>
                  <a:gd name="T13" fmla="*/ 80 h 112"/>
                  <a:gd name="T14" fmla="*/ 450 w 478"/>
                  <a:gd name="T15" fmla="*/ 85 h 112"/>
                  <a:gd name="T16" fmla="*/ 436 w 478"/>
                  <a:gd name="T17" fmla="*/ 89 h 112"/>
                  <a:gd name="T18" fmla="*/ 424 w 478"/>
                  <a:gd name="T19" fmla="*/ 93 h 112"/>
                  <a:gd name="T20" fmla="*/ 408 w 478"/>
                  <a:gd name="T21" fmla="*/ 96 h 112"/>
                  <a:gd name="T22" fmla="*/ 391 w 478"/>
                  <a:gd name="T23" fmla="*/ 99 h 112"/>
                  <a:gd name="T24" fmla="*/ 375 w 478"/>
                  <a:gd name="T25" fmla="*/ 102 h 112"/>
                  <a:gd name="T26" fmla="*/ 350 w 478"/>
                  <a:gd name="T27" fmla="*/ 106 h 112"/>
                  <a:gd name="T28" fmla="*/ 329 w 478"/>
                  <a:gd name="T29" fmla="*/ 107 h 112"/>
                  <a:gd name="T30" fmla="*/ 308 w 478"/>
                  <a:gd name="T31" fmla="*/ 109 h 112"/>
                  <a:gd name="T32" fmla="*/ 286 w 478"/>
                  <a:gd name="T33" fmla="*/ 110 h 112"/>
                  <a:gd name="T34" fmla="*/ 259 w 478"/>
                  <a:gd name="T35" fmla="*/ 111 h 112"/>
                  <a:gd name="T36" fmla="*/ 225 w 478"/>
                  <a:gd name="T37" fmla="*/ 111 h 112"/>
                  <a:gd name="T38" fmla="*/ 196 w 478"/>
                  <a:gd name="T39" fmla="*/ 110 h 112"/>
                  <a:gd name="T40" fmla="*/ 166 w 478"/>
                  <a:gd name="T41" fmla="*/ 109 h 112"/>
                  <a:gd name="T42" fmla="*/ 139 w 478"/>
                  <a:gd name="T43" fmla="*/ 107 h 112"/>
                  <a:gd name="T44" fmla="*/ 118 w 478"/>
                  <a:gd name="T45" fmla="*/ 105 h 112"/>
                  <a:gd name="T46" fmla="*/ 100 w 478"/>
                  <a:gd name="T47" fmla="*/ 102 h 112"/>
                  <a:gd name="T48" fmla="*/ 78 w 478"/>
                  <a:gd name="T49" fmla="*/ 99 h 112"/>
                  <a:gd name="T50" fmla="*/ 60 w 478"/>
                  <a:gd name="T51" fmla="*/ 95 h 112"/>
                  <a:gd name="T52" fmla="*/ 44 w 478"/>
                  <a:gd name="T53" fmla="*/ 91 h 112"/>
                  <a:gd name="T54" fmla="*/ 29 w 478"/>
                  <a:gd name="T55" fmla="*/ 85 h 112"/>
                  <a:gd name="T56" fmla="*/ 19 w 478"/>
                  <a:gd name="T57" fmla="*/ 82 h 112"/>
                  <a:gd name="T58" fmla="*/ 11 w 478"/>
                  <a:gd name="T59" fmla="*/ 78 h 112"/>
                  <a:gd name="T60" fmla="*/ 6 w 478"/>
                  <a:gd name="T61" fmla="*/ 73 h 112"/>
                  <a:gd name="T62" fmla="*/ 2 w 478"/>
                  <a:gd name="T63" fmla="*/ 68 h 112"/>
                  <a:gd name="T64" fmla="*/ 0 w 478"/>
                  <a:gd name="T65" fmla="*/ 62 h 11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478"/>
                  <a:gd name="T100" fmla="*/ 0 h 112"/>
                  <a:gd name="T101" fmla="*/ 478 w 478"/>
                  <a:gd name="T102" fmla="*/ 112 h 11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478" h="112">
                    <a:moveTo>
                      <a:pt x="0" y="62"/>
                    </a:moveTo>
                    <a:lnTo>
                      <a:pt x="0" y="0"/>
                    </a:lnTo>
                    <a:lnTo>
                      <a:pt x="477" y="0"/>
                    </a:lnTo>
                    <a:lnTo>
                      <a:pt x="477" y="64"/>
                    </a:lnTo>
                    <a:lnTo>
                      <a:pt x="474" y="70"/>
                    </a:lnTo>
                    <a:lnTo>
                      <a:pt x="470" y="75"/>
                    </a:lnTo>
                    <a:lnTo>
                      <a:pt x="461" y="80"/>
                    </a:lnTo>
                    <a:lnTo>
                      <a:pt x="450" y="85"/>
                    </a:lnTo>
                    <a:lnTo>
                      <a:pt x="436" y="89"/>
                    </a:lnTo>
                    <a:lnTo>
                      <a:pt x="424" y="93"/>
                    </a:lnTo>
                    <a:lnTo>
                      <a:pt x="408" y="96"/>
                    </a:lnTo>
                    <a:lnTo>
                      <a:pt x="391" y="99"/>
                    </a:lnTo>
                    <a:lnTo>
                      <a:pt x="375" y="102"/>
                    </a:lnTo>
                    <a:lnTo>
                      <a:pt x="350" y="106"/>
                    </a:lnTo>
                    <a:lnTo>
                      <a:pt x="329" y="107"/>
                    </a:lnTo>
                    <a:lnTo>
                      <a:pt x="308" y="109"/>
                    </a:lnTo>
                    <a:lnTo>
                      <a:pt x="286" y="110"/>
                    </a:lnTo>
                    <a:lnTo>
                      <a:pt x="259" y="111"/>
                    </a:lnTo>
                    <a:lnTo>
                      <a:pt x="225" y="111"/>
                    </a:lnTo>
                    <a:lnTo>
                      <a:pt x="196" y="110"/>
                    </a:lnTo>
                    <a:lnTo>
                      <a:pt x="166" y="109"/>
                    </a:lnTo>
                    <a:lnTo>
                      <a:pt x="139" y="107"/>
                    </a:lnTo>
                    <a:lnTo>
                      <a:pt x="118" y="105"/>
                    </a:lnTo>
                    <a:lnTo>
                      <a:pt x="100" y="102"/>
                    </a:lnTo>
                    <a:lnTo>
                      <a:pt x="78" y="99"/>
                    </a:lnTo>
                    <a:lnTo>
                      <a:pt x="60" y="95"/>
                    </a:lnTo>
                    <a:lnTo>
                      <a:pt x="44" y="91"/>
                    </a:lnTo>
                    <a:lnTo>
                      <a:pt x="29" y="85"/>
                    </a:lnTo>
                    <a:lnTo>
                      <a:pt x="19" y="82"/>
                    </a:lnTo>
                    <a:lnTo>
                      <a:pt x="11" y="78"/>
                    </a:lnTo>
                    <a:lnTo>
                      <a:pt x="6" y="73"/>
                    </a:lnTo>
                    <a:lnTo>
                      <a:pt x="2" y="68"/>
                    </a:lnTo>
                    <a:lnTo>
                      <a:pt x="0" y="62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aphicFrame>
          <p:nvGraphicFramePr>
            <p:cNvPr id="4100" name="Object 39"/>
            <p:cNvGraphicFramePr>
              <a:graphicFrameLocks/>
            </p:cNvGraphicFramePr>
            <p:nvPr/>
          </p:nvGraphicFramePr>
          <p:xfrm>
            <a:off x="3879" y="1367"/>
            <a:ext cx="1116" cy="786"/>
          </p:xfrm>
          <a:graphic>
            <a:graphicData uri="http://schemas.openxmlformats.org/presentationml/2006/ole">
              <p:oleObj spid="_x0000_s4100" name="Clip" r:id="rId3" imgW="1771560" imgH="1247760" progId="MS_ClipArt_Gallery.2">
                <p:embed/>
              </p:oleObj>
            </a:graphicData>
          </a:graphic>
        </p:graphicFrame>
      </p:grpSp>
      <p:graphicFrame>
        <p:nvGraphicFramePr>
          <p:cNvPr id="4098" name="Object 41"/>
          <p:cNvGraphicFramePr>
            <a:graphicFrameLocks/>
          </p:cNvGraphicFramePr>
          <p:nvPr/>
        </p:nvGraphicFramePr>
        <p:xfrm>
          <a:off x="5360988" y="5453063"/>
          <a:ext cx="827087" cy="688975"/>
        </p:xfrm>
        <a:graphic>
          <a:graphicData uri="http://schemas.openxmlformats.org/presentationml/2006/ole">
            <p:oleObj spid="_x0000_s4098" name="Clip" r:id="rId4" imgW="826920" imgH="688680" progId="MS_ClipArt_Gallery.2">
              <p:embed/>
            </p:oleObj>
          </a:graphicData>
        </a:graphic>
      </p:graphicFrame>
      <p:graphicFrame>
        <p:nvGraphicFramePr>
          <p:cNvPr id="4099" name="Object 42"/>
          <p:cNvGraphicFramePr>
            <a:graphicFrameLocks/>
          </p:cNvGraphicFramePr>
          <p:nvPr/>
        </p:nvGraphicFramePr>
        <p:xfrm>
          <a:off x="4305300" y="5151438"/>
          <a:ext cx="1135063" cy="288925"/>
        </p:xfrm>
        <a:graphic>
          <a:graphicData uri="http://schemas.openxmlformats.org/presentationml/2006/ole">
            <p:oleObj spid="_x0000_s4099" name="Clip" r:id="rId5" imgW="1134720" imgH="288720" progId="MS_ClipArt_Gallery.2">
              <p:embed/>
            </p:oleObj>
          </a:graphicData>
        </a:graphic>
      </p:graphicFrame>
      <p:grpSp>
        <p:nvGrpSpPr>
          <p:cNvPr id="4118" name="Group 82"/>
          <p:cNvGrpSpPr>
            <a:grpSpLocks/>
          </p:cNvGrpSpPr>
          <p:nvPr/>
        </p:nvGrpSpPr>
        <p:grpSpPr bwMode="auto">
          <a:xfrm>
            <a:off x="2022475" y="4791075"/>
            <a:ext cx="1987550" cy="334963"/>
            <a:chOff x="1274" y="3018"/>
            <a:chExt cx="1252" cy="211"/>
          </a:xfrm>
        </p:grpSpPr>
        <p:grpSp>
          <p:nvGrpSpPr>
            <p:cNvPr id="4133" name="Group 46"/>
            <p:cNvGrpSpPr>
              <a:grpSpLocks/>
            </p:cNvGrpSpPr>
            <p:nvPr/>
          </p:nvGrpSpPr>
          <p:grpSpPr bwMode="auto">
            <a:xfrm>
              <a:off x="1274" y="3018"/>
              <a:ext cx="1252" cy="211"/>
              <a:chOff x="1274" y="3018"/>
              <a:chExt cx="1252" cy="211"/>
            </a:xfrm>
          </p:grpSpPr>
          <p:sp>
            <p:nvSpPr>
              <p:cNvPr id="4169" name="Rectangle 43"/>
              <p:cNvSpPr>
                <a:spLocks noChangeArrowheads="1"/>
              </p:cNvSpPr>
              <p:nvPr/>
            </p:nvSpPr>
            <p:spPr bwMode="auto">
              <a:xfrm>
                <a:off x="1278" y="3195"/>
                <a:ext cx="1241" cy="34"/>
              </a:xfrm>
              <a:prstGeom prst="rect">
                <a:avLst/>
              </a:prstGeom>
              <a:solidFill>
                <a:srgbClr val="C0C0C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70" name="Freeform 44"/>
              <p:cNvSpPr>
                <a:spLocks/>
              </p:cNvSpPr>
              <p:nvPr/>
            </p:nvSpPr>
            <p:spPr bwMode="auto">
              <a:xfrm>
                <a:off x="1274" y="3018"/>
                <a:ext cx="1252" cy="177"/>
              </a:xfrm>
              <a:custGeom>
                <a:avLst/>
                <a:gdLst>
                  <a:gd name="T0" fmla="*/ 0 w 1252"/>
                  <a:gd name="T1" fmla="*/ 176 h 177"/>
                  <a:gd name="T2" fmla="*/ 1251 w 1252"/>
                  <a:gd name="T3" fmla="*/ 176 h 177"/>
                  <a:gd name="T4" fmla="*/ 1178 w 1252"/>
                  <a:gd name="T5" fmla="*/ 1 h 177"/>
                  <a:gd name="T6" fmla="*/ 90 w 1252"/>
                  <a:gd name="T7" fmla="*/ 0 h 177"/>
                  <a:gd name="T8" fmla="*/ 0 w 1252"/>
                  <a:gd name="T9" fmla="*/ 176 h 17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252"/>
                  <a:gd name="T16" fmla="*/ 0 h 177"/>
                  <a:gd name="T17" fmla="*/ 1252 w 1252"/>
                  <a:gd name="T18" fmla="*/ 177 h 17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252" h="177">
                    <a:moveTo>
                      <a:pt x="0" y="176"/>
                    </a:moveTo>
                    <a:lnTo>
                      <a:pt x="1251" y="176"/>
                    </a:lnTo>
                    <a:lnTo>
                      <a:pt x="1178" y="1"/>
                    </a:lnTo>
                    <a:lnTo>
                      <a:pt x="90" y="0"/>
                    </a:lnTo>
                    <a:lnTo>
                      <a:pt x="0" y="176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1" name="Freeform 45"/>
              <p:cNvSpPr>
                <a:spLocks/>
              </p:cNvSpPr>
              <p:nvPr/>
            </p:nvSpPr>
            <p:spPr bwMode="auto">
              <a:xfrm>
                <a:off x="1311" y="3038"/>
                <a:ext cx="1173" cy="136"/>
              </a:xfrm>
              <a:custGeom>
                <a:avLst/>
                <a:gdLst>
                  <a:gd name="T0" fmla="*/ 67 w 1173"/>
                  <a:gd name="T1" fmla="*/ 0 h 136"/>
                  <a:gd name="T2" fmla="*/ 0 w 1173"/>
                  <a:gd name="T3" fmla="*/ 135 h 136"/>
                  <a:gd name="T4" fmla="*/ 1172 w 1173"/>
                  <a:gd name="T5" fmla="*/ 135 h 136"/>
                  <a:gd name="T6" fmla="*/ 1118 w 1173"/>
                  <a:gd name="T7" fmla="*/ 0 h 13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173"/>
                  <a:gd name="T13" fmla="*/ 0 h 136"/>
                  <a:gd name="T14" fmla="*/ 1173 w 1173"/>
                  <a:gd name="T15" fmla="*/ 136 h 1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173" h="136">
                    <a:moveTo>
                      <a:pt x="67" y="0"/>
                    </a:moveTo>
                    <a:lnTo>
                      <a:pt x="0" y="135"/>
                    </a:lnTo>
                    <a:lnTo>
                      <a:pt x="1172" y="135"/>
                    </a:lnTo>
                    <a:lnTo>
                      <a:pt x="1118" y="0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134" name="Group 53"/>
            <p:cNvGrpSpPr>
              <a:grpSpLocks/>
            </p:cNvGrpSpPr>
            <p:nvPr/>
          </p:nvGrpSpPr>
          <p:grpSpPr bwMode="auto">
            <a:xfrm>
              <a:off x="1413" y="3035"/>
              <a:ext cx="985" cy="39"/>
              <a:chOff x="1413" y="3035"/>
              <a:chExt cx="985" cy="39"/>
            </a:xfrm>
          </p:grpSpPr>
          <p:sp>
            <p:nvSpPr>
              <p:cNvPr id="4163" name="Freeform 47"/>
              <p:cNvSpPr>
                <a:spLocks/>
              </p:cNvSpPr>
              <p:nvPr/>
            </p:nvSpPr>
            <p:spPr bwMode="auto">
              <a:xfrm>
                <a:off x="1413" y="3035"/>
                <a:ext cx="40" cy="26"/>
              </a:xfrm>
              <a:custGeom>
                <a:avLst/>
                <a:gdLst>
                  <a:gd name="T0" fmla="*/ 10 w 40"/>
                  <a:gd name="T1" fmla="*/ 0 h 26"/>
                  <a:gd name="T2" fmla="*/ 39 w 40"/>
                  <a:gd name="T3" fmla="*/ 0 h 26"/>
                  <a:gd name="T4" fmla="*/ 29 w 40"/>
                  <a:gd name="T5" fmla="*/ 25 h 26"/>
                  <a:gd name="T6" fmla="*/ 0 w 40"/>
                  <a:gd name="T7" fmla="*/ 25 h 26"/>
                  <a:gd name="T8" fmla="*/ 10 w 40"/>
                  <a:gd name="T9" fmla="*/ 0 h 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"/>
                  <a:gd name="T16" fmla="*/ 0 h 26"/>
                  <a:gd name="T17" fmla="*/ 40 w 40"/>
                  <a:gd name="T18" fmla="*/ 26 h 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" h="26">
                    <a:moveTo>
                      <a:pt x="10" y="0"/>
                    </a:moveTo>
                    <a:lnTo>
                      <a:pt x="39" y="0"/>
                    </a:lnTo>
                    <a:lnTo>
                      <a:pt x="29" y="25"/>
                    </a:lnTo>
                    <a:lnTo>
                      <a:pt x="0" y="25"/>
                    </a:lnTo>
                    <a:lnTo>
                      <a:pt x="10" y="0"/>
                    </a:lnTo>
                  </a:path>
                </a:pathLst>
              </a:custGeom>
              <a:solidFill>
                <a:srgbClr val="80808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4" name="Freeform 48"/>
              <p:cNvSpPr>
                <a:spLocks/>
              </p:cNvSpPr>
              <p:nvPr/>
            </p:nvSpPr>
            <p:spPr bwMode="auto">
              <a:xfrm>
                <a:off x="1508" y="3035"/>
                <a:ext cx="156" cy="25"/>
              </a:xfrm>
              <a:custGeom>
                <a:avLst/>
                <a:gdLst>
                  <a:gd name="T0" fmla="*/ 6 w 156"/>
                  <a:gd name="T1" fmla="*/ 0 h 25"/>
                  <a:gd name="T2" fmla="*/ 155 w 156"/>
                  <a:gd name="T3" fmla="*/ 0 h 25"/>
                  <a:gd name="T4" fmla="*/ 149 w 156"/>
                  <a:gd name="T5" fmla="*/ 24 h 25"/>
                  <a:gd name="T6" fmla="*/ 0 w 156"/>
                  <a:gd name="T7" fmla="*/ 24 h 25"/>
                  <a:gd name="T8" fmla="*/ 6 w 156"/>
                  <a:gd name="T9" fmla="*/ 0 h 2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56"/>
                  <a:gd name="T16" fmla="*/ 0 h 25"/>
                  <a:gd name="T17" fmla="*/ 156 w 156"/>
                  <a:gd name="T18" fmla="*/ 25 h 2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56" h="25">
                    <a:moveTo>
                      <a:pt x="6" y="0"/>
                    </a:moveTo>
                    <a:lnTo>
                      <a:pt x="155" y="0"/>
                    </a:lnTo>
                    <a:lnTo>
                      <a:pt x="149" y="24"/>
                    </a:lnTo>
                    <a:lnTo>
                      <a:pt x="0" y="24"/>
                    </a:lnTo>
                    <a:lnTo>
                      <a:pt x="6" y="0"/>
                    </a:lnTo>
                  </a:path>
                </a:pathLst>
              </a:custGeom>
              <a:solidFill>
                <a:srgbClr val="80808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5" name="Freeform 49"/>
              <p:cNvSpPr>
                <a:spLocks/>
              </p:cNvSpPr>
              <p:nvPr/>
            </p:nvSpPr>
            <p:spPr bwMode="auto">
              <a:xfrm>
                <a:off x="1708" y="3035"/>
                <a:ext cx="149" cy="26"/>
              </a:xfrm>
              <a:custGeom>
                <a:avLst/>
                <a:gdLst>
                  <a:gd name="T0" fmla="*/ 5 w 149"/>
                  <a:gd name="T1" fmla="*/ 0 h 26"/>
                  <a:gd name="T2" fmla="*/ 148 w 149"/>
                  <a:gd name="T3" fmla="*/ 0 h 26"/>
                  <a:gd name="T4" fmla="*/ 146 w 149"/>
                  <a:gd name="T5" fmla="*/ 25 h 26"/>
                  <a:gd name="T6" fmla="*/ 0 w 149"/>
                  <a:gd name="T7" fmla="*/ 25 h 26"/>
                  <a:gd name="T8" fmla="*/ 5 w 149"/>
                  <a:gd name="T9" fmla="*/ 0 h 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49"/>
                  <a:gd name="T16" fmla="*/ 0 h 26"/>
                  <a:gd name="T17" fmla="*/ 149 w 149"/>
                  <a:gd name="T18" fmla="*/ 26 h 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49" h="26">
                    <a:moveTo>
                      <a:pt x="5" y="0"/>
                    </a:moveTo>
                    <a:lnTo>
                      <a:pt x="148" y="0"/>
                    </a:lnTo>
                    <a:lnTo>
                      <a:pt x="146" y="25"/>
                    </a:lnTo>
                    <a:lnTo>
                      <a:pt x="0" y="25"/>
                    </a:lnTo>
                    <a:lnTo>
                      <a:pt x="5" y="0"/>
                    </a:lnTo>
                  </a:path>
                </a:pathLst>
              </a:custGeom>
              <a:solidFill>
                <a:srgbClr val="80808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6" name="Freeform 50"/>
              <p:cNvSpPr>
                <a:spLocks/>
              </p:cNvSpPr>
              <p:nvPr/>
            </p:nvSpPr>
            <p:spPr bwMode="auto">
              <a:xfrm>
                <a:off x="1885" y="3035"/>
                <a:ext cx="152" cy="26"/>
              </a:xfrm>
              <a:custGeom>
                <a:avLst/>
                <a:gdLst>
                  <a:gd name="T0" fmla="*/ 1 w 152"/>
                  <a:gd name="T1" fmla="*/ 0 h 26"/>
                  <a:gd name="T2" fmla="*/ 151 w 152"/>
                  <a:gd name="T3" fmla="*/ 0 h 26"/>
                  <a:gd name="T4" fmla="*/ 151 w 152"/>
                  <a:gd name="T5" fmla="*/ 25 h 26"/>
                  <a:gd name="T6" fmla="*/ 0 w 152"/>
                  <a:gd name="T7" fmla="*/ 25 h 26"/>
                  <a:gd name="T8" fmla="*/ 1 w 152"/>
                  <a:gd name="T9" fmla="*/ 0 h 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52"/>
                  <a:gd name="T16" fmla="*/ 0 h 26"/>
                  <a:gd name="T17" fmla="*/ 152 w 152"/>
                  <a:gd name="T18" fmla="*/ 26 h 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52" h="26">
                    <a:moveTo>
                      <a:pt x="1" y="0"/>
                    </a:moveTo>
                    <a:lnTo>
                      <a:pt x="151" y="0"/>
                    </a:lnTo>
                    <a:lnTo>
                      <a:pt x="151" y="25"/>
                    </a:lnTo>
                    <a:lnTo>
                      <a:pt x="0" y="25"/>
                    </a:lnTo>
                    <a:lnTo>
                      <a:pt x="1" y="0"/>
                    </a:lnTo>
                  </a:path>
                </a:pathLst>
              </a:custGeom>
              <a:solidFill>
                <a:srgbClr val="80808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7" name="Freeform 51"/>
              <p:cNvSpPr>
                <a:spLocks/>
              </p:cNvSpPr>
              <p:nvPr/>
            </p:nvSpPr>
            <p:spPr bwMode="auto">
              <a:xfrm>
                <a:off x="2068" y="3035"/>
                <a:ext cx="134" cy="28"/>
              </a:xfrm>
              <a:custGeom>
                <a:avLst/>
                <a:gdLst>
                  <a:gd name="T0" fmla="*/ 0 w 134"/>
                  <a:gd name="T1" fmla="*/ 0 h 28"/>
                  <a:gd name="T2" fmla="*/ 129 w 134"/>
                  <a:gd name="T3" fmla="*/ 0 h 28"/>
                  <a:gd name="T4" fmla="*/ 133 w 134"/>
                  <a:gd name="T5" fmla="*/ 27 h 28"/>
                  <a:gd name="T6" fmla="*/ 0 w 134"/>
                  <a:gd name="T7" fmla="*/ 27 h 28"/>
                  <a:gd name="T8" fmla="*/ 0 w 134"/>
                  <a:gd name="T9" fmla="*/ 0 h 2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4"/>
                  <a:gd name="T16" fmla="*/ 0 h 28"/>
                  <a:gd name="T17" fmla="*/ 134 w 134"/>
                  <a:gd name="T18" fmla="*/ 28 h 2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4" h="28">
                    <a:moveTo>
                      <a:pt x="0" y="0"/>
                    </a:moveTo>
                    <a:lnTo>
                      <a:pt x="129" y="0"/>
                    </a:lnTo>
                    <a:lnTo>
                      <a:pt x="133" y="27"/>
                    </a:lnTo>
                    <a:lnTo>
                      <a:pt x="0" y="27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80808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8" name="Freeform 52"/>
              <p:cNvSpPr>
                <a:spLocks/>
              </p:cNvSpPr>
              <p:nvPr/>
            </p:nvSpPr>
            <p:spPr bwMode="auto">
              <a:xfrm>
                <a:off x="2234" y="3050"/>
                <a:ext cx="164" cy="24"/>
              </a:xfrm>
              <a:custGeom>
                <a:avLst/>
                <a:gdLst>
                  <a:gd name="T0" fmla="*/ 0 w 164"/>
                  <a:gd name="T1" fmla="*/ 0 h 24"/>
                  <a:gd name="T2" fmla="*/ 148 w 164"/>
                  <a:gd name="T3" fmla="*/ 0 h 24"/>
                  <a:gd name="T4" fmla="*/ 163 w 164"/>
                  <a:gd name="T5" fmla="*/ 23 h 24"/>
                  <a:gd name="T6" fmla="*/ 6 w 164"/>
                  <a:gd name="T7" fmla="*/ 23 h 24"/>
                  <a:gd name="T8" fmla="*/ 0 w 164"/>
                  <a:gd name="T9" fmla="*/ 0 h 2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64"/>
                  <a:gd name="T16" fmla="*/ 0 h 24"/>
                  <a:gd name="T17" fmla="*/ 164 w 164"/>
                  <a:gd name="T18" fmla="*/ 24 h 2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64" h="24">
                    <a:moveTo>
                      <a:pt x="0" y="0"/>
                    </a:moveTo>
                    <a:lnTo>
                      <a:pt x="148" y="0"/>
                    </a:lnTo>
                    <a:lnTo>
                      <a:pt x="163" y="23"/>
                    </a:lnTo>
                    <a:lnTo>
                      <a:pt x="6" y="23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80808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135" name="Group 81"/>
            <p:cNvGrpSpPr>
              <a:grpSpLocks/>
            </p:cNvGrpSpPr>
            <p:nvPr/>
          </p:nvGrpSpPr>
          <p:grpSpPr bwMode="auto">
            <a:xfrm>
              <a:off x="1375" y="3081"/>
              <a:ext cx="1035" cy="71"/>
              <a:chOff x="1375" y="3081"/>
              <a:chExt cx="1035" cy="71"/>
            </a:xfrm>
          </p:grpSpPr>
          <p:grpSp>
            <p:nvGrpSpPr>
              <p:cNvPr id="4136" name="Group 58"/>
              <p:cNvGrpSpPr>
                <a:grpSpLocks/>
              </p:cNvGrpSpPr>
              <p:nvPr/>
            </p:nvGrpSpPr>
            <p:grpSpPr bwMode="auto">
              <a:xfrm>
                <a:off x="1465" y="3084"/>
                <a:ext cx="511" cy="62"/>
                <a:chOff x="1465" y="3084"/>
                <a:chExt cx="511" cy="62"/>
              </a:xfrm>
            </p:grpSpPr>
            <p:sp>
              <p:nvSpPr>
                <p:cNvPr id="4159" name="Line 54"/>
                <p:cNvSpPr>
                  <a:spLocks noChangeShapeType="1"/>
                </p:cNvSpPr>
                <p:nvPr/>
              </p:nvSpPr>
              <p:spPr bwMode="auto">
                <a:xfrm>
                  <a:off x="1465" y="3084"/>
                  <a:ext cx="483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60" name="Line 55"/>
                <p:cNvSpPr>
                  <a:spLocks noChangeShapeType="1"/>
                </p:cNvSpPr>
                <p:nvPr/>
              </p:nvSpPr>
              <p:spPr bwMode="auto">
                <a:xfrm>
                  <a:off x="1485" y="3105"/>
                  <a:ext cx="491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61" name="Line 56"/>
                <p:cNvSpPr>
                  <a:spLocks noChangeShapeType="1"/>
                </p:cNvSpPr>
                <p:nvPr/>
              </p:nvSpPr>
              <p:spPr bwMode="auto">
                <a:xfrm>
                  <a:off x="1491" y="3124"/>
                  <a:ext cx="428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62" name="Line 57"/>
                <p:cNvSpPr>
                  <a:spLocks noChangeShapeType="1"/>
                </p:cNvSpPr>
                <p:nvPr/>
              </p:nvSpPr>
              <p:spPr bwMode="auto">
                <a:xfrm>
                  <a:off x="1501" y="3146"/>
                  <a:ext cx="56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137" name="Group 62"/>
              <p:cNvGrpSpPr>
                <a:grpSpLocks/>
              </p:cNvGrpSpPr>
              <p:nvPr/>
            </p:nvGrpSpPr>
            <p:grpSpPr bwMode="auto">
              <a:xfrm>
                <a:off x="1375" y="3093"/>
                <a:ext cx="85" cy="39"/>
                <a:chOff x="1375" y="3093"/>
                <a:chExt cx="85" cy="39"/>
              </a:xfrm>
            </p:grpSpPr>
            <p:sp>
              <p:nvSpPr>
                <p:cNvPr id="4156" name="Line 59"/>
                <p:cNvSpPr>
                  <a:spLocks noChangeShapeType="1"/>
                </p:cNvSpPr>
                <p:nvPr/>
              </p:nvSpPr>
              <p:spPr bwMode="auto">
                <a:xfrm>
                  <a:off x="1397" y="3093"/>
                  <a:ext cx="48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57" name="Line 60"/>
                <p:cNvSpPr>
                  <a:spLocks noChangeShapeType="1"/>
                </p:cNvSpPr>
                <p:nvPr/>
              </p:nvSpPr>
              <p:spPr bwMode="auto">
                <a:xfrm>
                  <a:off x="1389" y="3114"/>
                  <a:ext cx="45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58" name="Line 61"/>
                <p:cNvSpPr>
                  <a:spLocks noChangeShapeType="1"/>
                </p:cNvSpPr>
                <p:nvPr/>
              </p:nvSpPr>
              <p:spPr bwMode="auto">
                <a:xfrm>
                  <a:off x="1375" y="3132"/>
                  <a:ext cx="85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138" name="Group 69"/>
              <p:cNvGrpSpPr>
                <a:grpSpLocks/>
              </p:cNvGrpSpPr>
              <p:nvPr/>
            </p:nvGrpSpPr>
            <p:grpSpPr bwMode="auto">
              <a:xfrm>
                <a:off x="1574" y="3081"/>
                <a:ext cx="469" cy="66"/>
                <a:chOff x="1574" y="3081"/>
                <a:chExt cx="469" cy="66"/>
              </a:xfrm>
            </p:grpSpPr>
            <p:sp>
              <p:nvSpPr>
                <p:cNvPr id="4150" name="Line 63"/>
                <p:cNvSpPr>
                  <a:spLocks noChangeShapeType="1"/>
                </p:cNvSpPr>
                <p:nvPr/>
              </p:nvSpPr>
              <p:spPr bwMode="auto">
                <a:xfrm>
                  <a:off x="1574" y="3146"/>
                  <a:ext cx="293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51" name="Line 64"/>
                <p:cNvSpPr>
                  <a:spLocks noChangeShapeType="1"/>
                </p:cNvSpPr>
                <p:nvPr/>
              </p:nvSpPr>
              <p:spPr bwMode="auto">
                <a:xfrm>
                  <a:off x="1973" y="3081"/>
                  <a:ext cx="67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52" name="Line 65"/>
                <p:cNvSpPr>
                  <a:spLocks noChangeShapeType="1"/>
                </p:cNvSpPr>
                <p:nvPr/>
              </p:nvSpPr>
              <p:spPr bwMode="auto">
                <a:xfrm>
                  <a:off x="1990" y="3105"/>
                  <a:ext cx="53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53" name="Line 66"/>
                <p:cNvSpPr>
                  <a:spLocks noChangeShapeType="1"/>
                </p:cNvSpPr>
                <p:nvPr/>
              </p:nvSpPr>
              <p:spPr bwMode="auto">
                <a:xfrm>
                  <a:off x="1953" y="3126"/>
                  <a:ext cx="90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54" name="Line 67"/>
                <p:cNvSpPr>
                  <a:spLocks noChangeShapeType="1"/>
                </p:cNvSpPr>
                <p:nvPr/>
              </p:nvSpPr>
              <p:spPr bwMode="auto">
                <a:xfrm>
                  <a:off x="1879" y="3146"/>
                  <a:ext cx="45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55" name="Line 68"/>
                <p:cNvSpPr>
                  <a:spLocks noChangeShapeType="1"/>
                </p:cNvSpPr>
                <p:nvPr/>
              </p:nvSpPr>
              <p:spPr bwMode="auto">
                <a:xfrm>
                  <a:off x="1939" y="3147"/>
                  <a:ext cx="100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139" name="Group 73"/>
              <p:cNvGrpSpPr>
                <a:grpSpLocks/>
              </p:cNvGrpSpPr>
              <p:nvPr/>
            </p:nvGrpSpPr>
            <p:grpSpPr bwMode="auto">
              <a:xfrm>
                <a:off x="2068" y="3093"/>
                <a:ext cx="144" cy="56"/>
                <a:chOff x="2068" y="3093"/>
                <a:chExt cx="144" cy="56"/>
              </a:xfrm>
            </p:grpSpPr>
            <p:sp>
              <p:nvSpPr>
                <p:cNvPr id="4147" name="Line 70"/>
                <p:cNvSpPr>
                  <a:spLocks noChangeShapeType="1"/>
                </p:cNvSpPr>
                <p:nvPr/>
              </p:nvSpPr>
              <p:spPr bwMode="auto">
                <a:xfrm>
                  <a:off x="2068" y="3093"/>
                  <a:ext cx="135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48" name="Line 71"/>
                <p:cNvSpPr>
                  <a:spLocks noChangeShapeType="1"/>
                </p:cNvSpPr>
                <p:nvPr/>
              </p:nvSpPr>
              <p:spPr bwMode="auto">
                <a:xfrm>
                  <a:off x="2086" y="3119"/>
                  <a:ext cx="121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49" name="Line 72"/>
                <p:cNvSpPr>
                  <a:spLocks noChangeShapeType="1"/>
                </p:cNvSpPr>
                <p:nvPr/>
              </p:nvSpPr>
              <p:spPr bwMode="auto">
                <a:xfrm>
                  <a:off x="2089" y="3149"/>
                  <a:ext cx="123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140" name="Group 80"/>
              <p:cNvGrpSpPr>
                <a:grpSpLocks/>
              </p:cNvGrpSpPr>
              <p:nvPr/>
            </p:nvGrpSpPr>
            <p:grpSpPr bwMode="auto">
              <a:xfrm>
                <a:off x="2238" y="3093"/>
                <a:ext cx="172" cy="59"/>
                <a:chOff x="2238" y="3093"/>
                <a:chExt cx="172" cy="59"/>
              </a:xfrm>
            </p:grpSpPr>
            <p:sp>
              <p:nvSpPr>
                <p:cNvPr id="4141" name="Line 74"/>
                <p:cNvSpPr>
                  <a:spLocks noChangeShapeType="1"/>
                </p:cNvSpPr>
                <p:nvPr/>
              </p:nvSpPr>
              <p:spPr bwMode="auto">
                <a:xfrm>
                  <a:off x="2251" y="3093"/>
                  <a:ext cx="130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42" name="Line 75"/>
                <p:cNvSpPr>
                  <a:spLocks noChangeShapeType="1"/>
                </p:cNvSpPr>
                <p:nvPr/>
              </p:nvSpPr>
              <p:spPr bwMode="auto">
                <a:xfrm>
                  <a:off x="2238" y="3115"/>
                  <a:ext cx="106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43" name="Line 76"/>
                <p:cNvSpPr>
                  <a:spLocks noChangeShapeType="1"/>
                </p:cNvSpPr>
                <p:nvPr/>
              </p:nvSpPr>
              <p:spPr bwMode="auto">
                <a:xfrm>
                  <a:off x="2251" y="3132"/>
                  <a:ext cx="99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44" name="Line 77"/>
                <p:cNvSpPr>
                  <a:spLocks noChangeShapeType="1"/>
                </p:cNvSpPr>
                <p:nvPr/>
              </p:nvSpPr>
              <p:spPr bwMode="auto">
                <a:xfrm>
                  <a:off x="2248" y="3152"/>
                  <a:ext cx="122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45" name="Line 78"/>
                <p:cNvSpPr>
                  <a:spLocks noChangeShapeType="1"/>
                </p:cNvSpPr>
                <p:nvPr/>
              </p:nvSpPr>
              <p:spPr bwMode="auto">
                <a:xfrm>
                  <a:off x="2367" y="3116"/>
                  <a:ext cx="35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46" name="Line 79"/>
                <p:cNvSpPr>
                  <a:spLocks noChangeShapeType="1"/>
                </p:cNvSpPr>
                <p:nvPr/>
              </p:nvSpPr>
              <p:spPr bwMode="auto">
                <a:xfrm>
                  <a:off x="2379" y="3143"/>
                  <a:ext cx="31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4119" name="Line 83"/>
          <p:cNvSpPr>
            <a:spLocks noChangeShapeType="1"/>
          </p:cNvSpPr>
          <p:nvPr/>
        </p:nvSpPr>
        <p:spPr bwMode="auto">
          <a:xfrm>
            <a:off x="3087688" y="4465638"/>
            <a:ext cx="0" cy="3111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0" name="Line 84"/>
          <p:cNvSpPr>
            <a:spLocks noChangeShapeType="1"/>
          </p:cNvSpPr>
          <p:nvPr/>
        </p:nvSpPr>
        <p:spPr bwMode="auto">
          <a:xfrm>
            <a:off x="4832350" y="4492625"/>
            <a:ext cx="0" cy="6461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1" name="Line 85"/>
          <p:cNvSpPr>
            <a:spLocks noChangeShapeType="1"/>
          </p:cNvSpPr>
          <p:nvPr/>
        </p:nvSpPr>
        <p:spPr bwMode="auto">
          <a:xfrm>
            <a:off x="5794375" y="4465638"/>
            <a:ext cx="0" cy="9985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2" name="Line 86"/>
          <p:cNvSpPr>
            <a:spLocks noChangeShapeType="1"/>
          </p:cNvSpPr>
          <p:nvPr/>
        </p:nvSpPr>
        <p:spPr bwMode="auto">
          <a:xfrm flipV="1">
            <a:off x="2478088" y="3367088"/>
            <a:ext cx="0" cy="1730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3" name="Line 87"/>
          <p:cNvSpPr>
            <a:spLocks noChangeShapeType="1"/>
          </p:cNvSpPr>
          <p:nvPr/>
        </p:nvSpPr>
        <p:spPr bwMode="auto">
          <a:xfrm flipV="1">
            <a:off x="4627563" y="2716213"/>
            <a:ext cx="0" cy="3587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4" name="Rectangle 88"/>
          <p:cNvSpPr>
            <a:spLocks noChangeArrowheads="1"/>
          </p:cNvSpPr>
          <p:nvPr/>
        </p:nvSpPr>
        <p:spPr bwMode="auto">
          <a:xfrm>
            <a:off x="2081213" y="2735263"/>
            <a:ext cx="777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i="0">
                <a:latin typeface="Times New Roman"/>
              </a:rPr>
              <a:t>CPU</a:t>
            </a:r>
          </a:p>
        </p:txBody>
      </p:sp>
      <p:sp>
        <p:nvSpPr>
          <p:cNvPr id="4125" name="Rectangle 89"/>
          <p:cNvSpPr>
            <a:spLocks noChangeArrowheads="1"/>
          </p:cNvSpPr>
          <p:nvPr/>
        </p:nvSpPr>
        <p:spPr bwMode="auto">
          <a:xfrm>
            <a:off x="852488" y="3613150"/>
            <a:ext cx="1458912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600" i="0">
                <a:solidFill>
                  <a:schemeClr val="tx2"/>
                </a:solidFill>
                <a:latin typeface="Times New Roman"/>
              </a:rPr>
              <a:t>Controlador de </a:t>
            </a:r>
          </a:p>
          <a:p>
            <a:pPr eaLnBrk="0" hangingPunct="0"/>
            <a:r>
              <a:rPr lang="pt-BR" sz="1600" i="0">
                <a:solidFill>
                  <a:schemeClr val="tx2"/>
                </a:solidFill>
                <a:latin typeface="Times New Roman"/>
              </a:rPr>
              <a:t>barramento</a:t>
            </a:r>
          </a:p>
        </p:txBody>
      </p:sp>
      <p:sp>
        <p:nvSpPr>
          <p:cNvPr id="4126" name="Rectangle 90"/>
          <p:cNvSpPr>
            <a:spLocks noChangeArrowheads="1"/>
          </p:cNvSpPr>
          <p:nvPr/>
        </p:nvSpPr>
        <p:spPr bwMode="auto">
          <a:xfrm>
            <a:off x="6462713" y="5905500"/>
            <a:ext cx="1497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i="0">
                <a:latin typeface="Times New Roman"/>
              </a:rPr>
              <a:t>EISA slots</a:t>
            </a:r>
          </a:p>
        </p:txBody>
      </p:sp>
      <p:sp>
        <p:nvSpPr>
          <p:cNvPr id="4127" name="Rectangle 91"/>
          <p:cNvSpPr>
            <a:spLocks noChangeArrowheads="1"/>
          </p:cNvSpPr>
          <p:nvPr/>
        </p:nvSpPr>
        <p:spPr bwMode="auto">
          <a:xfrm>
            <a:off x="4678363" y="1660525"/>
            <a:ext cx="1301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i="0">
                <a:latin typeface="Times New Roman"/>
              </a:rPr>
              <a:t>Memória</a:t>
            </a:r>
          </a:p>
        </p:txBody>
      </p:sp>
      <p:sp>
        <p:nvSpPr>
          <p:cNvPr id="4128" name="Rectangle 92"/>
          <p:cNvSpPr>
            <a:spLocks noChangeArrowheads="1"/>
          </p:cNvSpPr>
          <p:nvPr/>
        </p:nvSpPr>
        <p:spPr bwMode="auto">
          <a:xfrm>
            <a:off x="8196263" y="3295650"/>
            <a:ext cx="1004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i="0">
                <a:solidFill>
                  <a:schemeClr val="tx2"/>
                </a:solidFill>
                <a:latin typeface="Times New Roman"/>
              </a:rPr>
              <a:t>32 bits</a:t>
            </a:r>
          </a:p>
        </p:txBody>
      </p:sp>
      <p:sp>
        <p:nvSpPr>
          <p:cNvPr id="4129" name="Line 93"/>
          <p:cNvSpPr>
            <a:spLocks noChangeShapeType="1"/>
          </p:cNvSpPr>
          <p:nvPr/>
        </p:nvSpPr>
        <p:spPr bwMode="auto">
          <a:xfrm flipH="1">
            <a:off x="7566025" y="3716338"/>
            <a:ext cx="823913" cy="623887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30" name="Line 94"/>
          <p:cNvSpPr>
            <a:spLocks noChangeShapeType="1"/>
          </p:cNvSpPr>
          <p:nvPr/>
        </p:nvSpPr>
        <p:spPr bwMode="auto">
          <a:xfrm>
            <a:off x="2479675" y="3552825"/>
            <a:ext cx="7254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31" name="Line 95"/>
          <p:cNvSpPr>
            <a:spLocks noChangeShapeType="1"/>
          </p:cNvSpPr>
          <p:nvPr/>
        </p:nvSpPr>
        <p:spPr bwMode="auto">
          <a:xfrm flipV="1">
            <a:off x="4643438" y="3402013"/>
            <a:ext cx="0" cy="10001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32" name="Line 96"/>
          <p:cNvSpPr>
            <a:spLocks noChangeShapeType="1"/>
          </p:cNvSpPr>
          <p:nvPr/>
        </p:nvSpPr>
        <p:spPr bwMode="auto">
          <a:xfrm flipV="1">
            <a:off x="3195638" y="3552825"/>
            <a:ext cx="11112" cy="1238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VL - VESA Local Bus</a:t>
            </a:r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304925" y="1752600"/>
            <a:ext cx="8435975" cy="4927600"/>
          </a:xfrm>
          <a:noFill/>
        </p:spPr>
        <p:txBody>
          <a:bodyPr/>
          <a:lstStyle/>
          <a:p>
            <a:pPr algn="just"/>
            <a:r>
              <a:rPr lang="pt-BR" sz="2800" smtClean="0"/>
              <a:t>VL Bus - </a:t>
            </a:r>
            <a:r>
              <a:rPr lang="pt-BR" sz="2000" smtClean="0"/>
              <a:t>VESA (Video Electronics Standards Association) - 1992</a:t>
            </a:r>
            <a:endParaRPr lang="pt-BR" sz="2800" smtClean="0"/>
          </a:p>
          <a:p>
            <a:pPr lvl="1" algn="just"/>
            <a:r>
              <a:rPr lang="pt-BR" sz="2400" smtClean="0"/>
              <a:t>CPU 80486 (33 MHz) e dispositivos de alta performance (ex. placa de vídeo) em barramento (E)ISA =&gt; </a:t>
            </a:r>
            <a:r>
              <a:rPr lang="pt-BR" sz="2400" u="sng" smtClean="0">
                <a:solidFill>
                  <a:schemeClr val="tx2"/>
                </a:solidFill>
              </a:rPr>
              <a:t>gargalo</a:t>
            </a:r>
          </a:p>
          <a:p>
            <a:pPr lvl="1"/>
            <a:r>
              <a:rPr lang="pt-BR" sz="2400" smtClean="0">
                <a:solidFill>
                  <a:schemeClr val="tx2"/>
                </a:solidFill>
              </a:rPr>
              <a:t>Características</a:t>
            </a:r>
            <a:endParaRPr lang="pt-BR" sz="2400" smtClean="0"/>
          </a:p>
          <a:p>
            <a:pPr lvl="2"/>
            <a:r>
              <a:rPr lang="pt-BR" sz="2200" smtClean="0"/>
              <a:t>Barramento conectado diretamente à CPU  =&gt; velocidade do barramento = velocidade da CPU.</a:t>
            </a:r>
          </a:p>
          <a:p>
            <a:pPr lvl="2"/>
            <a:r>
              <a:rPr lang="pt-BR" sz="2200" smtClean="0"/>
              <a:t>Dependente do tipo de CPU usado (80486)</a:t>
            </a:r>
          </a:p>
          <a:p>
            <a:pPr lvl="2"/>
            <a:r>
              <a:rPr lang="pt-BR" sz="2200" smtClean="0"/>
              <a:t>32 bits no barramento de dados.</a:t>
            </a:r>
          </a:p>
          <a:p>
            <a:pPr lvl="2"/>
            <a:r>
              <a:rPr lang="pt-BR" sz="2200" smtClean="0"/>
              <a:t>Suporta apenas 2 cartões =&gt; outras expansões devem ser feitas via barramento ISA  ou EISA.</a:t>
            </a:r>
            <a:endParaRPr lang="pt-BR" sz="2000" smtClean="0"/>
          </a:p>
          <a:p>
            <a:pPr>
              <a:buClr>
                <a:schemeClr val="tx1"/>
              </a:buClr>
              <a:buFontTx/>
              <a:buChar char="–"/>
            </a:pPr>
            <a:endParaRPr lang="pt-BR" sz="2000" smtClean="0"/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VL Local bus </a:t>
            </a:r>
          </a:p>
        </p:txBody>
      </p:sp>
      <p:grpSp>
        <p:nvGrpSpPr>
          <p:cNvPr id="5126" name="Group 9"/>
          <p:cNvGrpSpPr>
            <a:grpSpLocks/>
          </p:cNvGrpSpPr>
          <p:nvPr/>
        </p:nvGrpSpPr>
        <p:grpSpPr bwMode="auto">
          <a:xfrm>
            <a:off x="6538913" y="1189038"/>
            <a:ext cx="1770062" cy="1504950"/>
            <a:chOff x="4119" y="749"/>
            <a:chExt cx="1115" cy="948"/>
          </a:xfrm>
        </p:grpSpPr>
        <p:grpSp>
          <p:nvGrpSpPr>
            <p:cNvPr id="5222" name="Group 7"/>
            <p:cNvGrpSpPr>
              <a:grpSpLocks/>
            </p:cNvGrpSpPr>
            <p:nvPr/>
          </p:nvGrpSpPr>
          <p:grpSpPr bwMode="auto">
            <a:xfrm>
              <a:off x="4242" y="1535"/>
              <a:ext cx="897" cy="162"/>
              <a:chOff x="4242" y="1535"/>
              <a:chExt cx="897" cy="162"/>
            </a:xfrm>
          </p:grpSpPr>
          <p:grpSp>
            <p:nvGrpSpPr>
              <p:cNvPr id="5223" name="Group 5"/>
              <p:cNvGrpSpPr>
                <a:grpSpLocks/>
              </p:cNvGrpSpPr>
              <p:nvPr/>
            </p:nvGrpSpPr>
            <p:grpSpPr bwMode="auto">
              <a:xfrm>
                <a:off x="4242" y="1586"/>
                <a:ext cx="897" cy="111"/>
                <a:chOff x="4242" y="1586"/>
                <a:chExt cx="897" cy="111"/>
              </a:xfrm>
            </p:grpSpPr>
            <p:sp>
              <p:nvSpPr>
                <p:cNvPr id="5225" name="Freeform 3"/>
                <p:cNvSpPr>
                  <a:spLocks/>
                </p:cNvSpPr>
                <p:nvPr/>
              </p:nvSpPr>
              <p:spPr bwMode="auto">
                <a:xfrm>
                  <a:off x="4242" y="1586"/>
                  <a:ext cx="897" cy="63"/>
                </a:xfrm>
                <a:custGeom>
                  <a:avLst/>
                  <a:gdLst>
                    <a:gd name="T0" fmla="*/ 0 w 897"/>
                    <a:gd name="T1" fmla="*/ 62 h 63"/>
                    <a:gd name="T2" fmla="*/ 896 w 897"/>
                    <a:gd name="T3" fmla="*/ 62 h 63"/>
                    <a:gd name="T4" fmla="*/ 843 w 897"/>
                    <a:gd name="T5" fmla="*/ 0 h 63"/>
                    <a:gd name="T6" fmla="*/ 54 w 897"/>
                    <a:gd name="T7" fmla="*/ 0 h 63"/>
                    <a:gd name="T8" fmla="*/ 0 w 897"/>
                    <a:gd name="T9" fmla="*/ 62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897"/>
                    <a:gd name="T16" fmla="*/ 0 h 63"/>
                    <a:gd name="T17" fmla="*/ 897 w 897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897" h="63">
                      <a:moveTo>
                        <a:pt x="0" y="62"/>
                      </a:moveTo>
                      <a:lnTo>
                        <a:pt x="896" y="62"/>
                      </a:lnTo>
                      <a:lnTo>
                        <a:pt x="843" y="0"/>
                      </a:lnTo>
                      <a:lnTo>
                        <a:pt x="54" y="0"/>
                      </a:lnTo>
                      <a:lnTo>
                        <a:pt x="0" y="62"/>
                      </a:lnTo>
                    </a:path>
                  </a:pathLst>
                </a:custGeom>
                <a:solidFill>
                  <a:srgbClr val="C0C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26" name="Rectangle 4"/>
                <p:cNvSpPr>
                  <a:spLocks noChangeArrowheads="1"/>
                </p:cNvSpPr>
                <p:nvPr/>
              </p:nvSpPr>
              <p:spPr bwMode="auto">
                <a:xfrm>
                  <a:off x="4243" y="1649"/>
                  <a:ext cx="887" cy="48"/>
                </a:xfrm>
                <a:prstGeom prst="rect">
                  <a:avLst/>
                </a:prstGeom>
                <a:solidFill>
                  <a:srgbClr val="C0C0C0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5224" name="Freeform 6"/>
              <p:cNvSpPr>
                <a:spLocks/>
              </p:cNvSpPr>
              <p:nvPr/>
            </p:nvSpPr>
            <p:spPr bwMode="auto">
              <a:xfrm>
                <a:off x="4449" y="1535"/>
                <a:ext cx="478" cy="112"/>
              </a:xfrm>
              <a:custGeom>
                <a:avLst/>
                <a:gdLst>
                  <a:gd name="T0" fmla="*/ 0 w 478"/>
                  <a:gd name="T1" fmla="*/ 62 h 112"/>
                  <a:gd name="T2" fmla="*/ 0 w 478"/>
                  <a:gd name="T3" fmla="*/ 0 h 112"/>
                  <a:gd name="T4" fmla="*/ 477 w 478"/>
                  <a:gd name="T5" fmla="*/ 0 h 112"/>
                  <a:gd name="T6" fmla="*/ 477 w 478"/>
                  <a:gd name="T7" fmla="*/ 64 h 112"/>
                  <a:gd name="T8" fmla="*/ 474 w 478"/>
                  <a:gd name="T9" fmla="*/ 70 h 112"/>
                  <a:gd name="T10" fmla="*/ 470 w 478"/>
                  <a:gd name="T11" fmla="*/ 75 h 112"/>
                  <a:gd name="T12" fmla="*/ 461 w 478"/>
                  <a:gd name="T13" fmla="*/ 80 h 112"/>
                  <a:gd name="T14" fmla="*/ 450 w 478"/>
                  <a:gd name="T15" fmla="*/ 85 h 112"/>
                  <a:gd name="T16" fmla="*/ 436 w 478"/>
                  <a:gd name="T17" fmla="*/ 89 h 112"/>
                  <a:gd name="T18" fmla="*/ 424 w 478"/>
                  <a:gd name="T19" fmla="*/ 93 h 112"/>
                  <a:gd name="T20" fmla="*/ 408 w 478"/>
                  <a:gd name="T21" fmla="*/ 96 h 112"/>
                  <a:gd name="T22" fmla="*/ 391 w 478"/>
                  <a:gd name="T23" fmla="*/ 99 h 112"/>
                  <a:gd name="T24" fmla="*/ 375 w 478"/>
                  <a:gd name="T25" fmla="*/ 102 h 112"/>
                  <a:gd name="T26" fmla="*/ 350 w 478"/>
                  <a:gd name="T27" fmla="*/ 106 h 112"/>
                  <a:gd name="T28" fmla="*/ 329 w 478"/>
                  <a:gd name="T29" fmla="*/ 107 h 112"/>
                  <a:gd name="T30" fmla="*/ 308 w 478"/>
                  <a:gd name="T31" fmla="*/ 109 h 112"/>
                  <a:gd name="T32" fmla="*/ 286 w 478"/>
                  <a:gd name="T33" fmla="*/ 110 h 112"/>
                  <a:gd name="T34" fmla="*/ 259 w 478"/>
                  <a:gd name="T35" fmla="*/ 111 h 112"/>
                  <a:gd name="T36" fmla="*/ 225 w 478"/>
                  <a:gd name="T37" fmla="*/ 111 h 112"/>
                  <a:gd name="T38" fmla="*/ 196 w 478"/>
                  <a:gd name="T39" fmla="*/ 110 h 112"/>
                  <a:gd name="T40" fmla="*/ 166 w 478"/>
                  <a:gd name="T41" fmla="*/ 109 h 112"/>
                  <a:gd name="T42" fmla="*/ 139 w 478"/>
                  <a:gd name="T43" fmla="*/ 107 h 112"/>
                  <a:gd name="T44" fmla="*/ 118 w 478"/>
                  <a:gd name="T45" fmla="*/ 105 h 112"/>
                  <a:gd name="T46" fmla="*/ 100 w 478"/>
                  <a:gd name="T47" fmla="*/ 102 h 112"/>
                  <a:gd name="T48" fmla="*/ 78 w 478"/>
                  <a:gd name="T49" fmla="*/ 99 h 112"/>
                  <a:gd name="T50" fmla="*/ 60 w 478"/>
                  <a:gd name="T51" fmla="*/ 95 h 112"/>
                  <a:gd name="T52" fmla="*/ 44 w 478"/>
                  <a:gd name="T53" fmla="*/ 91 h 112"/>
                  <a:gd name="T54" fmla="*/ 29 w 478"/>
                  <a:gd name="T55" fmla="*/ 85 h 112"/>
                  <a:gd name="T56" fmla="*/ 19 w 478"/>
                  <a:gd name="T57" fmla="*/ 82 h 112"/>
                  <a:gd name="T58" fmla="*/ 11 w 478"/>
                  <a:gd name="T59" fmla="*/ 78 h 112"/>
                  <a:gd name="T60" fmla="*/ 6 w 478"/>
                  <a:gd name="T61" fmla="*/ 73 h 112"/>
                  <a:gd name="T62" fmla="*/ 2 w 478"/>
                  <a:gd name="T63" fmla="*/ 68 h 112"/>
                  <a:gd name="T64" fmla="*/ 0 w 478"/>
                  <a:gd name="T65" fmla="*/ 62 h 11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478"/>
                  <a:gd name="T100" fmla="*/ 0 h 112"/>
                  <a:gd name="T101" fmla="*/ 478 w 478"/>
                  <a:gd name="T102" fmla="*/ 112 h 11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478" h="112">
                    <a:moveTo>
                      <a:pt x="0" y="62"/>
                    </a:moveTo>
                    <a:lnTo>
                      <a:pt x="0" y="0"/>
                    </a:lnTo>
                    <a:lnTo>
                      <a:pt x="477" y="0"/>
                    </a:lnTo>
                    <a:lnTo>
                      <a:pt x="477" y="64"/>
                    </a:lnTo>
                    <a:lnTo>
                      <a:pt x="474" y="70"/>
                    </a:lnTo>
                    <a:lnTo>
                      <a:pt x="470" y="75"/>
                    </a:lnTo>
                    <a:lnTo>
                      <a:pt x="461" y="80"/>
                    </a:lnTo>
                    <a:lnTo>
                      <a:pt x="450" y="85"/>
                    </a:lnTo>
                    <a:lnTo>
                      <a:pt x="436" y="89"/>
                    </a:lnTo>
                    <a:lnTo>
                      <a:pt x="424" y="93"/>
                    </a:lnTo>
                    <a:lnTo>
                      <a:pt x="408" y="96"/>
                    </a:lnTo>
                    <a:lnTo>
                      <a:pt x="391" y="99"/>
                    </a:lnTo>
                    <a:lnTo>
                      <a:pt x="375" y="102"/>
                    </a:lnTo>
                    <a:lnTo>
                      <a:pt x="350" y="106"/>
                    </a:lnTo>
                    <a:lnTo>
                      <a:pt x="329" y="107"/>
                    </a:lnTo>
                    <a:lnTo>
                      <a:pt x="308" y="109"/>
                    </a:lnTo>
                    <a:lnTo>
                      <a:pt x="286" y="110"/>
                    </a:lnTo>
                    <a:lnTo>
                      <a:pt x="259" y="111"/>
                    </a:lnTo>
                    <a:lnTo>
                      <a:pt x="225" y="111"/>
                    </a:lnTo>
                    <a:lnTo>
                      <a:pt x="196" y="110"/>
                    </a:lnTo>
                    <a:lnTo>
                      <a:pt x="166" y="109"/>
                    </a:lnTo>
                    <a:lnTo>
                      <a:pt x="139" y="107"/>
                    </a:lnTo>
                    <a:lnTo>
                      <a:pt x="118" y="105"/>
                    </a:lnTo>
                    <a:lnTo>
                      <a:pt x="100" y="102"/>
                    </a:lnTo>
                    <a:lnTo>
                      <a:pt x="78" y="99"/>
                    </a:lnTo>
                    <a:lnTo>
                      <a:pt x="60" y="95"/>
                    </a:lnTo>
                    <a:lnTo>
                      <a:pt x="44" y="91"/>
                    </a:lnTo>
                    <a:lnTo>
                      <a:pt x="29" y="85"/>
                    </a:lnTo>
                    <a:lnTo>
                      <a:pt x="19" y="82"/>
                    </a:lnTo>
                    <a:lnTo>
                      <a:pt x="11" y="78"/>
                    </a:lnTo>
                    <a:lnTo>
                      <a:pt x="6" y="73"/>
                    </a:lnTo>
                    <a:lnTo>
                      <a:pt x="2" y="68"/>
                    </a:lnTo>
                    <a:lnTo>
                      <a:pt x="0" y="62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aphicFrame>
          <p:nvGraphicFramePr>
            <p:cNvPr id="5124" name="Object 8"/>
            <p:cNvGraphicFramePr>
              <a:graphicFrameLocks/>
            </p:cNvGraphicFramePr>
            <p:nvPr/>
          </p:nvGraphicFramePr>
          <p:xfrm>
            <a:off x="4119" y="749"/>
            <a:ext cx="1115" cy="786"/>
          </p:xfrm>
          <a:graphic>
            <a:graphicData uri="http://schemas.openxmlformats.org/presentationml/2006/ole">
              <p:oleObj spid="_x0000_s5124" name="Clip" r:id="rId3" imgW="1769760" imgH="1247760" progId="MS_ClipArt_Gallery.2">
                <p:embed/>
              </p:oleObj>
            </a:graphicData>
          </a:graphic>
        </p:graphicFrame>
      </p:grpSp>
      <p:grpSp>
        <p:nvGrpSpPr>
          <p:cNvPr id="5127" name="Group 106"/>
          <p:cNvGrpSpPr>
            <a:grpSpLocks/>
          </p:cNvGrpSpPr>
          <p:nvPr/>
        </p:nvGrpSpPr>
        <p:grpSpPr bwMode="auto">
          <a:xfrm>
            <a:off x="679450" y="1447800"/>
            <a:ext cx="7629525" cy="5397500"/>
            <a:chOff x="428" y="912"/>
            <a:chExt cx="4806" cy="3400"/>
          </a:xfrm>
        </p:grpSpPr>
        <p:sp>
          <p:nvSpPr>
            <p:cNvPr id="5128" name="Rectangle 10"/>
            <p:cNvSpPr>
              <a:spLocks noChangeArrowheads="1"/>
            </p:cNvSpPr>
            <p:nvPr/>
          </p:nvSpPr>
          <p:spPr bwMode="auto">
            <a:xfrm>
              <a:off x="468" y="3936"/>
              <a:ext cx="13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9" name="Rectangle 11"/>
            <p:cNvSpPr>
              <a:spLocks noChangeArrowheads="1"/>
            </p:cNvSpPr>
            <p:nvPr/>
          </p:nvSpPr>
          <p:spPr bwMode="auto">
            <a:xfrm>
              <a:off x="2132" y="3936"/>
              <a:ext cx="19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0" name="Rectangle 12"/>
            <p:cNvSpPr>
              <a:spLocks noChangeArrowheads="1"/>
            </p:cNvSpPr>
            <p:nvPr/>
          </p:nvSpPr>
          <p:spPr bwMode="auto">
            <a:xfrm>
              <a:off x="2391" y="1800"/>
              <a:ext cx="616" cy="184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131" name="Group 17"/>
            <p:cNvGrpSpPr>
              <a:grpSpLocks/>
            </p:cNvGrpSpPr>
            <p:nvPr/>
          </p:nvGrpSpPr>
          <p:grpSpPr bwMode="auto">
            <a:xfrm>
              <a:off x="2139" y="1128"/>
              <a:ext cx="772" cy="424"/>
              <a:chOff x="2139" y="1128"/>
              <a:chExt cx="772" cy="424"/>
            </a:xfrm>
          </p:grpSpPr>
          <p:sp>
            <p:nvSpPr>
              <p:cNvPr id="5218" name="Rectangle 13"/>
              <p:cNvSpPr>
                <a:spLocks noChangeArrowheads="1"/>
              </p:cNvSpPr>
              <p:nvPr/>
            </p:nvSpPr>
            <p:spPr bwMode="auto">
              <a:xfrm>
                <a:off x="2139" y="1128"/>
                <a:ext cx="460" cy="136"/>
              </a:xfrm>
              <a:prstGeom prst="rect">
                <a:avLst/>
              </a:prstGeom>
              <a:solidFill>
                <a:srgbClr val="FFCC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19" name="Rectangle 14"/>
              <p:cNvSpPr>
                <a:spLocks noChangeArrowheads="1"/>
              </p:cNvSpPr>
              <p:nvPr/>
            </p:nvSpPr>
            <p:spPr bwMode="auto">
              <a:xfrm>
                <a:off x="2243" y="1224"/>
                <a:ext cx="460" cy="136"/>
              </a:xfrm>
              <a:prstGeom prst="rect">
                <a:avLst/>
              </a:prstGeom>
              <a:solidFill>
                <a:srgbClr val="FFCC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0" name="Rectangle 15"/>
              <p:cNvSpPr>
                <a:spLocks noChangeArrowheads="1"/>
              </p:cNvSpPr>
              <p:nvPr/>
            </p:nvSpPr>
            <p:spPr bwMode="auto">
              <a:xfrm>
                <a:off x="2347" y="1320"/>
                <a:ext cx="460" cy="136"/>
              </a:xfrm>
              <a:prstGeom prst="rect">
                <a:avLst/>
              </a:prstGeom>
              <a:solidFill>
                <a:srgbClr val="FFCC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1" name="Rectangle 16"/>
              <p:cNvSpPr>
                <a:spLocks noChangeArrowheads="1"/>
              </p:cNvSpPr>
              <p:nvPr/>
            </p:nvSpPr>
            <p:spPr bwMode="auto">
              <a:xfrm>
                <a:off x="2451" y="1416"/>
                <a:ext cx="460" cy="136"/>
              </a:xfrm>
              <a:prstGeom prst="rect">
                <a:avLst/>
              </a:prstGeom>
              <a:solidFill>
                <a:srgbClr val="FFCC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132" name="Rectangle 18"/>
            <p:cNvSpPr>
              <a:spLocks noChangeArrowheads="1"/>
            </p:cNvSpPr>
            <p:nvPr/>
          </p:nvSpPr>
          <p:spPr bwMode="auto">
            <a:xfrm>
              <a:off x="1390" y="2603"/>
              <a:ext cx="824" cy="136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3" name="Line 19"/>
            <p:cNvSpPr>
              <a:spLocks noChangeShapeType="1"/>
            </p:cNvSpPr>
            <p:nvPr/>
          </p:nvSpPr>
          <p:spPr bwMode="auto">
            <a:xfrm>
              <a:off x="1349" y="2097"/>
              <a:ext cx="3382" cy="1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 type="stealth" w="med" len="lg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4" name="Line 20"/>
            <p:cNvSpPr>
              <a:spLocks noChangeShapeType="1"/>
            </p:cNvSpPr>
            <p:nvPr/>
          </p:nvSpPr>
          <p:spPr bwMode="auto">
            <a:xfrm flipV="1">
              <a:off x="2712" y="2001"/>
              <a:ext cx="0" cy="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5" name="Line 21"/>
            <p:cNvSpPr>
              <a:spLocks noChangeShapeType="1"/>
            </p:cNvSpPr>
            <p:nvPr/>
          </p:nvSpPr>
          <p:spPr bwMode="auto">
            <a:xfrm flipV="1">
              <a:off x="1366" y="1807"/>
              <a:ext cx="7" cy="29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stealth" w="med" len="lg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6" name="Line 22"/>
            <p:cNvSpPr>
              <a:spLocks noChangeShapeType="1"/>
            </p:cNvSpPr>
            <p:nvPr/>
          </p:nvSpPr>
          <p:spPr bwMode="auto">
            <a:xfrm flipV="1">
              <a:off x="2702" y="1569"/>
              <a:ext cx="0" cy="22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137" name="Group 25"/>
            <p:cNvGrpSpPr>
              <a:grpSpLocks/>
            </p:cNvGrpSpPr>
            <p:nvPr/>
          </p:nvGrpSpPr>
          <p:grpSpPr bwMode="auto">
            <a:xfrm>
              <a:off x="940" y="1305"/>
              <a:ext cx="802" cy="482"/>
              <a:chOff x="940" y="1305"/>
              <a:chExt cx="802" cy="482"/>
            </a:xfrm>
          </p:grpSpPr>
          <p:sp>
            <p:nvSpPr>
              <p:cNvPr id="5216" name="Rectangle 23"/>
              <p:cNvSpPr>
                <a:spLocks noChangeArrowheads="1"/>
              </p:cNvSpPr>
              <p:nvPr/>
            </p:nvSpPr>
            <p:spPr bwMode="auto">
              <a:xfrm>
                <a:off x="940" y="1305"/>
                <a:ext cx="802" cy="482"/>
              </a:xfrm>
              <a:prstGeom prst="rect">
                <a:avLst/>
              </a:prstGeom>
              <a:noFill/>
              <a:ln w="12700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17" name="Rectangle 24"/>
              <p:cNvSpPr>
                <a:spLocks noChangeArrowheads="1"/>
              </p:cNvSpPr>
              <p:nvPr/>
            </p:nvSpPr>
            <p:spPr bwMode="auto">
              <a:xfrm>
                <a:off x="1097" y="1400"/>
                <a:ext cx="49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spAutoFit/>
              </a:bodyPr>
              <a:lstStyle/>
              <a:p>
                <a:pPr eaLnBrk="0" hangingPunct="0"/>
                <a:r>
                  <a:rPr lang="pt-BR" i="0">
                    <a:latin typeface="Times New Roman"/>
                  </a:rPr>
                  <a:t>CPU</a:t>
                </a:r>
              </a:p>
            </p:txBody>
          </p:sp>
        </p:grpSp>
        <p:sp>
          <p:nvSpPr>
            <p:cNvPr id="5138" name="Rectangle 26"/>
            <p:cNvSpPr>
              <a:spLocks noChangeArrowheads="1"/>
            </p:cNvSpPr>
            <p:nvPr/>
          </p:nvSpPr>
          <p:spPr bwMode="auto">
            <a:xfrm>
              <a:off x="428" y="2469"/>
              <a:ext cx="919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600" i="0">
                  <a:solidFill>
                    <a:schemeClr val="tx2"/>
                  </a:solidFill>
                  <a:latin typeface="Times New Roman"/>
                </a:rPr>
                <a:t>Controlador de </a:t>
              </a:r>
            </a:p>
            <a:p>
              <a:pPr eaLnBrk="0" hangingPunct="0"/>
              <a:r>
                <a:rPr lang="pt-BR" sz="1600" i="0">
                  <a:solidFill>
                    <a:schemeClr val="tx2"/>
                  </a:solidFill>
                  <a:latin typeface="Times New Roman"/>
                </a:rPr>
                <a:t>barramento</a:t>
              </a:r>
            </a:p>
          </p:txBody>
        </p:sp>
        <p:sp>
          <p:nvSpPr>
            <p:cNvPr id="5139" name="Line 27"/>
            <p:cNvSpPr>
              <a:spLocks noChangeShapeType="1"/>
            </p:cNvSpPr>
            <p:nvPr/>
          </p:nvSpPr>
          <p:spPr bwMode="auto">
            <a:xfrm>
              <a:off x="1382" y="3290"/>
              <a:ext cx="3852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stealth" w="med" len="lg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0" name="Line 28"/>
            <p:cNvSpPr>
              <a:spLocks noChangeShapeType="1"/>
            </p:cNvSpPr>
            <p:nvPr/>
          </p:nvSpPr>
          <p:spPr bwMode="auto">
            <a:xfrm>
              <a:off x="1808" y="2759"/>
              <a:ext cx="0" cy="52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stealth" w="med" len="lg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1" name="Rectangle 29"/>
            <p:cNvSpPr>
              <a:spLocks noChangeArrowheads="1"/>
            </p:cNvSpPr>
            <p:nvPr/>
          </p:nvSpPr>
          <p:spPr bwMode="auto">
            <a:xfrm>
              <a:off x="2466" y="3065"/>
              <a:ext cx="135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800" i="0">
                  <a:latin typeface="Times New Roman"/>
                </a:rPr>
                <a:t>EISA bus ou ISA bus</a:t>
              </a:r>
            </a:p>
          </p:txBody>
        </p:sp>
        <p:grpSp>
          <p:nvGrpSpPr>
            <p:cNvPr id="5142" name="Group 42"/>
            <p:cNvGrpSpPr>
              <a:grpSpLocks/>
            </p:cNvGrpSpPr>
            <p:nvPr/>
          </p:nvGrpSpPr>
          <p:grpSpPr bwMode="auto">
            <a:xfrm>
              <a:off x="3974" y="3622"/>
              <a:ext cx="988" cy="485"/>
              <a:chOff x="3974" y="3622"/>
              <a:chExt cx="988" cy="485"/>
            </a:xfrm>
          </p:grpSpPr>
          <p:grpSp>
            <p:nvGrpSpPr>
              <p:cNvPr id="5204" name="Group 32"/>
              <p:cNvGrpSpPr>
                <a:grpSpLocks/>
              </p:cNvGrpSpPr>
              <p:nvPr/>
            </p:nvGrpSpPr>
            <p:grpSpPr bwMode="auto">
              <a:xfrm>
                <a:off x="3974" y="3633"/>
                <a:ext cx="131" cy="472"/>
                <a:chOff x="3974" y="3633"/>
                <a:chExt cx="131" cy="472"/>
              </a:xfrm>
            </p:grpSpPr>
            <p:sp>
              <p:nvSpPr>
                <p:cNvPr id="5214" name="Rectangle 30"/>
                <p:cNvSpPr>
                  <a:spLocks noChangeArrowheads="1"/>
                </p:cNvSpPr>
                <p:nvPr/>
              </p:nvSpPr>
              <p:spPr bwMode="auto">
                <a:xfrm>
                  <a:off x="3974" y="3633"/>
                  <a:ext cx="131" cy="472"/>
                </a:xfrm>
                <a:prstGeom prst="rect">
                  <a:avLst/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15" name="Rectangle 31" descr="Grade fechada"/>
                <p:cNvSpPr>
                  <a:spLocks noChangeArrowheads="1"/>
                </p:cNvSpPr>
                <p:nvPr/>
              </p:nvSpPr>
              <p:spPr bwMode="auto">
                <a:xfrm>
                  <a:off x="4019" y="3641"/>
                  <a:ext cx="44" cy="463"/>
                </a:xfrm>
                <a:prstGeom prst="rect">
                  <a:avLst/>
                </a:prstGeom>
                <a:pattFill prst="smGrid">
                  <a:fgClr>
                    <a:schemeClr val="bg2"/>
                  </a:fgClr>
                  <a:bgClr>
                    <a:schemeClr val="bg1"/>
                  </a:bgClr>
                </a:patt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5205" name="Group 35"/>
              <p:cNvGrpSpPr>
                <a:grpSpLocks/>
              </p:cNvGrpSpPr>
              <p:nvPr/>
            </p:nvGrpSpPr>
            <p:grpSpPr bwMode="auto">
              <a:xfrm>
                <a:off x="4258" y="3636"/>
                <a:ext cx="131" cy="471"/>
                <a:chOff x="4258" y="3636"/>
                <a:chExt cx="131" cy="471"/>
              </a:xfrm>
            </p:grpSpPr>
            <p:sp>
              <p:nvSpPr>
                <p:cNvPr id="5212" name="Rectangle 33"/>
                <p:cNvSpPr>
                  <a:spLocks noChangeArrowheads="1"/>
                </p:cNvSpPr>
                <p:nvPr/>
              </p:nvSpPr>
              <p:spPr bwMode="auto">
                <a:xfrm>
                  <a:off x="4258" y="3636"/>
                  <a:ext cx="131" cy="471"/>
                </a:xfrm>
                <a:prstGeom prst="rect">
                  <a:avLst/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13" name="Rectangle 34" descr="Grade fechada"/>
                <p:cNvSpPr>
                  <a:spLocks noChangeArrowheads="1"/>
                </p:cNvSpPr>
                <p:nvPr/>
              </p:nvSpPr>
              <p:spPr bwMode="auto">
                <a:xfrm>
                  <a:off x="4303" y="3643"/>
                  <a:ext cx="44" cy="463"/>
                </a:xfrm>
                <a:prstGeom prst="rect">
                  <a:avLst/>
                </a:prstGeom>
                <a:pattFill prst="smGrid">
                  <a:fgClr>
                    <a:schemeClr val="bg2"/>
                  </a:fgClr>
                  <a:bgClr>
                    <a:schemeClr val="bg1"/>
                  </a:bgClr>
                </a:patt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5206" name="Group 38"/>
              <p:cNvGrpSpPr>
                <a:grpSpLocks/>
              </p:cNvGrpSpPr>
              <p:nvPr/>
            </p:nvGrpSpPr>
            <p:grpSpPr bwMode="auto">
              <a:xfrm>
                <a:off x="4529" y="3629"/>
                <a:ext cx="131" cy="471"/>
                <a:chOff x="4529" y="3629"/>
                <a:chExt cx="131" cy="471"/>
              </a:xfrm>
            </p:grpSpPr>
            <p:sp>
              <p:nvSpPr>
                <p:cNvPr id="5210" name="Rectangle 36"/>
                <p:cNvSpPr>
                  <a:spLocks noChangeArrowheads="1"/>
                </p:cNvSpPr>
                <p:nvPr/>
              </p:nvSpPr>
              <p:spPr bwMode="auto">
                <a:xfrm>
                  <a:off x="4529" y="3629"/>
                  <a:ext cx="131" cy="471"/>
                </a:xfrm>
                <a:prstGeom prst="rect">
                  <a:avLst/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11" name="Rectangle 37" descr="Grade fechada"/>
                <p:cNvSpPr>
                  <a:spLocks noChangeArrowheads="1"/>
                </p:cNvSpPr>
                <p:nvPr/>
              </p:nvSpPr>
              <p:spPr bwMode="auto">
                <a:xfrm>
                  <a:off x="4574" y="3637"/>
                  <a:ext cx="44" cy="463"/>
                </a:xfrm>
                <a:prstGeom prst="rect">
                  <a:avLst/>
                </a:prstGeom>
                <a:pattFill prst="smGrid">
                  <a:fgClr>
                    <a:schemeClr val="bg2"/>
                  </a:fgClr>
                  <a:bgClr>
                    <a:schemeClr val="bg1"/>
                  </a:bgClr>
                </a:patt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5207" name="Group 41"/>
              <p:cNvGrpSpPr>
                <a:grpSpLocks/>
              </p:cNvGrpSpPr>
              <p:nvPr/>
            </p:nvGrpSpPr>
            <p:grpSpPr bwMode="auto">
              <a:xfrm>
                <a:off x="4831" y="3622"/>
                <a:ext cx="131" cy="472"/>
                <a:chOff x="4831" y="3622"/>
                <a:chExt cx="131" cy="472"/>
              </a:xfrm>
            </p:grpSpPr>
            <p:sp>
              <p:nvSpPr>
                <p:cNvPr id="5208" name="Rectangle 39"/>
                <p:cNvSpPr>
                  <a:spLocks noChangeArrowheads="1"/>
                </p:cNvSpPr>
                <p:nvPr/>
              </p:nvSpPr>
              <p:spPr bwMode="auto">
                <a:xfrm>
                  <a:off x="4831" y="3622"/>
                  <a:ext cx="131" cy="472"/>
                </a:xfrm>
                <a:prstGeom prst="rect">
                  <a:avLst/>
                </a:prstGeom>
                <a:solidFill>
                  <a:schemeClr val="accent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09" name="Rectangle 40" descr="Grade fechada"/>
                <p:cNvSpPr>
                  <a:spLocks noChangeArrowheads="1"/>
                </p:cNvSpPr>
                <p:nvPr/>
              </p:nvSpPr>
              <p:spPr bwMode="auto">
                <a:xfrm>
                  <a:off x="4876" y="3630"/>
                  <a:ext cx="44" cy="463"/>
                </a:xfrm>
                <a:prstGeom prst="rect">
                  <a:avLst/>
                </a:prstGeom>
                <a:pattFill prst="smGrid">
                  <a:fgClr>
                    <a:schemeClr val="bg2"/>
                  </a:fgClr>
                  <a:bgClr>
                    <a:schemeClr val="bg1"/>
                  </a:bgClr>
                </a:patt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5143" name="Group 47"/>
            <p:cNvGrpSpPr>
              <a:grpSpLocks/>
            </p:cNvGrpSpPr>
            <p:nvPr/>
          </p:nvGrpSpPr>
          <p:grpSpPr bwMode="auto">
            <a:xfrm>
              <a:off x="4044" y="3291"/>
              <a:ext cx="858" cy="356"/>
              <a:chOff x="4044" y="3291"/>
              <a:chExt cx="858" cy="356"/>
            </a:xfrm>
          </p:grpSpPr>
          <p:sp>
            <p:nvSpPr>
              <p:cNvPr id="5200" name="Line 43"/>
              <p:cNvSpPr>
                <a:spLocks noChangeShapeType="1"/>
              </p:cNvSpPr>
              <p:nvPr/>
            </p:nvSpPr>
            <p:spPr bwMode="auto">
              <a:xfrm>
                <a:off x="4902" y="3314"/>
                <a:ext cx="0" cy="33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stealth" w="med" len="lg"/>
                <a:tailEnd type="stealth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01" name="Line 44"/>
              <p:cNvSpPr>
                <a:spLocks noChangeShapeType="1"/>
              </p:cNvSpPr>
              <p:nvPr/>
            </p:nvSpPr>
            <p:spPr bwMode="auto">
              <a:xfrm>
                <a:off x="4604" y="3291"/>
                <a:ext cx="0" cy="33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stealth" w="med" len="lg"/>
                <a:tailEnd type="stealth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02" name="Line 45"/>
              <p:cNvSpPr>
                <a:spLocks noChangeShapeType="1"/>
              </p:cNvSpPr>
              <p:nvPr/>
            </p:nvSpPr>
            <p:spPr bwMode="auto">
              <a:xfrm>
                <a:off x="4351" y="3291"/>
                <a:ext cx="0" cy="33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stealth" w="med" len="lg"/>
                <a:tailEnd type="stealth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03" name="Line 46"/>
              <p:cNvSpPr>
                <a:spLocks noChangeShapeType="1"/>
              </p:cNvSpPr>
              <p:nvPr/>
            </p:nvSpPr>
            <p:spPr bwMode="auto">
              <a:xfrm>
                <a:off x="4044" y="3291"/>
                <a:ext cx="0" cy="33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stealth" w="med" len="lg"/>
                <a:tailEnd type="stealth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aphicFrame>
          <p:nvGraphicFramePr>
            <p:cNvPr id="5122" name="Object 48"/>
            <p:cNvGraphicFramePr>
              <a:graphicFrameLocks/>
            </p:cNvGraphicFramePr>
            <p:nvPr/>
          </p:nvGraphicFramePr>
          <p:xfrm>
            <a:off x="3356" y="3815"/>
            <a:ext cx="563" cy="363"/>
          </p:xfrm>
          <a:graphic>
            <a:graphicData uri="http://schemas.openxmlformats.org/presentationml/2006/ole">
              <p:oleObj spid="_x0000_s5122" name="Clip" r:id="rId4" imgW="893520" imgH="576000" progId="MS_ClipArt_Gallery.2">
                <p:embed/>
              </p:oleObj>
            </a:graphicData>
          </a:graphic>
        </p:graphicFrame>
        <p:graphicFrame>
          <p:nvGraphicFramePr>
            <p:cNvPr id="5123" name="Object 49"/>
            <p:cNvGraphicFramePr>
              <a:graphicFrameLocks/>
            </p:cNvGraphicFramePr>
            <p:nvPr/>
          </p:nvGraphicFramePr>
          <p:xfrm>
            <a:off x="2636" y="3657"/>
            <a:ext cx="773" cy="153"/>
          </p:xfrm>
          <a:graphic>
            <a:graphicData uri="http://schemas.openxmlformats.org/presentationml/2006/ole">
              <p:oleObj spid="_x0000_s5123" name="Clip" r:id="rId5" imgW="1226880" imgH="242640" progId="MS_ClipArt_Gallery.2">
                <p:embed/>
              </p:oleObj>
            </a:graphicData>
          </a:graphic>
        </p:graphicFrame>
        <p:grpSp>
          <p:nvGrpSpPr>
            <p:cNvPr id="5144" name="Group 89"/>
            <p:cNvGrpSpPr>
              <a:grpSpLocks/>
            </p:cNvGrpSpPr>
            <p:nvPr/>
          </p:nvGrpSpPr>
          <p:grpSpPr bwMode="auto">
            <a:xfrm>
              <a:off x="1232" y="3468"/>
              <a:ext cx="1252" cy="175"/>
              <a:chOff x="1232" y="3468"/>
              <a:chExt cx="1252" cy="175"/>
            </a:xfrm>
          </p:grpSpPr>
          <p:grpSp>
            <p:nvGrpSpPr>
              <p:cNvPr id="5161" name="Group 53"/>
              <p:cNvGrpSpPr>
                <a:grpSpLocks/>
              </p:cNvGrpSpPr>
              <p:nvPr/>
            </p:nvGrpSpPr>
            <p:grpSpPr bwMode="auto">
              <a:xfrm>
                <a:off x="1232" y="3468"/>
                <a:ext cx="1252" cy="175"/>
                <a:chOff x="1232" y="3468"/>
                <a:chExt cx="1252" cy="175"/>
              </a:xfrm>
            </p:grpSpPr>
            <p:sp>
              <p:nvSpPr>
                <p:cNvPr id="5197" name="Rectangle 50"/>
                <p:cNvSpPr>
                  <a:spLocks noChangeArrowheads="1"/>
                </p:cNvSpPr>
                <p:nvPr/>
              </p:nvSpPr>
              <p:spPr bwMode="auto">
                <a:xfrm>
                  <a:off x="1236" y="3616"/>
                  <a:ext cx="1241" cy="27"/>
                </a:xfrm>
                <a:prstGeom prst="rect">
                  <a:avLst/>
                </a:prstGeom>
                <a:solidFill>
                  <a:srgbClr val="C0C0C0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98" name="Freeform 51"/>
                <p:cNvSpPr>
                  <a:spLocks/>
                </p:cNvSpPr>
                <p:nvPr/>
              </p:nvSpPr>
              <p:spPr bwMode="auto">
                <a:xfrm>
                  <a:off x="1232" y="3468"/>
                  <a:ext cx="1252" cy="148"/>
                </a:xfrm>
                <a:custGeom>
                  <a:avLst/>
                  <a:gdLst>
                    <a:gd name="T0" fmla="*/ 0 w 1252"/>
                    <a:gd name="T1" fmla="*/ 147 h 148"/>
                    <a:gd name="T2" fmla="*/ 1251 w 1252"/>
                    <a:gd name="T3" fmla="*/ 147 h 148"/>
                    <a:gd name="T4" fmla="*/ 1178 w 1252"/>
                    <a:gd name="T5" fmla="*/ 1 h 148"/>
                    <a:gd name="T6" fmla="*/ 90 w 1252"/>
                    <a:gd name="T7" fmla="*/ 0 h 148"/>
                    <a:gd name="T8" fmla="*/ 0 w 1252"/>
                    <a:gd name="T9" fmla="*/ 147 h 14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252"/>
                    <a:gd name="T16" fmla="*/ 0 h 148"/>
                    <a:gd name="T17" fmla="*/ 1252 w 1252"/>
                    <a:gd name="T18" fmla="*/ 148 h 14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252" h="148">
                      <a:moveTo>
                        <a:pt x="0" y="147"/>
                      </a:moveTo>
                      <a:lnTo>
                        <a:pt x="1251" y="147"/>
                      </a:lnTo>
                      <a:lnTo>
                        <a:pt x="1178" y="1"/>
                      </a:lnTo>
                      <a:lnTo>
                        <a:pt x="90" y="0"/>
                      </a:lnTo>
                      <a:lnTo>
                        <a:pt x="0" y="147"/>
                      </a:lnTo>
                    </a:path>
                  </a:pathLst>
                </a:custGeom>
                <a:solidFill>
                  <a:srgbClr val="C0C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99" name="Freeform 52"/>
                <p:cNvSpPr>
                  <a:spLocks/>
                </p:cNvSpPr>
                <p:nvPr/>
              </p:nvSpPr>
              <p:spPr bwMode="auto">
                <a:xfrm>
                  <a:off x="1269" y="3485"/>
                  <a:ext cx="1173" cy="113"/>
                </a:xfrm>
                <a:custGeom>
                  <a:avLst/>
                  <a:gdLst>
                    <a:gd name="T0" fmla="*/ 67 w 1173"/>
                    <a:gd name="T1" fmla="*/ 0 h 113"/>
                    <a:gd name="T2" fmla="*/ 0 w 1173"/>
                    <a:gd name="T3" fmla="*/ 112 h 113"/>
                    <a:gd name="T4" fmla="*/ 1172 w 1173"/>
                    <a:gd name="T5" fmla="*/ 112 h 113"/>
                    <a:gd name="T6" fmla="*/ 1118 w 1173"/>
                    <a:gd name="T7" fmla="*/ 0 h 11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73"/>
                    <a:gd name="T13" fmla="*/ 0 h 113"/>
                    <a:gd name="T14" fmla="*/ 1173 w 1173"/>
                    <a:gd name="T15" fmla="*/ 113 h 11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73" h="113">
                      <a:moveTo>
                        <a:pt x="67" y="0"/>
                      </a:moveTo>
                      <a:lnTo>
                        <a:pt x="0" y="112"/>
                      </a:lnTo>
                      <a:lnTo>
                        <a:pt x="1172" y="112"/>
                      </a:lnTo>
                      <a:lnTo>
                        <a:pt x="1118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5162" name="Group 60"/>
              <p:cNvGrpSpPr>
                <a:grpSpLocks/>
              </p:cNvGrpSpPr>
              <p:nvPr/>
            </p:nvGrpSpPr>
            <p:grpSpPr bwMode="auto">
              <a:xfrm>
                <a:off x="1370" y="3482"/>
                <a:ext cx="986" cy="33"/>
                <a:chOff x="1370" y="3482"/>
                <a:chExt cx="986" cy="33"/>
              </a:xfrm>
            </p:grpSpPr>
            <p:sp>
              <p:nvSpPr>
                <p:cNvPr id="5191" name="Freeform 54"/>
                <p:cNvSpPr>
                  <a:spLocks/>
                </p:cNvSpPr>
                <p:nvPr/>
              </p:nvSpPr>
              <p:spPr bwMode="auto">
                <a:xfrm>
                  <a:off x="1370" y="3482"/>
                  <a:ext cx="40" cy="22"/>
                </a:xfrm>
                <a:custGeom>
                  <a:avLst/>
                  <a:gdLst>
                    <a:gd name="T0" fmla="*/ 10 w 40"/>
                    <a:gd name="T1" fmla="*/ 0 h 22"/>
                    <a:gd name="T2" fmla="*/ 39 w 40"/>
                    <a:gd name="T3" fmla="*/ 0 h 22"/>
                    <a:gd name="T4" fmla="*/ 29 w 40"/>
                    <a:gd name="T5" fmla="*/ 21 h 22"/>
                    <a:gd name="T6" fmla="*/ 0 w 40"/>
                    <a:gd name="T7" fmla="*/ 21 h 22"/>
                    <a:gd name="T8" fmla="*/ 10 w 40"/>
                    <a:gd name="T9" fmla="*/ 0 h 2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0"/>
                    <a:gd name="T16" fmla="*/ 0 h 22"/>
                    <a:gd name="T17" fmla="*/ 40 w 40"/>
                    <a:gd name="T18" fmla="*/ 22 h 2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0" h="22">
                      <a:moveTo>
                        <a:pt x="10" y="0"/>
                      </a:moveTo>
                      <a:lnTo>
                        <a:pt x="39" y="0"/>
                      </a:lnTo>
                      <a:lnTo>
                        <a:pt x="29" y="21"/>
                      </a:lnTo>
                      <a:lnTo>
                        <a:pt x="0" y="21"/>
                      </a:lnTo>
                      <a:lnTo>
                        <a:pt x="10" y="0"/>
                      </a:lnTo>
                    </a:path>
                  </a:pathLst>
                </a:custGeom>
                <a:solidFill>
                  <a:srgbClr val="80808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92" name="Freeform 55"/>
                <p:cNvSpPr>
                  <a:spLocks/>
                </p:cNvSpPr>
                <p:nvPr/>
              </p:nvSpPr>
              <p:spPr bwMode="auto">
                <a:xfrm>
                  <a:off x="1466" y="3482"/>
                  <a:ext cx="156" cy="21"/>
                </a:xfrm>
                <a:custGeom>
                  <a:avLst/>
                  <a:gdLst>
                    <a:gd name="T0" fmla="*/ 6 w 156"/>
                    <a:gd name="T1" fmla="*/ 0 h 21"/>
                    <a:gd name="T2" fmla="*/ 155 w 156"/>
                    <a:gd name="T3" fmla="*/ 0 h 21"/>
                    <a:gd name="T4" fmla="*/ 149 w 156"/>
                    <a:gd name="T5" fmla="*/ 20 h 21"/>
                    <a:gd name="T6" fmla="*/ 0 w 156"/>
                    <a:gd name="T7" fmla="*/ 20 h 21"/>
                    <a:gd name="T8" fmla="*/ 6 w 156"/>
                    <a:gd name="T9" fmla="*/ 0 h 2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56"/>
                    <a:gd name="T16" fmla="*/ 0 h 21"/>
                    <a:gd name="T17" fmla="*/ 156 w 156"/>
                    <a:gd name="T18" fmla="*/ 21 h 2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56" h="21">
                      <a:moveTo>
                        <a:pt x="6" y="0"/>
                      </a:moveTo>
                      <a:lnTo>
                        <a:pt x="155" y="0"/>
                      </a:lnTo>
                      <a:lnTo>
                        <a:pt x="149" y="20"/>
                      </a:lnTo>
                      <a:lnTo>
                        <a:pt x="0" y="20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rgbClr val="80808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93" name="Freeform 56"/>
                <p:cNvSpPr>
                  <a:spLocks/>
                </p:cNvSpPr>
                <p:nvPr/>
              </p:nvSpPr>
              <p:spPr bwMode="auto">
                <a:xfrm>
                  <a:off x="1666" y="3482"/>
                  <a:ext cx="148" cy="22"/>
                </a:xfrm>
                <a:custGeom>
                  <a:avLst/>
                  <a:gdLst>
                    <a:gd name="T0" fmla="*/ 5 w 148"/>
                    <a:gd name="T1" fmla="*/ 0 h 22"/>
                    <a:gd name="T2" fmla="*/ 147 w 148"/>
                    <a:gd name="T3" fmla="*/ 0 h 22"/>
                    <a:gd name="T4" fmla="*/ 145 w 148"/>
                    <a:gd name="T5" fmla="*/ 21 h 22"/>
                    <a:gd name="T6" fmla="*/ 0 w 148"/>
                    <a:gd name="T7" fmla="*/ 21 h 22"/>
                    <a:gd name="T8" fmla="*/ 5 w 148"/>
                    <a:gd name="T9" fmla="*/ 0 h 2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48"/>
                    <a:gd name="T16" fmla="*/ 0 h 22"/>
                    <a:gd name="T17" fmla="*/ 148 w 148"/>
                    <a:gd name="T18" fmla="*/ 22 h 2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48" h="22">
                      <a:moveTo>
                        <a:pt x="5" y="0"/>
                      </a:moveTo>
                      <a:lnTo>
                        <a:pt x="147" y="0"/>
                      </a:lnTo>
                      <a:lnTo>
                        <a:pt x="145" y="21"/>
                      </a:lnTo>
                      <a:lnTo>
                        <a:pt x="0" y="21"/>
                      </a:lnTo>
                      <a:lnTo>
                        <a:pt x="5" y="0"/>
                      </a:lnTo>
                    </a:path>
                  </a:pathLst>
                </a:custGeom>
                <a:solidFill>
                  <a:srgbClr val="80808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94" name="Freeform 57"/>
                <p:cNvSpPr>
                  <a:spLocks/>
                </p:cNvSpPr>
                <p:nvPr/>
              </p:nvSpPr>
              <p:spPr bwMode="auto">
                <a:xfrm>
                  <a:off x="1843" y="3482"/>
                  <a:ext cx="151" cy="22"/>
                </a:xfrm>
                <a:custGeom>
                  <a:avLst/>
                  <a:gdLst>
                    <a:gd name="T0" fmla="*/ 1 w 151"/>
                    <a:gd name="T1" fmla="*/ 0 h 22"/>
                    <a:gd name="T2" fmla="*/ 150 w 151"/>
                    <a:gd name="T3" fmla="*/ 0 h 22"/>
                    <a:gd name="T4" fmla="*/ 150 w 151"/>
                    <a:gd name="T5" fmla="*/ 21 h 22"/>
                    <a:gd name="T6" fmla="*/ 0 w 151"/>
                    <a:gd name="T7" fmla="*/ 21 h 22"/>
                    <a:gd name="T8" fmla="*/ 1 w 151"/>
                    <a:gd name="T9" fmla="*/ 0 h 2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51"/>
                    <a:gd name="T16" fmla="*/ 0 h 22"/>
                    <a:gd name="T17" fmla="*/ 151 w 151"/>
                    <a:gd name="T18" fmla="*/ 22 h 2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51" h="22">
                      <a:moveTo>
                        <a:pt x="1" y="0"/>
                      </a:moveTo>
                      <a:lnTo>
                        <a:pt x="150" y="0"/>
                      </a:lnTo>
                      <a:lnTo>
                        <a:pt x="150" y="21"/>
                      </a:lnTo>
                      <a:lnTo>
                        <a:pt x="0" y="21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80808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95" name="Freeform 58"/>
                <p:cNvSpPr>
                  <a:spLocks/>
                </p:cNvSpPr>
                <p:nvPr/>
              </p:nvSpPr>
              <p:spPr bwMode="auto">
                <a:xfrm>
                  <a:off x="2026" y="3482"/>
                  <a:ext cx="134" cy="24"/>
                </a:xfrm>
                <a:custGeom>
                  <a:avLst/>
                  <a:gdLst>
                    <a:gd name="T0" fmla="*/ 0 w 134"/>
                    <a:gd name="T1" fmla="*/ 0 h 24"/>
                    <a:gd name="T2" fmla="*/ 129 w 134"/>
                    <a:gd name="T3" fmla="*/ 0 h 24"/>
                    <a:gd name="T4" fmla="*/ 133 w 134"/>
                    <a:gd name="T5" fmla="*/ 23 h 24"/>
                    <a:gd name="T6" fmla="*/ 0 w 134"/>
                    <a:gd name="T7" fmla="*/ 23 h 24"/>
                    <a:gd name="T8" fmla="*/ 0 w 134"/>
                    <a:gd name="T9" fmla="*/ 0 h 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4"/>
                    <a:gd name="T16" fmla="*/ 0 h 24"/>
                    <a:gd name="T17" fmla="*/ 134 w 134"/>
                    <a:gd name="T18" fmla="*/ 24 h 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4" h="24">
                      <a:moveTo>
                        <a:pt x="0" y="0"/>
                      </a:moveTo>
                      <a:lnTo>
                        <a:pt x="129" y="0"/>
                      </a:lnTo>
                      <a:lnTo>
                        <a:pt x="133" y="23"/>
                      </a:lnTo>
                      <a:lnTo>
                        <a:pt x="0" y="23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80808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96" name="Freeform 59"/>
                <p:cNvSpPr>
                  <a:spLocks/>
                </p:cNvSpPr>
                <p:nvPr/>
              </p:nvSpPr>
              <p:spPr bwMode="auto">
                <a:xfrm>
                  <a:off x="2192" y="3495"/>
                  <a:ext cx="164" cy="20"/>
                </a:xfrm>
                <a:custGeom>
                  <a:avLst/>
                  <a:gdLst>
                    <a:gd name="T0" fmla="*/ 0 w 164"/>
                    <a:gd name="T1" fmla="*/ 0 h 20"/>
                    <a:gd name="T2" fmla="*/ 148 w 164"/>
                    <a:gd name="T3" fmla="*/ 0 h 20"/>
                    <a:gd name="T4" fmla="*/ 163 w 164"/>
                    <a:gd name="T5" fmla="*/ 19 h 20"/>
                    <a:gd name="T6" fmla="*/ 6 w 164"/>
                    <a:gd name="T7" fmla="*/ 19 h 20"/>
                    <a:gd name="T8" fmla="*/ 0 w 164"/>
                    <a:gd name="T9" fmla="*/ 0 h 2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64"/>
                    <a:gd name="T16" fmla="*/ 0 h 20"/>
                    <a:gd name="T17" fmla="*/ 164 w 164"/>
                    <a:gd name="T18" fmla="*/ 20 h 2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64" h="20">
                      <a:moveTo>
                        <a:pt x="0" y="0"/>
                      </a:moveTo>
                      <a:lnTo>
                        <a:pt x="148" y="0"/>
                      </a:lnTo>
                      <a:lnTo>
                        <a:pt x="163" y="19"/>
                      </a:lnTo>
                      <a:lnTo>
                        <a:pt x="6" y="19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80808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5163" name="Group 88"/>
              <p:cNvGrpSpPr>
                <a:grpSpLocks/>
              </p:cNvGrpSpPr>
              <p:nvPr/>
            </p:nvGrpSpPr>
            <p:grpSpPr bwMode="auto">
              <a:xfrm>
                <a:off x="1332" y="3521"/>
                <a:ext cx="1036" cy="59"/>
                <a:chOff x="1332" y="3521"/>
                <a:chExt cx="1036" cy="59"/>
              </a:xfrm>
            </p:grpSpPr>
            <p:grpSp>
              <p:nvGrpSpPr>
                <p:cNvPr id="5164" name="Group 65"/>
                <p:cNvGrpSpPr>
                  <a:grpSpLocks/>
                </p:cNvGrpSpPr>
                <p:nvPr/>
              </p:nvGrpSpPr>
              <p:grpSpPr bwMode="auto">
                <a:xfrm>
                  <a:off x="1422" y="3523"/>
                  <a:ext cx="512" cy="52"/>
                  <a:chOff x="1422" y="3523"/>
                  <a:chExt cx="512" cy="52"/>
                </a:xfrm>
              </p:grpSpPr>
              <p:sp>
                <p:nvSpPr>
                  <p:cNvPr id="5187" name="Line 61"/>
                  <p:cNvSpPr>
                    <a:spLocks noChangeShapeType="1"/>
                  </p:cNvSpPr>
                  <p:nvPr/>
                </p:nvSpPr>
                <p:spPr bwMode="auto">
                  <a:xfrm>
                    <a:off x="1422" y="3523"/>
                    <a:ext cx="484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188" name="Line 62"/>
                  <p:cNvSpPr>
                    <a:spLocks noChangeShapeType="1"/>
                  </p:cNvSpPr>
                  <p:nvPr/>
                </p:nvSpPr>
                <p:spPr bwMode="auto">
                  <a:xfrm>
                    <a:off x="1443" y="3541"/>
                    <a:ext cx="491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189" name="Line 63"/>
                  <p:cNvSpPr>
                    <a:spLocks noChangeShapeType="1"/>
                  </p:cNvSpPr>
                  <p:nvPr/>
                </p:nvSpPr>
                <p:spPr bwMode="auto">
                  <a:xfrm>
                    <a:off x="1448" y="3556"/>
                    <a:ext cx="428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190" name="Line 64"/>
                  <p:cNvSpPr>
                    <a:spLocks noChangeShapeType="1"/>
                  </p:cNvSpPr>
                  <p:nvPr/>
                </p:nvSpPr>
                <p:spPr bwMode="auto">
                  <a:xfrm>
                    <a:off x="1459" y="3575"/>
                    <a:ext cx="55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165" name="Group 69"/>
                <p:cNvGrpSpPr>
                  <a:grpSpLocks/>
                </p:cNvGrpSpPr>
                <p:nvPr/>
              </p:nvGrpSpPr>
              <p:grpSpPr bwMode="auto">
                <a:xfrm>
                  <a:off x="1332" y="3531"/>
                  <a:ext cx="86" cy="32"/>
                  <a:chOff x="1332" y="3531"/>
                  <a:chExt cx="86" cy="32"/>
                </a:xfrm>
              </p:grpSpPr>
              <p:sp>
                <p:nvSpPr>
                  <p:cNvPr id="5184" name="Line 66"/>
                  <p:cNvSpPr>
                    <a:spLocks noChangeShapeType="1"/>
                  </p:cNvSpPr>
                  <p:nvPr/>
                </p:nvSpPr>
                <p:spPr bwMode="auto">
                  <a:xfrm>
                    <a:off x="1355" y="3531"/>
                    <a:ext cx="48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185" name="Line 67"/>
                  <p:cNvSpPr>
                    <a:spLocks noChangeShapeType="1"/>
                  </p:cNvSpPr>
                  <p:nvPr/>
                </p:nvSpPr>
                <p:spPr bwMode="auto">
                  <a:xfrm>
                    <a:off x="1346" y="3548"/>
                    <a:ext cx="46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186" name="Line 68"/>
                  <p:cNvSpPr>
                    <a:spLocks noChangeShapeType="1"/>
                  </p:cNvSpPr>
                  <p:nvPr/>
                </p:nvSpPr>
                <p:spPr bwMode="auto">
                  <a:xfrm>
                    <a:off x="1332" y="3563"/>
                    <a:ext cx="86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166" name="Group 76"/>
                <p:cNvGrpSpPr>
                  <a:grpSpLocks/>
                </p:cNvGrpSpPr>
                <p:nvPr/>
              </p:nvGrpSpPr>
              <p:grpSpPr bwMode="auto">
                <a:xfrm>
                  <a:off x="1532" y="3521"/>
                  <a:ext cx="469" cy="55"/>
                  <a:chOff x="1532" y="3521"/>
                  <a:chExt cx="469" cy="55"/>
                </a:xfrm>
              </p:grpSpPr>
              <p:sp>
                <p:nvSpPr>
                  <p:cNvPr id="5178" name="Line 70"/>
                  <p:cNvSpPr>
                    <a:spLocks noChangeShapeType="1"/>
                  </p:cNvSpPr>
                  <p:nvPr/>
                </p:nvSpPr>
                <p:spPr bwMode="auto">
                  <a:xfrm>
                    <a:off x="1532" y="3575"/>
                    <a:ext cx="292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179" name="Line 71"/>
                  <p:cNvSpPr>
                    <a:spLocks noChangeShapeType="1"/>
                  </p:cNvSpPr>
                  <p:nvPr/>
                </p:nvSpPr>
                <p:spPr bwMode="auto">
                  <a:xfrm>
                    <a:off x="1930" y="3521"/>
                    <a:ext cx="68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180" name="Line 72"/>
                  <p:cNvSpPr>
                    <a:spLocks noChangeShapeType="1"/>
                  </p:cNvSpPr>
                  <p:nvPr/>
                </p:nvSpPr>
                <p:spPr bwMode="auto">
                  <a:xfrm>
                    <a:off x="1948" y="3541"/>
                    <a:ext cx="53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181" name="Line 73"/>
                  <p:cNvSpPr>
                    <a:spLocks noChangeShapeType="1"/>
                  </p:cNvSpPr>
                  <p:nvPr/>
                </p:nvSpPr>
                <p:spPr bwMode="auto">
                  <a:xfrm>
                    <a:off x="1911" y="3558"/>
                    <a:ext cx="90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182" name="Line 74"/>
                  <p:cNvSpPr>
                    <a:spLocks noChangeShapeType="1"/>
                  </p:cNvSpPr>
                  <p:nvPr/>
                </p:nvSpPr>
                <p:spPr bwMode="auto">
                  <a:xfrm>
                    <a:off x="1837" y="3575"/>
                    <a:ext cx="45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183" name="Line 75"/>
                  <p:cNvSpPr>
                    <a:spLocks noChangeShapeType="1"/>
                  </p:cNvSpPr>
                  <p:nvPr/>
                </p:nvSpPr>
                <p:spPr bwMode="auto">
                  <a:xfrm>
                    <a:off x="1897" y="3576"/>
                    <a:ext cx="100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167" name="Group 80"/>
                <p:cNvGrpSpPr>
                  <a:grpSpLocks/>
                </p:cNvGrpSpPr>
                <p:nvPr/>
              </p:nvGrpSpPr>
              <p:grpSpPr bwMode="auto">
                <a:xfrm>
                  <a:off x="2026" y="3531"/>
                  <a:ext cx="144" cy="46"/>
                  <a:chOff x="2026" y="3531"/>
                  <a:chExt cx="144" cy="46"/>
                </a:xfrm>
              </p:grpSpPr>
              <p:sp>
                <p:nvSpPr>
                  <p:cNvPr id="5175" name="Line 77"/>
                  <p:cNvSpPr>
                    <a:spLocks noChangeShapeType="1"/>
                  </p:cNvSpPr>
                  <p:nvPr/>
                </p:nvSpPr>
                <p:spPr bwMode="auto">
                  <a:xfrm>
                    <a:off x="2026" y="3531"/>
                    <a:ext cx="135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176" name="Line 78"/>
                  <p:cNvSpPr>
                    <a:spLocks noChangeShapeType="1"/>
                  </p:cNvSpPr>
                  <p:nvPr/>
                </p:nvSpPr>
                <p:spPr bwMode="auto">
                  <a:xfrm>
                    <a:off x="2044" y="3552"/>
                    <a:ext cx="120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177" name="Line 79"/>
                  <p:cNvSpPr>
                    <a:spLocks noChangeShapeType="1"/>
                  </p:cNvSpPr>
                  <p:nvPr/>
                </p:nvSpPr>
                <p:spPr bwMode="auto">
                  <a:xfrm>
                    <a:off x="2046" y="3577"/>
                    <a:ext cx="124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168" name="Group 87"/>
                <p:cNvGrpSpPr>
                  <a:grpSpLocks/>
                </p:cNvGrpSpPr>
                <p:nvPr/>
              </p:nvGrpSpPr>
              <p:grpSpPr bwMode="auto">
                <a:xfrm>
                  <a:off x="2196" y="3531"/>
                  <a:ext cx="172" cy="49"/>
                  <a:chOff x="2196" y="3531"/>
                  <a:chExt cx="172" cy="49"/>
                </a:xfrm>
              </p:grpSpPr>
              <p:sp>
                <p:nvSpPr>
                  <p:cNvPr id="5169" name="Line 81"/>
                  <p:cNvSpPr>
                    <a:spLocks noChangeShapeType="1"/>
                  </p:cNvSpPr>
                  <p:nvPr/>
                </p:nvSpPr>
                <p:spPr bwMode="auto">
                  <a:xfrm>
                    <a:off x="2209" y="3531"/>
                    <a:ext cx="130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170" name="Line 82"/>
                  <p:cNvSpPr>
                    <a:spLocks noChangeShapeType="1"/>
                  </p:cNvSpPr>
                  <p:nvPr/>
                </p:nvSpPr>
                <p:spPr bwMode="auto">
                  <a:xfrm>
                    <a:off x="2196" y="3549"/>
                    <a:ext cx="106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171" name="Line 83"/>
                  <p:cNvSpPr>
                    <a:spLocks noChangeShapeType="1"/>
                  </p:cNvSpPr>
                  <p:nvPr/>
                </p:nvSpPr>
                <p:spPr bwMode="auto">
                  <a:xfrm>
                    <a:off x="2209" y="3563"/>
                    <a:ext cx="98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172" name="Line 84"/>
                  <p:cNvSpPr>
                    <a:spLocks noChangeShapeType="1"/>
                  </p:cNvSpPr>
                  <p:nvPr/>
                </p:nvSpPr>
                <p:spPr bwMode="auto">
                  <a:xfrm>
                    <a:off x="2206" y="3580"/>
                    <a:ext cx="122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173" name="Line 85"/>
                  <p:cNvSpPr>
                    <a:spLocks noChangeShapeType="1"/>
                  </p:cNvSpPr>
                  <p:nvPr/>
                </p:nvSpPr>
                <p:spPr bwMode="auto">
                  <a:xfrm>
                    <a:off x="2325" y="3550"/>
                    <a:ext cx="34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174" name="Line 86"/>
                  <p:cNvSpPr>
                    <a:spLocks noChangeShapeType="1"/>
                  </p:cNvSpPr>
                  <p:nvPr/>
                </p:nvSpPr>
                <p:spPr bwMode="auto">
                  <a:xfrm>
                    <a:off x="2337" y="3572"/>
                    <a:ext cx="31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5145" name="Line 90"/>
            <p:cNvSpPr>
              <a:spLocks noChangeShapeType="1"/>
            </p:cNvSpPr>
            <p:nvPr/>
          </p:nvSpPr>
          <p:spPr bwMode="auto">
            <a:xfrm flipH="1">
              <a:off x="1873" y="3286"/>
              <a:ext cx="16" cy="1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stealth" w="med" len="lg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6" name="Line 91"/>
            <p:cNvSpPr>
              <a:spLocks noChangeShapeType="1"/>
            </p:cNvSpPr>
            <p:nvPr/>
          </p:nvSpPr>
          <p:spPr bwMode="auto">
            <a:xfrm>
              <a:off x="3002" y="3312"/>
              <a:ext cx="0" cy="33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stealth" w="med" len="lg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7" name="Line 92"/>
            <p:cNvSpPr>
              <a:spLocks noChangeShapeType="1"/>
            </p:cNvSpPr>
            <p:nvPr/>
          </p:nvSpPr>
          <p:spPr bwMode="auto">
            <a:xfrm>
              <a:off x="3608" y="3298"/>
              <a:ext cx="0" cy="52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stealth" w="med" len="lg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8" name="Rectangle 93"/>
            <p:cNvSpPr>
              <a:spLocks noChangeArrowheads="1"/>
            </p:cNvSpPr>
            <p:nvPr/>
          </p:nvSpPr>
          <p:spPr bwMode="auto">
            <a:xfrm>
              <a:off x="3896" y="4081"/>
              <a:ext cx="11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800" i="0">
                  <a:latin typeface="Times New Roman"/>
                </a:rPr>
                <a:t>ISA ou EISA slots</a:t>
              </a:r>
            </a:p>
          </p:txBody>
        </p:sp>
        <p:sp>
          <p:nvSpPr>
            <p:cNvPr id="5149" name="Rectangle 94"/>
            <p:cNvSpPr>
              <a:spLocks noChangeArrowheads="1"/>
            </p:cNvSpPr>
            <p:nvPr/>
          </p:nvSpPr>
          <p:spPr bwMode="auto">
            <a:xfrm>
              <a:off x="2834" y="912"/>
              <a:ext cx="82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i="0">
                  <a:latin typeface="Times New Roman"/>
                </a:rPr>
                <a:t>Memória</a:t>
              </a:r>
            </a:p>
          </p:txBody>
        </p:sp>
        <p:grpSp>
          <p:nvGrpSpPr>
            <p:cNvPr id="5150" name="Group 97"/>
            <p:cNvGrpSpPr>
              <a:grpSpLocks/>
            </p:cNvGrpSpPr>
            <p:nvPr/>
          </p:nvGrpSpPr>
          <p:grpSpPr bwMode="auto">
            <a:xfrm>
              <a:off x="3088" y="2469"/>
              <a:ext cx="131" cy="568"/>
              <a:chOff x="3088" y="2469"/>
              <a:chExt cx="131" cy="568"/>
            </a:xfrm>
          </p:grpSpPr>
          <p:sp>
            <p:nvSpPr>
              <p:cNvPr id="5159" name="Rectangle 95"/>
              <p:cNvSpPr>
                <a:spLocks noChangeArrowheads="1"/>
              </p:cNvSpPr>
              <p:nvPr/>
            </p:nvSpPr>
            <p:spPr bwMode="auto">
              <a:xfrm>
                <a:off x="3088" y="2469"/>
                <a:ext cx="131" cy="568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hlink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60" name="Rectangle 96" descr="Grade fechada"/>
              <p:cNvSpPr>
                <a:spLocks noChangeArrowheads="1"/>
              </p:cNvSpPr>
              <p:nvPr/>
            </p:nvSpPr>
            <p:spPr bwMode="auto">
              <a:xfrm>
                <a:off x="3133" y="2478"/>
                <a:ext cx="44" cy="558"/>
              </a:xfrm>
              <a:prstGeom prst="rect">
                <a:avLst/>
              </a:prstGeom>
              <a:pattFill prst="smGrid">
                <a:fgClr>
                  <a:schemeClr val="bg2"/>
                </a:fgClr>
                <a:bgClr>
                  <a:schemeClr val="bg1"/>
                </a:bgClr>
              </a:pattFill>
              <a:ln w="12700">
                <a:solidFill>
                  <a:schemeClr val="hlink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151" name="Group 100"/>
            <p:cNvGrpSpPr>
              <a:grpSpLocks/>
            </p:cNvGrpSpPr>
            <p:nvPr/>
          </p:nvGrpSpPr>
          <p:grpSpPr bwMode="auto">
            <a:xfrm>
              <a:off x="3372" y="2472"/>
              <a:ext cx="131" cy="568"/>
              <a:chOff x="3372" y="2472"/>
              <a:chExt cx="131" cy="568"/>
            </a:xfrm>
          </p:grpSpPr>
          <p:sp>
            <p:nvSpPr>
              <p:cNvPr id="5157" name="Rectangle 98"/>
              <p:cNvSpPr>
                <a:spLocks noChangeArrowheads="1"/>
              </p:cNvSpPr>
              <p:nvPr/>
            </p:nvSpPr>
            <p:spPr bwMode="auto">
              <a:xfrm>
                <a:off x="3372" y="2472"/>
                <a:ext cx="131" cy="568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hlink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8" name="Rectangle 99" descr="Grade fechada"/>
              <p:cNvSpPr>
                <a:spLocks noChangeArrowheads="1"/>
              </p:cNvSpPr>
              <p:nvPr/>
            </p:nvSpPr>
            <p:spPr bwMode="auto">
              <a:xfrm>
                <a:off x="3417" y="2481"/>
                <a:ext cx="44" cy="558"/>
              </a:xfrm>
              <a:prstGeom prst="rect">
                <a:avLst/>
              </a:prstGeom>
              <a:pattFill prst="smGrid">
                <a:fgClr>
                  <a:schemeClr val="bg2"/>
                </a:fgClr>
                <a:bgClr>
                  <a:schemeClr val="bg1"/>
                </a:bgClr>
              </a:pattFill>
              <a:ln w="12700">
                <a:solidFill>
                  <a:schemeClr val="hlink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152" name="Line 101"/>
            <p:cNvSpPr>
              <a:spLocks noChangeShapeType="1"/>
            </p:cNvSpPr>
            <p:nvPr/>
          </p:nvSpPr>
          <p:spPr bwMode="auto">
            <a:xfrm>
              <a:off x="3164" y="2107"/>
              <a:ext cx="0" cy="344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stealth" w="med" len="lg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3" name="Line 102"/>
            <p:cNvSpPr>
              <a:spLocks noChangeShapeType="1"/>
            </p:cNvSpPr>
            <p:nvPr/>
          </p:nvSpPr>
          <p:spPr bwMode="auto">
            <a:xfrm>
              <a:off x="3440" y="2108"/>
              <a:ext cx="0" cy="344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stealth" w="med" len="lg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4" name="Rectangle 103"/>
            <p:cNvSpPr>
              <a:spLocks noChangeArrowheads="1"/>
            </p:cNvSpPr>
            <p:nvPr/>
          </p:nvSpPr>
          <p:spPr bwMode="auto">
            <a:xfrm>
              <a:off x="3039" y="1860"/>
              <a:ext cx="13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800" b="1" i="0">
                  <a:solidFill>
                    <a:schemeClr val="tx2"/>
                  </a:solidFill>
                  <a:latin typeface="Times New Roman"/>
                </a:rPr>
                <a:t>VL-VESA Local bus</a:t>
              </a:r>
            </a:p>
          </p:txBody>
        </p:sp>
        <p:sp>
          <p:nvSpPr>
            <p:cNvPr id="5155" name="Line 104"/>
            <p:cNvSpPr>
              <a:spLocks noChangeShapeType="1"/>
            </p:cNvSpPr>
            <p:nvPr/>
          </p:nvSpPr>
          <p:spPr bwMode="auto">
            <a:xfrm>
              <a:off x="4722" y="1775"/>
              <a:ext cx="0" cy="31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stealth" w="med" len="lg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6" name="Line 105"/>
            <p:cNvSpPr>
              <a:spLocks noChangeShapeType="1"/>
            </p:cNvSpPr>
            <p:nvPr/>
          </p:nvSpPr>
          <p:spPr bwMode="auto">
            <a:xfrm>
              <a:off x="1799" y="2111"/>
              <a:ext cx="5" cy="47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stealth" w="med" len="lg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>
          <a:xfrm>
            <a:off x="1447800" y="19050"/>
            <a:ext cx="8412163" cy="1162050"/>
          </a:xfrm>
          <a:noFill/>
        </p:spPr>
        <p:txBody>
          <a:bodyPr/>
          <a:lstStyle/>
          <a:p>
            <a:r>
              <a:rPr lang="pt-BR" smtClean="0"/>
              <a:t>PCI Bus </a:t>
            </a:r>
            <a:r>
              <a:rPr lang="pt-BR" sz="3200" smtClean="0"/>
              <a:t>(Peripheral Component Interconnect)</a:t>
            </a:r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176338" y="1506538"/>
            <a:ext cx="8729662" cy="5351462"/>
          </a:xfrm>
          <a:noFill/>
        </p:spPr>
        <p:txBody>
          <a:bodyPr/>
          <a:lstStyle/>
          <a:p>
            <a:r>
              <a:rPr lang="pt-BR" sz="2800" smtClean="0"/>
              <a:t>Definido pela Intel para estabelecer um padrão de barramento de alta performance que permitisse diferenciações na implementação.</a:t>
            </a:r>
          </a:p>
          <a:p>
            <a:pPr algn="just"/>
            <a:r>
              <a:rPr lang="pt-BR" sz="2800" smtClean="0">
                <a:solidFill>
                  <a:schemeClr val="tx2"/>
                </a:solidFill>
              </a:rPr>
              <a:t>Características</a:t>
            </a:r>
            <a:endParaRPr lang="pt-BR" sz="2800" smtClean="0"/>
          </a:p>
          <a:p>
            <a:pPr lvl="1" algn="just"/>
            <a:r>
              <a:rPr lang="pt-BR" sz="2400" smtClean="0"/>
              <a:t>Barramento síncrono.</a:t>
            </a:r>
          </a:p>
          <a:p>
            <a:pPr lvl="1" algn="just"/>
            <a:r>
              <a:rPr lang="pt-BR" sz="2400" smtClean="0"/>
              <a:t>Arbitragem centralizada</a:t>
            </a:r>
          </a:p>
          <a:p>
            <a:pPr lvl="1" algn="just"/>
            <a:r>
              <a:rPr lang="pt-BR" sz="2400" smtClean="0"/>
              <a:t>32 ou 64 bits, 33 MHz (ou 66MHz, na versão 2.1).</a:t>
            </a:r>
          </a:p>
          <a:p>
            <a:pPr lvl="1" algn="just"/>
            <a:r>
              <a:rPr lang="pt-BR" sz="2400" smtClean="0"/>
              <a:t>Dados e endereços são multiplexados.</a:t>
            </a:r>
          </a:p>
          <a:p>
            <a:pPr lvl="1" algn="just"/>
            <a:r>
              <a:rPr lang="pt-BR" sz="2400" smtClean="0"/>
              <a:t>133 MB/s </a:t>
            </a:r>
            <a:r>
              <a:rPr lang="pt-BR" sz="2000" smtClean="0"/>
              <a:t>(4 bytes x 33MHz)</a:t>
            </a:r>
            <a:r>
              <a:rPr lang="pt-BR" sz="2400" smtClean="0"/>
              <a:t> até 533 MB/s </a:t>
            </a:r>
            <a:r>
              <a:rPr lang="pt-BR" sz="2000" smtClean="0"/>
              <a:t>(8 bytes x 66 MHz)</a:t>
            </a:r>
            <a:endParaRPr lang="pt-BR" sz="2400" smtClean="0"/>
          </a:p>
          <a:p>
            <a:pPr lvl="1" algn="just"/>
            <a:r>
              <a:rPr lang="pt-BR" sz="2400" smtClean="0"/>
              <a:t>Cada controlador permite cerca de 4 dispositivos</a:t>
            </a:r>
          </a:p>
          <a:p>
            <a:pPr lvl="1" algn="just"/>
            <a:r>
              <a:rPr lang="pt-BR" sz="2400" smtClean="0"/>
              <a:t>Plug-and-Play</a:t>
            </a:r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PCI bus - </a:t>
            </a:r>
            <a:r>
              <a:rPr lang="pt-BR" sz="3200" smtClean="0"/>
              <a:t>Características</a:t>
            </a: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308100" y="1600200"/>
            <a:ext cx="8494713" cy="4114800"/>
          </a:xfrm>
          <a:noFill/>
        </p:spPr>
        <p:txBody>
          <a:bodyPr/>
          <a:lstStyle/>
          <a:p>
            <a:pPr algn="just"/>
            <a:r>
              <a:rPr lang="pt-BR" sz="2800" smtClean="0"/>
              <a:t>Controlador do PCI e interfaces das placas de expansão são independentes (isso não acontece com o VL-bus).</a:t>
            </a:r>
          </a:p>
          <a:p>
            <a:pPr lvl="1" algn="just"/>
            <a:r>
              <a:rPr lang="pt-BR" sz="2600" smtClean="0"/>
              <a:t>Transição eficiente para futuras gerações de processadores  e multiprocessadores.</a:t>
            </a:r>
          </a:p>
          <a:p>
            <a:pPr lvl="1" algn="just"/>
            <a:r>
              <a:rPr lang="pt-BR" sz="2600" smtClean="0"/>
              <a:t>Permite que CPUs diferentes usem este barramento (ex. computadores Macintosh) fazendo com que fabricantes de placas de expansão possam vender para qualquer sistema com barramento PCI.</a:t>
            </a: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2"/>
          <p:cNvSpPr>
            <a:spLocks noChangeArrowheads="1"/>
          </p:cNvSpPr>
          <p:nvPr/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2" name="Rectangle 3"/>
          <p:cNvSpPr>
            <a:spLocks noChangeArrowheads="1"/>
          </p:cNvSpPr>
          <p:nvPr/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3" name="Rectangle 4"/>
          <p:cNvSpPr>
            <a:spLocks noGrp="1" noChangeArrowheads="1"/>
          </p:cNvSpPr>
          <p:nvPr>
            <p:ph type="title"/>
          </p:nvPr>
        </p:nvSpPr>
        <p:spPr>
          <a:xfrm>
            <a:off x="1849438" y="222250"/>
            <a:ext cx="4086225" cy="1143000"/>
          </a:xfrm>
          <a:noFill/>
        </p:spPr>
        <p:txBody>
          <a:bodyPr/>
          <a:lstStyle/>
          <a:p>
            <a:r>
              <a:rPr lang="pt-BR" smtClean="0"/>
              <a:t>PCI Bus </a:t>
            </a:r>
          </a:p>
        </p:txBody>
      </p:sp>
      <p:sp>
        <p:nvSpPr>
          <p:cNvPr id="6154" name="Rectangle 5"/>
          <p:cNvSpPr>
            <a:spLocks noChangeArrowheads="1"/>
          </p:cNvSpPr>
          <p:nvPr/>
        </p:nvSpPr>
        <p:spPr bwMode="auto">
          <a:xfrm>
            <a:off x="2255838" y="4468813"/>
            <a:ext cx="1282700" cy="187325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155" name="Group 12"/>
          <p:cNvGrpSpPr>
            <a:grpSpLocks/>
          </p:cNvGrpSpPr>
          <p:nvPr/>
        </p:nvGrpSpPr>
        <p:grpSpPr bwMode="auto">
          <a:xfrm>
            <a:off x="7100888" y="1990725"/>
            <a:ext cx="1738312" cy="1303338"/>
            <a:chOff x="4473" y="1254"/>
            <a:chExt cx="1095" cy="821"/>
          </a:xfrm>
        </p:grpSpPr>
        <p:grpSp>
          <p:nvGrpSpPr>
            <p:cNvPr id="6264" name="Group 10"/>
            <p:cNvGrpSpPr>
              <a:grpSpLocks/>
            </p:cNvGrpSpPr>
            <p:nvPr/>
          </p:nvGrpSpPr>
          <p:grpSpPr bwMode="auto">
            <a:xfrm>
              <a:off x="4594" y="1936"/>
              <a:ext cx="880" cy="139"/>
              <a:chOff x="4594" y="1936"/>
              <a:chExt cx="880" cy="139"/>
            </a:xfrm>
          </p:grpSpPr>
          <p:grpSp>
            <p:nvGrpSpPr>
              <p:cNvPr id="6265" name="Group 8"/>
              <p:cNvGrpSpPr>
                <a:grpSpLocks/>
              </p:cNvGrpSpPr>
              <p:nvPr/>
            </p:nvGrpSpPr>
            <p:grpSpPr bwMode="auto">
              <a:xfrm>
                <a:off x="4594" y="1980"/>
                <a:ext cx="880" cy="95"/>
                <a:chOff x="4594" y="1980"/>
                <a:chExt cx="880" cy="95"/>
              </a:xfrm>
            </p:grpSpPr>
            <p:sp>
              <p:nvSpPr>
                <p:cNvPr id="6267" name="Freeform 6"/>
                <p:cNvSpPr>
                  <a:spLocks/>
                </p:cNvSpPr>
                <p:nvPr/>
              </p:nvSpPr>
              <p:spPr bwMode="auto">
                <a:xfrm>
                  <a:off x="4594" y="1980"/>
                  <a:ext cx="880" cy="54"/>
                </a:xfrm>
                <a:custGeom>
                  <a:avLst/>
                  <a:gdLst>
                    <a:gd name="T0" fmla="*/ 0 w 880"/>
                    <a:gd name="T1" fmla="*/ 53 h 54"/>
                    <a:gd name="T2" fmla="*/ 879 w 880"/>
                    <a:gd name="T3" fmla="*/ 53 h 54"/>
                    <a:gd name="T4" fmla="*/ 828 w 880"/>
                    <a:gd name="T5" fmla="*/ 0 h 54"/>
                    <a:gd name="T6" fmla="*/ 53 w 880"/>
                    <a:gd name="T7" fmla="*/ 0 h 54"/>
                    <a:gd name="T8" fmla="*/ 0 w 880"/>
                    <a:gd name="T9" fmla="*/ 53 h 5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880"/>
                    <a:gd name="T16" fmla="*/ 0 h 54"/>
                    <a:gd name="T17" fmla="*/ 880 w 880"/>
                    <a:gd name="T18" fmla="*/ 54 h 5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880" h="54">
                      <a:moveTo>
                        <a:pt x="0" y="53"/>
                      </a:moveTo>
                      <a:lnTo>
                        <a:pt x="879" y="53"/>
                      </a:lnTo>
                      <a:lnTo>
                        <a:pt x="828" y="0"/>
                      </a:lnTo>
                      <a:lnTo>
                        <a:pt x="53" y="0"/>
                      </a:lnTo>
                      <a:lnTo>
                        <a:pt x="0" y="53"/>
                      </a:lnTo>
                    </a:path>
                  </a:pathLst>
                </a:custGeom>
                <a:solidFill>
                  <a:srgbClr val="C0C0C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68" name="Rectangle 7"/>
                <p:cNvSpPr>
                  <a:spLocks noChangeArrowheads="1"/>
                </p:cNvSpPr>
                <p:nvPr/>
              </p:nvSpPr>
              <p:spPr bwMode="auto">
                <a:xfrm>
                  <a:off x="4595" y="2035"/>
                  <a:ext cx="870" cy="40"/>
                </a:xfrm>
                <a:prstGeom prst="rect">
                  <a:avLst/>
                </a:prstGeom>
                <a:solidFill>
                  <a:srgbClr val="C0C0C0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6266" name="Freeform 9"/>
              <p:cNvSpPr>
                <a:spLocks/>
              </p:cNvSpPr>
              <p:nvPr/>
            </p:nvSpPr>
            <p:spPr bwMode="auto">
              <a:xfrm>
                <a:off x="4797" y="1936"/>
                <a:ext cx="469" cy="97"/>
              </a:xfrm>
              <a:custGeom>
                <a:avLst/>
                <a:gdLst>
                  <a:gd name="T0" fmla="*/ 0 w 469"/>
                  <a:gd name="T1" fmla="*/ 54 h 97"/>
                  <a:gd name="T2" fmla="*/ 0 w 469"/>
                  <a:gd name="T3" fmla="*/ 0 h 97"/>
                  <a:gd name="T4" fmla="*/ 468 w 469"/>
                  <a:gd name="T5" fmla="*/ 0 h 97"/>
                  <a:gd name="T6" fmla="*/ 468 w 469"/>
                  <a:gd name="T7" fmla="*/ 55 h 97"/>
                  <a:gd name="T8" fmla="*/ 465 w 469"/>
                  <a:gd name="T9" fmla="*/ 60 h 97"/>
                  <a:gd name="T10" fmla="*/ 461 w 469"/>
                  <a:gd name="T11" fmla="*/ 64 h 97"/>
                  <a:gd name="T12" fmla="*/ 452 w 469"/>
                  <a:gd name="T13" fmla="*/ 69 h 97"/>
                  <a:gd name="T14" fmla="*/ 442 w 469"/>
                  <a:gd name="T15" fmla="*/ 73 h 97"/>
                  <a:gd name="T16" fmla="*/ 429 w 469"/>
                  <a:gd name="T17" fmla="*/ 77 h 97"/>
                  <a:gd name="T18" fmla="*/ 417 w 469"/>
                  <a:gd name="T19" fmla="*/ 81 h 97"/>
                  <a:gd name="T20" fmla="*/ 401 w 469"/>
                  <a:gd name="T21" fmla="*/ 83 h 97"/>
                  <a:gd name="T22" fmla="*/ 383 w 469"/>
                  <a:gd name="T23" fmla="*/ 86 h 97"/>
                  <a:gd name="T24" fmla="*/ 368 w 469"/>
                  <a:gd name="T25" fmla="*/ 88 h 97"/>
                  <a:gd name="T26" fmla="*/ 343 w 469"/>
                  <a:gd name="T27" fmla="*/ 91 h 97"/>
                  <a:gd name="T28" fmla="*/ 323 w 469"/>
                  <a:gd name="T29" fmla="*/ 93 h 97"/>
                  <a:gd name="T30" fmla="*/ 303 w 469"/>
                  <a:gd name="T31" fmla="*/ 95 h 97"/>
                  <a:gd name="T32" fmla="*/ 280 w 469"/>
                  <a:gd name="T33" fmla="*/ 95 h 97"/>
                  <a:gd name="T34" fmla="*/ 254 w 469"/>
                  <a:gd name="T35" fmla="*/ 96 h 97"/>
                  <a:gd name="T36" fmla="*/ 221 w 469"/>
                  <a:gd name="T37" fmla="*/ 96 h 97"/>
                  <a:gd name="T38" fmla="*/ 191 w 469"/>
                  <a:gd name="T39" fmla="*/ 95 h 97"/>
                  <a:gd name="T40" fmla="*/ 163 w 469"/>
                  <a:gd name="T41" fmla="*/ 95 h 97"/>
                  <a:gd name="T42" fmla="*/ 137 w 469"/>
                  <a:gd name="T43" fmla="*/ 93 h 97"/>
                  <a:gd name="T44" fmla="*/ 115 w 469"/>
                  <a:gd name="T45" fmla="*/ 91 h 97"/>
                  <a:gd name="T46" fmla="*/ 98 w 469"/>
                  <a:gd name="T47" fmla="*/ 88 h 97"/>
                  <a:gd name="T48" fmla="*/ 76 w 469"/>
                  <a:gd name="T49" fmla="*/ 85 h 97"/>
                  <a:gd name="T50" fmla="*/ 59 w 469"/>
                  <a:gd name="T51" fmla="*/ 82 h 97"/>
                  <a:gd name="T52" fmla="*/ 43 w 469"/>
                  <a:gd name="T53" fmla="*/ 79 h 97"/>
                  <a:gd name="T54" fmla="*/ 29 w 469"/>
                  <a:gd name="T55" fmla="*/ 74 h 97"/>
                  <a:gd name="T56" fmla="*/ 19 w 469"/>
                  <a:gd name="T57" fmla="*/ 70 h 97"/>
                  <a:gd name="T58" fmla="*/ 11 w 469"/>
                  <a:gd name="T59" fmla="*/ 67 h 97"/>
                  <a:gd name="T60" fmla="*/ 6 w 469"/>
                  <a:gd name="T61" fmla="*/ 63 h 97"/>
                  <a:gd name="T62" fmla="*/ 2 w 469"/>
                  <a:gd name="T63" fmla="*/ 59 h 97"/>
                  <a:gd name="T64" fmla="*/ 0 w 469"/>
                  <a:gd name="T65" fmla="*/ 54 h 9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469"/>
                  <a:gd name="T100" fmla="*/ 0 h 97"/>
                  <a:gd name="T101" fmla="*/ 469 w 469"/>
                  <a:gd name="T102" fmla="*/ 97 h 97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469" h="97">
                    <a:moveTo>
                      <a:pt x="0" y="54"/>
                    </a:moveTo>
                    <a:lnTo>
                      <a:pt x="0" y="0"/>
                    </a:lnTo>
                    <a:lnTo>
                      <a:pt x="468" y="0"/>
                    </a:lnTo>
                    <a:lnTo>
                      <a:pt x="468" y="55"/>
                    </a:lnTo>
                    <a:lnTo>
                      <a:pt x="465" y="60"/>
                    </a:lnTo>
                    <a:lnTo>
                      <a:pt x="461" y="64"/>
                    </a:lnTo>
                    <a:lnTo>
                      <a:pt x="452" y="69"/>
                    </a:lnTo>
                    <a:lnTo>
                      <a:pt x="442" y="73"/>
                    </a:lnTo>
                    <a:lnTo>
                      <a:pt x="429" y="77"/>
                    </a:lnTo>
                    <a:lnTo>
                      <a:pt x="417" y="81"/>
                    </a:lnTo>
                    <a:lnTo>
                      <a:pt x="401" y="83"/>
                    </a:lnTo>
                    <a:lnTo>
                      <a:pt x="383" y="86"/>
                    </a:lnTo>
                    <a:lnTo>
                      <a:pt x="368" y="88"/>
                    </a:lnTo>
                    <a:lnTo>
                      <a:pt x="343" y="91"/>
                    </a:lnTo>
                    <a:lnTo>
                      <a:pt x="323" y="93"/>
                    </a:lnTo>
                    <a:lnTo>
                      <a:pt x="303" y="95"/>
                    </a:lnTo>
                    <a:lnTo>
                      <a:pt x="280" y="95"/>
                    </a:lnTo>
                    <a:lnTo>
                      <a:pt x="254" y="96"/>
                    </a:lnTo>
                    <a:lnTo>
                      <a:pt x="221" y="96"/>
                    </a:lnTo>
                    <a:lnTo>
                      <a:pt x="191" y="95"/>
                    </a:lnTo>
                    <a:lnTo>
                      <a:pt x="163" y="95"/>
                    </a:lnTo>
                    <a:lnTo>
                      <a:pt x="137" y="93"/>
                    </a:lnTo>
                    <a:lnTo>
                      <a:pt x="115" y="91"/>
                    </a:lnTo>
                    <a:lnTo>
                      <a:pt x="98" y="88"/>
                    </a:lnTo>
                    <a:lnTo>
                      <a:pt x="76" y="85"/>
                    </a:lnTo>
                    <a:lnTo>
                      <a:pt x="59" y="82"/>
                    </a:lnTo>
                    <a:lnTo>
                      <a:pt x="43" y="79"/>
                    </a:lnTo>
                    <a:lnTo>
                      <a:pt x="29" y="74"/>
                    </a:lnTo>
                    <a:lnTo>
                      <a:pt x="19" y="70"/>
                    </a:lnTo>
                    <a:lnTo>
                      <a:pt x="11" y="67"/>
                    </a:lnTo>
                    <a:lnTo>
                      <a:pt x="6" y="63"/>
                    </a:lnTo>
                    <a:lnTo>
                      <a:pt x="2" y="59"/>
                    </a:lnTo>
                    <a:lnTo>
                      <a:pt x="0" y="54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aphicFrame>
          <p:nvGraphicFramePr>
            <p:cNvPr id="6150" name="Object 4"/>
            <p:cNvGraphicFramePr>
              <a:graphicFrameLocks/>
            </p:cNvGraphicFramePr>
            <p:nvPr/>
          </p:nvGraphicFramePr>
          <p:xfrm>
            <a:off x="4473" y="1254"/>
            <a:ext cx="1095" cy="683"/>
          </p:xfrm>
          <a:graphic>
            <a:graphicData uri="http://schemas.openxmlformats.org/presentationml/2006/ole">
              <p:oleObj spid="_x0000_s6150" name="Clip" r:id="rId3" imgW="1738080" imgH="1083960" progId="MS_ClipArt_Gallery.2">
                <p:embed/>
              </p:oleObj>
            </a:graphicData>
          </a:graphic>
        </p:graphicFrame>
      </p:grpSp>
      <p:sp>
        <p:nvSpPr>
          <p:cNvPr id="6156" name="Line 13"/>
          <p:cNvSpPr>
            <a:spLocks noChangeShapeType="1"/>
          </p:cNvSpPr>
          <p:nvPr/>
        </p:nvSpPr>
        <p:spPr bwMode="auto">
          <a:xfrm>
            <a:off x="2190750" y="3770313"/>
            <a:ext cx="6985000" cy="1587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7" name="Line 14"/>
          <p:cNvSpPr>
            <a:spLocks noChangeShapeType="1"/>
          </p:cNvSpPr>
          <p:nvPr/>
        </p:nvSpPr>
        <p:spPr bwMode="auto">
          <a:xfrm flipV="1">
            <a:off x="2905125" y="3803650"/>
            <a:ext cx="1588" cy="6604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8" name="Rectangle 15"/>
          <p:cNvSpPr>
            <a:spLocks noChangeArrowheads="1"/>
          </p:cNvSpPr>
          <p:nvPr/>
        </p:nvSpPr>
        <p:spPr bwMode="auto">
          <a:xfrm>
            <a:off x="779463" y="4170363"/>
            <a:ext cx="1420812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600" i="0">
                <a:solidFill>
                  <a:schemeClr val="tx2"/>
                </a:solidFill>
                <a:latin typeface="Times New Roman"/>
              </a:rPr>
              <a:t>Bridge para </a:t>
            </a:r>
          </a:p>
          <a:p>
            <a:pPr eaLnBrk="0" hangingPunct="0"/>
            <a:r>
              <a:rPr lang="pt-BR" sz="1600" i="0">
                <a:solidFill>
                  <a:schemeClr val="tx2"/>
                </a:solidFill>
                <a:latin typeface="Times New Roman"/>
              </a:rPr>
              <a:t>o ISA ou EISA</a:t>
            </a:r>
          </a:p>
        </p:txBody>
      </p:sp>
      <p:sp>
        <p:nvSpPr>
          <p:cNvPr id="6159" name="Line 16"/>
          <p:cNvSpPr>
            <a:spLocks noChangeShapeType="1"/>
          </p:cNvSpPr>
          <p:nvPr/>
        </p:nvSpPr>
        <p:spPr bwMode="auto">
          <a:xfrm>
            <a:off x="2244725" y="5414963"/>
            <a:ext cx="60007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60" name="Line 17"/>
          <p:cNvSpPr>
            <a:spLocks noChangeShapeType="1"/>
          </p:cNvSpPr>
          <p:nvPr/>
        </p:nvSpPr>
        <p:spPr bwMode="auto">
          <a:xfrm>
            <a:off x="2906713" y="4683125"/>
            <a:ext cx="0" cy="720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61" name="Rectangle 18"/>
          <p:cNvSpPr>
            <a:spLocks noChangeArrowheads="1"/>
          </p:cNvSpPr>
          <p:nvPr/>
        </p:nvSpPr>
        <p:spPr bwMode="auto">
          <a:xfrm>
            <a:off x="3929063" y="5099050"/>
            <a:ext cx="2152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800" i="0">
                <a:latin typeface="Times New Roman"/>
              </a:rPr>
              <a:t>EISA bus ou ISA bus</a:t>
            </a:r>
          </a:p>
        </p:txBody>
      </p:sp>
      <p:grpSp>
        <p:nvGrpSpPr>
          <p:cNvPr id="6162" name="Group 31"/>
          <p:cNvGrpSpPr>
            <a:grpSpLocks/>
          </p:cNvGrpSpPr>
          <p:nvPr/>
        </p:nvGrpSpPr>
        <p:grpSpPr bwMode="auto">
          <a:xfrm>
            <a:off x="6283325" y="5872163"/>
            <a:ext cx="1538288" cy="666750"/>
            <a:chOff x="3958" y="3699"/>
            <a:chExt cx="969" cy="420"/>
          </a:xfrm>
        </p:grpSpPr>
        <p:grpSp>
          <p:nvGrpSpPr>
            <p:cNvPr id="6252" name="Group 21"/>
            <p:cNvGrpSpPr>
              <a:grpSpLocks/>
            </p:cNvGrpSpPr>
            <p:nvPr/>
          </p:nvGrpSpPr>
          <p:grpSpPr bwMode="auto">
            <a:xfrm>
              <a:off x="3958" y="3709"/>
              <a:ext cx="128" cy="409"/>
              <a:chOff x="3958" y="3709"/>
              <a:chExt cx="128" cy="409"/>
            </a:xfrm>
          </p:grpSpPr>
          <p:sp>
            <p:nvSpPr>
              <p:cNvPr id="6262" name="Rectangle 19"/>
              <p:cNvSpPr>
                <a:spLocks noChangeArrowheads="1"/>
              </p:cNvSpPr>
              <p:nvPr/>
            </p:nvSpPr>
            <p:spPr bwMode="auto">
              <a:xfrm>
                <a:off x="3958" y="3709"/>
                <a:ext cx="128" cy="409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63" name="Rectangle 20" descr="Grade fechada"/>
              <p:cNvSpPr>
                <a:spLocks noChangeArrowheads="1"/>
              </p:cNvSpPr>
              <p:nvPr/>
            </p:nvSpPr>
            <p:spPr bwMode="auto">
              <a:xfrm>
                <a:off x="4002" y="3716"/>
                <a:ext cx="42" cy="401"/>
              </a:xfrm>
              <a:prstGeom prst="rect">
                <a:avLst/>
              </a:prstGeom>
              <a:pattFill prst="smGrid">
                <a:fgClr>
                  <a:schemeClr val="bg2"/>
                </a:fgClr>
                <a:bgClr>
                  <a:schemeClr val="bg1"/>
                </a:bgClr>
              </a:patt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253" name="Group 24"/>
            <p:cNvGrpSpPr>
              <a:grpSpLocks/>
            </p:cNvGrpSpPr>
            <p:nvPr/>
          </p:nvGrpSpPr>
          <p:grpSpPr bwMode="auto">
            <a:xfrm>
              <a:off x="4237" y="3712"/>
              <a:ext cx="127" cy="407"/>
              <a:chOff x="4237" y="3712"/>
              <a:chExt cx="127" cy="407"/>
            </a:xfrm>
          </p:grpSpPr>
          <p:sp>
            <p:nvSpPr>
              <p:cNvPr id="6260" name="Rectangle 22"/>
              <p:cNvSpPr>
                <a:spLocks noChangeArrowheads="1"/>
              </p:cNvSpPr>
              <p:nvPr/>
            </p:nvSpPr>
            <p:spPr bwMode="auto">
              <a:xfrm>
                <a:off x="4237" y="3712"/>
                <a:ext cx="127" cy="407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61" name="Rectangle 23" descr="Grade fechada"/>
              <p:cNvSpPr>
                <a:spLocks noChangeArrowheads="1"/>
              </p:cNvSpPr>
              <p:nvPr/>
            </p:nvSpPr>
            <p:spPr bwMode="auto">
              <a:xfrm>
                <a:off x="4280" y="3717"/>
                <a:ext cx="43" cy="402"/>
              </a:xfrm>
              <a:prstGeom prst="rect">
                <a:avLst/>
              </a:prstGeom>
              <a:pattFill prst="smGrid">
                <a:fgClr>
                  <a:schemeClr val="bg2"/>
                </a:fgClr>
                <a:bgClr>
                  <a:schemeClr val="bg1"/>
                </a:bgClr>
              </a:patt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254" name="Group 27"/>
            <p:cNvGrpSpPr>
              <a:grpSpLocks/>
            </p:cNvGrpSpPr>
            <p:nvPr/>
          </p:nvGrpSpPr>
          <p:grpSpPr bwMode="auto">
            <a:xfrm>
              <a:off x="4502" y="3706"/>
              <a:ext cx="129" cy="408"/>
              <a:chOff x="4502" y="3706"/>
              <a:chExt cx="129" cy="408"/>
            </a:xfrm>
          </p:grpSpPr>
          <p:sp>
            <p:nvSpPr>
              <p:cNvPr id="6258" name="Rectangle 25"/>
              <p:cNvSpPr>
                <a:spLocks noChangeArrowheads="1"/>
              </p:cNvSpPr>
              <p:nvPr/>
            </p:nvSpPr>
            <p:spPr bwMode="auto">
              <a:xfrm>
                <a:off x="4502" y="3706"/>
                <a:ext cx="129" cy="408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59" name="Rectangle 26" descr="Grade fechada"/>
              <p:cNvSpPr>
                <a:spLocks noChangeArrowheads="1"/>
              </p:cNvSpPr>
              <p:nvPr/>
            </p:nvSpPr>
            <p:spPr bwMode="auto">
              <a:xfrm>
                <a:off x="4545" y="3713"/>
                <a:ext cx="44" cy="401"/>
              </a:xfrm>
              <a:prstGeom prst="rect">
                <a:avLst/>
              </a:prstGeom>
              <a:pattFill prst="smGrid">
                <a:fgClr>
                  <a:schemeClr val="bg2"/>
                </a:fgClr>
                <a:bgClr>
                  <a:schemeClr val="bg1"/>
                </a:bgClr>
              </a:patt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255" name="Group 30"/>
            <p:cNvGrpSpPr>
              <a:grpSpLocks/>
            </p:cNvGrpSpPr>
            <p:nvPr/>
          </p:nvGrpSpPr>
          <p:grpSpPr bwMode="auto">
            <a:xfrm>
              <a:off x="4799" y="3699"/>
              <a:ext cx="128" cy="409"/>
              <a:chOff x="4799" y="3699"/>
              <a:chExt cx="128" cy="409"/>
            </a:xfrm>
          </p:grpSpPr>
          <p:sp>
            <p:nvSpPr>
              <p:cNvPr id="6256" name="Rectangle 28"/>
              <p:cNvSpPr>
                <a:spLocks noChangeArrowheads="1"/>
              </p:cNvSpPr>
              <p:nvPr/>
            </p:nvSpPr>
            <p:spPr bwMode="auto">
              <a:xfrm>
                <a:off x="4799" y="3699"/>
                <a:ext cx="128" cy="409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57" name="Rectangle 29" descr="Grade fechada"/>
              <p:cNvSpPr>
                <a:spLocks noChangeArrowheads="1"/>
              </p:cNvSpPr>
              <p:nvPr/>
            </p:nvSpPr>
            <p:spPr bwMode="auto">
              <a:xfrm>
                <a:off x="4842" y="3707"/>
                <a:ext cx="43" cy="400"/>
              </a:xfrm>
              <a:prstGeom prst="rect">
                <a:avLst/>
              </a:prstGeom>
              <a:pattFill prst="smGrid">
                <a:fgClr>
                  <a:schemeClr val="bg2"/>
                </a:fgClr>
                <a:bgClr>
                  <a:schemeClr val="bg1"/>
                </a:bgClr>
              </a:patt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6163" name="Group 36"/>
          <p:cNvGrpSpPr>
            <a:grpSpLocks/>
          </p:cNvGrpSpPr>
          <p:nvPr/>
        </p:nvGrpSpPr>
        <p:grpSpPr bwMode="auto">
          <a:xfrm>
            <a:off x="6391275" y="5416550"/>
            <a:ext cx="1338263" cy="490538"/>
            <a:chOff x="4026" y="3412"/>
            <a:chExt cx="843" cy="309"/>
          </a:xfrm>
        </p:grpSpPr>
        <p:sp>
          <p:nvSpPr>
            <p:cNvPr id="6248" name="Line 32"/>
            <p:cNvSpPr>
              <a:spLocks noChangeShapeType="1"/>
            </p:cNvSpPr>
            <p:nvPr/>
          </p:nvSpPr>
          <p:spPr bwMode="auto">
            <a:xfrm>
              <a:off x="4869" y="3432"/>
              <a:ext cx="0" cy="28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stealth" w="med" len="lg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9" name="Line 33"/>
            <p:cNvSpPr>
              <a:spLocks noChangeShapeType="1"/>
            </p:cNvSpPr>
            <p:nvPr/>
          </p:nvSpPr>
          <p:spPr bwMode="auto">
            <a:xfrm>
              <a:off x="4576" y="3412"/>
              <a:ext cx="0" cy="28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stealth" w="med" len="lg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0" name="Line 34"/>
            <p:cNvSpPr>
              <a:spLocks noChangeShapeType="1"/>
            </p:cNvSpPr>
            <p:nvPr/>
          </p:nvSpPr>
          <p:spPr bwMode="auto">
            <a:xfrm>
              <a:off x="4327" y="3412"/>
              <a:ext cx="0" cy="28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stealth" w="med" len="lg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1" name="Line 35"/>
            <p:cNvSpPr>
              <a:spLocks noChangeShapeType="1"/>
            </p:cNvSpPr>
            <p:nvPr/>
          </p:nvSpPr>
          <p:spPr bwMode="auto">
            <a:xfrm>
              <a:off x="4026" y="3412"/>
              <a:ext cx="0" cy="28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stealth" w="med" len="lg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6146" name="Object 0"/>
          <p:cNvGraphicFramePr>
            <a:graphicFrameLocks/>
          </p:cNvGraphicFramePr>
          <p:nvPr/>
        </p:nvGraphicFramePr>
        <p:xfrm>
          <a:off x="5319713" y="6138863"/>
          <a:ext cx="877887" cy="500062"/>
        </p:xfrm>
        <a:graphic>
          <a:graphicData uri="http://schemas.openxmlformats.org/presentationml/2006/ole">
            <p:oleObj spid="_x0000_s6146" name="Clip" r:id="rId4" imgW="877680" imgH="500040" progId="MS_ClipArt_Gallery.2">
              <p:embed/>
            </p:oleObj>
          </a:graphicData>
        </a:graphic>
      </p:graphicFrame>
      <p:graphicFrame>
        <p:nvGraphicFramePr>
          <p:cNvPr id="6147" name="Object 1"/>
          <p:cNvGraphicFramePr>
            <a:graphicFrameLocks/>
          </p:cNvGraphicFramePr>
          <p:nvPr/>
        </p:nvGraphicFramePr>
        <p:xfrm>
          <a:off x="4195763" y="5921375"/>
          <a:ext cx="1204912" cy="211138"/>
        </p:xfrm>
        <a:graphic>
          <a:graphicData uri="http://schemas.openxmlformats.org/presentationml/2006/ole">
            <p:oleObj spid="_x0000_s6147" name="Clip" r:id="rId5" imgW="1204560" imgH="210960" progId="MS_ClipArt_Gallery.2">
              <p:embed/>
            </p:oleObj>
          </a:graphicData>
        </a:graphic>
      </p:graphicFrame>
      <p:grpSp>
        <p:nvGrpSpPr>
          <p:cNvPr id="6164" name="Group 78"/>
          <p:cNvGrpSpPr>
            <a:grpSpLocks/>
          </p:cNvGrpSpPr>
          <p:nvPr/>
        </p:nvGrpSpPr>
        <p:grpSpPr bwMode="auto">
          <a:xfrm>
            <a:off x="1968500" y="5972175"/>
            <a:ext cx="1952625" cy="241300"/>
            <a:chOff x="1240" y="3762"/>
            <a:chExt cx="1230" cy="152"/>
          </a:xfrm>
        </p:grpSpPr>
        <p:grpSp>
          <p:nvGrpSpPr>
            <p:cNvPr id="6209" name="Group 42"/>
            <p:cNvGrpSpPr>
              <a:grpSpLocks/>
            </p:cNvGrpSpPr>
            <p:nvPr/>
          </p:nvGrpSpPr>
          <p:grpSpPr bwMode="auto">
            <a:xfrm>
              <a:off x="1240" y="3762"/>
              <a:ext cx="1230" cy="152"/>
              <a:chOff x="1240" y="3762"/>
              <a:chExt cx="1230" cy="152"/>
            </a:xfrm>
          </p:grpSpPr>
          <p:sp>
            <p:nvSpPr>
              <p:cNvPr id="6245" name="Rectangle 39"/>
              <p:cNvSpPr>
                <a:spLocks noChangeArrowheads="1"/>
              </p:cNvSpPr>
              <p:nvPr/>
            </p:nvSpPr>
            <p:spPr bwMode="auto">
              <a:xfrm>
                <a:off x="1244" y="3891"/>
                <a:ext cx="1219" cy="23"/>
              </a:xfrm>
              <a:prstGeom prst="rect">
                <a:avLst/>
              </a:prstGeom>
              <a:solidFill>
                <a:srgbClr val="C0C0C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46" name="Freeform 40"/>
              <p:cNvSpPr>
                <a:spLocks/>
              </p:cNvSpPr>
              <p:nvPr/>
            </p:nvSpPr>
            <p:spPr bwMode="auto">
              <a:xfrm>
                <a:off x="1240" y="3762"/>
                <a:ext cx="1230" cy="129"/>
              </a:xfrm>
              <a:custGeom>
                <a:avLst/>
                <a:gdLst>
                  <a:gd name="T0" fmla="*/ 0 w 1230"/>
                  <a:gd name="T1" fmla="*/ 128 h 129"/>
                  <a:gd name="T2" fmla="*/ 1229 w 1230"/>
                  <a:gd name="T3" fmla="*/ 128 h 129"/>
                  <a:gd name="T4" fmla="*/ 1157 w 1230"/>
                  <a:gd name="T5" fmla="*/ 1 h 129"/>
                  <a:gd name="T6" fmla="*/ 89 w 1230"/>
                  <a:gd name="T7" fmla="*/ 0 h 129"/>
                  <a:gd name="T8" fmla="*/ 0 w 1230"/>
                  <a:gd name="T9" fmla="*/ 128 h 12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230"/>
                  <a:gd name="T16" fmla="*/ 0 h 129"/>
                  <a:gd name="T17" fmla="*/ 1230 w 1230"/>
                  <a:gd name="T18" fmla="*/ 129 h 12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230" h="129">
                    <a:moveTo>
                      <a:pt x="0" y="128"/>
                    </a:moveTo>
                    <a:lnTo>
                      <a:pt x="1229" y="128"/>
                    </a:lnTo>
                    <a:lnTo>
                      <a:pt x="1157" y="1"/>
                    </a:lnTo>
                    <a:lnTo>
                      <a:pt x="89" y="0"/>
                    </a:lnTo>
                    <a:lnTo>
                      <a:pt x="0" y="128"/>
                    </a:lnTo>
                  </a:path>
                </a:pathLst>
              </a:custGeom>
              <a:solidFill>
                <a:srgbClr val="C0C0C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7" name="Freeform 41"/>
              <p:cNvSpPr>
                <a:spLocks/>
              </p:cNvSpPr>
              <p:nvPr/>
            </p:nvSpPr>
            <p:spPr bwMode="auto">
              <a:xfrm>
                <a:off x="1276" y="3777"/>
                <a:ext cx="1153" cy="98"/>
              </a:xfrm>
              <a:custGeom>
                <a:avLst/>
                <a:gdLst>
                  <a:gd name="T0" fmla="*/ 66 w 1153"/>
                  <a:gd name="T1" fmla="*/ 0 h 98"/>
                  <a:gd name="T2" fmla="*/ 0 w 1153"/>
                  <a:gd name="T3" fmla="*/ 97 h 98"/>
                  <a:gd name="T4" fmla="*/ 1152 w 1153"/>
                  <a:gd name="T5" fmla="*/ 97 h 98"/>
                  <a:gd name="T6" fmla="*/ 1098 w 1153"/>
                  <a:gd name="T7" fmla="*/ 0 h 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153"/>
                  <a:gd name="T13" fmla="*/ 0 h 98"/>
                  <a:gd name="T14" fmla="*/ 1153 w 1153"/>
                  <a:gd name="T15" fmla="*/ 98 h 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153" h="98">
                    <a:moveTo>
                      <a:pt x="66" y="0"/>
                    </a:moveTo>
                    <a:lnTo>
                      <a:pt x="0" y="97"/>
                    </a:lnTo>
                    <a:lnTo>
                      <a:pt x="1152" y="97"/>
                    </a:lnTo>
                    <a:lnTo>
                      <a:pt x="1098" y="0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210" name="Group 49"/>
            <p:cNvGrpSpPr>
              <a:grpSpLocks/>
            </p:cNvGrpSpPr>
            <p:nvPr/>
          </p:nvGrpSpPr>
          <p:grpSpPr bwMode="auto">
            <a:xfrm>
              <a:off x="1377" y="3774"/>
              <a:ext cx="967" cy="29"/>
              <a:chOff x="1377" y="3774"/>
              <a:chExt cx="967" cy="29"/>
            </a:xfrm>
          </p:grpSpPr>
          <p:sp>
            <p:nvSpPr>
              <p:cNvPr id="6239" name="Freeform 43"/>
              <p:cNvSpPr>
                <a:spLocks/>
              </p:cNvSpPr>
              <p:nvPr/>
            </p:nvSpPr>
            <p:spPr bwMode="auto">
              <a:xfrm>
                <a:off x="1377" y="3774"/>
                <a:ext cx="39" cy="20"/>
              </a:xfrm>
              <a:custGeom>
                <a:avLst/>
                <a:gdLst>
                  <a:gd name="T0" fmla="*/ 9 w 39"/>
                  <a:gd name="T1" fmla="*/ 0 h 20"/>
                  <a:gd name="T2" fmla="*/ 38 w 39"/>
                  <a:gd name="T3" fmla="*/ 0 h 20"/>
                  <a:gd name="T4" fmla="*/ 28 w 39"/>
                  <a:gd name="T5" fmla="*/ 19 h 20"/>
                  <a:gd name="T6" fmla="*/ 0 w 39"/>
                  <a:gd name="T7" fmla="*/ 19 h 20"/>
                  <a:gd name="T8" fmla="*/ 9 w 39"/>
                  <a:gd name="T9" fmla="*/ 0 h 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9"/>
                  <a:gd name="T16" fmla="*/ 0 h 20"/>
                  <a:gd name="T17" fmla="*/ 39 w 39"/>
                  <a:gd name="T18" fmla="*/ 20 h 2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9" h="20">
                    <a:moveTo>
                      <a:pt x="9" y="0"/>
                    </a:moveTo>
                    <a:lnTo>
                      <a:pt x="38" y="0"/>
                    </a:lnTo>
                    <a:lnTo>
                      <a:pt x="28" y="19"/>
                    </a:lnTo>
                    <a:lnTo>
                      <a:pt x="0" y="19"/>
                    </a:lnTo>
                    <a:lnTo>
                      <a:pt x="9" y="0"/>
                    </a:lnTo>
                  </a:path>
                </a:pathLst>
              </a:custGeom>
              <a:solidFill>
                <a:srgbClr val="80808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0" name="Freeform 44"/>
              <p:cNvSpPr>
                <a:spLocks/>
              </p:cNvSpPr>
              <p:nvPr/>
            </p:nvSpPr>
            <p:spPr bwMode="auto">
              <a:xfrm>
                <a:off x="1470" y="3774"/>
                <a:ext cx="154" cy="19"/>
              </a:xfrm>
              <a:custGeom>
                <a:avLst/>
                <a:gdLst>
                  <a:gd name="T0" fmla="*/ 6 w 154"/>
                  <a:gd name="T1" fmla="*/ 0 h 19"/>
                  <a:gd name="T2" fmla="*/ 153 w 154"/>
                  <a:gd name="T3" fmla="*/ 0 h 19"/>
                  <a:gd name="T4" fmla="*/ 147 w 154"/>
                  <a:gd name="T5" fmla="*/ 18 h 19"/>
                  <a:gd name="T6" fmla="*/ 0 w 154"/>
                  <a:gd name="T7" fmla="*/ 18 h 19"/>
                  <a:gd name="T8" fmla="*/ 6 w 154"/>
                  <a:gd name="T9" fmla="*/ 0 h 1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54"/>
                  <a:gd name="T16" fmla="*/ 0 h 19"/>
                  <a:gd name="T17" fmla="*/ 154 w 154"/>
                  <a:gd name="T18" fmla="*/ 19 h 1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54" h="19">
                    <a:moveTo>
                      <a:pt x="6" y="0"/>
                    </a:moveTo>
                    <a:lnTo>
                      <a:pt x="153" y="0"/>
                    </a:lnTo>
                    <a:lnTo>
                      <a:pt x="147" y="18"/>
                    </a:lnTo>
                    <a:lnTo>
                      <a:pt x="0" y="18"/>
                    </a:lnTo>
                    <a:lnTo>
                      <a:pt x="6" y="0"/>
                    </a:lnTo>
                  </a:path>
                </a:pathLst>
              </a:custGeom>
              <a:solidFill>
                <a:srgbClr val="80808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1" name="Freeform 45"/>
              <p:cNvSpPr>
                <a:spLocks/>
              </p:cNvSpPr>
              <p:nvPr/>
            </p:nvSpPr>
            <p:spPr bwMode="auto">
              <a:xfrm>
                <a:off x="1667" y="3774"/>
                <a:ext cx="145" cy="20"/>
              </a:xfrm>
              <a:custGeom>
                <a:avLst/>
                <a:gdLst>
                  <a:gd name="T0" fmla="*/ 5 w 145"/>
                  <a:gd name="T1" fmla="*/ 0 h 20"/>
                  <a:gd name="T2" fmla="*/ 144 w 145"/>
                  <a:gd name="T3" fmla="*/ 0 h 20"/>
                  <a:gd name="T4" fmla="*/ 142 w 145"/>
                  <a:gd name="T5" fmla="*/ 19 h 20"/>
                  <a:gd name="T6" fmla="*/ 0 w 145"/>
                  <a:gd name="T7" fmla="*/ 19 h 20"/>
                  <a:gd name="T8" fmla="*/ 5 w 145"/>
                  <a:gd name="T9" fmla="*/ 0 h 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45"/>
                  <a:gd name="T16" fmla="*/ 0 h 20"/>
                  <a:gd name="T17" fmla="*/ 145 w 145"/>
                  <a:gd name="T18" fmla="*/ 20 h 2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45" h="20">
                    <a:moveTo>
                      <a:pt x="5" y="0"/>
                    </a:moveTo>
                    <a:lnTo>
                      <a:pt x="144" y="0"/>
                    </a:lnTo>
                    <a:lnTo>
                      <a:pt x="142" y="19"/>
                    </a:lnTo>
                    <a:lnTo>
                      <a:pt x="0" y="19"/>
                    </a:lnTo>
                    <a:lnTo>
                      <a:pt x="5" y="0"/>
                    </a:lnTo>
                  </a:path>
                </a:pathLst>
              </a:custGeom>
              <a:solidFill>
                <a:srgbClr val="80808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2" name="Freeform 46"/>
              <p:cNvSpPr>
                <a:spLocks/>
              </p:cNvSpPr>
              <p:nvPr/>
            </p:nvSpPr>
            <p:spPr bwMode="auto">
              <a:xfrm>
                <a:off x="1841" y="3774"/>
                <a:ext cx="148" cy="20"/>
              </a:xfrm>
              <a:custGeom>
                <a:avLst/>
                <a:gdLst>
                  <a:gd name="T0" fmla="*/ 1 w 148"/>
                  <a:gd name="T1" fmla="*/ 0 h 20"/>
                  <a:gd name="T2" fmla="*/ 147 w 148"/>
                  <a:gd name="T3" fmla="*/ 0 h 20"/>
                  <a:gd name="T4" fmla="*/ 147 w 148"/>
                  <a:gd name="T5" fmla="*/ 19 h 20"/>
                  <a:gd name="T6" fmla="*/ 0 w 148"/>
                  <a:gd name="T7" fmla="*/ 19 h 20"/>
                  <a:gd name="T8" fmla="*/ 1 w 148"/>
                  <a:gd name="T9" fmla="*/ 0 h 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48"/>
                  <a:gd name="T16" fmla="*/ 0 h 20"/>
                  <a:gd name="T17" fmla="*/ 148 w 148"/>
                  <a:gd name="T18" fmla="*/ 20 h 2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48" h="20">
                    <a:moveTo>
                      <a:pt x="1" y="0"/>
                    </a:moveTo>
                    <a:lnTo>
                      <a:pt x="147" y="0"/>
                    </a:lnTo>
                    <a:lnTo>
                      <a:pt x="147" y="19"/>
                    </a:lnTo>
                    <a:lnTo>
                      <a:pt x="0" y="19"/>
                    </a:lnTo>
                    <a:lnTo>
                      <a:pt x="1" y="0"/>
                    </a:lnTo>
                  </a:path>
                </a:pathLst>
              </a:custGeom>
              <a:solidFill>
                <a:srgbClr val="80808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3" name="Freeform 47"/>
              <p:cNvSpPr>
                <a:spLocks/>
              </p:cNvSpPr>
              <p:nvPr/>
            </p:nvSpPr>
            <p:spPr bwMode="auto">
              <a:xfrm>
                <a:off x="2020" y="3774"/>
                <a:ext cx="131" cy="22"/>
              </a:xfrm>
              <a:custGeom>
                <a:avLst/>
                <a:gdLst>
                  <a:gd name="T0" fmla="*/ 0 w 131"/>
                  <a:gd name="T1" fmla="*/ 0 h 22"/>
                  <a:gd name="T2" fmla="*/ 126 w 131"/>
                  <a:gd name="T3" fmla="*/ 0 h 22"/>
                  <a:gd name="T4" fmla="*/ 130 w 131"/>
                  <a:gd name="T5" fmla="*/ 21 h 22"/>
                  <a:gd name="T6" fmla="*/ 0 w 131"/>
                  <a:gd name="T7" fmla="*/ 21 h 22"/>
                  <a:gd name="T8" fmla="*/ 0 w 131"/>
                  <a:gd name="T9" fmla="*/ 0 h 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1"/>
                  <a:gd name="T16" fmla="*/ 0 h 22"/>
                  <a:gd name="T17" fmla="*/ 131 w 131"/>
                  <a:gd name="T18" fmla="*/ 22 h 2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1" h="22">
                    <a:moveTo>
                      <a:pt x="0" y="0"/>
                    </a:moveTo>
                    <a:lnTo>
                      <a:pt x="126" y="0"/>
                    </a:lnTo>
                    <a:lnTo>
                      <a:pt x="130" y="21"/>
                    </a:lnTo>
                    <a:lnTo>
                      <a:pt x="0" y="2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80808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4" name="Freeform 48"/>
              <p:cNvSpPr>
                <a:spLocks/>
              </p:cNvSpPr>
              <p:nvPr/>
            </p:nvSpPr>
            <p:spPr bwMode="auto">
              <a:xfrm>
                <a:off x="2183" y="3786"/>
                <a:ext cx="161" cy="17"/>
              </a:xfrm>
              <a:custGeom>
                <a:avLst/>
                <a:gdLst>
                  <a:gd name="T0" fmla="*/ 0 w 161"/>
                  <a:gd name="T1" fmla="*/ 0 h 17"/>
                  <a:gd name="T2" fmla="*/ 145 w 161"/>
                  <a:gd name="T3" fmla="*/ 0 h 17"/>
                  <a:gd name="T4" fmla="*/ 160 w 161"/>
                  <a:gd name="T5" fmla="*/ 16 h 17"/>
                  <a:gd name="T6" fmla="*/ 6 w 161"/>
                  <a:gd name="T7" fmla="*/ 16 h 17"/>
                  <a:gd name="T8" fmla="*/ 0 w 161"/>
                  <a:gd name="T9" fmla="*/ 0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61"/>
                  <a:gd name="T16" fmla="*/ 0 h 17"/>
                  <a:gd name="T17" fmla="*/ 161 w 161"/>
                  <a:gd name="T18" fmla="*/ 17 h 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61" h="17">
                    <a:moveTo>
                      <a:pt x="0" y="0"/>
                    </a:moveTo>
                    <a:lnTo>
                      <a:pt x="145" y="0"/>
                    </a:lnTo>
                    <a:lnTo>
                      <a:pt x="160" y="16"/>
                    </a:lnTo>
                    <a:lnTo>
                      <a:pt x="6" y="1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80808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211" name="Group 77"/>
            <p:cNvGrpSpPr>
              <a:grpSpLocks/>
            </p:cNvGrpSpPr>
            <p:nvPr/>
          </p:nvGrpSpPr>
          <p:grpSpPr bwMode="auto">
            <a:xfrm>
              <a:off x="1339" y="3808"/>
              <a:ext cx="1017" cy="52"/>
              <a:chOff x="1339" y="3808"/>
              <a:chExt cx="1017" cy="52"/>
            </a:xfrm>
          </p:grpSpPr>
          <p:grpSp>
            <p:nvGrpSpPr>
              <p:cNvPr id="6212" name="Group 54"/>
              <p:cNvGrpSpPr>
                <a:grpSpLocks/>
              </p:cNvGrpSpPr>
              <p:nvPr/>
            </p:nvGrpSpPr>
            <p:grpSpPr bwMode="auto">
              <a:xfrm>
                <a:off x="1428" y="3810"/>
                <a:ext cx="501" cy="45"/>
                <a:chOff x="1428" y="3810"/>
                <a:chExt cx="501" cy="45"/>
              </a:xfrm>
            </p:grpSpPr>
            <p:sp>
              <p:nvSpPr>
                <p:cNvPr id="6235" name="Line 50"/>
                <p:cNvSpPr>
                  <a:spLocks noChangeShapeType="1"/>
                </p:cNvSpPr>
                <p:nvPr/>
              </p:nvSpPr>
              <p:spPr bwMode="auto">
                <a:xfrm>
                  <a:off x="1428" y="3810"/>
                  <a:ext cx="474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36" name="Line 51"/>
                <p:cNvSpPr>
                  <a:spLocks noChangeShapeType="1"/>
                </p:cNvSpPr>
                <p:nvPr/>
              </p:nvSpPr>
              <p:spPr bwMode="auto">
                <a:xfrm>
                  <a:off x="1448" y="3826"/>
                  <a:ext cx="481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37" name="Line 52"/>
                <p:cNvSpPr>
                  <a:spLocks noChangeShapeType="1"/>
                </p:cNvSpPr>
                <p:nvPr/>
              </p:nvSpPr>
              <p:spPr bwMode="auto">
                <a:xfrm>
                  <a:off x="1453" y="3839"/>
                  <a:ext cx="420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38" name="Line 53"/>
                <p:cNvSpPr>
                  <a:spLocks noChangeShapeType="1"/>
                </p:cNvSpPr>
                <p:nvPr/>
              </p:nvSpPr>
              <p:spPr bwMode="auto">
                <a:xfrm>
                  <a:off x="1463" y="3855"/>
                  <a:ext cx="55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6213" name="Group 58"/>
              <p:cNvGrpSpPr>
                <a:grpSpLocks/>
              </p:cNvGrpSpPr>
              <p:nvPr/>
            </p:nvGrpSpPr>
            <p:grpSpPr bwMode="auto">
              <a:xfrm>
                <a:off x="1339" y="3817"/>
                <a:ext cx="84" cy="27"/>
                <a:chOff x="1339" y="3817"/>
                <a:chExt cx="84" cy="27"/>
              </a:xfrm>
            </p:grpSpPr>
            <p:sp>
              <p:nvSpPr>
                <p:cNvPr id="6232" name="Line 55"/>
                <p:cNvSpPr>
                  <a:spLocks noChangeShapeType="1"/>
                </p:cNvSpPr>
                <p:nvPr/>
              </p:nvSpPr>
              <p:spPr bwMode="auto">
                <a:xfrm>
                  <a:off x="1362" y="3817"/>
                  <a:ext cx="46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33" name="Line 56"/>
                <p:cNvSpPr>
                  <a:spLocks noChangeShapeType="1"/>
                </p:cNvSpPr>
                <p:nvPr/>
              </p:nvSpPr>
              <p:spPr bwMode="auto">
                <a:xfrm>
                  <a:off x="1353" y="3832"/>
                  <a:ext cx="44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34" name="Line 57"/>
                <p:cNvSpPr>
                  <a:spLocks noChangeShapeType="1"/>
                </p:cNvSpPr>
                <p:nvPr/>
              </p:nvSpPr>
              <p:spPr bwMode="auto">
                <a:xfrm>
                  <a:off x="1339" y="3844"/>
                  <a:ext cx="84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6214" name="Group 65"/>
              <p:cNvGrpSpPr>
                <a:grpSpLocks/>
              </p:cNvGrpSpPr>
              <p:nvPr/>
            </p:nvGrpSpPr>
            <p:grpSpPr bwMode="auto">
              <a:xfrm>
                <a:off x="1535" y="3808"/>
                <a:ext cx="460" cy="48"/>
                <a:chOff x="1535" y="3808"/>
                <a:chExt cx="460" cy="48"/>
              </a:xfrm>
            </p:grpSpPr>
            <p:sp>
              <p:nvSpPr>
                <p:cNvPr id="6226" name="Line 59"/>
                <p:cNvSpPr>
                  <a:spLocks noChangeShapeType="1"/>
                </p:cNvSpPr>
                <p:nvPr/>
              </p:nvSpPr>
              <p:spPr bwMode="auto">
                <a:xfrm>
                  <a:off x="1535" y="3855"/>
                  <a:ext cx="287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27" name="Line 60"/>
                <p:cNvSpPr>
                  <a:spLocks noChangeShapeType="1"/>
                </p:cNvSpPr>
                <p:nvPr/>
              </p:nvSpPr>
              <p:spPr bwMode="auto">
                <a:xfrm>
                  <a:off x="1926" y="3808"/>
                  <a:ext cx="66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28" name="Line 61"/>
                <p:cNvSpPr>
                  <a:spLocks noChangeShapeType="1"/>
                </p:cNvSpPr>
                <p:nvPr/>
              </p:nvSpPr>
              <p:spPr bwMode="auto">
                <a:xfrm>
                  <a:off x="1943" y="3826"/>
                  <a:ext cx="52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29" name="Line 62"/>
                <p:cNvSpPr>
                  <a:spLocks noChangeShapeType="1"/>
                </p:cNvSpPr>
                <p:nvPr/>
              </p:nvSpPr>
              <p:spPr bwMode="auto">
                <a:xfrm>
                  <a:off x="1908" y="3841"/>
                  <a:ext cx="87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30" name="Line 63"/>
                <p:cNvSpPr>
                  <a:spLocks noChangeShapeType="1"/>
                </p:cNvSpPr>
                <p:nvPr/>
              </p:nvSpPr>
              <p:spPr bwMode="auto">
                <a:xfrm>
                  <a:off x="1835" y="3855"/>
                  <a:ext cx="43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31" name="Line 64"/>
                <p:cNvSpPr>
                  <a:spLocks noChangeShapeType="1"/>
                </p:cNvSpPr>
                <p:nvPr/>
              </p:nvSpPr>
              <p:spPr bwMode="auto">
                <a:xfrm>
                  <a:off x="1894" y="3856"/>
                  <a:ext cx="97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6215" name="Group 69"/>
              <p:cNvGrpSpPr>
                <a:grpSpLocks/>
              </p:cNvGrpSpPr>
              <p:nvPr/>
            </p:nvGrpSpPr>
            <p:grpSpPr bwMode="auto">
              <a:xfrm>
                <a:off x="2020" y="3817"/>
                <a:ext cx="141" cy="40"/>
                <a:chOff x="2020" y="3817"/>
                <a:chExt cx="141" cy="40"/>
              </a:xfrm>
            </p:grpSpPr>
            <p:sp>
              <p:nvSpPr>
                <p:cNvPr id="6223" name="Line 66"/>
                <p:cNvSpPr>
                  <a:spLocks noChangeShapeType="1"/>
                </p:cNvSpPr>
                <p:nvPr/>
              </p:nvSpPr>
              <p:spPr bwMode="auto">
                <a:xfrm>
                  <a:off x="2020" y="3817"/>
                  <a:ext cx="133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24" name="Line 67"/>
                <p:cNvSpPr>
                  <a:spLocks noChangeShapeType="1"/>
                </p:cNvSpPr>
                <p:nvPr/>
              </p:nvSpPr>
              <p:spPr bwMode="auto">
                <a:xfrm>
                  <a:off x="2038" y="3835"/>
                  <a:ext cx="118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25" name="Line 68"/>
                <p:cNvSpPr>
                  <a:spLocks noChangeShapeType="1"/>
                </p:cNvSpPr>
                <p:nvPr/>
              </p:nvSpPr>
              <p:spPr bwMode="auto">
                <a:xfrm>
                  <a:off x="2040" y="3857"/>
                  <a:ext cx="121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6216" name="Group 76"/>
              <p:cNvGrpSpPr>
                <a:grpSpLocks/>
              </p:cNvGrpSpPr>
              <p:nvPr/>
            </p:nvGrpSpPr>
            <p:grpSpPr bwMode="auto">
              <a:xfrm>
                <a:off x="2187" y="3817"/>
                <a:ext cx="169" cy="43"/>
                <a:chOff x="2187" y="3817"/>
                <a:chExt cx="169" cy="43"/>
              </a:xfrm>
            </p:grpSpPr>
            <p:sp>
              <p:nvSpPr>
                <p:cNvPr id="6217" name="Line 70"/>
                <p:cNvSpPr>
                  <a:spLocks noChangeShapeType="1"/>
                </p:cNvSpPr>
                <p:nvPr/>
              </p:nvSpPr>
              <p:spPr bwMode="auto">
                <a:xfrm>
                  <a:off x="2200" y="3817"/>
                  <a:ext cx="127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18" name="Line 71"/>
                <p:cNvSpPr>
                  <a:spLocks noChangeShapeType="1"/>
                </p:cNvSpPr>
                <p:nvPr/>
              </p:nvSpPr>
              <p:spPr bwMode="auto">
                <a:xfrm>
                  <a:off x="2187" y="3833"/>
                  <a:ext cx="104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19" name="Line 72"/>
                <p:cNvSpPr>
                  <a:spLocks noChangeShapeType="1"/>
                </p:cNvSpPr>
                <p:nvPr/>
              </p:nvSpPr>
              <p:spPr bwMode="auto">
                <a:xfrm>
                  <a:off x="2200" y="3844"/>
                  <a:ext cx="97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20" name="Line 73"/>
                <p:cNvSpPr>
                  <a:spLocks noChangeShapeType="1"/>
                </p:cNvSpPr>
                <p:nvPr/>
              </p:nvSpPr>
              <p:spPr bwMode="auto">
                <a:xfrm>
                  <a:off x="2197" y="3860"/>
                  <a:ext cx="119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21" name="Line 74"/>
                <p:cNvSpPr>
                  <a:spLocks noChangeShapeType="1"/>
                </p:cNvSpPr>
                <p:nvPr/>
              </p:nvSpPr>
              <p:spPr bwMode="auto">
                <a:xfrm>
                  <a:off x="2314" y="3834"/>
                  <a:ext cx="34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22" name="Line 75"/>
                <p:cNvSpPr>
                  <a:spLocks noChangeShapeType="1"/>
                </p:cNvSpPr>
                <p:nvPr/>
              </p:nvSpPr>
              <p:spPr bwMode="auto">
                <a:xfrm>
                  <a:off x="2325" y="3853"/>
                  <a:ext cx="31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6165" name="Line 79"/>
          <p:cNvSpPr>
            <a:spLocks noChangeShapeType="1"/>
          </p:cNvSpPr>
          <p:nvPr/>
        </p:nvSpPr>
        <p:spPr bwMode="auto">
          <a:xfrm>
            <a:off x="3055938" y="5426075"/>
            <a:ext cx="1587" cy="5508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66" name="Line 80"/>
          <p:cNvSpPr>
            <a:spLocks noChangeShapeType="1"/>
          </p:cNvSpPr>
          <p:nvPr/>
        </p:nvSpPr>
        <p:spPr bwMode="auto">
          <a:xfrm>
            <a:off x="4767263" y="5445125"/>
            <a:ext cx="0" cy="466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67" name="Line 81"/>
          <p:cNvSpPr>
            <a:spLocks noChangeShapeType="1"/>
          </p:cNvSpPr>
          <p:nvPr/>
        </p:nvSpPr>
        <p:spPr bwMode="auto">
          <a:xfrm>
            <a:off x="5711825" y="5426075"/>
            <a:ext cx="0" cy="720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68" name="Rectangle 82"/>
          <p:cNvSpPr>
            <a:spLocks noChangeArrowheads="1"/>
          </p:cNvSpPr>
          <p:nvPr/>
        </p:nvSpPr>
        <p:spPr bwMode="auto">
          <a:xfrm>
            <a:off x="6157913" y="6499225"/>
            <a:ext cx="187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800" i="0">
                <a:latin typeface="Times New Roman"/>
              </a:rPr>
              <a:t>ISA ou EISA slots</a:t>
            </a:r>
          </a:p>
        </p:txBody>
      </p:sp>
      <p:sp>
        <p:nvSpPr>
          <p:cNvPr id="6169" name="Rectangle 83"/>
          <p:cNvSpPr>
            <a:spLocks noChangeArrowheads="1"/>
          </p:cNvSpPr>
          <p:nvPr/>
        </p:nvSpPr>
        <p:spPr bwMode="auto">
          <a:xfrm>
            <a:off x="5387975" y="2924175"/>
            <a:ext cx="869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800" i="0">
                <a:latin typeface="Times New Roman"/>
              </a:rPr>
              <a:t>DRAM</a:t>
            </a:r>
          </a:p>
        </p:txBody>
      </p:sp>
      <p:grpSp>
        <p:nvGrpSpPr>
          <p:cNvPr id="6170" name="Group 96"/>
          <p:cNvGrpSpPr>
            <a:grpSpLocks/>
          </p:cNvGrpSpPr>
          <p:nvPr/>
        </p:nvGrpSpPr>
        <p:grpSpPr bwMode="auto">
          <a:xfrm>
            <a:off x="4902200" y="4267200"/>
            <a:ext cx="1538288" cy="801688"/>
            <a:chOff x="3088" y="2688"/>
            <a:chExt cx="969" cy="505"/>
          </a:xfrm>
        </p:grpSpPr>
        <p:grpSp>
          <p:nvGrpSpPr>
            <p:cNvPr id="6197" name="Group 86"/>
            <p:cNvGrpSpPr>
              <a:grpSpLocks/>
            </p:cNvGrpSpPr>
            <p:nvPr/>
          </p:nvGrpSpPr>
          <p:grpSpPr bwMode="auto">
            <a:xfrm>
              <a:off x="3088" y="2699"/>
              <a:ext cx="128" cy="492"/>
              <a:chOff x="3088" y="2699"/>
              <a:chExt cx="128" cy="492"/>
            </a:xfrm>
          </p:grpSpPr>
          <p:sp>
            <p:nvSpPr>
              <p:cNvPr id="6207" name="Rectangle 84"/>
              <p:cNvSpPr>
                <a:spLocks noChangeArrowheads="1"/>
              </p:cNvSpPr>
              <p:nvPr/>
            </p:nvSpPr>
            <p:spPr bwMode="auto">
              <a:xfrm>
                <a:off x="3088" y="2699"/>
                <a:ext cx="128" cy="492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08" name="Rectangle 85" descr="Grade fechada"/>
              <p:cNvSpPr>
                <a:spLocks noChangeArrowheads="1"/>
              </p:cNvSpPr>
              <p:nvPr/>
            </p:nvSpPr>
            <p:spPr bwMode="auto">
              <a:xfrm>
                <a:off x="3132" y="2707"/>
                <a:ext cx="43" cy="483"/>
              </a:xfrm>
              <a:prstGeom prst="rect">
                <a:avLst/>
              </a:prstGeom>
              <a:pattFill prst="smGrid">
                <a:fgClr>
                  <a:schemeClr val="bg2"/>
                </a:fgClr>
                <a:bgClr>
                  <a:schemeClr val="bg1"/>
                </a:bgClr>
              </a:pattFill>
              <a:ln w="12700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198" name="Group 89"/>
            <p:cNvGrpSpPr>
              <a:grpSpLocks/>
            </p:cNvGrpSpPr>
            <p:nvPr/>
          </p:nvGrpSpPr>
          <p:grpSpPr bwMode="auto">
            <a:xfrm>
              <a:off x="3367" y="2701"/>
              <a:ext cx="127" cy="492"/>
              <a:chOff x="3367" y="2701"/>
              <a:chExt cx="127" cy="492"/>
            </a:xfrm>
          </p:grpSpPr>
          <p:sp>
            <p:nvSpPr>
              <p:cNvPr id="6205" name="Rectangle 87"/>
              <p:cNvSpPr>
                <a:spLocks noChangeArrowheads="1"/>
              </p:cNvSpPr>
              <p:nvPr/>
            </p:nvSpPr>
            <p:spPr bwMode="auto">
              <a:xfrm>
                <a:off x="3367" y="2701"/>
                <a:ext cx="127" cy="492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06" name="Rectangle 88" descr="Grade fechada"/>
              <p:cNvSpPr>
                <a:spLocks noChangeArrowheads="1"/>
              </p:cNvSpPr>
              <p:nvPr/>
            </p:nvSpPr>
            <p:spPr bwMode="auto">
              <a:xfrm>
                <a:off x="3410" y="2710"/>
                <a:ext cx="43" cy="482"/>
              </a:xfrm>
              <a:prstGeom prst="rect">
                <a:avLst/>
              </a:prstGeom>
              <a:pattFill prst="smGrid">
                <a:fgClr>
                  <a:schemeClr val="bg2"/>
                </a:fgClr>
                <a:bgClr>
                  <a:schemeClr val="bg1"/>
                </a:bgClr>
              </a:pattFill>
              <a:ln w="12700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199" name="Group 92"/>
            <p:cNvGrpSpPr>
              <a:grpSpLocks/>
            </p:cNvGrpSpPr>
            <p:nvPr/>
          </p:nvGrpSpPr>
          <p:grpSpPr bwMode="auto">
            <a:xfrm>
              <a:off x="3632" y="2694"/>
              <a:ext cx="129" cy="492"/>
              <a:chOff x="3632" y="2694"/>
              <a:chExt cx="129" cy="492"/>
            </a:xfrm>
          </p:grpSpPr>
          <p:sp>
            <p:nvSpPr>
              <p:cNvPr id="6203" name="Rectangle 90"/>
              <p:cNvSpPr>
                <a:spLocks noChangeArrowheads="1"/>
              </p:cNvSpPr>
              <p:nvPr/>
            </p:nvSpPr>
            <p:spPr bwMode="auto">
              <a:xfrm>
                <a:off x="3632" y="2694"/>
                <a:ext cx="129" cy="492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04" name="Rectangle 91" descr="Grade fechada"/>
              <p:cNvSpPr>
                <a:spLocks noChangeArrowheads="1"/>
              </p:cNvSpPr>
              <p:nvPr/>
            </p:nvSpPr>
            <p:spPr bwMode="auto">
              <a:xfrm>
                <a:off x="3675" y="2702"/>
                <a:ext cx="44" cy="483"/>
              </a:xfrm>
              <a:prstGeom prst="rect">
                <a:avLst/>
              </a:prstGeom>
              <a:pattFill prst="smGrid">
                <a:fgClr>
                  <a:schemeClr val="bg2"/>
                </a:fgClr>
                <a:bgClr>
                  <a:schemeClr val="bg1"/>
                </a:bgClr>
              </a:pattFill>
              <a:ln w="12700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200" name="Group 95"/>
            <p:cNvGrpSpPr>
              <a:grpSpLocks/>
            </p:cNvGrpSpPr>
            <p:nvPr/>
          </p:nvGrpSpPr>
          <p:grpSpPr bwMode="auto">
            <a:xfrm>
              <a:off x="3929" y="2688"/>
              <a:ext cx="128" cy="492"/>
              <a:chOff x="3929" y="2688"/>
              <a:chExt cx="128" cy="492"/>
            </a:xfrm>
          </p:grpSpPr>
          <p:sp>
            <p:nvSpPr>
              <p:cNvPr id="6201" name="Rectangle 93"/>
              <p:cNvSpPr>
                <a:spLocks noChangeArrowheads="1"/>
              </p:cNvSpPr>
              <p:nvPr/>
            </p:nvSpPr>
            <p:spPr bwMode="auto">
              <a:xfrm>
                <a:off x="3929" y="2688"/>
                <a:ext cx="128" cy="492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02" name="Rectangle 94" descr="Grade fechada"/>
              <p:cNvSpPr>
                <a:spLocks noChangeArrowheads="1"/>
              </p:cNvSpPr>
              <p:nvPr/>
            </p:nvSpPr>
            <p:spPr bwMode="auto">
              <a:xfrm>
                <a:off x="3972" y="2695"/>
                <a:ext cx="43" cy="484"/>
              </a:xfrm>
              <a:prstGeom prst="rect">
                <a:avLst/>
              </a:prstGeom>
              <a:pattFill prst="smGrid">
                <a:fgClr>
                  <a:schemeClr val="bg2"/>
                </a:fgClr>
                <a:bgClr>
                  <a:schemeClr val="bg1"/>
                </a:bgClr>
              </a:pattFill>
              <a:ln w="12700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6171" name="Group 101"/>
          <p:cNvGrpSpPr>
            <a:grpSpLocks/>
          </p:cNvGrpSpPr>
          <p:nvPr/>
        </p:nvGrpSpPr>
        <p:grpSpPr bwMode="auto">
          <a:xfrm>
            <a:off x="5019675" y="3784600"/>
            <a:ext cx="1344613" cy="476250"/>
            <a:chOff x="3162" y="2384"/>
            <a:chExt cx="847" cy="300"/>
          </a:xfrm>
        </p:grpSpPr>
        <p:sp>
          <p:nvSpPr>
            <p:cNvPr id="6193" name="Line 97"/>
            <p:cNvSpPr>
              <a:spLocks noChangeShapeType="1"/>
            </p:cNvSpPr>
            <p:nvPr/>
          </p:nvSpPr>
          <p:spPr bwMode="auto">
            <a:xfrm>
              <a:off x="3162" y="2384"/>
              <a:ext cx="0" cy="299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stealth" w="med" len="lg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4" name="Line 98"/>
            <p:cNvSpPr>
              <a:spLocks noChangeShapeType="1"/>
            </p:cNvSpPr>
            <p:nvPr/>
          </p:nvSpPr>
          <p:spPr bwMode="auto">
            <a:xfrm>
              <a:off x="3433" y="2385"/>
              <a:ext cx="0" cy="299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stealth" w="med" len="lg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5" name="Line 99"/>
            <p:cNvSpPr>
              <a:spLocks noChangeShapeType="1"/>
            </p:cNvSpPr>
            <p:nvPr/>
          </p:nvSpPr>
          <p:spPr bwMode="auto">
            <a:xfrm>
              <a:off x="3708" y="2385"/>
              <a:ext cx="0" cy="299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stealth" w="med" len="lg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6" name="Line 100"/>
            <p:cNvSpPr>
              <a:spLocks noChangeShapeType="1"/>
            </p:cNvSpPr>
            <p:nvPr/>
          </p:nvSpPr>
          <p:spPr bwMode="auto">
            <a:xfrm>
              <a:off x="4009" y="2385"/>
              <a:ext cx="0" cy="299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stealth" w="med" len="lg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72" name="Rectangle 102"/>
          <p:cNvSpPr>
            <a:spLocks noChangeArrowheads="1"/>
          </p:cNvSpPr>
          <p:nvPr/>
        </p:nvSpPr>
        <p:spPr bwMode="auto">
          <a:xfrm>
            <a:off x="6075363" y="3306763"/>
            <a:ext cx="1243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b="1" i="0">
                <a:solidFill>
                  <a:schemeClr val="bg2"/>
                </a:solidFill>
                <a:latin typeface="Times New Roman"/>
              </a:rPr>
              <a:t>PCI bus</a:t>
            </a:r>
          </a:p>
        </p:txBody>
      </p:sp>
      <p:sp>
        <p:nvSpPr>
          <p:cNvPr id="6173" name="Line 103"/>
          <p:cNvSpPr>
            <a:spLocks noChangeShapeType="1"/>
          </p:cNvSpPr>
          <p:nvPr/>
        </p:nvSpPr>
        <p:spPr bwMode="auto">
          <a:xfrm>
            <a:off x="7980363" y="3317875"/>
            <a:ext cx="0" cy="431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6148" name="Object 2"/>
          <p:cNvGraphicFramePr>
            <a:graphicFrameLocks/>
          </p:cNvGraphicFramePr>
          <p:nvPr/>
        </p:nvGraphicFramePr>
        <p:xfrm>
          <a:off x="6764338" y="4321175"/>
          <a:ext cx="1204912" cy="214313"/>
        </p:xfrm>
        <a:graphic>
          <a:graphicData uri="http://schemas.openxmlformats.org/presentationml/2006/ole">
            <p:oleObj spid="_x0000_s6148" name="Clip" r:id="rId6" imgW="1204560" imgH="214200" progId="MS_ClipArt_Gallery.2">
              <p:embed/>
            </p:oleObj>
          </a:graphicData>
        </a:graphic>
      </p:graphicFrame>
      <p:graphicFrame>
        <p:nvGraphicFramePr>
          <p:cNvPr id="6149" name="Object 3"/>
          <p:cNvGraphicFramePr>
            <a:graphicFrameLocks/>
          </p:cNvGraphicFramePr>
          <p:nvPr/>
        </p:nvGraphicFramePr>
        <p:xfrm>
          <a:off x="8180388" y="4405313"/>
          <a:ext cx="796925" cy="503237"/>
        </p:xfrm>
        <a:graphic>
          <a:graphicData uri="http://schemas.openxmlformats.org/presentationml/2006/ole">
            <p:oleObj spid="_x0000_s6149" name="Clip" r:id="rId7" imgW="796680" imgH="502920" progId="MS_ClipArt_Gallery.2">
              <p:embed/>
            </p:oleObj>
          </a:graphicData>
        </a:graphic>
      </p:graphicFrame>
      <p:sp>
        <p:nvSpPr>
          <p:cNvPr id="6174" name="Line 106"/>
          <p:cNvSpPr>
            <a:spLocks noChangeShapeType="1"/>
          </p:cNvSpPr>
          <p:nvPr/>
        </p:nvSpPr>
        <p:spPr bwMode="auto">
          <a:xfrm flipH="1" flipV="1">
            <a:off x="7359650" y="3803650"/>
            <a:ext cx="1588" cy="4857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75" name="Line 107"/>
          <p:cNvSpPr>
            <a:spLocks noChangeShapeType="1"/>
          </p:cNvSpPr>
          <p:nvPr/>
        </p:nvSpPr>
        <p:spPr bwMode="auto">
          <a:xfrm flipV="1">
            <a:off x="8472488" y="3803650"/>
            <a:ext cx="0" cy="6604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76" name="Rectangle 108"/>
          <p:cNvSpPr>
            <a:spLocks noChangeArrowheads="1"/>
          </p:cNvSpPr>
          <p:nvPr/>
        </p:nvSpPr>
        <p:spPr bwMode="auto">
          <a:xfrm>
            <a:off x="4171950" y="2589213"/>
            <a:ext cx="958850" cy="204787"/>
          </a:xfrm>
          <a:prstGeom prst="rect">
            <a:avLst/>
          </a:prstGeom>
          <a:solidFill>
            <a:srgbClr val="FF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77" name="Rectangle 109"/>
          <p:cNvSpPr>
            <a:spLocks noChangeArrowheads="1"/>
          </p:cNvSpPr>
          <p:nvPr/>
        </p:nvSpPr>
        <p:spPr bwMode="auto">
          <a:xfrm>
            <a:off x="4375150" y="3024188"/>
            <a:ext cx="715963" cy="150812"/>
          </a:xfrm>
          <a:prstGeom prst="rect">
            <a:avLst/>
          </a:prstGeom>
          <a:solidFill>
            <a:srgbClr val="FF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78" name="Rectangle 110"/>
          <p:cNvSpPr>
            <a:spLocks noChangeArrowheads="1"/>
          </p:cNvSpPr>
          <p:nvPr/>
        </p:nvSpPr>
        <p:spPr bwMode="auto">
          <a:xfrm>
            <a:off x="4538663" y="3103563"/>
            <a:ext cx="715962" cy="150812"/>
          </a:xfrm>
          <a:prstGeom prst="rect">
            <a:avLst/>
          </a:prstGeom>
          <a:solidFill>
            <a:srgbClr val="FF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79" name="Rectangle 111"/>
          <p:cNvSpPr>
            <a:spLocks noChangeArrowheads="1"/>
          </p:cNvSpPr>
          <p:nvPr/>
        </p:nvSpPr>
        <p:spPr bwMode="auto">
          <a:xfrm>
            <a:off x="4699000" y="3184525"/>
            <a:ext cx="717550" cy="149225"/>
          </a:xfrm>
          <a:prstGeom prst="rect">
            <a:avLst/>
          </a:prstGeom>
          <a:solidFill>
            <a:srgbClr val="FF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80" name="Rectangle 112"/>
          <p:cNvSpPr>
            <a:spLocks noChangeArrowheads="1"/>
          </p:cNvSpPr>
          <p:nvPr/>
        </p:nvSpPr>
        <p:spPr bwMode="auto">
          <a:xfrm>
            <a:off x="4860925" y="3263900"/>
            <a:ext cx="717550" cy="150813"/>
          </a:xfrm>
          <a:prstGeom prst="rect">
            <a:avLst/>
          </a:prstGeom>
          <a:solidFill>
            <a:srgbClr val="FF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81" name="Line 113"/>
          <p:cNvSpPr>
            <a:spLocks noChangeShapeType="1"/>
          </p:cNvSpPr>
          <p:nvPr/>
        </p:nvSpPr>
        <p:spPr bwMode="auto">
          <a:xfrm flipV="1">
            <a:off x="2911475" y="2173288"/>
            <a:ext cx="7938" cy="3651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182" name="Group 116"/>
          <p:cNvGrpSpPr>
            <a:grpSpLocks/>
          </p:cNvGrpSpPr>
          <p:nvPr/>
        </p:nvGrpSpPr>
        <p:grpSpPr bwMode="auto">
          <a:xfrm>
            <a:off x="2259013" y="1547813"/>
            <a:ext cx="1250950" cy="614362"/>
            <a:chOff x="1423" y="975"/>
            <a:chExt cx="788" cy="387"/>
          </a:xfrm>
        </p:grpSpPr>
        <p:sp>
          <p:nvSpPr>
            <p:cNvPr id="6191" name="Rectangle 114"/>
            <p:cNvSpPr>
              <a:spLocks noChangeArrowheads="1"/>
            </p:cNvSpPr>
            <p:nvPr/>
          </p:nvSpPr>
          <p:spPr bwMode="auto">
            <a:xfrm>
              <a:off x="1423" y="975"/>
              <a:ext cx="788" cy="387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2" name="Rectangle 115"/>
            <p:cNvSpPr>
              <a:spLocks noChangeArrowheads="1"/>
            </p:cNvSpPr>
            <p:nvPr/>
          </p:nvSpPr>
          <p:spPr bwMode="auto">
            <a:xfrm>
              <a:off x="1577" y="1045"/>
              <a:ext cx="49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i="0">
                  <a:latin typeface="Times New Roman"/>
                </a:rPr>
                <a:t>CPU</a:t>
              </a:r>
            </a:p>
          </p:txBody>
        </p:sp>
      </p:grpSp>
      <p:sp>
        <p:nvSpPr>
          <p:cNvPr id="6183" name="Rectangle 117"/>
          <p:cNvSpPr>
            <a:spLocks noChangeArrowheads="1"/>
          </p:cNvSpPr>
          <p:nvPr/>
        </p:nvSpPr>
        <p:spPr bwMode="auto">
          <a:xfrm>
            <a:off x="2151063" y="2547938"/>
            <a:ext cx="1544637" cy="658812"/>
          </a:xfrm>
          <a:prstGeom prst="rect">
            <a:avLst/>
          </a:prstGeom>
          <a:solidFill>
            <a:srgbClr val="FF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pt-BR" sz="1600" i="0">
                <a:solidFill>
                  <a:schemeClr val="tx2"/>
                </a:solidFill>
                <a:latin typeface="Times New Roman"/>
              </a:rPr>
              <a:t>Bridge/</a:t>
            </a:r>
          </a:p>
          <a:p>
            <a:pPr algn="ctr" eaLnBrk="0" hangingPunct="0"/>
            <a:r>
              <a:rPr lang="pt-BR" sz="1600" i="0">
                <a:solidFill>
                  <a:schemeClr val="tx2"/>
                </a:solidFill>
                <a:latin typeface="Times New Roman"/>
              </a:rPr>
              <a:t>Cont. de memória</a:t>
            </a:r>
          </a:p>
        </p:txBody>
      </p:sp>
      <p:sp>
        <p:nvSpPr>
          <p:cNvPr id="6184" name="Line 118"/>
          <p:cNvSpPr>
            <a:spLocks noChangeShapeType="1"/>
          </p:cNvSpPr>
          <p:nvPr/>
        </p:nvSpPr>
        <p:spPr bwMode="auto">
          <a:xfrm flipH="1" flipV="1">
            <a:off x="2909888" y="3236913"/>
            <a:ext cx="1587" cy="47942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85" name="Line 119"/>
          <p:cNvSpPr>
            <a:spLocks noChangeShapeType="1"/>
          </p:cNvSpPr>
          <p:nvPr/>
        </p:nvSpPr>
        <p:spPr bwMode="auto">
          <a:xfrm flipV="1">
            <a:off x="3740150" y="2730500"/>
            <a:ext cx="407988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86" name="Rectangle 120"/>
          <p:cNvSpPr>
            <a:spLocks noChangeArrowheads="1"/>
          </p:cNvSpPr>
          <p:nvPr/>
        </p:nvSpPr>
        <p:spPr bwMode="auto">
          <a:xfrm>
            <a:off x="3943350" y="4402138"/>
            <a:ext cx="1016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800" i="0">
                <a:solidFill>
                  <a:schemeClr val="bg2"/>
                </a:solidFill>
                <a:latin typeface="Times New Roman"/>
              </a:rPr>
              <a:t>PCI slots</a:t>
            </a:r>
          </a:p>
        </p:txBody>
      </p:sp>
      <p:sp>
        <p:nvSpPr>
          <p:cNvPr id="6187" name="Line 121"/>
          <p:cNvSpPr>
            <a:spLocks noChangeShapeType="1"/>
          </p:cNvSpPr>
          <p:nvPr/>
        </p:nvSpPr>
        <p:spPr bwMode="auto">
          <a:xfrm flipH="1" flipV="1">
            <a:off x="5205413" y="3421063"/>
            <a:ext cx="6350" cy="301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88" name="Rectangle 122"/>
          <p:cNvSpPr>
            <a:spLocks noChangeArrowheads="1"/>
          </p:cNvSpPr>
          <p:nvPr/>
        </p:nvSpPr>
        <p:spPr bwMode="auto">
          <a:xfrm>
            <a:off x="5092700" y="2459038"/>
            <a:ext cx="946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i="0">
                <a:latin typeface="Times New Roman"/>
              </a:rPr>
              <a:t>Cache</a:t>
            </a:r>
          </a:p>
        </p:txBody>
      </p:sp>
      <p:sp>
        <p:nvSpPr>
          <p:cNvPr id="6189" name="Rectangle 123"/>
          <p:cNvSpPr>
            <a:spLocks noChangeArrowheads="1"/>
          </p:cNvSpPr>
          <p:nvPr/>
        </p:nvSpPr>
        <p:spPr bwMode="auto">
          <a:xfrm>
            <a:off x="9047163" y="4206875"/>
            <a:ext cx="811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i="0">
                <a:latin typeface="Times New Roman"/>
              </a:rPr>
              <a:t>LAN</a:t>
            </a:r>
          </a:p>
        </p:txBody>
      </p:sp>
      <p:sp>
        <p:nvSpPr>
          <p:cNvPr id="6190" name="Rectangle 124"/>
          <p:cNvSpPr>
            <a:spLocks noChangeArrowheads="1"/>
          </p:cNvSpPr>
          <p:nvPr/>
        </p:nvSpPr>
        <p:spPr bwMode="auto">
          <a:xfrm>
            <a:off x="6911975" y="4508500"/>
            <a:ext cx="828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i="0">
                <a:latin typeface="Times New Roman"/>
              </a:rPr>
              <a:t>SCSI</a:t>
            </a:r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PCI Bus - Exemplo</a:t>
            </a:r>
          </a:p>
        </p:txBody>
      </p:sp>
      <p:sp>
        <p:nvSpPr>
          <p:cNvPr id="39939" name="Rectangle 4"/>
          <p:cNvSpPr>
            <a:spLocks noChangeArrowheads="1"/>
          </p:cNvSpPr>
          <p:nvPr/>
        </p:nvSpPr>
        <p:spPr bwMode="auto">
          <a:xfrm>
            <a:off x="1484313" y="1562100"/>
            <a:ext cx="84201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S LineDraw" pitchFamily="49" charset="2"/>
              <a:buChar char="þ"/>
            </a:pPr>
            <a:r>
              <a:rPr lang="pt-BR" sz="2800" i="0">
                <a:latin typeface="Times New Roman"/>
              </a:rPr>
              <a:t>Especificação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S LineDraw" pitchFamily="49" charset="2"/>
              <a:buChar char="þ"/>
            </a:pPr>
            <a:r>
              <a:rPr lang="pt-BR" i="0">
                <a:latin typeface="Times New Roman"/>
              </a:rPr>
              <a:t>PCI - to PCI Bridge da Digital (21152)</a:t>
            </a:r>
          </a:p>
          <a:p>
            <a:pPr marL="742950" lvl="1" indent="-28575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Monotype Sorts" pitchFamily="2" charset="2"/>
              <a:buChar char="u"/>
            </a:pPr>
            <a:r>
              <a:rPr lang="pt-BR" sz="1800" i="0">
                <a:latin typeface="Times New Roman"/>
              </a:rPr>
              <a:t>64 bits no barramento    </a:t>
            </a:r>
          </a:p>
          <a:p>
            <a:pPr marL="742950" lvl="1" indent="-285750" eaLnBrk="0" hangingPunct="0">
              <a:spcBef>
                <a:spcPct val="20000"/>
              </a:spcBef>
            </a:pPr>
            <a:r>
              <a:rPr lang="pt-BR" sz="1800" i="0">
                <a:latin typeface="Times New Roman"/>
              </a:rPr>
              <a:t> primário</a:t>
            </a:r>
          </a:p>
          <a:p>
            <a:pPr marL="742950" lvl="1" indent="-28575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Monotype Sorts" pitchFamily="2" charset="2"/>
              <a:buChar char="u"/>
            </a:pPr>
            <a:r>
              <a:rPr lang="pt-BR" sz="1800" i="0">
                <a:latin typeface="Times New Roman"/>
              </a:rPr>
              <a:t>32 bits no barramento </a:t>
            </a:r>
          </a:p>
          <a:p>
            <a:pPr marL="742950" lvl="1" indent="-285750" eaLnBrk="0" hangingPunct="0">
              <a:spcBef>
                <a:spcPct val="20000"/>
              </a:spcBef>
            </a:pPr>
            <a:r>
              <a:rPr lang="pt-BR" sz="1800" i="0">
                <a:latin typeface="Times New Roman"/>
              </a:rPr>
              <a:t>     secundário</a:t>
            </a:r>
          </a:p>
          <a:p>
            <a:pPr marL="742950" lvl="1" indent="-28575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Monotype Sorts" pitchFamily="2" charset="2"/>
              <a:buChar char="u"/>
            </a:pPr>
            <a:r>
              <a:rPr lang="pt-BR" sz="1800" i="0">
                <a:latin typeface="Times New Roman"/>
              </a:rPr>
              <a:t>Permite até dois </a:t>
            </a:r>
          </a:p>
          <a:p>
            <a:pPr marL="742950" lvl="1" indent="-285750" eaLnBrk="0" hangingPunct="0">
              <a:spcBef>
                <a:spcPct val="20000"/>
              </a:spcBef>
            </a:pPr>
            <a:r>
              <a:rPr lang="pt-BR" sz="1800" i="0">
                <a:latin typeface="Times New Roman"/>
              </a:rPr>
              <a:t>     barramentos PCI</a:t>
            </a:r>
          </a:p>
          <a:p>
            <a:pPr marL="742950" lvl="1" indent="-285750" eaLnBrk="0" hangingPunct="0">
              <a:spcBef>
                <a:spcPct val="20000"/>
              </a:spcBef>
            </a:pPr>
            <a:r>
              <a:rPr lang="pt-BR" sz="1800" i="0">
                <a:latin typeface="Times New Roman"/>
              </a:rPr>
              <a:t>     concorrentes</a:t>
            </a:r>
          </a:p>
          <a:p>
            <a:pPr marL="742950" lvl="1" indent="-28575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Monotype Sorts" pitchFamily="2" charset="2"/>
              <a:buChar char="u"/>
            </a:pPr>
            <a:r>
              <a:rPr lang="pt-BR" sz="1800" i="0">
                <a:latin typeface="Times New Roman"/>
              </a:rPr>
              <a:t>5 ou 3.3 V</a:t>
            </a:r>
          </a:p>
          <a:p>
            <a:pPr marL="742950" lvl="1" indent="-285750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Monotype Sorts" pitchFamily="2" charset="2"/>
              <a:buChar char="u"/>
            </a:pPr>
            <a:r>
              <a:rPr lang="pt-BR" sz="1800" i="0">
                <a:latin typeface="Times New Roman"/>
              </a:rPr>
              <a:t>chip com 256 pinos</a:t>
            </a:r>
          </a:p>
        </p:txBody>
      </p:sp>
      <p:pic>
        <p:nvPicPr>
          <p:cNvPr id="39940" name="Picture 5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89450" y="2498725"/>
            <a:ext cx="5416550" cy="435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026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pt-BR" smtClean="0"/>
              <a:t>PCI Bus</a:t>
            </a:r>
          </a:p>
        </p:txBody>
      </p:sp>
      <p:sp>
        <p:nvSpPr>
          <p:cNvPr id="4096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908050" y="1600200"/>
            <a:ext cx="8420100" cy="609600"/>
          </a:xfrm>
          <a:noFill/>
        </p:spPr>
        <p:txBody>
          <a:bodyPr/>
          <a:lstStyle/>
          <a:p>
            <a:pPr eaLnBrk="1" hangingPunct="1"/>
            <a:r>
              <a:rPr lang="pt-BR" sz="2800" smtClean="0"/>
              <a:t>Controlador 21153 PCI-to-PCI </a:t>
            </a:r>
          </a:p>
          <a:p>
            <a:pPr lvl="1" eaLnBrk="1" hangingPunct="1"/>
            <a:r>
              <a:rPr lang="pt-BR" smtClean="0"/>
              <a:t>Controlador LAN chips</a:t>
            </a:r>
          </a:p>
        </p:txBody>
      </p:sp>
      <p:pic>
        <p:nvPicPr>
          <p:cNvPr id="40964" name="Picture 1028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5838" y="2547938"/>
            <a:ext cx="23114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5" name="Picture 1029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81425" y="2500313"/>
            <a:ext cx="5629275" cy="3754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title"/>
          </p:nvPr>
        </p:nvSpPr>
        <p:spPr>
          <a:xfrm>
            <a:off x="1643063" y="184150"/>
            <a:ext cx="4505325" cy="1143000"/>
          </a:xfrm>
          <a:noFill/>
        </p:spPr>
        <p:txBody>
          <a:bodyPr/>
          <a:lstStyle/>
          <a:p>
            <a:r>
              <a:rPr lang="pt-BR" smtClean="0"/>
              <a:t>PCI Bus - Pinout </a:t>
            </a:r>
          </a:p>
        </p:txBody>
      </p:sp>
      <p:pic>
        <p:nvPicPr>
          <p:cNvPr id="41989" name="Picture 5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51163" y="1755775"/>
            <a:ext cx="4581525" cy="478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1209675" y="2246313"/>
            <a:ext cx="1511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2000"/>
              <a:t>End./Dados</a:t>
            </a:r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1000125" y="3222625"/>
            <a:ext cx="16811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2000"/>
              <a:t>Controle de</a:t>
            </a:r>
          </a:p>
          <a:p>
            <a:pPr eaLnBrk="0" hangingPunct="0"/>
            <a:r>
              <a:rPr lang="pt-BR" sz="2000"/>
              <a:t>comunicação</a:t>
            </a:r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1285875" y="4389438"/>
            <a:ext cx="1228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2000"/>
              <a:t>Info. Erro</a:t>
            </a:r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1222375" y="4976813"/>
            <a:ext cx="14271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2000"/>
              <a:t>Arbitragem</a:t>
            </a:r>
          </a:p>
        </p:txBody>
      </p:sp>
      <p:sp>
        <p:nvSpPr>
          <p:cNvPr id="41994" name="Rectangle 10"/>
          <p:cNvSpPr>
            <a:spLocks noChangeArrowheads="1"/>
          </p:cNvSpPr>
          <p:nvPr/>
        </p:nvSpPr>
        <p:spPr bwMode="auto">
          <a:xfrm>
            <a:off x="7931150" y="2457450"/>
            <a:ext cx="19351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pt-BR" sz="2000"/>
              <a:t>Extensões 64bits</a:t>
            </a:r>
          </a:p>
        </p:txBody>
      </p:sp>
      <p:sp>
        <p:nvSpPr>
          <p:cNvPr id="41995" name="Rectangle 11"/>
          <p:cNvSpPr>
            <a:spLocks noChangeArrowheads="1"/>
          </p:cNvSpPr>
          <p:nvPr/>
        </p:nvSpPr>
        <p:spPr bwMode="auto">
          <a:xfrm>
            <a:off x="7824788" y="3886200"/>
            <a:ext cx="159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2000"/>
              <a:t>Interrupções</a:t>
            </a:r>
          </a:p>
        </p:txBody>
      </p:sp>
      <p:sp>
        <p:nvSpPr>
          <p:cNvPr id="41996" name="Rectangle 12"/>
          <p:cNvSpPr>
            <a:spLocks noChangeArrowheads="1"/>
          </p:cNvSpPr>
          <p:nvPr/>
        </p:nvSpPr>
        <p:spPr bwMode="auto">
          <a:xfrm>
            <a:off x="7810500" y="4638675"/>
            <a:ext cx="1892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2000"/>
              <a:t>Controle cache</a:t>
            </a:r>
          </a:p>
        </p:txBody>
      </p:sp>
      <p:sp>
        <p:nvSpPr>
          <p:cNvPr id="41997" name="Rectangle 13"/>
          <p:cNvSpPr>
            <a:spLocks noChangeArrowheads="1"/>
          </p:cNvSpPr>
          <p:nvPr/>
        </p:nvSpPr>
        <p:spPr bwMode="auto">
          <a:xfrm>
            <a:off x="7816850" y="5561013"/>
            <a:ext cx="20907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2000"/>
              <a:t>Testes</a:t>
            </a:r>
          </a:p>
          <a:p>
            <a:pPr eaLnBrk="0" hangingPunct="0"/>
            <a:r>
              <a:rPr lang="pt-BR" sz="2000"/>
              <a:t>(Boundary Scan)</a:t>
            </a:r>
          </a:p>
        </p:txBody>
      </p:sp>
      <p:sp>
        <p:nvSpPr>
          <p:cNvPr id="41998" name="Rectangle 14"/>
          <p:cNvSpPr>
            <a:spLocks noChangeArrowheads="1"/>
          </p:cNvSpPr>
          <p:nvPr/>
        </p:nvSpPr>
        <p:spPr bwMode="auto">
          <a:xfrm>
            <a:off x="7183438" y="1695450"/>
            <a:ext cx="992187" cy="170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0600" i="0">
                <a:solidFill>
                  <a:schemeClr val="tx2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41999" name="Rectangle 15"/>
          <p:cNvSpPr>
            <a:spLocks noChangeArrowheads="1"/>
          </p:cNvSpPr>
          <p:nvPr/>
        </p:nvSpPr>
        <p:spPr bwMode="auto">
          <a:xfrm>
            <a:off x="7218363" y="3389313"/>
            <a:ext cx="854075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8800" i="0">
                <a:solidFill>
                  <a:schemeClr val="tx2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42000" name="Rectangle 16"/>
          <p:cNvSpPr>
            <a:spLocks noChangeArrowheads="1"/>
          </p:cNvSpPr>
          <p:nvPr/>
        </p:nvSpPr>
        <p:spPr bwMode="auto">
          <a:xfrm>
            <a:off x="7299325" y="4330700"/>
            <a:ext cx="687388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6600" i="0">
                <a:solidFill>
                  <a:schemeClr val="tx2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42001" name="Rectangle 17"/>
          <p:cNvSpPr>
            <a:spLocks noChangeArrowheads="1"/>
          </p:cNvSpPr>
          <p:nvPr/>
        </p:nvSpPr>
        <p:spPr bwMode="auto">
          <a:xfrm>
            <a:off x="7177088" y="4992688"/>
            <a:ext cx="992187" cy="170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0600" i="0">
                <a:solidFill>
                  <a:schemeClr val="tx2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42002" name="Rectangle 18"/>
          <p:cNvSpPr>
            <a:spLocks noChangeArrowheads="1"/>
          </p:cNvSpPr>
          <p:nvPr/>
        </p:nvSpPr>
        <p:spPr bwMode="auto">
          <a:xfrm>
            <a:off x="2206625" y="2487613"/>
            <a:ext cx="1166813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2900" i="0">
                <a:solidFill>
                  <a:schemeClr val="tx2"/>
                </a:solidFill>
                <a:latin typeface="Courier New" pitchFamily="49" charset="0"/>
              </a:rPr>
              <a:t>{</a:t>
            </a:r>
          </a:p>
        </p:txBody>
      </p:sp>
      <p:sp>
        <p:nvSpPr>
          <p:cNvPr id="42003" name="Rectangle 19"/>
          <p:cNvSpPr>
            <a:spLocks noChangeArrowheads="1"/>
          </p:cNvSpPr>
          <p:nvPr/>
        </p:nvSpPr>
        <p:spPr bwMode="auto">
          <a:xfrm>
            <a:off x="2417763" y="1789113"/>
            <a:ext cx="79375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8000" i="0">
                <a:solidFill>
                  <a:schemeClr val="tx2"/>
                </a:solidFill>
                <a:latin typeface="Courier New" pitchFamily="49" charset="0"/>
              </a:rPr>
              <a:t>{</a:t>
            </a:r>
          </a:p>
        </p:txBody>
      </p:sp>
      <p:sp>
        <p:nvSpPr>
          <p:cNvPr id="42004" name="Rectangle 20"/>
          <p:cNvSpPr>
            <a:spLocks noChangeArrowheads="1"/>
          </p:cNvSpPr>
          <p:nvPr/>
        </p:nvSpPr>
        <p:spPr bwMode="auto">
          <a:xfrm>
            <a:off x="2514600" y="4152900"/>
            <a:ext cx="59531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5400" i="0">
                <a:solidFill>
                  <a:schemeClr val="tx2"/>
                </a:solidFill>
                <a:latin typeface="Courier New" pitchFamily="49" charset="0"/>
              </a:rPr>
              <a:t>{</a:t>
            </a:r>
          </a:p>
        </p:txBody>
      </p:sp>
      <p:sp>
        <p:nvSpPr>
          <p:cNvPr id="42005" name="Rectangle 21"/>
          <p:cNvSpPr>
            <a:spLocks noChangeArrowheads="1"/>
          </p:cNvSpPr>
          <p:nvPr/>
        </p:nvSpPr>
        <p:spPr bwMode="auto">
          <a:xfrm>
            <a:off x="2536825" y="4738688"/>
            <a:ext cx="59531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5400" i="0">
                <a:solidFill>
                  <a:schemeClr val="tx2"/>
                </a:solidFill>
                <a:latin typeface="Courier New" pitchFamily="49" charset="0"/>
              </a:rPr>
              <a:t>{</a:t>
            </a:r>
          </a:p>
        </p:txBody>
      </p:sp>
      <p:sp>
        <p:nvSpPr>
          <p:cNvPr id="42006" name="Rectangle 22"/>
          <p:cNvSpPr>
            <a:spLocks noChangeArrowheads="1"/>
          </p:cNvSpPr>
          <p:nvPr/>
        </p:nvSpPr>
        <p:spPr bwMode="auto">
          <a:xfrm>
            <a:off x="2546350" y="5391150"/>
            <a:ext cx="59531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5400" i="0">
                <a:solidFill>
                  <a:schemeClr val="tx2"/>
                </a:solidFill>
                <a:latin typeface="Courier New" pitchFamily="49" charset="0"/>
              </a:rPr>
              <a:t>{</a:t>
            </a:r>
          </a:p>
        </p:txBody>
      </p:sp>
      <p:sp>
        <p:nvSpPr>
          <p:cNvPr id="42007" name="Rectangle 23"/>
          <p:cNvSpPr>
            <a:spLocks noChangeArrowheads="1"/>
          </p:cNvSpPr>
          <p:nvPr/>
        </p:nvSpPr>
        <p:spPr bwMode="auto">
          <a:xfrm>
            <a:off x="1289050" y="5576888"/>
            <a:ext cx="1101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2000"/>
              <a:t>Sistema</a:t>
            </a:r>
          </a:p>
        </p:txBody>
      </p:sp>
      <p:sp>
        <p:nvSpPr>
          <p:cNvPr id="42008" name="Rectangle 24"/>
          <p:cNvSpPr>
            <a:spLocks noChangeArrowheads="1"/>
          </p:cNvSpPr>
          <p:nvPr/>
        </p:nvSpPr>
        <p:spPr bwMode="auto">
          <a:xfrm>
            <a:off x="7758113" y="3201988"/>
            <a:ext cx="1990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2000"/>
              <a:t>Trans. atômicas</a:t>
            </a:r>
          </a:p>
        </p:txBody>
      </p:sp>
      <p:sp>
        <p:nvSpPr>
          <p:cNvPr id="42009" name="Rectangle 25"/>
          <p:cNvSpPr>
            <a:spLocks noChangeArrowheads="1"/>
          </p:cNvSpPr>
          <p:nvPr/>
        </p:nvSpPr>
        <p:spPr bwMode="auto">
          <a:xfrm>
            <a:off x="7380288" y="3103563"/>
            <a:ext cx="4587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3600" b="1" i="0">
                <a:solidFill>
                  <a:schemeClr val="tx2"/>
                </a:solidFill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PCI Bus - Pinout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9675" y="1504950"/>
            <a:ext cx="8696325" cy="4114800"/>
          </a:xfrm>
          <a:noFill/>
        </p:spPr>
        <p:txBody>
          <a:bodyPr/>
          <a:lstStyle/>
          <a:p>
            <a:r>
              <a:rPr lang="pt-BR" sz="2000" smtClean="0"/>
              <a:t>AD(x)	- Address/Data Lines</a:t>
            </a:r>
          </a:p>
          <a:p>
            <a:r>
              <a:rPr lang="pt-BR" sz="2000" smtClean="0"/>
              <a:t>C/BE#	- Command/Byte Enable. Define comando (fase de end.). Durante a fase de dados informa quais dos 4 bytes (a via de dados tem 32 bits) estão sendo usados na transação.</a:t>
            </a:r>
          </a:p>
          <a:p>
            <a:r>
              <a:rPr lang="pt-BR" sz="2000" smtClean="0"/>
              <a:t>FRAME#	- Informa se está na fase de end. ou dados</a:t>
            </a:r>
          </a:p>
          <a:p>
            <a:r>
              <a:rPr lang="pt-BR" sz="2000" smtClean="0"/>
              <a:t>IRDY#	- O mestre está pronto p/ a transação</a:t>
            </a:r>
          </a:p>
          <a:p>
            <a:r>
              <a:rPr lang="pt-BR" sz="2000" smtClean="0"/>
              <a:t>TRDY#	- O escravo está pronto p/ a transação </a:t>
            </a:r>
          </a:p>
          <a:p>
            <a:r>
              <a:rPr lang="pt-BR" sz="2000" smtClean="0"/>
              <a:t>STOP#	- O escravo deseja parar a transação atual</a:t>
            </a:r>
          </a:p>
          <a:p>
            <a:r>
              <a:rPr lang="pt-BR" sz="2000" smtClean="0"/>
              <a:t>DEVSEL#	- Escravo reconheceu seu endereço e está selecionado</a:t>
            </a:r>
          </a:p>
          <a:p>
            <a:r>
              <a:rPr lang="pt-BR" sz="2000" smtClean="0"/>
              <a:t>IDSEL	- Usado como chip select na configuração do sistema </a:t>
            </a:r>
          </a:p>
          <a:p>
            <a:endParaRPr lang="pt-BR" sz="2000" smtClean="0"/>
          </a:p>
          <a:p>
            <a:r>
              <a:rPr lang="pt-BR" sz="2000" smtClean="0"/>
              <a:t>REQ(x)	- Req. p/ controlar barramento (tornar-se mestre)</a:t>
            </a:r>
          </a:p>
          <a:p>
            <a:r>
              <a:rPr lang="pt-BR" sz="2000" smtClean="0"/>
              <a:t>GNT(x)	- Req. concedida</a:t>
            </a:r>
          </a:p>
          <a:p>
            <a:endParaRPr lang="pt-BR" sz="200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Barramento - Classificação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33550" y="1543050"/>
            <a:ext cx="8089900" cy="3429000"/>
          </a:xfrm>
          <a:noFill/>
        </p:spPr>
        <p:txBody>
          <a:bodyPr/>
          <a:lstStyle/>
          <a:p>
            <a:pPr algn="just"/>
            <a:r>
              <a:rPr lang="pt-BR" sz="2400" smtClean="0"/>
              <a:t>Quanto à Funcionalidade</a:t>
            </a:r>
          </a:p>
          <a:p>
            <a:pPr lvl="1" algn="just"/>
            <a:r>
              <a:rPr lang="pt-BR" sz="2000" smtClean="0"/>
              <a:t>Linhas de dados (barramento de dados) - fornecem o meio de transmissão de dados entre os módulos do sistema.</a:t>
            </a:r>
          </a:p>
          <a:p>
            <a:pPr lvl="1" algn="just"/>
            <a:r>
              <a:rPr lang="pt-BR" sz="2000" smtClean="0"/>
              <a:t>Linhas de endereço (barramento de endereços) - usadas para designar fonte e destino dos dados do barramento de dados.</a:t>
            </a:r>
          </a:p>
          <a:p>
            <a:pPr lvl="1" algn="just"/>
            <a:r>
              <a:rPr lang="pt-BR" sz="2000" smtClean="0"/>
              <a:t>Linhas de controle (barramento de controle) - usadas para controlar o acesso e o uso de linhas de dados e endereços.</a:t>
            </a:r>
          </a:p>
          <a:p>
            <a:pPr lvl="1" algn="just">
              <a:buFontTx/>
              <a:buNone/>
            </a:pPr>
            <a:endParaRPr lang="pt-BR" sz="2000" smtClean="0"/>
          </a:p>
          <a:p>
            <a:pPr lvl="1" algn="just">
              <a:buFontTx/>
              <a:buNone/>
            </a:pPr>
            <a:endParaRPr lang="pt-BR" sz="2000" smtClean="0"/>
          </a:p>
          <a:p>
            <a:pPr lvl="1" algn="just">
              <a:buFontTx/>
              <a:buNone/>
            </a:pPr>
            <a:endParaRPr lang="pt-BR" sz="2000" smtClean="0"/>
          </a:p>
          <a:p>
            <a:pPr lvl="1" algn="just">
              <a:buFontTx/>
              <a:buNone/>
            </a:pPr>
            <a:endParaRPr lang="pt-BR" sz="2000" smtClean="0"/>
          </a:p>
          <a:p>
            <a:pPr algn="just">
              <a:buFont typeface="Monotype Sorts" pitchFamily="2" charset="2"/>
              <a:buNone/>
            </a:pPr>
            <a:endParaRPr lang="pt-BR" sz="2000" smtClean="0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2951163" y="6537325"/>
            <a:ext cx="3136900" cy="30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1884363" y="5124450"/>
            <a:ext cx="1039812" cy="55245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3989388" y="5124450"/>
            <a:ext cx="1039812" cy="55245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6507163" y="5111750"/>
            <a:ext cx="1039812" cy="55245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>
            <a:off x="2725738" y="6097588"/>
            <a:ext cx="4683125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>
            <a:off x="2354263" y="6338888"/>
            <a:ext cx="4703762" cy="476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>
            <a:off x="2085975" y="6575425"/>
            <a:ext cx="4662488" cy="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V="1">
            <a:off x="4540250" y="5683250"/>
            <a:ext cx="0" cy="6762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V="1">
            <a:off x="7058025" y="5645150"/>
            <a:ext cx="0" cy="7143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V="1">
            <a:off x="2724150" y="5657850"/>
            <a:ext cx="0" cy="45085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V="1">
            <a:off x="2414588" y="5659438"/>
            <a:ext cx="0" cy="665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 flipV="1">
            <a:off x="2105025" y="5646738"/>
            <a:ext cx="0" cy="928687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 flipV="1">
            <a:off x="4251325" y="5670550"/>
            <a:ext cx="0" cy="9271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flipV="1">
            <a:off x="6769100" y="5670550"/>
            <a:ext cx="0" cy="9271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V="1">
            <a:off x="4870450" y="5657850"/>
            <a:ext cx="0" cy="45085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7" name="Line 19"/>
          <p:cNvSpPr>
            <a:spLocks noChangeShapeType="1"/>
          </p:cNvSpPr>
          <p:nvPr/>
        </p:nvSpPr>
        <p:spPr bwMode="auto">
          <a:xfrm flipV="1">
            <a:off x="7388225" y="5645150"/>
            <a:ext cx="0" cy="45085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8" name="Rectangle 20"/>
          <p:cNvSpPr>
            <a:spLocks noChangeArrowheads="1"/>
          </p:cNvSpPr>
          <p:nvPr/>
        </p:nvSpPr>
        <p:spPr bwMode="auto">
          <a:xfrm>
            <a:off x="1881188" y="5283200"/>
            <a:ext cx="827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/>
              <a:t>CPU</a:t>
            </a:r>
          </a:p>
        </p:txBody>
      </p:sp>
      <p:sp>
        <p:nvSpPr>
          <p:cNvPr id="12309" name="Rectangle 21"/>
          <p:cNvSpPr>
            <a:spLocks noChangeArrowheads="1"/>
          </p:cNvSpPr>
          <p:nvPr/>
        </p:nvSpPr>
        <p:spPr bwMode="auto">
          <a:xfrm>
            <a:off x="3924300" y="5329238"/>
            <a:ext cx="1073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800"/>
              <a:t>Memória</a:t>
            </a:r>
          </a:p>
        </p:txBody>
      </p:sp>
      <p:sp>
        <p:nvSpPr>
          <p:cNvPr id="12310" name="Rectangle 22"/>
          <p:cNvSpPr>
            <a:spLocks noChangeArrowheads="1"/>
          </p:cNvSpPr>
          <p:nvPr/>
        </p:nvSpPr>
        <p:spPr bwMode="auto">
          <a:xfrm>
            <a:off x="6751638" y="5259388"/>
            <a:ext cx="590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/>
              <a:t>I/O</a:t>
            </a:r>
          </a:p>
        </p:txBody>
      </p:sp>
      <p:sp>
        <p:nvSpPr>
          <p:cNvPr id="12311" name="Rectangle 23"/>
          <p:cNvSpPr>
            <a:spLocks noChangeArrowheads="1"/>
          </p:cNvSpPr>
          <p:nvPr/>
        </p:nvSpPr>
        <p:spPr bwMode="auto">
          <a:xfrm>
            <a:off x="7159625" y="6234113"/>
            <a:ext cx="27447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pt-BR" sz="1600"/>
              <a:t>Barramento de endereços</a:t>
            </a:r>
          </a:p>
        </p:txBody>
      </p:sp>
      <p:sp>
        <p:nvSpPr>
          <p:cNvPr id="12312" name="Rectangle 24"/>
          <p:cNvSpPr>
            <a:spLocks noChangeArrowheads="1"/>
          </p:cNvSpPr>
          <p:nvPr/>
        </p:nvSpPr>
        <p:spPr bwMode="auto">
          <a:xfrm>
            <a:off x="7473950" y="6008688"/>
            <a:ext cx="23161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pt-BR" sz="1600"/>
              <a:t>Barramento de dados</a:t>
            </a:r>
          </a:p>
        </p:txBody>
      </p:sp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6870700" y="6499225"/>
            <a:ext cx="27447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pt-BR" sz="1600"/>
              <a:t>Barramento de controle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Rectangle 3"/>
          <p:cNvSpPr>
            <a:spLocks noChangeArrowheads="1"/>
          </p:cNvSpPr>
          <p:nvPr/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PCI Bus -</a:t>
            </a:r>
            <a:r>
              <a:rPr lang="pt-BR" sz="3200" smtClean="0"/>
              <a:t> C/BE  </a:t>
            </a:r>
          </a:p>
        </p:txBody>
      </p:sp>
      <p:sp>
        <p:nvSpPr>
          <p:cNvPr id="717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609725" y="1581150"/>
            <a:ext cx="8089900" cy="771525"/>
          </a:xfrm>
          <a:noFill/>
        </p:spPr>
        <p:txBody>
          <a:bodyPr/>
          <a:lstStyle/>
          <a:p>
            <a:r>
              <a:rPr lang="pt-BR" smtClean="0"/>
              <a:t>C/BE - comandos na fase de endereçamento</a:t>
            </a:r>
          </a:p>
        </p:txBody>
      </p:sp>
      <p:graphicFrame>
        <p:nvGraphicFramePr>
          <p:cNvPr id="7170" name="Object 0"/>
          <p:cNvGraphicFramePr>
            <a:graphicFrameLocks/>
          </p:cNvGraphicFramePr>
          <p:nvPr/>
        </p:nvGraphicFramePr>
        <p:xfrm>
          <a:off x="1485900" y="2724150"/>
          <a:ext cx="8418513" cy="4144963"/>
        </p:xfrm>
        <a:graphic>
          <a:graphicData uri="http://schemas.openxmlformats.org/presentationml/2006/ole">
            <p:oleObj spid="_x0000_s7170" name="Documento" r:id="rId3" imgW="8418240" imgH="4144680" progId="Word.Document.8">
              <p:embed/>
            </p:oleObj>
          </a:graphicData>
        </a:graphic>
      </p:graphicFrame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PCI Bus</a:t>
            </a:r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730250" y="6399213"/>
            <a:ext cx="2090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4036" name="Group 164"/>
          <p:cNvGrpSpPr>
            <a:grpSpLocks/>
          </p:cNvGrpSpPr>
          <p:nvPr/>
        </p:nvGrpSpPr>
        <p:grpSpPr bwMode="auto">
          <a:xfrm>
            <a:off x="946150" y="1911350"/>
            <a:ext cx="8912225" cy="4659313"/>
            <a:chOff x="596" y="1204"/>
            <a:chExt cx="5614" cy="2935"/>
          </a:xfrm>
        </p:grpSpPr>
        <p:sp>
          <p:nvSpPr>
            <p:cNvPr id="79876" name="Rectangle 4"/>
            <p:cNvSpPr>
              <a:spLocks noChangeArrowheads="1"/>
            </p:cNvSpPr>
            <p:nvPr/>
          </p:nvSpPr>
          <p:spPr bwMode="auto">
            <a:xfrm>
              <a:off x="641" y="1204"/>
              <a:ext cx="5569" cy="293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039" name="Rectangle 5"/>
            <p:cNvSpPr>
              <a:spLocks noChangeArrowheads="1"/>
            </p:cNvSpPr>
            <p:nvPr/>
          </p:nvSpPr>
          <p:spPr bwMode="auto">
            <a:xfrm>
              <a:off x="2406" y="3851"/>
              <a:ext cx="200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40" name="Line 6"/>
            <p:cNvSpPr>
              <a:spLocks noChangeShapeType="1"/>
            </p:cNvSpPr>
            <p:nvPr/>
          </p:nvSpPr>
          <p:spPr bwMode="auto">
            <a:xfrm>
              <a:off x="1626" y="4080"/>
              <a:ext cx="4133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stealth" w="med" len="lg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41" name="Line 7"/>
            <p:cNvSpPr>
              <a:spLocks noChangeShapeType="1"/>
            </p:cNvSpPr>
            <p:nvPr/>
          </p:nvSpPr>
          <p:spPr bwMode="auto">
            <a:xfrm flipV="1">
              <a:off x="5402" y="2316"/>
              <a:ext cx="538" cy="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42" name="Line 8"/>
            <p:cNvSpPr>
              <a:spLocks noChangeShapeType="1"/>
            </p:cNvSpPr>
            <p:nvPr/>
          </p:nvSpPr>
          <p:spPr bwMode="auto">
            <a:xfrm>
              <a:off x="5404" y="2651"/>
              <a:ext cx="537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43" name="Line 9"/>
            <p:cNvSpPr>
              <a:spLocks noChangeShapeType="1"/>
            </p:cNvSpPr>
            <p:nvPr/>
          </p:nvSpPr>
          <p:spPr bwMode="auto">
            <a:xfrm>
              <a:off x="1145" y="2894"/>
              <a:ext cx="93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44" name="Line 10"/>
            <p:cNvSpPr>
              <a:spLocks noChangeShapeType="1"/>
            </p:cNvSpPr>
            <p:nvPr/>
          </p:nvSpPr>
          <p:spPr bwMode="auto">
            <a:xfrm>
              <a:off x="2076" y="2895"/>
              <a:ext cx="117" cy="14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45" name="Line 11"/>
            <p:cNvSpPr>
              <a:spLocks noChangeShapeType="1"/>
            </p:cNvSpPr>
            <p:nvPr/>
          </p:nvSpPr>
          <p:spPr bwMode="auto">
            <a:xfrm>
              <a:off x="2194" y="3043"/>
              <a:ext cx="2330" cy="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46" name="Line 12"/>
            <p:cNvSpPr>
              <a:spLocks noChangeShapeType="1"/>
            </p:cNvSpPr>
            <p:nvPr/>
          </p:nvSpPr>
          <p:spPr bwMode="auto">
            <a:xfrm flipV="1">
              <a:off x="5487" y="2883"/>
              <a:ext cx="101" cy="1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47" name="Line 13"/>
            <p:cNvSpPr>
              <a:spLocks noChangeShapeType="1"/>
            </p:cNvSpPr>
            <p:nvPr/>
          </p:nvSpPr>
          <p:spPr bwMode="auto">
            <a:xfrm flipV="1">
              <a:off x="5589" y="2880"/>
              <a:ext cx="365" cy="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48" name="Line 14"/>
            <p:cNvSpPr>
              <a:spLocks noChangeShapeType="1"/>
            </p:cNvSpPr>
            <p:nvPr/>
          </p:nvSpPr>
          <p:spPr bwMode="auto">
            <a:xfrm flipH="1" flipV="1">
              <a:off x="1577" y="2321"/>
              <a:ext cx="42" cy="9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49" name="Line 15"/>
            <p:cNvSpPr>
              <a:spLocks noChangeShapeType="1"/>
            </p:cNvSpPr>
            <p:nvPr/>
          </p:nvSpPr>
          <p:spPr bwMode="auto">
            <a:xfrm flipV="1">
              <a:off x="1578" y="2220"/>
              <a:ext cx="59" cy="10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50" name="Line 16"/>
            <p:cNvSpPr>
              <a:spLocks noChangeShapeType="1"/>
            </p:cNvSpPr>
            <p:nvPr/>
          </p:nvSpPr>
          <p:spPr bwMode="auto">
            <a:xfrm flipV="1">
              <a:off x="1638" y="2409"/>
              <a:ext cx="489" cy="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51" name="Line 17"/>
            <p:cNvSpPr>
              <a:spLocks noChangeShapeType="1"/>
            </p:cNvSpPr>
            <p:nvPr/>
          </p:nvSpPr>
          <p:spPr bwMode="auto">
            <a:xfrm>
              <a:off x="1638" y="2220"/>
              <a:ext cx="499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4052" name="Group 20"/>
            <p:cNvGrpSpPr>
              <a:grpSpLocks/>
            </p:cNvGrpSpPr>
            <p:nvPr/>
          </p:nvGrpSpPr>
          <p:grpSpPr bwMode="auto">
            <a:xfrm>
              <a:off x="2143" y="2220"/>
              <a:ext cx="64" cy="192"/>
              <a:chOff x="2143" y="2220"/>
              <a:chExt cx="64" cy="192"/>
            </a:xfrm>
          </p:grpSpPr>
          <p:sp>
            <p:nvSpPr>
              <p:cNvPr id="44196" name="Line 18"/>
              <p:cNvSpPr>
                <a:spLocks noChangeShapeType="1"/>
              </p:cNvSpPr>
              <p:nvPr/>
            </p:nvSpPr>
            <p:spPr bwMode="auto">
              <a:xfrm flipH="1" flipV="1">
                <a:off x="2143" y="2220"/>
                <a:ext cx="64" cy="10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97" name="Line 19"/>
              <p:cNvSpPr>
                <a:spLocks noChangeShapeType="1"/>
              </p:cNvSpPr>
              <p:nvPr/>
            </p:nvSpPr>
            <p:spPr bwMode="auto">
              <a:xfrm flipV="1">
                <a:off x="2143" y="2333"/>
                <a:ext cx="64" cy="7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4053" name="Line 21"/>
            <p:cNvSpPr>
              <a:spLocks noChangeShapeType="1"/>
            </p:cNvSpPr>
            <p:nvPr/>
          </p:nvSpPr>
          <p:spPr bwMode="auto">
            <a:xfrm>
              <a:off x="2571" y="3491"/>
              <a:ext cx="125" cy="15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54" name="Line 22"/>
            <p:cNvSpPr>
              <a:spLocks noChangeShapeType="1"/>
            </p:cNvSpPr>
            <p:nvPr/>
          </p:nvSpPr>
          <p:spPr bwMode="auto">
            <a:xfrm>
              <a:off x="2697" y="3645"/>
              <a:ext cx="2748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55" name="Line 23"/>
            <p:cNvSpPr>
              <a:spLocks noChangeShapeType="1"/>
            </p:cNvSpPr>
            <p:nvPr/>
          </p:nvSpPr>
          <p:spPr bwMode="auto">
            <a:xfrm flipV="1">
              <a:off x="5449" y="3481"/>
              <a:ext cx="137" cy="16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56" name="Line 24"/>
            <p:cNvSpPr>
              <a:spLocks noChangeShapeType="1"/>
            </p:cNvSpPr>
            <p:nvPr/>
          </p:nvSpPr>
          <p:spPr bwMode="auto">
            <a:xfrm>
              <a:off x="5587" y="3482"/>
              <a:ext cx="349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57" name="Line 25"/>
            <p:cNvSpPr>
              <a:spLocks noChangeShapeType="1"/>
            </p:cNvSpPr>
            <p:nvPr/>
          </p:nvSpPr>
          <p:spPr bwMode="auto">
            <a:xfrm flipH="1">
              <a:off x="1130" y="3491"/>
              <a:ext cx="1440" cy="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58" name="Line 26"/>
            <p:cNvSpPr>
              <a:spLocks noChangeShapeType="1"/>
            </p:cNvSpPr>
            <p:nvPr/>
          </p:nvSpPr>
          <p:spPr bwMode="auto">
            <a:xfrm>
              <a:off x="1392" y="1537"/>
              <a:ext cx="501" cy="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stealth" w="med" len="med"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59" name="Line 27"/>
            <p:cNvSpPr>
              <a:spLocks noChangeShapeType="1"/>
            </p:cNvSpPr>
            <p:nvPr/>
          </p:nvSpPr>
          <p:spPr bwMode="auto">
            <a:xfrm>
              <a:off x="1900" y="1309"/>
              <a:ext cx="28" cy="22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60" name="Rectangle 28"/>
            <p:cNvSpPr>
              <a:spLocks noChangeArrowheads="1"/>
            </p:cNvSpPr>
            <p:nvPr/>
          </p:nvSpPr>
          <p:spPr bwMode="auto">
            <a:xfrm>
              <a:off x="1494" y="1405"/>
              <a:ext cx="18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400" i="0">
                  <a:latin typeface="Times New Roman"/>
                </a:rPr>
                <a:t>T</a:t>
              </a:r>
            </a:p>
          </p:txBody>
        </p:sp>
        <p:grpSp>
          <p:nvGrpSpPr>
            <p:cNvPr id="44061" name="Group 52"/>
            <p:cNvGrpSpPr>
              <a:grpSpLocks/>
            </p:cNvGrpSpPr>
            <p:nvPr/>
          </p:nvGrpSpPr>
          <p:grpSpPr bwMode="auto">
            <a:xfrm>
              <a:off x="1233" y="1638"/>
              <a:ext cx="2106" cy="114"/>
              <a:chOff x="1233" y="1638"/>
              <a:chExt cx="2106" cy="114"/>
            </a:xfrm>
          </p:grpSpPr>
          <p:sp>
            <p:nvSpPr>
              <p:cNvPr id="44173" name="Line 29"/>
              <p:cNvSpPr>
                <a:spLocks noChangeShapeType="1"/>
              </p:cNvSpPr>
              <p:nvPr/>
            </p:nvSpPr>
            <p:spPr bwMode="auto">
              <a:xfrm>
                <a:off x="1233" y="1752"/>
                <a:ext cx="97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4174" name="Group 33"/>
              <p:cNvGrpSpPr>
                <a:grpSpLocks/>
              </p:cNvGrpSpPr>
              <p:nvPr/>
            </p:nvGrpSpPr>
            <p:grpSpPr bwMode="auto">
              <a:xfrm>
                <a:off x="1330" y="1638"/>
                <a:ext cx="371" cy="114"/>
                <a:chOff x="1330" y="1638"/>
                <a:chExt cx="371" cy="114"/>
              </a:xfrm>
            </p:grpSpPr>
            <p:sp>
              <p:nvSpPr>
                <p:cNvPr id="44193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1330" y="1639"/>
                  <a:ext cx="96" cy="113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194" name="Line 31"/>
                <p:cNvSpPr>
                  <a:spLocks noChangeShapeType="1"/>
                </p:cNvSpPr>
                <p:nvPr/>
              </p:nvSpPr>
              <p:spPr bwMode="auto">
                <a:xfrm>
                  <a:off x="1428" y="1638"/>
                  <a:ext cx="175" cy="0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195" name="Line 32"/>
                <p:cNvSpPr>
                  <a:spLocks noChangeShapeType="1"/>
                </p:cNvSpPr>
                <p:nvPr/>
              </p:nvSpPr>
              <p:spPr bwMode="auto">
                <a:xfrm>
                  <a:off x="1604" y="1639"/>
                  <a:ext cx="97" cy="113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4175" name="Group 39"/>
              <p:cNvGrpSpPr>
                <a:grpSpLocks/>
              </p:cNvGrpSpPr>
              <p:nvPr/>
            </p:nvGrpSpPr>
            <p:grpSpPr bwMode="auto">
              <a:xfrm>
                <a:off x="1702" y="1638"/>
                <a:ext cx="545" cy="114"/>
                <a:chOff x="1702" y="1638"/>
                <a:chExt cx="545" cy="114"/>
              </a:xfrm>
            </p:grpSpPr>
            <p:sp>
              <p:nvSpPr>
                <p:cNvPr id="44188" name="Line 34"/>
                <p:cNvSpPr>
                  <a:spLocks noChangeShapeType="1"/>
                </p:cNvSpPr>
                <p:nvPr/>
              </p:nvSpPr>
              <p:spPr bwMode="auto">
                <a:xfrm>
                  <a:off x="1702" y="1752"/>
                  <a:ext cx="174" cy="0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44189" name="Group 38"/>
                <p:cNvGrpSpPr>
                  <a:grpSpLocks/>
                </p:cNvGrpSpPr>
                <p:nvPr/>
              </p:nvGrpSpPr>
              <p:grpSpPr bwMode="auto">
                <a:xfrm>
                  <a:off x="1877" y="1638"/>
                  <a:ext cx="370" cy="114"/>
                  <a:chOff x="1877" y="1638"/>
                  <a:chExt cx="370" cy="114"/>
                </a:xfrm>
              </p:grpSpPr>
              <p:sp>
                <p:nvSpPr>
                  <p:cNvPr id="44190" name="Line 3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877" y="1639"/>
                    <a:ext cx="97" cy="113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4191" name="Line 36"/>
                  <p:cNvSpPr>
                    <a:spLocks noChangeShapeType="1"/>
                  </p:cNvSpPr>
                  <p:nvPr/>
                </p:nvSpPr>
                <p:spPr bwMode="auto">
                  <a:xfrm>
                    <a:off x="1975" y="1638"/>
                    <a:ext cx="174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4192" name="Line 37"/>
                  <p:cNvSpPr>
                    <a:spLocks noChangeShapeType="1"/>
                  </p:cNvSpPr>
                  <p:nvPr/>
                </p:nvSpPr>
                <p:spPr bwMode="auto">
                  <a:xfrm>
                    <a:off x="2150" y="1639"/>
                    <a:ext cx="97" cy="113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44176" name="Group 45"/>
              <p:cNvGrpSpPr>
                <a:grpSpLocks/>
              </p:cNvGrpSpPr>
              <p:nvPr/>
            </p:nvGrpSpPr>
            <p:grpSpPr bwMode="auto">
              <a:xfrm>
                <a:off x="2248" y="1638"/>
                <a:ext cx="545" cy="114"/>
                <a:chOff x="2248" y="1638"/>
                <a:chExt cx="545" cy="114"/>
              </a:xfrm>
            </p:grpSpPr>
            <p:sp>
              <p:nvSpPr>
                <p:cNvPr id="44183" name="Line 40"/>
                <p:cNvSpPr>
                  <a:spLocks noChangeShapeType="1"/>
                </p:cNvSpPr>
                <p:nvPr/>
              </p:nvSpPr>
              <p:spPr bwMode="auto">
                <a:xfrm>
                  <a:off x="2248" y="1752"/>
                  <a:ext cx="174" cy="0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44184" name="Group 44"/>
                <p:cNvGrpSpPr>
                  <a:grpSpLocks/>
                </p:cNvGrpSpPr>
                <p:nvPr/>
              </p:nvGrpSpPr>
              <p:grpSpPr bwMode="auto">
                <a:xfrm>
                  <a:off x="2422" y="1638"/>
                  <a:ext cx="371" cy="114"/>
                  <a:chOff x="2422" y="1638"/>
                  <a:chExt cx="371" cy="114"/>
                </a:xfrm>
              </p:grpSpPr>
              <p:sp>
                <p:nvSpPr>
                  <p:cNvPr id="44185" name="Line 4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422" y="1639"/>
                    <a:ext cx="96" cy="113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4186" name="Line 42"/>
                  <p:cNvSpPr>
                    <a:spLocks noChangeShapeType="1"/>
                  </p:cNvSpPr>
                  <p:nvPr/>
                </p:nvSpPr>
                <p:spPr bwMode="auto">
                  <a:xfrm>
                    <a:off x="2520" y="1638"/>
                    <a:ext cx="174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4187" name="Line 43"/>
                  <p:cNvSpPr>
                    <a:spLocks noChangeShapeType="1"/>
                  </p:cNvSpPr>
                  <p:nvPr/>
                </p:nvSpPr>
                <p:spPr bwMode="auto">
                  <a:xfrm>
                    <a:off x="2695" y="1639"/>
                    <a:ext cx="98" cy="113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44177" name="Group 51"/>
              <p:cNvGrpSpPr>
                <a:grpSpLocks/>
              </p:cNvGrpSpPr>
              <p:nvPr/>
            </p:nvGrpSpPr>
            <p:grpSpPr bwMode="auto">
              <a:xfrm>
                <a:off x="2794" y="1638"/>
                <a:ext cx="545" cy="114"/>
                <a:chOff x="2794" y="1638"/>
                <a:chExt cx="545" cy="114"/>
              </a:xfrm>
            </p:grpSpPr>
            <p:sp>
              <p:nvSpPr>
                <p:cNvPr id="44178" name="Line 46"/>
                <p:cNvSpPr>
                  <a:spLocks noChangeShapeType="1"/>
                </p:cNvSpPr>
                <p:nvPr/>
              </p:nvSpPr>
              <p:spPr bwMode="auto">
                <a:xfrm>
                  <a:off x="2794" y="1752"/>
                  <a:ext cx="172" cy="0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44179" name="Group 50"/>
                <p:cNvGrpSpPr>
                  <a:grpSpLocks/>
                </p:cNvGrpSpPr>
                <p:nvPr/>
              </p:nvGrpSpPr>
              <p:grpSpPr bwMode="auto">
                <a:xfrm>
                  <a:off x="2966" y="1638"/>
                  <a:ext cx="373" cy="114"/>
                  <a:chOff x="2966" y="1638"/>
                  <a:chExt cx="373" cy="114"/>
                </a:xfrm>
              </p:grpSpPr>
              <p:sp>
                <p:nvSpPr>
                  <p:cNvPr id="44180" name="Line 4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966" y="1639"/>
                    <a:ext cx="98" cy="113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4181" name="Line 48"/>
                  <p:cNvSpPr>
                    <a:spLocks noChangeShapeType="1"/>
                  </p:cNvSpPr>
                  <p:nvPr/>
                </p:nvSpPr>
                <p:spPr bwMode="auto">
                  <a:xfrm>
                    <a:off x="3066" y="1638"/>
                    <a:ext cx="174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4182" name="Line 49"/>
                  <p:cNvSpPr>
                    <a:spLocks noChangeShapeType="1"/>
                  </p:cNvSpPr>
                  <p:nvPr/>
                </p:nvSpPr>
                <p:spPr bwMode="auto">
                  <a:xfrm>
                    <a:off x="3241" y="1639"/>
                    <a:ext cx="98" cy="113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44062" name="Group 71"/>
            <p:cNvGrpSpPr>
              <a:grpSpLocks/>
            </p:cNvGrpSpPr>
            <p:nvPr/>
          </p:nvGrpSpPr>
          <p:grpSpPr bwMode="auto">
            <a:xfrm>
              <a:off x="3332" y="1638"/>
              <a:ext cx="1637" cy="114"/>
              <a:chOff x="3332" y="1638"/>
              <a:chExt cx="1637" cy="114"/>
            </a:xfrm>
          </p:grpSpPr>
          <p:grpSp>
            <p:nvGrpSpPr>
              <p:cNvPr id="44155" name="Group 58"/>
              <p:cNvGrpSpPr>
                <a:grpSpLocks/>
              </p:cNvGrpSpPr>
              <p:nvPr/>
            </p:nvGrpSpPr>
            <p:grpSpPr bwMode="auto">
              <a:xfrm>
                <a:off x="3332" y="1638"/>
                <a:ext cx="544" cy="114"/>
                <a:chOff x="3332" y="1638"/>
                <a:chExt cx="544" cy="114"/>
              </a:xfrm>
            </p:grpSpPr>
            <p:sp>
              <p:nvSpPr>
                <p:cNvPr id="44168" name="Line 53"/>
                <p:cNvSpPr>
                  <a:spLocks noChangeShapeType="1"/>
                </p:cNvSpPr>
                <p:nvPr/>
              </p:nvSpPr>
              <p:spPr bwMode="auto">
                <a:xfrm>
                  <a:off x="3332" y="1752"/>
                  <a:ext cx="174" cy="0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44169" name="Group 57"/>
                <p:cNvGrpSpPr>
                  <a:grpSpLocks/>
                </p:cNvGrpSpPr>
                <p:nvPr/>
              </p:nvGrpSpPr>
              <p:grpSpPr bwMode="auto">
                <a:xfrm>
                  <a:off x="3507" y="1638"/>
                  <a:ext cx="369" cy="114"/>
                  <a:chOff x="3507" y="1638"/>
                  <a:chExt cx="369" cy="114"/>
                </a:xfrm>
              </p:grpSpPr>
              <p:sp>
                <p:nvSpPr>
                  <p:cNvPr id="44170" name="Line 5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507" y="1639"/>
                    <a:ext cx="97" cy="113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4171" name="Line 55"/>
                  <p:cNvSpPr>
                    <a:spLocks noChangeShapeType="1"/>
                  </p:cNvSpPr>
                  <p:nvPr/>
                </p:nvSpPr>
                <p:spPr bwMode="auto">
                  <a:xfrm>
                    <a:off x="3605" y="1638"/>
                    <a:ext cx="175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4172" name="Line 56"/>
                  <p:cNvSpPr>
                    <a:spLocks noChangeShapeType="1"/>
                  </p:cNvSpPr>
                  <p:nvPr/>
                </p:nvSpPr>
                <p:spPr bwMode="auto">
                  <a:xfrm>
                    <a:off x="3781" y="1639"/>
                    <a:ext cx="95" cy="113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44156" name="Group 64"/>
              <p:cNvGrpSpPr>
                <a:grpSpLocks/>
              </p:cNvGrpSpPr>
              <p:nvPr/>
            </p:nvGrpSpPr>
            <p:grpSpPr bwMode="auto">
              <a:xfrm>
                <a:off x="3877" y="1638"/>
                <a:ext cx="545" cy="114"/>
                <a:chOff x="3877" y="1638"/>
                <a:chExt cx="545" cy="114"/>
              </a:xfrm>
            </p:grpSpPr>
            <p:sp>
              <p:nvSpPr>
                <p:cNvPr id="44163" name="Line 59"/>
                <p:cNvSpPr>
                  <a:spLocks noChangeShapeType="1"/>
                </p:cNvSpPr>
                <p:nvPr/>
              </p:nvSpPr>
              <p:spPr bwMode="auto">
                <a:xfrm>
                  <a:off x="3877" y="1752"/>
                  <a:ext cx="175" cy="0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44164" name="Group 63"/>
                <p:cNvGrpSpPr>
                  <a:grpSpLocks/>
                </p:cNvGrpSpPr>
                <p:nvPr/>
              </p:nvGrpSpPr>
              <p:grpSpPr bwMode="auto">
                <a:xfrm>
                  <a:off x="4052" y="1638"/>
                  <a:ext cx="370" cy="114"/>
                  <a:chOff x="4052" y="1638"/>
                  <a:chExt cx="370" cy="114"/>
                </a:xfrm>
              </p:grpSpPr>
              <p:sp>
                <p:nvSpPr>
                  <p:cNvPr id="44165" name="Line 6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052" y="1639"/>
                    <a:ext cx="96" cy="113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4166" name="Line 61"/>
                  <p:cNvSpPr>
                    <a:spLocks noChangeShapeType="1"/>
                  </p:cNvSpPr>
                  <p:nvPr/>
                </p:nvSpPr>
                <p:spPr bwMode="auto">
                  <a:xfrm>
                    <a:off x="4150" y="1638"/>
                    <a:ext cx="175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4167" name="Line 62"/>
                  <p:cNvSpPr>
                    <a:spLocks noChangeShapeType="1"/>
                  </p:cNvSpPr>
                  <p:nvPr/>
                </p:nvSpPr>
                <p:spPr bwMode="auto">
                  <a:xfrm>
                    <a:off x="4326" y="1639"/>
                    <a:ext cx="96" cy="113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44157" name="Group 70"/>
              <p:cNvGrpSpPr>
                <a:grpSpLocks/>
              </p:cNvGrpSpPr>
              <p:nvPr/>
            </p:nvGrpSpPr>
            <p:grpSpPr bwMode="auto">
              <a:xfrm>
                <a:off x="4423" y="1638"/>
                <a:ext cx="546" cy="114"/>
                <a:chOff x="4423" y="1638"/>
                <a:chExt cx="546" cy="114"/>
              </a:xfrm>
            </p:grpSpPr>
            <p:sp>
              <p:nvSpPr>
                <p:cNvPr id="44158" name="Line 65"/>
                <p:cNvSpPr>
                  <a:spLocks noChangeShapeType="1"/>
                </p:cNvSpPr>
                <p:nvPr/>
              </p:nvSpPr>
              <p:spPr bwMode="auto">
                <a:xfrm>
                  <a:off x="4423" y="1752"/>
                  <a:ext cx="175" cy="0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44159" name="Group 69"/>
                <p:cNvGrpSpPr>
                  <a:grpSpLocks/>
                </p:cNvGrpSpPr>
                <p:nvPr/>
              </p:nvGrpSpPr>
              <p:grpSpPr bwMode="auto">
                <a:xfrm>
                  <a:off x="4599" y="1638"/>
                  <a:ext cx="370" cy="114"/>
                  <a:chOff x="4599" y="1638"/>
                  <a:chExt cx="370" cy="114"/>
                </a:xfrm>
              </p:grpSpPr>
              <p:sp>
                <p:nvSpPr>
                  <p:cNvPr id="44160" name="Line 6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599" y="1639"/>
                    <a:ext cx="97" cy="113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4161" name="Line 67"/>
                  <p:cNvSpPr>
                    <a:spLocks noChangeShapeType="1"/>
                  </p:cNvSpPr>
                  <p:nvPr/>
                </p:nvSpPr>
                <p:spPr bwMode="auto">
                  <a:xfrm>
                    <a:off x="4697" y="1638"/>
                    <a:ext cx="175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4162" name="Line 68"/>
                  <p:cNvSpPr>
                    <a:spLocks noChangeShapeType="1"/>
                  </p:cNvSpPr>
                  <p:nvPr/>
                </p:nvSpPr>
                <p:spPr bwMode="auto">
                  <a:xfrm>
                    <a:off x="4873" y="1639"/>
                    <a:ext cx="96" cy="113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44063" name="Line 72"/>
            <p:cNvSpPr>
              <a:spLocks noChangeShapeType="1"/>
            </p:cNvSpPr>
            <p:nvPr/>
          </p:nvSpPr>
          <p:spPr bwMode="auto">
            <a:xfrm>
              <a:off x="1116" y="194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64" name="Line 73"/>
            <p:cNvSpPr>
              <a:spLocks noChangeShapeType="1"/>
            </p:cNvSpPr>
            <p:nvPr/>
          </p:nvSpPr>
          <p:spPr bwMode="auto">
            <a:xfrm>
              <a:off x="1645" y="1941"/>
              <a:ext cx="138" cy="17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65" name="Line 74"/>
            <p:cNvSpPr>
              <a:spLocks noChangeShapeType="1"/>
            </p:cNvSpPr>
            <p:nvPr/>
          </p:nvSpPr>
          <p:spPr bwMode="auto">
            <a:xfrm>
              <a:off x="1756" y="2112"/>
              <a:ext cx="33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66" name="Line 75"/>
            <p:cNvSpPr>
              <a:spLocks noChangeShapeType="1"/>
            </p:cNvSpPr>
            <p:nvPr/>
          </p:nvSpPr>
          <p:spPr bwMode="auto">
            <a:xfrm flipV="1">
              <a:off x="5082" y="1941"/>
              <a:ext cx="140" cy="17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67" name="Line 76"/>
            <p:cNvSpPr>
              <a:spLocks noChangeShapeType="1"/>
            </p:cNvSpPr>
            <p:nvPr/>
          </p:nvSpPr>
          <p:spPr bwMode="auto">
            <a:xfrm>
              <a:off x="5224" y="1941"/>
              <a:ext cx="691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68" name="Rectangle 77"/>
            <p:cNvSpPr>
              <a:spLocks noChangeArrowheads="1"/>
            </p:cNvSpPr>
            <p:nvPr/>
          </p:nvSpPr>
          <p:spPr bwMode="auto">
            <a:xfrm>
              <a:off x="1325" y="1711"/>
              <a:ext cx="4277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200"/>
                <a:t>1                    2                  3               4                 5                   6                7                 8               9 </a:t>
              </a:r>
            </a:p>
          </p:txBody>
        </p:sp>
        <p:grpSp>
          <p:nvGrpSpPr>
            <p:cNvPr id="44069" name="Group 90"/>
            <p:cNvGrpSpPr>
              <a:grpSpLocks/>
            </p:cNvGrpSpPr>
            <p:nvPr/>
          </p:nvGrpSpPr>
          <p:grpSpPr bwMode="auto">
            <a:xfrm>
              <a:off x="4964" y="1638"/>
              <a:ext cx="1092" cy="114"/>
              <a:chOff x="4964" y="1638"/>
              <a:chExt cx="1092" cy="114"/>
            </a:xfrm>
          </p:grpSpPr>
          <p:grpSp>
            <p:nvGrpSpPr>
              <p:cNvPr id="44143" name="Group 83"/>
              <p:cNvGrpSpPr>
                <a:grpSpLocks/>
              </p:cNvGrpSpPr>
              <p:nvPr/>
            </p:nvGrpSpPr>
            <p:grpSpPr bwMode="auto">
              <a:xfrm>
                <a:off x="4964" y="1638"/>
                <a:ext cx="545" cy="114"/>
                <a:chOff x="4964" y="1638"/>
                <a:chExt cx="545" cy="114"/>
              </a:xfrm>
            </p:grpSpPr>
            <p:sp>
              <p:nvSpPr>
                <p:cNvPr id="44150" name="Line 78"/>
                <p:cNvSpPr>
                  <a:spLocks noChangeShapeType="1"/>
                </p:cNvSpPr>
                <p:nvPr/>
              </p:nvSpPr>
              <p:spPr bwMode="auto">
                <a:xfrm>
                  <a:off x="4964" y="1752"/>
                  <a:ext cx="175" cy="0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44151" name="Group 82"/>
                <p:cNvGrpSpPr>
                  <a:grpSpLocks/>
                </p:cNvGrpSpPr>
                <p:nvPr/>
              </p:nvGrpSpPr>
              <p:grpSpPr bwMode="auto">
                <a:xfrm>
                  <a:off x="5139" y="1638"/>
                  <a:ext cx="370" cy="114"/>
                  <a:chOff x="5139" y="1638"/>
                  <a:chExt cx="370" cy="114"/>
                </a:xfrm>
              </p:grpSpPr>
              <p:sp>
                <p:nvSpPr>
                  <p:cNvPr id="44152" name="Line 7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139" y="1639"/>
                    <a:ext cx="96" cy="113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4153" name="Line 80"/>
                  <p:cNvSpPr>
                    <a:spLocks noChangeShapeType="1"/>
                  </p:cNvSpPr>
                  <p:nvPr/>
                </p:nvSpPr>
                <p:spPr bwMode="auto">
                  <a:xfrm>
                    <a:off x="5237" y="1638"/>
                    <a:ext cx="175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4154" name="Line 81"/>
                  <p:cNvSpPr>
                    <a:spLocks noChangeShapeType="1"/>
                  </p:cNvSpPr>
                  <p:nvPr/>
                </p:nvSpPr>
                <p:spPr bwMode="auto">
                  <a:xfrm>
                    <a:off x="5413" y="1639"/>
                    <a:ext cx="96" cy="113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44144" name="Group 89"/>
              <p:cNvGrpSpPr>
                <a:grpSpLocks/>
              </p:cNvGrpSpPr>
              <p:nvPr/>
            </p:nvGrpSpPr>
            <p:grpSpPr bwMode="auto">
              <a:xfrm>
                <a:off x="5510" y="1638"/>
                <a:ext cx="546" cy="114"/>
                <a:chOff x="5510" y="1638"/>
                <a:chExt cx="546" cy="114"/>
              </a:xfrm>
            </p:grpSpPr>
            <p:sp>
              <p:nvSpPr>
                <p:cNvPr id="44145" name="Line 84"/>
                <p:cNvSpPr>
                  <a:spLocks noChangeShapeType="1"/>
                </p:cNvSpPr>
                <p:nvPr/>
              </p:nvSpPr>
              <p:spPr bwMode="auto">
                <a:xfrm>
                  <a:off x="5510" y="1752"/>
                  <a:ext cx="174" cy="0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44146" name="Group 88"/>
                <p:cNvGrpSpPr>
                  <a:grpSpLocks/>
                </p:cNvGrpSpPr>
                <p:nvPr/>
              </p:nvGrpSpPr>
              <p:grpSpPr bwMode="auto">
                <a:xfrm>
                  <a:off x="5685" y="1638"/>
                  <a:ext cx="371" cy="114"/>
                  <a:chOff x="5685" y="1638"/>
                  <a:chExt cx="371" cy="114"/>
                </a:xfrm>
              </p:grpSpPr>
              <p:sp>
                <p:nvSpPr>
                  <p:cNvPr id="44147" name="Line 8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685" y="1639"/>
                    <a:ext cx="99" cy="113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4148" name="Line 86"/>
                  <p:cNvSpPr>
                    <a:spLocks noChangeShapeType="1"/>
                  </p:cNvSpPr>
                  <p:nvPr/>
                </p:nvSpPr>
                <p:spPr bwMode="auto">
                  <a:xfrm>
                    <a:off x="5785" y="1638"/>
                    <a:ext cx="173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4149" name="Line 87"/>
                  <p:cNvSpPr>
                    <a:spLocks noChangeShapeType="1"/>
                  </p:cNvSpPr>
                  <p:nvPr/>
                </p:nvSpPr>
                <p:spPr bwMode="auto">
                  <a:xfrm>
                    <a:off x="5959" y="1639"/>
                    <a:ext cx="97" cy="113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44070" name="Line 91"/>
            <p:cNvSpPr>
              <a:spLocks noChangeShapeType="1"/>
            </p:cNvSpPr>
            <p:nvPr/>
          </p:nvSpPr>
          <p:spPr bwMode="auto">
            <a:xfrm>
              <a:off x="2233" y="2321"/>
              <a:ext cx="2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71" name="Line 92"/>
            <p:cNvSpPr>
              <a:spLocks noChangeShapeType="1"/>
            </p:cNvSpPr>
            <p:nvPr/>
          </p:nvSpPr>
          <p:spPr bwMode="auto">
            <a:xfrm>
              <a:off x="2620" y="2424"/>
              <a:ext cx="98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72" name="Line 93"/>
            <p:cNvSpPr>
              <a:spLocks noChangeShapeType="1"/>
            </p:cNvSpPr>
            <p:nvPr/>
          </p:nvSpPr>
          <p:spPr bwMode="auto">
            <a:xfrm>
              <a:off x="2620" y="2231"/>
              <a:ext cx="1004" cy="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73" name="Line 94"/>
            <p:cNvSpPr>
              <a:spLocks noChangeShapeType="1"/>
            </p:cNvSpPr>
            <p:nvPr/>
          </p:nvSpPr>
          <p:spPr bwMode="auto">
            <a:xfrm flipH="1" flipV="1">
              <a:off x="3624" y="2234"/>
              <a:ext cx="162" cy="19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74" name="Line 95"/>
            <p:cNvSpPr>
              <a:spLocks noChangeShapeType="1"/>
            </p:cNvSpPr>
            <p:nvPr/>
          </p:nvSpPr>
          <p:spPr bwMode="auto">
            <a:xfrm flipV="1">
              <a:off x="3625" y="2243"/>
              <a:ext cx="185" cy="1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75" name="Line 96"/>
            <p:cNvSpPr>
              <a:spLocks noChangeShapeType="1"/>
            </p:cNvSpPr>
            <p:nvPr/>
          </p:nvSpPr>
          <p:spPr bwMode="auto">
            <a:xfrm flipH="1" flipV="1">
              <a:off x="2525" y="2321"/>
              <a:ext cx="80" cy="9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76" name="Line 97"/>
            <p:cNvSpPr>
              <a:spLocks noChangeShapeType="1"/>
            </p:cNvSpPr>
            <p:nvPr/>
          </p:nvSpPr>
          <p:spPr bwMode="auto">
            <a:xfrm flipH="1">
              <a:off x="2526" y="2234"/>
              <a:ext cx="91" cy="8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77" name="Line 98"/>
            <p:cNvSpPr>
              <a:spLocks noChangeShapeType="1"/>
            </p:cNvSpPr>
            <p:nvPr/>
          </p:nvSpPr>
          <p:spPr bwMode="auto">
            <a:xfrm>
              <a:off x="3813" y="2435"/>
              <a:ext cx="503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78" name="Line 99"/>
            <p:cNvSpPr>
              <a:spLocks noChangeShapeType="1"/>
            </p:cNvSpPr>
            <p:nvPr/>
          </p:nvSpPr>
          <p:spPr bwMode="auto">
            <a:xfrm>
              <a:off x="3813" y="2241"/>
              <a:ext cx="502" cy="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79" name="Line 100"/>
            <p:cNvSpPr>
              <a:spLocks noChangeShapeType="1"/>
            </p:cNvSpPr>
            <p:nvPr/>
          </p:nvSpPr>
          <p:spPr bwMode="auto">
            <a:xfrm>
              <a:off x="4481" y="2424"/>
              <a:ext cx="86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80" name="Line 101"/>
            <p:cNvSpPr>
              <a:spLocks noChangeShapeType="1"/>
            </p:cNvSpPr>
            <p:nvPr/>
          </p:nvSpPr>
          <p:spPr bwMode="auto">
            <a:xfrm>
              <a:off x="4481" y="2231"/>
              <a:ext cx="850" cy="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81" name="Line 102"/>
            <p:cNvSpPr>
              <a:spLocks noChangeShapeType="1"/>
            </p:cNvSpPr>
            <p:nvPr/>
          </p:nvSpPr>
          <p:spPr bwMode="auto">
            <a:xfrm flipH="1" flipV="1">
              <a:off x="4302" y="2233"/>
              <a:ext cx="164" cy="1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82" name="Line 103"/>
            <p:cNvSpPr>
              <a:spLocks noChangeShapeType="1"/>
            </p:cNvSpPr>
            <p:nvPr/>
          </p:nvSpPr>
          <p:spPr bwMode="auto">
            <a:xfrm flipH="1">
              <a:off x="4316" y="2234"/>
              <a:ext cx="161" cy="19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4083" name="Group 106"/>
            <p:cNvGrpSpPr>
              <a:grpSpLocks/>
            </p:cNvGrpSpPr>
            <p:nvPr/>
          </p:nvGrpSpPr>
          <p:grpSpPr bwMode="auto">
            <a:xfrm>
              <a:off x="5337" y="2220"/>
              <a:ext cx="65" cy="200"/>
              <a:chOff x="5337" y="2220"/>
              <a:chExt cx="65" cy="200"/>
            </a:xfrm>
          </p:grpSpPr>
          <p:sp>
            <p:nvSpPr>
              <p:cNvPr id="44141" name="Line 104"/>
              <p:cNvSpPr>
                <a:spLocks noChangeShapeType="1"/>
              </p:cNvSpPr>
              <p:nvPr/>
            </p:nvSpPr>
            <p:spPr bwMode="auto">
              <a:xfrm flipH="1" flipV="1">
                <a:off x="5337" y="2220"/>
                <a:ext cx="64" cy="10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42" name="Line 105"/>
              <p:cNvSpPr>
                <a:spLocks noChangeShapeType="1"/>
              </p:cNvSpPr>
              <p:nvPr/>
            </p:nvSpPr>
            <p:spPr bwMode="auto">
              <a:xfrm flipV="1">
                <a:off x="5345" y="2333"/>
                <a:ext cx="57" cy="8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4084" name="Line 107"/>
            <p:cNvSpPr>
              <a:spLocks noChangeShapeType="1"/>
            </p:cNvSpPr>
            <p:nvPr/>
          </p:nvSpPr>
          <p:spPr bwMode="auto">
            <a:xfrm flipH="1">
              <a:off x="1133" y="2321"/>
              <a:ext cx="4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85" name="Line 108"/>
            <p:cNvSpPr>
              <a:spLocks noChangeShapeType="1"/>
            </p:cNvSpPr>
            <p:nvPr/>
          </p:nvSpPr>
          <p:spPr bwMode="auto">
            <a:xfrm flipH="1" flipV="1">
              <a:off x="1540" y="2638"/>
              <a:ext cx="44" cy="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86" name="Line 109"/>
            <p:cNvSpPr>
              <a:spLocks noChangeShapeType="1"/>
            </p:cNvSpPr>
            <p:nvPr/>
          </p:nvSpPr>
          <p:spPr bwMode="auto">
            <a:xfrm flipV="1">
              <a:off x="1540" y="2549"/>
              <a:ext cx="64" cy="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87" name="Line 110"/>
            <p:cNvSpPr>
              <a:spLocks noChangeShapeType="1"/>
            </p:cNvSpPr>
            <p:nvPr/>
          </p:nvSpPr>
          <p:spPr bwMode="auto">
            <a:xfrm>
              <a:off x="1606" y="2717"/>
              <a:ext cx="52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88" name="Line 111"/>
            <p:cNvSpPr>
              <a:spLocks noChangeShapeType="1"/>
            </p:cNvSpPr>
            <p:nvPr/>
          </p:nvSpPr>
          <p:spPr bwMode="auto">
            <a:xfrm flipV="1">
              <a:off x="1605" y="2544"/>
              <a:ext cx="552" cy="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4089" name="Group 114"/>
            <p:cNvGrpSpPr>
              <a:grpSpLocks/>
            </p:cNvGrpSpPr>
            <p:nvPr/>
          </p:nvGrpSpPr>
          <p:grpSpPr bwMode="auto">
            <a:xfrm>
              <a:off x="2140" y="2549"/>
              <a:ext cx="68" cy="168"/>
              <a:chOff x="2140" y="2549"/>
              <a:chExt cx="68" cy="168"/>
            </a:xfrm>
          </p:grpSpPr>
          <p:sp>
            <p:nvSpPr>
              <p:cNvPr id="44139" name="Line 112"/>
              <p:cNvSpPr>
                <a:spLocks noChangeShapeType="1"/>
              </p:cNvSpPr>
              <p:nvPr/>
            </p:nvSpPr>
            <p:spPr bwMode="auto">
              <a:xfrm flipH="1" flipV="1">
                <a:off x="2140" y="2549"/>
                <a:ext cx="68" cy="8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40" name="Line 113"/>
              <p:cNvSpPr>
                <a:spLocks noChangeShapeType="1"/>
              </p:cNvSpPr>
              <p:nvPr/>
            </p:nvSpPr>
            <p:spPr bwMode="auto">
              <a:xfrm flipV="1">
                <a:off x="2140" y="2648"/>
                <a:ext cx="68" cy="6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4090" name="Line 115"/>
            <p:cNvSpPr>
              <a:spLocks noChangeShapeType="1"/>
            </p:cNvSpPr>
            <p:nvPr/>
          </p:nvSpPr>
          <p:spPr bwMode="auto">
            <a:xfrm>
              <a:off x="4369" y="2717"/>
              <a:ext cx="9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91" name="Line 116"/>
            <p:cNvSpPr>
              <a:spLocks noChangeShapeType="1"/>
            </p:cNvSpPr>
            <p:nvPr/>
          </p:nvSpPr>
          <p:spPr bwMode="auto">
            <a:xfrm flipV="1">
              <a:off x="4381" y="2544"/>
              <a:ext cx="948" cy="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92" name="Line 117"/>
            <p:cNvSpPr>
              <a:spLocks noChangeShapeType="1"/>
            </p:cNvSpPr>
            <p:nvPr/>
          </p:nvSpPr>
          <p:spPr bwMode="auto">
            <a:xfrm flipH="1" flipV="1">
              <a:off x="4245" y="2541"/>
              <a:ext cx="120" cy="1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93" name="Line 118"/>
            <p:cNvSpPr>
              <a:spLocks noChangeShapeType="1"/>
            </p:cNvSpPr>
            <p:nvPr/>
          </p:nvSpPr>
          <p:spPr bwMode="auto">
            <a:xfrm flipH="1">
              <a:off x="4246" y="2551"/>
              <a:ext cx="133" cy="16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4094" name="Group 121"/>
            <p:cNvGrpSpPr>
              <a:grpSpLocks/>
            </p:cNvGrpSpPr>
            <p:nvPr/>
          </p:nvGrpSpPr>
          <p:grpSpPr bwMode="auto">
            <a:xfrm>
              <a:off x="5319" y="2538"/>
              <a:ext cx="72" cy="176"/>
              <a:chOff x="5319" y="2538"/>
              <a:chExt cx="72" cy="176"/>
            </a:xfrm>
          </p:grpSpPr>
          <p:sp>
            <p:nvSpPr>
              <p:cNvPr id="44137" name="Line 119"/>
              <p:cNvSpPr>
                <a:spLocks noChangeShapeType="1"/>
              </p:cNvSpPr>
              <p:nvPr/>
            </p:nvSpPr>
            <p:spPr bwMode="auto">
              <a:xfrm flipH="1" flipV="1">
                <a:off x="5319" y="2538"/>
                <a:ext cx="72" cy="8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38" name="Line 120"/>
              <p:cNvSpPr>
                <a:spLocks noChangeShapeType="1"/>
              </p:cNvSpPr>
              <p:nvPr/>
            </p:nvSpPr>
            <p:spPr bwMode="auto">
              <a:xfrm flipV="1">
                <a:off x="5327" y="2639"/>
                <a:ext cx="64" cy="7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4095" name="Line 122"/>
            <p:cNvSpPr>
              <a:spLocks noChangeShapeType="1"/>
            </p:cNvSpPr>
            <p:nvPr/>
          </p:nvSpPr>
          <p:spPr bwMode="auto">
            <a:xfrm flipH="1">
              <a:off x="1134" y="2641"/>
              <a:ext cx="4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96" name="Line 123"/>
            <p:cNvSpPr>
              <a:spLocks noChangeShapeType="1"/>
            </p:cNvSpPr>
            <p:nvPr/>
          </p:nvSpPr>
          <p:spPr bwMode="auto">
            <a:xfrm>
              <a:off x="3273" y="2717"/>
              <a:ext cx="9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97" name="Line 124"/>
            <p:cNvSpPr>
              <a:spLocks noChangeShapeType="1"/>
            </p:cNvSpPr>
            <p:nvPr/>
          </p:nvSpPr>
          <p:spPr bwMode="auto">
            <a:xfrm>
              <a:off x="3297" y="2540"/>
              <a:ext cx="948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98" name="Line 125"/>
            <p:cNvSpPr>
              <a:spLocks noChangeShapeType="1"/>
            </p:cNvSpPr>
            <p:nvPr/>
          </p:nvSpPr>
          <p:spPr bwMode="auto">
            <a:xfrm flipH="1" flipV="1">
              <a:off x="3156" y="2542"/>
              <a:ext cx="100" cy="17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99" name="Line 126"/>
            <p:cNvSpPr>
              <a:spLocks noChangeShapeType="1"/>
            </p:cNvSpPr>
            <p:nvPr/>
          </p:nvSpPr>
          <p:spPr bwMode="auto">
            <a:xfrm flipH="1">
              <a:off x="3146" y="2554"/>
              <a:ext cx="122" cy="1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00" name="Line 127"/>
            <p:cNvSpPr>
              <a:spLocks noChangeShapeType="1"/>
            </p:cNvSpPr>
            <p:nvPr/>
          </p:nvSpPr>
          <p:spPr bwMode="auto">
            <a:xfrm>
              <a:off x="2291" y="2717"/>
              <a:ext cx="85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01" name="Line 128"/>
            <p:cNvSpPr>
              <a:spLocks noChangeShapeType="1"/>
            </p:cNvSpPr>
            <p:nvPr/>
          </p:nvSpPr>
          <p:spPr bwMode="auto">
            <a:xfrm>
              <a:off x="2303" y="2541"/>
              <a:ext cx="84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02" name="Line 129"/>
            <p:cNvSpPr>
              <a:spLocks noChangeShapeType="1"/>
            </p:cNvSpPr>
            <p:nvPr/>
          </p:nvSpPr>
          <p:spPr bwMode="auto">
            <a:xfrm flipH="1" flipV="1">
              <a:off x="2204" y="2630"/>
              <a:ext cx="77" cy="8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03" name="Line 130"/>
            <p:cNvSpPr>
              <a:spLocks noChangeShapeType="1"/>
            </p:cNvSpPr>
            <p:nvPr/>
          </p:nvSpPr>
          <p:spPr bwMode="auto">
            <a:xfrm flipH="1">
              <a:off x="2217" y="2554"/>
              <a:ext cx="76" cy="9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04" name="Line 131"/>
            <p:cNvSpPr>
              <a:spLocks noChangeShapeType="1"/>
            </p:cNvSpPr>
            <p:nvPr/>
          </p:nvSpPr>
          <p:spPr bwMode="auto">
            <a:xfrm flipV="1">
              <a:off x="4537" y="2861"/>
              <a:ext cx="93" cy="16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05" name="Line 132"/>
            <p:cNvSpPr>
              <a:spLocks noChangeShapeType="1"/>
            </p:cNvSpPr>
            <p:nvPr/>
          </p:nvSpPr>
          <p:spPr bwMode="auto">
            <a:xfrm flipV="1">
              <a:off x="4633" y="2869"/>
              <a:ext cx="359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06" name="Line 133"/>
            <p:cNvSpPr>
              <a:spLocks noChangeShapeType="1"/>
            </p:cNvSpPr>
            <p:nvPr/>
          </p:nvSpPr>
          <p:spPr bwMode="auto">
            <a:xfrm flipH="1" flipV="1">
              <a:off x="4992" y="2861"/>
              <a:ext cx="104" cy="16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07" name="Line 134"/>
            <p:cNvSpPr>
              <a:spLocks noChangeShapeType="1"/>
            </p:cNvSpPr>
            <p:nvPr/>
          </p:nvSpPr>
          <p:spPr bwMode="auto">
            <a:xfrm>
              <a:off x="2466" y="1308"/>
              <a:ext cx="0" cy="226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08" name="Line 135"/>
            <p:cNvSpPr>
              <a:spLocks noChangeShapeType="1"/>
            </p:cNvSpPr>
            <p:nvPr/>
          </p:nvSpPr>
          <p:spPr bwMode="auto">
            <a:xfrm>
              <a:off x="3015" y="1308"/>
              <a:ext cx="0" cy="226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09" name="Line 136"/>
            <p:cNvSpPr>
              <a:spLocks noChangeShapeType="1"/>
            </p:cNvSpPr>
            <p:nvPr/>
          </p:nvSpPr>
          <p:spPr bwMode="auto">
            <a:xfrm>
              <a:off x="3549" y="1298"/>
              <a:ext cx="16" cy="22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10" name="Line 137"/>
            <p:cNvSpPr>
              <a:spLocks noChangeShapeType="1"/>
            </p:cNvSpPr>
            <p:nvPr/>
          </p:nvSpPr>
          <p:spPr bwMode="auto">
            <a:xfrm>
              <a:off x="4080" y="1297"/>
              <a:ext cx="0" cy="226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11" name="Line 138"/>
            <p:cNvSpPr>
              <a:spLocks noChangeShapeType="1"/>
            </p:cNvSpPr>
            <p:nvPr/>
          </p:nvSpPr>
          <p:spPr bwMode="auto">
            <a:xfrm>
              <a:off x="4637" y="1331"/>
              <a:ext cx="4" cy="223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12" name="Line 139"/>
            <p:cNvSpPr>
              <a:spLocks noChangeShapeType="1"/>
            </p:cNvSpPr>
            <p:nvPr/>
          </p:nvSpPr>
          <p:spPr bwMode="auto">
            <a:xfrm>
              <a:off x="5192" y="1308"/>
              <a:ext cx="11" cy="226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13" name="Line 140"/>
            <p:cNvSpPr>
              <a:spLocks noChangeShapeType="1"/>
            </p:cNvSpPr>
            <p:nvPr/>
          </p:nvSpPr>
          <p:spPr bwMode="auto">
            <a:xfrm>
              <a:off x="5717" y="1297"/>
              <a:ext cx="0" cy="229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14" name="Line 141"/>
            <p:cNvSpPr>
              <a:spLocks noChangeShapeType="1"/>
            </p:cNvSpPr>
            <p:nvPr/>
          </p:nvSpPr>
          <p:spPr bwMode="auto">
            <a:xfrm>
              <a:off x="5087" y="3026"/>
              <a:ext cx="39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4115" name="Group 145"/>
            <p:cNvGrpSpPr>
              <a:grpSpLocks/>
            </p:cNvGrpSpPr>
            <p:nvPr/>
          </p:nvGrpSpPr>
          <p:grpSpPr bwMode="auto">
            <a:xfrm>
              <a:off x="3211" y="3242"/>
              <a:ext cx="560" cy="131"/>
              <a:chOff x="3211" y="3242"/>
              <a:chExt cx="560" cy="131"/>
            </a:xfrm>
          </p:grpSpPr>
          <p:sp>
            <p:nvSpPr>
              <p:cNvPr id="44134" name="Line 142"/>
              <p:cNvSpPr>
                <a:spLocks noChangeShapeType="1"/>
              </p:cNvSpPr>
              <p:nvPr/>
            </p:nvSpPr>
            <p:spPr bwMode="auto">
              <a:xfrm flipV="1">
                <a:off x="3211" y="3243"/>
                <a:ext cx="92" cy="13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35" name="Line 143"/>
              <p:cNvSpPr>
                <a:spLocks noChangeShapeType="1"/>
              </p:cNvSpPr>
              <p:nvPr/>
            </p:nvSpPr>
            <p:spPr bwMode="auto">
              <a:xfrm>
                <a:off x="3307" y="3242"/>
                <a:ext cx="360" cy="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36" name="Line 144"/>
              <p:cNvSpPr>
                <a:spLocks noChangeShapeType="1"/>
              </p:cNvSpPr>
              <p:nvPr/>
            </p:nvSpPr>
            <p:spPr bwMode="auto">
              <a:xfrm flipH="1" flipV="1">
                <a:off x="3668" y="3243"/>
                <a:ext cx="103" cy="13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4116" name="Line 146"/>
            <p:cNvSpPr>
              <a:spLocks noChangeShapeType="1"/>
            </p:cNvSpPr>
            <p:nvPr/>
          </p:nvSpPr>
          <p:spPr bwMode="auto">
            <a:xfrm>
              <a:off x="1130" y="3230"/>
              <a:ext cx="142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17" name="Line 147"/>
            <p:cNvSpPr>
              <a:spLocks noChangeShapeType="1"/>
            </p:cNvSpPr>
            <p:nvPr/>
          </p:nvSpPr>
          <p:spPr bwMode="auto">
            <a:xfrm>
              <a:off x="2552" y="3231"/>
              <a:ext cx="117" cy="14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18" name="Line 148"/>
            <p:cNvSpPr>
              <a:spLocks noChangeShapeType="1"/>
            </p:cNvSpPr>
            <p:nvPr/>
          </p:nvSpPr>
          <p:spPr bwMode="auto">
            <a:xfrm>
              <a:off x="2662" y="3374"/>
              <a:ext cx="5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19" name="Line 149"/>
            <p:cNvSpPr>
              <a:spLocks noChangeShapeType="1"/>
            </p:cNvSpPr>
            <p:nvPr/>
          </p:nvSpPr>
          <p:spPr bwMode="auto">
            <a:xfrm flipV="1">
              <a:off x="5448" y="3231"/>
              <a:ext cx="113" cy="14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20" name="Line 150"/>
            <p:cNvSpPr>
              <a:spLocks noChangeShapeType="1"/>
            </p:cNvSpPr>
            <p:nvPr/>
          </p:nvSpPr>
          <p:spPr bwMode="auto">
            <a:xfrm>
              <a:off x="5562" y="3230"/>
              <a:ext cx="39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21" name="Line 151"/>
            <p:cNvSpPr>
              <a:spLocks noChangeShapeType="1"/>
            </p:cNvSpPr>
            <p:nvPr/>
          </p:nvSpPr>
          <p:spPr bwMode="auto">
            <a:xfrm>
              <a:off x="3772" y="3374"/>
              <a:ext cx="167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22" name="Line 152"/>
            <p:cNvSpPr>
              <a:spLocks noChangeShapeType="1"/>
            </p:cNvSpPr>
            <p:nvPr/>
          </p:nvSpPr>
          <p:spPr bwMode="auto">
            <a:xfrm>
              <a:off x="1374" y="1309"/>
              <a:ext cx="28" cy="22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23" name="Rectangle 153"/>
            <p:cNvSpPr>
              <a:spLocks noChangeArrowheads="1"/>
            </p:cNvSpPr>
            <p:nvPr/>
          </p:nvSpPr>
          <p:spPr bwMode="auto">
            <a:xfrm>
              <a:off x="596" y="1618"/>
              <a:ext cx="554" cy="20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>
                <a:lnSpc>
                  <a:spcPct val="80000"/>
                </a:lnSpc>
              </a:pPr>
              <a:r>
                <a:rPr lang="pt-BR" sz="1200">
                  <a:solidFill>
                    <a:schemeClr val="tx2"/>
                  </a:solidFill>
                </a:rPr>
                <a:t>Clock</a:t>
              </a:r>
            </a:p>
            <a:p>
              <a:pPr eaLnBrk="0" hangingPunct="0">
                <a:lnSpc>
                  <a:spcPct val="80000"/>
                </a:lnSpc>
              </a:pPr>
              <a:endParaRPr lang="pt-BR" sz="1200">
                <a:solidFill>
                  <a:schemeClr val="tx2"/>
                </a:solidFill>
              </a:endParaRPr>
            </a:p>
            <a:p>
              <a:pPr eaLnBrk="0" hangingPunct="0">
                <a:lnSpc>
                  <a:spcPct val="80000"/>
                </a:lnSpc>
              </a:pPr>
              <a:endParaRPr lang="pt-BR" sz="1200">
                <a:solidFill>
                  <a:schemeClr val="tx2"/>
                </a:solidFill>
              </a:endParaRPr>
            </a:p>
            <a:p>
              <a:pPr eaLnBrk="0" hangingPunct="0">
                <a:lnSpc>
                  <a:spcPct val="80000"/>
                </a:lnSpc>
              </a:pPr>
              <a:endParaRPr lang="pt-BR" sz="1200">
                <a:solidFill>
                  <a:schemeClr val="tx2"/>
                </a:solidFill>
              </a:endParaRPr>
            </a:p>
            <a:p>
              <a:pPr eaLnBrk="0" hangingPunct="0">
                <a:lnSpc>
                  <a:spcPct val="80000"/>
                </a:lnSpc>
              </a:pPr>
              <a:r>
                <a:rPr lang="pt-BR" sz="1200">
                  <a:solidFill>
                    <a:schemeClr val="tx2"/>
                  </a:solidFill>
                </a:rPr>
                <a:t>FRAME</a:t>
              </a:r>
            </a:p>
            <a:p>
              <a:pPr eaLnBrk="0" hangingPunct="0">
                <a:lnSpc>
                  <a:spcPct val="80000"/>
                </a:lnSpc>
              </a:pPr>
              <a:endParaRPr lang="pt-BR" sz="1200">
                <a:solidFill>
                  <a:schemeClr val="tx2"/>
                </a:solidFill>
              </a:endParaRPr>
            </a:p>
            <a:p>
              <a:pPr eaLnBrk="0" hangingPunct="0">
                <a:lnSpc>
                  <a:spcPct val="80000"/>
                </a:lnSpc>
              </a:pPr>
              <a:endParaRPr lang="pt-BR" sz="1200">
                <a:solidFill>
                  <a:schemeClr val="tx2"/>
                </a:solidFill>
              </a:endParaRPr>
            </a:p>
            <a:p>
              <a:pPr eaLnBrk="0" hangingPunct="0">
                <a:lnSpc>
                  <a:spcPct val="80000"/>
                </a:lnSpc>
              </a:pPr>
              <a:r>
                <a:rPr lang="pt-BR" sz="1200">
                  <a:solidFill>
                    <a:schemeClr val="tx2"/>
                  </a:solidFill>
                </a:rPr>
                <a:t>AD</a:t>
              </a:r>
            </a:p>
            <a:p>
              <a:pPr eaLnBrk="0" hangingPunct="0">
                <a:lnSpc>
                  <a:spcPct val="80000"/>
                </a:lnSpc>
              </a:pPr>
              <a:endParaRPr lang="pt-BR" sz="1200">
                <a:solidFill>
                  <a:schemeClr val="tx2"/>
                </a:solidFill>
              </a:endParaRPr>
            </a:p>
            <a:p>
              <a:pPr eaLnBrk="0" hangingPunct="0">
                <a:lnSpc>
                  <a:spcPct val="80000"/>
                </a:lnSpc>
              </a:pPr>
              <a:endParaRPr lang="pt-BR" sz="1200">
                <a:solidFill>
                  <a:schemeClr val="tx2"/>
                </a:solidFill>
              </a:endParaRPr>
            </a:p>
            <a:p>
              <a:pPr eaLnBrk="0" hangingPunct="0">
                <a:lnSpc>
                  <a:spcPct val="80000"/>
                </a:lnSpc>
              </a:pPr>
              <a:r>
                <a:rPr lang="pt-BR" sz="1200">
                  <a:solidFill>
                    <a:schemeClr val="tx2"/>
                  </a:solidFill>
                </a:rPr>
                <a:t>C/BE[3:0] </a:t>
              </a:r>
            </a:p>
            <a:p>
              <a:pPr eaLnBrk="0" hangingPunct="0">
                <a:lnSpc>
                  <a:spcPct val="80000"/>
                </a:lnSpc>
              </a:pPr>
              <a:endParaRPr lang="pt-BR" sz="1200">
                <a:solidFill>
                  <a:schemeClr val="tx2"/>
                </a:solidFill>
              </a:endParaRPr>
            </a:p>
            <a:p>
              <a:pPr eaLnBrk="0" hangingPunct="0">
                <a:lnSpc>
                  <a:spcPct val="80000"/>
                </a:lnSpc>
              </a:pPr>
              <a:endParaRPr lang="pt-BR" sz="1200">
                <a:solidFill>
                  <a:schemeClr val="tx2"/>
                </a:solidFill>
              </a:endParaRPr>
            </a:p>
            <a:p>
              <a:pPr eaLnBrk="0" hangingPunct="0">
                <a:lnSpc>
                  <a:spcPct val="80000"/>
                </a:lnSpc>
              </a:pPr>
              <a:endParaRPr lang="pt-BR" sz="1200">
                <a:solidFill>
                  <a:schemeClr val="tx2"/>
                </a:solidFill>
              </a:endParaRPr>
            </a:p>
            <a:p>
              <a:pPr eaLnBrk="0" hangingPunct="0">
                <a:lnSpc>
                  <a:spcPct val="80000"/>
                </a:lnSpc>
              </a:pPr>
              <a:r>
                <a:rPr lang="pt-BR" sz="1200">
                  <a:solidFill>
                    <a:schemeClr val="tx2"/>
                  </a:solidFill>
                </a:rPr>
                <a:t>IRDY</a:t>
              </a:r>
            </a:p>
            <a:p>
              <a:pPr eaLnBrk="0" hangingPunct="0">
                <a:lnSpc>
                  <a:spcPct val="80000"/>
                </a:lnSpc>
              </a:pPr>
              <a:endParaRPr lang="pt-BR" sz="1200">
                <a:solidFill>
                  <a:schemeClr val="tx2"/>
                </a:solidFill>
              </a:endParaRPr>
            </a:p>
            <a:p>
              <a:pPr eaLnBrk="0" hangingPunct="0">
                <a:lnSpc>
                  <a:spcPct val="80000"/>
                </a:lnSpc>
              </a:pPr>
              <a:endParaRPr lang="pt-BR" sz="1200">
                <a:solidFill>
                  <a:schemeClr val="tx2"/>
                </a:solidFill>
              </a:endParaRPr>
            </a:p>
            <a:p>
              <a:pPr eaLnBrk="0" hangingPunct="0">
                <a:lnSpc>
                  <a:spcPct val="80000"/>
                </a:lnSpc>
              </a:pPr>
              <a:endParaRPr lang="pt-BR" sz="1200">
                <a:solidFill>
                  <a:schemeClr val="tx2"/>
                </a:solidFill>
              </a:endParaRPr>
            </a:p>
            <a:p>
              <a:pPr eaLnBrk="0" hangingPunct="0">
                <a:lnSpc>
                  <a:spcPct val="80000"/>
                </a:lnSpc>
              </a:pPr>
              <a:r>
                <a:rPr lang="pt-BR" sz="1200">
                  <a:solidFill>
                    <a:schemeClr val="tx2"/>
                  </a:solidFill>
                </a:rPr>
                <a:t>TRDY</a:t>
              </a:r>
            </a:p>
            <a:p>
              <a:pPr eaLnBrk="0" hangingPunct="0">
                <a:lnSpc>
                  <a:spcPct val="80000"/>
                </a:lnSpc>
              </a:pPr>
              <a:endParaRPr lang="pt-BR" sz="1200">
                <a:solidFill>
                  <a:schemeClr val="tx2"/>
                </a:solidFill>
              </a:endParaRPr>
            </a:p>
            <a:p>
              <a:pPr eaLnBrk="0" hangingPunct="0">
                <a:lnSpc>
                  <a:spcPct val="80000"/>
                </a:lnSpc>
              </a:pPr>
              <a:endParaRPr lang="pt-BR" sz="1200">
                <a:solidFill>
                  <a:schemeClr val="tx2"/>
                </a:solidFill>
              </a:endParaRPr>
            </a:p>
            <a:p>
              <a:pPr eaLnBrk="0" hangingPunct="0">
                <a:lnSpc>
                  <a:spcPct val="80000"/>
                </a:lnSpc>
              </a:pPr>
              <a:r>
                <a:rPr lang="pt-BR" sz="1200">
                  <a:solidFill>
                    <a:schemeClr val="tx2"/>
                  </a:solidFill>
                </a:rPr>
                <a:t>DEVSEL</a:t>
              </a:r>
            </a:p>
          </p:txBody>
        </p:sp>
        <p:sp>
          <p:nvSpPr>
            <p:cNvPr id="44124" name="Rectangle 154"/>
            <p:cNvSpPr>
              <a:spLocks noChangeArrowheads="1"/>
            </p:cNvSpPr>
            <p:nvPr/>
          </p:nvSpPr>
          <p:spPr bwMode="auto">
            <a:xfrm>
              <a:off x="1614" y="2249"/>
              <a:ext cx="324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200"/>
                <a:t>Endereço                          dados-1                      dados-2               dados-3</a:t>
              </a:r>
            </a:p>
          </p:txBody>
        </p:sp>
        <p:sp>
          <p:nvSpPr>
            <p:cNvPr id="44125" name="Rectangle 155"/>
            <p:cNvSpPr>
              <a:spLocks noChangeArrowheads="1"/>
            </p:cNvSpPr>
            <p:nvPr/>
          </p:nvSpPr>
          <p:spPr bwMode="auto">
            <a:xfrm>
              <a:off x="1549" y="2534"/>
              <a:ext cx="344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400"/>
                <a:t>Bus Cmd      Habilita bytes          Habilita bytes            habilita bytes</a:t>
              </a:r>
            </a:p>
          </p:txBody>
        </p:sp>
        <p:sp>
          <p:nvSpPr>
            <p:cNvPr id="44126" name="Rectangle 156"/>
            <p:cNvSpPr>
              <a:spLocks noChangeArrowheads="1"/>
            </p:cNvSpPr>
            <p:nvPr/>
          </p:nvSpPr>
          <p:spPr bwMode="auto">
            <a:xfrm>
              <a:off x="4646" y="2882"/>
              <a:ext cx="458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algn="ctr" eaLnBrk="0" hangingPunct="0"/>
              <a:r>
                <a:rPr lang="pt-BR" sz="1400"/>
                <a:t>Wait</a:t>
              </a:r>
            </a:p>
            <a:p>
              <a:pPr algn="ctr" eaLnBrk="0" hangingPunct="0"/>
              <a:r>
                <a:rPr lang="pt-BR" sz="1400"/>
                <a:t>master</a:t>
              </a:r>
            </a:p>
          </p:txBody>
        </p:sp>
        <p:sp>
          <p:nvSpPr>
            <p:cNvPr id="44127" name="Rectangle 157"/>
            <p:cNvSpPr>
              <a:spLocks noChangeArrowheads="1"/>
            </p:cNvSpPr>
            <p:nvPr/>
          </p:nvSpPr>
          <p:spPr bwMode="auto">
            <a:xfrm>
              <a:off x="3297" y="3218"/>
              <a:ext cx="377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algn="ctr" eaLnBrk="0" hangingPunct="0"/>
              <a:r>
                <a:rPr lang="pt-BR" sz="1400"/>
                <a:t>Wait</a:t>
              </a:r>
            </a:p>
            <a:p>
              <a:pPr algn="ctr" eaLnBrk="0" hangingPunct="0"/>
              <a:r>
                <a:rPr lang="pt-BR" sz="1400"/>
                <a:t>slave</a:t>
              </a:r>
            </a:p>
          </p:txBody>
        </p:sp>
        <p:sp>
          <p:nvSpPr>
            <p:cNvPr id="44128" name="Rectangle 158"/>
            <p:cNvSpPr>
              <a:spLocks noChangeArrowheads="1"/>
            </p:cNvSpPr>
            <p:nvPr/>
          </p:nvSpPr>
          <p:spPr bwMode="auto">
            <a:xfrm>
              <a:off x="2615" y="3911"/>
              <a:ext cx="204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algn="ctr" eaLnBrk="0" hangingPunct="0"/>
              <a:r>
                <a:rPr lang="pt-BR" sz="1600"/>
                <a:t>Ciclo de transação no barramento</a:t>
              </a:r>
            </a:p>
          </p:txBody>
        </p:sp>
        <p:sp>
          <p:nvSpPr>
            <p:cNvPr id="44129" name="Rectangle 159"/>
            <p:cNvSpPr>
              <a:spLocks noChangeArrowheads="1"/>
            </p:cNvSpPr>
            <p:nvPr/>
          </p:nvSpPr>
          <p:spPr bwMode="auto">
            <a:xfrm>
              <a:off x="1198" y="3761"/>
              <a:ext cx="4113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200">
                  <a:solidFill>
                    <a:schemeClr val="tx2"/>
                  </a:solidFill>
                </a:rPr>
                <a:t>                fase de ender.          fase de dados               fase de dados                  fase de dados</a:t>
              </a:r>
            </a:p>
          </p:txBody>
        </p:sp>
        <p:sp>
          <p:nvSpPr>
            <p:cNvPr id="44130" name="Line 160"/>
            <p:cNvSpPr>
              <a:spLocks noChangeShapeType="1"/>
            </p:cNvSpPr>
            <p:nvPr/>
          </p:nvSpPr>
          <p:spPr bwMode="auto">
            <a:xfrm>
              <a:off x="1600" y="3744"/>
              <a:ext cx="831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stealth" w="med" len="med"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31" name="Line 161"/>
            <p:cNvSpPr>
              <a:spLocks noChangeShapeType="1"/>
            </p:cNvSpPr>
            <p:nvPr/>
          </p:nvSpPr>
          <p:spPr bwMode="auto">
            <a:xfrm>
              <a:off x="2484" y="3744"/>
              <a:ext cx="1039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stealth" w="med" len="med"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32" name="Line 162"/>
            <p:cNvSpPr>
              <a:spLocks noChangeShapeType="1"/>
            </p:cNvSpPr>
            <p:nvPr/>
          </p:nvSpPr>
          <p:spPr bwMode="auto">
            <a:xfrm>
              <a:off x="3550" y="3744"/>
              <a:ext cx="110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stealth" w="med" len="med"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33" name="Line 163"/>
            <p:cNvSpPr>
              <a:spLocks noChangeShapeType="1"/>
            </p:cNvSpPr>
            <p:nvPr/>
          </p:nvSpPr>
          <p:spPr bwMode="auto">
            <a:xfrm>
              <a:off x="4681" y="3744"/>
              <a:ext cx="110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stealth" w="med" len="med"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4037" name="Rectangle 165"/>
          <p:cNvSpPr>
            <a:spLocks noChangeArrowheads="1"/>
          </p:cNvSpPr>
          <p:nvPr/>
        </p:nvSpPr>
        <p:spPr bwMode="auto">
          <a:xfrm>
            <a:off x="1489075" y="1470025"/>
            <a:ext cx="3314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>
              <a:buClr>
                <a:schemeClr val="tx2"/>
              </a:buClr>
              <a:buFont typeface="MS LineDraw" pitchFamily="49" charset="2"/>
              <a:buChar char="þ"/>
            </a:pPr>
            <a:r>
              <a:rPr lang="pt-BR"/>
              <a:t>  Operação de Leitura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PCI Bus</a:t>
            </a:r>
          </a:p>
        </p:txBody>
      </p:sp>
      <p:grpSp>
        <p:nvGrpSpPr>
          <p:cNvPr id="45059" name="Group 32"/>
          <p:cNvGrpSpPr>
            <a:grpSpLocks/>
          </p:cNvGrpSpPr>
          <p:nvPr/>
        </p:nvGrpSpPr>
        <p:grpSpPr bwMode="auto">
          <a:xfrm>
            <a:off x="2624138" y="2838450"/>
            <a:ext cx="6367462" cy="2370138"/>
            <a:chOff x="1653" y="1788"/>
            <a:chExt cx="4011" cy="1493"/>
          </a:xfrm>
        </p:grpSpPr>
        <p:sp>
          <p:nvSpPr>
            <p:cNvPr id="45061" name="Rectangle 3"/>
            <p:cNvSpPr>
              <a:spLocks noChangeArrowheads="1"/>
            </p:cNvSpPr>
            <p:nvPr/>
          </p:nvSpPr>
          <p:spPr bwMode="auto">
            <a:xfrm>
              <a:off x="1668" y="2464"/>
              <a:ext cx="928" cy="760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2" name="Rectangle 4"/>
            <p:cNvSpPr>
              <a:spLocks noChangeArrowheads="1"/>
            </p:cNvSpPr>
            <p:nvPr/>
          </p:nvSpPr>
          <p:spPr bwMode="auto">
            <a:xfrm>
              <a:off x="3176" y="2464"/>
              <a:ext cx="564" cy="808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3" name="Rectangle 5"/>
            <p:cNvSpPr>
              <a:spLocks noChangeArrowheads="1"/>
            </p:cNvSpPr>
            <p:nvPr/>
          </p:nvSpPr>
          <p:spPr bwMode="auto">
            <a:xfrm>
              <a:off x="4164" y="2464"/>
              <a:ext cx="564" cy="808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4" name="Rectangle 6"/>
            <p:cNvSpPr>
              <a:spLocks noChangeArrowheads="1"/>
            </p:cNvSpPr>
            <p:nvPr/>
          </p:nvSpPr>
          <p:spPr bwMode="auto">
            <a:xfrm>
              <a:off x="5100" y="2464"/>
              <a:ext cx="564" cy="808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5" name="Line 7"/>
            <p:cNvSpPr>
              <a:spLocks noChangeShapeType="1"/>
            </p:cNvSpPr>
            <p:nvPr/>
          </p:nvSpPr>
          <p:spPr bwMode="auto">
            <a:xfrm>
              <a:off x="2497" y="2268"/>
              <a:ext cx="831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6" name="Line 8"/>
            <p:cNvSpPr>
              <a:spLocks noChangeShapeType="1"/>
            </p:cNvSpPr>
            <p:nvPr/>
          </p:nvSpPr>
          <p:spPr bwMode="auto">
            <a:xfrm>
              <a:off x="2393" y="2172"/>
              <a:ext cx="1091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7" name="Line 9"/>
            <p:cNvSpPr>
              <a:spLocks noChangeShapeType="1"/>
            </p:cNvSpPr>
            <p:nvPr/>
          </p:nvSpPr>
          <p:spPr bwMode="auto">
            <a:xfrm>
              <a:off x="2237" y="2076"/>
              <a:ext cx="2079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8" name="Line 10"/>
            <p:cNvSpPr>
              <a:spLocks noChangeShapeType="1"/>
            </p:cNvSpPr>
            <p:nvPr/>
          </p:nvSpPr>
          <p:spPr bwMode="auto">
            <a:xfrm>
              <a:off x="2133" y="1980"/>
              <a:ext cx="2339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9" name="Line 11"/>
            <p:cNvSpPr>
              <a:spLocks noChangeShapeType="1"/>
            </p:cNvSpPr>
            <p:nvPr/>
          </p:nvSpPr>
          <p:spPr bwMode="auto">
            <a:xfrm>
              <a:off x="1977" y="1884"/>
              <a:ext cx="3327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0" name="Line 12"/>
            <p:cNvSpPr>
              <a:spLocks noChangeShapeType="1"/>
            </p:cNvSpPr>
            <p:nvPr/>
          </p:nvSpPr>
          <p:spPr bwMode="auto">
            <a:xfrm>
              <a:off x="1821" y="1788"/>
              <a:ext cx="3639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1" name="Line 13"/>
            <p:cNvSpPr>
              <a:spLocks noChangeShapeType="1"/>
            </p:cNvSpPr>
            <p:nvPr/>
          </p:nvSpPr>
          <p:spPr bwMode="auto">
            <a:xfrm>
              <a:off x="2392" y="2173"/>
              <a:ext cx="0" cy="287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2" name="Line 14"/>
            <p:cNvSpPr>
              <a:spLocks noChangeShapeType="1"/>
            </p:cNvSpPr>
            <p:nvPr/>
          </p:nvSpPr>
          <p:spPr bwMode="auto">
            <a:xfrm>
              <a:off x="2496" y="2269"/>
              <a:ext cx="0" cy="19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3" name="Line 15"/>
            <p:cNvSpPr>
              <a:spLocks noChangeShapeType="1"/>
            </p:cNvSpPr>
            <p:nvPr/>
          </p:nvSpPr>
          <p:spPr bwMode="auto">
            <a:xfrm>
              <a:off x="2132" y="1981"/>
              <a:ext cx="0" cy="479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4" name="Line 16"/>
            <p:cNvSpPr>
              <a:spLocks noChangeShapeType="1"/>
            </p:cNvSpPr>
            <p:nvPr/>
          </p:nvSpPr>
          <p:spPr bwMode="auto">
            <a:xfrm>
              <a:off x="1820" y="1789"/>
              <a:ext cx="0" cy="67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5" name="Line 17"/>
            <p:cNvSpPr>
              <a:spLocks noChangeShapeType="1"/>
            </p:cNvSpPr>
            <p:nvPr/>
          </p:nvSpPr>
          <p:spPr bwMode="auto">
            <a:xfrm>
              <a:off x="2236" y="2077"/>
              <a:ext cx="0" cy="383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6" name="Line 18"/>
            <p:cNvSpPr>
              <a:spLocks noChangeShapeType="1"/>
            </p:cNvSpPr>
            <p:nvPr/>
          </p:nvSpPr>
          <p:spPr bwMode="auto">
            <a:xfrm>
              <a:off x="1976" y="1885"/>
              <a:ext cx="0" cy="575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7" name="Line 19"/>
            <p:cNvSpPr>
              <a:spLocks noChangeShapeType="1"/>
            </p:cNvSpPr>
            <p:nvPr/>
          </p:nvSpPr>
          <p:spPr bwMode="auto">
            <a:xfrm>
              <a:off x="3328" y="2269"/>
              <a:ext cx="0" cy="19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8" name="Line 20"/>
            <p:cNvSpPr>
              <a:spLocks noChangeShapeType="1"/>
            </p:cNvSpPr>
            <p:nvPr/>
          </p:nvSpPr>
          <p:spPr bwMode="auto">
            <a:xfrm>
              <a:off x="4316" y="2077"/>
              <a:ext cx="0" cy="383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9" name="Line 21"/>
            <p:cNvSpPr>
              <a:spLocks noChangeShapeType="1"/>
            </p:cNvSpPr>
            <p:nvPr/>
          </p:nvSpPr>
          <p:spPr bwMode="auto">
            <a:xfrm>
              <a:off x="5304" y="1885"/>
              <a:ext cx="0" cy="575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80" name="Line 22"/>
            <p:cNvSpPr>
              <a:spLocks noChangeShapeType="1"/>
            </p:cNvSpPr>
            <p:nvPr/>
          </p:nvSpPr>
          <p:spPr bwMode="auto">
            <a:xfrm>
              <a:off x="4472" y="1981"/>
              <a:ext cx="0" cy="479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81" name="Line 23"/>
            <p:cNvSpPr>
              <a:spLocks noChangeShapeType="1"/>
            </p:cNvSpPr>
            <p:nvPr/>
          </p:nvSpPr>
          <p:spPr bwMode="auto">
            <a:xfrm>
              <a:off x="5460" y="1789"/>
              <a:ext cx="0" cy="67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82" name="Line 24"/>
            <p:cNvSpPr>
              <a:spLocks noChangeShapeType="1"/>
            </p:cNvSpPr>
            <p:nvPr/>
          </p:nvSpPr>
          <p:spPr bwMode="auto">
            <a:xfrm>
              <a:off x="3484" y="2173"/>
              <a:ext cx="0" cy="287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83" name="Rectangle 25"/>
            <p:cNvSpPr>
              <a:spLocks noChangeArrowheads="1"/>
            </p:cNvSpPr>
            <p:nvPr/>
          </p:nvSpPr>
          <p:spPr bwMode="auto">
            <a:xfrm>
              <a:off x="1653" y="2733"/>
              <a:ext cx="82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800">
                  <a:solidFill>
                    <a:schemeClr val="tx2"/>
                  </a:solidFill>
                </a:rPr>
                <a:t>Árbitro PCI</a:t>
              </a:r>
            </a:p>
          </p:txBody>
        </p:sp>
        <p:sp>
          <p:nvSpPr>
            <p:cNvPr id="45084" name="Rectangle 26"/>
            <p:cNvSpPr>
              <a:spLocks noChangeArrowheads="1"/>
            </p:cNvSpPr>
            <p:nvPr/>
          </p:nvSpPr>
          <p:spPr bwMode="auto">
            <a:xfrm rot="-5460000">
              <a:off x="3229" y="2570"/>
              <a:ext cx="393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600">
                  <a:solidFill>
                    <a:schemeClr val="bg2"/>
                  </a:solidFill>
                </a:rPr>
                <a:t>GNT</a:t>
              </a:r>
            </a:p>
            <a:p>
              <a:pPr eaLnBrk="0" hangingPunct="0"/>
              <a:r>
                <a:rPr lang="pt-BR" sz="1600">
                  <a:solidFill>
                    <a:schemeClr val="bg2"/>
                  </a:solidFill>
                </a:rPr>
                <a:t>REQ</a:t>
              </a:r>
            </a:p>
          </p:txBody>
        </p:sp>
        <p:sp>
          <p:nvSpPr>
            <p:cNvPr id="45085" name="Rectangle 27"/>
            <p:cNvSpPr>
              <a:spLocks noChangeArrowheads="1"/>
            </p:cNvSpPr>
            <p:nvPr/>
          </p:nvSpPr>
          <p:spPr bwMode="auto">
            <a:xfrm rot="-5460000">
              <a:off x="4217" y="2522"/>
              <a:ext cx="393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600">
                  <a:solidFill>
                    <a:schemeClr val="bg2"/>
                  </a:solidFill>
                </a:rPr>
                <a:t>GNT</a:t>
              </a:r>
            </a:p>
            <a:p>
              <a:pPr eaLnBrk="0" hangingPunct="0"/>
              <a:r>
                <a:rPr lang="pt-BR" sz="1600">
                  <a:solidFill>
                    <a:schemeClr val="bg2"/>
                  </a:solidFill>
                </a:rPr>
                <a:t>REQ</a:t>
              </a:r>
            </a:p>
          </p:txBody>
        </p:sp>
        <p:sp>
          <p:nvSpPr>
            <p:cNvPr id="45086" name="Rectangle 28"/>
            <p:cNvSpPr>
              <a:spLocks noChangeArrowheads="1"/>
            </p:cNvSpPr>
            <p:nvPr/>
          </p:nvSpPr>
          <p:spPr bwMode="auto">
            <a:xfrm rot="-5460000">
              <a:off x="5205" y="2522"/>
              <a:ext cx="393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600">
                  <a:solidFill>
                    <a:schemeClr val="bg2"/>
                  </a:solidFill>
                </a:rPr>
                <a:t>GNT</a:t>
              </a:r>
            </a:p>
            <a:p>
              <a:pPr eaLnBrk="0" hangingPunct="0"/>
              <a:r>
                <a:rPr lang="pt-BR" sz="1600">
                  <a:solidFill>
                    <a:schemeClr val="bg2"/>
                  </a:solidFill>
                </a:rPr>
                <a:t>REQ</a:t>
              </a:r>
            </a:p>
          </p:txBody>
        </p:sp>
        <p:sp>
          <p:nvSpPr>
            <p:cNvPr id="45087" name="Rectangle 29"/>
            <p:cNvSpPr>
              <a:spLocks noChangeArrowheads="1"/>
            </p:cNvSpPr>
            <p:nvPr/>
          </p:nvSpPr>
          <p:spPr bwMode="auto">
            <a:xfrm>
              <a:off x="3216" y="2877"/>
              <a:ext cx="492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algn="ctr" eaLnBrk="0" hangingPunct="0"/>
              <a:r>
                <a:rPr lang="pt-BR" sz="1800"/>
                <a:t>Disp.</a:t>
              </a:r>
            </a:p>
            <a:p>
              <a:pPr algn="ctr" eaLnBrk="0" hangingPunct="0"/>
              <a:r>
                <a:rPr lang="pt-BR" sz="1800"/>
                <a:t>PCI A</a:t>
              </a:r>
            </a:p>
          </p:txBody>
        </p:sp>
        <p:sp>
          <p:nvSpPr>
            <p:cNvPr id="45088" name="Rectangle 30"/>
            <p:cNvSpPr>
              <a:spLocks noChangeArrowheads="1"/>
            </p:cNvSpPr>
            <p:nvPr/>
          </p:nvSpPr>
          <p:spPr bwMode="auto">
            <a:xfrm>
              <a:off x="4204" y="2877"/>
              <a:ext cx="492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algn="ctr" eaLnBrk="0" hangingPunct="0"/>
              <a:r>
                <a:rPr lang="pt-BR" sz="1800"/>
                <a:t>Disp.</a:t>
              </a:r>
            </a:p>
            <a:p>
              <a:pPr algn="ctr" eaLnBrk="0" hangingPunct="0"/>
              <a:r>
                <a:rPr lang="pt-BR" sz="1800"/>
                <a:t>PCI B</a:t>
              </a:r>
            </a:p>
          </p:txBody>
        </p:sp>
        <p:sp>
          <p:nvSpPr>
            <p:cNvPr id="45089" name="Rectangle 31"/>
            <p:cNvSpPr>
              <a:spLocks noChangeArrowheads="1"/>
            </p:cNvSpPr>
            <p:nvPr/>
          </p:nvSpPr>
          <p:spPr bwMode="auto">
            <a:xfrm>
              <a:off x="5136" y="2829"/>
              <a:ext cx="50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algn="ctr" eaLnBrk="0" hangingPunct="0"/>
              <a:r>
                <a:rPr lang="pt-BR" sz="1800"/>
                <a:t>Disp.</a:t>
              </a:r>
            </a:p>
            <a:p>
              <a:pPr algn="ctr" eaLnBrk="0" hangingPunct="0"/>
              <a:r>
                <a:rPr lang="pt-BR" sz="1800"/>
                <a:t>PCI C</a:t>
              </a:r>
            </a:p>
          </p:txBody>
        </p:sp>
      </p:grpSp>
      <p:sp>
        <p:nvSpPr>
          <p:cNvPr id="45060" name="Rectangle 33"/>
          <p:cNvSpPr>
            <a:spLocks noChangeArrowheads="1"/>
          </p:cNvSpPr>
          <p:nvPr/>
        </p:nvSpPr>
        <p:spPr bwMode="auto">
          <a:xfrm>
            <a:off x="1544638" y="1565275"/>
            <a:ext cx="653256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>
              <a:buClr>
                <a:schemeClr val="tx2"/>
              </a:buClr>
              <a:buFont typeface="MS LineDraw" pitchFamily="49" charset="2"/>
              <a:buChar char="þ"/>
            </a:pPr>
            <a:r>
              <a:rPr lang="pt-BR"/>
              <a:t> Arbitragem no barramento PCI (centralizado)</a:t>
            </a:r>
          </a:p>
          <a:p>
            <a:pPr lvl="1" eaLnBrk="0" hangingPunct="0">
              <a:buClr>
                <a:schemeClr val="tx2"/>
              </a:buClr>
              <a:buSzPct val="50000"/>
              <a:buFont typeface="Symbol" pitchFamily="18" charset="2"/>
              <a:buChar char="¾"/>
            </a:pPr>
            <a:r>
              <a:rPr lang="pt-BR"/>
              <a:t> </a:t>
            </a:r>
            <a:r>
              <a:rPr lang="pt-BR" sz="2000"/>
              <a:t>Exemplo para três dispositivos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PCI Bus</a:t>
            </a:r>
          </a:p>
        </p:txBody>
      </p:sp>
      <p:grpSp>
        <p:nvGrpSpPr>
          <p:cNvPr id="46083" name="Group 133"/>
          <p:cNvGrpSpPr>
            <a:grpSpLocks/>
          </p:cNvGrpSpPr>
          <p:nvPr/>
        </p:nvGrpSpPr>
        <p:grpSpPr bwMode="auto">
          <a:xfrm>
            <a:off x="1657350" y="2101850"/>
            <a:ext cx="7405688" cy="4691063"/>
            <a:chOff x="1044" y="1324"/>
            <a:chExt cx="4665" cy="2955"/>
          </a:xfrm>
        </p:grpSpPr>
        <p:sp>
          <p:nvSpPr>
            <p:cNvPr id="83971" name="Rectangle 3"/>
            <p:cNvSpPr>
              <a:spLocks noChangeArrowheads="1"/>
            </p:cNvSpPr>
            <p:nvPr/>
          </p:nvSpPr>
          <p:spPr bwMode="auto">
            <a:xfrm>
              <a:off x="1044" y="1324"/>
              <a:ext cx="4594" cy="292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086" name="Line 4"/>
            <p:cNvSpPr>
              <a:spLocks noChangeShapeType="1"/>
            </p:cNvSpPr>
            <p:nvPr/>
          </p:nvSpPr>
          <p:spPr bwMode="auto">
            <a:xfrm>
              <a:off x="1626" y="3050"/>
              <a:ext cx="93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87" name="Line 5"/>
            <p:cNvSpPr>
              <a:spLocks noChangeShapeType="1"/>
            </p:cNvSpPr>
            <p:nvPr/>
          </p:nvSpPr>
          <p:spPr bwMode="auto">
            <a:xfrm>
              <a:off x="2557" y="3051"/>
              <a:ext cx="117" cy="147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88" name="Line 6"/>
            <p:cNvSpPr>
              <a:spLocks noChangeShapeType="1"/>
            </p:cNvSpPr>
            <p:nvPr/>
          </p:nvSpPr>
          <p:spPr bwMode="auto">
            <a:xfrm>
              <a:off x="2675" y="3199"/>
              <a:ext cx="445" cy="5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89" name="Line 7"/>
            <p:cNvSpPr>
              <a:spLocks noChangeShapeType="1"/>
            </p:cNvSpPr>
            <p:nvPr/>
          </p:nvSpPr>
          <p:spPr bwMode="auto">
            <a:xfrm>
              <a:off x="3052" y="2759"/>
              <a:ext cx="125" cy="15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0" name="Line 8"/>
            <p:cNvSpPr>
              <a:spLocks noChangeShapeType="1"/>
            </p:cNvSpPr>
            <p:nvPr/>
          </p:nvSpPr>
          <p:spPr bwMode="auto">
            <a:xfrm>
              <a:off x="3178" y="2913"/>
              <a:ext cx="1658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1" name="Line 9"/>
            <p:cNvSpPr>
              <a:spLocks noChangeShapeType="1"/>
            </p:cNvSpPr>
            <p:nvPr/>
          </p:nvSpPr>
          <p:spPr bwMode="auto">
            <a:xfrm flipV="1">
              <a:off x="4838" y="2749"/>
              <a:ext cx="137" cy="16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2" name="Line 10"/>
            <p:cNvSpPr>
              <a:spLocks noChangeShapeType="1"/>
            </p:cNvSpPr>
            <p:nvPr/>
          </p:nvSpPr>
          <p:spPr bwMode="auto">
            <a:xfrm>
              <a:off x="4975" y="2748"/>
              <a:ext cx="71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3" name="Line 11"/>
            <p:cNvSpPr>
              <a:spLocks noChangeShapeType="1"/>
            </p:cNvSpPr>
            <p:nvPr/>
          </p:nvSpPr>
          <p:spPr bwMode="auto">
            <a:xfrm flipH="1">
              <a:off x="1611" y="2759"/>
              <a:ext cx="1440" cy="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4" name="Line 12"/>
            <p:cNvSpPr>
              <a:spLocks noChangeShapeType="1"/>
            </p:cNvSpPr>
            <p:nvPr/>
          </p:nvSpPr>
          <p:spPr bwMode="auto">
            <a:xfrm>
              <a:off x="1847" y="1609"/>
              <a:ext cx="501" cy="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stealth" w="med" len="med"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5" name="Line 13"/>
            <p:cNvSpPr>
              <a:spLocks noChangeShapeType="1"/>
            </p:cNvSpPr>
            <p:nvPr/>
          </p:nvSpPr>
          <p:spPr bwMode="auto">
            <a:xfrm flipH="1">
              <a:off x="2353" y="1381"/>
              <a:ext cx="1" cy="262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6" name="Rectangle 14"/>
            <p:cNvSpPr>
              <a:spLocks noChangeArrowheads="1"/>
            </p:cNvSpPr>
            <p:nvPr/>
          </p:nvSpPr>
          <p:spPr bwMode="auto">
            <a:xfrm>
              <a:off x="1949" y="1477"/>
              <a:ext cx="18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400" i="0">
                  <a:latin typeface="Times New Roman"/>
                </a:rPr>
                <a:t>T</a:t>
              </a:r>
            </a:p>
          </p:txBody>
        </p:sp>
        <p:grpSp>
          <p:nvGrpSpPr>
            <p:cNvPr id="46097" name="Group 38"/>
            <p:cNvGrpSpPr>
              <a:grpSpLocks/>
            </p:cNvGrpSpPr>
            <p:nvPr/>
          </p:nvGrpSpPr>
          <p:grpSpPr bwMode="auto">
            <a:xfrm>
              <a:off x="1688" y="1710"/>
              <a:ext cx="2106" cy="114"/>
              <a:chOff x="1688" y="1710"/>
              <a:chExt cx="2106" cy="114"/>
            </a:xfrm>
          </p:grpSpPr>
          <p:sp>
            <p:nvSpPr>
              <p:cNvPr id="46192" name="Line 15"/>
              <p:cNvSpPr>
                <a:spLocks noChangeShapeType="1"/>
              </p:cNvSpPr>
              <p:nvPr/>
            </p:nvSpPr>
            <p:spPr bwMode="auto">
              <a:xfrm>
                <a:off x="1688" y="1824"/>
                <a:ext cx="97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6193" name="Group 19"/>
              <p:cNvGrpSpPr>
                <a:grpSpLocks/>
              </p:cNvGrpSpPr>
              <p:nvPr/>
            </p:nvGrpSpPr>
            <p:grpSpPr bwMode="auto">
              <a:xfrm>
                <a:off x="1785" y="1710"/>
                <a:ext cx="371" cy="114"/>
                <a:chOff x="1785" y="1710"/>
                <a:chExt cx="371" cy="114"/>
              </a:xfrm>
            </p:grpSpPr>
            <p:sp>
              <p:nvSpPr>
                <p:cNvPr id="46212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1785" y="1711"/>
                  <a:ext cx="96" cy="113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13" name="Line 17"/>
                <p:cNvSpPr>
                  <a:spLocks noChangeShapeType="1"/>
                </p:cNvSpPr>
                <p:nvPr/>
              </p:nvSpPr>
              <p:spPr bwMode="auto">
                <a:xfrm>
                  <a:off x="1883" y="1710"/>
                  <a:ext cx="175" cy="0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14" name="Line 18"/>
                <p:cNvSpPr>
                  <a:spLocks noChangeShapeType="1"/>
                </p:cNvSpPr>
                <p:nvPr/>
              </p:nvSpPr>
              <p:spPr bwMode="auto">
                <a:xfrm>
                  <a:off x="2059" y="1711"/>
                  <a:ext cx="97" cy="113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6194" name="Group 25"/>
              <p:cNvGrpSpPr>
                <a:grpSpLocks/>
              </p:cNvGrpSpPr>
              <p:nvPr/>
            </p:nvGrpSpPr>
            <p:grpSpPr bwMode="auto">
              <a:xfrm>
                <a:off x="2157" y="1710"/>
                <a:ext cx="545" cy="114"/>
                <a:chOff x="2157" y="1710"/>
                <a:chExt cx="545" cy="114"/>
              </a:xfrm>
            </p:grpSpPr>
            <p:sp>
              <p:nvSpPr>
                <p:cNvPr id="46207" name="Line 20"/>
                <p:cNvSpPr>
                  <a:spLocks noChangeShapeType="1"/>
                </p:cNvSpPr>
                <p:nvPr/>
              </p:nvSpPr>
              <p:spPr bwMode="auto">
                <a:xfrm>
                  <a:off x="2157" y="1824"/>
                  <a:ext cx="174" cy="0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46208" name="Group 24"/>
                <p:cNvGrpSpPr>
                  <a:grpSpLocks/>
                </p:cNvGrpSpPr>
                <p:nvPr/>
              </p:nvGrpSpPr>
              <p:grpSpPr bwMode="auto">
                <a:xfrm>
                  <a:off x="2332" y="1710"/>
                  <a:ext cx="370" cy="114"/>
                  <a:chOff x="2332" y="1710"/>
                  <a:chExt cx="370" cy="114"/>
                </a:xfrm>
              </p:grpSpPr>
              <p:sp>
                <p:nvSpPr>
                  <p:cNvPr id="46209" name="Line 2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332" y="1711"/>
                    <a:ext cx="97" cy="113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6210" name="Line 22"/>
                  <p:cNvSpPr>
                    <a:spLocks noChangeShapeType="1"/>
                  </p:cNvSpPr>
                  <p:nvPr/>
                </p:nvSpPr>
                <p:spPr bwMode="auto">
                  <a:xfrm>
                    <a:off x="2430" y="1710"/>
                    <a:ext cx="174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6211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2605" y="1711"/>
                    <a:ext cx="97" cy="113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46195" name="Group 31"/>
              <p:cNvGrpSpPr>
                <a:grpSpLocks/>
              </p:cNvGrpSpPr>
              <p:nvPr/>
            </p:nvGrpSpPr>
            <p:grpSpPr bwMode="auto">
              <a:xfrm>
                <a:off x="2703" y="1710"/>
                <a:ext cx="545" cy="114"/>
                <a:chOff x="2703" y="1710"/>
                <a:chExt cx="545" cy="114"/>
              </a:xfrm>
            </p:grpSpPr>
            <p:sp>
              <p:nvSpPr>
                <p:cNvPr id="46202" name="Line 26"/>
                <p:cNvSpPr>
                  <a:spLocks noChangeShapeType="1"/>
                </p:cNvSpPr>
                <p:nvPr/>
              </p:nvSpPr>
              <p:spPr bwMode="auto">
                <a:xfrm>
                  <a:off x="2703" y="1824"/>
                  <a:ext cx="174" cy="0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46203" name="Group 30"/>
                <p:cNvGrpSpPr>
                  <a:grpSpLocks/>
                </p:cNvGrpSpPr>
                <p:nvPr/>
              </p:nvGrpSpPr>
              <p:grpSpPr bwMode="auto">
                <a:xfrm>
                  <a:off x="2877" y="1710"/>
                  <a:ext cx="371" cy="114"/>
                  <a:chOff x="2877" y="1710"/>
                  <a:chExt cx="371" cy="114"/>
                </a:xfrm>
              </p:grpSpPr>
              <p:sp>
                <p:nvSpPr>
                  <p:cNvPr id="46204" name="Line 2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77" y="1711"/>
                    <a:ext cx="96" cy="113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6205" name="Line 28"/>
                  <p:cNvSpPr>
                    <a:spLocks noChangeShapeType="1"/>
                  </p:cNvSpPr>
                  <p:nvPr/>
                </p:nvSpPr>
                <p:spPr bwMode="auto">
                  <a:xfrm>
                    <a:off x="2975" y="1710"/>
                    <a:ext cx="174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6206" name="Line 29"/>
                  <p:cNvSpPr>
                    <a:spLocks noChangeShapeType="1"/>
                  </p:cNvSpPr>
                  <p:nvPr/>
                </p:nvSpPr>
                <p:spPr bwMode="auto">
                  <a:xfrm>
                    <a:off x="3150" y="1711"/>
                    <a:ext cx="98" cy="113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46196" name="Group 37"/>
              <p:cNvGrpSpPr>
                <a:grpSpLocks/>
              </p:cNvGrpSpPr>
              <p:nvPr/>
            </p:nvGrpSpPr>
            <p:grpSpPr bwMode="auto">
              <a:xfrm>
                <a:off x="3249" y="1710"/>
                <a:ext cx="545" cy="114"/>
                <a:chOff x="3249" y="1710"/>
                <a:chExt cx="545" cy="114"/>
              </a:xfrm>
            </p:grpSpPr>
            <p:sp>
              <p:nvSpPr>
                <p:cNvPr id="46197" name="Line 32"/>
                <p:cNvSpPr>
                  <a:spLocks noChangeShapeType="1"/>
                </p:cNvSpPr>
                <p:nvPr/>
              </p:nvSpPr>
              <p:spPr bwMode="auto">
                <a:xfrm>
                  <a:off x="3249" y="1824"/>
                  <a:ext cx="172" cy="0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46198" name="Group 36"/>
                <p:cNvGrpSpPr>
                  <a:grpSpLocks/>
                </p:cNvGrpSpPr>
                <p:nvPr/>
              </p:nvGrpSpPr>
              <p:grpSpPr bwMode="auto">
                <a:xfrm>
                  <a:off x="3421" y="1710"/>
                  <a:ext cx="373" cy="114"/>
                  <a:chOff x="3421" y="1710"/>
                  <a:chExt cx="373" cy="114"/>
                </a:xfrm>
              </p:grpSpPr>
              <p:sp>
                <p:nvSpPr>
                  <p:cNvPr id="46199" name="Line 3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421" y="1711"/>
                    <a:ext cx="98" cy="113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6200" name="Line 34"/>
                  <p:cNvSpPr>
                    <a:spLocks noChangeShapeType="1"/>
                  </p:cNvSpPr>
                  <p:nvPr/>
                </p:nvSpPr>
                <p:spPr bwMode="auto">
                  <a:xfrm>
                    <a:off x="3521" y="1710"/>
                    <a:ext cx="174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6201" name="Line 3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711"/>
                    <a:ext cx="98" cy="113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46098" name="Group 57"/>
            <p:cNvGrpSpPr>
              <a:grpSpLocks/>
            </p:cNvGrpSpPr>
            <p:nvPr/>
          </p:nvGrpSpPr>
          <p:grpSpPr bwMode="auto">
            <a:xfrm>
              <a:off x="3787" y="1710"/>
              <a:ext cx="1637" cy="114"/>
              <a:chOff x="3787" y="1710"/>
              <a:chExt cx="1637" cy="114"/>
            </a:xfrm>
          </p:grpSpPr>
          <p:grpSp>
            <p:nvGrpSpPr>
              <p:cNvPr id="46174" name="Group 44"/>
              <p:cNvGrpSpPr>
                <a:grpSpLocks/>
              </p:cNvGrpSpPr>
              <p:nvPr/>
            </p:nvGrpSpPr>
            <p:grpSpPr bwMode="auto">
              <a:xfrm>
                <a:off x="3787" y="1710"/>
                <a:ext cx="544" cy="114"/>
                <a:chOff x="3787" y="1710"/>
                <a:chExt cx="544" cy="114"/>
              </a:xfrm>
            </p:grpSpPr>
            <p:sp>
              <p:nvSpPr>
                <p:cNvPr id="46187" name="Line 39"/>
                <p:cNvSpPr>
                  <a:spLocks noChangeShapeType="1"/>
                </p:cNvSpPr>
                <p:nvPr/>
              </p:nvSpPr>
              <p:spPr bwMode="auto">
                <a:xfrm>
                  <a:off x="3787" y="1824"/>
                  <a:ext cx="174" cy="0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46188" name="Group 43"/>
                <p:cNvGrpSpPr>
                  <a:grpSpLocks/>
                </p:cNvGrpSpPr>
                <p:nvPr/>
              </p:nvGrpSpPr>
              <p:grpSpPr bwMode="auto">
                <a:xfrm>
                  <a:off x="3962" y="1710"/>
                  <a:ext cx="369" cy="114"/>
                  <a:chOff x="3962" y="1710"/>
                  <a:chExt cx="369" cy="114"/>
                </a:xfrm>
              </p:grpSpPr>
              <p:sp>
                <p:nvSpPr>
                  <p:cNvPr id="46189" name="Line 4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962" y="1711"/>
                    <a:ext cx="97" cy="113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6190" name="Line 41"/>
                  <p:cNvSpPr>
                    <a:spLocks noChangeShapeType="1"/>
                  </p:cNvSpPr>
                  <p:nvPr/>
                </p:nvSpPr>
                <p:spPr bwMode="auto">
                  <a:xfrm>
                    <a:off x="4060" y="1710"/>
                    <a:ext cx="175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6191" name="Line 42"/>
                  <p:cNvSpPr>
                    <a:spLocks noChangeShapeType="1"/>
                  </p:cNvSpPr>
                  <p:nvPr/>
                </p:nvSpPr>
                <p:spPr bwMode="auto">
                  <a:xfrm>
                    <a:off x="4236" y="1711"/>
                    <a:ext cx="95" cy="113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46175" name="Group 50"/>
              <p:cNvGrpSpPr>
                <a:grpSpLocks/>
              </p:cNvGrpSpPr>
              <p:nvPr/>
            </p:nvGrpSpPr>
            <p:grpSpPr bwMode="auto">
              <a:xfrm>
                <a:off x="4332" y="1710"/>
                <a:ext cx="545" cy="114"/>
                <a:chOff x="4332" y="1710"/>
                <a:chExt cx="545" cy="114"/>
              </a:xfrm>
            </p:grpSpPr>
            <p:sp>
              <p:nvSpPr>
                <p:cNvPr id="46182" name="Line 45"/>
                <p:cNvSpPr>
                  <a:spLocks noChangeShapeType="1"/>
                </p:cNvSpPr>
                <p:nvPr/>
              </p:nvSpPr>
              <p:spPr bwMode="auto">
                <a:xfrm>
                  <a:off x="4332" y="1824"/>
                  <a:ext cx="175" cy="0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46183" name="Group 49"/>
                <p:cNvGrpSpPr>
                  <a:grpSpLocks/>
                </p:cNvGrpSpPr>
                <p:nvPr/>
              </p:nvGrpSpPr>
              <p:grpSpPr bwMode="auto">
                <a:xfrm>
                  <a:off x="4507" y="1710"/>
                  <a:ext cx="370" cy="114"/>
                  <a:chOff x="4507" y="1710"/>
                  <a:chExt cx="370" cy="114"/>
                </a:xfrm>
              </p:grpSpPr>
              <p:sp>
                <p:nvSpPr>
                  <p:cNvPr id="46184" name="Line 4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507" y="1711"/>
                    <a:ext cx="96" cy="113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6185" name="Line 47"/>
                  <p:cNvSpPr>
                    <a:spLocks noChangeShapeType="1"/>
                  </p:cNvSpPr>
                  <p:nvPr/>
                </p:nvSpPr>
                <p:spPr bwMode="auto">
                  <a:xfrm>
                    <a:off x="4605" y="1710"/>
                    <a:ext cx="175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6186" name="Line 48"/>
                  <p:cNvSpPr>
                    <a:spLocks noChangeShapeType="1"/>
                  </p:cNvSpPr>
                  <p:nvPr/>
                </p:nvSpPr>
                <p:spPr bwMode="auto">
                  <a:xfrm>
                    <a:off x="4781" y="1711"/>
                    <a:ext cx="96" cy="113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46176" name="Group 56"/>
              <p:cNvGrpSpPr>
                <a:grpSpLocks/>
              </p:cNvGrpSpPr>
              <p:nvPr/>
            </p:nvGrpSpPr>
            <p:grpSpPr bwMode="auto">
              <a:xfrm>
                <a:off x="4878" y="1710"/>
                <a:ext cx="546" cy="114"/>
                <a:chOff x="4878" y="1710"/>
                <a:chExt cx="546" cy="114"/>
              </a:xfrm>
            </p:grpSpPr>
            <p:sp>
              <p:nvSpPr>
                <p:cNvPr id="46177" name="Line 51"/>
                <p:cNvSpPr>
                  <a:spLocks noChangeShapeType="1"/>
                </p:cNvSpPr>
                <p:nvPr/>
              </p:nvSpPr>
              <p:spPr bwMode="auto">
                <a:xfrm>
                  <a:off x="4878" y="1824"/>
                  <a:ext cx="175" cy="0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46178" name="Group 55"/>
                <p:cNvGrpSpPr>
                  <a:grpSpLocks/>
                </p:cNvGrpSpPr>
                <p:nvPr/>
              </p:nvGrpSpPr>
              <p:grpSpPr bwMode="auto">
                <a:xfrm>
                  <a:off x="5054" y="1710"/>
                  <a:ext cx="370" cy="114"/>
                  <a:chOff x="5054" y="1710"/>
                  <a:chExt cx="370" cy="114"/>
                </a:xfrm>
              </p:grpSpPr>
              <p:sp>
                <p:nvSpPr>
                  <p:cNvPr id="46179" name="Line 5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054" y="1711"/>
                    <a:ext cx="97" cy="113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6180" name="Line 53"/>
                  <p:cNvSpPr>
                    <a:spLocks noChangeShapeType="1"/>
                  </p:cNvSpPr>
                  <p:nvPr/>
                </p:nvSpPr>
                <p:spPr bwMode="auto">
                  <a:xfrm>
                    <a:off x="5152" y="1710"/>
                    <a:ext cx="175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6181" name="Line 54"/>
                  <p:cNvSpPr>
                    <a:spLocks noChangeShapeType="1"/>
                  </p:cNvSpPr>
                  <p:nvPr/>
                </p:nvSpPr>
                <p:spPr bwMode="auto">
                  <a:xfrm>
                    <a:off x="5328" y="1711"/>
                    <a:ext cx="96" cy="113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46099" name="Line 58"/>
            <p:cNvSpPr>
              <a:spLocks noChangeShapeType="1"/>
            </p:cNvSpPr>
            <p:nvPr/>
          </p:nvSpPr>
          <p:spPr bwMode="auto">
            <a:xfrm>
              <a:off x="1584" y="22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0" name="Line 59"/>
            <p:cNvSpPr>
              <a:spLocks noChangeShapeType="1"/>
            </p:cNvSpPr>
            <p:nvPr/>
          </p:nvSpPr>
          <p:spPr bwMode="auto">
            <a:xfrm>
              <a:off x="2113" y="2229"/>
              <a:ext cx="97" cy="15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1" name="Line 60"/>
            <p:cNvSpPr>
              <a:spLocks noChangeShapeType="1"/>
            </p:cNvSpPr>
            <p:nvPr/>
          </p:nvSpPr>
          <p:spPr bwMode="auto">
            <a:xfrm>
              <a:off x="2211" y="2376"/>
              <a:ext cx="213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2" name="Line 61"/>
            <p:cNvSpPr>
              <a:spLocks noChangeShapeType="1"/>
            </p:cNvSpPr>
            <p:nvPr/>
          </p:nvSpPr>
          <p:spPr bwMode="auto">
            <a:xfrm flipV="1">
              <a:off x="4355" y="2217"/>
              <a:ext cx="100" cy="15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3" name="Line 62"/>
            <p:cNvSpPr>
              <a:spLocks noChangeShapeType="1"/>
            </p:cNvSpPr>
            <p:nvPr/>
          </p:nvSpPr>
          <p:spPr bwMode="auto">
            <a:xfrm>
              <a:off x="4457" y="2217"/>
              <a:ext cx="118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4" name="Rectangle 63"/>
            <p:cNvSpPr>
              <a:spLocks noChangeArrowheads="1"/>
            </p:cNvSpPr>
            <p:nvPr/>
          </p:nvSpPr>
          <p:spPr bwMode="auto">
            <a:xfrm>
              <a:off x="1780" y="1783"/>
              <a:ext cx="358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200"/>
                <a:t>1                    2                  3               4                 5                   6                7           </a:t>
              </a:r>
            </a:p>
          </p:txBody>
        </p:sp>
        <p:sp>
          <p:nvSpPr>
            <p:cNvPr id="46105" name="Line 64"/>
            <p:cNvSpPr>
              <a:spLocks noChangeShapeType="1"/>
            </p:cNvSpPr>
            <p:nvPr/>
          </p:nvSpPr>
          <p:spPr bwMode="auto">
            <a:xfrm>
              <a:off x="5419" y="1824"/>
              <a:ext cx="17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6" name="Line 65"/>
            <p:cNvSpPr>
              <a:spLocks noChangeShapeType="1"/>
            </p:cNvSpPr>
            <p:nvPr/>
          </p:nvSpPr>
          <p:spPr bwMode="auto">
            <a:xfrm flipV="1">
              <a:off x="4875" y="3053"/>
              <a:ext cx="93" cy="165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7" name="Line 66"/>
            <p:cNvSpPr>
              <a:spLocks noChangeShapeType="1"/>
            </p:cNvSpPr>
            <p:nvPr/>
          </p:nvSpPr>
          <p:spPr bwMode="auto">
            <a:xfrm>
              <a:off x="2922" y="1380"/>
              <a:ext cx="3" cy="24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8" name="Line 67"/>
            <p:cNvSpPr>
              <a:spLocks noChangeShapeType="1"/>
            </p:cNvSpPr>
            <p:nvPr/>
          </p:nvSpPr>
          <p:spPr bwMode="auto">
            <a:xfrm>
              <a:off x="3470" y="1380"/>
              <a:ext cx="0" cy="24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9" name="Line 68"/>
            <p:cNvSpPr>
              <a:spLocks noChangeShapeType="1"/>
            </p:cNvSpPr>
            <p:nvPr/>
          </p:nvSpPr>
          <p:spPr bwMode="auto">
            <a:xfrm>
              <a:off x="4004" y="1370"/>
              <a:ext cx="13" cy="263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10" name="Line 69"/>
            <p:cNvSpPr>
              <a:spLocks noChangeShapeType="1"/>
            </p:cNvSpPr>
            <p:nvPr/>
          </p:nvSpPr>
          <p:spPr bwMode="auto">
            <a:xfrm>
              <a:off x="4536" y="1369"/>
              <a:ext cx="1" cy="247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11" name="Line 70"/>
            <p:cNvSpPr>
              <a:spLocks noChangeShapeType="1"/>
            </p:cNvSpPr>
            <p:nvPr/>
          </p:nvSpPr>
          <p:spPr bwMode="auto">
            <a:xfrm>
              <a:off x="5092" y="1403"/>
              <a:ext cx="4" cy="243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12" name="Line 71"/>
            <p:cNvSpPr>
              <a:spLocks noChangeShapeType="1"/>
            </p:cNvSpPr>
            <p:nvPr/>
          </p:nvSpPr>
          <p:spPr bwMode="auto">
            <a:xfrm>
              <a:off x="5647" y="1380"/>
              <a:ext cx="8" cy="24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13" name="Line 72"/>
            <p:cNvSpPr>
              <a:spLocks noChangeShapeType="1"/>
            </p:cNvSpPr>
            <p:nvPr/>
          </p:nvSpPr>
          <p:spPr bwMode="auto">
            <a:xfrm flipV="1">
              <a:off x="4385" y="3217"/>
              <a:ext cx="503" cy="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14" name="Line 73"/>
            <p:cNvSpPr>
              <a:spLocks noChangeShapeType="1"/>
            </p:cNvSpPr>
            <p:nvPr/>
          </p:nvSpPr>
          <p:spPr bwMode="auto">
            <a:xfrm flipV="1">
              <a:off x="3121" y="3073"/>
              <a:ext cx="103" cy="12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15" name="Line 74"/>
            <p:cNvSpPr>
              <a:spLocks noChangeShapeType="1"/>
            </p:cNvSpPr>
            <p:nvPr/>
          </p:nvSpPr>
          <p:spPr bwMode="auto">
            <a:xfrm flipV="1">
              <a:off x="3242" y="3073"/>
              <a:ext cx="1035" cy="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16" name="Line 75"/>
            <p:cNvSpPr>
              <a:spLocks noChangeShapeType="1"/>
            </p:cNvSpPr>
            <p:nvPr/>
          </p:nvSpPr>
          <p:spPr bwMode="auto">
            <a:xfrm flipH="1" flipV="1">
              <a:off x="4279" y="3075"/>
              <a:ext cx="103" cy="13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17" name="Rectangle 76"/>
            <p:cNvSpPr>
              <a:spLocks noChangeArrowheads="1"/>
            </p:cNvSpPr>
            <p:nvPr/>
          </p:nvSpPr>
          <p:spPr bwMode="auto">
            <a:xfrm>
              <a:off x="1051" y="1690"/>
              <a:ext cx="452" cy="23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>
                <a:lnSpc>
                  <a:spcPct val="80000"/>
                </a:lnSpc>
              </a:pPr>
              <a:r>
                <a:rPr lang="pt-BR" sz="1200">
                  <a:solidFill>
                    <a:schemeClr val="tx2"/>
                  </a:solidFill>
                </a:rPr>
                <a:t>Clock</a:t>
              </a:r>
            </a:p>
            <a:p>
              <a:pPr eaLnBrk="0" hangingPunct="0">
                <a:lnSpc>
                  <a:spcPct val="80000"/>
                </a:lnSpc>
              </a:pPr>
              <a:endParaRPr lang="pt-BR" sz="1200">
                <a:solidFill>
                  <a:schemeClr val="tx2"/>
                </a:solidFill>
              </a:endParaRPr>
            </a:p>
            <a:p>
              <a:pPr eaLnBrk="0" hangingPunct="0">
                <a:lnSpc>
                  <a:spcPct val="80000"/>
                </a:lnSpc>
              </a:pPr>
              <a:endParaRPr lang="pt-BR" sz="1200">
                <a:solidFill>
                  <a:schemeClr val="tx2"/>
                </a:solidFill>
              </a:endParaRPr>
            </a:p>
            <a:p>
              <a:pPr eaLnBrk="0" hangingPunct="0">
                <a:lnSpc>
                  <a:spcPct val="80000"/>
                </a:lnSpc>
              </a:pPr>
              <a:r>
                <a:rPr lang="pt-BR" sz="1200">
                  <a:solidFill>
                    <a:schemeClr val="tx2"/>
                  </a:solidFill>
                </a:rPr>
                <a:t>REQ-A</a:t>
              </a:r>
            </a:p>
            <a:p>
              <a:pPr eaLnBrk="0" hangingPunct="0">
                <a:lnSpc>
                  <a:spcPct val="80000"/>
                </a:lnSpc>
              </a:pPr>
              <a:endParaRPr lang="pt-BR" sz="1200">
                <a:solidFill>
                  <a:schemeClr val="tx2"/>
                </a:solidFill>
              </a:endParaRPr>
            </a:p>
            <a:p>
              <a:pPr eaLnBrk="0" hangingPunct="0">
                <a:lnSpc>
                  <a:spcPct val="80000"/>
                </a:lnSpc>
              </a:pPr>
              <a:endParaRPr lang="pt-BR" sz="1200">
                <a:solidFill>
                  <a:schemeClr val="tx2"/>
                </a:solidFill>
              </a:endParaRPr>
            </a:p>
            <a:p>
              <a:pPr eaLnBrk="0" hangingPunct="0">
                <a:lnSpc>
                  <a:spcPct val="80000"/>
                </a:lnSpc>
              </a:pPr>
              <a:r>
                <a:rPr lang="pt-BR" sz="1200">
                  <a:solidFill>
                    <a:schemeClr val="tx2"/>
                  </a:solidFill>
                </a:rPr>
                <a:t>REQ-B</a:t>
              </a:r>
            </a:p>
            <a:p>
              <a:pPr eaLnBrk="0" hangingPunct="0">
                <a:lnSpc>
                  <a:spcPct val="80000"/>
                </a:lnSpc>
              </a:pPr>
              <a:endParaRPr lang="pt-BR" sz="1200">
                <a:solidFill>
                  <a:schemeClr val="tx2"/>
                </a:solidFill>
              </a:endParaRPr>
            </a:p>
            <a:p>
              <a:pPr eaLnBrk="0" hangingPunct="0">
                <a:lnSpc>
                  <a:spcPct val="80000"/>
                </a:lnSpc>
              </a:pPr>
              <a:endParaRPr lang="pt-BR" sz="1200">
                <a:solidFill>
                  <a:schemeClr val="tx2"/>
                </a:solidFill>
              </a:endParaRPr>
            </a:p>
            <a:p>
              <a:pPr eaLnBrk="0" hangingPunct="0">
                <a:lnSpc>
                  <a:spcPct val="80000"/>
                </a:lnSpc>
              </a:pPr>
              <a:r>
                <a:rPr lang="pt-BR" sz="1200">
                  <a:solidFill>
                    <a:schemeClr val="tx2"/>
                  </a:solidFill>
                </a:rPr>
                <a:t>GNT-A </a:t>
              </a:r>
            </a:p>
            <a:p>
              <a:pPr eaLnBrk="0" hangingPunct="0">
                <a:lnSpc>
                  <a:spcPct val="80000"/>
                </a:lnSpc>
              </a:pPr>
              <a:endParaRPr lang="pt-BR" sz="1200">
                <a:solidFill>
                  <a:schemeClr val="tx2"/>
                </a:solidFill>
              </a:endParaRPr>
            </a:p>
            <a:p>
              <a:pPr eaLnBrk="0" hangingPunct="0">
                <a:lnSpc>
                  <a:spcPct val="80000"/>
                </a:lnSpc>
              </a:pPr>
              <a:endParaRPr lang="pt-BR" sz="1200">
                <a:solidFill>
                  <a:schemeClr val="tx2"/>
                </a:solidFill>
              </a:endParaRPr>
            </a:p>
            <a:p>
              <a:pPr eaLnBrk="0" hangingPunct="0">
                <a:lnSpc>
                  <a:spcPct val="80000"/>
                </a:lnSpc>
              </a:pPr>
              <a:r>
                <a:rPr lang="pt-BR" sz="1200">
                  <a:solidFill>
                    <a:schemeClr val="tx2"/>
                  </a:solidFill>
                </a:rPr>
                <a:t>GNT-B</a:t>
              </a:r>
            </a:p>
            <a:p>
              <a:pPr eaLnBrk="0" hangingPunct="0">
                <a:lnSpc>
                  <a:spcPct val="80000"/>
                </a:lnSpc>
              </a:pPr>
              <a:endParaRPr lang="pt-BR" sz="1200">
                <a:solidFill>
                  <a:schemeClr val="tx2"/>
                </a:solidFill>
              </a:endParaRPr>
            </a:p>
            <a:p>
              <a:pPr eaLnBrk="0" hangingPunct="0">
                <a:lnSpc>
                  <a:spcPct val="80000"/>
                </a:lnSpc>
              </a:pPr>
              <a:endParaRPr lang="pt-BR" sz="1200">
                <a:solidFill>
                  <a:schemeClr val="tx2"/>
                </a:solidFill>
              </a:endParaRPr>
            </a:p>
            <a:p>
              <a:pPr eaLnBrk="0" hangingPunct="0">
                <a:lnSpc>
                  <a:spcPct val="80000"/>
                </a:lnSpc>
              </a:pPr>
              <a:r>
                <a:rPr lang="pt-BR" sz="1200">
                  <a:solidFill>
                    <a:schemeClr val="tx2"/>
                  </a:solidFill>
                </a:rPr>
                <a:t>FRAME</a:t>
              </a:r>
            </a:p>
            <a:p>
              <a:pPr eaLnBrk="0" hangingPunct="0">
                <a:lnSpc>
                  <a:spcPct val="80000"/>
                </a:lnSpc>
              </a:pPr>
              <a:endParaRPr lang="pt-BR" sz="1200">
                <a:solidFill>
                  <a:schemeClr val="tx2"/>
                </a:solidFill>
              </a:endParaRPr>
            </a:p>
            <a:p>
              <a:pPr eaLnBrk="0" hangingPunct="0">
                <a:lnSpc>
                  <a:spcPct val="80000"/>
                </a:lnSpc>
              </a:pPr>
              <a:endParaRPr lang="pt-BR" sz="1200">
                <a:solidFill>
                  <a:schemeClr val="tx2"/>
                </a:solidFill>
              </a:endParaRPr>
            </a:p>
            <a:p>
              <a:pPr eaLnBrk="0" hangingPunct="0">
                <a:lnSpc>
                  <a:spcPct val="80000"/>
                </a:lnSpc>
              </a:pPr>
              <a:r>
                <a:rPr lang="pt-BR" sz="1200">
                  <a:solidFill>
                    <a:schemeClr val="tx2"/>
                  </a:solidFill>
                </a:rPr>
                <a:t>IRDY</a:t>
              </a:r>
            </a:p>
            <a:p>
              <a:pPr eaLnBrk="0" hangingPunct="0">
                <a:lnSpc>
                  <a:spcPct val="80000"/>
                </a:lnSpc>
              </a:pPr>
              <a:endParaRPr lang="pt-BR" sz="1200">
                <a:solidFill>
                  <a:schemeClr val="tx2"/>
                </a:solidFill>
              </a:endParaRPr>
            </a:p>
            <a:p>
              <a:pPr eaLnBrk="0" hangingPunct="0">
                <a:lnSpc>
                  <a:spcPct val="80000"/>
                </a:lnSpc>
              </a:pPr>
              <a:endParaRPr lang="pt-BR" sz="1200">
                <a:solidFill>
                  <a:schemeClr val="tx2"/>
                </a:solidFill>
              </a:endParaRPr>
            </a:p>
            <a:p>
              <a:pPr eaLnBrk="0" hangingPunct="0">
                <a:lnSpc>
                  <a:spcPct val="80000"/>
                </a:lnSpc>
              </a:pPr>
              <a:r>
                <a:rPr lang="pt-BR" sz="1200">
                  <a:solidFill>
                    <a:schemeClr val="tx2"/>
                  </a:solidFill>
                </a:rPr>
                <a:t>TRDY</a:t>
              </a:r>
            </a:p>
            <a:p>
              <a:pPr eaLnBrk="0" hangingPunct="0">
                <a:lnSpc>
                  <a:spcPct val="80000"/>
                </a:lnSpc>
              </a:pPr>
              <a:endParaRPr lang="pt-BR" sz="1200">
                <a:solidFill>
                  <a:schemeClr val="tx2"/>
                </a:solidFill>
              </a:endParaRPr>
            </a:p>
            <a:p>
              <a:pPr eaLnBrk="0" hangingPunct="0">
                <a:lnSpc>
                  <a:spcPct val="80000"/>
                </a:lnSpc>
              </a:pPr>
              <a:endParaRPr lang="pt-BR" sz="1200">
                <a:solidFill>
                  <a:schemeClr val="tx2"/>
                </a:solidFill>
              </a:endParaRPr>
            </a:p>
            <a:p>
              <a:pPr eaLnBrk="0" hangingPunct="0">
                <a:lnSpc>
                  <a:spcPct val="80000"/>
                </a:lnSpc>
              </a:pPr>
              <a:r>
                <a:rPr lang="pt-BR" sz="1200">
                  <a:solidFill>
                    <a:schemeClr val="tx2"/>
                  </a:solidFill>
                </a:rPr>
                <a:t>AD</a:t>
              </a:r>
            </a:p>
          </p:txBody>
        </p:sp>
        <p:sp>
          <p:nvSpPr>
            <p:cNvPr id="46118" name="Line 77"/>
            <p:cNvSpPr>
              <a:spLocks noChangeShapeType="1"/>
            </p:cNvSpPr>
            <p:nvPr/>
          </p:nvSpPr>
          <p:spPr bwMode="auto">
            <a:xfrm>
              <a:off x="1561" y="2088"/>
              <a:ext cx="4081" cy="0"/>
            </a:xfrm>
            <a:prstGeom prst="line">
              <a:avLst/>
            </a:prstGeom>
            <a:noFill/>
            <a:ln w="12700">
              <a:solidFill>
                <a:srgbClr val="8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19" name="Line 78"/>
            <p:cNvSpPr>
              <a:spLocks noChangeShapeType="1"/>
            </p:cNvSpPr>
            <p:nvPr/>
          </p:nvSpPr>
          <p:spPr bwMode="auto">
            <a:xfrm>
              <a:off x="4963" y="3055"/>
              <a:ext cx="731" cy="5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20" name="Line 79"/>
            <p:cNvSpPr>
              <a:spLocks noChangeShapeType="1"/>
            </p:cNvSpPr>
            <p:nvPr/>
          </p:nvSpPr>
          <p:spPr bwMode="auto">
            <a:xfrm>
              <a:off x="1639" y="3301"/>
              <a:ext cx="1632" cy="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21" name="Line 80"/>
            <p:cNvSpPr>
              <a:spLocks noChangeShapeType="1"/>
            </p:cNvSpPr>
            <p:nvPr/>
          </p:nvSpPr>
          <p:spPr bwMode="auto">
            <a:xfrm>
              <a:off x="3272" y="3303"/>
              <a:ext cx="117" cy="147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22" name="Line 81"/>
            <p:cNvSpPr>
              <a:spLocks noChangeShapeType="1"/>
            </p:cNvSpPr>
            <p:nvPr/>
          </p:nvSpPr>
          <p:spPr bwMode="auto">
            <a:xfrm>
              <a:off x="3390" y="3451"/>
              <a:ext cx="445" cy="5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23" name="Line 82"/>
            <p:cNvSpPr>
              <a:spLocks noChangeShapeType="1"/>
            </p:cNvSpPr>
            <p:nvPr/>
          </p:nvSpPr>
          <p:spPr bwMode="auto">
            <a:xfrm flipV="1">
              <a:off x="5590" y="3305"/>
              <a:ext cx="93" cy="165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24" name="Line 83"/>
            <p:cNvSpPr>
              <a:spLocks noChangeShapeType="1"/>
            </p:cNvSpPr>
            <p:nvPr/>
          </p:nvSpPr>
          <p:spPr bwMode="auto">
            <a:xfrm flipV="1">
              <a:off x="5100" y="3469"/>
              <a:ext cx="503" cy="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25" name="Line 84"/>
            <p:cNvSpPr>
              <a:spLocks noChangeShapeType="1"/>
            </p:cNvSpPr>
            <p:nvPr/>
          </p:nvSpPr>
          <p:spPr bwMode="auto">
            <a:xfrm flipV="1">
              <a:off x="3836" y="3325"/>
              <a:ext cx="103" cy="12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26" name="Line 85"/>
            <p:cNvSpPr>
              <a:spLocks noChangeShapeType="1"/>
            </p:cNvSpPr>
            <p:nvPr/>
          </p:nvSpPr>
          <p:spPr bwMode="auto">
            <a:xfrm flipV="1">
              <a:off x="3957" y="3325"/>
              <a:ext cx="1035" cy="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27" name="Line 86"/>
            <p:cNvSpPr>
              <a:spLocks noChangeShapeType="1"/>
            </p:cNvSpPr>
            <p:nvPr/>
          </p:nvSpPr>
          <p:spPr bwMode="auto">
            <a:xfrm flipH="1" flipV="1">
              <a:off x="4994" y="3327"/>
              <a:ext cx="103" cy="13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28" name="Line 87"/>
            <p:cNvSpPr>
              <a:spLocks noChangeShapeType="1"/>
            </p:cNvSpPr>
            <p:nvPr/>
          </p:nvSpPr>
          <p:spPr bwMode="auto">
            <a:xfrm>
              <a:off x="1652" y="3565"/>
              <a:ext cx="1645" cy="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29" name="Line 88"/>
            <p:cNvSpPr>
              <a:spLocks noChangeShapeType="1"/>
            </p:cNvSpPr>
            <p:nvPr/>
          </p:nvSpPr>
          <p:spPr bwMode="auto">
            <a:xfrm>
              <a:off x="3298" y="3567"/>
              <a:ext cx="117" cy="147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30" name="Line 89"/>
            <p:cNvSpPr>
              <a:spLocks noChangeShapeType="1"/>
            </p:cNvSpPr>
            <p:nvPr/>
          </p:nvSpPr>
          <p:spPr bwMode="auto">
            <a:xfrm>
              <a:off x="3416" y="3715"/>
              <a:ext cx="445" cy="5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31" name="Line 90"/>
            <p:cNvSpPr>
              <a:spLocks noChangeShapeType="1"/>
            </p:cNvSpPr>
            <p:nvPr/>
          </p:nvSpPr>
          <p:spPr bwMode="auto">
            <a:xfrm flipV="1">
              <a:off x="5616" y="3569"/>
              <a:ext cx="93" cy="165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32" name="Line 91"/>
            <p:cNvSpPr>
              <a:spLocks noChangeShapeType="1"/>
            </p:cNvSpPr>
            <p:nvPr/>
          </p:nvSpPr>
          <p:spPr bwMode="auto">
            <a:xfrm flipV="1">
              <a:off x="5126" y="3733"/>
              <a:ext cx="503" cy="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33" name="Line 92"/>
            <p:cNvSpPr>
              <a:spLocks noChangeShapeType="1"/>
            </p:cNvSpPr>
            <p:nvPr/>
          </p:nvSpPr>
          <p:spPr bwMode="auto">
            <a:xfrm flipV="1">
              <a:off x="3862" y="3589"/>
              <a:ext cx="103" cy="12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34" name="Line 93"/>
            <p:cNvSpPr>
              <a:spLocks noChangeShapeType="1"/>
            </p:cNvSpPr>
            <p:nvPr/>
          </p:nvSpPr>
          <p:spPr bwMode="auto">
            <a:xfrm flipV="1">
              <a:off x="3983" y="3589"/>
              <a:ext cx="1035" cy="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35" name="Line 94"/>
            <p:cNvSpPr>
              <a:spLocks noChangeShapeType="1"/>
            </p:cNvSpPr>
            <p:nvPr/>
          </p:nvSpPr>
          <p:spPr bwMode="auto">
            <a:xfrm flipH="1" flipV="1">
              <a:off x="5020" y="3591"/>
              <a:ext cx="103" cy="13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36" name="Line 95"/>
            <p:cNvSpPr>
              <a:spLocks noChangeShapeType="1"/>
            </p:cNvSpPr>
            <p:nvPr/>
          </p:nvSpPr>
          <p:spPr bwMode="auto">
            <a:xfrm flipV="1">
              <a:off x="3043" y="2497"/>
              <a:ext cx="129" cy="143"/>
            </a:xfrm>
            <a:prstGeom prst="line">
              <a:avLst/>
            </a:prstGeom>
            <a:noFill/>
            <a:ln w="12700">
              <a:solidFill>
                <a:srgbClr val="8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37" name="Line 96"/>
            <p:cNvSpPr>
              <a:spLocks noChangeShapeType="1"/>
            </p:cNvSpPr>
            <p:nvPr/>
          </p:nvSpPr>
          <p:spPr bwMode="auto">
            <a:xfrm flipV="1">
              <a:off x="3163" y="2509"/>
              <a:ext cx="1646" cy="1"/>
            </a:xfrm>
            <a:prstGeom prst="line">
              <a:avLst/>
            </a:prstGeom>
            <a:noFill/>
            <a:ln w="12700">
              <a:solidFill>
                <a:srgbClr val="8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38" name="Line 97"/>
            <p:cNvSpPr>
              <a:spLocks noChangeShapeType="1"/>
            </p:cNvSpPr>
            <p:nvPr/>
          </p:nvSpPr>
          <p:spPr bwMode="auto">
            <a:xfrm flipH="1" flipV="1">
              <a:off x="4799" y="2499"/>
              <a:ext cx="103" cy="130"/>
            </a:xfrm>
            <a:prstGeom prst="line">
              <a:avLst/>
            </a:prstGeom>
            <a:noFill/>
            <a:ln w="12700">
              <a:solidFill>
                <a:srgbClr val="8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39" name="Line 98"/>
            <p:cNvSpPr>
              <a:spLocks noChangeShapeType="1"/>
            </p:cNvSpPr>
            <p:nvPr/>
          </p:nvSpPr>
          <p:spPr bwMode="auto">
            <a:xfrm>
              <a:off x="1584" y="2492"/>
              <a:ext cx="528" cy="0"/>
            </a:xfrm>
            <a:prstGeom prst="line">
              <a:avLst/>
            </a:prstGeom>
            <a:noFill/>
            <a:ln w="12700">
              <a:solidFill>
                <a:srgbClr val="8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40" name="Line 99"/>
            <p:cNvSpPr>
              <a:spLocks noChangeShapeType="1"/>
            </p:cNvSpPr>
            <p:nvPr/>
          </p:nvSpPr>
          <p:spPr bwMode="auto">
            <a:xfrm>
              <a:off x="2113" y="2505"/>
              <a:ext cx="97" cy="159"/>
            </a:xfrm>
            <a:prstGeom prst="line">
              <a:avLst/>
            </a:prstGeom>
            <a:noFill/>
            <a:ln w="12700">
              <a:solidFill>
                <a:srgbClr val="8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41" name="Line 100"/>
            <p:cNvSpPr>
              <a:spLocks noChangeShapeType="1"/>
            </p:cNvSpPr>
            <p:nvPr/>
          </p:nvSpPr>
          <p:spPr bwMode="auto">
            <a:xfrm flipV="1">
              <a:off x="2214" y="2653"/>
              <a:ext cx="814" cy="1"/>
            </a:xfrm>
            <a:prstGeom prst="line">
              <a:avLst/>
            </a:prstGeom>
            <a:noFill/>
            <a:ln w="12700">
              <a:solidFill>
                <a:srgbClr val="8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42" name="Line 101"/>
            <p:cNvSpPr>
              <a:spLocks noChangeShapeType="1"/>
            </p:cNvSpPr>
            <p:nvPr/>
          </p:nvSpPr>
          <p:spPr bwMode="auto">
            <a:xfrm>
              <a:off x="4915" y="2640"/>
              <a:ext cx="740" cy="0"/>
            </a:xfrm>
            <a:prstGeom prst="line">
              <a:avLst/>
            </a:prstGeom>
            <a:noFill/>
            <a:ln w="12700">
              <a:solidFill>
                <a:srgbClr val="8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6143" name="Group 115"/>
            <p:cNvGrpSpPr>
              <a:grpSpLocks/>
            </p:cNvGrpSpPr>
            <p:nvPr/>
          </p:nvGrpSpPr>
          <p:grpSpPr bwMode="auto">
            <a:xfrm>
              <a:off x="2431" y="3830"/>
              <a:ext cx="1521" cy="192"/>
              <a:chOff x="2431" y="3830"/>
              <a:chExt cx="1521" cy="192"/>
            </a:xfrm>
          </p:grpSpPr>
          <p:sp>
            <p:nvSpPr>
              <p:cNvPr id="46161" name="Line 102"/>
              <p:cNvSpPr>
                <a:spLocks noChangeShapeType="1"/>
              </p:cNvSpPr>
              <p:nvPr/>
            </p:nvSpPr>
            <p:spPr bwMode="auto">
              <a:xfrm>
                <a:off x="2523" y="3852"/>
                <a:ext cx="701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62" name="Line 103"/>
              <p:cNvSpPr>
                <a:spLocks noChangeShapeType="1"/>
              </p:cNvSpPr>
              <p:nvPr/>
            </p:nvSpPr>
            <p:spPr bwMode="auto">
              <a:xfrm>
                <a:off x="2523" y="4008"/>
                <a:ext cx="701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63" name="Line 104"/>
              <p:cNvSpPr>
                <a:spLocks noChangeShapeType="1"/>
              </p:cNvSpPr>
              <p:nvPr/>
            </p:nvSpPr>
            <p:spPr bwMode="auto">
              <a:xfrm>
                <a:off x="3381" y="3852"/>
                <a:ext cx="48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64" name="Line 105"/>
              <p:cNvSpPr>
                <a:spLocks noChangeShapeType="1"/>
              </p:cNvSpPr>
              <p:nvPr/>
            </p:nvSpPr>
            <p:spPr bwMode="auto">
              <a:xfrm>
                <a:off x="3381" y="4008"/>
                <a:ext cx="48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65" name="Line 106"/>
              <p:cNvSpPr>
                <a:spLocks noChangeShapeType="1"/>
              </p:cNvSpPr>
              <p:nvPr/>
            </p:nvSpPr>
            <p:spPr bwMode="auto">
              <a:xfrm>
                <a:off x="3225" y="3853"/>
                <a:ext cx="155" cy="155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66" name="Line 107"/>
              <p:cNvSpPr>
                <a:spLocks noChangeShapeType="1"/>
              </p:cNvSpPr>
              <p:nvPr/>
            </p:nvSpPr>
            <p:spPr bwMode="auto">
              <a:xfrm flipH="1">
                <a:off x="3225" y="3853"/>
                <a:ext cx="155" cy="155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6167" name="Group 110"/>
              <p:cNvGrpSpPr>
                <a:grpSpLocks/>
              </p:cNvGrpSpPr>
              <p:nvPr/>
            </p:nvGrpSpPr>
            <p:grpSpPr bwMode="auto">
              <a:xfrm>
                <a:off x="2431" y="3853"/>
                <a:ext cx="91" cy="155"/>
                <a:chOff x="2431" y="3853"/>
                <a:chExt cx="91" cy="155"/>
              </a:xfrm>
            </p:grpSpPr>
            <p:sp>
              <p:nvSpPr>
                <p:cNvPr id="46172" name="Line 108"/>
                <p:cNvSpPr>
                  <a:spLocks noChangeShapeType="1"/>
                </p:cNvSpPr>
                <p:nvPr/>
              </p:nvSpPr>
              <p:spPr bwMode="auto">
                <a:xfrm flipH="1" flipV="1">
                  <a:off x="2431" y="3925"/>
                  <a:ext cx="90" cy="83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73" name="Line 109"/>
                <p:cNvSpPr>
                  <a:spLocks noChangeShapeType="1"/>
                </p:cNvSpPr>
                <p:nvPr/>
              </p:nvSpPr>
              <p:spPr bwMode="auto">
                <a:xfrm flipH="1">
                  <a:off x="2432" y="3853"/>
                  <a:ext cx="90" cy="95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6168" name="Group 113"/>
              <p:cNvGrpSpPr>
                <a:grpSpLocks/>
              </p:cNvGrpSpPr>
              <p:nvPr/>
            </p:nvGrpSpPr>
            <p:grpSpPr bwMode="auto">
              <a:xfrm>
                <a:off x="3861" y="3853"/>
                <a:ext cx="91" cy="155"/>
                <a:chOff x="3861" y="3853"/>
                <a:chExt cx="91" cy="155"/>
              </a:xfrm>
            </p:grpSpPr>
            <p:sp>
              <p:nvSpPr>
                <p:cNvPr id="46170" name="Line 111"/>
                <p:cNvSpPr>
                  <a:spLocks noChangeShapeType="1"/>
                </p:cNvSpPr>
                <p:nvPr/>
              </p:nvSpPr>
              <p:spPr bwMode="auto">
                <a:xfrm flipV="1">
                  <a:off x="3861" y="3925"/>
                  <a:ext cx="90" cy="83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71" name="Line 112"/>
                <p:cNvSpPr>
                  <a:spLocks noChangeShapeType="1"/>
                </p:cNvSpPr>
                <p:nvPr/>
              </p:nvSpPr>
              <p:spPr bwMode="auto">
                <a:xfrm>
                  <a:off x="3862" y="3853"/>
                  <a:ext cx="90" cy="95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6169" name="Rectangle 114"/>
              <p:cNvSpPr>
                <a:spLocks noChangeArrowheads="1"/>
              </p:cNvSpPr>
              <p:nvPr/>
            </p:nvSpPr>
            <p:spPr bwMode="auto">
              <a:xfrm>
                <a:off x="2601" y="3830"/>
                <a:ext cx="1181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spAutoFit/>
              </a:bodyPr>
              <a:lstStyle/>
              <a:p>
                <a:pPr eaLnBrk="0" hangingPunct="0"/>
                <a:r>
                  <a:rPr lang="pt-BR" sz="1400"/>
                  <a:t>Endereço         dados</a:t>
                </a:r>
              </a:p>
            </p:txBody>
          </p:sp>
        </p:grpSp>
        <p:grpSp>
          <p:nvGrpSpPr>
            <p:cNvPr id="46144" name="Group 129"/>
            <p:cNvGrpSpPr>
              <a:grpSpLocks/>
            </p:cNvGrpSpPr>
            <p:nvPr/>
          </p:nvGrpSpPr>
          <p:grpSpPr bwMode="auto">
            <a:xfrm>
              <a:off x="4147" y="3830"/>
              <a:ext cx="1521" cy="192"/>
              <a:chOff x="4147" y="3830"/>
              <a:chExt cx="1521" cy="192"/>
            </a:xfrm>
          </p:grpSpPr>
          <p:sp>
            <p:nvSpPr>
              <p:cNvPr id="46148" name="Line 116"/>
              <p:cNvSpPr>
                <a:spLocks noChangeShapeType="1"/>
              </p:cNvSpPr>
              <p:nvPr/>
            </p:nvSpPr>
            <p:spPr bwMode="auto">
              <a:xfrm>
                <a:off x="4239" y="3852"/>
                <a:ext cx="701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49" name="Line 117"/>
              <p:cNvSpPr>
                <a:spLocks noChangeShapeType="1"/>
              </p:cNvSpPr>
              <p:nvPr/>
            </p:nvSpPr>
            <p:spPr bwMode="auto">
              <a:xfrm>
                <a:off x="4239" y="4008"/>
                <a:ext cx="701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50" name="Line 118"/>
              <p:cNvSpPr>
                <a:spLocks noChangeShapeType="1"/>
              </p:cNvSpPr>
              <p:nvPr/>
            </p:nvSpPr>
            <p:spPr bwMode="auto">
              <a:xfrm>
                <a:off x="5097" y="3852"/>
                <a:ext cx="48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51" name="Line 119"/>
              <p:cNvSpPr>
                <a:spLocks noChangeShapeType="1"/>
              </p:cNvSpPr>
              <p:nvPr/>
            </p:nvSpPr>
            <p:spPr bwMode="auto">
              <a:xfrm>
                <a:off x="5097" y="4008"/>
                <a:ext cx="48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52" name="Line 120"/>
              <p:cNvSpPr>
                <a:spLocks noChangeShapeType="1"/>
              </p:cNvSpPr>
              <p:nvPr/>
            </p:nvSpPr>
            <p:spPr bwMode="auto">
              <a:xfrm>
                <a:off x="4941" y="3853"/>
                <a:ext cx="155" cy="155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53" name="Line 121"/>
              <p:cNvSpPr>
                <a:spLocks noChangeShapeType="1"/>
              </p:cNvSpPr>
              <p:nvPr/>
            </p:nvSpPr>
            <p:spPr bwMode="auto">
              <a:xfrm flipH="1">
                <a:off x="4941" y="3853"/>
                <a:ext cx="155" cy="155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6154" name="Group 124"/>
              <p:cNvGrpSpPr>
                <a:grpSpLocks/>
              </p:cNvGrpSpPr>
              <p:nvPr/>
            </p:nvGrpSpPr>
            <p:grpSpPr bwMode="auto">
              <a:xfrm>
                <a:off x="4147" y="3853"/>
                <a:ext cx="91" cy="155"/>
                <a:chOff x="4147" y="3853"/>
                <a:chExt cx="91" cy="155"/>
              </a:xfrm>
            </p:grpSpPr>
            <p:sp>
              <p:nvSpPr>
                <p:cNvPr id="46159" name="Line 122"/>
                <p:cNvSpPr>
                  <a:spLocks noChangeShapeType="1"/>
                </p:cNvSpPr>
                <p:nvPr/>
              </p:nvSpPr>
              <p:spPr bwMode="auto">
                <a:xfrm flipH="1" flipV="1">
                  <a:off x="4147" y="3925"/>
                  <a:ext cx="90" cy="83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60" name="Line 123"/>
                <p:cNvSpPr>
                  <a:spLocks noChangeShapeType="1"/>
                </p:cNvSpPr>
                <p:nvPr/>
              </p:nvSpPr>
              <p:spPr bwMode="auto">
                <a:xfrm flipH="1">
                  <a:off x="4148" y="3853"/>
                  <a:ext cx="90" cy="95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6155" name="Group 127"/>
              <p:cNvGrpSpPr>
                <a:grpSpLocks/>
              </p:cNvGrpSpPr>
              <p:nvPr/>
            </p:nvGrpSpPr>
            <p:grpSpPr bwMode="auto">
              <a:xfrm>
                <a:off x="5577" y="3853"/>
                <a:ext cx="91" cy="155"/>
                <a:chOff x="5577" y="3853"/>
                <a:chExt cx="91" cy="155"/>
              </a:xfrm>
            </p:grpSpPr>
            <p:sp>
              <p:nvSpPr>
                <p:cNvPr id="46157" name="Line 125"/>
                <p:cNvSpPr>
                  <a:spLocks noChangeShapeType="1"/>
                </p:cNvSpPr>
                <p:nvPr/>
              </p:nvSpPr>
              <p:spPr bwMode="auto">
                <a:xfrm flipV="1">
                  <a:off x="5577" y="3925"/>
                  <a:ext cx="90" cy="83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58" name="Line 126"/>
                <p:cNvSpPr>
                  <a:spLocks noChangeShapeType="1"/>
                </p:cNvSpPr>
                <p:nvPr/>
              </p:nvSpPr>
              <p:spPr bwMode="auto">
                <a:xfrm>
                  <a:off x="5578" y="3853"/>
                  <a:ext cx="90" cy="95"/>
                </a:xfrm>
                <a:prstGeom prst="line">
                  <a:avLst/>
                </a:prstGeom>
                <a:noFill/>
                <a:ln w="12700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6156" name="Rectangle 128"/>
              <p:cNvSpPr>
                <a:spLocks noChangeArrowheads="1"/>
              </p:cNvSpPr>
              <p:nvPr/>
            </p:nvSpPr>
            <p:spPr bwMode="auto">
              <a:xfrm>
                <a:off x="4317" y="3830"/>
                <a:ext cx="1181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spAutoFit/>
              </a:bodyPr>
              <a:lstStyle/>
              <a:p>
                <a:pPr eaLnBrk="0" hangingPunct="0"/>
                <a:r>
                  <a:rPr lang="pt-BR" sz="1400"/>
                  <a:t>Endereço         dados</a:t>
                </a:r>
              </a:p>
            </p:txBody>
          </p:sp>
        </p:grpSp>
        <p:sp>
          <p:nvSpPr>
            <p:cNvPr id="46145" name="Line 130"/>
            <p:cNvSpPr>
              <a:spLocks noChangeShapeType="1"/>
            </p:cNvSpPr>
            <p:nvPr/>
          </p:nvSpPr>
          <p:spPr bwMode="auto">
            <a:xfrm flipH="1">
              <a:off x="1820" y="1393"/>
              <a:ext cx="1" cy="262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46" name="Rectangle 131"/>
            <p:cNvSpPr>
              <a:spLocks noChangeArrowheads="1"/>
            </p:cNvSpPr>
            <p:nvPr/>
          </p:nvSpPr>
          <p:spPr bwMode="auto">
            <a:xfrm>
              <a:off x="2989" y="4067"/>
              <a:ext cx="62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algn="ctr" eaLnBrk="0" hangingPunct="0"/>
              <a:r>
                <a:rPr lang="pt-BR" sz="1600"/>
                <a:t>Mestre A</a:t>
              </a:r>
            </a:p>
          </p:txBody>
        </p:sp>
        <p:sp>
          <p:nvSpPr>
            <p:cNvPr id="46147" name="Rectangle 132"/>
            <p:cNvSpPr>
              <a:spLocks noChangeArrowheads="1"/>
            </p:cNvSpPr>
            <p:nvPr/>
          </p:nvSpPr>
          <p:spPr bwMode="auto">
            <a:xfrm>
              <a:off x="4641" y="4067"/>
              <a:ext cx="62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algn="ctr" eaLnBrk="0" hangingPunct="0"/>
              <a:r>
                <a:rPr lang="pt-BR" sz="1600"/>
                <a:t>Mestre B</a:t>
              </a:r>
            </a:p>
          </p:txBody>
        </p:sp>
      </p:grpSp>
      <p:sp>
        <p:nvSpPr>
          <p:cNvPr id="46084" name="Rectangle 134"/>
          <p:cNvSpPr>
            <a:spLocks noChangeArrowheads="1"/>
          </p:cNvSpPr>
          <p:nvPr/>
        </p:nvSpPr>
        <p:spPr bwMode="auto">
          <a:xfrm>
            <a:off x="1449388" y="1527175"/>
            <a:ext cx="747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>
              <a:buClr>
                <a:schemeClr val="tx2"/>
              </a:buClr>
              <a:buFont typeface="MS LineDraw" pitchFamily="49" charset="2"/>
              <a:buChar char="þ"/>
            </a:pPr>
            <a:r>
              <a:rPr lang="pt-BR"/>
              <a:t>  </a:t>
            </a:r>
            <a:r>
              <a:rPr lang="pt-BR" sz="2200"/>
              <a:t>Arbitragem do barramento PCI entre dois mestres A e B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E depois do PCI ?...</a:t>
            </a:r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1571625" y="1795463"/>
            <a:ext cx="7050088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>
              <a:buClr>
                <a:schemeClr val="tx2"/>
              </a:buClr>
              <a:buFont typeface="MS LineDraw" pitchFamily="49" charset="2"/>
              <a:buChar char="þ"/>
            </a:pPr>
            <a:r>
              <a:rPr lang="pt-BR"/>
              <a:t> AGP - Advanced Graphics Port (1997)</a:t>
            </a:r>
          </a:p>
          <a:p>
            <a:pPr lvl="1" eaLnBrk="0" hangingPunct="0">
              <a:buFontTx/>
              <a:buChar char="•"/>
            </a:pPr>
            <a:r>
              <a:rPr lang="pt-BR"/>
              <a:t> Conecta apenas CPU e placa de vídeo </a:t>
            </a:r>
          </a:p>
          <a:p>
            <a:pPr lvl="1" eaLnBrk="0" hangingPunct="0">
              <a:buFontTx/>
              <a:buChar char="•"/>
            </a:pPr>
            <a:r>
              <a:rPr lang="pt-BR"/>
              <a:t> Não há disputa com outros dispositivos</a:t>
            </a:r>
          </a:p>
          <a:p>
            <a:pPr lvl="1" eaLnBrk="0" hangingPunct="0">
              <a:buFontTx/>
              <a:buChar char="•"/>
            </a:pPr>
            <a:r>
              <a:rPr lang="pt-BR"/>
              <a:t> 32 bits, 66 MHz =&gt; 266 MB/s</a:t>
            </a:r>
          </a:p>
          <a:p>
            <a:pPr lvl="1" eaLnBrk="0" hangingPunct="0">
              <a:buFontTx/>
              <a:buChar char="•"/>
            </a:pPr>
            <a:r>
              <a:rPr lang="pt-BR"/>
              <a:t> 2X-mode =&gt; 2 transf. por clock =&gt; 533 MB/s</a:t>
            </a:r>
          </a:p>
          <a:p>
            <a:pPr lvl="1" eaLnBrk="0" hangingPunct="0">
              <a:buFontTx/>
              <a:buChar char="•"/>
            </a:pPr>
            <a:r>
              <a:rPr lang="pt-BR"/>
              <a:t> 4X-mode =&gt; 4 transf. por clock =&gt; 1,066 GB/s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IDE Bus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82738" y="1581150"/>
            <a:ext cx="8281987" cy="4114800"/>
          </a:xfrm>
          <a:noFill/>
        </p:spPr>
        <p:txBody>
          <a:bodyPr/>
          <a:lstStyle/>
          <a:p>
            <a:r>
              <a:rPr lang="pt-BR" sz="2400" smtClean="0"/>
              <a:t>IDE ou Integrated Drive Electronics (ou ATA - Advanced Technology Attachment, ou ainda ATAPI - ATA Packet Interface)</a:t>
            </a:r>
          </a:p>
          <a:p>
            <a:r>
              <a:rPr lang="pt-BR" sz="2400" smtClean="0">
                <a:solidFill>
                  <a:schemeClr val="tx2"/>
                </a:solidFill>
              </a:rPr>
              <a:t>Características</a:t>
            </a:r>
            <a:endParaRPr lang="pt-BR" sz="2400" smtClean="0"/>
          </a:p>
          <a:p>
            <a:pPr lvl="1"/>
            <a:r>
              <a:rPr lang="pt-BR" sz="2000" smtClean="0"/>
              <a:t>Desenvolvido pela Western Digital a pedido da Compaq (1984)</a:t>
            </a:r>
          </a:p>
          <a:p>
            <a:pPr lvl="1"/>
            <a:r>
              <a:rPr lang="pt-BR" sz="2000" smtClean="0"/>
              <a:t>Suporta discos rígidos de até 528 MB.</a:t>
            </a:r>
          </a:p>
          <a:p>
            <a:pPr lvl="1"/>
            <a:r>
              <a:rPr lang="pt-BR" sz="2000" smtClean="0"/>
              <a:t>Permite apenas dois dispositivos conectados.</a:t>
            </a:r>
          </a:p>
          <a:p>
            <a:pPr lvl="1"/>
            <a:r>
              <a:rPr lang="pt-BR" sz="2000" smtClean="0"/>
              <a:t>Baixo custo.</a:t>
            </a:r>
          </a:p>
          <a:p>
            <a:pPr lvl="1"/>
            <a:r>
              <a:rPr lang="pt-BR" sz="2000" smtClean="0"/>
              <a:t>Versão 8 bits (PC-XT), 16 bits (PC-AT).</a:t>
            </a:r>
          </a:p>
          <a:p>
            <a:pPr lvl="1"/>
            <a:r>
              <a:rPr lang="pt-BR" sz="2000" smtClean="0"/>
              <a:t>Velocidade depende do barramento conectado:</a:t>
            </a:r>
          </a:p>
          <a:p>
            <a:pPr lvl="2"/>
            <a:r>
              <a:rPr lang="pt-BR" sz="1800" b="1" smtClean="0"/>
              <a:t>ISA bus =&gt; 3,3 MB/s</a:t>
            </a:r>
          </a:p>
          <a:p>
            <a:pPr lvl="2"/>
            <a:r>
              <a:rPr lang="pt-BR" sz="1800" b="1" smtClean="0"/>
              <a:t>VL-bus =&gt; 5,5 MB/s</a:t>
            </a:r>
          </a:p>
        </p:txBody>
      </p:sp>
    </p:spTree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EIDE Bus, ATA-2 ou Fast ATA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68425" y="1535113"/>
            <a:ext cx="8537575" cy="5322887"/>
          </a:xfrm>
          <a:noFill/>
        </p:spPr>
        <p:txBody>
          <a:bodyPr/>
          <a:lstStyle/>
          <a:p>
            <a:r>
              <a:rPr lang="pt-BR" sz="2400" smtClean="0"/>
              <a:t>Enhanced IDE, 1994.</a:t>
            </a:r>
          </a:p>
          <a:p>
            <a:r>
              <a:rPr lang="pt-BR" sz="2400" smtClean="0">
                <a:solidFill>
                  <a:schemeClr val="tx2"/>
                </a:solidFill>
              </a:rPr>
              <a:t>Características</a:t>
            </a:r>
            <a:endParaRPr lang="pt-BR" sz="2400" smtClean="0"/>
          </a:p>
          <a:p>
            <a:pPr lvl="1"/>
            <a:r>
              <a:rPr lang="pt-BR" sz="2400" smtClean="0"/>
              <a:t>Suporta até quatro dispositivos</a:t>
            </a:r>
          </a:p>
          <a:p>
            <a:pPr lvl="1"/>
            <a:r>
              <a:rPr lang="pt-BR" sz="2400" smtClean="0"/>
              <a:t>32 bits</a:t>
            </a:r>
          </a:p>
          <a:p>
            <a:pPr lvl="1"/>
            <a:r>
              <a:rPr lang="pt-BR" sz="2400" smtClean="0"/>
              <a:t>Suporta discos, unidades de fitas e CD-ROMs</a:t>
            </a:r>
          </a:p>
          <a:p>
            <a:pPr lvl="1"/>
            <a:r>
              <a:rPr lang="pt-BR" sz="2400" smtClean="0"/>
              <a:t>Simula duas interfaces IDE </a:t>
            </a:r>
          </a:p>
          <a:p>
            <a:pPr lvl="1"/>
            <a:r>
              <a:rPr lang="pt-BR" sz="2400" smtClean="0"/>
              <a:t>Permite discos de até 8,4 GB</a:t>
            </a:r>
          </a:p>
          <a:p>
            <a:pPr lvl="1"/>
            <a:r>
              <a:rPr lang="pt-BR" sz="2400" smtClean="0"/>
              <a:t>Velocidade depende do modo de operação (que são 4):</a:t>
            </a:r>
            <a:endParaRPr lang="pt-BR" sz="2200" smtClean="0"/>
          </a:p>
          <a:p>
            <a:pPr lvl="3"/>
            <a:r>
              <a:rPr lang="pt-BR" smtClean="0"/>
              <a:t>PIO Mode 3 (mais usado) =&gt; 11,11 MB/s</a:t>
            </a:r>
          </a:p>
          <a:p>
            <a:pPr lvl="3"/>
            <a:r>
              <a:rPr lang="pt-BR" smtClean="0"/>
              <a:t>PIO Mode 4 (or Multiword DMA Mode 2) =&gt; 16,67 MB/s</a:t>
            </a:r>
          </a:p>
        </p:txBody>
      </p:sp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UIDE, Ultra ATA ou ATA-3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pt-BR" sz="2800" smtClean="0"/>
              <a:t>Ultra IDE desenvolvido pela Quantum em 1996</a:t>
            </a:r>
            <a:endParaRPr lang="pt-BR" smtClean="0"/>
          </a:p>
          <a:p>
            <a:pPr lvl="1"/>
            <a:r>
              <a:rPr lang="pt-BR" smtClean="0"/>
              <a:t>Taxa de transferência de 33 MB/s.</a:t>
            </a:r>
          </a:p>
          <a:p>
            <a:pPr lvl="1"/>
            <a:r>
              <a:rPr lang="pt-BR" smtClean="0"/>
              <a:t>Requer protocolo Ultra DMA (suporta taxas mais rápidas de transferência)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SCSI Bus</a:t>
            </a:r>
            <a:br>
              <a:rPr lang="pt-BR" smtClean="0"/>
            </a:br>
            <a:r>
              <a:rPr lang="pt-BR" sz="3600" smtClean="0"/>
              <a:t>Small Computer System Interface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pt-BR" sz="2400" smtClean="0"/>
              <a:t>Adotado inicialmente no Macintosh</a:t>
            </a:r>
          </a:p>
          <a:p>
            <a:r>
              <a:rPr lang="pt-BR" sz="2400" smtClean="0"/>
              <a:t>Família SCSI</a:t>
            </a:r>
            <a:br>
              <a:rPr lang="pt-BR" sz="2400" smtClean="0"/>
            </a:br>
            <a:r>
              <a:rPr lang="pt-BR" sz="2000" u="sng" smtClean="0"/>
              <a:t>Padrões ANSI</a:t>
            </a:r>
            <a:r>
              <a:rPr lang="pt-BR" sz="2400" smtClean="0"/>
              <a:t>			</a:t>
            </a:r>
            <a:r>
              <a:rPr lang="pt-BR" sz="2000" u="sng" smtClean="0"/>
              <a:t>Não Padronizados</a:t>
            </a:r>
            <a:endParaRPr lang="pt-BR" sz="2400" smtClean="0"/>
          </a:p>
          <a:p>
            <a:pPr lvl="1"/>
            <a:r>
              <a:rPr lang="pt-BR" sz="2000" smtClean="0"/>
              <a:t>SCSI-1				Ultra (Wide) SCSI</a:t>
            </a:r>
          </a:p>
          <a:p>
            <a:pPr lvl="1"/>
            <a:r>
              <a:rPr lang="pt-BR" sz="2000" smtClean="0"/>
              <a:t>SCSI-2				Ultra2 (Wide) SCSI</a:t>
            </a:r>
          </a:p>
          <a:p>
            <a:pPr lvl="2"/>
            <a:r>
              <a:rPr lang="pt-BR" sz="2000" smtClean="0"/>
              <a:t>Fast (Wide) SCSI</a:t>
            </a:r>
          </a:p>
          <a:p>
            <a:pPr lvl="1"/>
            <a:r>
              <a:rPr lang="pt-BR" sz="2000" smtClean="0"/>
              <a:t>SCSI-3</a:t>
            </a:r>
          </a:p>
          <a:p>
            <a:pPr lvl="1"/>
            <a:endParaRPr lang="pt-BR" sz="2000" smtClean="0"/>
          </a:p>
          <a:p>
            <a:r>
              <a:rPr lang="pt-BR" sz="2400" smtClean="0"/>
              <a:t>Os padrões Ultra e Ultra2 não são reconhecidos pelo ANSI (American National Standards Institute)</a:t>
            </a:r>
          </a:p>
          <a:p>
            <a:r>
              <a:rPr lang="pt-BR" sz="2400" smtClean="0"/>
              <a:t>A palavra Ultra também é usada para designar barramentos SCSI-3 com 20 MHz</a:t>
            </a:r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>
            <a:off x="5543550" y="2790825"/>
            <a:ext cx="11113" cy="1814513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SCSI-1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pt-BR" sz="2400" smtClean="0"/>
              <a:t>Tornou-se padrão ANSI em 1986</a:t>
            </a:r>
          </a:p>
          <a:p>
            <a:r>
              <a:rPr lang="pt-BR" sz="2400" smtClean="0"/>
              <a:t>Usado como padrão no Macintosh</a:t>
            </a:r>
          </a:p>
          <a:p>
            <a:r>
              <a:rPr lang="pt-BR" sz="2400" smtClean="0"/>
              <a:t>5 MHz</a:t>
            </a:r>
          </a:p>
          <a:p>
            <a:r>
              <a:rPr lang="pt-BR" sz="2400" smtClean="0"/>
              <a:t>8 bits, 5MB/s</a:t>
            </a:r>
          </a:p>
          <a:p>
            <a:r>
              <a:rPr lang="pt-BR" sz="2400" smtClean="0"/>
              <a:t>Transf. síncrona e assíncrona</a:t>
            </a:r>
          </a:p>
          <a:p>
            <a:r>
              <a:rPr lang="pt-BR" sz="2400" smtClean="0"/>
              <a:t>Suporta 7 dispositivos +  1 host</a:t>
            </a:r>
          </a:p>
          <a:p>
            <a:r>
              <a:rPr lang="pt-BR" sz="2400" smtClean="0"/>
              <a:t>Praticamente só controla discos rígidos</a:t>
            </a:r>
          </a:p>
          <a:p>
            <a:r>
              <a:rPr lang="pt-BR" sz="2400" smtClean="0"/>
              <a:t>Barramento com 6 metros</a:t>
            </a:r>
          </a:p>
          <a:p>
            <a:r>
              <a:rPr lang="pt-BR" sz="2400" smtClean="0"/>
              <a:t>Arbitragem distribuída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Barramento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0363" y="1581150"/>
            <a:ext cx="8089900" cy="4114800"/>
          </a:xfrm>
          <a:noFill/>
        </p:spPr>
        <p:txBody>
          <a:bodyPr/>
          <a:lstStyle/>
          <a:p>
            <a:r>
              <a:rPr lang="pt-BR" sz="2200" smtClean="0"/>
              <a:t>Sinais típicos de controle</a:t>
            </a:r>
          </a:p>
          <a:p>
            <a:pPr lvl="1" algn="just"/>
            <a:r>
              <a:rPr lang="pt-BR" sz="1800" u="sng" smtClean="0"/>
              <a:t>Memory Write</a:t>
            </a:r>
            <a:r>
              <a:rPr lang="pt-BR" sz="1800" smtClean="0"/>
              <a:t> - Causa a escrita de dados do barramento de dados no endereço especificado no barramento de endereços.</a:t>
            </a:r>
          </a:p>
          <a:p>
            <a:pPr lvl="1" algn="just"/>
            <a:r>
              <a:rPr lang="pt-BR" sz="1800" u="sng" smtClean="0"/>
              <a:t>Memory Read</a:t>
            </a:r>
            <a:r>
              <a:rPr lang="pt-BR" sz="1800" smtClean="0"/>
              <a:t> - Causa dados de um dado endereço especificado pelo barramento de endereço ser posto no barramento de dados.</a:t>
            </a:r>
          </a:p>
          <a:p>
            <a:pPr lvl="1" algn="just"/>
            <a:r>
              <a:rPr lang="pt-BR" sz="1800" u="sng" smtClean="0"/>
              <a:t>I/O Write</a:t>
            </a:r>
            <a:r>
              <a:rPr lang="pt-BR" sz="1800" smtClean="0"/>
              <a:t> - Causa dados no barramento de dados serem enviados para uma porta de saída (dispositivo de I/O).</a:t>
            </a:r>
          </a:p>
          <a:p>
            <a:pPr lvl="1" algn="just"/>
            <a:r>
              <a:rPr lang="pt-BR" sz="1800" u="sng" smtClean="0"/>
              <a:t>I/O Read</a:t>
            </a:r>
            <a:r>
              <a:rPr lang="pt-BR" sz="1800" smtClean="0"/>
              <a:t> - Causa a leitura de dados de um dispositivo de I/O, os quais serão colocados no barramento de dados.</a:t>
            </a:r>
          </a:p>
          <a:p>
            <a:pPr lvl="1" algn="just"/>
            <a:r>
              <a:rPr lang="pt-BR" sz="1800" u="sng" smtClean="0"/>
              <a:t>Bus request</a:t>
            </a:r>
            <a:r>
              <a:rPr lang="pt-BR" sz="1800" smtClean="0"/>
              <a:t> - Indica que um módulo pede controle do barramento do sistema.</a:t>
            </a:r>
          </a:p>
          <a:p>
            <a:pPr lvl="1" algn="just">
              <a:buFontTx/>
              <a:buNone/>
            </a:pPr>
            <a:r>
              <a:rPr lang="pt-BR" sz="1800" smtClean="0"/>
              <a:t>    </a:t>
            </a:r>
            <a:r>
              <a:rPr lang="pt-BR" sz="1800" u="sng" smtClean="0"/>
              <a:t>Reset</a:t>
            </a:r>
            <a:r>
              <a:rPr lang="pt-BR" sz="1800" smtClean="0"/>
              <a:t> - Inicializa todos os módulos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SCSI-2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76350" y="1752600"/>
            <a:ext cx="8629650" cy="4114800"/>
          </a:xfrm>
          <a:noFill/>
        </p:spPr>
        <p:txBody>
          <a:bodyPr/>
          <a:lstStyle/>
          <a:p>
            <a:r>
              <a:rPr lang="pt-BR" sz="2400" smtClean="0"/>
              <a:t>Tornou-se padrão ANSI em 1990</a:t>
            </a:r>
          </a:p>
          <a:p>
            <a:r>
              <a:rPr lang="pt-BR" sz="2400" smtClean="0"/>
              <a:t>10 MHz</a:t>
            </a:r>
          </a:p>
          <a:p>
            <a:r>
              <a:rPr lang="pt-BR" sz="2400" smtClean="0"/>
              <a:t>Fast SCSI =&gt; 8 bits, 10 MB/s</a:t>
            </a:r>
          </a:p>
          <a:p>
            <a:r>
              <a:rPr lang="pt-BR" sz="2400" smtClean="0"/>
              <a:t>Fast Wide SCSI	=&gt; 16 bits, 20 MB/s (usado normalmente)</a:t>
            </a:r>
            <a:br>
              <a:rPr lang="pt-BR" sz="2400" smtClean="0"/>
            </a:br>
            <a:r>
              <a:rPr lang="pt-BR" sz="2400" smtClean="0"/>
              <a:t>			=&gt; 32 bits, 40 MB/s (requer cabo extra)</a:t>
            </a:r>
          </a:p>
          <a:p>
            <a:r>
              <a:rPr lang="pt-BR" sz="2400" smtClean="0"/>
              <a:t>7 dispositivos (ou 15 no Wide SCSI) + 1 host</a:t>
            </a:r>
          </a:p>
          <a:p>
            <a:r>
              <a:rPr lang="pt-BR" sz="2400" smtClean="0"/>
              <a:t>Vários tipos de dispositivos (Scanners, cdrom, discos até 9GB)</a:t>
            </a:r>
          </a:p>
          <a:p>
            <a:r>
              <a:rPr lang="pt-BR" sz="2400" smtClean="0"/>
              <a:t>Versão diferencial 16 bits (máx. 20MB/s, até 25 metros)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SCSI Bus - </a:t>
            </a:r>
            <a:r>
              <a:rPr lang="pt-BR" sz="3600" smtClean="0"/>
              <a:t>Características elétricas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3488" y="1579563"/>
            <a:ext cx="8672512" cy="4114800"/>
          </a:xfrm>
          <a:noFill/>
        </p:spPr>
        <p:txBody>
          <a:bodyPr/>
          <a:lstStyle/>
          <a:p>
            <a:r>
              <a:rPr lang="pt-BR" sz="2400" smtClean="0"/>
              <a:t>Barramento com terminação simples</a:t>
            </a:r>
            <a:endParaRPr lang="pt-BR" smtClean="0"/>
          </a:p>
          <a:p>
            <a:pPr lvl="1"/>
            <a:r>
              <a:rPr lang="pt-BR" sz="2200" smtClean="0"/>
              <a:t>Os níveis lógicos 0 e 1 são representados comparando a tensão de cada fio com um padrão comum (chamado “terra”).</a:t>
            </a:r>
          </a:p>
          <a:p>
            <a:pPr lvl="1"/>
            <a:r>
              <a:rPr lang="pt-BR" sz="2200" smtClean="0"/>
              <a:t>Um barramento SCSI com term. simples tem no máximo 6m. </a:t>
            </a:r>
          </a:p>
          <a:p>
            <a:r>
              <a:rPr lang="pt-BR" sz="2400" smtClean="0"/>
              <a:t>Barramento diferencial</a:t>
            </a:r>
          </a:p>
          <a:p>
            <a:pPr lvl="1"/>
            <a:r>
              <a:rPr lang="pt-BR" sz="2200" smtClean="0"/>
              <a:t>Usa dois fios para cada sinal lógico. A diferença de tensão entre eles, positiva ou negativa, representa os níveis lógicos. Com isso espera-se minimizar ruídos externos induzidos nos fios, assumindo que essa indução ocorre nos dois fios e portanto se anulam quando a diferença é calculada.</a:t>
            </a:r>
          </a:p>
          <a:p>
            <a:pPr lvl="1"/>
            <a:r>
              <a:rPr lang="pt-BR" sz="2200" smtClean="0"/>
              <a:t>Um barramento SCSI diferencial tem até 25 metros.</a:t>
            </a:r>
          </a:p>
        </p:txBody>
      </p:sp>
    </p:spTree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SCSI-3 e Ultra2: O Futuro...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47788" y="1524000"/>
            <a:ext cx="8323262" cy="4114800"/>
          </a:xfrm>
          <a:noFill/>
        </p:spPr>
        <p:txBody>
          <a:bodyPr/>
          <a:lstStyle/>
          <a:p>
            <a:r>
              <a:rPr lang="pt-BR" sz="2400" smtClean="0"/>
              <a:t>Ainda em desenvolvimento</a:t>
            </a:r>
          </a:p>
          <a:p>
            <a:r>
              <a:rPr lang="pt-BR" sz="2400" smtClean="0"/>
              <a:t>20 MHz (Também é chamado de Fast20 ou Ultra-SCSI)</a:t>
            </a:r>
          </a:p>
          <a:p>
            <a:pPr lvl="1"/>
            <a:r>
              <a:rPr lang="pt-BR" sz="2400" smtClean="0"/>
              <a:t>8 bits, 20MB/s</a:t>
            </a:r>
          </a:p>
          <a:p>
            <a:pPr lvl="1"/>
            <a:r>
              <a:rPr lang="pt-BR" sz="2400" smtClean="0"/>
              <a:t>16 bits, 40 MB/s</a:t>
            </a:r>
          </a:p>
          <a:p>
            <a:r>
              <a:rPr lang="pt-BR" sz="2400" smtClean="0"/>
              <a:t>Mais dispositivos</a:t>
            </a:r>
          </a:p>
          <a:p>
            <a:r>
              <a:rPr lang="pt-BR" sz="2400" smtClean="0"/>
              <a:t>Cabos mais longos</a:t>
            </a:r>
          </a:p>
          <a:p>
            <a:r>
              <a:rPr lang="pt-BR" sz="2400" smtClean="0"/>
              <a:t>Vários protocolos seriais e paralelos</a:t>
            </a:r>
          </a:p>
          <a:p>
            <a:pPr lvl="1" algn="just"/>
            <a:r>
              <a:rPr lang="pt-BR" sz="2400" smtClean="0"/>
              <a:t>Barramento serial (chamado firewire)</a:t>
            </a:r>
          </a:p>
          <a:p>
            <a:pPr lvl="1">
              <a:lnSpc>
                <a:spcPct val="120000"/>
              </a:lnSpc>
            </a:pPr>
            <a:r>
              <a:rPr lang="pt-BR" sz="2400" smtClean="0"/>
              <a:t>Barramento paralelo para manter compatibilidade com padrão SCSI-1 e 2</a:t>
            </a:r>
          </a:p>
          <a:p>
            <a:pPr eaLnBrk="1" hangingPunct="1"/>
            <a:r>
              <a:rPr lang="pt-BR" sz="2400" smtClean="0"/>
              <a:t>Ultra2 SCSI: 8-bit, 40 MBps. </a:t>
            </a:r>
          </a:p>
          <a:p>
            <a:r>
              <a:rPr lang="pt-BR" sz="2400" smtClean="0"/>
              <a:t>Wide Ultra2 SCSI: 16-bit bus, 80 MBps.</a:t>
            </a:r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>
            <a:off x="1069975" y="5959475"/>
            <a:ext cx="86741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SCSI: Resumo</a:t>
            </a:r>
          </a:p>
        </p:txBody>
      </p:sp>
      <p:graphicFrame>
        <p:nvGraphicFramePr>
          <p:cNvPr id="8194" name="Object 3"/>
          <p:cNvGraphicFramePr>
            <a:graphicFrameLocks/>
          </p:cNvGraphicFramePr>
          <p:nvPr/>
        </p:nvGraphicFramePr>
        <p:xfrm>
          <a:off x="677863" y="2786063"/>
          <a:ext cx="8961437" cy="3548062"/>
        </p:xfrm>
        <a:graphic>
          <a:graphicData uri="http://schemas.openxmlformats.org/presentationml/2006/ole">
            <p:oleObj spid="_x0000_s8194" name="Documento" r:id="rId3" imgW="8961120" imgH="3547800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Fases do Barramento SCSI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66825" y="1550988"/>
            <a:ext cx="8450263" cy="5105400"/>
          </a:xfrm>
          <a:noFill/>
        </p:spPr>
        <p:txBody>
          <a:bodyPr/>
          <a:lstStyle/>
          <a:p>
            <a:r>
              <a:rPr lang="pt-BR" sz="2800" smtClean="0"/>
              <a:t>Bus free.</a:t>
            </a:r>
          </a:p>
          <a:p>
            <a:r>
              <a:rPr lang="pt-BR" sz="2800" smtClean="0"/>
              <a:t>Arbitration.</a:t>
            </a:r>
          </a:p>
          <a:p>
            <a:r>
              <a:rPr lang="pt-BR" sz="2800" smtClean="0"/>
              <a:t>Selection: mestre seleciona escravo.</a:t>
            </a:r>
          </a:p>
          <a:p>
            <a:r>
              <a:rPr lang="pt-BR" sz="2800" smtClean="0"/>
              <a:t>Reselection: escravo reconecta ao mestre para continuar transação parada pelo escravo.</a:t>
            </a:r>
          </a:p>
          <a:p>
            <a:r>
              <a:rPr lang="pt-BR" sz="2800" smtClean="0"/>
              <a:t>Command: escravo pede comando ao mestre.</a:t>
            </a:r>
          </a:p>
          <a:p>
            <a:r>
              <a:rPr lang="pt-BR" sz="2800" smtClean="0"/>
              <a:t>Data: escravo pede transf. de dados ao mestre.</a:t>
            </a:r>
          </a:p>
          <a:p>
            <a:r>
              <a:rPr lang="pt-BR" sz="2800" smtClean="0"/>
              <a:t>Status: escravo pede para transf. status para o mestre.</a:t>
            </a:r>
          </a:p>
          <a:p>
            <a:r>
              <a:rPr lang="pt-BR" sz="2800" smtClean="0"/>
              <a:t>Message: escravo pede transf. de mensagem.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Oval 2"/>
          <p:cNvSpPr>
            <a:spLocks noChangeArrowheads="1"/>
          </p:cNvSpPr>
          <p:nvPr/>
        </p:nvSpPr>
        <p:spPr bwMode="auto">
          <a:xfrm>
            <a:off x="1371600" y="5297488"/>
            <a:ext cx="1544638" cy="1355725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Fases do Barramento SCSI</a:t>
            </a:r>
          </a:p>
        </p:txBody>
      </p:sp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1838325" y="2006600"/>
            <a:ext cx="1905000" cy="1255713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pt-BR"/>
              <a:t>Bus free</a:t>
            </a:r>
          </a:p>
        </p:txBody>
      </p:sp>
      <p:sp>
        <p:nvSpPr>
          <p:cNvPr id="57349" name="Rectangle 5"/>
          <p:cNvSpPr>
            <a:spLocks noChangeArrowheads="1"/>
          </p:cNvSpPr>
          <p:nvPr/>
        </p:nvSpPr>
        <p:spPr bwMode="auto">
          <a:xfrm>
            <a:off x="6430963" y="2006600"/>
            <a:ext cx="1905000" cy="1255713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pt-BR"/>
              <a:t>Arbitration</a:t>
            </a:r>
          </a:p>
        </p:txBody>
      </p:sp>
      <p:sp>
        <p:nvSpPr>
          <p:cNvPr id="57350" name="Rectangle 6"/>
          <p:cNvSpPr>
            <a:spLocks noChangeArrowheads="1"/>
          </p:cNvSpPr>
          <p:nvPr/>
        </p:nvSpPr>
        <p:spPr bwMode="auto">
          <a:xfrm>
            <a:off x="6430963" y="4624388"/>
            <a:ext cx="1905000" cy="1255712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pt-BR"/>
              <a:t>Selection ou</a:t>
            </a:r>
          </a:p>
          <a:p>
            <a:pPr algn="ctr" eaLnBrk="0" hangingPunct="0"/>
            <a:r>
              <a:rPr lang="pt-BR"/>
              <a:t>Reselection</a:t>
            </a:r>
          </a:p>
        </p:txBody>
      </p:sp>
      <p:sp>
        <p:nvSpPr>
          <p:cNvPr id="57351" name="Line 7"/>
          <p:cNvSpPr>
            <a:spLocks noChangeShapeType="1"/>
          </p:cNvSpPr>
          <p:nvPr/>
        </p:nvSpPr>
        <p:spPr bwMode="auto">
          <a:xfrm>
            <a:off x="3797300" y="2627313"/>
            <a:ext cx="2582863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2" name="Line 8"/>
          <p:cNvSpPr>
            <a:spLocks noChangeShapeType="1"/>
          </p:cNvSpPr>
          <p:nvPr/>
        </p:nvSpPr>
        <p:spPr bwMode="auto">
          <a:xfrm>
            <a:off x="3790950" y="5232400"/>
            <a:ext cx="2582863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stealth" w="med" len="med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>
            <a:off x="7404100" y="3278188"/>
            <a:ext cx="0" cy="133985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>
            <a:off x="2763838" y="3255963"/>
            <a:ext cx="0" cy="133985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stealth" w="med" len="med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>
            <a:off x="3790950" y="3111500"/>
            <a:ext cx="2582863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stealth" w="med" len="med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>
            <a:off x="3790950" y="3330575"/>
            <a:ext cx="2611438" cy="1239838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stealth" w="med" len="med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7" name="Rectangle 13"/>
          <p:cNvSpPr>
            <a:spLocks noChangeArrowheads="1"/>
          </p:cNvSpPr>
          <p:nvPr/>
        </p:nvSpPr>
        <p:spPr bwMode="auto">
          <a:xfrm>
            <a:off x="1838325" y="4624388"/>
            <a:ext cx="1905000" cy="1255712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pt-BR"/>
              <a:t>Command,</a:t>
            </a:r>
          </a:p>
          <a:p>
            <a:pPr algn="ctr" eaLnBrk="0" hangingPunct="0"/>
            <a:r>
              <a:rPr lang="pt-BR"/>
              <a:t>Data, Status,</a:t>
            </a:r>
          </a:p>
          <a:p>
            <a:pPr algn="ctr" eaLnBrk="0" hangingPunct="0"/>
            <a:r>
              <a:rPr lang="pt-BR"/>
              <a:t>ou Message</a:t>
            </a:r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 flipV="1">
            <a:off x="1703388" y="5341938"/>
            <a:ext cx="123825" cy="80962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9" name="Rectangle 15"/>
          <p:cNvSpPr>
            <a:spLocks noChangeArrowheads="1"/>
          </p:cNvSpPr>
          <p:nvPr/>
        </p:nvSpPr>
        <p:spPr bwMode="auto">
          <a:xfrm>
            <a:off x="2159000" y="1466850"/>
            <a:ext cx="1030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2000" u="sng"/>
              <a:t>RESET</a:t>
            </a:r>
          </a:p>
        </p:txBody>
      </p:sp>
      <p:sp>
        <p:nvSpPr>
          <p:cNvPr id="57360" name="Line 16"/>
          <p:cNvSpPr>
            <a:spLocks noChangeShapeType="1"/>
          </p:cNvSpPr>
          <p:nvPr/>
        </p:nvSpPr>
        <p:spPr bwMode="auto">
          <a:xfrm>
            <a:off x="2613025" y="1790700"/>
            <a:ext cx="0" cy="201613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SCSI - Arbitragem Distribuída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pt-BR" smtClean="0"/>
              <a:t>Na fase Bus Free, os candidatos a mestre ativam o BSY (barr. busy) e a linha de dados correspondente ao seu identificador (de 0 a 7)</a:t>
            </a:r>
          </a:p>
          <a:p>
            <a:r>
              <a:rPr lang="pt-BR" smtClean="0"/>
              <a:t>Todos os candidatos verificam se outros dispositivos também querem ser mestres.</a:t>
            </a:r>
          </a:p>
          <a:p>
            <a:r>
              <a:rPr lang="pt-BR" smtClean="0"/>
              <a:t>Aquele com maior prioridade (7 é a maior) torna-se mestre.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4" name="Picture 2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4663" y="0"/>
            <a:ext cx="9444037" cy="683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395" name="Rectangle 3"/>
          <p:cNvSpPr>
            <a:spLocks noGrp="1" noChangeArrowheads="1"/>
          </p:cNvSpPr>
          <p:nvPr>
            <p:ph type="title"/>
          </p:nvPr>
        </p:nvSpPr>
        <p:spPr>
          <a:xfrm>
            <a:off x="4373563" y="414338"/>
            <a:ext cx="5483225" cy="787400"/>
          </a:xfrm>
          <a:noFill/>
        </p:spPr>
        <p:txBody>
          <a:bodyPr lIns="0" tIns="0" rIns="0" bIns="0"/>
          <a:lstStyle/>
          <a:p>
            <a:r>
              <a:rPr lang="pt-BR" sz="3200" u="sng" smtClean="0">
                <a:solidFill>
                  <a:schemeClr val="tx1"/>
                </a:solidFill>
              </a:rPr>
              <a:t>SCSI - Transferência Assíncrona</a:t>
            </a:r>
            <a:br>
              <a:rPr lang="pt-BR" sz="3200" u="sng" smtClean="0">
                <a:solidFill>
                  <a:schemeClr val="tx1"/>
                </a:solidFill>
              </a:rPr>
            </a:br>
            <a:r>
              <a:rPr lang="pt-BR" sz="3200" u="sng" smtClean="0">
                <a:solidFill>
                  <a:schemeClr val="tx1"/>
                </a:solidFill>
              </a:rPr>
              <a:t>Pág 209 do Stallings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Barramento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0363" y="1581150"/>
            <a:ext cx="8089900" cy="4114800"/>
          </a:xfrm>
          <a:noFill/>
        </p:spPr>
        <p:txBody>
          <a:bodyPr/>
          <a:lstStyle/>
          <a:p>
            <a:r>
              <a:rPr lang="pt-BR" sz="2400" smtClean="0"/>
              <a:t>Características de acesso</a:t>
            </a:r>
          </a:p>
          <a:p>
            <a:pPr lvl="1"/>
            <a:r>
              <a:rPr lang="pt-BR" sz="2000" smtClean="0"/>
              <a:t>Todo dispositivo de memória ou I/O deve ser exclusivo no acesso ao barramento.</a:t>
            </a:r>
          </a:p>
          <a:p>
            <a:pPr lvl="1"/>
            <a:r>
              <a:rPr lang="pt-BR" sz="2000" smtClean="0"/>
              <a:t>A seleção é feita através de sinais especiais de controle como:</a:t>
            </a:r>
          </a:p>
          <a:p>
            <a:pPr lvl="2"/>
            <a:r>
              <a:rPr lang="pt-BR" sz="1600" smtClean="0"/>
              <a:t>Memory Read</a:t>
            </a:r>
          </a:p>
          <a:p>
            <a:pPr lvl="2"/>
            <a:r>
              <a:rPr lang="pt-BR" sz="1600" smtClean="0"/>
              <a:t>Memory Write</a:t>
            </a:r>
          </a:p>
          <a:p>
            <a:pPr lvl="2"/>
            <a:r>
              <a:rPr lang="pt-BR" sz="1600" smtClean="0"/>
              <a:t>I/O Read</a:t>
            </a:r>
          </a:p>
          <a:p>
            <a:pPr lvl="2"/>
            <a:r>
              <a:rPr lang="pt-BR" sz="1600" smtClean="0"/>
              <a:t>I/O Write</a:t>
            </a:r>
          </a:p>
          <a:p>
            <a:pPr lvl="2"/>
            <a:r>
              <a:rPr lang="pt-BR" sz="1600" smtClean="0"/>
              <a:t>.............</a:t>
            </a:r>
          </a:p>
          <a:p>
            <a:pPr lvl="1"/>
            <a:r>
              <a:rPr lang="pt-BR" sz="2000" smtClean="0"/>
              <a:t>Todo dispositivo deve escrever no barramento através de “buffers Tristate”. </a:t>
            </a:r>
          </a:p>
        </p:txBody>
      </p:sp>
      <p:sp>
        <p:nvSpPr>
          <p:cNvPr id="14340" name="AutoShape 4"/>
          <p:cNvSpPr>
            <a:spLocks noChangeArrowheads="1"/>
          </p:cNvSpPr>
          <p:nvPr/>
        </p:nvSpPr>
        <p:spPr bwMode="auto">
          <a:xfrm>
            <a:off x="5330825" y="5989638"/>
            <a:ext cx="523875" cy="349250"/>
          </a:xfrm>
          <a:prstGeom prst="diamond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5283200" y="5983288"/>
            <a:ext cx="309563" cy="4000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>
            <a:off x="5592763" y="5984875"/>
            <a:ext cx="0" cy="341313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 flipH="1">
            <a:off x="4913313" y="6173788"/>
            <a:ext cx="658812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5716588" y="6251575"/>
            <a:ext cx="0" cy="207963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 flipH="1">
            <a:off x="4933950" y="6459538"/>
            <a:ext cx="782638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Line 10"/>
          <p:cNvSpPr>
            <a:spLocks noChangeShapeType="1"/>
          </p:cNvSpPr>
          <p:nvPr/>
        </p:nvSpPr>
        <p:spPr bwMode="auto">
          <a:xfrm>
            <a:off x="5842000" y="6173788"/>
            <a:ext cx="555625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6235700" y="5848350"/>
            <a:ext cx="15732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600"/>
              <a:t>saída de dados</a:t>
            </a:r>
          </a:p>
        </p:txBody>
      </p:sp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3821113" y="5829300"/>
            <a:ext cx="1020762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600"/>
              <a:t>entrada </a:t>
            </a:r>
          </a:p>
          <a:p>
            <a:pPr eaLnBrk="0" hangingPunct="0"/>
            <a:r>
              <a:rPr lang="pt-BR" sz="1600"/>
              <a:t>de dados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4543425" y="6457950"/>
            <a:ext cx="9064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sz="1600"/>
              <a:t>controle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Barramento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algn="just"/>
            <a:r>
              <a:rPr lang="pt-BR" sz="2800" b="1" smtClean="0"/>
              <a:t>Dispositivos</a:t>
            </a:r>
            <a:r>
              <a:rPr lang="pt-BR" sz="2800" smtClean="0"/>
              <a:t> </a:t>
            </a:r>
          </a:p>
          <a:p>
            <a:pPr lvl="1"/>
            <a:r>
              <a:rPr lang="pt-BR" sz="2400" smtClean="0"/>
              <a:t>Ativos ou Mestres - dispositivos que controlam o protocolo de acesso ao barramento para leitura ou escrita de dados</a:t>
            </a:r>
          </a:p>
          <a:p>
            <a:pPr lvl="1"/>
            <a:r>
              <a:rPr lang="pt-BR" sz="2400" smtClean="0"/>
              <a:t>Passivos ou Escravos - dispositivos que simplesmente obedecem a requisição do mestre.</a:t>
            </a:r>
          </a:p>
          <a:p>
            <a:pPr lvl="1">
              <a:buFontTx/>
              <a:buNone/>
            </a:pPr>
            <a:endParaRPr lang="pt-BR" sz="2400" smtClean="0"/>
          </a:p>
          <a:p>
            <a:pPr algn="just">
              <a:buFont typeface="Monotype Sorts" pitchFamily="2" charset="2"/>
              <a:buNone/>
            </a:pPr>
            <a:r>
              <a:rPr lang="pt-BR" sz="2400" smtClean="0">
                <a:solidFill>
                  <a:schemeClr val="tx2"/>
                </a:solidFill>
              </a:rPr>
              <a:t>Exemplo:</a:t>
            </a:r>
          </a:p>
          <a:p>
            <a:pPr algn="just">
              <a:buFont typeface="Monotype Sorts" pitchFamily="2" charset="2"/>
              <a:buNone/>
            </a:pPr>
            <a:r>
              <a:rPr lang="pt-BR" sz="2400" smtClean="0"/>
              <a:t>	- 	</a:t>
            </a:r>
            <a:r>
              <a:rPr lang="pt-BR" sz="2000" smtClean="0"/>
              <a:t>CPU ordena que o controlador de disco leia ou  escreva um bloco de dados.</a:t>
            </a:r>
          </a:p>
          <a:p>
            <a:pPr algn="just">
              <a:buFont typeface="Monotype Sorts" pitchFamily="2" charset="2"/>
              <a:buNone/>
            </a:pPr>
            <a:r>
              <a:rPr lang="pt-BR" sz="2000" smtClean="0"/>
              <a:t>		A CPU é o  mestre e o controlador  de disco é o escravo.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ChangeArrowheads="1"/>
          </p:cNvSpPr>
          <p:nvPr/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Rectangle 1027"/>
          <p:cNvSpPr>
            <a:spLocks noChangeArrowheads="1"/>
          </p:cNvSpPr>
          <p:nvPr/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Rectangle 1028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Barramento - Classificação </a:t>
            </a:r>
          </a:p>
        </p:txBody>
      </p:sp>
      <p:sp>
        <p:nvSpPr>
          <p:cNvPr id="16389" name="Rectangle 1029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algn="just"/>
            <a:r>
              <a:rPr lang="pt-BR" sz="2800" b="1" smtClean="0"/>
              <a:t>Quanto à temporização</a:t>
            </a:r>
          </a:p>
          <a:p>
            <a:pPr lvl="1"/>
            <a:r>
              <a:rPr lang="pt-BR" smtClean="0"/>
              <a:t>Barramento assíncrono</a:t>
            </a:r>
          </a:p>
          <a:p>
            <a:pPr lvl="2" algn="just"/>
            <a:r>
              <a:rPr lang="pt-BR" smtClean="0"/>
              <a:t>O controle ocorre exclusivamente por meio de sinais trocados entre os dispositivos. Os ciclos de barramentos podem ter qualquer duração e não precisam ser iguais para todos as situações. </a:t>
            </a:r>
          </a:p>
          <a:p>
            <a:pPr lvl="2" algn="just"/>
            <a:r>
              <a:rPr lang="pt-BR" smtClean="0"/>
              <a:t>São barramentos mais rápidos que os síncronos. 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t-BR" smtClean="0"/>
              <a:t>Barramento - Assíncrono</a:t>
            </a:r>
          </a:p>
        </p:txBody>
      </p:sp>
      <p:grpSp>
        <p:nvGrpSpPr>
          <p:cNvPr id="17411" name="Group 145"/>
          <p:cNvGrpSpPr>
            <a:grpSpLocks/>
          </p:cNvGrpSpPr>
          <p:nvPr/>
        </p:nvGrpSpPr>
        <p:grpSpPr bwMode="auto">
          <a:xfrm>
            <a:off x="357188" y="1692275"/>
            <a:ext cx="9320212" cy="5133975"/>
            <a:chOff x="225" y="1066"/>
            <a:chExt cx="5871" cy="3234"/>
          </a:xfrm>
        </p:grpSpPr>
        <p:sp>
          <p:nvSpPr>
            <p:cNvPr id="17412" name="Rectangle 3"/>
            <p:cNvSpPr>
              <a:spLocks noChangeArrowheads="1"/>
            </p:cNvSpPr>
            <p:nvPr/>
          </p:nvSpPr>
          <p:spPr bwMode="auto">
            <a:xfrm>
              <a:off x="468" y="3928"/>
              <a:ext cx="13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13" name="Rectangle 4"/>
            <p:cNvSpPr>
              <a:spLocks noChangeArrowheads="1"/>
            </p:cNvSpPr>
            <p:nvPr/>
          </p:nvSpPr>
          <p:spPr bwMode="auto">
            <a:xfrm>
              <a:off x="2132" y="4012"/>
              <a:ext cx="19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14" name="Rectangle 5"/>
            <p:cNvSpPr>
              <a:spLocks noChangeArrowheads="1"/>
            </p:cNvSpPr>
            <p:nvPr/>
          </p:nvSpPr>
          <p:spPr bwMode="auto">
            <a:xfrm>
              <a:off x="927" y="1066"/>
              <a:ext cx="183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>
                <a:buClr>
                  <a:schemeClr val="tx2"/>
                </a:buClr>
                <a:buFont typeface="MS LineDraw" pitchFamily="49" charset="2"/>
                <a:buChar char="þ"/>
              </a:pPr>
              <a:r>
                <a:rPr lang="pt-BR" sz="2800" i="0">
                  <a:latin typeface="Times New Roman"/>
                </a:rPr>
                <a:t>   </a:t>
              </a:r>
              <a:r>
                <a:rPr lang="pt-BR" sz="1800" i="0">
                  <a:latin typeface="Times New Roman"/>
                </a:rPr>
                <a:t> </a:t>
              </a:r>
              <a:r>
                <a:rPr lang="pt-BR" sz="2800" i="0">
                  <a:latin typeface="Times New Roman"/>
                </a:rPr>
                <a:t>Ciclo de leitura</a:t>
              </a:r>
            </a:p>
          </p:txBody>
        </p:sp>
        <p:sp>
          <p:nvSpPr>
            <p:cNvPr id="17415" name="Rectangle 6"/>
            <p:cNvSpPr>
              <a:spLocks noChangeArrowheads="1"/>
            </p:cNvSpPr>
            <p:nvPr/>
          </p:nvSpPr>
          <p:spPr bwMode="auto">
            <a:xfrm>
              <a:off x="4964" y="1317"/>
              <a:ext cx="1132" cy="2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600" i="0">
                  <a:latin typeface="Times New Roman"/>
                </a:rPr>
                <a:t>CPU ativa sinais de</a:t>
              </a:r>
            </a:p>
            <a:p>
              <a:pPr eaLnBrk="0" hangingPunct="0"/>
              <a:r>
                <a:rPr lang="pt-BR" sz="1600" i="0">
                  <a:latin typeface="Times New Roman"/>
                </a:rPr>
                <a:t>controle e libera </a:t>
              </a:r>
            </a:p>
            <a:p>
              <a:pPr eaLnBrk="0" hangingPunct="0"/>
              <a:r>
                <a:rPr lang="pt-BR" sz="1600" i="0">
                  <a:latin typeface="Times New Roman"/>
                </a:rPr>
                <a:t>endereço no barra-</a:t>
              </a:r>
            </a:p>
            <a:p>
              <a:pPr eaLnBrk="0" hangingPunct="0"/>
              <a:r>
                <a:rPr lang="pt-BR" sz="1600" i="0">
                  <a:latin typeface="Times New Roman"/>
                </a:rPr>
                <a:t>mento de endereços</a:t>
              </a:r>
            </a:p>
            <a:p>
              <a:pPr eaLnBrk="0" hangingPunct="0"/>
              <a:endParaRPr lang="pt-BR" sz="1600" i="0">
                <a:latin typeface="Times New Roman"/>
              </a:endParaRPr>
            </a:p>
            <a:p>
              <a:pPr eaLnBrk="0" hangingPunct="0"/>
              <a:r>
                <a:rPr lang="pt-BR" sz="1600" i="0">
                  <a:latin typeface="Times New Roman"/>
                </a:rPr>
                <a:t>Memória libera e </a:t>
              </a:r>
            </a:p>
            <a:p>
              <a:pPr eaLnBrk="0" hangingPunct="0"/>
              <a:r>
                <a:rPr lang="pt-BR" sz="1600" i="0">
                  <a:latin typeface="Times New Roman"/>
                </a:rPr>
                <a:t>informa que dados</a:t>
              </a:r>
            </a:p>
            <a:p>
              <a:pPr eaLnBrk="0" hangingPunct="0"/>
              <a:r>
                <a:rPr lang="pt-BR" sz="1600" i="0">
                  <a:latin typeface="Times New Roman"/>
                </a:rPr>
                <a:t>estão disponíveis</a:t>
              </a:r>
            </a:p>
            <a:p>
              <a:pPr eaLnBrk="0" hangingPunct="0"/>
              <a:endParaRPr lang="pt-BR" sz="1600" i="0">
                <a:latin typeface="Times New Roman"/>
              </a:endParaRPr>
            </a:p>
            <a:p>
              <a:pPr eaLnBrk="0" hangingPunct="0"/>
              <a:endParaRPr lang="pt-BR" sz="1600" i="0">
                <a:latin typeface="Times New Roman"/>
              </a:endParaRPr>
            </a:p>
            <a:p>
              <a:pPr eaLnBrk="0" hangingPunct="0"/>
              <a:r>
                <a:rPr lang="pt-BR" sz="1600" i="0">
                  <a:latin typeface="Times New Roman"/>
                </a:rPr>
                <a:t>CPU lê dados</a:t>
              </a:r>
            </a:p>
            <a:p>
              <a:pPr eaLnBrk="0" hangingPunct="0"/>
              <a:r>
                <a:rPr lang="pt-BR" sz="1600" i="0">
                  <a:latin typeface="Times New Roman"/>
                </a:rPr>
                <a:t>e desabilita sinais</a:t>
              </a:r>
            </a:p>
            <a:p>
              <a:pPr eaLnBrk="0" hangingPunct="0"/>
              <a:r>
                <a:rPr lang="pt-BR" sz="1600" i="0">
                  <a:latin typeface="Times New Roman"/>
                </a:rPr>
                <a:t>de controle.</a:t>
              </a:r>
              <a:r>
                <a:rPr lang="pt-BR" i="0">
                  <a:latin typeface="Times New Roman"/>
                </a:rPr>
                <a:t> </a:t>
              </a:r>
            </a:p>
          </p:txBody>
        </p:sp>
        <p:grpSp>
          <p:nvGrpSpPr>
            <p:cNvPr id="17416" name="Group 21"/>
            <p:cNvGrpSpPr>
              <a:grpSpLocks/>
            </p:cNvGrpSpPr>
            <p:nvPr/>
          </p:nvGrpSpPr>
          <p:grpSpPr bwMode="auto">
            <a:xfrm>
              <a:off x="3794" y="1182"/>
              <a:ext cx="1038" cy="2676"/>
              <a:chOff x="3794" y="1182"/>
              <a:chExt cx="1038" cy="2676"/>
            </a:xfrm>
          </p:grpSpPr>
          <p:sp>
            <p:nvSpPr>
              <p:cNvPr id="17540" name="Rectangle 7"/>
              <p:cNvSpPr>
                <a:spLocks noChangeArrowheads="1"/>
              </p:cNvSpPr>
              <p:nvPr/>
            </p:nvSpPr>
            <p:spPr bwMode="auto">
              <a:xfrm>
                <a:off x="3824" y="1182"/>
                <a:ext cx="909" cy="26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spAutoFit/>
              </a:bodyPr>
              <a:lstStyle/>
              <a:p>
                <a:pPr eaLnBrk="0" hangingPunct="0"/>
                <a:endParaRPr lang="pt-BR" sz="1600" i="0">
                  <a:latin typeface="Times New Roman"/>
                </a:endParaRPr>
              </a:p>
              <a:p>
                <a:pPr eaLnBrk="0" hangingPunct="0"/>
                <a:r>
                  <a:rPr lang="pt-BR" sz="1600" i="0">
                    <a:latin typeface="Times New Roman"/>
                  </a:rPr>
                  <a:t>MREQ - 0</a:t>
                </a:r>
              </a:p>
              <a:p>
                <a:pPr eaLnBrk="0" hangingPunct="0"/>
                <a:r>
                  <a:rPr lang="pt-BR" sz="1600" i="0">
                    <a:latin typeface="Times New Roman"/>
                  </a:rPr>
                  <a:t>RD - 0</a:t>
                </a:r>
              </a:p>
              <a:p>
                <a:pPr eaLnBrk="0" hangingPunct="0"/>
                <a:r>
                  <a:rPr lang="pt-BR" sz="1600" i="0">
                    <a:latin typeface="Times New Roman"/>
                  </a:rPr>
                  <a:t>MSYN</a:t>
                </a:r>
              </a:p>
              <a:p>
                <a:pPr eaLnBrk="0" hangingPunct="0"/>
                <a:endParaRPr lang="pt-BR" sz="1600" i="0">
                  <a:latin typeface="Times New Roman"/>
                </a:endParaRPr>
              </a:p>
              <a:p>
                <a:pPr eaLnBrk="0" hangingPunct="0"/>
                <a:endParaRPr lang="pt-BR" sz="1600" i="0">
                  <a:latin typeface="Times New Roman"/>
                </a:endParaRPr>
              </a:p>
              <a:p>
                <a:pPr eaLnBrk="0" hangingPunct="0"/>
                <a:r>
                  <a:rPr lang="pt-BR" sz="1600" i="0">
                    <a:latin typeface="Times New Roman"/>
                  </a:rPr>
                  <a:t>Memória libera</a:t>
                </a:r>
              </a:p>
              <a:p>
                <a:pPr eaLnBrk="0" hangingPunct="0"/>
                <a:r>
                  <a:rPr lang="pt-BR" sz="1600" i="0">
                    <a:latin typeface="Times New Roman"/>
                  </a:rPr>
                  <a:t>dados</a:t>
                </a:r>
              </a:p>
              <a:p>
                <a:pPr eaLnBrk="0" hangingPunct="0"/>
                <a:r>
                  <a:rPr lang="pt-BR" sz="1600" i="0">
                    <a:latin typeface="Times New Roman"/>
                  </a:rPr>
                  <a:t>SSYN - 0</a:t>
                </a:r>
              </a:p>
              <a:p>
                <a:pPr eaLnBrk="0" hangingPunct="0"/>
                <a:endParaRPr lang="pt-BR" sz="1600" i="0">
                  <a:latin typeface="Times New Roman"/>
                </a:endParaRPr>
              </a:p>
              <a:p>
                <a:pPr eaLnBrk="0" hangingPunct="0"/>
                <a:endParaRPr lang="pt-BR" sz="1600" i="0">
                  <a:latin typeface="Times New Roman"/>
                </a:endParaRPr>
              </a:p>
              <a:p>
                <a:pPr eaLnBrk="0" hangingPunct="0"/>
                <a:r>
                  <a:rPr lang="pt-BR" sz="1600" i="0">
                    <a:latin typeface="Times New Roman"/>
                  </a:rPr>
                  <a:t>CPU lê dados</a:t>
                </a:r>
              </a:p>
              <a:p>
                <a:pPr eaLnBrk="0" hangingPunct="0"/>
                <a:r>
                  <a:rPr lang="pt-BR" sz="1600" i="0">
                    <a:latin typeface="Times New Roman"/>
                  </a:rPr>
                  <a:t>e desabilita</a:t>
                </a:r>
              </a:p>
              <a:p>
                <a:pPr eaLnBrk="0" hangingPunct="0"/>
                <a:r>
                  <a:rPr lang="pt-BR" sz="1600" i="0">
                    <a:latin typeface="Times New Roman"/>
                  </a:rPr>
                  <a:t>MREQ - 1</a:t>
                </a:r>
              </a:p>
              <a:p>
                <a:pPr eaLnBrk="0" hangingPunct="0"/>
                <a:r>
                  <a:rPr lang="pt-BR" sz="1600" i="0">
                    <a:latin typeface="Times New Roman"/>
                  </a:rPr>
                  <a:t>RD - 1</a:t>
                </a:r>
              </a:p>
              <a:p>
                <a:pPr eaLnBrk="0" hangingPunct="0"/>
                <a:r>
                  <a:rPr lang="pt-BR" sz="1600" i="0">
                    <a:latin typeface="Times New Roman"/>
                  </a:rPr>
                  <a:t>MSYN -1</a:t>
                </a:r>
              </a:p>
              <a:p>
                <a:pPr eaLnBrk="0" hangingPunct="0"/>
                <a:endParaRPr lang="pt-BR" sz="1600" i="0">
                  <a:latin typeface="Times New Roman"/>
                </a:endParaRPr>
              </a:p>
            </p:txBody>
          </p:sp>
          <p:sp>
            <p:nvSpPr>
              <p:cNvPr id="17541" name="Line 8"/>
              <p:cNvSpPr>
                <a:spLocks noChangeShapeType="1"/>
              </p:cNvSpPr>
              <p:nvPr/>
            </p:nvSpPr>
            <p:spPr bwMode="auto">
              <a:xfrm>
                <a:off x="3888" y="1342"/>
                <a:ext cx="37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542" name="Line 9"/>
              <p:cNvSpPr>
                <a:spLocks noChangeShapeType="1"/>
              </p:cNvSpPr>
              <p:nvPr/>
            </p:nvSpPr>
            <p:spPr bwMode="auto">
              <a:xfrm>
                <a:off x="3872" y="1507"/>
                <a:ext cx="19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543" name="Line 10"/>
              <p:cNvSpPr>
                <a:spLocks noChangeShapeType="1"/>
              </p:cNvSpPr>
              <p:nvPr/>
            </p:nvSpPr>
            <p:spPr bwMode="auto">
              <a:xfrm>
                <a:off x="3872" y="1657"/>
                <a:ext cx="38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544" name="Line 11"/>
              <p:cNvSpPr>
                <a:spLocks noChangeShapeType="1"/>
              </p:cNvSpPr>
              <p:nvPr/>
            </p:nvSpPr>
            <p:spPr bwMode="auto">
              <a:xfrm>
                <a:off x="3872" y="2423"/>
                <a:ext cx="353" cy="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545" name="Line 12"/>
              <p:cNvSpPr>
                <a:spLocks noChangeShapeType="1"/>
              </p:cNvSpPr>
              <p:nvPr/>
            </p:nvSpPr>
            <p:spPr bwMode="auto">
              <a:xfrm>
                <a:off x="3888" y="3037"/>
                <a:ext cx="38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546" name="Line 13"/>
              <p:cNvSpPr>
                <a:spLocks noChangeShapeType="1"/>
              </p:cNvSpPr>
              <p:nvPr/>
            </p:nvSpPr>
            <p:spPr bwMode="auto">
              <a:xfrm>
                <a:off x="3888" y="3187"/>
                <a:ext cx="19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547" name="Line 14"/>
              <p:cNvSpPr>
                <a:spLocks noChangeShapeType="1"/>
              </p:cNvSpPr>
              <p:nvPr/>
            </p:nvSpPr>
            <p:spPr bwMode="auto">
              <a:xfrm>
                <a:off x="3888" y="3352"/>
                <a:ext cx="38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548" name="Rectangle 15"/>
              <p:cNvSpPr>
                <a:spLocks noChangeArrowheads="1"/>
              </p:cNvSpPr>
              <p:nvPr/>
            </p:nvSpPr>
            <p:spPr bwMode="auto">
              <a:xfrm>
                <a:off x="3794" y="1271"/>
                <a:ext cx="1032" cy="562"/>
              </a:xfrm>
              <a:prstGeom prst="rect">
                <a:avLst/>
              </a:prstGeom>
              <a:noFill/>
              <a:ln w="12700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549" name="Rectangle 16"/>
              <p:cNvSpPr>
                <a:spLocks noChangeArrowheads="1"/>
              </p:cNvSpPr>
              <p:nvPr/>
            </p:nvSpPr>
            <p:spPr bwMode="auto">
              <a:xfrm>
                <a:off x="3800" y="2066"/>
                <a:ext cx="1032" cy="562"/>
              </a:xfrm>
              <a:prstGeom prst="rect">
                <a:avLst/>
              </a:prstGeom>
              <a:noFill/>
              <a:ln w="12700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550" name="Rectangle 17"/>
              <p:cNvSpPr>
                <a:spLocks noChangeArrowheads="1"/>
              </p:cNvSpPr>
              <p:nvPr/>
            </p:nvSpPr>
            <p:spPr bwMode="auto">
              <a:xfrm>
                <a:off x="3800" y="2852"/>
                <a:ext cx="1032" cy="841"/>
              </a:xfrm>
              <a:prstGeom prst="rect">
                <a:avLst/>
              </a:prstGeom>
              <a:noFill/>
              <a:ln w="12700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551" name="Line 18"/>
              <p:cNvSpPr>
                <a:spLocks noChangeShapeType="1"/>
              </p:cNvSpPr>
              <p:nvPr/>
            </p:nvSpPr>
            <p:spPr bwMode="auto">
              <a:xfrm>
                <a:off x="4293" y="1853"/>
                <a:ext cx="0" cy="239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stealth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552" name="Line 19"/>
              <p:cNvSpPr>
                <a:spLocks noChangeShapeType="1"/>
              </p:cNvSpPr>
              <p:nvPr/>
            </p:nvSpPr>
            <p:spPr bwMode="auto">
              <a:xfrm>
                <a:off x="4294" y="2633"/>
                <a:ext cx="6" cy="23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stealth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553" name="Line 20"/>
              <p:cNvSpPr>
                <a:spLocks noChangeShapeType="1"/>
              </p:cNvSpPr>
              <p:nvPr/>
            </p:nvSpPr>
            <p:spPr bwMode="auto">
              <a:xfrm>
                <a:off x="3866" y="3522"/>
                <a:ext cx="41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7417" name="Rectangle 22"/>
            <p:cNvSpPr>
              <a:spLocks noChangeArrowheads="1"/>
            </p:cNvSpPr>
            <p:nvPr/>
          </p:nvSpPr>
          <p:spPr bwMode="auto">
            <a:xfrm>
              <a:off x="1179" y="3758"/>
              <a:ext cx="2311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600" i="0">
                  <a:latin typeface="Times New Roman"/>
                </a:rPr>
                <a:t>MSYN - sinal de sincronização do mestre</a:t>
              </a:r>
            </a:p>
            <a:p>
              <a:pPr eaLnBrk="0" hangingPunct="0"/>
              <a:r>
                <a:rPr lang="pt-BR" sz="1600" i="0">
                  <a:latin typeface="Times New Roman"/>
                </a:rPr>
                <a:t>SSYN - sinal de sincronização do escravo</a:t>
              </a:r>
              <a:r>
                <a:rPr lang="pt-BR" i="0">
                  <a:latin typeface="Times New Roman"/>
                </a:rPr>
                <a:t> </a:t>
              </a:r>
            </a:p>
          </p:txBody>
        </p:sp>
        <p:sp>
          <p:nvSpPr>
            <p:cNvPr id="24599" name="Rectangle 23"/>
            <p:cNvSpPr>
              <a:spLocks noChangeArrowheads="1"/>
            </p:cNvSpPr>
            <p:nvPr/>
          </p:nvSpPr>
          <p:spPr bwMode="auto">
            <a:xfrm>
              <a:off x="225" y="1388"/>
              <a:ext cx="3177" cy="227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7419" name="Group 29"/>
            <p:cNvGrpSpPr>
              <a:grpSpLocks/>
            </p:cNvGrpSpPr>
            <p:nvPr/>
          </p:nvGrpSpPr>
          <p:grpSpPr bwMode="auto">
            <a:xfrm>
              <a:off x="717" y="2029"/>
              <a:ext cx="2504" cy="206"/>
              <a:chOff x="717" y="2029"/>
              <a:chExt cx="2504" cy="206"/>
            </a:xfrm>
          </p:grpSpPr>
          <p:sp>
            <p:nvSpPr>
              <p:cNvPr id="17535" name="Line 24"/>
              <p:cNvSpPr>
                <a:spLocks noChangeShapeType="1"/>
              </p:cNvSpPr>
              <p:nvPr/>
            </p:nvSpPr>
            <p:spPr bwMode="auto">
              <a:xfrm>
                <a:off x="717" y="2029"/>
                <a:ext cx="5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536" name="Line 25"/>
              <p:cNvSpPr>
                <a:spLocks noChangeShapeType="1"/>
              </p:cNvSpPr>
              <p:nvPr/>
            </p:nvSpPr>
            <p:spPr bwMode="auto">
              <a:xfrm>
                <a:off x="1258" y="2030"/>
                <a:ext cx="141" cy="20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537" name="Line 26"/>
              <p:cNvSpPr>
                <a:spLocks noChangeShapeType="1"/>
              </p:cNvSpPr>
              <p:nvPr/>
            </p:nvSpPr>
            <p:spPr bwMode="auto">
              <a:xfrm>
                <a:off x="1400" y="2235"/>
                <a:ext cx="119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538" name="Line 27"/>
              <p:cNvSpPr>
                <a:spLocks noChangeShapeType="1"/>
              </p:cNvSpPr>
              <p:nvPr/>
            </p:nvSpPr>
            <p:spPr bwMode="auto">
              <a:xfrm flipV="1">
                <a:off x="2595" y="2030"/>
                <a:ext cx="142" cy="20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539" name="Line 28"/>
              <p:cNvSpPr>
                <a:spLocks noChangeShapeType="1"/>
              </p:cNvSpPr>
              <p:nvPr/>
            </p:nvSpPr>
            <p:spPr bwMode="auto">
              <a:xfrm>
                <a:off x="2739" y="2029"/>
                <a:ext cx="48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7420" name="Rectangle 30"/>
            <p:cNvSpPr>
              <a:spLocks noChangeArrowheads="1"/>
            </p:cNvSpPr>
            <p:nvPr/>
          </p:nvSpPr>
          <p:spPr bwMode="auto">
            <a:xfrm>
              <a:off x="268" y="2097"/>
              <a:ext cx="4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400" i="0">
                  <a:latin typeface="Times New Roman"/>
                </a:rPr>
                <a:t>MREQ</a:t>
              </a:r>
            </a:p>
          </p:txBody>
        </p:sp>
        <p:sp>
          <p:nvSpPr>
            <p:cNvPr id="17421" name="Rectangle 31"/>
            <p:cNvSpPr>
              <a:spLocks noChangeArrowheads="1"/>
            </p:cNvSpPr>
            <p:nvPr/>
          </p:nvSpPr>
          <p:spPr bwMode="auto">
            <a:xfrm>
              <a:off x="251" y="2447"/>
              <a:ext cx="27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400" i="0">
                  <a:latin typeface="Times New Roman"/>
                </a:rPr>
                <a:t>RD</a:t>
              </a:r>
            </a:p>
          </p:txBody>
        </p:sp>
        <p:sp>
          <p:nvSpPr>
            <p:cNvPr id="17422" name="Line 32"/>
            <p:cNvSpPr>
              <a:spLocks noChangeShapeType="1"/>
            </p:cNvSpPr>
            <p:nvPr/>
          </p:nvSpPr>
          <p:spPr bwMode="auto">
            <a:xfrm>
              <a:off x="313" y="2095"/>
              <a:ext cx="2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3" name="Line 33"/>
            <p:cNvSpPr>
              <a:spLocks noChangeShapeType="1"/>
            </p:cNvSpPr>
            <p:nvPr/>
          </p:nvSpPr>
          <p:spPr bwMode="auto">
            <a:xfrm>
              <a:off x="313" y="2460"/>
              <a:ext cx="10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7424" name="Group 86"/>
            <p:cNvGrpSpPr>
              <a:grpSpLocks/>
            </p:cNvGrpSpPr>
            <p:nvPr/>
          </p:nvGrpSpPr>
          <p:grpSpPr bwMode="auto">
            <a:xfrm>
              <a:off x="245" y="3055"/>
              <a:ext cx="2974" cy="219"/>
              <a:chOff x="245" y="3055"/>
              <a:chExt cx="2974" cy="219"/>
            </a:xfrm>
          </p:grpSpPr>
          <p:sp>
            <p:nvSpPr>
              <p:cNvPr id="17483" name="Line 34"/>
              <p:cNvSpPr>
                <a:spLocks noChangeShapeType="1"/>
              </p:cNvSpPr>
              <p:nvPr/>
            </p:nvSpPr>
            <p:spPr bwMode="auto">
              <a:xfrm>
                <a:off x="2341" y="3259"/>
                <a:ext cx="32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84" name="Line 35"/>
              <p:cNvSpPr>
                <a:spLocks noChangeShapeType="1"/>
              </p:cNvSpPr>
              <p:nvPr/>
            </p:nvSpPr>
            <p:spPr bwMode="auto">
              <a:xfrm>
                <a:off x="2377" y="3055"/>
                <a:ext cx="29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85" name="Line 36"/>
              <p:cNvSpPr>
                <a:spLocks noChangeShapeType="1"/>
              </p:cNvSpPr>
              <p:nvPr/>
            </p:nvSpPr>
            <p:spPr bwMode="auto">
              <a:xfrm flipH="1" flipV="1">
                <a:off x="2668" y="3056"/>
                <a:ext cx="220" cy="20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86" name="Line 37"/>
              <p:cNvSpPr>
                <a:spLocks noChangeShapeType="1"/>
              </p:cNvSpPr>
              <p:nvPr/>
            </p:nvSpPr>
            <p:spPr bwMode="auto">
              <a:xfrm flipV="1">
                <a:off x="2668" y="3056"/>
                <a:ext cx="220" cy="20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87" name="Line 38"/>
              <p:cNvSpPr>
                <a:spLocks noChangeShapeType="1"/>
              </p:cNvSpPr>
              <p:nvPr/>
            </p:nvSpPr>
            <p:spPr bwMode="auto">
              <a:xfrm>
                <a:off x="2890" y="3265"/>
                <a:ext cx="32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88" name="Line 39"/>
              <p:cNvSpPr>
                <a:spLocks noChangeShapeType="1"/>
              </p:cNvSpPr>
              <p:nvPr/>
            </p:nvSpPr>
            <p:spPr bwMode="auto">
              <a:xfrm>
                <a:off x="2890" y="3055"/>
                <a:ext cx="2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7489" name="Group 42"/>
              <p:cNvGrpSpPr>
                <a:grpSpLocks/>
              </p:cNvGrpSpPr>
              <p:nvPr/>
            </p:nvGrpSpPr>
            <p:grpSpPr bwMode="auto">
              <a:xfrm>
                <a:off x="2157" y="3056"/>
                <a:ext cx="219" cy="203"/>
                <a:chOff x="2157" y="3056"/>
                <a:chExt cx="219" cy="203"/>
              </a:xfrm>
            </p:grpSpPr>
            <p:sp>
              <p:nvSpPr>
                <p:cNvPr id="17533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2157" y="3056"/>
                  <a:ext cx="183" cy="20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534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2157" y="3056"/>
                  <a:ext cx="219" cy="20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490" name="Line 43"/>
              <p:cNvSpPr>
                <a:spLocks noChangeShapeType="1"/>
              </p:cNvSpPr>
              <p:nvPr/>
            </p:nvSpPr>
            <p:spPr bwMode="auto">
              <a:xfrm flipH="1">
                <a:off x="694" y="3055"/>
                <a:ext cx="146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91" name="Line 44"/>
              <p:cNvSpPr>
                <a:spLocks noChangeShapeType="1"/>
              </p:cNvSpPr>
              <p:nvPr/>
            </p:nvSpPr>
            <p:spPr bwMode="auto">
              <a:xfrm flipH="1">
                <a:off x="694" y="3273"/>
                <a:ext cx="146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92" name="Rectangle 45"/>
              <p:cNvSpPr>
                <a:spLocks noChangeArrowheads="1"/>
              </p:cNvSpPr>
              <p:nvPr/>
            </p:nvSpPr>
            <p:spPr bwMode="auto">
              <a:xfrm>
                <a:off x="245" y="3082"/>
                <a:ext cx="377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spAutoFit/>
              </a:bodyPr>
              <a:lstStyle/>
              <a:p>
                <a:pPr eaLnBrk="0" hangingPunct="0"/>
                <a:r>
                  <a:rPr lang="pt-BR" sz="1400" i="0">
                    <a:latin typeface="Times New Roman"/>
                  </a:rPr>
                  <a:t>dados</a:t>
                </a:r>
              </a:p>
            </p:txBody>
          </p:sp>
          <p:grpSp>
            <p:nvGrpSpPr>
              <p:cNvPr id="17493" name="Group 52"/>
              <p:cNvGrpSpPr>
                <a:grpSpLocks/>
              </p:cNvGrpSpPr>
              <p:nvPr/>
            </p:nvGrpSpPr>
            <p:grpSpPr bwMode="auto">
              <a:xfrm>
                <a:off x="694" y="3056"/>
                <a:ext cx="328" cy="203"/>
                <a:chOff x="694" y="3056"/>
                <a:chExt cx="328" cy="203"/>
              </a:xfrm>
            </p:grpSpPr>
            <p:grpSp>
              <p:nvGrpSpPr>
                <p:cNvPr id="17527" name="Group 48"/>
                <p:cNvGrpSpPr>
                  <a:grpSpLocks/>
                </p:cNvGrpSpPr>
                <p:nvPr/>
              </p:nvGrpSpPr>
              <p:grpSpPr bwMode="auto">
                <a:xfrm>
                  <a:off x="694" y="3056"/>
                  <a:ext cx="182" cy="203"/>
                  <a:chOff x="694" y="3056"/>
                  <a:chExt cx="182" cy="203"/>
                </a:xfrm>
              </p:grpSpPr>
              <p:sp>
                <p:nvSpPr>
                  <p:cNvPr id="17531" name="Line 4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694" y="3056"/>
                    <a:ext cx="109" cy="203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532" name="Line 4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67" y="3056"/>
                    <a:ext cx="109" cy="203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7528" name="Group 51"/>
                <p:cNvGrpSpPr>
                  <a:grpSpLocks/>
                </p:cNvGrpSpPr>
                <p:nvPr/>
              </p:nvGrpSpPr>
              <p:grpSpPr bwMode="auto">
                <a:xfrm>
                  <a:off x="839" y="3056"/>
                  <a:ext cx="183" cy="203"/>
                  <a:chOff x="839" y="3056"/>
                  <a:chExt cx="183" cy="203"/>
                </a:xfrm>
              </p:grpSpPr>
              <p:sp>
                <p:nvSpPr>
                  <p:cNvPr id="17529" name="Line 4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39" y="3056"/>
                    <a:ext cx="109" cy="203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530" name="Line 5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914" y="3056"/>
                    <a:ext cx="108" cy="203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7494" name="Group 55"/>
              <p:cNvGrpSpPr>
                <a:grpSpLocks/>
              </p:cNvGrpSpPr>
              <p:nvPr/>
            </p:nvGrpSpPr>
            <p:grpSpPr bwMode="auto">
              <a:xfrm>
                <a:off x="986" y="3056"/>
                <a:ext cx="183" cy="203"/>
                <a:chOff x="986" y="3056"/>
                <a:chExt cx="183" cy="203"/>
              </a:xfrm>
            </p:grpSpPr>
            <p:sp>
              <p:nvSpPr>
                <p:cNvPr id="17525" name="Line 53"/>
                <p:cNvSpPr>
                  <a:spLocks noChangeShapeType="1"/>
                </p:cNvSpPr>
                <p:nvPr/>
              </p:nvSpPr>
              <p:spPr bwMode="auto">
                <a:xfrm flipH="1">
                  <a:off x="986" y="3056"/>
                  <a:ext cx="110" cy="20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526" name="Line 54"/>
                <p:cNvSpPr>
                  <a:spLocks noChangeShapeType="1"/>
                </p:cNvSpPr>
                <p:nvPr/>
              </p:nvSpPr>
              <p:spPr bwMode="auto">
                <a:xfrm flipH="1">
                  <a:off x="1059" y="3056"/>
                  <a:ext cx="110" cy="20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7495" name="Group 58"/>
              <p:cNvGrpSpPr>
                <a:grpSpLocks/>
              </p:cNvGrpSpPr>
              <p:nvPr/>
            </p:nvGrpSpPr>
            <p:grpSpPr bwMode="auto">
              <a:xfrm>
                <a:off x="1133" y="3056"/>
                <a:ext cx="181" cy="203"/>
                <a:chOff x="1133" y="3056"/>
                <a:chExt cx="181" cy="203"/>
              </a:xfrm>
            </p:grpSpPr>
            <p:sp>
              <p:nvSpPr>
                <p:cNvPr id="17523" name="Line 56"/>
                <p:cNvSpPr>
                  <a:spLocks noChangeShapeType="1"/>
                </p:cNvSpPr>
                <p:nvPr/>
              </p:nvSpPr>
              <p:spPr bwMode="auto">
                <a:xfrm flipH="1">
                  <a:off x="1133" y="3056"/>
                  <a:ext cx="108" cy="20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524" name="Line 57"/>
                <p:cNvSpPr>
                  <a:spLocks noChangeShapeType="1"/>
                </p:cNvSpPr>
                <p:nvPr/>
              </p:nvSpPr>
              <p:spPr bwMode="auto">
                <a:xfrm flipH="1">
                  <a:off x="1206" y="3056"/>
                  <a:ext cx="108" cy="20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7496" name="Group 65"/>
              <p:cNvGrpSpPr>
                <a:grpSpLocks/>
              </p:cNvGrpSpPr>
              <p:nvPr/>
            </p:nvGrpSpPr>
            <p:grpSpPr bwMode="auto">
              <a:xfrm>
                <a:off x="1279" y="3056"/>
                <a:ext cx="329" cy="203"/>
                <a:chOff x="1279" y="3056"/>
                <a:chExt cx="329" cy="203"/>
              </a:xfrm>
            </p:grpSpPr>
            <p:grpSp>
              <p:nvGrpSpPr>
                <p:cNvPr id="17517" name="Group 61"/>
                <p:cNvGrpSpPr>
                  <a:grpSpLocks/>
                </p:cNvGrpSpPr>
                <p:nvPr/>
              </p:nvGrpSpPr>
              <p:grpSpPr bwMode="auto">
                <a:xfrm>
                  <a:off x="1279" y="3056"/>
                  <a:ext cx="182" cy="203"/>
                  <a:chOff x="1279" y="3056"/>
                  <a:chExt cx="182" cy="203"/>
                </a:xfrm>
              </p:grpSpPr>
              <p:sp>
                <p:nvSpPr>
                  <p:cNvPr id="17521" name="Line 5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279" y="3056"/>
                    <a:ext cx="110" cy="203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522" name="Line 6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353" y="3056"/>
                    <a:ext cx="108" cy="203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7518" name="Group 64"/>
                <p:cNvGrpSpPr>
                  <a:grpSpLocks/>
                </p:cNvGrpSpPr>
                <p:nvPr/>
              </p:nvGrpSpPr>
              <p:grpSpPr bwMode="auto">
                <a:xfrm>
                  <a:off x="1426" y="3056"/>
                  <a:ext cx="182" cy="203"/>
                  <a:chOff x="1426" y="3056"/>
                  <a:chExt cx="182" cy="203"/>
                </a:xfrm>
              </p:grpSpPr>
              <p:sp>
                <p:nvSpPr>
                  <p:cNvPr id="17519" name="Line 6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426" y="3056"/>
                    <a:ext cx="108" cy="203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520" name="Line 6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498" y="3056"/>
                    <a:ext cx="110" cy="203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7497" name="Group 72"/>
              <p:cNvGrpSpPr>
                <a:grpSpLocks/>
              </p:cNvGrpSpPr>
              <p:nvPr/>
            </p:nvGrpSpPr>
            <p:grpSpPr bwMode="auto">
              <a:xfrm>
                <a:off x="1573" y="3056"/>
                <a:ext cx="327" cy="203"/>
                <a:chOff x="1573" y="3056"/>
                <a:chExt cx="327" cy="203"/>
              </a:xfrm>
            </p:grpSpPr>
            <p:grpSp>
              <p:nvGrpSpPr>
                <p:cNvPr id="17511" name="Group 68"/>
                <p:cNvGrpSpPr>
                  <a:grpSpLocks/>
                </p:cNvGrpSpPr>
                <p:nvPr/>
              </p:nvGrpSpPr>
              <p:grpSpPr bwMode="auto">
                <a:xfrm>
                  <a:off x="1573" y="3056"/>
                  <a:ext cx="182" cy="203"/>
                  <a:chOff x="1573" y="3056"/>
                  <a:chExt cx="182" cy="203"/>
                </a:xfrm>
              </p:grpSpPr>
              <p:sp>
                <p:nvSpPr>
                  <p:cNvPr id="17515" name="Line 6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573" y="3056"/>
                    <a:ext cx="107" cy="203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516" name="Line 6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645" y="3056"/>
                    <a:ext cx="110" cy="203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7512" name="Group 71"/>
                <p:cNvGrpSpPr>
                  <a:grpSpLocks/>
                </p:cNvGrpSpPr>
                <p:nvPr/>
              </p:nvGrpSpPr>
              <p:grpSpPr bwMode="auto">
                <a:xfrm>
                  <a:off x="1718" y="3056"/>
                  <a:ext cx="182" cy="203"/>
                  <a:chOff x="1718" y="3056"/>
                  <a:chExt cx="182" cy="203"/>
                </a:xfrm>
              </p:grpSpPr>
              <p:sp>
                <p:nvSpPr>
                  <p:cNvPr id="17513" name="Line 6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718" y="3056"/>
                    <a:ext cx="110" cy="203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514" name="Line 7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792" y="3056"/>
                    <a:ext cx="108" cy="203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7498" name="Group 75"/>
              <p:cNvGrpSpPr>
                <a:grpSpLocks/>
              </p:cNvGrpSpPr>
              <p:nvPr/>
            </p:nvGrpSpPr>
            <p:grpSpPr bwMode="auto">
              <a:xfrm>
                <a:off x="1865" y="3056"/>
                <a:ext cx="182" cy="203"/>
                <a:chOff x="1865" y="3056"/>
                <a:chExt cx="182" cy="203"/>
              </a:xfrm>
            </p:grpSpPr>
            <p:sp>
              <p:nvSpPr>
                <p:cNvPr id="17509" name="Line 73"/>
                <p:cNvSpPr>
                  <a:spLocks noChangeShapeType="1"/>
                </p:cNvSpPr>
                <p:nvPr/>
              </p:nvSpPr>
              <p:spPr bwMode="auto">
                <a:xfrm flipH="1">
                  <a:off x="1865" y="3056"/>
                  <a:ext cx="108" cy="20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510" name="Line 74"/>
                <p:cNvSpPr>
                  <a:spLocks noChangeShapeType="1"/>
                </p:cNvSpPr>
                <p:nvPr/>
              </p:nvSpPr>
              <p:spPr bwMode="auto">
                <a:xfrm flipH="1">
                  <a:off x="1938" y="3056"/>
                  <a:ext cx="109" cy="20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499" name="Line 76"/>
              <p:cNvSpPr>
                <a:spLocks noChangeShapeType="1"/>
              </p:cNvSpPr>
              <p:nvPr/>
            </p:nvSpPr>
            <p:spPr bwMode="auto">
              <a:xfrm flipH="1">
                <a:off x="2012" y="3056"/>
                <a:ext cx="109" cy="20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500" name="Line 77"/>
              <p:cNvSpPr>
                <a:spLocks noChangeShapeType="1"/>
              </p:cNvSpPr>
              <p:nvPr/>
            </p:nvSpPr>
            <p:spPr bwMode="auto">
              <a:xfrm flipH="1">
                <a:off x="2085" y="3090"/>
                <a:ext cx="108" cy="16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7501" name="Group 84"/>
              <p:cNvGrpSpPr>
                <a:grpSpLocks/>
              </p:cNvGrpSpPr>
              <p:nvPr/>
            </p:nvGrpSpPr>
            <p:grpSpPr bwMode="auto">
              <a:xfrm>
                <a:off x="2890" y="3056"/>
                <a:ext cx="329" cy="203"/>
                <a:chOff x="2890" y="3056"/>
                <a:chExt cx="329" cy="203"/>
              </a:xfrm>
            </p:grpSpPr>
            <p:grpSp>
              <p:nvGrpSpPr>
                <p:cNvPr id="17503" name="Group 80"/>
                <p:cNvGrpSpPr>
                  <a:grpSpLocks/>
                </p:cNvGrpSpPr>
                <p:nvPr/>
              </p:nvGrpSpPr>
              <p:grpSpPr bwMode="auto">
                <a:xfrm>
                  <a:off x="2890" y="3056"/>
                  <a:ext cx="182" cy="203"/>
                  <a:chOff x="2890" y="3056"/>
                  <a:chExt cx="182" cy="203"/>
                </a:xfrm>
              </p:grpSpPr>
              <p:sp>
                <p:nvSpPr>
                  <p:cNvPr id="17507" name="Line 7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890" y="3056"/>
                    <a:ext cx="109" cy="203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508" name="Line 7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964" y="3056"/>
                    <a:ext cx="108" cy="203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7504" name="Group 83"/>
                <p:cNvGrpSpPr>
                  <a:grpSpLocks/>
                </p:cNvGrpSpPr>
                <p:nvPr/>
              </p:nvGrpSpPr>
              <p:grpSpPr bwMode="auto">
                <a:xfrm>
                  <a:off x="3036" y="3056"/>
                  <a:ext cx="183" cy="203"/>
                  <a:chOff x="3036" y="3056"/>
                  <a:chExt cx="183" cy="203"/>
                </a:xfrm>
              </p:grpSpPr>
              <p:sp>
                <p:nvSpPr>
                  <p:cNvPr id="17505" name="Line 8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036" y="3056"/>
                    <a:ext cx="110" cy="203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506" name="Line 8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109" y="3056"/>
                    <a:ext cx="110" cy="203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7502" name="Rectangle 85"/>
              <p:cNvSpPr>
                <a:spLocks noChangeArrowheads="1"/>
              </p:cNvSpPr>
              <p:nvPr/>
            </p:nvSpPr>
            <p:spPr bwMode="auto">
              <a:xfrm>
                <a:off x="2336" y="3082"/>
                <a:ext cx="377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spAutoFit/>
              </a:bodyPr>
              <a:lstStyle/>
              <a:p>
                <a:pPr eaLnBrk="0" hangingPunct="0"/>
                <a:r>
                  <a:rPr lang="pt-BR" sz="1400" i="0">
                    <a:latin typeface="Times New Roman"/>
                  </a:rPr>
                  <a:t>dados</a:t>
                </a:r>
              </a:p>
            </p:txBody>
          </p:sp>
        </p:grpSp>
        <p:grpSp>
          <p:nvGrpSpPr>
            <p:cNvPr id="17425" name="Group 89"/>
            <p:cNvGrpSpPr>
              <a:grpSpLocks/>
            </p:cNvGrpSpPr>
            <p:nvPr/>
          </p:nvGrpSpPr>
          <p:grpSpPr bwMode="auto">
            <a:xfrm>
              <a:off x="1126" y="1625"/>
              <a:ext cx="114" cy="217"/>
              <a:chOff x="1126" y="1625"/>
              <a:chExt cx="114" cy="217"/>
            </a:xfrm>
          </p:grpSpPr>
          <p:sp>
            <p:nvSpPr>
              <p:cNvPr id="17481" name="Line 87"/>
              <p:cNvSpPr>
                <a:spLocks noChangeShapeType="1"/>
              </p:cNvSpPr>
              <p:nvPr/>
            </p:nvSpPr>
            <p:spPr bwMode="auto">
              <a:xfrm flipH="1" flipV="1">
                <a:off x="1126" y="1625"/>
                <a:ext cx="94" cy="21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82" name="Line 88"/>
              <p:cNvSpPr>
                <a:spLocks noChangeShapeType="1"/>
              </p:cNvSpPr>
              <p:nvPr/>
            </p:nvSpPr>
            <p:spPr bwMode="auto">
              <a:xfrm flipV="1">
                <a:off x="1127" y="1625"/>
                <a:ext cx="113" cy="21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7426" name="Line 90"/>
            <p:cNvSpPr>
              <a:spLocks noChangeShapeType="1"/>
            </p:cNvSpPr>
            <p:nvPr/>
          </p:nvSpPr>
          <p:spPr bwMode="auto">
            <a:xfrm>
              <a:off x="719" y="1859"/>
              <a:ext cx="37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7" name="Line 91"/>
            <p:cNvSpPr>
              <a:spLocks noChangeShapeType="1"/>
            </p:cNvSpPr>
            <p:nvPr/>
          </p:nvSpPr>
          <p:spPr bwMode="auto">
            <a:xfrm>
              <a:off x="746" y="1624"/>
              <a:ext cx="3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8" name="Line 92"/>
            <p:cNvSpPr>
              <a:spLocks noChangeShapeType="1"/>
            </p:cNvSpPr>
            <p:nvPr/>
          </p:nvSpPr>
          <p:spPr bwMode="auto">
            <a:xfrm>
              <a:off x="1241" y="1842"/>
              <a:ext cx="15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9" name="Line 93"/>
            <p:cNvSpPr>
              <a:spLocks noChangeShapeType="1"/>
            </p:cNvSpPr>
            <p:nvPr/>
          </p:nvSpPr>
          <p:spPr bwMode="auto">
            <a:xfrm>
              <a:off x="1241" y="1624"/>
              <a:ext cx="15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7430" name="Group 96"/>
            <p:cNvGrpSpPr>
              <a:grpSpLocks/>
            </p:cNvGrpSpPr>
            <p:nvPr/>
          </p:nvGrpSpPr>
          <p:grpSpPr bwMode="auto">
            <a:xfrm>
              <a:off x="2765" y="1625"/>
              <a:ext cx="112" cy="217"/>
              <a:chOff x="2765" y="1625"/>
              <a:chExt cx="112" cy="217"/>
            </a:xfrm>
          </p:grpSpPr>
          <p:sp>
            <p:nvSpPr>
              <p:cNvPr id="17479" name="Line 94"/>
              <p:cNvSpPr>
                <a:spLocks noChangeShapeType="1"/>
              </p:cNvSpPr>
              <p:nvPr/>
            </p:nvSpPr>
            <p:spPr bwMode="auto">
              <a:xfrm flipH="1" flipV="1">
                <a:off x="2765" y="1625"/>
                <a:ext cx="112" cy="21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80" name="Line 95"/>
              <p:cNvSpPr>
                <a:spLocks noChangeShapeType="1"/>
              </p:cNvSpPr>
              <p:nvPr/>
            </p:nvSpPr>
            <p:spPr bwMode="auto">
              <a:xfrm flipV="1">
                <a:off x="2765" y="1625"/>
                <a:ext cx="112" cy="21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7431" name="Line 97"/>
            <p:cNvSpPr>
              <a:spLocks noChangeShapeType="1"/>
            </p:cNvSpPr>
            <p:nvPr/>
          </p:nvSpPr>
          <p:spPr bwMode="auto">
            <a:xfrm>
              <a:off x="2878" y="1850"/>
              <a:ext cx="34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2" name="Line 98"/>
            <p:cNvSpPr>
              <a:spLocks noChangeShapeType="1"/>
            </p:cNvSpPr>
            <p:nvPr/>
          </p:nvSpPr>
          <p:spPr bwMode="auto">
            <a:xfrm>
              <a:off x="2879" y="1624"/>
              <a:ext cx="3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3" name="Rectangle 99"/>
            <p:cNvSpPr>
              <a:spLocks noChangeArrowheads="1"/>
            </p:cNvSpPr>
            <p:nvPr/>
          </p:nvSpPr>
          <p:spPr bwMode="auto">
            <a:xfrm>
              <a:off x="279" y="1640"/>
              <a:ext cx="52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400" i="0">
                  <a:latin typeface="Times New Roman"/>
                </a:rPr>
                <a:t>endereço</a:t>
              </a:r>
            </a:p>
          </p:txBody>
        </p:sp>
        <p:grpSp>
          <p:nvGrpSpPr>
            <p:cNvPr id="17434" name="Group 106"/>
            <p:cNvGrpSpPr>
              <a:grpSpLocks/>
            </p:cNvGrpSpPr>
            <p:nvPr/>
          </p:nvGrpSpPr>
          <p:grpSpPr bwMode="auto">
            <a:xfrm>
              <a:off x="2879" y="1625"/>
              <a:ext cx="342" cy="217"/>
              <a:chOff x="2879" y="1625"/>
              <a:chExt cx="342" cy="217"/>
            </a:xfrm>
          </p:grpSpPr>
          <p:grpSp>
            <p:nvGrpSpPr>
              <p:cNvPr id="17473" name="Group 102"/>
              <p:cNvGrpSpPr>
                <a:grpSpLocks/>
              </p:cNvGrpSpPr>
              <p:nvPr/>
            </p:nvGrpSpPr>
            <p:grpSpPr bwMode="auto">
              <a:xfrm>
                <a:off x="2879" y="1625"/>
                <a:ext cx="189" cy="217"/>
                <a:chOff x="2879" y="1625"/>
                <a:chExt cx="189" cy="217"/>
              </a:xfrm>
            </p:grpSpPr>
            <p:sp>
              <p:nvSpPr>
                <p:cNvPr id="17477" name="Line 100"/>
                <p:cNvSpPr>
                  <a:spLocks noChangeShapeType="1"/>
                </p:cNvSpPr>
                <p:nvPr/>
              </p:nvSpPr>
              <p:spPr bwMode="auto">
                <a:xfrm flipH="1">
                  <a:off x="2879" y="1625"/>
                  <a:ext cx="113" cy="21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78" name="Line 101"/>
                <p:cNvSpPr>
                  <a:spLocks noChangeShapeType="1"/>
                </p:cNvSpPr>
                <p:nvPr/>
              </p:nvSpPr>
              <p:spPr bwMode="auto">
                <a:xfrm flipH="1">
                  <a:off x="2955" y="1625"/>
                  <a:ext cx="113" cy="21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7474" name="Group 105"/>
              <p:cNvGrpSpPr>
                <a:grpSpLocks/>
              </p:cNvGrpSpPr>
              <p:nvPr/>
            </p:nvGrpSpPr>
            <p:grpSpPr bwMode="auto">
              <a:xfrm>
                <a:off x="3031" y="1625"/>
                <a:ext cx="190" cy="217"/>
                <a:chOff x="3031" y="1625"/>
                <a:chExt cx="190" cy="217"/>
              </a:xfrm>
            </p:grpSpPr>
            <p:sp>
              <p:nvSpPr>
                <p:cNvPr id="17475" name="Line 103"/>
                <p:cNvSpPr>
                  <a:spLocks noChangeShapeType="1"/>
                </p:cNvSpPr>
                <p:nvPr/>
              </p:nvSpPr>
              <p:spPr bwMode="auto">
                <a:xfrm flipH="1">
                  <a:off x="3031" y="1625"/>
                  <a:ext cx="114" cy="21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76" name="Line 104"/>
                <p:cNvSpPr>
                  <a:spLocks noChangeShapeType="1"/>
                </p:cNvSpPr>
                <p:nvPr/>
              </p:nvSpPr>
              <p:spPr bwMode="auto">
                <a:xfrm flipH="1">
                  <a:off x="3107" y="1625"/>
                  <a:ext cx="114" cy="21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7435" name="Group 109"/>
            <p:cNvGrpSpPr>
              <a:grpSpLocks/>
            </p:cNvGrpSpPr>
            <p:nvPr/>
          </p:nvGrpSpPr>
          <p:grpSpPr bwMode="auto">
            <a:xfrm>
              <a:off x="783" y="1625"/>
              <a:ext cx="190" cy="217"/>
              <a:chOff x="783" y="1625"/>
              <a:chExt cx="190" cy="217"/>
            </a:xfrm>
          </p:grpSpPr>
          <p:sp>
            <p:nvSpPr>
              <p:cNvPr id="17471" name="Line 107"/>
              <p:cNvSpPr>
                <a:spLocks noChangeShapeType="1"/>
              </p:cNvSpPr>
              <p:nvPr/>
            </p:nvSpPr>
            <p:spPr bwMode="auto">
              <a:xfrm flipH="1">
                <a:off x="783" y="1625"/>
                <a:ext cx="115" cy="21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72" name="Line 108"/>
              <p:cNvSpPr>
                <a:spLocks noChangeShapeType="1"/>
              </p:cNvSpPr>
              <p:nvPr/>
            </p:nvSpPr>
            <p:spPr bwMode="auto">
              <a:xfrm flipH="1">
                <a:off x="861" y="1625"/>
                <a:ext cx="112" cy="21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7436" name="Line 110"/>
            <p:cNvSpPr>
              <a:spLocks noChangeShapeType="1"/>
            </p:cNvSpPr>
            <p:nvPr/>
          </p:nvSpPr>
          <p:spPr bwMode="auto">
            <a:xfrm flipH="1">
              <a:off x="936" y="1625"/>
              <a:ext cx="114" cy="21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7" name="Line 111"/>
            <p:cNvSpPr>
              <a:spLocks noChangeShapeType="1"/>
            </p:cNvSpPr>
            <p:nvPr/>
          </p:nvSpPr>
          <p:spPr bwMode="auto">
            <a:xfrm flipH="1">
              <a:off x="1013" y="1625"/>
              <a:ext cx="113" cy="21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8" name="Rectangle 112"/>
            <p:cNvSpPr>
              <a:spLocks noChangeArrowheads="1"/>
            </p:cNvSpPr>
            <p:nvPr/>
          </p:nvSpPr>
          <p:spPr bwMode="auto">
            <a:xfrm>
              <a:off x="1186" y="1666"/>
              <a:ext cx="151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400" i="0">
                  <a:latin typeface="Times New Roman"/>
                </a:rPr>
                <a:t>endereço de memória a ser lido</a:t>
              </a:r>
            </a:p>
          </p:txBody>
        </p:sp>
        <p:sp>
          <p:nvSpPr>
            <p:cNvPr id="17439" name="Line 113"/>
            <p:cNvSpPr>
              <a:spLocks noChangeShapeType="1"/>
            </p:cNvSpPr>
            <p:nvPr/>
          </p:nvSpPr>
          <p:spPr bwMode="auto">
            <a:xfrm>
              <a:off x="2321" y="3421"/>
              <a:ext cx="125" cy="19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40" name="Line 114"/>
            <p:cNvSpPr>
              <a:spLocks noChangeShapeType="1"/>
            </p:cNvSpPr>
            <p:nvPr/>
          </p:nvSpPr>
          <p:spPr bwMode="auto">
            <a:xfrm>
              <a:off x="2455" y="3626"/>
              <a:ext cx="3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41" name="Line 115"/>
            <p:cNvSpPr>
              <a:spLocks noChangeShapeType="1"/>
            </p:cNvSpPr>
            <p:nvPr/>
          </p:nvSpPr>
          <p:spPr bwMode="auto">
            <a:xfrm flipV="1">
              <a:off x="2784" y="3423"/>
              <a:ext cx="139" cy="20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42" name="Line 116"/>
            <p:cNvSpPr>
              <a:spLocks noChangeShapeType="1"/>
            </p:cNvSpPr>
            <p:nvPr/>
          </p:nvSpPr>
          <p:spPr bwMode="auto">
            <a:xfrm flipH="1">
              <a:off x="694" y="3436"/>
              <a:ext cx="161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43" name="Rectangle 117"/>
            <p:cNvSpPr>
              <a:spLocks noChangeArrowheads="1"/>
            </p:cNvSpPr>
            <p:nvPr/>
          </p:nvSpPr>
          <p:spPr bwMode="auto">
            <a:xfrm>
              <a:off x="270" y="3451"/>
              <a:ext cx="40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400" i="0">
                  <a:latin typeface="Times New Roman"/>
                </a:rPr>
                <a:t>SSYN</a:t>
              </a:r>
            </a:p>
          </p:txBody>
        </p:sp>
        <p:grpSp>
          <p:nvGrpSpPr>
            <p:cNvPr id="17444" name="Group 123"/>
            <p:cNvGrpSpPr>
              <a:grpSpLocks/>
            </p:cNvGrpSpPr>
            <p:nvPr/>
          </p:nvGrpSpPr>
          <p:grpSpPr bwMode="auto">
            <a:xfrm>
              <a:off x="717" y="2379"/>
              <a:ext cx="2488" cy="203"/>
              <a:chOff x="717" y="2379"/>
              <a:chExt cx="2488" cy="203"/>
            </a:xfrm>
          </p:grpSpPr>
          <p:sp>
            <p:nvSpPr>
              <p:cNvPr id="17466" name="Line 118"/>
              <p:cNvSpPr>
                <a:spLocks noChangeShapeType="1"/>
              </p:cNvSpPr>
              <p:nvPr/>
            </p:nvSpPr>
            <p:spPr bwMode="auto">
              <a:xfrm>
                <a:off x="1310" y="2390"/>
                <a:ext cx="124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67" name="Line 119"/>
              <p:cNvSpPr>
                <a:spLocks noChangeShapeType="1"/>
              </p:cNvSpPr>
              <p:nvPr/>
            </p:nvSpPr>
            <p:spPr bwMode="auto">
              <a:xfrm>
                <a:off x="1435" y="2582"/>
                <a:ext cx="116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68" name="Line 120"/>
              <p:cNvSpPr>
                <a:spLocks noChangeShapeType="1"/>
              </p:cNvSpPr>
              <p:nvPr/>
            </p:nvSpPr>
            <p:spPr bwMode="auto">
              <a:xfrm flipV="1">
                <a:off x="2597" y="2379"/>
                <a:ext cx="136" cy="20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69" name="Line 121"/>
              <p:cNvSpPr>
                <a:spLocks noChangeShapeType="1"/>
              </p:cNvSpPr>
              <p:nvPr/>
            </p:nvSpPr>
            <p:spPr bwMode="auto">
              <a:xfrm>
                <a:off x="2735" y="2379"/>
                <a:ext cx="47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70" name="Line 122"/>
              <p:cNvSpPr>
                <a:spLocks noChangeShapeType="1"/>
              </p:cNvSpPr>
              <p:nvPr/>
            </p:nvSpPr>
            <p:spPr bwMode="auto">
              <a:xfrm flipH="1">
                <a:off x="717" y="2389"/>
                <a:ext cx="5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7445" name="Line 124"/>
            <p:cNvSpPr>
              <a:spLocks noChangeShapeType="1"/>
            </p:cNvSpPr>
            <p:nvPr/>
          </p:nvSpPr>
          <p:spPr bwMode="auto">
            <a:xfrm>
              <a:off x="1382" y="2725"/>
              <a:ext cx="127" cy="19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46" name="Line 125"/>
            <p:cNvSpPr>
              <a:spLocks noChangeShapeType="1"/>
            </p:cNvSpPr>
            <p:nvPr/>
          </p:nvSpPr>
          <p:spPr bwMode="auto">
            <a:xfrm>
              <a:off x="1510" y="2916"/>
              <a:ext cx="115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47" name="Line 126"/>
            <p:cNvSpPr>
              <a:spLocks noChangeShapeType="1"/>
            </p:cNvSpPr>
            <p:nvPr/>
          </p:nvSpPr>
          <p:spPr bwMode="auto">
            <a:xfrm flipV="1">
              <a:off x="2669" y="2715"/>
              <a:ext cx="139" cy="20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48" name="Line 127"/>
            <p:cNvSpPr>
              <a:spLocks noChangeShapeType="1"/>
            </p:cNvSpPr>
            <p:nvPr/>
          </p:nvSpPr>
          <p:spPr bwMode="auto">
            <a:xfrm>
              <a:off x="2809" y="2714"/>
              <a:ext cx="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49" name="Line 128"/>
            <p:cNvSpPr>
              <a:spLocks noChangeShapeType="1"/>
            </p:cNvSpPr>
            <p:nvPr/>
          </p:nvSpPr>
          <p:spPr bwMode="auto">
            <a:xfrm flipH="1">
              <a:off x="789" y="2724"/>
              <a:ext cx="5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50" name="Rectangle 129"/>
            <p:cNvSpPr>
              <a:spLocks noChangeArrowheads="1"/>
            </p:cNvSpPr>
            <p:nvPr/>
          </p:nvSpPr>
          <p:spPr bwMode="auto">
            <a:xfrm>
              <a:off x="270" y="2792"/>
              <a:ext cx="4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pt-BR" sz="1400" i="0">
                  <a:latin typeface="Times New Roman"/>
                </a:rPr>
                <a:t>MSYN</a:t>
              </a:r>
            </a:p>
          </p:txBody>
        </p:sp>
        <p:sp>
          <p:nvSpPr>
            <p:cNvPr id="17451" name="Line 130"/>
            <p:cNvSpPr>
              <a:spLocks noChangeShapeType="1"/>
            </p:cNvSpPr>
            <p:nvPr/>
          </p:nvSpPr>
          <p:spPr bwMode="auto">
            <a:xfrm>
              <a:off x="304" y="2802"/>
              <a:ext cx="3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52" name="Line 131"/>
            <p:cNvSpPr>
              <a:spLocks noChangeShapeType="1"/>
            </p:cNvSpPr>
            <p:nvPr/>
          </p:nvSpPr>
          <p:spPr bwMode="auto">
            <a:xfrm>
              <a:off x="316" y="3461"/>
              <a:ext cx="29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53" name="Line 132"/>
            <p:cNvSpPr>
              <a:spLocks noChangeShapeType="1"/>
            </p:cNvSpPr>
            <p:nvPr/>
          </p:nvSpPr>
          <p:spPr bwMode="auto">
            <a:xfrm>
              <a:off x="2924" y="3431"/>
              <a:ext cx="29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54" name="Line 133"/>
            <p:cNvSpPr>
              <a:spLocks noChangeShapeType="1"/>
            </p:cNvSpPr>
            <p:nvPr/>
          </p:nvSpPr>
          <p:spPr bwMode="auto">
            <a:xfrm>
              <a:off x="1467" y="2795"/>
              <a:ext cx="714" cy="34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55" name="Line 134"/>
            <p:cNvSpPr>
              <a:spLocks noChangeShapeType="1"/>
            </p:cNvSpPr>
            <p:nvPr/>
          </p:nvSpPr>
          <p:spPr bwMode="auto">
            <a:xfrm>
              <a:off x="1905" y="3005"/>
              <a:ext cx="438" cy="539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56" name="Line 135"/>
            <p:cNvSpPr>
              <a:spLocks noChangeShapeType="1"/>
            </p:cNvSpPr>
            <p:nvPr/>
          </p:nvSpPr>
          <p:spPr bwMode="auto">
            <a:xfrm>
              <a:off x="2474" y="2119"/>
              <a:ext cx="16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57" name="Line 136"/>
            <p:cNvSpPr>
              <a:spLocks noChangeShapeType="1"/>
            </p:cNvSpPr>
            <p:nvPr/>
          </p:nvSpPr>
          <p:spPr bwMode="auto">
            <a:xfrm>
              <a:off x="2481" y="2470"/>
              <a:ext cx="161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58" name="Line 137"/>
            <p:cNvSpPr>
              <a:spLocks noChangeShapeType="1"/>
            </p:cNvSpPr>
            <p:nvPr/>
          </p:nvSpPr>
          <p:spPr bwMode="auto">
            <a:xfrm>
              <a:off x="2471" y="2815"/>
              <a:ext cx="161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59" name="Line 138"/>
            <p:cNvSpPr>
              <a:spLocks noChangeShapeType="1"/>
            </p:cNvSpPr>
            <p:nvPr/>
          </p:nvSpPr>
          <p:spPr bwMode="auto">
            <a:xfrm flipV="1">
              <a:off x="2481" y="1789"/>
              <a:ext cx="253" cy="1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60" name="Line 139"/>
            <p:cNvSpPr>
              <a:spLocks noChangeShapeType="1"/>
            </p:cNvSpPr>
            <p:nvPr/>
          </p:nvSpPr>
          <p:spPr bwMode="auto">
            <a:xfrm>
              <a:off x="2473" y="1925"/>
              <a:ext cx="0" cy="145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61" name="Line 140"/>
            <p:cNvSpPr>
              <a:spLocks noChangeShapeType="1"/>
            </p:cNvSpPr>
            <p:nvPr/>
          </p:nvSpPr>
          <p:spPr bwMode="auto">
            <a:xfrm flipH="1">
              <a:off x="2377" y="3380"/>
              <a:ext cx="96" cy="13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62" name="Line 141"/>
            <p:cNvSpPr>
              <a:spLocks noChangeShapeType="1"/>
            </p:cNvSpPr>
            <p:nvPr/>
          </p:nvSpPr>
          <p:spPr bwMode="auto">
            <a:xfrm>
              <a:off x="1232" y="3758"/>
              <a:ext cx="39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63" name="Line 142"/>
            <p:cNvSpPr>
              <a:spLocks noChangeShapeType="1"/>
            </p:cNvSpPr>
            <p:nvPr/>
          </p:nvSpPr>
          <p:spPr bwMode="auto">
            <a:xfrm>
              <a:off x="1232" y="3988"/>
              <a:ext cx="39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64" name="Line 143"/>
            <p:cNvSpPr>
              <a:spLocks noChangeShapeType="1"/>
            </p:cNvSpPr>
            <p:nvPr/>
          </p:nvSpPr>
          <p:spPr bwMode="auto">
            <a:xfrm>
              <a:off x="2731" y="2837"/>
              <a:ext cx="116" cy="695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65" name="Line 144"/>
            <p:cNvSpPr>
              <a:spLocks noChangeShapeType="1"/>
            </p:cNvSpPr>
            <p:nvPr/>
          </p:nvSpPr>
          <p:spPr bwMode="auto">
            <a:xfrm>
              <a:off x="2757" y="2873"/>
              <a:ext cx="116" cy="203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</p:sld>
</file>

<file path=ppt/theme/theme1.xml><?xml version="1.0" encoding="utf-8"?>
<a:theme xmlns:a="http://schemas.openxmlformats.org/drawingml/2006/main" name="transpcol">
  <a:themeElements>
    <a:clrScheme name="">
      <a:dk1>
        <a:srgbClr val="0000FF"/>
      </a:dk1>
      <a:lt1>
        <a:srgbClr val="FFFFFF"/>
      </a:lt1>
      <a:dk2>
        <a:srgbClr val="FF0000"/>
      </a:dk2>
      <a:lt2>
        <a:srgbClr val="020000"/>
      </a:lt2>
      <a:accent1>
        <a:srgbClr val="00FFFF"/>
      </a:accent1>
      <a:accent2>
        <a:srgbClr val="FFFF00"/>
      </a:accent2>
      <a:accent3>
        <a:srgbClr val="FFFFFF"/>
      </a:accent3>
      <a:accent4>
        <a:srgbClr val="0000DA"/>
      </a:accent4>
      <a:accent5>
        <a:srgbClr val="AAFFFF"/>
      </a:accent5>
      <a:accent6>
        <a:srgbClr val="E7E700"/>
      </a:accent6>
      <a:hlink>
        <a:srgbClr val="FF8000"/>
      </a:hlink>
      <a:folHlink>
        <a:srgbClr val="FF00FF"/>
      </a:folHlink>
    </a:clrScheme>
    <a:fontScheme name="transpcol.pot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bg2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bg2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ranspcol.pot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nspcol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nspcol.pot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nspcol.pot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nspcol.pot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nspcol.pot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nspcol.pot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C:\MSOffice\Modelos\transpcol.pot</Template>
  <TotalTime>5864</TotalTime>
  <Pages>1</Pages>
  <Words>2795</Words>
  <Application>Microsoft Office PowerPoint</Application>
  <PresentationFormat>A4 Paper (210x297 mm)</PresentationFormat>
  <Paragraphs>647</Paragraphs>
  <Slides>57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57</vt:i4>
      </vt:variant>
    </vt:vector>
  </HeadingPairs>
  <TitlesOfParts>
    <vt:vector size="66" baseType="lpstr">
      <vt:lpstr>Arial</vt:lpstr>
      <vt:lpstr>Times New Roman</vt:lpstr>
      <vt:lpstr>Monotype Sorts</vt:lpstr>
      <vt:lpstr>MS LineDraw</vt:lpstr>
      <vt:lpstr>Symbol</vt:lpstr>
      <vt:lpstr>Courier New</vt:lpstr>
      <vt:lpstr>transpcol</vt:lpstr>
      <vt:lpstr>Clip</vt:lpstr>
      <vt:lpstr>Documento</vt:lpstr>
      <vt:lpstr>Barramentos</vt:lpstr>
      <vt:lpstr>Barramento</vt:lpstr>
      <vt:lpstr>Barramento</vt:lpstr>
      <vt:lpstr>Barramento - Classificação</vt:lpstr>
      <vt:lpstr>Barramento</vt:lpstr>
      <vt:lpstr>Barramento</vt:lpstr>
      <vt:lpstr>Barramento</vt:lpstr>
      <vt:lpstr>Barramento - Classificação </vt:lpstr>
      <vt:lpstr>Barramento - Assíncrono</vt:lpstr>
      <vt:lpstr>Barramento - Classificação </vt:lpstr>
      <vt:lpstr>Barramento - Síncrono</vt:lpstr>
      <vt:lpstr>Barramento - Classificação </vt:lpstr>
      <vt:lpstr>Barramento - Síncrono com Wait</vt:lpstr>
      <vt:lpstr>Barramento - Arbitragem </vt:lpstr>
      <vt:lpstr>Barramento - Arbitragem Centralizada</vt:lpstr>
      <vt:lpstr>Barramento - Arbitragem Híbrida (centralizada e distribuída) </vt:lpstr>
      <vt:lpstr>Barramento - Arbitragem Híbrida (centralizada e distribuída)</vt:lpstr>
      <vt:lpstr>Barramento - Arbitragem Descentralizada </vt:lpstr>
      <vt:lpstr>Barramento - Arbitragem Descentralizada </vt:lpstr>
      <vt:lpstr>Barramento - Classificação</vt:lpstr>
      <vt:lpstr>Barramentos de Memória</vt:lpstr>
      <vt:lpstr>Barramentos de E/S (I/O)</vt:lpstr>
      <vt:lpstr>Barramento - Aspectos de projeto</vt:lpstr>
      <vt:lpstr>Tipos de barramentos de dados </vt:lpstr>
      <vt:lpstr>Barramento  convencional</vt:lpstr>
      <vt:lpstr>ISA Bus </vt:lpstr>
      <vt:lpstr>ISA bus - Standard System</vt:lpstr>
      <vt:lpstr>ISA bus - Conectores</vt:lpstr>
      <vt:lpstr>EISA bus </vt:lpstr>
      <vt:lpstr>EISA bus - Extended ISA</vt:lpstr>
      <vt:lpstr>VL - VESA Local Bus</vt:lpstr>
      <vt:lpstr>VL Local bus </vt:lpstr>
      <vt:lpstr>PCI Bus (Peripheral Component Interconnect)</vt:lpstr>
      <vt:lpstr>PCI bus - Características</vt:lpstr>
      <vt:lpstr>PCI Bus </vt:lpstr>
      <vt:lpstr>PCI Bus - Exemplo</vt:lpstr>
      <vt:lpstr>PCI Bus</vt:lpstr>
      <vt:lpstr>PCI Bus - Pinout </vt:lpstr>
      <vt:lpstr>PCI Bus - Pinout</vt:lpstr>
      <vt:lpstr>PCI Bus - C/BE  </vt:lpstr>
      <vt:lpstr>PCI Bus</vt:lpstr>
      <vt:lpstr>PCI Bus</vt:lpstr>
      <vt:lpstr>PCI Bus</vt:lpstr>
      <vt:lpstr>E depois do PCI ?...</vt:lpstr>
      <vt:lpstr>IDE Bus</vt:lpstr>
      <vt:lpstr>EIDE Bus, ATA-2 ou Fast ATA</vt:lpstr>
      <vt:lpstr>UIDE, Ultra ATA ou ATA-3</vt:lpstr>
      <vt:lpstr>SCSI Bus Small Computer System Interface</vt:lpstr>
      <vt:lpstr>SCSI-1</vt:lpstr>
      <vt:lpstr>SCSI-2</vt:lpstr>
      <vt:lpstr>SCSI Bus - Características elétricas</vt:lpstr>
      <vt:lpstr>SCSI-3 e Ultra2: O Futuro...</vt:lpstr>
      <vt:lpstr>SCSI: Resumo</vt:lpstr>
      <vt:lpstr>Fases do Barramento SCSI</vt:lpstr>
      <vt:lpstr>Fases do Barramento SCSI</vt:lpstr>
      <vt:lpstr>SCSI - Arbitragem Distribuída</vt:lpstr>
      <vt:lpstr>SCSI - Transferência Assíncrona Pág 209 do Stallings</vt:lpstr>
    </vt:vector>
  </TitlesOfParts>
  <Company>Departamento de Informatica - UFPE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Organizacao de Computadores: Barramentos</dc:title>
  <dc:subject/>
  <dc:creator>GRECO - DI/UFPE</dc:creator>
  <cp:keywords/>
  <dc:description/>
  <cp:lastModifiedBy>Sergio Cavalcante</cp:lastModifiedBy>
  <cp:revision>120</cp:revision>
  <cp:lastPrinted>1997-08-18T14:28:34Z</cp:lastPrinted>
  <dcterms:created xsi:type="dcterms:W3CDTF">1996-10-24T17:38:04Z</dcterms:created>
  <dcterms:modified xsi:type="dcterms:W3CDTF">2012-05-22T00:49:39Z</dcterms:modified>
</cp:coreProperties>
</file>