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62" r:id="rId2"/>
    <p:sldId id="335" r:id="rId3"/>
    <p:sldId id="356" r:id="rId4"/>
    <p:sldId id="326" r:id="rId5"/>
    <p:sldId id="357" r:id="rId6"/>
    <p:sldId id="327" r:id="rId7"/>
    <p:sldId id="358" r:id="rId8"/>
    <p:sldId id="328" r:id="rId9"/>
    <p:sldId id="329" r:id="rId10"/>
    <p:sldId id="359" r:id="rId11"/>
    <p:sldId id="360" r:id="rId12"/>
    <p:sldId id="361" r:id="rId13"/>
    <p:sldId id="271" r:id="rId14"/>
    <p:sldId id="362" r:id="rId15"/>
    <p:sldId id="363" r:id="rId16"/>
    <p:sldId id="364" r:id="rId17"/>
    <p:sldId id="366" r:id="rId18"/>
    <p:sldId id="336" r:id="rId19"/>
    <p:sldId id="333" r:id="rId20"/>
    <p:sldId id="334" r:id="rId21"/>
    <p:sldId id="367" r:id="rId22"/>
    <p:sldId id="353" r:id="rId23"/>
    <p:sldId id="343" r:id="rId24"/>
    <p:sldId id="33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4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426" r:id="rId66"/>
    <p:sldId id="427" r:id="rId67"/>
    <p:sldId id="303" r:id="rId68"/>
    <p:sldId id="304" r:id="rId69"/>
    <p:sldId id="410" r:id="rId70"/>
    <p:sldId id="411" r:id="rId71"/>
    <p:sldId id="412" r:id="rId72"/>
    <p:sldId id="413" r:id="rId73"/>
    <p:sldId id="414" r:id="rId74"/>
    <p:sldId id="415" r:id="rId75"/>
    <p:sldId id="416" r:id="rId76"/>
    <p:sldId id="417" r:id="rId77"/>
    <p:sldId id="418" r:id="rId78"/>
    <p:sldId id="419" r:id="rId79"/>
    <p:sldId id="420" r:id="rId80"/>
    <p:sldId id="421" r:id="rId81"/>
    <p:sldId id="422" r:id="rId82"/>
    <p:sldId id="423" r:id="rId83"/>
    <p:sldId id="424" r:id="rId84"/>
  </p:sldIdLst>
  <p:sldSz cx="9144000" cy="6858000" type="screen4x3"/>
  <p:notesSz cx="6805613" cy="99187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ECFF"/>
    <a:srgbClr val="C0C0C0"/>
    <a:srgbClr val="DDDDDD"/>
    <a:srgbClr val="669900"/>
    <a:srgbClr val="996600"/>
    <a:srgbClr val="FF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 snapToGrid="0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55675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000">
                <a:latin typeface="Arial" charset="0"/>
              </a:defRPr>
            </a:lvl1pPr>
          </a:lstStyle>
          <a:p>
            <a:pPr>
              <a:defRPr/>
            </a:pPr>
            <a:fld id="{511E3B7E-9DAE-4A72-B541-9042129F1DE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96925">
              <a:defRPr sz="10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96925">
              <a:defRPr sz="10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96925">
              <a:defRPr sz="10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181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96925">
              <a:defRPr sz="1000">
                <a:latin typeface="Times New Roman" charset="0"/>
              </a:defRPr>
            </a:lvl1pPr>
          </a:lstStyle>
          <a:p>
            <a:pPr>
              <a:defRPr/>
            </a:pPr>
            <a:fld id="{B8E4441D-1910-4187-930D-34AA9CC1AE9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49911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7047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8688" y="749300"/>
            <a:ext cx="4946650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503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1763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007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99230-551D-45E4-AD58-0F8BBB4514FD}" type="slidenum">
              <a:rPr lang="pt-BR" smtClean="0">
                <a:latin typeface="Times New Roman" pitchFamily="18" charset="0"/>
              </a:rPr>
              <a:pPr/>
              <a:t>1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C940E-09D9-43F0-A0AA-65A0FCD788B3}" type="slidenum">
              <a:rPr lang="pt-BR" smtClean="0">
                <a:latin typeface="Times New Roman" pitchFamily="18" charset="0"/>
              </a:rPr>
              <a:pPr/>
              <a:t>13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66DC3-8757-4932-9FE4-3F7827C7B19C}" type="slidenum">
              <a:rPr lang="pt-BR" smtClean="0">
                <a:latin typeface="Times New Roman" pitchFamily="18" charset="0"/>
              </a:rPr>
              <a:pPr/>
              <a:t>16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182AE-47EB-487D-80A6-649C0A7530A0}" type="slidenum">
              <a:rPr lang="pt-BR" smtClean="0">
                <a:latin typeface="Times New Roman" pitchFamily="18" charset="0"/>
              </a:rPr>
              <a:pPr/>
              <a:t>18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ADDD0-5BBD-4F69-93A2-7DA0CB47BAC2}" type="slidenum">
              <a:rPr lang="pt-BR" smtClean="0">
                <a:latin typeface="Times New Roman" pitchFamily="18" charset="0"/>
              </a:rPr>
              <a:pPr/>
              <a:t>19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89512" cy="4464050"/>
          </a:xfrm>
          <a:noFill/>
          <a:ln/>
        </p:spPr>
        <p:txBody>
          <a:bodyPr lIns="95250" tIns="49212" rIns="95250" bIns="49212"/>
          <a:lstStyle/>
          <a:p>
            <a:pPr defTabSz="998538"/>
            <a:endParaRPr lang="en-US" smtClean="0">
              <a:latin typeface="Arial" pitchFamily="34" charset="0"/>
            </a:endParaRPr>
          </a:p>
        </p:txBody>
      </p:sp>
      <p:sp>
        <p:nvSpPr>
          <p:cNvPr id="106500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31863" y="750888"/>
            <a:ext cx="4941887" cy="3705225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14F01-0C4A-447F-A3C2-D6C6B1C822DF}" type="slidenum">
              <a:rPr lang="pt-BR" smtClean="0">
                <a:latin typeface="Times New Roman" pitchFamily="18" charset="0"/>
              </a:rPr>
              <a:pPr/>
              <a:t>2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8FD0F-A77D-43AA-A06B-BA4E80DDEB21}" type="slidenum">
              <a:rPr lang="pt-BR" smtClean="0">
                <a:latin typeface="Times New Roman" pitchFamily="18" charset="0"/>
              </a:rPr>
              <a:pPr/>
              <a:t>20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1CEF4-ECE3-4C23-80E2-C65FF1458B5B}" type="slidenum">
              <a:rPr lang="pt-BR" smtClean="0">
                <a:latin typeface="Times New Roman" pitchFamily="18" charset="0"/>
              </a:rPr>
              <a:pPr/>
              <a:t>22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74051-AD48-453B-B7F7-FD86C898AA83}" type="slidenum">
              <a:rPr lang="pt-BR" smtClean="0">
                <a:latin typeface="Times New Roman" pitchFamily="18" charset="0"/>
              </a:rPr>
              <a:pPr/>
              <a:t>23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045BC-D964-42D1-9A6C-555121AF80D3}" type="slidenum">
              <a:rPr lang="pt-BR" smtClean="0">
                <a:latin typeface="Times New Roman" pitchFamily="18" charset="0"/>
              </a:rPr>
              <a:pPr/>
              <a:t>24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54450" y="94218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F120A8D2-167D-4440-B793-36E66D00322F}" type="slidenum">
              <a:rPr lang="pt-BR" sz="1200"/>
              <a:pPr algn="r"/>
              <a:t>28</a:t>
            </a:fld>
            <a:endParaRPr lang="pt-BR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54450" y="94218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EBD0CCBC-C0CE-4950-9E5A-D1A933FECA80}" type="slidenum">
              <a:rPr lang="pt-BR" sz="1200"/>
              <a:pPr algn="r"/>
              <a:t>32</a:t>
            </a:fld>
            <a:endParaRPr lang="pt-BR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43FF9-006F-45FB-ABC0-0B1468B64C4F}" type="slidenum">
              <a:rPr lang="pt-BR" smtClean="0">
                <a:latin typeface="Times New Roman" pitchFamily="18" charset="0"/>
              </a:rPr>
              <a:pPr/>
              <a:t>33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0B133-0691-4338-BC27-70433A5331F0}" type="slidenum">
              <a:rPr lang="pt-BR" smtClean="0">
                <a:latin typeface="Times New Roman" pitchFamily="18" charset="0"/>
              </a:rPr>
              <a:pPr/>
              <a:t>4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A607C-E3D7-4456-843B-EFB68E4B8E78}" type="slidenum">
              <a:rPr lang="pt-BR" smtClean="0">
                <a:latin typeface="Times New Roman" pitchFamily="18" charset="0"/>
              </a:rPr>
              <a:pPr/>
              <a:t>65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26DF1-EB08-42F9-8076-E417D15319A9}" type="slidenum">
              <a:rPr lang="pt-BR" smtClean="0">
                <a:latin typeface="Times New Roman" pitchFamily="18" charset="0"/>
              </a:rPr>
              <a:pPr/>
              <a:t>66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B8581-C164-4CE7-86D3-957B065CD12A}" type="slidenum">
              <a:rPr lang="pt-BR" smtClean="0">
                <a:latin typeface="Times New Roman" pitchFamily="18" charset="0"/>
              </a:rPr>
              <a:pPr/>
              <a:t>67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5156-DFDF-43DB-B19D-540FB7BCB43F}" type="slidenum">
              <a:rPr lang="pt-BR" smtClean="0">
                <a:latin typeface="Times New Roman" pitchFamily="18" charset="0"/>
              </a:rPr>
              <a:pPr/>
              <a:t>68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54450" y="94218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8A2E9890-EABA-4D80-BE3E-9888576FE31B}" type="slidenum">
              <a:rPr lang="pt-BR" sz="1200"/>
              <a:pPr algn="r"/>
              <a:t>75</a:t>
            </a:fld>
            <a:endParaRPr lang="pt-BR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6EF37-B32B-4DC7-BEE4-D6A2905C1C23}" type="slidenum">
              <a:rPr lang="pt-BR" smtClean="0">
                <a:latin typeface="Times New Roman" pitchFamily="18" charset="0"/>
              </a:rPr>
              <a:pPr/>
              <a:t>6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4992687" cy="446246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13364-A6BC-4869-8AEE-19A6BF01A2F1}" type="slidenum">
              <a:rPr lang="pt-BR" smtClean="0">
                <a:latin typeface="Times New Roman" pitchFamily="18" charset="0"/>
              </a:rPr>
              <a:pPr/>
              <a:t>8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E2C23-0B41-4C1D-927F-B600FF2B26FE}" type="slidenum">
              <a:rPr lang="pt-BR" smtClean="0">
                <a:latin typeface="Times New Roman" pitchFamily="18" charset="0"/>
              </a:rPr>
              <a:pPr/>
              <a:t>9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0275" y="749300"/>
            <a:ext cx="4943475" cy="370681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A5BB6-DF1B-40C0-91F6-92DCA7DBE03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D97F-5ACA-4530-AA8E-E1CBA1DB128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6113" y="209550"/>
            <a:ext cx="2146300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209550"/>
            <a:ext cx="6291263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3828-BE74-47A6-BF32-DC39CB74557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3EAEB-3666-4BCE-A50D-CFE3DE949E6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65AC-C72B-4C33-954B-772311ACDA8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563688"/>
            <a:ext cx="410527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563688"/>
            <a:ext cx="410527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5EBE-3B65-441C-99E2-321298ECDF5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042B-6F0C-483B-9FE2-BFB20DA01BB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934C-91B4-4EFF-AE24-526E79065BE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2924-3F01-4813-95BF-41B6EB74770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F4BC-7645-4289-99C9-9631F35E04B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D294-D2D0-4567-86CD-D9A1912F93B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charset="0"/>
              </a:defRPr>
            </a:lvl1pPr>
          </a:lstStyle>
          <a:p>
            <a:pPr>
              <a:defRPr/>
            </a:pPr>
            <a:fld id="{EA1D758E-145C-4C86-9CEA-BF393B42E4B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93663"/>
            <a:ext cx="8585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205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563688"/>
            <a:ext cx="836295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368300" cy="35179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1270000" y="6680200"/>
            <a:ext cx="7556500" cy="177800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3971925" y="3157538"/>
            <a:ext cx="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pic>
        <p:nvPicPr>
          <p:cNvPr id="2056" name="Picture 28" descr="c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54800"/>
            <a:ext cx="685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193088" cy="914400"/>
          </a:xfrm>
        </p:spPr>
        <p:txBody>
          <a:bodyPr/>
          <a:lstStyle/>
          <a:p>
            <a:pPr algn="ctr">
              <a:lnSpc>
                <a:spcPct val="160000"/>
              </a:lnSpc>
              <a:defRPr/>
            </a:pPr>
            <a:r>
              <a:rPr lang="pt-PT" sz="3500" dirty="0" smtClean="0">
                <a:solidFill>
                  <a:schemeClr val="tx1"/>
                </a:solidFill>
              </a:rPr>
              <a:t>Organização de Computadores e Sistemas Operacionais</a:t>
            </a:r>
            <a:endParaRPr lang="pt-BR" sz="2700" i="1" dirty="0" smtClean="0">
              <a:solidFill>
                <a:schemeClr val="tx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471863"/>
            <a:ext cx="7924800" cy="1752600"/>
          </a:xfrm>
        </p:spPr>
        <p:txBody>
          <a:bodyPr/>
          <a:lstStyle/>
          <a:p>
            <a:pPr marL="342900" indent="-342900">
              <a:defRPr/>
            </a:pPr>
            <a:r>
              <a:rPr lang="pt-PT" sz="43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Gerenciamento de Memória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 txBox="1">
            <a:spLocks noGrp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Times New Roman" pitchFamily="18" charset="0"/>
              </a:rPr>
              <a:t>Tanenbaum, Modern Operating Systems 3 e, (c) 2008 Prentice-Hall, Inc. All rights reserved. 0-13-</a:t>
            </a:r>
            <a:r>
              <a:rPr lang="en-US" sz="1200" b="1">
                <a:solidFill>
                  <a:srgbClr val="898989"/>
                </a:solidFill>
                <a:latin typeface="Times New Roman" pitchFamily="18" charset="0"/>
              </a:rPr>
              <a:t>6006639</a:t>
            </a:r>
            <a:endParaRPr lang="en-US" sz="120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Registradores Base e Limite</a:t>
            </a:r>
          </a:p>
        </p:txBody>
      </p:sp>
      <p:sp>
        <p:nvSpPr>
          <p:cNvPr id="1229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Usados para dar a cada processo um </a:t>
            </a:r>
            <a:r>
              <a:rPr lang="en-US" sz="2400" smtClean="0">
                <a:solidFill>
                  <a:srgbClr val="FF6600"/>
                </a:solidFill>
              </a:rPr>
              <a:t>espaço de endereçamento </a:t>
            </a:r>
            <a:r>
              <a:rPr lang="en-US" sz="2400" smtClean="0"/>
              <a:t>separado (</a:t>
            </a:r>
            <a:r>
              <a:rPr lang="en-US" sz="2400" smtClean="0">
                <a:solidFill>
                  <a:srgbClr val="FF0000"/>
                </a:solidFill>
              </a:rPr>
              <a:t>protegido</a:t>
            </a:r>
            <a:r>
              <a:rPr lang="en-US" sz="2400" smtClean="0"/>
              <a:t>) – partição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Base = início da partição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Limite = tamanho da partição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 l="13124" r="72179" b="10413"/>
          <a:stretch>
            <a:fillRect/>
          </a:stretch>
        </p:blipFill>
        <p:spPr bwMode="auto">
          <a:xfrm>
            <a:off x="6334125" y="1593850"/>
            <a:ext cx="127952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54613" y="4110038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3300"/>
                </a:solidFill>
              </a:rPr>
              <a:t>Base(A)</a:t>
            </a:r>
            <a:endParaRPr lang="pt-BR" sz="1400" b="1">
              <a:solidFill>
                <a:srgbClr val="FF33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940675" y="2938463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3300"/>
                </a:solidFill>
              </a:rPr>
              <a:t>Limite(B)</a:t>
            </a:r>
            <a:endParaRPr lang="pt-BR" sz="1400" b="1">
              <a:solidFill>
                <a:srgbClr val="FF33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049838" y="362902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3300"/>
                </a:solidFill>
              </a:rPr>
              <a:t>Limite(A)</a:t>
            </a:r>
            <a:endParaRPr lang="pt-BR" sz="1400" b="1">
              <a:solidFill>
                <a:srgbClr val="FF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962900" y="3195638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3300"/>
                </a:solidFill>
              </a:rPr>
              <a:t>Base(B)</a:t>
            </a:r>
            <a:endParaRPr lang="pt-BR" sz="1400" b="1">
              <a:solidFill>
                <a:srgbClr val="FF33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6051550" y="4279900"/>
            <a:ext cx="377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7537450" y="3352800"/>
            <a:ext cx="377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>
            <a:off x="6240463" y="3333750"/>
            <a:ext cx="125412" cy="868363"/>
          </a:xfrm>
          <a:prstGeom prst="leftBrace">
            <a:avLst>
              <a:gd name="adj1" fmla="val 57701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>
            <a:off x="7659688" y="2876550"/>
            <a:ext cx="93662" cy="427038"/>
          </a:xfrm>
          <a:prstGeom prst="rightBrace">
            <a:avLst>
              <a:gd name="adj1" fmla="val 37995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617538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Swapping: </a:t>
            </a:r>
            <a:r>
              <a:rPr lang="en-US" sz="2800" dirty="0" err="1"/>
              <a:t>Troca</a:t>
            </a:r>
            <a:r>
              <a:rPr lang="en-US" sz="2800" dirty="0"/>
              <a:t> de </a:t>
            </a:r>
            <a:r>
              <a:rPr lang="en-US" sz="2800" dirty="0" err="1"/>
              <a:t>Processos</a:t>
            </a:r>
            <a:r>
              <a:rPr lang="en-US" sz="2800" dirty="0"/>
              <a:t>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5019675"/>
            <a:ext cx="80391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Alterações na alocação de memória à medida que processos entram e saem da memória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Regiões sombreadas correspondem a regiões de memória não utilizadas naquele instante</a:t>
            </a:r>
          </a:p>
        </p:txBody>
      </p:sp>
      <p:pic>
        <p:nvPicPr>
          <p:cNvPr id="13316" name="Picture 4" descr="4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1196975"/>
            <a:ext cx="84359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/>
              <a:t>Troca de Processos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5913438"/>
            <a:ext cx="7056437" cy="82867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AutoNum type="alphaLcParenR"/>
            </a:pPr>
            <a:r>
              <a:rPr lang="en-US" sz="1800" smtClean="0"/>
              <a:t>Alocação de espaço para uma área de dados em expansão</a:t>
            </a:r>
          </a:p>
          <a:p>
            <a:pPr marL="381000" indent="-381000">
              <a:lnSpc>
                <a:spcPct val="80000"/>
              </a:lnSpc>
              <a:buFontTx/>
              <a:buAutoNum type="alphaLcParenR"/>
            </a:pPr>
            <a:r>
              <a:rPr lang="en-US" sz="1800" smtClean="0"/>
              <a:t>Alocação de espaço para uma pilha e uma área de dados, ambos em expansão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308100"/>
            <a:ext cx="6450012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57175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pt-BR" sz="3100" dirty="0" err="1" smtClean="0">
                <a:solidFill>
                  <a:schemeClr val="tx1"/>
                </a:solidFill>
              </a:rPr>
              <a:t>Multiproc</a:t>
            </a:r>
            <a:r>
              <a:rPr lang="pt-BR" sz="3100" dirty="0" smtClean="0">
                <a:solidFill>
                  <a:schemeClr val="tx1"/>
                </a:solidFill>
              </a:rPr>
              <a:t>. com partições variáveis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Alocação</a:t>
            </a:r>
            <a:r>
              <a:rPr lang="en-US" dirty="0" smtClean="0"/>
              <a:t> de </a:t>
            </a:r>
            <a:r>
              <a:rPr lang="en-US" dirty="0" err="1" smtClean="0"/>
              <a:t>espaço</a:t>
            </a:r>
            <a:r>
              <a:rPr lang="en-US" dirty="0" smtClean="0"/>
              <a:t> extra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8458200" cy="990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smtClean="0"/>
              <a:t>a) Alocando espaço para dados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smtClean="0"/>
              <a:t>b) Alocando espaço para pilha e dados</a:t>
            </a:r>
          </a:p>
        </p:txBody>
      </p:sp>
      <p:pic>
        <p:nvPicPr>
          <p:cNvPr id="15364" name="Picture 4" descr="4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1239838"/>
            <a:ext cx="74803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38100"/>
            <a:ext cx="8772525" cy="1143000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Gerenciamento</a:t>
            </a:r>
            <a:r>
              <a:rPr lang="en-US" sz="2800" dirty="0"/>
              <a:t> de </a:t>
            </a:r>
            <a:r>
              <a:rPr lang="en-US" sz="2800" dirty="0" err="1"/>
              <a:t>Memória</a:t>
            </a:r>
            <a:r>
              <a:rPr lang="en-US" sz="2800" dirty="0"/>
              <a:t> com </a:t>
            </a:r>
            <a:br>
              <a:rPr lang="en-US" sz="2800" dirty="0"/>
            </a:br>
            <a:r>
              <a:rPr lang="en-US" sz="2800" dirty="0" err="1"/>
              <a:t>Mapas</a:t>
            </a:r>
            <a:r>
              <a:rPr lang="en-US" sz="2800" dirty="0"/>
              <a:t> de Bits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5335588"/>
            <a:ext cx="7502525" cy="12477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AutoNum type="alphaLcParenR"/>
            </a:pPr>
            <a:r>
              <a:rPr lang="en-US" sz="2000" smtClean="0"/>
              <a:t>Parte da memória com 5 segmentos de processos (P) e 3 segmentos de memória livre (</a:t>
            </a:r>
            <a:r>
              <a:rPr lang="en-US" sz="2000" i="1" smtClean="0"/>
              <a:t>Hole </a:t>
            </a:r>
            <a:r>
              <a:rPr lang="en-US" sz="2000" smtClean="0"/>
              <a:t>– H)</a:t>
            </a:r>
            <a:endParaRPr lang="en-US" sz="2400" smtClean="0"/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en-US" sz="2000" smtClean="0"/>
              <a:t>Mapa de bits correspondente</a:t>
            </a:r>
            <a:endParaRPr lang="en-US" sz="1800" smtClean="0"/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en-US" sz="2000" smtClean="0"/>
              <a:t>Mesmas informações em uma lista encadeada</a:t>
            </a:r>
            <a:endParaRPr lang="en-US" sz="1400" smtClean="0"/>
          </a:p>
        </p:txBody>
      </p:sp>
      <p:pic>
        <p:nvPicPr>
          <p:cNvPr id="16388" name="Picture 4" descr="4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612900"/>
            <a:ext cx="84518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Multiprogramação </a:t>
            </a:r>
            <a:br>
              <a:rPr lang="en-US" sz="2800"/>
            </a:br>
            <a:r>
              <a:rPr lang="en-US" sz="2800"/>
              <a:t>com Partições Fixas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5538788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Partições fixas de memória</a:t>
            </a:r>
            <a:endParaRPr lang="en-US" sz="2000" smtClean="0"/>
          </a:p>
          <a:p>
            <a:pPr lvl="2">
              <a:lnSpc>
                <a:spcPct val="90000"/>
              </a:lnSpc>
              <a:buFontTx/>
              <a:buAutoNum type="alphaLcParenR"/>
            </a:pPr>
            <a:r>
              <a:rPr lang="en-US" sz="1800" smtClean="0"/>
              <a:t>filas de entrada separadas para cada partição</a:t>
            </a:r>
          </a:p>
          <a:p>
            <a:pPr lvl="2">
              <a:lnSpc>
                <a:spcPct val="90000"/>
              </a:lnSpc>
              <a:buFontTx/>
              <a:buAutoNum type="alphaLcParenR"/>
            </a:pPr>
            <a:r>
              <a:rPr lang="en-US" sz="1800" smtClean="0"/>
              <a:t>fila única de entrada</a:t>
            </a:r>
          </a:p>
        </p:txBody>
      </p:sp>
      <p:pic>
        <p:nvPicPr>
          <p:cNvPr id="17412" name="Picture 4" descr="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1373188"/>
            <a:ext cx="741838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609600"/>
            <a:ext cx="8794750" cy="628650"/>
          </a:xfrm>
        </p:spPr>
        <p:txBody>
          <a:bodyPr/>
          <a:lstStyle/>
          <a:p>
            <a:pPr>
              <a:defRPr/>
            </a:pPr>
            <a:r>
              <a:rPr lang="pt-BR" sz="3100" dirty="0" smtClean="0">
                <a:solidFill>
                  <a:schemeClr val="tx1"/>
                </a:solidFill>
              </a:rPr>
              <a:t>Multiprocessamento</a:t>
            </a:r>
            <a:br>
              <a:rPr lang="pt-BR" sz="3100" dirty="0" smtClean="0">
                <a:solidFill>
                  <a:schemeClr val="tx1"/>
                </a:solidFill>
              </a:rPr>
            </a:br>
            <a:r>
              <a:rPr lang="pt-BR" dirty="0" smtClean="0"/>
              <a:t>Partições fixas e variáveis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1249363" y="2447925"/>
            <a:ext cx="1219200" cy="3165475"/>
            <a:chOff x="953" y="2070"/>
            <a:chExt cx="768" cy="1994"/>
          </a:xfrm>
        </p:grpSpPr>
        <p:sp>
          <p:nvSpPr>
            <p:cNvPr id="18457" name="Rectangle 5"/>
            <p:cNvSpPr>
              <a:spLocks noChangeArrowheads="1"/>
            </p:cNvSpPr>
            <p:nvPr/>
          </p:nvSpPr>
          <p:spPr bwMode="auto">
            <a:xfrm>
              <a:off x="957" y="2070"/>
              <a:ext cx="760" cy="199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Line 6"/>
            <p:cNvSpPr>
              <a:spLocks noChangeShapeType="1"/>
            </p:cNvSpPr>
            <p:nvPr/>
          </p:nvSpPr>
          <p:spPr bwMode="auto">
            <a:xfrm>
              <a:off x="953" y="2368"/>
              <a:ext cx="7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7"/>
            <p:cNvSpPr>
              <a:spLocks noChangeShapeType="1"/>
            </p:cNvSpPr>
            <p:nvPr/>
          </p:nvSpPr>
          <p:spPr bwMode="auto">
            <a:xfrm>
              <a:off x="953" y="3086"/>
              <a:ext cx="7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8"/>
            <p:cNvSpPr>
              <a:spLocks noChangeShapeType="1"/>
            </p:cNvSpPr>
            <p:nvPr/>
          </p:nvSpPr>
          <p:spPr bwMode="auto">
            <a:xfrm>
              <a:off x="953" y="3728"/>
              <a:ext cx="7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Line 9"/>
            <p:cNvSpPr>
              <a:spLocks noChangeShapeType="1"/>
            </p:cNvSpPr>
            <p:nvPr/>
          </p:nvSpPr>
          <p:spPr bwMode="auto">
            <a:xfrm>
              <a:off x="953" y="2633"/>
              <a:ext cx="7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1260475" y="2449513"/>
            <a:ext cx="1198563" cy="4572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1260475" y="2944813"/>
            <a:ext cx="1198563" cy="3079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1257300" y="3357563"/>
            <a:ext cx="120015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1255713" y="4065588"/>
            <a:ext cx="1198562" cy="57308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6769100" y="2414588"/>
            <a:ext cx="1206500" cy="31654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15"/>
          <p:cNvSpPr>
            <a:spLocks noChangeShapeType="1"/>
          </p:cNvSpPr>
          <p:nvPr/>
        </p:nvSpPr>
        <p:spPr bwMode="auto">
          <a:xfrm>
            <a:off x="6764338" y="2887663"/>
            <a:ext cx="12176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6767513" y="2897188"/>
            <a:ext cx="1212850" cy="676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2"/>
                </a:solidFill>
              </a:rPr>
              <a:t>P1</a:t>
            </a:r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6778625" y="3603625"/>
            <a:ext cx="1198563" cy="1035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2"/>
                </a:solidFill>
              </a:rPr>
              <a:t>P2</a:t>
            </a:r>
          </a:p>
        </p:txBody>
      </p:sp>
      <p:sp>
        <p:nvSpPr>
          <p:cNvPr id="18444" name="Rectangle 18"/>
          <p:cNvSpPr>
            <a:spLocks noChangeArrowheads="1"/>
          </p:cNvSpPr>
          <p:nvPr/>
        </p:nvSpPr>
        <p:spPr bwMode="auto">
          <a:xfrm>
            <a:off x="6767513" y="4572000"/>
            <a:ext cx="1198562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2"/>
                </a:solidFill>
              </a:rPr>
              <a:t>P3</a:t>
            </a:r>
          </a:p>
        </p:txBody>
      </p:sp>
      <p:sp>
        <p:nvSpPr>
          <p:cNvPr id="18445" name="Rectangle 20"/>
          <p:cNvSpPr>
            <a:spLocks noChangeArrowheads="1"/>
          </p:cNvSpPr>
          <p:nvPr/>
        </p:nvSpPr>
        <p:spPr bwMode="auto">
          <a:xfrm>
            <a:off x="6765925" y="3603625"/>
            <a:ext cx="1214438" cy="10350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21"/>
          <p:cNvSpPr>
            <a:spLocks noChangeArrowheads="1"/>
          </p:cNvSpPr>
          <p:nvPr/>
        </p:nvSpPr>
        <p:spPr bwMode="auto">
          <a:xfrm>
            <a:off x="6767513" y="3560763"/>
            <a:ext cx="1212850" cy="717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2"/>
                </a:solidFill>
              </a:rPr>
              <a:t>P4</a:t>
            </a:r>
          </a:p>
        </p:txBody>
      </p:sp>
      <p:sp>
        <p:nvSpPr>
          <p:cNvPr id="18447" name="Rectangle 22"/>
          <p:cNvSpPr>
            <a:spLocks noChangeArrowheads="1"/>
          </p:cNvSpPr>
          <p:nvPr/>
        </p:nvSpPr>
        <p:spPr bwMode="auto">
          <a:xfrm>
            <a:off x="6773863" y="2873375"/>
            <a:ext cx="1214437" cy="6762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23"/>
          <p:cNvSpPr>
            <a:spLocks noChangeArrowheads="1"/>
          </p:cNvSpPr>
          <p:nvPr/>
        </p:nvSpPr>
        <p:spPr bwMode="auto">
          <a:xfrm>
            <a:off x="6767513" y="2871788"/>
            <a:ext cx="1212850" cy="4175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2"/>
                </a:solidFill>
              </a:rPr>
              <a:t>P1</a:t>
            </a:r>
          </a:p>
        </p:txBody>
      </p:sp>
      <p:sp>
        <p:nvSpPr>
          <p:cNvPr id="237592" name="Rectangle 24"/>
          <p:cNvSpPr>
            <a:spLocks noChangeArrowheads="1"/>
          </p:cNvSpPr>
          <p:nvPr/>
        </p:nvSpPr>
        <p:spPr bwMode="auto">
          <a:xfrm>
            <a:off x="3490913" y="3817938"/>
            <a:ext cx="2376487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0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Fragmentação</a:t>
            </a:r>
            <a:endParaRPr lang="pt-BR" sz="2800" b="1" i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37594" name="Rectangle 26"/>
          <p:cNvSpPr>
            <a:spLocks noChangeArrowheads="1"/>
          </p:cNvSpPr>
          <p:nvPr/>
        </p:nvSpPr>
        <p:spPr bwMode="auto">
          <a:xfrm>
            <a:off x="2644775" y="4217988"/>
            <a:ext cx="13303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Interna</a:t>
            </a:r>
          </a:p>
        </p:txBody>
      </p:sp>
      <p:sp>
        <p:nvSpPr>
          <p:cNvPr id="237595" name="Rectangle 27"/>
          <p:cNvSpPr>
            <a:spLocks noChangeArrowheads="1"/>
          </p:cNvSpPr>
          <p:nvPr/>
        </p:nvSpPr>
        <p:spPr bwMode="auto">
          <a:xfrm>
            <a:off x="5156200" y="4217988"/>
            <a:ext cx="140811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Externa</a:t>
            </a:r>
          </a:p>
        </p:txBody>
      </p:sp>
      <p:sp>
        <p:nvSpPr>
          <p:cNvPr id="18452" name="Line 28"/>
          <p:cNvSpPr>
            <a:spLocks noChangeShapeType="1"/>
          </p:cNvSpPr>
          <p:nvPr/>
        </p:nvSpPr>
        <p:spPr bwMode="auto">
          <a:xfrm flipH="1">
            <a:off x="2620963" y="4781550"/>
            <a:ext cx="13192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9"/>
          <p:cNvSpPr>
            <a:spLocks noChangeShapeType="1"/>
          </p:cNvSpPr>
          <p:nvPr/>
        </p:nvSpPr>
        <p:spPr bwMode="auto">
          <a:xfrm flipH="1">
            <a:off x="5313363" y="4781550"/>
            <a:ext cx="1282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533400" y="1828800"/>
            <a:ext cx="24828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Partições Fixas</a:t>
            </a:r>
          </a:p>
        </p:txBody>
      </p:sp>
      <p:sp>
        <p:nvSpPr>
          <p:cNvPr id="237600" name="Rectangle 32"/>
          <p:cNvSpPr>
            <a:spLocks noChangeArrowheads="1"/>
          </p:cNvSpPr>
          <p:nvPr/>
        </p:nvSpPr>
        <p:spPr bwMode="auto">
          <a:xfrm>
            <a:off x="5746750" y="1752600"/>
            <a:ext cx="31130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Partições Variáveis</a:t>
            </a:r>
          </a:p>
        </p:txBody>
      </p:sp>
      <p:sp>
        <p:nvSpPr>
          <p:cNvPr id="237601" name="Rectangle 33"/>
          <p:cNvSpPr>
            <a:spLocks noChangeArrowheads="1"/>
          </p:cNvSpPr>
          <p:nvPr/>
        </p:nvSpPr>
        <p:spPr bwMode="auto">
          <a:xfrm>
            <a:off x="5464175" y="5653088"/>
            <a:ext cx="364807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0" u="sng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Necessita compactação</a:t>
            </a:r>
          </a:p>
          <a:p>
            <a:pPr algn="ctr">
              <a:defRPr/>
            </a:pPr>
            <a:r>
              <a:rPr lang="pt-BR" sz="2800" b="1" i="0" u="sng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(com relocação)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onitor"/>
          <p:cNvPicPr>
            <a:picLocks noChangeAspect="1" noChangeArrowheads="1"/>
          </p:cNvPicPr>
          <p:nvPr/>
        </p:nvPicPr>
        <p:blipFill>
          <a:blip r:embed="rId3" cstate="print"/>
          <a:srcRect t="1933" b="1933"/>
          <a:stretch>
            <a:fillRect/>
          </a:stretch>
        </p:blipFill>
        <p:spPr bwMode="auto">
          <a:xfrm>
            <a:off x="3059113" y="131763"/>
            <a:ext cx="30257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02_impressora_jato_tinta"/>
          <p:cNvPicPr>
            <a:picLocks noChangeAspect="1" noChangeArrowheads="1"/>
          </p:cNvPicPr>
          <p:nvPr/>
        </p:nvPicPr>
        <p:blipFill>
          <a:blip r:embed="rId4" cstate="print"/>
          <a:srcRect b="18324"/>
          <a:stretch>
            <a:fillRect/>
          </a:stretch>
        </p:blipFill>
        <p:spPr bwMode="auto">
          <a:xfrm>
            <a:off x="827088" y="4897438"/>
            <a:ext cx="18732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TECLADO2_G"/>
          <p:cNvPicPr>
            <a:picLocks noChangeAspect="1" noChangeArrowheads="1"/>
          </p:cNvPicPr>
          <p:nvPr/>
        </p:nvPicPr>
        <p:blipFill>
          <a:blip r:embed="rId5" cstate="print"/>
          <a:srcRect b="7957"/>
          <a:stretch>
            <a:fillRect/>
          </a:stretch>
        </p:blipFill>
        <p:spPr bwMode="auto">
          <a:xfrm>
            <a:off x="6300788" y="4564063"/>
            <a:ext cx="21780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84438" y="2935288"/>
            <a:ext cx="4248150" cy="2232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364163" y="3367088"/>
            <a:ext cx="1152525" cy="1368425"/>
          </a:xfrm>
          <a:prstGeom prst="can">
            <a:avLst>
              <a:gd name="adj" fmla="val 29683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Disco</a:t>
            </a:r>
            <a:endParaRPr lang="pt-BR" sz="180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924300" y="3582988"/>
            <a:ext cx="1152525" cy="1008062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Memória</a:t>
            </a:r>
            <a:endParaRPr lang="pt-BR" sz="180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771775" y="3725863"/>
            <a:ext cx="863600" cy="7207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Proces-</a:t>
            </a:r>
          </a:p>
          <a:p>
            <a:pPr algn="ctr"/>
            <a:r>
              <a:rPr lang="en-US" sz="1800"/>
              <a:t>sador</a:t>
            </a:r>
            <a:endParaRPr lang="pt-BR" sz="1800"/>
          </a:p>
        </p:txBody>
      </p:sp>
      <p:sp>
        <p:nvSpPr>
          <p:cNvPr id="3584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  <a:latin typeface="Forte" pitchFamily="66" charset="0"/>
              </a:rPr>
              <a:t>Software</a:t>
            </a:r>
            <a:endParaRPr lang="pt-BR">
              <a:solidFill>
                <a:srgbClr val="CC0000"/>
              </a:solidFill>
              <a:latin typeface="Forte" pitchFamily="66" charset="0"/>
            </a:endParaRPr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5145088" y="3375025"/>
            <a:ext cx="1587500" cy="577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Programa</a:t>
            </a:r>
            <a:endParaRPr lang="pt-BR" sz="1800"/>
          </a:p>
        </p:txBody>
      </p:sp>
      <p:sp>
        <p:nvSpPr>
          <p:cNvPr id="19467" name="Oval 13"/>
          <p:cNvSpPr>
            <a:spLocks noChangeArrowheads="1"/>
          </p:cNvSpPr>
          <p:nvPr/>
        </p:nvSpPr>
        <p:spPr bwMode="auto">
          <a:xfrm>
            <a:off x="3924300" y="3573463"/>
            <a:ext cx="114935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Página</a:t>
            </a:r>
            <a:endParaRPr lang="pt-BR" sz="1800"/>
          </a:p>
        </p:txBody>
      </p:sp>
      <p:sp>
        <p:nvSpPr>
          <p:cNvPr id="19468" name="Oval 14"/>
          <p:cNvSpPr>
            <a:spLocks noChangeArrowheads="1"/>
          </p:cNvSpPr>
          <p:nvPr/>
        </p:nvSpPr>
        <p:spPr bwMode="auto">
          <a:xfrm>
            <a:off x="2555875" y="3357563"/>
            <a:ext cx="114935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Processo</a:t>
            </a:r>
            <a:endParaRPr lang="pt-BR" sz="1800"/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519113" y="920750"/>
            <a:ext cx="27035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Como </a:t>
            </a:r>
            <a:r>
              <a:rPr lang="en-US" dirty="0" err="1">
                <a:latin typeface="+mn-lt"/>
              </a:rPr>
              <a:t>rodar</a:t>
            </a:r>
            <a:r>
              <a:rPr lang="en-US" dirty="0">
                <a:latin typeface="+mn-lt"/>
              </a:rPr>
              <a:t> um </a:t>
            </a:r>
            <a:r>
              <a:rPr lang="en-US" dirty="0" err="1">
                <a:latin typeface="+mn-lt"/>
              </a:rPr>
              <a:t>programa</a:t>
            </a:r>
            <a:r>
              <a:rPr lang="en-US" dirty="0">
                <a:latin typeface="+mn-lt"/>
              </a:rPr>
              <a:t> se </a:t>
            </a:r>
            <a:r>
              <a:rPr lang="en-US" dirty="0" err="1">
                <a:latin typeface="+mn-lt"/>
              </a:rPr>
              <a:t>ele</a:t>
            </a:r>
            <a:r>
              <a:rPr lang="en-US" dirty="0">
                <a:latin typeface="+mn-lt"/>
              </a:rPr>
              <a:t> for </a:t>
            </a:r>
            <a:r>
              <a:rPr lang="en-US" dirty="0" err="1">
                <a:latin typeface="+mn-lt"/>
              </a:rPr>
              <a:t>maior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que</a:t>
            </a:r>
            <a:r>
              <a:rPr lang="en-US" dirty="0">
                <a:latin typeface="+mn-lt"/>
              </a:rPr>
              <a:t> o </a:t>
            </a:r>
            <a:r>
              <a:rPr lang="en-US" dirty="0" err="1">
                <a:latin typeface="+mn-lt"/>
              </a:rPr>
              <a:t>espaço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memória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disponível</a:t>
            </a:r>
            <a:r>
              <a:rPr lang="en-US" dirty="0">
                <a:latin typeface="+mn-lt"/>
              </a:rPr>
              <a:t>?</a:t>
            </a:r>
            <a:endParaRPr lang="pt-BR" dirty="0">
              <a:latin typeface="+mn-lt"/>
            </a:endParaRPr>
          </a:p>
        </p:txBody>
      </p:sp>
      <p:sp>
        <p:nvSpPr>
          <p:cNvPr id="19470" name="Oval 16"/>
          <p:cNvSpPr>
            <a:spLocks noChangeArrowheads="1"/>
          </p:cNvSpPr>
          <p:nvPr/>
        </p:nvSpPr>
        <p:spPr bwMode="auto">
          <a:xfrm>
            <a:off x="5489575" y="3751263"/>
            <a:ext cx="129857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Página</a:t>
            </a:r>
            <a:endParaRPr lang="pt-BR" sz="1800"/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258763" y="3665538"/>
            <a:ext cx="2146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Os conceitos de</a:t>
            </a:r>
          </a:p>
          <a:p>
            <a:r>
              <a:rPr lang="en-US" sz="2000"/>
              <a:t>“</a:t>
            </a:r>
            <a:r>
              <a:rPr lang="en-US" sz="2000">
                <a:solidFill>
                  <a:srgbClr val="CC0000"/>
                </a:solidFill>
              </a:rPr>
              <a:t>Página</a:t>
            </a:r>
            <a:r>
              <a:rPr lang="en-US" sz="2000"/>
              <a:t>” e</a:t>
            </a:r>
          </a:p>
          <a:p>
            <a:r>
              <a:rPr lang="en-US" sz="2000"/>
              <a:t>“</a:t>
            </a:r>
            <a:r>
              <a:rPr lang="en-US" sz="2000">
                <a:solidFill>
                  <a:srgbClr val="CC0000"/>
                </a:solidFill>
              </a:rPr>
              <a:t>Memória Virtual”</a:t>
            </a:r>
            <a:endParaRPr lang="pt-BR" sz="20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Memória Virtual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11188" y="2251075"/>
            <a:ext cx="1187450" cy="185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97238" y="1260475"/>
            <a:ext cx="2159000" cy="448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804988" y="2740025"/>
            <a:ext cx="704850" cy="361950"/>
          </a:xfrm>
          <a:prstGeom prst="rightArrow">
            <a:avLst>
              <a:gd name="adj1" fmla="val 50000"/>
              <a:gd name="adj2" fmla="val 97377"/>
            </a:avLst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1824038" y="3559175"/>
            <a:ext cx="819150" cy="457200"/>
            <a:chOff x="1368" y="2580"/>
            <a:chExt cx="516" cy="288"/>
          </a:xfrm>
        </p:grpSpPr>
        <p:sp>
          <p:nvSpPr>
            <p:cNvPr id="20507" name="AutoShape 7"/>
            <p:cNvSpPr>
              <a:spLocks noChangeArrowheads="1"/>
            </p:cNvSpPr>
            <p:nvPr/>
          </p:nvSpPr>
          <p:spPr bwMode="auto">
            <a:xfrm>
              <a:off x="1644" y="2580"/>
              <a:ext cx="240" cy="288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8"/>
            <p:cNvSpPr>
              <a:spLocks noChangeArrowheads="1"/>
            </p:cNvSpPr>
            <p:nvPr/>
          </p:nvSpPr>
          <p:spPr bwMode="auto">
            <a:xfrm>
              <a:off x="1368" y="2580"/>
              <a:ext cx="300" cy="288"/>
            </a:xfrm>
            <a:prstGeom prst="leftArrow">
              <a:avLst>
                <a:gd name="adj1" fmla="val 50000"/>
                <a:gd name="adj2" fmla="val 38436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609600" y="22860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CPU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1763713" y="2324100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End.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1655763" y="39243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Dados</a:t>
            </a: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1781175" y="29337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n</a:t>
            </a:r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3062288" y="1235075"/>
            <a:ext cx="0" cy="4457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6327775" y="2003425"/>
            <a:ext cx="2139950" cy="1911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5808663" y="4000500"/>
            <a:ext cx="283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Memória disponível</a:t>
            </a:r>
          </a:p>
        </p:txBody>
      </p:sp>
      <p:sp>
        <p:nvSpPr>
          <p:cNvPr id="20494" name="Rectangle 16"/>
          <p:cNvSpPr>
            <a:spLocks noChangeArrowheads="1"/>
          </p:cNvSpPr>
          <p:nvPr/>
        </p:nvSpPr>
        <p:spPr bwMode="auto">
          <a:xfrm>
            <a:off x="1746250" y="5791200"/>
            <a:ext cx="498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Espaço de endereçamento da CPU</a:t>
            </a:r>
          </a:p>
        </p:txBody>
      </p:sp>
      <p:grpSp>
        <p:nvGrpSpPr>
          <p:cNvPr id="20495" name="Group 17"/>
          <p:cNvGrpSpPr>
            <a:grpSpLocks/>
          </p:cNvGrpSpPr>
          <p:nvPr/>
        </p:nvGrpSpPr>
        <p:grpSpPr bwMode="auto">
          <a:xfrm>
            <a:off x="2406650" y="1123950"/>
            <a:ext cx="579438" cy="603250"/>
            <a:chOff x="1735" y="1046"/>
            <a:chExt cx="365" cy="380"/>
          </a:xfrm>
        </p:grpSpPr>
        <p:sp>
          <p:nvSpPr>
            <p:cNvPr id="20505" name="Rectangle 18"/>
            <p:cNvSpPr>
              <a:spLocks noChangeArrowheads="1"/>
            </p:cNvSpPr>
            <p:nvPr/>
          </p:nvSpPr>
          <p:spPr bwMode="auto">
            <a:xfrm>
              <a:off x="1735" y="1061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pt-BR" sz="3200" b="1"/>
                <a:t>2</a:t>
              </a:r>
            </a:p>
          </p:txBody>
        </p:sp>
        <p:sp>
          <p:nvSpPr>
            <p:cNvPr id="20506" name="Rectangle 19"/>
            <p:cNvSpPr>
              <a:spLocks noChangeArrowheads="1"/>
            </p:cNvSpPr>
            <p:nvPr/>
          </p:nvSpPr>
          <p:spPr bwMode="auto">
            <a:xfrm>
              <a:off x="1867" y="1046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pt-BR" b="1"/>
                <a:t>n</a:t>
              </a:r>
            </a:p>
          </p:txBody>
        </p:sp>
      </p:grpSp>
      <p:sp>
        <p:nvSpPr>
          <p:cNvPr id="20496" name="Rectangle 20"/>
          <p:cNvSpPr>
            <a:spLocks noChangeArrowheads="1"/>
          </p:cNvSpPr>
          <p:nvPr/>
        </p:nvSpPr>
        <p:spPr bwMode="auto">
          <a:xfrm>
            <a:off x="3298825" y="1247775"/>
            <a:ext cx="2146300" cy="474663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21"/>
          <p:cNvSpPr>
            <a:spLocks noChangeArrowheads="1"/>
          </p:cNvSpPr>
          <p:nvPr/>
        </p:nvSpPr>
        <p:spPr bwMode="auto">
          <a:xfrm>
            <a:off x="3306763" y="2741613"/>
            <a:ext cx="2146300" cy="474662"/>
          </a:xfrm>
          <a:prstGeom prst="rect">
            <a:avLst/>
          </a:prstGeom>
          <a:solidFill>
            <a:srgbClr val="336633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22"/>
          <p:cNvSpPr>
            <a:spLocks noChangeArrowheads="1"/>
          </p:cNvSpPr>
          <p:nvPr/>
        </p:nvSpPr>
        <p:spPr bwMode="auto">
          <a:xfrm>
            <a:off x="3314700" y="3935413"/>
            <a:ext cx="2146300" cy="23812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6327775" y="2700338"/>
            <a:ext cx="2146300" cy="474662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Rectangle 24"/>
          <p:cNvSpPr>
            <a:spLocks noChangeArrowheads="1"/>
          </p:cNvSpPr>
          <p:nvPr/>
        </p:nvSpPr>
        <p:spPr bwMode="auto">
          <a:xfrm>
            <a:off x="6327775" y="2027238"/>
            <a:ext cx="2146300" cy="474662"/>
          </a:xfrm>
          <a:prstGeom prst="rect">
            <a:avLst/>
          </a:prstGeom>
          <a:solidFill>
            <a:srgbClr val="336633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25"/>
          <p:cNvSpPr>
            <a:spLocks noChangeArrowheads="1"/>
          </p:cNvSpPr>
          <p:nvPr/>
        </p:nvSpPr>
        <p:spPr bwMode="auto">
          <a:xfrm>
            <a:off x="6327775" y="3190875"/>
            <a:ext cx="2146300" cy="246063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26"/>
          <p:cNvSpPr>
            <a:spLocks noChangeShapeType="1"/>
          </p:cNvSpPr>
          <p:nvPr/>
        </p:nvSpPr>
        <p:spPr bwMode="auto">
          <a:xfrm>
            <a:off x="5514975" y="1538288"/>
            <a:ext cx="698500" cy="13747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 flipV="1">
            <a:off x="5514975" y="2257425"/>
            <a:ext cx="720725" cy="7620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8"/>
          <p:cNvSpPr>
            <a:spLocks noChangeShapeType="1"/>
          </p:cNvSpPr>
          <p:nvPr/>
        </p:nvSpPr>
        <p:spPr bwMode="auto">
          <a:xfrm flipV="1">
            <a:off x="5537200" y="3316288"/>
            <a:ext cx="698500" cy="7620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5450" y="266700"/>
            <a:ext cx="7773988" cy="1143000"/>
          </a:xfrm>
        </p:spPr>
        <p:txBody>
          <a:bodyPr lIns="57150" tIns="28575" rIns="57150" bIns="28575"/>
          <a:lstStyle/>
          <a:p>
            <a:pPr>
              <a:defRPr/>
            </a:pPr>
            <a:r>
              <a:rPr lang="pt-BR" smtClean="0"/>
              <a:t> Hierarquia de Memória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857375" y="3206750"/>
            <a:ext cx="1235075" cy="5207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pPr algn="ctr" defTabSz="568325"/>
            <a:r>
              <a:rPr lang="pt-BR" sz="2000" b="1" i="0">
                <a:solidFill>
                  <a:schemeClr val="bg2"/>
                </a:solidFill>
                <a:latin typeface="Times New Roman" pitchFamily="18" charset="0"/>
              </a:rPr>
              <a:t>cache (L1)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971675" y="2260600"/>
            <a:ext cx="1006475" cy="6572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pPr algn="ctr" defTabSz="568325"/>
            <a:r>
              <a:rPr lang="pt-BR" sz="1800" b="1" i="0">
                <a:solidFill>
                  <a:schemeClr val="bg2"/>
                </a:solidFill>
                <a:latin typeface="Times New Roman" pitchFamily="18" charset="0"/>
              </a:rPr>
              <a:t>CPU</a:t>
            </a:r>
          </a:p>
          <a:p>
            <a:pPr algn="ctr" defTabSz="568325"/>
            <a:r>
              <a:rPr lang="pt-BR" sz="1400" i="0">
                <a:solidFill>
                  <a:schemeClr val="bg2"/>
                </a:solidFill>
                <a:latin typeface="Times New Roman" pitchFamily="18" charset="0"/>
              </a:rPr>
              <a:t>Registradores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39875" y="4749800"/>
            <a:ext cx="1885950" cy="5207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pPr algn="ctr" defTabSz="568325"/>
            <a:r>
              <a:rPr lang="pt-BR" sz="1800" b="1" i="0">
                <a:solidFill>
                  <a:schemeClr val="bg2"/>
                </a:solidFill>
                <a:latin typeface="Times New Roman" pitchFamily="18" charset="0"/>
              </a:rPr>
              <a:t>memória principal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20738" y="5568950"/>
            <a:ext cx="3306762" cy="9017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pPr algn="ctr" defTabSz="568325"/>
            <a:r>
              <a:rPr lang="pt-BR" b="1" i="0">
                <a:solidFill>
                  <a:schemeClr val="bg2"/>
                </a:solidFill>
                <a:latin typeface="Times New Roman" pitchFamily="18" charset="0"/>
              </a:rPr>
              <a:t>memória secundária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474913" y="2897188"/>
            <a:ext cx="0" cy="3032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471738" y="3711575"/>
            <a:ext cx="3175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474913" y="5300663"/>
            <a:ext cx="0" cy="2682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76200" y="2514600"/>
            <a:ext cx="1828800" cy="2058988"/>
            <a:chOff x="144" y="1768"/>
            <a:chExt cx="847" cy="1297"/>
          </a:xfrm>
        </p:grpSpPr>
        <p:sp>
          <p:nvSpPr>
            <p:cNvPr id="21546" name="AutoShape 11"/>
            <p:cNvSpPr>
              <a:spLocks noChangeArrowheads="1"/>
            </p:cNvSpPr>
            <p:nvPr/>
          </p:nvSpPr>
          <p:spPr bwMode="auto">
            <a:xfrm>
              <a:off x="757" y="1768"/>
              <a:ext cx="120" cy="712"/>
            </a:xfrm>
            <a:prstGeom prst="downArrow">
              <a:avLst>
                <a:gd name="adj1" fmla="val 50000"/>
                <a:gd name="adj2" fmla="val 296749"/>
              </a:avLst>
            </a:pr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Rectangle 12"/>
            <p:cNvSpPr>
              <a:spLocks noChangeArrowheads="1"/>
            </p:cNvSpPr>
            <p:nvPr/>
          </p:nvSpPr>
          <p:spPr bwMode="auto">
            <a:xfrm>
              <a:off x="144" y="2559"/>
              <a:ext cx="847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025" tIns="36512" rIns="73025" bIns="36512">
              <a:spAutoFit/>
            </a:bodyPr>
            <a:lstStyle/>
            <a:p>
              <a:pPr algn="ctr" defTabSz="568325"/>
              <a:r>
                <a:rPr lang="pt-BR" b="1" i="0" u="sng">
                  <a:solidFill>
                    <a:schemeClr val="tx2"/>
                  </a:solidFill>
                  <a:latin typeface="Times New Roman" pitchFamily="18" charset="0"/>
                </a:rPr>
                <a:t>Quantidade disponível</a:t>
              </a:r>
              <a:endParaRPr lang="pt-BR" b="1" i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1617663" y="1752600"/>
            <a:ext cx="6588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 defTabSz="568325"/>
            <a:r>
              <a:rPr lang="pt-BR" sz="2000" b="1" i="0">
                <a:latin typeface="Times New Roman" pitchFamily="18" charset="0"/>
              </a:rPr>
              <a:t>chip</a:t>
            </a: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1784350" y="3979863"/>
            <a:ext cx="1373188" cy="5222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pPr algn="ctr" defTabSz="568325"/>
            <a:r>
              <a:rPr lang="pt-BR" sz="2000" b="1" i="0">
                <a:solidFill>
                  <a:schemeClr val="bg2"/>
                </a:solidFill>
                <a:latin typeface="Times New Roman" pitchFamily="18" charset="0"/>
              </a:rPr>
              <a:t>cache (L2)</a:t>
            </a:r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>
            <a:off x="2481263" y="4497388"/>
            <a:ext cx="4762" cy="2333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1709738" y="1816100"/>
            <a:ext cx="1538287" cy="200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424738" y="2528888"/>
            <a:ext cx="1584325" cy="1798637"/>
            <a:chOff x="5065" y="1593"/>
            <a:chExt cx="1081" cy="1133"/>
          </a:xfrm>
        </p:grpSpPr>
        <p:sp>
          <p:nvSpPr>
            <p:cNvPr id="21544" name="AutoShape 18"/>
            <p:cNvSpPr>
              <a:spLocks noChangeArrowheads="1"/>
            </p:cNvSpPr>
            <p:nvPr/>
          </p:nvSpPr>
          <p:spPr bwMode="auto">
            <a:xfrm>
              <a:off x="5484" y="2061"/>
              <a:ext cx="133" cy="665"/>
            </a:xfrm>
            <a:prstGeom prst="upArrow">
              <a:avLst>
                <a:gd name="adj1" fmla="val 50000"/>
                <a:gd name="adj2" fmla="val 249931"/>
              </a:avLst>
            </a:pr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Rectangle 19"/>
            <p:cNvSpPr>
              <a:spLocks noChangeArrowheads="1"/>
            </p:cNvSpPr>
            <p:nvPr/>
          </p:nvSpPr>
          <p:spPr bwMode="auto">
            <a:xfrm>
              <a:off x="5065" y="1593"/>
              <a:ext cx="1081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spAutoFit/>
            </a:bodyPr>
            <a:lstStyle/>
            <a:p>
              <a:pPr defTabSz="568325"/>
              <a:r>
                <a:rPr lang="pt-BR" b="1" i="0" u="sng">
                  <a:solidFill>
                    <a:schemeClr val="tx2"/>
                  </a:solidFill>
                  <a:latin typeface="Times New Roman" pitchFamily="18" charset="0"/>
                </a:rPr>
                <a:t>Velocidade</a:t>
              </a:r>
            </a:p>
            <a:p>
              <a:pPr defTabSz="568325"/>
              <a:r>
                <a:rPr lang="pt-BR" b="1" i="0" u="sng">
                  <a:solidFill>
                    <a:schemeClr val="tx2"/>
                  </a:solidFill>
                  <a:latin typeface="Times New Roman" pitchFamily="18" charset="0"/>
                </a:rPr>
                <a:t>e custo/bit</a:t>
              </a:r>
            </a:p>
          </p:txBody>
        </p:sp>
      </p:grpSp>
      <p:sp>
        <p:nvSpPr>
          <p:cNvPr id="21520" name="Line 20"/>
          <p:cNvSpPr>
            <a:spLocks noChangeShapeType="1"/>
          </p:cNvSpPr>
          <p:nvPr/>
        </p:nvSpPr>
        <p:spPr bwMode="auto">
          <a:xfrm>
            <a:off x="6737350" y="2090738"/>
            <a:ext cx="1900238" cy="41798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 flipH="1">
            <a:off x="4841875" y="2090738"/>
            <a:ext cx="1895475" cy="41798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>
            <a:off x="4841875" y="6270625"/>
            <a:ext cx="37957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6369050" y="2908300"/>
            <a:ext cx="739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4"/>
          <p:cNvSpPr>
            <a:spLocks noChangeShapeType="1"/>
          </p:cNvSpPr>
          <p:nvPr/>
        </p:nvSpPr>
        <p:spPr bwMode="auto">
          <a:xfrm>
            <a:off x="6070600" y="3565525"/>
            <a:ext cx="13430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5"/>
          <p:cNvSpPr>
            <a:spLocks noChangeShapeType="1"/>
          </p:cNvSpPr>
          <p:nvPr/>
        </p:nvSpPr>
        <p:spPr bwMode="auto">
          <a:xfrm>
            <a:off x="5768975" y="4221163"/>
            <a:ext cx="19399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6"/>
          <p:cNvSpPr>
            <a:spLocks noChangeShapeType="1"/>
          </p:cNvSpPr>
          <p:nvPr/>
        </p:nvSpPr>
        <p:spPr bwMode="auto">
          <a:xfrm>
            <a:off x="5489575" y="4878388"/>
            <a:ext cx="25003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7"/>
          <p:cNvSpPr>
            <a:spLocks noChangeShapeType="1"/>
          </p:cNvSpPr>
          <p:nvPr/>
        </p:nvSpPr>
        <p:spPr bwMode="auto">
          <a:xfrm>
            <a:off x="5211763" y="5449888"/>
            <a:ext cx="30527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8"/>
          <p:cNvSpPr>
            <a:spLocks noChangeShapeType="1"/>
          </p:cNvSpPr>
          <p:nvPr/>
        </p:nvSpPr>
        <p:spPr bwMode="auto">
          <a:xfrm>
            <a:off x="6692900" y="5451475"/>
            <a:ext cx="0" cy="819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9"/>
          <p:cNvSpPr>
            <a:spLocks noChangeShapeType="1"/>
          </p:cNvSpPr>
          <p:nvPr/>
        </p:nvSpPr>
        <p:spPr bwMode="auto">
          <a:xfrm flipV="1">
            <a:off x="4175125" y="5348288"/>
            <a:ext cx="704850" cy="666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 flipV="1">
            <a:off x="3690938" y="3208338"/>
            <a:ext cx="2492375" cy="696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 flipH="1">
            <a:off x="4564063" y="4208463"/>
            <a:ext cx="928687" cy="20462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32"/>
          <p:cNvSpPr>
            <a:spLocks noChangeShapeType="1"/>
          </p:cNvSpPr>
          <p:nvPr/>
        </p:nvSpPr>
        <p:spPr bwMode="auto">
          <a:xfrm>
            <a:off x="5492750" y="4206875"/>
            <a:ext cx="1365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>
            <a:off x="4592638" y="6254750"/>
            <a:ext cx="16351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3386138" y="3206750"/>
            <a:ext cx="16668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35"/>
          <p:cNvSpPr>
            <a:spLocks noChangeShapeType="1"/>
          </p:cNvSpPr>
          <p:nvPr/>
        </p:nvSpPr>
        <p:spPr bwMode="auto">
          <a:xfrm>
            <a:off x="3386138" y="4540250"/>
            <a:ext cx="16668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Line 36"/>
          <p:cNvSpPr>
            <a:spLocks noChangeShapeType="1"/>
          </p:cNvSpPr>
          <p:nvPr/>
        </p:nvSpPr>
        <p:spPr bwMode="auto">
          <a:xfrm>
            <a:off x="3536950" y="3176588"/>
            <a:ext cx="0" cy="13477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37"/>
          <p:cNvSpPr>
            <a:spLocks noChangeArrowheads="1"/>
          </p:cNvSpPr>
          <p:nvPr/>
        </p:nvSpPr>
        <p:spPr bwMode="auto">
          <a:xfrm>
            <a:off x="6426200" y="2514600"/>
            <a:ext cx="679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 b="1"/>
              <a:t>Reg.</a:t>
            </a:r>
          </a:p>
        </p:txBody>
      </p:sp>
      <p:sp>
        <p:nvSpPr>
          <p:cNvPr id="21538" name="Rectangle 38"/>
          <p:cNvSpPr>
            <a:spLocks noChangeArrowheads="1"/>
          </p:cNvSpPr>
          <p:nvPr/>
        </p:nvSpPr>
        <p:spPr bwMode="auto">
          <a:xfrm>
            <a:off x="6330950" y="3124200"/>
            <a:ext cx="8747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000" b="1"/>
              <a:t>Cache</a:t>
            </a:r>
          </a:p>
        </p:txBody>
      </p:sp>
      <p:sp>
        <p:nvSpPr>
          <p:cNvPr id="21539" name="Rectangle 39"/>
          <p:cNvSpPr>
            <a:spLocks noChangeArrowheads="1"/>
          </p:cNvSpPr>
          <p:nvPr/>
        </p:nvSpPr>
        <p:spPr bwMode="auto">
          <a:xfrm>
            <a:off x="6119813" y="3733800"/>
            <a:ext cx="115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000" b="1"/>
              <a:t>Principal</a:t>
            </a:r>
          </a:p>
        </p:txBody>
      </p:sp>
      <p:sp>
        <p:nvSpPr>
          <p:cNvPr id="21540" name="Rectangle 40"/>
          <p:cNvSpPr>
            <a:spLocks noChangeArrowheads="1"/>
          </p:cNvSpPr>
          <p:nvPr/>
        </p:nvSpPr>
        <p:spPr bwMode="auto">
          <a:xfrm>
            <a:off x="5767388" y="4419600"/>
            <a:ext cx="19161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b="1"/>
              <a:t>Cache de Disco</a:t>
            </a:r>
          </a:p>
        </p:txBody>
      </p:sp>
      <p:sp>
        <p:nvSpPr>
          <p:cNvPr id="21541" name="Rectangle 41"/>
          <p:cNvSpPr>
            <a:spLocks noChangeArrowheads="1"/>
          </p:cNvSpPr>
          <p:nvPr/>
        </p:nvSpPr>
        <p:spPr bwMode="auto">
          <a:xfrm>
            <a:off x="5697538" y="4953000"/>
            <a:ext cx="2033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000" b="1"/>
              <a:t>Disco Magnético</a:t>
            </a:r>
          </a:p>
        </p:txBody>
      </p:sp>
      <p:sp>
        <p:nvSpPr>
          <p:cNvPr id="21542" name="Rectangle 42"/>
          <p:cNvSpPr>
            <a:spLocks noChangeArrowheads="1"/>
          </p:cNvSpPr>
          <p:nvPr/>
        </p:nvSpPr>
        <p:spPr bwMode="auto">
          <a:xfrm>
            <a:off x="5627688" y="5715000"/>
            <a:ext cx="5857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b="1"/>
              <a:t>Fita</a:t>
            </a:r>
          </a:p>
        </p:txBody>
      </p:sp>
      <p:sp>
        <p:nvSpPr>
          <p:cNvPr id="21543" name="Rectangle 43"/>
          <p:cNvSpPr>
            <a:spLocks noChangeArrowheads="1"/>
          </p:cNvSpPr>
          <p:nvPr/>
        </p:nvSpPr>
        <p:spPr bwMode="auto">
          <a:xfrm>
            <a:off x="6962775" y="5715000"/>
            <a:ext cx="11350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2000" b="1"/>
              <a:t>CD-ROM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Memória Virtual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Como o programador vê o sistema</a:t>
            </a:r>
          </a:p>
          <a:p>
            <a:pPr lvl="1"/>
            <a:r>
              <a:rPr lang="pt-BR" smtClean="0"/>
              <a:t>CPU e memória individuais</a:t>
            </a:r>
          </a:p>
          <a:p>
            <a:pPr lvl="1"/>
            <a:r>
              <a:rPr lang="pt-BR" smtClean="0"/>
              <a:t>Memória grande e rápida</a:t>
            </a:r>
          </a:p>
          <a:p>
            <a:r>
              <a:rPr lang="pt-BR" smtClean="0"/>
              <a:t>Como funciona realmente</a:t>
            </a:r>
          </a:p>
          <a:p>
            <a:pPr lvl="1"/>
            <a:r>
              <a:rPr lang="pt-BR" smtClean="0"/>
              <a:t>CPU e memória compartilhada</a:t>
            </a:r>
          </a:p>
          <a:p>
            <a:pPr lvl="1"/>
            <a:r>
              <a:rPr lang="pt-BR" smtClean="0"/>
              <a:t>Hierarquia de memória para compensar o preço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Princípio da Localidade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467600" cy="274320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PT" smtClean="0">
                <a:solidFill>
                  <a:srgbClr val="000099"/>
                </a:solidFill>
              </a:rPr>
              <a:t>   Há uma grande probabilidade d</a:t>
            </a:r>
            <a:r>
              <a:rPr lang="pt-BR" smtClean="0">
                <a:solidFill>
                  <a:srgbClr val="000099"/>
                </a:solidFill>
              </a:rPr>
              <a:t>o programa </a:t>
            </a:r>
            <a:r>
              <a:rPr lang="pt-PT" smtClean="0">
                <a:solidFill>
                  <a:srgbClr val="000099"/>
                </a:solidFill>
              </a:rPr>
              <a:t>r</a:t>
            </a:r>
            <a:r>
              <a:rPr lang="pt-BR" smtClean="0">
                <a:solidFill>
                  <a:srgbClr val="000099"/>
                </a:solidFill>
              </a:rPr>
              <a:t>eferenciar </a:t>
            </a:r>
            <a:r>
              <a:rPr lang="pt-PT" smtClean="0">
                <a:solidFill>
                  <a:srgbClr val="000099"/>
                </a:solidFill>
              </a:rPr>
              <a:t>novamente </a:t>
            </a:r>
            <a:r>
              <a:rPr lang="pt-BR" smtClean="0">
                <a:solidFill>
                  <a:srgbClr val="000099"/>
                </a:solidFill>
              </a:rPr>
              <a:t>as instruções e dados </a:t>
            </a:r>
            <a:r>
              <a:rPr lang="pt-PT" smtClean="0">
                <a:solidFill>
                  <a:srgbClr val="000099"/>
                </a:solidFill>
              </a:rPr>
              <a:t>recentemente </a:t>
            </a:r>
            <a:r>
              <a:rPr lang="pt-BR" smtClean="0">
                <a:solidFill>
                  <a:srgbClr val="000099"/>
                </a:solidFill>
              </a:rPr>
              <a:t>referenciados ou que tenham endereços próximos das últimas referências.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5805488"/>
            <a:ext cx="7750175" cy="7747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Localização e função da MMU (Memory Management Unit): nos dias de hoje é comum se localizar no chip da CPU</a:t>
            </a:r>
          </a:p>
        </p:txBody>
      </p:sp>
      <p:pic>
        <p:nvPicPr>
          <p:cNvPr id="23555" name="Picture 4" descr="4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412875"/>
            <a:ext cx="7239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225"/>
            <a:ext cx="8585200" cy="628650"/>
          </a:xfrm>
        </p:spPr>
        <p:txBody>
          <a:bodyPr/>
          <a:lstStyle/>
          <a:p>
            <a:pPr>
              <a:defRPr/>
            </a:pPr>
            <a:r>
              <a:rPr lang="en-US" sz="3100" dirty="0" err="1" smtClean="0">
                <a:solidFill>
                  <a:schemeClr val="tx1"/>
                </a:solidFill>
              </a:rPr>
              <a:t>Memória</a:t>
            </a:r>
            <a:r>
              <a:rPr lang="en-US" sz="3100" dirty="0" smtClean="0">
                <a:solidFill>
                  <a:schemeClr val="tx1"/>
                </a:solidFill>
              </a:rPr>
              <a:t> Virtual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700" dirty="0" err="1" smtClean="0"/>
              <a:t>Unidade</a:t>
            </a:r>
            <a:r>
              <a:rPr lang="en-US" sz="3700" dirty="0" smtClean="0"/>
              <a:t> de </a:t>
            </a:r>
            <a:r>
              <a:rPr lang="en-US" sz="3700" dirty="0" err="1" smtClean="0"/>
              <a:t>Gerenciamento</a:t>
            </a:r>
            <a:r>
              <a:rPr lang="en-US" sz="3700" dirty="0" smtClean="0"/>
              <a:t> de </a:t>
            </a:r>
            <a:r>
              <a:rPr lang="en-US" sz="3700" dirty="0" err="1" smtClean="0"/>
              <a:t>Memória</a:t>
            </a: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Freeform 2"/>
          <p:cNvSpPr>
            <a:spLocks/>
          </p:cNvSpPr>
          <p:nvPr/>
        </p:nvSpPr>
        <p:spPr bwMode="auto">
          <a:xfrm>
            <a:off x="5346700" y="3128963"/>
            <a:ext cx="466725" cy="620712"/>
          </a:xfrm>
          <a:custGeom>
            <a:avLst/>
            <a:gdLst>
              <a:gd name="T0" fmla="*/ 0 w 294"/>
              <a:gd name="T1" fmla="*/ 0 h 391"/>
              <a:gd name="T2" fmla="*/ 0 w 294"/>
              <a:gd name="T3" fmla="*/ 2147483647 h 391"/>
              <a:gd name="T4" fmla="*/ 2147483647 w 294"/>
              <a:gd name="T5" fmla="*/ 2147483647 h 391"/>
              <a:gd name="T6" fmla="*/ 0 60000 65536"/>
              <a:gd name="T7" fmla="*/ 0 60000 65536"/>
              <a:gd name="T8" fmla="*/ 0 60000 65536"/>
              <a:gd name="T9" fmla="*/ 0 w 294"/>
              <a:gd name="T10" fmla="*/ 0 h 391"/>
              <a:gd name="T11" fmla="*/ 294 w 294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" h="391">
                <a:moveTo>
                  <a:pt x="0" y="0"/>
                </a:moveTo>
                <a:lnTo>
                  <a:pt x="0" y="390"/>
                </a:lnTo>
                <a:lnTo>
                  <a:pt x="293" y="39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6910388" y="3300413"/>
            <a:ext cx="96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2000" b="1"/>
              <a:t>hit</a:t>
            </a:r>
            <a:r>
              <a:rPr lang="pt-BR" sz="2000" b="1" baseline="-25000"/>
              <a:t>cache</a:t>
            </a:r>
          </a:p>
        </p:txBody>
      </p:sp>
      <p:sp>
        <p:nvSpPr>
          <p:cNvPr id="339972" name="Freeform 4"/>
          <p:cNvSpPr>
            <a:spLocks/>
          </p:cNvSpPr>
          <p:nvPr/>
        </p:nvSpPr>
        <p:spPr bwMode="auto">
          <a:xfrm>
            <a:off x="6889750" y="3708400"/>
            <a:ext cx="1190625" cy="239713"/>
          </a:xfrm>
          <a:custGeom>
            <a:avLst/>
            <a:gdLst>
              <a:gd name="T0" fmla="*/ 0 w 750"/>
              <a:gd name="T1" fmla="*/ 0 h 151"/>
              <a:gd name="T2" fmla="*/ 2147483647 w 750"/>
              <a:gd name="T3" fmla="*/ 0 h 151"/>
              <a:gd name="T4" fmla="*/ 2147483647 w 750"/>
              <a:gd name="T5" fmla="*/ 2147483647 h 151"/>
              <a:gd name="T6" fmla="*/ 2147483647 w 750"/>
              <a:gd name="T7" fmla="*/ 2147483647 h 151"/>
              <a:gd name="T8" fmla="*/ 0 60000 65536"/>
              <a:gd name="T9" fmla="*/ 0 60000 65536"/>
              <a:gd name="T10" fmla="*/ 0 60000 65536"/>
              <a:gd name="T11" fmla="*/ 0 60000 65536"/>
              <a:gd name="T12" fmla="*/ 0 w 750"/>
              <a:gd name="T13" fmla="*/ 0 h 151"/>
              <a:gd name="T14" fmla="*/ 750 w 750"/>
              <a:gd name="T15" fmla="*/ 151 h 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0" h="151">
                <a:moveTo>
                  <a:pt x="0" y="0"/>
                </a:moveTo>
                <a:lnTo>
                  <a:pt x="321" y="0"/>
                </a:lnTo>
                <a:lnTo>
                  <a:pt x="321" y="150"/>
                </a:lnTo>
                <a:lnTo>
                  <a:pt x="749" y="15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09900" y="2655888"/>
            <a:ext cx="1687513" cy="598487"/>
            <a:chOff x="2053" y="2017"/>
            <a:chExt cx="1152" cy="377"/>
          </a:xfrm>
        </p:grpSpPr>
        <p:sp>
          <p:nvSpPr>
            <p:cNvPr id="24641" name="Freeform 6"/>
            <p:cNvSpPr>
              <a:spLocks/>
            </p:cNvSpPr>
            <p:nvPr/>
          </p:nvSpPr>
          <p:spPr bwMode="auto">
            <a:xfrm>
              <a:off x="2053" y="2017"/>
              <a:ext cx="164" cy="377"/>
            </a:xfrm>
            <a:custGeom>
              <a:avLst/>
              <a:gdLst>
                <a:gd name="T0" fmla="*/ 209 w 151"/>
                <a:gd name="T1" fmla="*/ 376 h 377"/>
                <a:gd name="T2" fmla="*/ 209 w 151"/>
                <a:gd name="T3" fmla="*/ 0 h 377"/>
                <a:gd name="T4" fmla="*/ 0 w 151"/>
                <a:gd name="T5" fmla="*/ 0 h 377"/>
                <a:gd name="T6" fmla="*/ 0 60000 65536"/>
                <a:gd name="T7" fmla="*/ 0 60000 65536"/>
                <a:gd name="T8" fmla="*/ 0 60000 65536"/>
                <a:gd name="T9" fmla="*/ 0 w 151"/>
                <a:gd name="T10" fmla="*/ 0 h 377"/>
                <a:gd name="T11" fmla="*/ 151 w 151"/>
                <a:gd name="T12" fmla="*/ 377 h 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377">
                  <a:moveTo>
                    <a:pt x="150" y="376"/>
                  </a:moveTo>
                  <a:lnTo>
                    <a:pt x="150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7"/>
            <p:cNvSpPr>
              <a:spLocks/>
            </p:cNvSpPr>
            <p:nvPr/>
          </p:nvSpPr>
          <p:spPr bwMode="auto">
            <a:xfrm>
              <a:off x="2071" y="2242"/>
              <a:ext cx="1134" cy="151"/>
            </a:xfrm>
            <a:custGeom>
              <a:avLst/>
              <a:gdLst>
                <a:gd name="T0" fmla="*/ 0 w 1047"/>
                <a:gd name="T1" fmla="*/ 150 h 151"/>
                <a:gd name="T2" fmla="*/ 617 w 1047"/>
                <a:gd name="T3" fmla="*/ 150 h 151"/>
                <a:gd name="T4" fmla="*/ 617 w 1047"/>
                <a:gd name="T5" fmla="*/ 0 h 151"/>
                <a:gd name="T6" fmla="*/ 1439 w 104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7"/>
                <a:gd name="T13" fmla="*/ 0 h 151"/>
                <a:gd name="T14" fmla="*/ 1047 w 1047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7" h="151">
                  <a:moveTo>
                    <a:pt x="0" y="150"/>
                  </a:moveTo>
                  <a:lnTo>
                    <a:pt x="449" y="150"/>
                  </a:lnTo>
                  <a:lnTo>
                    <a:pt x="449" y="0"/>
                  </a:lnTo>
                  <a:lnTo>
                    <a:pt x="1046" y="0"/>
                  </a:lnTo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9976" name="Freeform 8"/>
          <p:cNvSpPr>
            <a:spLocks/>
          </p:cNvSpPr>
          <p:nvPr/>
        </p:nvSpPr>
        <p:spPr bwMode="auto">
          <a:xfrm>
            <a:off x="1935163" y="1854200"/>
            <a:ext cx="382587" cy="620713"/>
          </a:xfrm>
          <a:custGeom>
            <a:avLst/>
            <a:gdLst>
              <a:gd name="T0" fmla="*/ 0 w 241"/>
              <a:gd name="T1" fmla="*/ 0 h 391"/>
              <a:gd name="T2" fmla="*/ 0 w 241"/>
              <a:gd name="T3" fmla="*/ 2147483647 h 391"/>
              <a:gd name="T4" fmla="*/ 2147483647 w 241"/>
              <a:gd name="T5" fmla="*/ 2147483647 h 391"/>
              <a:gd name="T6" fmla="*/ 0 60000 65536"/>
              <a:gd name="T7" fmla="*/ 0 60000 65536"/>
              <a:gd name="T8" fmla="*/ 0 60000 65536"/>
              <a:gd name="T9" fmla="*/ 0 w 241"/>
              <a:gd name="T10" fmla="*/ 0 h 391"/>
              <a:gd name="T11" fmla="*/ 241 w 241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" h="391">
                <a:moveTo>
                  <a:pt x="0" y="0"/>
                </a:moveTo>
                <a:lnTo>
                  <a:pt x="0" y="390"/>
                </a:lnTo>
                <a:lnTo>
                  <a:pt x="240" y="39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39977" name="Rectangle 9"/>
          <p:cNvSpPr>
            <a:spLocks noGrp="1" noChangeArrowheads="1"/>
          </p:cNvSpPr>
          <p:nvPr>
            <p:ph type="title"/>
          </p:nvPr>
        </p:nvSpPr>
        <p:spPr>
          <a:xfrm>
            <a:off x="579438" y="209550"/>
            <a:ext cx="7956550" cy="628650"/>
          </a:xfrm>
        </p:spPr>
        <p:txBody>
          <a:bodyPr/>
          <a:lstStyle/>
          <a:p>
            <a:pPr>
              <a:defRPr/>
            </a:pPr>
            <a:r>
              <a:rPr lang="pt-BR" smtClean="0"/>
              <a:t>Hierarquia de Memória</a:t>
            </a:r>
          </a:p>
        </p:txBody>
      </p:sp>
      <p:grpSp>
        <p:nvGrpSpPr>
          <p:cNvPr id="24584" name="Group 10"/>
          <p:cNvGrpSpPr>
            <a:grpSpLocks/>
          </p:cNvGrpSpPr>
          <p:nvPr/>
        </p:nvGrpSpPr>
        <p:grpSpPr bwMode="auto">
          <a:xfrm>
            <a:off x="4832350" y="2608263"/>
            <a:ext cx="1436688" cy="471487"/>
            <a:chOff x="3044" y="1975"/>
            <a:chExt cx="905" cy="297"/>
          </a:xfrm>
        </p:grpSpPr>
        <p:sp>
          <p:nvSpPr>
            <p:cNvPr id="24637" name="Rectangle 11"/>
            <p:cNvSpPr>
              <a:spLocks noChangeArrowheads="1"/>
            </p:cNvSpPr>
            <p:nvPr/>
          </p:nvSpPr>
          <p:spPr bwMode="auto">
            <a:xfrm>
              <a:off x="3044" y="1981"/>
              <a:ext cx="905" cy="28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Line 12"/>
            <p:cNvSpPr>
              <a:spLocks noChangeShapeType="1"/>
            </p:cNvSpPr>
            <p:nvPr/>
          </p:nvSpPr>
          <p:spPr bwMode="auto">
            <a:xfrm>
              <a:off x="3547" y="1984"/>
              <a:ext cx="0" cy="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Rectangle 13"/>
            <p:cNvSpPr>
              <a:spLocks noChangeArrowheads="1"/>
            </p:cNvSpPr>
            <p:nvPr/>
          </p:nvSpPr>
          <p:spPr bwMode="auto">
            <a:xfrm>
              <a:off x="3081" y="1975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solidFill>
                    <a:schemeClr val="bg2"/>
                  </a:solidFill>
                  <a:latin typeface="Times New Roman" pitchFamily="18" charset="0"/>
                </a:rPr>
                <a:t>Rp</a:t>
              </a:r>
            </a:p>
          </p:txBody>
        </p:sp>
        <p:sp>
          <p:nvSpPr>
            <p:cNvPr id="24640" name="Rectangle 14"/>
            <p:cNvSpPr>
              <a:spLocks noChangeArrowheads="1"/>
            </p:cNvSpPr>
            <p:nvPr/>
          </p:nvSpPr>
          <p:spPr bwMode="auto">
            <a:xfrm>
              <a:off x="3565" y="1982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solidFill>
                    <a:schemeClr val="bg2"/>
                  </a:solidFill>
                  <a:latin typeface="Times New Roman" pitchFamily="18" charset="0"/>
                </a:rPr>
                <a:t>Dp</a:t>
              </a:r>
            </a:p>
          </p:txBody>
        </p:sp>
      </p:grp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5734050" y="5645150"/>
            <a:ext cx="13684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70000"/>
              </a:lnSpc>
            </a:pPr>
            <a:r>
              <a:rPr lang="pt-BR" b="1" i="0">
                <a:solidFill>
                  <a:srgbClr val="800000"/>
                </a:solidFill>
                <a:latin typeface="Times New Roman" pitchFamily="18" charset="0"/>
              </a:rPr>
              <a:t>memória</a:t>
            </a:r>
          </a:p>
          <a:p>
            <a:pPr>
              <a:lnSpc>
                <a:spcPct val="70000"/>
              </a:lnSpc>
            </a:pPr>
            <a:r>
              <a:rPr lang="pt-BR" b="1" i="0">
                <a:solidFill>
                  <a:srgbClr val="800000"/>
                </a:solidFill>
                <a:latin typeface="Times New Roman" pitchFamily="18" charset="0"/>
              </a:rPr>
              <a:t>principal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5929313" y="4167188"/>
            <a:ext cx="887412" cy="14319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5929313" y="4479925"/>
            <a:ext cx="887412" cy="1222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5929313" y="3487738"/>
            <a:ext cx="904875" cy="5476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cache</a:t>
            </a:r>
          </a:p>
        </p:txBody>
      </p:sp>
      <p:sp>
        <p:nvSpPr>
          <p:cNvPr id="339987" name="Rectangle 19"/>
          <p:cNvSpPr>
            <a:spLocks noChangeArrowheads="1"/>
          </p:cNvSpPr>
          <p:nvPr/>
        </p:nvSpPr>
        <p:spPr bwMode="auto">
          <a:xfrm>
            <a:off x="8115300" y="386715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pt-BR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Valor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2109788" y="4022725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 i="0">
                <a:solidFill>
                  <a:srgbClr val="800000"/>
                </a:solidFill>
                <a:latin typeface="Times New Roman" pitchFamily="18" charset="0"/>
              </a:rPr>
              <a:t>tab.pág.</a:t>
            </a:r>
          </a:p>
        </p:txBody>
      </p:sp>
      <p:grpSp>
        <p:nvGrpSpPr>
          <p:cNvPr id="24591" name="Group 21"/>
          <p:cNvGrpSpPr>
            <a:grpSpLocks/>
          </p:cNvGrpSpPr>
          <p:nvPr/>
        </p:nvGrpSpPr>
        <p:grpSpPr bwMode="auto">
          <a:xfrm>
            <a:off x="1652588" y="1392238"/>
            <a:ext cx="1436687" cy="471487"/>
            <a:chOff x="1041" y="1209"/>
            <a:chExt cx="905" cy="297"/>
          </a:xfrm>
        </p:grpSpPr>
        <p:sp>
          <p:nvSpPr>
            <p:cNvPr id="24633" name="Rectangle 22"/>
            <p:cNvSpPr>
              <a:spLocks noChangeArrowheads="1"/>
            </p:cNvSpPr>
            <p:nvPr/>
          </p:nvSpPr>
          <p:spPr bwMode="auto">
            <a:xfrm>
              <a:off x="1041" y="1215"/>
              <a:ext cx="905" cy="28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4" name="Line 23"/>
            <p:cNvSpPr>
              <a:spLocks noChangeShapeType="1"/>
            </p:cNvSpPr>
            <p:nvPr/>
          </p:nvSpPr>
          <p:spPr bwMode="auto">
            <a:xfrm>
              <a:off x="1544" y="1218"/>
              <a:ext cx="0" cy="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Rectangle 24"/>
            <p:cNvSpPr>
              <a:spLocks noChangeArrowheads="1"/>
            </p:cNvSpPr>
            <p:nvPr/>
          </p:nvSpPr>
          <p:spPr bwMode="auto">
            <a:xfrm>
              <a:off x="1078" y="1209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solidFill>
                    <a:schemeClr val="bg2"/>
                  </a:solidFill>
                  <a:latin typeface="Times New Roman" pitchFamily="18" charset="0"/>
                </a:rPr>
                <a:t>Vp</a:t>
              </a:r>
            </a:p>
          </p:txBody>
        </p:sp>
        <p:sp>
          <p:nvSpPr>
            <p:cNvPr id="24636" name="Rectangle 25"/>
            <p:cNvSpPr>
              <a:spLocks noChangeArrowheads="1"/>
            </p:cNvSpPr>
            <p:nvPr/>
          </p:nvSpPr>
          <p:spPr bwMode="auto">
            <a:xfrm>
              <a:off x="1562" y="1216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solidFill>
                    <a:schemeClr val="bg2"/>
                  </a:solidFill>
                  <a:latin typeface="Times New Roman" pitchFamily="18" charset="0"/>
                </a:rPr>
                <a:t>Dp</a:t>
              </a:r>
            </a:p>
          </p:txBody>
        </p:sp>
      </p:grpSp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2381250" y="2894013"/>
            <a:ext cx="600075" cy="1166812"/>
            <a:chOff x="1500" y="2155"/>
            <a:chExt cx="378" cy="735"/>
          </a:xfrm>
        </p:grpSpPr>
        <p:sp>
          <p:nvSpPr>
            <p:cNvPr id="24631" name="Rectangle 27"/>
            <p:cNvSpPr>
              <a:spLocks noChangeArrowheads="1"/>
            </p:cNvSpPr>
            <p:nvPr/>
          </p:nvSpPr>
          <p:spPr bwMode="auto">
            <a:xfrm>
              <a:off x="1500" y="2155"/>
              <a:ext cx="378" cy="73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Rectangle 28"/>
            <p:cNvSpPr>
              <a:spLocks noChangeArrowheads="1"/>
            </p:cNvSpPr>
            <p:nvPr/>
          </p:nvSpPr>
          <p:spPr bwMode="auto">
            <a:xfrm>
              <a:off x="1500" y="2352"/>
              <a:ext cx="378" cy="77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3" name="Rectangle 29"/>
          <p:cNvSpPr>
            <a:spLocks noChangeArrowheads="1"/>
          </p:cNvSpPr>
          <p:nvPr/>
        </p:nvSpPr>
        <p:spPr bwMode="auto">
          <a:xfrm>
            <a:off x="2363788" y="2239963"/>
            <a:ext cx="630237" cy="5476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TLB</a:t>
            </a:r>
          </a:p>
        </p:txBody>
      </p:sp>
      <p:sp>
        <p:nvSpPr>
          <p:cNvPr id="339998" name="Rectangle 30"/>
          <p:cNvSpPr>
            <a:spLocks noChangeArrowheads="1"/>
          </p:cNvSpPr>
          <p:nvPr/>
        </p:nvSpPr>
        <p:spPr bwMode="auto">
          <a:xfrm>
            <a:off x="3086100" y="2078038"/>
            <a:ext cx="81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2000" b="1"/>
              <a:t>hit</a:t>
            </a:r>
            <a:r>
              <a:rPr lang="pt-BR" sz="2000" b="1" baseline="-25000"/>
              <a:t>TLB</a:t>
            </a:r>
          </a:p>
        </p:txBody>
      </p:sp>
      <p:sp>
        <p:nvSpPr>
          <p:cNvPr id="339999" name="Rectangle 31"/>
          <p:cNvSpPr>
            <a:spLocks noChangeArrowheads="1"/>
          </p:cNvSpPr>
          <p:nvPr/>
        </p:nvSpPr>
        <p:spPr bwMode="auto">
          <a:xfrm>
            <a:off x="2997200" y="3254375"/>
            <a:ext cx="113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>
                <a:solidFill>
                  <a:schemeClr val="bg2"/>
                </a:solidFill>
              </a:rPr>
              <a:t>miss</a:t>
            </a:r>
            <a:r>
              <a:rPr lang="pt-BR" sz="2000" b="1" baseline="-25000">
                <a:solidFill>
                  <a:schemeClr val="bg2"/>
                </a:solidFill>
              </a:rPr>
              <a:t>TLB</a:t>
            </a:r>
          </a:p>
          <a:p>
            <a:pPr>
              <a:lnSpc>
                <a:spcPct val="90000"/>
              </a:lnSpc>
            </a:pPr>
            <a:r>
              <a:rPr lang="pt-BR" sz="2000" b="1">
                <a:solidFill>
                  <a:schemeClr val="bg2"/>
                </a:solidFill>
              </a:rPr>
              <a:t>    &amp;</a:t>
            </a:r>
          </a:p>
          <a:p>
            <a:pPr>
              <a:lnSpc>
                <a:spcPct val="80000"/>
              </a:lnSpc>
            </a:pPr>
            <a:r>
              <a:rPr lang="pt-BR" sz="2000" b="1">
                <a:solidFill>
                  <a:schemeClr val="bg2"/>
                </a:solidFill>
              </a:rPr>
              <a:t>hit</a:t>
            </a:r>
            <a:r>
              <a:rPr lang="pt-BR" sz="2000" b="1" baseline="-25000">
                <a:solidFill>
                  <a:schemeClr val="bg2"/>
                </a:solidFill>
              </a:rPr>
              <a:t>tab.pag.</a:t>
            </a:r>
          </a:p>
        </p:txBody>
      </p:sp>
      <p:grpSp>
        <p:nvGrpSpPr>
          <p:cNvPr id="24596" name="Group 32"/>
          <p:cNvGrpSpPr>
            <a:grpSpLocks/>
          </p:cNvGrpSpPr>
          <p:nvPr/>
        </p:nvGrpSpPr>
        <p:grpSpPr bwMode="auto">
          <a:xfrm>
            <a:off x="1822450" y="5016500"/>
            <a:ext cx="2016125" cy="1209675"/>
            <a:chOff x="1148" y="3492"/>
            <a:chExt cx="1270" cy="762"/>
          </a:xfrm>
        </p:grpSpPr>
        <p:sp>
          <p:nvSpPr>
            <p:cNvPr id="24626" name="Rectangle 33"/>
            <p:cNvSpPr>
              <a:spLocks noChangeArrowheads="1"/>
            </p:cNvSpPr>
            <p:nvPr/>
          </p:nvSpPr>
          <p:spPr bwMode="auto">
            <a:xfrm>
              <a:off x="1155" y="3569"/>
              <a:ext cx="1245" cy="626"/>
            </a:xfrm>
            <a:prstGeom prst="rect">
              <a:avLst/>
            </a:prstGeom>
            <a:solidFill>
              <a:srgbClr val="3366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Line 34"/>
            <p:cNvSpPr>
              <a:spLocks noChangeShapeType="1"/>
            </p:cNvSpPr>
            <p:nvPr/>
          </p:nvSpPr>
          <p:spPr bwMode="auto">
            <a:xfrm>
              <a:off x="2399" y="3564"/>
              <a:ext cx="0" cy="6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Oval 35"/>
            <p:cNvSpPr>
              <a:spLocks noChangeArrowheads="1"/>
            </p:cNvSpPr>
            <p:nvPr/>
          </p:nvSpPr>
          <p:spPr bwMode="auto">
            <a:xfrm>
              <a:off x="1155" y="3492"/>
              <a:ext cx="1240" cy="12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Line 36"/>
            <p:cNvSpPr>
              <a:spLocks noChangeShapeType="1"/>
            </p:cNvSpPr>
            <p:nvPr/>
          </p:nvSpPr>
          <p:spPr bwMode="auto">
            <a:xfrm>
              <a:off x="1151" y="3566"/>
              <a:ext cx="0" cy="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Arc 37"/>
            <p:cNvSpPr>
              <a:spLocks/>
            </p:cNvSpPr>
            <p:nvPr/>
          </p:nvSpPr>
          <p:spPr bwMode="auto">
            <a:xfrm>
              <a:off x="1148" y="4161"/>
              <a:ext cx="1270" cy="93"/>
            </a:xfrm>
            <a:custGeom>
              <a:avLst/>
              <a:gdLst>
                <a:gd name="T0" fmla="*/ 0 w 39824"/>
                <a:gd name="T1" fmla="*/ 0 h 21600"/>
                <a:gd name="T2" fmla="*/ 0 w 39824"/>
                <a:gd name="T3" fmla="*/ 0 h 21600"/>
                <a:gd name="T4" fmla="*/ 0 w 398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24"/>
                <a:gd name="T10" fmla="*/ 0 h 21600"/>
                <a:gd name="T11" fmla="*/ 39824 w 398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24" h="21600" fill="none" extrusionOk="0">
                  <a:moveTo>
                    <a:pt x="39824" y="8387"/>
                  </a:moveTo>
                  <a:cubicBezTo>
                    <a:pt x="36450" y="16393"/>
                    <a:pt x="28607" y="21599"/>
                    <a:pt x="19919" y="21600"/>
                  </a:cubicBezTo>
                  <a:cubicBezTo>
                    <a:pt x="11217" y="21600"/>
                    <a:pt x="3364" y="16378"/>
                    <a:pt x="-1" y="8353"/>
                  </a:cubicBezTo>
                </a:path>
                <a:path w="39824" h="21600" stroke="0" extrusionOk="0">
                  <a:moveTo>
                    <a:pt x="39824" y="8387"/>
                  </a:moveTo>
                  <a:cubicBezTo>
                    <a:pt x="36450" y="16393"/>
                    <a:pt x="28607" y="21599"/>
                    <a:pt x="19919" y="21600"/>
                  </a:cubicBezTo>
                  <a:cubicBezTo>
                    <a:pt x="11217" y="21600"/>
                    <a:pt x="3364" y="16378"/>
                    <a:pt x="-1" y="8353"/>
                  </a:cubicBezTo>
                  <a:lnTo>
                    <a:pt x="19919" y="0"/>
                  </a:lnTo>
                  <a:close/>
                </a:path>
              </a:pathLst>
            </a:custGeom>
            <a:solidFill>
              <a:srgbClr val="336633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0006" name="Rectangle 38"/>
          <p:cNvSpPr>
            <a:spLocks noChangeArrowheads="1"/>
          </p:cNvSpPr>
          <p:nvPr/>
        </p:nvSpPr>
        <p:spPr bwMode="auto">
          <a:xfrm>
            <a:off x="2051050" y="5400675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Disco</a:t>
            </a:r>
          </a:p>
        </p:txBody>
      </p:sp>
      <p:sp>
        <p:nvSpPr>
          <p:cNvPr id="340007" name="Rectangle 39"/>
          <p:cNvSpPr>
            <a:spLocks noChangeArrowheads="1"/>
          </p:cNvSpPr>
          <p:nvPr/>
        </p:nvSpPr>
        <p:spPr bwMode="auto">
          <a:xfrm>
            <a:off x="622300" y="3668713"/>
            <a:ext cx="13985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miss</a:t>
            </a:r>
            <a:r>
              <a:rPr lang="pt-BR" sz="20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TLB</a:t>
            </a:r>
          </a:p>
          <a:p>
            <a:pPr>
              <a:lnSpc>
                <a:spcPct val="90000"/>
              </a:lnSpc>
              <a:defRPr/>
            </a:pPr>
            <a:r>
              <a:rPr lang="pt-BR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&amp;</a:t>
            </a:r>
          </a:p>
          <a:p>
            <a:pPr>
              <a:lnSpc>
                <a:spcPct val="80000"/>
              </a:lnSpc>
              <a:defRPr/>
            </a:pPr>
            <a:r>
              <a:rPr lang="pt-BR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miss</a:t>
            </a:r>
            <a:r>
              <a:rPr lang="pt-BR" sz="20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tab.pag.</a:t>
            </a:r>
          </a:p>
        </p:txBody>
      </p:sp>
      <p:sp>
        <p:nvSpPr>
          <p:cNvPr id="340008" name="Freeform 40"/>
          <p:cNvSpPr>
            <a:spLocks/>
          </p:cNvSpPr>
          <p:nvPr/>
        </p:nvSpPr>
        <p:spPr bwMode="auto">
          <a:xfrm>
            <a:off x="3035300" y="2460625"/>
            <a:ext cx="1662113" cy="239713"/>
          </a:xfrm>
          <a:custGeom>
            <a:avLst/>
            <a:gdLst>
              <a:gd name="T0" fmla="*/ 0 w 1047"/>
              <a:gd name="T1" fmla="*/ 0 h 151"/>
              <a:gd name="T2" fmla="*/ 2147483647 w 1047"/>
              <a:gd name="T3" fmla="*/ 0 h 151"/>
              <a:gd name="T4" fmla="*/ 2147483647 w 1047"/>
              <a:gd name="T5" fmla="*/ 2147483647 h 151"/>
              <a:gd name="T6" fmla="*/ 2147483647 w 1047"/>
              <a:gd name="T7" fmla="*/ 2147483647 h 151"/>
              <a:gd name="T8" fmla="*/ 0 60000 65536"/>
              <a:gd name="T9" fmla="*/ 0 60000 65536"/>
              <a:gd name="T10" fmla="*/ 0 60000 65536"/>
              <a:gd name="T11" fmla="*/ 0 60000 65536"/>
              <a:gd name="T12" fmla="*/ 0 w 1047"/>
              <a:gd name="T13" fmla="*/ 0 h 151"/>
              <a:gd name="T14" fmla="*/ 1047 w 1047"/>
              <a:gd name="T15" fmla="*/ 151 h 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7" h="151">
                <a:moveTo>
                  <a:pt x="0" y="0"/>
                </a:moveTo>
                <a:lnTo>
                  <a:pt x="449" y="0"/>
                </a:lnTo>
                <a:lnTo>
                  <a:pt x="449" y="150"/>
                </a:lnTo>
                <a:lnTo>
                  <a:pt x="1046" y="15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40009" name="Freeform 41"/>
          <p:cNvSpPr>
            <a:spLocks/>
          </p:cNvSpPr>
          <p:nvPr/>
        </p:nvSpPr>
        <p:spPr bwMode="auto">
          <a:xfrm>
            <a:off x="1935163" y="1854200"/>
            <a:ext cx="382587" cy="620713"/>
          </a:xfrm>
          <a:custGeom>
            <a:avLst/>
            <a:gdLst>
              <a:gd name="T0" fmla="*/ 0 w 241"/>
              <a:gd name="T1" fmla="*/ 0 h 391"/>
              <a:gd name="T2" fmla="*/ 0 w 241"/>
              <a:gd name="T3" fmla="*/ 2147483647 h 391"/>
              <a:gd name="T4" fmla="*/ 2147483647 w 241"/>
              <a:gd name="T5" fmla="*/ 2147483647 h 391"/>
              <a:gd name="T6" fmla="*/ 0 60000 65536"/>
              <a:gd name="T7" fmla="*/ 0 60000 65536"/>
              <a:gd name="T8" fmla="*/ 0 60000 65536"/>
              <a:gd name="T9" fmla="*/ 0 w 241"/>
              <a:gd name="T10" fmla="*/ 0 h 391"/>
              <a:gd name="T11" fmla="*/ 241 w 241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" h="391">
                <a:moveTo>
                  <a:pt x="0" y="0"/>
                </a:moveTo>
                <a:lnTo>
                  <a:pt x="0" y="390"/>
                </a:lnTo>
                <a:lnTo>
                  <a:pt x="240" y="39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035300" y="1987550"/>
            <a:ext cx="1662113" cy="712788"/>
            <a:chOff x="2071" y="1584"/>
            <a:chExt cx="1134" cy="449"/>
          </a:xfrm>
        </p:grpSpPr>
        <p:sp>
          <p:nvSpPr>
            <p:cNvPr id="24624" name="Freeform 43"/>
            <p:cNvSpPr>
              <a:spLocks/>
            </p:cNvSpPr>
            <p:nvPr/>
          </p:nvSpPr>
          <p:spPr bwMode="auto">
            <a:xfrm>
              <a:off x="2071" y="1882"/>
              <a:ext cx="1134" cy="151"/>
            </a:xfrm>
            <a:custGeom>
              <a:avLst/>
              <a:gdLst>
                <a:gd name="T0" fmla="*/ 0 w 1047"/>
                <a:gd name="T1" fmla="*/ 0 h 151"/>
                <a:gd name="T2" fmla="*/ 617 w 1047"/>
                <a:gd name="T3" fmla="*/ 0 h 151"/>
                <a:gd name="T4" fmla="*/ 617 w 1047"/>
                <a:gd name="T5" fmla="*/ 150 h 151"/>
                <a:gd name="T6" fmla="*/ 1439 w 1047"/>
                <a:gd name="T7" fmla="*/ 15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7"/>
                <a:gd name="T13" fmla="*/ 0 h 151"/>
                <a:gd name="T14" fmla="*/ 1047 w 1047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7" h="151">
                  <a:moveTo>
                    <a:pt x="0" y="0"/>
                  </a:moveTo>
                  <a:lnTo>
                    <a:pt x="449" y="0"/>
                  </a:lnTo>
                  <a:lnTo>
                    <a:pt x="449" y="150"/>
                  </a:lnTo>
                  <a:lnTo>
                    <a:pt x="1046" y="15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4"/>
            <p:cNvSpPr>
              <a:spLocks noChangeArrowheads="1"/>
            </p:cNvSpPr>
            <p:nvPr/>
          </p:nvSpPr>
          <p:spPr bwMode="auto">
            <a:xfrm>
              <a:off x="2136" y="1584"/>
              <a:ext cx="684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0013" name="Freeform 45"/>
          <p:cNvSpPr>
            <a:spLocks/>
          </p:cNvSpPr>
          <p:nvPr/>
        </p:nvSpPr>
        <p:spPr bwMode="auto">
          <a:xfrm>
            <a:off x="1938338" y="1889125"/>
            <a:ext cx="454025" cy="1406525"/>
          </a:xfrm>
          <a:custGeom>
            <a:avLst/>
            <a:gdLst>
              <a:gd name="T0" fmla="*/ 0 w 286"/>
              <a:gd name="T1" fmla="*/ 0 h 526"/>
              <a:gd name="T2" fmla="*/ 0 w 286"/>
              <a:gd name="T3" fmla="*/ 2147483647 h 526"/>
              <a:gd name="T4" fmla="*/ 2147483647 w 286"/>
              <a:gd name="T5" fmla="*/ 2147483647 h 526"/>
              <a:gd name="T6" fmla="*/ 0 60000 65536"/>
              <a:gd name="T7" fmla="*/ 0 60000 65536"/>
              <a:gd name="T8" fmla="*/ 0 60000 65536"/>
              <a:gd name="T9" fmla="*/ 0 w 286"/>
              <a:gd name="T10" fmla="*/ 0 h 526"/>
              <a:gd name="T11" fmla="*/ 286 w 286"/>
              <a:gd name="T12" fmla="*/ 526 h 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" h="526">
                <a:moveTo>
                  <a:pt x="0" y="0"/>
                </a:moveTo>
                <a:lnTo>
                  <a:pt x="0" y="525"/>
                </a:lnTo>
                <a:lnTo>
                  <a:pt x="285" y="525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1938338" y="1889125"/>
            <a:ext cx="2759075" cy="2270125"/>
            <a:chOff x="1322" y="1522"/>
            <a:chExt cx="1883" cy="1430"/>
          </a:xfrm>
        </p:grpSpPr>
        <p:grpSp>
          <p:nvGrpSpPr>
            <p:cNvPr id="24619" name="Group 47"/>
            <p:cNvGrpSpPr>
              <a:grpSpLocks/>
            </p:cNvGrpSpPr>
            <p:nvPr/>
          </p:nvGrpSpPr>
          <p:grpSpPr bwMode="auto">
            <a:xfrm>
              <a:off x="2053" y="2005"/>
              <a:ext cx="1152" cy="377"/>
              <a:chOff x="2053" y="2017"/>
              <a:chExt cx="1152" cy="377"/>
            </a:xfrm>
          </p:grpSpPr>
          <p:sp>
            <p:nvSpPr>
              <p:cNvPr id="24622" name="Freeform 48"/>
              <p:cNvSpPr>
                <a:spLocks/>
              </p:cNvSpPr>
              <p:nvPr/>
            </p:nvSpPr>
            <p:spPr bwMode="auto">
              <a:xfrm>
                <a:off x="2053" y="2017"/>
                <a:ext cx="164" cy="377"/>
              </a:xfrm>
              <a:custGeom>
                <a:avLst/>
                <a:gdLst>
                  <a:gd name="T0" fmla="*/ 209 w 151"/>
                  <a:gd name="T1" fmla="*/ 376 h 377"/>
                  <a:gd name="T2" fmla="*/ 209 w 151"/>
                  <a:gd name="T3" fmla="*/ 0 h 377"/>
                  <a:gd name="T4" fmla="*/ 0 w 151"/>
                  <a:gd name="T5" fmla="*/ 0 h 377"/>
                  <a:gd name="T6" fmla="*/ 0 60000 65536"/>
                  <a:gd name="T7" fmla="*/ 0 60000 65536"/>
                  <a:gd name="T8" fmla="*/ 0 60000 65536"/>
                  <a:gd name="T9" fmla="*/ 0 w 151"/>
                  <a:gd name="T10" fmla="*/ 0 h 377"/>
                  <a:gd name="T11" fmla="*/ 151 w 151"/>
                  <a:gd name="T12" fmla="*/ 377 h 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1" h="377">
                    <a:moveTo>
                      <a:pt x="150" y="376"/>
                    </a:moveTo>
                    <a:lnTo>
                      <a:pt x="15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Freeform 49"/>
              <p:cNvSpPr>
                <a:spLocks/>
              </p:cNvSpPr>
              <p:nvPr/>
            </p:nvSpPr>
            <p:spPr bwMode="auto">
              <a:xfrm>
                <a:off x="2071" y="2242"/>
                <a:ext cx="1134" cy="151"/>
              </a:xfrm>
              <a:custGeom>
                <a:avLst/>
                <a:gdLst>
                  <a:gd name="T0" fmla="*/ 0 w 1047"/>
                  <a:gd name="T1" fmla="*/ 150 h 151"/>
                  <a:gd name="T2" fmla="*/ 617 w 1047"/>
                  <a:gd name="T3" fmla="*/ 150 h 151"/>
                  <a:gd name="T4" fmla="*/ 617 w 1047"/>
                  <a:gd name="T5" fmla="*/ 0 h 151"/>
                  <a:gd name="T6" fmla="*/ 1439 w 1047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7"/>
                  <a:gd name="T13" fmla="*/ 0 h 151"/>
                  <a:gd name="T14" fmla="*/ 1047 w 1047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7" h="151">
                    <a:moveTo>
                      <a:pt x="0" y="150"/>
                    </a:moveTo>
                    <a:lnTo>
                      <a:pt x="449" y="150"/>
                    </a:lnTo>
                    <a:lnTo>
                      <a:pt x="449" y="0"/>
                    </a:lnTo>
                    <a:lnTo>
                      <a:pt x="1046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20" name="Rectangle 50"/>
            <p:cNvSpPr>
              <a:spLocks noChangeArrowheads="1"/>
            </p:cNvSpPr>
            <p:nvPr/>
          </p:nvSpPr>
          <p:spPr bwMode="auto">
            <a:xfrm>
              <a:off x="2088" y="2424"/>
              <a:ext cx="684" cy="5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Freeform 51"/>
            <p:cNvSpPr>
              <a:spLocks/>
            </p:cNvSpPr>
            <p:nvPr/>
          </p:nvSpPr>
          <p:spPr bwMode="auto">
            <a:xfrm>
              <a:off x="1322" y="1522"/>
              <a:ext cx="310" cy="886"/>
            </a:xfrm>
            <a:custGeom>
              <a:avLst/>
              <a:gdLst>
                <a:gd name="T0" fmla="*/ 0 w 286"/>
                <a:gd name="T1" fmla="*/ 0 h 526"/>
                <a:gd name="T2" fmla="*/ 0 w 286"/>
                <a:gd name="T3" fmla="*/ 4225 h 526"/>
                <a:gd name="T4" fmla="*/ 393 w 286"/>
                <a:gd name="T5" fmla="*/ 4225 h 526"/>
                <a:gd name="T6" fmla="*/ 0 60000 65536"/>
                <a:gd name="T7" fmla="*/ 0 60000 65536"/>
                <a:gd name="T8" fmla="*/ 0 60000 65536"/>
                <a:gd name="T9" fmla="*/ 0 w 286"/>
                <a:gd name="T10" fmla="*/ 0 h 526"/>
                <a:gd name="T11" fmla="*/ 286 w 286"/>
                <a:gd name="T12" fmla="*/ 526 h 5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526">
                  <a:moveTo>
                    <a:pt x="0" y="0"/>
                  </a:moveTo>
                  <a:lnTo>
                    <a:pt x="0" y="525"/>
                  </a:lnTo>
                  <a:lnTo>
                    <a:pt x="285" y="525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0020" name="Line 52"/>
          <p:cNvSpPr>
            <a:spLocks noChangeShapeType="1"/>
          </p:cNvSpPr>
          <p:nvPr/>
        </p:nvSpPr>
        <p:spPr bwMode="auto">
          <a:xfrm>
            <a:off x="1935163" y="1843088"/>
            <a:ext cx="0" cy="31067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346700" y="3128963"/>
            <a:ext cx="2797175" cy="1068387"/>
            <a:chOff x="3647" y="2303"/>
            <a:chExt cx="1909" cy="673"/>
          </a:xfrm>
        </p:grpSpPr>
        <p:sp>
          <p:nvSpPr>
            <p:cNvPr id="24617" name="Freeform 54"/>
            <p:cNvSpPr>
              <a:spLocks/>
            </p:cNvSpPr>
            <p:nvPr/>
          </p:nvSpPr>
          <p:spPr bwMode="auto">
            <a:xfrm>
              <a:off x="3647" y="2303"/>
              <a:ext cx="319" cy="391"/>
            </a:xfrm>
            <a:custGeom>
              <a:avLst/>
              <a:gdLst>
                <a:gd name="T0" fmla="*/ 0 w 294"/>
                <a:gd name="T1" fmla="*/ 0 h 391"/>
                <a:gd name="T2" fmla="*/ 0 w 294"/>
                <a:gd name="T3" fmla="*/ 390 h 391"/>
                <a:gd name="T4" fmla="*/ 406 w 294"/>
                <a:gd name="T5" fmla="*/ 390 h 391"/>
                <a:gd name="T6" fmla="*/ 0 60000 65536"/>
                <a:gd name="T7" fmla="*/ 0 60000 65536"/>
                <a:gd name="T8" fmla="*/ 0 60000 65536"/>
                <a:gd name="T9" fmla="*/ 0 w 294"/>
                <a:gd name="T10" fmla="*/ 0 h 391"/>
                <a:gd name="T11" fmla="*/ 294 w 294"/>
                <a:gd name="T12" fmla="*/ 391 h 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4" h="391">
                  <a:moveTo>
                    <a:pt x="0" y="0"/>
                  </a:moveTo>
                  <a:lnTo>
                    <a:pt x="0" y="390"/>
                  </a:lnTo>
                  <a:lnTo>
                    <a:pt x="293" y="3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Rectangle 55"/>
            <p:cNvSpPr>
              <a:spLocks noChangeArrowheads="1"/>
            </p:cNvSpPr>
            <p:nvPr/>
          </p:nvSpPr>
          <p:spPr bwMode="auto">
            <a:xfrm>
              <a:off x="4692" y="2424"/>
              <a:ext cx="864" cy="5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0024" name="Freeform 56"/>
          <p:cNvSpPr>
            <a:spLocks/>
          </p:cNvSpPr>
          <p:nvPr/>
        </p:nvSpPr>
        <p:spPr bwMode="auto">
          <a:xfrm>
            <a:off x="5349875" y="3086100"/>
            <a:ext cx="546100" cy="1438275"/>
          </a:xfrm>
          <a:custGeom>
            <a:avLst/>
            <a:gdLst>
              <a:gd name="T0" fmla="*/ 0 w 344"/>
              <a:gd name="T1" fmla="*/ 0 h 486"/>
              <a:gd name="T2" fmla="*/ 0 w 344"/>
              <a:gd name="T3" fmla="*/ 2147483647 h 486"/>
              <a:gd name="T4" fmla="*/ 2147483647 w 344"/>
              <a:gd name="T5" fmla="*/ 2147483647 h 486"/>
              <a:gd name="T6" fmla="*/ 0 60000 65536"/>
              <a:gd name="T7" fmla="*/ 0 60000 65536"/>
              <a:gd name="T8" fmla="*/ 0 60000 65536"/>
              <a:gd name="T9" fmla="*/ 0 w 344"/>
              <a:gd name="T10" fmla="*/ 0 h 486"/>
              <a:gd name="T11" fmla="*/ 344 w 344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486">
                <a:moveTo>
                  <a:pt x="0" y="0"/>
                </a:moveTo>
                <a:lnTo>
                  <a:pt x="0" y="485"/>
                </a:lnTo>
                <a:lnTo>
                  <a:pt x="343" y="485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40025" name="Rectangle 57"/>
          <p:cNvSpPr>
            <a:spLocks noChangeArrowheads="1"/>
          </p:cNvSpPr>
          <p:nvPr/>
        </p:nvSpPr>
        <p:spPr bwMode="auto">
          <a:xfrm>
            <a:off x="6911975" y="4578350"/>
            <a:ext cx="1231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>
                <a:solidFill>
                  <a:schemeClr val="bg2"/>
                </a:solidFill>
              </a:rPr>
              <a:t>miss</a:t>
            </a:r>
            <a:r>
              <a:rPr lang="pt-BR" sz="2000" b="1" baseline="-25000">
                <a:solidFill>
                  <a:schemeClr val="bg2"/>
                </a:solidFill>
              </a:rPr>
              <a:t>cache</a:t>
            </a:r>
          </a:p>
          <a:p>
            <a:pPr>
              <a:lnSpc>
                <a:spcPct val="90000"/>
              </a:lnSpc>
            </a:pPr>
            <a:r>
              <a:rPr lang="pt-BR" sz="2000" b="1">
                <a:solidFill>
                  <a:schemeClr val="bg2"/>
                </a:solidFill>
              </a:rPr>
              <a:t>    &amp;</a:t>
            </a:r>
          </a:p>
          <a:p>
            <a:pPr>
              <a:lnSpc>
                <a:spcPct val="80000"/>
              </a:lnSpc>
            </a:pPr>
            <a:r>
              <a:rPr lang="pt-BR" sz="2000" b="1">
                <a:solidFill>
                  <a:schemeClr val="bg2"/>
                </a:solidFill>
              </a:rPr>
              <a:t>hit</a:t>
            </a:r>
            <a:r>
              <a:rPr lang="pt-BR" sz="2000" b="1" baseline="-25000">
                <a:solidFill>
                  <a:schemeClr val="bg2"/>
                </a:solidFill>
              </a:rPr>
              <a:t>mem.</a:t>
            </a:r>
          </a:p>
        </p:txBody>
      </p: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6869113" y="3905250"/>
            <a:ext cx="1211262" cy="598488"/>
            <a:chOff x="4327" y="2804"/>
            <a:chExt cx="763" cy="377"/>
          </a:xfrm>
        </p:grpSpPr>
        <p:sp>
          <p:nvSpPr>
            <p:cNvPr id="24615" name="Freeform 59"/>
            <p:cNvSpPr>
              <a:spLocks/>
            </p:cNvSpPr>
            <p:nvPr/>
          </p:nvSpPr>
          <p:spPr bwMode="auto">
            <a:xfrm>
              <a:off x="4340" y="3028"/>
              <a:ext cx="750" cy="151"/>
            </a:xfrm>
            <a:custGeom>
              <a:avLst/>
              <a:gdLst>
                <a:gd name="T0" fmla="*/ 0 w 750"/>
                <a:gd name="T1" fmla="*/ 150 h 151"/>
                <a:gd name="T2" fmla="*/ 321 w 750"/>
                <a:gd name="T3" fmla="*/ 150 h 151"/>
                <a:gd name="T4" fmla="*/ 321 w 750"/>
                <a:gd name="T5" fmla="*/ 0 h 151"/>
                <a:gd name="T6" fmla="*/ 749 w 750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0"/>
                <a:gd name="T13" fmla="*/ 0 h 151"/>
                <a:gd name="T14" fmla="*/ 750 w 750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0" h="151">
                  <a:moveTo>
                    <a:pt x="0" y="150"/>
                  </a:moveTo>
                  <a:lnTo>
                    <a:pt x="321" y="150"/>
                  </a:lnTo>
                  <a:lnTo>
                    <a:pt x="321" y="0"/>
                  </a:lnTo>
                  <a:lnTo>
                    <a:pt x="749" y="0"/>
                  </a:lnTo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60"/>
            <p:cNvSpPr>
              <a:spLocks/>
            </p:cNvSpPr>
            <p:nvPr/>
          </p:nvSpPr>
          <p:spPr bwMode="auto">
            <a:xfrm>
              <a:off x="4327" y="2804"/>
              <a:ext cx="151" cy="377"/>
            </a:xfrm>
            <a:custGeom>
              <a:avLst/>
              <a:gdLst>
                <a:gd name="T0" fmla="*/ 150 w 151"/>
                <a:gd name="T1" fmla="*/ 376 h 377"/>
                <a:gd name="T2" fmla="*/ 150 w 151"/>
                <a:gd name="T3" fmla="*/ 0 h 377"/>
                <a:gd name="T4" fmla="*/ 0 w 151"/>
                <a:gd name="T5" fmla="*/ 0 h 377"/>
                <a:gd name="T6" fmla="*/ 0 60000 65536"/>
                <a:gd name="T7" fmla="*/ 0 60000 65536"/>
                <a:gd name="T8" fmla="*/ 0 60000 65536"/>
                <a:gd name="T9" fmla="*/ 0 w 151"/>
                <a:gd name="T10" fmla="*/ 0 h 377"/>
                <a:gd name="T11" fmla="*/ 151 w 151"/>
                <a:gd name="T12" fmla="*/ 377 h 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377">
                  <a:moveTo>
                    <a:pt x="150" y="376"/>
                  </a:moveTo>
                  <a:lnTo>
                    <a:pt x="150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0029" name="Rectangle 61"/>
          <p:cNvSpPr>
            <a:spLocks noChangeArrowheads="1"/>
          </p:cNvSpPr>
          <p:nvPr/>
        </p:nvSpPr>
        <p:spPr bwMode="auto">
          <a:xfrm>
            <a:off x="4019550" y="4448175"/>
            <a:ext cx="1238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miss</a:t>
            </a:r>
            <a:r>
              <a:rPr lang="pt-BR" sz="20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cache</a:t>
            </a:r>
          </a:p>
          <a:p>
            <a:pPr>
              <a:lnSpc>
                <a:spcPct val="90000"/>
              </a:lnSpc>
              <a:defRPr/>
            </a:pPr>
            <a:r>
              <a:rPr lang="pt-BR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&amp;</a:t>
            </a:r>
          </a:p>
          <a:p>
            <a:pPr>
              <a:lnSpc>
                <a:spcPct val="80000"/>
              </a:lnSpc>
              <a:defRPr/>
            </a:pPr>
            <a:r>
              <a:rPr lang="pt-BR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miss</a:t>
            </a:r>
            <a:r>
              <a:rPr lang="pt-BR" sz="20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mem..</a:t>
            </a:r>
          </a:p>
        </p:txBody>
      </p:sp>
      <p:sp>
        <p:nvSpPr>
          <p:cNvPr id="340030" name="Line 62"/>
          <p:cNvSpPr>
            <a:spLocks noChangeShapeType="1"/>
          </p:cNvSpPr>
          <p:nvPr/>
        </p:nvSpPr>
        <p:spPr bwMode="auto">
          <a:xfrm>
            <a:off x="3987800" y="5359400"/>
            <a:ext cx="1835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31" name="Rectangle 63"/>
          <p:cNvSpPr>
            <a:spLocks noChangeArrowheads="1"/>
          </p:cNvSpPr>
          <p:nvPr/>
        </p:nvSpPr>
        <p:spPr bwMode="auto">
          <a:xfrm>
            <a:off x="3021013" y="2293938"/>
            <a:ext cx="1692275" cy="989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32" name="Freeform 64"/>
          <p:cNvSpPr>
            <a:spLocks/>
          </p:cNvSpPr>
          <p:nvPr/>
        </p:nvSpPr>
        <p:spPr bwMode="auto">
          <a:xfrm>
            <a:off x="3032125" y="2500313"/>
            <a:ext cx="428625" cy="757237"/>
          </a:xfrm>
          <a:custGeom>
            <a:avLst/>
            <a:gdLst>
              <a:gd name="T0" fmla="*/ 2147483647 w 292"/>
              <a:gd name="T1" fmla="*/ 2147483647 h 477"/>
              <a:gd name="T2" fmla="*/ 2147483647 w 292"/>
              <a:gd name="T3" fmla="*/ 0 h 477"/>
              <a:gd name="T4" fmla="*/ 0 w 292"/>
              <a:gd name="T5" fmla="*/ 0 h 477"/>
              <a:gd name="T6" fmla="*/ 0 60000 65536"/>
              <a:gd name="T7" fmla="*/ 0 60000 65536"/>
              <a:gd name="T8" fmla="*/ 0 60000 65536"/>
              <a:gd name="T9" fmla="*/ 0 w 292"/>
              <a:gd name="T10" fmla="*/ 0 h 477"/>
              <a:gd name="T11" fmla="*/ 292 w 292"/>
              <a:gd name="T12" fmla="*/ 477 h 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477">
                <a:moveTo>
                  <a:pt x="292" y="477"/>
                </a:moveTo>
                <a:lnTo>
                  <a:pt x="2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33" name="Text Box 65"/>
          <p:cNvSpPr txBox="1">
            <a:spLocks noChangeArrowheads="1"/>
          </p:cNvSpPr>
          <p:nvPr/>
        </p:nvSpPr>
        <p:spPr bwMode="auto">
          <a:xfrm>
            <a:off x="5414963" y="41402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i="0">
                <a:latin typeface="Times New Roman" pitchFamily="18" charset="0"/>
              </a:rPr>
              <a:t>Rp</a:t>
            </a:r>
            <a:endParaRPr lang="pt-BR" b="1" i="0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0034" name="Freeform 66"/>
          <p:cNvSpPr>
            <a:spLocks/>
          </p:cNvSpPr>
          <p:nvPr/>
        </p:nvSpPr>
        <p:spPr bwMode="auto">
          <a:xfrm>
            <a:off x="3124200" y="3276600"/>
            <a:ext cx="2743200" cy="1295400"/>
          </a:xfrm>
          <a:custGeom>
            <a:avLst/>
            <a:gdLst>
              <a:gd name="T0" fmla="*/ 2147483647 w 1728"/>
              <a:gd name="T1" fmla="*/ 2147483647 h 816"/>
              <a:gd name="T2" fmla="*/ 2147483647 w 1728"/>
              <a:gd name="T3" fmla="*/ 2147483647 h 816"/>
              <a:gd name="T4" fmla="*/ 2147483647 w 1728"/>
              <a:gd name="T5" fmla="*/ 2147483647 h 816"/>
              <a:gd name="T6" fmla="*/ 2147483647 w 1728"/>
              <a:gd name="T7" fmla="*/ 0 h 816"/>
              <a:gd name="T8" fmla="*/ 0 w 172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16"/>
              <a:gd name="T17" fmla="*/ 1728 w 172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16">
                <a:moveTo>
                  <a:pt x="1728" y="816"/>
                </a:moveTo>
                <a:lnTo>
                  <a:pt x="1248" y="816"/>
                </a:lnTo>
                <a:lnTo>
                  <a:pt x="1152" y="790"/>
                </a:lnTo>
                <a:lnTo>
                  <a:pt x="115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4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4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4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34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34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0" dur="500"/>
                                        <p:tgtEl>
                                          <p:spTgt spid="34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34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animBg="1"/>
      <p:bldP spid="339971" grpId="0" autoUpdateAnimBg="0"/>
      <p:bldP spid="339972" grpId="0" animBg="1"/>
      <p:bldP spid="339976" grpId="0" animBg="1"/>
      <p:bldP spid="339998" grpId="0" autoUpdateAnimBg="0"/>
      <p:bldP spid="339999" grpId="0" autoUpdateAnimBg="0"/>
      <p:bldP spid="340007" grpId="0" autoUpdateAnimBg="0"/>
      <p:bldP spid="340008" grpId="0" animBg="1"/>
      <p:bldP spid="340009" grpId="0" animBg="1"/>
      <p:bldP spid="340013" grpId="0" animBg="1"/>
      <p:bldP spid="340020" grpId="0" animBg="1"/>
      <p:bldP spid="340024" grpId="0" animBg="1"/>
      <p:bldP spid="340025" grpId="0" autoUpdateAnimBg="0"/>
      <p:bldP spid="340029" grpId="0" autoUpdateAnimBg="0"/>
      <p:bldP spid="340030" grpId="0" animBg="1"/>
      <p:bldP spid="340031" grpId="0" animBg="1"/>
      <p:bldP spid="340032" grpId="0" animBg="1"/>
      <p:bldP spid="340033" grpId="0" autoUpdateAnimBg="0"/>
      <p:bldP spid="3400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Freeform 2"/>
          <p:cNvSpPr>
            <a:spLocks/>
          </p:cNvSpPr>
          <p:nvPr/>
        </p:nvSpPr>
        <p:spPr bwMode="auto">
          <a:xfrm>
            <a:off x="5346700" y="3128963"/>
            <a:ext cx="466725" cy="1400175"/>
          </a:xfrm>
          <a:custGeom>
            <a:avLst/>
            <a:gdLst>
              <a:gd name="T0" fmla="*/ 0 w 294"/>
              <a:gd name="T1" fmla="*/ 0 h 391"/>
              <a:gd name="T2" fmla="*/ 0 w 294"/>
              <a:gd name="T3" fmla="*/ 2147483647 h 391"/>
              <a:gd name="T4" fmla="*/ 2147483647 w 294"/>
              <a:gd name="T5" fmla="*/ 2147483647 h 391"/>
              <a:gd name="T6" fmla="*/ 0 60000 65536"/>
              <a:gd name="T7" fmla="*/ 0 60000 65536"/>
              <a:gd name="T8" fmla="*/ 0 60000 65536"/>
              <a:gd name="T9" fmla="*/ 0 w 294"/>
              <a:gd name="T10" fmla="*/ 0 h 391"/>
              <a:gd name="T11" fmla="*/ 294 w 294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" h="391">
                <a:moveTo>
                  <a:pt x="0" y="0"/>
                </a:moveTo>
                <a:lnTo>
                  <a:pt x="0" y="390"/>
                </a:lnTo>
                <a:lnTo>
                  <a:pt x="293" y="39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6910388" y="3721100"/>
            <a:ext cx="12176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2000" b="1"/>
              <a:t>acha</a:t>
            </a:r>
            <a:r>
              <a:rPr lang="pt-BR" sz="2000" b="1" baseline="-25000"/>
              <a:t>mem.</a:t>
            </a:r>
          </a:p>
        </p:txBody>
      </p:sp>
      <p:sp>
        <p:nvSpPr>
          <p:cNvPr id="249860" name="Freeform 4"/>
          <p:cNvSpPr>
            <a:spLocks/>
          </p:cNvSpPr>
          <p:nvPr/>
        </p:nvSpPr>
        <p:spPr bwMode="auto">
          <a:xfrm flipV="1">
            <a:off x="6889750" y="4281488"/>
            <a:ext cx="1190625" cy="203200"/>
          </a:xfrm>
          <a:custGeom>
            <a:avLst/>
            <a:gdLst>
              <a:gd name="T0" fmla="*/ 0 w 750"/>
              <a:gd name="T1" fmla="*/ 0 h 151"/>
              <a:gd name="T2" fmla="*/ 2147483647 w 750"/>
              <a:gd name="T3" fmla="*/ 0 h 151"/>
              <a:gd name="T4" fmla="*/ 2147483647 w 750"/>
              <a:gd name="T5" fmla="*/ 2147483647 h 151"/>
              <a:gd name="T6" fmla="*/ 2147483647 w 750"/>
              <a:gd name="T7" fmla="*/ 2147483647 h 151"/>
              <a:gd name="T8" fmla="*/ 0 60000 65536"/>
              <a:gd name="T9" fmla="*/ 0 60000 65536"/>
              <a:gd name="T10" fmla="*/ 0 60000 65536"/>
              <a:gd name="T11" fmla="*/ 0 60000 65536"/>
              <a:gd name="T12" fmla="*/ 0 w 750"/>
              <a:gd name="T13" fmla="*/ 0 h 151"/>
              <a:gd name="T14" fmla="*/ 750 w 750"/>
              <a:gd name="T15" fmla="*/ 151 h 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0" h="151">
                <a:moveTo>
                  <a:pt x="0" y="0"/>
                </a:moveTo>
                <a:lnTo>
                  <a:pt x="321" y="0"/>
                </a:lnTo>
                <a:lnTo>
                  <a:pt x="321" y="150"/>
                </a:lnTo>
                <a:lnTo>
                  <a:pt x="749" y="15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09900" y="2655888"/>
            <a:ext cx="1687513" cy="598487"/>
            <a:chOff x="2053" y="2017"/>
            <a:chExt cx="1152" cy="377"/>
          </a:xfrm>
        </p:grpSpPr>
        <p:sp>
          <p:nvSpPr>
            <p:cNvPr id="25656" name="Freeform 6"/>
            <p:cNvSpPr>
              <a:spLocks/>
            </p:cNvSpPr>
            <p:nvPr/>
          </p:nvSpPr>
          <p:spPr bwMode="auto">
            <a:xfrm>
              <a:off x="2053" y="2017"/>
              <a:ext cx="164" cy="377"/>
            </a:xfrm>
            <a:custGeom>
              <a:avLst/>
              <a:gdLst>
                <a:gd name="T0" fmla="*/ 209 w 151"/>
                <a:gd name="T1" fmla="*/ 376 h 377"/>
                <a:gd name="T2" fmla="*/ 209 w 151"/>
                <a:gd name="T3" fmla="*/ 0 h 377"/>
                <a:gd name="T4" fmla="*/ 0 w 151"/>
                <a:gd name="T5" fmla="*/ 0 h 377"/>
                <a:gd name="T6" fmla="*/ 0 60000 65536"/>
                <a:gd name="T7" fmla="*/ 0 60000 65536"/>
                <a:gd name="T8" fmla="*/ 0 60000 65536"/>
                <a:gd name="T9" fmla="*/ 0 w 151"/>
                <a:gd name="T10" fmla="*/ 0 h 377"/>
                <a:gd name="T11" fmla="*/ 151 w 151"/>
                <a:gd name="T12" fmla="*/ 377 h 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377">
                  <a:moveTo>
                    <a:pt x="150" y="376"/>
                  </a:moveTo>
                  <a:lnTo>
                    <a:pt x="150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7"/>
            <p:cNvSpPr>
              <a:spLocks/>
            </p:cNvSpPr>
            <p:nvPr/>
          </p:nvSpPr>
          <p:spPr bwMode="auto">
            <a:xfrm>
              <a:off x="2071" y="2242"/>
              <a:ext cx="1134" cy="151"/>
            </a:xfrm>
            <a:custGeom>
              <a:avLst/>
              <a:gdLst>
                <a:gd name="T0" fmla="*/ 0 w 1047"/>
                <a:gd name="T1" fmla="*/ 150 h 151"/>
                <a:gd name="T2" fmla="*/ 617 w 1047"/>
                <a:gd name="T3" fmla="*/ 150 h 151"/>
                <a:gd name="T4" fmla="*/ 617 w 1047"/>
                <a:gd name="T5" fmla="*/ 0 h 151"/>
                <a:gd name="T6" fmla="*/ 1439 w 104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7"/>
                <a:gd name="T13" fmla="*/ 0 h 151"/>
                <a:gd name="T14" fmla="*/ 1047 w 1047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7" h="151">
                  <a:moveTo>
                    <a:pt x="0" y="150"/>
                  </a:moveTo>
                  <a:lnTo>
                    <a:pt x="449" y="150"/>
                  </a:lnTo>
                  <a:lnTo>
                    <a:pt x="449" y="0"/>
                  </a:lnTo>
                  <a:lnTo>
                    <a:pt x="1046" y="0"/>
                  </a:lnTo>
                </a:path>
              </a:pathLst>
            </a:custGeom>
            <a:noFill/>
            <a:ln w="25400" cap="rnd">
              <a:solidFill>
                <a:schemeClr val="bg2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9864" name="Freeform 8"/>
          <p:cNvSpPr>
            <a:spLocks/>
          </p:cNvSpPr>
          <p:nvPr/>
        </p:nvSpPr>
        <p:spPr bwMode="auto">
          <a:xfrm>
            <a:off x="1935163" y="1854200"/>
            <a:ext cx="382587" cy="620713"/>
          </a:xfrm>
          <a:custGeom>
            <a:avLst/>
            <a:gdLst>
              <a:gd name="T0" fmla="*/ 0 w 241"/>
              <a:gd name="T1" fmla="*/ 0 h 391"/>
              <a:gd name="T2" fmla="*/ 0 w 241"/>
              <a:gd name="T3" fmla="*/ 2147483647 h 391"/>
              <a:gd name="T4" fmla="*/ 2147483647 w 241"/>
              <a:gd name="T5" fmla="*/ 2147483647 h 391"/>
              <a:gd name="T6" fmla="*/ 0 60000 65536"/>
              <a:gd name="T7" fmla="*/ 0 60000 65536"/>
              <a:gd name="T8" fmla="*/ 0 60000 65536"/>
              <a:gd name="T9" fmla="*/ 0 w 241"/>
              <a:gd name="T10" fmla="*/ 0 h 391"/>
              <a:gd name="T11" fmla="*/ 241 w 241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" h="391">
                <a:moveTo>
                  <a:pt x="0" y="0"/>
                </a:moveTo>
                <a:lnTo>
                  <a:pt x="0" y="390"/>
                </a:lnTo>
                <a:lnTo>
                  <a:pt x="240" y="39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49865" name="Rectangle 9"/>
          <p:cNvSpPr>
            <a:spLocks noGrp="1" noChangeArrowheads="1"/>
          </p:cNvSpPr>
          <p:nvPr>
            <p:ph type="title"/>
          </p:nvPr>
        </p:nvSpPr>
        <p:spPr>
          <a:xfrm>
            <a:off x="579438" y="209550"/>
            <a:ext cx="7956550" cy="6286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Hierarquia de Memória</a:t>
            </a:r>
          </a:p>
        </p:txBody>
      </p:sp>
      <p:grpSp>
        <p:nvGrpSpPr>
          <p:cNvPr id="25608" name="Group 10"/>
          <p:cNvGrpSpPr>
            <a:grpSpLocks/>
          </p:cNvGrpSpPr>
          <p:nvPr/>
        </p:nvGrpSpPr>
        <p:grpSpPr bwMode="auto">
          <a:xfrm>
            <a:off x="4832350" y="2608263"/>
            <a:ext cx="1436688" cy="471487"/>
            <a:chOff x="3044" y="1975"/>
            <a:chExt cx="905" cy="297"/>
          </a:xfrm>
        </p:grpSpPr>
        <p:sp>
          <p:nvSpPr>
            <p:cNvPr id="25652" name="Rectangle 11"/>
            <p:cNvSpPr>
              <a:spLocks noChangeArrowheads="1"/>
            </p:cNvSpPr>
            <p:nvPr/>
          </p:nvSpPr>
          <p:spPr bwMode="auto">
            <a:xfrm>
              <a:off x="3044" y="1981"/>
              <a:ext cx="905" cy="28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Line 12"/>
            <p:cNvSpPr>
              <a:spLocks noChangeShapeType="1"/>
            </p:cNvSpPr>
            <p:nvPr/>
          </p:nvSpPr>
          <p:spPr bwMode="auto">
            <a:xfrm>
              <a:off x="3547" y="1984"/>
              <a:ext cx="0" cy="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13"/>
            <p:cNvSpPr>
              <a:spLocks noChangeArrowheads="1"/>
            </p:cNvSpPr>
            <p:nvPr/>
          </p:nvSpPr>
          <p:spPr bwMode="auto">
            <a:xfrm>
              <a:off x="3081" y="1975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solidFill>
                    <a:schemeClr val="bg2"/>
                  </a:solidFill>
                  <a:latin typeface="Times New Roman" pitchFamily="18" charset="0"/>
                </a:rPr>
                <a:t>Rp</a:t>
              </a:r>
            </a:p>
          </p:txBody>
        </p:sp>
        <p:sp>
          <p:nvSpPr>
            <p:cNvPr id="25655" name="Rectangle 14"/>
            <p:cNvSpPr>
              <a:spLocks noChangeArrowheads="1"/>
            </p:cNvSpPr>
            <p:nvPr/>
          </p:nvSpPr>
          <p:spPr bwMode="auto">
            <a:xfrm>
              <a:off x="3565" y="1982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solidFill>
                    <a:schemeClr val="bg2"/>
                  </a:solidFill>
                  <a:latin typeface="Times New Roman" pitchFamily="18" charset="0"/>
                </a:rPr>
                <a:t>Dp</a:t>
              </a:r>
            </a:p>
          </p:txBody>
        </p:sp>
      </p:grp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5734050" y="5645150"/>
            <a:ext cx="13684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70000"/>
              </a:lnSpc>
            </a:pPr>
            <a:r>
              <a:rPr lang="pt-BR" b="1" i="0">
                <a:solidFill>
                  <a:srgbClr val="800000"/>
                </a:solidFill>
                <a:latin typeface="Times New Roman" pitchFamily="18" charset="0"/>
              </a:rPr>
              <a:t>memória</a:t>
            </a:r>
          </a:p>
          <a:p>
            <a:pPr>
              <a:lnSpc>
                <a:spcPct val="70000"/>
              </a:lnSpc>
            </a:pPr>
            <a:r>
              <a:rPr lang="pt-BR" b="1" i="0">
                <a:solidFill>
                  <a:srgbClr val="800000"/>
                </a:solidFill>
                <a:latin typeface="Times New Roman" pitchFamily="18" charset="0"/>
              </a:rPr>
              <a:t>principal</a:t>
            </a: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5929313" y="4167188"/>
            <a:ext cx="887412" cy="14319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5929313" y="4479925"/>
            <a:ext cx="887412" cy="1222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875" name="Rectangle 19"/>
          <p:cNvSpPr>
            <a:spLocks noChangeArrowheads="1"/>
          </p:cNvSpPr>
          <p:nvPr/>
        </p:nvSpPr>
        <p:spPr bwMode="auto">
          <a:xfrm>
            <a:off x="8115300" y="386715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pt-BR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Valor</a:t>
            </a:r>
          </a:p>
        </p:txBody>
      </p:sp>
      <p:sp>
        <p:nvSpPr>
          <p:cNvPr id="25613" name="Rectangle 20"/>
          <p:cNvSpPr>
            <a:spLocks noChangeArrowheads="1"/>
          </p:cNvSpPr>
          <p:nvPr/>
        </p:nvSpPr>
        <p:spPr bwMode="auto">
          <a:xfrm>
            <a:off x="2109788" y="4022725"/>
            <a:ext cx="1944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 i="0">
                <a:solidFill>
                  <a:srgbClr val="800000"/>
                </a:solidFill>
                <a:latin typeface="Times New Roman" pitchFamily="18" charset="0"/>
              </a:rPr>
              <a:t>tab. páginas</a:t>
            </a:r>
          </a:p>
          <a:p>
            <a:r>
              <a:rPr lang="pt-BR" b="1" i="0">
                <a:solidFill>
                  <a:srgbClr val="800000"/>
                </a:solidFill>
                <a:latin typeface="Times New Roman" pitchFamily="18" charset="0"/>
              </a:rPr>
              <a:t>(Mem.Princ.)</a:t>
            </a:r>
          </a:p>
        </p:txBody>
      </p:sp>
      <p:grpSp>
        <p:nvGrpSpPr>
          <p:cNvPr id="25614" name="Group 21"/>
          <p:cNvGrpSpPr>
            <a:grpSpLocks/>
          </p:cNvGrpSpPr>
          <p:nvPr/>
        </p:nvGrpSpPr>
        <p:grpSpPr bwMode="auto">
          <a:xfrm>
            <a:off x="1652588" y="1392238"/>
            <a:ext cx="1436687" cy="471487"/>
            <a:chOff x="1041" y="1209"/>
            <a:chExt cx="905" cy="297"/>
          </a:xfrm>
        </p:grpSpPr>
        <p:sp>
          <p:nvSpPr>
            <p:cNvPr id="25648" name="Rectangle 22"/>
            <p:cNvSpPr>
              <a:spLocks noChangeArrowheads="1"/>
            </p:cNvSpPr>
            <p:nvPr/>
          </p:nvSpPr>
          <p:spPr bwMode="auto">
            <a:xfrm>
              <a:off x="1041" y="1215"/>
              <a:ext cx="905" cy="28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Line 23"/>
            <p:cNvSpPr>
              <a:spLocks noChangeShapeType="1"/>
            </p:cNvSpPr>
            <p:nvPr/>
          </p:nvSpPr>
          <p:spPr bwMode="auto">
            <a:xfrm>
              <a:off x="1544" y="1218"/>
              <a:ext cx="0" cy="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Rectangle 24"/>
            <p:cNvSpPr>
              <a:spLocks noChangeArrowheads="1"/>
            </p:cNvSpPr>
            <p:nvPr/>
          </p:nvSpPr>
          <p:spPr bwMode="auto">
            <a:xfrm>
              <a:off x="1078" y="1209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solidFill>
                    <a:schemeClr val="bg2"/>
                  </a:solidFill>
                  <a:latin typeface="Times New Roman" pitchFamily="18" charset="0"/>
                </a:rPr>
                <a:t>Vp</a:t>
              </a:r>
            </a:p>
          </p:txBody>
        </p:sp>
        <p:sp>
          <p:nvSpPr>
            <p:cNvPr id="25651" name="Rectangle 25"/>
            <p:cNvSpPr>
              <a:spLocks noChangeArrowheads="1"/>
            </p:cNvSpPr>
            <p:nvPr/>
          </p:nvSpPr>
          <p:spPr bwMode="auto">
            <a:xfrm>
              <a:off x="1562" y="1216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i="0">
                  <a:solidFill>
                    <a:schemeClr val="bg2"/>
                  </a:solidFill>
                  <a:latin typeface="Times New Roman" pitchFamily="18" charset="0"/>
                </a:rPr>
                <a:t>Dp</a:t>
              </a:r>
            </a:p>
          </p:txBody>
        </p:sp>
      </p:grpSp>
      <p:grpSp>
        <p:nvGrpSpPr>
          <p:cNvPr id="25615" name="Group 26"/>
          <p:cNvGrpSpPr>
            <a:grpSpLocks/>
          </p:cNvGrpSpPr>
          <p:nvPr/>
        </p:nvGrpSpPr>
        <p:grpSpPr bwMode="auto">
          <a:xfrm>
            <a:off x="2381250" y="2894013"/>
            <a:ext cx="600075" cy="1166812"/>
            <a:chOff x="1500" y="2155"/>
            <a:chExt cx="378" cy="735"/>
          </a:xfrm>
        </p:grpSpPr>
        <p:sp>
          <p:nvSpPr>
            <p:cNvPr id="25646" name="Rectangle 27"/>
            <p:cNvSpPr>
              <a:spLocks noChangeArrowheads="1"/>
            </p:cNvSpPr>
            <p:nvPr/>
          </p:nvSpPr>
          <p:spPr bwMode="auto">
            <a:xfrm>
              <a:off x="1500" y="2155"/>
              <a:ext cx="378" cy="73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28"/>
            <p:cNvSpPr>
              <a:spLocks noChangeArrowheads="1"/>
            </p:cNvSpPr>
            <p:nvPr/>
          </p:nvSpPr>
          <p:spPr bwMode="auto">
            <a:xfrm>
              <a:off x="1500" y="2352"/>
              <a:ext cx="378" cy="77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6" name="Rectangle 29"/>
          <p:cNvSpPr>
            <a:spLocks noChangeArrowheads="1"/>
          </p:cNvSpPr>
          <p:nvPr/>
        </p:nvSpPr>
        <p:spPr bwMode="auto">
          <a:xfrm>
            <a:off x="2363788" y="2239963"/>
            <a:ext cx="630237" cy="5476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/>
              <a:t>TLB</a:t>
            </a:r>
          </a:p>
        </p:txBody>
      </p:sp>
      <p:sp>
        <p:nvSpPr>
          <p:cNvPr id="249886" name="Rectangle 30"/>
          <p:cNvSpPr>
            <a:spLocks noChangeArrowheads="1"/>
          </p:cNvSpPr>
          <p:nvPr/>
        </p:nvSpPr>
        <p:spPr bwMode="auto">
          <a:xfrm>
            <a:off x="3086100" y="2078038"/>
            <a:ext cx="110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sz="2000" b="1"/>
              <a:t>acha</a:t>
            </a:r>
            <a:r>
              <a:rPr lang="pt-BR" sz="2000" b="1" baseline="-25000"/>
              <a:t>TLB</a:t>
            </a:r>
          </a:p>
        </p:txBody>
      </p:sp>
      <p:sp>
        <p:nvSpPr>
          <p:cNvPr id="249887" name="Rectangle 31"/>
          <p:cNvSpPr>
            <a:spLocks noChangeArrowheads="1"/>
          </p:cNvSpPr>
          <p:nvPr/>
        </p:nvSpPr>
        <p:spPr bwMode="auto">
          <a:xfrm>
            <a:off x="2997200" y="3254375"/>
            <a:ext cx="14271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>
                <a:solidFill>
                  <a:schemeClr val="bg2"/>
                </a:solidFill>
              </a:rPr>
              <a:t>falta</a:t>
            </a:r>
            <a:r>
              <a:rPr lang="pt-BR" sz="2000" b="1" baseline="-25000">
                <a:solidFill>
                  <a:schemeClr val="bg2"/>
                </a:solidFill>
              </a:rPr>
              <a:t>TLB</a:t>
            </a:r>
          </a:p>
          <a:p>
            <a:pPr>
              <a:lnSpc>
                <a:spcPct val="90000"/>
              </a:lnSpc>
            </a:pPr>
            <a:r>
              <a:rPr lang="pt-BR" sz="2000" b="1">
                <a:solidFill>
                  <a:schemeClr val="bg2"/>
                </a:solidFill>
              </a:rPr>
              <a:t>    &amp;</a:t>
            </a:r>
          </a:p>
          <a:p>
            <a:pPr>
              <a:lnSpc>
                <a:spcPct val="80000"/>
              </a:lnSpc>
            </a:pPr>
            <a:r>
              <a:rPr lang="pt-BR" sz="2000" b="1">
                <a:solidFill>
                  <a:schemeClr val="bg2"/>
                </a:solidFill>
              </a:rPr>
              <a:t>acha</a:t>
            </a:r>
            <a:r>
              <a:rPr lang="pt-BR" sz="2000" b="1" baseline="-25000">
                <a:solidFill>
                  <a:schemeClr val="bg2"/>
                </a:solidFill>
              </a:rPr>
              <a:t>tab.pag.</a:t>
            </a:r>
          </a:p>
        </p:txBody>
      </p:sp>
      <p:grpSp>
        <p:nvGrpSpPr>
          <p:cNvPr id="25619" name="Group 32"/>
          <p:cNvGrpSpPr>
            <a:grpSpLocks/>
          </p:cNvGrpSpPr>
          <p:nvPr/>
        </p:nvGrpSpPr>
        <p:grpSpPr bwMode="auto">
          <a:xfrm>
            <a:off x="1822450" y="5016500"/>
            <a:ext cx="2016125" cy="1209675"/>
            <a:chOff x="1148" y="3492"/>
            <a:chExt cx="1270" cy="762"/>
          </a:xfrm>
        </p:grpSpPr>
        <p:sp>
          <p:nvSpPr>
            <p:cNvPr id="25641" name="Rectangle 33"/>
            <p:cNvSpPr>
              <a:spLocks noChangeArrowheads="1"/>
            </p:cNvSpPr>
            <p:nvPr/>
          </p:nvSpPr>
          <p:spPr bwMode="auto">
            <a:xfrm>
              <a:off x="1155" y="3569"/>
              <a:ext cx="1245" cy="626"/>
            </a:xfrm>
            <a:prstGeom prst="rect">
              <a:avLst/>
            </a:prstGeom>
            <a:solidFill>
              <a:srgbClr val="3366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Line 34"/>
            <p:cNvSpPr>
              <a:spLocks noChangeShapeType="1"/>
            </p:cNvSpPr>
            <p:nvPr/>
          </p:nvSpPr>
          <p:spPr bwMode="auto">
            <a:xfrm>
              <a:off x="2399" y="3564"/>
              <a:ext cx="0" cy="6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Oval 35"/>
            <p:cNvSpPr>
              <a:spLocks noChangeArrowheads="1"/>
            </p:cNvSpPr>
            <p:nvPr/>
          </p:nvSpPr>
          <p:spPr bwMode="auto">
            <a:xfrm>
              <a:off x="1155" y="3492"/>
              <a:ext cx="1240" cy="12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Line 36"/>
            <p:cNvSpPr>
              <a:spLocks noChangeShapeType="1"/>
            </p:cNvSpPr>
            <p:nvPr/>
          </p:nvSpPr>
          <p:spPr bwMode="auto">
            <a:xfrm>
              <a:off x="1151" y="3566"/>
              <a:ext cx="0" cy="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Arc 37"/>
            <p:cNvSpPr>
              <a:spLocks/>
            </p:cNvSpPr>
            <p:nvPr/>
          </p:nvSpPr>
          <p:spPr bwMode="auto">
            <a:xfrm>
              <a:off x="1148" y="4161"/>
              <a:ext cx="1270" cy="93"/>
            </a:xfrm>
            <a:custGeom>
              <a:avLst/>
              <a:gdLst>
                <a:gd name="T0" fmla="*/ 0 w 39824"/>
                <a:gd name="T1" fmla="*/ 0 h 21600"/>
                <a:gd name="T2" fmla="*/ 0 w 39824"/>
                <a:gd name="T3" fmla="*/ 0 h 21600"/>
                <a:gd name="T4" fmla="*/ 0 w 398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24"/>
                <a:gd name="T10" fmla="*/ 0 h 21600"/>
                <a:gd name="T11" fmla="*/ 39824 w 398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24" h="21600" fill="none" extrusionOk="0">
                  <a:moveTo>
                    <a:pt x="39824" y="8387"/>
                  </a:moveTo>
                  <a:cubicBezTo>
                    <a:pt x="36450" y="16393"/>
                    <a:pt x="28607" y="21599"/>
                    <a:pt x="19919" y="21600"/>
                  </a:cubicBezTo>
                  <a:cubicBezTo>
                    <a:pt x="11217" y="21600"/>
                    <a:pt x="3364" y="16378"/>
                    <a:pt x="-1" y="8353"/>
                  </a:cubicBezTo>
                </a:path>
                <a:path w="39824" h="21600" stroke="0" extrusionOk="0">
                  <a:moveTo>
                    <a:pt x="39824" y="8387"/>
                  </a:moveTo>
                  <a:cubicBezTo>
                    <a:pt x="36450" y="16393"/>
                    <a:pt x="28607" y="21599"/>
                    <a:pt x="19919" y="21600"/>
                  </a:cubicBezTo>
                  <a:cubicBezTo>
                    <a:pt x="11217" y="21600"/>
                    <a:pt x="3364" y="16378"/>
                    <a:pt x="-1" y="8353"/>
                  </a:cubicBezTo>
                  <a:lnTo>
                    <a:pt x="19919" y="0"/>
                  </a:lnTo>
                  <a:close/>
                </a:path>
              </a:pathLst>
            </a:custGeom>
            <a:solidFill>
              <a:srgbClr val="336633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94" name="Rectangle 38"/>
          <p:cNvSpPr>
            <a:spLocks noChangeArrowheads="1"/>
          </p:cNvSpPr>
          <p:nvPr/>
        </p:nvSpPr>
        <p:spPr bwMode="auto">
          <a:xfrm>
            <a:off x="2051050" y="5400675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Disco</a:t>
            </a:r>
          </a:p>
        </p:txBody>
      </p:sp>
      <p:sp>
        <p:nvSpPr>
          <p:cNvPr id="249896" name="Rectangle 40"/>
          <p:cNvSpPr>
            <a:spLocks noChangeArrowheads="1"/>
          </p:cNvSpPr>
          <p:nvPr/>
        </p:nvSpPr>
        <p:spPr bwMode="auto">
          <a:xfrm>
            <a:off x="622300" y="3668713"/>
            <a:ext cx="1366838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falta</a:t>
            </a:r>
            <a:r>
              <a:rPr lang="pt-BR" sz="2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TLB</a:t>
            </a:r>
            <a:endParaRPr lang="pt-BR" sz="2000" b="1" baseline="-25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&amp;</a:t>
            </a:r>
          </a:p>
          <a:p>
            <a:pPr>
              <a:lnSpc>
                <a:spcPct val="80000"/>
              </a:lnSpc>
              <a:defRPr/>
            </a:pPr>
            <a:r>
              <a:rPr lang="pt-B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falta</a:t>
            </a:r>
            <a:r>
              <a:rPr lang="pt-BR" sz="2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tab</a:t>
            </a:r>
            <a:r>
              <a:rPr lang="pt-BR" sz="2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.pag.</a:t>
            </a:r>
          </a:p>
        </p:txBody>
      </p:sp>
      <p:sp>
        <p:nvSpPr>
          <p:cNvPr id="249897" name="Freeform 41"/>
          <p:cNvSpPr>
            <a:spLocks/>
          </p:cNvSpPr>
          <p:nvPr/>
        </p:nvSpPr>
        <p:spPr bwMode="auto">
          <a:xfrm>
            <a:off x="3035300" y="2460625"/>
            <a:ext cx="1662113" cy="239713"/>
          </a:xfrm>
          <a:custGeom>
            <a:avLst/>
            <a:gdLst>
              <a:gd name="T0" fmla="*/ 0 w 1047"/>
              <a:gd name="T1" fmla="*/ 0 h 151"/>
              <a:gd name="T2" fmla="*/ 2147483647 w 1047"/>
              <a:gd name="T3" fmla="*/ 0 h 151"/>
              <a:gd name="T4" fmla="*/ 2147483647 w 1047"/>
              <a:gd name="T5" fmla="*/ 2147483647 h 151"/>
              <a:gd name="T6" fmla="*/ 2147483647 w 1047"/>
              <a:gd name="T7" fmla="*/ 2147483647 h 151"/>
              <a:gd name="T8" fmla="*/ 0 60000 65536"/>
              <a:gd name="T9" fmla="*/ 0 60000 65536"/>
              <a:gd name="T10" fmla="*/ 0 60000 65536"/>
              <a:gd name="T11" fmla="*/ 0 60000 65536"/>
              <a:gd name="T12" fmla="*/ 0 w 1047"/>
              <a:gd name="T13" fmla="*/ 0 h 151"/>
              <a:gd name="T14" fmla="*/ 1047 w 1047"/>
              <a:gd name="T15" fmla="*/ 151 h 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7" h="151">
                <a:moveTo>
                  <a:pt x="0" y="0"/>
                </a:moveTo>
                <a:lnTo>
                  <a:pt x="449" y="0"/>
                </a:lnTo>
                <a:lnTo>
                  <a:pt x="449" y="150"/>
                </a:lnTo>
                <a:lnTo>
                  <a:pt x="1046" y="15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49898" name="Freeform 42"/>
          <p:cNvSpPr>
            <a:spLocks/>
          </p:cNvSpPr>
          <p:nvPr/>
        </p:nvSpPr>
        <p:spPr bwMode="auto">
          <a:xfrm>
            <a:off x="1935163" y="1854200"/>
            <a:ext cx="382587" cy="620713"/>
          </a:xfrm>
          <a:custGeom>
            <a:avLst/>
            <a:gdLst>
              <a:gd name="T0" fmla="*/ 0 w 241"/>
              <a:gd name="T1" fmla="*/ 0 h 391"/>
              <a:gd name="T2" fmla="*/ 0 w 241"/>
              <a:gd name="T3" fmla="*/ 2147483647 h 391"/>
              <a:gd name="T4" fmla="*/ 2147483647 w 241"/>
              <a:gd name="T5" fmla="*/ 2147483647 h 391"/>
              <a:gd name="T6" fmla="*/ 0 60000 65536"/>
              <a:gd name="T7" fmla="*/ 0 60000 65536"/>
              <a:gd name="T8" fmla="*/ 0 60000 65536"/>
              <a:gd name="T9" fmla="*/ 0 w 241"/>
              <a:gd name="T10" fmla="*/ 0 h 391"/>
              <a:gd name="T11" fmla="*/ 241 w 241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" h="391">
                <a:moveTo>
                  <a:pt x="0" y="0"/>
                </a:moveTo>
                <a:lnTo>
                  <a:pt x="0" y="390"/>
                </a:lnTo>
                <a:lnTo>
                  <a:pt x="240" y="39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035300" y="1987550"/>
            <a:ext cx="1662113" cy="712788"/>
            <a:chOff x="2071" y="1584"/>
            <a:chExt cx="1134" cy="449"/>
          </a:xfrm>
        </p:grpSpPr>
        <p:sp>
          <p:nvSpPr>
            <p:cNvPr id="25639" name="Freeform 44"/>
            <p:cNvSpPr>
              <a:spLocks/>
            </p:cNvSpPr>
            <p:nvPr/>
          </p:nvSpPr>
          <p:spPr bwMode="auto">
            <a:xfrm>
              <a:off x="2071" y="1882"/>
              <a:ext cx="1134" cy="151"/>
            </a:xfrm>
            <a:custGeom>
              <a:avLst/>
              <a:gdLst>
                <a:gd name="T0" fmla="*/ 0 w 1047"/>
                <a:gd name="T1" fmla="*/ 0 h 151"/>
                <a:gd name="T2" fmla="*/ 617 w 1047"/>
                <a:gd name="T3" fmla="*/ 0 h 151"/>
                <a:gd name="T4" fmla="*/ 617 w 1047"/>
                <a:gd name="T5" fmla="*/ 150 h 151"/>
                <a:gd name="T6" fmla="*/ 1439 w 1047"/>
                <a:gd name="T7" fmla="*/ 15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7"/>
                <a:gd name="T13" fmla="*/ 0 h 151"/>
                <a:gd name="T14" fmla="*/ 1047 w 1047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7" h="151">
                  <a:moveTo>
                    <a:pt x="0" y="0"/>
                  </a:moveTo>
                  <a:lnTo>
                    <a:pt x="449" y="0"/>
                  </a:lnTo>
                  <a:lnTo>
                    <a:pt x="449" y="150"/>
                  </a:lnTo>
                  <a:lnTo>
                    <a:pt x="1046" y="15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Rectangle 45"/>
            <p:cNvSpPr>
              <a:spLocks noChangeArrowheads="1"/>
            </p:cNvSpPr>
            <p:nvPr/>
          </p:nvSpPr>
          <p:spPr bwMode="auto">
            <a:xfrm>
              <a:off x="2136" y="1584"/>
              <a:ext cx="845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902" name="Freeform 46"/>
          <p:cNvSpPr>
            <a:spLocks/>
          </p:cNvSpPr>
          <p:nvPr/>
        </p:nvSpPr>
        <p:spPr bwMode="auto">
          <a:xfrm>
            <a:off x="1938338" y="1889125"/>
            <a:ext cx="454025" cy="1406525"/>
          </a:xfrm>
          <a:custGeom>
            <a:avLst/>
            <a:gdLst>
              <a:gd name="T0" fmla="*/ 0 w 286"/>
              <a:gd name="T1" fmla="*/ 0 h 526"/>
              <a:gd name="T2" fmla="*/ 0 w 286"/>
              <a:gd name="T3" fmla="*/ 2147483647 h 526"/>
              <a:gd name="T4" fmla="*/ 2147483647 w 286"/>
              <a:gd name="T5" fmla="*/ 2147483647 h 526"/>
              <a:gd name="T6" fmla="*/ 0 60000 65536"/>
              <a:gd name="T7" fmla="*/ 0 60000 65536"/>
              <a:gd name="T8" fmla="*/ 0 60000 65536"/>
              <a:gd name="T9" fmla="*/ 0 w 286"/>
              <a:gd name="T10" fmla="*/ 0 h 526"/>
              <a:gd name="T11" fmla="*/ 286 w 286"/>
              <a:gd name="T12" fmla="*/ 526 h 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" h="526">
                <a:moveTo>
                  <a:pt x="0" y="0"/>
                </a:moveTo>
                <a:lnTo>
                  <a:pt x="0" y="525"/>
                </a:lnTo>
                <a:lnTo>
                  <a:pt x="285" y="525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938338" y="1889125"/>
            <a:ext cx="2759075" cy="2270125"/>
            <a:chOff x="1322" y="1522"/>
            <a:chExt cx="1883" cy="1430"/>
          </a:xfrm>
        </p:grpSpPr>
        <p:grpSp>
          <p:nvGrpSpPr>
            <p:cNvPr id="25634" name="Group 48"/>
            <p:cNvGrpSpPr>
              <a:grpSpLocks/>
            </p:cNvGrpSpPr>
            <p:nvPr/>
          </p:nvGrpSpPr>
          <p:grpSpPr bwMode="auto">
            <a:xfrm>
              <a:off x="2053" y="2005"/>
              <a:ext cx="1152" cy="377"/>
              <a:chOff x="2053" y="2017"/>
              <a:chExt cx="1152" cy="377"/>
            </a:xfrm>
          </p:grpSpPr>
          <p:sp>
            <p:nvSpPr>
              <p:cNvPr id="25637" name="Freeform 49"/>
              <p:cNvSpPr>
                <a:spLocks/>
              </p:cNvSpPr>
              <p:nvPr/>
            </p:nvSpPr>
            <p:spPr bwMode="auto">
              <a:xfrm>
                <a:off x="2053" y="2017"/>
                <a:ext cx="164" cy="377"/>
              </a:xfrm>
              <a:custGeom>
                <a:avLst/>
                <a:gdLst>
                  <a:gd name="T0" fmla="*/ 209 w 151"/>
                  <a:gd name="T1" fmla="*/ 376 h 377"/>
                  <a:gd name="T2" fmla="*/ 209 w 151"/>
                  <a:gd name="T3" fmla="*/ 0 h 377"/>
                  <a:gd name="T4" fmla="*/ 0 w 151"/>
                  <a:gd name="T5" fmla="*/ 0 h 377"/>
                  <a:gd name="T6" fmla="*/ 0 60000 65536"/>
                  <a:gd name="T7" fmla="*/ 0 60000 65536"/>
                  <a:gd name="T8" fmla="*/ 0 60000 65536"/>
                  <a:gd name="T9" fmla="*/ 0 w 151"/>
                  <a:gd name="T10" fmla="*/ 0 h 377"/>
                  <a:gd name="T11" fmla="*/ 151 w 151"/>
                  <a:gd name="T12" fmla="*/ 377 h 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1" h="377">
                    <a:moveTo>
                      <a:pt x="150" y="376"/>
                    </a:moveTo>
                    <a:lnTo>
                      <a:pt x="15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  <a:headEnd type="none" w="sm" len="sm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Freeform 50"/>
              <p:cNvSpPr>
                <a:spLocks/>
              </p:cNvSpPr>
              <p:nvPr/>
            </p:nvSpPr>
            <p:spPr bwMode="auto">
              <a:xfrm>
                <a:off x="2071" y="2242"/>
                <a:ext cx="1134" cy="151"/>
              </a:xfrm>
              <a:custGeom>
                <a:avLst/>
                <a:gdLst>
                  <a:gd name="T0" fmla="*/ 0 w 1047"/>
                  <a:gd name="T1" fmla="*/ 150 h 151"/>
                  <a:gd name="T2" fmla="*/ 617 w 1047"/>
                  <a:gd name="T3" fmla="*/ 150 h 151"/>
                  <a:gd name="T4" fmla="*/ 617 w 1047"/>
                  <a:gd name="T5" fmla="*/ 0 h 151"/>
                  <a:gd name="T6" fmla="*/ 1439 w 1047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7"/>
                  <a:gd name="T13" fmla="*/ 0 h 151"/>
                  <a:gd name="T14" fmla="*/ 1047 w 1047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7" h="151">
                    <a:moveTo>
                      <a:pt x="0" y="150"/>
                    </a:moveTo>
                    <a:lnTo>
                      <a:pt x="449" y="150"/>
                    </a:lnTo>
                    <a:lnTo>
                      <a:pt x="449" y="0"/>
                    </a:lnTo>
                    <a:lnTo>
                      <a:pt x="1046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35" name="Rectangle 51"/>
            <p:cNvSpPr>
              <a:spLocks noChangeArrowheads="1"/>
            </p:cNvSpPr>
            <p:nvPr/>
          </p:nvSpPr>
          <p:spPr bwMode="auto">
            <a:xfrm>
              <a:off x="2088" y="2424"/>
              <a:ext cx="932" cy="5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Freeform 52"/>
            <p:cNvSpPr>
              <a:spLocks/>
            </p:cNvSpPr>
            <p:nvPr/>
          </p:nvSpPr>
          <p:spPr bwMode="auto">
            <a:xfrm>
              <a:off x="1322" y="1522"/>
              <a:ext cx="310" cy="886"/>
            </a:xfrm>
            <a:custGeom>
              <a:avLst/>
              <a:gdLst>
                <a:gd name="T0" fmla="*/ 0 w 286"/>
                <a:gd name="T1" fmla="*/ 0 h 526"/>
                <a:gd name="T2" fmla="*/ 0 w 286"/>
                <a:gd name="T3" fmla="*/ 4225 h 526"/>
                <a:gd name="T4" fmla="*/ 393 w 286"/>
                <a:gd name="T5" fmla="*/ 4225 h 526"/>
                <a:gd name="T6" fmla="*/ 0 60000 65536"/>
                <a:gd name="T7" fmla="*/ 0 60000 65536"/>
                <a:gd name="T8" fmla="*/ 0 60000 65536"/>
                <a:gd name="T9" fmla="*/ 0 w 286"/>
                <a:gd name="T10" fmla="*/ 0 h 526"/>
                <a:gd name="T11" fmla="*/ 286 w 286"/>
                <a:gd name="T12" fmla="*/ 526 h 5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526">
                  <a:moveTo>
                    <a:pt x="0" y="0"/>
                  </a:moveTo>
                  <a:lnTo>
                    <a:pt x="0" y="525"/>
                  </a:lnTo>
                  <a:lnTo>
                    <a:pt x="285" y="525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9909" name="Line 53"/>
          <p:cNvSpPr>
            <a:spLocks noChangeShapeType="1"/>
          </p:cNvSpPr>
          <p:nvPr/>
        </p:nvSpPr>
        <p:spPr bwMode="auto">
          <a:xfrm>
            <a:off x="1935163" y="1843088"/>
            <a:ext cx="0" cy="31067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924" name="Rectangle 68"/>
          <p:cNvSpPr>
            <a:spLocks noChangeArrowheads="1"/>
          </p:cNvSpPr>
          <p:nvPr/>
        </p:nvSpPr>
        <p:spPr bwMode="auto">
          <a:xfrm>
            <a:off x="4019550" y="4927600"/>
            <a:ext cx="1206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falta</a:t>
            </a:r>
            <a:r>
              <a:rPr lang="pt-BR" sz="2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mem</a:t>
            </a:r>
            <a:r>
              <a:rPr lang="pt-BR" sz="2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..</a:t>
            </a:r>
          </a:p>
        </p:txBody>
      </p:sp>
      <p:sp>
        <p:nvSpPr>
          <p:cNvPr id="249925" name="Line 69"/>
          <p:cNvSpPr>
            <a:spLocks noChangeShapeType="1"/>
          </p:cNvSpPr>
          <p:nvPr/>
        </p:nvSpPr>
        <p:spPr bwMode="auto">
          <a:xfrm>
            <a:off x="3987800" y="5359400"/>
            <a:ext cx="1835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929" name="Rectangle 73"/>
          <p:cNvSpPr>
            <a:spLocks noChangeArrowheads="1"/>
          </p:cNvSpPr>
          <p:nvPr/>
        </p:nvSpPr>
        <p:spPr bwMode="auto">
          <a:xfrm>
            <a:off x="3021013" y="2293938"/>
            <a:ext cx="1692275" cy="989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931" name="Freeform 75"/>
          <p:cNvSpPr>
            <a:spLocks/>
          </p:cNvSpPr>
          <p:nvPr/>
        </p:nvSpPr>
        <p:spPr bwMode="auto">
          <a:xfrm>
            <a:off x="3032125" y="2500313"/>
            <a:ext cx="428625" cy="757237"/>
          </a:xfrm>
          <a:custGeom>
            <a:avLst/>
            <a:gdLst>
              <a:gd name="T0" fmla="*/ 2147483647 w 292"/>
              <a:gd name="T1" fmla="*/ 2147483647 h 477"/>
              <a:gd name="T2" fmla="*/ 2147483647 w 292"/>
              <a:gd name="T3" fmla="*/ 0 h 477"/>
              <a:gd name="T4" fmla="*/ 0 w 292"/>
              <a:gd name="T5" fmla="*/ 0 h 477"/>
              <a:gd name="T6" fmla="*/ 0 60000 65536"/>
              <a:gd name="T7" fmla="*/ 0 60000 65536"/>
              <a:gd name="T8" fmla="*/ 0 60000 65536"/>
              <a:gd name="T9" fmla="*/ 0 w 292"/>
              <a:gd name="T10" fmla="*/ 0 h 477"/>
              <a:gd name="T11" fmla="*/ 292 w 292"/>
              <a:gd name="T12" fmla="*/ 477 h 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477">
                <a:moveTo>
                  <a:pt x="292" y="477"/>
                </a:moveTo>
                <a:lnTo>
                  <a:pt x="2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932" name="Text Box 76"/>
          <p:cNvSpPr txBox="1">
            <a:spLocks noChangeArrowheads="1"/>
          </p:cNvSpPr>
          <p:nvPr/>
        </p:nvSpPr>
        <p:spPr bwMode="auto">
          <a:xfrm>
            <a:off x="5414963" y="41402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i="0">
                <a:latin typeface="Times New Roman" pitchFamily="18" charset="0"/>
              </a:rPr>
              <a:t>Rp</a:t>
            </a:r>
            <a:endParaRPr lang="pt-BR" b="1" i="0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9933" name="Freeform 77"/>
          <p:cNvSpPr>
            <a:spLocks/>
          </p:cNvSpPr>
          <p:nvPr/>
        </p:nvSpPr>
        <p:spPr bwMode="auto">
          <a:xfrm>
            <a:off x="3124200" y="3276600"/>
            <a:ext cx="2743200" cy="1295400"/>
          </a:xfrm>
          <a:custGeom>
            <a:avLst/>
            <a:gdLst>
              <a:gd name="T0" fmla="*/ 2147483647 w 1728"/>
              <a:gd name="T1" fmla="*/ 2147483647 h 816"/>
              <a:gd name="T2" fmla="*/ 2147483647 w 1728"/>
              <a:gd name="T3" fmla="*/ 2147483647 h 816"/>
              <a:gd name="T4" fmla="*/ 2147483647 w 1728"/>
              <a:gd name="T5" fmla="*/ 2147483647 h 816"/>
              <a:gd name="T6" fmla="*/ 2147483647 w 1728"/>
              <a:gd name="T7" fmla="*/ 0 h 816"/>
              <a:gd name="T8" fmla="*/ 0 w 172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16"/>
              <a:gd name="T17" fmla="*/ 1728 w 172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16">
                <a:moveTo>
                  <a:pt x="1728" y="816"/>
                </a:moveTo>
                <a:lnTo>
                  <a:pt x="1248" y="816"/>
                </a:lnTo>
                <a:lnTo>
                  <a:pt x="1152" y="790"/>
                </a:lnTo>
                <a:lnTo>
                  <a:pt x="115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4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24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2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500"/>
                                        <p:tgtEl>
                                          <p:spTgt spid="24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500"/>
                                        <p:tgtEl>
                                          <p:spTgt spid="24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animBg="1"/>
      <p:bldP spid="249859" grpId="0" autoUpdateAnimBg="0"/>
      <p:bldP spid="249860" grpId="0" animBg="1"/>
      <p:bldP spid="249864" grpId="0" animBg="1"/>
      <p:bldP spid="249886" grpId="0" autoUpdateAnimBg="0"/>
      <p:bldP spid="249887" grpId="0" autoUpdateAnimBg="0"/>
      <p:bldP spid="249896" grpId="0" autoUpdateAnimBg="0"/>
      <p:bldP spid="249897" grpId="0" animBg="1"/>
      <p:bldP spid="249898" grpId="0" animBg="1"/>
      <p:bldP spid="249902" grpId="0" animBg="1"/>
      <p:bldP spid="249909" grpId="0" animBg="1"/>
      <p:bldP spid="249924" grpId="0" autoUpdateAnimBg="0"/>
      <p:bldP spid="249925" grpId="0" animBg="1"/>
      <p:bldP spid="249929" grpId="0" animBg="1"/>
      <p:bldP spid="249931" grpId="0" animBg="1"/>
      <p:bldP spid="249932" grpId="0" autoUpdateAnimBg="0"/>
      <p:bldP spid="2499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33850" y="4933950"/>
            <a:ext cx="457200" cy="3238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703263" y="608013"/>
            <a:ext cx="8440737" cy="611187"/>
          </a:xfrm>
        </p:spPr>
        <p:txBody>
          <a:bodyPr/>
          <a:lstStyle/>
          <a:p>
            <a:pPr>
              <a:defRPr/>
            </a:pPr>
            <a:r>
              <a:rPr lang="en-US" sz="3100" smtClean="0">
                <a:solidFill>
                  <a:schemeClr val="tx1"/>
                </a:solidFill>
              </a:rPr>
              <a:t>Paginação</a:t>
            </a:r>
            <a:br>
              <a:rPr lang="en-US" sz="3100" smtClean="0">
                <a:solidFill>
                  <a:schemeClr val="tx1"/>
                </a:solidFill>
              </a:rPr>
            </a:br>
            <a:r>
              <a:rPr lang="en-US" smtClean="0"/>
              <a:t>Exemplo de tradução</a:t>
            </a:r>
            <a:endParaRPr lang="pt-BR" smtClean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6180138" y="2414588"/>
            <a:ext cx="1560512" cy="4175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180138" y="3265488"/>
            <a:ext cx="1560512" cy="4175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180138" y="3684588"/>
            <a:ext cx="1560512" cy="4175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6180138" y="2840038"/>
            <a:ext cx="1560512" cy="4175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b="1">
                <a:solidFill>
                  <a:schemeClr val="bg2"/>
                </a:solidFill>
                <a:latin typeface="Arial" charset="0"/>
              </a:rPr>
              <a:t>Ocupada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180138" y="4090988"/>
            <a:ext cx="1560512" cy="4175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b="1">
                <a:solidFill>
                  <a:schemeClr val="bg2"/>
                </a:solidFill>
                <a:latin typeface="Arial" charset="0"/>
              </a:rPr>
              <a:t>Ocupada</a:t>
            </a:r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6180138" y="3284538"/>
            <a:ext cx="1560512" cy="4175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6180138" y="4935538"/>
            <a:ext cx="1560512" cy="4175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b="1">
                <a:solidFill>
                  <a:schemeClr val="bg2"/>
                </a:solidFill>
                <a:latin typeface="Arial" charset="0"/>
              </a:rPr>
              <a:t>Ocupada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7742238" y="1851025"/>
            <a:ext cx="5238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/>
              <a:t>…</a:t>
            </a:r>
          </a:p>
          <a:p>
            <a:pPr algn="ctr">
              <a:lnSpc>
                <a:spcPct val="120000"/>
              </a:lnSpc>
            </a:pPr>
            <a:r>
              <a:rPr lang="pt-BR"/>
              <a:t>13</a:t>
            </a:r>
            <a:br>
              <a:rPr lang="pt-BR"/>
            </a:br>
            <a:r>
              <a:rPr lang="pt-BR"/>
              <a:t>14</a:t>
            </a:r>
            <a:br>
              <a:rPr lang="pt-BR"/>
            </a:br>
            <a:r>
              <a:rPr lang="pt-BR"/>
              <a:t>15</a:t>
            </a:r>
            <a:br>
              <a:rPr lang="pt-BR"/>
            </a:br>
            <a:r>
              <a:rPr lang="pt-BR"/>
              <a:t>16</a:t>
            </a:r>
            <a:br>
              <a:rPr lang="pt-BR"/>
            </a:br>
            <a:r>
              <a:rPr lang="pt-BR"/>
              <a:t>17</a:t>
            </a:r>
            <a:br>
              <a:rPr lang="pt-BR"/>
            </a:br>
            <a:r>
              <a:rPr lang="pt-BR"/>
              <a:t>18</a:t>
            </a:r>
            <a:br>
              <a:rPr lang="pt-BR"/>
            </a:br>
            <a:r>
              <a:rPr lang="pt-BR"/>
              <a:t>19</a:t>
            </a:r>
            <a:br>
              <a:rPr lang="pt-BR"/>
            </a:br>
            <a:r>
              <a:rPr lang="pt-BR"/>
              <a:t>20</a:t>
            </a:r>
            <a:br>
              <a:rPr lang="pt-BR"/>
            </a:br>
            <a:r>
              <a:rPr lang="pt-BR"/>
              <a:t>21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3371850" y="2339975"/>
            <a:ext cx="1539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13, 15, 16</a:t>
            </a: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3078163" y="5384800"/>
            <a:ext cx="2678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Tabela Conversão</a:t>
            </a:r>
          </a:p>
          <a:p>
            <a:pPr algn="ctr"/>
            <a:r>
              <a:rPr lang="pt-BR"/>
              <a:t>Pág. p/ Proc. A</a:t>
            </a:r>
          </a:p>
        </p:txBody>
      </p:sp>
      <p:grpSp>
        <p:nvGrpSpPr>
          <p:cNvPr id="26638" name="Group 15"/>
          <p:cNvGrpSpPr>
            <a:grpSpLocks/>
          </p:cNvGrpSpPr>
          <p:nvPr/>
        </p:nvGrpSpPr>
        <p:grpSpPr bwMode="auto">
          <a:xfrm>
            <a:off x="460375" y="1700213"/>
            <a:ext cx="2016125" cy="4554537"/>
            <a:chOff x="290" y="1407"/>
            <a:chExt cx="1270" cy="2869"/>
          </a:xfrm>
        </p:grpSpPr>
        <p:sp>
          <p:nvSpPr>
            <p:cNvPr id="26669" name="Rectangle 16"/>
            <p:cNvSpPr>
              <a:spLocks noChangeArrowheads="1"/>
            </p:cNvSpPr>
            <p:nvPr/>
          </p:nvSpPr>
          <p:spPr bwMode="auto">
            <a:xfrm>
              <a:off x="296" y="1696"/>
              <a:ext cx="1245" cy="2368"/>
            </a:xfrm>
            <a:prstGeom prst="rect">
              <a:avLst/>
            </a:prstGeom>
            <a:solidFill>
              <a:srgbClr val="3366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Line 17"/>
            <p:cNvSpPr>
              <a:spLocks noChangeShapeType="1"/>
            </p:cNvSpPr>
            <p:nvPr/>
          </p:nvSpPr>
          <p:spPr bwMode="auto">
            <a:xfrm>
              <a:off x="1540" y="1688"/>
              <a:ext cx="0" cy="23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0" name="Oval 18"/>
            <p:cNvSpPr>
              <a:spLocks noChangeArrowheads="1"/>
            </p:cNvSpPr>
            <p:nvPr/>
          </p:nvSpPr>
          <p:spPr bwMode="auto">
            <a:xfrm>
              <a:off x="296" y="1407"/>
              <a:ext cx="1240" cy="4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Disco</a:t>
              </a:r>
            </a:p>
          </p:txBody>
        </p:sp>
        <p:sp>
          <p:nvSpPr>
            <p:cNvPr id="26672" name="Line 19"/>
            <p:cNvSpPr>
              <a:spLocks noChangeShapeType="1"/>
            </p:cNvSpPr>
            <p:nvPr/>
          </p:nvSpPr>
          <p:spPr bwMode="auto">
            <a:xfrm>
              <a:off x="292" y="1695"/>
              <a:ext cx="0" cy="23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Arc 20"/>
            <p:cNvSpPr>
              <a:spLocks/>
            </p:cNvSpPr>
            <p:nvPr/>
          </p:nvSpPr>
          <p:spPr bwMode="auto">
            <a:xfrm>
              <a:off x="290" y="3927"/>
              <a:ext cx="1270" cy="349"/>
            </a:xfrm>
            <a:custGeom>
              <a:avLst/>
              <a:gdLst>
                <a:gd name="T0" fmla="*/ 0 w 39807"/>
                <a:gd name="T1" fmla="*/ 0 h 21600"/>
                <a:gd name="T2" fmla="*/ 0 w 39807"/>
                <a:gd name="T3" fmla="*/ 0 h 21600"/>
                <a:gd name="T4" fmla="*/ 0 w 39807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07"/>
                <a:gd name="T10" fmla="*/ 0 h 21600"/>
                <a:gd name="T11" fmla="*/ 39807 w 398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rgbClr val="336633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21"/>
            <p:cNvSpPr>
              <a:spLocks noChangeArrowheads="1"/>
            </p:cNvSpPr>
            <p:nvPr/>
          </p:nvSpPr>
          <p:spPr bwMode="auto">
            <a:xfrm>
              <a:off x="513" y="2346"/>
              <a:ext cx="834" cy="137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Line 22"/>
            <p:cNvSpPr>
              <a:spLocks noChangeShapeType="1"/>
            </p:cNvSpPr>
            <p:nvPr/>
          </p:nvSpPr>
          <p:spPr bwMode="auto">
            <a:xfrm>
              <a:off x="1436" y="2323"/>
              <a:ext cx="0" cy="13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Line 23"/>
            <p:cNvSpPr>
              <a:spLocks noChangeShapeType="1"/>
            </p:cNvSpPr>
            <p:nvPr/>
          </p:nvSpPr>
          <p:spPr bwMode="auto">
            <a:xfrm>
              <a:off x="408" y="2325"/>
              <a:ext cx="0" cy="13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Arc 24"/>
            <p:cNvSpPr>
              <a:spLocks/>
            </p:cNvSpPr>
            <p:nvPr/>
          </p:nvSpPr>
          <p:spPr bwMode="auto">
            <a:xfrm>
              <a:off x="406" y="3534"/>
              <a:ext cx="1046" cy="312"/>
            </a:xfrm>
            <a:custGeom>
              <a:avLst/>
              <a:gdLst>
                <a:gd name="T0" fmla="*/ 0 w 39812"/>
                <a:gd name="T1" fmla="*/ 0 h 21600"/>
                <a:gd name="T2" fmla="*/ 0 w 39812"/>
                <a:gd name="T3" fmla="*/ 0 h 21600"/>
                <a:gd name="T4" fmla="*/ 0 w 39812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12"/>
                <a:gd name="T10" fmla="*/ 0 h 21600"/>
                <a:gd name="T11" fmla="*/ 39812 w 398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12" h="21600" fill="none" extrusionOk="0">
                  <a:moveTo>
                    <a:pt x="39811" y="8463"/>
                  </a:moveTo>
                  <a:cubicBezTo>
                    <a:pt x="36418" y="16429"/>
                    <a:pt x="28597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812" h="21600" stroke="0" extrusionOk="0">
                  <a:moveTo>
                    <a:pt x="39811" y="8463"/>
                  </a:moveTo>
                  <a:cubicBezTo>
                    <a:pt x="36418" y="16429"/>
                    <a:pt x="28597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Arc 25"/>
            <p:cNvSpPr>
              <a:spLocks/>
            </p:cNvSpPr>
            <p:nvPr/>
          </p:nvSpPr>
          <p:spPr bwMode="auto">
            <a:xfrm>
              <a:off x="419" y="2211"/>
              <a:ext cx="1046" cy="311"/>
            </a:xfrm>
            <a:custGeom>
              <a:avLst/>
              <a:gdLst>
                <a:gd name="T0" fmla="*/ 0 w 39818"/>
                <a:gd name="T1" fmla="*/ 0 h 21600"/>
                <a:gd name="T2" fmla="*/ 0 w 39818"/>
                <a:gd name="T3" fmla="*/ 0 h 21600"/>
                <a:gd name="T4" fmla="*/ 0 w 39818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18"/>
                <a:gd name="T10" fmla="*/ 0 h 21600"/>
                <a:gd name="T11" fmla="*/ 39818 w 398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18" h="21600" fill="none" extrusionOk="0">
                  <a:moveTo>
                    <a:pt x="39817" y="8427"/>
                  </a:moveTo>
                  <a:cubicBezTo>
                    <a:pt x="36434" y="16413"/>
                    <a:pt x="28602" y="21599"/>
                    <a:pt x="19930" y="21600"/>
                  </a:cubicBezTo>
                  <a:cubicBezTo>
                    <a:pt x="11218" y="21600"/>
                    <a:pt x="3358" y="16366"/>
                    <a:pt x="0" y="8327"/>
                  </a:cubicBezTo>
                </a:path>
                <a:path w="39818" h="21600" stroke="0" extrusionOk="0">
                  <a:moveTo>
                    <a:pt x="39817" y="8427"/>
                  </a:moveTo>
                  <a:cubicBezTo>
                    <a:pt x="36434" y="16413"/>
                    <a:pt x="28602" y="21599"/>
                    <a:pt x="19930" y="21600"/>
                  </a:cubicBezTo>
                  <a:cubicBezTo>
                    <a:pt x="11218" y="21600"/>
                    <a:pt x="3358" y="16366"/>
                    <a:pt x="0" y="8327"/>
                  </a:cubicBezTo>
                  <a:lnTo>
                    <a:pt x="19930" y="0"/>
                  </a:lnTo>
                  <a:close/>
                </a:path>
              </a:pathLst>
            </a:custGeom>
            <a:solidFill>
              <a:srgbClr val="336633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79" name="Group 26"/>
            <p:cNvGrpSpPr>
              <a:grpSpLocks/>
            </p:cNvGrpSpPr>
            <p:nvPr/>
          </p:nvGrpSpPr>
          <p:grpSpPr bwMode="auto">
            <a:xfrm>
              <a:off x="503" y="2417"/>
              <a:ext cx="855" cy="1113"/>
              <a:chOff x="503" y="2417"/>
              <a:chExt cx="855" cy="1113"/>
            </a:xfrm>
          </p:grpSpPr>
          <p:sp>
            <p:nvSpPr>
              <p:cNvPr id="26686" name="Line 27"/>
              <p:cNvSpPr>
                <a:spLocks noChangeShapeType="1"/>
              </p:cNvSpPr>
              <p:nvPr/>
            </p:nvSpPr>
            <p:spPr bwMode="auto">
              <a:xfrm>
                <a:off x="1358" y="2417"/>
                <a:ext cx="0" cy="11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7" name="Line 28"/>
              <p:cNvSpPr>
                <a:spLocks noChangeShapeType="1"/>
              </p:cNvSpPr>
              <p:nvPr/>
            </p:nvSpPr>
            <p:spPr bwMode="auto">
              <a:xfrm>
                <a:off x="503" y="2419"/>
                <a:ext cx="0" cy="110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80" name="Arc 29"/>
            <p:cNvSpPr>
              <a:spLocks/>
            </p:cNvSpPr>
            <p:nvPr/>
          </p:nvSpPr>
          <p:spPr bwMode="auto">
            <a:xfrm>
              <a:off x="501" y="3437"/>
              <a:ext cx="869" cy="242"/>
            </a:xfrm>
            <a:custGeom>
              <a:avLst/>
              <a:gdLst>
                <a:gd name="T0" fmla="*/ 0 w 39827"/>
                <a:gd name="T1" fmla="*/ 0 h 21600"/>
                <a:gd name="T2" fmla="*/ 0 w 39827"/>
                <a:gd name="T3" fmla="*/ 0 h 21600"/>
                <a:gd name="T4" fmla="*/ 0 w 39827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27"/>
                <a:gd name="T10" fmla="*/ 0 h 21600"/>
                <a:gd name="T11" fmla="*/ 39827 w 398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27" h="21600" fill="none" extrusionOk="0">
                  <a:moveTo>
                    <a:pt x="39827" y="8429"/>
                  </a:moveTo>
                  <a:cubicBezTo>
                    <a:pt x="36443" y="16413"/>
                    <a:pt x="28612" y="21599"/>
                    <a:pt x="19940" y="21600"/>
                  </a:cubicBezTo>
                  <a:cubicBezTo>
                    <a:pt x="11218" y="21600"/>
                    <a:pt x="3352" y="16355"/>
                    <a:pt x="0" y="8303"/>
                  </a:cubicBezTo>
                </a:path>
                <a:path w="39827" h="21600" stroke="0" extrusionOk="0">
                  <a:moveTo>
                    <a:pt x="39827" y="8429"/>
                  </a:moveTo>
                  <a:cubicBezTo>
                    <a:pt x="36443" y="16413"/>
                    <a:pt x="28612" y="21599"/>
                    <a:pt x="19940" y="21600"/>
                  </a:cubicBezTo>
                  <a:cubicBezTo>
                    <a:pt x="11218" y="21600"/>
                    <a:pt x="3352" y="16355"/>
                    <a:pt x="0" y="8303"/>
                  </a:cubicBezTo>
                  <a:lnTo>
                    <a:pt x="19940" y="0"/>
                  </a:lnTo>
                  <a:close/>
                </a:path>
              </a:pathLst>
            </a:custGeom>
            <a:solidFill>
              <a:schemeClr val="hlink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2" name="Rectangle 30"/>
            <p:cNvSpPr>
              <a:spLocks noChangeArrowheads="1"/>
            </p:cNvSpPr>
            <p:nvPr/>
          </p:nvSpPr>
          <p:spPr bwMode="auto">
            <a:xfrm>
              <a:off x="579" y="2472"/>
              <a:ext cx="788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pt-BR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Proc. A</a:t>
              </a:r>
            </a:p>
            <a:p>
              <a:pPr algn="ctr">
                <a:defRPr/>
              </a:pPr>
              <a:r>
                <a:rPr lang="pt-BR" b="1">
                  <a:latin typeface="Arial" charset="0"/>
                </a:rPr>
                <a:t>pág.0</a:t>
              </a:r>
            </a:p>
            <a:p>
              <a:pPr algn="ctr">
                <a:defRPr/>
              </a:pPr>
              <a:r>
                <a:rPr lang="pt-BR" b="1">
                  <a:latin typeface="Arial" charset="0"/>
                </a:rPr>
                <a:t>pág.1</a:t>
              </a:r>
            </a:p>
            <a:p>
              <a:pPr algn="ctr">
                <a:defRPr/>
              </a:pPr>
              <a:r>
                <a:rPr lang="pt-BR" b="1">
                  <a:latin typeface="Arial" charset="0"/>
                </a:rPr>
                <a:t>pág.2</a:t>
              </a:r>
            </a:p>
            <a:p>
              <a:pPr algn="ctr">
                <a:defRPr/>
              </a:pPr>
              <a:r>
                <a:rPr lang="pt-BR" b="1">
                  <a:latin typeface="Arial" charset="0"/>
                </a:rPr>
                <a:t>pág.3</a:t>
              </a:r>
            </a:p>
          </p:txBody>
        </p:sp>
        <p:sp>
          <p:nvSpPr>
            <p:cNvPr id="26682" name="Freeform 31"/>
            <p:cNvSpPr>
              <a:spLocks/>
            </p:cNvSpPr>
            <p:nvPr/>
          </p:nvSpPr>
          <p:spPr bwMode="auto">
            <a:xfrm>
              <a:off x="1352" y="2364"/>
              <a:ext cx="85" cy="1287"/>
            </a:xfrm>
            <a:custGeom>
              <a:avLst/>
              <a:gdLst>
                <a:gd name="T0" fmla="*/ 84 w 85"/>
                <a:gd name="T1" fmla="*/ 0 h 1287"/>
                <a:gd name="T2" fmla="*/ 0 w 85"/>
                <a:gd name="T3" fmla="*/ 59 h 1287"/>
                <a:gd name="T4" fmla="*/ 0 w 85"/>
                <a:gd name="T5" fmla="*/ 1175 h 1287"/>
                <a:gd name="T6" fmla="*/ 84 w 85"/>
                <a:gd name="T7" fmla="*/ 1286 h 1287"/>
                <a:gd name="T8" fmla="*/ 84 w 85"/>
                <a:gd name="T9" fmla="*/ 0 h 1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287"/>
                <a:gd name="T17" fmla="*/ 85 w 85"/>
                <a:gd name="T18" fmla="*/ 1287 h 1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287">
                  <a:moveTo>
                    <a:pt x="84" y="0"/>
                  </a:moveTo>
                  <a:lnTo>
                    <a:pt x="0" y="59"/>
                  </a:lnTo>
                  <a:lnTo>
                    <a:pt x="0" y="1175"/>
                  </a:lnTo>
                  <a:lnTo>
                    <a:pt x="84" y="1286"/>
                  </a:lnTo>
                  <a:lnTo>
                    <a:pt x="84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32"/>
            <p:cNvSpPr>
              <a:spLocks/>
            </p:cNvSpPr>
            <p:nvPr/>
          </p:nvSpPr>
          <p:spPr bwMode="auto">
            <a:xfrm>
              <a:off x="412" y="2346"/>
              <a:ext cx="85" cy="1287"/>
            </a:xfrm>
            <a:custGeom>
              <a:avLst/>
              <a:gdLst>
                <a:gd name="T0" fmla="*/ 0 w 85"/>
                <a:gd name="T1" fmla="*/ 0 h 1287"/>
                <a:gd name="T2" fmla="*/ 84 w 85"/>
                <a:gd name="T3" fmla="*/ 59 h 1287"/>
                <a:gd name="T4" fmla="*/ 84 w 85"/>
                <a:gd name="T5" fmla="*/ 1175 h 1287"/>
                <a:gd name="T6" fmla="*/ 0 w 85"/>
                <a:gd name="T7" fmla="*/ 1286 h 1287"/>
                <a:gd name="T8" fmla="*/ 0 w 85"/>
                <a:gd name="T9" fmla="*/ 0 h 1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287"/>
                <a:gd name="T17" fmla="*/ 85 w 85"/>
                <a:gd name="T18" fmla="*/ 1287 h 1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287">
                  <a:moveTo>
                    <a:pt x="0" y="0"/>
                  </a:moveTo>
                  <a:lnTo>
                    <a:pt x="84" y="59"/>
                  </a:lnTo>
                  <a:lnTo>
                    <a:pt x="84" y="1175"/>
                  </a:lnTo>
                  <a:lnTo>
                    <a:pt x="0" y="128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33"/>
            <p:cNvSpPr>
              <a:spLocks/>
            </p:cNvSpPr>
            <p:nvPr/>
          </p:nvSpPr>
          <p:spPr bwMode="auto">
            <a:xfrm>
              <a:off x="412" y="3535"/>
              <a:ext cx="209" cy="119"/>
            </a:xfrm>
            <a:custGeom>
              <a:avLst/>
              <a:gdLst>
                <a:gd name="T0" fmla="*/ 0 w 209"/>
                <a:gd name="T1" fmla="*/ 118 h 119"/>
                <a:gd name="T2" fmla="*/ 84 w 209"/>
                <a:gd name="T3" fmla="*/ 0 h 119"/>
                <a:gd name="T4" fmla="*/ 208 w 209"/>
                <a:gd name="T5" fmla="*/ 90 h 119"/>
                <a:gd name="T6" fmla="*/ 0 w 209"/>
                <a:gd name="T7" fmla="*/ 118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9"/>
                <a:gd name="T13" fmla="*/ 0 h 119"/>
                <a:gd name="T14" fmla="*/ 209 w 209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" h="119">
                  <a:moveTo>
                    <a:pt x="0" y="118"/>
                  </a:moveTo>
                  <a:lnTo>
                    <a:pt x="84" y="0"/>
                  </a:lnTo>
                  <a:lnTo>
                    <a:pt x="208" y="90"/>
                  </a:lnTo>
                  <a:lnTo>
                    <a:pt x="0" y="11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34"/>
            <p:cNvSpPr>
              <a:spLocks/>
            </p:cNvSpPr>
            <p:nvPr/>
          </p:nvSpPr>
          <p:spPr bwMode="auto">
            <a:xfrm>
              <a:off x="1232" y="3558"/>
              <a:ext cx="209" cy="121"/>
            </a:xfrm>
            <a:custGeom>
              <a:avLst/>
              <a:gdLst>
                <a:gd name="T0" fmla="*/ 208 w 209"/>
                <a:gd name="T1" fmla="*/ 120 h 121"/>
                <a:gd name="T2" fmla="*/ 124 w 209"/>
                <a:gd name="T3" fmla="*/ 0 h 121"/>
                <a:gd name="T4" fmla="*/ 0 w 209"/>
                <a:gd name="T5" fmla="*/ 92 h 121"/>
                <a:gd name="T6" fmla="*/ 208 w 209"/>
                <a:gd name="T7" fmla="*/ 12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9"/>
                <a:gd name="T13" fmla="*/ 0 h 121"/>
                <a:gd name="T14" fmla="*/ 209 w 209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" h="121">
                  <a:moveTo>
                    <a:pt x="208" y="120"/>
                  </a:moveTo>
                  <a:lnTo>
                    <a:pt x="124" y="0"/>
                  </a:lnTo>
                  <a:lnTo>
                    <a:pt x="0" y="92"/>
                  </a:lnTo>
                  <a:lnTo>
                    <a:pt x="208" y="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3747" name="Line 35"/>
          <p:cNvSpPr>
            <a:spLocks noChangeShapeType="1"/>
          </p:cNvSpPr>
          <p:nvPr/>
        </p:nvSpPr>
        <p:spPr bwMode="auto">
          <a:xfrm>
            <a:off x="2000250" y="3954463"/>
            <a:ext cx="2119313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48" name="Line 36"/>
          <p:cNvSpPr>
            <a:spLocks noChangeShapeType="1"/>
          </p:cNvSpPr>
          <p:nvPr/>
        </p:nvSpPr>
        <p:spPr bwMode="auto">
          <a:xfrm>
            <a:off x="2000250" y="4335463"/>
            <a:ext cx="2119313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49" name="Line 37"/>
          <p:cNvSpPr>
            <a:spLocks noChangeShapeType="1"/>
          </p:cNvSpPr>
          <p:nvPr/>
        </p:nvSpPr>
        <p:spPr bwMode="auto">
          <a:xfrm>
            <a:off x="2000250" y="4703763"/>
            <a:ext cx="2119313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50" name="Line 38"/>
          <p:cNvSpPr>
            <a:spLocks noChangeShapeType="1"/>
          </p:cNvSpPr>
          <p:nvPr/>
        </p:nvSpPr>
        <p:spPr bwMode="auto">
          <a:xfrm>
            <a:off x="2000250" y="5059363"/>
            <a:ext cx="2119313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39"/>
          <p:cNvSpPr>
            <a:spLocks noChangeArrowheads="1"/>
          </p:cNvSpPr>
          <p:nvPr/>
        </p:nvSpPr>
        <p:spPr bwMode="auto">
          <a:xfrm>
            <a:off x="4084638" y="3794125"/>
            <a:ext cx="558800" cy="15001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Line 40"/>
          <p:cNvSpPr>
            <a:spLocks noChangeShapeType="1"/>
          </p:cNvSpPr>
          <p:nvPr/>
        </p:nvSpPr>
        <p:spPr bwMode="auto">
          <a:xfrm flipH="1">
            <a:off x="4078288" y="4133850"/>
            <a:ext cx="584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Line 41"/>
          <p:cNvSpPr>
            <a:spLocks noChangeShapeType="1"/>
          </p:cNvSpPr>
          <p:nvPr/>
        </p:nvSpPr>
        <p:spPr bwMode="auto">
          <a:xfrm flipH="1">
            <a:off x="4078288" y="4514850"/>
            <a:ext cx="584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42"/>
          <p:cNvSpPr>
            <a:spLocks noChangeShapeType="1"/>
          </p:cNvSpPr>
          <p:nvPr/>
        </p:nvSpPr>
        <p:spPr bwMode="auto">
          <a:xfrm flipH="1">
            <a:off x="4078288" y="4895850"/>
            <a:ext cx="584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55" name="Rectangle 43"/>
          <p:cNvSpPr>
            <a:spLocks noChangeArrowheads="1"/>
          </p:cNvSpPr>
          <p:nvPr/>
        </p:nvSpPr>
        <p:spPr bwMode="auto">
          <a:xfrm>
            <a:off x="4078288" y="37687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>
                <a:solidFill>
                  <a:schemeClr val="tx2"/>
                </a:solidFill>
              </a:rPr>
              <a:t>13</a:t>
            </a:r>
          </a:p>
        </p:txBody>
      </p:sp>
      <p:sp>
        <p:nvSpPr>
          <p:cNvPr id="243756" name="Rectangle 44"/>
          <p:cNvSpPr>
            <a:spLocks noChangeArrowheads="1"/>
          </p:cNvSpPr>
          <p:nvPr/>
        </p:nvSpPr>
        <p:spPr bwMode="auto">
          <a:xfrm>
            <a:off x="4078288" y="41148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>
                <a:solidFill>
                  <a:schemeClr val="tx2"/>
                </a:solidFill>
              </a:rPr>
              <a:t>15</a:t>
            </a:r>
          </a:p>
        </p:txBody>
      </p:sp>
      <p:sp>
        <p:nvSpPr>
          <p:cNvPr id="243757" name="Rectangle 45"/>
          <p:cNvSpPr>
            <a:spLocks noChangeArrowheads="1"/>
          </p:cNvSpPr>
          <p:nvPr/>
        </p:nvSpPr>
        <p:spPr bwMode="auto">
          <a:xfrm>
            <a:off x="4078288" y="44942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>
                <a:solidFill>
                  <a:schemeClr val="tx2"/>
                </a:solidFill>
              </a:rPr>
              <a:t>16</a:t>
            </a:r>
          </a:p>
        </p:txBody>
      </p:sp>
      <p:sp>
        <p:nvSpPr>
          <p:cNvPr id="243758" name="Rectangle 46"/>
          <p:cNvSpPr>
            <a:spLocks noChangeArrowheads="1"/>
          </p:cNvSpPr>
          <p:nvPr/>
        </p:nvSpPr>
        <p:spPr bwMode="auto">
          <a:xfrm>
            <a:off x="4078288" y="48847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b="1">
                <a:solidFill>
                  <a:schemeClr val="tx2"/>
                </a:solidFill>
              </a:rPr>
              <a:t>15</a:t>
            </a:r>
          </a:p>
        </p:txBody>
      </p:sp>
      <p:sp>
        <p:nvSpPr>
          <p:cNvPr id="243759" name="Line 47"/>
          <p:cNvSpPr>
            <a:spLocks noChangeShapeType="1"/>
          </p:cNvSpPr>
          <p:nvPr/>
        </p:nvSpPr>
        <p:spPr bwMode="auto">
          <a:xfrm flipV="1">
            <a:off x="4714875" y="2606675"/>
            <a:ext cx="1390650" cy="12890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60" name="Line 48"/>
          <p:cNvSpPr>
            <a:spLocks noChangeShapeType="1"/>
          </p:cNvSpPr>
          <p:nvPr/>
        </p:nvSpPr>
        <p:spPr bwMode="auto">
          <a:xfrm flipV="1">
            <a:off x="4714875" y="3463925"/>
            <a:ext cx="1373188" cy="8509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61" name="Line 49"/>
          <p:cNvSpPr>
            <a:spLocks noChangeShapeType="1"/>
          </p:cNvSpPr>
          <p:nvPr/>
        </p:nvSpPr>
        <p:spPr bwMode="auto">
          <a:xfrm flipV="1">
            <a:off x="4714875" y="3863975"/>
            <a:ext cx="1338263" cy="8699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62" name="Line 50"/>
          <p:cNvSpPr>
            <a:spLocks noChangeShapeType="1"/>
          </p:cNvSpPr>
          <p:nvPr/>
        </p:nvSpPr>
        <p:spPr bwMode="auto">
          <a:xfrm flipV="1">
            <a:off x="4714875" y="3533775"/>
            <a:ext cx="1400175" cy="1570038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63" name="Rectangle 51"/>
          <p:cNvSpPr>
            <a:spLocks noChangeArrowheads="1"/>
          </p:cNvSpPr>
          <p:nvPr/>
        </p:nvSpPr>
        <p:spPr bwMode="auto">
          <a:xfrm>
            <a:off x="6180138" y="2397125"/>
            <a:ext cx="1560512" cy="41751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b="1">
                <a:solidFill>
                  <a:schemeClr val="bg2"/>
                </a:solidFill>
                <a:latin typeface="Arial" charset="0"/>
              </a:rPr>
              <a:t>Pág.V.0</a:t>
            </a:r>
          </a:p>
        </p:txBody>
      </p:sp>
      <p:sp>
        <p:nvSpPr>
          <p:cNvPr id="243764" name="Rectangle 52"/>
          <p:cNvSpPr>
            <a:spLocks noChangeArrowheads="1"/>
          </p:cNvSpPr>
          <p:nvPr/>
        </p:nvSpPr>
        <p:spPr bwMode="auto">
          <a:xfrm>
            <a:off x="6180138" y="3255963"/>
            <a:ext cx="1560512" cy="4175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chemeClr val="bg2"/>
                </a:solidFill>
              </a:rPr>
              <a:t>Pág.V.1</a:t>
            </a:r>
          </a:p>
        </p:txBody>
      </p:sp>
      <p:sp>
        <p:nvSpPr>
          <p:cNvPr id="243765" name="Rectangle 53"/>
          <p:cNvSpPr>
            <a:spLocks noChangeArrowheads="1"/>
          </p:cNvSpPr>
          <p:nvPr/>
        </p:nvSpPr>
        <p:spPr bwMode="auto">
          <a:xfrm>
            <a:off x="6180138" y="3668713"/>
            <a:ext cx="1560512" cy="4175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b="1">
                <a:solidFill>
                  <a:schemeClr val="bg2"/>
                </a:solidFill>
                <a:latin typeface="Arial" charset="0"/>
              </a:rPr>
              <a:t>Pág.V.2</a:t>
            </a:r>
          </a:p>
        </p:txBody>
      </p:sp>
      <p:sp>
        <p:nvSpPr>
          <p:cNvPr id="243766" name="Rectangle 54"/>
          <p:cNvSpPr>
            <a:spLocks noChangeArrowheads="1"/>
          </p:cNvSpPr>
          <p:nvPr/>
        </p:nvSpPr>
        <p:spPr bwMode="auto">
          <a:xfrm>
            <a:off x="6180138" y="3268663"/>
            <a:ext cx="1560512" cy="4175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b="1" dirty="0" err="1">
                <a:solidFill>
                  <a:schemeClr val="bg2"/>
                </a:solidFill>
                <a:latin typeface="Arial" charset="0"/>
              </a:rPr>
              <a:t>Pág.V.</a:t>
            </a:r>
            <a:r>
              <a:rPr lang="pt-BR" b="1" dirty="0">
                <a:solidFill>
                  <a:schemeClr val="bg2"/>
                </a:solidFill>
                <a:latin typeface="Arial" charset="0"/>
              </a:rPr>
              <a:t>3</a:t>
            </a:r>
          </a:p>
        </p:txBody>
      </p:sp>
      <p:sp>
        <p:nvSpPr>
          <p:cNvPr id="26659" name="Rectangle 55"/>
          <p:cNvSpPr>
            <a:spLocks noChangeArrowheads="1"/>
          </p:cNvSpPr>
          <p:nvPr/>
        </p:nvSpPr>
        <p:spPr bwMode="auto">
          <a:xfrm>
            <a:off x="3419475" y="1831975"/>
            <a:ext cx="170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/>
              <a:t>Pág. Livres</a:t>
            </a:r>
          </a:p>
        </p:txBody>
      </p:sp>
      <p:sp>
        <p:nvSpPr>
          <p:cNvPr id="243768" name="Rectangle 56"/>
          <p:cNvSpPr>
            <a:spLocks noChangeArrowheads="1"/>
          </p:cNvSpPr>
          <p:nvPr/>
        </p:nvSpPr>
        <p:spPr bwMode="auto">
          <a:xfrm>
            <a:off x="3457575" y="2339975"/>
            <a:ext cx="1368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  15, 16  </a:t>
            </a:r>
          </a:p>
        </p:txBody>
      </p:sp>
      <p:sp>
        <p:nvSpPr>
          <p:cNvPr id="243769" name="Rectangle 57"/>
          <p:cNvSpPr>
            <a:spLocks noChangeArrowheads="1"/>
          </p:cNvSpPr>
          <p:nvPr/>
        </p:nvSpPr>
        <p:spPr bwMode="auto">
          <a:xfrm>
            <a:off x="3290888" y="2339975"/>
            <a:ext cx="170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       16       </a:t>
            </a:r>
          </a:p>
        </p:txBody>
      </p:sp>
      <p:sp>
        <p:nvSpPr>
          <p:cNvPr id="243770" name="Rectangle 58"/>
          <p:cNvSpPr>
            <a:spLocks noChangeArrowheads="1"/>
          </p:cNvSpPr>
          <p:nvPr/>
        </p:nvSpPr>
        <p:spPr bwMode="auto">
          <a:xfrm>
            <a:off x="3290888" y="2339975"/>
            <a:ext cx="170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/>
              <a:t>       15       </a:t>
            </a:r>
          </a:p>
        </p:txBody>
      </p:sp>
      <p:sp>
        <p:nvSpPr>
          <p:cNvPr id="243771" name="Rectangle 59"/>
          <p:cNvSpPr>
            <a:spLocks noChangeArrowheads="1"/>
          </p:cNvSpPr>
          <p:nvPr/>
        </p:nvSpPr>
        <p:spPr bwMode="auto">
          <a:xfrm>
            <a:off x="6273800" y="1557338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pt-BR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Memória</a:t>
            </a:r>
          </a:p>
          <a:p>
            <a:pPr algn="ctr">
              <a:defRPr/>
            </a:pPr>
            <a:r>
              <a:rPr lang="pt-BR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Principal</a:t>
            </a:r>
          </a:p>
        </p:txBody>
      </p:sp>
      <p:sp>
        <p:nvSpPr>
          <p:cNvPr id="19496" name="Rectangle 60"/>
          <p:cNvSpPr>
            <a:spLocks noChangeArrowheads="1"/>
          </p:cNvSpPr>
          <p:nvPr/>
        </p:nvSpPr>
        <p:spPr bwMode="auto">
          <a:xfrm>
            <a:off x="6180138" y="5354638"/>
            <a:ext cx="1560512" cy="4175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b="1">
                <a:solidFill>
                  <a:schemeClr val="bg2"/>
                </a:solidFill>
                <a:latin typeface="Arial" charset="0"/>
              </a:rPr>
              <a:t>Ocupada</a:t>
            </a:r>
          </a:p>
        </p:txBody>
      </p:sp>
      <p:sp>
        <p:nvSpPr>
          <p:cNvPr id="19497" name="Rectangle 61"/>
          <p:cNvSpPr>
            <a:spLocks noChangeArrowheads="1"/>
          </p:cNvSpPr>
          <p:nvPr/>
        </p:nvSpPr>
        <p:spPr bwMode="auto">
          <a:xfrm>
            <a:off x="6180138" y="5773738"/>
            <a:ext cx="1560512" cy="4175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b="1">
                <a:solidFill>
                  <a:schemeClr val="bg2"/>
                </a:solidFill>
                <a:latin typeface="Arial" charset="0"/>
              </a:rPr>
              <a:t>Ocupada</a:t>
            </a:r>
          </a:p>
        </p:txBody>
      </p:sp>
      <p:sp>
        <p:nvSpPr>
          <p:cNvPr id="19498" name="Rectangle 62"/>
          <p:cNvSpPr>
            <a:spLocks noChangeArrowheads="1"/>
          </p:cNvSpPr>
          <p:nvPr/>
        </p:nvSpPr>
        <p:spPr bwMode="auto">
          <a:xfrm>
            <a:off x="6180138" y="4516438"/>
            <a:ext cx="1560512" cy="4175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b="1">
                <a:solidFill>
                  <a:schemeClr val="bg2"/>
                </a:solidFill>
                <a:latin typeface="Arial" charset="0"/>
              </a:rPr>
              <a:t>Ocupada</a:t>
            </a:r>
          </a:p>
        </p:txBody>
      </p:sp>
      <p:sp>
        <p:nvSpPr>
          <p:cNvPr id="243775" name="Rectangle 63"/>
          <p:cNvSpPr>
            <a:spLocks noChangeArrowheads="1"/>
          </p:cNvSpPr>
          <p:nvPr/>
        </p:nvSpPr>
        <p:spPr bwMode="auto">
          <a:xfrm>
            <a:off x="4151313" y="4191000"/>
            <a:ext cx="38735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76" name="Line 64"/>
          <p:cNvSpPr>
            <a:spLocks noChangeShapeType="1"/>
          </p:cNvSpPr>
          <p:nvPr/>
        </p:nvSpPr>
        <p:spPr bwMode="auto">
          <a:xfrm flipV="1">
            <a:off x="4678363" y="3482975"/>
            <a:ext cx="1374775" cy="8509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2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2" grpId="0" animBg="1"/>
      <p:bldP spid="243747" grpId="0" animBg="1"/>
      <p:bldP spid="243748" grpId="0" animBg="1"/>
      <p:bldP spid="243749" grpId="0" animBg="1"/>
      <p:bldP spid="243750" grpId="0" animBg="1"/>
      <p:bldP spid="243755" grpId="0" autoUpdateAnimBg="0"/>
      <p:bldP spid="243756" grpId="0" autoUpdateAnimBg="0"/>
      <p:bldP spid="243757" grpId="0" autoUpdateAnimBg="0"/>
      <p:bldP spid="243758" grpId="0" autoUpdateAnimBg="0"/>
      <p:bldP spid="243759" grpId="0" animBg="1"/>
      <p:bldP spid="243760" grpId="0" animBg="1"/>
      <p:bldP spid="243761" grpId="0" animBg="1"/>
      <p:bldP spid="243762" grpId="0" animBg="1"/>
      <p:bldP spid="243763" grpId="0" animBg="1" autoUpdateAnimBg="0"/>
      <p:bldP spid="243764" grpId="0" animBg="1" autoUpdateAnimBg="0"/>
      <p:bldP spid="243765" grpId="0" animBg="1" autoUpdateAnimBg="0"/>
      <p:bldP spid="243766" grpId="0" animBg="1" autoUpdateAnimBg="0"/>
      <p:bldP spid="243768" grpId="0" animBg="1" autoUpdateAnimBg="0"/>
      <p:bldP spid="243769" grpId="0" animBg="1" autoUpdateAnimBg="0"/>
      <p:bldP spid="243770" grpId="0" animBg="1" autoUpdateAnimBg="0"/>
      <p:bldP spid="243775" grpId="0" animBg="1"/>
      <p:bldP spid="2437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Ttradução</a:t>
            </a:r>
            <a:r>
              <a:rPr lang="en-US" dirty="0" smtClean="0"/>
              <a:t> de </a:t>
            </a:r>
            <a:r>
              <a:rPr lang="en-US" dirty="0" err="1" smtClean="0"/>
              <a:t>Endereços</a:t>
            </a:r>
            <a:endParaRPr lang="en-US" dirty="0"/>
          </a:p>
        </p:txBody>
      </p:sp>
      <p:sp>
        <p:nvSpPr>
          <p:cNvPr id="27651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106738" cy="4525963"/>
          </a:xfrm>
        </p:spPr>
        <p:txBody>
          <a:bodyPr/>
          <a:lstStyle/>
          <a:p>
            <a:pPr marL="182563" indent="-182563" eaLnBrk="1" hangingPunct="1"/>
            <a:r>
              <a:rPr lang="en-US" sz="2000" smtClean="0"/>
              <a:t>Mem. Virtual com 16 páginas de 4KB</a:t>
            </a:r>
          </a:p>
          <a:p>
            <a:pPr marL="182563" indent="-182563" eaLnBrk="1" hangingPunct="1"/>
            <a:r>
              <a:rPr lang="en-US" sz="2000" smtClean="0"/>
              <a:t>Mem. Real com 8 páginas</a:t>
            </a:r>
          </a:p>
        </p:txBody>
      </p:sp>
      <p:pic>
        <p:nvPicPr>
          <p:cNvPr id="27652" name="Picture 6" descr="4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113" y="1587500"/>
            <a:ext cx="44577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4589463" y="5853113"/>
            <a:ext cx="657225" cy="219075"/>
          </a:xfrm>
          <a:prstGeom prst="rect">
            <a:avLst/>
          </a:prstGeom>
          <a:solidFill>
            <a:srgbClr val="FF33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986338" y="4621213"/>
            <a:ext cx="657225" cy="219075"/>
          </a:xfrm>
          <a:prstGeom prst="rect">
            <a:avLst/>
          </a:prstGeom>
          <a:solidFill>
            <a:srgbClr val="FF33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6040438" y="4618038"/>
            <a:ext cx="523875" cy="219075"/>
          </a:xfrm>
          <a:prstGeom prst="rect">
            <a:avLst/>
          </a:prstGeom>
          <a:solidFill>
            <a:srgbClr val="FF33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4722813" y="1824038"/>
            <a:ext cx="523875" cy="219075"/>
          </a:xfrm>
          <a:prstGeom prst="rect">
            <a:avLst/>
          </a:prstGeom>
          <a:solidFill>
            <a:srgbClr val="FF33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35" name="Rectangle 15"/>
          <p:cNvSpPr>
            <a:spLocks noChangeArrowheads="1"/>
          </p:cNvSpPr>
          <p:nvPr/>
        </p:nvSpPr>
        <p:spPr bwMode="auto">
          <a:xfrm>
            <a:off x="5224463" y="5849938"/>
            <a:ext cx="1876425" cy="21907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36" name="Rectangle 16"/>
          <p:cNvSpPr>
            <a:spLocks noChangeArrowheads="1"/>
          </p:cNvSpPr>
          <p:nvPr/>
        </p:nvSpPr>
        <p:spPr bwMode="auto">
          <a:xfrm>
            <a:off x="5230813" y="1817688"/>
            <a:ext cx="1876425" cy="21907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1" grpId="0" animBg="1"/>
      <p:bldP spid="209932" grpId="0" animBg="1"/>
      <p:bldP spid="209933" grpId="0" animBg="1"/>
      <p:bldP spid="209934" grpId="0" animBg="1"/>
      <p:bldP spid="209935" grpId="0" animBg="1"/>
      <p:bldP spid="2099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88" name="Picture 20" descr="4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338" y="1268413"/>
            <a:ext cx="4157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87" name="Picture 19" descr="4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4932363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itle 2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/>
              <a:t>Paginação (3):</a:t>
            </a:r>
            <a:r>
              <a:rPr lang="en-US" sz="2000"/>
              <a:t> </a:t>
            </a:r>
            <a:r>
              <a:rPr lang="en-US" sz="1800"/>
              <a:t>Relação entre endereços virtuais e endereços de memória física dada pela tabela de páginas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6188075" y="1860550"/>
            <a:ext cx="361950" cy="11652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1673225" y="2052638"/>
            <a:ext cx="361950" cy="8826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>
            <a:off x="2057400" y="2427288"/>
            <a:ext cx="40989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435225" y="2100263"/>
            <a:ext cx="278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3300"/>
                </a:solidFill>
              </a:rPr>
              <a:t>Não presentes na memória física</a:t>
            </a:r>
            <a:endParaRPr lang="pt-BR" sz="1400">
              <a:solidFill>
                <a:srgbClr val="FF3300"/>
              </a:solidFill>
            </a:endParaRPr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1027113" y="4824413"/>
            <a:ext cx="930275" cy="18891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6148388" y="5511800"/>
            <a:ext cx="584200" cy="2222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1985963" y="5013325"/>
            <a:ext cx="4098925" cy="5032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2146300" y="4427538"/>
            <a:ext cx="3001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CC00"/>
                </a:solidFill>
              </a:rPr>
              <a:t>Presente (1) na memória física,</a:t>
            </a:r>
          </a:p>
          <a:p>
            <a:pPr algn="r"/>
            <a:r>
              <a:rPr lang="en-US" sz="1400">
                <a:solidFill>
                  <a:srgbClr val="00CC00"/>
                </a:solidFill>
              </a:rPr>
              <a:t>índice 6 (110) da tabela de molduras de página</a:t>
            </a:r>
            <a:endParaRPr lang="pt-BR" sz="1400">
              <a:solidFill>
                <a:srgbClr val="00CC00"/>
              </a:solidFill>
            </a:endParaRP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6099175" y="1217613"/>
            <a:ext cx="296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CC00"/>
                </a:solidFill>
              </a:rPr>
              <a:t>24576 (24K) </a:t>
            </a:r>
            <a:r>
              <a:rPr lang="en-US" sz="1400">
                <a:solidFill>
                  <a:srgbClr val="00CC00"/>
                </a:solidFill>
                <a:cs typeface="Arial" pitchFamily="34" charset="0"/>
              </a:rPr>
              <a:t>≤24580 ≤ 28672 (28K)</a:t>
            </a:r>
            <a:endParaRPr lang="pt-BR" sz="1400">
              <a:solidFill>
                <a:srgbClr val="00CC00"/>
              </a:solidFill>
            </a:endParaRPr>
          </a:p>
        </p:txBody>
      </p:sp>
      <p:sp>
        <p:nvSpPr>
          <p:cNvPr id="211983" name="Freeform 15"/>
          <p:cNvSpPr>
            <a:spLocks/>
          </p:cNvSpPr>
          <p:nvPr/>
        </p:nvSpPr>
        <p:spPr bwMode="auto">
          <a:xfrm>
            <a:off x="4851400" y="1065213"/>
            <a:ext cx="2711450" cy="835025"/>
          </a:xfrm>
          <a:custGeom>
            <a:avLst/>
            <a:gdLst>
              <a:gd name="T0" fmla="*/ 0 w 1540"/>
              <a:gd name="T1" fmla="*/ 2147483647 h 526"/>
              <a:gd name="T2" fmla="*/ 2147483647 w 1540"/>
              <a:gd name="T3" fmla="*/ 2147483647 h 526"/>
              <a:gd name="T4" fmla="*/ 2147483647 w 1540"/>
              <a:gd name="T5" fmla="*/ 2147483647 h 526"/>
              <a:gd name="T6" fmla="*/ 2147483647 w 1540"/>
              <a:gd name="T7" fmla="*/ 2147483647 h 526"/>
              <a:gd name="T8" fmla="*/ 2147483647 w 1540"/>
              <a:gd name="T9" fmla="*/ 2147483647 h 526"/>
              <a:gd name="T10" fmla="*/ 2147483647 w 1540"/>
              <a:gd name="T11" fmla="*/ 2147483647 h 526"/>
              <a:gd name="T12" fmla="*/ 2147483647 w 1540"/>
              <a:gd name="T13" fmla="*/ 2147483647 h 526"/>
              <a:gd name="T14" fmla="*/ 2147483647 w 1540"/>
              <a:gd name="T15" fmla="*/ 0 h 526"/>
              <a:gd name="T16" fmla="*/ 2147483647 w 1540"/>
              <a:gd name="T17" fmla="*/ 2147483647 h 526"/>
              <a:gd name="T18" fmla="*/ 2147483647 w 1540"/>
              <a:gd name="T19" fmla="*/ 2147483647 h 526"/>
              <a:gd name="T20" fmla="*/ 2147483647 w 1540"/>
              <a:gd name="T21" fmla="*/ 2147483647 h 526"/>
              <a:gd name="T22" fmla="*/ 2147483647 w 1540"/>
              <a:gd name="T23" fmla="*/ 2147483647 h 5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40"/>
              <a:gd name="T37" fmla="*/ 0 h 526"/>
              <a:gd name="T38" fmla="*/ 1540 w 1540"/>
              <a:gd name="T39" fmla="*/ 526 h 5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40" h="526">
                <a:moveTo>
                  <a:pt x="0" y="526"/>
                </a:moveTo>
                <a:cubicBezTo>
                  <a:pt x="35" y="497"/>
                  <a:pt x="70" y="469"/>
                  <a:pt x="90" y="436"/>
                </a:cubicBezTo>
                <a:cubicBezTo>
                  <a:pt x="110" y="403"/>
                  <a:pt x="113" y="363"/>
                  <a:pt x="119" y="327"/>
                </a:cubicBezTo>
                <a:cubicBezTo>
                  <a:pt x="125" y="291"/>
                  <a:pt x="117" y="256"/>
                  <a:pt x="129" y="218"/>
                </a:cubicBezTo>
                <a:cubicBezTo>
                  <a:pt x="141" y="180"/>
                  <a:pt x="159" y="130"/>
                  <a:pt x="189" y="99"/>
                </a:cubicBezTo>
                <a:cubicBezTo>
                  <a:pt x="219" y="68"/>
                  <a:pt x="260" y="44"/>
                  <a:pt x="308" y="29"/>
                </a:cubicBezTo>
                <a:cubicBezTo>
                  <a:pt x="356" y="14"/>
                  <a:pt x="413" y="14"/>
                  <a:pt x="477" y="9"/>
                </a:cubicBezTo>
                <a:cubicBezTo>
                  <a:pt x="541" y="4"/>
                  <a:pt x="619" y="0"/>
                  <a:pt x="695" y="0"/>
                </a:cubicBezTo>
                <a:cubicBezTo>
                  <a:pt x="771" y="0"/>
                  <a:pt x="850" y="4"/>
                  <a:pt x="934" y="9"/>
                </a:cubicBezTo>
                <a:cubicBezTo>
                  <a:pt x="1018" y="14"/>
                  <a:pt x="1121" y="17"/>
                  <a:pt x="1202" y="29"/>
                </a:cubicBezTo>
                <a:cubicBezTo>
                  <a:pt x="1283" y="41"/>
                  <a:pt x="1364" y="61"/>
                  <a:pt x="1420" y="79"/>
                </a:cubicBezTo>
                <a:cubicBezTo>
                  <a:pt x="1476" y="97"/>
                  <a:pt x="1508" y="118"/>
                  <a:pt x="1540" y="139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84" name="Freeform 16"/>
          <p:cNvSpPr>
            <a:spLocks/>
          </p:cNvSpPr>
          <p:nvPr/>
        </p:nvSpPr>
        <p:spPr bwMode="auto">
          <a:xfrm>
            <a:off x="6380163" y="1484313"/>
            <a:ext cx="1670050" cy="2963862"/>
          </a:xfrm>
          <a:custGeom>
            <a:avLst/>
            <a:gdLst>
              <a:gd name="T0" fmla="*/ 2147483647 w 1052"/>
              <a:gd name="T1" fmla="*/ 2147483647 h 1867"/>
              <a:gd name="T2" fmla="*/ 2147483647 w 1052"/>
              <a:gd name="T3" fmla="*/ 2147483647 h 1867"/>
              <a:gd name="T4" fmla="*/ 2147483647 w 1052"/>
              <a:gd name="T5" fmla="*/ 2147483647 h 1867"/>
              <a:gd name="T6" fmla="*/ 2147483647 w 1052"/>
              <a:gd name="T7" fmla="*/ 2147483647 h 1867"/>
              <a:gd name="T8" fmla="*/ 2147483647 w 1052"/>
              <a:gd name="T9" fmla="*/ 2147483647 h 1867"/>
              <a:gd name="T10" fmla="*/ 2147483647 w 1052"/>
              <a:gd name="T11" fmla="*/ 2147483647 h 1867"/>
              <a:gd name="T12" fmla="*/ 2147483647 w 1052"/>
              <a:gd name="T13" fmla="*/ 2147483647 h 1867"/>
              <a:gd name="T14" fmla="*/ 2147483647 w 1052"/>
              <a:gd name="T15" fmla="*/ 2147483647 h 1867"/>
              <a:gd name="T16" fmla="*/ 2147483647 w 1052"/>
              <a:gd name="T17" fmla="*/ 2147483647 h 1867"/>
              <a:gd name="T18" fmla="*/ 2147483647 w 1052"/>
              <a:gd name="T19" fmla="*/ 2147483647 h 1867"/>
              <a:gd name="T20" fmla="*/ 0 w 1052"/>
              <a:gd name="T21" fmla="*/ 0 h 18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2"/>
              <a:gd name="T34" fmla="*/ 0 h 1867"/>
              <a:gd name="T35" fmla="*/ 1052 w 1052"/>
              <a:gd name="T36" fmla="*/ 1867 h 18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2" h="1867">
                <a:moveTo>
                  <a:pt x="1052" y="1867"/>
                </a:moveTo>
                <a:cubicBezTo>
                  <a:pt x="1051" y="1786"/>
                  <a:pt x="1050" y="1705"/>
                  <a:pt x="1042" y="1629"/>
                </a:cubicBezTo>
                <a:cubicBezTo>
                  <a:pt x="1034" y="1553"/>
                  <a:pt x="1013" y="1492"/>
                  <a:pt x="1003" y="1411"/>
                </a:cubicBezTo>
                <a:cubicBezTo>
                  <a:pt x="993" y="1330"/>
                  <a:pt x="982" y="1229"/>
                  <a:pt x="983" y="1143"/>
                </a:cubicBezTo>
                <a:cubicBezTo>
                  <a:pt x="984" y="1057"/>
                  <a:pt x="1006" y="983"/>
                  <a:pt x="1012" y="894"/>
                </a:cubicBezTo>
                <a:cubicBezTo>
                  <a:pt x="1018" y="805"/>
                  <a:pt x="1028" y="690"/>
                  <a:pt x="1022" y="606"/>
                </a:cubicBezTo>
                <a:cubicBezTo>
                  <a:pt x="1016" y="522"/>
                  <a:pt x="1012" y="454"/>
                  <a:pt x="973" y="388"/>
                </a:cubicBezTo>
                <a:cubicBezTo>
                  <a:pt x="934" y="322"/>
                  <a:pt x="870" y="254"/>
                  <a:pt x="784" y="209"/>
                </a:cubicBezTo>
                <a:cubicBezTo>
                  <a:pt x="698" y="164"/>
                  <a:pt x="555" y="140"/>
                  <a:pt x="456" y="120"/>
                </a:cubicBezTo>
                <a:cubicBezTo>
                  <a:pt x="357" y="100"/>
                  <a:pt x="264" y="110"/>
                  <a:pt x="188" y="90"/>
                </a:cubicBezTo>
                <a:cubicBezTo>
                  <a:pt x="112" y="70"/>
                  <a:pt x="56" y="35"/>
                  <a:pt x="0" y="0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85" name="Freeform 17"/>
          <p:cNvSpPr>
            <a:spLocks/>
          </p:cNvSpPr>
          <p:nvPr/>
        </p:nvSpPr>
        <p:spPr bwMode="auto">
          <a:xfrm>
            <a:off x="8558213" y="1487488"/>
            <a:ext cx="371475" cy="2933700"/>
          </a:xfrm>
          <a:custGeom>
            <a:avLst/>
            <a:gdLst>
              <a:gd name="T0" fmla="*/ 2147483647 w 234"/>
              <a:gd name="T1" fmla="*/ 2147483647 h 1848"/>
              <a:gd name="T2" fmla="*/ 2147483647 w 234"/>
              <a:gd name="T3" fmla="*/ 2147483647 h 1848"/>
              <a:gd name="T4" fmla="*/ 2147483647 w 234"/>
              <a:gd name="T5" fmla="*/ 2147483647 h 1848"/>
              <a:gd name="T6" fmla="*/ 2147483647 w 234"/>
              <a:gd name="T7" fmla="*/ 2147483647 h 1848"/>
              <a:gd name="T8" fmla="*/ 2147483647 w 234"/>
              <a:gd name="T9" fmla="*/ 2147483647 h 1848"/>
              <a:gd name="T10" fmla="*/ 2147483647 w 234"/>
              <a:gd name="T11" fmla="*/ 2147483647 h 1848"/>
              <a:gd name="T12" fmla="*/ 0 w 234"/>
              <a:gd name="T13" fmla="*/ 0 h 18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1848"/>
              <a:gd name="T23" fmla="*/ 234 w 234"/>
              <a:gd name="T24" fmla="*/ 1848 h 18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1848">
                <a:moveTo>
                  <a:pt x="149" y="1848"/>
                </a:moveTo>
                <a:cubicBezTo>
                  <a:pt x="177" y="1785"/>
                  <a:pt x="205" y="1722"/>
                  <a:pt x="218" y="1649"/>
                </a:cubicBezTo>
                <a:cubicBezTo>
                  <a:pt x="231" y="1576"/>
                  <a:pt x="226" y="1523"/>
                  <a:pt x="228" y="1411"/>
                </a:cubicBezTo>
                <a:cubicBezTo>
                  <a:pt x="230" y="1299"/>
                  <a:pt x="234" y="1133"/>
                  <a:pt x="228" y="974"/>
                </a:cubicBezTo>
                <a:cubicBezTo>
                  <a:pt x="222" y="815"/>
                  <a:pt x="205" y="584"/>
                  <a:pt x="189" y="457"/>
                </a:cubicBezTo>
                <a:cubicBezTo>
                  <a:pt x="173" y="330"/>
                  <a:pt x="160" y="285"/>
                  <a:pt x="129" y="209"/>
                </a:cubicBezTo>
                <a:cubicBezTo>
                  <a:pt x="98" y="133"/>
                  <a:pt x="49" y="66"/>
                  <a:pt x="0" y="0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86" name="Oval 18"/>
          <p:cNvSpPr>
            <a:spLocks noChangeArrowheads="1"/>
          </p:cNvSpPr>
          <p:nvPr/>
        </p:nvSpPr>
        <p:spPr bwMode="auto">
          <a:xfrm>
            <a:off x="8037513" y="4356100"/>
            <a:ext cx="788987" cy="300038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9" name="Text Box 21"/>
          <p:cNvSpPr txBox="1">
            <a:spLocks noChangeArrowheads="1"/>
          </p:cNvSpPr>
          <p:nvPr/>
        </p:nvSpPr>
        <p:spPr bwMode="auto">
          <a:xfrm>
            <a:off x="5013325" y="728663"/>
            <a:ext cx="403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Memória virtual 64K &gt; Memória real 32K</a:t>
            </a:r>
            <a:endParaRPr lang="pt-BR" sz="1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 animBg="1"/>
      <p:bldP spid="211975" grpId="0" animBg="1"/>
      <p:bldP spid="211976" grpId="0" animBg="1"/>
      <p:bldP spid="211977" grpId="0"/>
      <p:bldP spid="211978" grpId="0" animBg="1"/>
      <p:bldP spid="211979" grpId="0" animBg="1"/>
      <p:bldP spid="211980" grpId="0" animBg="1"/>
      <p:bldP spid="211981" grpId="0"/>
      <p:bldP spid="211982" grpId="0"/>
      <p:bldP spid="211983" grpId="0" animBg="1"/>
      <p:bldP spid="211984" grpId="0" animBg="1"/>
      <p:bldP spid="211985" grpId="0" animBg="1"/>
      <p:bldP spid="211986" grpId="0" animBg="1"/>
      <p:bldP spid="211986" grpId="1" animBg="1"/>
      <p:bldP spid="211989" grpId="0"/>
      <p:bldP spid="21198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Entrada típica de uma tabela de páginas</a:t>
            </a:r>
          </a:p>
        </p:txBody>
      </p:sp>
      <p:pic>
        <p:nvPicPr>
          <p:cNvPr id="29699" name="Picture 7" descr="4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119313"/>
            <a:ext cx="89154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Tópicos</a:t>
            </a:r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chemeClr val="bg2"/>
                </a:solidFill>
              </a:rPr>
              <a:t>Gerenciamento básico de memória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chemeClr val="bg2"/>
                </a:solidFill>
              </a:rPr>
              <a:t>Troca de processos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chemeClr val="bg2"/>
                </a:solidFill>
              </a:rPr>
              <a:t>Memória virtual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chemeClr val="bg2"/>
                </a:solidFill>
              </a:rPr>
              <a:t>Paginação</a:t>
            </a:r>
          </a:p>
          <a:p>
            <a:r>
              <a:rPr lang="en-US" smtClean="0"/>
              <a:t>Aceleração da paginação</a:t>
            </a:r>
          </a:p>
          <a:p>
            <a:r>
              <a:rPr lang="en-US" smtClean="0"/>
              <a:t>Substituição de páginas</a:t>
            </a:r>
          </a:p>
          <a:p>
            <a:r>
              <a:rPr lang="en-US" smtClean="0"/>
              <a:t>Segmentação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Acelerando a Paginação</a:t>
            </a:r>
          </a:p>
        </p:txBody>
      </p:sp>
      <p:sp>
        <p:nvSpPr>
          <p:cNvPr id="31747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O mapeamento de endereço virtual para endereço físico deve ser rápido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Se o espaço de endereçamento virtual for grande, a tabela de páginas será grande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Gerenciamento de Memória	</a:t>
            </a:r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Idealmente, o que todo programador deseja é dispor de uma memória que seja</a:t>
            </a:r>
          </a:p>
          <a:p>
            <a:pPr lvl="1"/>
            <a:r>
              <a:rPr lang="en-US" sz="1800" smtClean="0"/>
              <a:t>grande</a:t>
            </a:r>
          </a:p>
          <a:p>
            <a:pPr lvl="1"/>
            <a:r>
              <a:rPr lang="en-US" sz="1800" smtClean="0"/>
              <a:t>rápida</a:t>
            </a:r>
          </a:p>
          <a:p>
            <a:pPr lvl="1"/>
            <a:r>
              <a:rPr lang="en-US" sz="1800" smtClean="0"/>
              <a:t>não volátil</a:t>
            </a:r>
          </a:p>
          <a:p>
            <a:pPr>
              <a:buClr>
                <a:schemeClr val="tx1"/>
              </a:buClr>
            </a:pPr>
            <a:r>
              <a:rPr lang="en-US" sz="2000" smtClean="0">
                <a:solidFill>
                  <a:srgbClr val="CC0000"/>
                </a:solidFill>
              </a:rPr>
              <a:t>Hierarquia de memórias</a:t>
            </a:r>
            <a:r>
              <a:rPr lang="en-US" sz="2000" smtClean="0"/>
              <a:t> </a:t>
            </a:r>
          </a:p>
          <a:p>
            <a:pPr lvl="1"/>
            <a:r>
              <a:rPr lang="en-US" sz="1800" smtClean="0"/>
              <a:t>pequena quantidade de memória rápida, de alto custo - </a:t>
            </a:r>
            <a:r>
              <a:rPr lang="en-US" sz="1800" smtClean="0">
                <a:solidFill>
                  <a:srgbClr val="CC0000"/>
                </a:solidFill>
              </a:rPr>
              <a:t>cache</a:t>
            </a:r>
            <a:r>
              <a:rPr lang="en-US" sz="1800" smtClean="0"/>
              <a:t> </a:t>
            </a:r>
          </a:p>
          <a:p>
            <a:pPr lvl="1"/>
            <a:r>
              <a:rPr lang="en-US" sz="1800" smtClean="0"/>
              <a:t>quantidade considerável de </a:t>
            </a:r>
            <a:r>
              <a:rPr lang="en-US" sz="1800" smtClean="0">
                <a:solidFill>
                  <a:srgbClr val="CC0000"/>
                </a:solidFill>
              </a:rPr>
              <a:t>memória principal</a:t>
            </a:r>
            <a:r>
              <a:rPr lang="en-US" sz="1800" smtClean="0"/>
              <a:t> de velocidade média, custo médio</a:t>
            </a:r>
          </a:p>
          <a:p>
            <a:pPr lvl="1"/>
            <a:r>
              <a:rPr lang="en-US" sz="1800" smtClean="0"/>
              <a:t>gigabytes de armazenamento em </a:t>
            </a:r>
            <a:r>
              <a:rPr lang="en-US" sz="1800" smtClean="0">
                <a:solidFill>
                  <a:srgbClr val="CC0000"/>
                </a:solidFill>
              </a:rPr>
              <a:t>disco</a:t>
            </a:r>
            <a:r>
              <a:rPr lang="en-US" sz="1800" smtClean="0"/>
              <a:t> de velocidade e custo baixos</a:t>
            </a:r>
          </a:p>
          <a:p>
            <a:pPr>
              <a:buClr>
                <a:schemeClr val="tx1"/>
              </a:buClr>
            </a:pPr>
            <a:r>
              <a:rPr lang="en-US" sz="2000" smtClean="0">
                <a:solidFill>
                  <a:srgbClr val="FF6600"/>
                </a:solidFill>
              </a:rPr>
              <a:t>O gerenciador de memória e o SO tratam a hierarquia de memórias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Memória Associativa ou TLB (Translation Lookaside Buffers)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r>
              <a:rPr lang="pt-BR" sz="2400" smtClean="0"/>
              <a:t>Tabela das traduções de endereços mais recentes </a:t>
            </a:r>
          </a:p>
          <a:p>
            <a:r>
              <a:rPr lang="pt-BR" sz="2400" smtClean="0"/>
              <a:t>Funciona como uma </a:t>
            </a:r>
            <a:r>
              <a:rPr lang="pt-BR" sz="2400" i="1" smtClean="0"/>
              <a:t>cache</a:t>
            </a:r>
            <a:r>
              <a:rPr lang="pt-BR" sz="2400" smtClean="0"/>
              <a:t> para tabelas de página</a:t>
            </a:r>
            <a:endParaRPr lang="en-US" sz="240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2636838"/>
            <a:ext cx="65039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Tabelas de Páginas Multi-Níveis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9475" y="6021388"/>
            <a:ext cx="5473700" cy="6477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AutoNum type="alphaLcParenR"/>
            </a:pPr>
            <a:r>
              <a:rPr lang="en-US" sz="1600" smtClean="0"/>
              <a:t>Endereço de 32 bits com 2 campos (Page Table - PT1, PT2) para endereçamento de tabelas de páginas </a:t>
            </a:r>
          </a:p>
          <a:p>
            <a:pPr marL="381000" indent="-381000">
              <a:lnSpc>
                <a:spcPct val="80000"/>
              </a:lnSpc>
              <a:buFontTx/>
              <a:buAutoNum type="alphaLcParenR"/>
            </a:pPr>
            <a:r>
              <a:rPr lang="en-US" sz="1600" smtClean="0"/>
              <a:t>Tabelas de páginas com 2 níveis</a:t>
            </a:r>
          </a:p>
        </p:txBody>
      </p:sp>
      <p:sp>
        <p:nvSpPr>
          <p:cNvPr id="3379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600200"/>
            <a:ext cx="3025775" cy="2836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Para minimizar o problema de continuamente armazenar tabelas de páginas muito grandes na memória</a:t>
            </a:r>
            <a:endParaRPr lang="pt-BR" sz="2400" smtClean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902200" y="1582738"/>
            <a:ext cx="8128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8" name="Picture 7" descr="4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196975"/>
            <a:ext cx="49688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Tópicos</a:t>
            </a:r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charset="2"/>
              <a:buChar char="ü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Gerenciamento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básico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memória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Troca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processos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Memória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virtual</a:t>
            </a:r>
          </a:p>
          <a:p>
            <a:pPr>
              <a:buFont typeface="Wingdings" charset="2"/>
              <a:buChar char="ü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Paginação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Aceleração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paginação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err="1"/>
              <a:t>Substituição</a:t>
            </a:r>
            <a:r>
              <a:rPr lang="en-US" dirty="0"/>
              <a:t> de </a:t>
            </a:r>
            <a:r>
              <a:rPr lang="en-US" dirty="0" err="1"/>
              <a:t>páginas</a:t>
            </a:r>
            <a:endParaRPr lang="en-US" dirty="0"/>
          </a:p>
          <a:p>
            <a:pPr>
              <a:defRPr/>
            </a:pPr>
            <a:r>
              <a:rPr lang="en-US" dirty="0" err="1"/>
              <a:t>Segmentação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14350"/>
            <a:ext cx="8839200" cy="628650"/>
          </a:xfrm>
        </p:spPr>
        <p:txBody>
          <a:bodyPr/>
          <a:lstStyle/>
          <a:p>
            <a:pPr>
              <a:defRPr/>
            </a:pPr>
            <a:r>
              <a:rPr lang="en-US" sz="3100" smtClean="0">
                <a:solidFill>
                  <a:schemeClr val="tx1"/>
                </a:solidFill>
              </a:rPr>
              <a:t>Paginação</a:t>
            </a:r>
            <a:br>
              <a:rPr lang="en-US" sz="3100" smtClean="0">
                <a:solidFill>
                  <a:schemeClr val="tx1"/>
                </a:solidFill>
              </a:rPr>
            </a:br>
            <a:r>
              <a:rPr lang="pt-BR" sz="3800" smtClean="0"/>
              <a:t>O que fazer quando há falta de página?</a:t>
            </a:r>
            <a:endParaRPr lang="pt-BR" sz="4300" smtClean="0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smtClean="0"/>
              <a:t>Escolha da página a ser retirada da memória (se não houver espaço livre)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Página a ser retirada deve ser salva no disco se tiver sido modificada</a:t>
            </a:r>
            <a:endParaRPr lang="pt-B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Substituição de Páginas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Falta de página (</a:t>
            </a:r>
            <a:r>
              <a:rPr lang="en-US" sz="2400" i="1" smtClean="0"/>
              <a:t>page-fault</a:t>
            </a:r>
            <a:r>
              <a:rPr lang="en-US" sz="2400" smtClean="0"/>
              <a:t>) na memória:</a:t>
            </a:r>
          </a:p>
          <a:p>
            <a:pPr lvl="1"/>
            <a:r>
              <a:rPr lang="en-US" sz="2000" smtClean="0"/>
              <a:t>qual página deve ser removida?</a:t>
            </a:r>
          </a:p>
          <a:p>
            <a:pPr lvl="1"/>
            <a:r>
              <a:rPr lang="en-US" sz="2000" smtClean="0"/>
              <a:t>alocação de espaço para a página a ser trazida para a memória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A página modificada deve primeiro ser salva</a:t>
            </a:r>
          </a:p>
          <a:p>
            <a:pPr lvl="1"/>
            <a:r>
              <a:rPr lang="en-US" sz="2000" smtClean="0"/>
              <a:t>se não tiver sido modificada é apenas sobreposta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Melhor não escolher uma página que está sendo muito usada</a:t>
            </a:r>
          </a:p>
          <a:p>
            <a:pPr lvl="1"/>
            <a:r>
              <a:rPr lang="en-US" sz="2000" smtClean="0"/>
              <a:t>provavelmente precisará ser trazida de volta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Substituição</a:t>
            </a:r>
            <a:r>
              <a:rPr lang="en-US" sz="3200" dirty="0"/>
              <a:t> de </a:t>
            </a:r>
            <a:r>
              <a:rPr lang="en-US" sz="3200" dirty="0" err="1"/>
              <a:t>Páginas</a:t>
            </a:r>
            <a:r>
              <a:rPr lang="en-US" sz="3200" dirty="0"/>
              <a:t>: </a:t>
            </a:r>
            <a:r>
              <a:rPr lang="en-US" sz="3200" dirty="0" err="1"/>
              <a:t>Algoritmos</a:t>
            </a:r>
            <a:endParaRPr lang="en-US" sz="3200" dirty="0"/>
          </a:p>
        </p:txBody>
      </p:sp>
      <p:sp>
        <p:nvSpPr>
          <p:cNvPr id="24576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Ótimo: procura substituir o mais tarde possível - impraticável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First-In, First-Out (FIFO)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Not Recently Used (NRU)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Segunda chance (SC)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Least Recently Used (LRU)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Conjunto de trabalho (Working Set - WS)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Relógio (Clock)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WSClock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45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45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45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5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45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Primeira a Entrar, Primeira a Sair (FIFO)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Mantém uma lista encadeada de todas as páginas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página mais antiga na cabeça da lista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página que chegou por último na memória no final da lista</a:t>
            </a:r>
          </a:p>
          <a:p>
            <a:pPr>
              <a:lnSpc>
                <a:spcPct val="90000"/>
              </a:lnSpc>
            </a:pPr>
            <a:r>
              <a:rPr lang="en-US" smtClean="0"/>
              <a:t>Na ocorrência de falta de página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página na cabeça da lista é removida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nova página adicionada no final da lista </a:t>
            </a:r>
          </a:p>
          <a:p>
            <a:pPr>
              <a:lnSpc>
                <a:spcPct val="90000"/>
              </a:lnSpc>
            </a:pPr>
            <a:r>
              <a:rPr lang="en-US" smtClean="0"/>
              <a:t>Desvantagem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página há mais tempo na memória pode ser usada com muita freqüência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Não Usada Recentemente (NUR/NRU)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Cada página tem os bits Referenciada (R) e Modificada (M)</a:t>
            </a:r>
          </a:p>
          <a:p>
            <a:pPr lvl="1"/>
            <a:r>
              <a:rPr lang="en-US" sz="2000" smtClean="0"/>
              <a:t>Bits são colocados em 1 quando a página é referenciada e modificada</a:t>
            </a:r>
          </a:p>
          <a:p>
            <a:r>
              <a:rPr lang="en-US" sz="2400" smtClean="0"/>
              <a:t>As páginas são classificadas</a:t>
            </a:r>
          </a:p>
          <a:p>
            <a:pPr lvl="1"/>
            <a:r>
              <a:rPr lang="en-US" sz="2000" smtClean="0"/>
              <a:t>Classe 0: não referenciada (0), não modificada (0)</a:t>
            </a:r>
          </a:p>
          <a:p>
            <a:pPr lvl="1"/>
            <a:r>
              <a:rPr lang="en-US" sz="2000" smtClean="0"/>
              <a:t>Classe 1: não referenciada (0), modificada (1)</a:t>
            </a:r>
          </a:p>
          <a:p>
            <a:pPr lvl="1"/>
            <a:r>
              <a:rPr lang="en-US" sz="2000" smtClean="0"/>
              <a:t>Classe 2: referenciada (1), não modificada (0)</a:t>
            </a:r>
          </a:p>
          <a:p>
            <a:pPr lvl="1"/>
            <a:r>
              <a:rPr lang="en-US" sz="2000" smtClean="0"/>
              <a:t>Classe 3: referenciada (1), modificada (1)</a:t>
            </a:r>
          </a:p>
          <a:p>
            <a:r>
              <a:rPr lang="en-US" sz="2400" smtClean="0"/>
              <a:t>NUR remove página aleatoriamente </a:t>
            </a:r>
          </a:p>
          <a:p>
            <a:pPr lvl="1"/>
            <a:r>
              <a:rPr lang="en-US" sz="2000" smtClean="0"/>
              <a:t>da classe de ordem mais baixa que não esteja vazia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Segunda Chance (SC)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1473200"/>
          </a:xfrm>
        </p:spPr>
        <p:txBody>
          <a:bodyPr/>
          <a:lstStyle/>
          <a:p>
            <a:pPr marL="533400" indent="-533400"/>
            <a:r>
              <a:rPr lang="en-US" sz="1800" smtClean="0"/>
              <a:t>Operação do algoritmo segunda chance</a:t>
            </a:r>
          </a:p>
          <a:p>
            <a:pPr marL="914400" lvl="1" indent="-457200">
              <a:buFontTx/>
              <a:buAutoNum type="alphaLcParenR"/>
            </a:pPr>
            <a:r>
              <a:rPr lang="en-US" sz="1600" smtClean="0"/>
              <a:t>lista de páginas em ordem FIFO</a:t>
            </a:r>
          </a:p>
          <a:p>
            <a:pPr marL="914400" lvl="1" indent="-457200">
              <a:buFontTx/>
              <a:buAutoNum type="alphaLcParenR"/>
            </a:pPr>
            <a:r>
              <a:rPr lang="en-US" sz="1600" smtClean="0"/>
              <a:t>estado da lista em situação de falta de página no instante 20, com o bit R da página A em 1 (números representam instantes de carregamento das páginas na memória)</a:t>
            </a:r>
          </a:p>
        </p:txBody>
      </p:sp>
      <p:pic>
        <p:nvPicPr>
          <p:cNvPr id="40964" name="Picture 4" descr="4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412875"/>
            <a:ext cx="8915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Menos Recentemente </a:t>
            </a:r>
            <a:br>
              <a:rPr lang="en-US" sz="3200"/>
            </a:br>
            <a:r>
              <a:rPr lang="en-US" sz="3200"/>
              <a:t>Usada (MRU/LRU)</a:t>
            </a:r>
            <a:br>
              <a:rPr lang="en-US" sz="3200"/>
            </a:br>
            <a:endParaRPr lang="en-US" sz="3200"/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Assume que páginas usadas recentemente logo serão usadas novamente</a:t>
            </a:r>
          </a:p>
          <a:p>
            <a:pPr lvl="1"/>
            <a:r>
              <a:rPr lang="en-US" sz="2000" smtClean="0"/>
              <a:t>retira da memória a página que há mais tempo não é usada</a:t>
            </a:r>
          </a:p>
          <a:p>
            <a:r>
              <a:rPr lang="en-US" sz="2400" smtClean="0"/>
              <a:t>Uma lista encadeada de páginas deve ser mantida</a:t>
            </a:r>
          </a:p>
          <a:p>
            <a:pPr lvl="1"/>
            <a:r>
              <a:rPr lang="en-US" sz="2000" smtClean="0"/>
              <a:t>página mais recentemente usada no início da lista, menos usada no final da lista</a:t>
            </a:r>
          </a:p>
          <a:p>
            <a:pPr lvl="1"/>
            <a:r>
              <a:rPr lang="en-US" sz="2000" smtClean="0"/>
              <a:t>atualização da lista à cada referência à memória</a:t>
            </a:r>
          </a:p>
          <a:p>
            <a:r>
              <a:rPr lang="en-US" sz="2400" smtClean="0"/>
              <a:t>Alternativamente manter contador em cada entrada da tabela de página</a:t>
            </a:r>
          </a:p>
          <a:p>
            <a:pPr lvl="1"/>
            <a:r>
              <a:rPr lang="en-US" sz="2000" smtClean="0"/>
              <a:t>escolhe página com contador de menor valor </a:t>
            </a:r>
          </a:p>
          <a:p>
            <a:pPr lvl="1"/>
            <a:r>
              <a:rPr lang="en-US" sz="2000" smtClean="0"/>
              <a:t>zera o contador periodicamente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666750"/>
            <a:ext cx="8585200" cy="628650"/>
          </a:xfrm>
        </p:spPr>
        <p:txBody>
          <a:bodyPr/>
          <a:lstStyle/>
          <a:p>
            <a:pPr>
              <a:defRPr/>
            </a:pPr>
            <a:r>
              <a:rPr lang="pt-BR" sz="4300" smtClean="0"/>
              <a:t>O que ocorre para que um programa seja executado?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2552700"/>
            <a:ext cx="8362950" cy="3390900"/>
          </a:xfrm>
        </p:spPr>
        <p:txBody>
          <a:bodyPr/>
          <a:lstStyle/>
          <a:p>
            <a:r>
              <a:rPr lang="en-US" b="1" smtClean="0"/>
              <a:t>Compilação</a:t>
            </a:r>
            <a:endParaRPr lang="en-US" smtClean="0"/>
          </a:p>
          <a:p>
            <a:r>
              <a:rPr lang="en-US" b="1" smtClean="0"/>
              <a:t>Carregamento na memória</a:t>
            </a:r>
            <a:endParaRPr lang="en-US" smtClean="0"/>
          </a:p>
          <a:p>
            <a:r>
              <a:rPr lang="en-US" b="1" smtClean="0"/>
              <a:t>Execução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Conjunto de Trabalho (WS)</a:t>
            </a:r>
          </a:p>
        </p:txBody>
      </p:sp>
      <p:pic>
        <p:nvPicPr>
          <p:cNvPr id="43011" name="Picture 4" descr="4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12913"/>
            <a:ext cx="87852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Relógio</a:t>
            </a:r>
          </a:p>
        </p:txBody>
      </p:sp>
      <p:pic>
        <p:nvPicPr>
          <p:cNvPr id="44035" name="Picture 3" descr="4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622425"/>
            <a:ext cx="8915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WSClock</a:t>
            </a:r>
          </a:p>
        </p:txBody>
      </p:sp>
      <p:pic>
        <p:nvPicPr>
          <p:cNvPr id="45059" name="Picture 3" descr="4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52450"/>
            <a:ext cx="59182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O Algoritmo Ótimo!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/>
              <a:t>O algoritmo FIFO sempre seleciona a </a:t>
            </a:r>
            <a:r>
              <a:rPr lang="pt-BR" sz="2400" b="1" smtClean="0"/>
              <a:t>página mais antiga</a:t>
            </a:r>
            <a:r>
              <a:rPr lang="pt-BR" sz="2400" smtClean="0"/>
              <a:t> para ser trocada – First-In, First-Out</a:t>
            </a:r>
          </a:p>
          <a:p>
            <a:r>
              <a:rPr lang="pt-BR" sz="2400" smtClean="0"/>
              <a:t>O algoritmo LRU sempre seleciona a </a:t>
            </a:r>
            <a:r>
              <a:rPr lang="pt-BR" sz="2400" b="1" smtClean="0"/>
              <a:t>página que não vem sendo usada há mais tempo</a:t>
            </a:r>
            <a:r>
              <a:rPr lang="pt-BR" sz="2400" smtClean="0"/>
              <a:t> – Least Recently Used (Menos Recentemente Usada - MRU)</a:t>
            </a:r>
          </a:p>
          <a:p>
            <a:r>
              <a:rPr lang="pt-BR" sz="2400" smtClean="0"/>
              <a:t>O algoritmo ótimo sempre seleciona a </a:t>
            </a:r>
            <a:r>
              <a:rPr lang="pt-BR" sz="2400" b="1" smtClean="0"/>
              <a:t>página que não será usada por mais tempo</a:t>
            </a:r>
            <a:r>
              <a:rPr lang="pt-BR" sz="2400" smtClean="0"/>
              <a:t>...</a:t>
            </a:r>
          </a:p>
          <a:p>
            <a:pPr lvl="1"/>
            <a:r>
              <a:rPr lang="pt-BR" sz="2000" smtClean="0"/>
              <a:t>Mas como o SO pode determinar quando cada uma das páginas será referenciada? Daqui a 10 instruções, 100 instruções, 1000 instruções...</a:t>
            </a:r>
          </a:p>
          <a:p>
            <a:pPr lvl="1"/>
            <a:r>
              <a:rPr lang="pt-BR" sz="2000" b="1" smtClean="0"/>
              <a:t>IMPOSSÍVEL!!!</a:t>
            </a:r>
          </a:p>
          <a:p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1588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/>
              <a:t>Revisão dos Algoritmos de </a:t>
            </a:r>
            <a:br>
              <a:rPr lang="en-US"/>
            </a:br>
            <a:r>
              <a:rPr lang="en-US"/>
              <a:t>Substituição de Página</a:t>
            </a:r>
          </a:p>
        </p:txBody>
      </p:sp>
      <p:pic>
        <p:nvPicPr>
          <p:cNvPr id="47107" name="Picture 7" descr="C:\Documents and Settings\All Users\Documentos\CompanionSan\Tanenbaum\transparencias\traduzidas\figuras\cap4\4_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431925"/>
            <a:ext cx="899795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1143000"/>
          </a:xfrm>
        </p:spPr>
        <p:txBody>
          <a:bodyPr/>
          <a:lstStyle/>
          <a:p>
            <a:pPr>
              <a:defRPr/>
            </a:pPr>
            <a:r>
              <a:rPr lang="pt-BR" sz="2800" smtClean="0"/>
              <a:t>No. de molduras de páginas x No. de faltas de página</a:t>
            </a:r>
            <a:br>
              <a:rPr lang="pt-BR" sz="2800" smtClean="0"/>
            </a:br>
            <a:r>
              <a:rPr lang="pt-BR" sz="2400" smtClean="0"/>
              <a:t>:: Comparação ::</a:t>
            </a:r>
            <a:endParaRPr lang="pt-BR" sz="2800" smtClean="0"/>
          </a:p>
        </p:txBody>
      </p:sp>
      <p:sp>
        <p:nvSpPr>
          <p:cNvPr id="48131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08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2209800"/>
            <a:ext cx="137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Memória com 3 molduras (frames) de páginas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4419600"/>
            <a:ext cx="137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Memória com 4 molduras (frames) de páginas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3048000" y="1981200"/>
            <a:ext cx="3581400" cy="37338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Falta de página</a:t>
            </a:r>
          </a:p>
        </p:txBody>
      </p:sp>
      <p:sp>
        <p:nvSpPr>
          <p:cNvPr id="15" name="Frame 14"/>
          <p:cNvSpPr/>
          <p:nvPr/>
        </p:nvSpPr>
        <p:spPr>
          <a:xfrm>
            <a:off x="1981200" y="2286000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981200" y="4343400"/>
            <a:ext cx="609600" cy="16002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71800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19" name="Straight Arrow Connector 18"/>
          <p:cNvCxnSpPr>
            <a:endCxn id="12" idx="3"/>
          </p:cNvCxnSpPr>
          <p:nvPr/>
        </p:nvCxnSpPr>
        <p:spPr>
          <a:xfrm rot="5400000">
            <a:off x="2615406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3"/>
          </p:cNvCxnSpPr>
          <p:nvPr/>
        </p:nvCxnSpPr>
        <p:spPr>
          <a:xfrm rot="5400000">
            <a:off x="1627981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4915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286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49287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49288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49289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2462213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462213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310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50311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0312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0313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2462213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455863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19" name="Explosion 2 18"/>
          <p:cNvSpPr/>
          <p:nvPr/>
        </p:nvSpPr>
        <p:spPr>
          <a:xfrm>
            <a:off x="3541620" y="1981200"/>
            <a:ext cx="3581400" cy="37338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Falta de página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65513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>
            <a:endCxn id="17" idx="3"/>
          </p:cNvCxnSpPr>
          <p:nvPr/>
        </p:nvCxnSpPr>
        <p:spPr>
          <a:xfrm rot="5400000">
            <a:off x="3109119" y="1748631"/>
            <a:ext cx="428625" cy="284163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3"/>
          </p:cNvCxnSpPr>
          <p:nvPr/>
        </p:nvCxnSpPr>
        <p:spPr>
          <a:xfrm rot="5400000">
            <a:off x="2121694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1203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334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3 molduras (frames) de páginas</a:t>
            </a:r>
          </a:p>
        </p:txBody>
      </p:sp>
      <p:sp>
        <p:nvSpPr>
          <p:cNvPr id="51335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1336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1337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2936875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936875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1340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1341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19" name="Explosion 2 18"/>
          <p:cNvSpPr/>
          <p:nvPr/>
        </p:nvSpPr>
        <p:spPr>
          <a:xfrm>
            <a:off x="3886200" y="1981200"/>
            <a:ext cx="3581400" cy="37338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Falta de página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0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453606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466181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358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52359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2360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2361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3387725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387725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2364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2365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19" name="Explosion 2 18"/>
          <p:cNvSpPr/>
          <p:nvPr/>
        </p:nvSpPr>
        <p:spPr>
          <a:xfrm>
            <a:off x="4343400" y="1981200"/>
            <a:ext cx="3581400" cy="37338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Falta de página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910806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923381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2374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2375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nitor"/>
          <p:cNvPicPr>
            <a:picLocks noChangeAspect="1" noChangeArrowheads="1"/>
          </p:cNvPicPr>
          <p:nvPr/>
        </p:nvPicPr>
        <p:blipFill>
          <a:blip r:embed="rId3" cstate="print"/>
          <a:srcRect t="1933" b="1933"/>
          <a:stretch>
            <a:fillRect/>
          </a:stretch>
        </p:blipFill>
        <p:spPr bwMode="auto">
          <a:xfrm>
            <a:off x="3059113" y="131763"/>
            <a:ext cx="30257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02_impressora_jato_tinta"/>
          <p:cNvPicPr>
            <a:picLocks noChangeAspect="1" noChangeArrowheads="1"/>
          </p:cNvPicPr>
          <p:nvPr/>
        </p:nvPicPr>
        <p:blipFill>
          <a:blip r:embed="rId4" cstate="print"/>
          <a:srcRect b="18324"/>
          <a:stretch>
            <a:fillRect/>
          </a:stretch>
        </p:blipFill>
        <p:spPr bwMode="auto">
          <a:xfrm>
            <a:off x="827088" y="4897438"/>
            <a:ext cx="18732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TECLADO2_G"/>
          <p:cNvPicPr>
            <a:picLocks noChangeAspect="1" noChangeArrowheads="1"/>
          </p:cNvPicPr>
          <p:nvPr/>
        </p:nvPicPr>
        <p:blipFill>
          <a:blip r:embed="rId5" cstate="print"/>
          <a:srcRect b="7957"/>
          <a:stretch>
            <a:fillRect/>
          </a:stretch>
        </p:blipFill>
        <p:spPr bwMode="auto">
          <a:xfrm>
            <a:off x="6300788" y="4564063"/>
            <a:ext cx="21780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484438" y="2935288"/>
            <a:ext cx="4248150" cy="2232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364163" y="3367088"/>
            <a:ext cx="1152525" cy="1368425"/>
          </a:xfrm>
          <a:prstGeom prst="can">
            <a:avLst>
              <a:gd name="adj" fmla="val 29683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Disco</a:t>
            </a:r>
            <a:endParaRPr lang="pt-BR" sz="18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924300" y="3582988"/>
            <a:ext cx="1152525" cy="1008062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Memória</a:t>
            </a:r>
            <a:endParaRPr lang="pt-BR" sz="18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71775" y="3725863"/>
            <a:ext cx="863600" cy="7207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Proces-</a:t>
            </a:r>
          </a:p>
          <a:p>
            <a:pPr algn="ctr"/>
            <a:r>
              <a:rPr lang="en-US" sz="1800"/>
              <a:t>sador</a:t>
            </a:r>
            <a:endParaRPr lang="pt-BR" sz="1800"/>
          </a:p>
        </p:txBody>
      </p:sp>
      <p:sp>
        <p:nvSpPr>
          <p:cNvPr id="1946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  <a:latin typeface="Forte" pitchFamily="66" charset="0"/>
              </a:rPr>
              <a:t>Software</a:t>
            </a:r>
            <a:endParaRPr lang="pt-BR">
              <a:solidFill>
                <a:srgbClr val="CC0000"/>
              </a:solidFill>
              <a:latin typeface="Forte" pitchFamily="66" charset="0"/>
            </a:endParaRPr>
          </a:p>
        </p:txBody>
      </p:sp>
      <p:sp>
        <p:nvSpPr>
          <p:cNvPr id="7178" name="Oval 12"/>
          <p:cNvSpPr>
            <a:spLocks noChangeArrowheads="1"/>
          </p:cNvSpPr>
          <p:nvPr/>
        </p:nvSpPr>
        <p:spPr bwMode="auto">
          <a:xfrm>
            <a:off x="5364163" y="3502025"/>
            <a:ext cx="114935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Programa</a:t>
            </a:r>
            <a:endParaRPr lang="pt-BR" sz="1800"/>
          </a:p>
        </p:txBody>
      </p:sp>
      <p:sp>
        <p:nvSpPr>
          <p:cNvPr id="7179" name="Oval 13"/>
          <p:cNvSpPr>
            <a:spLocks noChangeArrowheads="1"/>
          </p:cNvSpPr>
          <p:nvPr/>
        </p:nvSpPr>
        <p:spPr bwMode="auto">
          <a:xfrm>
            <a:off x="3924300" y="3573463"/>
            <a:ext cx="114935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Programa</a:t>
            </a:r>
            <a:endParaRPr lang="pt-BR" sz="1800"/>
          </a:p>
        </p:txBody>
      </p:sp>
      <p:sp>
        <p:nvSpPr>
          <p:cNvPr id="7180" name="Oval 14"/>
          <p:cNvSpPr>
            <a:spLocks noChangeArrowheads="1"/>
          </p:cNvSpPr>
          <p:nvPr/>
        </p:nvSpPr>
        <p:spPr bwMode="auto">
          <a:xfrm>
            <a:off x="2555875" y="3357563"/>
            <a:ext cx="114935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Processo</a:t>
            </a:r>
            <a:endParaRPr lang="pt-BR" sz="1800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519113" y="1747838"/>
            <a:ext cx="2181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Calligraphy" pitchFamily="66" charset="0"/>
              </a:rPr>
              <a:t>Como rodar um programa?</a:t>
            </a:r>
            <a:endParaRPr lang="pt-BR">
              <a:latin typeface="Lucida Calligraphy" pitchFamily="66" charset="0"/>
            </a:endParaRPr>
          </a:p>
        </p:txBody>
      </p:sp>
      <p:sp>
        <p:nvSpPr>
          <p:cNvPr id="7182" name="Oval 16"/>
          <p:cNvSpPr>
            <a:spLocks noChangeArrowheads="1"/>
          </p:cNvSpPr>
          <p:nvPr/>
        </p:nvSpPr>
        <p:spPr bwMode="auto">
          <a:xfrm>
            <a:off x="5364163" y="3500438"/>
            <a:ext cx="114935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Programa</a:t>
            </a:r>
            <a:endParaRPr lang="pt-BR" sz="1800"/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6962775" y="85725"/>
            <a:ext cx="21240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buFontTx/>
              <a:buAutoNum type="arabicPeriod"/>
            </a:pPr>
            <a:r>
              <a:rPr lang="pt-BR" sz="1600"/>
              <a:t>Dado o comando para executar um programa, é realizada uma seqüência de instruções para </a:t>
            </a:r>
            <a:r>
              <a:rPr lang="pt-BR" sz="1600">
                <a:solidFill>
                  <a:srgbClr val="FF6600"/>
                </a:solidFill>
              </a:rPr>
              <a:t>copiar código e dados do programa objeto do disco para a memória principal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109538" y="2878138"/>
            <a:ext cx="23606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pt-BR" sz="1600"/>
              <a:t>PC aponta para o </a:t>
            </a:r>
            <a:r>
              <a:rPr lang="pt-BR" sz="1600">
                <a:solidFill>
                  <a:srgbClr val="FF6600"/>
                </a:solidFill>
              </a:rPr>
              <a:t>endereço de memória </a:t>
            </a:r>
            <a:r>
              <a:rPr lang="pt-BR" sz="1600"/>
              <a:t>onde o programa foi escrito</a:t>
            </a:r>
          </a:p>
          <a:p>
            <a:pPr marL="342900" indent="-342900">
              <a:buFontTx/>
              <a:buAutoNum type="arabicPeriod" startAt="2"/>
            </a:pPr>
            <a:r>
              <a:rPr lang="pt-BR" sz="1600"/>
              <a:t>Processador </a:t>
            </a:r>
            <a:r>
              <a:rPr lang="pt-BR" sz="1600">
                <a:solidFill>
                  <a:srgbClr val="FF6600"/>
                </a:solidFill>
              </a:rPr>
              <a:t>executa instruções do programa trazidas da memória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8" grpId="0"/>
      <p:bldP spid="1792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3251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382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53383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3384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3385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3868738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862388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3388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3389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19" name="Explosion 2 18"/>
          <p:cNvSpPr/>
          <p:nvPr/>
        </p:nvSpPr>
        <p:spPr>
          <a:xfrm>
            <a:off x="5038530" y="1676400"/>
            <a:ext cx="3114870" cy="23622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Falta de página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59325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402931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415506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3398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3399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3404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3405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  <p:bldP spid="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427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406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54407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4408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4409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4325938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325938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4412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4413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57800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01406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913981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4419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4420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4425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4426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4427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4428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360863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41" name="Explosion 2 40"/>
          <p:cNvSpPr/>
          <p:nvPr/>
        </p:nvSpPr>
        <p:spPr>
          <a:xfrm>
            <a:off x="5876730" y="1676400"/>
            <a:ext cx="3114870" cy="23622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Falta de página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5299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430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55431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5432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5433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4800600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800600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5436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5437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358606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371181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5443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5444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5449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5450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5451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5452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360863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5456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5457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42" name="Donut 41"/>
          <p:cNvSpPr/>
          <p:nvPr/>
        </p:nvSpPr>
        <p:spPr>
          <a:xfrm>
            <a:off x="4835525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4" name="Explosion 2 43"/>
          <p:cNvSpPr/>
          <p:nvPr/>
        </p:nvSpPr>
        <p:spPr>
          <a:xfrm>
            <a:off x="5943600" y="1981200"/>
            <a:ext cx="3581400" cy="37338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Falta de página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454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56455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6456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6457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5275263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5275263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6460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6461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72200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815806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828381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6467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6468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6473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6474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6475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6476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360863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6480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6481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42" name="Donut 41"/>
          <p:cNvSpPr/>
          <p:nvPr/>
        </p:nvSpPr>
        <p:spPr>
          <a:xfrm>
            <a:off x="4835525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6483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56484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1" name="Donut 40"/>
          <p:cNvSpPr/>
          <p:nvPr/>
        </p:nvSpPr>
        <p:spPr>
          <a:xfrm>
            <a:off x="53165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316538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6340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6165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48" name="Explosion 2 47"/>
          <p:cNvSpPr/>
          <p:nvPr/>
        </p:nvSpPr>
        <p:spPr>
          <a:xfrm>
            <a:off x="6410130" y="3962400"/>
            <a:ext cx="3114870" cy="23622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Falta de página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6" grpId="0"/>
      <p:bldP spid="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478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57479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7480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7481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5732463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5738813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7484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7485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29400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273006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285581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7491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7492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7497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7498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7499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7500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360863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7504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7505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42" name="Donut 41"/>
          <p:cNvSpPr/>
          <p:nvPr/>
        </p:nvSpPr>
        <p:spPr>
          <a:xfrm>
            <a:off x="4835525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7507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57508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1" name="Donut 40"/>
          <p:cNvSpPr/>
          <p:nvPr/>
        </p:nvSpPr>
        <p:spPr>
          <a:xfrm>
            <a:off x="53165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316538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7511" name="TextBox 45"/>
          <p:cNvSpPr txBox="1">
            <a:spLocks noChangeArrowheads="1"/>
          </p:cNvSpPr>
          <p:nvPr/>
        </p:nvSpPr>
        <p:spPr bwMode="auto">
          <a:xfrm>
            <a:off x="56340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7512" name="TextBox 46"/>
          <p:cNvSpPr txBox="1">
            <a:spLocks noChangeArrowheads="1"/>
          </p:cNvSpPr>
          <p:nvPr/>
        </p:nvSpPr>
        <p:spPr bwMode="auto">
          <a:xfrm>
            <a:off x="56165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48" name="Explosion 2 47"/>
          <p:cNvSpPr/>
          <p:nvPr/>
        </p:nvSpPr>
        <p:spPr>
          <a:xfrm>
            <a:off x="6867330" y="3962400"/>
            <a:ext cx="3114870" cy="23622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Falta de página</a:t>
            </a:r>
          </a:p>
        </p:txBody>
      </p:sp>
      <p:sp>
        <p:nvSpPr>
          <p:cNvPr id="49" name="Donut 48"/>
          <p:cNvSpPr/>
          <p:nvPr/>
        </p:nvSpPr>
        <p:spPr>
          <a:xfrm>
            <a:off x="5773738" y="47418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1087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091238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  <p:bldP spid="5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502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58503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8504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8505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6207125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213475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8508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8509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21525" y="1335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765131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777706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8515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8516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8521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8522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8523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8524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360863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8528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8529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42" name="Donut 41"/>
          <p:cNvSpPr/>
          <p:nvPr/>
        </p:nvSpPr>
        <p:spPr>
          <a:xfrm>
            <a:off x="4835525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8531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58532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1" name="Donut 40"/>
          <p:cNvSpPr/>
          <p:nvPr/>
        </p:nvSpPr>
        <p:spPr>
          <a:xfrm>
            <a:off x="53165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316538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8535" name="TextBox 45"/>
          <p:cNvSpPr txBox="1">
            <a:spLocks noChangeArrowheads="1"/>
          </p:cNvSpPr>
          <p:nvPr/>
        </p:nvSpPr>
        <p:spPr bwMode="auto">
          <a:xfrm>
            <a:off x="56340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8536" name="TextBox 46"/>
          <p:cNvSpPr txBox="1">
            <a:spLocks noChangeArrowheads="1"/>
          </p:cNvSpPr>
          <p:nvPr/>
        </p:nvSpPr>
        <p:spPr bwMode="auto">
          <a:xfrm>
            <a:off x="56165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49" name="Donut 48"/>
          <p:cNvSpPr/>
          <p:nvPr/>
        </p:nvSpPr>
        <p:spPr>
          <a:xfrm>
            <a:off x="5773738" y="47418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8538" name="TextBox 49"/>
          <p:cNvSpPr txBox="1">
            <a:spLocks noChangeArrowheads="1"/>
          </p:cNvSpPr>
          <p:nvPr/>
        </p:nvSpPr>
        <p:spPr bwMode="auto">
          <a:xfrm>
            <a:off x="61087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8539" name="TextBox 50"/>
          <p:cNvSpPr txBox="1">
            <a:spLocks noChangeArrowheads="1"/>
          </p:cNvSpPr>
          <p:nvPr/>
        </p:nvSpPr>
        <p:spPr bwMode="auto">
          <a:xfrm>
            <a:off x="6091238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2" name="Donut 51"/>
          <p:cNvSpPr/>
          <p:nvPr/>
        </p:nvSpPr>
        <p:spPr>
          <a:xfrm>
            <a:off x="6230938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5897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57225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5" name="Explosion 2 54"/>
          <p:cNvSpPr/>
          <p:nvPr/>
        </p:nvSpPr>
        <p:spPr>
          <a:xfrm>
            <a:off x="2590800" y="1981200"/>
            <a:ext cx="3581400" cy="37338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Falta de página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3" grpId="0"/>
      <p:bldP spid="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526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59527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59528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9529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6681788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681788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9532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9533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91400" y="990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7263606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276181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9539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9540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9545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9546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9547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9548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360863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9552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9553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42" name="Donut 41"/>
          <p:cNvSpPr/>
          <p:nvPr/>
        </p:nvSpPr>
        <p:spPr>
          <a:xfrm>
            <a:off x="4835525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9555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59556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1" name="Donut 40"/>
          <p:cNvSpPr/>
          <p:nvPr/>
        </p:nvSpPr>
        <p:spPr>
          <a:xfrm>
            <a:off x="53165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316538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9559" name="TextBox 45"/>
          <p:cNvSpPr txBox="1">
            <a:spLocks noChangeArrowheads="1"/>
          </p:cNvSpPr>
          <p:nvPr/>
        </p:nvSpPr>
        <p:spPr bwMode="auto">
          <a:xfrm>
            <a:off x="56340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59560" name="TextBox 46"/>
          <p:cNvSpPr txBox="1">
            <a:spLocks noChangeArrowheads="1"/>
          </p:cNvSpPr>
          <p:nvPr/>
        </p:nvSpPr>
        <p:spPr bwMode="auto">
          <a:xfrm>
            <a:off x="56165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49" name="Donut 48"/>
          <p:cNvSpPr/>
          <p:nvPr/>
        </p:nvSpPr>
        <p:spPr>
          <a:xfrm>
            <a:off x="5773738" y="47418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9562" name="TextBox 49"/>
          <p:cNvSpPr txBox="1">
            <a:spLocks noChangeArrowheads="1"/>
          </p:cNvSpPr>
          <p:nvPr/>
        </p:nvSpPr>
        <p:spPr bwMode="auto">
          <a:xfrm>
            <a:off x="61087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9563" name="TextBox 50"/>
          <p:cNvSpPr txBox="1">
            <a:spLocks noChangeArrowheads="1"/>
          </p:cNvSpPr>
          <p:nvPr/>
        </p:nvSpPr>
        <p:spPr bwMode="auto">
          <a:xfrm>
            <a:off x="6091238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2" name="Donut 51"/>
          <p:cNvSpPr/>
          <p:nvPr/>
        </p:nvSpPr>
        <p:spPr>
          <a:xfrm>
            <a:off x="6230938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9565" name="TextBox 52"/>
          <p:cNvSpPr txBox="1">
            <a:spLocks noChangeArrowheads="1"/>
          </p:cNvSpPr>
          <p:nvPr/>
        </p:nvSpPr>
        <p:spPr bwMode="auto">
          <a:xfrm>
            <a:off x="65897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9566" name="TextBox 53"/>
          <p:cNvSpPr txBox="1">
            <a:spLocks noChangeArrowheads="1"/>
          </p:cNvSpPr>
          <p:nvPr/>
        </p:nvSpPr>
        <p:spPr bwMode="auto">
          <a:xfrm>
            <a:off x="657225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5" name="Explosion 2 54"/>
          <p:cNvSpPr/>
          <p:nvPr/>
        </p:nvSpPr>
        <p:spPr>
          <a:xfrm>
            <a:off x="2971800" y="1981200"/>
            <a:ext cx="3581400" cy="37338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Falta de página</a:t>
            </a:r>
          </a:p>
        </p:txBody>
      </p:sp>
      <p:sp>
        <p:nvSpPr>
          <p:cNvPr id="48" name="Donut 47"/>
          <p:cNvSpPr/>
          <p:nvPr/>
        </p:nvSpPr>
        <p:spPr>
          <a:xfrm>
            <a:off x="67056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6705600" y="2719388"/>
            <a:ext cx="533400" cy="531812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06437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0469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7" grpId="0"/>
      <p:bldP spid="5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60419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550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60551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60552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0553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7145338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145338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556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0557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91400" y="990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Procura página na memória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7720806" y="1748632"/>
            <a:ext cx="428625" cy="284162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733381" y="2737644"/>
            <a:ext cx="2405063" cy="2825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563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0564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569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0570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0571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0572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360863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576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0577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42" name="Donut 41"/>
          <p:cNvSpPr/>
          <p:nvPr/>
        </p:nvSpPr>
        <p:spPr>
          <a:xfrm>
            <a:off x="4835525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579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0580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1" name="Donut 40"/>
          <p:cNvSpPr/>
          <p:nvPr/>
        </p:nvSpPr>
        <p:spPr>
          <a:xfrm>
            <a:off x="53165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316538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583" name="TextBox 45"/>
          <p:cNvSpPr txBox="1">
            <a:spLocks noChangeArrowheads="1"/>
          </p:cNvSpPr>
          <p:nvPr/>
        </p:nvSpPr>
        <p:spPr bwMode="auto">
          <a:xfrm>
            <a:off x="56340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0584" name="TextBox 46"/>
          <p:cNvSpPr txBox="1">
            <a:spLocks noChangeArrowheads="1"/>
          </p:cNvSpPr>
          <p:nvPr/>
        </p:nvSpPr>
        <p:spPr bwMode="auto">
          <a:xfrm>
            <a:off x="56165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49" name="Donut 48"/>
          <p:cNvSpPr/>
          <p:nvPr/>
        </p:nvSpPr>
        <p:spPr>
          <a:xfrm>
            <a:off x="5773738" y="47418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586" name="TextBox 49"/>
          <p:cNvSpPr txBox="1">
            <a:spLocks noChangeArrowheads="1"/>
          </p:cNvSpPr>
          <p:nvPr/>
        </p:nvSpPr>
        <p:spPr bwMode="auto">
          <a:xfrm>
            <a:off x="61087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0587" name="TextBox 50"/>
          <p:cNvSpPr txBox="1">
            <a:spLocks noChangeArrowheads="1"/>
          </p:cNvSpPr>
          <p:nvPr/>
        </p:nvSpPr>
        <p:spPr bwMode="auto">
          <a:xfrm>
            <a:off x="6091238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2" name="Donut 51"/>
          <p:cNvSpPr/>
          <p:nvPr/>
        </p:nvSpPr>
        <p:spPr>
          <a:xfrm>
            <a:off x="6230938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589" name="TextBox 52"/>
          <p:cNvSpPr txBox="1">
            <a:spLocks noChangeArrowheads="1"/>
          </p:cNvSpPr>
          <p:nvPr/>
        </p:nvSpPr>
        <p:spPr bwMode="auto">
          <a:xfrm>
            <a:off x="65897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0590" name="TextBox 53"/>
          <p:cNvSpPr txBox="1">
            <a:spLocks noChangeArrowheads="1"/>
          </p:cNvSpPr>
          <p:nvPr/>
        </p:nvSpPr>
        <p:spPr bwMode="auto">
          <a:xfrm>
            <a:off x="657225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48" name="Donut 47"/>
          <p:cNvSpPr/>
          <p:nvPr/>
        </p:nvSpPr>
        <p:spPr>
          <a:xfrm>
            <a:off x="67056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6705600" y="2719388"/>
            <a:ext cx="533400" cy="531812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593" name="TextBox 56"/>
          <p:cNvSpPr txBox="1">
            <a:spLocks noChangeArrowheads="1"/>
          </p:cNvSpPr>
          <p:nvPr/>
        </p:nvSpPr>
        <p:spPr bwMode="auto">
          <a:xfrm>
            <a:off x="706437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0594" name="TextBox 57"/>
          <p:cNvSpPr txBox="1">
            <a:spLocks noChangeArrowheads="1"/>
          </p:cNvSpPr>
          <p:nvPr/>
        </p:nvSpPr>
        <p:spPr bwMode="auto">
          <a:xfrm>
            <a:off x="70469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9" name="Donut 58"/>
          <p:cNvSpPr/>
          <p:nvPr/>
        </p:nvSpPr>
        <p:spPr>
          <a:xfrm>
            <a:off x="71628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7180263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2157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041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3" name="Explosion 2 62"/>
          <p:cNvSpPr/>
          <p:nvPr/>
        </p:nvSpPr>
        <p:spPr>
          <a:xfrm>
            <a:off x="3886200" y="3962400"/>
            <a:ext cx="3114870" cy="2362200"/>
          </a:xfrm>
          <a:prstGeom prst="irregularSeal2">
            <a:avLst/>
          </a:prstGeom>
          <a:solidFill>
            <a:srgbClr val="FF8000"/>
          </a:solidFill>
          <a:effectLst>
            <a:glow rad="228600">
              <a:schemeClr val="accent4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Falta de página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1" grpId="0"/>
      <p:bldP spid="6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61443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r>
              <a:rPr lang="pt-BR" smtClean="0"/>
              <a:t>FIFO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574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61575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61576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1577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7620000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20000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580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1581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584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1585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590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1591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1592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1593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360863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597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1598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42" name="Donut 41"/>
          <p:cNvSpPr/>
          <p:nvPr/>
        </p:nvSpPr>
        <p:spPr>
          <a:xfrm>
            <a:off x="4835525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600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1601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1" name="Donut 40"/>
          <p:cNvSpPr/>
          <p:nvPr/>
        </p:nvSpPr>
        <p:spPr>
          <a:xfrm>
            <a:off x="53165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316538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604" name="TextBox 45"/>
          <p:cNvSpPr txBox="1">
            <a:spLocks noChangeArrowheads="1"/>
          </p:cNvSpPr>
          <p:nvPr/>
        </p:nvSpPr>
        <p:spPr bwMode="auto">
          <a:xfrm>
            <a:off x="56340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1605" name="TextBox 46"/>
          <p:cNvSpPr txBox="1">
            <a:spLocks noChangeArrowheads="1"/>
          </p:cNvSpPr>
          <p:nvPr/>
        </p:nvSpPr>
        <p:spPr bwMode="auto">
          <a:xfrm>
            <a:off x="56165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49" name="Donut 48"/>
          <p:cNvSpPr/>
          <p:nvPr/>
        </p:nvSpPr>
        <p:spPr>
          <a:xfrm>
            <a:off x="5773738" y="47418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607" name="TextBox 49"/>
          <p:cNvSpPr txBox="1">
            <a:spLocks noChangeArrowheads="1"/>
          </p:cNvSpPr>
          <p:nvPr/>
        </p:nvSpPr>
        <p:spPr bwMode="auto">
          <a:xfrm>
            <a:off x="61087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1608" name="TextBox 50"/>
          <p:cNvSpPr txBox="1">
            <a:spLocks noChangeArrowheads="1"/>
          </p:cNvSpPr>
          <p:nvPr/>
        </p:nvSpPr>
        <p:spPr bwMode="auto">
          <a:xfrm>
            <a:off x="6091238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52" name="Donut 51"/>
          <p:cNvSpPr/>
          <p:nvPr/>
        </p:nvSpPr>
        <p:spPr>
          <a:xfrm>
            <a:off x="6230938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610" name="TextBox 52"/>
          <p:cNvSpPr txBox="1">
            <a:spLocks noChangeArrowheads="1"/>
          </p:cNvSpPr>
          <p:nvPr/>
        </p:nvSpPr>
        <p:spPr bwMode="auto">
          <a:xfrm>
            <a:off x="65897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1611" name="TextBox 53"/>
          <p:cNvSpPr txBox="1">
            <a:spLocks noChangeArrowheads="1"/>
          </p:cNvSpPr>
          <p:nvPr/>
        </p:nvSpPr>
        <p:spPr bwMode="auto">
          <a:xfrm>
            <a:off x="657225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48" name="Donut 47"/>
          <p:cNvSpPr/>
          <p:nvPr/>
        </p:nvSpPr>
        <p:spPr>
          <a:xfrm>
            <a:off x="67056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6705600" y="2719388"/>
            <a:ext cx="533400" cy="531812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614" name="TextBox 56"/>
          <p:cNvSpPr txBox="1">
            <a:spLocks noChangeArrowheads="1"/>
          </p:cNvSpPr>
          <p:nvPr/>
        </p:nvSpPr>
        <p:spPr bwMode="auto">
          <a:xfrm>
            <a:off x="706437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1615" name="TextBox 57"/>
          <p:cNvSpPr txBox="1">
            <a:spLocks noChangeArrowheads="1"/>
          </p:cNvSpPr>
          <p:nvPr/>
        </p:nvSpPr>
        <p:spPr bwMode="auto">
          <a:xfrm>
            <a:off x="70469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9" name="Donut 58"/>
          <p:cNvSpPr/>
          <p:nvPr/>
        </p:nvSpPr>
        <p:spPr>
          <a:xfrm>
            <a:off x="71628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7180263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618" name="TextBox 60"/>
          <p:cNvSpPr txBox="1">
            <a:spLocks noChangeArrowheads="1"/>
          </p:cNvSpPr>
          <p:nvPr/>
        </p:nvSpPr>
        <p:spPr bwMode="auto">
          <a:xfrm>
            <a:off x="75438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1619" name="TextBox 61"/>
          <p:cNvSpPr txBox="1">
            <a:spLocks noChangeArrowheads="1"/>
          </p:cNvSpPr>
          <p:nvPr/>
        </p:nvSpPr>
        <p:spPr bwMode="auto">
          <a:xfrm>
            <a:off x="75041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4" name="Donut 63"/>
          <p:cNvSpPr/>
          <p:nvPr/>
        </p:nvSpPr>
        <p:spPr>
          <a:xfrm>
            <a:off x="7678738" y="47418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905000" y="1371600"/>
            <a:ext cx="6864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8000"/>
                </a:solidFill>
              </a:rPr>
              <a:t>Solicitações de página=12</a:t>
            </a:r>
          </a:p>
          <a:p>
            <a:r>
              <a:rPr lang="pt-BR" sz="1600">
                <a:solidFill>
                  <a:srgbClr val="FF8000"/>
                </a:solidFill>
              </a:rPr>
              <a:t>Faltas de página=9; taxa de falta=9/12=75%; taxa de sucesso=3/12=25%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752600" y="6138863"/>
            <a:ext cx="7434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8000"/>
                </a:solidFill>
              </a:rPr>
              <a:t>Faltas de página=10; taxa de falta=10/12=83,3%; taxa de sucesso=2/12=16,7%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62467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r>
              <a:rPr lang="pt-BR" smtClean="0"/>
              <a:t>Algoritmo Ótimo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598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62599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62600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2601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1981200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981200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2604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2605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2608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2609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2614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2615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2616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2617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2620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2621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2622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2623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2624" name="TextBox 45"/>
          <p:cNvSpPr txBox="1">
            <a:spLocks noChangeArrowheads="1"/>
          </p:cNvSpPr>
          <p:nvPr/>
        </p:nvSpPr>
        <p:spPr bwMode="auto">
          <a:xfrm>
            <a:off x="56340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2625" name="TextBox 46"/>
          <p:cNvSpPr txBox="1">
            <a:spLocks noChangeArrowheads="1"/>
          </p:cNvSpPr>
          <p:nvPr/>
        </p:nvSpPr>
        <p:spPr bwMode="auto">
          <a:xfrm>
            <a:off x="56165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2626" name="TextBox 49"/>
          <p:cNvSpPr txBox="1">
            <a:spLocks noChangeArrowheads="1"/>
          </p:cNvSpPr>
          <p:nvPr/>
        </p:nvSpPr>
        <p:spPr bwMode="auto">
          <a:xfrm>
            <a:off x="61087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2627" name="TextBox 50"/>
          <p:cNvSpPr txBox="1">
            <a:spLocks noChangeArrowheads="1"/>
          </p:cNvSpPr>
          <p:nvPr/>
        </p:nvSpPr>
        <p:spPr bwMode="auto">
          <a:xfrm>
            <a:off x="6091238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2628" name="TextBox 52"/>
          <p:cNvSpPr txBox="1">
            <a:spLocks noChangeArrowheads="1"/>
          </p:cNvSpPr>
          <p:nvPr/>
        </p:nvSpPr>
        <p:spPr bwMode="auto">
          <a:xfrm>
            <a:off x="65897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2629" name="TextBox 53"/>
          <p:cNvSpPr txBox="1">
            <a:spLocks noChangeArrowheads="1"/>
          </p:cNvSpPr>
          <p:nvPr/>
        </p:nvSpPr>
        <p:spPr bwMode="auto">
          <a:xfrm>
            <a:off x="657225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2630" name="TextBox 56"/>
          <p:cNvSpPr txBox="1">
            <a:spLocks noChangeArrowheads="1"/>
          </p:cNvSpPr>
          <p:nvPr/>
        </p:nvSpPr>
        <p:spPr bwMode="auto">
          <a:xfrm>
            <a:off x="706437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2631" name="TextBox 57"/>
          <p:cNvSpPr txBox="1">
            <a:spLocks noChangeArrowheads="1"/>
          </p:cNvSpPr>
          <p:nvPr/>
        </p:nvSpPr>
        <p:spPr bwMode="auto">
          <a:xfrm>
            <a:off x="70469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2632" name="TextBox 60"/>
          <p:cNvSpPr txBox="1">
            <a:spLocks noChangeArrowheads="1"/>
          </p:cNvSpPr>
          <p:nvPr/>
        </p:nvSpPr>
        <p:spPr bwMode="auto">
          <a:xfrm>
            <a:off x="75438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2633" name="TextBox 61"/>
          <p:cNvSpPr txBox="1">
            <a:spLocks noChangeArrowheads="1"/>
          </p:cNvSpPr>
          <p:nvPr/>
        </p:nvSpPr>
        <p:spPr bwMode="auto">
          <a:xfrm>
            <a:off x="75041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29113" y="1219200"/>
            <a:ext cx="466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00FF"/>
                </a:solidFill>
              </a:rPr>
              <a:t>Sabendo que 2 só será usada mais tarde....</a:t>
            </a:r>
          </a:p>
        </p:txBody>
      </p:sp>
      <p:cxnSp>
        <p:nvCxnSpPr>
          <p:cNvPr id="69" name="Straight Arrow Connector 68"/>
          <p:cNvCxnSpPr>
            <a:stCxn id="55" idx="1"/>
            <a:endCxn id="29" idx="0"/>
          </p:cNvCxnSpPr>
          <p:nvPr/>
        </p:nvCxnSpPr>
        <p:spPr>
          <a:xfrm rot="10800000" flipV="1">
            <a:off x="3695700" y="1403350"/>
            <a:ext cx="633413" cy="17033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29" idx="7"/>
            <a:endCxn id="62628" idx="0"/>
          </p:cNvCxnSpPr>
          <p:nvPr/>
        </p:nvCxnSpPr>
        <p:spPr>
          <a:xfrm rot="5400000" flipH="1" flipV="1">
            <a:off x="4679156" y="1110457"/>
            <a:ext cx="1279525" cy="2868612"/>
          </a:xfrm>
          <a:prstGeom prst="curvedConnector3">
            <a:avLst>
              <a:gd name="adj1" fmla="val 117862"/>
            </a:avLst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50800"/>
            <a:ext cx="8585200" cy="628650"/>
          </a:xfrm>
        </p:spPr>
        <p:txBody>
          <a:bodyPr/>
          <a:lstStyle/>
          <a:p>
            <a:pPr>
              <a:defRPr/>
            </a:pPr>
            <a:r>
              <a:rPr lang="pt-BR" sz="2700" dirty="0" smtClean="0">
                <a:solidFill>
                  <a:schemeClr val="tx1"/>
                </a:solidFill>
              </a:rPr>
              <a:t>Execução de um programa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Ambiente </a:t>
            </a:r>
            <a:r>
              <a:rPr lang="pt-BR" dirty="0" err="1" smtClean="0"/>
              <a:t>monoprocesso</a:t>
            </a:r>
            <a:endParaRPr lang="pt-B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smtClean="0"/>
              <a:t>Programa executa numa posição conhecida de memória</a:t>
            </a:r>
          </a:p>
        </p:txBody>
      </p:sp>
      <p:pic>
        <p:nvPicPr>
          <p:cNvPr id="8196" name="Picture 4" descr="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2667000"/>
            <a:ext cx="80137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r>
              <a:rPr lang="pt-BR" smtClean="0"/>
              <a:t>Algoritmo Ótimo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3622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63623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63624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3625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1981200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981200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3628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3629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3632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3633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3638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3639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3640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3641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3644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3645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3646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3647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1" name="Donut 40"/>
          <p:cNvSpPr/>
          <p:nvPr/>
        </p:nvSpPr>
        <p:spPr>
          <a:xfrm>
            <a:off x="5316538" y="3089275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316538" y="5521325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3650" name="TextBox 45"/>
          <p:cNvSpPr txBox="1">
            <a:spLocks noChangeArrowheads="1"/>
          </p:cNvSpPr>
          <p:nvPr/>
        </p:nvSpPr>
        <p:spPr bwMode="auto">
          <a:xfrm>
            <a:off x="56340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3651" name="TextBox 46"/>
          <p:cNvSpPr txBox="1">
            <a:spLocks noChangeArrowheads="1"/>
          </p:cNvSpPr>
          <p:nvPr/>
        </p:nvSpPr>
        <p:spPr bwMode="auto">
          <a:xfrm>
            <a:off x="56165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3652" name="TextBox 49"/>
          <p:cNvSpPr txBox="1">
            <a:spLocks noChangeArrowheads="1"/>
          </p:cNvSpPr>
          <p:nvPr/>
        </p:nvSpPr>
        <p:spPr bwMode="auto">
          <a:xfrm>
            <a:off x="61087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3653" name="TextBox 50"/>
          <p:cNvSpPr txBox="1">
            <a:spLocks noChangeArrowheads="1"/>
          </p:cNvSpPr>
          <p:nvPr/>
        </p:nvSpPr>
        <p:spPr bwMode="auto">
          <a:xfrm>
            <a:off x="6091238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3654" name="TextBox 52"/>
          <p:cNvSpPr txBox="1">
            <a:spLocks noChangeArrowheads="1"/>
          </p:cNvSpPr>
          <p:nvPr/>
        </p:nvSpPr>
        <p:spPr bwMode="auto">
          <a:xfrm>
            <a:off x="65897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3655" name="TextBox 53"/>
          <p:cNvSpPr txBox="1">
            <a:spLocks noChangeArrowheads="1"/>
          </p:cNvSpPr>
          <p:nvPr/>
        </p:nvSpPr>
        <p:spPr bwMode="auto">
          <a:xfrm>
            <a:off x="657225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6" name="Donut 55"/>
          <p:cNvSpPr/>
          <p:nvPr/>
        </p:nvSpPr>
        <p:spPr>
          <a:xfrm>
            <a:off x="67056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3657" name="TextBox 56"/>
          <p:cNvSpPr txBox="1">
            <a:spLocks noChangeArrowheads="1"/>
          </p:cNvSpPr>
          <p:nvPr/>
        </p:nvSpPr>
        <p:spPr bwMode="auto">
          <a:xfrm>
            <a:off x="706437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3658" name="TextBox 57"/>
          <p:cNvSpPr txBox="1">
            <a:spLocks noChangeArrowheads="1"/>
          </p:cNvSpPr>
          <p:nvPr/>
        </p:nvSpPr>
        <p:spPr bwMode="auto">
          <a:xfrm>
            <a:off x="70469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9" name="Donut 58"/>
          <p:cNvSpPr/>
          <p:nvPr/>
        </p:nvSpPr>
        <p:spPr>
          <a:xfrm>
            <a:off x="7162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7180263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3661" name="TextBox 60"/>
          <p:cNvSpPr txBox="1">
            <a:spLocks noChangeArrowheads="1"/>
          </p:cNvSpPr>
          <p:nvPr/>
        </p:nvSpPr>
        <p:spPr bwMode="auto">
          <a:xfrm>
            <a:off x="75438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3662" name="TextBox 61"/>
          <p:cNvSpPr txBox="1">
            <a:spLocks noChangeArrowheads="1"/>
          </p:cNvSpPr>
          <p:nvPr/>
        </p:nvSpPr>
        <p:spPr bwMode="auto">
          <a:xfrm>
            <a:off x="75041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905000" y="1600200"/>
            <a:ext cx="7205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8000"/>
                </a:solidFill>
              </a:rPr>
              <a:t>Faltas de página=7; taxa de falta=7/12=58,3%; taxa de sucesso=5/12=41,7%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752600" y="6138863"/>
            <a:ext cx="6864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8000"/>
                </a:solidFill>
              </a:rPr>
              <a:t>Faltas de página=6; taxa de falta=6/12=50%; taxa de sucesso=6/12=50%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r>
              <a:rPr lang="pt-BR" smtClean="0"/>
              <a:t>LRU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2392363"/>
          <a:ext cx="6096000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7400" y="4384675"/>
          <a:ext cx="6096000" cy="158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646" name="TextBox 9"/>
          <p:cNvSpPr txBox="1">
            <a:spLocks noChangeArrowheads="1"/>
          </p:cNvSpPr>
          <p:nvPr/>
        </p:nvSpPr>
        <p:spPr bwMode="auto">
          <a:xfrm>
            <a:off x="228600" y="25146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molduras (frames) de páginas</a:t>
            </a:r>
          </a:p>
        </p:txBody>
      </p:sp>
      <p:sp>
        <p:nvSpPr>
          <p:cNvPr id="64647" name="TextBox 10"/>
          <p:cNvSpPr txBox="1">
            <a:spLocks noChangeArrowheads="1"/>
          </p:cNvSpPr>
          <p:nvPr/>
        </p:nvSpPr>
        <p:spPr bwMode="auto">
          <a:xfrm>
            <a:off x="228600" y="4665663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molduras (frames) de páginas</a:t>
            </a:r>
          </a:p>
        </p:txBody>
      </p:sp>
      <p:sp>
        <p:nvSpPr>
          <p:cNvPr id="64648" name="TextBox 11"/>
          <p:cNvSpPr txBox="1">
            <a:spLocks noChangeArrowheads="1"/>
          </p:cNvSpPr>
          <p:nvPr/>
        </p:nvSpPr>
        <p:spPr bwMode="auto">
          <a:xfrm>
            <a:off x="23606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4649" name="TextBox 12"/>
          <p:cNvSpPr txBox="1">
            <a:spLocks noChangeArrowheads="1"/>
          </p:cNvSpPr>
          <p:nvPr/>
        </p:nvSpPr>
        <p:spPr bwMode="auto">
          <a:xfrm>
            <a:off x="2362200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15" name="Frame 14"/>
          <p:cNvSpPr/>
          <p:nvPr/>
        </p:nvSpPr>
        <p:spPr>
          <a:xfrm>
            <a:off x="1981200" y="2268538"/>
            <a:ext cx="609600" cy="1371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981200" y="4302125"/>
            <a:ext cx="609600" cy="1752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4652" name="TextBox 16"/>
          <p:cNvSpPr txBox="1">
            <a:spLocks noChangeArrowheads="1"/>
          </p:cNvSpPr>
          <p:nvPr/>
        </p:nvSpPr>
        <p:spPr bwMode="auto">
          <a:xfrm>
            <a:off x="28543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4653" name="TextBox 17"/>
          <p:cNvSpPr txBox="1">
            <a:spLocks noChangeArrowheads="1"/>
          </p:cNvSpPr>
          <p:nvPr/>
        </p:nvSpPr>
        <p:spPr bwMode="auto">
          <a:xfrm>
            <a:off x="2855913" y="38814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23" name="Donut 22"/>
          <p:cNvSpPr/>
          <p:nvPr/>
        </p:nvSpPr>
        <p:spPr>
          <a:xfrm>
            <a:off x="2497138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497138" y="43259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4656" name="TextBox 24"/>
          <p:cNvSpPr txBox="1">
            <a:spLocks noChangeArrowheads="1"/>
          </p:cNvSpPr>
          <p:nvPr/>
        </p:nvSpPr>
        <p:spPr bwMode="auto">
          <a:xfrm>
            <a:off x="32766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4657" name="TextBox 25"/>
          <p:cNvSpPr txBox="1">
            <a:spLocks noChangeArrowheads="1"/>
          </p:cNvSpPr>
          <p:nvPr/>
        </p:nvSpPr>
        <p:spPr bwMode="auto">
          <a:xfrm>
            <a:off x="3271838" y="38862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27" name="Donut 26"/>
          <p:cNvSpPr/>
          <p:nvPr/>
        </p:nvSpPr>
        <p:spPr>
          <a:xfrm>
            <a:off x="2971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971800" y="4724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429000" y="3106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429000" y="5105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4662" name="TextBox 30"/>
          <p:cNvSpPr txBox="1">
            <a:spLocks noChangeArrowheads="1"/>
          </p:cNvSpPr>
          <p:nvPr/>
        </p:nvSpPr>
        <p:spPr bwMode="auto">
          <a:xfrm>
            <a:off x="376872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4663" name="TextBox 31"/>
          <p:cNvSpPr txBox="1">
            <a:spLocks noChangeArrowheads="1"/>
          </p:cNvSpPr>
          <p:nvPr/>
        </p:nvSpPr>
        <p:spPr bwMode="auto">
          <a:xfrm>
            <a:off x="37338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4664" name="TextBox 32"/>
          <p:cNvSpPr txBox="1">
            <a:spLocks noChangeArrowheads="1"/>
          </p:cNvSpPr>
          <p:nvPr/>
        </p:nvSpPr>
        <p:spPr bwMode="auto">
          <a:xfrm>
            <a:off x="42275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4665" name="TextBox 33"/>
          <p:cNvSpPr txBox="1">
            <a:spLocks noChangeArrowheads="1"/>
          </p:cNvSpPr>
          <p:nvPr/>
        </p:nvSpPr>
        <p:spPr bwMode="auto">
          <a:xfrm>
            <a:off x="420846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35" name="Donut 34"/>
          <p:cNvSpPr/>
          <p:nvPr/>
        </p:nvSpPr>
        <p:spPr>
          <a:xfrm>
            <a:off x="3886200" y="23415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3886200" y="5511800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4668" name="TextBox 37"/>
          <p:cNvSpPr txBox="1">
            <a:spLocks noChangeArrowheads="1"/>
          </p:cNvSpPr>
          <p:nvPr/>
        </p:nvSpPr>
        <p:spPr bwMode="auto">
          <a:xfrm>
            <a:off x="47196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4669" name="TextBox 38"/>
          <p:cNvSpPr txBox="1">
            <a:spLocks noChangeArrowheads="1"/>
          </p:cNvSpPr>
          <p:nvPr/>
        </p:nvSpPr>
        <p:spPr bwMode="auto">
          <a:xfrm>
            <a:off x="47021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4670" name="TextBox 39"/>
          <p:cNvSpPr txBox="1">
            <a:spLocks noChangeArrowheads="1"/>
          </p:cNvSpPr>
          <p:nvPr/>
        </p:nvSpPr>
        <p:spPr bwMode="auto">
          <a:xfrm>
            <a:off x="519906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4671" name="TextBox 42"/>
          <p:cNvSpPr txBox="1">
            <a:spLocks noChangeArrowheads="1"/>
          </p:cNvSpPr>
          <p:nvPr/>
        </p:nvSpPr>
        <p:spPr bwMode="auto">
          <a:xfrm>
            <a:off x="518160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41" name="Donut 40"/>
          <p:cNvSpPr/>
          <p:nvPr/>
        </p:nvSpPr>
        <p:spPr>
          <a:xfrm>
            <a:off x="5316538" y="2341563"/>
            <a:ext cx="533400" cy="531812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316538" y="51181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4674" name="TextBox 45"/>
          <p:cNvSpPr txBox="1">
            <a:spLocks noChangeArrowheads="1"/>
          </p:cNvSpPr>
          <p:nvPr/>
        </p:nvSpPr>
        <p:spPr bwMode="auto">
          <a:xfrm>
            <a:off x="5634038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4675" name="TextBox 46"/>
          <p:cNvSpPr txBox="1">
            <a:spLocks noChangeArrowheads="1"/>
          </p:cNvSpPr>
          <p:nvPr/>
        </p:nvSpPr>
        <p:spPr bwMode="auto">
          <a:xfrm>
            <a:off x="5616575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0</a:t>
            </a:r>
          </a:p>
        </p:txBody>
      </p:sp>
      <p:sp>
        <p:nvSpPr>
          <p:cNvPr id="64676" name="TextBox 49"/>
          <p:cNvSpPr txBox="1">
            <a:spLocks noChangeArrowheads="1"/>
          </p:cNvSpPr>
          <p:nvPr/>
        </p:nvSpPr>
        <p:spPr bwMode="auto">
          <a:xfrm>
            <a:off x="61087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4677" name="TextBox 50"/>
          <p:cNvSpPr txBox="1">
            <a:spLocks noChangeArrowheads="1"/>
          </p:cNvSpPr>
          <p:nvPr/>
        </p:nvSpPr>
        <p:spPr bwMode="auto">
          <a:xfrm>
            <a:off x="6091238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</a:t>
            </a:r>
          </a:p>
        </p:txBody>
      </p:sp>
      <p:sp>
        <p:nvSpPr>
          <p:cNvPr id="64678" name="TextBox 52"/>
          <p:cNvSpPr txBox="1">
            <a:spLocks noChangeArrowheads="1"/>
          </p:cNvSpPr>
          <p:nvPr/>
        </p:nvSpPr>
        <p:spPr bwMode="auto">
          <a:xfrm>
            <a:off x="6589713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64679" name="TextBox 53"/>
          <p:cNvSpPr txBox="1">
            <a:spLocks noChangeArrowheads="1"/>
          </p:cNvSpPr>
          <p:nvPr/>
        </p:nvSpPr>
        <p:spPr bwMode="auto">
          <a:xfrm>
            <a:off x="6572250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2</a:t>
            </a:r>
          </a:p>
        </p:txBody>
      </p:sp>
      <p:sp>
        <p:nvSpPr>
          <p:cNvPr id="56" name="Donut 55"/>
          <p:cNvSpPr/>
          <p:nvPr/>
        </p:nvSpPr>
        <p:spPr>
          <a:xfrm>
            <a:off x="6705600" y="2344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4681" name="TextBox 56"/>
          <p:cNvSpPr txBox="1">
            <a:spLocks noChangeArrowheads="1"/>
          </p:cNvSpPr>
          <p:nvPr/>
        </p:nvSpPr>
        <p:spPr bwMode="auto">
          <a:xfrm>
            <a:off x="7064375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64682" name="TextBox 57"/>
          <p:cNvSpPr txBox="1">
            <a:spLocks noChangeArrowheads="1"/>
          </p:cNvSpPr>
          <p:nvPr/>
        </p:nvSpPr>
        <p:spPr bwMode="auto">
          <a:xfrm>
            <a:off x="70469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3</a:t>
            </a:r>
          </a:p>
        </p:txBody>
      </p:sp>
      <p:sp>
        <p:nvSpPr>
          <p:cNvPr id="59" name="Donut 58"/>
          <p:cNvSpPr/>
          <p:nvPr/>
        </p:nvSpPr>
        <p:spPr>
          <a:xfrm>
            <a:off x="7162800" y="2725738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7180263" y="5127625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4685" name="TextBox 60"/>
          <p:cNvSpPr txBox="1">
            <a:spLocks noChangeArrowheads="1"/>
          </p:cNvSpPr>
          <p:nvPr/>
        </p:nvSpPr>
        <p:spPr bwMode="auto">
          <a:xfrm>
            <a:off x="7543800" y="1905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4686" name="TextBox 61"/>
          <p:cNvSpPr txBox="1">
            <a:spLocks noChangeArrowheads="1"/>
          </p:cNvSpPr>
          <p:nvPr/>
        </p:nvSpPr>
        <p:spPr bwMode="auto">
          <a:xfrm>
            <a:off x="7504113" y="386715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4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884363" y="1600200"/>
            <a:ext cx="7434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8000"/>
                </a:solidFill>
              </a:rPr>
              <a:t>Faltas de página=10; taxa de falta=10/12=83,3%; taxa de sucesso=2/12=16,7%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752600" y="6138863"/>
            <a:ext cx="7205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8000"/>
                </a:solidFill>
              </a:rPr>
              <a:t>Faltas de página=8; taxa de falta=8/12=66,7%; taxa de sucesso=4/12=33,3%</a:t>
            </a:r>
          </a:p>
        </p:txBody>
      </p:sp>
      <p:sp>
        <p:nvSpPr>
          <p:cNvPr id="49" name="Donut 48"/>
          <p:cNvSpPr/>
          <p:nvPr/>
        </p:nvSpPr>
        <p:spPr>
          <a:xfrm>
            <a:off x="4376738" y="27225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4833938" y="31035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Donut 54"/>
          <p:cNvSpPr/>
          <p:nvPr/>
        </p:nvSpPr>
        <p:spPr>
          <a:xfrm>
            <a:off x="7653338" y="3103563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3" name="Donut 62"/>
          <p:cNvSpPr/>
          <p:nvPr/>
        </p:nvSpPr>
        <p:spPr>
          <a:xfrm>
            <a:off x="6705600" y="5508625"/>
            <a:ext cx="533400" cy="531813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4" name="Donut 63"/>
          <p:cNvSpPr/>
          <p:nvPr/>
        </p:nvSpPr>
        <p:spPr>
          <a:xfrm>
            <a:off x="7653338" y="4343400"/>
            <a:ext cx="533400" cy="533400"/>
          </a:xfrm>
          <a:prstGeom prst="donut">
            <a:avLst/>
          </a:prstGeom>
          <a:solidFill>
            <a:srgbClr val="FFFF00"/>
          </a:solidFill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Comparação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pt-BR" smtClean="0"/>
              <a:t>FIFO</a:t>
            </a:r>
          </a:p>
          <a:p>
            <a:pPr lvl="1"/>
            <a:r>
              <a:rPr lang="pt-BR" smtClean="0"/>
              <a:t>3 molduras: sucesso = 25%</a:t>
            </a:r>
          </a:p>
          <a:p>
            <a:pPr lvl="1"/>
            <a:r>
              <a:rPr lang="pt-BR" smtClean="0"/>
              <a:t>4 molduras: sucesso = 16,7%</a:t>
            </a:r>
          </a:p>
          <a:p>
            <a:r>
              <a:rPr lang="pt-BR" smtClean="0"/>
              <a:t>Ótimo</a:t>
            </a:r>
          </a:p>
          <a:p>
            <a:pPr lvl="1"/>
            <a:r>
              <a:rPr lang="pt-BR" smtClean="0"/>
              <a:t>3 molduras: sucesso = 41,7%</a:t>
            </a:r>
          </a:p>
          <a:p>
            <a:pPr lvl="1"/>
            <a:r>
              <a:rPr lang="pt-BR" smtClean="0"/>
              <a:t>4 molduras: sucesso = 50%</a:t>
            </a:r>
          </a:p>
          <a:p>
            <a:r>
              <a:rPr lang="pt-BR" smtClean="0"/>
              <a:t>LRU</a:t>
            </a:r>
          </a:p>
          <a:p>
            <a:pPr lvl="1"/>
            <a:r>
              <a:rPr lang="pt-BR" smtClean="0"/>
              <a:t>3 molduras: sucesso = 16,7%</a:t>
            </a:r>
          </a:p>
          <a:p>
            <a:pPr lvl="1"/>
            <a:r>
              <a:rPr lang="pt-BR" smtClean="0"/>
              <a:t>4 molduras: sucesso = 33,3%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828800"/>
            <a:ext cx="2743200" cy="4401205"/>
          </a:xfrm>
          <a:prstGeom prst="rect">
            <a:avLst/>
          </a:prstGeom>
          <a:solidFill>
            <a:srgbClr val="FF8000"/>
          </a:solidFill>
          <a:effectLst>
            <a:outerShdw blurRad="40000" dist="23000" dir="3540000" rotWithShape="0">
              <a:srgbClr val="9933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HeroicExtremeLeftFacing" fov="4800000">
              <a:rot lat="486000" lon="2070000" rev="21426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rgbClr val="FF0000"/>
                </a:solidFill>
                <a:latin typeface="+mj-lt"/>
                <a:cs typeface="Calibri"/>
              </a:rPr>
              <a:t>É de se esperar que </a:t>
            </a:r>
            <a:r>
              <a:rPr lang="pt-BR" sz="2800" dirty="0">
                <a:solidFill>
                  <a:srgbClr val="FFFF00"/>
                </a:solidFill>
                <a:latin typeface="+mj-lt"/>
                <a:cs typeface="Calibri"/>
              </a:rPr>
              <a:t>quanto mais molduras, maior o sucesso</a:t>
            </a:r>
            <a:r>
              <a:rPr lang="pt-BR" sz="2800" dirty="0">
                <a:solidFill>
                  <a:srgbClr val="FF0000"/>
                </a:solidFill>
                <a:latin typeface="+mj-lt"/>
                <a:cs typeface="Calibri"/>
              </a:rPr>
              <a:t>, ou seja, menor a chance de “falta de página”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Anomalia de Belady</a:t>
            </a:r>
          </a:p>
        </p:txBody>
      </p:sp>
      <p:pic>
        <p:nvPicPr>
          <p:cNvPr id="66563" name="Picture 3" descr="4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93825"/>
            <a:ext cx="6858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5394325"/>
            <a:ext cx="8367712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FIFO com 3 molduras de página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FIFO com 4 molduras de página</a:t>
            </a:r>
          </a:p>
          <a:p>
            <a:pPr>
              <a:lnSpc>
                <a:spcPct val="80000"/>
              </a:lnSpc>
            </a:pPr>
            <a:r>
              <a:rPr lang="en-US" sz="1800" i="1" smtClean="0"/>
              <a:t>P</a:t>
            </a:r>
            <a:r>
              <a:rPr lang="en-US" sz="1800" smtClean="0"/>
              <a:t> mostra quais referências de página causaram faltas de página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7045325" y="1341438"/>
            <a:ext cx="2000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FF00"/>
                </a:solidFill>
                <a:latin typeface="Helvetica" pitchFamily="34" charset="0"/>
              </a:rPr>
              <a:t>Esperado</a:t>
            </a:r>
            <a:r>
              <a:rPr lang="pt-BR">
                <a:latin typeface="Helvetica" pitchFamily="34" charset="0"/>
              </a:rPr>
              <a:t>: quanto mais molduras de página a memória possuir, menos faltas de página o programa terá.</a:t>
            </a:r>
          </a:p>
          <a:p>
            <a:endParaRPr lang="pt-BR">
              <a:latin typeface="Helvetica" pitchFamily="34" charset="0"/>
            </a:endParaRPr>
          </a:p>
          <a:p>
            <a:r>
              <a:rPr lang="pt-BR">
                <a:solidFill>
                  <a:srgbClr val="FF3300"/>
                </a:solidFill>
                <a:latin typeface="Helvetica" pitchFamily="34" charset="0"/>
              </a:rPr>
              <a:t>Anomalia</a:t>
            </a:r>
            <a:r>
              <a:rPr lang="pt-BR">
                <a:latin typeface="Helvetica" pitchFamily="34" charset="0"/>
              </a:rPr>
              <a:t>: neste exemplo, o algoritmo de substituição FIFO tem mais faltas de página (10P) para mais molduras (4)...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Controle de Carga</a:t>
            </a: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Mesmo com um bom projeto, o sistema ainda pode sofrer paginação excessiva (</a:t>
            </a:r>
            <a:r>
              <a:rPr lang="en-US" sz="2400" i="1" smtClean="0"/>
              <a:t>thrashing</a:t>
            </a:r>
            <a:r>
              <a:rPr lang="en-US" sz="2400" smtClean="0"/>
              <a:t>)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Quando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alguns processos precisam de mais memória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mas nenhum processo precisa de menos (ou seja, nenhum pode ceder páginas)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Solução:</a:t>
            </a:r>
            <a:br>
              <a:rPr lang="en-US" sz="2400" smtClean="0"/>
            </a:br>
            <a:r>
              <a:rPr lang="en-US" sz="2400" smtClean="0"/>
              <a:t>Reduzir o número de processos que competem pela memória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levar alguns deles para disco (</a:t>
            </a:r>
            <a:r>
              <a:rPr lang="en-US" sz="2000" i="1" smtClean="0"/>
              <a:t>swap</a:t>
            </a:r>
            <a:r>
              <a:rPr lang="en-US" sz="2000" smtClean="0"/>
              <a:t>) e liberar a memória a eles alocada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FF3300"/>
                </a:solidFill>
              </a:rPr>
              <a:t>reconsiderar grau de multiprogramação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0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0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0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0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300" smtClean="0"/>
              <a:t>Tamanho da página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352550"/>
            <a:ext cx="8401050" cy="474345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en-US" u="sng" smtClean="0"/>
              <a:t>Páginas pequenas</a:t>
            </a:r>
          </a:p>
          <a:p>
            <a:pPr>
              <a:defRPr/>
            </a:pPr>
            <a:r>
              <a:rPr lang="en-US" smtClean="0"/>
              <a:t>Vantagens</a:t>
            </a:r>
          </a:p>
          <a:p>
            <a:pPr lvl="1">
              <a:defRPr/>
            </a:pPr>
            <a:r>
              <a:rPr lang="en-US" smtClean="0"/>
              <a:t>Efeito menor da fragmentação interna</a:t>
            </a:r>
          </a:p>
          <a:p>
            <a:pPr lvl="1">
              <a:defRPr/>
            </a:pPr>
            <a:r>
              <a:rPr lang="en-US" smtClean="0"/>
              <a:t>Se adapta melhor a diversas estruturas de dados e blocos de código</a:t>
            </a:r>
          </a:p>
          <a:p>
            <a:pPr lvl="1">
              <a:buFont typeface="Symbol" pitchFamily="18" charset="2"/>
              <a:buChar char="Þ"/>
              <a:defRPr/>
            </a:pPr>
            <a:r>
              <a:rPr lang="en-US" u="sng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Menos memória desperdiçada</a:t>
            </a:r>
          </a:p>
          <a:p>
            <a:pPr lvl="1">
              <a:buFont typeface="Symbol" pitchFamily="18" charset="2"/>
              <a:buChar char="Þ"/>
              <a:defRPr/>
            </a:pPr>
            <a:endParaRPr lang="en-US" u="sng" smtClean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mtClean="0"/>
              <a:t>Desvantagem</a:t>
            </a:r>
          </a:p>
          <a:p>
            <a:pPr lvl="1">
              <a:defRPr/>
            </a:pPr>
            <a:r>
              <a:rPr lang="en-US" smtClean="0"/>
              <a:t>Tabelas de páginas maiores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300" smtClean="0"/>
              <a:t>Tamanho da página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Overhead da memória devido à fragmentação interna e tabelas de página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Onde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 = tam. médio de um processo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 = tam. da página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 = tam. da entrada na tabela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636838" y="3424238"/>
          <a:ext cx="3554412" cy="1173162"/>
        </p:xfrm>
        <a:graphic>
          <a:graphicData uri="http://schemas.openxmlformats.org/presentationml/2006/ole">
            <p:oleObj spid="_x0000_s1026" name="Equation" r:id="rId4" imgW="1269720" imgH="419040" progId="Equation.DSMT4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0" y="2667000"/>
            <a:ext cx="3276600" cy="1976438"/>
            <a:chOff x="2880" y="1680"/>
            <a:chExt cx="2064" cy="1245"/>
          </a:xfrm>
        </p:grpSpPr>
        <p:sp>
          <p:nvSpPr>
            <p:cNvPr id="1037" name="Oval 6"/>
            <p:cNvSpPr>
              <a:spLocks noChangeArrowheads="1"/>
            </p:cNvSpPr>
            <p:nvPr/>
          </p:nvSpPr>
          <p:spPr bwMode="auto">
            <a:xfrm>
              <a:off x="2880" y="2157"/>
              <a:ext cx="57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Text Box 7"/>
            <p:cNvSpPr txBox="1">
              <a:spLocks noChangeArrowheads="1"/>
            </p:cNvSpPr>
            <p:nvPr/>
          </p:nvSpPr>
          <p:spPr bwMode="auto">
            <a:xfrm>
              <a:off x="3504" y="1680"/>
              <a:ext cx="1440" cy="4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i="0">
                  <a:latin typeface="Tahoma" pitchFamily="34" charset="0"/>
                </a:rPr>
                <a:t>Espaço das tab. de páginas</a:t>
              </a:r>
            </a:p>
          </p:txBody>
        </p:sp>
        <p:sp>
          <p:nvSpPr>
            <p:cNvPr id="1039" name="Line 8"/>
            <p:cNvSpPr>
              <a:spLocks noChangeShapeType="1"/>
            </p:cNvSpPr>
            <p:nvPr/>
          </p:nvSpPr>
          <p:spPr bwMode="auto">
            <a:xfrm flipH="1">
              <a:off x="3264" y="182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562600" y="3424238"/>
            <a:ext cx="3048000" cy="1219200"/>
            <a:chOff x="3504" y="1968"/>
            <a:chExt cx="1920" cy="768"/>
          </a:xfrm>
        </p:grpSpPr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3504" y="1968"/>
              <a:ext cx="480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4224" y="2160"/>
              <a:ext cx="1200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i="0">
                  <a:latin typeface="Tahoma" pitchFamily="34" charset="0"/>
                </a:rPr>
                <a:t>fragmentação</a:t>
              </a:r>
              <a:br>
                <a:rPr lang="en-US" sz="2000" i="0">
                  <a:latin typeface="Tahoma" pitchFamily="34" charset="0"/>
                </a:rPr>
              </a:br>
              <a:r>
                <a:rPr lang="en-US" sz="2000" i="0">
                  <a:latin typeface="Tahoma" pitchFamily="34" charset="0"/>
                </a:rPr>
                <a:t>interna</a:t>
              </a: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H="1" flipV="1">
              <a:off x="3984" y="249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638800" y="4953000"/>
            <a:ext cx="3200400" cy="1052513"/>
            <a:chOff x="3024" y="3072"/>
            <a:chExt cx="2016" cy="663"/>
          </a:xfrm>
        </p:grpSpPr>
        <p:sp>
          <p:nvSpPr>
            <p:cNvPr id="1033" name="Text Box 14"/>
            <p:cNvSpPr txBox="1">
              <a:spLocks noChangeArrowheads="1"/>
            </p:cNvSpPr>
            <p:nvPr/>
          </p:nvSpPr>
          <p:spPr bwMode="auto">
            <a:xfrm>
              <a:off x="3024" y="3072"/>
              <a:ext cx="201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>
                  <a:latin typeface="Tahoma" pitchFamily="34" charset="0"/>
                </a:rPr>
                <a:t>otimizado quando</a:t>
              </a:r>
            </a:p>
          </p:txBody>
        </p:sp>
        <p:graphicFrame>
          <p:nvGraphicFramePr>
            <p:cNvPr id="1027" name="Object 15"/>
            <p:cNvGraphicFramePr>
              <a:graphicFrameLocks noChangeAspect="1"/>
            </p:cNvGraphicFramePr>
            <p:nvPr/>
          </p:nvGraphicFramePr>
          <p:xfrm>
            <a:off x="3456" y="3360"/>
            <a:ext cx="968" cy="375"/>
          </p:xfrm>
          <a:graphic>
            <a:graphicData uri="http://schemas.openxmlformats.org/presentationml/2006/ole">
              <p:oleObj spid="_x0000_s1027" name="Equation" r:id="rId5" imgW="622080" imgH="2412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52400"/>
            <a:ext cx="8782050" cy="1143000"/>
          </a:xfrm>
        </p:spPr>
        <p:txBody>
          <a:bodyPr/>
          <a:lstStyle/>
          <a:p>
            <a:pPr>
              <a:defRPr/>
            </a:pPr>
            <a:r>
              <a:rPr lang="en-US" sz="4300" smtClean="0"/>
              <a:t>Espaços separados para dados e instruções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29250"/>
            <a:ext cx="8534400" cy="8572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a) Espaço único	 b) Espaços separados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573213"/>
            <a:ext cx="8575675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276600" y="1524000"/>
            <a:ext cx="0" cy="3962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64008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557213" y="209550"/>
            <a:ext cx="8586787" cy="628650"/>
          </a:xfrm>
        </p:spPr>
        <p:txBody>
          <a:bodyPr/>
          <a:lstStyle/>
          <a:p>
            <a:pPr>
              <a:defRPr/>
            </a:pPr>
            <a:r>
              <a:rPr lang="en-US" sz="4300" smtClean="0"/>
              <a:t>Páginas compartilhadas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76600" y="1447800"/>
            <a:ext cx="5867400" cy="62865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smtClean="0"/>
              <a:t>Dois processos compartilhando o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smtClean="0"/>
              <a:t>mesmo código e tabela de páginas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22325" y="1731963"/>
            <a:ext cx="387350" cy="1114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/>
              <a:t>A</a:t>
            </a:r>
          </a:p>
          <a:p>
            <a:pPr>
              <a:lnSpc>
                <a:spcPct val="140000"/>
              </a:lnSpc>
            </a:pPr>
            <a:r>
              <a:rPr lang="pt-PT"/>
              <a:t>B</a:t>
            </a:r>
            <a:endParaRPr lang="pt-BR"/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 rot="-5400000">
            <a:off x="2939256" y="4177507"/>
            <a:ext cx="2103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  <a:latin typeface="Helvetica" pitchFamily="34" charset="0"/>
              </a:rPr>
              <a:t>Dados do processo 1</a:t>
            </a:r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 rot="-5400000">
            <a:off x="4820444" y="4175919"/>
            <a:ext cx="210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3300"/>
                </a:solidFill>
                <a:latin typeface="Helvetica" pitchFamily="34" charset="0"/>
              </a:rPr>
              <a:t>Dados do processo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Envolvimento do S.O. com Paginação</a:t>
            </a:r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000" smtClean="0"/>
              <a:t>Criação de processo</a:t>
            </a:r>
          </a:p>
          <a:p>
            <a:pPr marL="914400" lvl="1" indent="-457200"/>
            <a:r>
              <a:rPr lang="en-US" sz="1800" smtClean="0"/>
              <a:t>determina tamanho do programa</a:t>
            </a:r>
          </a:p>
          <a:p>
            <a:pPr marL="914400" lvl="1" indent="-457200"/>
            <a:r>
              <a:rPr lang="en-US" sz="1800" smtClean="0"/>
              <a:t>cria tabela de página</a:t>
            </a:r>
          </a:p>
          <a:p>
            <a:pPr marL="533400" indent="-533400">
              <a:buFontTx/>
              <a:buAutoNum type="arabicPeriod"/>
            </a:pPr>
            <a:r>
              <a:rPr lang="en-US" sz="2000" smtClean="0"/>
              <a:t>Execução de processo</a:t>
            </a:r>
          </a:p>
          <a:p>
            <a:pPr marL="914400" lvl="1" indent="-457200"/>
            <a:r>
              <a:rPr lang="en-US" sz="1800" smtClean="0"/>
              <a:t>Inicia MMU (Unidade de Gerenciamento de Memória) para novos processos</a:t>
            </a:r>
          </a:p>
          <a:p>
            <a:pPr marL="533400" indent="-533400">
              <a:buFontTx/>
              <a:buAutoNum type="arabicPeriod"/>
            </a:pPr>
            <a:r>
              <a:rPr lang="en-US" sz="2000" smtClean="0"/>
              <a:t>Ocorrência de falta de página</a:t>
            </a:r>
          </a:p>
          <a:p>
            <a:pPr marL="914400" lvl="1" indent="-457200"/>
            <a:r>
              <a:rPr lang="en-US" sz="1800" smtClean="0"/>
              <a:t>determina endereço virtual que causou a falta</a:t>
            </a:r>
          </a:p>
          <a:p>
            <a:pPr marL="914400" lvl="1" indent="-457200"/>
            <a:r>
              <a:rPr lang="en-US" sz="1800" smtClean="0"/>
              <a:t>descarta, se necessário, página antiga</a:t>
            </a:r>
          </a:p>
          <a:p>
            <a:pPr marL="914400" lvl="1" indent="-457200"/>
            <a:r>
              <a:rPr lang="en-US" sz="1800" smtClean="0"/>
              <a:t>carrega página requisitada para a memória (</a:t>
            </a:r>
            <a:r>
              <a:rPr lang="en-US" sz="1800" i="1" smtClean="0"/>
              <a:t>swap</a:t>
            </a:r>
            <a:r>
              <a:rPr lang="en-US" sz="1800" smtClean="0"/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sz="2000" smtClean="0"/>
              <a:t>Terminação de processo</a:t>
            </a:r>
          </a:p>
          <a:p>
            <a:pPr marL="914400" lvl="1" indent="-457200"/>
            <a:r>
              <a:rPr lang="en-US" sz="1800" smtClean="0"/>
              <a:t>Libera tabela de páginas, páginas, e espaço em disco que as páginas ocupam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Relocação e Proteção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Não se sabe com certeza onde o programa será carregado na memória</a:t>
            </a:r>
          </a:p>
          <a:p>
            <a:pPr lvl="1"/>
            <a:r>
              <a:rPr lang="en-US" smtClean="0"/>
              <a:t>Localizações de endereços de variáveis e de código de rotinas não podem ser absolutos</a:t>
            </a:r>
          </a:p>
          <a:p>
            <a:endParaRPr lang="en-US" smtClean="0"/>
          </a:p>
          <a:p>
            <a:r>
              <a:rPr lang="en-US" smtClean="0"/>
              <a:t>Uma solução para relocação e proteção: uso de valores base e limite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Lidando com uma falta de página (1)</a:t>
            </a:r>
          </a:p>
        </p:txBody>
      </p:sp>
      <p:sp>
        <p:nvSpPr>
          <p:cNvPr id="2867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mtClean="0"/>
              <a:t>Hardware desvia (</a:t>
            </a:r>
            <a:r>
              <a:rPr lang="en-US" i="1" smtClean="0"/>
              <a:t>trap</a:t>
            </a:r>
            <a:r>
              <a:rPr lang="en-US" smtClean="0"/>
              <a:t>) a execução para o núcleo (</a:t>
            </a:r>
            <a:r>
              <a:rPr lang="en-US" i="1" smtClean="0"/>
              <a:t>kernel</a:t>
            </a:r>
            <a:r>
              <a:rPr lang="en-US" smtClean="0"/>
              <a:t>), salvando o program counter (PC) na pilha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mtClean="0"/>
              <a:t>Uma rotina de código Assembly salva registradores de uso geral e outras informações voláteis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mtClean="0"/>
              <a:t>S.O. determina página virtual requerida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mtClean="0"/>
              <a:t>S.O. valida endereço e escalona remoção da página da memória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mtClean="0"/>
              <a:t>Se página modificada, escreve para o disco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8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Lidando com uma falta de página (2)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 startAt="6"/>
            </a:pPr>
            <a:r>
              <a:rPr lang="en-US" sz="2400" smtClean="0"/>
              <a:t>Quando a moldura está liberada, o SO captura a página requerida no endereço definido no disco (operação de E/S)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6"/>
            </a:pPr>
            <a:r>
              <a:rPr lang="en-US" sz="2400" smtClean="0"/>
              <a:t>Quando a interrupção de disco indica que a página chegou, as tabelas de página são atualizadas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6"/>
            </a:pPr>
            <a:r>
              <a:rPr lang="en-US" sz="2400" smtClean="0"/>
              <a:t>PC aponta para a instrução que provocou a falta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6"/>
            </a:pPr>
            <a:r>
              <a:rPr lang="en-US" sz="2400" smtClean="0"/>
              <a:t>O processo que sentiu a falta de página é escalonado, o SO retorna para a rotina Assembly que o chamou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6"/>
            </a:pPr>
            <a:r>
              <a:rPr lang="en-US" sz="2400" smtClean="0"/>
              <a:t>Esta rotina recarrega os demais registradores e outras informações de estado e retorna para o espaço de usuário para continuar a execução, como se nenhuma falta tivesse ocorrido</a:t>
            </a:r>
          </a:p>
        </p:txBody>
      </p:sp>
      <p:sp>
        <p:nvSpPr>
          <p:cNvPr id="73732" name="Footer Placeholder 3"/>
          <p:cNvSpPr txBox="1">
            <a:spLocks noGrp="1"/>
          </p:cNvSpPr>
          <p:nvPr/>
        </p:nvSpPr>
        <p:spPr bwMode="auto">
          <a:xfrm>
            <a:off x="177800" y="6565900"/>
            <a:ext cx="8712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Times New Roman" pitchFamily="18" charset="0"/>
              </a:rPr>
              <a:t>Tanenbaum, Modern Operating Systems 3 e, (c) 2008 Prentice-Hall, Inc. All rights reserved. 0-13-</a:t>
            </a:r>
            <a:r>
              <a:rPr lang="en-US" sz="1200" b="1">
                <a:solidFill>
                  <a:srgbClr val="898989"/>
                </a:solidFill>
                <a:latin typeface="Times New Roman" pitchFamily="18" charset="0"/>
              </a:rPr>
              <a:t>6006639</a:t>
            </a:r>
            <a:endParaRPr lang="en-US" sz="120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Lidando com uma falta de página: resumo</a:t>
            </a:r>
            <a:endParaRPr lang="pt-BR" sz="3200"/>
          </a:p>
        </p:txBody>
      </p:sp>
      <p:pic>
        <p:nvPicPr>
          <p:cNvPr id="2959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39888"/>
            <a:ext cx="84963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Fixação de Páginas na Memória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Memória virtual e E/S interagem ocasionalmente</a:t>
            </a:r>
          </a:p>
          <a:p>
            <a:r>
              <a:rPr lang="en-US" sz="2400" smtClean="0"/>
              <a:t>Processo (1) emite chamada ao sistema para ler do disco para o </a:t>
            </a:r>
            <a:r>
              <a:rPr lang="en-US" sz="2400" i="1" smtClean="0"/>
              <a:t>buffer</a:t>
            </a:r>
          </a:p>
          <a:p>
            <a:pPr lvl="1"/>
            <a:r>
              <a:rPr lang="en-US" sz="2000" smtClean="0"/>
              <a:t>enquanto espera pela E/S, outro processo (2) inicia</a:t>
            </a:r>
          </a:p>
          <a:p>
            <a:pPr lvl="1"/>
            <a:r>
              <a:rPr lang="en-US" sz="2000" smtClean="0"/>
              <a:t>ocorre uma falta de página para o processo 2</a:t>
            </a:r>
          </a:p>
          <a:p>
            <a:pPr lvl="1"/>
            <a:r>
              <a:rPr lang="en-US" sz="2000" i="1" smtClean="0"/>
              <a:t>buffer</a:t>
            </a:r>
            <a:r>
              <a:rPr lang="en-US" sz="2000" smtClean="0"/>
              <a:t> do processo 1 pode ser escolhido para ser levado para disco – </a:t>
            </a:r>
            <a:r>
              <a:rPr lang="en-US" sz="2000" smtClean="0">
                <a:solidFill>
                  <a:srgbClr val="FF3300"/>
                </a:solidFill>
              </a:rPr>
              <a:t>problema!</a:t>
            </a:r>
          </a:p>
          <a:p>
            <a:r>
              <a:rPr lang="en-US" sz="2400" smtClean="0"/>
              <a:t>Solução possível</a:t>
            </a:r>
          </a:p>
          <a:p>
            <a:pPr lvl="1"/>
            <a:r>
              <a:rPr lang="en-US" sz="2000" smtClean="0"/>
              <a:t>Fixação de páginas envolvidas com E/S na memória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657225"/>
          </a:xfrm>
        </p:spPr>
        <p:txBody>
          <a:bodyPr/>
          <a:lstStyle/>
          <a:p>
            <a:pPr>
              <a:defRPr/>
            </a:pPr>
            <a:r>
              <a:rPr lang="en-US" sz="2800"/>
              <a:t>Memória Secundária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5138" y="5695950"/>
            <a:ext cx="5657850" cy="68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smtClean="0"/>
              <a:t>(a) Paginação para uma área de troca estática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smtClean="0"/>
              <a:t>(b) Páginas alocadas dinamicamente em disco</a:t>
            </a:r>
            <a:endParaRPr lang="en-US" sz="1800" smtClean="0"/>
          </a:p>
        </p:txBody>
      </p:sp>
      <p:pic>
        <p:nvPicPr>
          <p:cNvPr id="76804" name="Picture 4" descr="4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12850"/>
            <a:ext cx="80010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Tópicos</a:t>
            </a:r>
            <a:endParaRPr lang="pt-B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rgbClr val="7F7F7F"/>
                </a:solidFill>
              </a:rPr>
              <a:t>Gerenciamento básico de memória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rgbClr val="7F7F7F"/>
                </a:solidFill>
              </a:rPr>
              <a:t>Troca de processos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rgbClr val="7F7F7F"/>
                </a:solidFill>
              </a:rPr>
              <a:t>Memória virtual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rgbClr val="7F7F7F"/>
                </a:solidFill>
              </a:rPr>
              <a:t>Paginação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rgbClr val="7F7F7F"/>
                </a:solidFill>
              </a:rPr>
              <a:t>Aceleração da paginação</a:t>
            </a:r>
          </a:p>
          <a:p>
            <a:pPr>
              <a:buFont typeface="Wingdings" pitchFamily="2" charset="2"/>
              <a:buChar char="ü"/>
            </a:pPr>
            <a:r>
              <a:rPr lang="en-US" smtClean="0">
                <a:solidFill>
                  <a:srgbClr val="7F7F7F"/>
                </a:solidFill>
              </a:rPr>
              <a:t>Substituição de páginas</a:t>
            </a:r>
          </a:p>
          <a:p>
            <a:r>
              <a:rPr lang="en-US" smtClean="0"/>
              <a:t>Segmentação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/>
              <a:t>Segmentação (1)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5589588"/>
            <a:ext cx="8394700" cy="938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Espaço de endereçamento unidimensional com tabelas crescentes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Uma tabela podem “colidir”, entrar no espaço da outra</a:t>
            </a:r>
          </a:p>
        </p:txBody>
      </p:sp>
      <p:pic>
        <p:nvPicPr>
          <p:cNvPr id="78852" name="Picture 4" descr="4_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36650"/>
            <a:ext cx="4572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148263" y="2924175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Helvetica" pitchFamily="34" charset="0"/>
              </a:rPr>
              <a:t>- que contém a análise sintática do programa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600325" y="5013325"/>
            <a:ext cx="779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Helvetica" pitchFamily="34" charset="0"/>
              </a:rPr>
              <a:t>variáveis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22950"/>
            <a:ext cx="9086850" cy="4857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smtClean="0"/>
              <a:t>Permite que cada tabela cresça ou encolha, independentemente</a:t>
            </a:r>
          </a:p>
        </p:txBody>
      </p:sp>
      <p:pic>
        <p:nvPicPr>
          <p:cNvPr id="79875" name="Picture 4" descr="4_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87463"/>
            <a:ext cx="87852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57288"/>
          </a:xfrm>
        </p:spPr>
        <p:txBody>
          <a:bodyPr/>
          <a:lstStyle/>
          <a:p>
            <a:pPr>
              <a:defRPr/>
            </a:pPr>
            <a:r>
              <a:rPr lang="en-US" sz="3500" dirty="0" err="1" smtClean="0">
                <a:solidFill>
                  <a:schemeClr val="tx1"/>
                </a:solidFill>
              </a:rPr>
              <a:t>Segmentação</a:t>
            </a:r>
            <a:r>
              <a:rPr lang="en-US" sz="3500" dirty="0" smtClean="0">
                <a:solidFill>
                  <a:schemeClr val="tx1"/>
                </a:solidFill>
              </a:rPr>
              <a:t/>
            </a:r>
            <a:br>
              <a:rPr lang="en-US" sz="3500" dirty="0" smtClean="0">
                <a:solidFill>
                  <a:schemeClr val="tx1"/>
                </a:solidFill>
              </a:rPr>
            </a:br>
            <a:r>
              <a:rPr lang="en-US" sz="4300" dirty="0" err="1" smtClean="0"/>
              <a:t>Segmentos</a:t>
            </a:r>
            <a:r>
              <a:rPr lang="en-US" sz="4300" dirty="0" smtClean="0"/>
              <a:t> </a:t>
            </a:r>
            <a:r>
              <a:rPr lang="en-US" sz="4300" dirty="0" err="1" smtClean="0"/>
              <a:t>Dinâmicos</a:t>
            </a:r>
            <a:endParaRPr lang="en-US" sz="4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en-US" sz="2400"/>
              <a:t>Comparação entre paginação e segmentação</a:t>
            </a:r>
          </a:p>
        </p:txBody>
      </p:sp>
      <p:pic>
        <p:nvPicPr>
          <p:cNvPr id="80899" name="Picture 3" descr="4_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8388"/>
            <a:ext cx="685800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/>
              <a:t>Segmentação com Paginação:</a:t>
            </a:r>
            <a:br>
              <a:rPr lang="en-US"/>
            </a:br>
            <a:r>
              <a:rPr lang="en-US"/>
              <a:t> MULTICS (1)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4953000" cy="106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z="2000" b="1" smtClean="0"/>
              <a:t>Descritores de segmentos apontam para tabelas de páginas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z="2000" b="1" smtClean="0"/>
              <a:t>Descritor de segmento</a:t>
            </a:r>
          </a:p>
        </p:txBody>
      </p:sp>
      <p:pic>
        <p:nvPicPr>
          <p:cNvPr id="81924" name="Picture 10" descr="C:\Documents and Settings\All Users\Documentos\CompanionSan\Tanenbaum\transparencias\traduzidas\figuras\cap4\4_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029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90488"/>
            <a:ext cx="8585200" cy="628650"/>
          </a:xfrm>
        </p:spPr>
        <p:txBody>
          <a:bodyPr/>
          <a:lstStyle/>
          <a:p>
            <a:pPr>
              <a:defRPr/>
            </a:pPr>
            <a:r>
              <a:rPr lang="pt-BR" sz="2700" dirty="0" smtClean="0">
                <a:solidFill>
                  <a:schemeClr val="tx1"/>
                </a:solidFill>
              </a:rPr>
              <a:t>Execução de um programa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Ambiente </a:t>
            </a:r>
            <a:r>
              <a:rPr lang="pt-BR" dirty="0" err="1" smtClean="0"/>
              <a:t>monoprocesso</a:t>
            </a:r>
            <a:endParaRPr lang="pt-B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63688"/>
            <a:ext cx="8591550" cy="4379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 smtClean="0"/>
              <a:t>Programa executa numa posição conhecida de memória</a:t>
            </a:r>
          </a:p>
          <a:p>
            <a:pPr>
              <a:lnSpc>
                <a:spcPct val="90000"/>
              </a:lnSpc>
            </a:pPr>
            <a:r>
              <a:rPr lang="pt-BR" sz="2400" b="1" smtClean="0"/>
              <a:t>Compilador conhece o endereço inicial onde o programa será executado (geração de código absoluto)</a:t>
            </a:r>
          </a:p>
          <a:p>
            <a:pPr>
              <a:lnSpc>
                <a:spcPct val="90000"/>
              </a:lnSpc>
            </a:pPr>
            <a:r>
              <a:rPr lang="pt-BR" sz="2400" b="1" smtClean="0"/>
              <a:t>Requer recompilação se endereço de execução mudar</a:t>
            </a:r>
          </a:p>
          <a:p>
            <a:pPr>
              <a:lnSpc>
                <a:spcPct val="90000"/>
              </a:lnSpc>
            </a:pPr>
            <a:endParaRPr lang="pt-BR" sz="2400" b="1" smtClean="0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762000" y="3733800"/>
            <a:ext cx="3384550" cy="2647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b="1" i="0">
                <a:solidFill>
                  <a:schemeClr val="bg2"/>
                </a:solidFill>
              </a:rPr>
              <a:t>	AJMP  teste</a:t>
            </a:r>
          </a:p>
          <a:p>
            <a:r>
              <a:rPr lang="pt-BR" b="1" i="0">
                <a:solidFill>
                  <a:schemeClr val="bg2"/>
                </a:solidFill>
              </a:rPr>
              <a:t>	CALL   func</a:t>
            </a:r>
          </a:p>
          <a:p>
            <a:r>
              <a:rPr lang="pt-BR" b="1" i="0">
                <a:solidFill>
                  <a:schemeClr val="bg2"/>
                </a:solidFill>
              </a:rPr>
              <a:t>...</a:t>
            </a:r>
          </a:p>
          <a:p>
            <a:r>
              <a:rPr lang="pt-BR" b="1" i="0">
                <a:solidFill>
                  <a:schemeClr val="bg2"/>
                </a:solidFill>
              </a:rPr>
              <a:t>func	ADD	  r1, r2, r3</a:t>
            </a:r>
          </a:p>
          <a:p>
            <a:r>
              <a:rPr lang="pt-BR" b="1" i="0">
                <a:solidFill>
                  <a:schemeClr val="bg2"/>
                </a:solidFill>
              </a:rPr>
              <a:t>	RET</a:t>
            </a:r>
          </a:p>
          <a:p>
            <a:r>
              <a:rPr lang="pt-BR" b="1" i="0">
                <a:solidFill>
                  <a:schemeClr val="bg2"/>
                </a:solidFill>
              </a:rPr>
              <a:t>...</a:t>
            </a:r>
          </a:p>
          <a:p>
            <a:r>
              <a:rPr lang="pt-BR" b="1" i="0">
                <a:solidFill>
                  <a:schemeClr val="bg2"/>
                </a:solidFill>
              </a:rPr>
              <a:t>teste	SUB	r1, r2, r3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8200" y="3733800"/>
            <a:ext cx="4603750" cy="2743200"/>
            <a:chOff x="2928" y="2352"/>
            <a:chExt cx="2900" cy="1728"/>
          </a:xfrm>
        </p:grpSpPr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3408" y="2352"/>
              <a:ext cx="2420" cy="16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b="1" i="0">
                  <a:solidFill>
                    <a:schemeClr val="bg2"/>
                  </a:solidFill>
                </a:rPr>
                <a:t>0800	AJMP  0950</a:t>
              </a:r>
            </a:p>
            <a:p>
              <a:r>
                <a:rPr lang="pt-BR" b="1" i="0">
                  <a:solidFill>
                    <a:schemeClr val="bg2"/>
                  </a:solidFill>
                </a:rPr>
                <a:t>0803	CALL   0900</a:t>
              </a:r>
            </a:p>
            <a:p>
              <a:r>
                <a:rPr lang="pt-BR" b="1" i="0">
                  <a:solidFill>
                    <a:schemeClr val="bg2"/>
                  </a:solidFill>
                </a:rPr>
                <a:t>...</a:t>
              </a:r>
            </a:p>
            <a:p>
              <a:r>
                <a:rPr lang="pt-BR" b="1" i="0">
                  <a:solidFill>
                    <a:schemeClr val="bg2"/>
                  </a:solidFill>
                </a:rPr>
                <a:t>0900	ADD	  r1, r2, r3</a:t>
              </a:r>
            </a:p>
            <a:p>
              <a:r>
                <a:rPr lang="pt-BR" b="1" i="0">
                  <a:solidFill>
                    <a:schemeClr val="bg2"/>
                  </a:solidFill>
                </a:rPr>
                <a:t>0902	RET</a:t>
              </a:r>
            </a:p>
            <a:p>
              <a:r>
                <a:rPr lang="pt-BR" b="1" i="0">
                  <a:solidFill>
                    <a:schemeClr val="bg2"/>
                  </a:solidFill>
                </a:rPr>
                <a:t> ...</a:t>
              </a:r>
            </a:p>
            <a:p>
              <a:r>
                <a:rPr lang="pt-BR" b="1" i="0">
                  <a:solidFill>
                    <a:schemeClr val="bg2"/>
                  </a:solidFill>
                </a:rPr>
                <a:t>0950	SUB	r1, r2, r3 	</a:t>
              </a: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2928" y="2352"/>
              <a:ext cx="0" cy="17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6124575"/>
            <a:ext cx="8058150" cy="6572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 smtClean="0"/>
              <a:t>	Conversão de um endereço MULTICS de duas partes em um endereço da memória principal</a:t>
            </a: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/>
              <a:t>Segmentação com Paginação:</a:t>
            </a:r>
            <a:br>
              <a:rPr lang="en-US"/>
            </a:br>
            <a:r>
              <a:rPr lang="en-US"/>
              <a:t>MULTICS (2)</a:t>
            </a:r>
          </a:p>
        </p:txBody>
      </p:sp>
      <p:pic>
        <p:nvPicPr>
          <p:cNvPr id="82948" name="Picture 8" descr="C:\Documents and Settings\All Users\Documentos\CompanionSan\Tanenbaum\transparencias\traduzidas\figuras\cap4\4_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57538"/>
            <a:ext cx="79041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8" descr="C:\Documents and Settings\All Users\Documentos\CompanionSan\Tanenbaum\transparencias\traduzidas\figuras\cap4\4_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93825"/>
            <a:ext cx="5181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2476500"/>
            <a:ext cx="7772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kern="0">
                <a:latin typeface="Arial" charset="0"/>
                <a:ea typeface="ＭＳ Ｐゴシック" charset="-128"/>
                <a:cs typeface="ＭＳ Ｐゴシック" charset="-128"/>
              </a:rPr>
              <a:t>Um endereço virtual de 34 bits no MULTICS</a:t>
            </a:r>
            <a:endParaRPr lang="en-US" sz="2000" kern="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1" name="TextBox 7"/>
          <p:cNvSpPr txBox="1">
            <a:spLocks noChangeArrowheads="1"/>
          </p:cNvSpPr>
          <p:nvPr/>
        </p:nvSpPr>
        <p:spPr bwMode="auto">
          <a:xfrm>
            <a:off x="6705600" y="4787900"/>
            <a:ext cx="706438" cy="2778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Palavra</a:t>
            </a:r>
          </a:p>
        </p:txBody>
      </p:sp>
      <p:sp>
        <p:nvSpPr>
          <p:cNvPr id="82952" name="TextBox 8"/>
          <p:cNvSpPr txBox="1">
            <a:spLocks noChangeArrowheads="1"/>
          </p:cNvSpPr>
          <p:nvPr/>
        </p:nvSpPr>
        <p:spPr bwMode="auto">
          <a:xfrm>
            <a:off x="6705600" y="5918200"/>
            <a:ext cx="663575" cy="277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Página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Conceitos Importantes</a:t>
            </a:r>
            <a:br>
              <a:rPr lang="pt-BR" dirty="0" smtClean="0"/>
            </a:br>
            <a:r>
              <a:rPr lang="pt-BR" dirty="0" smtClean="0"/>
              <a:t>:: comentários ::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pt-BR" dirty="0" smtClean="0"/>
              <a:t>Hierarquia de memórias</a:t>
            </a:r>
          </a:p>
          <a:p>
            <a:pPr>
              <a:defRPr/>
            </a:pPr>
            <a:r>
              <a:rPr lang="pt-BR" dirty="0" err="1" smtClean="0"/>
              <a:t>Relocação</a:t>
            </a:r>
            <a:r>
              <a:rPr lang="pt-BR" dirty="0" smtClean="0"/>
              <a:t> e Proteção</a:t>
            </a:r>
          </a:p>
          <a:p>
            <a:pPr>
              <a:defRPr/>
            </a:pPr>
            <a:r>
              <a:rPr lang="pt-BR" i="1" dirty="0" smtClean="0"/>
              <a:t>Swapping </a:t>
            </a:r>
            <a:r>
              <a:rPr lang="pt-BR" dirty="0" smtClean="0"/>
              <a:t>(troca de processos na memória)</a:t>
            </a:r>
          </a:p>
          <a:p>
            <a:pPr>
              <a:defRPr/>
            </a:pPr>
            <a:r>
              <a:rPr lang="pt-BR" dirty="0" smtClean="0"/>
              <a:t>Mapa de bits</a:t>
            </a:r>
          </a:p>
          <a:p>
            <a:pPr>
              <a:defRPr/>
            </a:pPr>
            <a:r>
              <a:rPr lang="pt-BR" dirty="0" smtClean="0"/>
              <a:t>Página</a:t>
            </a:r>
          </a:p>
          <a:p>
            <a:pPr>
              <a:defRPr/>
            </a:pPr>
            <a:r>
              <a:rPr lang="pt-BR" dirty="0" smtClean="0"/>
              <a:t>Memória virtual</a:t>
            </a:r>
          </a:p>
          <a:p>
            <a:pPr>
              <a:defRPr/>
            </a:pPr>
            <a:r>
              <a:rPr lang="pt-BR" dirty="0" smtClean="0"/>
              <a:t>Paginação (</a:t>
            </a:r>
            <a:r>
              <a:rPr lang="pt-BR" i="1" dirty="0" err="1" smtClean="0"/>
              <a:t>paging</a:t>
            </a:r>
            <a:r>
              <a:rPr lang="pt-BR" dirty="0" smtClean="0"/>
              <a:t>), falta de página (</a:t>
            </a:r>
            <a:r>
              <a:rPr lang="pt-BR" i="1" dirty="0" err="1" smtClean="0"/>
              <a:t>page</a:t>
            </a:r>
            <a:r>
              <a:rPr lang="pt-BR" i="1" dirty="0" smtClean="0"/>
              <a:t> </a:t>
            </a:r>
            <a:r>
              <a:rPr lang="pt-BR" i="1" dirty="0" err="1" smtClean="0"/>
              <a:t>fault</a:t>
            </a:r>
            <a:r>
              <a:rPr lang="pt-BR" dirty="0" smtClean="0"/>
              <a:t>)</a:t>
            </a:r>
          </a:p>
          <a:p>
            <a:pPr>
              <a:defRPr/>
            </a:pPr>
            <a:r>
              <a:rPr lang="pt-BR" dirty="0" smtClean="0"/>
              <a:t>Moldura de página</a:t>
            </a:r>
          </a:p>
          <a:p>
            <a:pPr>
              <a:defRPr/>
            </a:pPr>
            <a:r>
              <a:rPr lang="pt-BR" dirty="0" smtClean="0"/>
              <a:t>Grau de </a:t>
            </a:r>
            <a:r>
              <a:rPr lang="pt-BR" dirty="0" err="1" smtClean="0"/>
              <a:t>multiprogramação</a:t>
            </a:r>
            <a:endParaRPr lang="pt-BR" dirty="0" smtClean="0"/>
          </a:p>
          <a:p>
            <a:pPr>
              <a:defRPr/>
            </a:pPr>
            <a:r>
              <a:rPr lang="pt-BR" dirty="0" smtClean="0"/>
              <a:t>Segmentação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Conclusões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Na forma mais simples de memória virtual, cada espaço de endereçamento de um processo é dividido em páginas de tamanho uniforme, que podem ser colocadas em qualquer moldura de página disponível na memória</a:t>
            </a:r>
          </a:p>
          <a:p>
            <a:r>
              <a:rPr lang="pt-BR" smtClean="0"/>
              <a:t>Dois dos melhores algoritmos de substituição de páginas são o Envelhecimento (aging) e o WSClock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Conclusões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smtClean="0"/>
              <a:t>No projeto de sistemas de paginação, a escolha de um algoritmo não é suficiente</a:t>
            </a:r>
          </a:p>
          <a:p>
            <a:pPr lvl="1">
              <a:buFontTx/>
              <a:buNone/>
            </a:pPr>
            <a:r>
              <a:rPr lang="pt-BR" sz="1800" smtClean="0"/>
              <a:t>Outras considerações:</a:t>
            </a:r>
          </a:p>
          <a:p>
            <a:pPr lvl="1"/>
            <a:r>
              <a:rPr lang="pt-BR" sz="1800" smtClean="0"/>
              <a:t>Política de alocação</a:t>
            </a:r>
          </a:p>
          <a:p>
            <a:pPr lvl="2"/>
            <a:r>
              <a:rPr lang="pt-BR" sz="1600" smtClean="0"/>
              <a:t>Determina quantas molduras de páginas cada processo pode manter na memória principal</a:t>
            </a:r>
          </a:p>
          <a:p>
            <a:pPr lvl="1"/>
            <a:r>
              <a:rPr lang="pt-BR" sz="1800" smtClean="0"/>
              <a:t>Tamanho de página</a:t>
            </a:r>
          </a:p>
          <a:p>
            <a:r>
              <a:rPr lang="pt-BR" sz="2000" smtClean="0"/>
              <a:t>Segmentação ajuda a lidar com estruturas de dados que mudam de tamanho durante a execução e</a:t>
            </a:r>
          </a:p>
          <a:p>
            <a:pPr lvl="1"/>
            <a:r>
              <a:rPr lang="pt-BR" sz="1800" smtClean="0"/>
              <a:t>simplifica o compartilhamento</a:t>
            </a:r>
          </a:p>
          <a:p>
            <a:pPr lvl="1"/>
            <a:r>
              <a:rPr lang="pt-BR" sz="1800" smtClean="0"/>
              <a:t>permite proteção diferente para segmentos diferentes</a:t>
            </a:r>
          </a:p>
          <a:p>
            <a:r>
              <a:rPr lang="pt-BR" sz="2000" smtClean="0"/>
              <a:t>Segmentação e paginação podem ser combinados para fornecer uma memória virtual de duas dimensões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20638"/>
            <a:ext cx="8585200" cy="628650"/>
          </a:xfrm>
        </p:spPr>
        <p:txBody>
          <a:bodyPr/>
          <a:lstStyle/>
          <a:p>
            <a:pPr>
              <a:defRPr/>
            </a:pPr>
            <a:r>
              <a:rPr lang="pt-BR" sz="2700" dirty="0" smtClean="0">
                <a:solidFill>
                  <a:schemeClr val="tx1"/>
                </a:solidFill>
              </a:rPr>
              <a:t>Execução de um programa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Ambiente </a:t>
            </a:r>
            <a:r>
              <a:rPr lang="pt-BR" dirty="0" err="1" smtClean="0"/>
              <a:t>multiprocesso</a:t>
            </a:r>
            <a:r>
              <a:rPr lang="pt-BR" dirty="0" smtClean="0"/>
              <a:t> =&gt; </a:t>
            </a:r>
            <a:r>
              <a:rPr lang="pt-BR" u="sng" dirty="0" err="1" smtClean="0"/>
              <a:t>Relocação</a:t>
            </a:r>
            <a:endParaRPr lang="pt-B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2020888"/>
            <a:ext cx="8591550" cy="4379912"/>
          </a:xfrm>
        </p:spPr>
        <p:txBody>
          <a:bodyPr/>
          <a:lstStyle/>
          <a:p>
            <a:r>
              <a:rPr lang="pt-BR" sz="2400" b="1" smtClean="0"/>
              <a:t>Programa executa numa posição desconhecida em tempo de compilação</a:t>
            </a:r>
          </a:p>
          <a:p>
            <a:r>
              <a:rPr lang="pt-BR" sz="2400" b="1" smtClean="0"/>
              <a:t>Compilador gera código relocável, </a:t>
            </a:r>
            <a:r>
              <a:rPr lang="pt-BR" sz="2400" b="1" u="sng" smtClean="0"/>
              <a:t>ou</a:t>
            </a:r>
            <a:endParaRPr lang="pt-BR" sz="2400" b="1" smtClean="0"/>
          </a:p>
          <a:p>
            <a:r>
              <a:rPr lang="pt-BR" sz="2400" b="1" smtClean="0"/>
              <a:t>Há suporte de hardware para relocação (registradores de base)</a:t>
            </a:r>
          </a:p>
          <a:p>
            <a:endParaRPr lang="pt-BR" sz="2400" b="1" smtClean="0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3124200" y="4267200"/>
            <a:ext cx="2895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pt-BR"/>
              <a:t>Endereço virtual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3124200" y="5105400"/>
            <a:ext cx="2895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pt-BR"/>
              <a:t>Endereço inicial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pt-BR"/>
              <a:t>Endereço físico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4327525" y="4664075"/>
            <a:ext cx="42227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320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1272" name="AutoShape 12"/>
          <p:cNvSpPr>
            <a:spLocks noChangeArrowheads="1"/>
          </p:cNvSpPr>
          <p:nvPr/>
        </p:nvSpPr>
        <p:spPr bwMode="auto">
          <a:xfrm>
            <a:off x="4267200" y="57150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pcol">
  <a:themeElements>
    <a:clrScheme name="">
      <a:dk1>
        <a:srgbClr val="0000FF"/>
      </a:dk1>
      <a:lt1>
        <a:srgbClr val="FFFFFF"/>
      </a:lt1>
      <a:dk2>
        <a:srgbClr val="FF0000"/>
      </a:dk2>
      <a:lt2>
        <a:srgbClr val="050000"/>
      </a:lt2>
      <a:accent1>
        <a:srgbClr val="00FFFF"/>
      </a:accent1>
      <a:accent2>
        <a:srgbClr val="FFFF00"/>
      </a:accent2>
      <a:accent3>
        <a:srgbClr val="FFFFFF"/>
      </a:accent3>
      <a:accent4>
        <a:srgbClr val="0000DA"/>
      </a:accent4>
      <a:accent5>
        <a:srgbClr val="AAFFFF"/>
      </a:accent5>
      <a:accent6>
        <a:srgbClr val="E7E700"/>
      </a:accent6>
      <a:hlink>
        <a:srgbClr val="FF8000"/>
      </a:hlink>
      <a:folHlink>
        <a:srgbClr val="FF00FF"/>
      </a:folHlink>
    </a:clrScheme>
    <a:fontScheme name="transpc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pco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co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C:\MSOffice\Modelos\transpcol.pot</Template>
  <TotalTime>3821</TotalTime>
  <Pages>1</Pages>
  <Words>3825</Words>
  <Application>Microsoft Office PowerPoint</Application>
  <PresentationFormat>On-screen Show (4:3)</PresentationFormat>
  <Paragraphs>1478</Paragraphs>
  <Slides>83</Slides>
  <Notes>58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5" baseType="lpstr">
      <vt:lpstr>Arial</vt:lpstr>
      <vt:lpstr>Monotype Sorts</vt:lpstr>
      <vt:lpstr>Times New Roman</vt:lpstr>
      <vt:lpstr>Forte</vt:lpstr>
      <vt:lpstr>Lucida Calligraphy</vt:lpstr>
      <vt:lpstr>Wingdings</vt:lpstr>
      <vt:lpstr>Helvetica</vt:lpstr>
      <vt:lpstr>Symbol</vt:lpstr>
      <vt:lpstr>Tahoma</vt:lpstr>
      <vt:lpstr>ＭＳ Ｐゴシック</vt:lpstr>
      <vt:lpstr>transpcol</vt:lpstr>
      <vt:lpstr>MathType 4.0 Equation</vt:lpstr>
      <vt:lpstr>Organização de Computadores e Sistemas Operacionais</vt:lpstr>
      <vt:lpstr>Memória Virtual</vt:lpstr>
      <vt:lpstr>Gerenciamento de Memória </vt:lpstr>
      <vt:lpstr>O que ocorre para que um programa seja executado?</vt:lpstr>
      <vt:lpstr>Software</vt:lpstr>
      <vt:lpstr>Execução de um programa Ambiente monoprocesso</vt:lpstr>
      <vt:lpstr>Relocação e Proteção</vt:lpstr>
      <vt:lpstr>Execução de um programa Ambiente monoprocesso</vt:lpstr>
      <vt:lpstr>Execução de um programa Ambiente multiprocesso =&gt; Relocação</vt:lpstr>
      <vt:lpstr>Registradores Base e Limite</vt:lpstr>
      <vt:lpstr>Swapping: Troca de Processos (1)</vt:lpstr>
      <vt:lpstr>Troca de Processos (2)</vt:lpstr>
      <vt:lpstr>Multiproc. com partições variáveis  Alocação de espaço extra</vt:lpstr>
      <vt:lpstr>Gerenciamento de Memória com  Mapas de Bits</vt:lpstr>
      <vt:lpstr>Multiprogramação  com Partições Fixas</vt:lpstr>
      <vt:lpstr>Multiprocessamento Partições fixas e variáveis</vt:lpstr>
      <vt:lpstr>Software</vt:lpstr>
      <vt:lpstr>Memória Virtual</vt:lpstr>
      <vt:lpstr> Hierarquia de Memória</vt:lpstr>
      <vt:lpstr>Princípio da Localidade</vt:lpstr>
      <vt:lpstr>Memória Virtual Unidade de Gerenciamento de Memória</vt:lpstr>
      <vt:lpstr>Hierarquia de Memória</vt:lpstr>
      <vt:lpstr>Hierarquia de Memória</vt:lpstr>
      <vt:lpstr>Paginação Exemplo de tradução</vt:lpstr>
      <vt:lpstr>Ttradução de Endereços</vt:lpstr>
      <vt:lpstr>Paginação (3): Relação entre endereços virtuais e endereços de memória física dada pela tabela de páginas</vt:lpstr>
      <vt:lpstr>Entrada típica de uma tabela de páginas</vt:lpstr>
      <vt:lpstr>Tópicos</vt:lpstr>
      <vt:lpstr>Acelerando a Paginação</vt:lpstr>
      <vt:lpstr>Memória Associativa ou TLB (Translation Lookaside Buffers)</vt:lpstr>
      <vt:lpstr>Tabelas de Páginas Multi-Níveis</vt:lpstr>
      <vt:lpstr>Tópicos</vt:lpstr>
      <vt:lpstr>Paginação O que fazer quando há falta de página?</vt:lpstr>
      <vt:lpstr>Substituição de Páginas</vt:lpstr>
      <vt:lpstr>Substituição de Páginas: Algoritmos</vt:lpstr>
      <vt:lpstr>Primeira a Entrar, Primeira a Sair (FIFO)</vt:lpstr>
      <vt:lpstr>Não Usada Recentemente (NUR/NRU)</vt:lpstr>
      <vt:lpstr>Segunda Chance (SC)</vt:lpstr>
      <vt:lpstr>Menos Recentemente  Usada (MRU/LRU) </vt:lpstr>
      <vt:lpstr>Conjunto de Trabalho (WS)</vt:lpstr>
      <vt:lpstr>Relógio</vt:lpstr>
      <vt:lpstr>WSClock</vt:lpstr>
      <vt:lpstr>O Algoritmo Ótimo!</vt:lpstr>
      <vt:lpstr>Revisão dos Algoritmos de  Substituição de Página</vt:lpstr>
      <vt:lpstr>No. de molduras de páginas x No. de faltas de página :: Comparação ::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Comparação</vt:lpstr>
      <vt:lpstr>Anomalia de Belady</vt:lpstr>
      <vt:lpstr>Controle de Carga</vt:lpstr>
      <vt:lpstr>Tamanho da página</vt:lpstr>
      <vt:lpstr>Tamanho da página</vt:lpstr>
      <vt:lpstr>Espaços separados para dados e instruções</vt:lpstr>
      <vt:lpstr>Páginas compartilhadas</vt:lpstr>
      <vt:lpstr>Envolvimento do S.O. com Paginação</vt:lpstr>
      <vt:lpstr>Lidando com uma falta de página (1)</vt:lpstr>
      <vt:lpstr>Lidando com uma falta de página (2)</vt:lpstr>
      <vt:lpstr>Lidando com uma falta de página: resumo</vt:lpstr>
      <vt:lpstr>Fixação de Páginas na Memória</vt:lpstr>
      <vt:lpstr>Memória Secundária</vt:lpstr>
      <vt:lpstr>Tópicos</vt:lpstr>
      <vt:lpstr>Segmentação (1)</vt:lpstr>
      <vt:lpstr>Segmentação Segmentos Dinâmicos</vt:lpstr>
      <vt:lpstr>Comparação entre paginação e segmentação</vt:lpstr>
      <vt:lpstr>Segmentação com Paginação:  MULTICS (1)</vt:lpstr>
      <vt:lpstr>Segmentação com Paginação: MULTICS (2)</vt:lpstr>
      <vt:lpstr>Conceitos Importantes :: comentários ::</vt:lpstr>
      <vt:lpstr>Conclusões</vt:lpstr>
      <vt:lpstr>Conclusões</vt:lpstr>
    </vt:vector>
  </TitlesOfParts>
  <Company>Departamento de Informática - 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de Computadores: Introdução</dc:title>
  <dc:subject/>
  <dc:creator>GRECO - DI/UFPE</dc:creator>
  <cp:keywords/>
  <dc:description/>
  <cp:lastModifiedBy>Sergio Cavalcante</cp:lastModifiedBy>
  <cp:revision>105</cp:revision>
  <cp:lastPrinted>1998-03-02T18:18:20Z</cp:lastPrinted>
  <dcterms:created xsi:type="dcterms:W3CDTF">1996-10-24T17:38:04Z</dcterms:created>
  <dcterms:modified xsi:type="dcterms:W3CDTF">2012-05-22T00:48:34Z</dcterms:modified>
</cp:coreProperties>
</file>