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57"/>
  </p:notesMasterIdLst>
  <p:sldIdLst>
    <p:sldId id="256" r:id="rId3"/>
    <p:sldId id="320" r:id="rId4"/>
    <p:sldId id="284" r:id="rId5"/>
    <p:sldId id="332" r:id="rId6"/>
    <p:sldId id="333" r:id="rId7"/>
    <p:sldId id="334" r:id="rId8"/>
    <p:sldId id="335" r:id="rId9"/>
    <p:sldId id="336" r:id="rId10"/>
    <p:sldId id="348" r:id="rId11"/>
    <p:sldId id="349" r:id="rId12"/>
    <p:sldId id="350" r:id="rId13"/>
    <p:sldId id="351" r:id="rId14"/>
    <p:sldId id="352" r:id="rId15"/>
    <p:sldId id="353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282" r:id="rId32"/>
    <p:sldId id="285" r:id="rId33"/>
    <p:sldId id="286" r:id="rId34"/>
    <p:sldId id="287" r:id="rId35"/>
    <p:sldId id="288" r:id="rId36"/>
    <p:sldId id="311" r:id="rId37"/>
    <p:sldId id="289" r:id="rId38"/>
    <p:sldId id="290" r:id="rId39"/>
    <p:sldId id="302" r:id="rId40"/>
    <p:sldId id="303" r:id="rId41"/>
    <p:sldId id="305" r:id="rId42"/>
    <p:sldId id="306" r:id="rId43"/>
    <p:sldId id="304" r:id="rId44"/>
    <p:sldId id="291" r:id="rId45"/>
    <p:sldId id="292" r:id="rId46"/>
    <p:sldId id="314" r:id="rId47"/>
    <p:sldId id="317" r:id="rId48"/>
    <p:sldId id="315" r:id="rId49"/>
    <p:sldId id="316" r:id="rId50"/>
    <p:sldId id="293" r:id="rId51"/>
    <p:sldId id="307" r:id="rId52"/>
    <p:sldId id="308" r:id="rId53"/>
    <p:sldId id="309" r:id="rId54"/>
    <p:sldId id="310" r:id="rId55"/>
    <p:sldId id="313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207" autoAdjust="0"/>
  </p:normalViewPr>
  <p:slideViewPr>
    <p:cSldViewPr>
      <p:cViewPr>
        <p:scale>
          <a:sx n="78" d="100"/>
          <a:sy n="78" d="100"/>
        </p:scale>
        <p:origin x="-105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4E13-986C-EE41-B519-249AD28C503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0501E-9ADE-7348-8C4D-8755C41DF49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Alto </a:t>
            </a:r>
            <a:r>
              <a:rPr lang="en-US" dirty="0" err="1" smtClean="0"/>
              <a:t>desempenho</a:t>
            </a:r>
            <a:r>
              <a:rPr lang="en-US" dirty="0" smtClean="0"/>
              <a:t>, </a:t>
            </a:r>
            <a:r>
              <a:rPr lang="en-US" dirty="0" err="1" smtClean="0"/>
              <a:t>múltiplos</a:t>
            </a:r>
            <a:r>
              <a:rPr lang="en-US" dirty="0" smtClean="0"/>
              <a:t> </a:t>
            </a:r>
            <a:r>
              <a:rPr lang="en-US" dirty="0" err="1" smtClean="0"/>
              <a:t>usuários/programas</a:t>
            </a:r>
            <a:r>
              <a:rPr lang="en-US" dirty="0" smtClean="0"/>
              <a:t>, </a:t>
            </a:r>
            <a:r>
              <a:rPr lang="en-US" dirty="0" err="1" smtClean="0"/>
              <a:t>armazenamento</a:t>
            </a:r>
            <a:r>
              <a:rPr lang="en-US" dirty="0" smtClean="0"/>
              <a:t> – </a:t>
            </a:r>
            <a:r>
              <a:rPr lang="en-US" dirty="0" err="1" smtClean="0"/>
              <a:t>concorrência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comunicação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balanceamento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bateria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deadline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ajustado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501E-9ADE-7348-8C4D-8755C41DF49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Alto </a:t>
            </a:r>
            <a:r>
              <a:rPr lang="en-US" dirty="0" err="1" smtClean="0"/>
              <a:t>desempenho</a:t>
            </a:r>
            <a:r>
              <a:rPr lang="en-US" dirty="0" smtClean="0"/>
              <a:t>, </a:t>
            </a:r>
            <a:r>
              <a:rPr lang="en-US" dirty="0" err="1" smtClean="0"/>
              <a:t>múltiplos</a:t>
            </a:r>
            <a:r>
              <a:rPr lang="en-US" dirty="0" smtClean="0"/>
              <a:t> </a:t>
            </a:r>
            <a:r>
              <a:rPr lang="en-US" dirty="0" err="1" smtClean="0"/>
              <a:t>usuários/programas</a:t>
            </a:r>
            <a:r>
              <a:rPr lang="en-US" dirty="0" smtClean="0"/>
              <a:t>, </a:t>
            </a:r>
            <a:r>
              <a:rPr lang="en-US" dirty="0" err="1" smtClean="0"/>
              <a:t>armazenamento</a:t>
            </a:r>
            <a:r>
              <a:rPr lang="en-US" dirty="0" smtClean="0"/>
              <a:t> – </a:t>
            </a:r>
            <a:r>
              <a:rPr lang="en-US" dirty="0" err="1" smtClean="0"/>
              <a:t>concorrência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comunicação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balanceamento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bateria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deadline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ajustado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501E-9ADE-7348-8C4D-8755C41DF49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1796D-D588-B949-968B-B72348D8A4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EAF1-BFBD-3D45-A7CB-5C30064197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3125-4027-CB41-96F4-220FB0AA38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50200" y="6294438"/>
            <a:ext cx="309563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5C77-B3E3-974D-9E9B-3A9F8C2647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50200" y="6294438"/>
            <a:ext cx="309563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F72E-4729-2F47-A34C-4AA43CD556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50200" y="6294438"/>
            <a:ext cx="309563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944B-B9A0-EB40-9D7B-6FD0B3F74A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50200" y="6294438"/>
            <a:ext cx="309563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60114-0444-5D42-9A4C-462CC6CC70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50200" y="6294438"/>
            <a:ext cx="309563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D670-E276-B446-8B68-E7369AA9CC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50200" y="6294438"/>
            <a:ext cx="309563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3E5F-0A9C-2548-81A2-433C95107C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50200" y="6294438"/>
            <a:ext cx="309563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7578F-0C93-214B-988B-1D9E9491DC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5893-8DD3-994B-8A06-9203DB6DAD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50200" y="6294438"/>
            <a:ext cx="309563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302A9-CC05-6F47-83C6-B7EEF40A1E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50200" y="6294438"/>
            <a:ext cx="309563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5613-DBB2-614F-A5C3-FC63957AD5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950200" y="6294438"/>
            <a:ext cx="309563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1E66-CCCD-4545-BBCE-60CFA781AB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3D69-423F-064E-BBBE-3A22D4C680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668B-CDB5-F942-8865-9B56D3617E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7971-623E-B24D-B11A-CB7806F32E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3B90-6387-6545-B91B-BD745D34E3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825E-005A-B848-A252-7524F849BE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B981-392F-A84D-ABCB-660382C962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DEBE-AE6C-2B49-89A8-93A97FE681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Sans" charset="0"/>
              </a:rPr>
              <a:t>Click to edit Master text styles</a:t>
            </a:r>
          </a:p>
          <a:p>
            <a:pPr lvl="1"/>
            <a:r>
              <a:rPr lang="en-US">
                <a:sym typeface="Lucida Sans" charset="0"/>
              </a:rPr>
              <a:t>Second level</a:t>
            </a:r>
          </a:p>
          <a:p>
            <a:pPr lvl="2"/>
            <a:r>
              <a:rPr lang="en-US">
                <a:sym typeface="Lucida Sans" charset="0"/>
              </a:rPr>
              <a:t>Third level</a:t>
            </a:r>
          </a:p>
          <a:p>
            <a:pPr lvl="3"/>
            <a:r>
              <a:rPr lang="en-US">
                <a:sym typeface="Lucida Sans" charset="0"/>
              </a:rPr>
              <a:t>Fourth level</a:t>
            </a:r>
          </a:p>
          <a:p>
            <a:pPr lvl="4"/>
            <a:r>
              <a:rPr lang="en-US">
                <a:sym typeface="Lucida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93000" y="6453188"/>
            <a:ext cx="252413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90000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</a:lstStyle>
          <a:p>
            <a:pPr>
              <a:defRPr/>
            </a:pPr>
            <a:fld id="{FC436AAB-7711-1548-B6BC-7CCE5A7DB8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+mj-lt"/>
          <a:ea typeface="+mj-ea"/>
          <a:cs typeface="+mj-cs"/>
          <a:sym typeface="Verdana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9pPr>
    </p:titleStyle>
    <p:bodyStyle>
      <a:lvl1pPr marL="39688" indent="-39688" algn="ctr" rtl="0" eaLnBrk="0" fontAlgn="base" hangingPunct="0">
        <a:spcBef>
          <a:spcPts val="800"/>
        </a:spcBef>
        <a:spcAft>
          <a:spcPct val="0"/>
        </a:spcAft>
        <a:defRPr sz="3200" b="1">
          <a:solidFill>
            <a:srgbClr val="4D4D4D"/>
          </a:solidFill>
          <a:latin typeface="+mn-lt"/>
          <a:ea typeface="+mn-ea"/>
          <a:cs typeface="+mn-cs"/>
          <a:sym typeface="Lucida Sans" charset="0"/>
        </a:defRPr>
      </a:lvl1pPr>
      <a:lvl2pPr marL="446088" indent="11113" algn="ctr" rtl="0" eaLnBrk="0" fontAlgn="base" hangingPunct="0">
        <a:spcBef>
          <a:spcPts val="7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Lucida Sans" charset="0"/>
        </a:defRPr>
      </a:lvl2pPr>
      <a:lvl3pPr marL="903288" indent="11113" algn="ctr" rtl="0" eaLnBrk="0" fontAlgn="base" hangingPunct="0">
        <a:spcBef>
          <a:spcPts val="6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Lucida Sans" charset="0"/>
        </a:defRPr>
      </a:lvl3pPr>
      <a:lvl4pPr marL="1360488" indent="11113" algn="ctr" rtl="0" eaLnBrk="0" fontAlgn="base" hangingPunct="0">
        <a:spcBef>
          <a:spcPts val="5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Lucida Sans" charset="0"/>
        </a:defRPr>
      </a:lvl4pPr>
      <a:lvl5pPr marL="1817688" indent="11113" algn="ctr" rtl="0" eaLnBrk="0" fontAlgn="base" hangingPunct="0">
        <a:spcBef>
          <a:spcPts val="5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Lucida Sans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Lucida Sans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Lucida Sans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Lucida Sans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ヒラギノ角ゴ ProN W3" charset="-128"/>
          <a:cs typeface="ヒラギノ角ゴ ProN W3" charset="-128"/>
          <a:sym typeface="Lucida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Sans" charset="0"/>
              </a:rPr>
              <a:t>Click to edit Master text styles</a:t>
            </a:r>
          </a:p>
          <a:p>
            <a:pPr lvl="1"/>
            <a:r>
              <a:rPr lang="en-US">
                <a:sym typeface="Lucida Sans" charset="0"/>
              </a:rPr>
              <a:t>Second level</a:t>
            </a:r>
          </a:p>
          <a:p>
            <a:pPr lvl="2"/>
            <a:r>
              <a:rPr lang="en-US">
                <a:sym typeface="Lucida Sans" charset="0"/>
              </a:rPr>
              <a:t>Third level</a:t>
            </a:r>
          </a:p>
          <a:p>
            <a:pPr lvl="3"/>
            <a:r>
              <a:rPr lang="en-US">
                <a:sym typeface="Lucida Sans" charset="0"/>
              </a:rPr>
              <a:t>Fourth level</a:t>
            </a:r>
          </a:p>
          <a:p>
            <a:pPr lvl="4"/>
            <a:r>
              <a:rPr lang="en-US">
                <a:sym typeface="Lucida Sans" charset="0"/>
              </a:rPr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044F-9E3D-9B4E-BA46-BA2FD29AB1F1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634B9-8DD7-6F4C-A167-62051AD52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13537"/>
            <a:ext cx="9144000" cy="1336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 Light"/>
                <a:cs typeface="Copperplate Light"/>
              </a:rPr>
              <a:t>Organização de Computadores e Sistemas Operacionais</a:t>
            </a:r>
            <a:endParaRPr lang="en-US" sz="1100" b="0" i="0" dirty="0">
              <a:solidFill>
                <a:schemeClr val="tx1">
                  <a:lumMod val="75000"/>
                  <a:lumOff val="25000"/>
                </a:schemeClr>
              </a:solidFill>
              <a:latin typeface="Copperplate Light"/>
              <a:cs typeface="Copperplate Light"/>
            </a:endParaRPr>
          </a:p>
        </p:txBody>
      </p:sp>
      <p:pic>
        <p:nvPicPr>
          <p:cNvPr id="9" name="Picture 8" descr="LogoCIn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56350"/>
            <a:ext cx="1371600" cy="498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+mj-lt"/>
          <a:ea typeface="+mj-ea"/>
          <a:cs typeface="+mj-cs"/>
          <a:sym typeface="Verdana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Lucida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Lucida San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Lucida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San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OCSO</a:t>
            </a:r>
            <a:endParaRPr lang="en-U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Introdução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Software Básico</a:t>
            </a:r>
            <a:br>
              <a:rPr lang="en-US"/>
            </a:br>
            <a:r>
              <a:rPr lang="en-US" sz="1000"/>
              <a:t>[A. Raposo e M. Endler, PUC-Rio, 2008]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06675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“</a:t>
            </a:r>
            <a:r>
              <a:rPr lang="en-US" sz="1800" dirty="0" err="1">
                <a:solidFill>
                  <a:srgbClr val="FF3300"/>
                </a:solidFill>
              </a:rPr>
              <a:t>Conhecendo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err="1">
                <a:solidFill>
                  <a:srgbClr val="FF3300"/>
                </a:solidFill>
              </a:rPr>
              <a:t>mais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err="1">
                <a:solidFill>
                  <a:srgbClr val="FF3300"/>
                </a:solidFill>
              </a:rPr>
              <a:t>sobre</a:t>
            </a:r>
            <a:r>
              <a:rPr lang="en-US" sz="1800" dirty="0">
                <a:solidFill>
                  <a:srgbClr val="FF3300"/>
                </a:solidFill>
              </a:rPr>
              <a:t> o </a:t>
            </a:r>
            <a:r>
              <a:rPr lang="en-US" sz="1800" dirty="0" err="1">
                <a:solidFill>
                  <a:srgbClr val="FF3300"/>
                </a:solidFill>
              </a:rPr>
              <a:t>que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err="1">
                <a:solidFill>
                  <a:srgbClr val="FF3300"/>
                </a:solidFill>
              </a:rPr>
              <a:t>está</a:t>
            </a:r>
            <a:r>
              <a:rPr lang="en-US" sz="1800" dirty="0">
                <a:solidFill>
                  <a:srgbClr val="FF3300"/>
                </a:solidFill>
              </a:rPr>
              <a:t> ‘</a:t>
            </a:r>
            <a:r>
              <a:rPr lang="en-US" sz="1800" u="sng" dirty="0" err="1">
                <a:solidFill>
                  <a:srgbClr val="FF3300"/>
                </a:solidFill>
              </a:rPr>
              <a:t>por</a:t>
            </a:r>
            <a:r>
              <a:rPr lang="en-US" sz="1800" u="sng" dirty="0">
                <a:solidFill>
                  <a:srgbClr val="FF3300"/>
                </a:solidFill>
              </a:rPr>
              <a:t> </a:t>
            </a:r>
            <a:r>
              <a:rPr lang="en-US" sz="1800" u="sng" dirty="0" err="1">
                <a:solidFill>
                  <a:srgbClr val="FF3300"/>
                </a:solidFill>
              </a:rPr>
              <a:t>baixo</a:t>
            </a:r>
            <a:r>
              <a:rPr lang="en-US" sz="1800" dirty="0">
                <a:solidFill>
                  <a:srgbClr val="FF3300"/>
                </a:solidFill>
              </a:rPr>
              <a:t>’ do </a:t>
            </a:r>
            <a:r>
              <a:rPr lang="en-US" sz="1800" dirty="0" err="1">
                <a:solidFill>
                  <a:srgbClr val="FF3300"/>
                </a:solidFill>
              </a:rPr>
              <a:t>programa</a:t>
            </a:r>
            <a:r>
              <a:rPr lang="en-US" sz="1800" dirty="0">
                <a:solidFill>
                  <a:srgbClr val="FF3300"/>
                </a:solidFill>
              </a:rPr>
              <a:t>, </a:t>
            </a:r>
            <a:r>
              <a:rPr lang="en-US" sz="1800" dirty="0" err="1">
                <a:solidFill>
                  <a:srgbClr val="FF3300"/>
                </a:solidFill>
              </a:rPr>
              <a:t>você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err="1">
                <a:solidFill>
                  <a:srgbClr val="FF3300"/>
                </a:solidFill>
              </a:rPr>
              <a:t>pode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err="1">
                <a:solidFill>
                  <a:srgbClr val="FF3300"/>
                </a:solidFill>
              </a:rPr>
              <a:t>escrever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err="1">
                <a:solidFill>
                  <a:srgbClr val="FF3300"/>
                </a:solidFill>
              </a:rPr>
              <a:t>programas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err="1">
                <a:solidFill>
                  <a:srgbClr val="FF3300"/>
                </a:solidFill>
              </a:rPr>
              <a:t>mais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err="1">
                <a:solidFill>
                  <a:srgbClr val="FF3300"/>
                </a:solidFill>
              </a:rPr>
              <a:t>eficientes</a:t>
            </a:r>
            <a:r>
              <a:rPr lang="en-US" sz="1800" dirty="0">
                <a:solidFill>
                  <a:srgbClr val="FF3300"/>
                </a:solidFill>
              </a:rPr>
              <a:t> e </a:t>
            </a:r>
            <a:r>
              <a:rPr lang="en-US" sz="1800" dirty="0" err="1">
                <a:solidFill>
                  <a:srgbClr val="FF3300"/>
                </a:solidFill>
              </a:rPr>
              <a:t>confiáveis</a:t>
            </a:r>
            <a:r>
              <a:rPr lang="en-US" sz="1800" dirty="0">
                <a:solidFill>
                  <a:srgbClr val="FF3300"/>
                </a:solidFill>
              </a:rPr>
              <a:t>”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err="1"/>
              <a:t>Abstrações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um </a:t>
            </a:r>
            <a:r>
              <a:rPr lang="en-US" sz="1800" dirty="0" err="1"/>
              <a:t>sistema</a:t>
            </a:r>
            <a:r>
              <a:rPr lang="en-US" sz="1800" dirty="0"/>
              <a:t> de </a:t>
            </a:r>
            <a:r>
              <a:rPr lang="en-US" sz="1800" dirty="0" err="1"/>
              <a:t>computação</a:t>
            </a:r>
            <a:r>
              <a:rPr lang="en-US" sz="1800" dirty="0"/>
              <a:t>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98525" y="2420938"/>
            <a:ext cx="1371600" cy="647700"/>
            <a:chOff x="0" y="0"/>
            <a:chExt cx="864" cy="408"/>
          </a:xfrm>
        </p:grpSpPr>
        <p:sp>
          <p:nvSpPr>
            <p:cNvPr id="38942" name="Rectangle 5"/>
            <p:cNvSpPr>
              <a:spLocks/>
            </p:cNvSpPr>
            <p:nvPr/>
          </p:nvSpPr>
          <p:spPr bwMode="auto">
            <a:xfrm>
              <a:off x="1" y="0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3" name="Rectangle 6"/>
            <p:cNvSpPr>
              <a:spLocks/>
            </p:cNvSpPr>
            <p:nvPr/>
          </p:nvSpPr>
          <p:spPr bwMode="auto">
            <a:xfrm>
              <a:off x="0" y="32"/>
              <a:ext cx="864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Programa de usuário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018338" y="2420938"/>
            <a:ext cx="1371600" cy="647700"/>
            <a:chOff x="0" y="0"/>
            <a:chExt cx="864" cy="408"/>
          </a:xfrm>
        </p:grpSpPr>
        <p:sp>
          <p:nvSpPr>
            <p:cNvPr id="38940" name="Rectangle 8"/>
            <p:cNvSpPr>
              <a:spLocks/>
            </p:cNvSpPr>
            <p:nvPr/>
          </p:nvSpPr>
          <p:spPr bwMode="auto">
            <a:xfrm>
              <a:off x="1" y="0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1" name="Rectangle 9"/>
            <p:cNvSpPr>
              <a:spLocks/>
            </p:cNvSpPr>
            <p:nvPr/>
          </p:nvSpPr>
          <p:spPr bwMode="auto">
            <a:xfrm>
              <a:off x="0" y="104"/>
              <a:ext cx="86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Hardware</a:t>
              </a:r>
            </a:p>
          </p:txBody>
        </p:sp>
      </p:grpSp>
      <p:cxnSp>
        <p:nvCxnSpPr>
          <p:cNvPr id="16394" name="AutoShape 10"/>
          <p:cNvCxnSpPr>
            <a:cxnSpLocks noChangeShapeType="1"/>
            <a:stCxn id="38942" idx="3"/>
            <a:endCxn id="38941" idx="1"/>
          </p:cNvCxnSpPr>
          <p:nvPr/>
        </p:nvCxnSpPr>
        <p:spPr bwMode="auto">
          <a:xfrm>
            <a:off x="2268538" y="2744788"/>
            <a:ext cx="4749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395" name="Rectangle 11"/>
          <p:cNvSpPr>
            <a:spLocks/>
          </p:cNvSpPr>
          <p:nvPr/>
        </p:nvSpPr>
        <p:spPr bwMode="auto">
          <a:xfrm>
            <a:off x="3845681" y="2420938"/>
            <a:ext cx="1451052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Ctr="1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3600" dirty="0">
                <a:solidFill>
                  <a:srgbClr val="660066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?????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11475" y="2420938"/>
            <a:ext cx="1447800" cy="647700"/>
            <a:chOff x="0" y="0"/>
            <a:chExt cx="912" cy="408"/>
          </a:xfrm>
        </p:grpSpPr>
        <p:sp>
          <p:nvSpPr>
            <p:cNvPr id="38938" name="Rectangle 13"/>
            <p:cNvSpPr>
              <a:spLocks/>
            </p:cNvSpPr>
            <p:nvPr/>
          </p:nvSpPr>
          <p:spPr bwMode="auto">
            <a:xfrm>
              <a:off x="2" y="0"/>
              <a:ext cx="9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9" name="Rectangle 14"/>
            <p:cNvSpPr>
              <a:spLocks/>
            </p:cNvSpPr>
            <p:nvPr/>
          </p:nvSpPr>
          <p:spPr bwMode="auto">
            <a:xfrm>
              <a:off x="0" y="32"/>
              <a:ext cx="912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Programa em Assembly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002213" y="2420938"/>
            <a:ext cx="1371600" cy="647700"/>
            <a:chOff x="0" y="0"/>
            <a:chExt cx="864" cy="408"/>
          </a:xfrm>
        </p:grpSpPr>
        <p:sp>
          <p:nvSpPr>
            <p:cNvPr id="38936" name="Rectangle 16"/>
            <p:cNvSpPr>
              <a:spLocks/>
            </p:cNvSpPr>
            <p:nvPr/>
          </p:nvSpPr>
          <p:spPr bwMode="auto">
            <a:xfrm>
              <a:off x="1" y="0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7" name="Rectangle 17"/>
            <p:cNvSpPr>
              <a:spLocks/>
            </p:cNvSpPr>
            <p:nvPr/>
          </p:nvSpPr>
          <p:spPr bwMode="auto">
            <a:xfrm>
              <a:off x="0" y="32"/>
              <a:ext cx="864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Sistema Operacional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98525" y="3070225"/>
            <a:ext cx="2451100" cy="1438275"/>
            <a:chOff x="0" y="0"/>
            <a:chExt cx="1544" cy="905"/>
          </a:xfrm>
        </p:grpSpPr>
        <p:sp>
          <p:nvSpPr>
            <p:cNvPr id="38934" name="AutoShape 19"/>
            <p:cNvSpPr>
              <a:spLocks/>
            </p:cNvSpPr>
            <p:nvPr/>
          </p:nvSpPr>
          <p:spPr bwMode="auto">
            <a:xfrm>
              <a:off x="1" y="0"/>
              <a:ext cx="1541" cy="905"/>
            </a:xfrm>
            <a:custGeom>
              <a:avLst/>
              <a:gdLst>
                <a:gd name="T0" fmla="*/ 55 w 21600"/>
                <a:gd name="T1" fmla="*/ 19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4273"/>
                  </a:moveTo>
                  <a:lnTo>
                    <a:pt x="0" y="7160"/>
                  </a:lnTo>
                  <a:lnTo>
                    <a:pt x="0" y="11492"/>
                  </a:lnTo>
                  <a:lnTo>
                    <a:pt x="0" y="21600"/>
                  </a:lnTo>
                  <a:lnTo>
                    <a:pt x="3600" y="21600"/>
                  </a:lnTo>
                  <a:lnTo>
                    <a:pt x="9000" y="21600"/>
                  </a:lnTo>
                  <a:lnTo>
                    <a:pt x="21600" y="21600"/>
                  </a:lnTo>
                  <a:lnTo>
                    <a:pt x="21600" y="11492"/>
                  </a:lnTo>
                  <a:lnTo>
                    <a:pt x="21600" y="7160"/>
                  </a:lnTo>
                  <a:lnTo>
                    <a:pt x="21600" y="4273"/>
                  </a:lnTo>
                  <a:lnTo>
                    <a:pt x="9000" y="4273"/>
                  </a:lnTo>
                  <a:lnTo>
                    <a:pt x="5729" y="0"/>
                  </a:lnTo>
                  <a:lnTo>
                    <a:pt x="3600" y="4273"/>
                  </a:lnTo>
                  <a:close/>
                  <a:moveTo>
                    <a:pt x="0" y="4273"/>
                  </a:move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5" name="Rectangle 20"/>
            <p:cNvSpPr>
              <a:spLocks/>
            </p:cNvSpPr>
            <p:nvPr/>
          </p:nvSpPr>
          <p:spPr bwMode="auto">
            <a:xfrm>
              <a:off x="0" y="179"/>
              <a:ext cx="1544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Aplicações: jogos, editores, browsers, media players …</a:t>
              </a:r>
            </a:p>
            <a:p>
              <a:pPr marL="39688" algn="ctr"/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Escritos geralmente em </a:t>
              </a:r>
              <a:r>
                <a:rPr lang="en-US" sz="1400" b="1">
                  <a:solidFill>
                    <a:schemeClr val="tx1"/>
                  </a:solidFill>
                  <a:ea typeface="Arial" charset="0"/>
                  <a:cs typeface="Arial" charset="0"/>
                </a:rPr>
                <a:t>linguagem de alto nível</a:t>
              </a: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 (C, C++, C#, Java etc.)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946900" y="3070225"/>
            <a:ext cx="1657350" cy="1438275"/>
            <a:chOff x="0" y="0"/>
            <a:chExt cx="1044" cy="905"/>
          </a:xfrm>
        </p:grpSpPr>
        <p:sp>
          <p:nvSpPr>
            <p:cNvPr id="38932" name="AutoShape 22"/>
            <p:cNvSpPr>
              <a:spLocks/>
            </p:cNvSpPr>
            <p:nvPr/>
          </p:nvSpPr>
          <p:spPr bwMode="auto">
            <a:xfrm>
              <a:off x="0" y="0"/>
              <a:ext cx="1044" cy="905"/>
            </a:xfrm>
            <a:custGeom>
              <a:avLst/>
              <a:gdLst>
                <a:gd name="T0" fmla="*/ 25 w 21600"/>
                <a:gd name="T1" fmla="*/ 19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4273"/>
                  </a:moveTo>
                  <a:lnTo>
                    <a:pt x="0" y="7160"/>
                  </a:lnTo>
                  <a:lnTo>
                    <a:pt x="0" y="11492"/>
                  </a:lnTo>
                  <a:lnTo>
                    <a:pt x="0" y="21600"/>
                  </a:lnTo>
                  <a:lnTo>
                    <a:pt x="3600" y="21600"/>
                  </a:lnTo>
                  <a:lnTo>
                    <a:pt x="9000" y="21600"/>
                  </a:lnTo>
                  <a:lnTo>
                    <a:pt x="21600" y="21600"/>
                  </a:lnTo>
                  <a:lnTo>
                    <a:pt x="21600" y="11492"/>
                  </a:lnTo>
                  <a:lnTo>
                    <a:pt x="21600" y="7160"/>
                  </a:lnTo>
                  <a:lnTo>
                    <a:pt x="21600" y="4273"/>
                  </a:lnTo>
                  <a:lnTo>
                    <a:pt x="9000" y="4273"/>
                  </a:lnTo>
                  <a:lnTo>
                    <a:pt x="8193" y="0"/>
                  </a:lnTo>
                  <a:lnTo>
                    <a:pt x="3600" y="4273"/>
                  </a:lnTo>
                  <a:close/>
                  <a:moveTo>
                    <a:pt x="0" y="4273"/>
                  </a:move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3" name="Rectangle 23"/>
            <p:cNvSpPr>
              <a:spLocks/>
            </p:cNvSpPr>
            <p:nvPr/>
          </p:nvSpPr>
          <p:spPr bwMode="auto">
            <a:xfrm>
              <a:off x="2" y="179"/>
              <a:ext cx="1040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400" b="1">
                  <a:solidFill>
                    <a:schemeClr val="tx1"/>
                  </a:solidFill>
                  <a:ea typeface="Arial" charset="0"/>
                  <a:cs typeface="Arial" charset="0"/>
                </a:rPr>
                <a:t>Linguagem de máquina</a:t>
              </a: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: binária (0,1) – pouco legível por humanos</a:t>
              </a:r>
            </a:p>
          </p:txBody>
        </p:sp>
      </p:grpSp>
      <p:sp>
        <p:nvSpPr>
          <p:cNvPr id="16408" name="Rectangle 24"/>
          <p:cNvSpPr>
            <a:spLocks/>
          </p:cNvSpPr>
          <p:nvPr/>
        </p:nvSpPr>
        <p:spPr bwMode="auto">
          <a:xfrm>
            <a:off x="446088" y="4724400"/>
            <a:ext cx="82423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b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Assembly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é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mapeamento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direto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que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introduz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várias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facilidades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” (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ou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menos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dificuldades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”)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programador</a:t>
            </a:r>
            <a:endParaRPr lang="en-US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839788" lvl="1" indent="-342900"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usa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"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apelidos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" das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instruções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mais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fáceis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lembrar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que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seu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valor hexadecimal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exigido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pelo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processador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Ex.: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mov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eax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edx</a:t>
            </a:r>
            <a:endParaRPr lang="en-US" sz="14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2165350" y="6384925"/>
            <a:ext cx="5287963" cy="373063"/>
            <a:chOff x="0" y="0"/>
            <a:chExt cx="3330" cy="234"/>
          </a:xfrm>
        </p:grpSpPr>
        <p:sp>
          <p:nvSpPr>
            <p:cNvPr id="38930" name="Freeform 26"/>
            <p:cNvSpPr>
              <a:spLocks/>
            </p:cNvSpPr>
            <p:nvPr/>
          </p:nvSpPr>
          <p:spPr bwMode="auto">
            <a:xfrm>
              <a:off x="0" y="0"/>
              <a:ext cx="154" cy="114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114 h 21600"/>
                <a:gd name="T4" fmla="*/ 154 w 21600"/>
                <a:gd name="T5" fmla="*/ 11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1002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1" name="Rectangle 27"/>
            <p:cNvSpPr>
              <a:spLocks/>
            </p:cNvSpPr>
            <p:nvPr/>
          </p:nvSpPr>
          <p:spPr bwMode="auto">
            <a:xfrm>
              <a:off x="202" y="42"/>
              <a:ext cx="31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/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move o que está no registrador de dados para o acumulador</a:t>
              </a:r>
            </a:p>
          </p:txBody>
        </p:sp>
      </p:grpSp>
      <p:sp>
        <p:nvSpPr>
          <p:cNvPr id="16412" name="AutoShape 28"/>
          <p:cNvSpPr>
            <a:spLocks/>
          </p:cNvSpPr>
          <p:nvPr/>
        </p:nvSpPr>
        <p:spPr bwMode="auto">
          <a:xfrm>
            <a:off x="5853643" y="4745567"/>
            <a:ext cx="2754313" cy="287338"/>
          </a:xfrm>
          <a:custGeom>
            <a:avLst/>
            <a:gdLst>
              <a:gd name="T0" fmla="*/ 175607474 w 21600"/>
              <a:gd name="T1" fmla="*/ 1911183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20217" y="0"/>
                </a:moveTo>
                <a:lnTo>
                  <a:pt x="0" y="0"/>
                </a:lnTo>
                <a:lnTo>
                  <a:pt x="0" y="21600"/>
                </a:lnTo>
                <a:lnTo>
                  <a:pt x="20217" y="21600"/>
                </a:lnTo>
                <a:lnTo>
                  <a:pt x="21600" y="10800"/>
                </a:lnTo>
                <a:close/>
                <a:moveTo>
                  <a:pt x="20217" y="0"/>
                </a:moveTo>
              </a:path>
            </a:pathLst>
          </a:custGeom>
          <a:solidFill>
            <a:srgbClr val="FF0000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Rectangle 29"/>
          <p:cNvSpPr>
            <a:spLocks/>
          </p:cNvSpPr>
          <p:nvPr/>
        </p:nvSpPr>
        <p:spPr bwMode="auto">
          <a:xfrm>
            <a:off x="774700" y="5024967"/>
            <a:ext cx="2663825" cy="287338"/>
          </a:xfrm>
          <a:prstGeom prst="rect">
            <a:avLst/>
          </a:prstGeom>
          <a:solidFill>
            <a:srgbClr val="FF0000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414" name="AutoShape 30"/>
          <p:cNvCxnSpPr>
            <a:cxnSpLocks noChangeShapeType="1"/>
          </p:cNvCxnSpPr>
          <p:nvPr/>
        </p:nvCxnSpPr>
        <p:spPr bwMode="auto">
          <a:xfrm rot="10800000">
            <a:off x="4343400" y="3048000"/>
            <a:ext cx="2590802" cy="533402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sm" len="med"/>
          </a:ln>
        </p:spPr>
      </p:cxnSp>
    </p:spTree>
    <p:extLst>
      <p:ext uri="{BB962C8B-B14F-4D97-AF65-F5344CB8AC3E}">
        <p14:creationId xmlns:p14="http://schemas.microsoft.com/office/powerpoint/2010/main" val="591899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2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2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2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94" grpId="0" animBg="1"/>
      <p:bldP spid="16395" grpId="0" autoUpdateAnimBg="0"/>
      <p:bldP spid="16395" grpId="1" autoUpdateAnimBg="0"/>
      <p:bldP spid="16408" grpId="0" build="p" autoUpdateAnimBg="0"/>
      <p:bldP spid="16412" grpId="0" animBg="1"/>
      <p:bldP spid="16413" grpId="0" animBg="1"/>
      <p:bldP spid="164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2103438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unix&gt; </a:t>
            </a:r>
            <a:r>
              <a:rPr lang="en-US" sz="200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 –o hello hello.c</a:t>
            </a:r>
            <a:endParaRPr lang="en-US" sz="2000">
              <a:latin typeface="Courier New Italic" charset="0"/>
              <a:sym typeface="Courier New Italic" charset="0"/>
            </a:endParaRPr>
          </a:p>
        </p:txBody>
      </p:sp>
      <p:sp>
        <p:nvSpPr>
          <p:cNvPr id="39941" name="Rectangle 4"/>
          <p:cNvSpPr>
            <a:spLocks/>
          </p:cNvSpPr>
          <p:nvPr/>
        </p:nvSpPr>
        <p:spPr bwMode="auto">
          <a:xfrm>
            <a:off x="468313" y="4724400"/>
            <a:ext cx="822960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Modifica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acordo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com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diretivas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começadas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com #</a:t>
            </a:r>
          </a:p>
          <a:p>
            <a:pPr marL="839788" lvl="1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Ex.: #include &lt;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stdio.h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&gt;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diz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pré-processador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ler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arquivo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stdio.h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inseri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-lo no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fonte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2588" indent="-342900">
              <a:lnSpc>
                <a:spcPct val="80000"/>
              </a:lnSpc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resultado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é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expandido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C,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normalmente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com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extensão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Unix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57575" y="1773238"/>
            <a:ext cx="5435600" cy="1150937"/>
            <a:chOff x="0" y="0"/>
            <a:chExt cx="3423" cy="725"/>
          </a:xfrm>
        </p:grpSpPr>
        <p:sp>
          <p:nvSpPr>
            <p:cNvPr id="39953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4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5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38250" y="3284538"/>
            <a:ext cx="1030288" cy="936625"/>
            <a:chOff x="0" y="0"/>
            <a:chExt cx="649" cy="590"/>
          </a:xfrm>
        </p:grpSpPr>
        <p:sp>
          <p:nvSpPr>
            <p:cNvPr id="39951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2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39944" name="Rectangle 12"/>
          <p:cNvSpPr>
            <a:spLocks/>
          </p:cNvSpPr>
          <p:nvPr/>
        </p:nvSpPr>
        <p:spPr bwMode="auto">
          <a:xfrm>
            <a:off x="331788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39945" name="Rectangle 13"/>
          <p:cNvSpPr>
            <a:spLocks/>
          </p:cNvSpPr>
          <p:nvPr/>
        </p:nvSpPr>
        <p:spPr bwMode="auto">
          <a:xfrm>
            <a:off x="334963" y="3790950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39946" name="Rectangle 14"/>
          <p:cNvSpPr>
            <a:spLocks/>
          </p:cNvSpPr>
          <p:nvPr/>
        </p:nvSpPr>
        <p:spPr bwMode="auto">
          <a:xfrm>
            <a:off x="2247900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39947" name="Rectangle 15"/>
          <p:cNvSpPr>
            <a:spLocks/>
          </p:cNvSpPr>
          <p:nvPr/>
        </p:nvSpPr>
        <p:spPr bwMode="auto">
          <a:xfrm>
            <a:off x="2247900" y="3790950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sp>
        <p:nvSpPr>
          <p:cNvPr id="39948" name="Line 16"/>
          <p:cNvSpPr>
            <a:spLocks noChangeShapeType="1"/>
          </p:cNvSpPr>
          <p:nvPr/>
        </p:nvSpPr>
        <p:spPr bwMode="auto">
          <a:xfrm>
            <a:off x="2268538" y="375285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>
            <a:off x="381000" y="3762375"/>
            <a:ext cx="865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AutoShape 18"/>
          <p:cNvSpPr>
            <a:spLocks/>
          </p:cNvSpPr>
          <p:nvPr/>
        </p:nvSpPr>
        <p:spPr bwMode="auto">
          <a:xfrm>
            <a:off x="1663700" y="4292600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3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2103438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unix&gt; </a:t>
            </a:r>
            <a:r>
              <a:rPr lang="en-US" sz="200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 –o hello hello.c</a:t>
            </a:r>
            <a:endParaRPr lang="en-US" sz="2000">
              <a:latin typeface="Courier New Italic" charset="0"/>
              <a:sym typeface="Courier New Italic" charset="0"/>
            </a:endParaRPr>
          </a:p>
        </p:txBody>
      </p:sp>
      <p:sp>
        <p:nvSpPr>
          <p:cNvPr id="40965" name="Rectangle 4"/>
          <p:cNvSpPr>
            <a:spLocks/>
          </p:cNvSpPr>
          <p:nvPr/>
        </p:nvSpPr>
        <p:spPr bwMode="auto">
          <a:xfrm>
            <a:off x="468313" y="4724400"/>
            <a:ext cx="82296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Compilador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traduz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Assembly</a:t>
            </a:r>
          </a:p>
          <a:p>
            <a:pPr marL="839788" lvl="1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É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formato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saída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comum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compiladores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várias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linguagens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alto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nível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i.e.,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C, Java, Fortran, etc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vão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ser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traduzidos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mesma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57575" y="1773238"/>
            <a:ext cx="5435600" cy="1150937"/>
            <a:chOff x="0" y="0"/>
            <a:chExt cx="3423" cy="725"/>
          </a:xfrm>
        </p:grpSpPr>
        <p:sp>
          <p:nvSpPr>
            <p:cNvPr id="40983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4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5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7613" y="3284538"/>
            <a:ext cx="1030287" cy="936625"/>
            <a:chOff x="0" y="0"/>
            <a:chExt cx="649" cy="590"/>
          </a:xfrm>
        </p:grpSpPr>
        <p:sp>
          <p:nvSpPr>
            <p:cNvPr id="40981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2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40968" name="Rectangle 12"/>
          <p:cNvSpPr>
            <a:spLocks/>
          </p:cNvSpPr>
          <p:nvPr/>
        </p:nvSpPr>
        <p:spPr bwMode="auto">
          <a:xfrm>
            <a:off x="311150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40969" name="Rectangle 13"/>
          <p:cNvSpPr>
            <a:spLocks/>
          </p:cNvSpPr>
          <p:nvPr/>
        </p:nvSpPr>
        <p:spPr bwMode="auto">
          <a:xfrm>
            <a:off x="314325" y="3790950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08325" y="3284538"/>
            <a:ext cx="1054100" cy="936625"/>
            <a:chOff x="0" y="0"/>
            <a:chExt cx="664" cy="590"/>
          </a:xfrm>
        </p:grpSpPr>
        <p:sp>
          <p:nvSpPr>
            <p:cNvPr id="40979" name="Rectangle 15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0" name="Rectangle 16"/>
            <p:cNvSpPr>
              <a:spLocks/>
            </p:cNvSpPr>
            <p:nvPr/>
          </p:nvSpPr>
          <p:spPr bwMode="auto">
            <a:xfrm>
              <a:off x="0" y="207"/>
              <a:ext cx="664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compilador</a:t>
              </a:r>
            </a:p>
          </p:txBody>
        </p:sp>
      </p:grpSp>
      <p:sp>
        <p:nvSpPr>
          <p:cNvPr id="40971" name="Rectangle 17"/>
          <p:cNvSpPr>
            <a:spLocks/>
          </p:cNvSpPr>
          <p:nvPr/>
        </p:nvSpPr>
        <p:spPr bwMode="auto">
          <a:xfrm>
            <a:off x="2227263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40972" name="Rectangle 18"/>
          <p:cNvSpPr>
            <a:spLocks/>
          </p:cNvSpPr>
          <p:nvPr/>
        </p:nvSpPr>
        <p:spPr bwMode="auto">
          <a:xfrm>
            <a:off x="2227263" y="3790950"/>
            <a:ext cx="1112837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cxnSp>
        <p:nvCxnSpPr>
          <p:cNvPr id="40973" name="AutoShape 19"/>
          <p:cNvCxnSpPr>
            <a:cxnSpLocks noChangeShapeType="1"/>
            <a:stCxn id="40981" idx="3"/>
            <a:endCxn id="40979" idx="1"/>
          </p:cNvCxnSpPr>
          <p:nvPr/>
        </p:nvCxnSpPr>
        <p:spPr bwMode="auto">
          <a:xfrm>
            <a:off x="2247900" y="3752851"/>
            <a:ext cx="8620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74" name="Rectangle 20"/>
          <p:cNvSpPr>
            <a:spLocks/>
          </p:cNvSpPr>
          <p:nvPr/>
        </p:nvSpPr>
        <p:spPr bwMode="auto">
          <a:xfrm>
            <a:off x="4119563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hello.s</a:t>
            </a:r>
          </a:p>
        </p:txBody>
      </p:sp>
      <p:sp>
        <p:nvSpPr>
          <p:cNvPr id="40975" name="Rectangle 21"/>
          <p:cNvSpPr>
            <a:spLocks/>
          </p:cNvSpPr>
          <p:nvPr/>
        </p:nvSpPr>
        <p:spPr bwMode="auto">
          <a:xfrm>
            <a:off x="4119563" y="3790950"/>
            <a:ext cx="1112837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Assembly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>
            <a:off x="360363" y="3762375"/>
            <a:ext cx="8651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7" name="Line 23"/>
          <p:cNvSpPr>
            <a:spLocks noChangeShapeType="1"/>
          </p:cNvSpPr>
          <p:nvPr/>
        </p:nvSpPr>
        <p:spPr bwMode="auto">
          <a:xfrm>
            <a:off x="4160838" y="3752850"/>
            <a:ext cx="8223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8" name="AutoShape 24"/>
          <p:cNvSpPr>
            <a:spLocks/>
          </p:cNvSpPr>
          <p:nvPr/>
        </p:nvSpPr>
        <p:spPr bwMode="auto">
          <a:xfrm>
            <a:off x="3563938" y="4292600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7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2103438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unix&gt; </a:t>
            </a:r>
            <a:r>
              <a:rPr lang="en-US" sz="200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 –o hello hello.c</a:t>
            </a:r>
            <a:endParaRPr lang="en-US" sz="2000">
              <a:latin typeface="Courier New Italic" charset="0"/>
              <a:sym typeface="Courier New Italic" charset="0"/>
            </a:endParaRPr>
          </a:p>
        </p:txBody>
      </p:sp>
      <p:sp>
        <p:nvSpPr>
          <p:cNvPr id="41989" name="Rectangle 4"/>
          <p:cNvSpPr>
            <a:spLocks/>
          </p:cNvSpPr>
          <p:nvPr/>
        </p:nvSpPr>
        <p:spPr bwMode="auto">
          <a:xfrm>
            <a:off x="468313" y="4652963"/>
            <a:ext cx="8229600" cy="144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Montador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(Assembler)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transforma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Assembly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binário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chamado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programa-objeto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  <a:endParaRPr lang="en-US" sz="1600" dirty="0" smtClean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839788" lvl="1" indent="-342900">
              <a:lnSpc>
                <a:spcPct val="80000"/>
              </a:lnSpc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400" dirty="0" smtClean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Os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módulos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compilados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ou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são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armazenados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formato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intermediário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(“</a:t>
            </a:r>
            <a:r>
              <a:rPr lang="en-US" sz="1400" i="1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Programa-Objeto</a:t>
            </a:r>
            <a:r>
              <a:rPr lang="en-US" sz="1400" i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Relocável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” –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extensão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  <a:endParaRPr lang="en-US" sz="1400" dirty="0" smtClean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2588" indent="-342900">
              <a:lnSpc>
                <a:spcPct val="80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Endereços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acesso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posição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ficam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indefinidos</a:t>
            </a:r>
            <a:endParaRPr lang="en-US" sz="1600" dirty="0">
              <a:solidFill>
                <a:srgbClr val="FF0000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57575" y="1773238"/>
            <a:ext cx="5435600" cy="1150937"/>
            <a:chOff x="0" y="0"/>
            <a:chExt cx="3423" cy="725"/>
          </a:xfrm>
        </p:grpSpPr>
        <p:sp>
          <p:nvSpPr>
            <p:cNvPr id="42013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4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5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9200" y="3284538"/>
            <a:ext cx="1030288" cy="936625"/>
            <a:chOff x="0" y="0"/>
            <a:chExt cx="649" cy="590"/>
          </a:xfrm>
        </p:grpSpPr>
        <p:sp>
          <p:nvSpPr>
            <p:cNvPr id="42011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2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41992" name="Rectangle 12"/>
          <p:cNvSpPr>
            <a:spLocks/>
          </p:cNvSpPr>
          <p:nvPr/>
        </p:nvSpPr>
        <p:spPr bwMode="auto">
          <a:xfrm>
            <a:off x="312738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41993" name="Rectangle 13"/>
          <p:cNvSpPr>
            <a:spLocks/>
          </p:cNvSpPr>
          <p:nvPr/>
        </p:nvSpPr>
        <p:spPr bwMode="auto">
          <a:xfrm>
            <a:off x="315913" y="3790950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09913" y="3284538"/>
            <a:ext cx="1054100" cy="936625"/>
            <a:chOff x="0" y="0"/>
            <a:chExt cx="664" cy="590"/>
          </a:xfrm>
        </p:grpSpPr>
        <p:sp>
          <p:nvSpPr>
            <p:cNvPr id="42009" name="Rectangle 15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0" name="Rectangle 16"/>
            <p:cNvSpPr>
              <a:spLocks/>
            </p:cNvSpPr>
            <p:nvPr/>
          </p:nvSpPr>
          <p:spPr bwMode="auto">
            <a:xfrm>
              <a:off x="0" y="207"/>
              <a:ext cx="664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compilador</a:t>
              </a:r>
            </a:p>
          </p:txBody>
        </p:sp>
      </p:grpSp>
      <p:sp>
        <p:nvSpPr>
          <p:cNvPr id="41995" name="Rectangle 17"/>
          <p:cNvSpPr>
            <a:spLocks/>
          </p:cNvSpPr>
          <p:nvPr/>
        </p:nvSpPr>
        <p:spPr bwMode="auto">
          <a:xfrm>
            <a:off x="2228850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41996" name="Rectangle 18"/>
          <p:cNvSpPr>
            <a:spLocks/>
          </p:cNvSpPr>
          <p:nvPr/>
        </p:nvSpPr>
        <p:spPr bwMode="auto">
          <a:xfrm>
            <a:off x="2228850" y="3790950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cxnSp>
        <p:nvCxnSpPr>
          <p:cNvPr id="41997" name="AutoShape 19"/>
          <p:cNvCxnSpPr>
            <a:cxnSpLocks noChangeShapeType="1"/>
            <a:stCxn id="42011" idx="3"/>
            <a:endCxn id="42009" idx="1"/>
          </p:cNvCxnSpPr>
          <p:nvPr/>
        </p:nvCxnSpPr>
        <p:spPr bwMode="auto">
          <a:xfrm>
            <a:off x="2249488" y="3752851"/>
            <a:ext cx="8620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981575" y="3284538"/>
            <a:ext cx="1054100" cy="936625"/>
            <a:chOff x="0" y="0"/>
            <a:chExt cx="664" cy="590"/>
          </a:xfrm>
        </p:grpSpPr>
        <p:sp>
          <p:nvSpPr>
            <p:cNvPr id="42007" name="Rectangle 21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8" name="Rectangle 22"/>
            <p:cNvSpPr>
              <a:spLocks/>
            </p:cNvSpPr>
            <p:nvPr/>
          </p:nvSpPr>
          <p:spPr bwMode="auto">
            <a:xfrm>
              <a:off x="0" y="151"/>
              <a:ext cx="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montador (assembler)</a:t>
              </a:r>
            </a:p>
          </p:txBody>
        </p:sp>
      </p:grpSp>
      <p:sp>
        <p:nvSpPr>
          <p:cNvPr id="41999" name="Rectangle 23"/>
          <p:cNvSpPr>
            <a:spLocks/>
          </p:cNvSpPr>
          <p:nvPr/>
        </p:nvSpPr>
        <p:spPr bwMode="auto">
          <a:xfrm>
            <a:off x="4121150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hello.s</a:t>
            </a:r>
          </a:p>
        </p:txBody>
      </p:sp>
      <p:sp>
        <p:nvSpPr>
          <p:cNvPr id="42000" name="Rectangle 24"/>
          <p:cNvSpPr>
            <a:spLocks/>
          </p:cNvSpPr>
          <p:nvPr/>
        </p:nvSpPr>
        <p:spPr bwMode="auto">
          <a:xfrm>
            <a:off x="4121150" y="3790950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Assembly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42001" name="Rectangle 25"/>
          <p:cNvSpPr>
            <a:spLocks/>
          </p:cNvSpPr>
          <p:nvPr/>
        </p:nvSpPr>
        <p:spPr bwMode="auto">
          <a:xfrm>
            <a:off x="5992813" y="34718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hello.o</a:t>
            </a:r>
          </a:p>
        </p:txBody>
      </p:sp>
      <p:sp>
        <p:nvSpPr>
          <p:cNvPr id="42002" name="Rectangle 26"/>
          <p:cNvSpPr>
            <a:spLocks/>
          </p:cNvSpPr>
          <p:nvPr/>
        </p:nvSpPr>
        <p:spPr bwMode="auto">
          <a:xfrm>
            <a:off x="5992813" y="3778250"/>
            <a:ext cx="1117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programa-objeto relocável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(binário)</a:t>
            </a:r>
          </a:p>
        </p:txBody>
      </p:sp>
      <p:sp>
        <p:nvSpPr>
          <p:cNvPr id="42003" name="Line 27"/>
          <p:cNvSpPr>
            <a:spLocks noChangeShapeType="1"/>
          </p:cNvSpPr>
          <p:nvPr/>
        </p:nvSpPr>
        <p:spPr bwMode="auto">
          <a:xfrm>
            <a:off x="361950" y="3762375"/>
            <a:ext cx="865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004" name="AutoShape 28"/>
          <p:cNvCxnSpPr>
            <a:cxnSpLocks noChangeShapeType="1"/>
            <a:stCxn id="42009" idx="3"/>
            <a:endCxn id="42007" idx="1"/>
          </p:cNvCxnSpPr>
          <p:nvPr/>
        </p:nvCxnSpPr>
        <p:spPr bwMode="auto">
          <a:xfrm>
            <a:off x="4160839" y="3752851"/>
            <a:ext cx="82232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005" name="Line 29"/>
          <p:cNvSpPr>
            <a:spLocks noChangeShapeType="1"/>
          </p:cNvSpPr>
          <p:nvPr/>
        </p:nvSpPr>
        <p:spPr bwMode="auto">
          <a:xfrm>
            <a:off x="6030913" y="374650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6" name="AutoShape 30"/>
          <p:cNvSpPr>
            <a:spLocks/>
          </p:cNvSpPr>
          <p:nvPr/>
        </p:nvSpPr>
        <p:spPr bwMode="auto">
          <a:xfrm>
            <a:off x="5364163" y="4292600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2103438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unix&gt; </a:t>
            </a:r>
            <a:r>
              <a:rPr lang="en-US" sz="200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 –o hello hello.c</a:t>
            </a:r>
            <a:endParaRPr lang="en-US" sz="2000">
              <a:latin typeface="Courier New Italic" charset="0"/>
              <a:sym typeface="Courier New Italic" charset="0"/>
            </a:endParaRPr>
          </a:p>
        </p:txBody>
      </p:sp>
      <p:sp>
        <p:nvSpPr>
          <p:cNvPr id="43013" name="Rectangle 4"/>
          <p:cNvSpPr>
            <a:spLocks/>
          </p:cNvSpPr>
          <p:nvPr/>
        </p:nvSpPr>
        <p:spPr bwMode="auto">
          <a:xfrm>
            <a:off x="468313" y="4652963"/>
            <a:ext cx="8229600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ligador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(linker)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gera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executável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partir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 .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gerado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pelo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assembler</a:t>
            </a:r>
          </a:p>
          <a:p>
            <a:pPr marL="839788" lvl="1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entanto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pode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haver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funções-padrão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(ex., </a:t>
            </a:r>
            <a:r>
              <a:rPr lang="en-US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printf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que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estão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definidas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no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outro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arquivo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pré-compilado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printf.o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</a:p>
          <a:p>
            <a:pPr marL="839788" lvl="1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ligador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faz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junção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dos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programas-objeto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necessários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gerar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executável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57575" y="1773238"/>
            <a:ext cx="5435600" cy="1150937"/>
            <a:chOff x="0" y="0"/>
            <a:chExt cx="3423" cy="725"/>
          </a:xfrm>
        </p:grpSpPr>
        <p:sp>
          <p:nvSpPr>
            <p:cNvPr id="43045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6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7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28725" y="3284538"/>
            <a:ext cx="1030288" cy="936625"/>
            <a:chOff x="0" y="0"/>
            <a:chExt cx="649" cy="590"/>
          </a:xfrm>
        </p:grpSpPr>
        <p:sp>
          <p:nvSpPr>
            <p:cNvPr id="43043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4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43016" name="Rectangle 12"/>
          <p:cNvSpPr>
            <a:spLocks/>
          </p:cNvSpPr>
          <p:nvPr/>
        </p:nvSpPr>
        <p:spPr bwMode="auto">
          <a:xfrm>
            <a:off x="322263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43017" name="Rectangle 13"/>
          <p:cNvSpPr>
            <a:spLocks/>
          </p:cNvSpPr>
          <p:nvPr/>
        </p:nvSpPr>
        <p:spPr bwMode="auto">
          <a:xfrm>
            <a:off x="325438" y="3790950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19438" y="3284538"/>
            <a:ext cx="1054100" cy="936625"/>
            <a:chOff x="0" y="0"/>
            <a:chExt cx="664" cy="590"/>
          </a:xfrm>
        </p:grpSpPr>
        <p:sp>
          <p:nvSpPr>
            <p:cNvPr id="43041" name="Rectangle 15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2" name="Rectangle 16"/>
            <p:cNvSpPr>
              <a:spLocks/>
            </p:cNvSpPr>
            <p:nvPr/>
          </p:nvSpPr>
          <p:spPr bwMode="auto">
            <a:xfrm>
              <a:off x="0" y="207"/>
              <a:ext cx="664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compilador</a:t>
              </a:r>
            </a:p>
          </p:txBody>
        </p:sp>
      </p:grpSp>
      <p:sp>
        <p:nvSpPr>
          <p:cNvPr id="43019" name="Rectangle 17"/>
          <p:cNvSpPr>
            <a:spLocks/>
          </p:cNvSpPr>
          <p:nvPr/>
        </p:nvSpPr>
        <p:spPr bwMode="auto">
          <a:xfrm>
            <a:off x="2238375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43020" name="Rectangle 18"/>
          <p:cNvSpPr>
            <a:spLocks/>
          </p:cNvSpPr>
          <p:nvPr/>
        </p:nvSpPr>
        <p:spPr bwMode="auto">
          <a:xfrm>
            <a:off x="2238375" y="3790950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cxnSp>
        <p:nvCxnSpPr>
          <p:cNvPr id="43021" name="AutoShape 19"/>
          <p:cNvCxnSpPr>
            <a:cxnSpLocks noChangeShapeType="1"/>
            <a:stCxn id="43044" idx="3"/>
            <a:endCxn id="43041" idx="1"/>
          </p:cNvCxnSpPr>
          <p:nvPr/>
        </p:nvCxnSpPr>
        <p:spPr bwMode="auto">
          <a:xfrm>
            <a:off x="2257425" y="3752851"/>
            <a:ext cx="863601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991100" y="3284538"/>
            <a:ext cx="1054100" cy="936625"/>
            <a:chOff x="0" y="0"/>
            <a:chExt cx="664" cy="590"/>
          </a:xfrm>
        </p:grpSpPr>
        <p:sp>
          <p:nvSpPr>
            <p:cNvPr id="43039" name="Rectangle 21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0" name="Rectangle 22"/>
            <p:cNvSpPr>
              <a:spLocks/>
            </p:cNvSpPr>
            <p:nvPr/>
          </p:nvSpPr>
          <p:spPr bwMode="auto">
            <a:xfrm>
              <a:off x="0" y="151"/>
              <a:ext cx="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montador (assembler)</a:t>
              </a:r>
            </a:p>
          </p:txBody>
        </p:sp>
      </p:grpSp>
      <p:sp>
        <p:nvSpPr>
          <p:cNvPr id="43023" name="Rectangle 23"/>
          <p:cNvSpPr>
            <a:spLocks/>
          </p:cNvSpPr>
          <p:nvPr/>
        </p:nvSpPr>
        <p:spPr bwMode="auto">
          <a:xfrm>
            <a:off x="4130675" y="34845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hello.s</a:t>
            </a:r>
          </a:p>
        </p:txBody>
      </p:sp>
      <p:sp>
        <p:nvSpPr>
          <p:cNvPr id="43024" name="Rectangle 24"/>
          <p:cNvSpPr>
            <a:spLocks/>
          </p:cNvSpPr>
          <p:nvPr/>
        </p:nvSpPr>
        <p:spPr bwMode="auto">
          <a:xfrm>
            <a:off x="4130675" y="3790950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Assembly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43025" name="Rectangle 25"/>
          <p:cNvSpPr>
            <a:spLocks/>
          </p:cNvSpPr>
          <p:nvPr/>
        </p:nvSpPr>
        <p:spPr bwMode="auto">
          <a:xfrm>
            <a:off x="6002338" y="347186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hello.o</a:t>
            </a:r>
          </a:p>
        </p:txBody>
      </p:sp>
      <p:sp>
        <p:nvSpPr>
          <p:cNvPr id="43026" name="Rectangle 26"/>
          <p:cNvSpPr>
            <a:spLocks/>
          </p:cNvSpPr>
          <p:nvPr/>
        </p:nvSpPr>
        <p:spPr bwMode="auto">
          <a:xfrm>
            <a:off x="6002338" y="3778250"/>
            <a:ext cx="1117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programa-objeto relocável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(binário)</a:t>
            </a:r>
          </a:p>
        </p:txBody>
      </p:sp>
      <p:sp>
        <p:nvSpPr>
          <p:cNvPr id="43027" name="Line 27"/>
          <p:cNvSpPr>
            <a:spLocks noChangeShapeType="1"/>
          </p:cNvSpPr>
          <p:nvPr/>
        </p:nvSpPr>
        <p:spPr bwMode="auto">
          <a:xfrm>
            <a:off x="371475" y="3762375"/>
            <a:ext cx="865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3028" name="AutoShape 28"/>
          <p:cNvCxnSpPr>
            <a:cxnSpLocks noChangeShapeType="1"/>
            <a:stCxn id="43041" idx="3"/>
            <a:endCxn id="43039" idx="1"/>
          </p:cNvCxnSpPr>
          <p:nvPr/>
        </p:nvCxnSpPr>
        <p:spPr bwMode="auto">
          <a:xfrm>
            <a:off x="4170364" y="3752851"/>
            <a:ext cx="82232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029" name="Line 29"/>
          <p:cNvSpPr>
            <a:spLocks noChangeShapeType="1"/>
          </p:cNvSpPr>
          <p:nvPr/>
        </p:nvSpPr>
        <p:spPr bwMode="auto">
          <a:xfrm>
            <a:off x="6040438" y="374650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924675" y="3284538"/>
            <a:ext cx="1054100" cy="936625"/>
            <a:chOff x="0" y="0"/>
            <a:chExt cx="664" cy="590"/>
          </a:xfrm>
        </p:grpSpPr>
        <p:sp>
          <p:nvSpPr>
            <p:cNvPr id="43037" name="Rectangle 31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8" name="Rectangle 32"/>
            <p:cNvSpPr>
              <a:spLocks/>
            </p:cNvSpPr>
            <p:nvPr/>
          </p:nvSpPr>
          <p:spPr bwMode="auto">
            <a:xfrm>
              <a:off x="0" y="151"/>
              <a:ext cx="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ligador (linker)</a:t>
              </a:r>
            </a:p>
          </p:txBody>
        </p:sp>
      </p:grpSp>
      <p:sp>
        <p:nvSpPr>
          <p:cNvPr id="43031" name="Rectangle 33"/>
          <p:cNvSpPr>
            <a:spLocks/>
          </p:cNvSpPr>
          <p:nvPr/>
        </p:nvSpPr>
        <p:spPr bwMode="auto">
          <a:xfrm>
            <a:off x="7935913" y="3471863"/>
            <a:ext cx="6873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</a:t>
            </a:r>
          </a:p>
        </p:txBody>
      </p:sp>
      <p:sp>
        <p:nvSpPr>
          <p:cNvPr id="43032" name="Rectangle 34"/>
          <p:cNvSpPr>
            <a:spLocks/>
          </p:cNvSpPr>
          <p:nvPr/>
        </p:nvSpPr>
        <p:spPr bwMode="auto">
          <a:xfrm>
            <a:off x="7935913" y="3778250"/>
            <a:ext cx="1117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programa-objeto executável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(binário)</a:t>
            </a:r>
          </a:p>
        </p:txBody>
      </p:sp>
      <p:sp>
        <p:nvSpPr>
          <p:cNvPr id="43033" name="Line 35"/>
          <p:cNvSpPr>
            <a:spLocks noChangeShapeType="1"/>
          </p:cNvSpPr>
          <p:nvPr/>
        </p:nvSpPr>
        <p:spPr bwMode="auto">
          <a:xfrm>
            <a:off x="7974013" y="374650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4" name="Rectangle 36"/>
          <p:cNvSpPr>
            <a:spLocks/>
          </p:cNvSpPr>
          <p:nvPr/>
        </p:nvSpPr>
        <p:spPr bwMode="auto">
          <a:xfrm>
            <a:off x="5795963" y="2924175"/>
            <a:ext cx="10080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printf.o</a:t>
            </a:r>
          </a:p>
        </p:txBody>
      </p:sp>
      <p:sp>
        <p:nvSpPr>
          <p:cNvPr id="43035" name="Line 37"/>
          <p:cNvSpPr>
            <a:spLocks noChangeShapeType="1"/>
          </p:cNvSpPr>
          <p:nvPr/>
        </p:nvSpPr>
        <p:spPr bwMode="auto">
          <a:xfrm>
            <a:off x="6327775" y="3171825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6" name="AutoShape 38"/>
          <p:cNvSpPr>
            <a:spLocks/>
          </p:cNvSpPr>
          <p:nvPr/>
        </p:nvSpPr>
        <p:spPr bwMode="auto">
          <a:xfrm>
            <a:off x="7380288" y="4292600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8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5C77-B3E3-974D-9E9B-3A9F8C2647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1332" y="2743200"/>
            <a:ext cx="6596678" cy="129266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7800" b="1" dirty="0" smtClean="0">
                <a:solidFill>
                  <a:srgbClr val="0000FF"/>
                </a:solidFill>
                <a:latin typeface="Braggadocio"/>
                <a:cs typeface="Braggadocio"/>
              </a:rPr>
              <a:t>Hardware</a:t>
            </a:r>
            <a:endParaRPr lang="en-US" sz="78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05625" y="3003550"/>
            <a:ext cx="909638" cy="914400"/>
            <a:chOff x="0" y="0"/>
            <a:chExt cx="573" cy="576"/>
          </a:xfrm>
        </p:grpSpPr>
        <p:sp>
          <p:nvSpPr>
            <p:cNvPr id="32836" name="Rectangle 3"/>
            <p:cNvSpPr>
              <a:spLocks/>
            </p:cNvSpPr>
            <p:nvPr/>
          </p:nvSpPr>
          <p:spPr bwMode="auto">
            <a:xfrm>
              <a:off x="0" y="0"/>
              <a:ext cx="573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7" name="Rectangle 4"/>
            <p:cNvSpPr>
              <a:spLocks/>
            </p:cNvSpPr>
            <p:nvPr/>
          </p:nvSpPr>
          <p:spPr bwMode="auto">
            <a:xfrm>
              <a:off x="6" y="104"/>
              <a:ext cx="560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Main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memory</a:t>
              </a:r>
            </a:p>
          </p:txBody>
        </p:sp>
      </p:grpSp>
      <p:sp>
        <p:nvSpPr>
          <p:cNvPr id="32772" name="AutoShape 5"/>
          <p:cNvSpPr>
            <a:spLocks/>
          </p:cNvSpPr>
          <p:nvPr/>
        </p:nvSpPr>
        <p:spPr bwMode="auto">
          <a:xfrm>
            <a:off x="5381625" y="3155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467225" y="3184525"/>
            <a:ext cx="909638" cy="584200"/>
            <a:chOff x="0" y="0"/>
            <a:chExt cx="573" cy="368"/>
          </a:xfrm>
        </p:grpSpPr>
        <p:sp>
          <p:nvSpPr>
            <p:cNvPr id="32834" name="Rectangle 7"/>
            <p:cNvSpPr>
              <a:spLocks/>
            </p:cNvSpPr>
            <p:nvPr/>
          </p:nvSpPr>
          <p:spPr bwMode="auto">
            <a:xfrm>
              <a:off x="0" y="2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5" name="Rectangle 8"/>
            <p:cNvSpPr>
              <a:spLocks/>
            </p:cNvSpPr>
            <p:nvPr/>
          </p:nvSpPr>
          <p:spPr bwMode="auto">
            <a:xfrm>
              <a:off x="59" y="0"/>
              <a:ext cx="454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I/O 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bridge</a:t>
              </a:r>
            </a:p>
          </p:txBody>
        </p:sp>
      </p:grpSp>
      <p:sp>
        <p:nvSpPr>
          <p:cNvPr id="32774" name="AutoShape 9"/>
          <p:cNvSpPr>
            <a:spLocks/>
          </p:cNvSpPr>
          <p:nvPr/>
        </p:nvSpPr>
        <p:spPr bwMode="auto">
          <a:xfrm>
            <a:off x="3009900" y="3155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09663" y="3187700"/>
            <a:ext cx="1873250" cy="577850"/>
            <a:chOff x="0" y="0"/>
            <a:chExt cx="1180" cy="364"/>
          </a:xfrm>
        </p:grpSpPr>
        <p:sp>
          <p:nvSpPr>
            <p:cNvPr id="32832" name="Rectangle 11"/>
            <p:cNvSpPr>
              <a:spLocks/>
            </p:cNvSpPr>
            <p:nvPr/>
          </p:nvSpPr>
          <p:spPr bwMode="auto">
            <a:xfrm>
              <a:off x="0" y="0"/>
              <a:ext cx="1180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3" name="Rectangle 12"/>
            <p:cNvSpPr>
              <a:spLocks/>
            </p:cNvSpPr>
            <p:nvPr/>
          </p:nvSpPr>
          <p:spPr bwMode="auto">
            <a:xfrm>
              <a:off x="167" y="74"/>
              <a:ext cx="845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Bus interface</a:t>
              </a:r>
            </a:p>
          </p:txBody>
        </p:sp>
      </p:grpSp>
      <p:sp>
        <p:nvSpPr>
          <p:cNvPr id="32776" name="Rectangle 13"/>
          <p:cNvSpPr>
            <a:spLocks/>
          </p:cNvSpPr>
          <p:nvPr/>
        </p:nvSpPr>
        <p:spPr bwMode="auto">
          <a:xfrm>
            <a:off x="2025650" y="1860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Rectangle 14"/>
          <p:cNvSpPr>
            <a:spLocks/>
          </p:cNvSpPr>
          <p:nvPr/>
        </p:nvSpPr>
        <p:spPr bwMode="auto">
          <a:xfrm>
            <a:off x="2025650" y="2012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Rectangle 15"/>
          <p:cNvSpPr>
            <a:spLocks/>
          </p:cNvSpPr>
          <p:nvPr/>
        </p:nvSpPr>
        <p:spPr bwMode="auto">
          <a:xfrm>
            <a:off x="2025650" y="2165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Rectangle 16"/>
          <p:cNvSpPr>
            <a:spLocks/>
          </p:cNvSpPr>
          <p:nvPr/>
        </p:nvSpPr>
        <p:spPr bwMode="auto">
          <a:xfrm>
            <a:off x="2025650" y="2317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Rectangle 17"/>
          <p:cNvSpPr>
            <a:spLocks/>
          </p:cNvSpPr>
          <p:nvPr/>
        </p:nvSpPr>
        <p:spPr bwMode="auto">
          <a:xfrm>
            <a:off x="2025650" y="2470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AutoShape 18"/>
          <p:cNvSpPr>
            <a:spLocks/>
          </p:cNvSpPr>
          <p:nvPr/>
        </p:nvSpPr>
        <p:spPr bwMode="auto">
          <a:xfrm>
            <a:off x="2798763" y="1860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AutoShape 19"/>
          <p:cNvSpPr>
            <a:spLocks/>
          </p:cNvSpPr>
          <p:nvPr/>
        </p:nvSpPr>
        <p:spPr bwMode="auto">
          <a:xfrm flipH="1">
            <a:off x="2709863" y="2241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233738" y="1708150"/>
            <a:ext cx="550862" cy="1066800"/>
            <a:chOff x="0" y="0"/>
            <a:chExt cx="346" cy="672"/>
          </a:xfrm>
        </p:grpSpPr>
        <p:sp>
          <p:nvSpPr>
            <p:cNvPr id="32830" name="Rectangle 21"/>
            <p:cNvSpPr>
              <a:spLocks/>
            </p:cNvSpPr>
            <p:nvPr/>
          </p:nvSpPr>
          <p:spPr bwMode="auto">
            <a:xfrm>
              <a:off x="5" y="0"/>
              <a:ext cx="336" cy="6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1" name="Rectangle 22"/>
            <p:cNvSpPr>
              <a:spLocks/>
            </p:cNvSpPr>
            <p:nvPr/>
          </p:nvSpPr>
          <p:spPr bwMode="auto">
            <a:xfrm>
              <a:off x="0" y="228"/>
              <a:ext cx="346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ALU</a:t>
              </a:r>
            </a:p>
          </p:txBody>
        </p:sp>
      </p:grpSp>
      <p:sp>
        <p:nvSpPr>
          <p:cNvPr id="32784" name="Rectangle 23"/>
          <p:cNvSpPr>
            <a:spLocks/>
          </p:cNvSpPr>
          <p:nvPr/>
        </p:nvSpPr>
        <p:spPr bwMode="auto">
          <a:xfrm>
            <a:off x="1776413" y="1536700"/>
            <a:ext cx="122872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Register file</a:t>
            </a:r>
          </a:p>
        </p:txBody>
      </p:sp>
      <p:sp>
        <p:nvSpPr>
          <p:cNvPr id="32785" name="AutoShape 24"/>
          <p:cNvSpPr>
            <a:spLocks/>
          </p:cNvSpPr>
          <p:nvPr/>
        </p:nvSpPr>
        <p:spPr bwMode="auto">
          <a:xfrm>
            <a:off x="2100263" y="2698750"/>
            <a:ext cx="609600" cy="457200"/>
          </a:xfrm>
          <a:custGeom>
            <a:avLst/>
            <a:gdLst>
              <a:gd name="T0" fmla="*/ 8602133 w 21600"/>
              <a:gd name="T1" fmla="*/ 483870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  <a:moveTo>
                  <a:pt x="10800" y="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Rectangle 25"/>
          <p:cNvSpPr>
            <a:spLocks/>
          </p:cNvSpPr>
          <p:nvPr/>
        </p:nvSpPr>
        <p:spPr bwMode="auto">
          <a:xfrm>
            <a:off x="955675" y="1479550"/>
            <a:ext cx="2973388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Rectangle 26"/>
          <p:cNvSpPr>
            <a:spLocks/>
          </p:cNvSpPr>
          <p:nvPr/>
        </p:nvSpPr>
        <p:spPr bwMode="auto">
          <a:xfrm>
            <a:off x="342900" y="1481138"/>
            <a:ext cx="5842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CPU</a:t>
            </a:r>
          </a:p>
        </p:txBody>
      </p:sp>
      <p:sp>
        <p:nvSpPr>
          <p:cNvPr id="32788" name="Rectangle 27"/>
          <p:cNvSpPr>
            <a:spLocks/>
          </p:cNvSpPr>
          <p:nvPr/>
        </p:nvSpPr>
        <p:spPr bwMode="auto">
          <a:xfrm>
            <a:off x="3938588" y="2466975"/>
            <a:ext cx="1217612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System bus</a:t>
            </a:r>
          </a:p>
        </p:txBody>
      </p:sp>
      <p:sp>
        <p:nvSpPr>
          <p:cNvPr id="32789" name="Line 28"/>
          <p:cNvSpPr>
            <a:spLocks noChangeShapeType="1"/>
          </p:cNvSpPr>
          <p:nvPr/>
        </p:nvSpPr>
        <p:spPr bwMode="auto">
          <a:xfrm flipH="1">
            <a:off x="3776663" y="2774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Rectangle 29"/>
          <p:cNvSpPr>
            <a:spLocks/>
          </p:cNvSpPr>
          <p:nvPr/>
        </p:nvSpPr>
        <p:spPr bwMode="auto">
          <a:xfrm>
            <a:off x="5476875" y="2466975"/>
            <a:ext cx="1271588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Memory bus</a:t>
            </a:r>
          </a:p>
        </p:txBody>
      </p:sp>
      <p:sp>
        <p:nvSpPr>
          <p:cNvPr id="32791" name="Line 30"/>
          <p:cNvSpPr>
            <a:spLocks noChangeShapeType="1"/>
          </p:cNvSpPr>
          <p:nvPr/>
        </p:nvSpPr>
        <p:spPr bwMode="auto">
          <a:xfrm>
            <a:off x="6062663" y="2774950"/>
            <a:ext cx="1587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AutoShape 31"/>
          <p:cNvSpPr>
            <a:spLocks/>
          </p:cNvSpPr>
          <p:nvPr/>
        </p:nvSpPr>
        <p:spPr bwMode="auto">
          <a:xfrm>
            <a:off x="4691063" y="38417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AutoShape 32"/>
          <p:cNvSpPr>
            <a:spLocks/>
          </p:cNvSpPr>
          <p:nvPr/>
        </p:nvSpPr>
        <p:spPr bwMode="auto">
          <a:xfrm rot="10800000" flipH="1">
            <a:off x="5795963" y="45783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376863" y="5270500"/>
            <a:ext cx="1295400" cy="584200"/>
            <a:chOff x="0" y="0"/>
            <a:chExt cx="816" cy="368"/>
          </a:xfrm>
        </p:grpSpPr>
        <p:sp>
          <p:nvSpPr>
            <p:cNvPr id="32828" name="Rectangle 34"/>
            <p:cNvSpPr>
              <a:spLocks/>
            </p:cNvSpPr>
            <p:nvPr/>
          </p:nvSpPr>
          <p:spPr bwMode="auto">
            <a:xfrm>
              <a:off x="0" y="20"/>
              <a:ext cx="81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9" name="Rectangle 35"/>
            <p:cNvSpPr>
              <a:spLocks/>
            </p:cNvSpPr>
            <p:nvPr/>
          </p:nvSpPr>
          <p:spPr bwMode="auto">
            <a:xfrm>
              <a:off x="95" y="0"/>
              <a:ext cx="62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Disk 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controller</a:t>
              </a:r>
            </a:p>
          </p:txBody>
        </p:sp>
      </p:grpSp>
      <p:sp>
        <p:nvSpPr>
          <p:cNvPr id="32795" name="AutoShape 36"/>
          <p:cNvSpPr>
            <a:spLocks/>
          </p:cNvSpPr>
          <p:nvPr/>
        </p:nvSpPr>
        <p:spPr bwMode="auto">
          <a:xfrm rot="10800000" flipH="1">
            <a:off x="3465513" y="45783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046413" y="5270500"/>
            <a:ext cx="1295400" cy="584200"/>
            <a:chOff x="0" y="0"/>
            <a:chExt cx="816" cy="368"/>
          </a:xfrm>
        </p:grpSpPr>
        <p:sp>
          <p:nvSpPr>
            <p:cNvPr id="32826" name="Rectangle 38"/>
            <p:cNvSpPr>
              <a:spLocks/>
            </p:cNvSpPr>
            <p:nvPr/>
          </p:nvSpPr>
          <p:spPr bwMode="auto">
            <a:xfrm>
              <a:off x="0" y="20"/>
              <a:ext cx="81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7" name="Rectangle 39"/>
            <p:cNvSpPr>
              <a:spLocks/>
            </p:cNvSpPr>
            <p:nvPr/>
          </p:nvSpPr>
          <p:spPr bwMode="auto">
            <a:xfrm>
              <a:off x="103" y="0"/>
              <a:ext cx="609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Graphics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adapter</a:t>
              </a:r>
            </a:p>
          </p:txBody>
        </p:sp>
      </p:grpSp>
      <p:sp>
        <p:nvSpPr>
          <p:cNvPr id="32797" name="AutoShape 40"/>
          <p:cNvSpPr>
            <a:spLocks/>
          </p:cNvSpPr>
          <p:nvPr/>
        </p:nvSpPr>
        <p:spPr bwMode="auto">
          <a:xfrm rot="10800000" flipH="1">
            <a:off x="1789113" y="45783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446213" y="5257800"/>
            <a:ext cx="1143000" cy="584200"/>
            <a:chOff x="0" y="0"/>
            <a:chExt cx="720" cy="368"/>
          </a:xfrm>
        </p:grpSpPr>
        <p:sp>
          <p:nvSpPr>
            <p:cNvPr id="32824" name="Rectangle 42"/>
            <p:cNvSpPr>
              <a:spLocks/>
            </p:cNvSpPr>
            <p:nvPr/>
          </p:nvSpPr>
          <p:spPr bwMode="auto">
            <a:xfrm>
              <a:off x="0" y="20"/>
              <a:ext cx="720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5" name="Rectangle 43"/>
            <p:cNvSpPr>
              <a:spLocks/>
            </p:cNvSpPr>
            <p:nvPr/>
          </p:nvSpPr>
          <p:spPr bwMode="auto">
            <a:xfrm>
              <a:off x="47" y="0"/>
              <a:ext cx="62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USB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controller</a:t>
              </a:r>
            </a:p>
          </p:txBody>
        </p:sp>
      </p:grpSp>
      <p:sp>
        <p:nvSpPr>
          <p:cNvPr id="32799" name="Line 44"/>
          <p:cNvSpPr>
            <a:spLocks noChangeShapeType="1"/>
          </p:cNvSpPr>
          <p:nvPr/>
        </p:nvSpPr>
        <p:spPr bwMode="auto">
          <a:xfrm>
            <a:off x="1674813" y="582295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Line 45"/>
          <p:cNvSpPr>
            <a:spLocks noChangeShapeType="1"/>
          </p:cNvSpPr>
          <p:nvPr/>
        </p:nvSpPr>
        <p:spPr bwMode="auto">
          <a:xfrm>
            <a:off x="2436813" y="582295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Rectangle 46"/>
          <p:cNvSpPr>
            <a:spLocks/>
          </p:cNvSpPr>
          <p:nvPr/>
        </p:nvSpPr>
        <p:spPr bwMode="auto">
          <a:xfrm>
            <a:off x="1282700" y="6048375"/>
            <a:ext cx="763588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Mouse</a:t>
            </a:r>
          </a:p>
        </p:txBody>
      </p:sp>
      <p:sp>
        <p:nvSpPr>
          <p:cNvPr id="32802" name="Rectangle 47"/>
          <p:cNvSpPr>
            <a:spLocks/>
          </p:cNvSpPr>
          <p:nvPr/>
        </p:nvSpPr>
        <p:spPr bwMode="auto">
          <a:xfrm>
            <a:off x="1954213" y="6048375"/>
            <a:ext cx="1023937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Keyboard</a:t>
            </a:r>
          </a:p>
        </p:txBody>
      </p:sp>
      <p:sp>
        <p:nvSpPr>
          <p:cNvPr id="32803" name="Line 48"/>
          <p:cNvSpPr>
            <a:spLocks noChangeShapeType="1"/>
          </p:cNvSpPr>
          <p:nvPr/>
        </p:nvSpPr>
        <p:spPr bwMode="auto">
          <a:xfrm>
            <a:off x="3732213" y="582295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4" name="Rectangle 49"/>
          <p:cNvSpPr>
            <a:spLocks/>
          </p:cNvSpPr>
          <p:nvPr/>
        </p:nvSpPr>
        <p:spPr bwMode="auto">
          <a:xfrm>
            <a:off x="3302000" y="6048375"/>
            <a:ext cx="82232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Display</a:t>
            </a:r>
          </a:p>
        </p:txBody>
      </p:sp>
      <p:sp>
        <p:nvSpPr>
          <p:cNvPr id="32805" name="Line 50"/>
          <p:cNvSpPr>
            <a:spLocks noChangeShapeType="1"/>
          </p:cNvSpPr>
          <p:nvPr/>
        </p:nvSpPr>
        <p:spPr bwMode="auto">
          <a:xfrm>
            <a:off x="6037263" y="582295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5732463" y="6203950"/>
            <a:ext cx="609600" cy="609600"/>
            <a:chOff x="0" y="0"/>
            <a:chExt cx="384" cy="384"/>
          </a:xfrm>
        </p:grpSpPr>
        <p:sp>
          <p:nvSpPr>
            <p:cNvPr id="32822" name="AutoShape 52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custGeom>
              <a:avLst/>
              <a:gdLst>
                <a:gd name="T0" fmla="*/ 3 w 21600"/>
                <a:gd name="T1" fmla="*/ 3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  <a:moveTo>
                    <a:pt x="0" y="2700"/>
                  </a:moveTo>
                  <a:cubicBezTo>
                    <a:pt x="0" y="4191"/>
                    <a:pt x="4835" y="5400"/>
                    <a:pt x="10800" y="5400"/>
                  </a:cubicBezTo>
                  <a:cubicBezTo>
                    <a:pt x="16765" y="5400"/>
                    <a:pt x="21600" y="4191"/>
                    <a:pt x="21600" y="27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3" name="Rectangle 53"/>
            <p:cNvSpPr>
              <a:spLocks/>
            </p:cNvSpPr>
            <p:nvPr/>
          </p:nvSpPr>
          <p:spPr bwMode="auto">
            <a:xfrm>
              <a:off x="22" y="116"/>
              <a:ext cx="339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Disk</a:t>
              </a:r>
            </a:p>
          </p:txBody>
        </p:sp>
      </p:grpSp>
      <p:sp>
        <p:nvSpPr>
          <p:cNvPr id="32807" name="AutoShape 54"/>
          <p:cNvSpPr>
            <a:spLocks/>
          </p:cNvSpPr>
          <p:nvPr/>
        </p:nvSpPr>
        <p:spPr bwMode="auto">
          <a:xfrm>
            <a:off x="881063" y="4362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8" name="Rectangle 55"/>
          <p:cNvSpPr>
            <a:spLocks/>
          </p:cNvSpPr>
          <p:nvPr/>
        </p:nvSpPr>
        <p:spPr bwMode="auto">
          <a:xfrm>
            <a:off x="1957388" y="4532313"/>
            <a:ext cx="166687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9" name="Rectangle 56"/>
          <p:cNvSpPr>
            <a:spLocks/>
          </p:cNvSpPr>
          <p:nvPr/>
        </p:nvSpPr>
        <p:spPr bwMode="auto">
          <a:xfrm>
            <a:off x="3633788" y="4522788"/>
            <a:ext cx="166687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0" name="Rectangle 57"/>
          <p:cNvSpPr>
            <a:spLocks/>
          </p:cNvSpPr>
          <p:nvPr/>
        </p:nvSpPr>
        <p:spPr bwMode="auto">
          <a:xfrm>
            <a:off x="5967413" y="4513263"/>
            <a:ext cx="161925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1" name="Rectangle 58"/>
          <p:cNvSpPr>
            <a:spLocks/>
          </p:cNvSpPr>
          <p:nvPr/>
        </p:nvSpPr>
        <p:spPr bwMode="auto">
          <a:xfrm>
            <a:off x="4591050" y="4664075"/>
            <a:ext cx="811213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I/O bus</a:t>
            </a:r>
          </a:p>
        </p:txBody>
      </p:sp>
      <p:sp>
        <p:nvSpPr>
          <p:cNvPr id="32812" name="Rectangle 59"/>
          <p:cNvSpPr>
            <a:spLocks/>
          </p:cNvSpPr>
          <p:nvPr/>
        </p:nvSpPr>
        <p:spPr bwMode="auto">
          <a:xfrm>
            <a:off x="4857750" y="4451350"/>
            <a:ext cx="161925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3" name="Rectangle 60"/>
          <p:cNvSpPr>
            <a:spLocks/>
          </p:cNvSpPr>
          <p:nvPr/>
        </p:nvSpPr>
        <p:spPr bwMode="auto">
          <a:xfrm>
            <a:off x="6748463" y="4375150"/>
            <a:ext cx="127000" cy="40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4" name="Rectangle 61"/>
          <p:cNvSpPr>
            <a:spLocks/>
          </p:cNvSpPr>
          <p:nvPr/>
        </p:nvSpPr>
        <p:spPr bwMode="auto">
          <a:xfrm>
            <a:off x="7053263" y="4375150"/>
            <a:ext cx="127000" cy="40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5" name="Rectangle 62"/>
          <p:cNvSpPr>
            <a:spLocks/>
          </p:cNvSpPr>
          <p:nvPr/>
        </p:nvSpPr>
        <p:spPr bwMode="auto">
          <a:xfrm>
            <a:off x="7358063" y="4375150"/>
            <a:ext cx="127000" cy="40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6" name="Rectangle 63"/>
          <p:cNvSpPr>
            <a:spLocks/>
          </p:cNvSpPr>
          <p:nvPr/>
        </p:nvSpPr>
        <p:spPr bwMode="auto">
          <a:xfrm>
            <a:off x="6734175" y="4878388"/>
            <a:ext cx="198437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Expansion slots for</a:t>
            </a:r>
          </a:p>
          <a:p>
            <a:pPr marL="39688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other devices such</a:t>
            </a:r>
          </a:p>
          <a:p>
            <a:pPr marL="39688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 network adapters</a:t>
            </a:r>
          </a:p>
        </p:txBody>
      </p: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1109663" y="2070100"/>
            <a:ext cx="762000" cy="342900"/>
            <a:chOff x="0" y="0"/>
            <a:chExt cx="480" cy="216"/>
          </a:xfrm>
        </p:grpSpPr>
        <p:sp>
          <p:nvSpPr>
            <p:cNvPr id="32820" name="Rectangle 65"/>
            <p:cNvSpPr>
              <a:spLocks/>
            </p:cNvSpPr>
            <p:nvPr/>
          </p:nvSpPr>
          <p:spPr bwMode="auto">
            <a:xfrm>
              <a:off x="0" y="12"/>
              <a:ext cx="48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1" name="Rectangle 66"/>
            <p:cNvSpPr>
              <a:spLocks/>
            </p:cNvSpPr>
            <p:nvPr/>
          </p:nvSpPr>
          <p:spPr bwMode="auto">
            <a:xfrm>
              <a:off x="102" y="0"/>
              <a:ext cx="275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PC</a:t>
              </a:r>
            </a:p>
          </p:txBody>
        </p:sp>
      </p:grpSp>
      <p:sp>
        <p:nvSpPr>
          <p:cNvPr id="32818" name="Rectangle 67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2800" dirty="0"/>
              <a:t>Um </a:t>
            </a:r>
            <a:r>
              <a:rPr lang="en-US" sz="2800" dirty="0" err="1"/>
              <a:t>pouco</a:t>
            </a:r>
            <a:r>
              <a:rPr lang="en-US" sz="2800" dirty="0"/>
              <a:t> </a:t>
            </a:r>
            <a:r>
              <a:rPr lang="en-US" sz="2800" dirty="0" smtClean="0"/>
              <a:t>de um </a:t>
            </a:r>
            <a:r>
              <a:rPr lang="en-US" sz="2800" dirty="0" err="1"/>
              <a:t>computador</a:t>
            </a:r>
            <a:r>
              <a:rPr lang="en-US" sz="2800" dirty="0"/>
              <a:t> </a:t>
            </a:r>
            <a:r>
              <a:rPr lang="en-US" sz="2800" dirty="0" err="1"/>
              <a:t>típico</a:t>
            </a:r>
            <a:endParaRPr lang="en-US" sz="2800" dirty="0"/>
          </a:p>
        </p:txBody>
      </p:sp>
      <p:sp>
        <p:nvSpPr>
          <p:cNvPr id="32819" name="Rectangle 68"/>
          <p:cNvSpPr>
            <a:spLocks/>
          </p:cNvSpPr>
          <p:nvPr/>
        </p:nvSpPr>
        <p:spPr bwMode="auto">
          <a:xfrm>
            <a:off x="6705600" y="5943600"/>
            <a:ext cx="22860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Randal E. Bryant, David R.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O'Hallaron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. Computer Systems: A Programmer's Perspective.</a:t>
            </a:r>
          </a:p>
          <a:p>
            <a:pPr marL="39688"/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Prentice Hall,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CPU: Central Processing Unit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Helvetica" charset="0"/>
              <a:buChar char="•"/>
            </a:pPr>
            <a:r>
              <a:rPr lang="en-US" sz="2000" dirty="0" err="1">
                <a:solidFill>
                  <a:srgbClr val="333399"/>
                </a:solidFill>
              </a:rPr>
              <a:t>Unidade</a:t>
            </a:r>
            <a:r>
              <a:rPr lang="en-US" sz="2000" dirty="0">
                <a:solidFill>
                  <a:srgbClr val="333399"/>
                </a:solidFill>
              </a:rPr>
              <a:t> de </a:t>
            </a:r>
            <a:r>
              <a:rPr lang="en-US" sz="2000" dirty="0" err="1">
                <a:solidFill>
                  <a:srgbClr val="333399"/>
                </a:solidFill>
              </a:rPr>
              <a:t>Controle</a:t>
            </a:r>
            <a:endParaRPr lang="en-US" sz="20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ALU: </a:t>
            </a:r>
            <a:r>
              <a:rPr lang="en-US" sz="2000" dirty="0" err="1"/>
              <a:t>Unidade</a:t>
            </a:r>
            <a:r>
              <a:rPr lang="en-US" sz="2000" dirty="0"/>
              <a:t> </a:t>
            </a:r>
            <a:r>
              <a:rPr lang="en-US" sz="2000" dirty="0" err="1"/>
              <a:t>Aritmética</a:t>
            </a:r>
            <a:r>
              <a:rPr lang="en-US" sz="2000" dirty="0"/>
              <a:t> </a:t>
            </a:r>
            <a:r>
              <a:rPr lang="en-US" sz="2000" dirty="0" err="1"/>
              <a:t>e</a:t>
            </a:r>
            <a:r>
              <a:rPr lang="en-US" sz="2000" dirty="0"/>
              <a:t> </a:t>
            </a:r>
            <a:r>
              <a:rPr lang="en-US" sz="2000" dirty="0" err="1"/>
              <a:t>Lógica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err="1"/>
              <a:t>Registradores</a:t>
            </a:r>
            <a:endParaRPr lang="en-US" sz="2000" dirty="0"/>
          </a:p>
          <a:p>
            <a:pPr marL="782638" lvl="1" eaLnBrk="1" hangingPunct="1">
              <a:lnSpc>
                <a:spcPct val="90000"/>
              </a:lnSpc>
            </a:pPr>
            <a:r>
              <a:rPr lang="en-US" sz="1800" dirty="0" err="1"/>
              <a:t>Funcionam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memória</a:t>
            </a:r>
            <a:r>
              <a:rPr lang="en-US" sz="1800" dirty="0"/>
              <a:t> de </a:t>
            </a:r>
            <a:r>
              <a:rPr lang="en-US" sz="1800" dirty="0" err="1"/>
              <a:t>acesso</a:t>
            </a:r>
            <a:r>
              <a:rPr lang="en-US" sz="1800" dirty="0"/>
              <a:t> </a:t>
            </a:r>
            <a:r>
              <a:rPr lang="en-US" sz="1800" dirty="0" err="1"/>
              <a:t>extremamente</a:t>
            </a:r>
            <a:r>
              <a:rPr lang="en-US" sz="1800" dirty="0"/>
              <a:t> </a:t>
            </a:r>
            <a:r>
              <a:rPr lang="en-US" sz="1800" dirty="0" err="1" smtClean="0"/>
              <a:t>rápida</a:t>
            </a:r>
            <a:endParaRPr lang="en-US" sz="1800" dirty="0" smtClean="0"/>
          </a:p>
          <a:p>
            <a:pPr marL="782638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1800" dirty="0" err="1" smtClean="0">
                <a:solidFill>
                  <a:srgbClr val="FF0000"/>
                </a:solidFill>
              </a:rPr>
              <a:t>Baixa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capacidade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782638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1800" dirty="0" err="1" smtClean="0"/>
              <a:t>Funções</a:t>
            </a:r>
            <a:r>
              <a:rPr lang="en-US" sz="1800" dirty="0" smtClean="0"/>
              <a:t> </a:t>
            </a:r>
            <a:r>
              <a:rPr lang="en-US" sz="1800" dirty="0" err="1" smtClean="0"/>
              <a:t>específicas</a:t>
            </a:r>
            <a:endParaRPr lang="en-US" sz="1800" dirty="0" smtClean="0"/>
          </a:p>
          <a:p>
            <a:pPr marL="782638" lvl="1" eaLnBrk="1" hangingPunct="1">
              <a:lnSpc>
                <a:spcPct val="90000"/>
              </a:lnSpc>
            </a:pPr>
            <a:r>
              <a:rPr lang="en-US" sz="1800" dirty="0" err="1"/>
              <a:t>Exemplos</a:t>
            </a:r>
            <a:r>
              <a:rPr lang="en-US" sz="1800" dirty="0"/>
              <a:t> de </a:t>
            </a:r>
            <a:r>
              <a:rPr lang="en-US" sz="1800" dirty="0" err="1"/>
              <a:t>registradores</a:t>
            </a:r>
            <a:endParaRPr lang="en-US" sz="1800" dirty="0"/>
          </a:p>
          <a:p>
            <a:pPr marL="1182688" lvl="2" eaLnBrk="1" hangingPunct="1">
              <a:lnSpc>
                <a:spcPct val="90000"/>
              </a:lnSpc>
            </a:pPr>
            <a:r>
              <a:rPr lang="en-US" sz="1600" dirty="0"/>
              <a:t>PC (program counter): </a:t>
            </a:r>
            <a:r>
              <a:rPr lang="en-US" sz="1600" dirty="0" err="1"/>
              <a:t>contém</a:t>
            </a:r>
            <a:r>
              <a:rPr lang="en-US" sz="1600" dirty="0"/>
              <a:t> </a:t>
            </a:r>
            <a:r>
              <a:rPr lang="en-US" sz="1600" dirty="0" err="1"/>
              <a:t>o</a:t>
            </a:r>
            <a:r>
              <a:rPr lang="en-US" sz="1600" dirty="0"/>
              <a:t> </a:t>
            </a:r>
            <a:r>
              <a:rPr lang="en-US" sz="1600" dirty="0" err="1"/>
              <a:t>endereço</a:t>
            </a:r>
            <a:r>
              <a:rPr lang="en-US" sz="1600" dirty="0"/>
              <a:t> </a:t>
            </a:r>
            <a:r>
              <a:rPr lang="en-US" sz="1600" dirty="0" err="1"/>
              <a:t>da</a:t>
            </a:r>
            <a:r>
              <a:rPr lang="en-US" sz="1600" dirty="0"/>
              <a:t> </a:t>
            </a:r>
            <a:r>
              <a:rPr lang="en-US" sz="1600" dirty="0" err="1"/>
              <a:t>próxima</a:t>
            </a:r>
            <a:r>
              <a:rPr lang="en-US" sz="1600" dirty="0"/>
              <a:t> </a:t>
            </a:r>
            <a:r>
              <a:rPr lang="en-US" sz="1600" dirty="0" err="1"/>
              <a:t>instrução</a:t>
            </a:r>
            <a:r>
              <a:rPr lang="en-US" sz="1600" dirty="0"/>
              <a:t> a ser </a:t>
            </a:r>
            <a:r>
              <a:rPr lang="en-US" sz="1600" dirty="0" err="1"/>
              <a:t>executada</a:t>
            </a:r>
            <a:endParaRPr lang="en-US" sz="1600" dirty="0"/>
          </a:p>
          <a:p>
            <a:pPr marL="1182688" lvl="2" eaLnBrk="1" hangingPunct="1">
              <a:lnSpc>
                <a:spcPct val="90000"/>
              </a:lnSpc>
            </a:pPr>
            <a:r>
              <a:rPr lang="en-US" sz="1600" dirty="0"/>
              <a:t>Instruction register: </a:t>
            </a:r>
            <a:r>
              <a:rPr lang="en-US" sz="1600" dirty="0" err="1"/>
              <a:t>onde</a:t>
            </a:r>
            <a:r>
              <a:rPr lang="en-US" sz="1600" dirty="0"/>
              <a:t> </a:t>
            </a:r>
            <a:r>
              <a:rPr lang="en-US" sz="1600" dirty="0" err="1"/>
              <a:t>é</a:t>
            </a:r>
            <a:r>
              <a:rPr lang="en-US" sz="1600" dirty="0"/>
              <a:t> </a:t>
            </a:r>
            <a:r>
              <a:rPr lang="en-US" sz="1600" dirty="0" err="1"/>
              <a:t>copiada</a:t>
            </a:r>
            <a:r>
              <a:rPr lang="en-US" sz="1600" dirty="0"/>
              <a:t>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instrução</a:t>
            </a:r>
            <a:r>
              <a:rPr lang="en-US" sz="1600" dirty="0"/>
              <a:t> a ser </a:t>
            </a:r>
            <a:r>
              <a:rPr lang="en-US" sz="1600" dirty="0" err="1"/>
              <a:t>executada</a:t>
            </a:r>
            <a:endParaRPr lang="en-US" sz="1600" dirty="0"/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4648200" y="1600200"/>
            <a:ext cx="4191000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 CPU,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seguidamente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executa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instruções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requisitadas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à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Ciclo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fetch-decode-execute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:</a:t>
            </a: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busca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Incrementa</a:t>
            </a:r>
            <a:r>
              <a:rPr lang="en-US" sz="1600" dirty="0" smtClean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PC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decodifica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instrução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instrução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pic>
        <p:nvPicPr>
          <p:cNvPr id="11269" name="Picture 5"/>
          <p:cNvPicPr>
            <a:picLocks noChangeArrowheads="1"/>
          </p:cNvPicPr>
          <p:nvPr/>
        </p:nvPicPr>
        <p:blipFill>
          <a:blip r:embed="rId3"/>
          <a:srcRect r="11810" b="15747"/>
          <a:stretch>
            <a:fillRect/>
          </a:stretch>
        </p:blipFill>
        <p:spPr bwMode="auto">
          <a:xfrm>
            <a:off x="4992688" y="3956050"/>
            <a:ext cx="38877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/>
          </p:cNvSpPr>
          <p:nvPr/>
        </p:nvSpPr>
        <p:spPr bwMode="auto">
          <a:xfrm>
            <a:off x="4932363" y="3933825"/>
            <a:ext cx="1727200" cy="1439863"/>
          </a:xfrm>
          <a:prstGeom prst="rect">
            <a:avLst/>
          </a:prstGeom>
          <a:noFill/>
          <a:ln w="28575">
            <a:solidFill>
              <a:srgbClr val="333399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/>
      <p:bldP spid="11268" grpId="0" build="p" autoUpdateAnimBg="0"/>
      <p:bldP spid="112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/>
              <a:t>Barramentos e Dispositivos de E/S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600200"/>
            <a:ext cx="4267200" cy="4114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Helvetica" charset="0"/>
              <a:buChar char="•"/>
            </a:pPr>
            <a:r>
              <a:rPr lang="en-US" sz="2000" dirty="0" err="1">
                <a:solidFill>
                  <a:srgbClr val="009900"/>
                </a:solidFill>
              </a:rPr>
              <a:t>Barramentos</a:t>
            </a:r>
            <a:r>
              <a:rPr lang="en-US" sz="2000" dirty="0"/>
              <a:t>: “</a:t>
            </a:r>
            <a:r>
              <a:rPr lang="en-US" sz="2000" dirty="0" err="1"/>
              <a:t>conduítes</a:t>
            </a:r>
            <a:r>
              <a:rPr lang="en-US" sz="2000" dirty="0"/>
              <a:t>” </a:t>
            </a:r>
            <a:r>
              <a:rPr lang="en-US" sz="2000" dirty="0" err="1"/>
              <a:t>elétricos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carregam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informação</a:t>
            </a:r>
            <a:r>
              <a:rPr lang="en-US" sz="2000" dirty="0"/>
              <a:t> entre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vários</a:t>
            </a:r>
            <a:r>
              <a:rPr lang="en-US" sz="2000" dirty="0"/>
              <a:t> </a:t>
            </a:r>
            <a:r>
              <a:rPr lang="en-US" sz="2000" dirty="0" err="1"/>
              <a:t>componentes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máquina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Font typeface="Helvetica" charset="0"/>
              <a:buChar char="•"/>
            </a:pPr>
            <a:r>
              <a:rPr lang="en-US" sz="2000" dirty="0" err="1">
                <a:solidFill>
                  <a:srgbClr val="FF3300"/>
                </a:solidFill>
              </a:rPr>
              <a:t>Dispositivos</a:t>
            </a:r>
            <a:r>
              <a:rPr lang="en-US" sz="2000" dirty="0">
                <a:solidFill>
                  <a:srgbClr val="FF3300"/>
                </a:solidFill>
              </a:rPr>
              <a:t> de E/S</a:t>
            </a:r>
            <a:r>
              <a:rPr lang="en-US" sz="2000" dirty="0"/>
              <a:t>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1800" dirty="0" err="1"/>
              <a:t>Conexão</a:t>
            </a:r>
            <a:r>
              <a:rPr lang="en-US" sz="1800" dirty="0"/>
              <a:t> </a:t>
            </a:r>
            <a:r>
              <a:rPr lang="en-US" sz="1800" dirty="0" err="1"/>
              <a:t>da</a:t>
            </a:r>
            <a:r>
              <a:rPr lang="en-US" sz="1800" dirty="0"/>
              <a:t> </a:t>
            </a:r>
            <a:r>
              <a:rPr lang="en-US" sz="1800" dirty="0" err="1"/>
              <a:t>máquina</a:t>
            </a:r>
            <a:r>
              <a:rPr lang="en-US" sz="1800" dirty="0"/>
              <a:t> com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mundo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externo</a:t>
            </a:r>
            <a:endParaRPr lang="en-US" sz="1800" dirty="0">
              <a:solidFill>
                <a:srgbClr val="FF0000"/>
              </a:solidFill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sz="1800" dirty="0" err="1"/>
              <a:t>Conectados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barramento</a:t>
            </a:r>
            <a:r>
              <a:rPr lang="en-US" sz="1800" dirty="0"/>
              <a:t> de E/S </a:t>
            </a:r>
            <a:r>
              <a:rPr lang="en-US" sz="1800" dirty="0" err="1"/>
              <a:t>por</a:t>
            </a:r>
            <a:endParaRPr lang="en-US" sz="1800" dirty="0"/>
          </a:p>
          <a:p>
            <a:pPr marL="1182688" lvl="2" eaLnBrk="1" hangingPunct="1">
              <a:lnSpc>
                <a:spcPct val="8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600" i="1" dirty="0" err="1"/>
              <a:t>controladores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dirty="0" smtClean="0"/>
              <a:t>chips </a:t>
            </a:r>
            <a:r>
              <a:rPr lang="en-US" sz="1600" dirty="0"/>
              <a:t>no </a:t>
            </a:r>
            <a:r>
              <a:rPr lang="en-US" sz="1600" dirty="0" err="1"/>
              <a:t>próprio</a:t>
            </a:r>
            <a:r>
              <a:rPr lang="en-US" sz="1600" dirty="0"/>
              <a:t> </a:t>
            </a:r>
            <a:r>
              <a:rPr lang="en-US" sz="1600" dirty="0" err="1"/>
              <a:t>dispositivo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placa</a:t>
            </a:r>
            <a:r>
              <a:rPr lang="en-US" sz="1600" dirty="0"/>
              <a:t> </a:t>
            </a:r>
            <a:r>
              <a:rPr lang="en-US" sz="1600" dirty="0" err="1"/>
              <a:t>mãe</a:t>
            </a:r>
            <a:r>
              <a:rPr lang="en-US" sz="1600" dirty="0"/>
              <a:t>) </a:t>
            </a:r>
            <a:r>
              <a:rPr lang="en-US" sz="1600" dirty="0" err="1"/>
              <a:t>ou</a:t>
            </a:r>
            <a:endParaRPr lang="en-US" sz="1600" dirty="0"/>
          </a:p>
          <a:p>
            <a:pPr marL="1182688" lvl="2" eaLnBrk="1" hangingPunct="1">
              <a:lnSpc>
                <a:spcPct val="8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600" i="1" dirty="0" err="1"/>
              <a:t>adaptadores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quando</a:t>
            </a:r>
            <a:r>
              <a:rPr lang="en-US" sz="1600" dirty="0"/>
              <a:t> </a:t>
            </a:r>
            <a:r>
              <a:rPr lang="en-US" sz="1600" dirty="0" err="1"/>
              <a:t>placa</a:t>
            </a:r>
            <a:r>
              <a:rPr lang="en-US" sz="1600" dirty="0"/>
              <a:t> </a:t>
            </a:r>
            <a:r>
              <a:rPr lang="en-US" sz="1600" dirty="0" err="1"/>
              <a:t>separada</a:t>
            </a:r>
            <a:r>
              <a:rPr lang="en-US" sz="1600" dirty="0"/>
              <a:t>)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/>
          <a:srcRect r="11810" b="15747"/>
          <a:stretch>
            <a:fillRect/>
          </a:stretch>
        </p:blipFill>
        <p:spPr bwMode="auto">
          <a:xfrm>
            <a:off x="4992688" y="2205038"/>
            <a:ext cx="3887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/>
          </p:cNvSpPr>
          <p:nvPr/>
        </p:nvSpPr>
        <p:spPr bwMode="auto">
          <a:xfrm>
            <a:off x="6011863" y="3141663"/>
            <a:ext cx="792162" cy="358775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7164388" y="3141663"/>
            <a:ext cx="792162" cy="358775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4932363" y="3644900"/>
            <a:ext cx="3887787" cy="576263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Rectangle 8"/>
          <p:cNvSpPr>
            <a:spLocks/>
          </p:cNvSpPr>
          <p:nvPr/>
        </p:nvSpPr>
        <p:spPr bwMode="auto">
          <a:xfrm>
            <a:off x="5148263" y="4149725"/>
            <a:ext cx="2736850" cy="863600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3" grpId="0" animBg="1"/>
      <p:bldP spid="12294" grpId="0" animBg="1"/>
      <p:bldP spid="12295" grpId="0" animBg="1"/>
      <p:bldP spid="122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Memória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75163" cy="4114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/>
              <a:t>Logicamente</a:t>
            </a:r>
            <a:r>
              <a:rPr lang="en-US" sz="2000" dirty="0"/>
              <a:t>, a </a:t>
            </a:r>
            <a:r>
              <a:rPr lang="en-US" sz="2000" dirty="0" err="1"/>
              <a:t>memória</a:t>
            </a:r>
            <a:r>
              <a:rPr lang="en-US" sz="2000" dirty="0"/>
              <a:t> principal </a:t>
            </a:r>
            <a:r>
              <a:rPr lang="en-US" sz="2000" dirty="0" err="1"/>
              <a:t>corresponde</a:t>
            </a:r>
            <a:r>
              <a:rPr lang="en-US" sz="2000" dirty="0"/>
              <a:t> a um </a:t>
            </a:r>
            <a:r>
              <a:rPr lang="en-US" sz="2000" dirty="0" err="1"/>
              <a:t>enorme</a:t>
            </a:r>
            <a:r>
              <a:rPr lang="en-US" sz="2000" dirty="0"/>
              <a:t> </a:t>
            </a:r>
            <a:r>
              <a:rPr lang="en-US" sz="2000" dirty="0" err="1"/>
              <a:t>vetor</a:t>
            </a:r>
            <a:r>
              <a:rPr lang="en-US" sz="2000" dirty="0"/>
              <a:t> (array) de </a:t>
            </a:r>
            <a:r>
              <a:rPr lang="en-US" sz="2000" dirty="0" smtClean="0"/>
              <a:t>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posição</a:t>
            </a:r>
            <a:r>
              <a:rPr lang="en-US" sz="1800" dirty="0" smtClean="0"/>
              <a:t> tem um </a:t>
            </a:r>
            <a:r>
              <a:rPr lang="en-US" sz="1800" dirty="0" err="1" smtClean="0"/>
              <a:t>endereço</a:t>
            </a:r>
            <a:r>
              <a:rPr lang="en-US" sz="1800" dirty="0" smtClean="0"/>
              <a:t> </a:t>
            </a:r>
            <a:r>
              <a:rPr lang="en-US" sz="1800" dirty="0" err="1" smtClean="0"/>
              <a:t>único</a:t>
            </a:r>
            <a:r>
              <a:rPr lang="en-US" sz="1800" dirty="0" smtClean="0"/>
              <a:t> (</a:t>
            </a:r>
            <a:r>
              <a:rPr lang="en-US" sz="1800" dirty="0" err="1" smtClean="0"/>
              <a:t>índice</a:t>
            </a:r>
            <a:r>
              <a:rPr lang="en-US" sz="1800" dirty="0" smtClean="0"/>
              <a:t> </a:t>
            </a:r>
            <a:r>
              <a:rPr lang="en-US" sz="1800" dirty="0"/>
              <a:t>do </a:t>
            </a:r>
            <a:r>
              <a:rPr lang="en-US" sz="1800" dirty="0" err="1"/>
              <a:t>vetor</a:t>
            </a:r>
            <a:r>
              <a:rPr lang="en-US" sz="18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Os </a:t>
            </a:r>
            <a:r>
              <a:rPr lang="en-US" sz="2000" dirty="0" err="1"/>
              <a:t>registradores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CPU </a:t>
            </a:r>
            <a:r>
              <a:rPr lang="en-US" sz="2000" dirty="0" err="1"/>
              <a:t>muitas</a:t>
            </a:r>
            <a:r>
              <a:rPr lang="en-US" sz="2000" dirty="0"/>
              <a:t> </a:t>
            </a:r>
            <a:r>
              <a:rPr lang="en-US" sz="2000" dirty="0" err="1"/>
              <a:t>vezes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usados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armazenar</a:t>
            </a:r>
            <a:r>
              <a:rPr lang="en-US" sz="2000" dirty="0"/>
              <a:t> </a:t>
            </a:r>
            <a:r>
              <a:rPr lang="en-US" sz="2000" dirty="0" err="1"/>
              <a:t>endereços</a:t>
            </a:r>
            <a:r>
              <a:rPr lang="en-US" sz="2000" dirty="0"/>
              <a:t> de </a:t>
            </a:r>
            <a:r>
              <a:rPr lang="en-US" sz="2000" dirty="0" err="1"/>
              <a:t>memória</a:t>
            </a:r>
            <a:endParaRPr lang="en-US" sz="2000" dirty="0"/>
          </a:p>
          <a:p>
            <a:pPr marL="782638" lvl="1" eaLnBrk="1" hangingPunct="1">
              <a:lnSpc>
                <a:spcPct val="90000"/>
              </a:lnSpc>
            </a:pPr>
            <a:r>
              <a:rPr lang="en-US" sz="1800" dirty="0" err="1"/>
              <a:t>Assim</a:t>
            </a:r>
            <a:r>
              <a:rPr lang="en-US" sz="1800" dirty="0"/>
              <a:t>,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/>
              <a:t>número</a:t>
            </a:r>
            <a:r>
              <a:rPr lang="en-US" sz="1800" dirty="0"/>
              <a:t> de bits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registrador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limita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/>
              <a:t>número</a:t>
            </a:r>
            <a:r>
              <a:rPr lang="en-US" sz="1800" dirty="0"/>
              <a:t> de </a:t>
            </a:r>
            <a:r>
              <a:rPr lang="en-US" sz="1800" dirty="0" err="1">
                <a:solidFill>
                  <a:srgbClr val="FF0000"/>
                </a:solidFill>
              </a:rPr>
              <a:t>posições</a:t>
            </a:r>
            <a:r>
              <a:rPr lang="en-US" sz="1800" dirty="0">
                <a:solidFill>
                  <a:srgbClr val="FF0000"/>
                </a:solidFill>
              </a:rPr>
              <a:t> de </a:t>
            </a:r>
            <a:r>
              <a:rPr lang="en-US" sz="1800" dirty="0" err="1">
                <a:solidFill>
                  <a:srgbClr val="FF0000"/>
                </a:solidFill>
              </a:rPr>
              <a:t>memória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endereçáveis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1182688" lvl="2" eaLnBrk="1" hangingPunct="1">
              <a:lnSpc>
                <a:spcPct val="90000"/>
              </a:lnSpc>
            </a:pPr>
            <a:r>
              <a:rPr lang="en-US" sz="1400" dirty="0" smtClean="0"/>
              <a:t>Ex.: 8 bits 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smtClean="0"/>
              <a:t> 256 </a:t>
            </a:r>
            <a:r>
              <a:rPr lang="en-US" sz="1400" dirty="0" err="1" smtClean="0"/>
              <a:t>posições</a:t>
            </a:r>
            <a:r>
              <a:rPr lang="en-US" sz="1400" dirty="0" smtClean="0"/>
              <a:t>…</a:t>
            </a:r>
            <a:endParaRPr lang="en-US" sz="1400" dirty="0"/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/>
          <a:srcRect r="11810" b="15747"/>
          <a:stretch>
            <a:fillRect/>
          </a:stretch>
        </p:blipFill>
        <p:spPr bwMode="auto">
          <a:xfrm>
            <a:off x="4992688" y="2205038"/>
            <a:ext cx="3887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/>
          </p:cNvSpPr>
          <p:nvPr/>
        </p:nvSpPr>
        <p:spPr bwMode="auto">
          <a:xfrm>
            <a:off x="7824788" y="2997200"/>
            <a:ext cx="647700" cy="647700"/>
          </a:xfrm>
          <a:prstGeom prst="rect">
            <a:avLst/>
          </a:prstGeom>
          <a:noFill/>
          <a:ln w="28575">
            <a:solidFill>
              <a:srgbClr val="FF9933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914400"/>
            <a:ext cx="2190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Marker Felt"/>
                <a:cs typeface="Marker Felt"/>
              </a:rPr>
              <a:t>Concreto</a:t>
            </a:r>
            <a:endParaRPr lang="en-US" sz="4000" b="1" dirty="0" smtClean="0">
              <a:solidFill>
                <a:srgbClr val="FF0000"/>
              </a:solidFill>
              <a:latin typeface="Marker Felt"/>
              <a:cs typeface="Marker Felt"/>
            </a:endParaRPr>
          </a:p>
          <a:p>
            <a:pPr>
              <a:spcAft>
                <a:spcPts val="12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Marker Felt"/>
                <a:cs typeface="Marker Felt"/>
              </a:rPr>
              <a:t>Tangível</a:t>
            </a:r>
            <a:endParaRPr lang="en-US" sz="4000" b="1" dirty="0" smtClean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895600"/>
            <a:ext cx="3313728" cy="67710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Braggadocio"/>
                <a:cs typeface="Braggadocio"/>
              </a:rPr>
              <a:t>Hardware</a:t>
            </a:r>
            <a:endParaRPr lang="en-US" sz="38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914400"/>
            <a:ext cx="2373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Marker Felt"/>
                <a:cs typeface="Marker Felt"/>
              </a:rPr>
              <a:t>Abstrato</a:t>
            </a:r>
            <a:endParaRPr lang="en-US" sz="4000" b="1" dirty="0" smtClean="0">
              <a:solidFill>
                <a:srgbClr val="FF0000"/>
              </a:solidFill>
              <a:latin typeface="Marker Felt"/>
              <a:cs typeface="Marker Felt"/>
            </a:endParaRPr>
          </a:p>
          <a:p>
            <a:pPr>
              <a:spcAft>
                <a:spcPts val="12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Marker Felt"/>
                <a:cs typeface="Marker Felt"/>
              </a:rPr>
              <a:t>Intangível</a:t>
            </a:r>
            <a:endParaRPr lang="en-US" sz="4000" b="1" dirty="0" smtClean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895600"/>
            <a:ext cx="2993127" cy="67710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Braggadocio"/>
                <a:cs typeface="Braggadocio"/>
              </a:rPr>
              <a:t>Software</a:t>
            </a:r>
            <a:endParaRPr lang="en-US" sz="38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AutoShape 2"/>
          <p:cNvSpPr>
            <a:spLocks/>
          </p:cNvSpPr>
          <p:nvPr/>
        </p:nvSpPr>
        <p:spPr bwMode="auto">
          <a:xfrm>
            <a:off x="1165225" y="1047750"/>
            <a:ext cx="6242050" cy="539115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Rectangle 3"/>
          <p:cNvSpPr>
            <a:spLocks/>
          </p:cNvSpPr>
          <p:nvPr/>
        </p:nvSpPr>
        <p:spPr bwMode="auto">
          <a:xfrm>
            <a:off x="3810000" y="1600200"/>
            <a:ext cx="1014413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Registers</a:t>
            </a:r>
          </a:p>
        </p:txBody>
      </p:sp>
      <p:sp>
        <p:nvSpPr>
          <p:cNvPr id="36869" name="Rectangle 4"/>
          <p:cNvSpPr>
            <a:spLocks/>
          </p:cNvSpPr>
          <p:nvPr/>
        </p:nvSpPr>
        <p:spPr bwMode="auto">
          <a:xfrm>
            <a:off x="3549650" y="2019300"/>
            <a:ext cx="147478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On-chip L1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cache (SRAM)</a:t>
            </a:r>
          </a:p>
        </p:txBody>
      </p:sp>
      <p:sp>
        <p:nvSpPr>
          <p:cNvPr id="36870" name="Rectangle 5"/>
          <p:cNvSpPr>
            <a:spLocks/>
          </p:cNvSpPr>
          <p:nvPr/>
        </p:nvSpPr>
        <p:spPr bwMode="auto">
          <a:xfrm>
            <a:off x="3614738" y="3509963"/>
            <a:ext cx="13843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Main memory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(DRAM)</a:t>
            </a:r>
          </a:p>
        </p:txBody>
      </p:sp>
      <p:sp>
        <p:nvSpPr>
          <p:cNvPr id="36871" name="Rectangle 6"/>
          <p:cNvSpPr>
            <a:spLocks/>
          </p:cNvSpPr>
          <p:nvPr/>
        </p:nvSpPr>
        <p:spPr bwMode="auto">
          <a:xfrm>
            <a:off x="3089275" y="4573588"/>
            <a:ext cx="236855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Local secondary storage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(local disks)</a:t>
            </a: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3760788" y="1970088"/>
            <a:ext cx="10636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3365500" y="2608263"/>
            <a:ext cx="18494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>
            <a:off x="3011488" y="3246438"/>
            <a:ext cx="25527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323850" y="3911600"/>
            <a:ext cx="1588" cy="2344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Rectangle 11"/>
          <p:cNvSpPr>
            <a:spLocks/>
          </p:cNvSpPr>
          <p:nvPr/>
        </p:nvSpPr>
        <p:spPr bwMode="auto">
          <a:xfrm>
            <a:off x="390525" y="4017963"/>
            <a:ext cx="808038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Larger, 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slower,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cheaper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(per byte)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storage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devices</a:t>
            </a:r>
          </a:p>
        </p:txBody>
      </p:sp>
      <p:sp>
        <p:nvSpPr>
          <p:cNvPr id="36877" name="Line 12"/>
          <p:cNvSpPr>
            <a:spLocks noChangeShapeType="1"/>
          </p:cNvSpPr>
          <p:nvPr/>
        </p:nvSpPr>
        <p:spPr bwMode="auto">
          <a:xfrm>
            <a:off x="2395538" y="4310063"/>
            <a:ext cx="37607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Rectangle 13"/>
          <p:cNvSpPr>
            <a:spLocks/>
          </p:cNvSpPr>
          <p:nvPr/>
        </p:nvSpPr>
        <p:spPr bwMode="auto">
          <a:xfrm>
            <a:off x="2532063" y="5673725"/>
            <a:ext cx="3595687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Remote secondary storage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(distributed file systems, Web servers)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069138" y="5178425"/>
            <a:ext cx="2212975" cy="852488"/>
            <a:chOff x="0" y="0"/>
            <a:chExt cx="1394" cy="537"/>
          </a:xfrm>
        </p:grpSpPr>
        <p:sp>
          <p:nvSpPr>
            <p:cNvPr id="36902" name="Freeform 15"/>
            <p:cNvSpPr>
              <a:spLocks/>
            </p:cNvSpPr>
            <p:nvPr/>
          </p:nvSpPr>
          <p:spPr bwMode="auto">
            <a:xfrm>
              <a:off x="0" y="0"/>
              <a:ext cx="44" cy="537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45 h 21600"/>
                <a:gd name="T4" fmla="*/ 22 w 21600"/>
                <a:gd name="T5" fmla="*/ 224 h 21600"/>
                <a:gd name="T6" fmla="*/ 44 w 21600"/>
                <a:gd name="T7" fmla="*/ 269 h 21600"/>
                <a:gd name="T8" fmla="*/ 22 w 21600"/>
                <a:gd name="T9" fmla="*/ 313 h 21600"/>
                <a:gd name="T10" fmla="*/ 22 w 21600"/>
                <a:gd name="T11" fmla="*/ 492 h 21600"/>
                <a:gd name="T12" fmla="*/ 0 w 21600"/>
                <a:gd name="T13" fmla="*/ 53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3" name="Rectangle 16"/>
            <p:cNvSpPr>
              <a:spLocks/>
            </p:cNvSpPr>
            <p:nvPr/>
          </p:nvSpPr>
          <p:spPr bwMode="auto">
            <a:xfrm>
              <a:off x="86" y="58"/>
              <a:ext cx="130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Local disks hold files retrieved from disks on remote network servers.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561138" y="4049713"/>
            <a:ext cx="2921000" cy="852487"/>
            <a:chOff x="0" y="0"/>
            <a:chExt cx="1839" cy="537"/>
          </a:xfrm>
        </p:grpSpPr>
        <p:sp>
          <p:nvSpPr>
            <p:cNvPr id="36900" name="Freeform 18"/>
            <p:cNvSpPr>
              <a:spLocks/>
            </p:cNvSpPr>
            <p:nvPr/>
          </p:nvSpPr>
          <p:spPr bwMode="auto">
            <a:xfrm>
              <a:off x="0" y="0"/>
              <a:ext cx="44" cy="537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45 h 21600"/>
                <a:gd name="T4" fmla="*/ 22 w 21600"/>
                <a:gd name="T5" fmla="*/ 224 h 21600"/>
                <a:gd name="T6" fmla="*/ 44 w 21600"/>
                <a:gd name="T7" fmla="*/ 269 h 21600"/>
                <a:gd name="T8" fmla="*/ 22 w 21600"/>
                <a:gd name="T9" fmla="*/ 313 h 21600"/>
                <a:gd name="T10" fmla="*/ 22 w 21600"/>
                <a:gd name="T11" fmla="*/ 492 h 21600"/>
                <a:gd name="T12" fmla="*/ 0 w 21600"/>
                <a:gd name="T13" fmla="*/ 53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1" name="Rectangle 19"/>
            <p:cNvSpPr>
              <a:spLocks/>
            </p:cNvSpPr>
            <p:nvPr/>
          </p:nvSpPr>
          <p:spPr bwMode="auto">
            <a:xfrm>
              <a:off x="88" y="59"/>
              <a:ext cx="1751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Main memory holds disk </a:t>
              </a:r>
            </a:p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blocks retrieved from local </a:t>
              </a:r>
            </a:p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disks.</a:t>
              </a:r>
            </a:p>
          </p:txBody>
        </p:sp>
      </p:grpSp>
      <p:sp>
        <p:nvSpPr>
          <p:cNvPr id="36881" name="Line 20"/>
          <p:cNvSpPr>
            <a:spLocks noChangeShapeType="1"/>
          </p:cNvSpPr>
          <p:nvPr/>
        </p:nvSpPr>
        <p:spPr bwMode="auto">
          <a:xfrm>
            <a:off x="1804988" y="5375275"/>
            <a:ext cx="49657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Rectangle 21"/>
          <p:cNvSpPr>
            <a:spLocks/>
          </p:cNvSpPr>
          <p:nvPr/>
        </p:nvSpPr>
        <p:spPr bwMode="auto">
          <a:xfrm>
            <a:off x="3587750" y="2684463"/>
            <a:ext cx="147478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Off-chip L2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cache (SRAM)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430838" y="2300288"/>
            <a:ext cx="3024187" cy="615950"/>
            <a:chOff x="0" y="0"/>
            <a:chExt cx="1905" cy="388"/>
          </a:xfrm>
        </p:grpSpPr>
        <p:sp>
          <p:nvSpPr>
            <p:cNvPr id="36898" name="Rectangle 23"/>
            <p:cNvSpPr>
              <a:spLocks/>
            </p:cNvSpPr>
            <p:nvPr/>
          </p:nvSpPr>
          <p:spPr bwMode="auto">
            <a:xfrm>
              <a:off x="109" y="42"/>
              <a:ext cx="17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L1 cache holds cache lines retrieved from the L2 cache.</a:t>
              </a:r>
            </a:p>
          </p:txBody>
        </p:sp>
        <p:sp>
          <p:nvSpPr>
            <p:cNvPr id="36899" name="Freeform 24"/>
            <p:cNvSpPr>
              <a:spLocks/>
            </p:cNvSpPr>
            <p:nvPr/>
          </p:nvSpPr>
          <p:spPr bwMode="auto">
            <a:xfrm>
              <a:off x="0" y="0"/>
              <a:ext cx="45" cy="388"/>
            </a:xfrm>
            <a:custGeom>
              <a:avLst/>
              <a:gdLst>
                <a:gd name="T0" fmla="*/ 0 w 21600"/>
                <a:gd name="T1" fmla="*/ 0 h 21600"/>
                <a:gd name="T2" fmla="*/ 23 w 21600"/>
                <a:gd name="T3" fmla="*/ 32 h 21600"/>
                <a:gd name="T4" fmla="*/ 23 w 21600"/>
                <a:gd name="T5" fmla="*/ 162 h 21600"/>
                <a:gd name="T6" fmla="*/ 45 w 21600"/>
                <a:gd name="T7" fmla="*/ 194 h 21600"/>
                <a:gd name="T8" fmla="*/ 23 w 21600"/>
                <a:gd name="T9" fmla="*/ 226 h 21600"/>
                <a:gd name="T10" fmla="*/ 23 w 21600"/>
                <a:gd name="T11" fmla="*/ 356 h 21600"/>
                <a:gd name="T12" fmla="*/ 0 w 21600"/>
                <a:gd name="T13" fmla="*/ 388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4" name="Rectangle 25"/>
          <p:cNvSpPr>
            <a:spLocks/>
          </p:cNvSpPr>
          <p:nvPr/>
        </p:nvSpPr>
        <p:spPr bwMode="auto">
          <a:xfrm>
            <a:off x="5240338" y="1657350"/>
            <a:ext cx="29321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CPU registers hold words retrieved from cache memory.</a:t>
            </a:r>
          </a:p>
        </p:txBody>
      </p:sp>
      <p:sp>
        <p:nvSpPr>
          <p:cNvPr id="36885" name="Freeform 26"/>
          <p:cNvSpPr>
            <a:spLocks/>
          </p:cNvSpPr>
          <p:nvPr/>
        </p:nvSpPr>
        <p:spPr bwMode="auto">
          <a:xfrm>
            <a:off x="5049838" y="1614488"/>
            <a:ext cx="76200" cy="615950"/>
          </a:xfrm>
          <a:custGeom>
            <a:avLst/>
            <a:gdLst>
              <a:gd name="T0" fmla="*/ 0 w 21600"/>
              <a:gd name="T1" fmla="*/ 0 h 21600"/>
              <a:gd name="T2" fmla="*/ 38100 w 21600"/>
              <a:gd name="T3" fmla="*/ 51329 h 21600"/>
              <a:gd name="T4" fmla="*/ 38100 w 21600"/>
              <a:gd name="T5" fmla="*/ 256646 h 21600"/>
              <a:gd name="T6" fmla="*/ 76200 w 21600"/>
              <a:gd name="T7" fmla="*/ 307975 h 21600"/>
              <a:gd name="T8" fmla="*/ 38100 w 21600"/>
              <a:gd name="T9" fmla="*/ 359304 h 21600"/>
              <a:gd name="T10" fmla="*/ 38100 w 21600"/>
              <a:gd name="T11" fmla="*/ 564621 h 21600"/>
              <a:gd name="T12" fmla="*/ 0 w 21600"/>
              <a:gd name="T13" fmla="*/ 61595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849938" y="2940050"/>
            <a:ext cx="2874962" cy="614363"/>
            <a:chOff x="0" y="0"/>
            <a:chExt cx="1811" cy="387"/>
          </a:xfrm>
        </p:grpSpPr>
        <p:sp>
          <p:nvSpPr>
            <p:cNvPr id="36896" name="Rectangle 28"/>
            <p:cNvSpPr>
              <a:spLocks/>
            </p:cNvSpPr>
            <p:nvPr/>
          </p:nvSpPr>
          <p:spPr bwMode="auto">
            <a:xfrm>
              <a:off x="147" y="49"/>
              <a:ext cx="1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L2 cache holds cache lines retrieved from memory.</a:t>
              </a:r>
            </a:p>
          </p:txBody>
        </p:sp>
        <p:sp>
          <p:nvSpPr>
            <p:cNvPr id="36897" name="Freeform 29"/>
            <p:cNvSpPr>
              <a:spLocks/>
            </p:cNvSpPr>
            <p:nvPr/>
          </p:nvSpPr>
          <p:spPr bwMode="auto">
            <a:xfrm>
              <a:off x="0" y="0"/>
              <a:ext cx="45" cy="387"/>
            </a:xfrm>
            <a:custGeom>
              <a:avLst/>
              <a:gdLst>
                <a:gd name="T0" fmla="*/ 0 w 21600"/>
                <a:gd name="T1" fmla="*/ 0 h 21600"/>
                <a:gd name="T2" fmla="*/ 23 w 21600"/>
                <a:gd name="T3" fmla="*/ 32 h 21600"/>
                <a:gd name="T4" fmla="*/ 23 w 21600"/>
                <a:gd name="T5" fmla="*/ 161 h 21600"/>
                <a:gd name="T6" fmla="*/ 45 w 21600"/>
                <a:gd name="T7" fmla="*/ 194 h 21600"/>
                <a:gd name="T8" fmla="*/ 23 w 21600"/>
                <a:gd name="T9" fmla="*/ 226 h 21600"/>
                <a:gd name="T10" fmla="*/ 23 w 21600"/>
                <a:gd name="T11" fmla="*/ 355 h 21600"/>
                <a:gd name="T12" fmla="*/ 0 w 21600"/>
                <a:gd name="T13" fmla="*/ 38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7" name="Rectangle 30"/>
          <p:cNvSpPr>
            <a:spLocks/>
          </p:cNvSpPr>
          <p:nvPr/>
        </p:nvSpPr>
        <p:spPr bwMode="auto">
          <a:xfrm>
            <a:off x="3579813" y="1362075"/>
            <a:ext cx="436562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L0:</a:t>
            </a:r>
          </a:p>
        </p:txBody>
      </p:sp>
      <p:sp>
        <p:nvSpPr>
          <p:cNvPr id="36888" name="Rectangle 31"/>
          <p:cNvSpPr>
            <a:spLocks/>
          </p:cNvSpPr>
          <p:nvPr/>
        </p:nvSpPr>
        <p:spPr bwMode="auto">
          <a:xfrm>
            <a:off x="3201988" y="2071688"/>
            <a:ext cx="436562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L1:</a:t>
            </a:r>
          </a:p>
        </p:txBody>
      </p:sp>
      <p:sp>
        <p:nvSpPr>
          <p:cNvPr id="36889" name="Rectangle 32"/>
          <p:cNvSpPr>
            <a:spLocks/>
          </p:cNvSpPr>
          <p:nvPr/>
        </p:nvSpPr>
        <p:spPr bwMode="auto">
          <a:xfrm>
            <a:off x="2763838" y="2768600"/>
            <a:ext cx="436562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L2:</a:t>
            </a:r>
          </a:p>
        </p:txBody>
      </p:sp>
      <p:sp>
        <p:nvSpPr>
          <p:cNvPr id="36890" name="Rectangle 33"/>
          <p:cNvSpPr>
            <a:spLocks/>
          </p:cNvSpPr>
          <p:nvPr/>
        </p:nvSpPr>
        <p:spPr bwMode="auto">
          <a:xfrm>
            <a:off x="2290763" y="3571875"/>
            <a:ext cx="436562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L3:</a:t>
            </a:r>
          </a:p>
        </p:txBody>
      </p:sp>
      <p:sp>
        <p:nvSpPr>
          <p:cNvPr id="36891" name="Rectangle 34"/>
          <p:cNvSpPr>
            <a:spLocks/>
          </p:cNvSpPr>
          <p:nvPr/>
        </p:nvSpPr>
        <p:spPr bwMode="auto">
          <a:xfrm>
            <a:off x="1689100" y="4637088"/>
            <a:ext cx="436563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L4:</a:t>
            </a:r>
          </a:p>
        </p:txBody>
      </p:sp>
      <p:sp>
        <p:nvSpPr>
          <p:cNvPr id="36892" name="Rectangle 35"/>
          <p:cNvSpPr>
            <a:spLocks/>
          </p:cNvSpPr>
          <p:nvPr/>
        </p:nvSpPr>
        <p:spPr bwMode="auto">
          <a:xfrm>
            <a:off x="1049338" y="5735638"/>
            <a:ext cx="436562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L5:</a:t>
            </a:r>
          </a:p>
        </p:txBody>
      </p:sp>
      <p:sp>
        <p:nvSpPr>
          <p:cNvPr id="36893" name="Rectangle 36"/>
          <p:cNvSpPr>
            <a:spLocks/>
          </p:cNvSpPr>
          <p:nvPr/>
        </p:nvSpPr>
        <p:spPr bwMode="auto">
          <a:xfrm>
            <a:off x="396875" y="1530350"/>
            <a:ext cx="808038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Smaller,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faster,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costlier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(per byte)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storage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devices</a:t>
            </a:r>
          </a:p>
        </p:txBody>
      </p:sp>
      <p:sp>
        <p:nvSpPr>
          <p:cNvPr id="36894" name="Line 37"/>
          <p:cNvSpPr>
            <a:spLocks noChangeShapeType="1"/>
          </p:cNvSpPr>
          <p:nvPr/>
        </p:nvSpPr>
        <p:spPr bwMode="auto">
          <a:xfrm rot="10800000">
            <a:off x="338138" y="1112838"/>
            <a:ext cx="1587" cy="2154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5" name="Rectangle 3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31900"/>
          </a:xfrm>
        </p:spPr>
        <p:txBody>
          <a:bodyPr rIns="132080"/>
          <a:lstStyle/>
          <a:p>
            <a:pPr indent="0" eaLnBrk="1" hangingPunct="1"/>
            <a:r>
              <a:rPr lang="en-US"/>
              <a:t>Hierarquia de Memória</a:t>
            </a:r>
          </a:p>
        </p:txBody>
      </p:sp>
      <p:sp>
        <p:nvSpPr>
          <p:cNvPr id="40" name="Striped Right Arrow 39"/>
          <p:cNvSpPr/>
          <p:nvPr/>
        </p:nvSpPr>
        <p:spPr bwMode="auto">
          <a:xfrm rot="14412828">
            <a:off x="3037672" y="3546289"/>
            <a:ext cx="5715000" cy="304800"/>
          </a:xfrm>
          <a:prstGeom prst="stripedRightArrow">
            <a:avLst/>
          </a:prstGeom>
          <a:solidFill>
            <a:srgbClr val="660066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7196665" y="6155266"/>
            <a:ext cx="1447800" cy="533400"/>
          </a:xfrm>
          <a:prstGeom prst="roundRect">
            <a:avLst>
              <a:gd name="adj" fmla="val 42594"/>
            </a:avLst>
          </a:prstGeom>
          <a:solidFill>
            <a:srgbClr val="660066">
              <a:alpha val="57000"/>
            </a:srgbClr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Trajetória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 de dados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até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 a CPU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7391400" y="5943600"/>
            <a:ext cx="15240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6705600" y="4800600"/>
            <a:ext cx="19812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6096000" y="3505200"/>
            <a:ext cx="25908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5638800" y="2819400"/>
            <a:ext cx="25908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5257800" y="2133600"/>
            <a:ext cx="28956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Chips Multithreaded e Multicore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5373688"/>
            <a:ext cx="6172200" cy="874712"/>
          </a:xfrm>
        </p:spPr>
        <p:txBody>
          <a:bodyPr rIns="132080"/>
          <a:lstStyle/>
          <a:p>
            <a:pPr marL="649288" indent="-609600" eaLnBrk="1" hangingPunct="1">
              <a:buAutoNum type="alphaLcParenBoth"/>
            </a:pPr>
            <a:r>
              <a:rPr lang="en-US" sz="2000" dirty="0" smtClean="0"/>
              <a:t>A </a:t>
            </a:r>
            <a:r>
              <a:rPr lang="en-US" sz="2000" dirty="0"/>
              <a:t>quad-core chip with a shared L2 cache.</a:t>
            </a:r>
            <a:r>
              <a:rPr lang="en-US" sz="2000" dirty="0" smtClean="0"/>
              <a:t> </a:t>
            </a:r>
          </a:p>
          <a:p>
            <a:pPr marL="649288" indent="-609600" eaLnBrk="1" hangingPunct="1">
              <a:buAutoNum type="alphaLcParenBoth"/>
            </a:pPr>
            <a:r>
              <a:rPr lang="en-US" sz="2000" dirty="0" smtClean="0"/>
              <a:t>A </a:t>
            </a:r>
            <a:r>
              <a:rPr lang="en-US" sz="2000" dirty="0"/>
              <a:t>quad-core chip with separate L2 caches.</a:t>
            </a:r>
          </a:p>
        </p:txBody>
      </p:sp>
      <p:sp>
        <p:nvSpPr>
          <p:cNvPr id="37893" name="Rectangle 4"/>
          <p:cNvSpPr>
            <a:spLocks/>
          </p:cNvSpPr>
          <p:nvPr/>
        </p:nvSpPr>
        <p:spPr bwMode="auto">
          <a:xfrm>
            <a:off x="177800" y="6400800"/>
            <a:ext cx="8724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1200" dirty="0" err="1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Tanenbaum</a:t>
            </a:r>
            <a:r>
              <a:rPr lang="en-US" sz="1200" dirty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Modern Operating Systems 3 </a:t>
            </a:r>
            <a:r>
              <a:rPr lang="en-US" sz="1200" dirty="0" err="1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e</a:t>
            </a:r>
            <a:r>
              <a:rPr lang="en-US" sz="1200" dirty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(</a:t>
            </a:r>
            <a:r>
              <a:rPr lang="en-US" sz="1200" dirty="0" err="1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</a:t>
            </a:r>
            <a:r>
              <a:rPr lang="en-US" sz="1200" dirty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) 2008 Prentice-Hall, Inc. All rights reserved.</a:t>
            </a:r>
          </a:p>
        </p:txBody>
      </p:sp>
      <p:pic>
        <p:nvPicPr>
          <p:cNvPr id="37894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813" y="1487488"/>
            <a:ext cx="5821362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4390953" y="1066800"/>
            <a:ext cx="4143447" cy="1219200"/>
            <a:chOff x="4390953" y="1066800"/>
            <a:chExt cx="4143447" cy="1219200"/>
          </a:xfrm>
        </p:grpSpPr>
        <p:sp>
          <p:nvSpPr>
            <p:cNvPr id="7" name="Line Callout 2 6"/>
            <p:cNvSpPr/>
            <p:nvPr/>
          </p:nvSpPr>
          <p:spPr bwMode="auto">
            <a:xfrm>
              <a:off x="4390953" y="1752600"/>
              <a:ext cx="685800" cy="533400"/>
            </a:xfrm>
            <a:prstGeom prst="borderCallout2">
              <a:avLst>
                <a:gd name="adj1" fmla="val 849"/>
                <a:gd name="adj2" fmla="val 74372"/>
                <a:gd name="adj3" fmla="val -70753"/>
                <a:gd name="adj4" fmla="val 224764"/>
                <a:gd name="adj5" fmla="val -77247"/>
                <a:gd name="adj6" fmla="val 273430"/>
              </a:avLst>
            </a:prstGeom>
            <a:solidFill>
              <a:srgbClr val="660066">
                <a:alpha val="49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324600" y="1066800"/>
              <a:ext cx="2209800" cy="609600"/>
            </a:xfrm>
            <a:prstGeom prst="roundRect">
              <a:avLst/>
            </a:prstGeom>
            <a:solidFill>
              <a:srgbClr val="660066">
                <a:alpha val="40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Cache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</a:t>
              </a:r>
              <a:r>
                <a:rPr kumimoji="0" lang="en-US" sz="1600" b="0" i="0" u="none" strike="noStrike" cap="none" normalizeH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nível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1: </a:t>
              </a:r>
              <a:r>
                <a:rPr kumimoji="0" lang="en-US" sz="1600" b="0" i="0" u="none" strike="noStrike" cap="none" normalizeH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dentro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de </a:t>
              </a:r>
              <a:r>
                <a:rPr kumimoji="0" lang="en-US" sz="1600" b="0" i="0" u="none" strike="noStrike" cap="none" normalizeH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cada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</a:t>
              </a:r>
              <a:r>
                <a:rPr kumimoji="0" lang="en-US" sz="1600" b="0" i="0" u="none" strike="noStrike" cap="none" normalizeH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núcleo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76200" y="2057400"/>
            <a:ext cx="3962400" cy="2209800"/>
            <a:chOff x="76200" y="2057400"/>
            <a:chExt cx="3962400" cy="2209800"/>
          </a:xfrm>
        </p:grpSpPr>
        <p:sp>
          <p:nvSpPr>
            <p:cNvPr id="10" name="Line Callout 1 9"/>
            <p:cNvSpPr/>
            <p:nvPr/>
          </p:nvSpPr>
          <p:spPr bwMode="auto">
            <a:xfrm>
              <a:off x="2362200" y="2905148"/>
              <a:ext cx="1676400" cy="457200"/>
            </a:xfrm>
            <a:prstGeom prst="borderCallout1">
              <a:avLst>
                <a:gd name="adj1" fmla="val 54253"/>
                <a:gd name="adj2" fmla="val -928"/>
                <a:gd name="adj3" fmla="val 56113"/>
                <a:gd name="adj4" fmla="val -21245"/>
              </a:avLst>
            </a:prstGeom>
            <a:solidFill>
              <a:srgbClr val="660066">
                <a:alpha val="37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6200" y="2057400"/>
              <a:ext cx="1905000" cy="2209800"/>
            </a:xfrm>
            <a:prstGeom prst="roundRect">
              <a:avLst/>
            </a:prstGeom>
            <a:solidFill>
              <a:srgbClr val="660066">
                <a:alpha val="49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Cache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nível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2: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normalmente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dentro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do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mesmo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processador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e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fora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 dos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-128"/>
                  <a:cs typeface="ヒラギノ角ゴ ProN W3" charset="-128"/>
                  <a:sym typeface="Arial" charset="0"/>
                </a:rPr>
                <a:t>núcleos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Char char="•"/>
                <a:tabLst/>
              </a:pPr>
              <a:r>
                <a:rPr lang="en-US" sz="1400" dirty="0" smtClean="0"/>
                <a:t> </a:t>
              </a:r>
              <a:r>
                <a:rPr lang="en-US" sz="1400" dirty="0" err="1" smtClean="0"/>
                <a:t>Exs</a:t>
              </a:r>
              <a:r>
                <a:rPr lang="en-US" sz="1400" dirty="0" smtClean="0"/>
                <a:t>.: Core 2 Duo </a:t>
              </a:r>
              <a:r>
                <a:rPr lang="en-US" sz="1400" dirty="0" err="1" smtClean="0"/>
                <a:t>e</a:t>
              </a:r>
              <a:r>
                <a:rPr lang="en-US" sz="1400" dirty="0" smtClean="0"/>
                <a:t> Quad-Core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5C77-B3E3-974D-9E9B-3A9F8C26472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8992" y="1219200"/>
            <a:ext cx="6559608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8400" b="1" dirty="0" err="1" smtClean="0">
                <a:solidFill>
                  <a:srgbClr val="0000FF"/>
                </a:solidFill>
                <a:latin typeface="Braggadocio"/>
                <a:cs typeface="Braggadocio"/>
              </a:rPr>
              <a:t>Execução</a:t>
            </a:r>
            <a:endParaRPr lang="en-US" sz="84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0950" y="4397514"/>
            <a:ext cx="394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Marker Felt"/>
                <a:cs typeface="Marker Felt"/>
              </a:rPr>
              <a:t>Como </a:t>
            </a:r>
            <a:r>
              <a:rPr lang="en-US" sz="4000" b="1" dirty="0" err="1" smtClean="0">
                <a:solidFill>
                  <a:srgbClr val="FF0000"/>
                </a:solidFill>
                <a:latin typeface="Marker Felt"/>
                <a:cs typeface="Marker Felt"/>
              </a:rPr>
              <a:t>acontece</a:t>
            </a:r>
            <a:r>
              <a:rPr lang="en-US" sz="4000" b="1" dirty="0" smtClean="0">
                <a:solidFill>
                  <a:srgbClr val="FF0000"/>
                </a:solidFill>
                <a:latin typeface="Marker Felt"/>
                <a:cs typeface="Marker Felt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914400" y="1524000"/>
            <a:ext cx="5867400" cy="533400"/>
          </a:xfrm>
          <a:prstGeom prst="rect">
            <a:avLst/>
          </a:prstGeom>
          <a:solidFill>
            <a:srgbClr val="FFFF00"/>
          </a:solidFill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pic>
        <p:nvPicPr>
          <p:cNvPr id="4505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Processo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82938"/>
          </a:xfrm>
        </p:spPr>
        <p:txBody>
          <a:bodyPr rIns="132080"/>
          <a:lstStyle/>
          <a:p>
            <a:pPr marL="496888" indent="-457200" eaLnBrk="1" hangingPunct="1">
              <a:lnSpc>
                <a:spcPct val="80000"/>
              </a:lnSpc>
            </a:pPr>
            <a:r>
              <a:rPr lang="en-US" sz="2400" b="1" dirty="0" err="1"/>
              <a:t>Conceito</a:t>
            </a:r>
            <a:r>
              <a:rPr lang="en-US" sz="2400" dirty="0"/>
              <a:t>: Um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execução</a:t>
            </a:r>
            <a:endParaRPr lang="en-US" sz="2400" dirty="0"/>
          </a:p>
          <a:p>
            <a:pPr marL="496888" indent="-457200" eaLnBrk="1" hangingPunct="1">
              <a:lnSpc>
                <a:spcPct val="80000"/>
              </a:lnSpc>
              <a:buSzPct val="99000"/>
              <a:buFontTx/>
              <a:buAutoNum type="arabicPeriod"/>
            </a:pPr>
            <a:endParaRPr lang="en-US" sz="2400" dirty="0"/>
          </a:p>
          <a:p>
            <a:pPr marL="496888" indent="-457200" eaLnBrk="1" hangingPunct="1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digitar</a:t>
            </a:r>
            <a:r>
              <a:rPr lang="en-US" sz="2400" dirty="0"/>
              <a:t> “hello”,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caracteres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passados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um </a:t>
            </a:r>
            <a:r>
              <a:rPr lang="en-US" sz="2400" dirty="0" err="1"/>
              <a:t>registrador</a:t>
            </a:r>
            <a:r>
              <a:rPr lang="en-US" sz="2400" dirty="0"/>
              <a:t> e </a:t>
            </a:r>
            <a:r>
              <a:rPr lang="en-US" sz="2400" dirty="0" err="1"/>
              <a:t>depois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</a:t>
            </a:r>
            <a:r>
              <a:rPr lang="en-US" sz="2400" dirty="0"/>
              <a:t>principal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84438" y="3141663"/>
            <a:ext cx="4175125" cy="3527425"/>
            <a:chOff x="0" y="0"/>
            <a:chExt cx="2630" cy="2222"/>
          </a:xfrm>
        </p:grpSpPr>
        <p:pic>
          <p:nvPicPr>
            <p:cNvPr id="45063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" y="0"/>
              <a:ext cx="2599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999"/>
              <a:ext cx="2630" cy="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5" name="Oval 7"/>
          <p:cNvSpPr>
            <a:spLocks/>
          </p:cNvSpPr>
          <p:nvPr/>
        </p:nvSpPr>
        <p:spPr bwMode="auto">
          <a:xfrm>
            <a:off x="3276600" y="5734050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111 C -0.01302 -0.01388 -0.01493 -0.01458 -0.01945 -0.0206 C -0.02136 -0.02777 -0.02101 -0.03726 -0.02344 -0.04351 C -0.02466 -0.04652 -0.02761 -0.05161 -0.02761 -0.05161 C -0.02865 -0.07082 -0.02917 -0.07151 -0.02761 -0.09095 C -0.02761 -0.09118 -0.02605 -0.09974 -0.02553 -0.10021 C -0.02414 -0.10229 -0.02049 -0.10368 -0.01841 -0.10437 C 0.00626 -0.10391 0.03508 -0.09997 0.06061 -0.10576 C 0.07677 -0.10437 0.09344 -0.10553 0.10942 -0.10021 C 0.12227 -0.10298 0.12817 -0.10483 0.14189 -0.10576 C 0.1412 -0.10854 0.1405 -0.11131 0.13981 -0.11386 C 0.13946 -0.11525 0.13877 -0.11779 0.13877 -0.11779 C 0.13599 -0.14209 0.13686 -0.16663 0.13581 -0.19093 C 0.12644 -0.18792 0.13026 -0.18954 0.12453 -0.18676 C 0.07937 -0.18954 0.04151 -0.19162 -0.00625 -0.19231 C -0.01146 -0.1944 -0.01024 -0.19278 -0.01024 -0.20435 C -0.01024 -0.24531 -0.00729 -0.2504 -0.00729 -0.28003 " pathEditMode="relative" ptsTypes="ffffffffffffffffA">
                                      <p:cBhvr>
                                        <p:cTn id="23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28002 C -0.00329 -0.28118 0.0007 -0.2828 0.00487 -0.28396 C 0.00643 -0.28558 0.00956 -0.29021 0.0099 -0.2828 C 0.01268 -0.21152 -0.00607 -0.21962 0.01511 -0.21245 C 0.05957 -0.2136 0.10334 -0.21522 0.1478 -0.21384 C 0.19104 -0.2055 0.15718 -0.21106 0.25027 -0.21106 " pathEditMode="relative" ptsTypes="fffffA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531" grpId="0" build="p" autoUpdateAnimBg="0"/>
      <p:bldP spid="22535" grpId="0" animBg="1"/>
      <p:bldP spid="22535" grpId="1" animBg="1"/>
      <p:bldP spid="2253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execução</a:t>
            </a:r>
            <a:endParaRPr lang="en-US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43300"/>
          </a:xfrm>
        </p:spPr>
        <p:txBody>
          <a:bodyPr rIns="132080"/>
          <a:lstStyle/>
          <a:p>
            <a:pPr marL="496888" indent="-457200" eaLnBrk="1" hangingPunct="1">
              <a:lnSpc>
                <a:spcPct val="90000"/>
              </a:lnSpc>
              <a:buSzPct val="99000"/>
              <a:buFontTx/>
              <a:buAutoNum type="arabicPeriod" startAt="2"/>
            </a:pP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/>
              <a:t>clicar</a:t>
            </a:r>
            <a:r>
              <a:rPr lang="en-US" sz="2400" dirty="0"/>
              <a:t> “Enter”, </a:t>
            </a:r>
            <a:r>
              <a:rPr lang="en-US" sz="2400" dirty="0" err="1"/>
              <a:t>sabe</a:t>
            </a:r>
            <a:r>
              <a:rPr lang="en-US" sz="2400" dirty="0"/>
              <a:t>-se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acabou</a:t>
            </a:r>
            <a:r>
              <a:rPr lang="en-US" sz="2400" dirty="0"/>
              <a:t> </a:t>
            </a:r>
            <a:r>
              <a:rPr lang="en-US" sz="2400" dirty="0" err="1"/>
              <a:t>o</a:t>
            </a:r>
            <a:r>
              <a:rPr lang="en-US" sz="2400" dirty="0"/>
              <a:t> </a:t>
            </a:r>
            <a:r>
              <a:rPr lang="en-US" sz="2400" dirty="0" err="1"/>
              <a:t>comando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dirty="0"/>
              <a:t> </a:t>
            </a:r>
            <a:r>
              <a:rPr lang="en-US" sz="2400" dirty="0" err="1"/>
              <a:t>então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realizada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seqüência</a:t>
            </a:r>
            <a:r>
              <a:rPr lang="en-US" sz="2400" dirty="0"/>
              <a:t> de </a:t>
            </a:r>
            <a:r>
              <a:rPr lang="en-US" sz="2400" dirty="0" err="1"/>
              <a:t>instruções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copiar</a:t>
            </a:r>
            <a:r>
              <a:rPr lang="en-US" sz="2400" dirty="0"/>
              <a:t> </a:t>
            </a:r>
            <a:r>
              <a:rPr lang="en-US" sz="2400" dirty="0" err="1"/>
              <a:t>código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dirty="0"/>
              <a:t> dados do </a:t>
            </a:r>
            <a:r>
              <a:rPr lang="en-US" sz="2400" dirty="0" err="1"/>
              <a:t>programa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hello </a:t>
            </a:r>
            <a:r>
              <a:rPr lang="en-US" sz="2400" dirty="0"/>
              <a:t>do disco </a:t>
            </a:r>
            <a:r>
              <a:rPr lang="en-US" sz="2400" dirty="0" err="1"/>
              <a:t>para</a:t>
            </a:r>
            <a:r>
              <a:rPr lang="en-US" sz="2400" dirty="0"/>
              <a:t> a </a:t>
            </a:r>
            <a:r>
              <a:rPr lang="en-US" sz="2400" dirty="0" err="1"/>
              <a:t>memória</a:t>
            </a:r>
            <a:r>
              <a:rPr lang="en-US" sz="2400" dirty="0"/>
              <a:t> principal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81263" y="3357563"/>
            <a:ext cx="4178300" cy="3330575"/>
            <a:chOff x="0" y="0"/>
            <a:chExt cx="2632" cy="2098"/>
          </a:xfrm>
        </p:grpSpPr>
        <p:pic>
          <p:nvPicPr>
            <p:cNvPr id="46086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" y="0"/>
              <a:ext cx="2579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844"/>
              <a:ext cx="2632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>
            <a:spLocks/>
          </p:cNvSpPr>
          <p:nvPr/>
        </p:nvSpPr>
        <p:spPr bwMode="auto">
          <a:xfrm>
            <a:off x="4953000" y="6248400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848E-6 4.25596E-6 C -0.00087 -0.02268 -0.00191 -0.04397 0.00104 -0.06619 C 0.00035 -0.07938 -0.00174 -0.13631 -0.00191 -0.13654 C -0.00539 -0.14349 -0.01424 -0.13747 -0.02032 -0.13793 C -0.03126 -0.14117 -0.04568 -0.13839 -0.05679 -0.13909 C -0.05714 -0.14233 -0.05783 -0.14557 -0.05783 -0.14858 C -0.05783 -0.24068 -0.07485 -0.2261 -0.01824 -0.22171 C -0.0139 -0.22148 -0.00955 -0.22078 -0.00504 -0.22032 C 0.0033 -0.22148 0.01007 -0.22356 0.01823 -0.22564 C 0.02744 -0.23189 0.03126 -0.22425 0.0396 -0.22425 " pathEditMode="relative" ptsTypes="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execução</a:t>
            </a:r>
            <a:endParaRPr lang="en-US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14738"/>
          </a:xfrm>
        </p:spPr>
        <p:txBody>
          <a:bodyPr rIns="132080"/>
          <a:lstStyle/>
          <a:p>
            <a:pPr marL="496888" indent="-457200" eaLnBrk="1" hangingPunct="1">
              <a:lnSpc>
                <a:spcPct val="90000"/>
              </a:lnSpc>
              <a:buSzPct val="99000"/>
              <a:buFontTx/>
              <a:buAutoNum type="arabicPeriod" startAt="3"/>
            </a:pPr>
            <a:r>
              <a:rPr lang="en-US" sz="2400" dirty="0" smtClean="0"/>
              <a:t>PC </a:t>
            </a:r>
            <a:r>
              <a:rPr lang="en-US" sz="2400" dirty="0" err="1"/>
              <a:t>aponta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o</a:t>
            </a:r>
            <a:r>
              <a:rPr lang="en-US" sz="2400" dirty="0"/>
              <a:t> </a:t>
            </a:r>
            <a:r>
              <a:rPr lang="en-US" sz="2400" dirty="0" err="1"/>
              <a:t>endereço</a:t>
            </a:r>
            <a:r>
              <a:rPr lang="en-US" sz="2400" dirty="0"/>
              <a:t> de </a:t>
            </a:r>
            <a:r>
              <a:rPr lang="en-US" sz="2400" dirty="0" err="1"/>
              <a:t>memória</a:t>
            </a:r>
            <a:r>
              <a:rPr lang="en-US" sz="2400" dirty="0"/>
              <a:t> </a:t>
            </a:r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dirty="0" err="1"/>
              <a:t>o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hello</a:t>
            </a:r>
            <a:r>
              <a:rPr lang="en-US" sz="2400" dirty="0" smtClean="0"/>
              <a:t> </a:t>
            </a:r>
            <a:r>
              <a:rPr lang="en-US" sz="2400" dirty="0" err="1" smtClean="0"/>
              <a:t>foi</a:t>
            </a:r>
            <a:r>
              <a:rPr lang="en-US" sz="2400" dirty="0" smtClean="0"/>
              <a:t> </a:t>
            </a:r>
            <a:r>
              <a:rPr lang="en-US" sz="2400" dirty="0" err="1"/>
              <a:t>escrito</a:t>
            </a:r>
            <a:endParaRPr lang="en-US" sz="2400" dirty="0"/>
          </a:p>
          <a:p>
            <a:pPr marL="496888" indent="-457200" eaLnBrk="1" hangingPunct="1">
              <a:lnSpc>
                <a:spcPct val="90000"/>
              </a:lnSpc>
              <a:buSzPct val="99000"/>
              <a:buFontTx/>
              <a:buAutoNum type="arabicPeriod" startAt="3"/>
            </a:pPr>
            <a:r>
              <a:rPr lang="en-US" sz="2400" dirty="0" err="1"/>
              <a:t>Processador</a:t>
            </a:r>
            <a:r>
              <a:rPr lang="en-US" sz="2400" dirty="0"/>
              <a:t> </a:t>
            </a:r>
            <a:r>
              <a:rPr lang="en-US" sz="2400" dirty="0" err="1"/>
              <a:t>executa</a:t>
            </a:r>
            <a:r>
              <a:rPr lang="en-US" sz="2400" dirty="0"/>
              <a:t> </a:t>
            </a:r>
            <a:r>
              <a:rPr lang="en-US" sz="2400" dirty="0" err="1"/>
              <a:t>instruções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linguagem</a:t>
            </a:r>
            <a:r>
              <a:rPr lang="en-US" sz="2400" dirty="0"/>
              <a:t> de </a:t>
            </a:r>
            <a:r>
              <a:rPr lang="en-US" sz="2400" dirty="0" err="1"/>
              <a:t>máquina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função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/>
                <a:cs typeface="Courier New"/>
              </a:rPr>
              <a:t>main()</a:t>
            </a:r>
            <a:r>
              <a:rPr lang="en-US" sz="2400" dirty="0" smtClean="0"/>
              <a:t> </a:t>
            </a:r>
            <a:r>
              <a:rPr lang="en-US" sz="2400" dirty="0"/>
              <a:t>do </a:t>
            </a:r>
            <a:r>
              <a:rPr lang="en-US" sz="2400" dirty="0" err="1"/>
              <a:t>programa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08238" y="3200400"/>
            <a:ext cx="4324350" cy="3300413"/>
            <a:chOff x="0" y="0"/>
            <a:chExt cx="2724" cy="2078"/>
          </a:xfrm>
        </p:grpSpPr>
        <p:pic>
          <p:nvPicPr>
            <p:cNvPr id="47110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" y="0"/>
              <a:ext cx="269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1" name="Picture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740"/>
              <a:ext cx="2724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/>
              <a:t>Mais de um programa em execução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z="2800"/>
              <a:t>Múltiplos processos </a:t>
            </a:r>
            <a:r>
              <a:rPr lang="en-US" sz="2800" i="1"/>
              <a:t>vs.</a:t>
            </a:r>
            <a:r>
              <a:rPr lang="en-US" sz="2800"/>
              <a:t> um (ou [poucos] mais) processador(es) </a:t>
            </a:r>
            <a:r>
              <a:rPr lang="en-US" sz="280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</a:t>
            </a:r>
            <a:r>
              <a:rPr lang="en-US" sz="2800"/>
              <a:t> </a:t>
            </a:r>
            <a:r>
              <a:rPr lang="en-US" sz="2800" b="1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como pode???</a:t>
            </a:r>
            <a:endParaRPr lang="en-US" sz="2800" b="1">
              <a:solidFill>
                <a:srgbClr val="FF3300"/>
              </a:solidFill>
              <a:latin typeface="Comic Sans MS" charset="0"/>
              <a:ea typeface="ヒラギノ明朝 ProN W6" charset="-128"/>
              <a:cs typeface="ヒラギノ明朝 ProN W6" charset="-128"/>
              <a:sym typeface="Comic Sans MS" charset="0"/>
            </a:endParaRP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3"/>
          <a:srcRect l="26575"/>
          <a:stretch>
            <a:fillRect/>
          </a:stretch>
        </p:blipFill>
        <p:spPr bwMode="auto">
          <a:xfrm>
            <a:off x="1998663" y="2595563"/>
            <a:ext cx="5127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Processos Comunicantes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buClr>
                <a:srgbClr val="000000"/>
              </a:buClr>
              <a:buFont typeface="Comic Sans MS" charset="0"/>
              <a:buChar char="•"/>
            </a:pPr>
            <a:r>
              <a:rPr lang="en-US" sz="2800" b="1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Como pode???</a:t>
            </a:r>
            <a:endParaRPr lang="en-US" sz="2800" b="1">
              <a:solidFill>
                <a:srgbClr val="FF3300"/>
              </a:solidFill>
              <a:latin typeface="Comic Sans MS" charset="0"/>
              <a:ea typeface="ヒラギノ明朝 ProN W6" charset="-128"/>
              <a:cs typeface="ヒラギノ明朝 ProN W6" charset="-128"/>
              <a:sym typeface="Comic Sans MS" charset="0"/>
            </a:endParaRPr>
          </a:p>
        </p:txBody>
      </p:sp>
      <p:pic>
        <p:nvPicPr>
          <p:cNvPr id="49157" name="Picture 4"/>
          <p:cNvPicPr>
            <a:picLocks noChangeArrowheads="1"/>
          </p:cNvPicPr>
          <p:nvPr/>
        </p:nvPicPr>
        <p:blipFill>
          <a:blip r:embed="rId3"/>
          <a:srcRect l="26575" t="19946"/>
          <a:stretch>
            <a:fillRect/>
          </a:stretch>
        </p:blipFill>
        <p:spPr bwMode="auto">
          <a:xfrm>
            <a:off x="1979613" y="3236913"/>
            <a:ext cx="5127625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5"/>
          <p:cNvSpPr>
            <a:spLocks/>
          </p:cNvSpPr>
          <p:nvPr/>
        </p:nvSpPr>
        <p:spPr bwMode="auto">
          <a:xfrm>
            <a:off x="2043113" y="2878138"/>
            <a:ext cx="1147762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Dicionário</a:t>
            </a:r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3448050" y="2628900"/>
            <a:ext cx="103505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Editor de</a:t>
            </a:r>
          </a:p>
          <a:p>
            <a:pPr marL="39688" algn="ctr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Texto</a:t>
            </a:r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4521200" y="2632075"/>
            <a:ext cx="164465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Gerenciador de</a:t>
            </a:r>
          </a:p>
          <a:p>
            <a:pPr marL="39688" algn="ctr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Imagens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3187700" y="3732213"/>
            <a:ext cx="360363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4003675" y="3860800"/>
            <a:ext cx="431800" cy="15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179763" y="3860800"/>
            <a:ext cx="360362" cy="15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011613" y="3748088"/>
            <a:ext cx="431800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500"/>
      <p:bldP spid="26632" grpId="0" animBg="1"/>
      <p:bldP spid="26633" grpId="0" animBg="1"/>
      <p:bldP spid="26634" grpId="0" animBg="1"/>
      <p:bldP spid="266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Sistemas Distribuídos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/>
              <a:t>Processos em máquinas distintas e que se comunicam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3484563"/>
            <a:ext cx="3603625" cy="2897187"/>
            <a:chOff x="0" y="0"/>
            <a:chExt cx="2270" cy="182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390"/>
              <a:ext cx="2270" cy="1435"/>
              <a:chOff x="0" y="0"/>
              <a:chExt cx="2270" cy="1435"/>
            </a:xfrm>
          </p:grpSpPr>
          <p:sp>
            <p:nvSpPr>
              <p:cNvPr id="50197" name="Rectangle 6"/>
              <p:cNvSpPr>
                <a:spLocks/>
              </p:cNvSpPr>
              <p:nvPr/>
            </p:nvSpPr>
            <p:spPr bwMode="auto">
              <a:xfrm>
                <a:off x="0" y="0"/>
                <a:ext cx="2270" cy="143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0198" name="Picture 7"/>
              <p:cNvPicPr>
                <a:picLocks noChangeArrowheads="1"/>
              </p:cNvPicPr>
              <p:nvPr/>
            </p:nvPicPr>
            <p:blipFill>
              <a:blip r:embed="rId3"/>
              <a:srcRect l="26575" t="41995" r="21849"/>
              <a:stretch>
                <a:fillRect/>
              </a:stretch>
            </p:blipFill>
            <p:spPr bwMode="auto">
              <a:xfrm>
                <a:off x="0" y="0"/>
                <a:ext cx="2270" cy="1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196" name="Rectangle 8"/>
            <p:cNvSpPr>
              <a:spLocks/>
            </p:cNvSpPr>
            <p:nvPr/>
          </p:nvSpPr>
          <p:spPr bwMode="auto">
            <a:xfrm>
              <a:off x="66" y="0"/>
              <a:ext cx="2132" cy="4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68825" y="3484563"/>
            <a:ext cx="3603625" cy="2897187"/>
            <a:chOff x="0" y="0"/>
            <a:chExt cx="2270" cy="1825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0" y="390"/>
              <a:ext cx="2270" cy="1435"/>
              <a:chOff x="0" y="0"/>
              <a:chExt cx="2270" cy="1435"/>
            </a:xfrm>
          </p:grpSpPr>
          <p:sp>
            <p:nvSpPr>
              <p:cNvPr id="50193" name="Rectangle 11"/>
              <p:cNvSpPr>
                <a:spLocks/>
              </p:cNvSpPr>
              <p:nvPr/>
            </p:nvSpPr>
            <p:spPr bwMode="auto">
              <a:xfrm>
                <a:off x="0" y="0"/>
                <a:ext cx="2270" cy="143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0194" name="Picture 12"/>
              <p:cNvPicPr>
                <a:picLocks noChangeArrowheads="1"/>
              </p:cNvPicPr>
              <p:nvPr/>
            </p:nvPicPr>
            <p:blipFill>
              <a:blip r:embed="rId3"/>
              <a:srcRect l="26575" t="41995" r="21849"/>
              <a:stretch>
                <a:fillRect/>
              </a:stretch>
            </p:blipFill>
            <p:spPr bwMode="auto">
              <a:xfrm>
                <a:off x="0" y="0"/>
                <a:ext cx="2270" cy="1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192" name="Rectangle 13"/>
            <p:cNvSpPr>
              <a:spLocks/>
            </p:cNvSpPr>
            <p:nvPr/>
          </p:nvSpPr>
          <p:spPr bwMode="auto">
            <a:xfrm>
              <a:off x="66" y="0"/>
              <a:ext cx="2132" cy="4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83" name="Oval 14"/>
          <p:cNvSpPr>
            <a:spLocks/>
          </p:cNvSpPr>
          <p:nvPr/>
        </p:nvSpPr>
        <p:spPr bwMode="auto">
          <a:xfrm>
            <a:off x="2338388" y="3573463"/>
            <a:ext cx="504825" cy="503237"/>
          </a:xfrm>
          <a:prstGeom prst="ellipse">
            <a:avLst/>
          </a:prstGeom>
          <a:solidFill>
            <a:srgbClr val="B2B2B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Oval 15"/>
          <p:cNvSpPr>
            <a:spLocks/>
          </p:cNvSpPr>
          <p:nvPr/>
        </p:nvSpPr>
        <p:spPr bwMode="auto">
          <a:xfrm>
            <a:off x="6084888" y="3573463"/>
            <a:ext cx="504825" cy="503237"/>
          </a:xfrm>
          <a:prstGeom prst="ellipse">
            <a:avLst/>
          </a:prstGeom>
          <a:solidFill>
            <a:srgbClr val="B2B2B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16"/>
          <p:cNvSpPr>
            <a:spLocks/>
          </p:cNvSpPr>
          <p:nvPr/>
        </p:nvSpPr>
        <p:spPr bwMode="auto">
          <a:xfrm>
            <a:off x="1635125" y="2687638"/>
            <a:ext cx="944563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Web</a:t>
            </a:r>
          </a:p>
          <a:p>
            <a:pPr marL="39688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browser</a:t>
            </a:r>
          </a:p>
        </p:txBody>
      </p:sp>
      <p:sp>
        <p:nvSpPr>
          <p:cNvPr id="50186" name="Line 17"/>
          <p:cNvSpPr>
            <a:spLocks noChangeShapeType="1"/>
          </p:cNvSpPr>
          <p:nvPr/>
        </p:nvSpPr>
        <p:spPr bwMode="auto">
          <a:xfrm>
            <a:off x="2124075" y="3284538"/>
            <a:ext cx="2873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7" name="Rectangle 18"/>
          <p:cNvSpPr>
            <a:spLocks/>
          </p:cNvSpPr>
          <p:nvPr/>
        </p:nvSpPr>
        <p:spPr bwMode="auto">
          <a:xfrm>
            <a:off x="6353175" y="2692400"/>
            <a:ext cx="76517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Web</a:t>
            </a:r>
          </a:p>
          <a:p>
            <a:pPr marL="39688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server</a:t>
            </a:r>
          </a:p>
        </p:txBody>
      </p:sp>
      <p:sp>
        <p:nvSpPr>
          <p:cNvPr id="50188" name="Line 19"/>
          <p:cNvSpPr>
            <a:spLocks noChangeShapeType="1"/>
          </p:cNvSpPr>
          <p:nvPr/>
        </p:nvSpPr>
        <p:spPr bwMode="auto">
          <a:xfrm flipH="1">
            <a:off x="6523038" y="3297238"/>
            <a:ext cx="23495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rot="10800000">
            <a:off x="2835275" y="3868738"/>
            <a:ext cx="3241675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2819400" y="3700463"/>
            <a:ext cx="3313113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 animBg="1"/>
      <p:bldP spid="2766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err="1" smtClean="0"/>
              <a:t>Resumo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000">
                <a:solidFill>
                  <a:srgbClr val="FF3300"/>
                </a:solidFill>
              </a:rPr>
              <a:t>Complexidade</a:t>
            </a:r>
            <a:r>
              <a:rPr lang="en-US" sz="2000"/>
              <a:t> do computador moderno, do ponto de vista do hardware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000"/>
              <a:t>Necessidade de </a:t>
            </a:r>
            <a:r>
              <a:rPr lang="en-US" sz="2000">
                <a:solidFill>
                  <a:srgbClr val="FF3300"/>
                </a:solidFill>
              </a:rPr>
              <a:t>abstrações</a:t>
            </a:r>
            <a:r>
              <a:rPr lang="en-US" sz="2000"/>
              <a:t> – software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000"/>
              <a:t>Sistema computacional em </a:t>
            </a:r>
            <a:r>
              <a:rPr lang="en-US" sz="2000">
                <a:solidFill>
                  <a:srgbClr val="FF3300"/>
                </a:solidFill>
              </a:rPr>
              <a:t>camadas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000"/>
              <a:t>SO como uma </a:t>
            </a:r>
            <a:r>
              <a:rPr lang="en-US" sz="2000">
                <a:solidFill>
                  <a:srgbClr val="FF3300"/>
                </a:solidFill>
              </a:rPr>
              <a:t>máquina estendida</a:t>
            </a:r>
            <a:r>
              <a:rPr lang="en-US" sz="2000"/>
              <a:t> – abstrações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000"/>
              <a:t>SO como um </a:t>
            </a:r>
            <a:r>
              <a:rPr lang="en-US" sz="2000">
                <a:solidFill>
                  <a:srgbClr val="FF3300"/>
                </a:solidFill>
              </a:rPr>
              <a:t>gerenciador de recursos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800"/>
              <a:t>Gerenciamento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800"/>
              <a:t>Proteção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800">
                <a:solidFill>
                  <a:srgbClr val="FF3300"/>
                </a:solidFill>
              </a:rPr>
              <a:t>Compartilhamento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4648200" y="1600200"/>
            <a:ext cx="40513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Um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pouco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hardware…</a:t>
            </a: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CPU: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unidade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controle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execução</a:t>
            </a:r>
            <a:endParaRPr lang="en-US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Registradores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Ciclo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fetch-decode-execute</a:t>
            </a: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Barramentos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dispositivos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E/S</a:t>
            </a: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[</a:t>
            </a:r>
            <a:r>
              <a:rPr lang="en-US" dirty="0" err="1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hierarquia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]</a:t>
            </a:r>
          </a:p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Software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básico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programação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alto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nível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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dirty="0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Assembly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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endParaRPr lang="en-US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Processo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: um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execução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Comunicação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entre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processos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Sistemas</a:t>
            </a:r>
            <a:r>
              <a:rPr lang="en-US" sz="2000" dirty="0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Distribuídos</a:t>
            </a:r>
            <a:endParaRPr lang="en-US" sz="2000" dirty="0">
              <a:solidFill>
                <a:srgbClr val="FF3300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2867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 dirty="0" smtClean="0"/>
              <a:t>Um </a:t>
            </a:r>
            <a:r>
              <a:rPr lang="en-US" sz="3200" dirty="0" err="1"/>
              <a:t>Sistema</a:t>
            </a:r>
            <a:r>
              <a:rPr lang="en-US" sz="3200" dirty="0"/>
              <a:t> </a:t>
            </a:r>
            <a:r>
              <a:rPr lang="en-US" sz="3200" dirty="0" err="1" smtClean="0"/>
              <a:t>Operacional</a:t>
            </a:r>
            <a:endParaRPr lang="en-US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máquina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abstrata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782638" lvl="1" eaLnBrk="1" hangingPunct="1">
              <a:lnSpc>
                <a:spcPct val="90000"/>
              </a:lnSpc>
            </a:pPr>
            <a:r>
              <a:rPr lang="en-US" sz="2400" dirty="0" err="1" smtClean="0"/>
              <a:t>Esconde</a:t>
            </a:r>
            <a:r>
              <a:rPr lang="en-US" sz="2400" dirty="0" smtClean="0"/>
              <a:t> </a:t>
            </a:r>
            <a:r>
              <a:rPr lang="en-US" sz="2400" dirty="0" err="1" smtClean="0"/>
              <a:t>detalhes</a:t>
            </a:r>
            <a:r>
              <a:rPr lang="en-US" sz="2400" dirty="0" smtClean="0"/>
              <a:t> </a:t>
            </a:r>
            <a:r>
              <a:rPr lang="en-US" sz="2400" dirty="0" err="1" smtClean="0"/>
              <a:t>através</a:t>
            </a:r>
            <a:r>
              <a:rPr lang="en-US" sz="2400" dirty="0" smtClean="0"/>
              <a:t> de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>
                <a:solidFill>
                  <a:srgbClr val="FF9900"/>
                </a:solidFill>
              </a:rPr>
              <a:t>máquina</a:t>
            </a:r>
            <a:r>
              <a:rPr lang="en-US" sz="2400" dirty="0">
                <a:solidFill>
                  <a:srgbClr val="FF9900"/>
                </a:solidFill>
              </a:rPr>
              <a:t> virtual</a:t>
            </a:r>
            <a:r>
              <a:rPr lang="en-US" sz="2400" dirty="0"/>
              <a:t>,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fácil</a:t>
            </a:r>
            <a:r>
              <a:rPr lang="en-US" sz="2400" dirty="0"/>
              <a:t> de </a:t>
            </a:r>
            <a:r>
              <a:rPr lang="en-US" sz="2400" dirty="0" err="1"/>
              <a:t>usar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Um </a:t>
            </a:r>
            <a:r>
              <a:rPr lang="en-US" sz="2800" dirty="0" err="1">
                <a:solidFill>
                  <a:srgbClr val="FF0000"/>
                </a:solidFill>
              </a:rPr>
              <a:t>gerenciador</a:t>
            </a:r>
            <a:r>
              <a:rPr lang="en-US" sz="2800" dirty="0">
                <a:solidFill>
                  <a:srgbClr val="FF0000"/>
                </a:solidFill>
              </a:rPr>
              <a:t> de </a:t>
            </a:r>
            <a:r>
              <a:rPr lang="en-US" sz="2800" dirty="0" err="1">
                <a:solidFill>
                  <a:srgbClr val="FF0000"/>
                </a:solidFill>
              </a:rPr>
              <a:t>recurso</a:t>
            </a:r>
            <a:endParaRPr lang="en-US" sz="2800" dirty="0">
              <a:solidFill>
                <a:srgbClr val="FF0000"/>
              </a:solidFill>
            </a:endParaRPr>
          </a:p>
          <a:p>
            <a:pPr marL="782638" lvl="1" eaLnBrk="1" hangingPunct="1">
              <a:lnSpc>
                <a:spcPct val="90000"/>
              </a:lnSpc>
            </a:pP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tem um </a:t>
            </a:r>
            <a:r>
              <a:rPr lang="en-US" sz="2400" dirty="0">
                <a:solidFill>
                  <a:srgbClr val="FF9900"/>
                </a:solidFill>
              </a:rPr>
              <a:t>tempo com </a:t>
            </a:r>
            <a:r>
              <a:rPr lang="en-US" sz="2400" dirty="0" err="1">
                <a:solidFill>
                  <a:srgbClr val="FF9900"/>
                </a:solidFill>
              </a:rPr>
              <a:t>o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 err="1">
                <a:solidFill>
                  <a:srgbClr val="FF9900"/>
                </a:solidFill>
              </a:rPr>
              <a:t>recurso</a:t>
            </a:r>
            <a:endParaRPr lang="en-US" sz="2400" dirty="0">
              <a:solidFill>
                <a:srgbClr val="FF9900"/>
              </a:solidFill>
            </a:endParaRPr>
          </a:p>
          <a:p>
            <a:pPr marL="1182688" lvl="2" eaLnBrk="1" hangingPunct="1">
              <a:lnSpc>
                <a:spcPct val="90000"/>
              </a:lnSpc>
              <a:buClr>
                <a:srgbClr val="FF9900"/>
              </a:buClr>
              <a:buFont typeface="Helvetica" charset="0"/>
              <a:buChar char="•"/>
            </a:pPr>
            <a:r>
              <a:rPr lang="en-US" sz="2000" dirty="0">
                <a:solidFill>
                  <a:srgbClr val="FF9900"/>
                </a:solidFill>
              </a:rPr>
              <a:t>Ex.: </a:t>
            </a:r>
            <a:r>
              <a:rPr lang="en-US" sz="2000" dirty="0" err="1">
                <a:solidFill>
                  <a:srgbClr val="FF9900"/>
                </a:solidFill>
              </a:rPr>
              <a:t>compartilhamento</a:t>
            </a:r>
            <a:r>
              <a:rPr lang="en-US" sz="2000" dirty="0">
                <a:solidFill>
                  <a:srgbClr val="FF9900"/>
                </a:solidFill>
              </a:rPr>
              <a:t> de CPU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tem um </a:t>
            </a:r>
            <a:r>
              <a:rPr lang="en-US" sz="2400" dirty="0" err="1">
                <a:solidFill>
                  <a:srgbClr val="FF9900"/>
                </a:solidFill>
              </a:rPr>
              <a:t>espaço</a:t>
            </a:r>
            <a:r>
              <a:rPr lang="en-US" sz="2400" dirty="0">
                <a:solidFill>
                  <a:srgbClr val="FF9900"/>
                </a:solidFill>
              </a:rPr>
              <a:t> no </a:t>
            </a:r>
            <a:r>
              <a:rPr lang="en-US" sz="2400" dirty="0" err="1">
                <a:solidFill>
                  <a:srgbClr val="FF9900"/>
                </a:solidFill>
              </a:rPr>
              <a:t>recurso</a:t>
            </a:r>
            <a:endParaRPr lang="en-US" sz="2400" dirty="0">
              <a:solidFill>
                <a:srgbClr val="FF9900"/>
              </a:solidFill>
            </a:endParaRPr>
          </a:p>
          <a:p>
            <a:pPr marL="1182688" lvl="2" eaLnBrk="1" hangingPunct="1">
              <a:lnSpc>
                <a:spcPct val="90000"/>
              </a:lnSpc>
              <a:buClr>
                <a:srgbClr val="FF9900"/>
              </a:buClr>
              <a:buFont typeface="Helvetica" charset="0"/>
              <a:buChar char="•"/>
            </a:pPr>
            <a:r>
              <a:rPr lang="en-US" sz="2000" dirty="0">
                <a:solidFill>
                  <a:srgbClr val="FF9900"/>
                </a:solidFill>
              </a:rPr>
              <a:t>Ex.: </a:t>
            </a:r>
            <a:r>
              <a:rPr lang="en-US" sz="2000" dirty="0" err="1">
                <a:solidFill>
                  <a:srgbClr val="FF9900"/>
                </a:solidFill>
              </a:rPr>
              <a:t>compartilhamento</a:t>
            </a:r>
            <a:r>
              <a:rPr lang="en-US" sz="2000" dirty="0">
                <a:solidFill>
                  <a:srgbClr val="FF9900"/>
                </a:solidFill>
              </a:rPr>
              <a:t> de </a:t>
            </a:r>
            <a:r>
              <a:rPr lang="en-US" sz="2000" dirty="0" err="1">
                <a:solidFill>
                  <a:srgbClr val="FF9900"/>
                </a:solidFill>
              </a:rPr>
              <a:t>memória</a:t>
            </a:r>
            <a:endParaRPr 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pt-BR" dirty="0" smtClean="0"/>
              <a:t>Organização de Computadores e Sistemas Operacionais</a:t>
            </a:r>
            <a:endParaRPr lang="en-US" dirty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err="1"/>
              <a:t>Introdução</a:t>
            </a:r>
            <a:r>
              <a:rPr lang="en-US" dirty="0"/>
              <a:t> </a:t>
            </a:r>
            <a:r>
              <a:rPr lang="en-US" dirty="0" smtClean="0"/>
              <a:t>(II)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/>
              <a:t>História dos</a:t>
            </a:r>
            <a:br>
              <a:rPr lang="en-US" sz="3200"/>
            </a:br>
            <a:r>
              <a:rPr lang="en-US" sz="3200"/>
              <a:t>Sistemas Operacionais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z="2800" dirty="0" err="1"/>
              <a:t>Primeira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1945 - 1955</a:t>
            </a:r>
          </a:p>
          <a:p>
            <a:pPr marL="782638" lvl="1" eaLnBrk="1" hangingPunct="1"/>
            <a:r>
              <a:rPr lang="en-US" sz="2400" dirty="0" err="1"/>
              <a:t>Válvulas</a:t>
            </a:r>
            <a:r>
              <a:rPr lang="en-US" sz="2400" dirty="0"/>
              <a:t>, </a:t>
            </a:r>
            <a:r>
              <a:rPr lang="en-US" sz="2400" dirty="0" err="1"/>
              <a:t>painéis</a:t>
            </a:r>
            <a:r>
              <a:rPr lang="en-US" sz="2400" dirty="0"/>
              <a:t> de </a:t>
            </a:r>
            <a:r>
              <a:rPr lang="en-US" sz="2400" dirty="0" err="1"/>
              <a:t>programação</a:t>
            </a:r>
            <a:endParaRPr lang="en-US" sz="2400" dirty="0"/>
          </a:p>
          <a:p>
            <a:pPr eaLnBrk="1" hangingPunct="1"/>
            <a:r>
              <a:rPr lang="en-US" sz="2800" dirty="0" err="1"/>
              <a:t>Segunda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1955 - 1965</a:t>
            </a:r>
          </a:p>
          <a:p>
            <a:pPr marL="782638" lvl="1" eaLnBrk="1" hangingPunct="1"/>
            <a:r>
              <a:rPr lang="en-US" sz="2400" dirty="0" err="1"/>
              <a:t>transistores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0000"/>
                </a:solidFill>
              </a:rPr>
              <a:t>sistemas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lote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Terceira </a:t>
            </a:r>
            <a:r>
              <a:rPr lang="en-US" sz="2800" dirty="0" err="1"/>
              <a:t>geração</a:t>
            </a:r>
            <a:r>
              <a:rPr lang="en-US" sz="2800" dirty="0"/>
              <a:t>: 1965 – 1980</a:t>
            </a:r>
          </a:p>
          <a:p>
            <a:pPr marL="782638" lvl="1" eaLnBrk="1" hangingPunct="1"/>
            <a:r>
              <a:rPr lang="en-US" sz="2400" dirty="0" err="1"/>
              <a:t>CIs</a:t>
            </a:r>
            <a:r>
              <a:rPr lang="en-US" sz="2400" dirty="0"/>
              <a:t> (</a:t>
            </a:r>
            <a:r>
              <a:rPr lang="en-US" sz="2400" dirty="0" err="1"/>
              <a:t>circuitos</a:t>
            </a:r>
            <a:r>
              <a:rPr lang="en-US" sz="2400" dirty="0"/>
              <a:t> </a:t>
            </a:r>
            <a:r>
              <a:rPr lang="en-US" sz="2400" dirty="0" err="1"/>
              <a:t>integrados</a:t>
            </a:r>
            <a:r>
              <a:rPr lang="en-US" sz="2400" dirty="0"/>
              <a:t>) </a:t>
            </a:r>
            <a:r>
              <a:rPr lang="en-US" sz="2400" dirty="0" err="1"/>
              <a:t>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multiprogramação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err="1"/>
              <a:t>Quarta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1980 – </a:t>
            </a:r>
            <a:r>
              <a:rPr lang="en-US" sz="2800" dirty="0" err="1"/>
              <a:t>presente</a:t>
            </a:r>
            <a:endParaRPr lang="en-US" sz="2800" dirty="0"/>
          </a:p>
          <a:p>
            <a:pPr marL="782638" lvl="1" eaLnBrk="1" hangingPunct="1"/>
            <a:r>
              <a:rPr lang="en-US" sz="2400" dirty="0" err="1"/>
              <a:t>Computadores</a:t>
            </a:r>
            <a:r>
              <a:rPr lang="en-US" sz="2400" dirty="0"/>
              <a:t> </a:t>
            </a:r>
            <a:r>
              <a:rPr lang="en-US" sz="2400" dirty="0" err="1"/>
              <a:t>pessoais</a:t>
            </a:r>
            <a:endParaRPr lang="en-US" sz="2400" dirty="0"/>
          </a:p>
          <a:p>
            <a:pPr eaLnBrk="1" hangingPunct="1"/>
            <a:r>
              <a:rPr lang="en-US" sz="2800" dirty="0" err="1"/>
              <a:t>Hoje</a:t>
            </a:r>
            <a:r>
              <a:rPr lang="en-US" sz="2800" dirty="0"/>
              <a:t>: </a:t>
            </a:r>
            <a:r>
              <a:rPr lang="en-US" sz="2800" dirty="0" err="1"/>
              <a:t>onipresença</a:t>
            </a:r>
            <a:r>
              <a:rPr lang="en-US" sz="2800" dirty="0"/>
              <a:t> – </a:t>
            </a:r>
            <a:r>
              <a:rPr lang="en-US" sz="2800" u="sng" dirty="0" err="1"/>
              <a:t>computação</a:t>
            </a:r>
            <a:r>
              <a:rPr lang="en-US" sz="2800" u="sng" dirty="0"/>
              <a:t> </a:t>
            </a:r>
            <a:r>
              <a:rPr lang="en-US" sz="2800" u="sng" dirty="0" err="1"/>
              <a:t>ubíqua</a:t>
            </a:r>
            <a:endParaRPr lang="en-US" sz="28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5876925"/>
            <a:ext cx="7423150" cy="981075"/>
          </a:xfrm>
        </p:spPr>
        <p:txBody>
          <a:bodyPr rIns="132080"/>
          <a:lstStyle/>
          <a:p>
            <a:pPr eaLnBrk="1" hangingPunct="1"/>
            <a:r>
              <a:rPr lang="en-US" sz="2400"/>
              <a:t>Estrutura de um job típico (</a:t>
            </a:r>
            <a:r>
              <a:rPr lang="en-US" sz="2400">
                <a:solidFill>
                  <a:srgbClr val="FF0000"/>
                </a:solidFill>
              </a:rPr>
              <a:t>lote</a:t>
            </a:r>
            <a:r>
              <a:rPr lang="en-US" sz="2400"/>
              <a:t> de cartões) – </a:t>
            </a:r>
            <a:r>
              <a:rPr lang="en-US" sz="2400">
                <a:solidFill>
                  <a:srgbClr val="FF0000"/>
                </a:solidFill>
              </a:rPr>
              <a:t>2a. geração</a:t>
            </a:r>
          </a:p>
        </p:txBody>
      </p:sp>
      <p:pic>
        <p:nvPicPr>
          <p:cNvPr id="56324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1263650"/>
            <a:ext cx="754538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90500"/>
            <a:ext cx="7772400" cy="2857500"/>
          </a:xfrm>
        </p:spPr>
        <p:txBody>
          <a:bodyPr rIns="132080" anchor="t"/>
          <a:lstStyle/>
          <a:p>
            <a:pPr indent="0" eaLnBrk="1" hangingPunct="1"/>
            <a:r>
              <a:rPr lang="en-US" sz="2800"/>
              <a:t>História dos Sistemas Operacionais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0613" y="4910138"/>
            <a:ext cx="7232650" cy="1947862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Sistema de </a:t>
            </a:r>
            <a:r>
              <a:rPr lang="en-US" sz="2800">
                <a:solidFill>
                  <a:srgbClr val="FF0000"/>
                </a:solidFill>
              </a:rPr>
              <a:t>multiprogramação</a:t>
            </a:r>
            <a:r>
              <a:rPr lang="en-US" sz="2400"/>
              <a:t>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400"/>
              <a:t>Três jobs na memória – </a:t>
            </a:r>
            <a:r>
              <a:rPr lang="en-US" sz="2400">
                <a:solidFill>
                  <a:srgbClr val="FF0000"/>
                </a:solidFill>
              </a:rPr>
              <a:t>3a. geração</a:t>
            </a:r>
          </a:p>
        </p:txBody>
      </p:sp>
      <p:pic>
        <p:nvPicPr>
          <p:cNvPr id="57348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550" y="2051050"/>
            <a:ext cx="3340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4"/>
          <p:cNvSpPr>
            <a:spLocks noGrp="1" noChangeArrowheads="1"/>
          </p:cNvSpPr>
          <p:nvPr>
            <p:ph type="title"/>
          </p:nvPr>
        </p:nvSpPr>
        <p:spPr>
          <a:xfrm>
            <a:off x="742950" y="190500"/>
            <a:ext cx="7772400" cy="2857500"/>
          </a:xfrm>
        </p:spPr>
        <p:txBody>
          <a:bodyPr rIns="132080" anchor="t"/>
          <a:lstStyle/>
          <a:p>
            <a:pPr indent="0" eaLnBrk="1" hangingPunct="1"/>
            <a:r>
              <a:rPr lang="en-US" sz="2800"/>
              <a:t>História dos Sistemas Operacionais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0"/>
            <a:ext cx="7277100" cy="1600200"/>
          </a:xfrm>
        </p:spPr>
        <p:txBody>
          <a:bodyPr rIns="132080"/>
          <a:lstStyle/>
          <a:p>
            <a:pPr indent="0" eaLnBrk="1" hangingPunct="1"/>
            <a:r>
              <a:rPr lang="en-US" sz="2800"/>
              <a:t>Diversidade de Sistemas Operacionais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787525"/>
            <a:ext cx="8045450" cy="5070475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>
                <a:solidFill>
                  <a:srgbClr val="FF0000"/>
                </a:solidFill>
              </a:rPr>
              <a:t>computadores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grande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porte</a:t>
            </a:r>
            <a:r>
              <a:rPr lang="en-US" sz="2400" dirty="0"/>
              <a:t> (</a:t>
            </a:r>
            <a:r>
              <a:rPr lang="en-US" sz="2400" i="1" dirty="0"/>
              <a:t>mainframe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servidores</a:t>
            </a:r>
            <a:r>
              <a:rPr lang="en-US" sz="2400" dirty="0"/>
              <a:t> / </a:t>
            </a:r>
            <a:r>
              <a:rPr lang="en-US" sz="2400" dirty="0" err="1">
                <a:solidFill>
                  <a:srgbClr val="FF0000"/>
                </a:solidFill>
              </a:rPr>
              <a:t>redes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>
                <a:solidFill>
                  <a:srgbClr val="FF0000"/>
                </a:solidFill>
              </a:rPr>
              <a:t>multiprocessadores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paralelismo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computadores</a:t>
            </a:r>
            <a:r>
              <a:rPr lang="en-US" sz="2400" dirty="0"/>
              <a:t> </a:t>
            </a:r>
            <a:r>
              <a:rPr lang="en-US" sz="2400" dirty="0" err="1"/>
              <a:t>pessoais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dispositivos</a:t>
            </a:r>
            <a:r>
              <a:rPr lang="en-US" sz="2400" dirty="0"/>
              <a:t> </a:t>
            </a:r>
            <a:r>
              <a:rPr lang="en-US" sz="2400" dirty="0" err="1"/>
              <a:t>portáteis</a:t>
            </a:r>
            <a:r>
              <a:rPr lang="en-US" sz="2400" dirty="0"/>
              <a:t>/ </a:t>
            </a:r>
            <a:r>
              <a:rPr lang="en-US" sz="2400" dirty="0" err="1">
                <a:solidFill>
                  <a:srgbClr val="FF0000"/>
                </a:solidFill>
              </a:rPr>
              <a:t>móveis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(ex. </a:t>
            </a:r>
            <a:r>
              <a:rPr lang="en-US" sz="2400" dirty="0" err="1"/>
              <a:t>celulares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>
                <a:solidFill>
                  <a:srgbClr val="FF0000"/>
                </a:solidFill>
              </a:rPr>
              <a:t>tempo-real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embarcados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cartões</a:t>
            </a:r>
            <a:r>
              <a:rPr lang="en-US" sz="2400" dirty="0"/>
              <a:t> </a:t>
            </a:r>
            <a:r>
              <a:rPr lang="en-US" sz="2400" dirty="0" err="1"/>
              <a:t>inteligentes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sensores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5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Estruturação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Operacionais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Monolítico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Camadas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Cliente-Servidor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Virtualização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8305800" cy="1295400"/>
          </a:xfrm>
        </p:spPr>
        <p:txBody>
          <a:bodyPr rIns="132080"/>
          <a:lstStyle/>
          <a:p>
            <a:pPr indent="0" eaLnBrk="1" hangingPunct="1"/>
            <a:r>
              <a:rPr lang="en-US" sz="2800" dirty="0" err="1"/>
              <a:t>Estrutura</a:t>
            </a:r>
            <a:r>
              <a:rPr lang="en-US" sz="2800" dirty="0"/>
              <a:t> de </a:t>
            </a:r>
            <a:r>
              <a:rPr lang="en-US" sz="2800" dirty="0" err="1"/>
              <a:t>Sistemas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Operacionais</a:t>
            </a:r>
            <a:r>
              <a:rPr lang="en-US" sz="2800" dirty="0"/>
              <a:t>: </a:t>
            </a:r>
            <a:r>
              <a:rPr lang="en-US" sz="2800" dirty="0" err="1"/>
              <a:t>Sistema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sz="2800" dirty="0" err="1">
                <a:solidFill>
                  <a:srgbClr val="A50021"/>
                </a:solidFill>
              </a:rPr>
              <a:t>onolítico</a:t>
            </a:r>
            <a:endParaRPr lang="en-US" sz="3200" dirty="0">
              <a:solidFill>
                <a:srgbClr val="A50021"/>
              </a:solidFill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5334000"/>
            <a:ext cx="3733800" cy="1243012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Modelo</a:t>
            </a:r>
            <a:r>
              <a:rPr lang="en-US" sz="2400" dirty="0"/>
              <a:t> simples de </a:t>
            </a:r>
            <a:r>
              <a:rPr lang="en-US" sz="2400" dirty="0" err="1"/>
              <a:t>estruturação</a:t>
            </a:r>
            <a:r>
              <a:rPr lang="en-US" sz="2400" dirty="0" smtClean="0"/>
              <a:t> de </a:t>
            </a:r>
            <a:r>
              <a:rPr lang="en-US" sz="2400" dirty="0"/>
              <a:t>um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monolítico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9397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1651000"/>
            <a:ext cx="8139112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5"/>
          <p:cNvSpPr>
            <a:spLocks/>
          </p:cNvSpPr>
          <p:nvPr/>
        </p:nvSpPr>
        <p:spPr bwMode="auto">
          <a:xfrm>
            <a:off x="6070600" y="5559425"/>
            <a:ext cx="28956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90000"/>
              </a:lnSpc>
              <a:spcBef>
                <a:spcPts val="450"/>
              </a:spcBef>
            </a:pP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SO = um processo com </a:t>
            </a:r>
            <a:r>
              <a:rPr lang="en-US" sz="2000" i="1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 procedimentos</a:t>
            </a:r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5829300" y="1752600"/>
            <a:ext cx="3136900" cy="4508500"/>
          </a:xfrm>
          <a:custGeom>
            <a:avLst/>
            <a:gdLst>
              <a:gd name="T0" fmla="*/ 0 w 21600"/>
              <a:gd name="T1" fmla="*/ 3835356 h 21600"/>
              <a:gd name="T2" fmla="*/ 0 w 21600"/>
              <a:gd name="T3" fmla="*/ 4508500 h 21600"/>
              <a:gd name="T4" fmla="*/ 3136900 w 21600"/>
              <a:gd name="T5" fmla="*/ 4508500 h 21600"/>
              <a:gd name="T6" fmla="*/ 3136900 w 21600"/>
              <a:gd name="T7" fmla="*/ 0 h 21600"/>
              <a:gd name="T8" fmla="*/ 1320838 w 21600"/>
              <a:gd name="T9" fmla="*/ 0 h 21600"/>
              <a:gd name="T10" fmla="*/ 1320838 w 21600"/>
              <a:gd name="T11" fmla="*/ 2844738 h 21600"/>
              <a:gd name="T12" fmla="*/ 0 w 21600"/>
              <a:gd name="T13" fmla="*/ 3835356 h 21600"/>
              <a:gd name="T14" fmla="*/ 0 w 21600"/>
              <a:gd name="T15" fmla="*/ 383535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8375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095" y="0"/>
                </a:lnTo>
                <a:lnTo>
                  <a:pt x="9095" y="13629"/>
                </a:lnTo>
                <a:lnTo>
                  <a:pt x="0" y="18375"/>
                </a:lnTo>
                <a:close/>
                <a:moveTo>
                  <a:pt x="0" y="18375"/>
                </a:move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AutoShape 7"/>
          <p:cNvSpPr>
            <a:spLocks/>
          </p:cNvSpPr>
          <p:nvPr/>
        </p:nvSpPr>
        <p:spPr bwMode="auto">
          <a:xfrm rot="-960000">
            <a:off x="4713288" y="5911850"/>
            <a:ext cx="1417637" cy="228600"/>
          </a:xfrm>
          <a:prstGeom prst="rightArrow">
            <a:avLst>
              <a:gd name="adj1" fmla="val 50000"/>
              <a:gd name="adj2" fmla="val 15503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7186613" y="3592513"/>
            <a:ext cx="1243012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 b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Executam as</a:t>
            </a:r>
          </a:p>
          <a:p>
            <a:pPr marL="39688"/>
            <a:r>
              <a:rPr lang="en-US" sz="1200" b="1" i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System Calls</a:t>
            </a: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6477000" y="5046663"/>
            <a:ext cx="2465388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 b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Ajudam os</a:t>
            </a:r>
          </a:p>
          <a:p>
            <a:pPr marL="39688"/>
            <a:r>
              <a:rPr lang="en-US" sz="1200" b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Procedimentos de Serviços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utoUpdateAnimBg="0"/>
      <p:bldP spid="3687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445500" cy="1371600"/>
          </a:xfrm>
        </p:spPr>
        <p:txBody>
          <a:bodyPr rIns="132080"/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Sistema em Camadas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254750" y="2424113"/>
            <a:ext cx="2717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1275" bIns="0">
            <a:prstTxWarp prst="textNoShape">
              <a:avLst/>
            </a:prstTxWarp>
          </a:bodyPr>
          <a:lstStyle/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Modularidade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Hierarquia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Facilita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evolução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adaptação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novos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ambientes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Flexibilidade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</a:p>
        </p:txBody>
      </p:sp>
      <p:pic>
        <p:nvPicPr>
          <p:cNvPr id="3789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2079625"/>
            <a:ext cx="60531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445500" cy="1371600"/>
          </a:xfrm>
        </p:spPr>
        <p:txBody>
          <a:bodyPr rIns="132080"/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Sistema em Camadas</a:t>
            </a:r>
          </a:p>
        </p:txBody>
      </p:sp>
      <p:sp>
        <p:nvSpPr>
          <p:cNvPr id="61444" name="Rectangle 3"/>
          <p:cNvSpPr>
            <a:spLocks/>
          </p:cNvSpPr>
          <p:nvPr/>
        </p:nvSpPr>
        <p:spPr bwMode="auto">
          <a:xfrm>
            <a:off x="6254750" y="2424113"/>
            <a:ext cx="2717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1275" bIns="0">
            <a:prstTxWarp prst="textNoShape">
              <a:avLst/>
            </a:prstTxWarp>
          </a:bodyPr>
          <a:lstStyle/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Modularidade</a:t>
            </a:r>
          </a:p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Hierarquia</a:t>
            </a:r>
          </a:p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Facilita evolução e adaptação a novos ambientes (Flexibilidade)</a:t>
            </a:r>
          </a:p>
        </p:txBody>
      </p:sp>
      <p:pic>
        <p:nvPicPr>
          <p:cNvPr id="38916" name="Picture 4"/>
          <p:cNvPicPr>
            <a:picLocks noChangeArrowheads="1"/>
          </p:cNvPicPr>
          <p:nvPr/>
        </p:nvPicPr>
        <p:blipFill>
          <a:blip r:embed="rId3"/>
          <a:srcRect l="2222" t="1184" r="2641" b="2370"/>
          <a:stretch>
            <a:fillRect/>
          </a:stretch>
        </p:blipFill>
        <p:spPr bwMode="auto">
          <a:xfrm>
            <a:off x="203200" y="1411288"/>
            <a:ext cx="6019800" cy="4787900"/>
          </a:xfrm>
          <a:prstGeom prst="rect">
            <a:avLst/>
          </a:prstGeom>
          <a:noFill/>
          <a:ln w="76200" cap="flat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Camadas em Linux</a:t>
            </a: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1346200"/>
            <a:ext cx="8128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/>
          </p:cNvSpPr>
          <p:nvPr/>
        </p:nvSpPr>
        <p:spPr bwMode="auto">
          <a:xfrm>
            <a:off x="1117600" y="4292600"/>
            <a:ext cx="5765800" cy="876300"/>
          </a:xfrm>
          <a:prstGeom prst="rect">
            <a:avLst/>
          </a:prstGeom>
          <a:solidFill>
            <a:srgbClr val="00FF80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0300" y="2006600"/>
            <a:ext cx="4051300" cy="3162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5903913" y="1562100"/>
            <a:ext cx="23749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400" b="1">
                <a:solidFill>
                  <a:srgbClr val="990600"/>
                </a:solidFill>
                <a:ea typeface="Arial" charset="0"/>
                <a:cs typeface="Arial" charset="0"/>
              </a:rPr>
              <a:t>Kernel (núcleo)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/>
              <a:t>Sistema Computacional em Camadas</a:t>
            </a:r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363" y="1731963"/>
            <a:ext cx="69865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800" y="4540250"/>
            <a:ext cx="2235200" cy="1695450"/>
            <a:chOff x="0" y="0"/>
            <a:chExt cx="1408" cy="1067"/>
          </a:xfrm>
        </p:grpSpPr>
        <p:sp>
          <p:nvSpPr>
            <p:cNvPr id="27662" name="AutoShape 5"/>
            <p:cNvSpPr>
              <a:spLocks/>
            </p:cNvSpPr>
            <p:nvPr/>
          </p:nvSpPr>
          <p:spPr bwMode="auto">
            <a:xfrm>
              <a:off x="1" y="0"/>
              <a:ext cx="1406" cy="1067"/>
            </a:xfrm>
            <a:custGeom>
              <a:avLst/>
              <a:gdLst>
                <a:gd name="T0" fmla="*/ 46 w 21600"/>
                <a:gd name="T1" fmla="*/ 26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1436"/>
                  </a:moveTo>
                  <a:lnTo>
                    <a:pt x="0" y="4796"/>
                  </a:lnTo>
                  <a:lnTo>
                    <a:pt x="0" y="9838"/>
                  </a:lnTo>
                  <a:lnTo>
                    <a:pt x="0" y="21600"/>
                  </a:lnTo>
                  <a:lnTo>
                    <a:pt x="12600" y="21600"/>
                  </a:lnTo>
                  <a:lnTo>
                    <a:pt x="18000" y="21600"/>
                  </a:lnTo>
                  <a:lnTo>
                    <a:pt x="21600" y="21600"/>
                  </a:lnTo>
                  <a:lnTo>
                    <a:pt x="21600" y="9838"/>
                  </a:lnTo>
                  <a:lnTo>
                    <a:pt x="21600" y="4796"/>
                  </a:lnTo>
                  <a:lnTo>
                    <a:pt x="21600" y="1436"/>
                  </a:lnTo>
                  <a:lnTo>
                    <a:pt x="18000" y="1436"/>
                  </a:lnTo>
                  <a:lnTo>
                    <a:pt x="15916" y="0"/>
                  </a:lnTo>
                  <a:lnTo>
                    <a:pt x="12600" y="1436"/>
                  </a:lnTo>
                  <a:close/>
                  <a:moveTo>
                    <a:pt x="0" y="1436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Rectangle 6"/>
            <p:cNvSpPr>
              <a:spLocks/>
            </p:cNvSpPr>
            <p:nvPr/>
          </p:nvSpPr>
          <p:spPr bwMode="auto">
            <a:xfrm>
              <a:off x="0" y="70"/>
              <a:ext cx="1408" cy="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Acesso completo a todo o hardware e pode executar qualquer instrução que a máquina seja capaz de executar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7800" y="1628775"/>
            <a:ext cx="2235200" cy="1593850"/>
            <a:chOff x="0" y="0"/>
            <a:chExt cx="1408" cy="1004"/>
          </a:xfrm>
        </p:grpSpPr>
        <p:sp>
          <p:nvSpPr>
            <p:cNvPr id="27660" name="AutoShape 8"/>
            <p:cNvSpPr>
              <a:spLocks/>
            </p:cNvSpPr>
            <p:nvPr/>
          </p:nvSpPr>
          <p:spPr bwMode="auto">
            <a:xfrm>
              <a:off x="1" y="0"/>
              <a:ext cx="1406" cy="1004"/>
            </a:xfrm>
            <a:custGeom>
              <a:avLst/>
              <a:gdLst>
                <a:gd name="T0" fmla="*/ 46 w 21600"/>
                <a:gd name="T1" fmla="*/ 23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0" y="8534"/>
                  </a:lnTo>
                  <a:lnTo>
                    <a:pt x="0" y="12191"/>
                  </a:lnTo>
                  <a:lnTo>
                    <a:pt x="0" y="14629"/>
                  </a:lnTo>
                  <a:lnTo>
                    <a:pt x="12600" y="14629"/>
                  </a:lnTo>
                  <a:lnTo>
                    <a:pt x="16745" y="21600"/>
                  </a:lnTo>
                  <a:lnTo>
                    <a:pt x="18000" y="14629"/>
                  </a:lnTo>
                  <a:lnTo>
                    <a:pt x="21600" y="14629"/>
                  </a:lnTo>
                  <a:lnTo>
                    <a:pt x="21600" y="12191"/>
                  </a:lnTo>
                  <a:lnTo>
                    <a:pt x="21600" y="8534"/>
                  </a:lnTo>
                  <a:lnTo>
                    <a:pt x="21600" y="0"/>
                  </a:lnTo>
                  <a:lnTo>
                    <a:pt x="18000" y="0"/>
                  </a:lnTo>
                  <a:lnTo>
                    <a:pt x="12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Rectangle 9"/>
            <p:cNvSpPr>
              <a:spLocks/>
            </p:cNvSpPr>
            <p:nvPr/>
          </p:nvSpPr>
          <p:spPr bwMode="auto">
            <a:xfrm>
              <a:off x="0" y="0"/>
              <a:ext cx="1408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Não pode executar instruções que afetam o controle da máquina ou fazem E/S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935663" y="2143125"/>
            <a:ext cx="2308225" cy="1519238"/>
            <a:chOff x="0" y="0"/>
            <a:chExt cx="1453" cy="957"/>
          </a:xfrm>
        </p:grpSpPr>
        <p:sp>
          <p:nvSpPr>
            <p:cNvPr id="27657" name="Freeform 11"/>
            <p:cNvSpPr>
              <a:spLocks/>
            </p:cNvSpPr>
            <p:nvPr/>
          </p:nvSpPr>
          <p:spPr bwMode="auto">
            <a:xfrm>
              <a:off x="0" y="72"/>
              <a:ext cx="861" cy="885"/>
            </a:xfrm>
            <a:custGeom>
              <a:avLst/>
              <a:gdLst>
                <a:gd name="T0" fmla="*/ 0 w 21600"/>
                <a:gd name="T1" fmla="*/ 885 h 21600"/>
                <a:gd name="T2" fmla="*/ 594 w 21600"/>
                <a:gd name="T3" fmla="*/ 0 h 21600"/>
                <a:gd name="T4" fmla="*/ 861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lnTo>
                    <a:pt x="14902" y="0"/>
                  </a:ln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Rectangle 12"/>
            <p:cNvSpPr>
              <a:spLocks/>
            </p:cNvSpPr>
            <p:nvPr/>
          </p:nvSpPr>
          <p:spPr bwMode="auto">
            <a:xfrm>
              <a:off x="909" y="0"/>
              <a:ext cx="544" cy="58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Rectangle 13"/>
            <p:cNvSpPr>
              <a:spLocks/>
            </p:cNvSpPr>
            <p:nvPr/>
          </p:nvSpPr>
          <p:spPr bwMode="auto">
            <a:xfrm>
              <a:off x="909" y="0"/>
              <a:ext cx="544" cy="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ea typeface="Arial" charset="0"/>
                  <a:cs typeface="Arial" charset="0"/>
                </a:rPr>
                <a:t>GUI ou shell</a:t>
              </a:r>
            </a:p>
          </p:txBody>
        </p:sp>
      </p:grpSp>
      <p:sp>
        <p:nvSpPr>
          <p:cNvPr id="27656" name="Rectangle 14"/>
          <p:cNvSpPr>
            <a:spLocks/>
          </p:cNvSpPr>
          <p:nvPr/>
        </p:nvSpPr>
        <p:spPr bwMode="auto">
          <a:xfrm>
            <a:off x="2438400" y="6324600"/>
            <a:ext cx="5867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r"/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Tanenbaum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Modern Operating Systems 3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(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) 2008 Prentice-Hall,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Arquitetura Linux - Outra Visão</a:t>
            </a:r>
          </a:p>
        </p:txBody>
      </p:sp>
      <p:grpSp>
        <p:nvGrpSpPr>
          <p:cNvPr id="63493" name="Group 3"/>
          <p:cNvGrpSpPr>
            <a:grpSpLocks/>
          </p:cNvGrpSpPr>
          <p:nvPr/>
        </p:nvGrpSpPr>
        <p:grpSpPr bwMode="auto">
          <a:xfrm>
            <a:off x="685800" y="1778000"/>
            <a:ext cx="3581400" cy="4038600"/>
            <a:chOff x="0" y="0"/>
            <a:chExt cx="2256" cy="2544"/>
          </a:xfrm>
        </p:grpSpPr>
        <p:sp>
          <p:nvSpPr>
            <p:cNvPr id="63513" name="Freeform 4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custGeom>
              <a:avLst/>
              <a:gdLst>
                <a:gd name="T0" fmla="*/ 48 w 21600"/>
                <a:gd name="T1" fmla="*/ 0 h 21600"/>
                <a:gd name="T2" fmla="*/ 2256 w 21600"/>
                <a:gd name="T3" fmla="*/ 0 h 21600"/>
                <a:gd name="T4" fmla="*/ 2256 w 21600"/>
                <a:gd name="T5" fmla="*/ 904 h 21600"/>
                <a:gd name="T6" fmla="*/ 1776 w 21600"/>
                <a:gd name="T7" fmla="*/ 904 h 21600"/>
                <a:gd name="T8" fmla="*/ 1776 w 21600"/>
                <a:gd name="T9" fmla="*/ 452 h 21600"/>
                <a:gd name="T10" fmla="*/ 0 w 21600"/>
                <a:gd name="T11" fmla="*/ 452 h 21600"/>
                <a:gd name="T12" fmla="*/ 0 w 21600"/>
                <a:gd name="T13" fmla="*/ 0 h 21600"/>
                <a:gd name="T14" fmla="*/ 96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6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7004" y="21600"/>
                  </a:lnTo>
                  <a:lnTo>
                    <a:pt x="17004" y="10800"/>
                  </a:lnTo>
                  <a:lnTo>
                    <a:pt x="0" y="10800"/>
                  </a:lnTo>
                  <a:lnTo>
                    <a:pt x="0" y="0"/>
                  </a:lnTo>
                  <a:lnTo>
                    <a:pt x="919" y="0"/>
                  </a:lnTo>
                </a:path>
              </a:pathLst>
            </a:cu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4" name="Rectangle 5"/>
            <p:cNvSpPr>
              <a:spLocks/>
            </p:cNvSpPr>
            <p:nvPr/>
          </p:nvSpPr>
          <p:spPr bwMode="auto">
            <a:xfrm>
              <a:off x="0" y="508"/>
              <a:ext cx="1728" cy="3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5" name="Rectangle 6"/>
            <p:cNvSpPr>
              <a:spLocks/>
            </p:cNvSpPr>
            <p:nvPr/>
          </p:nvSpPr>
          <p:spPr bwMode="auto">
            <a:xfrm>
              <a:off x="0" y="961"/>
              <a:ext cx="2256" cy="1074"/>
            </a:xfrm>
            <a:prstGeom prst="rect">
              <a:avLst/>
            </a:prstGeom>
            <a:gradFill rotWithShape="0">
              <a:gsLst>
                <a:gs pos="0">
                  <a:srgbClr val="585858"/>
                </a:gs>
                <a:gs pos="50000">
                  <a:srgbClr val="C0C0C0"/>
                </a:gs>
                <a:gs pos="100000">
                  <a:srgbClr val="585858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6" name="Rectangle 7"/>
            <p:cNvSpPr>
              <a:spLocks/>
            </p:cNvSpPr>
            <p:nvPr/>
          </p:nvSpPr>
          <p:spPr bwMode="auto">
            <a:xfrm>
              <a:off x="0" y="2091"/>
              <a:ext cx="2256" cy="45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7" name="Rectangle 8"/>
            <p:cNvSpPr>
              <a:spLocks/>
            </p:cNvSpPr>
            <p:nvPr/>
          </p:nvSpPr>
          <p:spPr bwMode="auto">
            <a:xfrm>
              <a:off x="144" y="1017"/>
              <a:ext cx="1968" cy="452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8" name="Rectangle 9"/>
            <p:cNvSpPr>
              <a:spLocks/>
            </p:cNvSpPr>
            <p:nvPr/>
          </p:nvSpPr>
          <p:spPr bwMode="auto">
            <a:xfrm>
              <a:off x="144" y="1526"/>
              <a:ext cx="1968" cy="452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9" name="Rectangle 10"/>
            <p:cNvSpPr>
              <a:spLocks/>
            </p:cNvSpPr>
            <p:nvPr/>
          </p:nvSpPr>
          <p:spPr bwMode="auto">
            <a:xfrm>
              <a:off x="480" y="113"/>
              <a:ext cx="1216" cy="1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User applications</a:t>
              </a:r>
            </a:p>
          </p:txBody>
        </p:sp>
        <p:sp>
          <p:nvSpPr>
            <p:cNvPr id="63520" name="Rectangle 11"/>
            <p:cNvSpPr>
              <a:spLocks/>
            </p:cNvSpPr>
            <p:nvPr/>
          </p:nvSpPr>
          <p:spPr bwMode="auto">
            <a:xfrm>
              <a:off x="0" y="579"/>
              <a:ext cx="1744" cy="1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System libraries(e.g., libc)</a:t>
              </a:r>
            </a:p>
          </p:txBody>
        </p:sp>
        <p:sp>
          <p:nvSpPr>
            <p:cNvPr id="63521" name="Rectangle 12"/>
            <p:cNvSpPr>
              <a:spLocks/>
            </p:cNvSpPr>
            <p:nvPr/>
          </p:nvSpPr>
          <p:spPr bwMode="auto">
            <a:xfrm>
              <a:off x="336" y="1017"/>
              <a:ext cx="1648" cy="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Architecture-independent (portable)portion of kernel</a:t>
              </a:r>
            </a:p>
          </p:txBody>
        </p:sp>
        <p:sp>
          <p:nvSpPr>
            <p:cNvPr id="63522" name="Rectangle 13"/>
            <p:cNvSpPr>
              <a:spLocks/>
            </p:cNvSpPr>
            <p:nvPr/>
          </p:nvSpPr>
          <p:spPr bwMode="auto">
            <a:xfrm>
              <a:off x="288" y="1547"/>
              <a:ext cx="1840" cy="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Architecture-dependent (nonportable)portion of kernel</a:t>
              </a:r>
            </a:p>
          </p:txBody>
        </p:sp>
        <p:sp>
          <p:nvSpPr>
            <p:cNvPr id="63523" name="Rectangle 14"/>
            <p:cNvSpPr>
              <a:spLocks/>
            </p:cNvSpPr>
            <p:nvPr/>
          </p:nvSpPr>
          <p:spPr bwMode="auto">
            <a:xfrm>
              <a:off x="768" y="2185"/>
              <a:ext cx="832" cy="1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Hardware</a:t>
              </a:r>
            </a:p>
          </p:txBody>
        </p:sp>
      </p:grpSp>
      <p:sp>
        <p:nvSpPr>
          <p:cNvPr id="63494" name="Freeform 15"/>
          <p:cNvSpPr>
            <a:spLocks/>
          </p:cNvSpPr>
          <p:nvPr/>
        </p:nvSpPr>
        <p:spPr bwMode="auto">
          <a:xfrm>
            <a:off x="4876800" y="1778000"/>
            <a:ext cx="3581400" cy="954088"/>
          </a:xfrm>
          <a:custGeom>
            <a:avLst/>
            <a:gdLst>
              <a:gd name="T0" fmla="*/ 76271 w 21600"/>
              <a:gd name="T1" fmla="*/ 0 h 21600"/>
              <a:gd name="T2" fmla="*/ 3581400 w 21600"/>
              <a:gd name="T3" fmla="*/ 0 h 21600"/>
              <a:gd name="T4" fmla="*/ 3581400 w 21600"/>
              <a:gd name="T5" fmla="*/ 954088 h 21600"/>
              <a:gd name="T6" fmla="*/ 2819358 w 21600"/>
              <a:gd name="T7" fmla="*/ 954088 h 21600"/>
              <a:gd name="T8" fmla="*/ 2819358 w 21600"/>
              <a:gd name="T9" fmla="*/ 477044 h 21600"/>
              <a:gd name="T10" fmla="*/ 0 w 21600"/>
              <a:gd name="T11" fmla="*/ 477044 h 21600"/>
              <a:gd name="T12" fmla="*/ 0 w 21600"/>
              <a:gd name="T13" fmla="*/ 0 h 21600"/>
              <a:gd name="T14" fmla="*/ 152375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6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7004" y="21600"/>
                </a:lnTo>
                <a:lnTo>
                  <a:pt x="17004" y="10800"/>
                </a:lnTo>
                <a:lnTo>
                  <a:pt x="0" y="10800"/>
                </a:lnTo>
                <a:lnTo>
                  <a:pt x="0" y="0"/>
                </a:lnTo>
                <a:lnTo>
                  <a:pt x="919" y="0"/>
                </a:lnTo>
              </a:path>
            </a:pathLst>
          </a:cu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5" name="Rectangle 16"/>
          <p:cNvSpPr>
            <a:spLocks/>
          </p:cNvSpPr>
          <p:nvPr/>
        </p:nvSpPr>
        <p:spPr bwMode="auto">
          <a:xfrm>
            <a:off x="4876800" y="2314575"/>
            <a:ext cx="2743200" cy="417513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Rectangle 17"/>
          <p:cNvSpPr>
            <a:spLocks/>
          </p:cNvSpPr>
          <p:nvPr/>
        </p:nvSpPr>
        <p:spPr bwMode="auto">
          <a:xfrm>
            <a:off x="5638800" y="1824038"/>
            <a:ext cx="19304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User applications</a:t>
            </a:r>
          </a:p>
        </p:txBody>
      </p:sp>
      <p:sp>
        <p:nvSpPr>
          <p:cNvPr id="63497" name="Rectangle 18"/>
          <p:cNvSpPr>
            <a:spLocks/>
          </p:cNvSpPr>
          <p:nvPr/>
        </p:nvSpPr>
        <p:spPr bwMode="auto">
          <a:xfrm>
            <a:off x="4876800" y="2341563"/>
            <a:ext cx="27686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System libraries(e.g., libc)</a:t>
            </a:r>
          </a:p>
        </p:txBody>
      </p:sp>
      <p:sp>
        <p:nvSpPr>
          <p:cNvPr id="63498" name="Rectangle 19"/>
          <p:cNvSpPr>
            <a:spLocks/>
          </p:cNvSpPr>
          <p:nvPr/>
        </p:nvSpPr>
        <p:spPr bwMode="auto">
          <a:xfrm>
            <a:off x="4876800" y="2806700"/>
            <a:ext cx="3581400" cy="2568575"/>
          </a:xfrm>
          <a:prstGeom prst="rect">
            <a:avLst/>
          </a:prstGeom>
          <a:gradFill rotWithShape="0">
            <a:gsLst>
              <a:gs pos="0">
                <a:srgbClr val="585858"/>
              </a:gs>
              <a:gs pos="50000">
                <a:srgbClr val="C0C0C0"/>
              </a:gs>
              <a:gs pos="100000">
                <a:srgbClr val="585858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20"/>
          <p:cNvSpPr>
            <a:spLocks/>
          </p:cNvSpPr>
          <p:nvPr/>
        </p:nvSpPr>
        <p:spPr bwMode="auto">
          <a:xfrm>
            <a:off x="5105400" y="2879725"/>
            <a:ext cx="3124200" cy="366713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0" name="Rectangle 21"/>
          <p:cNvSpPr>
            <a:spLocks/>
          </p:cNvSpPr>
          <p:nvPr/>
        </p:nvSpPr>
        <p:spPr bwMode="auto">
          <a:xfrm>
            <a:off x="5334000" y="2879725"/>
            <a:ext cx="27686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System call interface</a:t>
            </a:r>
          </a:p>
        </p:txBody>
      </p:sp>
      <p:sp>
        <p:nvSpPr>
          <p:cNvPr id="63501" name="Rectangle 22"/>
          <p:cNvSpPr>
            <a:spLocks/>
          </p:cNvSpPr>
          <p:nvPr/>
        </p:nvSpPr>
        <p:spPr bwMode="auto">
          <a:xfrm>
            <a:off x="5105400" y="3319463"/>
            <a:ext cx="1524000" cy="1982787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23"/>
          <p:cNvSpPr>
            <a:spLocks/>
          </p:cNvSpPr>
          <p:nvPr/>
        </p:nvSpPr>
        <p:spPr bwMode="auto">
          <a:xfrm>
            <a:off x="6705600" y="3319463"/>
            <a:ext cx="1524000" cy="1982787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Rectangle 24"/>
          <p:cNvSpPr>
            <a:spLocks/>
          </p:cNvSpPr>
          <p:nvPr/>
        </p:nvSpPr>
        <p:spPr bwMode="auto">
          <a:xfrm>
            <a:off x="5638800" y="4097338"/>
            <a:ext cx="5588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I/O</a:t>
            </a:r>
          </a:p>
        </p:txBody>
      </p:sp>
      <p:sp>
        <p:nvSpPr>
          <p:cNvPr id="63504" name="Rectangle 25"/>
          <p:cNvSpPr>
            <a:spLocks/>
          </p:cNvSpPr>
          <p:nvPr/>
        </p:nvSpPr>
        <p:spPr bwMode="auto">
          <a:xfrm>
            <a:off x="6121400" y="3351213"/>
            <a:ext cx="27686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Process Control</a:t>
            </a:r>
          </a:p>
        </p:txBody>
      </p:sp>
      <p:sp>
        <p:nvSpPr>
          <p:cNvPr id="63505" name="Rectangle 26"/>
          <p:cNvSpPr>
            <a:spLocks/>
          </p:cNvSpPr>
          <p:nvPr/>
        </p:nvSpPr>
        <p:spPr bwMode="auto">
          <a:xfrm>
            <a:off x="6781800" y="3687763"/>
            <a:ext cx="1371600" cy="439737"/>
          </a:xfrm>
          <a:prstGeom prst="rect">
            <a:avLst/>
          </a:prstGeom>
          <a:solidFill>
            <a:srgbClr val="EAEAEA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27"/>
          <p:cNvSpPr>
            <a:spLocks/>
          </p:cNvSpPr>
          <p:nvPr/>
        </p:nvSpPr>
        <p:spPr bwMode="auto">
          <a:xfrm>
            <a:off x="6781800" y="4200525"/>
            <a:ext cx="1371600" cy="441325"/>
          </a:xfrm>
          <a:prstGeom prst="rect">
            <a:avLst/>
          </a:prstGeom>
          <a:solidFill>
            <a:srgbClr val="EAEAEA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Rectangle 28"/>
          <p:cNvSpPr>
            <a:spLocks/>
          </p:cNvSpPr>
          <p:nvPr/>
        </p:nvSpPr>
        <p:spPr bwMode="auto">
          <a:xfrm>
            <a:off x="6781800" y="4714875"/>
            <a:ext cx="1371600" cy="441325"/>
          </a:xfrm>
          <a:prstGeom prst="rect">
            <a:avLst/>
          </a:prstGeom>
          <a:solidFill>
            <a:srgbClr val="EAEAEA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8" name="Rectangle 29"/>
          <p:cNvSpPr>
            <a:spLocks/>
          </p:cNvSpPr>
          <p:nvPr/>
        </p:nvSpPr>
        <p:spPr bwMode="auto">
          <a:xfrm>
            <a:off x="7010400" y="3649663"/>
            <a:ext cx="10160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800"/>
              </a:spcBef>
            </a:pPr>
            <a:r>
              <a:rPr lang="en-US" sz="14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Process Scheduler</a:t>
            </a:r>
          </a:p>
        </p:txBody>
      </p:sp>
      <p:sp>
        <p:nvSpPr>
          <p:cNvPr id="63509" name="Rectangle 30"/>
          <p:cNvSpPr>
            <a:spLocks/>
          </p:cNvSpPr>
          <p:nvPr/>
        </p:nvSpPr>
        <p:spPr bwMode="auto">
          <a:xfrm>
            <a:off x="6629400" y="4164013"/>
            <a:ext cx="17018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800"/>
              </a:spcBef>
            </a:pPr>
            <a:r>
              <a:rPr lang="en-US" sz="14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Interprocess Communication</a:t>
            </a:r>
          </a:p>
        </p:txBody>
      </p:sp>
      <p:sp>
        <p:nvSpPr>
          <p:cNvPr id="63510" name="Rectangle 31"/>
          <p:cNvSpPr>
            <a:spLocks/>
          </p:cNvSpPr>
          <p:nvPr/>
        </p:nvSpPr>
        <p:spPr bwMode="auto">
          <a:xfrm>
            <a:off x="6642100" y="4691063"/>
            <a:ext cx="17018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800"/>
              </a:spcBef>
            </a:pPr>
            <a:r>
              <a:rPr lang="en-US" sz="14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Memory Management</a:t>
            </a:r>
          </a:p>
        </p:txBody>
      </p:sp>
      <p:sp>
        <p:nvSpPr>
          <p:cNvPr id="63511" name="Rectangle 32"/>
          <p:cNvSpPr>
            <a:spLocks/>
          </p:cNvSpPr>
          <p:nvPr/>
        </p:nvSpPr>
        <p:spPr bwMode="auto">
          <a:xfrm>
            <a:off x="4876800" y="5449888"/>
            <a:ext cx="3581400" cy="366712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2" name="Rectangle 33"/>
          <p:cNvSpPr>
            <a:spLocks/>
          </p:cNvSpPr>
          <p:nvPr/>
        </p:nvSpPr>
        <p:spPr bwMode="auto">
          <a:xfrm>
            <a:off x="6096000" y="5464175"/>
            <a:ext cx="13208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Hardware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/>
              <a:t>Linux Kernel:</a:t>
            </a:r>
            <a:r>
              <a:rPr lang="en-US" dirty="0" smtClean="0"/>
              <a:t> </a:t>
            </a:r>
            <a:r>
              <a:rPr lang="en-US" dirty="0" err="1" smtClean="0"/>
              <a:t>Relacionamentos</a:t>
            </a:r>
            <a:endParaRPr lang="en-US" dirty="0"/>
          </a:p>
        </p:txBody>
      </p:sp>
      <p:grpSp>
        <p:nvGrpSpPr>
          <p:cNvPr id="64517" name="Group 3"/>
          <p:cNvGrpSpPr>
            <a:grpSpLocks/>
          </p:cNvGrpSpPr>
          <p:nvPr/>
        </p:nvGrpSpPr>
        <p:grpSpPr bwMode="auto">
          <a:xfrm>
            <a:off x="1371600" y="1981200"/>
            <a:ext cx="6413500" cy="3276600"/>
            <a:chOff x="0" y="0"/>
            <a:chExt cx="4040" cy="2064"/>
          </a:xfrm>
        </p:grpSpPr>
        <p:sp>
          <p:nvSpPr>
            <p:cNvPr id="64518" name="Rectangle 4"/>
            <p:cNvSpPr>
              <a:spLocks/>
            </p:cNvSpPr>
            <p:nvPr/>
          </p:nvSpPr>
          <p:spPr bwMode="auto">
            <a:xfrm>
              <a:off x="0" y="624"/>
              <a:ext cx="4032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519" name="Group 5"/>
            <p:cNvGrpSpPr>
              <a:grpSpLocks/>
            </p:cNvGrpSpPr>
            <p:nvPr/>
          </p:nvGrpSpPr>
          <p:grpSpPr bwMode="auto">
            <a:xfrm>
              <a:off x="0" y="1728"/>
              <a:ext cx="4032" cy="336"/>
              <a:chOff x="0" y="0"/>
              <a:chExt cx="4032" cy="336"/>
            </a:xfrm>
          </p:grpSpPr>
          <p:sp>
            <p:nvSpPr>
              <p:cNvPr id="64573" name="Rectangle 6"/>
              <p:cNvSpPr>
                <a:spLocks/>
              </p:cNvSpPr>
              <p:nvPr/>
            </p:nvSpPr>
            <p:spPr bwMode="auto">
              <a:xfrm>
                <a:off x="0" y="0"/>
                <a:ext cx="4032" cy="33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4" name="Rectangle 7"/>
              <p:cNvSpPr>
                <a:spLocks/>
              </p:cNvSpPr>
              <p:nvPr/>
            </p:nvSpPr>
            <p:spPr bwMode="auto">
              <a:xfrm>
                <a:off x="1559" y="56"/>
                <a:ext cx="920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24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Hardware</a:t>
                </a:r>
              </a:p>
            </p:txBody>
          </p:sp>
        </p:grpSp>
        <p:grpSp>
          <p:nvGrpSpPr>
            <p:cNvPr id="64520" name="Group 8"/>
            <p:cNvGrpSpPr>
              <a:grpSpLocks/>
            </p:cNvGrpSpPr>
            <p:nvPr/>
          </p:nvGrpSpPr>
          <p:grpSpPr bwMode="auto">
            <a:xfrm>
              <a:off x="2616" y="752"/>
              <a:ext cx="672" cy="288"/>
              <a:chOff x="0" y="0"/>
              <a:chExt cx="672" cy="288"/>
            </a:xfrm>
          </p:grpSpPr>
          <p:sp>
            <p:nvSpPr>
              <p:cNvPr id="64571" name="Rectangle 9"/>
              <p:cNvSpPr>
                <a:spLocks/>
              </p:cNvSpPr>
              <p:nvPr/>
            </p:nvSpPr>
            <p:spPr bwMode="auto">
              <a:xfrm>
                <a:off x="0" y="0"/>
                <a:ext cx="67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2" name="Rectangle 10"/>
              <p:cNvSpPr>
                <a:spLocks/>
              </p:cNvSpPr>
              <p:nvPr/>
            </p:nvSpPr>
            <p:spPr bwMode="auto">
              <a:xfrm>
                <a:off x="63" y="72"/>
                <a:ext cx="552" cy="1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Network</a:t>
                </a:r>
              </a:p>
            </p:txBody>
          </p:sp>
        </p:grpSp>
        <p:grpSp>
          <p:nvGrpSpPr>
            <p:cNvPr id="64521" name="Group 11"/>
            <p:cNvGrpSpPr>
              <a:grpSpLocks/>
            </p:cNvGrpSpPr>
            <p:nvPr/>
          </p:nvGrpSpPr>
          <p:grpSpPr bwMode="auto">
            <a:xfrm>
              <a:off x="120" y="752"/>
              <a:ext cx="912" cy="288"/>
              <a:chOff x="0" y="0"/>
              <a:chExt cx="912" cy="288"/>
            </a:xfrm>
          </p:grpSpPr>
          <p:sp>
            <p:nvSpPr>
              <p:cNvPr id="64569" name="Rectangle 12"/>
              <p:cNvSpPr>
                <a:spLocks/>
              </p:cNvSpPr>
              <p:nvPr/>
            </p:nvSpPr>
            <p:spPr bwMode="auto">
              <a:xfrm>
                <a:off x="0" y="0"/>
                <a:ext cx="91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0" name="Rectangle 13"/>
              <p:cNvSpPr>
                <a:spLocks/>
              </p:cNvSpPr>
              <p:nvPr/>
            </p:nvSpPr>
            <p:spPr bwMode="auto">
              <a:xfrm>
                <a:off x="42" y="12"/>
                <a:ext cx="834" cy="2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Management</a:t>
                </a:r>
              </a:p>
            </p:txBody>
          </p:sp>
        </p:grpSp>
        <p:grpSp>
          <p:nvGrpSpPr>
            <p:cNvPr id="64522" name="Group 14"/>
            <p:cNvGrpSpPr>
              <a:grpSpLocks/>
            </p:cNvGrpSpPr>
            <p:nvPr/>
          </p:nvGrpSpPr>
          <p:grpSpPr bwMode="auto">
            <a:xfrm>
              <a:off x="1608" y="752"/>
              <a:ext cx="912" cy="288"/>
              <a:chOff x="0" y="0"/>
              <a:chExt cx="912" cy="288"/>
            </a:xfrm>
          </p:grpSpPr>
          <p:sp>
            <p:nvSpPr>
              <p:cNvPr id="64567" name="Rectangle 15"/>
              <p:cNvSpPr>
                <a:spLocks/>
              </p:cNvSpPr>
              <p:nvPr/>
            </p:nvSpPr>
            <p:spPr bwMode="auto">
              <a:xfrm>
                <a:off x="0" y="0"/>
                <a:ext cx="91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8" name="Rectangle 16"/>
              <p:cNvSpPr>
                <a:spLocks/>
              </p:cNvSpPr>
              <p:nvPr/>
            </p:nvSpPr>
            <p:spPr bwMode="auto">
              <a:xfrm>
                <a:off x="42" y="12"/>
                <a:ext cx="834" cy="2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Memory</a:t>
                </a:r>
              </a:p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Management</a:t>
                </a:r>
              </a:p>
            </p:txBody>
          </p:sp>
        </p:grpSp>
        <p:grpSp>
          <p:nvGrpSpPr>
            <p:cNvPr id="64523" name="Group 17"/>
            <p:cNvGrpSpPr>
              <a:grpSpLocks/>
            </p:cNvGrpSpPr>
            <p:nvPr/>
          </p:nvGrpSpPr>
          <p:grpSpPr bwMode="auto">
            <a:xfrm>
              <a:off x="1128" y="752"/>
              <a:ext cx="384" cy="288"/>
              <a:chOff x="0" y="0"/>
              <a:chExt cx="384" cy="288"/>
            </a:xfrm>
          </p:grpSpPr>
          <p:sp>
            <p:nvSpPr>
              <p:cNvPr id="64565" name="Rectangle 18"/>
              <p:cNvSpPr>
                <a:spLocks/>
              </p:cNvSpPr>
              <p:nvPr/>
            </p:nvSpPr>
            <p:spPr bwMode="auto">
              <a:xfrm>
                <a:off x="0" y="0"/>
                <a:ext cx="384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6" name="Rectangle 19"/>
              <p:cNvSpPr>
                <a:spLocks/>
              </p:cNvSpPr>
              <p:nvPr/>
            </p:nvSpPr>
            <p:spPr bwMode="auto">
              <a:xfrm>
                <a:off x="80" y="72"/>
                <a:ext cx="230" cy="1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IPC</a:t>
                </a:r>
              </a:p>
            </p:txBody>
          </p:sp>
        </p:grpSp>
        <p:grpSp>
          <p:nvGrpSpPr>
            <p:cNvPr id="64524" name="Group 20"/>
            <p:cNvGrpSpPr>
              <a:grpSpLocks/>
            </p:cNvGrpSpPr>
            <p:nvPr/>
          </p:nvGrpSpPr>
          <p:grpSpPr bwMode="auto">
            <a:xfrm>
              <a:off x="3383" y="752"/>
              <a:ext cx="528" cy="288"/>
              <a:chOff x="0" y="0"/>
              <a:chExt cx="528" cy="288"/>
            </a:xfrm>
          </p:grpSpPr>
          <p:sp>
            <p:nvSpPr>
              <p:cNvPr id="64563" name="Rectangle 21"/>
              <p:cNvSpPr>
                <a:spLocks/>
              </p:cNvSpPr>
              <p:nvPr/>
            </p:nvSpPr>
            <p:spPr bwMode="auto">
              <a:xfrm>
                <a:off x="0" y="0"/>
                <a:ext cx="52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4" name="Rectangle 22"/>
              <p:cNvSpPr>
                <a:spLocks/>
              </p:cNvSpPr>
              <p:nvPr/>
            </p:nvSpPr>
            <p:spPr bwMode="auto">
              <a:xfrm>
                <a:off x="32" y="12"/>
                <a:ext cx="472" cy="2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File </a:t>
                </a:r>
              </a:p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System</a:t>
                </a:r>
              </a:p>
            </p:txBody>
          </p:sp>
        </p:grpSp>
        <p:grpSp>
          <p:nvGrpSpPr>
            <p:cNvPr id="64525" name="Group 23"/>
            <p:cNvGrpSpPr>
              <a:grpSpLocks/>
            </p:cNvGrpSpPr>
            <p:nvPr/>
          </p:nvGrpSpPr>
          <p:grpSpPr bwMode="auto">
            <a:xfrm>
              <a:off x="2664" y="1248"/>
              <a:ext cx="1248" cy="288"/>
              <a:chOff x="0" y="0"/>
              <a:chExt cx="1248" cy="288"/>
            </a:xfrm>
          </p:grpSpPr>
          <p:sp>
            <p:nvSpPr>
              <p:cNvPr id="64561" name="Rectangle 24"/>
              <p:cNvSpPr>
                <a:spLocks/>
              </p:cNvSpPr>
              <p:nvPr/>
            </p:nvSpPr>
            <p:spPr bwMode="auto">
              <a:xfrm>
                <a:off x="0" y="0"/>
                <a:ext cx="124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2" name="Rectangle 25"/>
              <p:cNvSpPr>
                <a:spLocks/>
              </p:cNvSpPr>
              <p:nvPr/>
            </p:nvSpPr>
            <p:spPr bwMode="auto">
              <a:xfrm>
                <a:off x="199" y="72"/>
                <a:ext cx="856" cy="1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Device Driver</a:t>
                </a:r>
              </a:p>
            </p:txBody>
          </p:sp>
        </p:grpSp>
        <p:sp>
          <p:nvSpPr>
            <p:cNvPr id="64526" name="Line 26"/>
            <p:cNvSpPr>
              <a:spLocks noChangeShapeType="1"/>
            </p:cNvSpPr>
            <p:nvPr/>
          </p:nvSpPr>
          <p:spPr bwMode="auto">
            <a:xfrm>
              <a:off x="2952" y="1040"/>
              <a:ext cx="1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Line 27"/>
            <p:cNvSpPr>
              <a:spLocks noChangeShapeType="1"/>
            </p:cNvSpPr>
            <p:nvPr/>
          </p:nvSpPr>
          <p:spPr bwMode="auto">
            <a:xfrm>
              <a:off x="3624" y="1040"/>
              <a:ext cx="1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528" name="Group 28"/>
            <p:cNvGrpSpPr>
              <a:grpSpLocks/>
            </p:cNvGrpSpPr>
            <p:nvPr/>
          </p:nvGrpSpPr>
          <p:grpSpPr bwMode="auto">
            <a:xfrm>
              <a:off x="0" y="328"/>
              <a:ext cx="4032" cy="240"/>
              <a:chOff x="0" y="0"/>
              <a:chExt cx="4032" cy="240"/>
            </a:xfrm>
          </p:grpSpPr>
          <p:sp>
            <p:nvSpPr>
              <p:cNvPr id="64559" name="Rectangle 29"/>
              <p:cNvSpPr>
                <a:spLocks/>
              </p:cNvSpPr>
              <p:nvPr/>
            </p:nvSpPr>
            <p:spPr bwMode="auto">
              <a:xfrm>
                <a:off x="0" y="0"/>
                <a:ext cx="4032" cy="24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0" name="Rectangle 30"/>
              <p:cNvSpPr>
                <a:spLocks/>
              </p:cNvSpPr>
              <p:nvPr/>
            </p:nvSpPr>
            <p:spPr bwMode="auto">
              <a:xfrm>
                <a:off x="1192" y="28"/>
                <a:ext cx="1654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20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System Call Interface</a:t>
                </a:r>
              </a:p>
            </p:txBody>
          </p:sp>
        </p:grpSp>
        <p:grpSp>
          <p:nvGrpSpPr>
            <p:cNvPr id="64529" name="Group 31"/>
            <p:cNvGrpSpPr>
              <a:grpSpLocks/>
            </p:cNvGrpSpPr>
            <p:nvPr/>
          </p:nvGrpSpPr>
          <p:grpSpPr bwMode="auto">
            <a:xfrm>
              <a:off x="0" y="0"/>
              <a:ext cx="672" cy="240"/>
              <a:chOff x="0" y="0"/>
              <a:chExt cx="672" cy="240"/>
            </a:xfrm>
          </p:grpSpPr>
          <p:sp>
            <p:nvSpPr>
              <p:cNvPr id="64557" name="Rectangle 32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8" name="Rectangle 33"/>
              <p:cNvSpPr>
                <a:spLocks/>
              </p:cNvSpPr>
              <p:nvPr/>
            </p:nvSpPr>
            <p:spPr bwMode="auto">
              <a:xfrm>
                <a:off x="88" y="48"/>
                <a:ext cx="502" cy="1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0" name="Group 34"/>
            <p:cNvGrpSpPr>
              <a:grpSpLocks/>
            </p:cNvGrpSpPr>
            <p:nvPr/>
          </p:nvGrpSpPr>
          <p:grpSpPr bwMode="auto">
            <a:xfrm>
              <a:off x="840" y="0"/>
              <a:ext cx="672" cy="240"/>
              <a:chOff x="0" y="0"/>
              <a:chExt cx="672" cy="240"/>
            </a:xfrm>
          </p:grpSpPr>
          <p:sp>
            <p:nvSpPr>
              <p:cNvPr id="64555" name="Rectangle 35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6" name="Rectangle 36"/>
              <p:cNvSpPr>
                <a:spLocks/>
              </p:cNvSpPr>
              <p:nvPr/>
            </p:nvSpPr>
            <p:spPr bwMode="auto">
              <a:xfrm>
                <a:off x="88" y="48"/>
                <a:ext cx="502" cy="1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1" name="Group 37"/>
            <p:cNvGrpSpPr>
              <a:grpSpLocks/>
            </p:cNvGrpSpPr>
            <p:nvPr/>
          </p:nvGrpSpPr>
          <p:grpSpPr bwMode="auto">
            <a:xfrm>
              <a:off x="1680" y="0"/>
              <a:ext cx="672" cy="240"/>
              <a:chOff x="0" y="0"/>
              <a:chExt cx="672" cy="240"/>
            </a:xfrm>
          </p:grpSpPr>
          <p:sp>
            <p:nvSpPr>
              <p:cNvPr id="64553" name="Rectangle 38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4" name="Rectangle 39"/>
              <p:cNvSpPr>
                <a:spLocks/>
              </p:cNvSpPr>
              <p:nvPr/>
            </p:nvSpPr>
            <p:spPr bwMode="auto">
              <a:xfrm>
                <a:off x="88" y="48"/>
                <a:ext cx="502" cy="1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2" name="Group 40"/>
            <p:cNvGrpSpPr>
              <a:grpSpLocks/>
            </p:cNvGrpSpPr>
            <p:nvPr/>
          </p:nvGrpSpPr>
          <p:grpSpPr bwMode="auto">
            <a:xfrm>
              <a:off x="2520" y="0"/>
              <a:ext cx="672" cy="240"/>
              <a:chOff x="0" y="0"/>
              <a:chExt cx="672" cy="240"/>
            </a:xfrm>
          </p:grpSpPr>
          <p:sp>
            <p:nvSpPr>
              <p:cNvPr id="64551" name="Rectangle 41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2" name="Rectangle 42"/>
              <p:cNvSpPr>
                <a:spLocks/>
              </p:cNvSpPr>
              <p:nvPr/>
            </p:nvSpPr>
            <p:spPr bwMode="auto">
              <a:xfrm>
                <a:off x="88" y="48"/>
                <a:ext cx="502" cy="1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3" name="Group 43"/>
            <p:cNvGrpSpPr>
              <a:grpSpLocks/>
            </p:cNvGrpSpPr>
            <p:nvPr/>
          </p:nvGrpSpPr>
          <p:grpSpPr bwMode="auto">
            <a:xfrm>
              <a:off x="3368" y="0"/>
              <a:ext cx="672" cy="240"/>
              <a:chOff x="0" y="0"/>
              <a:chExt cx="672" cy="240"/>
            </a:xfrm>
          </p:grpSpPr>
          <p:sp>
            <p:nvSpPr>
              <p:cNvPr id="64549" name="Rectangle 44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0" name="Rectangle 45"/>
              <p:cNvSpPr>
                <a:spLocks/>
              </p:cNvSpPr>
              <p:nvPr/>
            </p:nvSpPr>
            <p:spPr bwMode="auto">
              <a:xfrm>
                <a:off x="88" y="48"/>
                <a:ext cx="502" cy="1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sp>
          <p:nvSpPr>
            <p:cNvPr id="64534" name="Line 46"/>
            <p:cNvSpPr>
              <a:spLocks noChangeShapeType="1"/>
            </p:cNvSpPr>
            <p:nvPr/>
          </p:nvSpPr>
          <p:spPr bwMode="auto">
            <a:xfrm>
              <a:off x="3288" y="153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5" name="Line 47"/>
            <p:cNvSpPr>
              <a:spLocks noChangeShapeType="1"/>
            </p:cNvSpPr>
            <p:nvPr/>
          </p:nvSpPr>
          <p:spPr bwMode="auto">
            <a:xfrm>
              <a:off x="552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6" name="Line 48"/>
            <p:cNvSpPr>
              <a:spLocks noChangeShapeType="1"/>
            </p:cNvSpPr>
            <p:nvPr/>
          </p:nvSpPr>
          <p:spPr bwMode="auto">
            <a:xfrm>
              <a:off x="1320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7" name="Line 49"/>
            <p:cNvSpPr>
              <a:spLocks noChangeShapeType="1"/>
            </p:cNvSpPr>
            <p:nvPr/>
          </p:nvSpPr>
          <p:spPr bwMode="auto">
            <a:xfrm>
              <a:off x="2088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8" name="Line 50"/>
            <p:cNvSpPr>
              <a:spLocks noChangeShapeType="1"/>
            </p:cNvSpPr>
            <p:nvPr/>
          </p:nvSpPr>
          <p:spPr bwMode="auto">
            <a:xfrm>
              <a:off x="2952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9" name="Line 51"/>
            <p:cNvSpPr>
              <a:spLocks noChangeShapeType="1"/>
            </p:cNvSpPr>
            <p:nvPr/>
          </p:nvSpPr>
          <p:spPr bwMode="auto">
            <a:xfrm>
              <a:off x="3624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0" name="Line 52"/>
            <p:cNvSpPr>
              <a:spLocks noChangeShapeType="1"/>
            </p:cNvSpPr>
            <p:nvPr/>
          </p:nvSpPr>
          <p:spPr bwMode="auto">
            <a:xfrm>
              <a:off x="1512" y="888"/>
              <a:ext cx="9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1" name="Freeform 53"/>
            <p:cNvSpPr>
              <a:spLocks/>
            </p:cNvSpPr>
            <p:nvPr/>
          </p:nvSpPr>
          <p:spPr bwMode="auto">
            <a:xfrm>
              <a:off x="1271" y="1032"/>
              <a:ext cx="2209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44 h 21600"/>
                <a:gd name="T4" fmla="*/ 2209 w 21600"/>
                <a:gd name="T5" fmla="*/ 144 h 21600"/>
                <a:gd name="T6" fmla="*/ 220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2" name="Freeform 54"/>
            <p:cNvSpPr>
              <a:spLocks/>
            </p:cNvSpPr>
            <p:nvPr/>
          </p:nvSpPr>
          <p:spPr bwMode="auto">
            <a:xfrm>
              <a:off x="552" y="1032"/>
              <a:ext cx="1200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32 h 21600"/>
                <a:gd name="T4" fmla="*/ 1200 w 21600"/>
                <a:gd name="T5" fmla="*/ 232 h 21600"/>
                <a:gd name="T6" fmla="*/ 12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3" name="Line 55"/>
            <p:cNvSpPr>
              <a:spLocks noChangeShapeType="1"/>
            </p:cNvSpPr>
            <p:nvPr/>
          </p:nvSpPr>
          <p:spPr bwMode="auto">
            <a:xfrm>
              <a:off x="2088" y="1056"/>
              <a:ext cx="1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4" name="Line 56"/>
            <p:cNvSpPr>
              <a:spLocks noChangeShapeType="1"/>
            </p:cNvSpPr>
            <p:nvPr/>
          </p:nvSpPr>
          <p:spPr bwMode="auto">
            <a:xfrm>
              <a:off x="336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5" name="Line 57"/>
            <p:cNvSpPr>
              <a:spLocks noChangeShapeType="1"/>
            </p:cNvSpPr>
            <p:nvPr/>
          </p:nvSpPr>
          <p:spPr bwMode="auto">
            <a:xfrm>
              <a:off x="1176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6" name="Line 58"/>
            <p:cNvSpPr>
              <a:spLocks noChangeShapeType="1"/>
            </p:cNvSpPr>
            <p:nvPr/>
          </p:nvSpPr>
          <p:spPr bwMode="auto">
            <a:xfrm>
              <a:off x="2024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7" name="Line 59"/>
            <p:cNvSpPr>
              <a:spLocks noChangeShapeType="1"/>
            </p:cNvSpPr>
            <p:nvPr/>
          </p:nvSpPr>
          <p:spPr bwMode="auto">
            <a:xfrm>
              <a:off x="2872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8" name="Line 60"/>
            <p:cNvSpPr>
              <a:spLocks noChangeShapeType="1"/>
            </p:cNvSpPr>
            <p:nvPr/>
          </p:nvSpPr>
          <p:spPr bwMode="auto">
            <a:xfrm>
              <a:off x="3696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F638F1-42B6-8642-AF03-1261129C8C69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6553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Android em Camadas</a:t>
            </a:r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1950" y="-71438"/>
            <a:ext cx="9593263" cy="691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1828800"/>
            <a:ext cx="5780088" cy="3365500"/>
            <a:chOff x="0" y="0"/>
            <a:chExt cx="3641" cy="2120"/>
          </a:xfrm>
        </p:grpSpPr>
        <p:pic>
          <p:nvPicPr>
            <p:cNvPr id="6554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52"/>
              <a:ext cx="1776" cy="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554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8" y="0"/>
              <a:ext cx="1873" cy="21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9" name="Rounded Rectangle 8"/>
          <p:cNvSpPr/>
          <p:nvPr/>
        </p:nvSpPr>
        <p:spPr bwMode="auto">
          <a:xfrm>
            <a:off x="3657600" y="5486400"/>
            <a:ext cx="1676400" cy="12192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562600" y="54864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391400" y="60960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828800" y="21336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62600" y="21336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Cliente-Servidor</a:t>
            </a:r>
          </a:p>
        </p:txBody>
      </p:sp>
      <p:pic>
        <p:nvPicPr>
          <p:cNvPr id="6656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2570163"/>
            <a:ext cx="76930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55000" cy="1409700"/>
          </a:xfrm>
        </p:spPr>
        <p:txBody>
          <a:bodyPr rIns="132080"/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Cliente-Servidor (2)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4883150"/>
            <a:ext cx="8223250" cy="121285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cliente-servidor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sistema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distribuído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7589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2270125"/>
            <a:ext cx="7686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/>
              <a:t>História dos</a:t>
            </a:r>
            <a:br>
              <a:rPr lang="en-US" sz="3200"/>
            </a:br>
            <a:r>
              <a:rPr lang="en-US" sz="3200"/>
              <a:t>Sistemas Operacionais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z="2800" dirty="0" err="1"/>
              <a:t>Primeira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1945 - 1955</a:t>
            </a:r>
          </a:p>
          <a:p>
            <a:pPr marL="782638" lvl="1" eaLnBrk="1" hangingPunct="1"/>
            <a:r>
              <a:rPr lang="en-US" sz="2400" dirty="0" err="1"/>
              <a:t>Válvulas</a:t>
            </a:r>
            <a:r>
              <a:rPr lang="en-US" sz="2400" dirty="0"/>
              <a:t>, </a:t>
            </a:r>
            <a:r>
              <a:rPr lang="en-US" sz="2400" dirty="0" err="1"/>
              <a:t>painéis</a:t>
            </a:r>
            <a:r>
              <a:rPr lang="en-US" sz="2400" dirty="0"/>
              <a:t> de </a:t>
            </a:r>
            <a:r>
              <a:rPr lang="en-US" sz="2400" dirty="0" err="1"/>
              <a:t>programação</a:t>
            </a:r>
            <a:endParaRPr lang="en-US" sz="2400" dirty="0"/>
          </a:p>
          <a:p>
            <a:pPr eaLnBrk="1" hangingPunct="1"/>
            <a:r>
              <a:rPr lang="en-US" sz="2800" dirty="0" err="1"/>
              <a:t>Segunda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1955 - 1965</a:t>
            </a:r>
          </a:p>
          <a:p>
            <a:pPr marL="782638" lvl="1" eaLnBrk="1" hangingPunct="1"/>
            <a:r>
              <a:rPr lang="en-US" sz="2400" dirty="0" err="1"/>
              <a:t>transistores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0000"/>
                </a:solidFill>
              </a:rPr>
              <a:t>sistemas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lote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Terceira </a:t>
            </a:r>
            <a:r>
              <a:rPr lang="en-US" sz="2800" dirty="0" err="1"/>
              <a:t>geração</a:t>
            </a:r>
            <a:r>
              <a:rPr lang="en-US" sz="2800" dirty="0"/>
              <a:t>: 1965 – 1980</a:t>
            </a:r>
          </a:p>
          <a:p>
            <a:pPr marL="782638" lvl="1" eaLnBrk="1" hangingPunct="1"/>
            <a:r>
              <a:rPr lang="en-US" sz="2400" dirty="0" err="1"/>
              <a:t>CIs</a:t>
            </a:r>
            <a:r>
              <a:rPr lang="en-US" sz="2400" dirty="0"/>
              <a:t> (</a:t>
            </a:r>
            <a:r>
              <a:rPr lang="en-US" sz="2400" dirty="0" err="1"/>
              <a:t>circuitos</a:t>
            </a:r>
            <a:r>
              <a:rPr lang="en-US" sz="2400" dirty="0"/>
              <a:t> </a:t>
            </a:r>
            <a:r>
              <a:rPr lang="en-US" sz="2400" dirty="0" err="1"/>
              <a:t>integrados</a:t>
            </a:r>
            <a:r>
              <a:rPr lang="en-US" sz="2400" dirty="0"/>
              <a:t>) </a:t>
            </a:r>
            <a:r>
              <a:rPr lang="en-US" sz="2400" dirty="0" err="1"/>
              <a:t>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multiprogramação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err="1"/>
              <a:t>Quarta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1980 – </a:t>
            </a:r>
            <a:r>
              <a:rPr lang="en-US" sz="2800" dirty="0" err="1"/>
              <a:t>presente</a:t>
            </a:r>
            <a:endParaRPr lang="en-US" sz="2800" dirty="0"/>
          </a:p>
          <a:p>
            <a:pPr marL="782638" lvl="1" eaLnBrk="1" hangingPunct="1"/>
            <a:r>
              <a:rPr lang="en-US" sz="2400" dirty="0" err="1"/>
              <a:t>Computadores</a:t>
            </a:r>
            <a:r>
              <a:rPr lang="en-US" sz="2400" dirty="0"/>
              <a:t> </a:t>
            </a:r>
            <a:r>
              <a:rPr lang="en-US" sz="2400" dirty="0" err="1"/>
              <a:t>pessoais</a:t>
            </a:r>
            <a:endParaRPr lang="en-US" sz="2400" dirty="0"/>
          </a:p>
          <a:p>
            <a:pPr eaLnBrk="1" hangingPunct="1"/>
            <a:r>
              <a:rPr lang="en-US" sz="2800" dirty="0" err="1"/>
              <a:t>Hoje</a:t>
            </a:r>
            <a:r>
              <a:rPr lang="en-US" sz="2800" dirty="0"/>
              <a:t>: </a:t>
            </a:r>
            <a:r>
              <a:rPr lang="en-US" sz="2800" dirty="0" err="1"/>
              <a:t>onipresença</a:t>
            </a:r>
            <a:r>
              <a:rPr lang="en-US" sz="2800" dirty="0"/>
              <a:t> – </a:t>
            </a:r>
            <a:r>
              <a:rPr lang="en-US" sz="2800" u="sng" dirty="0" err="1"/>
              <a:t>computação</a:t>
            </a:r>
            <a:r>
              <a:rPr lang="en-US" sz="2800" u="sng" dirty="0"/>
              <a:t> </a:t>
            </a:r>
            <a:r>
              <a:rPr lang="en-US" sz="2800" u="sng" dirty="0" err="1"/>
              <a:t>ubíqua</a:t>
            </a:r>
            <a:endParaRPr lang="en-US" sz="28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História dos</a:t>
            </a:r>
            <a:br>
              <a:rPr lang="en-US" smtClean="0"/>
            </a:br>
            <a:r>
              <a:rPr lang="en-US" smtClean="0"/>
              <a:t>Sistemas Operacionais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Evolução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. </a:t>
            </a:r>
            <a:r>
              <a:rPr lang="en-US" dirty="0" err="1" smtClean="0"/>
              <a:t>geração</a:t>
            </a:r>
            <a:r>
              <a:rPr lang="en-US" dirty="0" smtClean="0"/>
              <a:t>: </a:t>
            </a:r>
            <a:r>
              <a:rPr lang="en-US" dirty="0" err="1" smtClean="0"/>
              <a:t>painéis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a</a:t>
            </a:r>
            <a:r>
              <a:rPr lang="en-US" dirty="0" smtClean="0"/>
              <a:t>. </a:t>
            </a:r>
            <a:r>
              <a:rPr lang="en-US" dirty="0" err="1" smtClean="0"/>
              <a:t>geração</a:t>
            </a:r>
            <a:r>
              <a:rPr lang="en-US" dirty="0" smtClean="0"/>
              <a:t>: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lote</a:t>
            </a:r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a</a:t>
            </a:r>
            <a:r>
              <a:rPr lang="en-US" dirty="0" smtClean="0"/>
              <a:t>. </a:t>
            </a:r>
            <a:r>
              <a:rPr lang="en-US" dirty="0" err="1" smtClean="0"/>
              <a:t>geração</a:t>
            </a:r>
            <a:r>
              <a:rPr lang="en-US" dirty="0" smtClean="0"/>
              <a:t>: </a:t>
            </a:r>
            <a:r>
              <a:rPr lang="en-US" dirty="0" err="1" smtClean="0"/>
              <a:t>multiprogramação</a:t>
            </a:r>
            <a:endParaRPr lang="en-US" dirty="0" smtClean="0"/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a</a:t>
            </a:r>
            <a:r>
              <a:rPr lang="en-US" dirty="0" smtClean="0"/>
              <a:t>. </a:t>
            </a:r>
            <a:r>
              <a:rPr lang="en-US" dirty="0" err="1" smtClean="0"/>
              <a:t>geração</a:t>
            </a:r>
            <a:r>
              <a:rPr lang="en-US" dirty="0" smtClean="0"/>
              <a:t>: </a:t>
            </a:r>
            <a:r>
              <a:rPr lang="en-US" dirty="0" err="1" smtClean="0"/>
              <a:t>computadores</a:t>
            </a:r>
            <a:r>
              <a:rPr lang="en-US" dirty="0" smtClean="0"/>
              <a:t> </a:t>
            </a:r>
            <a:r>
              <a:rPr lang="en-US" dirty="0" err="1" smtClean="0"/>
              <a:t>pessoais</a:t>
            </a:r>
            <a:endParaRPr lang="en-US" dirty="0" smtClean="0"/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andamento</a:t>
            </a:r>
            <a:r>
              <a:rPr lang="en-US" dirty="0" smtClean="0"/>
              <a:t>: </a:t>
            </a:r>
            <a:r>
              <a:rPr lang="en-US" dirty="0" err="1" smtClean="0"/>
              <a:t>computação</a:t>
            </a:r>
            <a:r>
              <a:rPr lang="en-US" dirty="0" smtClean="0"/>
              <a:t> </a:t>
            </a:r>
            <a:r>
              <a:rPr lang="en-US" dirty="0" err="1" smtClean="0"/>
              <a:t>ubíqua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Diversidade de Sistemas Operacionais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/>
              <a:t>computadores</a:t>
            </a:r>
            <a:r>
              <a:rPr lang="en-US" sz="2400" dirty="0" smtClean="0"/>
              <a:t> de </a:t>
            </a:r>
            <a:r>
              <a:rPr lang="en-US" sz="2400" dirty="0" err="1" smtClean="0"/>
              <a:t>grande</a:t>
            </a:r>
            <a:r>
              <a:rPr lang="en-US" sz="2400" dirty="0" smtClean="0"/>
              <a:t> </a:t>
            </a:r>
            <a:r>
              <a:rPr lang="en-US" sz="2400" dirty="0" err="1" smtClean="0"/>
              <a:t>porte</a:t>
            </a:r>
            <a:r>
              <a:rPr lang="en-US" sz="2400" dirty="0" smtClean="0"/>
              <a:t> (mainframe)</a:t>
            </a:r>
          </a:p>
          <a:p>
            <a:r>
              <a:rPr lang="en-US" sz="2400" dirty="0" err="1" smtClean="0"/>
              <a:t>servidores</a:t>
            </a:r>
            <a:r>
              <a:rPr lang="en-US" sz="2400" dirty="0" smtClean="0"/>
              <a:t> / </a:t>
            </a:r>
            <a:r>
              <a:rPr lang="en-US" sz="2400" dirty="0" err="1" smtClean="0"/>
              <a:t>redes</a:t>
            </a:r>
            <a:endParaRPr lang="en-US" sz="2400" dirty="0" smtClean="0"/>
          </a:p>
          <a:p>
            <a:r>
              <a:rPr lang="en-US" sz="2400" dirty="0" err="1" smtClean="0"/>
              <a:t>multiprocessadores</a:t>
            </a:r>
            <a:r>
              <a:rPr lang="en-US" sz="2400" dirty="0" smtClean="0"/>
              <a:t> (</a:t>
            </a:r>
            <a:r>
              <a:rPr lang="en-US" sz="2400" dirty="0" err="1" smtClean="0"/>
              <a:t>paralelismo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computadores</a:t>
            </a:r>
            <a:r>
              <a:rPr lang="en-US" sz="2400" dirty="0" smtClean="0"/>
              <a:t> </a:t>
            </a:r>
            <a:r>
              <a:rPr lang="en-US" sz="2400" dirty="0" err="1" smtClean="0"/>
              <a:t>pessoais</a:t>
            </a:r>
            <a:endParaRPr lang="en-US" sz="2400" dirty="0" smtClean="0"/>
          </a:p>
          <a:p>
            <a:r>
              <a:rPr lang="en-US" sz="2400" dirty="0" err="1" smtClean="0"/>
              <a:t>dispositivos</a:t>
            </a:r>
            <a:r>
              <a:rPr lang="en-US" sz="2400" dirty="0" smtClean="0"/>
              <a:t> </a:t>
            </a:r>
            <a:r>
              <a:rPr lang="en-US" sz="2400" dirty="0" err="1" smtClean="0"/>
              <a:t>portáteis</a:t>
            </a:r>
            <a:r>
              <a:rPr lang="en-US" sz="2400" dirty="0" smtClean="0"/>
              <a:t>/ </a:t>
            </a:r>
            <a:r>
              <a:rPr lang="en-US" sz="2400" dirty="0" err="1" smtClean="0"/>
              <a:t>móveis</a:t>
            </a:r>
            <a:r>
              <a:rPr lang="en-US" sz="2400" dirty="0" smtClean="0"/>
              <a:t> (ex. </a:t>
            </a:r>
            <a:r>
              <a:rPr lang="en-US" sz="2400" dirty="0" err="1" smtClean="0"/>
              <a:t>celulares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tempo-real</a:t>
            </a:r>
          </a:p>
          <a:p>
            <a:r>
              <a:rPr lang="en-US" sz="2400" dirty="0" err="1" smtClean="0"/>
              <a:t>embarcados</a:t>
            </a:r>
            <a:endParaRPr lang="en-US" sz="2400" dirty="0" smtClean="0"/>
          </a:p>
          <a:p>
            <a:r>
              <a:rPr lang="en-US" sz="2400" dirty="0" err="1" smtClean="0"/>
              <a:t>cartões</a:t>
            </a:r>
            <a:r>
              <a:rPr lang="en-US" sz="2400" dirty="0" smtClean="0"/>
              <a:t> </a:t>
            </a:r>
            <a:r>
              <a:rPr lang="en-US" sz="2400" dirty="0" err="1" smtClean="0"/>
              <a:t>inteligentes</a:t>
            </a:r>
            <a:endParaRPr lang="en-US" sz="2400" dirty="0" smtClean="0"/>
          </a:p>
          <a:p>
            <a:r>
              <a:rPr lang="en-US" sz="2400" dirty="0" err="1" smtClean="0"/>
              <a:t>sensores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50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Estruturação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Operacionais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Monolítico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Camadas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Cliente-Servidor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Virtualização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 rIns="132080"/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Máquina Virtual (Virtualização)</a:t>
            </a:r>
          </a:p>
        </p:txBody>
      </p:sp>
      <p:grpSp>
        <p:nvGrpSpPr>
          <p:cNvPr id="68612" name="Group 3"/>
          <p:cNvGrpSpPr>
            <a:grpSpLocks/>
          </p:cNvGrpSpPr>
          <p:nvPr/>
        </p:nvGrpSpPr>
        <p:grpSpPr bwMode="auto">
          <a:xfrm>
            <a:off x="1066800" y="2247900"/>
            <a:ext cx="6870700" cy="3276600"/>
            <a:chOff x="0" y="0"/>
            <a:chExt cx="4328" cy="2064"/>
          </a:xfrm>
        </p:grpSpPr>
        <p:sp>
          <p:nvSpPr>
            <p:cNvPr id="46084" name="Rectangle 4"/>
            <p:cNvSpPr>
              <a:spLocks/>
            </p:cNvSpPr>
            <p:nvPr/>
          </p:nvSpPr>
          <p:spPr bwMode="auto">
            <a:xfrm>
              <a:off x="0" y="1728"/>
              <a:ext cx="4328" cy="336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Hardware</a:t>
              </a:r>
            </a:p>
          </p:txBody>
        </p:sp>
        <p:sp>
          <p:nvSpPr>
            <p:cNvPr id="46085" name="Rectangle 5"/>
            <p:cNvSpPr>
              <a:spLocks/>
            </p:cNvSpPr>
            <p:nvPr/>
          </p:nvSpPr>
          <p:spPr bwMode="auto">
            <a:xfrm>
              <a:off x="0" y="1248"/>
              <a:ext cx="4328" cy="384"/>
            </a:xfrm>
            <a:prstGeom prst="rect">
              <a:avLst/>
            </a:prstGeom>
            <a:solidFill>
              <a:srgbClr val="DDD9C3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Virtual Machine Monitor</a:t>
              </a:r>
            </a:p>
          </p:txBody>
        </p:sp>
        <p:sp>
          <p:nvSpPr>
            <p:cNvPr id="46086" name="Rectangle 6"/>
            <p:cNvSpPr>
              <a:spLocks/>
            </p:cNvSpPr>
            <p:nvPr/>
          </p:nvSpPr>
          <p:spPr bwMode="auto">
            <a:xfrm>
              <a:off x="48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Linux</a:t>
              </a:r>
            </a:p>
          </p:txBody>
        </p:sp>
        <p:sp>
          <p:nvSpPr>
            <p:cNvPr id="68617" name="Rectangle 7"/>
            <p:cNvSpPr>
              <a:spLocks/>
            </p:cNvSpPr>
            <p:nvPr/>
          </p:nvSpPr>
          <p:spPr bwMode="auto">
            <a:xfrm>
              <a:off x="48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8" name="Rectangle 8"/>
            <p:cNvSpPr>
              <a:spLocks/>
            </p:cNvSpPr>
            <p:nvPr/>
          </p:nvSpPr>
          <p:spPr bwMode="auto">
            <a:xfrm>
              <a:off x="912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Linux (devel)</a:t>
              </a:r>
            </a:p>
          </p:txBody>
        </p:sp>
        <p:sp>
          <p:nvSpPr>
            <p:cNvPr id="68619" name="Rectangle 9"/>
            <p:cNvSpPr>
              <a:spLocks/>
            </p:cNvSpPr>
            <p:nvPr/>
          </p:nvSpPr>
          <p:spPr bwMode="auto">
            <a:xfrm>
              <a:off x="912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0" name="Rectangle 10"/>
            <p:cNvSpPr>
              <a:spLocks/>
            </p:cNvSpPr>
            <p:nvPr/>
          </p:nvSpPr>
          <p:spPr bwMode="auto">
            <a:xfrm>
              <a:off x="1776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XP</a:t>
              </a:r>
            </a:p>
          </p:txBody>
        </p:sp>
        <p:sp>
          <p:nvSpPr>
            <p:cNvPr id="68621" name="Rectangle 11"/>
            <p:cNvSpPr>
              <a:spLocks/>
            </p:cNvSpPr>
            <p:nvPr/>
          </p:nvSpPr>
          <p:spPr bwMode="auto">
            <a:xfrm>
              <a:off x="1776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2" name="Rectangle 12"/>
            <p:cNvSpPr>
              <a:spLocks/>
            </p:cNvSpPr>
            <p:nvPr/>
          </p:nvSpPr>
          <p:spPr bwMode="auto">
            <a:xfrm>
              <a:off x="2640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Windows 7</a:t>
              </a:r>
              <a:endPara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68623" name="Rectangle 13"/>
            <p:cNvSpPr>
              <a:spLocks/>
            </p:cNvSpPr>
            <p:nvPr/>
          </p:nvSpPr>
          <p:spPr bwMode="auto">
            <a:xfrm>
              <a:off x="2640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4" name="Rectangle 14"/>
            <p:cNvSpPr>
              <a:spLocks/>
            </p:cNvSpPr>
            <p:nvPr/>
          </p:nvSpPr>
          <p:spPr bwMode="auto">
            <a:xfrm>
              <a:off x="3504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MacOS</a:t>
              </a:r>
            </a:p>
          </p:txBody>
        </p:sp>
        <p:sp>
          <p:nvSpPr>
            <p:cNvPr id="68625" name="Rectangle 15"/>
            <p:cNvSpPr>
              <a:spLocks/>
            </p:cNvSpPr>
            <p:nvPr/>
          </p:nvSpPr>
          <p:spPr bwMode="auto">
            <a:xfrm>
              <a:off x="3504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6" name="Oval 16"/>
            <p:cNvSpPr>
              <a:spLocks/>
            </p:cNvSpPr>
            <p:nvPr/>
          </p:nvSpPr>
          <p:spPr bwMode="auto">
            <a:xfrm>
              <a:off x="192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7" name="Oval 17"/>
            <p:cNvSpPr>
              <a:spLocks/>
            </p:cNvSpPr>
            <p:nvPr/>
          </p:nvSpPr>
          <p:spPr bwMode="auto">
            <a:xfrm>
              <a:off x="144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8" name="Oval 18"/>
            <p:cNvSpPr>
              <a:spLocks/>
            </p:cNvSpPr>
            <p:nvPr/>
          </p:nvSpPr>
          <p:spPr bwMode="auto">
            <a:xfrm>
              <a:off x="480" y="384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9" name="Oval 19"/>
            <p:cNvSpPr>
              <a:spLocks/>
            </p:cNvSpPr>
            <p:nvPr/>
          </p:nvSpPr>
          <p:spPr bwMode="auto">
            <a:xfrm>
              <a:off x="2208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0" name="Oval 20"/>
            <p:cNvSpPr>
              <a:spLocks/>
            </p:cNvSpPr>
            <p:nvPr/>
          </p:nvSpPr>
          <p:spPr bwMode="auto">
            <a:xfrm>
              <a:off x="1056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1" name="Oval 21"/>
            <p:cNvSpPr>
              <a:spLocks/>
            </p:cNvSpPr>
            <p:nvPr/>
          </p:nvSpPr>
          <p:spPr bwMode="auto">
            <a:xfrm>
              <a:off x="1344" y="432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2" name="Oval 22"/>
            <p:cNvSpPr>
              <a:spLocks/>
            </p:cNvSpPr>
            <p:nvPr/>
          </p:nvSpPr>
          <p:spPr bwMode="auto">
            <a:xfrm>
              <a:off x="1008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3" name="Oval 23"/>
            <p:cNvSpPr>
              <a:spLocks/>
            </p:cNvSpPr>
            <p:nvPr/>
          </p:nvSpPr>
          <p:spPr bwMode="auto">
            <a:xfrm>
              <a:off x="1872" y="480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4" name="Oval 24"/>
            <p:cNvSpPr>
              <a:spLocks/>
            </p:cNvSpPr>
            <p:nvPr/>
          </p:nvSpPr>
          <p:spPr bwMode="auto">
            <a:xfrm>
              <a:off x="2880" y="239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5" name="Oval 25"/>
            <p:cNvSpPr>
              <a:spLocks/>
            </p:cNvSpPr>
            <p:nvPr/>
          </p:nvSpPr>
          <p:spPr bwMode="auto">
            <a:xfrm>
              <a:off x="3072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6" name="Oval 26"/>
            <p:cNvSpPr>
              <a:spLocks/>
            </p:cNvSpPr>
            <p:nvPr/>
          </p:nvSpPr>
          <p:spPr bwMode="auto">
            <a:xfrm>
              <a:off x="2736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7" name="Oval 27"/>
            <p:cNvSpPr>
              <a:spLocks/>
            </p:cNvSpPr>
            <p:nvPr/>
          </p:nvSpPr>
          <p:spPr bwMode="auto">
            <a:xfrm>
              <a:off x="3600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8" name="Oval 28"/>
            <p:cNvSpPr>
              <a:spLocks/>
            </p:cNvSpPr>
            <p:nvPr/>
          </p:nvSpPr>
          <p:spPr bwMode="auto">
            <a:xfrm>
              <a:off x="3936" y="384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9" name="Oval 29"/>
            <p:cNvSpPr>
              <a:spLocks/>
            </p:cNvSpPr>
            <p:nvPr/>
          </p:nvSpPr>
          <p:spPr bwMode="auto">
            <a:xfrm>
              <a:off x="3648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0" name="Rectangle 30"/>
            <p:cNvSpPr>
              <a:spLocks/>
            </p:cNvSpPr>
            <p:nvPr/>
          </p:nvSpPr>
          <p:spPr bwMode="auto">
            <a:xfrm>
              <a:off x="48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1" name="Rectangle 31"/>
            <p:cNvSpPr>
              <a:spLocks/>
            </p:cNvSpPr>
            <p:nvPr/>
          </p:nvSpPr>
          <p:spPr bwMode="auto">
            <a:xfrm>
              <a:off x="912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2" name="Rectangle 32"/>
            <p:cNvSpPr>
              <a:spLocks/>
            </p:cNvSpPr>
            <p:nvPr/>
          </p:nvSpPr>
          <p:spPr bwMode="auto">
            <a:xfrm>
              <a:off x="1776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3" name="Rectangle 33"/>
            <p:cNvSpPr>
              <a:spLocks/>
            </p:cNvSpPr>
            <p:nvPr/>
          </p:nvSpPr>
          <p:spPr bwMode="auto">
            <a:xfrm>
              <a:off x="2640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4" name="Rectangle 34"/>
            <p:cNvSpPr>
              <a:spLocks/>
            </p:cNvSpPr>
            <p:nvPr/>
          </p:nvSpPr>
          <p:spPr bwMode="auto">
            <a:xfrm>
              <a:off x="3504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5" name="Oval 35"/>
            <p:cNvSpPr>
              <a:spLocks/>
            </p:cNvSpPr>
            <p:nvPr/>
          </p:nvSpPr>
          <p:spPr bwMode="auto">
            <a:xfrm>
              <a:off x="2208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6" name="Oval 36"/>
            <p:cNvSpPr>
              <a:spLocks/>
            </p:cNvSpPr>
            <p:nvPr/>
          </p:nvSpPr>
          <p:spPr bwMode="auto">
            <a:xfrm>
              <a:off x="1872" y="143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117" name="AutoShape 37"/>
          <p:cNvSpPr>
            <a:spLocks/>
          </p:cNvSpPr>
          <p:nvPr/>
        </p:nvSpPr>
        <p:spPr bwMode="auto">
          <a:xfrm>
            <a:off x="7734300" y="3289300"/>
            <a:ext cx="1384300" cy="2857500"/>
          </a:xfrm>
          <a:custGeom>
            <a:avLst/>
            <a:gdLst>
              <a:gd name="T0" fmla="*/ 36459400 w 15190"/>
              <a:gd name="T1" fmla="*/ 189011719 h 21600"/>
              <a:gd name="T2" fmla="*/ 0 60000 65536"/>
              <a:gd name="T3" fmla="*/ 0 w 15190"/>
              <a:gd name="T4" fmla="*/ 0 h 21600"/>
              <a:gd name="T5" fmla="*/ 15190 w 1519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5190" h="21600">
                <a:moveTo>
                  <a:pt x="2787" y="0"/>
                </a:moveTo>
                <a:cubicBezTo>
                  <a:pt x="1248" y="0"/>
                  <a:pt x="0" y="860"/>
                  <a:pt x="0" y="1920"/>
                </a:cubicBezTo>
                <a:lnTo>
                  <a:pt x="0" y="11058"/>
                </a:lnTo>
                <a:lnTo>
                  <a:pt x="-6410" y="11520"/>
                </a:lnTo>
                <a:lnTo>
                  <a:pt x="0" y="11982"/>
                </a:lnTo>
                <a:lnTo>
                  <a:pt x="0" y="19680"/>
                </a:lnTo>
                <a:cubicBezTo>
                  <a:pt x="0" y="20740"/>
                  <a:pt x="1248" y="21600"/>
                  <a:pt x="2787" y="21600"/>
                </a:cubicBezTo>
                <a:lnTo>
                  <a:pt x="12403" y="21600"/>
                </a:lnTo>
                <a:cubicBezTo>
                  <a:pt x="13942" y="21600"/>
                  <a:pt x="15190" y="20740"/>
                  <a:pt x="15190" y="19680"/>
                </a:cubicBezTo>
                <a:lnTo>
                  <a:pt x="15190" y="1920"/>
                </a:lnTo>
                <a:cubicBezTo>
                  <a:pt x="15190" y="860"/>
                  <a:pt x="13942" y="0"/>
                  <a:pt x="12403" y="0"/>
                </a:cubicBezTo>
                <a:lnTo>
                  <a:pt x="2787" y="0"/>
                </a:lnTo>
                <a:close/>
                <a:moveTo>
                  <a:pt x="2787" y="0"/>
                </a:moveTo>
              </a:path>
            </a:pathLst>
          </a:custGeom>
          <a:solidFill>
            <a:srgbClr val="00FF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VMM opera na interface de hardware, fornecendo uma interface idêntica para os SOs acima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 dirty="0" err="1" smtClean="0"/>
              <a:t>Máquina</a:t>
            </a:r>
            <a:r>
              <a:rPr lang="en-US" sz="3200" dirty="0" smtClean="0"/>
              <a:t> </a:t>
            </a:r>
            <a:r>
              <a:rPr lang="en-US" sz="3200" dirty="0" err="1"/>
              <a:t>Estendida</a:t>
            </a:r>
            <a:endParaRPr lang="en-US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35238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</a:t>
            </a:r>
            <a:r>
              <a:rPr lang="en-US" sz="2400" dirty="0" err="1"/>
              <a:t>tornam</a:t>
            </a:r>
            <a:r>
              <a:rPr lang="en-US" sz="2400" dirty="0"/>
              <a:t> </a:t>
            </a:r>
            <a:r>
              <a:rPr lang="en-US" sz="2400" dirty="0" err="1"/>
              <a:t>o</a:t>
            </a:r>
            <a:r>
              <a:rPr lang="en-US" sz="2400" dirty="0"/>
              <a:t> </a:t>
            </a:r>
            <a:r>
              <a:rPr lang="en-US" sz="2400" u="sng" dirty="0"/>
              <a:t>hardware </a:t>
            </a:r>
            <a:r>
              <a:rPr lang="en-US" sz="2400" u="sng" dirty="0" err="1"/>
              <a:t>pouco</a:t>
            </a:r>
            <a:r>
              <a:rPr lang="en-US" sz="2400" u="sng" dirty="0"/>
              <a:t> </a:t>
            </a:r>
            <a:r>
              <a:rPr lang="en-US" sz="2400" u="sng" dirty="0" err="1"/>
              <a:t>atraente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abstrações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/>
              <a:t>mais</a:t>
            </a:r>
            <a:r>
              <a:rPr lang="en-US" sz="2400" u="sng" dirty="0"/>
              <a:t> </a:t>
            </a:r>
            <a:r>
              <a:rPr lang="en-US" sz="2400" u="sng" dirty="0" err="1"/>
              <a:t>interessantes</a:t>
            </a:r>
            <a:endParaRPr lang="en-US" sz="2400" u="sng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75" y="2473325"/>
            <a:ext cx="9128125" cy="3763963"/>
            <a:chOff x="0" y="0"/>
            <a:chExt cx="5750" cy="2371"/>
          </a:xfrm>
        </p:grpSpPr>
        <p:sp>
          <p:nvSpPr>
            <p:cNvPr id="28698" name="Rectangle 5"/>
            <p:cNvSpPr>
              <a:spLocks/>
            </p:cNvSpPr>
            <p:nvPr/>
          </p:nvSpPr>
          <p:spPr bwMode="auto">
            <a:xfrm>
              <a:off x="3986" y="0"/>
              <a:ext cx="1764" cy="23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699" name="Picture 6"/>
            <p:cNvPicPr>
              <a:picLocks noChangeArrowheads="1"/>
            </p:cNvPicPr>
            <p:nvPr/>
          </p:nvPicPr>
          <p:blipFill>
            <a:blip r:embed="rId3"/>
            <a:srcRect l="3198" t="2597"/>
            <a:stretch>
              <a:fillRect/>
            </a:stretch>
          </p:blipFill>
          <p:spPr bwMode="auto">
            <a:xfrm>
              <a:off x="0" y="2"/>
              <a:ext cx="3987" cy="2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079875" y="5534025"/>
            <a:ext cx="1676400" cy="381000"/>
            <a:chOff x="0" y="0"/>
            <a:chExt cx="1056" cy="240"/>
          </a:xfrm>
        </p:grpSpPr>
        <p:sp>
          <p:nvSpPr>
            <p:cNvPr id="28696" name="Rectangle 8"/>
            <p:cNvSpPr>
              <a:spLocks/>
            </p:cNvSpPr>
            <p:nvPr/>
          </p:nvSpPr>
          <p:spPr bwMode="auto">
            <a:xfrm>
              <a:off x="0" y="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7" name="Rectangle 9"/>
            <p:cNvSpPr>
              <a:spLocks/>
            </p:cNvSpPr>
            <p:nvPr/>
          </p:nvSpPr>
          <p:spPr bwMode="auto">
            <a:xfrm>
              <a:off x="102" y="12"/>
              <a:ext cx="851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Processador 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756275" y="5534025"/>
            <a:ext cx="1676400" cy="381000"/>
            <a:chOff x="0" y="0"/>
            <a:chExt cx="1056" cy="240"/>
          </a:xfrm>
        </p:grpSpPr>
        <p:sp>
          <p:nvSpPr>
            <p:cNvPr id="28694" name="Rectangle 11"/>
            <p:cNvSpPr>
              <a:spLocks/>
            </p:cNvSpPr>
            <p:nvPr/>
          </p:nvSpPr>
          <p:spPr bwMode="auto">
            <a:xfrm>
              <a:off x="0" y="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5" name="Rectangle 12"/>
            <p:cNvSpPr>
              <a:spLocks/>
            </p:cNvSpPr>
            <p:nvPr/>
          </p:nvSpPr>
          <p:spPr bwMode="auto">
            <a:xfrm>
              <a:off x="230" y="12"/>
              <a:ext cx="595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Memória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432675" y="5534025"/>
            <a:ext cx="1676400" cy="381000"/>
            <a:chOff x="0" y="0"/>
            <a:chExt cx="1056" cy="240"/>
          </a:xfrm>
        </p:grpSpPr>
        <p:sp>
          <p:nvSpPr>
            <p:cNvPr id="28692" name="Rectangle 14"/>
            <p:cNvSpPr>
              <a:spLocks/>
            </p:cNvSpPr>
            <p:nvPr/>
          </p:nvSpPr>
          <p:spPr bwMode="auto">
            <a:xfrm>
              <a:off x="0" y="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3" name="Rectangle 15"/>
            <p:cNvSpPr>
              <a:spLocks/>
            </p:cNvSpPr>
            <p:nvPr/>
          </p:nvSpPr>
          <p:spPr bwMode="auto">
            <a:xfrm>
              <a:off x="16" y="12"/>
              <a:ext cx="1023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Dispositivos E/S</a:t>
              </a:r>
            </a:p>
          </p:txBody>
        </p:sp>
      </p:grpSp>
      <p:sp>
        <p:nvSpPr>
          <p:cNvPr id="6160" name="Freeform 16"/>
          <p:cNvSpPr>
            <a:spLocks/>
          </p:cNvSpPr>
          <p:nvPr/>
        </p:nvSpPr>
        <p:spPr bwMode="auto">
          <a:xfrm rot="-5400000">
            <a:off x="6480175" y="1625600"/>
            <a:ext cx="228600" cy="5029200"/>
          </a:xfrm>
          <a:custGeom>
            <a:avLst/>
            <a:gdLst>
              <a:gd name="T0" fmla="*/ 0 w 21600"/>
              <a:gd name="T1" fmla="*/ 0 h 21600"/>
              <a:gd name="T2" fmla="*/ 114300 w 21600"/>
              <a:gd name="T3" fmla="*/ 419100 h 21600"/>
              <a:gd name="T4" fmla="*/ 114300 w 21600"/>
              <a:gd name="T5" fmla="*/ 2095500 h 21600"/>
              <a:gd name="T6" fmla="*/ 228600 w 21600"/>
              <a:gd name="T7" fmla="*/ 2514600 h 21600"/>
              <a:gd name="T8" fmla="*/ 114300 w 21600"/>
              <a:gd name="T9" fmla="*/ 2933700 h 21600"/>
              <a:gd name="T10" fmla="*/ 114300 w 21600"/>
              <a:gd name="T11" fmla="*/ 4610100 h 21600"/>
              <a:gd name="T12" fmla="*/ 0 w 21600"/>
              <a:gd name="T13" fmla="*/ 50292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Rectangle 17"/>
          <p:cNvSpPr>
            <a:spLocks/>
          </p:cNvSpPr>
          <p:nvPr/>
        </p:nvSpPr>
        <p:spPr bwMode="auto">
          <a:xfrm>
            <a:off x="6319838" y="3641725"/>
            <a:ext cx="11049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Processos</a:t>
            </a: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 rot="5400000" flipH="1">
            <a:off x="8156575" y="4505325"/>
            <a:ext cx="228600" cy="1676400"/>
          </a:xfrm>
          <a:custGeom>
            <a:avLst/>
            <a:gdLst>
              <a:gd name="T0" fmla="*/ 0 w 21600"/>
              <a:gd name="T1" fmla="*/ 0 h 21600"/>
              <a:gd name="T2" fmla="*/ 114300 w 21600"/>
              <a:gd name="T3" fmla="*/ 139700 h 21600"/>
              <a:gd name="T4" fmla="*/ 114300 w 21600"/>
              <a:gd name="T5" fmla="*/ 698500 h 21600"/>
              <a:gd name="T6" fmla="*/ 228600 w 21600"/>
              <a:gd name="T7" fmla="*/ 838200 h 21600"/>
              <a:gd name="T8" fmla="*/ 114300 w 21600"/>
              <a:gd name="T9" fmla="*/ 977900 h 21600"/>
              <a:gd name="T10" fmla="*/ 114300 w 21600"/>
              <a:gd name="T11" fmla="*/ 1536700 h 21600"/>
              <a:gd name="T12" fmla="*/ 0 w 21600"/>
              <a:gd name="T13" fmla="*/ 16764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/>
          </p:cNvSpPr>
          <p:nvPr/>
        </p:nvSpPr>
        <p:spPr bwMode="auto">
          <a:xfrm>
            <a:off x="7851775" y="4889500"/>
            <a:ext cx="944563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Arquivos</a:t>
            </a:r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 rot="-5400000">
            <a:off x="7280275" y="3095625"/>
            <a:ext cx="304800" cy="33528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279400 h 21600"/>
              <a:gd name="T4" fmla="*/ 152400 w 21600"/>
              <a:gd name="T5" fmla="*/ 1397000 h 21600"/>
              <a:gd name="T6" fmla="*/ 304800 w 21600"/>
              <a:gd name="T7" fmla="*/ 1676400 h 21600"/>
              <a:gd name="T8" fmla="*/ 152400 w 21600"/>
              <a:gd name="T9" fmla="*/ 1955800 h 21600"/>
              <a:gd name="T10" fmla="*/ 152400 w 21600"/>
              <a:gd name="T11" fmla="*/ 3073400 h 21600"/>
              <a:gd name="T12" fmla="*/ 0 w 21600"/>
              <a:gd name="T13" fmla="*/ 33528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/>
          </p:cNvSpPr>
          <p:nvPr/>
        </p:nvSpPr>
        <p:spPr bwMode="auto">
          <a:xfrm>
            <a:off x="6875463" y="4311650"/>
            <a:ext cx="1573212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Memória Virtual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rot="10800000" flipH="1">
            <a:off x="4079875" y="4238625"/>
            <a:ext cx="1588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rot="10800000" flipH="1">
            <a:off x="9109075" y="4238625"/>
            <a:ext cx="1588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rot="10800000" flipH="1">
            <a:off x="5756275" y="4924425"/>
            <a:ext cx="1588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AutoShape 25"/>
          <p:cNvSpPr>
            <a:spLocks/>
          </p:cNvSpPr>
          <p:nvPr/>
        </p:nvSpPr>
        <p:spPr bwMode="auto">
          <a:xfrm flipH="1">
            <a:off x="6084888" y="3573463"/>
            <a:ext cx="2879725" cy="1655762"/>
          </a:xfrm>
          <a:custGeom>
            <a:avLst/>
            <a:gdLst>
              <a:gd name="T0" fmla="*/ 191963402 w 21600"/>
              <a:gd name="T1" fmla="*/ 6346175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4321" y="0"/>
                </a:moveTo>
                <a:lnTo>
                  <a:pt x="21600" y="0"/>
                </a:lnTo>
                <a:lnTo>
                  <a:pt x="17204" y="21600"/>
                </a:lnTo>
                <a:lnTo>
                  <a:pt x="0" y="21600"/>
                </a:lnTo>
                <a:close/>
                <a:moveTo>
                  <a:pt x="4321" y="0"/>
                </a:moveTo>
              </a:path>
            </a:pathLst>
          </a:cu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0" name="Rectangle 26"/>
          <p:cNvSpPr>
            <a:spLocks/>
          </p:cNvSpPr>
          <p:nvPr/>
        </p:nvSpPr>
        <p:spPr bwMode="auto">
          <a:xfrm>
            <a:off x="6278563" y="3043238"/>
            <a:ext cx="1785937" cy="520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Abstrações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500"/>
      <p:bldP spid="6160" grpId="0" animBg="1"/>
      <p:bldP spid="6161" grpId="0" autoUpdateAnimBg="0"/>
      <p:bldP spid="6162" grpId="0" animBg="1"/>
      <p:bldP spid="6163" grpId="0" autoUpdateAnimBg="0"/>
      <p:bldP spid="6164" grpId="0" animBg="1"/>
      <p:bldP spid="6165" grpId="0" autoUpdateAnimBg="0"/>
      <p:bldP spid="6166" grpId="0" animBg="1"/>
      <p:bldP spid="6167" grpId="0" animBg="1"/>
      <p:bldP spid="6168" grpId="0" animBg="1"/>
      <p:bldP spid="6169" grpId="0" animBg="1"/>
      <p:bldP spid="617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Tipos de Virtualização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/>
              <a:t>De </a:t>
            </a:r>
            <a:r>
              <a:rPr lang="en-US" dirty="0" err="1"/>
              <a:t>processo</a:t>
            </a:r>
            <a:endParaRPr lang="en-US" dirty="0"/>
          </a:p>
          <a:p>
            <a:pPr marL="782638" lvl="1" eaLnBrk="1" hangingPunct="1"/>
            <a:r>
              <a:rPr lang="en-US" dirty="0"/>
              <a:t>Java, .NET</a:t>
            </a:r>
          </a:p>
          <a:p>
            <a:pPr eaLnBrk="1" hangingPunct="1"/>
            <a:r>
              <a:rPr lang="en-US" dirty="0"/>
              <a:t>De </a:t>
            </a:r>
            <a:r>
              <a:rPr lang="en-US" dirty="0" err="1"/>
              <a:t>dispositivo</a:t>
            </a:r>
            <a:endParaRPr lang="en-US" dirty="0"/>
          </a:p>
          <a:p>
            <a:pPr marL="782638" lvl="1" eaLnBrk="1" hangingPunct="1"/>
            <a:r>
              <a:rPr lang="en-US" dirty="0" smtClean="0"/>
              <a:t>RAID (</a:t>
            </a:r>
            <a:r>
              <a:rPr lang="en-US" i="1" dirty="0" smtClean="0"/>
              <a:t>Redundant Array of Independent Disks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/>
              <a:t>De </a:t>
            </a:r>
            <a:r>
              <a:rPr lang="en-US" dirty="0" err="1"/>
              <a:t>sistema</a:t>
            </a:r>
            <a:endParaRPr lang="en-US" dirty="0"/>
          </a:p>
          <a:p>
            <a:pPr marL="782638" lvl="1" eaLnBrk="1" hangingPunct="1"/>
            <a:r>
              <a:rPr lang="en-US" dirty="0"/>
              <a:t>VMware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Arquiteturas de VMM de Sistema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/>
              <a:t>Tradicional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Hospedado (hosted)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Hipervisor</a:t>
            </a:r>
          </a:p>
        </p:txBody>
      </p:sp>
      <p:grpSp>
        <p:nvGrpSpPr>
          <p:cNvPr id="70663" name="Group 5"/>
          <p:cNvGrpSpPr>
            <a:grpSpLocks/>
          </p:cNvGrpSpPr>
          <p:nvPr/>
        </p:nvGrpSpPr>
        <p:grpSpPr bwMode="auto">
          <a:xfrm>
            <a:off x="3632200" y="1689100"/>
            <a:ext cx="4165600" cy="1879600"/>
            <a:chOff x="0" y="0"/>
            <a:chExt cx="2624" cy="1184"/>
          </a:xfrm>
        </p:grpSpPr>
        <p:sp>
          <p:nvSpPr>
            <p:cNvPr id="48134" name="Rectangle 6"/>
            <p:cNvSpPr>
              <a:spLocks/>
            </p:cNvSpPr>
            <p:nvPr/>
          </p:nvSpPr>
          <p:spPr bwMode="auto">
            <a:xfrm>
              <a:off x="0" y="991"/>
              <a:ext cx="2624" cy="193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Hardware</a:t>
              </a:r>
            </a:p>
          </p:txBody>
        </p:sp>
        <p:sp>
          <p:nvSpPr>
            <p:cNvPr id="48135" name="Rectangle 7"/>
            <p:cNvSpPr>
              <a:spLocks/>
            </p:cNvSpPr>
            <p:nvPr/>
          </p:nvSpPr>
          <p:spPr bwMode="auto">
            <a:xfrm>
              <a:off x="0" y="715"/>
              <a:ext cx="2624" cy="221"/>
            </a:xfrm>
            <a:prstGeom prst="rect">
              <a:avLst/>
            </a:prstGeom>
            <a:solidFill>
              <a:srgbClr val="DDD9C3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Virtual Machine Monitor</a:t>
              </a:r>
            </a:p>
          </p:txBody>
        </p:sp>
        <p:sp>
          <p:nvSpPr>
            <p:cNvPr id="48136" name="Rectangle 8"/>
            <p:cNvSpPr>
              <a:spLocks/>
            </p:cNvSpPr>
            <p:nvPr/>
          </p:nvSpPr>
          <p:spPr bwMode="auto">
            <a:xfrm>
              <a:off x="29" y="495"/>
              <a:ext cx="470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Linux</a:t>
              </a:r>
            </a:p>
          </p:txBody>
        </p:sp>
        <p:sp>
          <p:nvSpPr>
            <p:cNvPr id="70667" name="Rectangle 9"/>
            <p:cNvSpPr>
              <a:spLocks/>
            </p:cNvSpPr>
            <p:nvPr/>
          </p:nvSpPr>
          <p:spPr bwMode="auto">
            <a:xfrm>
              <a:off x="29" y="0"/>
              <a:ext cx="470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8" name="Rectangle 10"/>
            <p:cNvSpPr>
              <a:spLocks/>
            </p:cNvSpPr>
            <p:nvPr/>
          </p:nvSpPr>
          <p:spPr bwMode="auto">
            <a:xfrm>
              <a:off x="552" y="495"/>
              <a:ext cx="471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…</a:t>
              </a:r>
            </a:p>
          </p:txBody>
        </p:sp>
        <p:sp>
          <p:nvSpPr>
            <p:cNvPr id="70669" name="Rectangle 11"/>
            <p:cNvSpPr>
              <a:spLocks/>
            </p:cNvSpPr>
            <p:nvPr/>
          </p:nvSpPr>
          <p:spPr bwMode="auto">
            <a:xfrm>
              <a:off x="552" y="0"/>
              <a:ext cx="471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0" name="Rectangle 12"/>
            <p:cNvSpPr>
              <a:spLocks/>
            </p:cNvSpPr>
            <p:nvPr/>
          </p:nvSpPr>
          <p:spPr bwMode="auto">
            <a:xfrm>
              <a:off x="1076" y="495"/>
              <a:ext cx="471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XP</a:t>
              </a:r>
            </a:p>
          </p:txBody>
        </p:sp>
        <p:sp>
          <p:nvSpPr>
            <p:cNvPr id="70671" name="Rectangle 13"/>
            <p:cNvSpPr>
              <a:spLocks/>
            </p:cNvSpPr>
            <p:nvPr/>
          </p:nvSpPr>
          <p:spPr bwMode="auto">
            <a:xfrm>
              <a:off x="1076" y="0"/>
              <a:ext cx="471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2" name="Rectangle 14"/>
            <p:cNvSpPr>
              <a:spLocks/>
            </p:cNvSpPr>
            <p:nvPr/>
          </p:nvSpPr>
          <p:spPr bwMode="auto">
            <a:xfrm>
              <a:off x="1600" y="495"/>
              <a:ext cx="471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Win 7</a:t>
              </a:r>
              <a:endPara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70673" name="Rectangle 15"/>
            <p:cNvSpPr>
              <a:spLocks/>
            </p:cNvSpPr>
            <p:nvPr/>
          </p:nvSpPr>
          <p:spPr bwMode="auto">
            <a:xfrm>
              <a:off x="1600" y="0"/>
              <a:ext cx="471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4" name="Rectangle 16"/>
            <p:cNvSpPr>
              <a:spLocks/>
            </p:cNvSpPr>
            <p:nvPr/>
          </p:nvSpPr>
          <p:spPr bwMode="auto">
            <a:xfrm>
              <a:off x="2124" y="495"/>
              <a:ext cx="470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MacOS</a:t>
              </a:r>
            </a:p>
          </p:txBody>
        </p:sp>
        <p:sp>
          <p:nvSpPr>
            <p:cNvPr id="70675" name="Rectangle 17"/>
            <p:cNvSpPr>
              <a:spLocks/>
            </p:cNvSpPr>
            <p:nvPr/>
          </p:nvSpPr>
          <p:spPr bwMode="auto">
            <a:xfrm>
              <a:off x="2124" y="0"/>
              <a:ext cx="470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6" name="Oval 18"/>
            <p:cNvSpPr>
              <a:spLocks/>
            </p:cNvSpPr>
            <p:nvPr/>
          </p:nvSpPr>
          <p:spPr bwMode="auto">
            <a:xfrm>
              <a:off x="116" y="11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7" name="Oval 19"/>
            <p:cNvSpPr>
              <a:spLocks/>
            </p:cNvSpPr>
            <p:nvPr/>
          </p:nvSpPr>
          <p:spPr bwMode="auto">
            <a:xfrm>
              <a:off x="87" y="302"/>
              <a:ext cx="145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8" name="Oval 20"/>
            <p:cNvSpPr>
              <a:spLocks/>
            </p:cNvSpPr>
            <p:nvPr/>
          </p:nvSpPr>
          <p:spPr bwMode="auto">
            <a:xfrm>
              <a:off x="291" y="22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9" name="Oval 21"/>
            <p:cNvSpPr>
              <a:spLocks/>
            </p:cNvSpPr>
            <p:nvPr/>
          </p:nvSpPr>
          <p:spPr bwMode="auto">
            <a:xfrm>
              <a:off x="1338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0" name="Oval 22"/>
            <p:cNvSpPr>
              <a:spLocks/>
            </p:cNvSpPr>
            <p:nvPr/>
          </p:nvSpPr>
          <p:spPr bwMode="auto">
            <a:xfrm>
              <a:off x="640" y="11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1" name="Oval 23"/>
            <p:cNvSpPr>
              <a:spLocks/>
            </p:cNvSpPr>
            <p:nvPr/>
          </p:nvSpPr>
          <p:spPr bwMode="auto">
            <a:xfrm>
              <a:off x="814" y="247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2" name="Oval 24"/>
            <p:cNvSpPr>
              <a:spLocks/>
            </p:cNvSpPr>
            <p:nvPr/>
          </p:nvSpPr>
          <p:spPr bwMode="auto">
            <a:xfrm>
              <a:off x="611" y="302"/>
              <a:ext cx="145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3" name="Oval 25"/>
            <p:cNvSpPr>
              <a:spLocks/>
            </p:cNvSpPr>
            <p:nvPr/>
          </p:nvSpPr>
          <p:spPr bwMode="auto">
            <a:xfrm>
              <a:off x="1134" y="275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4" name="Oval 26"/>
            <p:cNvSpPr>
              <a:spLocks/>
            </p:cNvSpPr>
            <p:nvPr/>
          </p:nvSpPr>
          <p:spPr bwMode="auto">
            <a:xfrm>
              <a:off x="1746" y="137"/>
              <a:ext cx="145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5" name="Oval 27"/>
            <p:cNvSpPr>
              <a:spLocks/>
            </p:cNvSpPr>
            <p:nvPr/>
          </p:nvSpPr>
          <p:spPr bwMode="auto">
            <a:xfrm>
              <a:off x="1862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6" name="Oval 28"/>
            <p:cNvSpPr>
              <a:spLocks/>
            </p:cNvSpPr>
            <p:nvPr/>
          </p:nvSpPr>
          <p:spPr bwMode="auto">
            <a:xfrm>
              <a:off x="1658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7" name="Oval 29"/>
            <p:cNvSpPr>
              <a:spLocks/>
            </p:cNvSpPr>
            <p:nvPr/>
          </p:nvSpPr>
          <p:spPr bwMode="auto">
            <a:xfrm>
              <a:off x="2182" y="110"/>
              <a:ext cx="146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8" name="Oval 30"/>
            <p:cNvSpPr>
              <a:spLocks/>
            </p:cNvSpPr>
            <p:nvPr/>
          </p:nvSpPr>
          <p:spPr bwMode="auto">
            <a:xfrm>
              <a:off x="2386" y="22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9" name="Oval 31"/>
            <p:cNvSpPr>
              <a:spLocks/>
            </p:cNvSpPr>
            <p:nvPr/>
          </p:nvSpPr>
          <p:spPr bwMode="auto">
            <a:xfrm>
              <a:off x="2211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0" name="Rectangle 32"/>
            <p:cNvSpPr>
              <a:spLocks/>
            </p:cNvSpPr>
            <p:nvPr/>
          </p:nvSpPr>
          <p:spPr bwMode="auto">
            <a:xfrm>
              <a:off x="29" y="0"/>
              <a:ext cx="470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1" name="Rectangle 33"/>
            <p:cNvSpPr>
              <a:spLocks/>
            </p:cNvSpPr>
            <p:nvPr/>
          </p:nvSpPr>
          <p:spPr bwMode="auto">
            <a:xfrm>
              <a:off x="552" y="0"/>
              <a:ext cx="471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2" name="Rectangle 34"/>
            <p:cNvSpPr>
              <a:spLocks/>
            </p:cNvSpPr>
            <p:nvPr/>
          </p:nvSpPr>
          <p:spPr bwMode="auto">
            <a:xfrm>
              <a:off x="1076" y="0"/>
              <a:ext cx="471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3" name="Rectangle 35"/>
            <p:cNvSpPr>
              <a:spLocks/>
            </p:cNvSpPr>
            <p:nvPr/>
          </p:nvSpPr>
          <p:spPr bwMode="auto">
            <a:xfrm>
              <a:off x="1600" y="0"/>
              <a:ext cx="471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4" name="Rectangle 36"/>
            <p:cNvSpPr>
              <a:spLocks/>
            </p:cNvSpPr>
            <p:nvPr/>
          </p:nvSpPr>
          <p:spPr bwMode="auto">
            <a:xfrm>
              <a:off x="2124" y="0"/>
              <a:ext cx="470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5" name="Oval 37"/>
            <p:cNvSpPr>
              <a:spLocks/>
            </p:cNvSpPr>
            <p:nvPr/>
          </p:nvSpPr>
          <p:spPr bwMode="auto">
            <a:xfrm>
              <a:off x="1338" y="110"/>
              <a:ext cx="146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6" name="Oval 38"/>
            <p:cNvSpPr>
              <a:spLocks/>
            </p:cNvSpPr>
            <p:nvPr/>
          </p:nvSpPr>
          <p:spPr bwMode="auto">
            <a:xfrm>
              <a:off x="1134" y="8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Arquitetura Hosted Monitor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6200"/>
            <a:ext cx="8229600" cy="546100"/>
          </a:xfrm>
        </p:spPr>
        <p:txBody>
          <a:bodyPr rIns="132080"/>
          <a:lstStyle/>
          <a:p>
            <a:pPr eaLnBrk="1" hangingPunct="1">
              <a:spcBef>
                <a:spcPct val="0"/>
              </a:spcBef>
            </a:pPr>
            <a:r>
              <a:rPr lang="en-US" sz="2400"/>
              <a:t>Executa como uma aplicação em um SO existente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1066800" y="5981700"/>
            <a:ext cx="6870700" cy="533400"/>
          </a:xfrm>
          <a:prstGeom prst="rect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Hardware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4724400" y="4152900"/>
            <a:ext cx="3213100" cy="1676400"/>
          </a:xfrm>
          <a:prstGeom prst="rect">
            <a:avLst/>
          </a:prstGeom>
          <a:solidFill>
            <a:srgbClr val="C4BD97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Virtual Machine Monitor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800600" y="3390900"/>
            <a:ext cx="3060700" cy="609600"/>
          </a:xfrm>
          <a:prstGeom prst="rect">
            <a:avLst/>
          </a:prstGeom>
          <a:solidFill>
            <a:srgbClr val="EEECE1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Guest OS 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(Linux)</a:t>
            </a:r>
          </a:p>
        </p:txBody>
      </p:sp>
      <p:sp>
        <p:nvSpPr>
          <p:cNvPr id="71689" name="Rectangle 7"/>
          <p:cNvSpPr>
            <a:spLocks/>
          </p:cNvSpPr>
          <p:nvPr/>
        </p:nvSpPr>
        <p:spPr bwMode="auto">
          <a:xfrm>
            <a:off x="4800600" y="1943100"/>
            <a:ext cx="3060700" cy="1447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1066800" y="4152900"/>
            <a:ext cx="3136900" cy="1676400"/>
          </a:xfrm>
          <a:prstGeom prst="rect">
            <a:avLst/>
          </a:prstGeom>
          <a:solidFill>
            <a:srgbClr val="EEECE1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Host OS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Windows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XP)</a:t>
            </a:r>
          </a:p>
        </p:txBody>
      </p:sp>
      <p:sp>
        <p:nvSpPr>
          <p:cNvPr id="71691" name="Rectangle 9"/>
          <p:cNvSpPr>
            <a:spLocks/>
          </p:cNvSpPr>
          <p:nvPr/>
        </p:nvSpPr>
        <p:spPr bwMode="auto">
          <a:xfrm>
            <a:off x="1066800" y="1943100"/>
            <a:ext cx="3136900" cy="2209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2" name="Oval 10"/>
          <p:cNvSpPr>
            <a:spLocks/>
          </p:cNvSpPr>
          <p:nvPr/>
        </p:nvSpPr>
        <p:spPr bwMode="auto">
          <a:xfrm>
            <a:off x="5029200" y="2247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3" name="Oval 11"/>
          <p:cNvSpPr>
            <a:spLocks/>
          </p:cNvSpPr>
          <p:nvPr/>
        </p:nvSpPr>
        <p:spPr bwMode="auto">
          <a:xfrm>
            <a:off x="6248400" y="28575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4" name="Oval 12"/>
          <p:cNvSpPr>
            <a:spLocks/>
          </p:cNvSpPr>
          <p:nvPr/>
        </p:nvSpPr>
        <p:spPr bwMode="auto">
          <a:xfrm>
            <a:off x="5486400" y="27051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5" name="Oval 13"/>
          <p:cNvSpPr>
            <a:spLocks/>
          </p:cNvSpPr>
          <p:nvPr/>
        </p:nvSpPr>
        <p:spPr bwMode="auto">
          <a:xfrm>
            <a:off x="1219200" y="27051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6" name="Oval 14"/>
          <p:cNvSpPr>
            <a:spLocks/>
          </p:cNvSpPr>
          <p:nvPr/>
        </p:nvSpPr>
        <p:spPr bwMode="auto">
          <a:xfrm>
            <a:off x="1828800" y="28575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7" name="Rectangle 15"/>
          <p:cNvSpPr>
            <a:spLocks/>
          </p:cNvSpPr>
          <p:nvPr/>
        </p:nvSpPr>
        <p:spPr bwMode="auto">
          <a:xfrm>
            <a:off x="4800600" y="1943100"/>
            <a:ext cx="3060700" cy="20574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8" name="Rectangle 16"/>
          <p:cNvSpPr>
            <a:spLocks/>
          </p:cNvSpPr>
          <p:nvPr/>
        </p:nvSpPr>
        <p:spPr bwMode="auto">
          <a:xfrm>
            <a:off x="1066800" y="1943100"/>
            <a:ext cx="3136900" cy="38862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9" name="Oval 17"/>
          <p:cNvSpPr>
            <a:spLocks/>
          </p:cNvSpPr>
          <p:nvPr/>
        </p:nvSpPr>
        <p:spPr bwMode="auto">
          <a:xfrm>
            <a:off x="1371600" y="35433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0" name="Oval 18"/>
          <p:cNvSpPr>
            <a:spLocks/>
          </p:cNvSpPr>
          <p:nvPr/>
        </p:nvSpPr>
        <p:spPr bwMode="auto">
          <a:xfrm>
            <a:off x="1828800" y="2247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1" name="Line 19"/>
          <p:cNvSpPr>
            <a:spLocks noChangeShapeType="1"/>
          </p:cNvSpPr>
          <p:nvPr/>
        </p:nvSpPr>
        <p:spPr bwMode="auto">
          <a:xfrm rot="10800000" flipH="1">
            <a:off x="4494213" y="1865313"/>
            <a:ext cx="1587" cy="3965575"/>
          </a:xfrm>
          <a:prstGeom prst="line">
            <a:avLst/>
          </a:prstGeom>
          <a:noFill/>
          <a:ln w="127000">
            <a:solidFill>
              <a:srgbClr val="A5A5A5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2" name="Oval 20"/>
          <p:cNvSpPr>
            <a:spLocks/>
          </p:cNvSpPr>
          <p:nvPr/>
        </p:nvSpPr>
        <p:spPr bwMode="auto">
          <a:xfrm>
            <a:off x="1981200" y="34671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3" name="Rectangle 21"/>
          <p:cNvSpPr>
            <a:spLocks/>
          </p:cNvSpPr>
          <p:nvPr/>
        </p:nvSpPr>
        <p:spPr bwMode="auto">
          <a:xfrm>
            <a:off x="2590800" y="2324100"/>
            <a:ext cx="1384300" cy="1600200"/>
          </a:xfrm>
          <a:prstGeom prst="rect">
            <a:avLst/>
          </a:prstGeom>
          <a:solidFill>
            <a:srgbClr val="C4BD97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User App</a:t>
            </a:r>
          </a:p>
        </p:txBody>
      </p:sp>
      <p:sp>
        <p:nvSpPr>
          <p:cNvPr id="49174" name="Rectangle 22"/>
          <p:cNvSpPr>
            <a:spLocks/>
          </p:cNvSpPr>
          <p:nvPr/>
        </p:nvSpPr>
        <p:spPr bwMode="auto">
          <a:xfrm>
            <a:off x="2895600" y="4305300"/>
            <a:ext cx="1003300" cy="1143000"/>
          </a:xfrm>
          <a:prstGeom prst="rect">
            <a:avLst/>
          </a:prstGeom>
          <a:solidFill>
            <a:srgbClr val="C4BD97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Kernel Module</a:t>
            </a:r>
          </a:p>
        </p:txBody>
      </p:sp>
      <p:sp>
        <p:nvSpPr>
          <p:cNvPr id="71705" name="Oval 23"/>
          <p:cNvSpPr>
            <a:spLocks/>
          </p:cNvSpPr>
          <p:nvPr/>
        </p:nvSpPr>
        <p:spPr bwMode="auto">
          <a:xfrm>
            <a:off x="7086600" y="2628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6" name="Oval 24"/>
          <p:cNvSpPr>
            <a:spLocks/>
          </p:cNvSpPr>
          <p:nvPr/>
        </p:nvSpPr>
        <p:spPr bwMode="auto">
          <a:xfrm>
            <a:off x="6172200" y="2247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Hipervisor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3124200" y="5562600"/>
            <a:ext cx="3365500" cy="533400"/>
          </a:xfrm>
          <a:prstGeom prst="rect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Hardware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3200400" y="4953000"/>
            <a:ext cx="3136900" cy="381000"/>
          </a:xfrm>
          <a:prstGeom prst="rect">
            <a:avLst/>
          </a:prstGeom>
          <a:solidFill>
            <a:srgbClr val="DDD9C3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Hypervisor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3200400" y="3886200"/>
            <a:ext cx="3136900" cy="609600"/>
          </a:xfrm>
          <a:prstGeom prst="rect">
            <a:avLst/>
          </a:prstGeom>
          <a:solidFill>
            <a:srgbClr val="EEECE1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Operating System</a:t>
            </a:r>
          </a:p>
        </p:txBody>
      </p:sp>
      <p:grpSp>
        <p:nvGrpSpPr>
          <p:cNvPr id="72712" name="Group 6"/>
          <p:cNvGrpSpPr>
            <a:grpSpLocks/>
          </p:cNvGrpSpPr>
          <p:nvPr/>
        </p:nvGrpSpPr>
        <p:grpSpPr bwMode="auto">
          <a:xfrm>
            <a:off x="3200400" y="1371600"/>
            <a:ext cx="3136900" cy="2057400"/>
            <a:chOff x="0" y="0"/>
            <a:chExt cx="1976" cy="1296"/>
          </a:xfrm>
        </p:grpSpPr>
        <p:sp>
          <p:nvSpPr>
            <p:cNvPr id="72722" name="Rectangle 7"/>
            <p:cNvSpPr>
              <a:spLocks/>
            </p:cNvSpPr>
            <p:nvPr/>
          </p:nvSpPr>
          <p:spPr bwMode="auto">
            <a:xfrm>
              <a:off x="0" y="0"/>
              <a:ext cx="1976" cy="12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3" name="Oval 8"/>
            <p:cNvSpPr>
              <a:spLocks/>
            </p:cNvSpPr>
            <p:nvPr/>
          </p:nvSpPr>
          <p:spPr bwMode="auto">
            <a:xfrm>
              <a:off x="589" y="624"/>
              <a:ext cx="247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4" name="Oval 9"/>
            <p:cNvSpPr>
              <a:spLocks/>
            </p:cNvSpPr>
            <p:nvPr/>
          </p:nvSpPr>
          <p:spPr bwMode="auto">
            <a:xfrm>
              <a:off x="935" y="912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5" name="Oval 10"/>
            <p:cNvSpPr>
              <a:spLocks/>
            </p:cNvSpPr>
            <p:nvPr/>
          </p:nvSpPr>
          <p:spPr bwMode="auto">
            <a:xfrm>
              <a:off x="197" y="912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6" name="Oval 11"/>
            <p:cNvSpPr>
              <a:spLocks/>
            </p:cNvSpPr>
            <p:nvPr/>
          </p:nvSpPr>
          <p:spPr bwMode="auto">
            <a:xfrm>
              <a:off x="1033" y="432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7" name="Oval 12"/>
            <p:cNvSpPr>
              <a:spLocks/>
            </p:cNvSpPr>
            <p:nvPr/>
          </p:nvSpPr>
          <p:spPr bwMode="auto">
            <a:xfrm>
              <a:off x="1378" y="816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8" name="Oval 13"/>
            <p:cNvSpPr>
              <a:spLocks/>
            </p:cNvSpPr>
            <p:nvPr/>
          </p:nvSpPr>
          <p:spPr bwMode="auto">
            <a:xfrm>
              <a:off x="246" y="384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9" name="Oval 14"/>
            <p:cNvSpPr>
              <a:spLocks/>
            </p:cNvSpPr>
            <p:nvPr/>
          </p:nvSpPr>
          <p:spPr bwMode="auto">
            <a:xfrm>
              <a:off x="689" y="96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0" name="Oval 15"/>
            <p:cNvSpPr>
              <a:spLocks/>
            </p:cNvSpPr>
            <p:nvPr/>
          </p:nvSpPr>
          <p:spPr bwMode="auto">
            <a:xfrm>
              <a:off x="1476" y="239"/>
              <a:ext cx="246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13" name="Line 16"/>
          <p:cNvSpPr>
            <a:spLocks noChangeShapeType="1"/>
          </p:cNvSpPr>
          <p:nvPr/>
        </p:nvSpPr>
        <p:spPr bwMode="auto">
          <a:xfrm>
            <a:off x="3048000" y="3657600"/>
            <a:ext cx="4267200" cy="1588"/>
          </a:xfrm>
          <a:prstGeom prst="lin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Line 17"/>
          <p:cNvSpPr>
            <a:spLocks noChangeShapeType="1"/>
          </p:cNvSpPr>
          <p:nvPr/>
        </p:nvSpPr>
        <p:spPr bwMode="auto">
          <a:xfrm>
            <a:off x="3048000" y="4724400"/>
            <a:ext cx="4267200" cy="1588"/>
          </a:xfrm>
          <a:prstGeom prst="lin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4" name="Rectangle 18"/>
          <p:cNvSpPr>
            <a:spLocks/>
          </p:cNvSpPr>
          <p:nvPr/>
        </p:nvSpPr>
        <p:spPr bwMode="auto">
          <a:xfrm>
            <a:off x="6400800" y="3810000"/>
            <a:ext cx="1054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Virtual Kernel</a:t>
            </a:r>
            <a:endParaRPr lang="en-US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Mode</a:t>
            </a:r>
          </a:p>
        </p:txBody>
      </p:sp>
      <p:sp>
        <p:nvSpPr>
          <p:cNvPr id="50195" name="Rectangle 19"/>
          <p:cNvSpPr>
            <a:spLocks/>
          </p:cNvSpPr>
          <p:nvPr/>
        </p:nvSpPr>
        <p:spPr bwMode="auto">
          <a:xfrm>
            <a:off x="6375400" y="4876800"/>
            <a:ext cx="7762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Monitor</a:t>
            </a:r>
            <a:endParaRPr lang="en-US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Mode</a:t>
            </a:r>
          </a:p>
        </p:txBody>
      </p:sp>
      <p:sp>
        <p:nvSpPr>
          <p:cNvPr id="50196" name="Rectangle 20"/>
          <p:cNvSpPr>
            <a:spLocks/>
          </p:cNvSpPr>
          <p:nvPr/>
        </p:nvSpPr>
        <p:spPr bwMode="auto">
          <a:xfrm>
            <a:off x="6407150" y="2057400"/>
            <a:ext cx="1054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Virtual User</a:t>
            </a:r>
            <a:endParaRPr lang="en-US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Mode</a:t>
            </a:r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H="1">
            <a:off x="2601913" y="1357313"/>
            <a:ext cx="0" cy="32146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2606675" y="4878388"/>
            <a:ext cx="0" cy="5302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23"/>
          <p:cNvSpPr>
            <a:spLocks/>
          </p:cNvSpPr>
          <p:nvPr/>
        </p:nvSpPr>
        <p:spPr bwMode="auto">
          <a:xfrm>
            <a:off x="1638300" y="2806700"/>
            <a:ext cx="8128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User mode</a:t>
            </a:r>
          </a:p>
        </p:txBody>
      </p:sp>
      <p:sp>
        <p:nvSpPr>
          <p:cNvPr id="50200" name="Rectangle 24"/>
          <p:cNvSpPr>
            <a:spLocks/>
          </p:cNvSpPr>
          <p:nvPr/>
        </p:nvSpPr>
        <p:spPr bwMode="auto">
          <a:xfrm>
            <a:off x="1574800" y="4838700"/>
            <a:ext cx="9271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Kernel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4" grpId="0" autoUpdateAnimBg="0"/>
      <p:bldP spid="50195" grpId="0" autoUpdateAnimBg="0"/>
      <p:bldP spid="50196" grpId="0" autoUpdateAnimBg="0"/>
      <p:bldP spid="50197" grpId="0" animBg="1"/>
      <p:bldP spid="50198" grpId="0" animBg="1"/>
      <p:bldP spid="50199" grpId="0" autoUpdateAnimBg="0"/>
      <p:bldP spid="5020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Ex.: Cloud Computing</a:t>
            </a:r>
            <a:endParaRPr lang="en-US" dirty="0"/>
          </a:p>
        </p:txBody>
      </p:sp>
      <p:sp>
        <p:nvSpPr>
          <p:cNvPr id="6" name="Retângulo de cantos arredondados 17"/>
          <p:cNvSpPr/>
          <p:nvPr/>
        </p:nvSpPr>
        <p:spPr bwMode="auto">
          <a:xfrm rot="16200000">
            <a:off x="179512" y="1740148"/>
            <a:ext cx="2304256" cy="20162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FF0000"/>
                </a:solidFill>
                <a:latin typeface="Arial" charset="0"/>
              </a:rPr>
              <a:t>Pool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Retângulo de cantos arredondados 4"/>
          <p:cNvSpPr/>
          <p:nvPr/>
        </p:nvSpPr>
        <p:spPr bwMode="auto">
          <a:xfrm>
            <a:off x="2987825" y="5124523"/>
            <a:ext cx="4968552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Hipervisor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8" name="Retângulo de cantos arredondados 5"/>
          <p:cNvSpPr/>
          <p:nvPr/>
        </p:nvSpPr>
        <p:spPr bwMode="auto">
          <a:xfrm>
            <a:off x="2987825" y="5772595"/>
            <a:ext cx="4968552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</a:p>
        </p:txBody>
      </p:sp>
      <p:sp>
        <p:nvSpPr>
          <p:cNvPr id="9" name="Retângulo de cantos arredondados 7"/>
          <p:cNvSpPr/>
          <p:nvPr/>
        </p:nvSpPr>
        <p:spPr bwMode="auto">
          <a:xfrm>
            <a:off x="2987825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10" name="Retângulo de cantos arredondados 8"/>
          <p:cNvSpPr/>
          <p:nvPr/>
        </p:nvSpPr>
        <p:spPr bwMode="auto">
          <a:xfrm>
            <a:off x="4283969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11" name="Retângulo de cantos arredondados 9"/>
          <p:cNvSpPr/>
          <p:nvPr/>
        </p:nvSpPr>
        <p:spPr bwMode="auto">
          <a:xfrm>
            <a:off x="5580113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12" name="Retângulo de cantos arredondados 10"/>
          <p:cNvSpPr/>
          <p:nvPr/>
        </p:nvSpPr>
        <p:spPr bwMode="auto">
          <a:xfrm>
            <a:off x="6876257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14" name="Retângulo de cantos arredondados 14"/>
          <p:cNvSpPr/>
          <p:nvPr/>
        </p:nvSpPr>
        <p:spPr bwMode="auto">
          <a:xfrm>
            <a:off x="467544" y="3108300"/>
            <a:ext cx="108012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15" name="Retângulo de cantos arredondados 15"/>
          <p:cNvSpPr/>
          <p:nvPr/>
        </p:nvSpPr>
        <p:spPr bwMode="auto">
          <a:xfrm>
            <a:off x="467544" y="2532236"/>
            <a:ext cx="108012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16" name="Retângulo de cantos arredondados 16"/>
          <p:cNvSpPr/>
          <p:nvPr/>
        </p:nvSpPr>
        <p:spPr bwMode="auto">
          <a:xfrm>
            <a:off x="467544" y="1956172"/>
            <a:ext cx="108012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VM</a:t>
            </a:r>
          </a:p>
        </p:txBody>
      </p:sp>
      <p:sp>
        <p:nvSpPr>
          <p:cNvPr id="17" name="Seta em curva para baixo 20"/>
          <p:cNvSpPr/>
          <p:nvPr/>
        </p:nvSpPr>
        <p:spPr bwMode="auto">
          <a:xfrm rot="1980740">
            <a:off x="3275006" y="2163480"/>
            <a:ext cx="3312368" cy="1368152"/>
          </a:xfrm>
          <a:prstGeom prst="curvedDownArrow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2971800"/>
            <a:ext cx="162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Sob </a:t>
            </a:r>
            <a:r>
              <a:rPr lang="en-US" dirty="0" err="1" smtClean="0"/>
              <a:t>demanda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SO: Interface de Usuário - Shell</a:t>
            </a:r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2338388"/>
            <a:ext cx="63627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rrowheads="1"/>
          </p:cNvPicPr>
          <p:nvPr/>
        </p:nvPicPr>
        <p:blipFill>
          <a:blip r:embed="rId4"/>
          <a:srcRect l="27756" t="4198" r="4723" b="23622"/>
          <a:stretch>
            <a:fillRect/>
          </a:stretch>
        </p:blipFill>
        <p:spPr bwMode="auto">
          <a:xfrm>
            <a:off x="6561138" y="2924175"/>
            <a:ext cx="254793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/>
          </p:cNvSpPr>
          <p:nvPr/>
        </p:nvSpPr>
        <p:spPr bwMode="auto">
          <a:xfrm>
            <a:off x="6588125" y="3727450"/>
            <a:ext cx="1800225" cy="360363"/>
          </a:xfrm>
          <a:prstGeom prst="rect">
            <a:avLst/>
          </a:prstGeom>
          <a:solidFill>
            <a:srgbClr val="FF9933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/>
          <p:cNvSpPr>
            <a:spLocks/>
          </p:cNvSpPr>
          <p:nvPr/>
        </p:nvSpPr>
        <p:spPr bwMode="auto">
          <a:xfrm rot="-5400000">
            <a:off x="5111750" y="3824288"/>
            <a:ext cx="2736850" cy="215900"/>
          </a:xfrm>
          <a:custGeom>
            <a:avLst/>
            <a:gdLst>
              <a:gd name="T0" fmla="*/ 173387683 w 21600"/>
              <a:gd name="T1" fmla="*/ 107900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9548" y="21600"/>
                </a:lnTo>
                <a:lnTo>
                  <a:pt x="12052" y="21600"/>
                </a:lnTo>
                <a:lnTo>
                  <a:pt x="2160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9933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/>
              <a:t>SO: Interface de Usuário - GUI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16652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rrowheads="1"/>
          </p:cNvPicPr>
          <p:nvPr/>
        </p:nvPicPr>
        <p:blipFill>
          <a:blip r:embed="rId4"/>
          <a:srcRect l="27756" t="4198" r="4723" b="23622"/>
          <a:stretch>
            <a:fillRect/>
          </a:stretch>
        </p:blipFill>
        <p:spPr bwMode="auto">
          <a:xfrm>
            <a:off x="6561138" y="2924175"/>
            <a:ext cx="254793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/>
          </p:cNvSpPr>
          <p:nvPr/>
        </p:nvSpPr>
        <p:spPr bwMode="auto">
          <a:xfrm>
            <a:off x="6588125" y="3727450"/>
            <a:ext cx="1800225" cy="360363"/>
          </a:xfrm>
          <a:prstGeom prst="rect">
            <a:avLst/>
          </a:prstGeom>
          <a:solidFill>
            <a:srgbClr val="FF9933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 rot="-5400000">
            <a:off x="4174332" y="3750468"/>
            <a:ext cx="4464050" cy="360363"/>
          </a:xfrm>
          <a:custGeom>
            <a:avLst/>
            <a:gdLst>
              <a:gd name="T0" fmla="*/ 461290333 w 21600"/>
              <a:gd name="T1" fmla="*/ 3006061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10016" y="21600"/>
                </a:lnTo>
                <a:lnTo>
                  <a:pt x="11584" y="21600"/>
                </a:lnTo>
                <a:lnTo>
                  <a:pt x="2160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9933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3963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200" dirty="0" err="1" smtClean="0"/>
              <a:t>Gerenciador</a:t>
            </a:r>
            <a:r>
              <a:rPr lang="en-US" sz="3200" dirty="0" smtClean="0"/>
              <a:t> </a:t>
            </a:r>
            <a:r>
              <a:rPr lang="en-US" sz="3200" dirty="0"/>
              <a:t>de </a:t>
            </a:r>
            <a:r>
              <a:rPr lang="en-US" sz="3200" dirty="0" err="1"/>
              <a:t>Recursos</a:t>
            </a:r>
            <a:endParaRPr 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buClr>
                <a:schemeClr val="tx1"/>
              </a:buClr>
            </a:pPr>
            <a:r>
              <a:rPr lang="en-US" sz="2800" dirty="0" err="1">
                <a:solidFill>
                  <a:srgbClr val="FF0000"/>
                </a:solidFill>
              </a:rPr>
              <a:t>Gerencia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e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protege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memória</a:t>
            </a:r>
            <a:r>
              <a:rPr lang="en-US" sz="2800" dirty="0"/>
              <a:t>, </a:t>
            </a:r>
            <a:r>
              <a:rPr lang="en-US" sz="2800" dirty="0" err="1"/>
              <a:t>dispositivos</a:t>
            </a:r>
            <a:r>
              <a:rPr lang="en-US" sz="2800" dirty="0"/>
              <a:t> de E/S </a:t>
            </a:r>
            <a:r>
              <a:rPr lang="en-US" sz="2800" dirty="0" err="1"/>
              <a:t>e</a:t>
            </a:r>
            <a:r>
              <a:rPr lang="en-US" sz="2800" dirty="0"/>
              <a:t> </a:t>
            </a:r>
            <a:r>
              <a:rPr lang="en-US" sz="2800" dirty="0" err="1"/>
              <a:t>outros</a:t>
            </a:r>
            <a:r>
              <a:rPr lang="en-US" sz="2800" dirty="0"/>
              <a:t> </a:t>
            </a:r>
            <a:r>
              <a:rPr lang="en-US" sz="2800" dirty="0" err="1"/>
              <a:t>recursos</a:t>
            </a:r>
            <a:r>
              <a:rPr lang="en-US" sz="2800" dirty="0"/>
              <a:t> (hardware)</a:t>
            </a:r>
          </a:p>
          <a:p>
            <a:pPr eaLnBrk="1" hangingPunct="1"/>
            <a:r>
              <a:rPr lang="en-US" sz="2800" dirty="0" err="1"/>
              <a:t>Permite</a:t>
            </a:r>
            <a:r>
              <a:rPr lang="en-US" sz="2800" dirty="0"/>
              <a:t> </a:t>
            </a:r>
            <a:r>
              <a:rPr lang="en-US" sz="2800" dirty="0" err="1"/>
              <a:t>o</a:t>
            </a:r>
            <a:r>
              <a:rPr lang="en-US" sz="2800" dirty="0"/>
              <a:t> </a:t>
            </a:r>
            <a:r>
              <a:rPr lang="en-US" sz="2800" dirty="0" err="1"/>
              <a:t>compartilhamento</a:t>
            </a:r>
            <a:r>
              <a:rPr lang="en-US" sz="2800" dirty="0"/>
              <a:t> (</a:t>
            </a:r>
            <a:r>
              <a:rPr lang="en-US" sz="2800" dirty="0" err="1"/>
              <a:t>multiplexação</a:t>
            </a:r>
            <a:r>
              <a:rPr lang="en-US" sz="2800" dirty="0"/>
              <a:t>) de </a:t>
            </a:r>
            <a:r>
              <a:rPr lang="en-US" sz="2800" dirty="0" err="1"/>
              <a:t>recursos</a:t>
            </a:r>
            <a:endParaRPr lang="en-US" sz="2800" dirty="0"/>
          </a:p>
          <a:p>
            <a:pPr marL="782638" lvl="1" eaLnBrk="1" hangingPunct="1"/>
            <a:r>
              <a:rPr lang="en-US" sz="2400" dirty="0"/>
              <a:t>no tempo (time-sharing)</a:t>
            </a:r>
          </a:p>
          <a:p>
            <a:pPr marL="1182688" lvl="2" eaLnBrk="1" hangingPunct="1"/>
            <a:r>
              <a:rPr lang="en-US" sz="2000" dirty="0"/>
              <a:t>Ex.: </a:t>
            </a:r>
            <a:r>
              <a:rPr lang="en-US" sz="2000" dirty="0" err="1"/>
              <a:t>múltiplos</a:t>
            </a:r>
            <a:r>
              <a:rPr lang="en-US" sz="2000" dirty="0"/>
              <a:t> </a:t>
            </a:r>
            <a:r>
              <a:rPr lang="en-US" sz="2000" dirty="0" err="1"/>
              <a:t>programas</a:t>
            </a:r>
            <a:r>
              <a:rPr lang="en-US" sz="2000" dirty="0"/>
              <a:t> </a:t>
            </a:r>
            <a:r>
              <a:rPr lang="en-US" sz="2000" dirty="0" err="1"/>
              <a:t>compartilham</a:t>
            </a:r>
            <a:r>
              <a:rPr lang="en-US" sz="2000" dirty="0"/>
              <a:t> </a:t>
            </a:r>
            <a:r>
              <a:rPr lang="en-US" sz="2000" dirty="0" err="1"/>
              <a:t>o</a:t>
            </a:r>
            <a:r>
              <a:rPr lang="en-US" sz="2000" dirty="0"/>
              <a:t> </a:t>
            </a:r>
            <a:r>
              <a:rPr lang="en-US" sz="2000" dirty="0" err="1"/>
              <a:t>processador</a:t>
            </a:r>
            <a:r>
              <a:rPr lang="en-US" sz="2000" dirty="0"/>
              <a:t> (</a:t>
            </a:r>
            <a:r>
              <a:rPr lang="en-US" sz="2000" dirty="0" err="1"/>
              <a:t>executam</a:t>
            </a:r>
            <a:r>
              <a:rPr lang="en-US" sz="2000" dirty="0"/>
              <a:t>)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mesmo</a:t>
            </a:r>
            <a:r>
              <a:rPr lang="en-US" sz="2000" dirty="0"/>
              <a:t> tempo</a:t>
            </a:r>
          </a:p>
          <a:p>
            <a:pPr marL="782638" lvl="1" eaLnBrk="1" hangingPunct="1"/>
            <a:r>
              <a:rPr lang="en-US" sz="2400" dirty="0"/>
              <a:t>no </a:t>
            </a:r>
            <a:r>
              <a:rPr lang="en-US" sz="2400" dirty="0" err="1"/>
              <a:t>espaço</a:t>
            </a:r>
            <a:endParaRPr lang="en-US" sz="2400" dirty="0"/>
          </a:p>
          <a:p>
            <a:pPr marL="1182688" lvl="2" eaLnBrk="1" hangingPunct="1"/>
            <a:r>
              <a:rPr lang="en-US" sz="2000" dirty="0"/>
              <a:t>Ex.:</a:t>
            </a:r>
            <a:r>
              <a:rPr lang="en-US" sz="2000" dirty="0" smtClean="0"/>
              <a:t> dados </a:t>
            </a:r>
            <a:r>
              <a:rPr lang="en-US" sz="2000" dirty="0"/>
              <a:t>de </a:t>
            </a:r>
            <a:r>
              <a:rPr lang="en-US" sz="2000" dirty="0" err="1"/>
              <a:t>diferentes</a:t>
            </a:r>
            <a:r>
              <a:rPr lang="en-US" sz="2000" dirty="0"/>
              <a:t> </a:t>
            </a:r>
            <a:r>
              <a:rPr lang="en-US" sz="2000" dirty="0" err="1"/>
              <a:t>usuários/arquivos</a:t>
            </a:r>
            <a:r>
              <a:rPr lang="en-US" sz="2000" dirty="0"/>
              <a:t> </a:t>
            </a:r>
            <a:r>
              <a:rPr lang="en-US" sz="2000" dirty="0" err="1"/>
              <a:t>compartilhem</a:t>
            </a:r>
            <a:r>
              <a:rPr lang="en-US" sz="2000" dirty="0"/>
              <a:t> </a:t>
            </a:r>
            <a:r>
              <a:rPr lang="en-US" sz="2000" dirty="0" err="1"/>
              <a:t>o</a:t>
            </a:r>
            <a:r>
              <a:rPr lang="en-US" sz="2000" dirty="0"/>
              <a:t> </a:t>
            </a:r>
            <a:r>
              <a:rPr lang="en-US" sz="2000" dirty="0" err="1"/>
              <a:t>espaço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disco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791200" y="4419600"/>
            <a:ext cx="2514600" cy="609600"/>
          </a:xfrm>
          <a:prstGeom prst="roundRect">
            <a:avLst/>
          </a:prstGeom>
          <a:solidFill>
            <a:srgbClr val="6600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small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Exemplos</a:t>
            </a:r>
            <a:r>
              <a:rPr kumimoji="0" lang="en-US" sz="2400" b="1" i="0" u="none" strike="noStrike" cap="small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????</a:t>
            </a:r>
            <a:endParaRPr kumimoji="0" lang="en-US" sz="2400" b="1" i="0" u="none" strike="noStrike" cap="small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5C77-B3E3-974D-9E9B-3A9F8C2647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514600"/>
            <a:ext cx="7314823" cy="9079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5200" b="1" dirty="0" smtClean="0">
                <a:solidFill>
                  <a:srgbClr val="0000FF"/>
                </a:solidFill>
                <a:latin typeface="Braggadocio"/>
                <a:cs typeface="Braggadocio"/>
              </a:rPr>
              <a:t>Software </a:t>
            </a:r>
            <a:r>
              <a:rPr lang="en-US" sz="5200" b="1" dirty="0" err="1" smtClean="0">
                <a:solidFill>
                  <a:srgbClr val="0000FF"/>
                </a:solidFill>
                <a:latin typeface="Braggadocio"/>
                <a:cs typeface="Braggadocio"/>
              </a:rPr>
              <a:t>Básico</a:t>
            </a:r>
            <a:endParaRPr lang="en-US" sz="52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</p:spTree>
    <p:extLst>
      <p:ext uri="{BB962C8B-B14F-4D97-AF65-F5344CB8AC3E}">
        <p14:creationId xmlns:p14="http://schemas.microsoft.com/office/powerpoint/2010/main" val="2978081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Verdana"/>
        <a:ea typeface="ヒラギノ角ゴ ProN W6"/>
        <a:cs typeface="ヒラギノ角ゴ ProN W6"/>
      </a:majorFont>
      <a:minorFont>
        <a:latin typeface="Lucida Sans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n200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n2008">
      <a:majorFont>
        <a:latin typeface="Verdana"/>
        <a:ea typeface="ヒラギノ角ゴ ProN W6"/>
        <a:cs typeface="ヒラギノ角ゴ ProN W6"/>
      </a:majorFont>
      <a:minorFont>
        <a:latin typeface="Lucida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CIn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Pages>0</Pages>
  <Words>2091</Words>
  <Characters>0</Characters>
  <Application>Microsoft Office PowerPoint</Application>
  <PresentationFormat>Apresentação na tela (4:3)</PresentationFormat>
  <Lines>0</Lines>
  <Paragraphs>510</Paragraphs>
  <Slides>54</Slides>
  <Notes>2</Notes>
  <HiddenSlides>8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54</vt:i4>
      </vt:variant>
    </vt:vector>
  </HeadingPairs>
  <TitlesOfParts>
    <vt:vector size="56" baseType="lpstr">
      <vt:lpstr>Title &amp; Subtitle</vt:lpstr>
      <vt:lpstr>CIn2008</vt:lpstr>
      <vt:lpstr>OCSO</vt:lpstr>
      <vt:lpstr>Apresentação do PowerPoint</vt:lpstr>
      <vt:lpstr>Um Sistema Operacional</vt:lpstr>
      <vt:lpstr>Sistema Computacional em Camadas</vt:lpstr>
      <vt:lpstr>Máquina Estendida</vt:lpstr>
      <vt:lpstr>SO: Interface de Usuário - Shell</vt:lpstr>
      <vt:lpstr>SO: Interface de Usuário - GUI</vt:lpstr>
      <vt:lpstr>Gerenciador de Recursos</vt:lpstr>
      <vt:lpstr>Apresentação do PowerPoint</vt:lpstr>
      <vt:lpstr>Software Básico [A. Raposo e M. Endler, PUC-Rio, 2008]</vt:lpstr>
      <vt:lpstr>Gerando um executável</vt:lpstr>
      <vt:lpstr>Gerando um executável</vt:lpstr>
      <vt:lpstr>Gerando um executável</vt:lpstr>
      <vt:lpstr>Gerando um executável</vt:lpstr>
      <vt:lpstr>Apresentação do PowerPoint</vt:lpstr>
      <vt:lpstr>Um pouco de um computador típico</vt:lpstr>
      <vt:lpstr>CPU: Central Processing Unit</vt:lpstr>
      <vt:lpstr>Barramentos e Dispositivos de E/S</vt:lpstr>
      <vt:lpstr>Memória</vt:lpstr>
      <vt:lpstr>Hierarquia de Memória</vt:lpstr>
      <vt:lpstr>Chips Multithreaded e Multicore</vt:lpstr>
      <vt:lpstr>Apresentação do PowerPoint</vt:lpstr>
      <vt:lpstr>Processo</vt:lpstr>
      <vt:lpstr>Programa em execução</vt:lpstr>
      <vt:lpstr>Programa em execução</vt:lpstr>
      <vt:lpstr>Mais de um programa em execução</vt:lpstr>
      <vt:lpstr>Processos Comunicantes</vt:lpstr>
      <vt:lpstr>Sistemas Distribuídos</vt:lpstr>
      <vt:lpstr>Resumo até aqui</vt:lpstr>
      <vt:lpstr>Organização de Computadores e Sistemas Operacionais</vt:lpstr>
      <vt:lpstr>História dos Sistemas Operacionais</vt:lpstr>
      <vt:lpstr>História dos Sistemas Operacionais</vt:lpstr>
      <vt:lpstr>História dos Sistemas Operacionais</vt:lpstr>
      <vt:lpstr>Diversidade de Sistemas Operacionais</vt:lpstr>
      <vt:lpstr>Estruturação de Sistemas Operacionais</vt:lpstr>
      <vt:lpstr>Estrutura de Sistemas  Operacionais: Sistema Monolítico</vt:lpstr>
      <vt:lpstr>Estrutura de Sistemas Operacionais: Sistema em Camadas</vt:lpstr>
      <vt:lpstr>Estrutura de Sistemas Operacionais: Sistema em Camadas</vt:lpstr>
      <vt:lpstr>Camadas em Linux</vt:lpstr>
      <vt:lpstr>Arquitetura Linux - Outra Visão</vt:lpstr>
      <vt:lpstr>Linux Kernel: Relacionamentos</vt:lpstr>
      <vt:lpstr>Android em Camadas</vt:lpstr>
      <vt:lpstr>Estrutura de Sistemas Operacionais: Cliente-Servidor</vt:lpstr>
      <vt:lpstr>Estrutura de Sistemas Operacionais: Cliente-Servidor (2)</vt:lpstr>
      <vt:lpstr>História dos Sistemas Operacionais</vt:lpstr>
      <vt:lpstr>História dos Sistemas Operacionais</vt:lpstr>
      <vt:lpstr>Diversidade de Sistemas Operacionais</vt:lpstr>
      <vt:lpstr>Estruturação de Sistemas Operacionais</vt:lpstr>
      <vt:lpstr>Estrutura de Sistemas Operacionais: Máquina Virtual (Virtualização)</vt:lpstr>
      <vt:lpstr>Tipos de Virtualização</vt:lpstr>
      <vt:lpstr>Arquiteturas de VMM de Sistema</vt:lpstr>
      <vt:lpstr>Arquitetura Hosted Monitor</vt:lpstr>
      <vt:lpstr>Hipervisor</vt:lpstr>
      <vt:lpstr>Ex.: Cloud Computing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Infra-Estrutura de Software www.cin.ufpe.br/~if677 </dc:title>
  <dc:subject/>
  <dc:creator>Carlos André Guimarães Ferraz</dc:creator>
  <cp:keywords/>
  <dc:description/>
  <cp:lastModifiedBy>Sergio Cavalcante</cp:lastModifiedBy>
  <cp:revision>56</cp:revision>
  <dcterms:created xsi:type="dcterms:W3CDTF">2011-08-22T19:51:02Z</dcterms:created>
  <dcterms:modified xsi:type="dcterms:W3CDTF">2014-04-15T00:59:57Z</dcterms:modified>
</cp:coreProperties>
</file>