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59" r:id="rId4"/>
    <p:sldId id="258" r:id="rId5"/>
    <p:sldId id="276" r:id="rId6"/>
    <p:sldId id="264" r:id="rId7"/>
    <p:sldId id="277" r:id="rId8"/>
    <p:sldId id="265" r:id="rId9"/>
    <p:sldId id="278" r:id="rId10"/>
    <p:sldId id="266" r:id="rId11"/>
    <p:sldId id="272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C53AC-FDEE-1842-A6E8-61DF2B61E567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55524-9269-AE4A-B726-145A6576914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12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C6CFC-FE4D-E343-8523-5E1F8CB5461C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F4A79-1041-F946-A3B7-8FDA49FC6A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2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4E49A-433B-4732-A239-15A8B8ABC376}" type="slidenum">
              <a:rPr lang="pt-BR" smtClean="0">
                <a:latin typeface="Arial" pitchFamily="34" charset="0"/>
              </a:rPr>
              <a:pPr/>
              <a:t>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D0398-FB16-C24B-82DB-EBF5735D2AB9}" type="slidenum">
              <a:rPr lang="pt-BR"/>
              <a:pPr/>
              <a:t>8</a:t>
            </a:fld>
            <a:endParaRPr lang="pt-B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8E8566-2DCE-42C7-978D-A868100DEEC9}" type="slidenum">
              <a:rPr lang="pt-BR" smtClean="0">
                <a:latin typeface="Arial" pitchFamily="34" charset="0"/>
              </a:rPr>
              <a:pPr/>
              <a:t>9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AC94A2-5F7E-C04A-BFDC-60DC03AF99FF}" type="slidenum">
              <a:rPr lang="pt-BR"/>
              <a:pPr/>
              <a:t>10</a:t>
            </a:fld>
            <a:endParaRPr lang="pt-B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4A4E1-7B55-BA4F-8E6A-7463FC8AFF80}" type="slidenum">
              <a:rPr lang="pt-BR"/>
              <a:pPr/>
              <a:t>12</a:t>
            </a:fld>
            <a:endParaRPr lang="pt-B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81D6C-C359-4C4A-914A-E5CC65A15AE8}" type="slidenum">
              <a:rPr lang="pt-BR"/>
              <a:pPr/>
              <a:t>13</a:t>
            </a:fld>
            <a:endParaRPr lang="pt-B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22D8B-A185-E54D-AEA9-B35FB929C312}" type="slidenum">
              <a:rPr lang="pt-BR"/>
              <a:pPr/>
              <a:t>14</a:t>
            </a:fld>
            <a:endParaRPr lang="pt-B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3CA68-2F50-6946-8E42-90D4D89D6751}" type="slidenum">
              <a:rPr lang="pt-BR"/>
              <a:pPr/>
              <a:t>15</a:t>
            </a:fld>
            <a:endParaRPr lang="pt-B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093C58-E066-BE4A-A154-56EBE75936FF}" type="slidenum">
              <a:rPr lang="pt-BR"/>
              <a:pPr/>
              <a:t>16</a:t>
            </a:fld>
            <a:endParaRPr lang="pt-BR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800000"/>
                </a:solidFill>
                <a:latin typeface="Futura"/>
                <a:cs typeface="Futura"/>
              </a:defRPr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840-A94A-0B4F-A9E5-C98DB9ACEC46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9" name="Picture 8" descr="LogoCI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56350"/>
            <a:ext cx="1371600" cy="4987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9A5F-FA5C-3940-A79B-6961D286E573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9406-A4F2-1747-BA49-6A9B244997D6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24F-0B96-7C43-82AB-F57A74DCBD3D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6877-03ED-F342-A22E-5771D211F92C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FB8C-FB60-5B48-A1CB-7FFEB1A059FA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0084-9D3A-D644-AA45-A8B9D75125BF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AD20-9DA6-1C46-B103-87C5B8F962D9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80DE-A677-564F-A292-8D722C76D7F5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2F95-7719-524B-902E-FAE7E0512750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92A3-BB1F-9040-BE98-F956DED1748C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Infra-estrutura de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7044F-9E3D-9B4E-BA46-BA2FD29AB1F1}" type="datetime1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13537"/>
            <a:ext cx="9144000" cy="133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Organização de Computadores e Sistemas Operacionais</a:t>
            </a:r>
            <a:endParaRPr lang="en-US" sz="1100" b="0" i="0" dirty="0">
              <a:solidFill>
                <a:schemeClr val="tx1">
                  <a:lumMod val="75000"/>
                  <a:lumOff val="25000"/>
                </a:schemeClr>
              </a:solidFill>
              <a:latin typeface="Copperplate Light"/>
              <a:cs typeface="Copperplate Light"/>
            </a:endParaRPr>
          </a:p>
        </p:txBody>
      </p:sp>
      <p:pic>
        <p:nvPicPr>
          <p:cNvPr id="8" name="Picture 7" descr="LogoCIn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356350"/>
            <a:ext cx="1371600" cy="4987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svc/ocs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16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Organização</a:t>
            </a:r>
            <a:r>
              <a:rPr lang="en-US" dirty="0" smtClean="0"/>
              <a:t> de </a:t>
            </a:r>
            <a:r>
              <a:rPr lang="en-US" dirty="0" err="1" smtClean="0"/>
              <a:t>Computadores</a:t>
            </a:r>
            <a:r>
              <a:rPr lang="en-US" dirty="0" smtClean="0"/>
              <a:t> e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Operacionais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Sérgio Cavalcante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svc@cin.ufpe.br:  </a:t>
            </a:r>
            <a:r>
              <a:rPr lang="en-US" dirty="0" err="1" smtClean="0">
                <a:solidFill>
                  <a:schemeClr val="tx2"/>
                </a:solidFill>
              </a:rPr>
              <a:t>Usem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assunto</a:t>
            </a:r>
            <a:r>
              <a:rPr lang="en-US" dirty="0" smtClean="0">
                <a:solidFill>
                  <a:schemeClr val="tx2"/>
                </a:solidFill>
              </a:rPr>
              <a:t> com [</a:t>
            </a:r>
            <a:r>
              <a:rPr lang="en-US" dirty="0" err="1" smtClean="0">
                <a:solidFill>
                  <a:schemeClr val="tx2"/>
                </a:solidFill>
              </a:rPr>
              <a:t>ocso</a:t>
            </a:r>
            <a:r>
              <a:rPr lang="en-US" dirty="0" smtClean="0">
                <a:solidFill>
                  <a:schemeClr val="tx2"/>
                </a:solidFill>
              </a:rPr>
              <a:t>]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http://www.cin.ufpe.br/~svc/ocso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3425.4714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8835.0950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9268"/>
            <a:ext cx="8229600" cy="4525963"/>
          </a:xfrm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] </a:t>
            </a:r>
            <a:r>
              <a:rPr lang="en-US" b="1" dirty="0" err="1" smtClean="0"/>
              <a:t>gerencia</a:t>
            </a:r>
            <a:r>
              <a:rPr lang="en-US" b="1" dirty="0" smtClean="0"/>
              <a:t> </a:t>
            </a:r>
            <a:r>
              <a:rPr lang="en-US" b="1" dirty="0" err="1" smtClean="0"/>
              <a:t>os</a:t>
            </a:r>
            <a:r>
              <a:rPr lang="en-US" b="1" dirty="0" smtClean="0"/>
              <a:t> </a:t>
            </a:r>
            <a:r>
              <a:rPr lang="en-US" b="1" dirty="0" err="1" smtClean="0"/>
              <a:t>recursos</a:t>
            </a:r>
            <a:r>
              <a:rPr lang="en-US" b="1" dirty="0" smtClean="0"/>
              <a:t> </a:t>
            </a:r>
            <a:r>
              <a:rPr lang="en-US" b="1" dirty="0" err="1" smtClean="0"/>
              <a:t>disponíveis</a:t>
            </a:r>
            <a:endParaRPr lang="en-US" b="1" dirty="0" smtClean="0"/>
          </a:p>
          <a:p>
            <a:pPr lvl="1"/>
            <a:r>
              <a:rPr lang="en-US" dirty="0" err="1" smtClean="0"/>
              <a:t>processo/processador</a:t>
            </a:r>
            <a:endParaRPr lang="en-US" dirty="0" smtClean="0"/>
          </a:p>
          <a:p>
            <a:pPr lvl="1"/>
            <a:r>
              <a:rPr lang="en-US" dirty="0" err="1" smtClean="0"/>
              <a:t>memória</a:t>
            </a:r>
            <a:endParaRPr lang="pt-BR" dirty="0" smtClean="0"/>
          </a:p>
          <a:p>
            <a:pPr lvl="1"/>
            <a:r>
              <a:rPr lang="en-US" dirty="0" err="1" smtClean="0"/>
              <a:t>arquivos</a:t>
            </a:r>
            <a:r>
              <a:rPr lang="en-US" dirty="0" smtClean="0"/>
              <a:t>/disco</a:t>
            </a:r>
          </a:p>
          <a:p>
            <a:pPr lvl="1"/>
            <a:r>
              <a:rPr lang="en-US" dirty="0" err="1" smtClean="0"/>
              <a:t>dispositivos</a:t>
            </a:r>
            <a:r>
              <a:rPr lang="en-US" dirty="0" smtClean="0"/>
              <a:t> de </a:t>
            </a:r>
            <a:r>
              <a:rPr lang="en-US" dirty="0" err="1" smtClean="0"/>
              <a:t>entrada/saída</a:t>
            </a:r>
            <a:r>
              <a:rPr lang="en-US" dirty="0" smtClean="0"/>
              <a:t> – </a:t>
            </a:r>
            <a:r>
              <a:rPr lang="en-US" dirty="0" err="1" smtClean="0"/>
              <a:t>teclado</a:t>
            </a:r>
            <a:r>
              <a:rPr lang="en-US" dirty="0" smtClean="0"/>
              <a:t>, </a:t>
            </a:r>
            <a:r>
              <a:rPr lang="en-US" dirty="0" err="1" smtClean="0"/>
              <a:t>tela</a:t>
            </a:r>
            <a:r>
              <a:rPr lang="en-US" dirty="0" smtClean="0"/>
              <a:t>, mouse etc.</a:t>
            </a:r>
            <a:endParaRPr lang="en-US" dirty="0"/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4741381" y="3938390"/>
            <a:ext cx="4308724" cy="2754829"/>
          </a:xfrm>
          <a:prstGeom prst="rect">
            <a:avLst/>
          </a:prstGeom>
          <a:solidFill>
            <a:srgbClr val="FF0000"/>
          </a:solidFill>
          <a:ln w="38100">
            <a:solidFill>
              <a:srgbClr val="8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Gerência</a:t>
            </a:r>
            <a:r>
              <a:rPr lang="en-US" sz="2400" dirty="0">
                <a:solidFill>
                  <a:schemeClr val="bg1"/>
                </a:solidFill>
                <a:latin typeface="Lucida Sans" charset="0"/>
              </a:rPr>
              <a:t> de </a:t>
            </a: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processo</a:t>
            </a:r>
            <a:endParaRPr lang="en-US" sz="2400" dirty="0" smtClean="0">
              <a:solidFill>
                <a:schemeClr val="bg1"/>
              </a:solidFill>
              <a:latin typeface="Lucida Sans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Gerência</a:t>
            </a:r>
            <a:r>
              <a:rPr lang="en-US" sz="2400" dirty="0">
                <a:solidFill>
                  <a:schemeClr val="bg1"/>
                </a:solidFill>
                <a:latin typeface="Lucida Sans" charset="0"/>
              </a:rPr>
              <a:t> de </a:t>
            </a: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memória</a:t>
            </a:r>
            <a:endParaRPr lang="pt-BR" sz="2400" dirty="0" smtClean="0">
              <a:solidFill>
                <a:schemeClr val="bg1"/>
              </a:solidFill>
              <a:latin typeface="Lucida Sans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Gerência</a:t>
            </a:r>
            <a:r>
              <a:rPr lang="en-US" sz="2400" dirty="0">
                <a:solidFill>
                  <a:schemeClr val="bg1"/>
                </a:solidFill>
                <a:latin typeface="Lucida Sans" charset="0"/>
              </a:rPr>
              <a:t> de disco/ </a:t>
            </a: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armazenamento</a:t>
            </a:r>
            <a:r>
              <a:rPr lang="en-US" sz="2400" dirty="0">
                <a:solidFill>
                  <a:schemeClr val="bg1"/>
                </a:solidFill>
                <a:latin typeface="Lucida Sans" charset="0"/>
              </a:rPr>
              <a:t> – </a:t>
            </a: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Sistema</a:t>
            </a:r>
            <a:r>
              <a:rPr lang="en-US" sz="2400" dirty="0">
                <a:solidFill>
                  <a:schemeClr val="bg1"/>
                </a:solidFill>
                <a:latin typeface="Lucida Sans" charset="0"/>
              </a:rPr>
              <a:t> de </a:t>
            </a: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Arquivos</a:t>
            </a:r>
            <a:endParaRPr lang="en-US" sz="2400" dirty="0">
              <a:solidFill>
                <a:schemeClr val="bg1"/>
              </a:solidFill>
              <a:latin typeface="Lucida Sans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Lucida Sans" charset="0"/>
              </a:rPr>
              <a:t>Gerência</a:t>
            </a:r>
            <a:r>
              <a:rPr lang="en-US" sz="2400" dirty="0" smtClean="0">
                <a:solidFill>
                  <a:schemeClr val="bg1"/>
                </a:solidFill>
                <a:latin typeface="Lucida Sans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Lucida Sans" charset="0"/>
              </a:rPr>
              <a:t>de </a:t>
            </a:r>
            <a:r>
              <a:rPr lang="en-US" sz="2400" dirty="0" err="1">
                <a:solidFill>
                  <a:schemeClr val="bg1"/>
                </a:solidFill>
                <a:latin typeface="Lucida Sans" charset="0"/>
              </a:rPr>
              <a:t>entrada/</a:t>
            </a:r>
            <a:r>
              <a:rPr lang="en-US" sz="2400" dirty="0" err="1" smtClean="0">
                <a:solidFill>
                  <a:schemeClr val="bg1"/>
                </a:solidFill>
                <a:latin typeface="Lucida Sans" charset="0"/>
              </a:rPr>
              <a:t>saída</a:t>
            </a:r>
            <a:endParaRPr lang="en-US" sz="2400" dirty="0">
              <a:solidFill>
                <a:schemeClr val="bg1"/>
              </a:solidFill>
              <a:latin typeface="Lucida Sans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2165" y="4597336"/>
            <a:ext cx="3704014" cy="220028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Eficiência</a:t>
            </a:r>
            <a:r>
              <a:rPr lang="en-US" sz="3200" dirty="0" smtClean="0"/>
              <a:t>, </a:t>
            </a:r>
            <a:r>
              <a:rPr lang="en-US" sz="3200" dirty="0" err="1" smtClean="0"/>
              <a:t>compartilhamento</a:t>
            </a:r>
            <a:r>
              <a:rPr lang="en-US" sz="3200" dirty="0" smtClean="0"/>
              <a:t> </a:t>
            </a:r>
            <a:r>
              <a:rPr lang="en-US" sz="3200" dirty="0" err="1" smtClean="0"/>
              <a:t>e</a:t>
            </a:r>
            <a:r>
              <a:rPr lang="en-US" sz="3200" dirty="0" smtClean="0"/>
              <a:t> </a:t>
            </a:r>
            <a:r>
              <a:rPr lang="en-US" sz="3200" dirty="0" err="1" smtClean="0"/>
              <a:t>resolução</a:t>
            </a:r>
            <a:r>
              <a:rPr lang="en-US" sz="3200" dirty="0" smtClean="0"/>
              <a:t> de </a:t>
            </a:r>
            <a:r>
              <a:rPr lang="en-US" sz="3200" dirty="0" err="1" smtClean="0"/>
              <a:t>possíveis</a:t>
            </a:r>
            <a:r>
              <a:rPr lang="en-US" sz="3200" dirty="0" smtClean="0"/>
              <a:t> </a:t>
            </a:r>
            <a:r>
              <a:rPr lang="en-US" sz="3200" dirty="0" err="1" smtClean="0"/>
              <a:t>conflitos</a:t>
            </a:r>
            <a:endParaRPr lang="en-US" sz="3200" dirty="0"/>
          </a:p>
        </p:txBody>
      </p:sp>
      <p:sp>
        <p:nvSpPr>
          <p:cNvPr id="9" name="Down Arrow 8"/>
          <p:cNvSpPr/>
          <p:nvPr/>
        </p:nvSpPr>
        <p:spPr>
          <a:xfrm>
            <a:off x="2789611" y="4192920"/>
            <a:ext cx="554453" cy="44720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-216690"/>
            <a:ext cx="8229600" cy="1143000"/>
          </a:xfrm>
        </p:spPr>
        <p:txBody>
          <a:bodyPr/>
          <a:lstStyle/>
          <a:p>
            <a:r>
              <a:rPr lang="en-US" dirty="0" smtClean="0"/>
              <a:t>Um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Operacional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/>
      <p:bldP spid="136196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Operacional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] </a:t>
            </a:r>
            <a:r>
              <a:rPr lang="en-US" b="1" dirty="0" smtClean="0"/>
              <a:t>visa </a:t>
            </a:r>
            <a:r>
              <a:rPr lang="en-US" b="1" dirty="0" err="1" smtClean="0"/>
              <a:t>esconder</a:t>
            </a:r>
            <a:r>
              <a:rPr lang="en-US" b="1" dirty="0" smtClean="0"/>
              <a:t> as </a:t>
            </a:r>
            <a:r>
              <a:rPr lang="en-US" b="1" dirty="0" err="1" smtClean="0"/>
              <a:t>peculiaridades</a:t>
            </a:r>
            <a:r>
              <a:rPr lang="en-US" b="1" dirty="0" smtClean="0"/>
              <a:t> do hardware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12164" y="4418456"/>
            <a:ext cx="7297315" cy="148474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Máquina</a:t>
            </a:r>
            <a:r>
              <a:rPr lang="en-US" sz="3200" dirty="0" smtClean="0"/>
              <a:t> </a:t>
            </a:r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fácil</a:t>
            </a:r>
            <a:r>
              <a:rPr lang="en-US" sz="3200" dirty="0" smtClean="0"/>
              <a:t> de ser </a:t>
            </a:r>
            <a:r>
              <a:rPr lang="en-US" sz="3200" dirty="0" err="1" smtClean="0"/>
              <a:t>utilizada</a:t>
            </a:r>
            <a:r>
              <a:rPr lang="en-US" sz="3200" dirty="0" smtClean="0"/>
              <a:t>, </a:t>
            </a:r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amigável</a:t>
            </a:r>
            <a:r>
              <a:rPr lang="en-US" sz="3200" dirty="0" smtClean="0"/>
              <a:t> </a:t>
            </a:r>
            <a:r>
              <a:rPr lang="en-US" sz="3200" dirty="0" err="1" smtClean="0"/>
              <a:t>e</a:t>
            </a:r>
            <a:r>
              <a:rPr lang="en-US" sz="3200" dirty="0" smtClean="0"/>
              <a:t> </a:t>
            </a:r>
            <a:r>
              <a:rPr lang="en-US" sz="3200" dirty="0" err="1" smtClean="0"/>
              <a:t>mais</a:t>
            </a:r>
            <a:r>
              <a:rPr lang="en-US" sz="3200" dirty="0" smtClean="0"/>
              <a:t> </a:t>
            </a:r>
            <a:r>
              <a:rPr lang="en-US" sz="3200" dirty="0" err="1" smtClean="0"/>
              <a:t>segura</a:t>
            </a:r>
            <a:endParaRPr lang="en-US" sz="3200" dirty="0"/>
          </a:p>
        </p:txBody>
      </p:sp>
      <p:sp>
        <p:nvSpPr>
          <p:cNvPr id="5" name="Down Arrow 4"/>
          <p:cNvSpPr/>
          <p:nvPr/>
        </p:nvSpPr>
        <p:spPr>
          <a:xfrm>
            <a:off x="4310423" y="3112597"/>
            <a:ext cx="554453" cy="894425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88014"/>
            <a:ext cx="8229600" cy="1143000"/>
          </a:xfrm>
        </p:spPr>
        <p:txBody>
          <a:bodyPr/>
          <a:lstStyle/>
          <a:p>
            <a:r>
              <a:rPr lang="en-US" dirty="0" smtClean="0"/>
              <a:t>Um middleware…</a:t>
            </a:r>
            <a:endParaRPr lang="pt-BR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 se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for </a:t>
            </a:r>
            <a:r>
              <a:rPr lang="en-US" dirty="0" err="1" smtClean="0"/>
              <a:t>distribuído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Ex.: </a:t>
            </a:r>
            <a:r>
              <a:rPr lang="en-US" dirty="0" err="1" smtClean="0"/>
              <a:t>Navegador</a:t>
            </a:r>
            <a:r>
              <a:rPr lang="en-US" dirty="0" smtClean="0"/>
              <a:t> (web browser) e </a:t>
            </a:r>
            <a:r>
              <a:rPr lang="en-US" dirty="0" err="1" smtClean="0"/>
              <a:t>servidor</a:t>
            </a:r>
            <a:endParaRPr lang="en-US" dirty="0" smtClean="0"/>
          </a:p>
          <a:p>
            <a:r>
              <a:rPr lang="en-US" dirty="0" smtClean="0"/>
              <a:t>… É </a:t>
            </a:r>
            <a:r>
              <a:rPr lang="en-US" dirty="0" err="1" smtClean="0"/>
              <a:t>preciso</a:t>
            </a:r>
            <a:r>
              <a:rPr lang="en-US" dirty="0" smtClean="0"/>
              <a:t> </a:t>
            </a:r>
            <a:r>
              <a:rPr lang="en-US" dirty="0" err="1" smtClean="0"/>
              <a:t>gerenciar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recursos</a:t>
            </a:r>
            <a:r>
              <a:rPr lang="en-US" dirty="0" smtClean="0"/>
              <a:t> de </a:t>
            </a:r>
            <a:r>
              <a:rPr lang="en-US" dirty="0" err="1" smtClean="0"/>
              <a:t>rede/comunicação</a:t>
            </a:r>
            <a:r>
              <a:rPr lang="en-US" dirty="0" smtClean="0"/>
              <a:t>, entre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 err="1" smtClean="0"/>
              <a:t>é</a:t>
            </a:r>
            <a:r>
              <a:rPr lang="en-US" dirty="0" smtClean="0"/>
              <a:t> um </a:t>
            </a:r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] </a:t>
            </a:r>
            <a:r>
              <a:rPr lang="en-US" b="1" dirty="0" err="1" smtClean="0"/>
              <a:t>dá</a:t>
            </a:r>
            <a:r>
              <a:rPr lang="en-US" b="1" dirty="0" smtClean="0"/>
              <a:t> </a:t>
            </a:r>
            <a:r>
              <a:rPr lang="en-US" b="1" dirty="0" err="1" smtClean="0"/>
              <a:t>suporte</a:t>
            </a:r>
            <a:r>
              <a:rPr lang="en-US" b="1" dirty="0" smtClean="0"/>
              <a:t> a </a:t>
            </a:r>
            <a:r>
              <a:rPr lang="en-US" b="1" dirty="0" err="1" smtClean="0"/>
              <a:t>sistemas</a:t>
            </a:r>
            <a:r>
              <a:rPr lang="en-US" b="1" dirty="0" smtClean="0"/>
              <a:t> de software </a:t>
            </a:r>
            <a:r>
              <a:rPr lang="en-US" b="1" dirty="0" err="1" smtClean="0"/>
              <a:t>distribuídos</a:t>
            </a:r>
            <a:endParaRPr lang="en-US" b="1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Ao</a:t>
            </a:r>
            <a:r>
              <a:rPr lang="en-US" dirty="0" smtClean="0"/>
              <a:t> final do </a:t>
            </a:r>
            <a:r>
              <a:rPr lang="en-US" dirty="0" err="1" smtClean="0"/>
              <a:t>curso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deverá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ser </a:t>
            </a:r>
            <a:r>
              <a:rPr lang="en-US" dirty="0" err="1" smtClean="0"/>
              <a:t>capaz</a:t>
            </a:r>
            <a:r>
              <a:rPr lang="en-US" dirty="0" smtClean="0"/>
              <a:t> de…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Explicar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funcionamento</a:t>
            </a:r>
            <a:r>
              <a:rPr lang="en-US" dirty="0" smtClean="0"/>
              <a:t> de um SO</a:t>
            </a:r>
          </a:p>
          <a:p>
            <a:pPr lvl="1"/>
            <a:r>
              <a:rPr lang="en-US" dirty="0" smtClean="0"/>
              <a:t>Dos </a:t>
            </a:r>
            <a:r>
              <a:rPr lang="en-US" dirty="0" err="1" smtClean="0"/>
              <a:t>pontos</a:t>
            </a:r>
            <a:r>
              <a:rPr lang="en-US" dirty="0" smtClean="0"/>
              <a:t> de vista de </a:t>
            </a:r>
            <a:r>
              <a:rPr lang="en-US" dirty="0" err="1" smtClean="0"/>
              <a:t>mecanismo</a:t>
            </a:r>
            <a:r>
              <a:rPr lang="en-US" dirty="0" smtClean="0"/>
              <a:t> de </a:t>
            </a:r>
            <a:r>
              <a:rPr lang="en-US" dirty="0" err="1" smtClean="0"/>
              <a:t>abstração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gerenciamento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Aplicar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vários</a:t>
            </a:r>
            <a:r>
              <a:rPr lang="en-US" dirty="0" smtClean="0"/>
              <a:t> dos </a:t>
            </a:r>
            <a:r>
              <a:rPr lang="en-US" dirty="0" err="1" smtClean="0"/>
              <a:t>conceitos</a:t>
            </a:r>
            <a:r>
              <a:rPr lang="en-US" dirty="0" smtClean="0"/>
              <a:t> </a:t>
            </a:r>
            <a:r>
              <a:rPr lang="en-US" dirty="0" err="1" smtClean="0"/>
              <a:t>discutidos</a:t>
            </a:r>
            <a:r>
              <a:rPr lang="en-US" dirty="0" smtClean="0"/>
              <a:t>,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r>
              <a:rPr lang="en-US" dirty="0" smtClean="0"/>
              <a:t>, </a:t>
            </a:r>
            <a:r>
              <a:rPr lang="en-US" i="1" dirty="0" smtClean="0"/>
              <a:t>threads</a:t>
            </a:r>
            <a:r>
              <a:rPr lang="en-US" dirty="0" smtClean="0"/>
              <a:t>, </a:t>
            </a:r>
            <a:r>
              <a:rPr lang="en-US" dirty="0" err="1" smtClean="0"/>
              <a:t>interrupções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escalonamento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…E </a:t>
            </a:r>
            <a:r>
              <a:rPr lang="en-US" dirty="0" err="1" smtClean="0">
                <a:solidFill>
                  <a:srgbClr val="FF0000"/>
                </a:solidFill>
              </a:rPr>
              <a:t>não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deverá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ser </a:t>
            </a:r>
            <a:r>
              <a:rPr lang="en-US" dirty="0" err="1" smtClean="0"/>
              <a:t>capaz</a:t>
            </a:r>
            <a:r>
              <a:rPr lang="en-US" dirty="0" smtClean="0"/>
              <a:t> de</a:t>
            </a:r>
            <a:endParaRPr lang="pt-BR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Projetar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um novo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operacional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Implementar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um novo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operacional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Estender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um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operacional</a:t>
            </a:r>
            <a:r>
              <a:rPr lang="en-US" dirty="0" smtClean="0"/>
              <a:t> </a:t>
            </a:r>
            <a:r>
              <a:rPr lang="en-US" dirty="0" err="1" smtClean="0"/>
              <a:t>existente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Avaliação</a:t>
            </a:r>
            <a:endParaRPr lang="pt-B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Provas (EE1 e EE3)</a:t>
            </a:r>
          </a:p>
          <a:p>
            <a:r>
              <a:rPr lang="pt-BR" dirty="0" smtClean="0"/>
              <a:t>Projeto (EE2 e EE4)</a:t>
            </a:r>
            <a:endParaRPr lang="pt-BR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exercícios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linguagem</a:t>
            </a:r>
            <a:r>
              <a:rPr lang="en-US" dirty="0" smtClean="0"/>
              <a:t> de </a:t>
            </a:r>
            <a:r>
              <a:rPr lang="en-US" dirty="0" err="1" smtClean="0"/>
              <a:t>montagem</a:t>
            </a:r>
            <a:endParaRPr lang="en-US" dirty="0" smtClean="0"/>
          </a:p>
          <a:p>
            <a:pPr lvl="1"/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exercícios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programação</a:t>
            </a:r>
            <a:r>
              <a:rPr lang="en-US" dirty="0" smtClean="0"/>
              <a:t> </a:t>
            </a:r>
            <a:r>
              <a:rPr lang="en-US" dirty="0" err="1" smtClean="0"/>
              <a:t>concorrente</a:t>
            </a:r>
            <a:endParaRPr lang="en-US" dirty="0" smtClean="0"/>
          </a:p>
          <a:p>
            <a:pPr lvl="1"/>
            <a:r>
              <a:rPr lang="en-US" dirty="0" err="1" smtClean="0"/>
              <a:t>Bootloader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estágios</a:t>
            </a:r>
            <a:endParaRPr lang="en-US" dirty="0" smtClean="0"/>
          </a:p>
          <a:p>
            <a:pPr lvl="1"/>
            <a:r>
              <a:rPr lang="en-US" dirty="0" err="1" smtClean="0"/>
              <a:t>Galeria</a:t>
            </a:r>
            <a:r>
              <a:rPr lang="en-US" dirty="0" smtClean="0"/>
              <a:t> de </a:t>
            </a:r>
            <a:r>
              <a:rPr lang="en-US" dirty="0" err="1" smtClean="0"/>
              <a:t>tiros</a:t>
            </a:r>
            <a:endParaRPr lang="en-US" dirty="0" smtClean="0"/>
          </a:p>
          <a:p>
            <a:pPr lvl="1"/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Distribuído</a:t>
            </a:r>
            <a:endParaRPr lang="pt-BR" dirty="0" smtClean="0"/>
          </a:p>
          <a:p>
            <a:r>
              <a:rPr lang="en-US" dirty="0" smtClean="0"/>
              <a:t>Nota Final = (EE1 + EE2 + EE3) /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Material de </a:t>
            </a:r>
            <a:r>
              <a:rPr lang="en-US" dirty="0" err="1"/>
              <a:t>Estudo</a:t>
            </a:r>
            <a:endParaRPr lang="pt-BR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err="1"/>
              <a:t>Transparências</a:t>
            </a:r>
            <a:r>
              <a:rPr lang="en-US" sz="2800" dirty="0"/>
              <a:t> das </a:t>
            </a:r>
            <a:r>
              <a:rPr lang="en-US" sz="2800" dirty="0" err="1"/>
              <a:t>aulas</a:t>
            </a:r>
            <a:endParaRPr 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en-US" sz="2400" dirty="0">
                <a:hlinkClick r:id="rId3"/>
              </a:rPr>
              <a:t>www.cin.ufpe.br</a:t>
            </a:r>
            <a:r>
              <a:rPr lang="en-US" sz="2400" dirty="0" smtClean="0">
                <a:hlinkClick r:id="rId3"/>
              </a:rPr>
              <a:t>/~svc/ocso</a:t>
            </a: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 err="1" smtClean="0"/>
              <a:t>Livro</a:t>
            </a:r>
            <a:endParaRPr lang="en-US" sz="2800" dirty="0"/>
          </a:p>
          <a:p>
            <a:pPr lvl="1" eaLnBrk="1" hangingPunct="1">
              <a:lnSpc>
                <a:spcPct val="80000"/>
              </a:lnSpc>
            </a:pPr>
            <a:r>
              <a:rPr lang="en-US" sz="2400" dirty="0" err="1" smtClean="0"/>
              <a:t>Sistemas</a:t>
            </a:r>
            <a:r>
              <a:rPr lang="en-US" sz="2400" dirty="0" smtClean="0"/>
              <a:t> </a:t>
            </a:r>
            <a:r>
              <a:rPr lang="en-US" sz="2400" dirty="0" err="1"/>
              <a:t>Operacionais</a:t>
            </a:r>
            <a:r>
              <a:rPr lang="en-US" sz="2400" dirty="0"/>
              <a:t> </a:t>
            </a:r>
            <a:r>
              <a:rPr lang="en-US" sz="2400" dirty="0" err="1"/>
              <a:t>Modernos</a:t>
            </a:r>
            <a:r>
              <a:rPr lang="en-US" sz="2400" dirty="0"/>
              <a:t> – 2ª </a:t>
            </a:r>
            <a:r>
              <a:rPr lang="en-US" sz="2400" dirty="0" err="1"/>
              <a:t>Edição</a:t>
            </a:r>
            <a:r>
              <a:rPr lang="en-US" sz="2400" dirty="0"/>
              <a:t>. A. </a:t>
            </a:r>
            <a:r>
              <a:rPr lang="en-US" sz="2400" dirty="0" err="1"/>
              <a:t>Tanenbaum</a:t>
            </a:r>
            <a:r>
              <a:rPr lang="en-US" sz="2400" dirty="0"/>
              <a:t>, 2003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err="1"/>
              <a:t>Opção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898989"/>
                </a:solidFill>
              </a:rPr>
              <a:t>Modern Operating Systems 3 </a:t>
            </a:r>
            <a:r>
              <a:rPr lang="en-US" sz="2000" dirty="0" err="1">
                <a:solidFill>
                  <a:srgbClr val="898989"/>
                </a:solidFill>
              </a:rPr>
              <a:t>e</a:t>
            </a:r>
            <a:r>
              <a:rPr lang="en-US" sz="2000" dirty="0">
                <a:solidFill>
                  <a:srgbClr val="898989"/>
                </a:solidFill>
              </a:rPr>
              <a:t>. Prentice-Hall, </a:t>
            </a:r>
            <a:r>
              <a:rPr lang="en-US" sz="2000" dirty="0" smtClean="0">
                <a:solidFill>
                  <a:srgbClr val="898989"/>
                </a:solidFill>
              </a:rPr>
              <a:t>2008 (</a:t>
            </a:r>
            <a:r>
              <a:rPr lang="en-US" sz="2000" dirty="0" err="1" smtClean="0">
                <a:solidFill>
                  <a:srgbClr val="898989"/>
                </a:solidFill>
              </a:rPr>
              <a:t>Já</a:t>
            </a:r>
            <a:r>
              <a:rPr lang="en-US" sz="2000" dirty="0" smtClean="0">
                <a:solidFill>
                  <a:srgbClr val="898989"/>
                </a:solidFill>
              </a:rPr>
              <a:t> </a:t>
            </a:r>
            <a:r>
              <a:rPr lang="en-US" sz="2000" dirty="0" err="1" smtClean="0">
                <a:solidFill>
                  <a:srgbClr val="898989"/>
                </a:solidFill>
              </a:rPr>
              <a:t>em</a:t>
            </a:r>
            <a:r>
              <a:rPr lang="en-US" sz="2000" dirty="0" smtClean="0">
                <a:solidFill>
                  <a:srgbClr val="898989"/>
                </a:solidFill>
              </a:rPr>
              <a:t> </a:t>
            </a:r>
            <a:r>
              <a:rPr lang="en-US" sz="2000" dirty="0" err="1" smtClean="0">
                <a:solidFill>
                  <a:srgbClr val="898989"/>
                </a:solidFill>
              </a:rPr>
              <a:t>Português</a:t>
            </a:r>
            <a:r>
              <a:rPr lang="en-US" sz="2000" dirty="0" smtClean="0">
                <a:solidFill>
                  <a:srgbClr val="898989"/>
                </a:solidFill>
              </a:rPr>
              <a:t>, </a:t>
            </a:r>
            <a:r>
              <a:rPr lang="en-US" sz="2000" dirty="0" err="1" smtClean="0">
                <a:solidFill>
                  <a:srgbClr val="898989"/>
                </a:solidFill>
              </a:rPr>
              <a:t>edição</a:t>
            </a:r>
            <a:r>
              <a:rPr lang="en-US" sz="2000" dirty="0" smtClean="0">
                <a:solidFill>
                  <a:srgbClr val="898989"/>
                </a:solidFill>
              </a:rPr>
              <a:t> 2010)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160" y="5174153"/>
            <a:ext cx="1219200" cy="1219200"/>
          </a:xfrm>
          <a:prstGeom prst="rect">
            <a:avLst/>
          </a:prstGeom>
        </p:spPr>
      </p:pic>
      <p:sp>
        <p:nvSpPr>
          <p:cNvPr id="20" name="Explosion 2 19"/>
          <p:cNvSpPr/>
          <p:nvPr/>
        </p:nvSpPr>
        <p:spPr>
          <a:xfrm>
            <a:off x="315190" y="3838073"/>
            <a:ext cx="8565765" cy="137317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err="1" smtClean="0">
                <a:latin typeface="Arial Black"/>
                <a:cs typeface="Arial Black"/>
              </a:rPr>
              <a:t>Complexidade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760" y="5016558"/>
            <a:ext cx="1219200" cy="12192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506"/>
          </a:xfrm>
        </p:spPr>
        <p:txBody>
          <a:bodyPr/>
          <a:lstStyle/>
          <a:p>
            <a:r>
              <a:rPr lang="en-US" dirty="0" err="1" smtClean="0"/>
              <a:t>Mundo</a:t>
            </a:r>
            <a:r>
              <a:rPr lang="en-US" dirty="0" smtClean="0"/>
              <a:t> real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9520" y="1705039"/>
            <a:ext cx="1219200" cy="1219200"/>
          </a:xfrm>
          <a:prstGeom prst="rect">
            <a:avLst/>
          </a:prstGeom>
        </p:spPr>
      </p:pic>
      <p:pic>
        <p:nvPicPr>
          <p:cNvPr id="6" name="Picture 5" descr="MC90043394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6217" y="1464310"/>
            <a:ext cx="1459929" cy="14599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320" y="1705039"/>
            <a:ext cx="1219200" cy="121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139" y="1705039"/>
            <a:ext cx="1219200" cy="1219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1960" y="5174153"/>
            <a:ext cx="1219200" cy="1219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80360" y="5174153"/>
            <a:ext cx="1219200" cy="1219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6036" y="5109262"/>
            <a:ext cx="1219200" cy="121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5284" y="5239056"/>
            <a:ext cx="1219200" cy="12192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89751" y="6276249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Mistral"/>
                <a:cs typeface="Mistral"/>
              </a:rPr>
              <a:t>hardware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22700" y="6272830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Mistral"/>
                <a:cs typeface="Mistral"/>
              </a:rPr>
              <a:t>redes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76340" y="1057705"/>
            <a:ext cx="3223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Mistral"/>
                <a:cs typeface="Mistral"/>
              </a:rPr>
              <a:t>Pessoas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e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aplicativos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18358" y="3337452"/>
            <a:ext cx="5339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Mistral"/>
                <a:cs typeface="Mistral"/>
              </a:rPr>
              <a:t>s</a:t>
            </a:r>
            <a:r>
              <a:rPr lang="en-US" sz="3600" b="1" dirty="0" err="1" smtClean="0">
                <a:latin typeface="Mistral"/>
                <a:cs typeface="Mistral"/>
              </a:rPr>
              <a:t>istemas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operacionais</a:t>
            </a:r>
            <a:r>
              <a:rPr lang="en-US" sz="3600" b="1" dirty="0" smtClean="0">
                <a:latin typeface="Mistral"/>
                <a:cs typeface="Mistral"/>
              </a:rPr>
              <a:t>, middleware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99560" y="4210399"/>
            <a:ext cx="5158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 Black"/>
                <a:cs typeface="Arial Black"/>
              </a:rPr>
              <a:t>u</a:t>
            </a:r>
            <a:r>
              <a:rPr lang="en-US" dirty="0" err="1" smtClean="0">
                <a:solidFill>
                  <a:srgbClr val="FF0000"/>
                </a:solidFill>
                <a:latin typeface="Arial Black"/>
                <a:cs typeface="Arial Black"/>
              </a:rPr>
              <a:t>so</a:t>
            </a:r>
            <a:r>
              <a:rPr lang="en-US" dirty="0" smtClean="0">
                <a:solidFill>
                  <a:srgbClr val="FF0000"/>
                </a:solidFill>
                <a:latin typeface="Arial Black"/>
                <a:cs typeface="Arial Black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 Black"/>
                <a:cs typeface="Arial Black"/>
              </a:rPr>
              <a:t>gerenciamento</a:t>
            </a:r>
            <a:r>
              <a:rPr lang="en-US" dirty="0" smtClean="0">
                <a:solidFill>
                  <a:srgbClr val="FF0000"/>
                </a:solidFill>
                <a:latin typeface="Arial Black"/>
                <a:cs typeface="Arial Black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 Black"/>
                <a:cs typeface="Arial Black"/>
              </a:rPr>
              <a:t>compartilhamento</a:t>
            </a:r>
            <a:endParaRPr lang="en-US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6660" y="3067700"/>
            <a:ext cx="1134840" cy="1250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160" y="5174153"/>
            <a:ext cx="1219200" cy="1219200"/>
          </a:xfrm>
          <a:prstGeom prst="rect">
            <a:avLst/>
          </a:prstGeom>
        </p:spPr>
      </p:pic>
      <p:sp>
        <p:nvSpPr>
          <p:cNvPr id="20" name="Explosion 2 19"/>
          <p:cNvSpPr/>
          <p:nvPr/>
        </p:nvSpPr>
        <p:spPr>
          <a:xfrm>
            <a:off x="315190" y="3838073"/>
            <a:ext cx="8565765" cy="1373170"/>
          </a:xfrm>
          <a:prstGeom prst="irregularSeal2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err="1" smtClean="0">
                <a:latin typeface="Arial Black"/>
                <a:cs typeface="Arial Black"/>
              </a:rPr>
              <a:t>Complexidade</a:t>
            </a:r>
            <a:endParaRPr lang="en-US" dirty="0">
              <a:latin typeface="Arial Black"/>
              <a:cs typeface="Arial Black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760" y="5016558"/>
            <a:ext cx="1219200" cy="12192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506"/>
          </a:xfrm>
        </p:spPr>
        <p:txBody>
          <a:bodyPr/>
          <a:lstStyle/>
          <a:p>
            <a:r>
              <a:rPr lang="en-US" dirty="0" err="1" smtClean="0"/>
              <a:t>Mundo</a:t>
            </a:r>
            <a:r>
              <a:rPr lang="en-US" dirty="0" smtClean="0"/>
              <a:t> real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9520" y="1705039"/>
            <a:ext cx="1219200" cy="1219200"/>
          </a:xfrm>
          <a:prstGeom prst="rect">
            <a:avLst/>
          </a:prstGeom>
        </p:spPr>
      </p:pic>
      <p:pic>
        <p:nvPicPr>
          <p:cNvPr id="6" name="Picture 5" descr="MC90043394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6217" y="1464310"/>
            <a:ext cx="1459929" cy="14599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8320" y="1705039"/>
            <a:ext cx="1219200" cy="121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139" y="1705039"/>
            <a:ext cx="1219200" cy="1219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1960" y="5174153"/>
            <a:ext cx="1219200" cy="1219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80360" y="5174153"/>
            <a:ext cx="1219200" cy="1219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6036" y="5109262"/>
            <a:ext cx="1219200" cy="121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5284" y="5239056"/>
            <a:ext cx="1219200" cy="12192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89751" y="6276249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Mistral"/>
                <a:cs typeface="Mistral"/>
              </a:rPr>
              <a:t>hardware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22700" y="6272830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Mistral"/>
                <a:cs typeface="Mistral"/>
              </a:rPr>
              <a:t>redes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76340" y="1057705"/>
            <a:ext cx="3223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Mistral"/>
                <a:cs typeface="Mistral"/>
              </a:rPr>
              <a:t>Pessoas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e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aplicativos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18358" y="3337452"/>
            <a:ext cx="5339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Mistral"/>
                <a:cs typeface="Mistral"/>
              </a:rPr>
              <a:t>s</a:t>
            </a:r>
            <a:r>
              <a:rPr lang="en-US" sz="3600" b="1" dirty="0" err="1" smtClean="0">
                <a:latin typeface="Mistral"/>
                <a:cs typeface="Mistral"/>
              </a:rPr>
              <a:t>istemas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operacionais</a:t>
            </a:r>
            <a:r>
              <a:rPr lang="en-US" sz="3600" b="1" dirty="0" smtClean="0">
                <a:latin typeface="Mistral"/>
                <a:cs typeface="Mistral"/>
              </a:rPr>
              <a:t>, middleware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99560" y="4210399"/>
            <a:ext cx="5158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Arial Black"/>
                <a:cs typeface="Arial Black"/>
              </a:rPr>
              <a:t>u</a:t>
            </a:r>
            <a:r>
              <a:rPr lang="en-US" dirty="0" err="1" smtClean="0">
                <a:solidFill>
                  <a:srgbClr val="FF0000"/>
                </a:solidFill>
                <a:latin typeface="Arial Black"/>
                <a:cs typeface="Arial Black"/>
              </a:rPr>
              <a:t>so</a:t>
            </a:r>
            <a:r>
              <a:rPr lang="en-US" dirty="0" smtClean="0">
                <a:solidFill>
                  <a:srgbClr val="FF0000"/>
                </a:solidFill>
                <a:latin typeface="Arial Black"/>
                <a:cs typeface="Arial Black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 Black"/>
                <a:cs typeface="Arial Black"/>
              </a:rPr>
              <a:t>gerenciamento</a:t>
            </a:r>
            <a:r>
              <a:rPr lang="en-US" dirty="0" smtClean="0">
                <a:solidFill>
                  <a:srgbClr val="FF0000"/>
                </a:solidFill>
                <a:latin typeface="Arial Black"/>
                <a:cs typeface="Arial Black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Arial Black"/>
                <a:cs typeface="Arial Black"/>
              </a:rPr>
              <a:t>compartilhamento</a:t>
            </a:r>
            <a:endParaRPr lang="en-US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06660" y="3067700"/>
            <a:ext cx="1134840" cy="125096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41500" y="419100"/>
            <a:ext cx="5461000" cy="6019800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3290603" y="5896251"/>
            <a:ext cx="3587499" cy="460099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918358" y="5953981"/>
            <a:ext cx="1199055" cy="3799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438555" y="4554990"/>
            <a:ext cx="2597481" cy="21973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829147" y="1207120"/>
            <a:ext cx="1199055" cy="3799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417768" y="4369263"/>
            <a:ext cx="2597481" cy="219735"/>
          </a:xfrm>
          <a:prstGeom prst="ellipse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apezoid 28"/>
          <p:cNvSpPr/>
          <p:nvPr/>
        </p:nvSpPr>
        <p:spPr>
          <a:xfrm rot="16200000">
            <a:off x="-1504741" y="3092656"/>
            <a:ext cx="5566215" cy="1126271"/>
          </a:xfrm>
          <a:prstGeom prst="trapezoid">
            <a:avLst>
              <a:gd name="adj" fmla="val 193191"/>
            </a:avLst>
          </a:prstGeom>
          <a:noFill/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796764" y="2924240"/>
            <a:ext cx="7583112" cy="1303200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Infra-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estrutura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Software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6506"/>
          </a:xfrm>
        </p:spPr>
        <p:txBody>
          <a:bodyPr/>
          <a:lstStyle/>
          <a:p>
            <a:r>
              <a:rPr lang="en-US" dirty="0" smtClean="0"/>
              <a:t>Infra-</a:t>
            </a:r>
            <a:r>
              <a:rPr lang="en-US" dirty="0" err="1" smtClean="0"/>
              <a:t>estruturas</a:t>
            </a:r>
            <a:r>
              <a:rPr lang="en-US" dirty="0" smtClean="0"/>
              <a:t> de </a:t>
            </a:r>
            <a:r>
              <a:rPr lang="en-US" dirty="0" err="1" smtClean="0"/>
              <a:t>Suporte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520" y="1705039"/>
            <a:ext cx="1219200" cy="1219200"/>
          </a:xfrm>
          <a:prstGeom prst="rect">
            <a:avLst/>
          </a:prstGeom>
        </p:spPr>
      </p:pic>
      <p:pic>
        <p:nvPicPr>
          <p:cNvPr id="6" name="Picture 5" descr="MC90043394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6217" y="1464310"/>
            <a:ext cx="1459929" cy="14599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8320" y="1705039"/>
            <a:ext cx="1219200" cy="1219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9139" y="1705039"/>
            <a:ext cx="1219200" cy="1219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960" y="5174153"/>
            <a:ext cx="1219200" cy="1219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1160" y="5174153"/>
            <a:ext cx="1219200" cy="1219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0360" y="5174153"/>
            <a:ext cx="1219200" cy="1219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8760" y="5016558"/>
            <a:ext cx="1219200" cy="1219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6036" y="5109262"/>
            <a:ext cx="1219200" cy="12192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5284" y="5239056"/>
            <a:ext cx="1219200" cy="1219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918358" y="3337452"/>
            <a:ext cx="5339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Mistral"/>
                <a:cs typeface="Mistral"/>
              </a:rPr>
              <a:t>s</a:t>
            </a:r>
            <a:r>
              <a:rPr lang="en-US" sz="3600" b="1" dirty="0" err="1" smtClean="0">
                <a:latin typeface="Mistral"/>
                <a:cs typeface="Mistral"/>
              </a:rPr>
              <a:t>istemas</a:t>
            </a:r>
            <a:r>
              <a:rPr lang="en-US" sz="3600" b="1" dirty="0" smtClean="0">
                <a:latin typeface="Mistral"/>
                <a:cs typeface="Mistral"/>
              </a:rPr>
              <a:t> </a:t>
            </a:r>
            <a:r>
              <a:rPr lang="en-US" sz="3600" b="1" dirty="0" err="1" smtClean="0">
                <a:latin typeface="Mistral"/>
                <a:cs typeface="Mistral"/>
              </a:rPr>
              <a:t>operacionais</a:t>
            </a:r>
            <a:r>
              <a:rPr lang="en-US" sz="3600" b="1" dirty="0" smtClean="0">
                <a:latin typeface="Mistral"/>
                <a:cs typeface="Mistral"/>
              </a:rPr>
              <a:t>, middleware</a:t>
            </a:r>
            <a:endParaRPr lang="en-US" sz="3600" b="1" dirty="0">
              <a:latin typeface="Mistral"/>
              <a:cs typeface="Mistr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97246" y="1141144"/>
            <a:ext cx="7583112" cy="1783095"/>
          </a:xfrm>
          <a:prstGeom prst="roundRect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Usuários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Programas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Usuários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97246" y="4227440"/>
            <a:ext cx="4018038" cy="2391839"/>
          </a:xfrm>
          <a:prstGeom prst="roundRect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Infra-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estrutura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Hardware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815284" y="4227440"/>
            <a:ext cx="3564592" cy="2391839"/>
          </a:xfrm>
          <a:prstGeom prst="roundRect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Infra-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estrutura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Comunicação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14485" y="967583"/>
            <a:ext cx="30752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4" grpId="0"/>
      <p:bldP spid="19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6400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PT" sz="4300" dirty="0" smtClean="0"/>
              <a:t>Hardware,</a:t>
            </a:r>
            <a:br>
              <a:rPr lang="pt-PT" sz="4300" dirty="0" smtClean="0"/>
            </a:br>
            <a:r>
              <a:rPr lang="pt-PT" sz="4300" dirty="0" smtClean="0"/>
              <a:t>Software e</a:t>
            </a:r>
            <a:br>
              <a:rPr lang="pt-PT" sz="4300" dirty="0" smtClean="0"/>
            </a:br>
            <a:r>
              <a:rPr lang="pt-PT" sz="4300" dirty="0" smtClean="0"/>
              <a:t>Comunicação</a:t>
            </a:r>
          </a:p>
        </p:txBody>
      </p:sp>
      <p:sp>
        <p:nvSpPr>
          <p:cNvPr id="82977" name="Rectangle 33"/>
          <p:cNvSpPr>
            <a:spLocks noChangeArrowheads="1"/>
          </p:cNvSpPr>
          <p:nvPr/>
        </p:nvSpPr>
        <p:spPr bwMode="auto">
          <a:xfrm>
            <a:off x="1701800" y="4406900"/>
            <a:ext cx="6223000" cy="10795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PT" i="0">
                <a:latin typeface="Arial" pitchFamily="34" charset="0"/>
                <a:cs typeface="Arial" pitchFamily="34" charset="0"/>
              </a:rPr>
              <a:t>Hardware</a:t>
            </a:r>
            <a:endParaRPr lang="pt-BR" i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886200" y="3200400"/>
            <a:ext cx="3048000" cy="1143000"/>
            <a:chOff x="2448" y="2016"/>
            <a:chExt cx="1920" cy="720"/>
          </a:xfrm>
        </p:grpSpPr>
        <p:sp>
          <p:nvSpPr>
            <p:cNvPr id="82984" name="Freeform 40"/>
            <p:cNvSpPr>
              <a:spLocks/>
            </p:cNvSpPr>
            <p:nvPr/>
          </p:nvSpPr>
          <p:spPr bwMode="auto">
            <a:xfrm>
              <a:off x="2448" y="2016"/>
              <a:ext cx="1920" cy="720"/>
            </a:xfrm>
            <a:custGeom>
              <a:avLst/>
              <a:gdLst/>
              <a:ahLst/>
              <a:cxnLst>
                <a:cxn ang="0">
                  <a:pos x="1920" y="720"/>
                </a:cxn>
                <a:cxn ang="0">
                  <a:pos x="1920" y="432"/>
                </a:cxn>
                <a:cxn ang="0">
                  <a:pos x="1296" y="432"/>
                </a:cxn>
                <a:cxn ang="0">
                  <a:pos x="1296" y="0"/>
                </a:cxn>
                <a:cxn ang="0">
                  <a:pos x="0" y="0"/>
                </a:cxn>
                <a:cxn ang="0">
                  <a:pos x="0" y="720"/>
                </a:cxn>
                <a:cxn ang="0">
                  <a:pos x="1920" y="720"/>
                </a:cxn>
              </a:cxnLst>
              <a:rect l="0" t="0" r="r" b="b"/>
              <a:pathLst>
                <a:path w="1920" h="720">
                  <a:moveTo>
                    <a:pt x="1920" y="720"/>
                  </a:moveTo>
                  <a:lnTo>
                    <a:pt x="1920" y="432"/>
                  </a:lnTo>
                  <a:lnTo>
                    <a:pt x="1296" y="432"/>
                  </a:lnTo>
                  <a:lnTo>
                    <a:pt x="1296" y="0"/>
                  </a:lnTo>
                  <a:lnTo>
                    <a:pt x="0" y="0"/>
                  </a:lnTo>
                  <a:lnTo>
                    <a:pt x="0" y="720"/>
                  </a:lnTo>
                  <a:lnTo>
                    <a:pt x="1920" y="720"/>
                  </a:lnTo>
                  <a:close/>
                </a:path>
              </a:pathLst>
            </a:custGeom>
            <a:solidFill>
              <a:srgbClr val="FF9999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pt-B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6" name="Text Box 29"/>
            <p:cNvSpPr txBox="1">
              <a:spLocks noChangeArrowheads="1"/>
            </p:cNvSpPr>
            <p:nvPr/>
          </p:nvSpPr>
          <p:spPr bwMode="auto">
            <a:xfrm>
              <a:off x="2640" y="2110"/>
              <a:ext cx="900" cy="407"/>
            </a:xfrm>
            <a:prstGeom prst="rect">
              <a:avLst/>
            </a:prstGeom>
            <a:solidFill>
              <a:srgbClr val="FF9999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PT" i="0">
                  <a:latin typeface="Arial" pitchFamily="34" charset="0"/>
                  <a:cs typeface="Arial" pitchFamily="34" charset="0"/>
                </a:rPr>
                <a:t>Sistema</a:t>
              </a:r>
              <a:br>
                <a:rPr lang="pt-PT" i="0">
                  <a:latin typeface="Arial" pitchFamily="34" charset="0"/>
                  <a:cs typeface="Arial" pitchFamily="34" charset="0"/>
                </a:rPr>
              </a:br>
              <a:r>
                <a:rPr lang="pt-PT" i="0">
                  <a:latin typeface="Arial" pitchFamily="34" charset="0"/>
                  <a:cs typeface="Arial" pitchFamily="34" charset="0"/>
                </a:rPr>
                <a:t>Operacional</a:t>
              </a:r>
              <a:endParaRPr lang="pt-BR" i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6019800" y="3124200"/>
            <a:ext cx="2133600" cy="1219200"/>
            <a:chOff x="3792" y="1968"/>
            <a:chExt cx="1344" cy="768"/>
          </a:xfrm>
        </p:grpSpPr>
        <p:sp>
          <p:nvSpPr>
            <p:cNvPr id="82982" name="Freeform 38"/>
            <p:cNvSpPr>
              <a:spLocks/>
            </p:cNvSpPr>
            <p:nvPr/>
          </p:nvSpPr>
          <p:spPr bwMode="auto">
            <a:xfrm>
              <a:off x="3792" y="2016"/>
              <a:ext cx="1200" cy="720"/>
            </a:xfrm>
            <a:custGeom>
              <a:avLst/>
              <a:gdLst/>
              <a:ahLst/>
              <a:cxnLst>
                <a:cxn ang="0">
                  <a:pos x="1200" y="720"/>
                </a:cxn>
                <a:cxn ang="0">
                  <a:pos x="1200" y="0"/>
                </a:cxn>
                <a:cxn ang="0">
                  <a:pos x="0" y="0"/>
                </a:cxn>
                <a:cxn ang="0">
                  <a:pos x="0" y="384"/>
                </a:cxn>
                <a:cxn ang="0">
                  <a:pos x="624" y="384"/>
                </a:cxn>
                <a:cxn ang="0">
                  <a:pos x="624" y="672"/>
                </a:cxn>
                <a:cxn ang="0">
                  <a:pos x="624" y="720"/>
                </a:cxn>
                <a:cxn ang="0">
                  <a:pos x="1200" y="720"/>
                </a:cxn>
              </a:cxnLst>
              <a:rect l="0" t="0" r="r" b="b"/>
              <a:pathLst>
                <a:path w="1200" h="720">
                  <a:moveTo>
                    <a:pt x="1200" y="720"/>
                  </a:moveTo>
                  <a:lnTo>
                    <a:pt x="1200" y="0"/>
                  </a:lnTo>
                  <a:lnTo>
                    <a:pt x="0" y="0"/>
                  </a:lnTo>
                  <a:lnTo>
                    <a:pt x="0" y="384"/>
                  </a:lnTo>
                  <a:lnTo>
                    <a:pt x="624" y="384"/>
                  </a:lnTo>
                  <a:lnTo>
                    <a:pt x="624" y="672"/>
                  </a:lnTo>
                  <a:lnTo>
                    <a:pt x="624" y="720"/>
                  </a:lnTo>
                  <a:lnTo>
                    <a:pt x="1200" y="720"/>
                  </a:lnTo>
                  <a:close/>
                </a:path>
              </a:pathLst>
            </a:custGeom>
            <a:solidFill>
              <a:srgbClr val="C0C0C0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pt-B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4" name="Rectangle 42"/>
            <p:cNvSpPr>
              <a:spLocks noChangeArrowheads="1"/>
            </p:cNvSpPr>
            <p:nvPr/>
          </p:nvSpPr>
          <p:spPr bwMode="auto">
            <a:xfrm>
              <a:off x="3984" y="1968"/>
              <a:ext cx="1152" cy="40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PT" i="0">
                  <a:latin typeface="Arial" pitchFamily="34" charset="0"/>
                  <a:cs typeface="Arial" pitchFamily="34" charset="0"/>
                </a:rPr>
                <a:t>Software de Suporte</a:t>
              </a:r>
              <a:endParaRPr lang="pt-BR" i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676400" y="2286000"/>
            <a:ext cx="6248400" cy="2057400"/>
            <a:chOff x="1056" y="1440"/>
            <a:chExt cx="3936" cy="1296"/>
          </a:xfrm>
        </p:grpSpPr>
        <p:sp>
          <p:nvSpPr>
            <p:cNvPr id="82985" name="Freeform 41"/>
            <p:cNvSpPr>
              <a:spLocks/>
            </p:cNvSpPr>
            <p:nvPr/>
          </p:nvSpPr>
          <p:spPr bwMode="auto">
            <a:xfrm>
              <a:off x="1056" y="1440"/>
              <a:ext cx="3936" cy="1296"/>
            </a:xfrm>
            <a:custGeom>
              <a:avLst/>
              <a:gdLst/>
              <a:ahLst/>
              <a:cxnLst>
                <a:cxn ang="0">
                  <a:pos x="0" y="1296"/>
                </a:cxn>
                <a:cxn ang="0">
                  <a:pos x="0" y="0"/>
                </a:cxn>
                <a:cxn ang="0">
                  <a:pos x="3936" y="0"/>
                </a:cxn>
                <a:cxn ang="0">
                  <a:pos x="3936" y="528"/>
                </a:cxn>
                <a:cxn ang="0">
                  <a:pos x="1344" y="528"/>
                </a:cxn>
                <a:cxn ang="0">
                  <a:pos x="1344" y="1296"/>
                </a:cxn>
                <a:cxn ang="0">
                  <a:pos x="0" y="1296"/>
                </a:cxn>
              </a:cxnLst>
              <a:rect l="0" t="0" r="r" b="b"/>
              <a:pathLst>
                <a:path w="3936" h="1296">
                  <a:moveTo>
                    <a:pt x="0" y="1296"/>
                  </a:moveTo>
                  <a:lnTo>
                    <a:pt x="0" y="0"/>
                  </a:lnTo>
                  <a:lnTo>
                    <a:pt x="3936" y="0"/>
                  </a:lnTo>
                  <a:lnTo>
                    <a:pt x="3936" y="528"/>
                  </a:lnTo>
                  <a:lnTo>
                    <a:pt x="1344" y="528"/>
                  </a:lnTo>
                  <a:lnTo>
                    <a:pt x="1344" y="1296"/>
                  </a:lnTo>
                  <a:lnTo>
                    <a:pt x="0" y="1296"/>
                  </a:lnTo>
                  <a:close/>
                </a:path>
              </a:pathLst>
            </a:custGeom>
            <a:solidFill>
              <a:srgbClr val="FFCC66"/>
            </a:solidFill>
            <a:ln w="12700" cap="flat" cmpd="sng">
              <a:noFill/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pt-B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2" name="Rectangle 43"/>
            <p:cNvSpPr>
              <a:spLocks noChangeArrowheads="1"/>
            </p:cNvSpPr>
            <p:nvPr/>
          </p:nvSpPr>
          <p:spPr bwMode="auto">
            <a:xfrm>
              <a:off x="2289" y="1536"/>
              <a:ext cx="1344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i="0">
                  <a:latin typeface="Arial" pitchFamily="34" charset="0"/>
                  <a:cs typeface="Arial" pitchFamily="34" charset="0"/>
                </a:rPr>
                <a:t>Software </a:t>
              </a:r>
              <a:r>
                <a:rPr lang="pt-PT" i="0">
                  <a:latin typeface="Arial" pitchFamily="34" charset="0"/>
                  <a:cs typeface="Arial" pitchFamily="34" charset="0"/>
                </a:rPr>
                <a:t>Aplicativo</a:t>
              </a:r>
              <a:endParaRPr lang="pt-BR" i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888022" y="1747325"/>
            <a:ext cx="7409731" cy="3523289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262626"/>
                </a:solidFill>
              </a:rPr>
              <a:t>Sistemas</a:t>
            </a:r>
            <a:r>
              <a:rPr lang="en-US" sz="3600" dirty="0" smtClean="0">
                <a:solidFill>
                  <a:srgbClr val="262626"/>
                </a:solidFill>
              </a:rPr>
              <a:t> </a:t>
            </a:r>
            <a:r>
              <a:rPr lang="en-US" sz="3600" dirty="0" err="1" smtClean="0">
                <a:solidFill>
                  <a:srgbClr val="262626"/>
                </a:solidFill>
              </a:rPr>
              <a:t>operacionais</a:t>
            </a:r>
            <a:r>
              <a:rPr lang="en-US" sz="3600" dirty="0" smtClean="0">
                <a:solidFill>
                  <a:srgbClr val="262626"/>
                </a:solidFill>
              </a:rPr>
              <a:t> </a:t>
            </a:r>
            <a:r>
              <a:rPr lang="en-US" sz="3600" dirty="0" err="1" smtClean="0">
                <a:solidFill>
                  <a:srgbClr val="262626"/>
                </a:solidFill>
              </a:rPr>
              <a:t>visam</a:t>
            </a:r>
            <a:r>
              <a:rPr lang="en-US" sz="3600" dirty="0" smtClean="0">
                <a:solidFill>
                  <a:srgbClr val="262626"/>
                </a:solidFill>
              </a:rPr>
              <a:t> </a:t>
            </a:r>
            <a:r>
              <a:rPr lang="en-US" sz="3600" dirty="0" err="1" smtClean="0">
                <a:solidFill>
                  <a:srgbClr val="262626"/>
                </a:solidFill>
              </a:rPr>
              <a:t>gerenciar</a:t>
            </a:r>
            <a:r>
              <a:rPr lang="en-US" sz="3600" dirty="0" smtClean="0">
                <a:solidFill>
                  <a:srgbClr val="262626"/>
                </a:solidFill>
              </a:rPr>
              <a:t> a </a:t>
            </a:r>
            <a:r>
              <a:rPr lang="en-US" sz="3600" dirty="0" err="1" smtClean="0">
                <a:solidFill>
                  <a:srgbClr val="262626"/>
                </a:solidFill>
              </a:rPr>
              <a:t>operação</a:t>
            </a:r>
            <a:r>
              <a:rPr lang="en-US" sz="3600" dirty="0" smtClean="0">
                <a:solidFill>
                  <a:srgbClr val="262626"/>
                </a:solidFill>
              </a:rPr>
              <a:t> de </a:t>
            </a:r>
            <a:r>
              <a:rPr lang="en-US" sz="3600" dirty="0" err="1" smtClean="0">
                <a:solidFill>
                  <a:srgbClr val="262626"/>
                </a:solidFill>
              </a:rPr>
              <a:t>computadores</a:t>
            </a:r>
            <a:r>
              <a:rPr lang="en-US" sz="3600" dirty="0" smtClean="0">
                <a:solidFill>
                  <a:srgbClr val="262626"/>
                </a:solidFill>
              </a:rPr>
              <a:t> de </a:t>
            </a:r>
            <a:r>
              <a:rPr lang="en-US" sz="3600" dirty="0" err="1" smtClean="0">
                <a:solidFill>
                  <a:srgbClr val="262626"/>
                </a:solidFill>
              </a:rPr>
              <a:t>modo</a:t>
            </a:r>
            <a:r>
              <a:rPr lang="en-US" sz="3600" dirty="0" smtClean="0">
                <a:solidFill>
                  <a:srgbClr val="262626"/>
                </a:solidFill>
              </a:rPr>
              <a:t> a </a:t>
            </a:r>
            <a:r>
              <a:rPr lang="en-US" sz="3600" dirty="0" err="1" smtClean="0">
                <a:solidFill>
                  <a:srgbClr val="262626"/>
                </a:solidFill>
              </a:rPr>
              <a:t>oferecer</a:t>
            </a:r>
            <a:r>
              <a:rPr lang="en-US" sz="3600" dirty="0" smtClean="0">
                <a:solidFill>
                  <a:srgbClr val="262626"/>
                </a:solidFill>
              </a:rPr>
              <a:t> </a:t>
            </a:r>
            <a:r>
              <a:rPr lang="en-US" sz="3600" dirty="0" err="1" smtClean="0">
                <a:solidFill>
                  <a:srgbClr val="262626"/>
                </a:solidFill>
              </a:rPr>
              <a:t>flexibilidade</a:t>
            </a:r>
            <a:r>
              <a:rPr lang="en-US" sz="3600" dirty="0" smtClean="0">
                <a:solidFill>
                  <a:srgbClr val="262626"/>
                </a:solidFill>
              </a:rPr>
              <a:t>, </a:t>
            </a:r>
            <a:r>
              <a:rPr lang="en-US" sz="3600" dirty="0" err="1" smtClean="0">
                <a:solidFill>
                  <a:srgbClr val="262626"/>
                </a:solidFill>
              </a:rPr>
              <a:t>eficiência</a:t>
            </a:r>
            <a:r>
              <a:rPr lang="en-US" sz="3600" dirty="0" smtClean="0">
                <a:solidFill>
                  <a:srgbClr val="262626"/>
                </a:solidFill>
              </a:rPr>
              <a:t>, </a:t>
            </a:r>
            <a:r>
              <a:rPr lang="en-US" sz="3600" dirty="0" err="1" smtClean="0">
                <a:solidFill>
                  <a:srgbClr val="262626"/>
                </a:solidFill>
              </a:rPr>
              <a:t>segurança</a:t>
            </a:r>
            <a:r>
              <a:rPr lang="en-US" sz="3600" dirty="0" smtClean="0">
                <a:solidFill>
                  <a:srgbClr val="262626"/>
                </a:solidFill>
              </a:rPr>
              <a:t>, </a:t>
            </a:r>
            <a:r>
              <a:rPr lang="en-US" sz="3600" dirty="0" err="1" smtClean="0">
                <a:solidFill>
                  <a:srgbClr val="262626"/>
                </a:solidFill>
              </a:rPr>
              <a:t>transparência</a:t>
            </a:r>
            <a:r>
              <a:rPr lang="en-US" sz="3600" dirty="0" smtClean="0">
                <a:solidFill>
                  <a:srgbClr val="262626"/>
                </a:solidFill>
              </a:rPr>
              <a:t> e </a:t>
            </a:r>
            <a:r>
              <a:rPr lang="en-US" sz="3600" dirty="0" err="1" smtClean="0">
                <a:solidFill>
                  <a:srgbClr val="262626"/>
                </a:solidFill>
              </a:rPr>
              <a:t>compartilhamento</a:t>
            </a:r>
            <a:r>
              <a:rPr lang="en-US" sz="3600" dirty="0" smtClean="0">
                <a:solidFill>
                  <a:srgbClr val="262626"/>
                </a:solidFill>
              </a:rPr>
              <a:t> de </a:t>
            </a:r>
            <a:r>
              <a:rPr lang="en-US" sz="3600" dirty="0" err="1" smtClean="0">
                <a:solidFill>
                  <a:srgbClr val="262626"/>
                </a:solidFill>
              </a:rPr>
              <a:t>recursos</a:t>
            </a:r>
            <a:endParaRPr lang="en-US" sz="3600" dirty="0">
              <a:solidFill>
                <a:srgbClr val="262626"/>
              </a:solidFill>
            </a:endParaRPr>
          </a:p>
        </p:txBody>
      </p:sp>
      <p:sp>
        <p:nvSpPr>
          <p:cNvPr id="6" name="Line Callout 3 5"/>
          <p:cNvSpPr/>
          <p:nvPr/>
        </p:nvSpPr>
        <p:spPr>
          <a:xfrm>
            <a:off x="1145835" y="3064975"/>
            <a:ext cx="2845489" cy="496506"/>
          </a:xfrm>
          <a:prstGeom prst="borderCallout3">
            <a:avLst>
              <a:gd name="adj1" fmla="val 18750"/>
              <a:gd name="adj2" fmla="val -2964"/>
              <a:gd name="adj3" fmla="val 18750"/>
              <a:gd name="adj4" fmla="val -16667"/>
              <a:gd name="adj5" fmla="val -307693"/>
              <a:gd name="adj6" fmla="val -17003"/>
              <a:gd name="adj7" fmla="val -356269"/>
              <a:gd name="adj8" fmla="val 9788"/>
            </a:avLst>
          </a:prstGeom>
          <a:solidFill>
            <a:srgbClr val="FF6600">
              <a:alpha val="32000"/>
            </a:srgb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60939" y="916627"/>
            <a:ext cx="6044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800000"/>
                </a:solidFill>
              </a:rPr>
              <a:t>Visão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ampla</a:t>
            </a:r>
            <a:r>
              <a:rPr lang="en-US" dirty="0" smtClean="0">
                <a:solidFill>
                  <a:srgbClr val="800000"/>
                </a:solidFill>
              </a:rPr>
              <a:t>: </a:t>
            </a:r>
            <a:r>
              <a:rPr lang="en-US" dirty="0" err="1" smtClean="0">
                <a:solidFill>
                  <a:srgbClr val="800000"/>
                </a:solidFill>
              </a:rPr>
              <a:t>grande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porte</a:t>
            </a:r>
            <a:r>
              <a:rPr lang="en-US" dirty="0" smtClean="0">
                <a:solidFill>
                  <a:srgbClr val="800000"/>
                </a:solidFill>
              </a:rPr>
              <a:t>, desktops, tablets, </a:t>
            </a:r>
            <a:r>
              <a:rPr lang="en-US" dirty="0" err="1" smtClean="0">
                <a:solidFill>
                  <a:srgbClr val="800000"/>
                </a:solidFill>
              </a:rPr>
              <a:t>celulares</a:t>
            </a:r>
            <a:r>
              <a:rPr lang="en-US" dirty="0" smtClean="0">
                <a:solidFill>
                  <a:srgbClr val="800000"/>
                </a:solidFill>
              </a:rPr>
              <a:t>, TV etc.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8" name="Line Callout 2 7"/>
          <p:cNvSpPr/>
          <p:nvPr/>
        </p:nvSpPr>
        <p:spPr>
          <a:xfrm>
            <a:off x="4034542" y="4755006"/>
            <a:ext cx="1690106" cy="391477"/>
          </a:xfrm>
          <a:prstGeom prst="borderCallout2">
            <a:avLst>
              <a:gd name="adj1" fmla="val 99238"/>
              <a:gd name="adj2" fmla="val 23315"/>
              <a:gd name="adj3" fmla="val 195037"/>
              <a:gd name="adj4" fmla="val -10300"/>
              <a:gd name="adj5" fmla="val 312018"/>
              <a:gd name="adj6" fmla="val -138278"/>
            </a:avLst>
          </a:prstGeom>
          <a:solidFill>
            <a:srgbClr val="FF6600">
              <a:alpha val="30000"/>
            </a:srgb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88022" y="5929437"/>
            <a:ext cx="7865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4 </a:t>
            </a:r>
            <a:r>
              <a:rPr lang="en-US" dirty="0" err="1" smtClean="0">
                <a:solidFill>
                  <a:srgbClr val="800000"/>
                </a:solidFill>
              </a:rPr>
              <a:t>grupos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básicos</a:t>
            </a:r>
            <a:r>
              <a:rPr lang="en-US" dirty="0" smtClean="0">
                <a:solidFill>
                  <a:srgbClr val="800000"/>
                </a:solidFill>
              </a:rPr>
              <a:t>: </a:t>
            </a:r>
            <a:r>
              <a:rPr lang="en-US" dirty="0" err="1" smtClean="0">
                <a:solidFill>
                  <a:srgbClr val="800000"/>
                </a:solidFill>
              </a:rPr>
              <a:t>processo</a:t>
            </a:r>
            <a:r>
              <a:rPr lang="en-US" dirty="0" smtClean="0">
                <a:solidFill>
                  <a:srgbClr val="800000"/>
                </a:solidFill>
              </a:rPr>
              <a:t>, </a:t>
            </a:r>
            <a:r>
              <a:rPr lang="en-US" dirty="0" err="1" smtClean="0">
                <a:solidFill>
                  <a:srgbClr val="800000"/>
                </a:solidFill>
              </a:rPr>
              <a:t>memória</a:t>
            </a:r>
            <a:r>
              <a:rPr lang="en-US" dirty="0" smtClean="0">
                <a:solidFill>
                  <a:srgbClr val="800000"/>
                </a:solidFill>
              </a:rPr>
              <a:t>, </a:t>
            </a:r>
            <a:r>
              <a:rPr lang="en-US" dirty="0" err="1" smtClean="0">
                <a:solidFill>
                  <a:srgbClr val="800000"/>
                </a:solidFill>
              </a:rPr>
              <a:t>armazenamento</a:t>
            </a:r>
            <a:r>
              <a:rPr lang="en-US" dirty="0" smtClean="0">
                <a:solidFill>
                  <a:srgbClr val="800000"/>
                </a:solidFill>
              </a:rPr>
              <a:t> (</a:t>
            </a:r>
            <a:r>
              <a:rPr lang="en-US" dirty="0" err="1" smtClean="0">
                <a:solidFill>
                  <a:srgbClr val="800000"/>
                </a:solidFill>
              </a:rPr>
              <a:t>arquivos</a:t>
            </a:r>
            <a:r>
              <a:rPr lang="en-US" dirty="0" smtClean="0">
                <a:solidFill>
                  <a:srgbClr val="800000"/>
                </a:solidFill>
              </a:rPr>
              <a:t>), </a:t>
            </a:r>
            <a:r>
              <a:rPr lang="en-US" dirty="0" err="1" smtClean="0">
                <a:solidFill>
                  <a:srgbClr val="800000"/>
                </a:solidFill>
              </a:rPr>
              <a:t>entrada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e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saída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Pra quê software básico?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 que acontece quando ligamos o computador?</a:t>
            </a:r>
          </a:p>
          <a:p>
            <a:r>
              <a:rPr lang="pt-P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 quando “clicamos” num ícone?</a:t>
            </a:r>
          </a:p>
          <a:p>
            <a:r>
              <a:rPr lang="pt-P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Como funcionam dois programas ao mesmo tempo?</a:t>
            </a:r>
          </a:p>
          <a:p>
            <a:r>
              <a:rPr lang="pt-P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 se estiverem cooperando mas em máquinas diferentes interligadas em rede?</a:t>
            </a:r>
          </a:p>
          <a:p>
            <a:r>
              <a:rPr lang="pt-P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Como ocorre o mapeamento de discos?</a:t>
            </a:r>
          </a:p>
          <a:p>
            <a:r>
              <a:rPr lang="pt-PT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 se dois programas quiserem usar o mesmo recurso?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Como se </a:t>
            </a:r>
            <a:r>
              <a:rPr lang="en-US" dirty="0" err="1"/>
              <a:t>faz</a:t>
            </a:r>
            <a:r>
              <a:rPr lang="en-US" dirty="0"/>
              <a:t>?</a:t>
            </a:r>
            <a:endParaRPr lang="pt-BR" dirty="0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094163"/>
          </a:xfrm>
        </p:spPr>
        <p:txBody>
          <a:bodyPr/>
          <a:lstStyle/>
          <a:p>
            <a:pPr eaLnBrk="1" hangingPunct="1"/>
            <a:r>
              <a:rPr lang="en-US" sz="2800" dirty="0" err="1"/>
              <a:t>Existe</a:t>
            </a:r>
            <a:r>
              <a:rPr lang="en-US" sz="2800" dirty="0"/>
              <a:t> </a:t>
            </a:r>
            <a:r>
              <a:rPr lang="en-US" sz="2800" dirty="0" err="1"/>
              <a:t>aqui</a:t>
            </a:r>
            <a:r>
              <a:rPr lang="en-US" sz="2800" dirty="0"/>
              <a:t> um </a:t>
            </a:r>
            <a:r>
              <a:rPr lang="en-US" sz="2800" dirty="0" err="1"/>
              <a:t>programa</a:t>
            </a:r>
            <a:r>
              <a:rPr lang="en-US" sz="2800" dirty="0"/>
              <a:t> </a:t>
            </a:r>
            <a:r>
              <a:rPr lang="en-US" sz="2800" dirty="0" smtClean="0"/>
              <a:t>(PowerPoint</a:t>
            </a:r>
            <a:r>
              <a:rPr lang="en-US" sz="2800" dirty="0"/>
              <a:t>) </a:t>
            </a:r>
            <a:r>
              <a:rPr lang="en-US" sz="2800" dirty="0" err="1" smtClean="0"/>
              <a:t>rodando</a:t>
            </a:r>
            <a:r>
              <a:rPr lang="en-US" sz="2800" dirty="0" smtClean="0"/>
              <a:t>,</a:t>
            </a:r>
          </a:p>
          <a:p>
            <a:pPr lvl="1"/>
            <a:r>
              <a:rPr lang="en-US" sz="2400" dirty="0" err="1" smtClean="0"/>
              <a:t>usando</a:t>
            </a:r>
            <a:r>
              <a:rPr lang="en-US" sz="2400" dirty="0" smtClean="0"/>
              <a:t> </a:t>
            </a:r>
            <a:r>
              <a:rPr lang="en-US" sz="2400" dirty="0" err="1"/>
              <a:t>o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processador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máquina</a:t>
            </a:r>
            <a:r>
              <a:rPr lang="en-US" sz="2400" dirty="0"/>
              <a:t>,</a:t>
            </a:r>
          </a:p>
          <a:p>
            <a:pPr lvl="1"/>
            <a:r>
              <a:rPr lang="en-US" sz="2400" dirty="0"/>
              <a:t>…a </a:t>
            </a:r>
            <a:r>
              <a:rPr lang="en-US" sz="2400" dirty="0" err="1">
                <a:solidFill>
                  <a:srgbClr val="FF0000"/>
                </a:solidFill>
              </a:rPr>
              <a:t>memória</a:t>
            </a:r>
            <a:r>
              <a:rPr lang="en-US" sz="2400" dirty="0"/>
              <a:t>,</a:t>
            </a:r>
          </a:p>
          <a:p>
            <a:pPr lvl="1"/>
            <a:r>
              <a:rPr lang="en-US" sz="2400" dirty="0"/>
              <a:t>…</a:t>
            </a:r>
            <a:r>
              <a:rPr lang="en-US" sz="2400" dirty="0" err="1"/>
              <a:t>manipulando</a:t>
            </a:r>
            <a:r>
              <a:rPr lang="en-US" sz="2400" dirty="0"/>
              <a:t> um </a:t>
            </a:r>
            <a:r>
              <a:rPr lang="en-US" sz="2400" dirty="0" err="1">
                <a:solidFill>
                  <a:srgbClr val="FF0000"/>
                </a:solidFill>
              </a:rPr>
              <a:t>arquivo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armazenado</a:t>
            </a:r>
            <a:r>
              <a:rPr lang="en-US" sz="2400" dirty="0"/>
              <a:t> no </a:t>
            </a:r>
            <a:r>
              <a:rPr lang="en-US" sz="2400" dirty="0">
                <a:solidFill>
                  <a:srgbClr val="FF0000"/>
                </a:solidFill>
              </a:rPr>
              <a:t>disco</a:t>
            </a:r>
            <a:r>
              <a:rPr lang="en-US" sz="2400" dirty="0"/>
              <a:t>,</a:t>
            </a:r>
          </a:p>
          <a:p>
            <a:pPr lvl="1"/>
            <a:r>
              <a:rPr lang="en-US" sz="2400" dirty="0"/>
              <a:t>…</a:t>
            </a:r>
            <a:r>
              <a:rPr lang="en-US" sz="2400" dirty="0" err="1"/>
              <a:t>aparecendo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tela</a:t>
            </a:r>
            <a:r>
              <a:rPr lang="en-US" sz="2400" dirty="0"/>
              <a:t>,</a:t>
            </a:r>
          </a:p>
          <a:p>
            <a:pPr lvl="1"/>
            <a:r>
              <a:rPr lang="en-US" sz="2400" dirty="0"/>
              <a:t>…</a:t>
            </a:r>
            <a:r>
              <a:rPr lang="en-US" sz="2400" dirty="0" err="1"/>
              <a:t>recebendo</a:t>
            </a:r>
            <a:r>
              <a:rPr lang="en-US" sz="2400" dirty="0"/>
              <a:t> </a:t>
            </a:r>
            <a:r>
              <a:rPr lang="en-US" sz="2400" dirty="0" err="1"/>
              <a:t>comandos</a:t>
            </a:r>
            <a:r>
              <a:rPr lang="en-US" sz="2400" dirty="0"/>
              <a:t>, via </a:t>
            </a:r>
            <a:r>
              <a:rPr lang="en-US" sz="2400" dirty="0" err="1">
                <a:solidFill>
                  <a:srgbClr val="FF0000"/>
                </a:solidFill>
              </a:rPr>
              <a:t>teclado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4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4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4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4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rgbClr val="FF0000"/>
                </a:solidFill>
              </a:rPr>
              <a:t>Como isso está acontecendo</a:t>
            </a:r>
            <a:br>
              <a:rPr lang="pt-PT" dirty="0" smtClean="0">
                <a:solidFill>
                  <a:srgbClr val="FF0000"/>
                </a:solidFill>
              </a:rPr>
            </a:br>
            <a:r>
              <a:rPr lang="pt-PT" dirty="0" smtClean="0">
                <a:solidFill>
                  <a:srgbClr val="FF0000"/>
                </a:solidFill>
              </a:rPr>
              <a:t>ao mesmo tempo?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ShockwaveFlash1" r:id="rId2" imgW="4268925" imgH="3026170"/>
        </mc:Choice>
        <mc:Fallback>
          <p:control name="ShockwaveFlash1" r:id="rId2" imgW="4268925" imgH="302617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3400" y="2438400"/>
                  <a:ext cx="4268788" cy="3025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2700">
                      <a:noFill/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9" name="ShockwaveFlash2" r:id="rId3" imgW="3885714" imgH="3277057"/>
        </mc:Choice>
        <mc:Fallback>
          <p:control name="ShockwaveFlash2" r:id="rId3" imgW="3885714" imgH="3277057">
            <p:pic>
              <p:nvPicPr>
                <p:cNvPr id="0" name="ShockwaveFlash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05400" y="2459038"/>
                  <a:ext cx="3886200" cy="3276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2700">
                      <a:noFill/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12998</TotalTime>
  <Words>552</Words>
  <Application>Microsoft Office PowerPoint</Application>
  <PresentationFormat>Apresentação na tela (4:3)</PresentationFormat>
  <Paragraphs>119</Paragraphs>
  <Slides>16</Slides>
  <Notes>9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Office Theme</vt:lpstr>
      <vt:lpstr>Organização de Computadores e Sistemas Operacionais</vt:lpstr>
      <vt:lpstr>Mundo real</vt:lpstr>
      <vt:lpstr>Mundo real</vt:lpstr>
      <vt:lpstr>Infra-estruturas de Suporte</vt:lpstr>
      <vt:lpstr>Hardware, Software e Comunicação</vt:lpstr>
      <vt:lpstr>Apresentação do PowerPoint</vt:lpstr>
      <vt:lpstr>Pra quê software básico?</vt:lpstr>
      <vt:lpstr>Como se faz?</vt:lpstr>
      <vt:lpstr>Como isso está acontecendo ao mesmo tempo?</vt:lpstr>
      <vt:lpstr>Um Sistema Operacional…</vt:lpstr>
      <vt:lpstr>Um Sistema Operacional…</vt:lpstr>
      <vt:lpstr>Um middleware…</vt:lpstr>
      <vt:lpstr>Ao final do curso você deverá ser capaz de…</vt:lpstr>
      <vt:lpstr>…E não deverá ser capaz de</vt:lpstr>
      <vt:lpstr>Avaliação</vt:lpstr>
      <vt:lpstr>Material de Estudo</vt:lpstr>
    </vt:vector>
  </TitlesOfParts>
  <Company>UFPE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Infra-estrutura de Software</dc:title>
  <dc:creator>Carlos Ferraz</dc:creator>
  <cp:lastModifiedBy>Sergio Cavalcante</cp:lastModifiedBy>
  <cp:revision>42</cp:revision>
  <dcterms:created xsi:type="dcterms:W3CDTF">2011-08-09T12:11:02Z</dcterms:created>
  <dcterms:modified xsi:type="dcterms:W3CDTF">2014-04-15T01:00:03Z</dcterms:modified>
</cp:coreProperties>
</file>