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291" r:id="rId3"/>
    <p:sldId id="290" r:id="rId4"/>
    <p:sldId id="292" r:id="rId5"/>
    <p:sldId id="259" r:id="rId6"/>
    <p:sldId id="293" r:id="rId7"/>
    <p:sldId id="294" r:id="rId8"/>
    <p:sldId id="309" r:id="rId9"/>
    <p:sldId id="295" r:id="rId10"/>
    <p:sldId id="301" r:id="rId11"/>
    <p:sldId id="296" r:id="rId12"/>
    <p:sldId id="302" r:id="rId13"/>
    <p:sldId id="297" r:id="rId14"/>
    <p:sldId id="303" r:id="rId15"/>
    <p:sldId id="298" r:id="rId16"/>
    <p:sldId id="307" r:id="rId17"/>
    <p:sldId id="299" r:id="rId18"/>
    <p:sldId id="305" r:id="rId19"/>
    <p:sldId id="300" r:id="rId20"/>
    <p:sldId id="308" r:id="rId21"/>
  </p:sldIdLst>
  <p:sldSz cx="12192000" cy="6858000"/>
  <p:notesSz cx="7010400" cy="92964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66FFFF"/>
    <a:srgbClr val="FFCCFF"/>
    <a:srgbClr val="00CCFF"/>
    <a:srgbClr val="CCECFF"/>
    <a:srgbClr val="99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37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55675">
              <a:defRPr sz="1000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000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55675">
              <a:defRPr sz="1000"/>
            </a:lvl1pPr>
          </a:lstStyle>
          <a:p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000"/>
            </a:lvl1pPr>
          </a:lstStyle>
          <a:p>
            <a:fld id="{CE5A20AE-0538-4A23-9E93-70E1C9C7208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96925">
              <a:defRPr sz="1000">
                <a:latin typeface="Times New Roman"/>
              </a:defRPr>
            </a:lvl1pPr>
          </a:lstStyle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96925">
              <a:defRPr sz="1000">
                <a:latin typeface="Times New Roman"/>
              </a:defRPr>
            </a:lvl1pPr>
          </a:lstStyle>
          <a:p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96925">
              <a:defRPr sz="1000">
                <a:latin typeface="Times New Roman"/>
              </a:defRPr>
            </a:lvl1pPr>
          </a:lstStyle>
          <a:p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96925">
              <a:defRPr sz="1000">
                <a:latin typeface="Times New Roman"/>
              </a:defRPr>
            </a:lvl1pPr>
          </a:lstStyle>
          <a:p>
            <a:fld id="{E710E128-50BB-4A73-B940-32D53D2FA27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0" tIns="49212" rIns="95250" bIns="49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172200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85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77838" algn="l" defTabSz="9985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55675" algn="l" defTabSz="9985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33513" algn="l" defTabSz="9985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11350" algn="l" defTabSz="9985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55FFC-48C7-41F2-9F69-ED97DCEAD9D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6F390-322D-4E75-AD5F-5706DBA4BF8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1" y="209550"/>
            <a:ext cx="2512484" cy="565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209550"/>
            <a:ext cx="7340600" cy="565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95126-FD3B-4A04-8E0F-542C9624560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7429F-B9FE-490F-B7DC-26845826025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E845-90F0-4C43-8CB8-9B8C47AFEB3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752600"/>
            <a:ext cx="4876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752600"/>
            <a:ext cx="4876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D17E7-E033-4B6A-A0FD-6241319BFA0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1C66-25E1-4C67-8A42-51FEE44551A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D8B19-0DFF-461E-8270-1E15C11B8D3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BF80E-0DDF-4022-9E1A-11D0E6E09F4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E9B8B-6AEA-4AB5-A1D8-EC9D8348BB7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1EBCA-E7D8-4DC5-A15E-448159EE619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 i="0"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 i="0"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i="0">
                <a:latin typeface="+mj-lt"/>
              </a:defRPr>
            </a:lvl1pPr>
          </a:lstStyle>
          <a:p>
            <a:fld id="{2CFAF9EC-E4C5-4097-BF6A-F36D7C395DF9}" type="slidenum">
              <a:rPr lang="pt-BR"/>
              <a:pPr/>
              <a:t>‹nº›</a:t>
            </a:fld>
            <a:endParaRPr lang="pt-BR"/>
          </a:p>
        </p:txBody>
      </p: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315384" y="0"/>
            <a:ext cx="11861800" cy="6845300"/>
            <a:chOff x="149" y="0"/>
            <a:chExt cx="5604" cy="4312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149" y="0"/>
              <a:ext cx="150" cy="4312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shade val="49804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77" y="0"/>
              <a:ext cx="235" cy="2940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shade val="49804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03" y="0"/>
              <a:ext cx="682" cy="2112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shade val="49804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56" y="0"/>
              <a:ext cx="192" cy="24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73" y="924"/>
              <a:ext cx="331" cy="76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320" y="888"/>
              <a:ext cx="5433" cy="84"/>
            </a:xfrm>
            <a:prstGeom prst="rect">
              <a:avLst/>
            </a:prstGeom>
            <a:gradFill rotWithShape="0">
              <a:gsLst>
                <a:gs pos="0">
                  <a:srgbClr val="C0C0C0">
                    <a:gamma/>
                    <a:shade val="49804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149" y="888"/>
              <a:ext cx="560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34684" y="209550"/>
            <a:ext cx="97536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752600"/>
            <a:ext cx="995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grpSp>
        <p:nvGrpSpPr>
          <p:cNvPr id="1043" name="Group 19"/>
          <p:cNvGrpSpPr>
            <a:grpSpLocks/>
          </p:cNvGrpSpPr>
          <p:nvPr/>
        </p:nvGrpSpPr>
        <p:grpSpPr bwMode="auto">
          <a:xfrm>
            <a:off x="139701" y="6184901"/>
            <a:ext cx="1047751" cy="588963"/>
            <a:chOff x="66" y="3896"/>
            <a:chExt cx="495" cy="371"/>
          </a:xfrm>
        </p:grpSpPr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89" y="3908"/>
              <a:ext cx="91" cy="104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5" y="13"/>
                </a:cxn>
                <a:cxn ang="0">
                  <a:pos x="41" y="8"/>
                </a:cxn>
                <a:cxn ang="0">
                  <a:pos x="47" y="6"/>
                </a:cxn>
                <a:cxn ang="0">
                  <a:pos x="51" y="3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1" y="2"/>
                </a:cxn>
                <a:cxn ang="0">
                  <a:pos x="67" y="15"/>
                </a:cxn>
                <a:cxn ang="0">
                  <a:pos x="64" y="19"/>
                </a:cxn>
                <a:cxn ang="0">
                  <a:pos x="59" y="23"/>
                </a:cxn>
                <a:cxn ang="0">
                  <a:pos x="54" y="24"/>
                </a:cxn>
                <a:cxn ang="0">
                  <a:pos x="49" y="26"/>
                </a:cxn>
                <a:cxn ang="0">
                  <a:pos x="46" y="27"/>
                </a:cxn>
                <a:cxn ang="0">
                  <a:pos x="40" y="27"/>
                </a:cxn>
                <a:cxn ang="0">
                  <a:pos x="36" y="25"/>
                </a:cxn>
                <a:cxn ang="0">
                  <a:pos x="0" y="88"/>
                </a:cxn>
                <a:cxn ang="0">
                  <a:pos x="0" y="81"/>
                </a:cxn>
                <a:cxn ang="0">
                  <a:pos x="1" y="77"/>
                </a:cxn>
                <a:cxn ang="0">
                  <a:pos x="6" y="73"/>
                </a:cxn>
                <a:cxn ang="0">
                  <a:pos x="10" y="72"/>
                </a:cxn>
                <a:cxn ang="0">
                  <a:pos x="14" y="68"/>
                </a:cxn>
                <a:cxn ang="0">
                  <a:pos x="20" y="63"/>
                </a:cxn>
                <a:cxn ang="0">
                  <a:pos x="26" y="61"/>
                </a:cxn>
                <a:cxn ang="0">
                  <a:pos x="30" y="57"/>
                </a:cxn>
                <a:cxn ang="0">
                  <a:pos x="35" y="55"/>
                </a:cxn>
                <a:cxn ang="0">
                  <a:pos x="47" y="57"/>
                </a:cxn>
                <a:cxn ang="0">
                  <a:pos x="53" y="63"/>
                </a:cxn>
                <a:cxn ang="0">
                  <a:pos x="57" y="79"/>
                </a:cxn>
                <a:cxn ang="0">
                  <a:pos x="61" y="84"/>
                </a:cxn>
                <a:cxn ang="0">
                  <a:pos x="68" y="85"/>
                </a:cxn>
                <a:cxn ang="0">
                  <a:pos x="74" y="84"/>
                </a:cxn>
                <a:cxn ang="0">
                  <a:pos x="78" y="84"/>
                </a:cxn>
                <a:cxn ang="0">
                  <a:pos x="81" y="81"/>
                </a:cxn>
                <a:cxn ang="0">
                  <a:pos x="85" y="79"/>
                </a:cxn>
                <a:cxn ang="0">
                  <a:pos x="89" y="77"/>
                </a:cxn>
                <a:cxn ang="0">
                  <a:pos x="89" y="84"/>
                </a:cxn>
                <a:cxn ang="0">
                  <a:pos x="87" y="90"/>
                </a:cxn>
                <a:cxn ang="0">
                  <a:pos x="81" y="96"/>
                </a:cxn>
                <a:cxn ang="0">
                  <a:pos x="70" y="99"/>
                </a:cxn>
                <a:cxn ang="0">
                  <a:pos x="55" y="103"/>
                </a:cxn>
                <a:cxn ang="0">
                  <a:pos x="50" y="101"/>
                </a:cxn>
                <a:cxn ang="0">
                  <a:pos x="44" y="99"/>
                </a:cxn>
                <a:cxn ang="0">
                  <a:pos x="39" y="96"/>
                </a:cxn>
                <a:cxn ang="0">
                  <a:pos x="36" y="92"/>
                </a:cxn>
                <a:cxn ang="0">
                  <a:pos x="33" y="88"/>
                </a:cxn>
                <a:cxn ang="0">
                  <a:pos x="30" y="84"/>
                </a:cxn>
                <a:cxn ang="0">
                  <a:pos x="26" y="80"/>
                </a:cxn>
                <a:cxn ang="0">
                  <a:pos x="22" y="78"/>
                </a:cxn>
                <a:cxn ang="0">
                  <a:pos x="18" y="80"/>
                </a:cxn>
                <a:cxn ang="0">
                  <a:pos x="13" y="83"/>
                </a:cxn>
                <a:cxn ang="0">
                  <a:pos x="8" y="87"/>
                </a:cxn>
                <a:cxn ang="0">
                  <a:pos x="2" y="89"/>
                </a:cxn>
                <a:cxn ang="0">
                  <a:pos x="36" y="24"/>
                </a:cxn>
              </a:cxnLst>
              <a:rect l="0" t="0" r="r" b="b"/>
              <a:pathLst>
                <a:path w="91" h="104">
                  <a:moveTo>
                    <a:pt x="36" y="24"/>
                  </a:moveTo>
                  <a:lnTo>
                    <a:pt x="35" y="23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9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4" y="1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1"/>
                  </a:lnTo>
                  <a:lnTo>
                    <a:pt x="71" y="2"/>
                  </a:lnTo>
                  <a:lnTo>
                    <a:pt x="70" y="7"/>
                  </a:lnTo>
                  <a:lnTo>
                    <a:pt x="70" y="11"/>
                  </a:lnTo>
                  <a:lnTo>
                    <a:pt x="68" y="12"/>
                  </a:lnTo>
                  <a:lnTo>
                    <a:pt x="67" y="14"/>
                  </a:lnTo>
                  <a:lnTo>
                    <a:pt x="67" y="15"/>
                  </a:lnTo>
                  <a:lnTo>
                    <a:pt x="66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5" y="19"/>
                  </a:lnTo>
                  <a:lnTo>
                    <a:pt x="64" y="19"/>
                  </a:lnTo>
                  <a:lnTo>
                    <a:pt x="63" y="20"/>
                  </a:lnTo>
                  <a:lnTo>
                    <a:pt x="62" y="20"/>
                  </a:lnTo>
                  <a:lnTo>
                    <a:pt x="61" y="22"/>
                  </a:lnTo>
                  <a:lnTo>
                    <a:pt x="60" y="22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1" y="26"/>
                  </a:lnTo>
                  <a:lnTo>
                    <a:pt x="50" y="26"/>
                  </a:lnTo>
                  <a:lnTo>
                    <a:pt x="49" y="26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" y="77"/>
                  </a:lnTo>
                  <a:lnTo>
                    <a:pt x="2" y="76"/>
                  </a:lnTo>
                  <a:lnTo>
                    <a:pt x="3" y="76"/>
                  </a:lnTo>
                  <a:lnTo>
                    <a:pt x="4" y="76"/>
                  </a:lnTo>
                  <a:lnTo>
                    <a:pt x="5" y="74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2" y="71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4" y="68"/>
                  </a:lnTo>
                  <a:lnTo>
                    <a:pt x="15" y="68"/>
                  </a:lnTo>
                  <a:lnTo>
                    <a:pt x="16" y="67"/>
                  </a:lnTo>
                  <a:lnTo>
                    <a:pt x="17" y="66"/>
                  </a:lnTo>
                  <a:lnTo>
                    <a:pt x="19" y="64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3" y="62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26" y="61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57"/>
                  </a:lnTo>
                  <a:lnTo>
                    <a:pt x="31" y="57"/>
                  </a:lnTo>
                  <a:lnTo>
                    <a:pt x="32" y="56"/>
                  </a:lnTo>
                  <a:lnTo>
                    <a:pt x="32" y="55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40" y="55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7" y="57"/>
                  </a:lnTo>
                  <a:lnTo>
                    <a:pt x="49" y="58"/>
                  </a:lnTo>
                  <a:lnTo>
                    <a:pt x="50" y="58"/>
                  </a:lnTo>
                  <a:lnTo>
                    <a:pt x="52" y="60"/>
                  </a:lnTo>
                  <a:lnTo>
                    <a:pt x="52" y="61"/>
                  </a:lnTo>
                  <a:lnTo>
                    <a:pt x="53" y="63"/>
                  </a:lnTo>
                  <a:lnTo>
                    <a:pt x="53" y="66"/>
                  </a:lnTo>
                  <a:lnTo>
                    <a:pt x="54" y="69"/>
                  </a:lnTo>
                  <a:lnTo>
                    <a:pt x="54" y="73"/>
                  </a:lnTo>
                  <a:lnTo>
                    <a:pt x="56" y="76"/>
                  </a:lnTo>
                  <a:lnTo>
                    <a:pt x="57" y="79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0" y="84"/>
                  </a:lnTo>
                  <a:lnTo>
                    <a:pt x="61" y="84"/>
                  </a:lnTo>
                  <a:lnTo>
                    <a:pt x="63" y="84"/>
                  </a:lnTo>
                  <a:lnTo>
                    <a:pt x="64" y="85"/>
                  </a:lnTo>
                  <a:lnTo>
                    <a:pt x="65" y="85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70" y="85"/>
                  </a:lnTo>
                  <a:lnTo>
                    <a:pt x="70" y="85"/>
                  </a:lnTo>
                  <a:lnTo>
                    <a:pt x="72" y="84"/>
                  </a:lnTo>
                  <a:lnTo>
                    <a:pt x="73" y="84"/>
                  </a:lnTo>
                  <a:lnTo>
                    <a:pt x="74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7" y="84"/>
                  </a:lnTo>
                  <a:lnTo>
                    <a:pt x="78" y="84"/>
                  </a:lnTo>
                  <a:lnTo>
                    <a:pt x="79" y="83"/>
                  </a:lnTo>
                  <a:lnTo>
                    <a:pt x="79" y="83"/>
                  </a:lnTo>
                  <a:lnTo>
                    <a:pt x="80" y="82"/>
                  </a:lnTo>
                  <a:lnTo>
                    <a:pt x="80" y="81"/>
                  </a:lnTo>
                  <a:lnTo>
                    <a:pt x="81" y="81"/>
                  </a:lnTo>
                  <a:lnTo>
                    <a:pt x="81" y="80"/>
                  </a:lnTo>
                  <a:lnTo>
                    <a:pt x="82" y="80"/>
                  </a:lnTo>
                  <a:lnTo>
                    <a:pt x="83" y="79"/>
                  </a:lnTo>
                  <a:lnTo>
                    <a:pt x="84" y="79"/>
                  </a:lnTo>
                  <a:lnTo>
                    <a:pt x="85" y="79"/>
                  </a:lnTo>
                  <a:lnTo>
                    <a:pt x="85" y="78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8" y="77"/>
                  </a:lnTo>
                  <a:lnTo>
                    <a:pt x="89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89" y="82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7"/>
                  </a:lnTo>
                  <a:lnTo>
                    <a:pt x="89" y="88"/>
                  </a:lnTo>
                  <a:lnTo>
                    <a:pt x="89" y="89"/>
                  </a:lnTo>
                  <a:lnTo>
                    <a:pt x="87" y="90"/>
                  </a:lnTo>
                  <a:lnTo>
                    <a:pt x="87" y="91"/>
                  </a:lnTo>
                  <a:lnTo>
                    <a:pt x="85" y="93"/>
                  </a:lnTo>
                  <a:lnTo>
                    <a:pt x="84" y="94"/>
                  </a:lnTo>
                  <a:lnTo>
                    <a:pt x="82" y="94"/>
                  </a:lnTo>
                  <a:lnTo>
                    <a:pt x="81" y="96"/>
                  </a:lnTo>
                  <a:lnTo>
                    <a:pt x="79" y="96"/>
                  </a:lnTo>
                  <a:lnTo>
                    <a:pt x="76" y="96"/>
                  </a:lnTo>
                  <a:lnTo>
                    <a:pt x="74" y="98"/>
                  </a:lnTo>
                  <a:lnTo>
                    <a:pt x="72" y="99"/>
                  </a:lnTo>
                  <a:lnTo>
                    <a:pt x="70" y="99"/>
                  </a:lnTo>
                  <a:lnTo>
                    <a:pt x="68" y="100"/>
                  </a:lnTo>
                  <a:lnTo>
                    <a:pt x="65" y="100"/>
                  </a:lnTo>
                  <a:lnTo>
                    <a:pt x="62" y="101"/>
                  </a:lnTo>
                  <a:lnTo>
                    <a:pt x="59" y="103"/>
                  </a:lnTo>
                  <a:lnTo>
                    <a:pt x="55" y="103"/>
                  </a:lnTo>
                  <a:lnTo>
                    <a:pt x="54" y="103"/>
                  </a:lnTo>
                  <a:lnTo>
                    <a:pt x="52" y="103"/>
                  </a:lnTo>
                  <a:lnTo>
                    <a:pt x="52" y="101"/>
                  </a:lnTo>
                  <a:lnTo>
                    <a:pt x="51" y="101"/>
                  </a:lnTo>
                  <a:lnTo>
                    <a:pt x="50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6" y="100"/>
                  </a:lnTo>
                  <a:lnTo>
                    <a:pt x="45" y="99"/>
                  </a:lnTo>
                  <a:lnTo>
                    <a:pt x="44" y="99"/>
                  </a:lnTo>
                  <a:lnTo>
                    <a:pt x="43" y="99"/>
                  </a:lnTo>
                  <a:lnTo>
                    <a:pt x="42" y="99"/>
                  </a:lnTo>
                  <a:lnTo>
                    <a:pt x="41" y="98"/>
                  </a:lnTo>
                  <a:lnTo>
                    <a:pt x="41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5"/>
                  </a:lnTo>
                  <a:lnTo>
                    <a:pt x="37" y="94"/>
                  </a:lnTo>
                  <a:lnTo>
                    <a:pt x="36" y="93"/>
                  </a:lnTo>
                  <a:lnTo>
                    <a:pt x="36" y="92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5" y="89"/>
                  </a:lnTo>
                  <a:lnTo>
                    <a:pt x="34" y="88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8" y="83"/>
                  </a:lnTo>
                  <a:lnTo>
                    <a:pt x="28" y="82"/>
                  </a:lnTo>
                  <a:lnTo>
                    <a:pt x="27" y="81"/>
                  </a:lnTo>
                  <a:lnTo>
                    <a:pt x="26" y="80"/>
                  </a:lnTo>
                  <a:lnTo>
                    <a:pt x="26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3" y="78"/>
                  </a:lnTo>
                  <a:lnTo>
                    <a:pt x="22" y="78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0" y="79"/>
                  </a:lnTo>
                  <a:lnTo>
                    <a:pt x="19" y="79"/>
                  </a:lnTo>
                  <a:lnTo>
                    <a:pt x="18" y="80"/>
                  </a:lnTo>
                  <a:lnTo>
                    <a:pt x="17" y="80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4" y="83"/>
                  </a:lnTo>
                  <a:lnTo>
                    <a:pt x="13" y="83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8" y="85"/>
                  </a:lnTo>
                  <a:lnTo>
                    <a:pt x="8" y="87"/>
                  </a:lnTo>
                  <a:lnTo>
                    <a:pt x="6" y="88"/>
                  </a:lnTo>
                  <a:lnTo>
                    <a:pt x="5" y="88"/>
                  </a:lnTo>
                  <a:lnTo>
                    <a:pt x="4" y="88"/>
                  </a:lnTo>
                  <a:lnTo>
                    <a:pt x="3" y="88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1" y="9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36" y="24"/>
                  </a:lnTo>
                </a:path>
              </a:pathLst>
            </a:custGeom>
            <a:solidFill>
              <a:srgbClr val="7F7F7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74" y="3896"/>
              <a:ext cx="90" cy="104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35" y="13"/>
                </a:cxn>
                <a:cxn ang="0">
                  <a:pos x="40" y="8"/>
                </a:cxn>
                <a:cxn ang="0">
                  <a:pos x="47" y="6"/>
                </a:cxn>
                <a:cxn ang="0">
                  <a:pos x="51" y="2"/>
                </a:cxn>
                <a:cxn ang="0">
                  <a:pos x="57" y="0"/>
                </a:cxn>
                <a:cxn ang="0">
                  <a:pos x="65" y="0"/>
                </a:cxn>
                <a:cxn ang="0">
                  <a:pos x="70" y="2"/>
                </a:cxn>
                <a:cxn ang="0">
                  <a:pos x="66" y="15"/>
                </a:cxn>
                <a:cxn ang="0">
                  <a:pos x="63" y="19"/>
                </a:cxn>
                <a:cxn ang="0">
                  <a:pos x="58" y="23"/>
                </a:cxn>
                <a:cxn ang="0">
                  <a:pos x="53" y="24"/>
                </a:cxn>
                <a:cxn ang="0">
                  <a:pos x="49" y="26"/>
                </a:cxn>
                <a:cxn ang="0">
                  <a:pos x="45" y="27"/>
                </a:cxn>
                <a:cxn ang="0">
                  <a:pos x="40" y="27"/>
                </a:cxn>
                <a:cxn ang="0">
                  <a:pos x="36" y="25"/>
                </a:cxn>
                <a:cxn ang="0">
                  <a:pos x="0" y="90"/>
                </a:cxn>
                <a:cxn ang="0">
                  <a:pos x="0" y="84"/>
                </a:cxn>
                <a:cxn ang="0">
                  <a:pos x="0" y="79"/>
                </a:cxn>
                <a:cxn ang="0">
                  <a:pos x="2" y="76"/>
                </a:cxn>
                <a:cxn ang="0">
                  <a:pos x="6" y="73"/>
                </a:cxn>
                <a:cxn ang="0">
                  <a:pos x="11" y="71"/>
                </a:cxn>
                <a:cxn ang="0">
                  <a:pos x="14" y="68"/>
                </a:cxn>
                <a:cxn ang="0">
                  <a:pos x="20" y="63"/>
                </a:cxn>
                <a:cxn ang="0">
                  <a:pos x="26" y="61"/>
                </a:cxn>
                <a:cxn ang="0">
                  <a:pos x="29" y="57"/>
                </a:cxn>
                <a:cxn ang="0">
                  <a:pos x="33" y="54"/>
                </a:cxn>
                <a:cxn ang="0">
                  <a:pos x="46" y="57"/>
                </a:cxn>
                <a:cxn ang="0">
                  <a:pos x="53" y="63"/>
                </a:cxn>
                <a:cxn ang="0">
                  <a:pos x="56" y="78"/>
                </a:cxn>
                <a:cxn ang="0">
                  <a:pos x="61" y="84"/>
                </a:cxn>
                <a:cxn ang="0">
                  <a:pos x="68" y="85"/>
                </a:cxn>
                <a:cxn ang="0">
                  <a:pos x="72" y="84"/>
                </a:cxn>
                <a:cxn ang="0">
                  <a:pos x="76" y="84"/>
                </a:cxn>
                <a:cxn ang="0">
                  <a:pos x="79" y="81"/>
                </a:cxn>
                <a:cxn ang="0">
                  <a:pos x="83" y="79"/>
                </a:cxn>
                <a:cxn ang="0">
                  <a:pos x="87" y="77"/>
                </a:cxn>
                <a:cxn ang="0">
                  <a:pos x="88" y="83"/>
                </a:cxn>
                <a:cxn ang="0">
                  <a:pos x="86" y="90"/>
                </a:cxn>
                <a:cxn ang="0">
                  <a:pos x="80" y="95"/>
                </a:cxn>
                <a:cxn ang="0">
                  <a:pos x="69" y="99"/>
                </a:cxn>
                <a:cxn ang="0">
                  <a:pos x="55" y="103"/>
                </a:cxn>
                <a:cxn ang="0">
                  <a:pos x="49" y="101"/>
                </a:cxn>
                <a:cxn ang="0">
                  <a:pos x="43" y="99"/>
                </a:cxn>
                <a:cxn ang="0">
                  <a:pos x="39" y="96"/>
                </a:cxn>
                <a:cxn ang="0">
                  <a:pos x="35" y="93"/>
                </a:cxn>
                <a:cxn ang="0">
                  <a:pos x="33" y="88"/>
                </a:cxn>
                <a:cxn ang="0">
                  <a:pos x="30" y="85"/>
                </a:cxn>
                <a:cxn ang="0">
                  <a:pos x="26" y="80"/>
                </a:cxn>
                <a:cxn ang="0">
                  <a:pos x="22" y="78"/>
                </a:cxn>
                <a:cxn ang="0">
                  <a:pos x="18" y="79"/>
                </a:cxn>
                <a:cxn ang="0">
                  <a:pos x="14" y="82"/>
                </a:cxn>
                <a:cxn ang="0">
                  <a:pos x="8" y="85"/>
                </a:cxn>
                <a:cxn ang="0">
                  <a:pos x="4" y="88"/>
                </a:cxn>
                <a:cxn ang="0">
                  <a:pos x="0" y="91"/>
                </a:cxn>
              </a:cxnLst>
              <a:rect l="0" t="0" r="r" b="b"/>
              <a:pathLst>
                <a:path w="90" h="104">
                  <a:moveTo>
                    <a:pt x="35" y="24"/>
                  </a:moveTo>
                  <a:lnTo>
                    <a:pt x="34" y="23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3" y="7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5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0" y="3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7"/>
                  </a:lnTo>
                  <a:lnTo>
                    <a:pt x="68" y="11"/>
                  </a:lnTo>
                  <a:lnTo>
                    <a:pt x="67" y="12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6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8" y="23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3"/>
                  </a:lnTo>
                  <a:lnTo>
                    <a:pt x="54" y="24"/>
                  </a:lnTo>
                  <a:lnTo>
                    <a:pt x="53" y="24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8" y="27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6" y="73"/>
                  </a:lnTo>
                  <a:lnTo>
                    <a:pt x="6" y="73"/>
                  </a:lnTo>
                  <a:lnTo>
                    <a:pt x="8" y="73"/>
                  </a:lnTo>
                  <a:lnTo>
                    <a:pt x="8" y="72"/>
                  </a:lnTo>
                  <a:lnTo>
                    <a:pt x="9" y="72"/>
                  </a:lnTo>
                  <a:lnTo>
                    <a:pt x="10" y="71"/>
                  </a:lnTo>
                  <a:lnTo>
                    <a:pt x="11" y="71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3" y="69"/>
                  </a:lnTo>
                  <a:lnTo>
                    <a:pt x="14" y="68"/>
                  </a:lnTo>
                  <a:lnTo>
                    <a:pt x="15" y="68"/>
                  </a:lnTo>
                  <a:lnTo>
                    <a:pt x="16" y="66"/>
                  </a:lnTo>
                  <a:lnTo>
                    <a:pt x="17" y="65"/>
                  </a:lnTo>
                  <a:lnTo>
                    <a:pt x="18" y="64"/>
                  </a:lnTo>
                  <a:lnTo>
                    <a:pt x="20" y="63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7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4" y="56"/>
                  </a:lnTo>
                  <a:lnTo>
                    <a:pt x="46" y="57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1" y="60"/>
                  </a:lnTo>
                  <a:lnTo>
                    <a:pt x="52" y="61"/>
                  </a:lnTo>
                  <a:lnTo>
                    <a:pt x="53" y="63"/>
                  </a:lnTo>
                  <a:lnTo>
                    <a:pt x="53" y="66"/>
                  </a:lnTo>
                  <a:lnTo>
                    <a:pt x="53" y="69"/>
                  </a:lnTo>
                  <a:lnTo>
                    <a:pt x="54" y="73"/>
                  </a:lnTo>
                  <a:lnTo>
                    <a:pt x="55" y="76"/>
                  </a:lnTo>
                  <a:lnTo>
                    <a:pt x="56" y="78"/>
                  </a:lnTo>
                  <a:lnTo>
                    <a:pt x="57" y="81"/>
                  </a:lnTo>
                  <a:lnTo>
                    <a:pt x="58" y="82"/>
                  </a:lnTo>
                  <a:lnTo>
                    <a:pt x="59" y="83"/>
                  </a:lnTo>
                  <a:lnTo>
                    <a:pt x="60" y="84"/>
                  </a:lnTo>
                  <a:lnTo>
                    <a:pt x="61" y="84"/>
                  </a:lnTo>
                  <a:lnTo>
                    <a:pt x="62" y="84"/>
                  </a:lnTo>
                  <a:lnTo>
                    <a:pt x="64" y="85"/>
                  </a:lnTo>
                  <a:lnTo>
                    <a:pt x="65" y="85"/>
                  </a:lnTo>
                  <a:lnTo>
                    <a:pt x="66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9" y="85"/>
                  </a:lnTo>
                  <a:lnTo>
                    <a:pt x="70" y="85"/>
                  </a:lnTo>
                  <a:lnTo>
                    <a:pt x="71" y="84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8" y="83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9" y="81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1" y="80"/>
                  </a:lnTo>
                  <a:lnTo>
                    <a:pt x="82" y="79"/>
                  </a:lnTo>
                  <a:lnTo>
                    <a:pt x="83" y="79"/>
                  </a:lnTo>
                  <a:lnTo>
                    <a:pt x="84" y="78"/>
                  </a:lnTo>
                  <a:lnTo>
                    <a:pt x="85" y="78"/>
                  </a:lnTo>
                  <a:lnTo>
                    <a:pt x="86" y="78"/>
                  </a:lnTo>
                  <a:lnTo>
                    <a:pt x="86" y="77"/>
                  </a:lnTo>
                  <a:lnTo>
                    <a:pt x="87" y="77"/>
                  </a:lnTo>
                  <a:lnTo>
                    <a:pt x="89" y="77"/>
                  </a:lnTo>
                  <a:lnTo>
                    <a:pt x="89" y="79"/>
                  </a:lnTo>
                  <a:lnTo>
                    <a:pt x="89" y="80"/>
                  </a:lnTo>
                  <a:lnTo>
                    <a:pt x="88" y="82"/>
                  </a:lnTo>
                  <a:lnTo>
                    <a:pt x="88" y="83"/>
                  </a:lnTo>
                  <a:lnTo>
                    <a:pt x="88" y="84"/>
                  </a:lnTo>
                  <a:lnTo>
                    <a:pt x="88" y="87"/>
                  </a:lnTo>
                  <a:lnTo>
                    <a:pt x="88" y="88"/>
                  </a:lnTo>
                  <a:lnTo>
                    <a:pt x="88" y="89"/>
                  </a:lnTo>
                  <a:lnTo>
                    <a:pt x="86" y="90"/>
                  </a:lnTo>
                  <a:lnTo>
                    <a:pt x="85" y="91"/>
                  </a:lnTo>
                  <a:lnTo>
                    <a:pt x="84" y="92"/>
                  </a:lnTo>
                  <a:lnTo>
                    <a:pt x="83" y="94"/>
                  </a:lnTo>
                  <a:lnTo>
                    <a:pt x="81" y="94"/>
                  </a:lnTo>
                  <a:lnTo>
                    <a:pt x="80" y="95"/>
                  </a:lnTo>
                  <a:lnTo>
                    <a:pt x="78" y="96"/>
                  </a:lnTo>
                  <a:lnTo>
                    <a:pt x="76" y="96"/>
                  </a:lnTo>
                  <a:lnTo>
                    <a:pt x="74" y="98"/>
                  </a:lnTo>
                  <a:lnTo>
                    <a:pt x="72" y="99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4" y="100"/>
                  </a:lnTo>
                  <a:lnTo>
                    <a:pt x="61" y="101"/>
                  </a:lnTo>
                  <a:lnTo>
                    <a:pt x="58" y="103"/>
                  </a:lnTo>
                  <a:lnTo>
                    <a:pt x="55" y="103"/>
                  </a:lnTo>
                  <a:lnTo>
                    <a:pt x="53" y="103"/>
                  </a:lnTo>
                  <a:lnTo>
                    <a:pt x="52" y="103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5" y="99"/>
                  </a:lnTo>
                  <a:lnTo>
                    <a:pt x="43" y="99"/>
                  </a:lnTo>
                  <a:lnTo>
                    <a:pt x="42" y="99"/>
                  </a:lnTo>
                  <a:lnTo>
                    <a:pt x="41" y="99"/>
                  </a:lnTo>
                  <a:lnTo>
                    <a:pt x="40" y="98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7" y="95"/>
                  </a:lnTo>
                  <a:lnTo>
                    <a:pt x="37" y="94"/>
                  </a:lnTo>
                  <a:lnTo>
                    <a:pt x="36" y="94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1" y="87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29" y="84"/>
                  </a:lnTo>
                  <a:lnTo>
                    <a:pt x="28" y="84"/>
                  </a:lnTo>
                  <a:lnTo>
                    <a:pt x="28" y="83"/>
                  </a:lnTo>
                  <a:lnTo>
                    <a:pt x="27" y="82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3" y="78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8" y="79"/>
                  </a:lnTo>
                  <a:lnTo>
                    <a:pt x="18" y="79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5" y="81"/>
                  </a:lnTo>
                  <a:lnTo>
                    <a:pt x="14" y="82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8" y="87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5" y="88"/>
                  </a:lnTo>
                  <a:lnTo>
                    <a:pt x="4" y="88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2" y="89"/>
                  </a:lnTo>
                  <a:lnTo>
                    <a:pt x="1" y="90"/>
                  </a:lnTo>
                  <a:lnTo>
                    <a:pt x="0" y="91"/>
                  </a:lnTo>
                  <a:lnTo>
                    <a:pt x="35" y="24"/>
                  </a:lnTo>
                </a:path>
              </a:pathLst>
            </a:custGeom>
            <a:solidFill>
              <a:srgbClr val="99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21" y="4013"/>
              <a:ext cx="24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1750" tIns="17462" rIns="31750" bIns="17462">
              <a:spAutoFit/>
            </a:bodyPr>
            <a:lstStyle/>
            <a:p>
              <a:pPr algn="ctr" defTabSz="112713"/>
              <a:r>
                <a:rPr lang="pt-BR" sz="400" b="1">
                  <a:solidFill>
                    <a:srgbClr val="990000"/>
                  </a:solidFill>
                </a:rPr>
                <a:t>DEPARTAMENTO</a:t>
              </a:r>
            </a:p>
            <a:p>
              <a:pPr algn="ctr" defTabSz="112713"/>
              <a:r>
                <a:rPr lang="pt-BR" sz="400" b="1">
                  <a:solidFill>
                    <a:srgbClr val="990000"/>
                  </a:solidFill>
                </a:rPr>
                <a:t>DE INFORMÁTICA</a:t>
              </a:r>
            </a:p>
            <a:p>
              <a:pPr algn="ctr" defTabSz="112713"/>
              <a:r>
                <a:rPr lang="pt-BR" sz="400" b="1">
                  <a:solidFill>
                    <a:srgbClr val="990000"/>
                  </a:solidFill>
                </a:rPr>
                <a:t>UFPE</a:t>
              </a: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6" y="4166"/>
              <a:ext cx="495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defTabSz="762000"/>
              <a:r>
                <a:rPr lang="pt-BR" sz="800" i="0">
                  <a:solidFill>
                    <a:srgbClr val="993300"/>
                  </a:solidFill>
                  <a:latin typeface="Times New Roman"/>
                </a:rPr>
                <a:t>GRECO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  <a:noFill/>
          <a:ln/>
        </p:spPr>
        <p:txBody>
          <a:bodyPr/>
          <a:lstStyle/>
          <a:p>
            <a:pPr algn="ctr"/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</a:rPr>
              <a:t>DISCOS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RAID 0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76476" y="2773363"/>
            <a:ext cx="1774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276476" y="2292350"/>
            <a:ext cx="1770063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A</a:t>
            </a:r>
          </a:p>
        </p:txBody>
      </p:sp>
      <p:sp>
        <p:nvSpPr>
          <p:cNvPr id="17416" name="Arc 8"/>
          <p:cNvSpPr>
            <a:spLocks/>
          </p:cNvSpPr>
          <p:nvPr/>
        </p:nvSpPr>
        <p:spPr bwMode="auto">
          <a:xfrm>
            <a:off x="2247900" y="4978401"/>
            <a:ext cx="1811338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rc 12"/>
          <p:cNvSpPr>
            <a:spLocks/>
          </p:cNvSpPr>
          <p:nvPr/>
        </p:nvSpPr>
        <p:spPr bwMode="auto">
          <a:xfrm>
            <a:off x="2282826" y="45196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Arc 23"/>
          <p:cNvSpPr>
            <a:spLocks/>
          </p:cNvSpPr>
          <p:nvPr/>
        </p:nvSpPr>
        <p:spPr bwMode="auto">
          <a:xfrm>
            <a:off x="2282826" y="40243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Arc 24"/>
          <p:cNvSpPr>
            <a:spLocks/>
          </p:cNvSpPr>
          <p:nvPr/>
        </p:nvSpPr>
        <p:spPr bwMode="auto">
          <a:xfrm>
            <a:off x="2263776" y="35369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Arc 25"/>
          <p:cNvSpPr>
            <a:spLocks/>
          </p:cNvSpPr>
          <p:nvPr/>
        </p:nvSpPr>
        <p:spPr bwMode="auto">
          <a:xfrm>
            <a:off x="2263776" y="30416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2606675" y="298450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0</a:t>
            </a:r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2606675" y="352425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4</a:t>
            </a:r>
          </a:p>
        </p:txBody>
      </p: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2606675" y="3986214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8</a:t>
            </a:r>
          </a:p>
        </p:txBody>
      </p:sp>
      <p:sp>
        <p:nvSpPr>
          <p:cNvPr id="17472" name="Text Box 64"/>
          <p:cNvSpPr txBox="1">
            <a:spLocks noChangeArrowheads="1"/>
          </p:cNvSpPr>
          <p:nvPr/>
        </p:nvSpPr>
        <p:spPr bwMode="auto">
          <a:xfrm>
            <a:off x="2522538" y="4441826"/>
            <a:ext cx="1350050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12</a:t>
            </a:r>
          </a:p>
        </p:txBody>
      </p:sp>
      <p:sp>
        <p:nvSpPr>
          <p:cNvPr id="17475" name="Rectangle 67"/>
          <p:cNvSpPr>
            <a:spLocks noChangeArrowheads="1"/>
          </p:cNvSpPr>
          <p:nvPr/>
        </p:nvSpPr>
        <p:spPr bwMode="auto">
          <a:xfrm>
            <a:off x="4395789" y="2773363"/>
            <a:ext cx="1774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6" name="Oval 68"/>
          <p:cNvSpPr>
            <a:spLocks noChangeArrowheads="1"/>
          </p:cNvSpPr>
          <p:nvPr/>
        </p:nvSpPr>
        <p:spPr bwMode="auto">
          <a:xfrm>
            <a:off x="4395788" y="2292350"/>
            <a:ext cx="1770062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B</a:t>
            </a:r>
          </a:p>
        </p:txBody>
      </p:sp>
      <p:sp>
        <p:nvSpPr>
          <p:cNvPr id="17477" name="Arc 69"/>
          <p:cNvSpPr>
            <a:spLocks/>
          </p:cNvSpPr>
          <p:nvPr/>
        </p:nvSpPr>
        <p:spPr bwMode="auto">
          <a:xfrm>
            <a:off x="4367214" y="4978401"/>
            <a:ext cx="1811337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8" name="Arc 70"/>
          <p:cNvSpPr>
            <a:spLocks/>
          </p:cNvSpPr>
          <p:nvPr/>
        </p:nvSpPr>
        <p:spPr bwMode="auto">
          <a:xfrm>
            <a:off x="4402139" y="45196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79" name="Arc 71"/>
          <p:cNvSpPr>
            <a:spLocks/>
          </p:cNvSpPr>
          <p:nvPr/>
        </p:nvSpPr>
        <p:spPr bwMode="auto">
          <a:xfrm>
            <a:off x="4402139" y="40243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0" name="Arc 72"/>
          <p:cNvSpPr>
            <a:spLocks/>
          </p:cNvSpPr>
          <p:nvPr/>
        </p:nvSpPr>
        <p:spPr bwMode="auto">
          <a:xfrm>
            <a:off x="4383089" y="35369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1" name="Arc 73"/>
          <p:cNvSpPr>
            <a:spLocks/>
          </p:cNvSpPr>
          <p:nvPr/>
        </p:nvSpPr>
        <p:spPr bwMode="auto">
          <a:xfrm>
            <a:off x="4383089" y="30416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2" name="Text Box 74"/>
          <p:cNvSpPr txBox="1">
            <a:spLocks noChangeArrowheads="1"/>
          </p:cNvSpPr>
          <p:nvPr/>
        </p:nvSpPr>
        <p:spPr bwMode="auto">
          <a:xfrm>
            <a:off x="4672013" y="298450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</a:t>
            </a:r>
          </a:p>
        </p:txBody>
      </p:sp>
      <p:sp>
        <p:nvSpPr>
          <p:cNvPr id="17483" name="Text Box 75"/>
          <p:cNvSpPr txBox="1">
            <a:spLocks noChangeArrowheads="1"/>
          </p:cNvSpPr>
          <p:nvPr/>
        </p:nvSpPr>
        <p:spPr bwMode="auto">
          <a:xfrm>
            <a:off x="4672013" y="352425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5</a:t>
            </a:r>
          </a:p>
        </p:txBody>
      </p:sp>
      <p:sp>
        <p:nvSpPr>
          <p:cNvPr id="17484" name="Text Box 76"/>
          <p:cNvSpPr txBox="1">
            <a:spLocks noChangeArrowheads="1"/>
          </p:cNvSpPr>
          <p:nvPr/>
        </p:nvSpPr>
        <p:spPr bwMode="auto">
          <a:xfrm>
            <a:off x="4672013" y="3986214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9</a:t>
            </a:r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4586288" y="4441826"/>
            <a:ext cx="1350050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13</a:t>
            </a:r>
          </a:p>
        </p:txBody>
      </p:sp>
      <p:sp>
        <p:nvSpPr>
          <p:cNvPr id="17487" name="Rectangle 79"/>
          <p:cNvSpPr>
            <a:spLocks noChangeArrowheads="1"/>
          </p:cNvSpPr>
          <p:nvPr/>
        </p:nvSpPr>
        <p:spPr bwMode="auto">
          <a:xfrm>
            <a:off x="6515101" y="2773363"/>
            <a:ext cx="1774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88" name="Oval 80"/>
          <p:cNvSpPr>
            <a:spLocks noChangeArrowheads="1"/>
          </p:cNvSpPr>
          <p:nvPr/>
        </p:nvSpPr>
        <p:spPr bwMode="auto">
          <a:xfrm>
            <a:off x="6515101" y="2292350"/>
            <a:ext cx="1770063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C</a:t>
            </a:r>
          </a:p>
        </p:txBody>
      </p:sp>
      <p:sp>
        <p:nvSpPr>
          <p:cNvPr id="17489" name="Arc 81"/>
          <p:cNvSpPr>
            <a:spLocks/>
          </p:cNvSpPr>
          <p:nvPr/>
        </p:nvSpPr>
        <p:spPr bwMode="auto">
          <a:xfrm>
            <a:off x="6486525" y="4978401"/>
            <a:ext cx="1811338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90" name="Arc 82"/>
          <p:cNvSpPr>
            <a:spLocks/>
          </p:cNvSpPr>
          <p:nvPr/>
        </p:nvSpPr>
        <p:spPr bwMode="auto">
          <a:xfrm>
            <a:off x="6521451" y="45196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91" name="Arc 83"/>
          <p:cNvSpPr>
            <a:spLocks/>
          </p:cNvSpPr>
          <p:nvPr/>
        </p:nvSpPr>
        <p:spPr bwMode="auto">
          <a:xfrm>
            <a:off x="6521451" y="40243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92" name="Arc 84"/>
          <p:cNvSpPr>
            <a:spLocks/>
          </p:cNvSpPr>
          <p:nvPr/>
        </p:nvSpPr>
        <p:spPr bwMode="auto">
          <a:xfrm>
            <a:off x="6502401" y="35369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93" name="Arc 85"/>
          <p:cNvSpPr>
            <a:spLocks/>
          </p:cNvSpPr>
          <p:nvPr/>
        </p:nvSpPr>
        <p:spPr bwMode="auto">
          <a:xfrm>
            <a:off x="6502401" y="30416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94" name="Text Box 86"/>
          <p:cNvSpPr txBox="1">
            <a:spLocks noChangeArrowheads="1"/>
          </p:cNvSpPr>
          <p:nvPr/>
        </p:nvSpPr>
        <p:spPr bwMode="auto">
          <a:xfrm>
            <a:off x="6832600" y="298450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2</a:t>
            </a:r>
          </a:p>
        </p:txBody>
      </p:sp>
      <p:sp>
        <p:nvSpPr>
          <p:cNvPr id="17495" name="Text Box 87"/>
          <p:cNvSpPr txBox="1">
            <a:spLocks noChangeArrowheads="1"/>
          </p:cNvSpPr>
          <p:nvPr/>
        </p:nvSpPr>
        <p:spPr bwMode="auto">
          <a:xfrm>
            <a:off x="6832600" y="352425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6</a:t>
            </a:r>
          </a:p>
        </p:txBody>
      </p:sp>
      <p:sp>
        <p:nvSpPr>
          <p:cNvPr id="17496" name="Text Box 88"/>
          <p:cNvSpPr txBox="1">
            <a:spLocks noChangeArrowheads="1"/>
          </p:cNvSpPr>
          <p:nvPr/>
        </p:nvSpPr>
        <p:spPr bwMode="auto">
          <a:xfrm>
            <a:off x="6748463" y="3986214"/>
            <a:ext cx="1350050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10</a:t>
            </a:r>
          </a:p>
        </p:txBody>
      </p:sp>
      <p:sp>
        <p:nvSpPr>
          <p:cNvPr id="17497" name="Text Box 89"/>
          <p:cNvSpPr txBox="1">
            <a:spLocks noChangeArrowheads="1"/>
          </p:cNvSpPr>
          <p:nvPr/>
        </p:nvSpPr>
        <p:spPr bwMode="auto">
          <a:xfrm>
            <a:off x="6746875" y="4441826"/>
            <a:ext cx="1350050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14</a:t>
            </a:r>
          </a:p>
        </p:txBody>
      </p:sp>
      <p:sp>
        <p:nvSpPr>
          <p:cNvPr id="17499" name="Rectangle 91"/>
          <p:cNvSpPr>
            <a:spLocks noChangeArrowheads="1"/>
          </p:cNvSpPr>
          <p:nvPr/>
        </p:nvSpPr>
        <p:spPr bwMode="auto">
          <a:xfrm>
            <a:off x="8634414" y="2773363"/>
            <a:ext cx="1774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00" name="Oval 92"/>
          <p:cNvSpPr>
            <a:spLocks noChangeArrowheads="1"/>
          </p:cNvSpPr>
          <p:nvPr/>
        </p:nvSpPr>
        <p:spPr bwMode="auto">
          <a:xfrm>
            <a:off x="8634413" y="2292350"/>
            <a:ext cx="1770062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D</a:t>
            </a:r>
          </a:p>
        </p:txBody>
      </p:sp>
      <p:sp>
        <p:nvSpPr>
          <p:cNvPr id="17501" name="Arc 93"/>
          <p:cNvSpPr>
            <a:spLocks/>
          </p:cNvSpPr>
          <p:nvPr/>
        </p:nvSpPr>
        <p:spPr bwMode="auto">
          <a:xfrm>
            <a:off x="8605839" y="4978401"/>
            <a:ext cx="1811337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02" name="Arc 94"/>
          <p:cNvSpPr>
            <a:spLocks/>
          </p:cNvSpPr>
          <p:nvPr/>
        </p:nvSpPr>
        <p:spPr bwMode="auto">
          <a:xfrm>
            <a:off x="8640764" y="45196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03" name="Arc 95"/>
          <p:cNvSpPr>
            <a:spLocks/>
          </p:cNvSpPr>
          <p:nvPr/>
        </p:nvSpPr>
        <p:spPr bwMode="auto">
          <a:xfrm>
            <a:off x="8640764" y="4024313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04" name="Arc 96"/>
          <p:cNvSpPr>
            <a:spLocks/>
          </p:cNvSpPr>
          <p:nvPr/>
        </p:nvSpPr>
        <p:spPr bwMode="auto">
          <a:xfrm>
            <a:off x="8621714" y="35369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05" name="Arc 97"/>
          <p:cNvSpPr>
            <a:spLocks/>
          </p:cNvSpPr>
          <p:nvPr/>
        </p:nvSpPr>
        <p:spPr bwMode="auto">
          <a:xfrm>
            <a:off x="8621714" y="3041650"/>
            <a:ext cx="1768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06" name="Text Box 98"/>
          <p:cNvSpPr txBox="1">
            <a:spLocks noChangeArrowheads="1"/>
          </p:cNvSpPr>
          <p:nvPr/>
        </p:nvSpPr>
        <p:spPr bwMode="auto">
          <a:xfrm>
            <a:off x="8951913" y="298450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3</a:t>
            </a:r>
          </a:p>
        </p:txBody>
      </p:sp>
      <p:sp>
        <p:nvSpPr>
          <p:cNvPr id="17507" name="Text Box 99"/>
          <p:cNvSpPr txBox="1">
            <a:spLocks noChangeArrowheads="1"/>
          </p:cNvSpPr>
          <p:nvPr/>
        </p:nvSpPr>
        <p:spPr bwMode="auto">
          <a:xfrm>
            <a:off x="8951913" y="352425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7</a:t>
            </a:r>
          </a:p>
        </p:txBody>
      </p:sp>
      <p:sp>
        <p:nvSpPr>
          <p:cNvPr id="17508" name="Text Box 100"/>
          <p:cNvSpPr txBox="1">
            <a:spLocks noChangeArrowheads="1"/>
          </p:cNvSpPr>
          <p:nvPr/>
        </p:nvSpPr>
        <p:spPr bwMode="auto">
          <a:xfrm>
            <a:off x="8867776" y="3986214"/>
            <a:ext cx="1327223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11</a:t>
            </a:r>
          </a:p>
        </p:txBody>
      </p:sp>
      <p:sp>
        <p:nvSpPr>
          <p:cNvPr id="17509" name="Text Box 101"/>
          <p:cNvSpPr txBox="1">
            <a:spLocks noChangeArrowheads="1"/>
          </p:cNvSpPr>
          <p:nvPr/>
        </p:nvSpPr>
        <p:spPr bwMode="auto">
          <a:xfrm>
            <a:off x="8866188" y="4441826"/>
            <a:ext cx="1350050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851" y="209550"/>
            <a:ext cx="8234363" cy="1162050"/>
          </a:xfrm>
        </p:spPr>
        <p:txBody>
          <a:bodyPr/>
          <a:lstStyle/>
          <a:p>
            <a:r>
              <a:rPr lang="pt-BR" b="1" u="sng"/>
              <a:t>RAID:</a:t>
            </a:r>
            <a:r>
              <a:rPr lang="pt-BR"/>
              <a:t> </a:t>
            </a:r>
            <a:br>
              <a:rPr lang="pt-BR"/>
            </a:br>
            <a:r>
              <a:rPr lang="pt-BR" sz="4000"/>
              <a:t>Redundant Array of Independent Disks</a:t>
            </a:r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RAID 1</a:t>
            </a:r>
          </a:p>
          <a:p>
            <a:pPr lvl="1"/>
            <a:r>
              <a:rPr lang="pt-BR"/>
              <a:t>Dados duplicados em dois discos</a:t>
            </a:r>
          </a:p>
          <a:p>
            <a:pPr lvl="2"/>
            <a:r>
              <a:rPr lang="pt-BR"/>
              <a:t>Muito caro</a:t>
            </a:r>
          </a:p>
          <a:p>
            <a:pPr lvl="2"/>
            <a:r>
              <a:rPr lang="pt-BR"/>
              <a:t>Alta confiabilidade (alta redundância)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RAID 1</a:t>
            </a:r>
          </a:p>
        </p:txBody>
      </p:sp>
      <p:grpSp>
        <p:nvGrpSpPr>
          <p:cNvPr id="18479" name="Group 47"/>
          <p:cNvGrpSpPr>
            <a:grpSpLocks/>
          </p:cNvGrpSpPr>
          <p:nvPr/>
        </p:nvGrpSpPr>
        <p:grpSpPr bwMode="auto">
          <a:xfrm>
            <a:off x="2247900" y="2292351"/>
            <a:ext cx="1811338" cy="3325813"/>
            <a:chOff x="456" y="1444"/>
            <a:chExt cx="1141" cy="2095"/>
          </a:xfrm>
        </p:grpSpPr>
        <p:sp>
          <p:nvSpPr>
            <p:cNvPr id="18435" name="Rectangle 3"/>
            <p:cNvSpPr>
              <a:spLocks noChangeArrowheads="1"/>
            </p:cNvSpPr>
            <p:nvPr/>
          </p:nvSpPr>
          <p:spPr bwMode="auto">
            <a:xfrm>
              <a:off x="474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" name="Oval 4"/>
            <p:cNvSpPr>
              <a:spLocks noChangeArrowheads="1"/>
            </p:cNvSpPr>
            <p:nvPr/>
          </p:nvSpPr>
          <p:spPr bwMode="auto">
            <a:xfrm>
              <a:off x="474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A</a:t>
              </a:r>
            </a:p>
          </p:txBody>
        </p:sp>
        <p:sp>
          <p:nvSpPr>
            <p:cNvPr id="18437" name="Arc 5"/>
            <p:cNvSpPr>
              <a:spLocks/>
            </p:cNvSpPr>
            <p:nvPr/>
          </p:nvSpPr>
          <p:spPr bwMode="auto">
            <a:xfrm>
              <a:off x="456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Arc 6"/>
            <p:cNvSpPr>
              <a:spLocks/>
            </p:cNvSpPr>
            <p:nvPr/>
          </p:nvSpPr>
          <p:spPr bwMode="auto">
            <a:xfrm>
              <a:off x="478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Arc 7"/>
            <p:cNvSpPr>
              <a:spLocks/>
            </p:cNvSpPr>
            <p:nvPr/>
          </p:nvSpPr>
          <p:spPr bwMode="auto">
            <a:xfrm>
              <a:off x="478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Arc 8"/>
            <p:cNvSpPr>
              <a:spLocks/>
            </p:cNvSpPr>
            <p:nvPr/>
          </p:nvSpPr>
          <p:spPr bwMode="auto">
            <a:xfrm>
              <a:off x="466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Arc 9"/>
            <p:cNvSpPr>
              <a:spLocks/>
            </p:cNvSpPr>
            <p:nvPr/>
          </p:nvSpPr>
          <p:spPr bwMode="auto">
            <a:xfrm>
              <a:off x="466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682" y="1880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0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682" y="2220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2</a:t>
              </a: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682" y="2511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4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629" y="2798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6</a:t>
              </a:r>
            </a:p>
          </p:txBody>
        </p:sp>
      </p:grpSp>
      <p:grpSp>
        <p:nvGrpSpPr>
          <p:cNvPr id="18480" name="Group 48"/>
          <p:cNvGrpSpPr>
            <a:grpSpLocks/>
          </p:cNvGrpSpPr>
          <p:nvPr/>
        </p:nvGrpSpPr>
        <p:grpSpPr bwMode="auto">
          <a:xfrm>
            <a:off x="4367214" y="2292351"/>
            <a:ext cx="1811337" cy="3325813"/>
            <a:chOff x="1791" y="1444"/>
            <a:chExt cx="1141" cy="2095"/>
          </a:xfrm>
        </p:grpSpPr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1809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1809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B</a:t>
              </a:r>
            </a:p>
          </p:txBody>
        </p:sp>
        <p:sp>
          <p:nvSpPr>
            <p:cNvPr id="18448" name="Arc 16"/>
            <p:cNvSpPr>
              <a:spLocks/>
            </p:cNvSpPr>
            <p:nvPr/>
          </p:nvSpPr>
          <p:spPr bwMode="auto">
            <a:xfrm>
              <a:off x="1791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Arc 17"/>
            <p:cNvSpPr>
              <a:spLocks/>
            </p:cNvSpPr>
            <p:nvPr/>
          </p:nvSpPr>
          <p:spPr bwMode="auto">
            <a:xfrm>
              <a:off x="1813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Arc 18"/>
            <p:cNvSpPr>
              <a:spLocks/>
            </p:cNvSpPr>
            <p:nvPr/>
          </p:nvSpPr>
          <p:spPr bwMode="auto">
            <a:xfrm>
              <a:off x="1813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Arc 19"/>
            <p:cNvSpPr>
              <a:spLocks/>
            </p:cNvSpPr>
            <p:nvPr/>
          </p:nvSpPr>
          <p:spPr bwMode="auto">
            <a:xfrm>
              <a:off x="1801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Arc 20"/>
            <p:cNvSpPr>
              <a:spLocks/>
            </p:cNvSpPr>
            <p:nvPr/>
          </p:nvSpPr>
          <p:spPr bwMode="auto">
            <a:xfrm>
              <a:off x="1801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1983" y="1880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</a:t>
              </a:r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1983" y="2220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3</a:t>
              </a:r>
            </a:p>
          </p:txBody>
        </p:sp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1983" y="2511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5</a:t>
              </a:r>
            </a:p>
          </p:txBody>
        </p:sp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1929" y="2798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7</a:t>
              </a:r>
            </a:p>
          </p:txBody>
        </p:sp>
      </p:grpSp>
      <p:grpSp>
        <p:nvGrpSpPr>
          <p:cNvPr id="18483" name="Group 51"/>
          <p:cNvGrpSpPr>
            <a:grpSpLocks/>
          </p:cNvGrpSpPr>
          <p:nvPr/>
        </p:nvGrpSpPr>
        <p:grpSpPr bwMode="auto">
          <a:xfrm>
            <a:off x="6527800" y="2305051"/>
            <a:ext cx="1811338" cy="3325813"/>
            <a:chOff x="456" y="1444"/>
            <a:chExt cx="1141" cy="2095"/>
          </a:xfrm>
        </p:grpSpPr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474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Oval 53"/>
            <p:cNvSpPr>
              <a:spLocks noChangeArrowheads="1"/>
            </p:cNvSpPr>
            <p:nvPr/>
          </p:nvSpPr>
          <p:spPr bwMode="auto">
            <a:xfrm>
              <a:off x="474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C</a:t>
              </a:r>
            </a:p>
          </p:txBody>
        </p:sp>
        <p:sp>
          <p:nvSpPr>
            <p:cNvPr id="18486" name="Arc 54"/>
            <p:cNvSpPr>
              <a:spLocks/>
            </p:cNvSpPr>
            <p:nvPr/>
          </p:nvSpPr>
          <p:spPr bwMode="auto">
            <a:xfrm>
              <a:off x="456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Arc 55"/>
            <p:cNvSpPr>
              <a:spLocks/>
            </p:cNvSpPr>
            <p:nvPr/>
          </p:nvSpPr>
          <p:spPr bwMode="auto">
            <a:xfrm>
              <a:off x="478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Arc 56"/>
            <p:cNvSpPr>
              <a:spLocks/>
            </p:cNvSpPr>
            <p:nvPr/>
          </p:nvSpPr>
          <p:spPr bwMode="auto">
            <a:xfrm>
              <a:off x="478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9" name="Arc 57"/>
            <p:cNvSpPr>
              <a:spLocks/>
            </p:cNvSpPr>
            <p:nvPr/>
          </p:nvSpPr>
          <p:spPr bwMode="auto">
            <a:xfrm>
              <a:off x="466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Arc 58"/>
            <p:cNvSpPr>
              <a:spLocks/>
            </p:cNvSpPr>
            <p:nvPr/>
          </p:nvSpPr>
          <p:spPr bwMode="auto">
            <a:xfrm>
              <a:off x="466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Text Box 59"/>
            <p:cNvSpPr txBox="1">
              <a:spLocks noChangeArrowheads="1"/>
            </p:cNvSpPr>
            <p:nvPr/>
          </p:nvSpPr>
          <p:spPr bwMode="auto">
            <a:xfrm>
              <a:off x="682" y="1880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0</a:t>
              </a:r>
            </a:p>
          </p:txBody>
        </p:sp>
        <p:sp>
          <p:nvSpPr>
            <p:cNvPr id="18492" name="Text Box 60"/>
            <p:cNvSpPr txBox="1">
              <a:spLocks noChangeArrowheads="1"/>
            </p:cNvSpPr>
            <p:nvPr/>
          </p:nvSpPr>
          <p:spPr bwMode="auto">
            <a:xfrm>
              <a:off x="682" y="2220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2</a:t>
              </a:r>
            </a:p>
          </p:txBody>
        </p:sp>
        <p:sp>
          <p:nvSpPr>
            <p:cNvPr id="18493" name="Text Box 61"/>
            <p:cNvSpPr txBox="1">
              <a:spLocks noChangeArrowheads="1"/>
            </p:cNvSpPr>
            <p:nvPr/>
          </p:nvSpPr>
          <p:spPr bwMode="auto">
            <a:xfrm>
              <a:off x="682" y="2511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4</a:t>
              </a:r>
            </a:p>
          </p:txBody>
        </p:sp>
        <p:sp>
          <p:nvSpPr>
            <p:cNvPr id="18494" name="Text Box 62"/>
            <p:cNvSpPr txBox="1">
              <a:spLocks noChangeArrowheads="1"/>
            </p:cNvSpPr>
            <p:nvPr/>
          </p:nvSpPr>
          <p:spPr bwMode="auto">
            <a:xfrm>
              <a:off x="629" y="2798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6</a:t>
              </a:r>
            </a:p>
          </p:txBody>
        </p:sp>
      </p:grpSp>
      <p:grpSp>
        <p:nvGrpSpPr>
          <p:cNvPr id="18495" name="Group 63"/>
          <p:cNvGrpSpPr>
            <a:grpSpLocks/>
          </p:cNvGrpSpPr>
          <p:nvPr/>
        </p:nvGrpSpPr>
        <p:grpSpPr bwMode="auto">
          <a:xfrm>
            <a:off x="8647114" y="2305051"/>
            <a:ext cx="1811337" cy="3325813"/>
            <a:chOff x="1791" y="1444"/>
            <a:chExt cx="1141" cy="2095"/>
          </a:xfrm>
        </p:grpSpPr>
        <p:sp>
          <p:nvSpPr>
            <p:cNvPr id="18496" name="Rectangle 64"/>
            <p:cNvSpPr>
              <a:spLocks noChangeArrowheads="1"/>
            </p:cNvSpPr>
            <p:nvPr/>
          </p:nvSpPr>
          <p:spPr bwMode="auto">
            <a:xfrm>
              <a:off x="1809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Oval 65"/>
            <p:cNvSpPr>
              <a:spLocks noChangeArrowheads="1"/>
            </p:cNvSpPr>
            <p:nvPr/>
          </p:nvSpPr>
          <p:spPr bwMode="auto">
            <a:xfrm>
              <a:off x="1809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D</a:t>
              </a:r>
            </a:p>
          </p:txBody>
        </p:sp>
        <p:sp>
          <p:nvSpPr>
            <p:cNvPr id="18498" name="Arc 66"/>
            <p:cNvSpPr>
              <a:spLocks/>
            </p:cNvSpPr>
            <p:nvPr/>
          </p:nvSpPr>
          <p:spPr bwMode="auto">
            <a:xfrm>
              <a:off x="1791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9" name="Arc 67"/>
            <p:cNvSpPr>
              <a:spLocks/>
            </p:cNvSpPr>
            <p:nvPr/>
          </p:nvSpPr>
          <p:spPr bwMode="auto">
            <a:xfrm>
              <a:off x="1813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0" name="Arc 68"/>
            <p:cNvSpPr>
              <a:spLocks/>
            </p:cNvSpPr>
            <p:nvPr/>
          </p:nvSpPr>
          <p:spPr bwMode="auto">
            <a:xfrm>
              <a:off x="1813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1" name="Arc 69"/>
            <p:cNvSpPr>
              <a:spLocks/>
            </p:cNvSpPr>
            <p:nvPr/>
          </p:nvSpPr>
          <p:spPr bwMode="auto">
            <a:xfrm>
              <a:off x="1801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Arc 70"/>
            <p:cNvSpPr>
              <a:spLocks/>
            </p:cNvSpPr>
            <p:nvPr/>
          </p:nvSpPr>
          <p:spPr bwMode="auto">
            <a:xfrm>
              <a:off x="1801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Text Box 71"/>
            <p:cNvSpPr txBox="1">
              <a:spLocks noChangeArrowheads="1"/>
            </p:cNvSpPr>
            <p:nvPr/>
          </p:nvSpPr>
          <p:spPr bwMode="auto">
            <a:xfrm>
              <a:off x="1983" y="1880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</a:t>
              </a:r>
            </a:p>
          </p:txBody>
        </p:sp>
        <p:sp>
          <p:nvSpPr>
            <p:cNvPr id="18504" name="Text Box 72"/>
            <p:cNvSpPr txBox="1">
              <a:spLocks noChangeArrowheads="1"/>
            </p:cNvSpPr>
            <p:nvPr/>
          </p:nvSpPr>
          <p:spPr bwMode="auto">
            <a:xfrm>
              <a:off x="1983" y="2220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3</a:t>
              </a:r>
            </a:p>
          </p:txBody>
        </p:sp>
        <p:sp>
          <p:nvSpPr>
            <p:cNvPr id="18505" name="Text Box 73"/>
            <p:cNvSpPr txBox="1">
              <a:spLocks noChangeArrowheads="1"/>
            </p:cNvSpPr>
            <p:nvPr/>
          </p:nvSpPr>
          <p:spPr bwMode="auto">
            <a:xfrm>
              <a:off x="1983" y="2511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5</a:t>
              </a:r>
            </a:p>
          </p:txBody>
        </p:sp>
        <p:sp>
          <p:nvSpPr>
            <p:cNvPr id="18506" name="Text Box 74"/>
            <p:cNvSpPr txBox="1">
              <a:spLocks noChangeArrowheads="1"/>
            </p:cNvSpPr>
            <p:nvPr/>
          </p:nvSpPr>
          <p:spPr bwMode="auto">
            <a:xfrm>
              <a:off x="1929" y="2798"/>
              <a:ext cx="74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7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851" y="209550"/>
            <a:ext cx="8234363" cy="1162050"/>
          </a:xfrm>
        </p:spPr>
        <p:txBody>
          <a:bodyPr/>
          <a:lstStyle/>
          <a:p>
            <a:r>
              <a:rPr lang="pt-BR" b="1" u="sng"/>
              <a:t>RAID:</a:t>
            </a:r>
            <a:r>
              <a:rPr lang="pt-BR"/>
              <a:t> </a:t>
            </a:r>
            <a:br>
              <a:rPr lang="pt-BR"/>
            </a:br>
            <a:r>
              <a:rPr lang="pt-BR" sz="4000"/>
              <a:t>Redundant Array of Independent Disks</a:t>
            </a:r>
            <a:endParaRPr lang="pt-B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RAID 2</a:t>
            </a:r>
          </a:p>
          <a:p>
            <a:pPr lvl="1"/>
            <a:r>
              <a:rPr lang="pt-BR"/>
              <a:t>Discos são sincronizados.</a:t>
            </a:r>
          </a:p>
          <a:p>
            <a:pPr lvl="1"/>
            <a:r>
              <a:rPr lang="pt-BR"/>
              <a:t>Distribuição de dados a nível de byte</a:t>
            </a:r>
          </a:p>
          <a:p>
            <a:pPr lvl="1"/>
            <a:r>
              <a:rPr lang="pt-BR"/>
              <a:t>Uso de código de Hamming</a:t>
            </a:r>
          </a:p>
          <a:p>
            <a:pPr lvl="1"/>
            <a:r>
              <a:rPr lang="pt-BR"/>
              <a:t>Altamente confiável</a:t>
            </a:r>
          </a:p>
          <a:p>
            <a:pPr lvl="1"/>
            <a:r>
              <a:rPr lang="pt-BR"/>
              <a:t>Dada a alta confiabilidade individual dos discos, é muito caro (muitos discos)</a:t>
            </a:r>
          </a:p>
          <a:p>
            <a:pPr lvl="1"/>
            <a:r>
              <a:rPr lang="pt-BR"/>
              <a:t>Apenas um acesso permitido por vez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RAID 2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76389" y="2773363"/>
            <a:ext cx="1227137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1576389" y="2292350"/>
            <a:ext cx="1222375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A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H1</a:t>
            </a:r>
          </a:p>
        </p:txBody>
      </p:sp>
      <p:sp>
        <p:nvSpPr>
          <p:cNvPr id="19461" name="Arc 5"/>
          <p:cNvSpPr>
            <a:spLocks/>
          </p:cNvSpPr>
          <p:nvPr/>
        </p:nvSpPr>
        <p:spPr bwMode="auto">
          <a:xfrm>
            <a:off x="1557338" y="4978401"/>
            <a:ext cx="1250950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Arc 6"/>
          <p:cNvSpPr>
            <a:spLocks/>
          </p:cNvSpPr>
          <p:nvPr/>
        </p:nvSpPr>
        <p:spPr bwMode="auto">
          <a:xfrm>
            <a:off x="1581151" y="45196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Arc 7"/>
          <p:cNvSpPr>
            <a:spLocks/>
          </p:cNvSpPr>
          <p:nvPr/>
        </p:nvSpPr>
        <p:spPr bwMode="auto">
          <a:xfrm>
            <a:off x="1581151" y="40243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rc 8"/>
          <p:cNvSpPr>
            <a:spLocks/>
          </p:cNvSpPr>
          <p:nvPr/>
        </p:nvSpPr>
        <p:spPr bwMode="auto">
          <a:xfrm>
            <a:off x="1568450" y="35369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rc 9"/>
          <p:cNvSpPr>
            <a:spLocks/>
          </p:cNvSpPr>
          <p:nvPr/>
        </p:nvSpPr>
        <p:spPr bwMode="auto">
          <a:xfrm>
            <a:off x="1568450" y="30416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892426" y="2773363"/>
            <a:ext cx="12287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892426" y="2292350"/>
            <a:ext cx="1223963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B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H2</a:t>
            </a:r>
          </a:p>
        </p:txBody>
      </p:sp>
      <p:sp>
        <p:nvSpPr>
          <p:cNvPr id="19472" name="Arc 16"/>
          <p:cNvSpPr>
            <a:spLocks/>
          </p:cNvSpPr>
          <p:nvPr/>
        </p:nvSpPr>
        <p:spPr bwMode="auto">
          <a:xfrm>
            <a:off x="2873375" y="4978401"/>
            <a:ext cx="1252538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Arc 17"/>
          <p:cNvSpPr>
            <a:spLocks/>
          </p:cNvSpPr>
          <p:nvPr/>
        </p:nvSpPr>
        <p:spPr bwMode="auto">
          <a:xfrm>
            <a:off x="2897188" y="4519613"/>
            <a:ext cx="1223962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Arc 18"/>
          <p:cNvSpPr>
            <a:spLocks/>
          </p:cNvSpPr>
          <p:nvPr/>
        </p:nvSpPr>
        <p:spPr bwMode="auto">
          <a:xfrm>
            <a:off x="2897188" y="4024313"/>
            <a:ext cx="1223962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rc 19"/>
          <p:cNvSpPr>
            <a:spLocks/>
          </p:cNvSpPr>
          <p:nvPr/>
        </p:nvSpPr>
        <p:spPr bwMode="auto">
          <a:xfrm>
            <a:off x="2884489" y="35369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Arc 20"/>
          <p:cNvSpPr>
            <a:spLocks/>
          </p:cNvSpPr>
          <p:nvPr/>
        </p:nvSpPr>
        <p:spPr bwMode="auto">
          <a:xfrm>
            <a:off x="2884489" y="30416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4217989" y="2773363"/>
            <a:ext cx="1227137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4217989" y="2292350"/>
            <a:ext cx="1222375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C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D3</a:t>
            </a:r>
          </a:p>
        </p:txBody>
      </p:sp>
      <p:sp>
        <p:nvSpPr>
          <p:cNvPr id="19483" name="Arc 27"/>
          <p:cNvSpPr>
            <a:spLocks/>
          </p:cNvSpPr>
          <p:nvPr/>
        </p:nvSpPr>
        <p:spPr bwMode="auto">
          <a:xfrm>
            <a:off x="4198938" y="4978401"/>
            <a:ext cx="1250950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Arc 28"/>
          <p:cNvSpPr>
            <a:spLocks/>
          </p:cNvSpPr>
          <p:nvPr/>
        </p:nvSpPr>
        <p:spPr bwMode="auto">
          <a:xfrm>
            <a:off x="4222751" y="45196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Arc 29"/>
          <p:cNvSpPr>
            <a:spLocks/>
          </p:cNvSpPr>
          <p:nvPr/>
        </p:nvSpPr>
        <p:spPr bwMode="auto">
          <a:xfrm>
            <a:off x="4222751" y="40243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Arc 30"/>
          <p:cNvSpPr>
            <a:spLocks/>
          </p:cNvSpPr>
          <p:nvPr/>
        </p:nvSpPr>
        <p:spPr bwMode="auto">
          <a:xfrm>
            <a:off x="4210050" y="35369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Arc 31"/>
          <p:cNvSpPr>
            <a:spLocks/>
          </p:cNvSpPr>
          <p:nvPr/>
        </p:nvSpPr>
        <p:spPr bwMode="auto">
          <a:xfrm>
            <a:off x="4210050" y="30416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5526089" y="2773363"/>
            <a:ext cx="1227137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5526089" y="2292350"/>
            <a:ext cx="1222375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D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H4</a:t>
            </a:r>
          </a:p>
        </p:txBody>
      </p:sp>
      <p:sp>
        <p:nvSpPr>
          <p:cNvPr id="19494" name="Arc 38"/>
          <p:cNvSpPr>
            <a:spLocks/>
          </p:cNvSpPr>
          <p:nvPr/>
        </p:nvSpPr>
        <p:spPr bwMode="auto">
          <a:xfrm>
            <a:off x="5507038" y="4978401"/>
            <a:ext cx="1250950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Arc 39"/>
          <p:cNvSpPr>
            <a:spLocks/>
          </p:cNvSpPr>
          <p:nvPr/>
        </p:nvSpPr>
        <p:spPr bwMode="auto">
          <a:xfrm>
            <a:off x="5530851" y="45196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Arc 40"/>
          <p:cNvSpPr>
            <a:spLocks/>
          </p:cNvSpPr>
          <p:nvPr/>
        </p:nvSpPr>
        <p:spPr bwMode="auto">
          <a:xfrm>
            <a:off x="5530851" y="40243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Arc 41"/>
          <p:cNvSpPr>
            <a:spLocks/>
          </p:cNvSpPr>
          <p:nvPr/>
        </p:nvSpPr>
        <p:spPr bwMode="auto">
          <a:xfrm>
            <a:off x="5518150" y="35369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Arc 42"/>
          <p:cNvSpPr>
            <a:spLocks/>
          </p:cNvSpPr>
          <p:nvPr/>
        </p:nvSpPr>
        <p:spPr bwMode="auto">
          <a:xfrm>
            <a:off x="5518150" y="30416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6838950" y="2816226"/>
            <a:ext cx="1227138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6838951" y="2335214"/>
            <a:ext cx="1222375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E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D5</a:t>
            </a:r>
          </a:p>
        </p:txBody>
      </p:sp>
      <p:sp>
        <p:nvSpPr>
          <p:cNvPr id="19512" name="Arc 56"/>
          <p:cNvSpPr>
            <a:spLocks/>
          </p:cNvSpPr>
          <p:nvPr/>
        </p:nvSpPr>
        <p:spPr bwMode="auto">
          <a:xfrm>
            <a:off x="6819900" y="5021263"/>
            <a:ext cx="1250950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Arc 57"/>
          <p:cNvSpPr>
            <a:spLocks/>
          </p:cNvSpPr>
          <p:nvPr/>
        </p:nvSpPr>
        <p:spPr bwMode="auto">
          <a:xfrm>
            <a:off x="6843714" y="4562475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Arc 58"/>
          <p:cNvSpPr>
            <a:spLocks/>
          </p:cNvSpPr>
          <p:nvPr/>
        </p:nvSpPr>
        <p:spPr bwMode="auto">
          <a:xfrm>
            <a:off x="6843714" y="4067175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Arc 59"/>
          <p:cNvSpPr>
            <a:spLocks/>
          </p:cNvSpPr>
          <p:nvPr/>
        </p:nvSpPr>
        <p:spPr bwMode="auto">
          <a:xfrm>
            <a:off x="6831014" y="3579813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Arc 60"/>
          <p:cNvSpPr>
            <a:spLocks/>
          </p:cNvSpPr>
          <p:nvPr/>
        </p:nvSpPr>
        <p:spPr bwMode="auto">
          <a:xfrm>
            <a:off x="6831014" y="3084513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8139114" y="2816226"/>
            <a:ext cx="1228725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Oval 67"/>
          <p:cNvSpPr>
            <a:spLocks noChangeArrowheads="1"/>
          </p:cNvSpPr>
          <p:nvPr/>
        </p:nvSpPr>
        <p:spPr bwMode="auto">
          <a:xfrm>
            <a:off x="8139113" y="2335214"/>
            <a:ext cx="1223962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F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D6</a:t>
            </a:r>
          </a:p>
        </p:txBody>
      </p:sp>
      <p:sp>
        <p:nvSpPr>
          <p:cNvPr id="19524" name="Arc 68"/>
          <p:cNvSpPr>
            <a:spLocks/>
          </p:cNvSpPr>
          <p:nvPr/>
        </p:nvSpPr>
        <p:spPr bwMode="auto">
          <a:xfrm>
            <a:off x="8120064" y="5021263"/>
            <a:ext cx="1252537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Arc 69"/>
          <p:cNvSpPr>
            <a:spLocks/>
          </p:cNvSpPr>
          <p:nvPr/>
        </p:nvSpPr>
        <p:spPr bwMode="auto">
          <a:xfrm>
            <a:off x="8143876" y="4562475"/>
            <a:ext cx="1223963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Arc 70"/>
          <p:cNvSpPr>
            <a:spLocks/>
          </p:cNvSpPr>
          <p:nvPr/>
        </p:nvSpPr>
        <p:spPr bwMode="auto">
          <a:xfrm>
            <a:off x="8143876" y="4067175"/>
            <a:ext cx="1223963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7" name="Arc 71"/>
          <p:cNvSpPr>
            <a:spLocks/>
          </p:cNvSpPr>
          <p:nvPr/>
        </p:nvSpPr>
        <p:spPr bwMode="auto">
          <a:xfrm>
            <a:off x="8131176" y="35798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28" name="Arc 72"/>
          <p:cNvSpPr>
            <a:spLocks/>
          </p:cNvSpPr>
          <p:nvPr/>
        </p:nvSpPr>
        <p:spPr bwMode="auto">
          <a:xfrm>
            <a:off x="8131176" y="30845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9418639" y="2816226"/>
            <a:ext cx="1227137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5" name="Oval 79"/>
          <p:cNvSpPr>
            <a:spLocks noChangeArrowheads="1"/>
          </p:cNvSpPr>
          <p:nvPr/>
        </p:nvSpPr>
        <p:spPr bwMode="auto">
          <a:xfrm>
            <a:off x="9418639" y="2335214"/>
            <a:ext cx="1222375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G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D7</a:t>
            </a:r>
          </a:p>
        </p:txBody>
      </p:sp>
      <p:sp>
        <p:nvSpPr>
          <p:cNvPr id="19536" name="Arc 80"/>
          <p:cNvSpPr>
            <a:spLocks/>
          </p:cNvSpPr>
          <p:nvPr/>
        </p:nvSpPr>
        <p:spPr bwMode="auto">
          <a:xfrm>
            <a:off x="9399588" y="5021263"/>
            <a:ext cx="1250950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Arc 81"/>
          <p:cNvSpPr>
            <a:spLocks/>
          </p:cNvSpPr>
          <p:nvPr/>
        </p:nvSpPr>
        <p:spPr bwMode="auto">
          <a:xfrm>
            <a:off x="9423401" y="4562475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Arc 82"/>
          <p:cNvSpPr>
            <a:spLocks/>
          </p:cNvSpPr>
          <p:nvPr/>
        </p:nvSpPr>
        <p:spPr bwMode="auto">
          <a:xfrm>
            <a:off x="9423401" y="4067175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Arc 83"/>
          <p:cNvSpPr>
            <a:spLocks/>
          </p:cNvSpPr>
          <p:nvPr/>
        </p:nvSpPr>
        <p:spPr bwMode="auto">
          <a:xfrm>
            <a:off x="9410700" y="3579813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40" name="Arc 84"/>
          <p:cNvSpPr>
            <a:spLocks/>
          </p:cNvSpPr>
          <p:nvPr/>
        </p:nvSpPr>
        <p:spPr bwMode="auto">
          <a:xfrm>
            <a:off x="9410700" y="3084513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851" y="209550"/>
            <a:ext cx="8234363" cy="1162050"/>
          </a:xfrm>
        </p:spPr>
        <p:txBody>
          <a:bodyPr/>
          <a:lstStyle/>
          <a:p>
            <a:r>
              <a:rPr lang="pt-BR" b="1" u="sng"/>
              <a:t>RAID:</a:t>
            </a:r>
            <a:r>
              <a:rPr lang="pt-BR"/>
              <a:t> </a:t>
            </a:r>
            <a:br>
              <a:rPr lang="pt-BR"/>
            </a:br>
            <a:r>
              <a:rPr lang="pt-BR" sz="4000"/>
              <a:t>Redundant Array of Independent Disks</a:t>
            </a:r>
            <a:endParaRPr lang="pt-B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RAID 3</a:t>
            </a:r>
          </a:p>
          <a:p>
            <a:pPr lvl="1"/>
            <a:r>
              <a:rPr lang="pt-BR"/>
              <a:t>Discos são sincronizados.</a:t>
            </a:r>
          </a:p>
          <a:p>
            <a:pPr lvl="1"/>
            <a:r>
              <a:rPr lang="pt-BR"/>
              <a:t>Distribuição de dados a nível de byte</a:t>
            </a:r>
          </a:p>
          <a:p>
            <a:pPr lvl="1"/>
            <a:r>
              <a:rPr lang="pt-BR"/>
              <a:t>Uso de um disco com bit de paridade</a:t>
            </a:r>
          </a:p>
          <a:p>
            <a:pPr lvl="1"/>
            <a:r>
              <a:rPr lang="pt-BR"/>
              <a:t>Alta taxa de transferência</a:t>
            </a:r>
          </a:p>
          <a:p>
            <a:pPr lvl="1"/>
            <a:r>
              <a:rPr lang="pt-BR"/>
              <a:t>Apenas um acesso permitido por vez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RAID 3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03575" y="2806701"/>
            <a:ext cx="1227138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203576" y="2325689"/>
            <a:ext cx="1222375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A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D1</a:t>
            </a:r>
          </a:p>
        </p:txBody>
      </p:sp>
      <p:sp>
        <p:nvSpPr>
          <p:cNvPr id="23557" name="Arc 5"/>
          <p:cNvSpPr>
            <a:spLocks/>
          </p:cNvSpPr>
          <p:nvPr/>
        </p:nvSpPr>
        <p:spPr bwMode="auto">
          <a:xfrm>
            <a:off x="3184525" y="5011738"/>
            <a:ext cx="1250950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rc 6"/>
          <p:cNvSpPr>
            <a:spLocks/>
          </p:cNvSpPr>
          <p:nvPr/>
        </p:nvSpPr>
        <p:spPr bwMode="auto">
          <a:xfrm>
            <a:off x="3208339" y="45529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Arc 7"/>
          <p:cNvSpPr>
            <a:spLocks/>
          </p:cNvSpPr>
          <p:nvPr/>
        </p:nvSpPr>
        <p:spPr bwMode="auto">
          <a:xfrm>
            <a:off x="3208339" y="40576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rc 8"/>
          <p:cNvSpPr>
            <a:spLocks/>
          </p:cNvSpPr>
          <p:nvPr/>
        </p:nvSpPr>
        <p:spPr bwMode="auto">
          <a:xfrm>
            <a:off x="3195639" y="3570288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rc 9"/>
          <p:cNvSpPr>
            <a:spLocks/>
          </p:cNvSpPr>
          <p:nvPr/>
        </p:nvSpPr>
        <p:spPr bwMode="auto">
          <a:xfrm>
            <a:off x="3195639" y="3074988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519614" y="2806701"/>
            <a:ext cx="1228725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4519613" y="2325689"/>
            <a:ext cx="1223962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B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D2</a:t>
            </a:r>
          </a:p>
        </p:txBody>
      </p:sp>
      <p:sp>
        <p:nvSpPr>
          <p:cNvPr id="23564" name="Arc 12"/>
          <p:cNvSpPr>
            <a:spLocks/>
          </p:cNvSpPr>
          <p:nvPr/>
        </p:nvSpPr>
        <p:spPr bwMode="auto">
          <a:xfrm>
            <a:off x="4500564" y="5011738"/>
            <a:ext cx="1252537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Arc 13"/>
          <p:cNvSpPr>
            <a:spLocks/>
          </p:cNvSpPr>
          <p:nvPr/>
        </p:nvSpPr>
        <p:spPr bwMode="auto">
          <a:xfrm>
            <a:off x="4524376" y="4552950"/>
            <a:ext cx="1223963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Arc 14"/>
          <p:cNvSpPr>
            <a:spLocks/>
          </p:cNvSpPr>
          <p:nvPr/>
        </p:nvSpPr>
        <p:spPr bwMode="auto">
          <a:xfrm>
            <a:off x="4524376" y="4057650"/>
            <a:ext cx="1223963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Arc 15"/>
          <p:cNvSpPr>
            <a:spLocks/>
          </p:cNvSpPr>
          <p:nvPr/>
        </p:nvSpPr>
        <p:spPr bwMode="auto">
          <a:xfrm>
            <a:off x="4511676" y="3570288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Arc 16"/>
          <p:cNvSpPr>
            <a:spLocks/>
          </p:cNvSpPr>
          <p:nvPr/>
        </p:nvSpPr>
        <p:spPr bwMode="auto">
          <a:xfrm>
            <a:off x="4511676" y="3074988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5845175" y="2806701"/>
            <a:ext cx="1227138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5845176" y="2325689"/>
            <a:ext cx="1222375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C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D3</a:t>
            </a:r>
          </a:p>
        </p:txBody>
      </p:sp>
      <p:sp>
        <p:nvSpPr>
          <p:cNvPr id="23571" name="Arc 19"/>
          <p:cNvSpPr>
            <a:spLocks/>
          </p:cNvSpPr>
          <p:nvPr/>
        </p:nvSpPr>
        <p:spPr bwMode="auto">
          <a:xfrm>
            <a:off x="5826125" y="5011738"/>
            <a:ext cx="1250950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Arc 20"/>
          <p:cNvSpPr>
            <a:spLocks/>
          </p:cNvSpPr>
          <p:nvPr/>
        </p:nvSpPr>
        <p:spPr bwMode="auto">
          <a:xfrm>
            <a:off x="5849939" y="45529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Arc 21"/>
          <p:cNvSpPr>
            <a:spLocks/>
          </p:cNvSpPr>
          <p:nvPr/>
        </p:nvSpPr>
        <p:spPr bwMode="auto">
          <a:xfrm>
            <a:off x="5849939" y="40576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Arc 22"/>
          <p:cNvSpPr>
            <a:spLocks/>
          </p:cNvSpPr>
          <p:nvPr/>
        </p:nvSpPr>
        <p:spPr bwMode="auto">
          <a:xfrm>
            <a:off x="5837239" y="3570288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Arc 23"/>
          <p:cNvSpPr>
            <a:spLocks/>
          </p:cNvSpPr>
          <p:nvPr/>
        </p:nvSpPr>
        <p:spPr bwMode="auto">
          <a:xfrm>
            <a:off x="5837239" y="3074988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7153275" y="2806701"/>
            <a:ext cx="1227138" cy="2474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7153276" y="2325689"/>
            <a:ext cx="1222375" cy="8842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D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D4</a:t>
            </a:r>
          </a:p>
        </p:txBody>
      </p:sp>
      <p:sp>
        <p:nvSpPr>
          <p:cNvPr id="23578" name="Arc 26"/>
          <p:cNvSpPr>
            <a:spLocks/>
          </p:cNvSpPr>
          <p:nvPr/>
        </p:nvSpPr>
        <p:spPr bwMode="auto">
          <a:xfrm>
            <a:off x="7134225" y="5011738"/>
            <a:ext cx="1250950" cy="639762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Arc 27"/>
          <p:cNvSpPr>
            <a:spLocks/>
          </p:cNvSpPr>
          <p:nvPr/>
        </p:nvSpPr>
        <p:spPr bwMode="auto">
          <a:xfrm>
            <a:off x="7158039" y="45529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Arc 28"/>
          <p:cNvSpPr>
            <a:spLocks/>
          </p:cNvSpPr>
          <p:nvPr/>
        </p:nvSpPr>
        <p:spPr bwMode="auto">
          <a:xfrm>
            <a:off x="7158039" y="4057650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rc 29"/>
          <p:cNvSpPr>
            <a:spLocks/>
          </p:cNvSpPr>
          <p:nvPr/>
        </p:nvSpPr>
        <p:spPr bwMode="auto">
          <a:xfrm>
            <a:off x="7145339" y="3570288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Arc 30"/>
          <p:cNvSpPr>
            <a:spLocks/>
          </p:cNvSpPr>
          <p:nvPr/>
        </p:nvSpPr>
        <p:spPr bwMode="auto">
          <a:xfrm>
            <a:off x="7145339" y="3074988"/>
            <a:ext cx="12207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8466139" y="2849563"/>
            <a:ext cx="1227137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8466139" y="2368550"/>
            <a:ext cx="1222375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E</a:t>
            </a:r>
          </a:p>
          <a:p>
            <a:pPr algn="ctr"/>
            <a:r>
              <a:rPr lang="pt-BR" sz="1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Paridade</a:t>
            </a:r>
          </a:p>
        </p:txBody>
      </p:sp>
      <p:sp>
        <p:nvSpPr>
          <p:cNvPr id="23585" name="Arc 33"/>
          <p:cNvSpPr>
            <a:spLocks/>
          </p:cNvSpPr>
          <p:nvPr/>
        </p:nvSpPr>
        <p:spPr bwMode="auto">
          <a:xfrm>
            <a:off x="8447088" y="5054601"/>
            <a:ext cx="1250950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6" name="Arc 34"/>
          <p:cNvSpPr>
            <a:spLocks/>
          </p:cNvSpPr>
          <p:nvPr/>
        </p:nvSpPr>
        <p:spPr bwMode="auto">
          <a:xfrm>
            <a:off x="8470901" y="45958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Arc 35"/>
          <p:cNvSpPr>
            <a:spLocks/>
          </p:cNvSpPr>
          <p:nvPr/>
        </p:nvSpPr>
        <p:spPr bwMode="auto">
          <a:xfrm>
            <a:off x="8470901" y="4100513"/>
            <a:ext cx="12223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8" name="Arc 36"/>
          <p:cNvSpPr>
            <a:spLocks/>
          </p:cNvSpPr>
          <p:nvPr/>
        </p:nvSpPr>
        <p:spPr bwMode="auto">
          <a:xfrm>
            <a:off x="8458200" y="36131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9" name="Arc 37"/>
          <p:cNvSpPr>
            <a:spLocks/>
          </p:cNvSpPr>
          <p:nvPr/>
        </p:nvSpPr>
        <p:spPr bwMode="auto">
          <a:xfrm>
            <a:off x="8458200" y="3117850"/>
            <a:ext cx="1220788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851" y="209550"/>
            <a:ext cx="8234363" cy="1162050"/>
          </a:xfrm>
        </p:spPr>
        <p:txBody>
          <a:bodyPr/>
          <a:lstStyle/>
          <a:p>
            <a:r>
              <a:rPr lang="pt-BR" b="1" u="sng"/>
              <a:t>RAID:</a:t>
            </a:r>
            <a:r>
              <a:rPr lang="pt-BR"/>
              <a:t> </a:t>
            </a:r>
            <a:br>
              <a:rPr lang="pt-BR"/>
            </a:br>
            <a:r>
              <a:rPr lang="pt-BR" sz="4000"/>
              <a:t>Redundant Array of Independent Disks</a:t>
            </a: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RAID 4</a:t>
            </a:r>
          </a:p>
          <a:p>
            <a:pPr lvl="1"/>
            <a:r>
              <a:rPr lang="pt-BR"/>
              <a:t>Distribuição de dados a nível de bloco</a:t>
            </a:r>
          </a:p>
          <a:p>
            <a:pPr lvl="1"/>
            <a:r>
              <a:rPr lang="pt-BR"/>
              <a:t>Uso de um disco com blocos de paridade</a:t>
            </a:r>
          </a:p>
          <a:p>
            <a:pPr lvl="1"/>
            <a:r>
              <a:rPr lang="pt-BR"/>
              <a:t>Alta taxa de transferência</a:t>
            </a:r>
          </a:p>
          <a:p>
            <a:pPr lvl="1"/>
            <a:r>
              <a:rPr lang="pt-BR"/>
              <a:t>Vários acessos permitidos por vez</a:t>
            </a:r>
          </a:p>
          <a:p>
            <a:pPr lvl="1"/>
            <a:r>
              <a:rPr lang="pt-BR"/>
              <a:t>Gargalo na escrita do disco de paridade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RAID 4</a:t>
            </a:r>
          </a:p>
        </p:txBody>
      </p:sp>
      <p:grpSp>
        <p:nvGrpSpPr>
          <p:cNvPr id="21551" name="Group 47"/>
          <p:cNvGrpSpPr>
            <a:grpSpLocks/>
          </p:cNvGrpSpPr>
          <p:nvPr/>
        </p:nvGrpSpPr>
        <p:grpSpPr bwMode="auto">
          <a:xfrm>
            <a:off x="1835151" y="2292351"/>
            <a:ext cx="1585451" cy="3325813"/>
            <a:chOff x="456" y="1444"/>
            <a:chExt cx="1166" cy="2095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474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8" name="Oval 4"/>
            <p:cNvSpPr>
              <a:spLocks noChangeArrowheads="1"/>
            </p:cNvSpPr>
            <p:nvPr/>
          </p:nvSpPr>
          <p:spPr bwMode="auto">
            <a:xfrm>
              <a:off x="474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A</a:t>
              </a:r>
            </a:p>
          </p:txBody>
        </p:sp>
        <p:sp>
          <p:nvSpPr>
            <p:cNvPr id="21509" name="Arc 5"/>
            <p:cNvSpPr>
              <a:spLocks/>
            </p:cNvSpPr>
            <p:nvPr/>
          </p:nvSpPr>
          <p:spPr bwMode="auto">
            <a:xfrm>
              <a:off x="456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Arc 6"/>
            <p:cNvSpPr>
              <a:spLocks/>
            </p:cNvSpPr>
            <p:nvPr/>
          </p:nvSpPr>
          <p:spPr bwMode="auto">
            <a:xfrm>
              <a:off x="478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Arc 7"/>
            <p:cNvSpPr>
              <a:spLocks/>
            </p:cNvSpPr>
            <p:nvPr/>
          </p:nvSpPr>
          <p:spPr bwMode="auto">
            <a:xfrm>
              <a:off x="478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2" name="Arc 8"/>
            <p:cNvSpPr>
              <a:spLocks/>
            </p:cNvSpPr>
            <p:nvPr/>
          </p:nvSpPr>
          <p:spPr bwMode="auto">
            <a:xfrm>
              <a:off x="466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Arc 9"/>
            <p:cNvSpPr>
              <a:spLocks/>
            </p:cNvSpPr>
            <p:nvPr/>
          </p:nvSpPr>
          <p:spPr bwMode="auto">
            <a:xfrm>
              <a:off x="466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682" y="1880"/>
              <a:ext cx="867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0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682" y="2220"/>
              <a:ext cx="867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4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682" y="2511"/>
              <a:ext cx="867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8</a:t>
              </a: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629" y="2798"/>
              <a:ext cx="993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12</a:t>
              </a:r>
            </a:p>
          </p:txBody>
        </p:sp>
      </p:grpSp>
      <p:grpSp>
        <p:nvGrpSpPr>
          <p:cNvPr id="21552" name="Group 48"/>
          <p:cNvGrpSpPr>
            <a:grpSpLocks/>
          </p:cNvGrpSpPr>
          <p:nvPr/>
        </p:nvGrpSpPr>
        <p:grpSpPr bwMode="auto">
          <a:xfrm>
            <a:off x="3651250" y="2292351"/>
            <a:ext cx="1550988" cy="3325813"/>
            <a:chOff x="1791" y="1444"/>
            <a:chExt cx="1141" cy="2095"/>
          </a:xfrm>
        </p:grpSpPr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1809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1809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B</a:t>
              </a:r>
            </a:p>
          </p:txBody>
        </p:sp>
        <p:sp>
          <p:nvSpPr>
            <p:cNvPr id="21520" name="Arc 16"/>
            <p:cNvSpPr>
              <a:spLocks/>
            </p:cNvSpPr>
            <p:nvPr/>
          </p:nvSpPr>
          <p:spPr bwMode="auto">
            <a:xfrm>
              <a:off x="1791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Arc 17"/>
            <p:cNvSpPr>
              <a:spLocks/>
            </p:cNvSpPr>
            <p:nvPr/>
          </p:nvSpPr>
          <p:spPr bwMode="auto">
            <a:xfrm>
              <a:off x="1813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Arc 18"/>
            <p:cNvSpPr>
              <a:spLocks/>
            </p:cNvSpPr>
            <p:nvPr/>
          </p:nvSpPr>
          <p:spPr bwMode="auto">
            <a:xfrm>
              <a:off x="1813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Arc 19"/>
            <p:cNvSpPr>
              <a:spLocks/>
            </p:cNvSpPr>
            <p:nvPr/>
          </p:nvSpPr>
          <p:spPr bwMode="auto">
            <a:xfrm>
              <a:off x="1801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Arc 20"/>
            <p:cNvSpPr>
              <a:spLocks/>
            </p:cNvSpPr>
            <p:nvPr/>
          </p:nvSpPr>
          <p:spPr bwMode="auto">
            <a:xfrm>
              <a:off x="1801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Text Box 21"/>
            <p:cNvSpPr txBox="1">
              <a:spLocks noChangeArrowheads="1"/>
            </p:cNvSpPr>
            <p:nvPr/>
          </p:nvSpPr>
          <p:spPr bwMode="auto">
            <a:xfrm>
              <a:off x="1983" y="1880"/>
              <a:ext cx="867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</a:t>
              </a:r>
            </a:p>
          </p:txBody>
        </p:sp>
        <p:sp>
          <p:nvSpPr>
            <p:cNvPr id="21526" name="Text Box 22"/>
            <p:cNvSpPr txBox="1">
              <a:spLocks noChangeArrowheads="1"/>
            </p:cNvSpPr>
            <p:nvPr/>
          </p:nvSpPr>
          <p:spPr bwMode="auto">
            <a:xfrm>
              <a:off x="1983" y="2220"/>
              <a:ext cx="867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5</a:t>
              </a:r>
            </a:p>
          </p:txBody>
        </p: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1983" y="2511"/>
              <a:ext cx="867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9</a:t>
              </a:r>
            </a:p>
          </p:txBody>
        </p:sp>
        <p:sp>
          <p:nvSpPr>
            <p:cNvPr id="21528" name="Text Box 24"/>
            <p:cNvSpPr txBox="1">
              <a:spLocks noChangeArrowheads="1"/>
            </p:cNvSpPr>
            <p:nvPr/>
          </p:nvSpPr>
          <p:spPr bwMode="auto">
            <a:xfrm>
              <a:off x="1929" y="2798"/>
              <a:ext cx="993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13</a:t>
              </a:r>
            </a:p>
          </p:txBody>
        </p:sp>
      </p:grpSp>
      <p:grpSp>
        <p:nvGrpSpPr>
          <p:cNvPr id="21553" name="Group 49"/>
          <p:cNvGrpSpPr>
            <a:grpSpLocks/>
          </p:cNvGrpSpPr>
          <p:nvPr/>
        </p:nvGrpSpPr>
        <p:grpSpPr bwMode="auto">
          <a:xfrm>
            <a:off x="5465763" y="2292351"/>
            <a:ext cx="1571396" cy="3325813"/>
            <a:chOff x="3126" y="1444"/>
            <a:chExt cx="1155" cy="2095"/>
          </a:xfrm>
        </p:grpSpPr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3144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Oval 26"/>
            <p:cNvSpPr>
              <a:spLocks noChangeArrowheads="1"/>
            </p:cNvSpPr>
            <p:nvPr/>
          </p:nvSpPr>
          <p:spPr bwMode="auto">
            <a:xfrm>
              <a:off x="3144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C</a:t>
              </a:r>
            </a:p>
          </p:txBody>
        </p:sp>
        <p:sp>
          <p:nvSpPr>
            <p:cNvPr id="21531" name="Arc 27"/>
            <p:cNvSpPr>
              <a:spLocks/>
            </p:cNvSpPr>
            <p:nvPr/>
          </p:nvSpPr>
          <p:spPr bwMode="auto">
            <a:xfrm>
              <a:off x="3126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Arc 28"/>
            <p:cNvSpPr>
              <a:spLocks/>
            </p:cNvSpPr>
            <p:nvPr/>
          </p:nvSpPr>
          <p:spPr bwMode="auto">
            <a:xfrm>
              <a:off x="3148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Arc 29"/>
            <p:cNvSpPr>
              <a:spLocks/>
            </p:cNvSpPr>
            <p:nvPr/>
          </p:nvSpPr>
          <p:spPr bwMode="auto">
            <a:xfrm>
              <a:off x="3148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Arc 30"/>
            <p:cNvSpPr>
              <a:spLocks/>
            </p:cNvSpPr>
            <p:nvPr/>
          </p:nvSpPr>
          <p:spPr bwMode="auto">
            <a:xfrm>
              <a:off x="3136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Arc 31"/>
            <p:cNvSpPr>
              <a:spLocks/>
            </p:cNvSpPr>
            <p:nvPr/>
          </p:nvSpPr>
          <p:spPr bwMode="auto">
            <a:xfrm>
              <a:off x="3136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Text Box 32"/>
            <p:cNvSpPr txBox="1">
              <a:spLocks noChangeArrowheads="1"/>
            </p:cNvSpPr>
            <p:nvPr/>
          </p:nvSpPr>
          <p:spPr bwMode="auto">
            <a:xfrm>
              <a:off x="3344" y="1880"/>
              <a:ext cx="866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2</a:t>
              </a:r>
            </a:p>
          </p:txBody>
        </p:sp>
        <p:sp>
          <p:nvSpPr>
            <p:cNvPr id="21537" name="Text Box 33"/>
            <p:cNvSpPr txBox="1">
              <a:spLocks noChangeArrowheads="1"/>
            </p:cNvSpPr>
            <p:nvPr/>
          </p:nvSpPr>
          <p:spPr bwMode="auto">
            <a:xfrm>
              <a:off x="3344" y="2220"/>
              <a:ext cx="866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6</a:t>
              </a:r>
            </a:p>
          </p:txBody>
        </p:sp>
        <p:sp>
          <p:nvSpPr>
            <p:cNvPr id="21538" name="Text Box 34"/>
            <p:cNvSpPr txBox="1">
              <a:spLocks noChangeArrowheads="1"/>
            </p:cNvSpPr>
            <p:nvPr/>
          </p:nvSpPr>
          <p:spPr bwMode="auto">
            <a:xfrm>
              <a:off x="3289" y="2511"/>
              <a:ext cx="99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10</a:t>
              </a:r>
            </a:p>
          </p:txBody>
        </p:sp>
        <p:sp>
          <p:nvSpPr>
            <p:cNvPr id="21539" name="Text Box 35"/>
            <p:cNvSpPr txBox="1">
              <a:spLocks noChangeArrowheads="1"/>
            </p:cNvSpPr>
            <p:nvPr/>
          </p:nvSpPr>
          <p:spPr bwMode="auto">
            <a:xfrm>
              <a:off x="3289" y="2798"/>
              <a:ext cx="992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14</a:t>
              </a:r>
            </a:p>
          </p:txBody>
        </p:sp>
      </p:grpSp>
      <p:grpSp>
        <p:nvGrpSpPr>
          <p:cNvPr id="21554" name="Group 50"/>
          <p:cNvGrpSpPr>
            <a:grpSpLocks/>
          </p:cNvGrpSpPr>
          <p:nvPr/>
        </p:nvGrpSpPr>
        <p:grpSpPr bwMode="auto">
          <a:xfrm>
            <a:off x="7281862" y="2292351"/>
            <a:ext cx="1572976" cy="3325813"/>
            <a:chOff x="4461" y="1444"/>
            <a:chExt cx="1157" cy="2095"/>
          </a:xfrm>
        </p:grpSpPr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4479" y="1747"/>
              <a:ext cx="1118" cy="1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auto">
            <a:xfrm>
              <a:off x="4479" y="1444"/>
              <a:ext cx="1115" cy="55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/>
              <a:r>
                <a:rPr lang="pt-BR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Disco D</a:t>
              </a:r>
            </a:p>
          </p:txBody>
        </p:sp>
        <p:sp>
          <p:nvSpPr>
            <p:cNvPr id="21542" name="Arc 38"/>
            <p:cNvSpPr>
              <a:spLocks/>
            </p:cNvSpPr>
            <p:nvPr/>
          </p:nvSpPr>
          <p:spPr bwMode="auto">
            <a:xfrm>
              <a:off x="4461" y="3136"/>
              <a:ext cx="1141" cy="403"/>
            </a:xfrm>
            <a:custGeom>
              <a:avLst/>
              <a:gdLst>
                <a:gd name="G0" fmla="+- 19922 0 0"/>
                <a:gd name="G1" fmla="+- 0 0 0"/>
                <a:gd name="G2" fmla="+- 21600 0 0"/>
                <a:gd name="T0" fmla="*/ 39807 w 39807"/>
                <a:gd name="T1" fmla="*/ 8434 h 21600"/>
                <a:gd name="T2" fmla="*/ 0 w 39807"/>
                <a:gd name="T3" fmla="*/ 8348 h 21600"/>
                <a:gd name="T4" fmla="*/ 19922 w 3980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07" h="21600" fill="none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</a:path>
                <a:path w="39807" h="21600" stroke="0" extrusionOk="0">
                  <a:moveTo>
                    <a:pt x="39807" y="8434"/>
                  </a:moveTo>
                  <a:cubicBezTo>
                    <a:pt x="36421" y="16415"/>
                    <a:pt x="28592" y="21599"/>
                    <a:pt x="19922" y="21600"/>
                  </a:cubicBezTo>
                  <a:cubicBezTo>
                    <a:pt x="11217" y="21600"/>
                    <a:pt x="3364" y="16375"/>
                    <a:pt x="0" y="8347"/>
                  </a:cubicBezTo>
                  <a:lnTo>
                    <a:pt x="19922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Arc 39"/>
            <p:cNvSpPr>
              <a:spLocks/>
            </p:cNvSpPr>
            <p:nvPr/>
          </p:nvSpPr>
          <p:spPr bwMode="auto">
            <a:xfrm>
              <a:off x="4483" y="2847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Arc 40"/>
            <p:cNvSpPr>
              <a:spLocks/>
            </p:cNvSpPr>
            <p:nvPr/>
          </p:nvSpPr>
          <p:spPr bwMode="auto">
            <a:xfrm>
              <a:off x="4483" y="2535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Arc 41"/>
            <p:cNvSpPr>
              <a:spLocks/>
            </p:cNvSpPr>
            <p:nvPr/>
          </p:nvSpPr>
          <p:spPr bwMode="auto">
            <a:xfrm>
              <a:off x="4471" y="2228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Arc 42"/>
            <p:cNvSpPr>
              <a:spLocks/>
            </p:cNvSpPr>
            <p:nvPr/>
          </p:nvSpPr>
          <p:spPr bwMode="auto">
            <a:xfrm>
              <a:off x="4471" y="1916"/>
              <a:ext cx="1114" cy="360"/>
            </a:xfrm>
            <a:custGeom>
              <a:avLst/>
              <a:gdLst>
                <a:gd name="G0" fmla="+- 19939 0 0"/>
                <a:gd name="G1" fmla="+- 0 0 0"/>
                <a:gd name="G2" fmla="+- 21600 0 0"/>
                <a:gd name="T0" fmla="*/ 39406 w 39406"/>
                <a:gd name="T1" fmla="*/ 9359 h 21600"/>
                <a:gd name="T2" fmla="*/ 0 w 39406"/>
                <a:gd name="T3" fmla="*/ 8306 h 21600"/>
                <a:gd name="T4" fmla="*/ 19939 w 3940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06" h="21600" fill="none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</a:path>
                <a:path w="39406" h="21600" stroke="0" extrusionOk="0">
                  <a:moveTo>
                    <a:pt x="39406" y="9359"/>
                  </a:moveTo>
                  <a:cubicBezTo>
                    <a:pt x="35808" y="16841"/>
                    <a:pt x="28241" y="21599"/>
                    <a:pt x="19939" y="21600"/>
                  </a:cubicBezTo>
                  <a:cubicBezTo>
                    <a:pt x="11218" y="21600"/>
                    <a:pt x="3353" y="16356"/>
                    <a:pt x="-1" y="8306"/>
                  </a:cubicBezTo>
                  <a:lnTo>
                    <a:pt x="19939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Text Box 43"/>
            <p:cNvSpPr txBox="1">
              <a:spLocks noChangeArrowheads="1"/>
            </p:cNvSpPr>
            <p:nvPr/>
          </p:nvSpPr>
          <p:spPr bwMode="auto">
            <a:xfrm>
              <a:off x="4681" y="1880"/>
              <a:ext cx="867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3</a:t>
              </a:r>
            </a:p>
          </p:txBody>
        </p:sp>
        <p:sp>
          <p:nvSpPr>
            <p:cNvPr id="21548" name="Text Box 44"/>
            <p:cNvSpPr txBox="1">
              <a:spLocks noChangeArrowheads="1"/>
            </p:cNvSpPr>
            <p:nvPr/>
          </p:nvSpPr>
          <p:spPr bwMode="auto">
            <a:xfrm>
              <a:off x="4681" y="2220"/>
              <a:ext cx="867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7</a:t>
              </a:r>
            </a:p>
          </p:txBody>
        </p:sp>
        <p:sp>
          <p:nvSpPr>
            <p:cNvPr id="21549" name="Text Box 45"/>
            <p:cNvSpPr txBox="1">
              <a:spLocks noChangeArrowheads="1"/>
            </p:cNvSpPr>
            <p:nvPr/>
          </p:nvSpPr>
          <p:spPr bwMode="auto">
            <a:xfrm>
              <a:off x="4626" y="2511"/>
              <a:ext cx="976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11</a:t>
              </a:r>
            </a:p>
          </p:txBody>
        </p:sp>
        <p:sp>
          <p:nvSpPr>
            <p:cNvPr id="21550" name="Text Box 46"/>
            <p:cNvSpPr txBox="1">
              <a:spLocks noChangeArrowheads="1"/>
            </p:cNvSpPr>
            <p:nvPr/>
          </p:nvSpPr>
          <p:spPr bwMode="auto">
            <a:xfrm>
              <a:off x="4625" y="2798"/>
              <a:ext cx="993" cy="3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t-BR"/>
                <a:t>bloco 15</a:t>
              </a:r>
            </a:p>
          </p:txBody>
        </p:sp>
      </p:grp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9077326" y="2782888"/>
            <a:ext cx="151447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9077326" y="2301875"/>
            <a:ext cx="1509713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E</a:t>
            </a:r>
          </a:p>
        </p:txBody>
      </p:sp>
      <p:sp>
        <p:nvSpPr>
          <p:cNvPr id="21559" name="Arc 55"/>
          <p:cNvSpPr>
            <a:spLocks/>
          </p:cNvSpPr>
          <p:nvPr/>
        </p:nvSpPr>
        <p:spPr bwMode="auto">
          <a:xfrm>
            <a:off x="9053514" y="4987926"/>
            <a:ext cx="1544637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Arc 56"/>
          <p:cNvSpPr>
            <a:spLocks/>
          </p:cNvSpPr>
          <p:nvPr/>
        </p:nvSpPr>
        <p:spPr bwMode="auto">
          <a:xfrm>
            <a:off x="9083676" y="4529138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Arc 57"/>
          <p:cNvSpPr>
            <a:spLocks/>
          </p:cNvSpPr>
          <p:nvPr/>
        </p:nvSpPr>
        <p:spPr bwMode="auto">
          <a:xfrm>
            <a:off x="9083676" y="4033838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Arc 58"/>
          <p:cNvSpPr>
            <a:spLocks/>
          </p:cNvSpPr>
          <p:nvPr/>
        </p:nvSpPr>
        <p:spPr bwMode="auto">
          <a:xfrm>
            <a:off x="9067801" y="3546475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Arc 59"/>
          <p:cNvSpPr>
            <a:spLocks/>
          </p:cNvSpPr>
          <p:nvPr/>
        </p:nvSpPr>
        <p:spPr bwMode="auto">
          <a:xfrm>
            <a:off x="9067801" y="3051175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9294813" y="2978151"/>
            <a:ext cx="1149482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par.0-3</a:t>
            </a: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9294813" y="3517901"/>
            <a:ext cx="1149482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par.4-7</a:t>
            </a: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9209088" y="3979864"/>
            <a:ext cx="1298176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par.8-11</a:t>
            </a:r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9124950" y="4435476"/>
            <a:ext cx="1492524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par.12-15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851" y="209550"/>
            <a:ext cx="8234363" cy="1162050"/>
          </a:xfrm>
        </p:spPr>
        <p:txBody>
          <a:bodyPr/>
          <a:lstStyle/>
          <a:p>
            <a:r>
              <a:rPr lang="pt-BR" b="1" u="sng"/>
              <a:t>RAID:</a:t>
            </a:r>
            <a:r>
              <a:rPr lang="pt-BR"/>
              <a:t> </a:t>
            </a:r>
            <a:br>
              <a:rPr lang="pt-BR"/>
            </a:br>
            <a:r>
              <a:rPr lang="pt-BR" sz="4000"/>
              <a:t>Redundant Array of Independent Disks</a:t>
            </a:r>
            <a:endParaRPr lang="pt-B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RAID 5</a:t>
            </a:r>
          </a:p>
          <a:p>
            <a:pPr lvl="1"/>
            <a:r>
              <a:rPr lang="pt-BR"/>
              <a:t>Distribuição de dados a nível de bloco</a:t>
            </a:r>
          </a:p>
          <a:p>
            <a:pPr lvl="1"/>
            <a:r>
              <a:rPr lang="pt-BR"/>
              <a:t>Blocos de paridade distribuídos entre os discos (elimina gargalo na escrita do disco de paridade)</a:t>
            </a:r>
          </a:p>
          <a:p>
            <a:pPr lvl="1"/>
            <a:r>
              <a:rPr lang="pt-BR"/>
              <a:t>Alta taxa de transferência</a:t>
            </a:r>
          </a:p>
          <a:p>
            <a:pPr lvl="1"/>
            <a:r>
              <a:rPr lang="pt-BR"/>
              <a:t>Vários acessos permitidos por vez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Disco Magnético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549400"/>
            <a:ext cx="4394200" cy="4787900"/>
          </a:xfrm>
          <a:solidFill>
            <a:schemeClr val="bg1"/>
          </a:solidFill>
          <a:ln/>
        </p:spPr>
        <p:txBody>
          <a:bodyPr/>
          <a:lstStyle/>
          <a:p>
            <a:r>
              <a:rPr lang="pt-BR" sz="2400"/>
              <a:t>Vel. angular constante</a:t>
            </a:r>
            <a:br>
              <a:rPr lang="pt-BR" sz="2400"/>
            </a:br>
            <a:r>
              <a:rPr lang="pt-BR" sz="2400"/>
              <a:t> =&gt; Vel. linear variável</a:t>
            </a:r>
          </a:p>
          <a:p>
            <a:r>
              <a:rPr lang="pt-BR" sz="2400"/>
              <a:t>Várias trilhas concêntricas</a:t>
            </a:r>
          </a:p>
          <a:p>
            <a:r>
              <a:rPr lang="pt-BR" sz="2400"/>
              <a:t>Vários setores por trilha</a:t>
            </a:r>
          </a:p>
          <a:p>
            <a:r>
              <a:rPr lang="pt-BR" sz="2400"/>
              <a:t>Cabeça</a:t>
            </a:r>
          </a:p>
          <a:p>
            <a:pPr lvl="1"/>
            <a:r>
              <a:rPr lang="pt-BR" sz="2000"/>
              <a:t>fixa (uma por trilha)</a:t>
            </a:r>
          </a:p>
          <a:p>
            <a:pPr lvl="1"/>
            <a:r>
              <a:rPr lang="pt-BR" sz="2000"/>
              <a:t>móvel (uma por superf.)</a:t>
            </a:r>
          </a:p>
          <a:p>
            <a:r>
              <a:rPr lang="pt-BR" sz="2400"/>
              <a:t>Portabilidade</a:t>
            </a:r>
          </a:p>
          <a:p>
            <a:pPr lvl="1"/>
            <a:r>
              <a:rPr lang="pt-BR" sz="2000"/>
              <a:t>fixo ou removível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983414" y="1549400"/>
            <a:ext cx="3633787" cy="4787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pt-BR"/>
              <a:t>Lados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000"/>
              <a:t>simples ou duplos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pt-BR"/>
              <a:t>Núm. de discos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pt-BR"/>
              <a:t>Mecanismo da cabeça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000"/>
              <a:t>Contato direto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000"/>
              <a:t>Gap fixo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pt-BR" sz="2000"/>
              <a:t>Gap aerodinâmico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RAID 5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858964" y="2773363"/>
            <a:ext cx="1520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1858963" y="2292350"/>
            <a:ext cx="1516062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A</a:t>
            </a:r>
          </a:p>
        </p:txBody>
      </p:sp>
      <p:sp>
        <p:nvSpPr>
          <p:cNvPr id="24582" name="Arc 6"/>
          <p:cNvSpPr>
            <a:spLocks/>
          </p:cNvSpPr>
          <p:nvPr/>
        </p:nvSpPr>
        <p:spPr bwMode="auto">
          <a:xfrm>
            <a:off x="1835150" y="4978401"/>
            <a:ext cx="1550988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rc 7"/>
          <p:cNvSpPr>
            <a:spLocks/>
          </p:cNvSpPr>
          <p:nvPr/>
        </p:nvSpPr>
        <p:spPr bwMode="auto">
          <a:xfrm>
            <a:off x="1865314" y="4519613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rc 8"/>
          <p:cNvSpPr>
            <a:spLocks/>
          </p:cNvSpPr>
          <p:nvPr/>
        </p:nvSpPr>
        <p:spPr bwMode="auto">
          <a:xfrm>
            <a:off x="1865314" y="4024313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Arc 9"/>
          <p:cNvSpPr>
            <a:spLocks/>
          </p:cNvSpPr>
          <p:nvPr/>
        </p:nvSpPr>
        <p:spPr bwMode="auto">
          <a:xfrm>
            <a:off x="1849439" y="3536950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rc 10"/>
          <p:cNvSpPr>
            <a:spLocks/>
          </p:cNvSpPr>
          <p:nvPr/>
        </p:nvSpPr>
        <p:spPr bwMode="auto">
          <a:xfrm>
            <a:off x="1849439" y="3041650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143125" y="298450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0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143125" y="352425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4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143125" y="3986214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8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3675064" y="2773363"/>
            <a:ext cx="1520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675063" y="2292350"/>
            <a:ext cx="1516062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B</a:t>
            </a:r>
          </a:p>
        </p:txBody>
      </p:sp>
      <p:sp>
        <p:nvSpPr>
          <p:cNvPr id="24594" name="Arc 18"/>
          <p:cNvSpPr>
            <a:spLocks/>
          </p:cNvSpPr>
          <p:nvPr/>
        </p:nvSpPr>
        <p:spPr bwMode="auto">
          <a:xfrm>
            <a:off x="3651250" y="4978401"/>
            <a:ext cx="1550988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Arc 19"/>
          <p:cNvSpPr>
            <a:spLocks/>
          </p:cNvSpPr>
          <p:nvPr/>
        </p:nvSpPr>
        <p:spPr bwMode="auto">
          <a:xfrm>
            <a:off x="3681414" y="4519613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Arc 20"/>
          <p:cNvSpPr>
            <a:spLocks/>
          </p:cNvSpPr>
          <p:nvPr/>
        </p:nvSpPr>
        <p:spPr bwMode="auto">
          <a:xfrm>
            <a:off x="3681414" y="4024313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Arc 21"/>
          <p:cNvSpPr>
            <a:spLocks/>
          </p:cNvSpPr>
          <p:nvPr/>
        </p:nvSpPr>
        <p:spPr bwMode="auto">
          <a:xfrm>
            <a:off x="3665539" y="3536950"/>
            <a:ext cx="15128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Arc 22"/>
          <p:cNvSpPr>
            <a:spLocks/>
          </p:cNvSpPr>
          <p:nvPr/>
        </p:nvSpPr>
        <p:spPr bwMode="auto">
          <a:xfrm>
            <a:off x="3665539" y="3041650"/>
            <a:ext cx="1512887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3911600" y="298450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911600" y="352425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5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911600" y="3986214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9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5489576" y="2773363"/>
            <a:ext cx="1522413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5489575" y="2292350"/>
            <a:ext cx="1517650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C</a:t>
            </a:r>
          </a:p>
        </p:txBody>
      </p:sp>
      <p:sp>
        <p:nvSpPr>
          <p:cNvPr id="24606" name="Arc 30"/>
          <p:cNvSpPr>
            <a:spLocks/>
          </p:cNvSpPr>
          <p:nvPr/>
        </p:nvSpPr>
        <p:spPr bwMode="auto">
          <a:xfrm>
            <a:off x="5465764" y="4978401"/>
            <a:ext cx="1552575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Arc 31"/>
          <p:cNvSpPr>
            <a:spLocks/>
          </p:cNvSpPr>
          <p:nvPr/>
        </p:nvSpPr>
        <p:spPr bwMode="auto">
          <a:xfrm>
            <a:off x="5495926" y="4519613"/>
            <a:ext cx="1516063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Arc 32"/>
          <p:cNvSpPr>
            <a:spLocks/>
          </p:cNvSpPr>
          <p:nvPr/>
        </p:nvSpPr>
        <p:spPr bwMode="auto">
          <a:xfrm>
            <a:off x="5495926" y="4024313"/>
            <a:ext cx="1516063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Arc 33"/>
          <p:cNvSpPr>
            <a:spLocks/>
          </p:cNvSpPr>
          <p:nvPr/>
        </p:nvSpPr>
        <p:spPr bwMode="auto">
          <a:xfrm>
            <a:off x="5480051" y="3536950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Arc 34"/>
          <p:cNvSpPr>
            <a:spLocks/>
          </p:cNvSpPr>
          <p:nvPr/>
        </p:nvSpPr>
        <p:spPr bwMode="auto">
          <a:xfrm>
            <a:off x="5480051" y="3041650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5762625" y="298450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2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5762625" y="352425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6</a:t>
            </a: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7305676" y="2773363"/>
            <a:ext cx="152082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7305676" y="2292350"/>
            <a:ext cx="1516063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D</a:t>
            </a:r>
          </a:p>
        </p:txBody>
      </p:sp>
      <p:sp>
        <p:nvSpPr>
          <p:cNvPr id="24618" name="Arc 42"/>
          <p:cNvSpPr>
            <a:spLocks/>
          </p:cNvSpPr>
          <p:nvPr/>
        </p:nvSpPr>
        <p:spPr bwMode="auto">
          <a:xfrm>
            <a:off x="7281864" y="4978401"/>
            <a:ext cx="1550987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Arc 43"/>
          <p:cNvSpPr>
            <a:spLocks/>
          </p:cNvSpPr>
          <p:nvPr/>
        </p:nvSpPr>
        <p:spPr bwMode="auto">
          <a:xfrm>
            <a:off x="7272339" y="4545013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Arc 44"/>
          <p:cNvSpPr>
            <a:spLocks/>
          </p:cNvSpPr>
          <p:nvPr/>
        </p:nvSpPr>
        <p:spPr bwMode="auto">
          <a:xfrm>
            <a:off x="7312026" y="4024313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Arc 45"/>
          <p:cNvSpPr>
            <a:spLocks/>
          </p:cNvSpPr>
          <p:nvPr/>
        </p:nvSpPr>
        <p:spPr bwMode="auto">
          <a:xfrm>
            <a:off x="7296151" y="3536950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Arc 46"/>
          <p:cNvSpPr>
            <a:spLocks/>
          </p:cNvSpPr>
          <p:nvPr/>
        </p:nvSpPr>
        <p:spPr bwMode="auto">
          <a:xfrm>
            <a:off x="7296151" y="3041650"/>
            <a:ext cx="151447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7580313" y="2984501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3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9077326" y="2782888"/>
            <a:ext cx="1514475" cy="24749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Oval 52"/>
          <p:cNvSpPr>
            <a:spLocks noChangeArrowheads="1"/>
          </p:cNvSpPr>
          <p:nvPr/>
        </p:nvSpPr>
        <p:spPr bwMode="auto">
          <a:xfrm>
            <a:off x="9077326" y="2301875"/>
            <a:ext cx="1509713" cy="8842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Disco E</a:t>
            </a:r>
          </a:p>
        </p:txBody>
      </p:sp>
      <p:sp>
        <p:nvSpPr>
          <p:cNvPr id="24629" name="Arc 53"/>
          <p:cNvSpPr>
            <a:spLocks/>
          </p:cNvSpPr>
          <p:nvPr/>
        </p:nvSpPr>
        <p:spPr bwMode="auto">
          <a:xfrm>
            <a:off x="9053514" y="4987926"/>
            <a:ext cx="1544637" cy="639763"/>
          </a:xfrm>
          <a:custGeom>
            <a:avLst/>
            <a:gdLst>
              <a:gd name="G0" fmla="+- 19922 0 0"/>
              <a:gd name="G1" fmla="+- 0 0 0"/>
              <a:gd name="G2" fmla="+- 21600 0 0"/>
              <a:gd name="T0" fmla="*/ 39807 w 39807"/>
              <a:gd name="T1" fmla="*/ 8434 h 21600"/>
              <a:gd name="T2" fmla="*/ 0 w 39807"/>
              <a:gd name="T3" fmla="*/ 8348 h 21600"/>
              <a:gd name="T4" fmla="*/ 19922 w 39807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7" h="21600" fill="none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</a:path>
              <a:path w="39807" h="21600" stroke="0" extrusionOk="0">
                <a:moveTo>
                  <a:pt x="39807" y="8434"/>
                </a:moveTo>
                <a:cubicBezTo>
                  <a:pt x="36421" y="16415"/>
                  <a:pt x="28592" y="21599"/>
                  <a:pt x="19922" y="21600"/>
                </a:cubicBezTo>
                <a:cubicBezTo>
                  <a:pt x="11217" y="21600"/>
                  <a:pt x="3364" y="16375"/>
                  <a:pt x="0" y="8347"/>
                </a:cubicBezTo>
                <a:lnTo>
                  <a:pt x="19922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Arc 54"/>
          <p:cNvSpPr>
            <a:spLocks/>
          </p:cNvSpPr>
          <p:nvPr/>
        </p:nvSpPr>
        <p:spPr bwMode="auto">
          <a:xfrm>
            <a:off x="9083676" y="4529138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Arc 55"/>
          <p:cNvSpPr>
            <a:spLocks/>
          </p:cNvSpPr>
          <p:nvPr/>
        </p:nvSpPr>
        <p:spPr bwMode="auto">
          <a:xfrm>
            <a:off x="9083676" y="4033838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Arc 56"/>
          <p:cNvSpPr>
            <a:spLocks/>
          </p:cNvSpPr>
          <p:nvPr/>
        </p:nvSpPr>
        <p:spPr bwMode="auto">
          <a:xfrm>
            <a:off x="9067801" y="3546475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Arc 57"/>
          <p:cNvSpPr>
            <a:spLocks/>
          </p:cNvSpPr>
          <p:nvPr/>
        </p:nvSpPr>
        <p:spPr bwMode="auto">
          <a:xfrm>
            <a:off x="9067801" y="3051175"/>
            <a:ext cx="1508125" cy="571500"/>
          </a:xfrm>
          <a:custGeom>
            <a:avLst/>
            <a:gdLst>
              <a:gd name="G0" fmla="+- 19939 0 0"/>
              <a:gd name="G1" fmla="+- 0 0 0"/>
              <a:gd name="G2" fmla="+- 21600 0 0"/>
              <a:gd name="T0" fmla="*/ 39406 w 39406"/>
              <a:gd name="T1" fmla="*/ 9359 h 21600"/>
              <a:gd name="T2" fmla="*/ 0 w 39406"/>
              <a:gd name="T3" fmla="*/ 8306 h 21600"/>
              <a:gd name="T4" fmla="*/ 19939 w 3940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06" h="21600" fill="none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</a:path>
              <a:path w="39406" h="21600" stroke="0" extrusionOk="0">
                <a:moveTo>
                  <a:pt x="39406" y="9359"/>
                </a:moveTo>
                <a:cubicBezTo>
                  <a:pt x="35808" y="16841"/>
                  <a:pt x="28241" y="21599"/>
                  <a:pt x="19939" y="21600"/>
                </a:cubicBezTo>
                <a:cubicBezTo>
                  <a:pt x="11218" y="21600"/>
                  <a:pt x="3353" y="16356"/>
                  <a:pt x="-1" y="8306"/>
                </a:cubicBezTo>
                <a:lnTo>
                  <a:pt x="19939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9294813" y="2978151"/>
            <a:ext cx="1177566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b="1">
                <a:solidFill>
                  <a:schemeClr val="tx2"/>
                </a:solidFill>
              </a:rPr>
              <a:t>par.0-3</a:t>
            </a:r>
          </a:p>
        </p:txBody>
      </p:sp>
      <p:sp>
        <p:nvSpPr>
          <p:cNvPr id="24635" name="Text Box 59"/>
          <p:cNvSpPr txBox="1">
            <a:spLocks noChangeArrowheads="1"/>
          </p:cNvSpPr>
          <p:nvPr/>
        </p:nvSpPr>
        <p:spPr bwMode="auto">
          <a:xfrm>
            <a:off x="7513638" y="3471864"/>
            <a:ext cx="1177566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b="1">
                <a:solidFill>
                  <a:schemeClr val="tx2"/>
                </a:solidFill>
              </a:rPr>
              <a:t>par.4-7</a:t>
            </a:r>
          </a:p>
        </p:txBody>
      </p:sp>
      <p:sp>
        <p:nvSpPr>
          <p:cNvPr id="24636" name="Text Box 60"/>
          <p:cNvSpPr txBox="1">
            <a:spLocks noChangeArrowheads="1"/>
          </p:cNvSpPr>
          <p:nvPr/>
        </p:nvSpPr>
        <p:spPr bwMode="auto">
          <a:xfrm>
            <a:off x="5618164" y="3990976"/>
            <a:ext cx="1326261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b="1">
                <a:solidFill>
                  <a:schemeClr val="tx2"/>
                </a:solidFill>
              </a:rPr>
              <a:t>par.8-11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9256713" y="3500439"/>
            <a:ext cx="1178528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7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070100" y="4441826"/>
            <a:ext cx="1350050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12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5599113" y="4494214"/>
            <a:ext cx="1350050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13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7424738" y="4003676"/>
            <a:ext cx="1350050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10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7405688" y="4492626"/>
            <a:ext cx="1350050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14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9150350" y="4467226"/>
            <a:ext cx="1350050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15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3705226" y="4430714"/>
            <a:ext cx="1520609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b="1">
                <a:solidFill>
                  <a:schemeClr val="tx2"/>
                </a:solidFill>
              </a:rPr>
              <a:t>par.12-15</a:t>
            </a:r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9182101" y="4021139"/>
            <a:ext cx="1327223" cy="522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/>
              <a:t>bloco 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Disco Magnético</a:t>
            </a: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638426" y="1752600"/>
            <a:ext cx="4772025" cy="48847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837238" y="1893888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/>
              <a:t>s1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745163" y="6169026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/>
              <a:t>s4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86200" y="6156326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/>
              <a:t>s5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2871788" y="1965325"/>
            <a:ext cx="4305300" cy="44592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3005139" y="2101850"/>
            <a:ext cx="4040187" cy="41862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3335339" y="2381250"/>
            <a:ext cx="3379787" cy="3625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3462338" y="2505075"/>
            <a:ext cx="3103562" cy="340518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5024438" y="1724025"/>
            <a:ext cx="0" cy="4941888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986588" y="3267076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/>
              <a:t>s2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954838" y="492601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 i="0"/>
              <a:t>s3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2609851" y="4187825"/>
            <a:ext cx="4829175" cy="12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3200401" y="2584450"/>
            <a:ext cx="3648075" cy="32194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 flipV="1">
            <a:off x="3414714" y="2370139"/>
            <a:ext cx="3221037" cy="36480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3708400" y="2728913"/>
            <a:ext cx="2598738" cy="2901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312026" y="1989138"/>
            <a:ext cx="3103563" cy="323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2000"/>
              <a:t>gap  ID  gap  dados  gap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7945438" y="1982788"/>
            <a:ext cx="0" cy="347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8939213" y="1978026"/>
            <a:ext cx="0" cy="3476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8389938" y="1978026"/>
            <a:ext cx="0" cy="3476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9767888" y="2000251"/>
            <a:ext cx="0" cy="3476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7408863" y="3049588"/>
            <a:ext cx="3103562" cy="323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2000"/>
              <a:t>Sinc.  Tr  Head  Sec. CRC</a:t>
            </a: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8142288" y="3043238"/>
            <a:ext cx="0" cy="3476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9269413" y="3038476"/>
            <a:ext cx="0" cy="3476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8520113" y="3038476"/>
            <a:ext cx="0" cy="3476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9842500" y="3060701"/>
            <a:ext cx="0" cy="3476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rc 28"/>
          <p:cNvSpPr>
            <a:spLocks/>
          </p:cNvSpPr>
          <p:nvPr/>
        </p:nvSpPr>
        <p:spPr bwMode="auto">
          <a:xfrm>
            <a:off x="7485064" y="2403475"/>
            <a:ext cx="460375" cy="6223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7439025" y="2301876"/>
            <a:ext cx="291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/>
              <a:t>17     7       41     515      20</a:t>
            </a:r>
          </a:p>
        </p:txBody>
      </p:sp>
      <p:sp>
        <p:nvSpPr>
          <p:cNvPr id="6174" name="Arc 30"/>
          <p:cNvSpPr>
            <a:spLocks/>
          </p:cNvSpPr>
          <p:nvPr/>
        </p:nvSpPr>
        <p:spPr bwMode="auto">
          <a:xfrm>
            <a:off x="8399464" y="2332038"/>
            <a:ext cx="2090737" cy="6223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8177213" y="4318001"/>
            <a:ext cx="232595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/>
              <a:t>Seagate ST506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7640639" y="3378201"/>
            <a:ext cx="2662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1800"/>
              <a:t>1       2       1        1       2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CD - ROM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0" y="1752600"/>
            <a:ext cx="7183438" cy="4114800"/>
          </a:xfrm>
          <a:noFill/>
          <a:ln/>
        </p:spPr>
        <p:txBody>
          <a:bodyPr/>
          <a:lstStyle/>
          <a:p>
            <a:r>
              <a:rPr lang="pt-BR" sz="2400"/>
              <a:t>Velocidade Linear Constante (básica de 1,2 m/s)</a:t>
            </a:r>
          </a:p>
          <a:p>
            <a:r>
              <a:rPr lang="pt-BR" sz="2400"/>
              <a:t>Um única trilha em espiral (5,27 Km)</a:t>
            </a:r>
          </a:p>
          <a:p>
            <a:r>
              <a:rPr lang="pt-BR" sz="2400"/>
              <a:t>774,57 Mbytes (73,2 minutos)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448050" y="3689350"/>
            <a:ext cx="6350000" cy="9096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pt-BR" sz="2000"/>
              <a:t>00  FFx10  00  min  sec  Setor  Modo  Dados  ECC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976813" y="3671888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397500" y="3678238"/>
            <a:ext cx="0" cy="16430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496050" y="3700463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5946775" y="3689350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403600" y="5037138"/>
            <a:ext cx="664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pt-BR" sz="1800"/>
              <a:t>12 Bytes (SYNC)              4 Bytes (ID)             2048      288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4121150" y="3679825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7235825" y="3668713"/>
            <a:ext cx="0" cy="952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8001000" y="3663950"/>
            <a:ext cx="0" cy="17335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8877300" y="3702050"/>
            <a:ext cx="6350" cy="16827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900364" y="5641976"/>
            <a:ext cx="6059351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pt-BR" sz="2000"/>
              <a:t>Modo: 0 - sem dados</a:t>
            </a:r>
          </a:p>
          <a:p>
            <a:r>
              <a:rPr lang="pt-BR" sz="2000"/>
              <a:t>           1 - Dados, com ECC (Error Correcting Code)</a:t>
            </a:r>
          </a:p>
          <a:p>
            <a:r>
              <a:rPr lang="pt-BR" sz="2000"/>
              <a:t>           2 - Dados, sem ECC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/>
              <a:t>CD-ROM</a:t>
            </a:r>
          </a:p>
        </p:txBody>
      </p: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2295525" y="1728788"/>
            <a:ext cx="4495800" cy="4629150"/>
            <a:chOff x="486" y="1089"/>
            <a:chExt cx="2832" cy="2916"/>
          </a:xfrm>
        </p:grpSpPr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486" y="1089"/>
              <a:ext cx="2832" cy="2916"/>
              <a:chOff x="486" y="1089"/>
              <a:chExt cx="2832" cy="2916"/>
            </a:xfrm>
          </p:grpSpPr>
          <p:sp>
            <p:nvSpPr>
              <p:cNvPr id="8195" name="Arc 3"/>
              <p:cNvSpPr>
                <a:spLocks/>
              </p:cNvSpPr>
              <p:nvPr/>
            </p:nvSpPr>
            <p:spPr bwMode="auto">
              <a:xfrm>
                <a:off x="1909" y="1091"/>
                <a:ext cx="1409" cy="2914"/>
              </a:xfrm>
              <a:custGeom>
                <a:avLst/>
                <a:gdLst>
                  <a:gd name="G0" fmla="+- 15 0 0"/>
                  <a:gd name="G1" fmla="+- 21600 0 0"/>
                  <a:gd name="G2" fmla="+- 21600 0 0"/>
                  <a:gd name="T0" fmla="*/ 0 w 21615"/>
                  <a:gd name="T1" fmla="*/ 0 h 43200"/>
                  <a:gd name="T2" fmla="*/ 0 w 21615"/>
                  <a:gd name="T3" fmla="*/ 43200 h 43200"/>
                  <a:gd name="T4" fmla="*/ 15 w 2161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15" h="43200" fill="none" extrusionOk="0">
                    <a:moveTo>
                      <a:pt x="0" y="0"/>
                    </a:moveTo>
                    <a:cubicBezTo>
                      <a:pt x="5" y="0"/>
                      <a:pt x="10" y="-1"/>
                      <a:pt x="15" y="0"/>
                    </a:cubicBezTo>
                    <a:cubicBezTo>
                      <a:pt x="11944" y="0"/>
                      <a:pt x="21615" y="9670"/>
                      <a:pt x="21615" y="21600"/>
                    </a:cubicBezTo>
                    <a:cubicBezTo>
                      <a:pt x="21615" y="33529"/>
                      <a:pt x="11944" y="43200"/>
                      <a:pt x="15" y="43200"/>
                    </a:cubicBezTo>
                    <a:cubicBezTo>
                      <a:pt x="10" y="43200"/>
                      <a:pt x="5" y="43199"/>
                      <a:pt x="0" y="43199"/>
                    </a:cubicBezTo>
                  </a:path>
                  <a:path w="21615" h="43200" stroke="0" extrusionOk="0">
                    <a:moveTo>
                      <a:pt x="0" y="0"/>
                    </a:moveTo>
                    <a:cubicBezTo>
                      <a:pt x="5" y="0"/>
                      <a:pt x="10" y="-1"/>
                      <a:pt x="15" y="0"/>
                    </a:cubicBezTo>
                    <a:cubicBezTo>
                      <a:pt x="11944" y="0"/>
                      <a:pt x="21615" y="9670"/>
                      <a:pt x="21615" y="21600"/>
                    </a:cubicBezTo>
                    <a:cubicBezTo>
                      <a:pt x="21615" y="33529"/>
                      <a:pt x="11944" y="43200"/>
                      <a:pt x="15" y="43200"/>
                    </a:cubicBezTo>
                    <a:cubicBezTo>
                      <a:pt x="10" y="43200"/>
                      <a:pt x="5" y="43199"/>
                      <a:pt x="0" y="43199"/>
                    </a:cubicBezTo>
                    <a:lnTo>
                      <a:pt x="15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" name="Arc 4"/>
              <p:cNvSpPr>
                <a:spLocks/>
              </p:cNvSpPr>
              <p:nvPr/>
            </p:nvSpPr>
            <p:spPr bwMode="auto">
              <a:xfrm>
                <a:off x="486" y="1089"/>
                <a:ext cx="1366" cy="273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584 w 21600"/>
                  <a:gd name="T1" fmla="*/ 43200 h 43200"/>
                  <a:gd name="T2" fmla="*/ 21584 w 21600"/>
                  <a:gd name="T3" fmla="*/ 0 h 43200"/>
                  <a:gd name="T4" fmla="*/ 2160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21584" y="43199"/>
                    </a:moveTo>
                    <a:cubicBezTo>
                      <a:pt x="9660" y="43191"/>
                      <a:pt x="0" y="33523"/>
                      <a:pt x="0" y="21600"/>
                    </a:cubicBezTo>
                    <a:cubicBezTo>
                      <a:pt x="-1" y="9676"/>
                      <a:pt x="9660" y="8"/>
                      <a:pt x="21584" y="0"/>
                    </a:cubicBezTo>
                  </a:path>
                  <a:path w="21600" h="43200" stroke="0" extrusionOk="0">
                    <a:moveTo>
                      <a:pt x="21584" y="43199"/>
                    </a:moveTo>
                    <a:cubicBezTo>
                      <a:pt x="9660" y="43191"/>
                      <a:pt x="0" y="33523"/>
                      <a:pt x="0" y="21600"/>
                    </a:cubicBezTo>
                    <a:cubicBezTo>
                      <a:pt x="-1" y="9676"/>
                      <a:pt x="9660" y="8"/>
                      <a:pt x="2158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7" name="Arc 5"/>
              <p:cNvSpPr>
                <a:spLocks/>
              </p:cNvSpPr>
              <p:nvPr/>
            </p:nvSpPr>
            <p:spPr bwMode="auto">
              <a:xfrm>
                <a:off x="1866" y="1257"/>
                <a:ext cx="1214" cy="2564"/>
              </a:xfrm>
              <a:custGeom>
                <a:avLst/>
                <a:gdLst>
                  <a:gd name="G0" fmla="+- 18 0 0"/>
                  <a:gd name="G1" fmla="+- 21600 0 0"/>
                  <a:gd name="G2" fmla="+- 21600 0 0"/>
                  <a:gd name="T0" fmla="*/ 0 w 21618"/>
                  <a:gd name="T1" fmla="*/ 0 h 43200"/>
                  <a:gd name="T2" fmla="*/ 0 w 21618"/>
                  <a:gd name="T3" fmla="*/ 43200 h 43200"/>
                  <a:gd name="T4" fmla="*/ 18 w 21618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18" h="43200" fill="none" extrusionOk="0">
                    <a:moveTo>
                      <a:pt x="0" y="0"/>
                    </a:moveTo>
                    <a:cubicBezTo>
                      <a:pt x="6" y="0"/>
                      <a:pt x="12" y="-1"/>
                      <a:pt x="18" y="0"/>
                    </a:cubicBezTo>
                    <a:cubicBezTo>
                      <a:pt x="11947" y="0"/>
                      <a:pt x="21618" y="9670"/>
                      <a:pt x="21618" y="21600"/>
                    </a:cubicBezTo>
                    <a:cubicBezTo>
                      <a:pt x="21618" y="33529"/>
                      <a:pt x="11947" y="43200"/>
                      <a:pt x="18" y="43200"/>
                    </a:cubicBezTo>
                    <a:cubicBezTo>
                      <a:pt x="12" y="43200"/>
                      <a:pt x="6" y="43199"/>
                      <a:pt x="0" y="43199"/>
                    </a:cubicBezTo>
                  </a:path>
                  <a:path w="21618" h="43200" stroke="0" extrusionOk="0">
                    <a:moveTo>
                      <a:pt x="0" y="0"/>
                    </a:moveTo>
                    <a:cubicBezTo>
                      <a:pt x="6" y="0"/>
                      <a:pt x="12" y="-1"/>
                      <a:pt x="18" y="0"/>
                    </a:cubicBezTo>
                    <a:cubicBezTo>
                      <a:pt x="11947" y="0"/>
                      <a:pt x="21618" y="9670"/>
                      <a:pt x="21618" y="21600"/>
                    </a:cubicBezTo>
                    <a:cubicBezTo>
                      <a:pt x="21618" y="33529"/>
                      <a:pt x="11947" y="43200"/>
                      <a:pt x="18" y="43200"/>
                    </a:cubicBezTo>
                    <a:cubicBezTo>
                      <a:pt x="12" y="43200"/>
                      <a:pt x="6" y="43199"/>
                      <a:pt x="0" y="43199"/>
                    </a:cubicBezTo>
                    <a:lnTo>
                      <a:pt x="18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8" name="Arc 6"/>
              <p:cNvSpPr>
                <a:spLocks/>
              </p:cNvSpPr>
              <p:nvPr/>
            </p:nvSpPr>
            <p:spPr bwMode="auto">
              <a:xfrm>
                <a:off x="644" y="1255"/>
                <a:ext cx="1212" cy="240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21600"/>
                  <a:gd name="T1" fmla="*/ 43200 h 43200"/>
                  <a:gd name="T2" fmla="*/ 21582 w 21600"/>
                  <a:gd name="T3" fmla="*/ 0 h 43200"/>
                  <a:gd name="T4" fmla="*/ 2160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7"/>
                      <a:pt x="9659" y="9"/>
                      <a:pt x="21582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7"/>
                      <a:pt x="9659" y="9"/>
                      <a:pt x="21582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9" name="Arc 7"/>
              <p:cNvSpPr>
                <a:spLocks/>
              </p:cNvSpPr>
              <p:nvPr/>
            </p:nvSpPr>
            <p:spPr bwMode="auto">
              <a:xfrm>
                <a:off x="1865" y="1402"/>
                <a:ext cx="995" cy="2260"/>
              </a:xfrm>
              <a:custGeom>
                <a:avLst/>
                <a:gdLst>
                  <a:gd name="G0" fmla="+- 22 0 0"/>
                  <a:gd name="G1" fmla="+- 21600 0 0"/>
                  <a:gd name="G2" fmla="+- 21600 0 0"/>
                  <a:gd name="T0" fmla="*/ 0 w 21622"/>
                  <a:gd name="T1" fmla="*/ 0 h 43200"/>
                  <a:gd name="T2" fmla="*/ 22 w 21622"/>
                  <a:gd name="T3" fmla="*/ 43200 h 43200"/>
                  <a:gd name="T4" fmla="*/ 22 w 21622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22" h="43200" fill="none" extrusionOk="0">
                    <a:moveTo>
                      <a:pt x="0" y="0"/>
                    </a:moveTo>
                    <a:cubicBezTo>
                      <a:pt x="7" y="0"/>
                      <a:pt x="14" y="-1"/>
                      <a:pt x="22" y="0"/>
                    </a:cubicBezTo>
                    <a:cubicBezTo>
                      <a:pt x="11951" y="0"/>
                      <a:pt x="21622" y="9670"/>
                      <a:pt x="21622" y="21600"/>
                    </a:cubicBezTo>
                    <a:cubicBezTo>
                      <a:pt x="21622" y="33529"/>
                      <a:pt x="11951" y="43199"/>
                      <a:pt x="22" y="43200"/>
                    </a:cubicBezTo>
                  </a:path>
                  <a:path w="21622" h="43200" stroke="0" extrusionOk="0">
                    <a:moveTo>
                      <a:pt x="0" y="0"/>
                    </a:moveTo>
                    <a:cubicBezTo>
                      <a:pt x="7" y="0"/>
                      <a:pt x="14" y="-1"/>
                      <a:pt x="22" y="0"/>
                    </a:cubicBezTo>
                    <a:cubicBezTo>
                      <a:pt x="11951" y="0"/>
                      <a:pt x="21622" y="9670"/>
                      <a:pt x="21622" y="21600"/>
                    </a:cubicBezTo>
                    <a:cubicBezTo>
                      <a:pt x="21622" y="33529"/>
                      <a:pt x="11951" y="43199"/>
                      <a:pt x="22" y="43200"/>
                    </a:cubicBezTo>
                    <a:lnTo>
                      <a:pt x="22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0" name="Arc 8"/>
              <p:cNvSpPr>
                <a:spLocks/>
              </p:cNvSpPr>
              <p:nvPr/>
            </p:nvSpPr>
            <p:spPr bwMode="auto">
              <a:xfrm>
                <a:off x="851" y="1401"/>
                <a:ext cx="995" cy="212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21600"/>
                  <a:gd name="T1" fmla="*/ 43200 h 43200"/>
                  <a:gd name="T2" fmla="*/ 21578 w 21600"/>
                  <a:gd name="T3" fmla="*/ 0 h 43200"/>
                  <a:gd name="T4" fmla="*/ 2160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9"/>
                      <a:pt x="9657" y="12"/>
                      <a:pt x="21578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79"/>
                      <a:pt x="9657" y="12"/>
                      <a:pt x="2157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1" name="Arc 9"/>
              <p:cNvSpPr>
                <a:spLocks/>
              </p:cNvSpPr>
              <p:nvPr/>
            </p:nvSpPr>
            <p:spPr bwMode="auto">
              <a:xfrm>
                <a:off x="1868" y="1531"/>
                <a:ext cx="835" cy="1986"/>
              </a:xfrm>
              <a:custGeom>
                <a:avLst/>
                <a:gdLst>
                  <a:gd name="G0" fmla="+- 26 0 0"/>
                  <a:gd name="G1" fmla="+- 21600 0 0"/>
                  <a:gd name="G2" fmla="+- 21600 0 0"/>
                  <a:gd name="T0" fmla="*/ 0 w 21626"/>
                  <a:gd name="T1" fmla="*/ 0 h 43200"/>
                  <a:gd name="T2" fmla="*/ 26 w 21626"/>
                  <a:gd name="T3" fmla="*/ 43200 h 43200"/>
                  <a:gd name="T4" fmla="*/ 26 w 21626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26" h="43200" fill="none" extrusionOk="0">
                    <a:moveTo>
                      <a:pt x="0" y="0"/>
                    </a:moveTo>
                    <a:cubicBezTo>
                      <a:pt x="8" y="0"/>
                      <a:pt x="17" y="-1"/>
                      <a:pt x="26" y="0"/>
                    </a:cubicBezTo>
                    <a:cubicBezTo>
                      <a:pt x="11955" y="0"/>
                      <a:pt x="21626" y="9670"/>
                      <a:pt x="21626" y="21600"/>
                    </a:cubicBezTo>
                    <a:cubicBezTo>
                      <a:pt x="21626" y="33529"/>
                      <a:pt x="11955" y="43199"/>
                      <a:pt x="26" y="43200"/>
                    </a:cubicBezTo>
                  </a:path>
                  <a:path w="21626" h="43200" stroke="0" extrusionOk="0">
                    <a:moveTo>
                      <a:pt x="0" y="0"/>
                    </a:moveTo>
                    <a:cubicBezTo>
                      <a:pt x="8" y="0"/>
                      <a:pt x="17" y="-1"/>
                      <a:pt x="26" y="0"/>
                    </a:cubicBezTo>
                    <a:cubicBezTo>
                      <a:pt x="11955" y="0"/>
                      <a:pt x="21626" y="9670"/>
                      <a:pt x="21626" y="21600"/>
                    </a:cubicBezTo>
                    <a:cubicBezTo>
                      <a:pt x="21626" y="33529"/>
                      <a:pt x="11955" y="43199"/>
                      <a:pt x="26" y="43200"/>
                    </a:cubicBezTo>
                    <a:lnTo>
                      <a:pt x="26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2" name="Arc 10"/>
              <p:cNvSpPr>
                <a:spLocks/>
              </p:cNvSpPr>
              <p:nvPr/>
            </p:nvSpPr>
            <p:spPr bwMode="auto">
              <a:xfrm>
                <a:off x="1038" y="1529"/>
                <a:ext cx="835" cy="182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1600 w 21600"/>
                  <a:gd name="T1" fmla="*/ 43200 h 43200"/>
                  <a:gd name="T2" fmla="*/ 21574 w 21600"/>
                  <a:gd name="T3" fmla="*/ 0 h 43200"/>
                  <a:gd name="T4" fmla="*/ 21600 w 216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80"/>
                      <a:pt x="9654" y="14"/>
                      <a:pt x="2157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680"/>
                      <a:pt x="9654" y="14"/>
                      <a:pt x="2157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bg1"/>
              </a:solidFill>
              <a:ln w="50800" cap="rnd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4" name="Arc 12"/>
            <p:cNvSpPr>
              <a:spLocks/>
            </p:cNvSpPr>
            <p:nvPr/>
          </p:nvSpPr>
          <p:spPr bwMode="auto">
            <a:xfrm>
              <a:off x="1846" y="1654"/>
              <a:ext cx="684" cy="1682"/>
            </a:xfrm>
            <a:custGeom>
              <a:avLst/>
              <a:gdLst>
                <a:gd name="G0" fmla="+- 32 0 0"/>
                <a:gd name="G1" fmla="+- 21600 0 0"/>
                <a:gd name="G2" fmla="+- 21600 0 0"/>
                <a:gd name="T0" fmla="*/ 0 w 21632"/>
                <a:gd name="T1" fmla="*/ 0 h 43200"/>
                <a:gd name="T2" fmla="*/ 32 w 21632"/>
                <a:gd name="T3" fmla="*/ 43200 h 43200"/>
                <a:gd name="T4" fmla="*/ 32 w 2163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2" h="43200" fill="none" extrusionOk="0">
                  <a:moveTo>
                    <a:pt x="0" y="0"/>
                  </a:moveTo>
                  <a:cubicBezTo>
                    <a:pt x="10" y="0"/>
                    <a:pt x="21" y="-1"/>
                    <a:pt x="32" y="0"/>
                  </a:cubicBezTo>
                  <a:cubicBezTo>
                    <a:pt x="11961" y="0"/>
                    <a:pt x="21632" y="9670"/>
                    <a:pt x="21632" y="21600"/>
                  </a:cubicBezTo>
                  <a:cubicBezTo>
                    <a:pt x="21632" y="33529"/>
                    <a:pt x="11961" y="43199"/>
                    <a:pt x="32" y="43200"/>
                  </a:cubicBezTo>
                </a:path>
                <a:path w="21632" h="43200" stroke="0" extrusionOk="0">
                  <a:moveTo>
                    <a:pt x="0" y="0"/>
                  </a:moveTo>
                  <a:cubicBezTo>
                    <a:pt x="10" y="0"/>
                    <a:pt x="21" y="-1"/>
                    <a:pt x="32" y="0"/>
                  </a:cubicBezTo>
                  <a:cubicBezTo>
                    <a:pt x="11961" y="0"/>
                    <a:pt x="21632" y="9670"/>
                    <a:pt x="21632" y="21600"/>
                  </a:cubicBezTo>
                  <a:cubicBezTo>
                    <a:pt x="21632" y="33529"/>
                    <a:pt x="11961" y="43199"/>
                    <a:pt x="32" y="43200"/>
                  </a:cubicBezTo>
                  <a:lnTo>
                    <a:pt x="32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rc 13"/>
            <p:cNvSpPr>
              <a:spLocks/>
            </p:cNvSpPr>
            <p:nvPr/>
          </p:nvSpPr>
          <p:spPr bwMode="auto">
            <a:xfrm>
              <a:off x="1159" y="1653"/>
              <a:ext cx="662" cy="157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567 w 21600"/>
                <a:gd name="T1" fmla="*/ 43200 h 43200"/>
                <a:gd name="T2" fmla="*/ 21567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567" y="43199"/>
                  </a:moveTo>
                  <a:cubicBezTo>
                    <a:pt x="9650" y="43181"/>
                    <a:pt x="0" y="33516"/>
                    <a:pt x="0" y="21600"/>
                  </a:cubicBezTo>
                  <a:cubicBezTo>
                    <a:pt x="-1" y="9683"/>
                    <a:pt x="9650" y="18"/>
                    <a:pt x="21567" y="0"/>
                  </a:cubicBezTo>
                </a:path>
                <a:path w="21600" h="43200" stroke="0" extrusionOk="0">
                  <a:moveTo>
                    <a:pt x="21567" y="43199"/>
                  </a:moveTo>
                  <a:cubicBezTo>
                    <a:pt x="9650" y="43181"/>
                    <a:pt x="0" y="33516"/>
                    <a:pt x="0" y="21600"/>
                  </a:cubicBezTo>
                  <a:cubicBezTo>
                    <a:pt x="-1" y="9683"/>
                    <a:pt x="9650" y="18"/>
                    <a:pt x="21567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Arc 14"/>
            <p:cNvSpPr>
              <a:spLocks/>
            </p:cNvSpPr>
            <p:nvPr/>
          </p:nvSpPr>
          <p:spPr bwMode="auto">
            <a:xfrm>
              <a:off x="1827" y="1751"/>
              <a:ext cx="589" cy="1480"/>
            </a:xfrm>
            <a:custGeom>
              <a:avLst/>
              <a:gdLst>
                <a:gd name="G0" fmla="+- 37 0 0"/>
                <a:gd name="G1" fmla="+- 21600 0 0"/>
                <a:gd name="G2" fmla="+- 21600 0 0"/>
                <a:gd name="T0" fmla="*/ 0 w 21637"/>
                <a:gd name="T1" fmla="*/ 0 h 43200"/>
                <a:gd name="T2" fmla="*/ 0 w 21637"/>
                <a:gd name="T3" fmla="*/ 43200 h 43200"/>
                <a:gd name="T4" fmla="*/ 37 w 2163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7" h="43200" fill="none" extrusionOk="0">
                  <a:moveTo>
                    <a:pt x="0" y="0"/>
                  </a:moveTo>
                  <a:cubicBezTo>
                    <a:pt x="12" y="0"/>
                    <a:pt x="24" y="-1"/>
                    <a:pt x="37" y="0"/>
                  </a:cubicBezTo>
                  <a:cubicBezTo>
                    <a:pt x="11966" y="0"/>
                    <a:pt x="21637" y="9670"/>
                    <a:pt x="21637" y="21600"/>
                  </a:cubicBezTo>
                  <a:cubicBezTo>
                    <a:pt x="21637" y="33529"/>
                    <a:pt x="11966" y="43200"/>
                    <a:pt x="37" y="43200"/>
                  </a:cubicBezTo>
                  <a:cubicBezTo>
                    <a:pt x="24" y="43200"/>
                    <a:pt x="12" y="43199"/>
                    <a:pt x="0" y="43199"/>
                  </a:cubicBezTo>
                </a:path>
                <a:path w="21637" h="43200" stroke="0" extrusionOk="0">
                  <a:moveTo>
                    <a:pt x="0" y="0"/>
                  </a:moveTo>
                  <a:cubicBezTo>
                    <a:pt x="12" y="0"/>
                    <a:pt x="24" y="-1"/>
                    <a:pt x="37" y="0"/>
                  </a:cubicBezTo>
                  <a:cubicBezTo>
                    <a:pt x="11966" y="0"/>
                    <a:pt x="21637" y="9670"/>
                    <a:pt x="21637" y="21600"/>
                  </a:cubicBezTo>
                  <a:cubicBezTo>
                    <a:pt x="21637" y="33529"/>
                    <a:pt x="11966" y="43200"/>
                    <a:pt x="37" y="43200"/>
                  </a:cubicBezTo>
                  <a:cubicBezTo>
                    <a:pt x="24" y="43200"/>
                    <a:pt x="12" y="43199"/>
                    <a:pt x="0" y="43199"/>
                  </a:cubicBezTo>
                  <a:lnTo>
                    <a:pt x="37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Arc 15"/>
            <p:cNvSpPr>
              <a:spLocks/>
            </p:cNvSpPr>
            <p:nvPr/>
          </p:nvSpPr>
          <p:spPr bwMode="auto">
            <a:xfrm>
              <a:off x="1235" y="1747"/>
              <a:ext cx="588" cy="139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563 w 21600"/>
                <a:gd name="T1" fmla="*/ 43200 h 43200"/>
                <a:gd name="T2" fmla="*/ 21563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563" y="43199"/>
                  </a:moveTo>
                  <a:cubicBezTo>
                    <a:pt x="9648" y="43179"/>
                    <a:pt x="0" y="33514"/>
                    <a:pt x="0" y="21600"/>
                  </a:cubicBezTo>
                  <a:cubicBezTo>
                    <a:pt x="-1" y="9685"/>
                    <a:pt x="9648" y="20"/>
                    <a:pt x="21563" y="0"/>
                  </a:cubicBezTo>
                </a:path>
                <a:path w="21600" h="43200" stroke="0" extrusionOk="0">
                  <a:moveTo>
                    <a:pt x="21563" y="43199"/>
                  </a:moveTo>
                  <a:cubicBezTo>
                    <a:pt x="9648" y="43179"/>
                    <a:pt x="0" y="33514"/>
                    <a:pt x="0" y="21600"/>
                  </a:cubicBezTo>
                  <a:cubicBezTo>
                    <a:pt x="-1" y="9685"/>
                    <a:pt x="9648" y="20"/>
                    <a:pt x="21563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Arc 16"/>
            <p:cNvSpPr>
              <a:spLocks/>
            </p:cNvSpPr>
            <p:nvPr/>
          </p:nvSpPr>
          <p:spPr bwMode="auto">
            <a:xfrm>
              <a:off x="1826" y="1834"/>
              <a:ext cx="483" cy="1305"/>
            </a:xfrm>
            <a:custGeom>
              <a:avLst/>
              <a:gdLst>
                <a:gd name="G0" fmla="+- 45 0 0"/>
                <a:gd name="G1" fmla="+- 21600 0 0"/>
                <a:gd name="G2" fmla="+- 21600 0 0"/>
                <a:gd name="T0" fmla="*/ 0 w 21645"/>
                <a:gd name="T1" fmla="*/ 0 h 43200"/>
                <a:gd name="T2" fmla="*/ 45 w 21645"/>
                <a:gd name="T3" fmla="*/ 43200 h 43200"/>
                <a:gd name="T4" fmla="*/ 45 w 2164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45" h="43200" fill="none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cubicBezTo>
                    <a:pt x="21645" y="33529"/>
                    <a:pt x="11974" y="43199"/>
                    <a:pt x="45" y="43200"/>
                  </a:cubicBezTo>
                </a:path>
                <a:path w="21645" h="43200" stroke="0" extrusionOk="0">
                  <a:moveTo>
                    <a:pt x="0" y="0"/>
                  </a:moveTo>
                  <a:cubicBezTo>
                    <a:pt x="15" y="0"/>
                    <a:pt x="30" y="-1"/>
                    <a:pt x="45" y="0"/>
                  </a:cubicBezTo>
                  <a:cubicBezTo>
                    <a:pt x="11974" y="0"/>
                    <a:pt x="21645" y="9670"/>
                    <a:pt x="21645" y="21600"/>
                  </a:cubicBezTo>
                  <a:cubicBezTo>
                    <a:pt x="21645" y="33529"/>
                    <a:pt x="11974" y="43199"/>
                    <a:pt x="45" y="43200"/>
                  </a:cubicBezTo>
                  <a:lnTo>
                    <a:pt x="45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rc 17"/>
            <p:cNvSpPr>
              <a:spLocks/>
            </p:cNvSpPr>
            <p:nvPr/>
          </p:nvSpPr>
          <p:spPr bwMode="auto">
            <a:xfrm>
              <a:off x="1335" y="1834"/>
              <a:ext cx="483" cy="121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555 w 21600"/>
                <a:gd name="T1" fmla="*/ 43200 h 43200"/>
                <a:gd name="T2" fmla="*/ 21555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555" y="43199"/>
                  </a:moveTo>
                  <a:cubicBezTo>
                    <a:pt x="9643" y="43175"/>
                    <a:pt x="0" y="33511"/>
                    <a:pt x="0" y="21600"/>
                  </a:cubicBezTo>
                  <a:cubicBezTo>
                    <a:pt x="-1" y="9688"/>
                    <a:pt x="9643" y="24"/>
                    <a:pt x="21555" y="0"/>
                  </a:cubicBezTo>
                </a:path>
                <a:path w="21600" h="43200" stroke="0" extrusionOk="0">
                  <a:moveTo>
                    <a:pt x="21555" y="43199"/>
                  </a:moveTo>
                  <a:cubicBezTo>
                    <a:pt x="9643" y="43175"/>
                    <a:pt x="0" y="33511"/>
                    <a:pt x="0" y="21600"/>
                  </a:cubicBezTo>
                  <a:cubicBezTo>
                    <a:pt x="-1" y="9688"/>
                    <a:pt x="9643" y="24"/>
                    <a:pt x="21555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Arc 18"/>
            <p:cNvSpPr>
              <a:spLocks/>
            </p:cNvSpPr>
            <p:nvPr/>
          </p:nvSpPr>
          <p:spPr bwMode="auto">
            <a:xfrm>
              <a:off x="1829" y="1909"/>
              <a:ext cx="405" cy="1137"/>
            </a:xfrm>
            <a:custGeom>
              <a:avLst/>
              <a:gdLst>
                <a:gd name="G0" fmla="+- 53 0 0"/>
                <a:gd name="G1" fmla="+- 21600 0 0"/>
                <a:gd name="G2" fmla="+- 21600 0 0"/>
                <a:gd name="T0" fmla="*/ 0 w 21653"/>
                <a:gd name="T1" fmla="*/ 0 h 43200"/>
                <a:gd name="T2" fmla="*/ 0 w 21653"/>
                <a:gd name="T3" fmla="*/ 43200 h 43200"/>
                <a:gd name="T4" fmla="*/ 53 w 2165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3" h="43200" fill="none" extrusionOk="0">
                  <a:moveTo>
                    <a:pt x="0" y="0"/>
                  </a:moveTo>
                  <a:cubicBezTo>
                    <a:pt x="17" y="0"/>
                    <a:pt x="35" y="-1"/>
                    <a:pt x="53" y="0"/>
                  </a:cubicBezTo>
                  <a:cubicBezTo>
                    <a:pt x="11982" y="0"/>
                    <a:pt x="21653" y="9670"/>
                    <a:pt x="21653" y="21600"/>
                  </a:cubicBezTo>
                  <a:cubicBezTo>
                    <a:pt x="21653" y="33529"/>
                    <a:pt x="11982" y="43200"/>
                    <a:pt x="53" y="43200"/>
                  </a:cubicBezTo>
                  <a:cubicBezTo>
                    <a:pt x="35" y="43200"/>
                    <a:pt x="17" y="43199"/>
                    <a:pt x="0" y="43199"/>
                  </a:cubicBezTo>
                </a:path>
                <a:path w="21653" h="43200" stroke="0" extrusionOk="0">
                  <a:moveTo>
                    <a:pt x="0" y="0"/>
                  </a:moveTo>
                  <a:cubicBezTo>
                    <a:pt x="17" y="0"/>
                    <a:pt x="35" y="-1"/>
                    <a:pt x="53" y="0"/>
                  </a:cubicBezTo>
                  <a:cubicBezTo>
                    <a:pt x="11982" y="0"/>
                    <a:pt x="21653" y="9670"/>
                    <a:pt x="21653" y="21600"/>
                  </a:cubicBezTo>
                  <a:cubicBezTo>
                    <a:pt x="21653" y="33529"/>
                    <a:pt x="11982" y="43200"/>
                    <a:pt x="53" y="43200"/>
                  </a:cubicBezTo>
                  <a:cubicBezTo>
                    <a:pt x="35" y="43200"/>
                    <a:pt x="17" y="43199"/>
                    <a:pt x="0" y="43199"/>
                  </a:cubicBezTo>
                  <a:lnTo>
                    <a:pt x="53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Arc 19"/>
            <p:cNvSpPr>
              <a:spLocks/>
            </p:cNvSpPr>
            <p:nvPr/>
          </p:nvSpPr>
          <p:spPr bwMode="auto">
            <a:xfrm>
              <a:off x="1426" y="1909"/>
              <a:ext cx="405" cy="99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547 w 21600"/>
                <a:gd name="T1" fmla="*/ 43200 h 43200"/>
                <a:gd name="T2" fmla="*/ 21547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547" y="43199"/>
                  </a:moveTo>
                  <a:cubicBezTo>
                    <a:pt x="9638" y="43170"/>
                    <a:pt x="0" y="33508"/>
                    <a:pt x="0" y="21600"/>
                  </a:cubicBezTo>
                  <a:cubicBezTo>
                    <a:pt x="-1" y="9691"/>
                    <a:pt x="9638" y="29"/>
                    <a:pt x="21547" y="0"/>
                  </a:cubicBezTo>
                </a:path>
                <a:path w="21600" h="43200" stroke="0" extrusionOk="0">
                  <a:moveTo>
                    <a:pt x="21547" y="43199"/>
                  </a:moveTo>
                  <a:cubicBezTo>
                    <a:pt x="9638" y="43170"/>
                    <a:pt x="0" y="33508"/>
                    <a:pt x="0" y="21600"/>
                  </a:cubicBezTo>
                  <a:cubicBezTo>
                    <a:pt x="-1" y="9691"/>
                    <a:pt x="9638" y="29"/>
                    <a:pt x="21547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934200" y="1698625"/>
            <a:ext cx="36195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pt-BR" sz="2000"/>
              <a:t> Uma única trilha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pt-BR" sz="2000"/>
              <a:t> Vel. linear constante</a:t>
            </a:r>
            <a:br>
              <a:rPr lang="pt-BR" sz="2000"/>
            </a:br>
            <a:r>
              <a:rPr lang="pt-BR" sz="2000"/>
              <a:t>    =&gt;Vel. Angular variável</a:t>
            </a:r>
            <a:endParaRPr lang="pt-BR"/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</a:pPr>
            <a:r>
              <a:rPr lang="pt-BR"/>
              <a:t> </a:t>
            </a:r>
            <a:r>
              <a:rPr lang="pt-BR" sz="2000"/>
              <a:t>Ex: CD-ROM 1X velocidade</a:t>
            </a:r>
          </a:p>
          <a:p>
            <a:pPr>
              <a:lnSpc>
                <a:spcPct val="140000"/>
              </a:lnSpc>
            </a:pPr>
            <a:r>
              <a:rPr lang="pt-BR" sz="2000"/>
              <a:t>    200 - 500 RPM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0"/>
            <a:ext cx="12192000" cy="688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8206EF9-C309-4E67-AA9D-1BB68434C3DA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Detalhes das diferenças entre as três tecnologias (Foto: Reprodução/Free Software Magazine) — Foto: TechTudo">
            <a:extLst>
              <a:ext uri="{FF2B5EF4-FFF2-40B4-BE49-F238E27FC236}">
                <a16:creationId xmlns:a16="http://schemas.microsoft.com/office/drawing/2014/main" id="{D7F96418-A0C6-4ABB-B490-6C22F418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0"/>
            <a:ext cx="833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9DF0D2-3BB2-483B-B439-C829307C08F0}"/>
              </a:ext>
            </a:extLst>
          </p:cNvPr>
          <p:cNvSpPr txBox="1"/>
          <p:nvPr/>
        </p:nvSpPr>
        <p:spPr>
          <a:xfrm>
            <a:off x="296472" y="2908091"/>
            <a:ext cx="326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CD, DVD e Blu-Ray</a:t>
            </a:r>
          </a:p>
        </p:txBody>
      </p:sp>
    </p:spTree>
    <p:extLst>
      <p:ext uri="{BB962C8B-B14F-4D97-AF65-F5344CB8AC3E}">
        <p14:creationId xmlns:p14="http://schemas.microsoft.com/office/powerpoint/2010/main" val="397428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5851" y="209550"/>
            <a:ext cx="8234363" cy="1162050"/>
          </a:xfrm>
        </p:spPr>
        <p:txBody>
          <a:bodyPr/>
          <a:lstStyle/>
          <a:p>
            <a:r>
              <a:rPr lang="pt-BR" b="1" u="sng"/>
              <a:t>RAID:</a:t>
            </a:r>
            <a:r>
              <a:rPr lang="pt-BR"/>
              <a:t> </a:t>
            </a:r>
            <a:br>
              <a:rPr lang="pt-BR"/>
            </a:br>
            <a:r>
              <a:rPr lang="pt-BR" sz="4000"/>
              <a:t>Redundant Array of Independent Disks</a:t>
            </a:r>
            <a:endParaRPr lang="pt-B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RAID 0</a:t>
            </a:r>
          </a:p>
          <a:p>
            <a:pPr lvl="1"/>
            <a:r>
              <a:rPr lang="pt-BR"/>
              <a:t>Sem redundância.</a:t>
            </a:r>
          </a:p>
          <a:p>
            <a:pPr lvl="1"/>
            <a:r>
              <a:rPr lang="pt-BR"/>
              <a:t>Dados são distribuídos (interleaving entre os discos) a nível de bloco</a:t>
            </a:r>
          </a:p>
          <a:p>
            <a:pPr lvl="1"/>
            <a:r>
              <a:rPr lang="pt-BR"/>
              <a:t>Aumenta taxa de transferência e capacidade de acesso paralelo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anspcol.pot">
  <a:themeElements>
    <a:clrScheme name="">
      <a:dk1>
        <a:srgbClr val="0000FF"/>
      </a:dk1>
      <a:lt1>
        <a:srgbClr val="FFFFFF"/>
      </a:lt1>
      <a:dk2>
        <a:srgbClr val="FF0000"/>
      </a:dk2>
      <a:lt2>
        <a:srgbClr val="020000"/>
      </a:lt2>
      <a:accent1>
        <a:srgbClr val="00FFFF"/>
      </a:accent1>
      <a:accent2>
        <a:srgbClr val="FFFF00"/>
      </a:accent2>
      <a:accent3>
        <a:srgbClr val="FFFFFF"/>
      </a:accent3>
      <a:accent4>
        <a:srgbClr val="0000DA"/>
      </a:accent4>
      <a:accent5>
        <a:srgbClr val="AAFFFF"/>
      </a:accent5>
      <a:accent6>
        <a:srgbClr val="E7E700"/>
      </a:accent6>
      <a:hlink>
        <a:srgbClr val="FF8000"/>
      </a:hlink>
      <a:folHlink>
        <a:srgbClr val="FF00FF"/>
      </a:folHlink>
    </a:clrScheme>
    <a:fontScheme name="transpcol.po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ranspcol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pcol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pcol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C:\MSOffice\Modelos\transpcol.pot</Template>
  <TotalTime>92866978</TotalTime>
  <Pages>1</Pages>
  <Words>660</Words>
  <Application>Microsoft Office PowerPoint</Application>
  <PresentationFormat>Widescreen</PresentationFormat>
  <Paragraphs>201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Monotype Sorts</vt:lpstr>
      <vt:lpstr>Times New Roman</vt:lpstr>
      <vt:lpstr>transpcol.pot</vt:lpstr>
      <vt:lpstr>DISCOS</vt:lpstr>
      <vt:lpstr>Disco Magnético</vt:lpstr>
      <vt:lpstr>Disco Magnético</vt:lpstr>
      <vt:lpstr>CD - ROM</vt:lpstr>
      <vt:lpstr>CD-ROM</vt:lpstr>
      <vt:lpstr>Apresentação do PowerPoint</vt:lpstr>
      <vt:lpstr>Apresentação do PowerPoint</vt:lpstr>
      <vt:lpstr>Apresentação do PowerPoint</vt:lpstr>
      <vt:lpstr>RAID:  Redundant Array of Independent Disks</vt:lpstr>
      <vt:lpstr>RAID 0</vt:lpstr>
      <vt:lpstr>RAID:  Redundant Array of Independent Disks</vt:lpstr>
      <vt:lpstr>RAID 1</vt:lpstr>
      <vt:lpstr>RAID:  Redundant Array of Independent Disks</vt:lpstr>
      <vt:lpstr>RAID 2</vt:lpstr>
      <vt:lpstr>RAID:  Redundant Array of Independent Disks</vt:lpstr>
      <vt:lpstr>RAID 3</vt:lpstr>
      <vt:lpstr>RAID:  Redundant Array of Independent Disks</vt:lpstr>
      <vt:lpstr>RAID 4</vt:lpstr>
      <vt:lpstr>RAID:  Redundant Array of Independent Disks</vt:lpstr>
      <vt:lpstr>RAID 5</vt:lpstr>
    </vt:vector>
  </TitlesOfParts>
  <Company>Departamento de Informática - UFPE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de Computadores: Discos</dc:title>
  <dc:subject/>
  <dc:creator>GRECO -  DI / UFPE</dc:creator>
  <cp:keywords/>
  <dc:description/>
  <cp:lastModifiedBy>Sergio Cavalcante</cp:lastModifiedBy>
  <cp:revision>8202802</cp:revision>
  <cp:lastPrinted>1997-09-08T18:45:28Z</cp:lastPrinted>
  <dcterms:created xsi:type="dcterms:W3CDTF">1996-10-24T17:38:04Z</dcterms:created>
  <dcterms:modified xsi:type="dcterms:W3CDTF">2021-11-29T17:39:37Z</dcterms:modified>
</cp:coreProperties>
</file>