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262" r:id="rId2"/>
    <p:sldId id="432" r:id="rId3"/>
    <p:sldId id="326" r:id="rId4"/>
    <p:sldId id="438" r:id="rId5"/>
    <p:sldId id="472" r:id="rId6"/>
    <p:sldId id="473" r:id="rId7"/>
    <p:sldId id="436" r:id="rId8"/>
    <p:sldId id="474" r:id="rId9"/>
    <p:sldId id="475" r:id="rId10"/>
    <p:sldId id="476" r:id="rId11"/>
    <p:sldId id="429" r:id="rId12"/>
    <p:sldId id="327" r:id="rId13"/>
    <p:sldId id="358" r:id="rId14"/>
    <p:sldId id="442" r:id="rId15"/>
    <p:sldId id="329" r:id="rId16"/>
    <p:sldId id="444" r:id="rId17"/>
    <p:sldId id="477" r:id="rId18"/>
    <p:sldId id="445" r:id="rId19"/>
    <p:sldId id="430" r:id="rId20"/>
    <p:sldId id="332" r:id="rId21"/>
    <p:sldId id="447" r:id="rId22"/>
    <p:sldId id="448" r:id="rId23"/>
    <p:sldId id="335" r:id="rId24"/>
    <p:sldId id="356" r:id="rId25"/>
    <p:sldId id="333" r:id="rId26"/>
    <p:sldId id="336" r:id="rId27"/>
    <p:sldId id="334" r:id="rId28"/>
    <p:sldId id="367" r:id="rId29"/>
    <p:sldId id="454" r:id="rId30"/>
    <p:sldId id="470" r:id="rId31"/>
    <p:sldId id="471" r:id="rId32"/>
    <p:sldId id="372" r:id="rId33"/>
    <p:sldId id="466" r:id="rId34"/>
    <p:sldId id="467" r:id="rId35"/>
    <p:sldId id="468" r:id="rId36"/>
    <p:sldId id="462" r:id="rId37"/>
    <p:sldId id="370" r:id="rId38"/>
    <p:sldId id="371" r:id="rId39"/>
    <p:sldId id="463" r:id="rId40"/>
    <p:sldId id="465" r:id="rId41"/>
    <p:sldId id="464" r:id="rId42"/>
    <p:sldId id="375" r:id="rId43"/>
    <p:sldId id="376" r:id="rId44"/>
    <p:sldId id="377" r:id="rId45"/>
    <p:sldId id="378" r:id="rId46"/>
    <p:sldId id="381" r:id="rId47"/>
    <p:sldId id="379" r:id="rId48"/>
    <p:sldId id="385" r:id="rId49"/>
    <p:sldId id="410" r:id="rId50"/>
    <p:sldId id="416" r:id="rId51"/>
    <p:sldId id="417" r:id="rId52"/>
    <p:sldId id="418" r:id="rId53"/>
    <p:sldId id="303" r:id="rId54"/>
    <p:sldId id="304" r:id="rId55"/>
    <p:sldId id="419" r:id="rId56"/>
    <p:sldId id="428" r:id="rId57"/>
    <p:sldId id="433" r:id="rId58"/>
    <p:sldId id="439" r:id="rId59"/>
    <p:sldId id="440" r:id="rId60"/>
    <p:sldId id="441" r:id="rId61"/>
  </p:sldIdLst>
  <p:sldSz cx="12192000" cy="6858000"/>
  <p:notesSz cx="6805613" cy="99187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7F"/>
    <a:srgbClr val="00B050"/>
    <a:srgbClr val="FF3300"/>
    <a:srgbClr val="830000"/>
    <a:srgbClr val="60CE92"/>
    <a:srgbClr val="669900"/>
    <a:srgbClr val="0070C0"/>
    <a:srgbClr val="FF9900"/>
    <a:srgbClr val="FFFFCC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4" autoAdjust="0"/>
  </p:normalViewPr>
  <p:slideViewPr>
    <p:cSldViewPr snapToGrid="0">
      <p:cViewPr varScale="1">
        <p:scale>
          <a:sx n="64" d="100"/>
          <a:sy n="64" d="100"/>
        </p:scale>
        <p:origin x="744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60" d="100"/>
        <a:sy n="160" d="100"/>
      </p:scale>
      <p:origin x="0" y="-121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955675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55675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588" y="9421813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955675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21813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000">
                <a:latin typeface="Arial" charset="0"/>
              </a:defRPr>
            </a:lvl1pPr>
          </a:lstStyle>
          <a:p>
            <a:pPr>
              <a:defRPr/>
            </a:pPr>
            <a:fld id="{511E3B7E-9DAE-4A72-B541-9042129F1D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3207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96925">
              <a:defRPr sz="1000"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96925">
              <a:defRPr sz="1000"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9421813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96925">
              <a:defRPr sz="1000"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21813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96925">
              <a:defRPr sz="1000">
                <a:latin typeface="Times New Roman" charset="0"/>
              </a:defRPr>
            </a:lvl1pPr>
          </a:lstStyle>
          <a:p>
            <a:pPr>
              <a:defRPr/>
            </a:pPr>
            <a:fld id="{B8E4441D-1910-4187-930D-34AA9CC1AE9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1700"/>
            <a:ext cx="4991100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87047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950" y="749300"/>
            <a:ext cx="6588125" cy="37068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1020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556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66725" algn="l" defTabSz="9556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35038" algn="l" defTabSz="9556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01763" algn="l" defTabSz="9556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70075" algn="l" defTabSz="9556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F99230-551D-45E4-AD58-0F8BBB4514FD}" type="slidenum">
              <a:rPr lang="pt-BR" smtClean="0">
                <a:latin typeface="Times New Roman" pitchFamily="18" charset="0"/>
              </a:rPr>
              <a:pPr/>
              <a:t>1</a:t>
            </a:fld>
            <a:endParaRPr lang="pt-BR" dirty="0">
              <a:latin typeface="Times New Roman" pitchFamily="18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490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6C940E-09D9-43F0-A0AA-65A0FCD788B3}" type="slidenum">
              <a:rPr lang="pt-BR" smtClean="0">
                <a:latin typeface="Times New Roman" pitchFamily="18" charset="0"/>
              </a:rPr>
              <a:pPr/>
              <a:t>18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482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1700"/>
            <a:ext cx="4992687" cy="4462463"/>
          </a:xfrm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1708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114F01-0C4A-447F-A3C2-D6C6B1C822DF}" type="slidenum">
              <a:rPr lang="pt-BR" smtClean="0">
                <a:latin typeface="Times New Roman" pitchFamily="18" charset="0"/>
              </a:rPr>
              <a:pPr/>
              <a:t>23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7456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1700"/>
            <a:ext cx="4992687" cy="4462463"/>
          </a:xfrm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5305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AADDD0-5BBD-4F69-93A2-7DA0CB47BAC2}" type="slidenum">
              <a:rPr lang="pt-BR" smtClean="0">
                <a:latin typeface="Times New Roman" pitchFamily="18" charset="0"/>
              </a:rPr>
              <a:pPr/>
              <a:t>25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1064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463" y="4711700"/>
            <a:ext cx="4989512" cy="4464050"/>
          </a:xfrm>
          <a:noFill/>
          <a:ln/>
        </p:spPr>
        <p:txBody>
          <a:bodyPr lIns="95250" tIns="49212" rIns="95250" bIns="49212"/>
          <a:lstStyle/>
          <a:p>
            <a:pPr defTabSz="998538"/>
            <a:endParaRPr lang="en-US">
              <a:latin typeface="Arial" pitchFamily="34" charset="0"/>
            </a:endParaRPr>
          </a:p>
        </p:txBody>
      </p:sp>
      <p:sp>
        <p:nvSpPr>
          <p:cNvPr id="10650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8" y="750888"/>
            <a:ext cx="6586537" cy="3705225"/>
          </a:xfrm>
          <a:ln cap="flat"/>
        </p:spPr>
      </p:sp>
    </p:spTree>
    <p:extLst>
      <p:ext uri="{BB962C8B-B14F-4D97-AF65-F5344CB8AC3E}">
        <p14:creationId xmlns:p14="http://schemas.microsoft.com/office/powerpoint/2010/main" val="6644422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B182AE-47EB-487D-80A6-649C0A7530A0}" type="slidenum">
              <a:rPr lang="pt-BR" smtClean="0">
                <a:latin typeface="Times New Roman" pitchFamily="18" charset="0"/>
              </a:rPr>
              <a:pPr/>
              <a:t>26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1219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58FD0F-A77D-43AA-A06B-BA4E80DDEB21}" type="slidenum">
              <a:rPr lang="pt-BR" smtClean="0">
                <a:latin typeface="Times New Roman" pitchFamily="18" charset="0"/>
              </a:rPr>
              <a:pPr/>
              <a:t>27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3719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1700"/>
            <a:ext cx="4992687" cy="4462463"/>
          </a:xfrm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4612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E74051-AD48-453B-B7F7-FD86C898AA83}" type="slidenum">
              <a:rPr lang="pt-BR" smtClean="0">
                <a:latin typeface="Times New Roman" pitchFamily="18" charset="0"/>
              </a:rPr>
              <a:pPr/>
              <a:t>29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6949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E74051-AD48-453B-B7F7-FD86C898AA83}" type="slidenum">
              <a:rPr lang="pt-BR" smtClean="0">
                <a:latin typeface="Times New Roman" pitchFamily="18" charset="0"/>
              </a:rPr>
              <a:pPr/>
              <a:t>30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15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70B133-0691-4338-BC27-70433A5331F0}" type="slidenum">
              <a:rPr lang="pt-BR" smtClean="0">
                <a:latin typeface="Times New Roman" pitchFamily="18" charset="0"/>
              </a:rPr>
              <a:pPr/>
              <a:t>3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3992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 txBox="1">
            <a:spLocks noGrp="1" noChangeArrowheads="1"/>
          </p:cNvSpPr>
          <p:nvPr/>
        </p:nvSpPr>
        <p:spPr bwMode="auto">
          <a:xfrm>
            <a:off x="3854450" y="9421813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F120A8D2-167D-4440-B793-36E66D00322F}" type="slidenum">
              <a:rPr lang="pt-BR" sz="1200"/>
              <a:pPr algn="r"/>
              <a:t>31</a:t>
            </a:fld>
            <a:endParaRPr lang="pt-BR" sz="120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4069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246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E74051-AD48-453B-B7F7-FD86C898AA83}" type="slidenum">
              <a:rPr lang="pt-BR" smtClean="0">
                <a:latin typeface="Times New Roman" pitchFamily="18" charset="0"/>
              </a:rPr>
              <a:pPr/>
              <a:t>33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6141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E74051-AD48-453B-B7F7-FD86C898AA83}" type="slidenum">
              <a:rPr lang="pt-BR" smtClean="0">
                <a:latin typeface="Times New Roman" pitchFamily="18" charset="0"/>
              </a:rPr>
              <a:pPr/>
              <a:t>34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5930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E74051-AD48-453B-B7F7-FD86C898AA83}" type="slidenum">
              <a:rPr lang="pt-BR" smtClean="0">
                <a:latin typeface="Times New Roman" pitchFamily="18" charset="0"/>
              </a:rPr>
              <a:pPr/>
              <a:t>35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5635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1570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561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 txBox="1">
            <a:spLocks noGrp="1" noChangeArrowheads="1"/>
          </p:cNvSpPr>
          <p:nvPr/>
        </p:nvSpPr>
        <p:spPr bwMode="auto">
          <a:xfrm>
            <a:off x="3854450" y="9421813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F120A8D2-167D-4440-B793-36E66D00322F}" type="slidenum">
              <a:rPr lang="pt-BR" sz="1200"/>
              <a:pPr algn="r"/>
              <a:t>38</a:t>
            </a:fld>
            <a:endParaRPr lang="pt-BR" sz="120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6364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97281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919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79698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40780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 txBox="1">
            <a:spLocks noGrp="1" noChangeArrowheads="1"/>
          </p:cNvSpPr>
          <p:nvPr/>
        </p:nvSpPr>
        <p:spPr bwMode="auto">
          <a:xfrm>
            <a:off x="3854450" y="9421813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EBD0CCBC-C0CE-4950-9E5A-D1A933FECA80}" type="slidenum">
              <a:rPr lang="pt-BR" sz="1200"/>
              <a:pPr algn="r"/>
              <a:t>42</a:t>
            </a:fld>
            <a:endParaRPr lang="pt-BR" sz="120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42108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1700"/>
            <a:ext cx="4992687" cy="4462463"/>
          </a:xfrm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82644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73669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1700"/>
            <a:ext cx="4992687" cy="4462463"/>
          </a:xfrm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92829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1700"/>
            <a:ext cx="4992687" cy="4462463"/>
          </a:xfrm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3775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1700"/>
            <a:ext cx="4992687" cy="4462463"/>
          </a:xfrm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38681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1700"/>
            <a:ext cx="4992687" cy="4462463"/>
          </a:xfrm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91145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 txBox="1">
            <a:spLocks noGrp="1" noChangeArrowheads="1"/>
          </p:cNvSpPr>
          <p:nvPr/>
        </p:nvSpPr>
        <p:spPr bwMode="auto">
          <a:xfrm>
            <a:off x="3854450" y="9421813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8A2E9890-EABA-4D80-BE3E-9888576FE31B}" type="slidenum">
              <a:rPr lang="pt-BR" sz="1200"/>
              <a:pPr algn="r"/>
              <a:t>50</a:t>
            </a:fld>
            <a:endParaRPr lang="pt-BR" sz="120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08379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1700"/>
            <a:ext cx="4992687" cy="4462463"/>
          </a:xfrm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185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61945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1700"/>
            <a:ext cx="4992687" cy="4462463"/>
          </a:xfrm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01728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FB8581-C164-4CE7-86D3-957B065CD12A}" type="slidenum">
              <a:rPr lang="pt-BR" smtClean="0">
                <a:latin typeface="Times New Roman" pitchFamily="18" charset="0"/>
              </a:rPr>
              <a:pPr/>
              <a:t>53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52926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7F5156-DFDF-43DB-B19D-540FB7BCB43F}" type="slidenum">
              <a:rPr lang="pt-BR" smtClean="0">
                <a:latin typeface="Times New Roman" pitchFamily="18" charset="0"/>
              </a:rPr>
              <a:pPr/>
              <a:t>54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8632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1700"/>
            <a:ext cx="4992687" cy="4462463"/>
          </a:xfrm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25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3604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56EF37-B32B-4DC7-BEE4-D6A2905C1C23}" type="slidenum">
              <a:rPr lang="pt-BR" smtClean="0">
                <a:latin typeface="Times New Roman" pitchFamily="18" charset="0"/>
              </a:rPr>
              <a:pPr/>
              <a:t>12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494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1700"/>
            <a:ext cx="4992687" cy="4462463"/>
          </a:xfrm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009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1700"/>
            <a:ext cx="4992687" cy="4462463"/>
          </a:xfrm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8289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0E2C23-0B41-4C1D-927F-B600FF2B26FE}" type="slidenum">
              <a:rPr lang="pt-BR" smtClean="0">
                <a:latin typeface="Times New Roman" pitchFamily="18" charset="0"/>
              </a:rPr>
              <a:pPr/>
              <a:t>15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5079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0E2C23-0B41-4C1D-927F-B600FF2B26FE}" type="slidenum">
              <a:rPr lang="pt-BR" smtClean="0">
                <a:latin typeface="Times New Roman" pitchFamily="18" charset="0"/>
              </a:rPr>
              <a:pPr/>
              <a:t>16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49300"/>
            <a:ext cx="6588125" cy="3706813"/>
          </a:xfrm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030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28151" y="209550"/>
            <a:ext cx="2861733" cy="57340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6601" y="209550"/>
            <a:ext cx="8388351" cy="57340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ítul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6684" y="266700"/>
            <a:ext cx="10363200" cy="116205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Gráfico 2"/>
          <p:cNvSpPr>
            <a:spLocks noGrp="1"/>
          </p:cNvSpPr>
          <p:nvPr>
            <p:ph type="chart" idx="1"/>
          </p:nvPr>
        </p:nvSpPr>
        <p:spPr>
          <a:xfrm>
            <a:off x="1524000" y="18288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786898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6601" y="1563688"/>
            <a:ext cx="5473700" cy="4379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501" y="1563688"/>
            <a:ext cx="5473700" cy="4379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42951" y="93663"/>
            <a:ext cx="11446933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/>
              <a:t>Clique para editar o estilo do título mestre</a:t>
            </a:r>
          </a:p>
        </p:txBody>
      </p:sp>
      <p:sp>
        <p:nvSpPr>
          <p:cNvPr id="2052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6600" y="1563688"/>
            <a:ext cx="11150600" cy="437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1053" name="Rectangle 29"/>
          <p:cNvSpPr>
            <a:spLocks noChangeArrowheads="1"/>
          </p:cNvSpPr>
          <p:nvPr userDrawn="1"/>
        </p:nvSpPr>
        <p:spPr bwMode="auto">
          <a:xfrm>
            <a:off x="5295900" y="3157539"/>
            <a:ext cx="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pt-BR" sz="2400">
              <a:latin typeface="Arial" charset="0"/>
            </a:endParaRPr>
          </a:p>
        </p:txBody>
      </p:sp>
      <p:pic>
        <p:nvPicPr>
          <p:cNvPr id="2056" name="Picture 28" descr="cin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654800"/>
            <a:ext cx="9144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>
              <a:lumMod val="50000"/>
            </a:schemeClr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7F"/>
        </a:buClr>
        <a:buSzPct val="100000"/>
        <a:buFont typeface="Arial" panose="020B0604020202020204" pitchFamily="34" charset="0"/>
        <a:buChar char="•"/>
        <a:defRPr sz="3200">
          <a:solidFill>
            <a:srgbClr val="00007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7F"/>
        </a:buClr>
        <a:buSzPct val="80000"/>
        <a:buFont typeface="Courier New" panose="02070309020205020404" pitchFamily="49" charset="0"/>
        <a:buChar char="o"/>
        <a:defRPr sz="2800">
          <a:solidFill>
            <a:srgbClr val="00007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7F"/>
        </a:buClr>
        <a:buSzPct val="100000"/>
        <a:buFont typeface="Wingdings" panose="05000000000000000000" pitchFamily="2" charset="2"/>
        <a:buChar char="§"/>
        <a:defRPr sz="2400">
          <a:solidFill>
            <a:srgbClr val="00007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7F"/>
        </a:buClr>
        <a:buSzPct val="100000"/>
        <a:buChar char="•"/>
        <a:defRPr sz="2000">
          <a:solidFill>
            <a:srgbClr val="00007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7F"/>
        </a:buClr>
        <a:buSzPct val="90000"/>
        <a:buChar char="–"/>
        <a:defRPr sz="2000">
          <a:solidFill>
            <a:srgbClr val="00007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title"/>
          </p:nvPr>
        </p:nvSpPr>
        <p:spPr>
          <a:xfrm>
            <a:off x="963084" y="4406901"/>
            <a:ext cx="10363200" cy="791823"/>
          </a:xfrm>
        </p:spPr>
        <p:txBody>
          <a:bodyPr wrap="square" anchor="t">
            <a:normAutofit/>
          </a:bodyPr>
          <a:lstStyle/>
          <a:p>
            <a:pPr>
              <a:defRPr/>
            </a:pPr>
            <a:r>
              <a:rPr lang="pt-BR" dirty="0"/>
              <a:t>Gerenciamento de Memória</a:t>
            </a:r>
            <a:endParaRPr lang="pt-BR" i="1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wrap="square" anchor="b">
            <a:normAutofit/>
          </a:bodyPr>
          <a:lstStyle/>
          <a:p>
            <a:pPr marL="342900" indent="-342900">
              <a:defRPr/>
            </a:pPr>
            <a:r>
              <a:rPr lang="pt-BR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Organização de Computadores e Sistemas Operacionais</a:t>
            </a:r>
            <a:endParaRPr lang="pt-PT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BA46BB08-8A01-43D0-8DF5-B1C6BB94C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3084" y="5508590"/>
            <a:ext cx="2917861" cy="875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  <a:norm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7F"/>
              </a:buClr>
              <a:buSzPct val="100000"/>
              <a:buFont typeface="Arial" panose="020B0604020202020204" pitchFamily="34" charset="0"/>
              <a:buNone/>
              <a:defRPr sz="2000">
                <a:solidFill>
                  <a:srgbClr val="00007F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7F"/>
              </a:buClr>
              <a:buSzPct val="80000"/>
              <a:buFont typeface="Courier New" panose="02070309020205020404" pitchFamily="49" charset="0"/>
              <a:buNone/>
              <a:defRPr sz="1800">
                <a:solidFill>
                  <a:srgbClr val="00007F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7F"/>
              </a:buClr>
              <a:buSzPct val="100000"/>
              <a:buFont typeface="Wingdings" panose="05000000000000000000" pitchFamily="2" charset="2"/>
              <a:buNone/>
              <a:defRPr sz="1600">
                <a:solidFill>
                  <a:srgbClr val="00007F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7F"/>
              </a:buClr>
              <a:buSzPct val="100000"/>
              <a:buNone/>
              <a:defRPr sz="1400">
                <a:solidFill>
                  <a:srgbClr val="00007F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7F"/>
              </a:buClr>
              <a:buSzPct val="90000"/>
              <a:buNone/>
              <a:defRPr sz="1400">
                <a:solidFill>
                  <a:srgbClr val="00007F"/>
                </a:solidFill>
                <a:latin typeface="+mn-lt"/>
              </a:defRPr>
            </a:lvl5pPr>
            <a:lvl6pPr marL="22860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defRPr/>
            </a:pPr>
            <a:r>
              <a:rPr lang="pt-BR" i="0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Prof. Sergio Cavalcante</a:t>
            </a:r>
          </a:p>
          <a:p>
            <a:pPr marL="342900" indent="-342900">
              <a:defRPr/>
            </a:pPr>
            <a:r>
              <a:rPr lang="pt-BR" i="0" u="sng" kern="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CIn</a:t>
            </a:r>
            <a:r>
              <a:rPr lang="pt-BR" i="0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– UFPE </a:t>
            </a:r>
            <a:endParaRPr lang="pt-PT" i="0" u="sng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>
            <a:extLst>
              <a:ext uri="{FF2B5EF4-FFF2-40B4-BE49-F238E27FC236}">
                <a16:creationId xmlns:a16="http://schemas.microsoft.com/office/drawing/2014/main" id="{0DE36D12-1F1E-48D7-ABF5-F9364F698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0" y="2286000"/>
            <a:ext cx="1962150" cy="2819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4820" name="Line 4">
            <a:extLst>
              <a:ext uri="{FF2B5EF4-FFF2-40B4-BE49-F238E27FC236}">
                <a16:creationId xmlns:a16="http://schemas.microsoft.com/office/drawing/2014/main" id="{7CB3465A-88E2-44E0-8793-3511BC1C7F5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6838" y="268605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4821" name="Line 5">
            <a:extLst>
              <a:ext uri="{FF2B5EF4-FFF2-40B4-BE49-F238E27FC236}">
                <a16:creationId xmlns:a16="http://schemas.microsoft.com/office/drawing/2014/main" id="{6C7677F2-5004-4222-BC2E-8AA7543C14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314325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4822" name="Line 6">
            <a:extLst>
              <a:ext uri="{FF2B5EF4-FFF2-40B4-BE49-F238E27FC236}">
                <a16:creationId xmlns:a16="http://schemas.microsoft.com/office/drawing/2014/main" id="{EA965520-D200-4BBD-80DC-DCD4BD3761B7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354330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4823" name="Line 7">
            <a:extLst>
              <a:ext uri="{FF2B5EF4-FFF2-40B4-BE49-F238E27FC236}">
                <a16:creationId xmlns:a16="http://schemas.microsoft.com/office/drawing/2014/main" id="{CA3AAE3B-4F74-4B41-9490-2A167D9C2B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421005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4824" name="Line 8">
            <a:extLst>
              <a:ext uri="{FF2B5EF4-FFF2-40B4-BE49-F238E27FC236}">
                <a16:creationId xmlns:a16="http://schemas.microsoft.com/office/drawing/2014/main" id="{94ABC0D3-AD68-45DD-9E7F-3E6EA89B2C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461010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4825" name="Rectangle 10">
            <a:extLst>
              <a:ext uri="{FF2B5EF4-FFF2-40B4-BE49-F238E27FC236}">
                <a16:creationId xmlns:a16="http://schemas.microsoft.com/office/drawing/2014/main" id="{B10B20EA-1BA6-455A-B943-149DF5BD2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150" y="3411538"/>
            <a:ext cx="1314450" cy="3619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4826" name="Rectangle 11">
            <a:extLst>
              <a:ext uri="{FF2B5EF4-FFF2-40B4-BE49-F238E27FC236}">
                <a16:creationId xmlns:a16="http://schemas.microsoft.com/office/drawing/2014/main" id="{A72F1A6B-7CCD-4AD7-B2CF-0BD15E4B1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150" y="4410075"/>
            <a:ext cx="1314450" cy="3619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4827" name="Rectangle 12">
            <a:extLst>
              <a:ext uri="{FF2B5EF4-FFF2-40B4-BE49-F238E27FC236}">
                <a16:creationId xmlns:a16="http://schemas.microsoft.com/office/drawing/2014/main" id="{A4193D31-088B-4AAA-AE84-4CBAC94B6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4463" y="2230439"/>
            <a:ext cx="112691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1 9 4 0</a:t>
            </a:r>
          </a:p>
        </p:txBody>
      </p:sp>
      <p:sp>
        <p:nvSpPr>
          <p:cNvPr id="34828" name="Rectangle 13">
            <a:extLst>
              <a:ext uri="{FF2B5EF4-FFF2-40B4-BE49-F238E27FC236}">
                <a16:creationId xmlns:a16="http://schemas.microsoft.com/office/drawing/2014/main" id="{45A66DDC-CCE3-4CF8-9AD3-DDE4636FD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3513" y="2687639"/>
            <a:ext cx="112691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5 9 4 1</a:t>
            </a:r>
          </a:p>
        </p:txBody>
      </p:sp>
      <p:sp>
        <p:nvSpPr>
          <p:cNvPr id="34829" name="Rectangle 14">
            <a:extLst>
              <a:ext uri="{FF2B5EF4-FFF2-40B4-BE49-F238E27FC236}">
                <a16:creationId xmlns:a16="http://schemas.microsoft.com/office/drawing/2014/main" id="{3C1AEAE9-0E21-4296-943E-6E50B6827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3513" y="3087689"/>
            <a:ext cx="112691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2 9 4 1</a:t>
            </a:r>
          </a:p>
        </p:txBody>
      </p:sp>
      <p:sp>
        <p:nvSpPr>
          <p:cNvPr id="34830" name="Rectangle 15">
            <a:extLst>
              <a:ext uri="{FF2B5EF4-FFF2-40B4-BE49-F238E27FC236}">
                <a16:creationId xmlns:a16="http://schemas.microsoft.com/office/drawing/2014/main" id="{B6A2A807-BA7C-4B3B-904E-5A7AC96EB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5413" y="4154489"/>
            <a:ext cx="112691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0 0 0 3</a:t>
            </a:r>
          </a:p>
        </p:txBody>
      </p:sp>
      <p:sp>
        <p:nvSpPr>
          <p:cNvPr id="34831" name="Rectangle 16">
            <a:extLst>
              <a:ext uri="{FF2B5EF4-FFF2-40B4-BE49-F238E27FC236}">
                <a16:creationId xmlns:a16="http://schemas.microsoft.com/office/drawing/2014/main" id="{7AFA1B6E-5B7D-4EEE-BF1C-D2AEF1D13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1190" y="4592639"/>
            <a:ext cx="121187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0 0  0 2</a:t>
            </a:r>
          </a:p>
        </p:txBody>
      </p:sp>
      <p:sp>
        <p:nvSpPr>
          <p:cNvPr id="34832" name="Rectangle 18">
            <a:extLst>
              <a:ext uri="{FF2B5EF4-FFF2-40B4-BE49-F238E27FC236}">
                <a16:creationId xmlns:a16="http://schemas.microsoft.com/office/drawing/2014/main" id="{DE179EE6-8BCC-4C89-8A94-D1639B80F4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3363" y="3336926"/>
            <a:ext cx="112691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2 9 4 1</a:t>
            </a:r>
          </a:p>
        </p:txBody>
      </p:sp>
      <p:sp>
        <p:nvSpPr>
          <p:cNvPr id="34833" name="Rectangle 19">
            <a:extLst>
              <a:ext uri="{FF2B5EF4-FFF2-40B4-BE49-F238E27FC236}">
                <a16:creationId xmlns:a16="http://schemas.microsoft.com/office/drawing/2014/main" id="{BC796835-8BCF-48E4-AF0F-6AD7497AE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7503" y="2316163"/>
            <a:ext cx="8255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3 0 0</a:t>
            </a:r>
          </a:p>
        </p:txBody>
      </p:sp>
      <p:sp>
        <p:nvSpPr>
          <p:cNvPr id="34834" name="Rectangle 20">
            <a:extLst>
              <a:ext uri="{FF2B5EF4-FFF2-40B4-BE49-F238E27FC236}">
                <a16:creationId xmlns:a16="http://schemas.microsoft.com/office/drawing/2014/main" id="{0792800F-69C2-431F-864F-E9D6D4AEA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603" y="4659313"/>
            <a:ext cx="8255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9 4 1</a:t>
            </a:r>
          </a:p>
        </p:txBody>
      </p:sp>
      <p:sp>
        <p:nvSpPr>
          <p:cNvPr id="34835" name="Rectangle 21">
            <a:extLst>
              <a:ext uri="{FF2B5EF4-FFF2-40B4-BE49-F238E27FC236}">
                <a16:creationId xmlns:a16="http://schemas.microsoft.com/office/drawing/2014/main" id="{A8E7B217-5248-4BD6-B8C7-2C9CAA622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53" y="4202113"/>
            <a:ext cx="8255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9 4 0</a:t>
            </a:r>
          </a:p>
        </p:txBody>
      </p:sp>
      <p:sp>
        <p:nvSpPr>
          <p:cNvPr id="34836" name="Rectangle 22">
            <a:extLst>
              <a:ext uri="{FF2B5EF4-FFF2-40B4-BE49-F238E27FC236}">
                <a16:creationId xmlns:a16="http://schemas.microsoft.com/office/drawing/2014/main" id="{4A0AEACC-0803-4839-B9CF-4F6836132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53" y="3135313"/>
            <a:ext cx="8255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3 0 2</a:t>
            </a:r>
          </a:p>
        </p:txBody>
      </p:sp>
      <p:sp>
        <p:nvSpPr>
          <p:cNvPr id="34837" name="Rectangle 23">
            <a:extLst>
              <a:ext uri="{FF2B5EF4-FFF2-40B4-BE49-F238E27FC236}">
                <a16:creationId xmlns:a16="http://schemas.microsoft.com/office/drawing/2014/main" id="{80701337-7A5E-431E-BC6E-B2C9B19E1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53" y="2678113"/>
            <a:ext cx="8255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3 0 1</a:t>
            </a:r>
          </a:p>
        </p:txBody>
      </p:sp>
      <p:sp>
        <p:nvSpPr>
          <p:cNvPr id="34838" name="Rectangle 25">
            <a:extLst>
              <a:ext uri="{FF2B5EF4-FFF2-40B4-BE49-F238E27FC236}">
                <a16:creationId xmlns:a16="http://schemas.microsoft.com/office/drawing/2014/main" id="{ED86C0C4-7134-4C45-B1F1-D67131596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0854" y="4373564"/>
            <a:ext cx="631583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latin typeface="Arial" panose="020B0604020202020204" pitchFamily="34" charset="0"/>
              </a:rPr>
              <a:t>AC</a:t>
            </a:r>
          </a:p>
        </p:txBody>
      </p:sp>
      <p:sp>
        <p:nvSpPr>
          <p:cNvPr id="34839" name="Rectangle 26">
            <a:extLst>
              <a:ext uri="{FF2B5EF4-FFF2-40B4-BE49-F238E27FC236}">
                <a16:creationId xmlns:a16="http://schemas.microsoft.com/office/drawing/2014/main" id="{697172C6-1F93-4B35-AB47-4B7ADEB0A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0577" y="3355976"/>
            <a:ext cx="493725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latin typeface="Arial" panose="020B0604020202020204" pitchFamily="34" charset="0"/>
              </a:rPr>
              <a:t>IR</a:t>
            </a:r>
          </a:p>
        </p:txBody>
      </p:sp>
      <p:sp>
        <p:nvSpPr>
          <p:cNvPr id="34840" name="Rectangle 27">
            <a:extLst>
              <a:ext uri="{FF2B5EF4-FFF2-40B4-BE49-F238E27FC236}">
                <a16:creationId xmlns:a16="http://schemas.microsoft.com/office/drawing/2014/main" id="{B02796C5-93EE-427C-BF77-43952755E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5938" y="1477964"/>
            <a:ext cx="3436838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rgbClr val="5C0000"/>
                </a:solidFill>
                <a:latin typeface="Arial" panose="020B0604020202020204" pitchFamily="34" charset="0"/>
              </a:rPr>
              <a:t>Registradores da CPU</a:t>
            </a:r>
          </a:p>
        </p:txBody>
      </p:sp>
      <p:sp>
        <p:nvSpPr>
          <p:cNvPr id="34841" name="Rectangle 28">
            <a:extLst>
              <a:ext uri="{FF2B5EF4-FFF2-40B4-BE49-F238E27FC236}">
                <a16:creationId xmlns:a16="http://schemas.microsoft.com/office/drawing/2014/main" id="{E837DBAA-3AC4-4D2E-8B8F-7D2AC9C41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3816" y="1497014"/>
            <a:ext cx="145232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rgbClr val="5C0000"/>
                </a:solidFill>
                <a:latin typeface="Arial" panose="020B0604020202020204" pitchFamily="34" charset="0"/>
              </a:rPr>
              <a:t>Memória</a:t>
            </a:r>
          </a:p>
        </p:txBody>
      </p:sp>
      <p:sp>
        <p:nvSpPr>
          <p:cNvPr id="34842" name="Rectangle 29">
            <a:extLst>
              <a:ext uri="{FF2B5EF4-FFF2-40B4-BE49-F238E27FC236}">
                <a16:creationId xmlns:a16="http://schemas.microsoft.com/office/drawing/2014/main" id="{0BE0D9F1-DFE1-49B0-BABD-E5756FD48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7388" y="3597275"/>
            <a:ext cx="527388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b="1">
                <a:solidFill>
                  <a:schemeClr val="bg2"/>
                </a:solidFill>
                <a:latin typeface="Arial" panose="020B0604020202020204" pitchFamily="34" charset="0"/>
              </a:rPr>
              <a:t>...</a:t>
            </a:r>
          </a:p>
        </p:txBody>
      </p:sp>
      <p:sp>
        <p:nvSpPr>
          <p:cNvPr id="34843" name="Rectangle 30">
            <a:extLst>
              <a:ext uri="{FF2B5EF4-FFF2-40B4-BE49-F238E27FC236}">
                <a16:creationId xmlns:a16="http://schemas.microsoft.com/office/drawing/2014/main" id="{A0ED0F04-0FA3-4A72-A238-D3F2040BD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1522" y="4373564"/>
            <a:ext cx="121187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 0 0 0 5</a:t>
            </a:r>
          </a:p>
        </p:txBody>
      </p:sp>
      <p:sp>
        <p:nvSpPr>
          <p:cNvPr id="92192" name="Line 32">
            <a:extLst>
              <a:ext uri="{FF2B5EF4-FFF2-40B4-BE49-F238E27FC236}">
                <a16:creationId xmlns:a16="http://schemas.microsoft.com/office/drawing/2014/main" id="{C3AD54DD-6947-420E-BFD8-F1798CDF2D4E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5188" y="3278188"/>
            <a:ext cx="912812" cy="3794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grpSp>
        <p:nvGrpSpPr>
          <p:cNvPr id="34845" name="Group 68">
            <a:extLst>
              <a:ext uri="{FF2B5EF4-FFF2-40B4-BE49-F238E27FC236}">
                <a16:creationId xmlns:a16="http://schemas.microsoft.com/office/drawing/2014/main" id="{88BEAEA7-1861-4293-AD52-31FADC52A2EC}"/>
              </a:ext>
            </a:extLst>
          </p:cNvPr>
          <p:cNvGrpSpPr>
            <a:grpSpLocks/>
          </p:cNvGrpSpPr>
          <p:nvPr/>
        </p:nvGrpSpPr>
        <p:grpSpPr bwMode="auto">
          <a:xfrm>
            <a:off x="2797175" y="5561016"/>
            <a:ext cx="3594100" cy="1109663"/>
            <a:chOff x="802" y="3384"/>
            <a:chExt cx="2264" cy="699"/>
          </a:xfrm>
        </p:grpSpPr>
        <p:sp>
          <p:nvSpPr>
            <p:cNvPr id="34857" name="Rectangle 69">
              <a:extLst>
                <a:ext uri="{FF2B5EF4-FFF2-40B4-BE49-F238E27FC236}">
                  <a16:creationId xmlns:a16="http://schemas.microsoft.com/office/drawing/2014/main" id="{3926A006-CA43-446B-A37C-7A22791252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3397"/>
              <a:ext cx="38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0001</a:t>
              </a:r>
              <a:endParaRPr lang="pt-BR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58" name="Rectangle 70">
              <a:extLst>
                <a:ext uri="{FF2B5EF4-FFF2-40B4-BE49-F238E27FC236}">
                  <a16:creationId xmlns:a16="http://schemas.microsoft.com/office/drawing/2014/main" id="{CB1D83E4-6F02-454A-BEED-FEC8434B7F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5" y="3397"/>
              <a:ext cx="101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AC </a:t>
              </a:r>
              <a:r>
                <a:rPr lang="pt-BR" altLang="en-US" sz="2400" i="0">
                  <a:solidFill>
                    <a:srgbClr val="000000"/>
                  </a:solidFill>
                  <a:sym typeface="Symbol" panose="05050102010706020507" pitchFamily="18" charset="2"/>
                </a:rPr>
                <a:t></a:t>
              </a:r>
              <a:r>
                <a:rPr lang="pt-BR" altLang="en-US" sz="2400" i="0">
                  <a:solidFill>
                    <a:srgbClr val="000000"/>
                  </a:solidFill>
                </a:rPr>
                <a:t> Mem.</a:t>
              </a:r>
              <a:endParaRPr lang="pt-BR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59" name="Rectangle 71">
              <a:extLst>
                <a:ext uri="{FF2B5EF4-FFF2-40B4-BE49-F238E27FC236}">
                  <a16:creationId xmlns:a16="http://schemas.microsoft.com/office/drawing/2014/main" id="{2DBBB516-9838-448C-AD21-B7FD42D5D0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384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60" name="Rectangle 72">
              <a:extLst>
                <a:ext uri="{FF2B5EF4-FFF2-40B4-BE49-F238E27FC236}">
                  <a16:creationId xmlns:a16="http://schemas.microsoft.com/office/drawing/2014/main" id="{F6207103-4DE2-4164-9332-EFD6BCB62F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384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61" name="Rectangle 73">
              <a:extLst>
                <a:ext uri="{FF2B5EF4-FFF2-40B4-BE49-F238E27FC236}">
                  <a16:creationId xmlns:a16="http://schemas.microsoft.com/office/drawing/2014/main" id="{91BD6B76-37AE-4125-B820-A7EF2CF849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" y="3384"/>
              <a:ext cx="5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62" name="Rectangle 74">
              <a:extLst>
                <a:ext uri="{FF2B5EF4-FFF2-40B4-BE49-F238E27FC236}">
                  <a16:creationId xmlns:a16="http://schemas.microsoft.com/office/drawing/2014/main" id="{EE152388-FFB0-49AE-AA7C-32094A125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384"/>
              <a:ext cx="1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63" name="Rectangle 75">
              <a:extLst>
                <a:ext uri="{FF2B5EF4-FFF2-40B4-BE49-F238E27FC236}">
                  <a16:creationId xmlns:a16="http://schemas.microsoft.com/office/drawing/2014/main" id="{FC6644C0-A896-4C0C-BEC2-3661A5E9F5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" y="3384"/>
              <a:ext cx="1674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64" name="Rectangle 76">
              <a:extLst>
                <a:ext uri="{FF2B5EF4-FFF2-40B4-BE49-F238E27FC236}">
                  <a16:creationId xmlns:a16="http://schemas.microsoft.com/office/drawing/2014/main" id="{424BF912-72B7-4815-88CC-101F0ED5A6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384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65" name="Rectangle 77">
              <a:extLst>
                <a:ext uri="{FF2B5EF4-FFF2-40B4-BE49-F238E27FC236}">
                  <a16:creationId xmlns:a16="http://schemas.microsoft.com/office/drawing/2014/main" id="{15444F5F-58FD-4CD0-8CCE-ED7A442173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384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66" name="Rectangle 78">
              <a:extLst>
                <a:ext uri="{FF2B5EF4-FFF2-40B4-BE49-F238E27FC236}">
                  <a16:creationId xmlns:a16="http://schemas.microsoft.com/office/drawing/2014/main" id="{A1A859B8-1A63-43DF-93E3-741E17CB81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395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67" name="Rectangle 79">
              <a:extLst>
                <a:ext uri="{FF2B5EF4-FFF2-40B4-BE49-F238E27FC236}">
                  <a16:creationId xmlns:a16="http://schemas.microsoft.com/office/drawing/2014/main" id="{C9C888C4-6476-423D-9229-F87671AE35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395"/>
              <a:ext cx="6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68" name="Rectangle 80">
              <a:extLst>
                <a:ext uri="{FF2B5EF4-FFF2-40B4-BE49-F238E27FC236}">
                  <a16:creationId xmlns:a16="http://schemas.microsoft.com/office/drawing/2014/main" id="{7F4C918E-386C-4286-B934-A6F78F5E89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395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69" name="Rectangle 81">
              <a:extLst>
                <a:ext uri="{FF2B5EF4-FFF2-40B4-BE49-F238E27FC236}">
                  <a16:creationId xmlns:a16="http://schemas.microsoft.com/office/drawing/2014/main" id="{377339C4-DCAF-49ED-8D32-023A90B0CD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3625"/>
              <a:ext cx="38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0010</a:t>
              </a:r>
              <a:endParaRPr lang="pt-BR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70" name="Rectangle 82">
              <a:extLst>
                <a:ext uri="{FF2B5EF4-FFF2-40B4-BE49-F238E27FC236}">
                  <a16:creationId xmlns:a16="http://schemas.microsoft.com/office/drawing/2014/main" id="{A0B60902-A7E2-4931-9362-EE00A275D5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5" y="3625"/>
              <a:ext cx="100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Mem. </a:t>
              </a:r>
              <a:r>
                <a:rPr lang="pt-BR" altLang="en-US" sz="2400" i="0">
                  <a:solidFill>
                    <a:srgbClr val="000000"/>
                  </a:solidFill>
                  <a:sym typeface="Symbol" panose="05050102010706020507" pitchFamily="18" charset="2"/>
                </a:rPr>
                <a:t></a:t>
              </a:r>
              <a:r>
                <a:rPr lang="pt-BR" altLang="en-US" sz="2400" i="0">
                  <a:solidFill>
                    <a:srgbClr val="000000"/>
                  </a:solidFill>
                </a:rPr>
                <a:t> AC</a:t>
              </a:r>
            </a:p>
          </p:txBody>
        </p:sp>
        <p:sp>
          <p:nvSpPr>
            <p:cNvPr id="34871" name="Rectangle 83">
              <a:extLst>
                <a:ext uri="{FF2B5EF4-FFF2-40B4-BE49-F238E27FC236}">
                  <a16:creationId xmlns:a16="http://schemas.microsoft.com/office/drawing/2014/main" id="{2E759A96-C8AA-40FA-8635-8E5EA345F9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612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72" name="Rectangle 84">
              <a:extLst>
                <a:ext uri="{FF2B5EF4-FFF2-40B4-BE49-F238E27FC236}">
                  <a16:creationId xmlns:a16="http://schemas.microsoft.com/office/drawing/2014/main" id="{51844477-D211-497C-8978-584B233887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" y="3612"/>
              <a:ext cx="5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73" name="Rectangle 85">
              <a:extLst>
                <a:ext uri="{FF2B5EF4-FFF2-40B4-BE49-F238E27FC236}">
                  <a16:creationId xmlns:a16="http://schemas.microsoft.com/office/drawing/2014/main" id="{01F3683E-6390-42C3-A225-281DA627CF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612"/>
              <a:ext cx="1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74" name="Rectangle 86">
              <a:extLst>
                <a:ext uri="{FF2B5EF4-FFF2-40B4-BE49-F238E27FC236}">
                  <a16:creationId xmlns:a16="http://schemas.microsoft.com/office/drawing/2014/main" id="{9833706E-6A76-4AB0-B18E-F86F9871B3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" y="3612"/>
              <a:ext cx="1674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75" name="Rectangle 87">
              <a:extLst>
                <a:ext uri="{FF2B5EF4-FFF2-40B4-BE49-F238E27FC236}">
                  <a16:creationId xmlns:a16="http://schemas.microsoft.com/office/drawing/2014/main" id="{768EA288-E506-43C3-A6E4-E195A2B47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612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76" name="Rectangle 88">
              <a:extLst>
                <a:ext uri="{FF2B5EF4-FFF2-40B4-BE49-F238E27FC236}">
                  <a16:creationId xmlns:a16="http://schemas.microsoft.com/office/drawing/2014/main" id="{7FFC27A5-2E4E-4C04-BACF-F8510C681A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623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77" name="Rectangle 89">
              <a:extLst>
                <a:ext uri="{FF2B5EF4-FFF2-40B4-BE49-F238E27FC236}">
                  <a16:creationId xmlns:a16="http://schemas.microsoft.com/office/drawing/2014/main" id="{0925B9C8-D8A4-4658-B65E-ABD44BD1B1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623"/>
              <a:ext cx="6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78" name="Rectangle 90">
              <a:extLst>
                <a:ext uri="{FF2B5EF4-FFF2-40B4-BE49-F238E27FC236}">
                  <a16:creationId xmlns:a16="http://schemas.microsoft.com/office/drawing/2014/main" id="{2D4600FC-A9FE-4073-A4C4-70543B5103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623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79" name="Rectangle 91">
              <a:extLst>
                <a:ext uri="{FF2B5EF4-FFF2-40B4-BE49-F238E27FC236}">
                  <a16:creationId xmlns:a16="http://schemas.microsoft.com/office/drawing/2014/main" id="{5D627591-B33E-48B2-A925-736A97AA96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3850"/>
              <a:ext cx="38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0101</a:t>
              </a:r>
              <a:endParaRPr lang="pt-BR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80" name="Rectangle 92">
              <a:extLst>
                <a:ext uri="{FF2B5EF4-FFF2-40B4-BE49-F238E27FC236}">
                  <a16:creationId xmlns:a16="http://schemas.microsoft.com/office/drawing/2014/main" id="{74C0B139-3CCC-49CD-95F8-308519DF26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5" y="3850"/>
              <a:ext cx="152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AC </a:t>
              </a:r>
              <a:r>
                <a:rPr lang="pt-BR" altLang="en-US" sz="2400" i="0">
                  <a:solidFill>
                    <a:srgbClr val="000000"/>
                  </a:solidFill>
                  <a:sym typeface="Symbol" panose="05050102010706020507" pitchFamily="18" charset="2"/>
                </a:rPr>
                <a:t></a:t>
              </a:r>
              <a:r>
                <a:rPr lang="pt-BR" altLang="en-US" sz="2400" i="0">
                  <a:solidFill>
                    <a:srgbClr val="000000"/>
                  </a:solidFill>
                </a:rPr>
                <a:t> AC +  Mem.</a:t>
              </a:r>
            </a:p>
          </p:txBody>
        </p:sp>
        <p:sp>
          <p:nvSpPr>
            <p:cNvPr id="34881" name="Rectangle 93">
              <a:extLst>
                <a:ext uri="{FF2B5EF4-FFF2-40B4-BE49-F238E27FC236}">
                  <a16:creationId xmlns:a16="http://schemas.microsoft.com/office/drawing/2014/main" id="{151BEF69-B782-42AB-8CA2-11038F256A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848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82" name="Rectangle 94">
              <a:extLst>
                <a:ext uri="{FF2B5EF4-FFF2-40B4-BE49-F238E27FC236}">
                  <a16:creationId xmlns:a16="http://schemas.microsoft.com/office/drawing/2014/main" id="{42EFD7FC-10A0-471F-BF5F-6F820992DB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4065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83" name="Rectangle 95">
              <a:extLst>
                <a:ext uri="{FF2B5EF4-FFF2-40B4-BE49-F238E27FC236}">
                  <a16:creationId xmlns:a16="http://schemas.microsoft.com/office/drawing/2014/main" id="{15D8C7DD-1839-415C-B4F7-45E9EDBD20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4065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84" name="Rectangle 96">
              <a:extLst>
                <a:ext uri="{FF2B5EF4-FFF2-40B4-BE49-F238E27FC236}">
                  <a16:creationId xmlns:a16="http://schemas.microsoft.com/office/drawing/2014/main" id="{7BCFA6C9-ABD4-4F41-8C4D-321727C5A4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" y="4065"/>
              <a:ext cx="5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85" name="Rectangle 97">
              <a:extLst>
                <a:ext uri="{FF2B5EF4-FFF2-40B4-BE49-F238E27FC236}">
                  <a16:creationId xmlns:a16="http://schemas.microsoft.com/office/drawing/2014/main" id="{3F72CAB1-A968-4C0A-BA02-554DAD3091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848"/>
              <a:ext cx="6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86" name="Rectangle 98">
              <a:extLst>
                <a:ext uri="{FF2B5EF4-FFF2-40B4-BE49-F238E27FC236}">
                  <a16:creationId xmlns:a16="http://schemas.microsoft.com/office/drawing/2014/main" id="{86A81740-3D0E-49C1-8A2C-0C1FCE3B71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4065"/>
              <a:ext cx="1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87" name="Rectangle 99">
              <a:extLst>
                <a:ext uri="{FF2B5EF4-FFF2-40B4-BE49-F238E27FC236}">
                  <a16:creationId xmlns:a16="http://schemas.microsoft.com/office/drawing/2014/main" id="{5845B6C8-8888-4A86-A823-D88BF95EC5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" y="4065"/>
              <a:ext cx="1674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88" name="Rectangle 100">
              <a:extLst>
                <a:ext uri="{FF2B5EF4-FFF2-40B4-BE49-F238E27FC236}">
                  <a16:creationId xmlns:a16="http://schemas.microsoft.com/office/drawing/2014/main" id="{E8FE2D7C-68AA-495F-AFB2-D8D92601F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848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89" name="Rectangle 101">
              <a:extLst>
                <a:ext uri="{FF2B5EF4-FFF2-40B4-BE49-F238E27FC236}">
                  <a16:creationId xmlns:a16="http://schemas.microsoft.com/office/drawing/2014/main" id="{537A39F6-3F67-4E55-89F3-10EF8E7BF4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4065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90" name="Rectangle 102">
              <a:extLst>
                <a:ext uri="{FF2B5EF4-FFF2-40B4-BE49-F238E27FC236}">
                  <a16:creationId xmlns:a16="http://schemas.microsoft.com/office/drawing/2014/main" id="{36846466-B802-4468-9818-E487BDBB5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4065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</p:grpSp>
      <p:sp>
        <p:nvSpPr>
          <p:cNvPr id="92264" name="AutoShape 104">
            <a:extLst>
              <a:ext uri="{FF2B5EF4-FFF2-40B4-BE49-F238E27FC236}">
                <a16:creationId xmlns:a16="http://schemas.microsoft.com/office/drawing/2014/main" id="{88CDC276-DAF0-442E-9C08-604AAA8A5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5943600"/>
            <a:ext cx="311150" cy="381000"/>
          </a:xfrm>
          <a:prstGeom prst="leftArrow">
            <a:avLst>
              <a:gd name="adj1" fmla="val 50000"/>
              <a:gd name="adj2" fmla="val 24991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92265" name="Line 105">
            <a:extLst>
              <a:ext uri="{FF2B5EF4-FFF2-40B4-BE49-F238E27FC236}">
                <a16:creationId xmlns:a16="http://schemas.microsoft.com/office/drawing/2014/main" id="{4E3A8EA9-7FCE-4B82-A734-07A91A3BFD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86463" y="4594226"/>
            <a:ext cx="869950" cy="2968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2266" name="Rectangle 106">
            <a:extLst>
              <a:ext uri="{FF2B5EF4-FFF2-40B4-BE49-F238E27FC236}">
                <a16:creationId xmlns:a16="http://schemas.microsoft.com/office/drawing/2014/main" id="{2450803D-D2AA-4F1D-80B8-3AB8B9B06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4989" y="4643438"/>
            <a:ext cx="1201737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600" tIns="0" rIns="21600" bIns="0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0 0  0 5</a:t>
            </a:r>
          </a:p>
        </p:txBody>
      </p:sp>
      <p:sp>
        <p:nvSpPr>
          <p:cNvPr id="92267" name="Freeform 107">
            <a:extLst>
              <a:ext uri="{FF2B5EF4-FFF2-40B4-BE49-F238E27FC236}">
                <a16:creationId xmlns:a16="http://schemas.microsoft.com/office/drawing/2014/main" id="{B17C089F-699A-4267-9702-A5C6D2951AA1}"/>
              </a:ext>
            </a:extLst>
          </p:cNvPr>
          <p:cNvSpPr>
            <a:spLocks/>
          </p:cNvSpPr>
          <p:nvPr/>
        </p:nvSpPr>
        <p:spPr bwMode="auto">
          <a:xfrm>
            <a:off x="3011488" y="1971675"/>
            <a:ext cx="4583112" cy="1289050"/>
          </a:xfrm>
          <a:custGeom>
            <a:avLst/>
            <a:gdLst>
              <a:gd name="T0" fmla="*/ 2147483646 w 2887"/>
              <a:gd name="T1" fmla="*/ 2147483646 h 361"/>
              <a:gd name="T2" fmla="*/ 2147483646 w 2887"/>
              <a:gd name="T3" fmla="*/ 0 h 361"/>
              <a:gd name="T4" fmla="*/ 0 w 2887"/>
              <a:gd name="T5" fmla="*/ 2147483646 h 361"/>
              <a:gd name="T6" fmla="*/ 0 w 2887"/>
              <a:gd name="T7" fmla="*/ 2147483646 h 361"/>
              <a:gd name="T8" fmla="*/ 2147483646 w 2887"/>
              <a:gd name="T9" fmla="*/ 2147483646 h 3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87" h="361">
                <a:moveTo>
                  <a:pt x="2887" y="208"/>
                </a:moveTo>
                <a:lnTo>
                  <a:pt x="2887" y="0"/>
                </a:lnTo>
                <a:lnTo>
                  <a:pt x="0" y="14"/>
                </a:lnTo>
                <a:lnTo>
                  <a:pt x="0" y="361"/>
                </a:lnTo>
                <a:lnTo>
                  <a:pt x="76" y="361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850" name="Rectangle 9">
            <a:extLst>
              <a:ext uri="{FF2B5EF4-FFF2-40B4-BE49-F238E27FC236}">
                <a16:creationId xmlns:a16="http://schemas.microsoft.com/office/drawing/2014/main" id="{2092E4C6-392A-49AE-B9A3-12F91BA9CB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150" y="2305050"/>
            <a:ext cx="1314450" cy="3619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4851" name="Rectangle 17">
            <a:extLst>
              <a:ext uri="{FF2B5EF4-FFF2-40B4-BE49-F238E27FC236}">
                <a16:creationId xmlns:a16="http://schemas.microsoft.com/office/drawing/2014/main" id="{217E5B48-2156-4997-AA50-623B53732C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0230" y="2268539"/>
            <a:ext cx="95539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 3 0 </a:t>
            </a:r>
            <a:r>
              <a:rPr lang="pt-PT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1</a:t>
            </a:r>
            <a:endParaRPr lang="pt-BR" altLang="en-US" sz="2400" b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34852" name="Rectangle 24">
            <a:extLst>
              <a:ext uri="{FF2B5EF4-FFF2-40B4-BE49-F238E27FC236}">
                <a16:creationId xmlns:a16="http://schemas.microsoft.com/office/drawing/2014/main" id="{93710AFC-35AE-4229-8D02-09DF192B9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7770" y="2268539"/>
            <a:ext cx="6139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latin typeface="Arial" panose="020B0604020202020204" pitchFamily="34" charset="0"/>
              </a:rPr>
              <a:t>PC</a:t>
            </a:r>
          </a:p>
        </p:txBody>
      </p:sp>
      <p:grpSp>
        <p:nvGrpSpPr>
          <p:cNvPr id="92268" name="Group 108">
            <a:extLst>
              <a:ext uri="{FF2B5EF4-FFF2-40B4-BE49-F238E27FC236}">
                <a16:creationId xmlns:a16="http://schemas.microsoft.com/office/drawing/2014/main" id="{9577B5DC-A67E-4DEF-BAAE-8C1D4A1BB99F}"/>
              </a:ext>
            </a:extLst>
          </p:cNvPr>
          <p:cNvGrpSpPr>
            <a:grpSpLocks/>
          </p:cNvGrpSpPr>
          <p:nvPr/>
        </p:nvGrpSpPr>
        <p:grpSpPr bwMode="auto">
          <a:xfrm>
            <a:off x="6907214" y="2260603"/>
            <a:ext cx="2136775" cy="461963"/>
            <a:chOff x="3396" y="1429"/>
            <a:chExt cx="1346" cy="291"/>
          </a:xfrm>
        </p:grpSpPr>
        <p:sp>
          <p:nvSpPr>
            <p:cNvPr id="34854" name="Rectangle 109">
              <a:extLst>
                <a:ext uri="{FF2B5EF4-FFF2-40B4-BE49-F238E27FC236}">
                  <a16:creationId xmlns:a16="http://schemas.microsoft.com/office/drawing/2014/main" id="{9676A700-25D8-4C2B-A692-EC4A8D1B98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6" y="1452"/>
              <a:ext cx="828" cy="22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92270" name="Rectangle 110">
              <a:extLst>
                <a:ext uri="{FF2B5EF4-FFF2-40B4-BE49-F238E27FC236}">
                  <a16:creationId xmlns:a16="http://schemas.microsoft.com/office/drawing/2014/main" id="{B1328A08-F509-493F-83A2-585EFB96A8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1" y="1429"/>
              <a:ext cx="60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>
                <a:defRPr/>
              </a:pPr>
              <a:r>
                <a:rPr lang="pt-BR" b="1">
                  <a:solidFill>
                    <a:schemeClr val="bg2"/>
                  </a:solidFill>
                  <a:latin typeface="Arial" charset="0"/>
                </a:rPr>
                <a:t> </a:t>
              </a:r>
              <a:r>
                <a:rPr lang="pt-BR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3 0 </a:t>
              </a:r>
              <a:r>
                <a:rPr lang="pt-PT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2</a:t>
              </a:r>
              <a:endParaRPr lang="pt-BR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34856" name="Rectangle 111">
              <a:extLst>
                <a:ext uri="{FF2B5EF4-FFF2-40B4-BE49-F238E27FC236}">
                  <a16:creationId xmlns:a16="http://schemas.microsoft.com/office/drawing/2014/main" id="{AACB6362-F99C-4426-9736-8482E9B725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5" y="1429"/>
              <a:ext cx="38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latin typeface="Arial" panose="020B0604020202020204" pitchFamily="34" charset="0"/>
                </a:rPr>
                <a:t>PC</a:t>
              </a:r>
            </a:p>
          </p:txBody>
        </p:sp>
      </p:grpSp>
      <p:sp>
        <p:nvSpPr>
          <p:cNvPr id="75" name="Rectangle 25">
            <a:extLst>
              <a:ext uri="{FF2B5EF4-FFF2-40B4-BE49-F238E27FC236}">
                <a16:creationId xmlns:a16="http://schemas.microsoft.com/office/drawing/2014/main" id="{56B4363E-3F42-4B8F-B3CD-ECEBD5E89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79" y="5755455"/>
            <a:ext cx="1581446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no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i="0" dirty="0" err="1">
                <a:latin typeface="Arial" panose="020B0604020202020204" pitchFamily="34" charset="0"/>
              </a:rPr>
              <a:t>OpCodes</a:t>
            </a:r>
            <a:r>
              <a:rPr lang="pt-BR" altLang="en-US" sz="1800" i="0" dirty="0">
                <a:latin typeface="Arial" panose="020B0604020202020204" pitchFamily="34" charset="0"/>
              </a:rPr>
              <a:t> das Instruções</a:t>
            </a:r>
          </a:p>
        </p:txBody>
      </p:sp>
      <p:sp>
        <p:nvSpPr>
          <p:cNvPr id="81" name="Rectangle 2">
            <a:extLst>
              <a:ext uri="{FF2B5EF4-FFF2-40B4-BE49-F238E27FC236}">
                <a16:creationId xmlns:a16="http://schemas.microsoft.com/office/drawing/2014/main" id="{127D5DFE-8370-47C2-95BA-47B5876183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2951" y="93663"/>
            <a:ext cx="11446933" cy="1307192"/>
          </a:xfrm>
          <a:noFill/>
        </p:spPr>
        <p:txBody>
          <a:bodyPr/>
          <a:lstStyle/>
          <a:p>
            <a:r>
              <a:rPr lang="pt-BR" sz="2800" dirty="0">
                <a:solidFill>
                  <a:schemeClr val="tx1"/>
                </a:solidFill>
              </a:rPr>
              <a:t>Execução </a:t>
            </a:r>
            <a:br>
              <a:rPr lang="pt-BR" sz="2800" dirty="0">
                <a:solidFill>
                  <a:schemeClr val="tx1"/>
                </a:solidFill>
              </a:rPr>
            </a:br>
            <a:r>
              <a:rPr lang="pt-BR" altLang="en-US" sz="4400" dirty="0"/>
              <a:t>CPU executando um programa</a:t>
            </a:r>
            <a:endParaRPr lang="pt-BR" altLang="en-US" dirty="0"/>
          </a:p>
        </p:txBody>
      </p:sp>
    </p:spTree>
    <p:extLst>
      <p:ext uri="{BB962C8B-B14F-4D97-AF65-F5344CB8AC3E}">
        <p14:creationId xmlns:p14="http://schemas.microsoft.com/office/powerpoint/2010/main" val="43460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92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92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2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92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2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4" grpId="0" animBg="1"/>
      <p:bldP spid="92266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C9AD2150-1FF2-449D-8367-C4690BFF7D4E}"/>
              </a:ext>
            </a:extLst>
          </p:cNvPr>
          <p:cNvSpPr/>
          <p:nvPr/>
        </p:nvSpPr>
        <p:spPr>
          <a:xfrm>
            <a:off x="2340367" y="1399999"/>
            <a:ext cx="9638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pt-BR" sz="2000" i="0" dirty="0">
                <a:solidFill>
                  <a:srgbClr val="00007F"/>
                </a:solidFill>
              </a:rPr>
              <a:t>Apenas um programa é carregado na memória e pode executar por vez.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pt-BR" sz="2000" i="0" dirty="0">
                <a:solidFill>
                  <a:srgbClr val="00007F"/>
                </a:solidFill>
              </a:rPr>
              <a:t>A compilação considera que o programa será carregado em um endereço fixo.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pt-BR" sz="2000" i="0" dirty="0">
                <a:solidFill>
                  <a:srgbClr val="00007F"/>
                </a:solidFill>
              </a:rPr>
              <a:t>Neste exemplo, o endereço inicial é 0100 e o tamanho é 0300.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pt-BR" sz="2000" i="0" dirty="0">
                <a:solidFill>
                  <a:srgbClr val="00007F"/>
                </a:solidFill>
              </a:rPr>
              <a:t>Caso o programa necessite ser executado em outra posição de memória, precisa ser recompilado.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pt-BR" sz="2000" i="0" dirty="0">
              <a:solidFill>
                <a:srgbClr val="00007F"/>
              </a:solidFill>
            </a:endParaRP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AF6774EA-4C18-401E-BBFA-1EB5A6251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9552" y="4259623"/>
            <a:ext cx="3893938" cy="224676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tabLst>
                <a:tab pos="898525" algn="l"/>
                <a:tab pos="1797050" algn="l"/>
              </a:tabLst>
            </a:pPr>
            <a:r>
              <a:rPr lang="pt-BR" sz="2000" b="1" i="0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0100	AJMP	0250</a:t>
            </a:r>
          </a:p>
          <a:p>
            <a:pPr>
              <a:tabLst>
                <a:tab pos="898525" algn="l"/>
                <a:tab pos="1797050" algn="l"/>
              </a:tabLst>
            </a:pPr>
            <a:r>
              <a:rPr lang="pt-BR" sz="2000" b="1" i="0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0103	CALL	0200</a:t>
            </a:r>
          </a:p>
          <a:p>
            <a:pPr>
              <a:tabLst>
                <a:tab pos="898525" algn="l"/>
                <a:tab pos="1797050" algn="l"/>
              </a:tabLst>
            </a:pPr>
            <a:r>
              <a:rPr lang="pt-BR" sz="2000" b="1" i="0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>
              <a:tabLst>
                <a:tab pos="898525" algn="l"/>
                <a:tab pos="1797050" algn="l"/>
              </a:tabLst>
            </a:pPr>
            <a:r>
              <a:rPr lang="pt-BR" sz="2000" b="1" i="0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0200	ADD	r1, r2, r3</a:t>
            </a:r>
          </a:p>
          <a:p>
            <a:pPr>
              <a:tabLst>
                <a:tab pos="898525" algn="l"/>
                <a:tab pos="1797050" algn="l"/>
              </a:tabLst>
            </a:pPr>
            <a:r>
              <a:rPr lang="pt-BR" sz="2000" b="1" i="0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0202	RET</a:t>
            </a:r>
          </a:p>
          <a:p>
            <a:pPr>
              <a:tabLst>
                <a:tab pos="898525" algn="l"/>
                <a:tab pos="1797050" algn="l"/>
              </a:tabLst>
            </a:pPr>
            <a:r>
              <a:rPr lang="pt-BR" sz="2000" b="1" i="0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</a:p>
          <a:p>
            <a:pPr>
              <a:tabLst>
                <a:tab pos="898525" algn="l"/>
                <a:tab pos="1797050" algn="l"/>
              </a:tabLst>
            </a:pPr>
            <a:r>
              <a:rPr lang="pt-BR" sz="2000" b="1" i="0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0250	SUB	r1, r2, r3	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017292C8-844E-4F61-9CF4-2A88CCCB5F86}"/>
              </a:ext>
            </a:extLst>
          </p:cNvPr>
          <p:cNvSpPr/>
          <p:nvPr/>
        </p:nvSpPr>
        <p:spPr>
          <a:xfrm>
            <a:off x="7582209" y="3226242"/>
            <a:ext cx="1940011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pt-BR" dirty="0">
                <a:solidFill>
                  <a:srgbClr val="FF0000"/>
                </a:solidFill>
              </a:rPr>
              <a:t>Endereços de Memória</a:t>
            </a:r>
          </a:p>
        </p:txBody>
      </p:sp>
      <p:sp>
        <p:nvSpPr>
          <p:cNvPr id="19" name="Seta: para Baixo 18">
            <a:extLst>
              <a:ext uri="{FF2B5EF4-FFF2-40B4-BE49-F238E27FC236}">
                <a16:creationId xmlns:a16="http://schemas.microsoft.com/office/drawing/2014/main" id="{1F129E56-8FFB-4615-87AF-2D1F76B93F15}"/>
              </a:ext>
            </a:extLst>
          </p:cNvPr>
          <p:cNvSpPr/>
          <p:nvPr/>
        </p:nvSpPr>
        <p:spPr bwMode="auto">
          <a:xfrm>
            <a:off x="8244250" y="3953492"/>
            <a:ext cx="553936" cy="276658"/>
          </a:xfrm>
          <a:prstGeom prst="downArrow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Seta: para Baixo 21">
            <a:extLst>
              <a:ext uri="{FF2B5EF4-FFF2-40B4-BE49-F238E27FC236}">
                <a16:creationId xmlns:a16="http://schemas.microsoft.com/office/drawing/2014/main" id="{84541258-08CC-45E5-A3C9-5EBB400A8B58}"/>
              </a:ext>
            </a:extLst>
          </p:cNvPr>
          <p:cNvSpPr/>
          <p:nvPr/>
        </p:nvSpPr>
        <p:spPr bwMode="auto">
          <a:xfrm rot="18212873">
            <a:off x="9622841" y="3669073"/>
            <a:ext cx="334170" cy="672293"/>
          </a:xfrm>
          <a:prstGeom prst="downArrow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32" name="Agrupar 31">
            <a:extLst>
              <a:ext uri="{FF2B5EF4-FFF2-40B4-BE49-F238E27FC236}">
                <a16:creationId xmlns:a16="http://schemas.microsoft.com/office/drawing/2014/main" id="{08947948-5FFC-4C8A-B8EE-DDAA275FB7D6}"/>
              </a:ext>
            </a:extLst>
          </p:cNvPr>
          <p:cNvGrpSpPr/>
          <p:nvPr/>
        </p:nvGrpSpPr>
        <p:grpSpPr>
          <a:xfrm>
            <a:off x="497249" y="1379097"/>
            <a:ext cx="2588917" cy="4683841"/>
            <a:chOff x="392319" y="1908647"/>
            <a:chExt cx="2588917" cy="4559023"/>
          </a:xfrm>
        </p:grpSpPr>
        <p:pic>
          <p:nvPicPr>
            <p:cNvPr id="1229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13124" r="72179" b="10413"/>
            <a:stretch>
              <a:fillRect/>
            </a:stretch>
          </p:blipFill>
          <p:spPr bwMode="auto">
            <a:xfrm>
              <a:off x="392319" y="1908647"/>
              <a:ext cx="1781179" cy="45590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" name="Retângulo 2"/>
            <p:cNvSpPr/>
            <p:nvPr/>
          </p:nvSpPr>
          <p:spPr bwMode="auto">
            <a:xfrm>
              <a:off x="616152" y="1998844"/>
              <a:ext cx="1443037" cy="2371725"/>
            </a:xfrm>
            <a:prstGeom prst="rect">
              <a:avLst/>
            </a:prstGeom>
            <a:pattFill prst="wdDnDiag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pt-BR">
                <a:latin typeface="Arial" charset="0"/>
              </a:endParaRPr>
            </a:p>
          </p:txBody>
        </p:sp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D0E1DD3F-ABDF-4395-8217-C124ED2BC8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9189" y="5322583"/>
              <a:ext cx="922047" cy="46166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b="1" i="0" dirty="0">
                  <a:solidFill>
                    <a:schemeClr val="bg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0100</a:t>
              </a:r>
            </a:p>
          </p:txBody>
        </p:sp>
        <p:sp>
          <p:nvSpPr>
            <p:cNvPr id="12" name="Rectangle 5">
              <a:extLst>
                <a:ext uri="{FF2B5EF4-FFF2-40B4-BE49-F238E27FC236}">
                  <a16:creationId xmlns:a16="http://schemas.microsoft.com/office/drawing/2014/main" id="{475EDA8B-D40B-470F-A66E-689B99FEC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9189" y="6006005"/>
              <a:ext cx="922047" cy="46166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b="1" i="0" dirty="0">
                  <a:solidFill>
                    <a:schemeClr val="bg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0000</a:t>
              </a:r>
            </a:p>
          </p:txBody>
        </p:sp>
        <p:sp>
          <p:nvSpPr>
            <p:cNvPr id="24" name="Rectangle 5">
              <a:extLst>
                <a:ext uri="{FF2B5EF4-FFF2-40B4-BE49-F238E27FC236}">
                  <a16:creationId xmlns:a16="http://schemas.microsoft.com/office/drawing/2014/main" id="{52111B1A-1CCB-47A8-9CC3-BAAE5C017A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6575" y="4019782"/>
              <a:ext cx="922047" cy="46166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b="1" i="0" dirty="0">
                  <a:solidFill>
                    <a:schemeClr val="bg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0400</a:t>
              </a:r>
            </a:p>
          </p:txBody>
        </p:sp>
      </p:grpSp>
      <p:sp>
        <p:nvSpPr>
          <p:cNvPr id="25" name="Rectangle 6">
            <a:extLst>
              <a:ext uri="{FF2B5EF4-FFF2-40B4-BE49-F238E27FC236}">
                <a16:creationId xmlns:a16="http://schemas.microsoft.com/office/drawing/2014/main" id="{38E098CE-A25E-44C5-8C52-D98BA04E83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5615" y="4238203"/>
            <a:ext cx="3570208" cy="224676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tabLst>
                <a:tab pos="992188" algn="l"/>
              </a:tabLst>
            </a:pPr>
            <a:r>
              <a:rPr lang="pt-BR" sz="2000" b="1" i="0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AJMP	teste</a:t>
            </a:r>
          </a:p>
          <a:p>
            <a:pPr>
              <a:tabLst>
                <a:tab pos="992188" algn="l"/>
              </a:tabLst>
            </a:pPr>
            <a:r>
              <a:rPr lang="pt-BR" sz="2000" b="1" i="0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CALL	</a:t>
            </a:r>
            <a:r>
              <a:rPr lang="pt-BR" sz="2000" b="1" i="0" dirty="0" err="1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endParaRPr lang="pt-BR" sz="2000" b="1" i="0" dirty="0">
              <a:solidFill>
                <a:schemeClr val="bg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992188" algn="l"/>
              </a:tabLst>
            </a:pPr>
            <a:r>
              <a:rPr lang="pt-BR" sz="2000" b="1" i="0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>
              <a:tabLst>
                <a:tab pos="992188" algn="l"/>
              </a:tabLst>
            </a:pPr>
            <a:r>
              <a:rPr lang="pt-BR" sz="2000" b="1" i="0" dirty="0" err="1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pt-BR" sz="2000" b="1" i="0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ADD	r1, r2, r3</a:t>
            </a:r>
          </a:p>
          <a:p>
            <a:pPr>
              <a:tabLst>
                <a:tab pos="992188" algn="l"/>
              </a:tabLst>
            </a:pPr>
            <a:r>
              <a:rPr lang="pt-BR" sz="2000" b="1" i="0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</a:t>
            </a:r>
          </a:p>
          <a:p>
            <a:pPr>
              <a:tabLst>
                <a:tab pos="992188" algn="l"/>
              </a:tabLst>
            </a:pPr>
            <a:r>
              <a:rPr lang="pt-BR" sz="2000" b="1" i="0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>
              <a:tabLst>
                <a:tab pos="992188" algn="l"/>
              </a:tabLst>
            </a:pPr>
            <a:r>
              <a:rPr lang="pt-BR" sz="2000" b="1" i="0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teste	SUB	r1, r2, r3</a:t>
            </a:r>
          </a:p>
        </p:txBody>
      </p:sp>
      <p:sp>
        <p:nvSpPr>
          <p:cNvPr id="26" name="Line 7">
            <a:extLst>
              <a:ext uri="{FF2B5EF4-FFF2-40B4-BE49-F238E27FC236}">
                <a16:creationId xmlns:a16="http://schemas.microsoft.com/office/drawing/2014/main" id="{FCD07E89-FF3C-4BBB-B6BA-59B30517F0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93595" y="4230150"/>
            <a:ext cx="0" cy="2276242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1229A714-56E5-4DC7-B6BE-5AA2F9287E71}"/>
              </a:ext>
            </a:extLst>
          </p:cNvPr>
          <p:cNvSpPr/>
          <p:nvPr/>
        </p:nvSpPr>
        <p:spPr>
          <a:xfrm>
            <a:off x="3824177" y="3531206"/>
            <a:ext cx="1409539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pt-BR" dirty="0">
                <a:solidFill>
                  <a:srgbClr val="FF0000"/>
                </a:solidFill>
              </a:rPr>
              <a:t>Rótulos</a:t>
            </a:r>
          </a:p>
        </p:txBody>
      </p:sp>
      <p:sp>
        <p:nvSpPr>
          <p:cNvPr id="28" name="Seta: para Baixo 27">
            <a:extLst>
              <a:ext uri="{FF2B5EF4-FFF2-40B4-BE49-F238E27FC236}">
                <a16:creationId xmlns:a16="http://schemas.microsoft.com/office/drawing/2014/main" id="{C1FB4160-ABD5-40B6-9DD2-C3BF6A93BF6E}"/>
              </a:ext>
            </a:extLst>
          </p:cNvPr>
          <p:cNvSpPr/>
          <p:nvPr/>
        </p:nvSpPr>
        <p:spPr bwMode="auto">
          <a:xfrm>
            <a:off x="4223387" y="4111354"/>
            <a:ext cx="482279" cy="835400"/>
          </a:xfrm>
          <a:prstGeom prst="downArrow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Seta: para Baixo 28">
            <a:extLst>
              <a:ext uri="{FF2B5EF4-FFF2-40B4-BE49-F238E27FC236}">
                <a16:creationId xmlns:a16="http://schemas.microsoft.com/office/drawing/2014/main" id="{84BFF1C9-3B68-4F5F-9572-3CBC6D34FF0D}"/>
              </a:ext>
            </a:extLst>
          </p:cNvPr>
          <p:cNvSpPr/>
          <p:nvPr/>
        </p:nvSpPr>
        <p:spPr bwMode="auto">
          <a:xfrm rot="17380452">
            <a:off x="5462874" y="3473743"/>
            <a:ext cx="289223" cy="1147022"/>
          </a:xfrm>
          <a:prstGeom prst="downArrow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B8EBDF6D-7A15-49B7-915B-82313538C1CD}"/>
              </a:ext>
            </a:extLst>
          </p:cNvPr>
          <p:cNvSpPr/>
          <p:nvPr/>
        </p:nvSpPr>
        <p:spPr>
          <a:xfrm>
            <a:off x="4986503" y="3013746"/>
            <a:ext cx="1940011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pt-BR" sz="1800" dirty="0"/>
              <a:t>Programa antes </a:t>
            </a:r>
            <a:r>
              <a:rPr lang="pt-BR" sz="1800" u="sng" dirty="0"/>
              <a:t>da compilação</a:t>
            </a:r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135CCA2C-67C2-4D9A-95CD-546A41D0F4CD}"/>
              </a:ext>
            </a:extLst>
          </p:cNvPr>
          <p:cNvSpPr/>
          <p:nvPr/>
        </p:nvSpPr>
        <p:spPr>
          <a:xfrm>
            <a:off x="9707585" y="2846280"/>
            <a:ext cx="2415266" cy="84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pt-BR" sz="1800" dirty="0"/>
              <a:t>Programa compilado, com os endereços de </a:t>
            </a:r>
            <a:r>
              <a:rPr lang="pt-BR" sz="1800" u="sng" dirty="0"/>
              <a:t>memória definidos</a:t>
            </a:r>
          </a:p>
        </p:txBody>
      </p:sp>
      <p:sp>
        <p:nvSpPr>
          <p:cNvPr id="34" name="Rectangle 2">
            <a:extLst>
              <a:ext uri="{FF2B5EF4-FFF2-40B4-BE49-F238E27FC236}">
                <a16:creationId xmlns:a16="http://schemas.microsoft.com/office/drawing/2014/main" id="{EE4B33A1-19D9-4BEE-8004-C946C90828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2951" y="93663"/>
            <a:ext cx="11446933" cy="1087278"/>
          </a:xfrm>
        </p:spPr>
        <p:txBody>
          <a:bodyPr/>
          <a:lstStyle/>
          <a:p>
            <a:pPr>
              <a:defRPr/>
            </a:pPr>
            <a:r>
              <a:rPr lang="pt-BR" sz="2800" dirty="0">
                <a:solidFill>
                  <a:schemeClr val="tx1"/>
                </a:solidFill>
              </a:rPr>
              <a:t>Compilação e Alocação na Memória Principal</a:t>
            </a:r>
            <a:br>
              <a:rPr lang="pt-BR" dirty="0"/>
            </a:br>
            <a:r>
              <a:rPr lang="pt-BR" sz="4400" dirty="0"/>
              <a:t>Ambiente </a:t>
            </a:r>
            <a:r>
              <a:rPr lang="pt-BR" sz="4400" dirty="0" err="1"/>
              <a:t>Monoprocesso</a:t>
            </a:r>
            <a:r>
              <a:rPr lang="pt-BR" sz="4400" dirty="0"/>
              <a:t> (1/2)</a:t>
            </a:r>
            <a:endParaRPr lang="pt-BR" dirty="0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E7DA760B-2BE6-4D7A-A310-24F151003C1E}"/>
              </a:ext>
            </a:extLst>
          </p:cNvPr>
          <p:cNvSpPr/>
          <p:nvPr/>
        </p:nvSpPr>
        <p:spPr>
          <a:xfrm>
            <a:off x="760831" y="5944465"/>
            <a:ext cx="14095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pt-BR" sz="2000" dirty="0">
                <a:solidFill>
                  <a:srgbClr val="FF0000"/>
                </a:solidFill>
              </a:rPr>
              <a:t>Memória Principal</a:t>
            </a:r>
          </a:p>
        </p:txBody>
      </p:sp>
    </p:spTree>
    <p:extLst>
      <p:ext uri="{BB962C8B-B14F-4D97-AF65-F5344CB8AC3E}">
        <p14:creationId xmlns:p14="http://schemas.microsoft.com/office/powerpoint/2010/main" val="4089582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51" y="93663"/>
            <a:ext cx="11446933" cy="1240462"/>
          </a:xfrm>
        </p:spPr>
        <p:txBody>
          <a:bodyPr/>
          <a:lstStyle/>
          <a:p>
            <a:pPr>
              <a:defRPr/>
            </a:pPr>
            <a:r>
              <a:rPr lang="pt-BR" sz="2800" dirty="0">
                <a:solidFill>
                  <a:schemeClr val="tx1"/>
                </a:solidFill>
              </a:rPr>
              <a:t>Compilação e Alocação na Memória Principal </a:t>
            </a:r>
            <a:br>
              <a:rPr lang="pt-BR" sz="2400" dirty="0">
                <a:solidFill>
                  <a:schemeClr val="tx1"/>
                </a:solidFill>
              </a:rPr>
            </a:br>
            <a:r>
              <a:rPr lang="pt-BR" sz="4400" dirty="0"/>
              <a:t>Ambiente </a:t>
            </a:r>
            <a:r>
              <a:rPr lang="pt-BR" sz="4400" dirty="0" err="1"/>
              <a:t>Monoprocesso</a:t>
            </a:r>
            <a:r>
              <a:rPr lang="pt-BR" sz="4400" dirty="0"/>
              <a:t> </a:t>
            </a:r>
            <a:r>
              <a:rPr lang="pt-BR" dirty="0"/>
              <a:t>(2/2)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91117" y="1448906"/>
            <a:ext cx="11150600" cy="1103312"/>
          </a:xfrm>
        </p:spPr>
        <p:txBody>
          <a:bodyPr/>
          <a:lstStyle/>
          <a:p>
            <a:pPr marL="0" indent="0">
              <a:buNone/>
            </a:pPr>
            <a:r>
              <a:rPr lang="pt-BR" sz="2800" dirty="0"/>
              <a:t>Existem vários modelos de alocação de Sistemas Operacionais e de programas na Memória Principal em ambientes </a:t>
            </a:r>
            <a:r>
              <a:rPr lang="pt-BR" sz="2800" dirty="0" err="1"/>
              <a:t>monoprocessados</a:t>
            </a:r>
            <a:r>
              <a:rPr lang="pt-BR" sz="2800" dirty="0"/>
              <a:t>.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69F747AA-79B0-4225-92B8-011A95B02D0B}"/>
              </a:ext>
            </a:extLst>
          </p:cNvPr>
          <p:cNvSpPr/>
          <p:nvPr/>
        </p:nvSpPr>
        <p:spPr bwMode="auto">
          <a:xfrm>
            <a:off x="2660071" y="4800593"/>
            <a:ext cx="1476000" cy="80014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600" b="0" i="0" u="none" strike="noStrike" cap="none" normalizeH="0" baseline="0" dirty="0">
                <a:ln>
                  <a:noFill/>
                </a:ln>
                <a:solidFill>
                  <a:srgbClr val="00007F"/>
                </a:solidFill>
                <a:effectLst/>
                <a:latin typeface="Arial" charset="0"/>
              </a:rPr>
              <a:t>Sistema Operacional na RAM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35D95F98-557A-4FB9-8D2B-A68FA01BDA57}"/>
              </a:ext>
            </a:extLst>
          </p:cNvPr>
          <p:cNvSpPr/>
          <p:nvPr/>
        </p:nvSpPr>
        <p:spPr bwMode="auto">
          <a:xfrm>
            <a:off x="2660071" y="5604162"/>
            <a:ext cx="1476000" cy="46422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600" b="0" i="0" u="none" strike="noStrike" cap="none" normalizeH="0" baseline="0" dirty="0">
                <a:ln>
                  <a:noFill/>
                </a:ln>
                <a:solidFill>
                  <a:srgbClr val="00007F"/>
                </a:solidFill>
                <a:effectLst/>
                <a:latin typeface="Arial" charset="0"/>
              </a:rPr>
              <a:t>BIOS na ROM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35F3A770-171C-441C-85B3-963CA90D00B9}"/>
              </a:ext>
            </a:extLst>
          </p:cNvPr>
          <p:cNvSpPr/>
          <p:nvPr/>
        </p:nvSpPr>
        <p:spPr bwMode="auto">
          <a:xfrm>
            <a:off x="2660071" y="2666999"/>
            <a:ext cx="1476000" cy="213017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600" i="0" dirty="0">
                <a:solidFill>
                  <a:srgbClr val="830000"/>
                </a:solidFill>
                <a:latin typeface="Arial" charset="0"/>
              </a:rPr>
              <a:t>Programa do Usuário</a:t>
            </a:r>
            <a:endParaRPr kumimoji="0" lang="pt-BR" sz="1600" b="0" i="0" u="none" strike="noStrike" cap="none" normalizeH="0" baseline="0" dirty="0">
              <a:ln>
                <a:noFill/>
              </a:ln>
              <a:solidFill>
                <a:srgbClr val="830000"/>
              </a:solidFill>
              <a:effectLst/>
              <a:latin typeface="Arial" charset="0"/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C58FD5E4-8E8C-41F5-9010-AEF7DEBDECDF}"/>
              </a:ext>
            </a:extLst>
          </p:cNvPr>
          <p:cNvSpPr/>
          <p:nvPr/>
        </p:nvSpPr>
        <p:spPr bwMode="auto">
          <a:xfrm>
            <a:off x="6575220" y="2666999"/>
            <a:ext cx="1476000" cy="80014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600" b="0" i="0" u="none" strike="noStrike" cap="none" normalizeH="0" baseline="0" dirty="0">
                <a:ln>
                  <a:noFill/>
                </a:ln>
                <a:solidFill>
                  <a:srgbClr val="00007F"/>
                </a:solidFill>
                <a:effectLst/>
                <a:latin typeface="Arial" charset="0"/>
              </a:rPr>
              <a:t>Sistema Operacional na RAM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4283B635-B6E2-4F30-8879-679E4BCC7081}"/>
              </a:ext>
            </a:extLst>
          </p:cNvPr>
          <p:cNvSpPr/>
          <p:nvPr/>
        </p:nvSpPr>
        <p:spPr bwMode="auto">
          <a:xfrm>
            <a:off x="6575220" y="5597322"/>
            <a:ext cx="1476000" cy="46422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600" b="0" i="0" u="none" strike="noStrike" cap="none" normalizeH="0" baseline="0" dirty="0">
                <a:ln>
                  <a:noFill/>
                </a:ln>
                <a:solidFill>
                  <a:srgbClr val="00007F"/>
                </a:solidFill>
                <a:effectLst/>
                <a:latin typeface="Arial" charset="0"/>
              </a:rPr>
              <a:t>BIOS na ROM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09E75439-624D-4CB1-8B21-21129D33049B}"/>
              </a:ext>
            </a:extLst>
          </p:cNvPr>
          <p:cNvSpPr/>
          <p:nvPr/>
        </p:nvSpPr>
        <p:spPr bwMode="auto">
          <a:xfrm>
            <a:off x="6575220" y="3467148"/>
            <a:ext cx="1476000" cy="213017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600" i="0" dirty="0">
                <a:solidFill>
                  <a:srgbClr val="830000"/>
                </a:solidFill>
                <a:latin typeface="Arial" charset="0"/>
              </a:rPr>
              <a:t>Programa do Usuário</a:t>
            </a:r>
            <a:endParaRPr kumimoji="0" lang="pt-BR" sz="1600" b="0" i="0" u="none" strike="noStrike" cap="none" normalizeH="0" baseline="0" dirty="0">
              <a:ln>
                <a:noFill/>
              </a:ln>
              <a:solidFill>
                <a:srgbClr val="830000"/>
              </a:solidFill>
              <a:effectLst/>
              <a:latin typeface="Arial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3BCD8C2-4760-43DE-8AE5-B077BE746B9D}"/>
              </a:ext>
            </a:extLst>
          </p:cNvPr>
          <p:cNvSpPr txBox="1"/>
          <p:nvPr/>
        </p:nvSpPr>
        <p:spPr>
          <a:xfrm>
            <a:off x="3079416" y="6068387"/>
            <a:ext cx="637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007F"/>
                </a:solidFill>
              </a:rPr>
              <a:t>(a)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FBA6E9D3-64C4-4F6C-A024-D4DD15180221}"/>
              </a:ext>
            </a:extLst>
          </p:cNvPr>
          <p:cNvSpPr txBox="1"/>
          <p:nvPr/>
        </p:nvSpPr>
        <p:spPr>
          <a:xfrm>
            <a:off x="6994565" y="6068387"/>
            <a:ext cx="637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007F"/>
                </a:solidFill>
              </a:rPr>
              <a:t>(b)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186347" y="1669097"/>
            <a:ext cx="8775803" cy="4431899"/>
          </a:xfrm>
        </p:spPr>
        <p:txBody>
          <a:bodyPr/>
          <a:lstStyle/>
          <a:p>
            <a:r>
              <a:rPr lang="en-US" sz="2400" dirty="0" err="1">
                <a:solidFill>
                  <a:srgbClr val="FF0000"/>
                </a:solidFill>
              </a:rPr>
              <a:t>Vários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programas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/>
              <a:t>são</a:t>
            </a:r>
            <a:r>
              <a:rPr lang="en-US" sz="2400" dirty="0"/>
              <a:t> </a:t>
            </a:r>
            <a:r>
              <a:rPr lang="en-US" sz="2400" dirty="0" err="1"/>
              <a:t>carregados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Memória</a:t>
            </a:r>
            <a:r>
              <a:rPr lang="en-US" sz="2400" dirty="0"/>
              <a:t> Principal.</a:t>
            </a:r>
          </a:p>
          <a:p>
            <a:r>
              <a:rPr lang="en-US" sz="2400" dirty="0"/>
              <a:t>Durante a </a:t>
            </a:r>
            <a:r>
              <a:rPr lang="en-US" sz="2400" dirty="0" err="1"/>
              <a:t>compilação</a:t>
            </a:r>
            <a:r>
              <a:rPr lang="en-US" sz="2400" dirty="0"/>
              <a:t>, </a:t>
            </a:r>
            <a:r>
              <a:rPr lang="en-US" sz="2400" dirty="0" err="1">
                <a:solidFill>
                  <a:srgbClr val="FF0000"/>
                </a:solidFill>
              </a:rPr>
              <a:t>não</a:t>
            </a:r>
            <a:r>
              <a:rPr lang="en-US" sz="2400" dirty="0">
                <a:solidFill>
                  <a:srgbClr val="FF0000"/>
                </a:solidFill>
              </a:rPr>
              <a:t> se sabe o </a:t>
            </a:r>
            <a:r>
              <a:rPr lang="en-US" sz="2400" dirty="0" err="1">
                <a:solidFill>
                  <a:srgbClr val="FF0000"/>
                </a:solidFill>
              </a:rPr>
              <a:t>endereço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da </a:t>
            </a:r>
            <a:r>
              <a:rPr lang="en-US" sz="2400" dirty="0" err="1"/>
              <a:t>Memória</a:t>
            </a:r>
            <a:r>
              <a:rPr lang="en-US" sz="2400" dirty="0"/>
              <a:t> Principal </a:t>
            </a:r>
            <a:r>
              <a:rPr lang="en-US" sz="2400" dirty="0" err="1"/>
              <a:t>em</a:t>
            </a:r>
            <a:r>
              <a:rPr lang="en-US" sz="2400" dirty="0"/>
              <a:t> que o </a:t>
            </a:r>
            <a:r>
              <a:rPr lang="en-US" sz="2400" dirty="0" err="1"/>
              <a:t>programa</a:t>
            </a:r>
            <a:r>
              <a:rPr lang="en-US" sz="2400" dirty="0"/>
              <a:t> </a:t>
            </a:r>
            <a:r>
              <a:rPr lang="en-US" sz="2400" dirty="0" err="1"/>
              <a:t>será</a:t>
            </a:r>
            <a:r>
              <a:rPr lang="en-US" sz="2400" dirty="0"/>
              <a:t> </a:t>
            </a:r>
            <a:r>
              <a:rPr lang="en-US" sz="2400" dirty="0" err="1"/>
              <a:t>carregado</a:t>
            </a:r>
            <a:r>
              <a:rPr lang="en-US" sz="2400" dirty="0"/>
              <a:t>.</a:t>
            </a:r>
          </a:p>
          <a:p>
            <a:r>
              <a:rPr lang="en-US" sz="2400" dirty="0"/>
              <a:t>É </a:t>
            </a:r>
            <a:r>
              <a:rPr lang="en-US" sz="2400" dirty="0" err="1"/>
              <a:t>necessário</a:t>
            </a:r>
            <a:r>
              <a:rPr lang="en-US" sz="2400" dirty="0"/>
              <a:t> </a:t>
            </a:r>
            <a:r>
              <a:rPr lang="en-US" sz="2400" dirty="0" err="1"/>
              <a:t>permitir</a:t>
            </a:r>
            <a:r>
              <a:rPr lang="en-US" sz="2400" dirty="0"/>
              <a:t> a </a:t>
            </a:r>
            <a:r>
              <a:rPr lang="en-US" sz="2400" dirty="0" err="1">
                <a:solidFill>
                  <a:srgbClr val="FF0000"/>
                </a:solidFill>
              </a:rPr>
              <a:t>relocação</a:t>
            </a:r>
            <a:r>
              <a:rPr lang="en-US" sz="2400" dirty="0">
                <a:solidFill>
                  <a:srgbClr val="FF0000"/>
                </a:solidFill>
              </a:rPr>
              <a:t> dos </a:t>
            </a:r>
            <a:r>
              <a:rPr lang="en-US" sz="2400" dirty="0" err="1">
                <a:solidFill>
                  <a:srgbClr val="FF0000"/>
                </a:solidFill>
              </a:rPr>
              <a:t>programas</a:t>
            </a:r>
            <a:r>
              <a:rPr lang="en-US" sz="2400" dirty="0"/>
              <a:t>, </a:t>
            </a:r>
            <a:r>
              <a:rPr lang="en-US" sz="2400" dirty="0" err="1"/>
              <a:t>ou</a:t>
            </a:r>
            <a:r>
              <a:rPr lang="en-US" sz="2400" dirty="0"/>
              <a:t> </a:t>
            </a:r>
            <a:r>
              <a:rPr lang="en-US" sz="2400" dirty="0" err="1"/>
              <a:t>seja</a:t>
            </a:r>
            <a:r>
              <a:rPr lang="en-US" sz="2400" dirty="0"/>
              <a:t>, </a:t>
            </a:r>
            <a:r>
              <a:rPr lang="en-US" sz="2400" dirty="0" err="1"/>
              <a:t>permitir</a:t>
            </a:r>
            <a:r>
              <a:rPr lang="en-US" sz="2400" dirty="0"/>
              <a:t> que o </a:t>
            </a:r>
            <a:r>
              <a:rPr lang="en-US" sz="2400" dirty="0" err="1"/>
              <a:t>código</a:t>
            </a:r>
            <a:r>
              <a:rPr lang="en-US" sz="2400" dirty="0"/>
              <a:t> </a:t>
            </a:r>
            <a:r>
              <a:rPr lang="en-US" sz="2400" dirty="0" err="1"/>
              <a:t>seja</a:t>
            </a:r>
            <a:r>
              <a:rPr lang="en-US" sz="2400" dirty="0"/>
              <a:t> </a:t>
            </a:r>
            <a:r>
              <a:rPr lang="en-US" sz="2400" dirty="0" err="1"/>
              <a:t>transferido</a:t>
            </a:r>
            <a:r>
              <a:rPr lang="en-US" sz="2400" dirty="0"/>
              <a:t> para </a:t>
            </a:r>
            <a:r>
              <a:rPr lang="en-US" sz="2400" dirty="0" err="1"/>
              <a:t>outra</a:t>
            </a:r>
            <a:r>
              <a:rPr lang="en-US" sz="2400" dirty="0"/>
              <a:t> </a:t>
            </a:r>
            <a:r>
              <a:rPr lang="en-US" sz="2400" dirty="0" err="1"/>
              <a:t>posição</a:t>
            </a:r>
            <a:r>
              <a:rPr lang="en-US" sz="2400" dirty="0"/>
              <a:t> de </a:t>
            </a:r>
            <a:r>
              <a:rPr lang="en-US" sz="2400" dirty="0" err="1"/>
              <a:t>memória</a:t>
            </a:r>
            <a:r>
              <a:rPr lang="en-US" sz="2400" dirty="0"/>
              <a:t> e execute </a:t>
            </a:r>
            <a:r>
              <a:rPr lang="en-US" sz="2400" dirty="0" err="1"/>
              <a:t>sem</a:t>
            </a:r>
            <a:r>
              <a:rPr lang="en-US" sz="2400" dirty="0"/>
              <a:t> </a:t>
            </a:r>
            <a:r>
              <a:rPr lang="en-US" sz="2400" dirty="0" err="1"/>
              <a:t>necessitar</a:t>
            </a:r>
            <a:r>
              <a:rPr lang="en-US" sz="2400" dirty="0"/>
              <a:t> </a:t>
            </a:r>
            <a:r>
              <a:rPr lang="en-US" sz="2400" dirty="0" err="1"/>
              <a:t>recompilação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Também</a:t>
            </a:r>
            <a:r>
              <a:rPr lang="en-US" sz="2400" dirty="0"/>
              <a:t> é </a:t>
            </a:r>
            <a:r>
              <a:rPr lang="en-US" sz="2400" dirty="0" err="1"/>
              <a:t>necessário</a:t>
            </a:r>
            <a:r>
              <a:rPr lang="en-US" sz="2400" dirty="0"/>
              <a:t> que um </a:t>
            </a:r>
            <a:r>
              <a:rPr lang="en-US" sz="2400" dirty="0" err="1"/>
              <a:t>programa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não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invada</a:t>
            </a:r>
            <a:r>
              <a:rPr lang="en-US" sz="2400" dirty="0">
                <a:solidFill>
                  <a:srgbClr val="FF0000"/>
                </a:solidFill>
              </a:rPr>
              <a:t> o </a:t>
            </a:r>
            <a:r>
              <a:rPr lang="en-US" sz="2400" dirty="0" err="1">
                <a:solidFill>
                  <a:srgbClr val="FF0000"/>
                </a:solidFill>
              </a:rPr>
              <a:t>espaço</a:t>
            </a:r>
            <a:r>
              <a:rPr lang="en-US" sz="2400" dirty="0">
                <a:solidFill>
                  <a:srgbClr val="FF0000"/>
                </a:solidFill>
              </a:rPr>
              <a:t> de </a:t>
            </a:r>
            <a:r>
              <a:rPr lang="en-US" sz="2400" dirty="0" err="1">
                <a:solidFill>
                  <a:srgbClr val="FF0000"/>
                </a:solidFill>
              </a:rPr>
              <a:t>memória</a:t>
            </a:r>
            <a:r>
              <a:rPr lang="en-US" sz="2400" dirty="0"/>
              <a:t> </a:t>
            </a:r>
            <a:r>
              <a:rPr lang="en-US" sz="2400" dirty="0" err="1"/>
              <a:t>alocado</a:t>
            </a:r>
            <a:r>
              <a:rPr lang="en-US" sz="2400" dirty="0"/>
              <a:t> para outro </a:t>
            </a:r>
            <a:r>
              <a:rPr lang="en-US" sz="2400" dirty="0" err="1"/>
              <a:t>programa</a:t>
            </a:r>
            <a:r>
              <a:rPr lang="en-US" sz="2400" dirty="0"/>
              <a:t> (</a:t>
            </a:r>
            <a:r>
              <a:rPr lang="en-US" sz="2400" dirty="0" err="1"/>
              <a:t>Espaço</a:t>
            </a:r>
            <a:r>
              <a:rPr lang="en-US" sz="2400" dirty="0"/>
              <a:t> de </a:t>
            </a:r>
            <a:r>
              <a:rPr lang="en-US" sz="2400" dirty="0" err="1"/>
              <a:t>Endereçamento</a:t>
            </a:r>
            <a:r>
              <a:rPr lang="en-US" sz="2400" dirty="0"/>
              <a:t>).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89F9A20-B8B5-49C9-8408-B5E2F1E60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1" y="93663"/>
            <a:ext cx="11446933" cy="1087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>
              <a:defRPr/>
            </a:pPr>
            <a:r>
              <a:rPr lang="pt-BR" sz="2800" i="0" kern="0" dirty="0">
                <a:solidFill>
                  <a:schemeClr val="tx1"/>
                </a:solidFill>
              </a:rPr>
              <a:t>Compilação e Alocação na Memória Principal</a:t>
            </a:r>
            <a:br>
              <a:rPr lang="pt-BR" i="0" kern="0" dirty="0"/>
            </a:br>
            <a:r>
              <a:rPr lang="pt-BR" sz="4400" i="0" kern="0" dirty="0">
                <a:solidFill>
                  <a:srgbClr val="830000"/>
                </a:solidFill>
              </a:rPr>
              <a:t>Ambiente </a:t>
            </a:r>
            <a:r>
              <a:rPr lang="pt-BR" sz="4400" i="0" kern="0" dirty="0" err="1">
                <a:solidFill>
                  <a:srgbClr val="830000"/>
                </a:solidFill>
              </a:rPr>
              <a:t>Multiprocesso</a:t>
            </a:r>
            <a:r>
              <a:rPr lang="pt-BR" sz="4400" i="0" kern="0" dirty="0">
                <a:solidFill>
                  <a:srgbClr val="830000"/>
                </a:solidFill>
              </a:rPr>
              <a:t> (1/4)</a:t>
            </a:r>
            <a:endParaRPr lang="pt-BR" i="0" kern="0" dirty="0">
              <a:solidFill>
                <a:srgbClr val="830000"/>
              </a:solidFill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D4C8ED8C-BCB8-43B1-9331-FACA4B857E88}"/>
              </a:ext>
            </a:extLst>
          </p:cNvPr>
          <p:cNvSpPr/>
          <p:nvPr/>
        </p:nvSpPr>
        <p:spPr bwMode="auto">
          <a:xfrm>
            <a:off x="742951" y="4156365"/>
            <a:ext cx="1476000" cy="13424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600" b="0" i="0" u="none" strike="noStrike" cap="none" normalizeH="0" baseline="0" dirty="0">
                <a:ln>
                  <a:noFill/>
                </a:ln>
                <a:solidFill>
                  <a:srgbClr val="00007F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B4292953-9D5A-43E5-8B95-D87880E6DDDA}"/>
              </a:ext>
            </a:extLst>
          </p:cNvPr>
          <p:cNvSpPr/>
          <p:nvPr/>
        </p:nvSpPr>
        <p:spPr bwMode="auto">
          <a:xfrm>
            <a:off x="742951" y="5502188"/>
            <a:ext cx="1476000" cy="46422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1600" i="0" dirty="0">
                <a:solidFill>
                  <a:srgbClr val="00007F"/>
                </a:solidFill>
                <a:latin typeface="Arial" charset="0"/>
              </a:rPr>
              <a:t>Sistema Operacional</a:t>
            </a:r>
            <a:endParaRPr kumimoji="0" lang="pt-BR" sz="1600" b="0" i="0" u="none" strike="noStrike" cap="none" normalizeH="0" baseline="0" dirty="0">
              <a:ln>
                <a:noFill/>
              </a:ln>
              <a:solidFill>
                <a:srgbClr val="00007F"/>
              </a:solidFill>
              <a:effectLst/>
              <a:latin typeface="Arial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FD381606-954D-4EEA-B35C-6AD0CBED8AA7}"/>
              </a:ext>
            </a:extLst>
          </p:cNvPr>
          <p:cNvSpPr/>
          <p:nvPr/>
        </p:nvSpPr>
        <p:spPr bwMode="auto">
          <a:xfrm>
            <a:off x="742951" y="3438237"/>
            <a:ext cx="1476000" cy="7046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600" i="0" dirty="0">
                <a:solidFill>
                  <a:srgbClr val="00007F"/>
                </a:solidFill>
                <a:latin typeface="Arial" charset="0"/>
              </a:rPr>
              <a:t>B</a:t>
            </a:r>
            <a:endParaRPr kumimoji="0" lang="pt-BR" sz="1600" b="0" i="0" u="none" strike="noStrike" cap="none" normalizeH="0" baseline="0" dirty="0">
              <a:ln>
                <a:noFill/>
              </a:ln>
              <a:solidFill>
                <a:srgbClr val="00007F"/>
              </a:solidFill>
              <a:effectLst/>
              <a:latin typeface="Arial" charset="0"/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696DAAB7-AAF3-4AB4-90B9-3C019ED922EE}"/>
              </a:ext>
            </a:extLst>
          </p:cNvPr>
          <p:cNvSpPr/>
          <p:nvPr/>
        </p:nvSpPr>
        <p:spPr bwMode="auto">
          <a:xfrm>
            <a:off x="742951" y="2086596"/>
            <a:ext cx="1476000" cy="13424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600" b="0" i="0" u="none" strike="noStrike" cap="none" normalizeH="0" baseline="0" dirty="0">
                <a:ln>
                  <a:noFill/>
                </a:ln>
                <a:solidFill>
                  <a:srgbClr val="00007F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967CA1B2-CB39-42BF-9E52-AA7977318607}"/>
              </a:ext>
            </a:extLst>
          </p:cNvPr>
          <p:cNvSpPr/>
          <p:nvPr/>
        </p:nvSpPr>
        <p:spPr bwMode="auto">
          <a:xfrm>
            <a:off x="742951" y="1375208"/>
            <a:ext cx="1476000" cy="704648"/>
          </a:xfrm>
          <a:prstGeom prst="rect">
            <a:avLst/>
          </a:prstGeom>
          <a:pattFill prst="wdUpDiag">
            <a:fgClr>
              <a:srgbClr val="00007F"/>
            </a:fgClr>
            <a:bgClr>
              <a:schemeClr val="bg1"/>
            </a:bgClr>
          </a:patt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0" u="none" strike="noStrike" cap="none" normalizeH="0" baseline="0" dirty="0">
              <a:ln>
                <a:noFill/>
              </a:ln>
              <a:solidFill>
                <a:srgbClr val="00007F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171937" y="1669098"/>
            <a:ext cx="7790213" cy="4379912"/>
          </a:xfrm>
        </p:spPr>
        <p:txBody>
          <a:bodyPr/>
          <a:lstStyle/>
          <a:p>
            <a:r>
              <a:rPr lang="en-US" sz="2400" dirty="0"/>
              <a:t>Uma </a:t>
            </a:r>
            <a:r>
              <a:rPr lang="en-US" sz="2400" dirty="0" err="1"/>
              <a:t>solução</a:t>
            </a:r>
            <a:r>
              <a:rPr lang="en-US" sz="2400" dirty="0"/>
              <a:t> para </a:t>
            </a:r>
            <a:r>
              <a:rPr lang="en-US" sz="2400" dirty="0" err="1"/>
              <a:t>relocação</a:t>
            </a:r>
            <a:r>
              <a:rPr lang="en-US" sz="2400" dirty="0"/>
              <a:t> e </a:t>
            </a:r>
            <a:r>
              <a:rPr lang="en-US" sz="2400" dirty="0" err="1"/>
              <a:t>proteção</a:t>
            </a:r>
            <a:r>
              <a:rPr lang="en-US" sz="2400" dirty="0"/>
              <a:t> é o </a:t>
            </a:r>
            <a:r>
              <a:rPr lang="en-US" sz="2400" dirty="0" err="1"/>
              <a:t>uso</a:t>
            </a:r>
            <a:r>
              <a:rPr lang="en-US" sz="2400" dirty="0"/>
              <a:t> de </a:t>
            </a:r>
            <a:r>
              <a:rPr lang="en-US" sz="2400" dirty="0" err="1"/>
              <a:t>registradores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FF0000"/>
                </a:solidFill>
              </a:rPr>
              <a:t>Base</a:t>
            </a:r>
            <a:r>
              <a:rPr lang="en-US" sz="2400" dirty="0">
                <a:solidFill>
                  <a:srgbClr val="FF0000"/>
                </a:solidFill>
              </a:rPr>
              <a:t> e </a:t>
            </a:r>
            <a:r>
              <a:rPr lang="en-US" sz="2400" i="1" dirty="0" err="1">
                <a:solidFill>
                  <a:srgbClr val="FF0000"/>
                </a:solidFill>
              </a:rPr>
              <a:t>Limite</a:t>
            </a:r>
            <a:r>
              <a:rPr lang="en-US" sz="2400" i="1" dirty="0"/>
              <a:t>.</a:t>
            </a:r>
          </a:p>
          <a:p>
            <a:r>
              <a:rPr lang="en-US" sz="2400" dirty="0"/>
              <a:t>O </a:t>
            </a:r>
            <a:r>
              <a:rPr lang="en-US" sz="2400" dirty="0" err="1"/>
              <a:t>registrador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FF0000"/>
                </a:solidFill>
              </a:rPr>
              <a:t>Base</a:t>
            </a:r>
            <a:r>
              <a:rPr lang="en-US" sz="2400" dirty="0"/>
              <a:t> </a:t>
            </a:r>
            <a:r>
              <a:rPr lang="en-US" sz="2400" dirty="0" err="1"/>
              <a:t>contém</a:t>
            </a:r>
            <a:r>
              <a:rPr lang="en-US" sz="2400" dirty="0"/>
              <a:t> o </a:t>
            </a:r>
            <a:r>
              <a:rPr lang="en-US" sz="2400" dirty="0" err="1"/>
              <a:t>primeiro</a:t>
            </a:r>
            <a:r>
              <a:rPr lang="en-US" sz="2400" dirty="0"/>
              <a:t> </a:t>
            </a:r>
            <a:r>
              <a:rPr lang="en-US" sz="2400" dirty="0" err="1"/>
              <a:t>endereço</a:t>
            </a:r>
            <a:r>
              <a:rPr lang="en-US" sz="2400" dirty="0"/>
              <a:t> de </a:t>
            </a:r>
            <a:r>
              <a:rPr lang="en-US" sz="2400" dirty="0" err="1"/>
              <a:t>memória</a:t>
            </a:r>
            <a:r>
              <a:rPr lang="en-US" sz="2400" dirty="0"/>
              <a:t> </a:t>
            </a:r>
            <a:r>
              <a:rPr lang="en-US" sz="2400" dirty="0" err="1"/>
              <a:t>aonde</a:t>
            </a:r>
            <a:r>
              <a:rPr lang="en-US" sz="2400" dirty="0"/>
              <a:t> o </a:t>
            </a:r>
            <a:r>
              <a:rPr lang="en-US" sz="2400" dirty="0" err="1"/>
              <a:t>programa</a:t>
            </a:r>
            <a:r>
              <a:rPr lang="en-US" sz="2400" dirty="0"/>
              <a:t> </a:t>
            </a:r>
            <a:r>
              <a:rPr lang="en-US" sz="2400" dirty="0" err="1"/>
              <a:t>foi</a:t>
            </a:r>
            <a:r>
              <a:rPr lang="en-US" sz="2400" dirty="0"/>
              <a:t> </a:t>
            </a:r>
            <a:r>
              <a:rPr lang="en-US" sz="2400" dirty="0" err="1"/>
              <a:t>colocado</a:t>
            </a:r>
            <a:r>
              <a:rPr lang="en-US" sz="2400" dirty="0"/>
              <a:t>.</a:t>
            </a:r>
          </a:p>
          <a:p>
            <a:r>
              <a:rPr lang="en-US" sz="2400" dirty="0"/>
              <a:t>O </a:t>
            </a:r>
            <a:r>
              <a:rPr lang="en-US" sz="2400" dirty="0" err="1"/>
              <a:t>registrador</a:t>
            </a:r>
            <a:r>
              <a:rPr lang="en-US" sz="2400" dirty="0"/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Limite</a:t>
            </a:r>
            <a:r>
              <a:rPr lang="en-US" sz="2400" dirty="0"/>
              <a:t> </a:t>
            </a:r>
            <a:r>
              <a:rPr lang="en-US" sz="2400" dirty="0" err="1"/>
              <a:t>contém</a:t>
            </a:r>
            <a:r>
              <a:rPr lang="en-US" sz="2400" dirty="0"/>
              <a:t> o </a:t>
            </a:r>
            <a:r>
              <a:rPr lang="en-US" sz="2400" dirty="0" err="1"/>
              <a:t>tamanho</a:t>
            </a:r>
            <a:r>
              <a:rPr lang="en-US" sz="2400" dirty="0"/>
              <a:t> do </a:t>
            </a:r>
            <a:r>
              <a:rPr lang="en-US" sz="2400" dirty="0" err="1"/>
              <a:t>espaço</a:t>
            </a:r>
            <a:r>
              <a:rPr lang="en-US" sz="2400" dirty="0"/>
              <a:t> de </a:t>
            </a:r>
            <a:r>
              <a:rPr lang="en-US" sz="2400" dirty="0" err="1"/>
              <a:t>memória</a:t>
            </a:r>
            <a:r>
              <a:rPr lang="en-US" sz="2400" dirty="0"/>
              <a:t> </a:t>
            </a:r>
            <a:r>
              <a:rPr lang="en-US" sz="2400" dirty="0" err="1"/>
              <a:t>alocado</a:t>
            </a:r>
            <a:r>
              <a:rPr lang="en-US" sz="2400" dirty="0"/>
              <a:t> para o </a:t>
            </a:r>
            <a:r>
              <a:rPr lang="en-US" sz="2400" dirty="0" err="1"/>
              <a:t>programa</a:t>
            </a:r>
            <a:r>
              <a:rPr lang="en-US" sz="2400" dirty="0"/>
              <a:t> (</a:t>
            </a:r>
            <a:r>
              <a:rPr lang="en-US" sz="2400" dirty="0" err="1"/>
              <a:t>Espaço</a:t>
            </a:r>
            <a:r>
              <a:rPr lang="en-US" sz="2400" dirty="0"/>
              <a:t> de </a:t>
            </a:r>
            <a:r>
              <a:rPr lang="en-US" sz="2400" dirty="0" err="1"/>
              <a:t>endereçamento</a:t>
            </a:r>
            <a:r>
              <a:rPr lang="en-US" sz="2400" dirty="0"/>
              <a:t>).</a:t>
            </a:r>
          </a:p>
          <a:p>
            <a:r>
              <a:rPr lang="en-US" sz="2400" dirty="0"/>
              <a:t>O </a:t>
            </a:r>
            <a:r>
              <a:rPr lang="en-US" sz="2400" dirty="0" err="1"/>
              <a:t>compilador</a:t>
            </a:r>
            <a:r>
              <a:rPr lang="en-US" sz="2400" dirty="0"/>
              <a:t> </a:t>
            </a:r>
            <a:r>
              <a:rPr lang="en-US" sz="2400" dirty="0" err="1"/>
              <a:t>considera</a:t>
            </a:r>
            <a:r>
              <a:rPr lang="en-US" sz="2400" dirty="0"/>
              <a:t> que </a:t>
            </a:r>
            <a:r>
              <a:rPr lang="en-US" sz="2400" dirty="0" err="1"/>
              <a:t>os</a:t>
            </a:r>
            <a:r>
              <a:rPr lang="en-US" sz="2400" dirty="0"/>
              <a:t> </a:t>
            </a:r>
            <a:r>
              <a:rPr lang="en-US" sz="2400" dirty="0" err="1"/>
              <a:t>programas</a:t>
            </a:r>
            <a:r>
              <a:rPr lang="en-US" sz="2400" dirty="0"/>
              <a:t> </a:t>
            </a:r>
            <a:r>
              <a:rPr lang="en-US" sz="2400" dirty="0" err="1"/>
              <a:t>executam</a:t>
            </a:r>
            <a:r>
              <a:rPr lang="en-US" sz="2400" dirty="0"/>
              <a:t> no </a:t>
            </a:r>
            <a:r>
              <a:rPr lang="en-US" sz="2400" dirty="0" err="1">
                <a:solidFill>
                  <a:srgbClr val="FF0000"/>
                </a:solidFill>
              </a:rPr>
              <a:t>endereço</a:t>
            </a:r>
            <a:r>
              <a:rPr lang="en-US" sz="2400" dirty="0">
                <a:solidFill>
                  <a:srgbClr val="FF0000"/>
                </a:solidFill>
              </a:rPr>
              <a:t> zero</a:t>
            </a:r>
            <a:r>
              <a:rPr lang="en-US" sz="2400" dirty="0"/>
              <a:t>.</a:t>
            </a:r>
            <a:endParaRPr lang="en-US" sz="200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89F9A20-B8B5-49C9-8408-B5E2F1E60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1" y="93663"/>
            <a:ext cx="11446933" cy="1087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>
              <a:defRPr/>
            </a:pPr>
            <a:r>
              <a:rPr lang="pt-BR" sz="2800" i="0" kern="0" dirty="0">
                <a:solidFill>
                  <a:schemeClr val="tx1"/>
                </a:solidFill>
              </a:rPr>
              <a:t>Compilação e Alocação na Memória Principal</a:t>
            </a:r>
            <a:br>
              <a:rPr lang="pt-BR" i="0" kern="0" dirty="0"/>
            </a:br>
            <a:r>
              <a:rPr lang="pt-BR" sz="4400" i="0" kern="0" dirty="0">
                <a:solidFill>
                  <a:srgbClr val="830000"/>
                </a:solidFill>
              </a:rPr>
              <a:t>Ambiente </a:t>
            </a:r>
            <a:r>
              <a:rPr lang="pt-BR" sz="4400" i="0" kern="0" dirty="0" err="1">
                <a:solidFill>
                  <a:srgbClr val="830000"/>
                </a:solidFill>
              </a:rPr>
              <a:t>Multiprocesso</a:t>
            </a:r>
            <a:r>
              <a:rPr lang="pt-BR" sz="4400" i="0" kern="0" dirty="0">
                <a:solidFill>
                  <a:srgbClr val="830000"/>
                </a:solidFill>
              </a:rPr>
              <a:t> (2/4)</a:t>
            </a:r>
          </a:p>
        </p:txBody>
      </p:sp>
      <p:sp>
        <p:nvSpPr>
          <p:cNvPr id="19" name="Text Box 6">
            <a:extLst>
              <a:ext uri="{FF2B5EF4-FFF2-40B4-BE49-F238E27FC236}">
                <a16:creationId xmlns:a16="http://schemas.microsoft.com/office/drawing/2014/main" id="{19DD8060-9407-40F0-A1C2-25E70FA84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0480" y="5344667"/>
            <a:ext cx="67646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en-US" sz="1400" b="1" dirty="0">
                <a:solidFill>
                  <a:srgbClr val="FF3300"/>
                </a:solidFill>
              </a:rPr>
              <a:t>Base(A)</a:t>
            </a:r>
            <a:endParaRPr lang="pt-BR" sz="1400" b="1" dirty="0">
              <a:solidFill>
                <a:srgbClr val="FF3300"/>
              </a:solidFill>
            </a:endParaRPr>
          </a:p>
        </p:txBody>
      </p:sp>
      <p:sp>
        <p:nvSpPr>
          <p:cNvPr id="20" name="Text Box 7">
            <a:extLst>
              <a:ext uri="{FF2B5EF4-FFF2-40B4-BE49-F238E27FC236}">
                <a16:creationId xmlns:a16="http://schemas.microsoft.com/office/drawing/2014/main" id="{25A467D8-F3DA-4F3E-B087-5776295E58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4403" y="3691926"/>
            <a:ext cx="77585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en-US" sz="1400" b="1" dirty="0" err="1">
                <a:solidFill>
                  <a:srgbClr val="00B050"/>
                </a:solidFill>
              </a:rPr>
              <a:t>Limite</a:t>
            </a:r>
            <a:r>
              <a:rPr lang="en-US" sz="1400" b="1" dirty="0">
                <a:solidFill>
                  <a:srgbClr val="00B050"/>
                </a:solidFill>
              </a:rPr>
              <a:t>(B)</a:t>
            </a:r>
            <a:endParaRPr lang="pt-BR" sz="1400" b="1" dirty="0">
              <a:solidFill>
                <a:srgbClr val="00B050"/>
              </a:solidFill>
            </a:endParaRPr>
          </a:p>
        </p:txBody>
      </p:sp>
      <p:sp>
        <p:nvSpPr>
          <p:cNvPr id="21" name="Text Box 8">
            <a:extLst>
              <a:ext uri="{FF2B5EF4-FFF2-40B4-BE49-F238E27FC236}">
                <a16:creationId xmlns:a16="http://schemas.microsoft.com/office/drawing/2014/main" id="{FC212700-13BA-4DE8-93EB-B89063098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4404" y="4734756"/>
            <a:ext cx="77585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en-US" sz="1400" b="1" dirty="0" err="1">
                <a:solidFill>
                  <a:srgbClr val="FF3300"/>
                </a:solidFill>
              </a:rPr>
              <a:t>Limite</a:t>
            </a:r>
            <a:r>
              <a:rPr lang="en-US" sz="1400" b="1" dirty="0">
                <a:solidFill>
                  <a:srgbClr val="FF3300"/>
                </a:solidFill>
              </a:rPr>
              <a:t>(A)</a:t>
            </a:r>
            <a:endParaRPr lang="pt-BR" sz="1400" b="1" dirty="0">
              <a:solidFill>
                <a:srgbClr val="FF3300"/>
              </a:solidFill>
            </a:endParaRPr>
          </a:p>
        </p:txBody>
      </p:sp>
      <p:sp>
        <p:nvSpPr>
          <p:cNvPr id="22" name="Text Box 9">
            <a:extLst>
              <a:ext uri="{FF2B5EF4-FFF2-40B4-BE49-F238E27FC236}">
                <a16:creationId xmlns:a16="http://schemas.microsoft.com/office/drawing/2014/main" id="{86C6276A-CDB9-4C42-AEE4-CE0EEAC8E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7363" y="3996751"/>
            <a:ext cx="67646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/>
            <a:r>
              <a:rPr lang="en-US" sz="1400" b="1" dirty="0">
                <a:solidFill>
                  <a:srgbClr val="00B050"/>
                </a:solidFill>
              </a:rPr>
              <a:t>Base(B)</a:t>
            </a:r>
            <a:endParaRPr lang="pt-BR" sz="1400" b="1" dirty="0">
              <a:solidFill>
                <a:srgbClr val="00B050"/>
              </a:solidFill>
            </a:endParaRPr>
          </a:p>
        </p:txBody>
      </p:sp>
      <p:sp>
        <p:nvSpPr>
          <p:cNvPr id="23" name="Line 10">
            <a:extLst>
              <a:ext uri="{FF2B5EF4-FFF2-40B4-BE49-F238E27FC236}">
                <a16:creationId xmlns:a16="http://schemas.microsoft.com/office/drawing/2014/main" id="{A365DCB8-C774-4C8A-B03D-DE8FA78E4A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9259" y="5592056"/>
            <a:ext cx="52685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11">
            <a:extLst>
              <a:ext uri="{FF2B5EF4-FFF2-40B4-BE49-F238E27FC236}">
                <a16:creationId xmlns:a16="http://schemas.microsoft.com/office/drawing/2014/main" id="{E84471D7-ECC5-4470-863A-55C1688D193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21728" y="4238032"/>
            <a:ext cx="526850" cy="0"/>
          </a:xfrm>
          <a:prstGeom prst="line">
            <a:avLst/>
          </a:prstGeom>
          <a:noFill/>
          <a:ln w="9525">
            <a:solidFill>
              <a:srgbClr val="66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25" name="AutoShape 12">
            <a:extLst>
              <a:ext uri="{FF2B5EF4-FFF2-40B4-BE49-F238E27FC236}">
                <a16:creationId xmlns:a16="http://schemas.microsoft.com/office/drawing/2014/main" id="{09A094E9-15CD-4F48-B354-448431A775E7}"/>
              </a:ext>
            </a:extLst>
          </p:cNvPr>
          <p:cNvSpPr>
            <a:spLocks/>
          </p:cNvSpPr>
          <p:nvPr/>
        </p:nvSpPr>
        <p:spPr bwMode="auto">
          <a:xfrm flipH="1">
            <a:off x="2492179" y="4256558"/>
            <a:ext cx="143529" cy="1245728"/>
          </a:xfrm>
          <a:prstGeom prst="leftBrace">
            <a:avLst>
              <a:gd name="adj1" fmla="val 57701"/>
              <a:gd name="adj2" fmla="val 50000"/>
            </a:avLst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AutoShape 13">
            <a:extLst>
              <a:ext uri="{FF2B5EF4-FFF2-40B4-BE49-F238E27FC236}">
                <a16:creationId xmlns:a16="http://schemas.microsoft.com/office/drawing/2014/main" id="{1AB2A438-B669-4C4A-B153-C91A2AE5F2C6}"/>
              </a:ext>
            </a:extLst>
          </p:cNvPr>
          <p:cNvSpPr>
            <a:spLocks/>
          </p:cNvSpPr>
          <p:nvPr/>
        </p:nvSpPr>
        <p:spPr bwMode="auto">
          <a:xfrm>
            <a:off x="2483052" y="3552652"/>
            <a:ext cx="130605" cy="623686"/>
          </a:xfrm>
          <a:prstGeom prst="rightBrace">
            <a:avLst>
              <a:gd name="adj1" fmla="val 37995"/>
              <a:gd name="adj2" fmla="val 50000"/>
            </a:avLst>
          </a:prstGeom>
          <a:noFill/>
          <a:ln w="9525">
            <a:solidFill>
              <a:srgbClr val="66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A32B7F98-DF9D-4A36-9BF7-0B223F5FA1B2}"/>
              </a:ext>
            </a:extLst>
          </p:cNvPr>
          <p:cNvSpPr/>
          <p:nvPr/>
        </p:nvSpPr>
        <p:spPr bwMode="auto">
          <a:xfrm>
            <a:off x="798367" y="4248725"/>
            <a:ext cx="1476000" cy="13424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600" b="0" i="0" u="none" strike="noStrike" cap="none" normalizeH="0" baseline="0" dirty="0">
                <a:ln>
                  <a:noFill/>
                </a:ln>
                <a:solidFill>
                  <a:srgbClr val="FF3300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E274DF59-DD93-4304-B23F-47E42B8D65B0}"/>
              </a:ext>
            </a:extLst>
          </p:cNvPr>
          <p:cNvSpPr/>
          <p:nvPr/>
        </p:nvSpPr>
        <p:spPr bwMode="auto">
          <a:xfrm>
            <a:off x="798367" y="5594548"/>
            <a:ext cx="1476000" cy="46422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1600" i="0" dirty="0">
                <a:solidFill>
                  <a:srgbClr val="00007F"/>
                </a:solidFill>
                <a:latin typeface="Arial" charset="0"/>
              </a:rPr>
              <a:t>Sistema Operacional</a:t>
            </a:r>
            <a:endParaRPr kumimoji="0" lang="pt-BR" sz="1600" b="0" i="0" u="none" strike="noStrike" cap="none" normalizeH="0" baseline="0" dirty="0">
              <a:ln>
                <a:noFill/>
              </a:ln>
              <a:solidFill>
                <a:srgbClr val="00007F"/>
              </a:solidFill>
              <a:effectLst/>
              <a:latin typeface="Arial" charset="0"/>
            </a:endParaRP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3C07D241-6E55-4116-8F64-8CF5C5040E69}"/>
              </a:ext>
            </a:extLst>
          </p:cNvPr>
          <p:cNvSpPr/>
          <p:nvPr/>
        </p:nvSpPr>
        <p:spPr bwMode="auto">
          <a:xfrm>
            <a:off x="798367" y="3530597"/>
            <a:ext cx="1476000" cy="7046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600" i="0" dirty="0">
                <a:solidFill>
                  <a:srgbClr val="00B050"/>
                </a:solidFill>
                <a:latin typeface="Arial" charset="0"/>
              </a:rPr>
              <a:t>B</a:t>
            </a:r>
            <a:endParaRPr kumimoji="0" lang="pt-BR" sz="16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0A10A884-0D8D-4CB4-B458-7CACE83D69E1}"/>
              </a:ext>
            </a:extLst>
          </p:cNvPr>
          <p:cNvSpPr/>
          <p:nvPr/>
        </p:nvSpPr>
        <p:spPr bwMode="auto">
          <a:xfrm>
            <a:off x="798367" y="1467567"/>
            <a:ext cx="1476000" cy="2049549"/>
          </a:xfrm>
          <a:prstGeom prst="rect">
            <a:avLst/>
          </a:prstGeom>
          <a:pattFill prst="wdUpDiag">
            <a:fgClr>
              <a:srgbClr val="00007F"/>
            </a:fgClr>
            <a:bgClr>
              <a:schemeClr val="bg1"/>
            </a:bgClr>
          </a:patt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0" u="none" strike="noStrike" cap="none" normalizeH="0" baseline="0" dirty="0">
              <a:ln>
                <a:noFill/>
              </a:ln>
              <a:solidFill>
                <a:srgbClr val="00007F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071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54828" y="2530310"/>
            <a:ext cx="8919384" cy="1963439"/>
          </a:xfrm>
        </p:spPr>
        <p:txBody>
          <a:bodyPr/>
          <a:lstStyle/>
          <a:p>
            <a:r>
              <a:rPr lang="pt-BR" sz="2000" dirty="0">
                <a:solidFill>
                  <a:srgbClr val="FF0000"/>
                </a:solidFill>
              </a:rPr>
              <a:t>O compilador </a:t>
            </a:r>
            <a:r>
              <a:rPr lang="pt-BR" sz="2000" dirty="0"/>
              <a:t>considera que os programas executam no </a:t>
            </a:r>
            <a:r>
              <a:rPr lang="pt-BR" sz="2000" dirty="0">
                <a:solidFill>
                  <a:srgbClr val="FF0000"/>
                </a:solidFill>
              </a:rPr>
              <a:t>endereço zero</a:t>
            </a:r>
            <a:r>
              <a:rPr lang="pt-BR" sz="2000" dirty="0"/>
              <a:t>.</a:t>
            </a:r>
          </a:p>
          <a:p>
            <a:r>
              <a:rPr lang="pt-BR" sz="2000" dirty="0"/>
              <a:t>Durante a execução, a CPU trabalha com </a:t>
            </a:r>
            <a:r>
              <a:rPr lang="pt-BR" sz="2000" dirty="0">
                <a:solidFill>
                  <a:srgbClr val="FF0000"/>
                </a:solidFill>
              </a:rPr>
              <a:t>“endereços virtuais”</a:t>
            </a:r>
            <a:r>
              <a:rPr lang="pt-BR" sz="2000" dirty="0"/>
              <a:t>, ou seja, os endereços dos dados e instruções consideram que o programa foi alocado no endereço zero.</a:t>
            </a:r>
          </a:p>
          <a:p>
            <a:r>
              <a:rPr lang="pt-BR" sz="2000" dirty="0"/>
              <a:t>O hardware da CPU </a:t>
            </a:r>
            <a:r>
              <a:rPr lang="pt-BR" sz="2000" dirty="0">
                <a:solidFill>
                  <a:srgbClr val="FF0000"/>
                </a:solidFill>
              </a:rPr>
              <a:t>soma os endereços virtuais </a:t>
            </a:r>
            <a:r>
              <a:rPr lang="pt-BR" sz="2000" dirty="0"/>
              <a:t>com o endereço contido no registrador Base para gerar o endereço real.</a:t>
            </a:r>
          </a:p>
          <a:p>
            <a:endParaRPr lang="pt-BR" sz="2000" dirty="0"/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BC66A80C-EF85-4094-A83D-59E698A3C9BD}"/>
              </a:ext>
            </a:extLst>
          </p:cNvPr>
          <p:cNvGrpSpPr/>
          <p:nvPr/>
        </p:nvGrpSpPr>
        <p:grpSpPr>
          <a:xfrm>
            <a:off x="911929" y="1665137"/>
            <a:ext cx="1755842" cy="1381284"/>
            <a:chOff x="8572381" y="3759288"/>
            <a:chExt cx="2895600" cy="2286000"/>
          </a:xfrm>
        </p:grpSpPr>
        <p:sp>
          <p:nvSpPr>
            <p:cNvPr id="11268" name="Rectangle 8"/>
            <p:cNvSpPr>
              <a:spLocks noChangeArrowheads="1"/>
            </p:cNvSpPr>
            <p:nvPr/>
          </p:nvSpPr>
          <p:spPr bwMode="auto">
            <a:xfrm>
              <a:off x="8572381" y="3759288"/>
              <a:ext cx="28956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pt-BR" sz="1600" dirty="0"/>
                <a:t>Endereço Virtual</a:t>
              </a:r>
            </a:p>
          </p:txBody>
        </p:sp>
        <p:sp>
          <p:nvSpPr>
            <p:cNvPr id="11269" name="Rectangle 9"/>
            <p:cNvSpPr>
              <a:spLocks noChangeArrowheads="1"/>
            </p:cNvSpPr>
            <p:nvPr/>
          </p:nvSpPr>
          <p:spPr bwMode="auto">
            <a:xfrm>
              <a:off x="8572381" y="4597488"/>
              <a:ext cx="28956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pt-BR" sz="1600" dirty="0"/>
                <a:t>Endereço Base</a:t>
              </a:r>
            </a:p>
          </p:txBody>
        </p:sp>
        <p:sp>
          <p:nvSpPr>
            <p:cNvPr id="11270" name="Rectangle 10"/>
            <p:cNvSpPr>
              <a:spLocks noChangeArrowheads="1"/>
            </p:cNvSpPr>
            <p:nvPr/>
          </p:nvSpPr>
          <p:spPr bwMode="auto">
            <a:xfrm>
              <a:off x="8572381" y="5588088"/>
              <a:ext cx="28956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pt-BR" sz="1600" dirty="0"/>
                <a:t>Endereço Real</a:t>
              </a:r>
            </a:p>
          </p:txBody>
        </p:sp>
        <p:sp>
          <p:nvSpPr>
            <p:cNvPr id="11271" name="Text Box 11"/>
            <p:cNvSpPr txBox="1">
              <a:spLocks noChangeArrowheads="1"/>
            </p:cNvSpPr>
            <p:nvPr/>
          </p:nvSpPr>
          <p:spPr bwMode="auto">
            <a:xfrm>
              <a:off x="9775707" y="4156163"/>
              <a:ext cx="550388" cy="66217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sz="2000">
                  <a:solidFill>
                    <a:srgbClr val="FF3300"/>
                  </a:solidFill>
                </a:rPr>
                <a:t>+</a:t>
              </a:r>
            </a:p>
          </p:txBody>
        </p:sp>
        <p:sp>
          <p:nvSpPr>
            <p:cNvPr id="11272" name="AutoShape 12"/>
            <p:cNvSpPr>
              <a:spLocks noChangeArrowheads="1"/>
            </p:cNvSpPr>
            <p:nvPr/>
          </p:nvSpPr>
          <p:spPr bwMode="auto">
            <a:xfrm>
              <a:off x="9715381" y="5207088"/>
              <a:ext cx="609600" cy="30480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3300"/>
            </a:solidFill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14" name="Rectangle 2">
            <a:extLst>
              <a:ext uri="{FF2B5EF4-FFF2-40B4-BE49-F238E27FC236}">
                <a16:creationId xmlns:a16="http://schemas.microsoft.com/office/drawing/2014/main" id="{67489A3A-10AA-4389-826C-11577F6A10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1" y="93663"/>
            <a:ext cx="11446933" cy="1087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>
              <a:defRPr/>
            </a:pPr>
            <a:r>
              <a:rPr lang="pt-BR" sz="2800" i="0" kern="0" dirty="0">
                <a:solidFill>
                  <a:schemeClr val="tx1"/>
                </a:solidFill>
              </a:rPr>
              <a:t>Compilação, Alocação e Execução</a:t>
            </a:r>
            <a:br>
              <a:rPr lang="pt-BR" i="0" kern="0" dirty="0"/>
            </a:br>
            <a:r>
              <a:rPr lang="pt-BR" sz="4400" i="0" kern="0" dirty="0">
                <a:solidFill>
                  <a:srgbClr val="830000"/>
                </a:solidFill>
              </a:rPr>
              <a:t>Ambiente </a:t>
            </a:r>
            <a:r>
              <a:rPr lang="pt-BR" sz="4400" i="0" kern="0" dirty="0" err="1">
                <a:solidFill>
                  <a:srgbClr val="830000"/>
                </a:solidFill>
              </a:rPr>
              <a:t>Multiprocesso</a:t>
            </a:r>
            <a:r>
              <a:rPr lang="pt-BR" sz="4400" i="0" kern="0" dirty="0">
                <a:solidFill>
                  <a:srgbClr val="830000"/>
                </a:solidFill>
              </a:rPr>
              <a:t> (3/4)</a:t>
            </a:r>
            <a:endParaRPr lang="pt-BR" i="0" kern="0" dirty="0">
              <a:solidFill>
                <a:srgbClr val="830000"/>
              </a:solidFill>
            </a:endParaRPr>
          </a:p>
        </p:txBody>
      </p:sp>
      <p:sp>
        <p:nvSpPr>
          <p:cNvPr id="25" name="Text Box 6">
            <a:extLst>
              <a:ext uri="{FF2B5EF4-FFF2-40B4-BE49-F238E27FC236}">
                <a16:creationId xmlns:a16="http://schemas.microsoft.com/office/drawing/2014/main" id="{EA5178B9-9FDB-4A87-B1F3-43F7E8641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8193" y="5849579"/>
            <a:ext cx="6764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rgbClr val="FF3300"/>
                </a:solidFill>
              </a:rPr>
              <a:t>Base(A)</a:t>
            </a:r>
            <a:endParaRPr lang="pt-BR" sz="1200" b="1" dirty="0">
              <a:solidFill>
                <a:srgbClr val="FF3300"/>
              </a:solidFill>
            </a:endParaRPr>
          </a:p>
        </p:txBody>
      </p:sp>
      <p:sp>
        <p:nvSpPr>
          <p:cNvPr id="26" name="Text Box 7">
            <a:extLst>
              <a:ext uri="{FF2B5EF4-FFF2-40B4-BE49-F238E27FC236}">
                <a16:creationId xmlns:a16="http://schemas.microsoft.com/office/drawing/2014/main" id="{804B34E8-3E5F-4629-8154-EE54AF9F29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116" y="4196838"/>
            <a:ext cx="7758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en-US" sz="1200" b="1" dirty="0" err="1">
                <a:solidFill>
                  <a:srgbClr val="00B050"/>
                </a:solidFill>
              </a:rPr>
              <a:t>Limite</a:t>
            </a:r>
            <a:r>
              <a:rPr lang="en-US" sz="1200" b="1" dirty="0">
                <a:solidFill>
                  <a:srgbClr val="00B050"/>
                </a:solidFill>
              </a:rPr>
              <a:t>(B)</a:t>
            </a:r>
            <a:endParaRPr lang="pt-BR" sz="1200" b="1" dirty="0">
              <a:solidFill>
                <a:srgbClr val="00B050"/>
              </a:solidFill>
            </a:endParaRPr>
          </a:p>
        </p:txBody>
      </p:sp>
      <p:sp>
        <p:nvSpPr>
          <p:cNvPr id="27" name="Text Box 8">
            <a:extLst>
              <a:ext uri="{FF2B5EF4-FFF2-40B4-BE49-F238E27FC236}">
                <a16:creationId xmlns:a16="http://schemas.microsoft.com/office/drawing/2014/main" id="{623601A7-D3B0-47EB-80B2-3750313BE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117" y="5239668"/>
            <a:ext cx="7758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en-US" sz="1200" b="1" dirty="0" err="1">
                <a:solidFill>
                  <a:srgbClr val="FF3300"/>
                </a:solidFill>
              </a:rPr>
              <a:t>Limite</a:t>
            </a:r>
            <a:r>
              <a:rPr lang="en-US" sz="1200" b="1" dirty="0">
                <a:solidFill>
                  <a:srgbClr val="FF3300"/>
                </a:solidFill>
              </a:rPr>
              <a:t>(A)</a:t>
            </a:r>
            <a:endParaRPr lang="pt-BR" sz="1200" b="1" dirty="0">
              <a:solidFill>
                <a:srgbClr val="FF3300"/>
              </a:solidFill>
            </a:endParaRPr>
          </a:p>
        </p:txBody>
      </p:sp>
      <p:sp>
        <p:nvSpPr>
          <p:cNvPr id="28" name="Text Box 9">
            <a:extLst>
              <a:ext uri="{FF2B5EF4-FFF2-40B4-BE49-F238E27FC236}">
                <a16:creationId xmlns:a16="http://schemas.microsoft.com/office/drawing/2014/main" id="{7C38C165-6E78-403D-8B50-C6DF426F7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967" y="4501663"/>
            <a:ext cx="5786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rgbClr val="00B050"/>
                </a:solidFill>
              </a:rPr>
              <a:t>Base(B)</a:t>
            </a:r>
            <a:endParaRPr lang="pt-BR" sz="1200" b="1" dirty="0">
              <a:solidFill>
                <a:srgbClr val="00B050"/>
              </a:solidFill>
            </a:endParaRPr>
          </a:p>
        </p:txBody>
      </p:sp>
      <p:sp>
        <p:nvSpPr>
          <p:cNvPr id="29" name="Line 10">
            <a:extLst>
              <a:ext uri="{FF2B5EF4-FFF2-40B4-BE49-F238E27FC236}">
                <a16:creationId xmlns:a16="http://schemas.microsoft.com/office/drawing/2014/main" id="{1F8C0FCF-5E4F-4DAD-AB8D-BF53E60FFF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98568" y="6081579"/>
            <a:ext cx="52685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" name="Line 11">
            <a:extLst>
              <a:ext uri="{FF2B5EF4-FFF2-40B4-BE49-F238E27FC236}">
                <a16:creationId xmlns:a16="http://schemas.microsoft.com/office/drawing/2014/main" id="{B758249C-DD30-4A72-B6CD-505AC4DEDA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1037" y="4727555"/>
            <a:ext cx="526850" cy="0"/>
          </a:xfrm>
          <a:prstGeom prst="line">
            <a:avLst/>
          </a:prstGeom>
          <a:noFill/>
          <a:ln w="9525">
            <a:solidFill>
              <a:srgbClr val="66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31" name="AutoShape 12">
            <a:extLst>
              <a:ext uri="{FF2B5EF4-FFF2-40B4-BE49-F238E27FC236}">
                <a16:creationId xmlns:a16="http://schemas.microsoft.com/office/drawing/2014/main" id="{02540643-8606-494D-A0E2-9201075DECFC}"/>
              </a:ext>
            </a:extLst>
          </p:cNvPr>
          <p:cNvSpPr>
            <a:spLocks/>
          </p:cNvSpPr>
          <p:nvPr/>
        </p:nvSpPr>
        <p:spPr bwMode="auto">
          <a:xfrm flipH="1">
            <a:off x="2621488" y="4746081"/>
            <a:ext cx="143529" cy="1245728"/>
          </a:xfrm>
          <a:prstGeom prst="leftBrace">
            <a:avLst>
              <a:gd name="adj1" fmla="val 57701"/>
              <a:gd name="adj2" fmla="val 50000"/>
            </a:avLst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AutoShape 13">
            <a:extLst>
              <a:ext uri="{FF2B5EF4-FFF2-40B4-BE49-F238E27FC236}">
                <a16:creationId xmlns:a16="http://schemas.microsoft.com/office/drawing/2014/main" id="{48AB2270-3207-4FC5-B86E-26C76F09BD53}"/>
              </a:ext>
            </a:extLst>
          </p:cNvPr>
          <p:cNvSpPr>
            <a:spLocks/>
          </p:cNvSpPr>
          <p:nvPr/>
        </p:nvSpPr>
        <p:spPr bwMode="auto">
          <a:xfrm>
            <a:off x="2612361" y="4042175"/>
            <a:ext cx="130605" cy="623686"/>
          </a:xfrm>
          <a:prstGeom prst="rightBrace">
            <a:avLst>
              <a:gd name="adj1" fmla="val 37995"/>
              <a:gd name="adj2" fmla="val 50000"/>
            </a:avLst>
          </a:prstGeom>
          <a:noFill/>
          <a:ln w="9525">
            <a:solidFill>
              <a:srgbClr val="66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33" name="Retângulo 32">
            <a:extLst>
              <a:ext uri="{FF2B5EF4-FFF2-40B4-BE49-F238E27FC236}">
                <a16:creationId xmlns:a16="http://schemas.microsoft.com/office/drawing/2014/main" id="{E38085F9-0296-4880-BC54-115DA8C88502}"/>
              </a:ext>
            </a:extLst>
          </p:cNvPr>
          <p:cNvSpPr/>
          <p:nvPr/>
        </p:nvSpPr>
        <p:spPr bwMode="auto">
          <a:xfrm>
            <a:off x="927676" y="4738248"/>
            <a:ext cx="1476000" cy="13424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600" b="0" i="0" u="none" strike="noStrike" cap="none" normalizeH="0" baseline="0" dirty="0">
                <a:ln>
                  <a:noFill/>
                </a:ln>
                <a:solidFill>
                  <a:srgbClr val="FF3300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CD0201E8-28CF-4A0B-8D9A-877E067D61E7}"/>
              </a:ext>
            </a:extLst>
          </p:cNvPr>
          <p:cNvSpPr/>
          <p:nvPr/>
        </p:nvSpPr>
        <p:spPr bwMode="auto">
          <a:xfrm>
            <a:off x="927676" y="6084071"/>
            <a:ext cx="1476000" cy="46422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1600" i="0" dirty="0">
                <a:solidFill>
                  <a:srgbClr val="00007F"/>
                </a:solidFill>
                <a:latin typeface="Arial" charset="0"/>
              </a:rPr>
              <a:t>Sistema Operacional</a:t>
            </a:r>
            <a:endParaRPr kumimoji="0" lang="pt-BR" sz="1600" b="0" i="0" u="none" strike="noStrike" cap="none" normalizeH="0" baseline="0" dirty="0">
              <a:ln>
                <a:noFill/>
              </a:ln>
              <a:solidFill>
                <a:srgbClr val="00007F"/>
              </a:solidFill>
              <a:effectLst/>
              <a:latin typeface="Arial" charset="0"/>
            </a:endParaRPr>
          </a:p>
        </p:txBody>
      </p:sp>
      <p:sp>
        <p:nvSpPr>
          <p:cNvPr id="35" name="Retângulo 34">
            <a:extLst>
              <a:ext uri="{FF2B5EF4-FFF2-40B4-BE49-F238E27FC236}">
                <a16:creationId xmlns:a16="http://schemas.microsoft.com/office/drawing/2014/main" id="{7426D8D1-4BA8-4A56-81DD-EB278449CD96}"/>
              </a:ext>
            </a:extLst>
          </p:cNvPr>
          <p:cNvSpPr/>
          <p:nvPr/>
        </p:nvSpPr>
        <p:spPr bwMode="auto">
          <a:xfrm>
            <a:off x="927676" y="4020120"/>
            <a:ext cx="1476000" cy="7046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600" i="0" dirty="0">
                <a:solidFill>
                  <a:srgbClr val="00B050"/>
                </a:solidFill>
                <a:latin typeface="Arial" charset="0"/>
              </a:rPr>
              <a:t>B</a:t>
            </a:r>
            <a:endParaRPr kumimoji="0" lang="pt-BR" sz="16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7E964943-14D9-4E87-A720-BBB63A940890}"/>
              </a:ext>
            </a:extLst>
          </p:cNvPr>
          <p:cNvSpPr/>
          <p:nvPr/>
        </p:nvSpPr>
        <p:spPr bwMode="auto">
          <a:xfrm>
            <a:off x="927676" y="3429000"/>
            <a:ext cx="1476000" cy="577639"/>
          </a:xfrm>
          <a:prstGeom prst="rect">
            <a:avLst/>
          </a:prstGeom>
          <a:pattFill prst="wdUpDiag">
            <a:fgClr>
              <a:srgbClr val="00007F"/>
            </a:fgClr>
            <a:bgClr>
              <a:schemeClr val="bg1"/>
            </a:bgClr>
          </a:patt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0" u="none" strike="noStrike" cap="none" normalizeH="0" baseline="0" dirty="0">
              <a:ln>
                <a:noFill/>
              </a:ln>
              <a:solidFill>
                <a:srgbClr val="00007F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Agrupar 3">
            <a:extLst>
              <a:ext uri="{FF2B5EF4-FFF2-40B4-BE49-F238E27FC236}">
                <a16:creationId xmlns:a16="http://schemas.microsoft.com/office/drawing/2014/main" id="{BC66A80C-EF85-4094-A83D-59E698A3C9BD}"/>
              </a:ext>
            </a:extLst>
          </p:cNvPr>
          <p:cNvGrpSpPr/>
          <p:nvPr/>
        </p:nvGrpSpPr>
        <p:grpSpPr>
          <a:xfrm>
            <a:off x="911929" y="1665137"/>
            <a:ext cx="1755842" cy="1381284"/>
            <a:chOff x="8572381" y="3759288"/>
            <a:chExt cx="2895600" cy="2286000"/>
          </a:xfrm>
        </p:grpSpPr>
        <p:sp>
          <p:nvSpPr>
            <p:cNvPr id="11268" name="Rectangle 8"/>
            <p:cNvSpPr>
              <a:spLocks noChangeArrowheads="1"/>
            </p:cNvSpPr>
            <p:nvPr/>
          </p:nvSpPr>
          <p:spPr bwMode="auto">
            <a:xfrm>
              <a:off x="8572381" y="3759288"/>
              <a:ext cx="28956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pt-BR" sz="1600" dirty="0"/>
                <a:t>Endereço Virtual</a:t>
              </a:r>
            </a:p>
          </p:txBody>
        </p:sp>
        <p:sp>
          <p:nvSpPr>
            <p:cNvPr id="11269" name="Rectangle 9"/>
            <p:cNvSpPr>
              <a:spLocks noChangeArrowheads="1"/>
            </p:cNvSpPr>
            <p:nvPr/>
          </p:nvSpPr>
          <p:spPr bwMode="auto">
            <a:xfrm>
              <a:off x="8572381" y="4597488"/>
              <a:ext cx="28956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pt-BR" sz="1600" dirty="0"/>
                <a:t>Endereço Base</a:t>
              </a:r>
            </a:p>
          </p:txBody>
        </p:sp>
        <p:sp>
          <p:nvSpPr>
            <p:cNvPr id="11270" name="Rectangle 10"/>
            <p:cNvSpPr>
              <a:spLocks noChangeArrowheads="1"/>
            </p:cNvSpPr>
            <p:nvPr/>
          </p:nvSpPr>
          <p:spPr bwMode="auto">
            <a:xfrm>
              <a:off x="8572381" y="5588088"/>
              <a:ext cx="28956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pt-BR" sz="1600" dirty="0"/>
                <a:t>Endereço Real</a:t>
              </a:r>
            </a:p>
          </p:txBody>
        </p:sp>
        <p:sp>
          <p:nvSpPr>
            <p:cNvPr id="11271" name="Text Box 11"/>
            <p:cNvSpPr txBox="1">
              <a:spLocks noChangeArrowheads="1"/>
            </p:cNvSpPr>
            <p:nvPr/>
          </p:nvSpPr>
          <p:spPr bwMode="auto">
            <a:xfrm>
              <a:off x="9775707" y="4156163"/>
              <a:ext cx="550388" cy="66217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sz="2000">
                  <a:solidFill>
                    <a:srgbClr val="FF3300"/>
                  </a:solidFill>
                </a:rPr>
                <a:t>+</a:t>
              </a:r>
            </a:p>
          </p:txBody>
        </p:sp>
        <p:sp>
          <p:nvSpPr>
            <p:cNvPr id="11272" name="AutoShape 12"/>
            <p:cNvSpPr>
              <a:spLocks noChangeArrowheads="1"/>
            </p:cNvSpPr>
            <p:nvPr/>
          </p:nvSpPr>
          <p:spPr bwMode="auto">
            <a:xfrm>
              <a:off x="9715381" y="5207088"/>
              <a:ext cx="609600" cy="30480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3300"/>
            </a:solidFill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14" name="Rectangle 2">
            <a:extLst>
              <a:ext uri="{FF2B5EF4-FFF2-40B4-BE49-F238E27FC236}">
                <a16:creationId xmlns:a16="http://schemas.microsoft.com/office/drawing/2014/main" id="{67489A3A-10AA-4389-826C-11577F6A10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1" y="93663"/>
            <a:ext cx="11446933" cy="1087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>
              <a:defRPr/>
            </a:pPr>
            <a:r>
              <a:rPr lang="pt-BR" sz="2800" i="0" kern="0" dirty="0">
                <a:solidFill>
                  <a:schemeClr val="tx1"/>
                </a:solidFill>
              </a:rPr>
              <a:t>Compilação, Alocação e Execução</a:t>
            </a:r>
            <a:br>
              <a:rPr lang="pt-BR" i="0" kern="0" dirty="0"/>
            </a:br>
            <a:r>
              <a:rPr lang="pt-BR" sz="4400" i="0" kern="0" dirty="0">
                <a:solidFill>
                  <a:srgbClr val="830000"/>
                </a:solidFill>
              </a:rPr>
              <a:t>Ambiente </a:t>
            </a:r>
            <a:r>
              <a:rPr lang="pt-BR" sz="4400" i="0" kern="0" dirty="0" err="1">
                <a:solidFill>
                  <a:srgbClr val="830000"/>
                </a:solidFill>
              </a:rPr>
              <a:t>Multiprocesso</a:t>
            </a:r>
            <a:r>
              <a:rPr lang="pt-BR" sz="4400" i="0" kern="0" dirty="0">
                <a:solidFill>
                  <a:srgbClr val="830000"/>
                </a:solidFill>
              </a:rPr>
              <a:t> (4/4)</a:t>
            </a:r>
            <a:endParaRPr lang="pt-BR" i="0" kern="0" dirty="0">
              <a:solidFill>
                <a:srgbClr val="830000"/>
              </a:solidFill>
            </a:endParaRP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70A3C4D0-A46A-44B2-B551-13035294C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5328" y="3960094"/>
            <a:ext cx="7451969" cy="2834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pt-BR" sz="2000" i="0" kern="0" dirty="0"/>
              <a:t>Ex.: Considere que o </a:t>
            </a:r>
            <a:r>
              <a:rPr lang="pt-BR" sz="2000" i="0" kern="0" dirty="0">
                <a:solidFill>
                  <a:srgbClr val="FF0000"/>
                </a:solidFill>
              </a:rPr>
              <a:t>Programa A</a:t>
            </a:r>
            <a:r>
              <a:rPr lang="pt-BR" sz="2000" i="0" kern="0" dirty="0"/>
              <a:t> está executando.</a:t>
            </a:r>
          </a:p>
          <a:p>
            <a:pPr marL="457200" indent="-457200">
              <a:buAutoNum type="arabicParenR"/>
            </a:pPr>
            <a:r>
              <a:rPr lang="pt-BR" sz="2000" i="0" kern="0" dirty="0"/>
              <a:t>Se </a:t>
            </a:r>
            <a:r>
              <a:rPr lang="pt-BR" sz="2000" i="0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Endereço Real(A) &gt; Base(A) + Limite(A)</a:t>
            </a:r>
            <a:r>
              <a:rPr lang="pt-BR" sz="2000" i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br>
              <a:rPr lang="pt-BR" sz="2000" i="0" kern="0" dirty="0"/>
            </a:br>
            <a:r>
              <a:rPr lang="pt-BR" sz="2000" i="0" kern="0" dirty="0"/>
              <a:t>o Programa A invadiu o Espaço de Endereçamento do Programa B</a:t>
            </a:r>
          </a:p>
          <a:p>
            <a:pPr marL="457200" indent="-457200">
              <a:buFont typeface="Monotype Sorts" pitchFamily="2" charset="2"/>
              <a:buAutoNum type="arabicParenR"/>
            </a:pPr>
            <a:r>
              <a:rPr lang="pt-BR" sz="2000" i="0" kern="0" dirty="0"/>
              <a:t>Se </a:t>
            </a:r>
            <a:r>
              <a:rPr lang="pt-BR" sz="2000" i="0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Endereço Real(A) &lt; Base(A)</a:t>
            </a:r>
            <a:r>
              <a:rPr lang="pt-BR" sz="2000" i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lang="pt-BR" sz="2000" i="0" kern="0" dirty="0"/>
            </a:br>
            <a:r>
              <a:rPr lang="pt-BR" sz="2000" i="0" kern="0" dirty="0"/>
              <a:t>o Programa A invadiu o Espaço de Endereçamento do Sistema Operacional</a:t>
            </a: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7479C6D0-63B7-4BD6-A37A-70700CE2F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3043" y="1480751"/>
            <a:ext cx="9208957" cy="1945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Clr>
                <a:srgbClr val="00007F"/>
              </a:buClr>
              <a:buSzPct val="100000"/>
              <a:buNone/>
            </a:pPr>
            <a:r>
              <a:rPr lang="pt-BR" sz="2000" b="1" i="0" u="sng" kern="0" dirty="0">
                <a:solidFill>
                  <a:srgbClr val="FF0000"/>
                </a:solidFill>
              </a:rPr>
              <a:t>Proteção</a:t>
            </a:r>
            <a:r>
              <a:rPr lang="pt-BR" sz="2000" i="0" kern="0" dirty="0"/>
              <a:t>:</a:t>
            </a:r>
          </a:p>
          <a:p>
            <a:pPr>
              <a:buClr>
                <a:srgbClr val="00007F"/>
              </a:buClr>
              <a:buSzPct val="100000"/>
              <a:buFont typeface="Arial" panose="020B0604020202020204" pitchFamily="34" charset="0"/>
              <a:buChar char="•"/>
            </a:pPr>
            <a:r>
              <a:rPr lang="pt-BR" sz="2000" i="0" kern="0" dirty="0">
                <a:solidFill>
                  <a:srgbClr val="00007F"/>
                </a:solidFill>
              </a:rPr>
              <a:t>Caso o Endereço Real seja menor do que o Endereço Base ou maior do que o Base + Limite, o programa está acessando posições de memória fora do seu Espaço de Endereçamento.</a:t>
            </a:r>
          </a:p>
          <a:p>
            <a:pPr>
              <a:buClr>
                <a:srgbClr val="00007F"/>
              </a:buClr>
              <a:buSzPct val="100000"/>
              <a:buFont typeface="Arial" panose="020B0604020202020204" pitchFamily="34" charset="0"/>
              <a:buChar char="•"/>
            </a:pPr>
            <a:r>
              <a:rPr lang="pt-BR" sz="2000" i="0" kern="0" dirty="0">
                <a:solidFill>
                  <a:srgbClr val="00007F"/>
                </a:solidFill>
              </a:rPr>
              <a:t>Neste caso, a CPU gera uma “Exceção” que chama uma rotina do Sistema Operacional para encerrar o programa.</a:t>
            </a:r>
          </a:p>
        </p:txBody>
      </p:sp>
      <p:sp>
        <p:nvSpPr>
          <p:cNvPr id="27" name="Text Box 6">
            <a:extLst>
              <a:ext uri="{FF2B5EF4-FFF2-40B4-BE49-F238E27FC236}">
                <a16:creationId xmlns:a16="http://schemas.microsoft.com/office/drawing/2014/main" id="{F9EC0A0F-78C1-4DF4-AA48-B6AE632BC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8193" y="5849579"/>
            <a:ext cx="6764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rgbClr val="FF3300"/>
                </a:solidFill>
              </a:rPr>
              <a:t>Base(A)</a:t>
            </a:r>
            <a:endParaRPr lang="pt-BR" sz="1200" b="1" dirty="0">
              <a:solidFill>
                <a:srgbClr val="FF3300"/>
              </a:solidFill>
            </a:endParaRPr>
          </a:p>
        </p:txBody>
      </p:sp>
      <p:sp>
        <p:nvSpPr>
          <p:cNvPr id="28" name="Text Box 7">
            <a:extLst>
              <a:ext uri="{FF2B5EF4-FFF2-40B4-BE49-F238E27FC236}">
                <a16:creationId xmlns:a16="http://schemas.microsoft.com/office/drawing/2014/main" id="{E8C273EC-FB1E-4758-80BF-78302BBF3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116" y="4196838"/>
            <a:ext cx="7758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en-US" sz="1200" b="1" dirty="0" err="1">
                <a:solidFill>
                  <a:srgbClr val="00B050"/>
                </a:solidFill>
              </a:rPr>
              <a:t>Limite</a:t>
            </a:r>
            <a:r>
              <a:rPr lang="en-US" sz="1200" b="1" dirty="0">
                <a:solidFill>
                  <a:srgbClr val="00B050"/>
                </a:solidFill>
              </a:rPr>
              <a:t>(B)</a:t>
            </a:r>
            <a:endParaRPr lang="pt-BR" sz="1200" b="1" dirty="0">
              <a:solidFill>
                <a:srgbClr val="00B050"/>
              </a:solidFill>
            </a:endParaRPr>
          </a:p>
        </p:txBody>
      </p:sp>
      <p:sp>
        <p:nvSpPr>
          <p:cNvPr id="29" name="Text Box 8">
            <a:extLst>
              <a:ext uri="{FF2B5EF4-FFF2-40B4-BE49-F238E27FC236}">
                <a16:creationId xmlns:a16="http://schemas.microsoft.com/office/drawing/2014/main" id="{4DACBA36-42CD-4685-8AA7-E38BE04C6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117" y="5239668"/>
            <a:ext cx="7758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en-US" sz="1200" b="1" dirty="0" err="1">
                <a:solidFill>
                  <a:srgbClr val="FF3300"/>
                </a:solidFill>
              </a:rPr>
              <a:t>Limite</a:t>
            </a:r>
            <a:r>
              <a:rPr lang="en-US" sz="1200" b="1" dirty="0">
                <a:solidFill>
                  <a:srgbClr val="FF3300"/>
                </a:solidFill>
              </a:rPr>
              <a:t>(A)</a:t>
            </a:r>
            <a:endParaRPr lang="pt-BR" sz="1200" b="1" dirty="0">
              <a:solidFill>
                <a:srgbClr val="FF3300"/>
              </a:solidFill>
            </a:endParaRPr>
          </a:p>
        </p:txBody>
      </p:sp>
      <p:sp>
        <p:nvSpPr>
          <p:cNvPr id="30" name="Text Box 9">
            <a:extLst>
              <a:ext uri="{FF2B5EF4-FFF2-40B4-BE49-F238E27FC236}">
                <a16:creationId xmlns:a16="http://schemas.microsoft.com/office/drawing/2014/main" id="{D0A8894F-5219-4DE6-B112-CF7CD1CA1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967" y="4501663"/>
            <a:ext cx="5786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rgbClr val="00B050"/>
                </a:solidFill>
              </a:rPr>
              <a:t>Base(B)</a:t>
            </a:r>
            <a:endParaRPr lang="pt-BR" sz="1200" b="1" dirty="0">
              <a:solidFill>
                <a:srgbClr val="00B050"/>
              </a:solidFill>
            </a:endParaRPr>
          </a:p>
        </p:txBody>
      </p:sp>
      <p:sp>
        <p:nvSpPr>
          <p:cNvPr id="31" name="Line 10">
            <a:extLst>
              <a:ext uri="{FF2B5EF4-FFF2-40B4-BE49-F238E27FC236}">
                <a16:creationId xmlns:a16="http://schemas.microsoft.com/office/drawing/2014/main" id="{F4A6EF26-2662-4DE1-BBAB-1B15F7D470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98568" y="6081579"/>
            <a:ext cx="52685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Line 11">
            <a:extLst>
              <a:ext uri="{FF2B5EF4-FFF2-40B4-BE49-F238E27FC236}">
                <a16:creationId xmlns:a16="http://schemas.microsoft.com/office/drawing/2014/main" id="{45C91E2E-524B-4E63-B32C-EB503F3D7F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1037" y="4727555"/>
            <a:ext cx="526850" cy="0"/>
          </a:xfrm>
          <a:prstGeom prst="line">
            <a:avLst/>
          </a:prstGeom>
          <a:noFill/>
          <a:ln w="9525">
            <a:solidFill>
              <a:srgbClr val="66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33" name="AutoShape 12">
            <a:extLst>
              <a:ext uri="{FF2B5EF4-FFF2-40B4-BE49-F238E27FC236}">
                <a16:creationId xmlns:a16="http://schemas.microsoft.com/office/drawing/2014/main" id="{E6531891-E882-4835-A8E0-8800E40C0720}"/>
              </a:ext>
            </a:extLst>
          </p:cNvPr>
          <p:cNvSpPr>
            <a:spLocks/>
          </p:cNvSpPr>
          <p:nvPr/>
        </p:nvSpPr>
        <p:spPr bwMode="auto">
          <a:xfrm flipH="1">
            <a:off x="2621488" y="4746081"/>
            <a:ext cx="143529" cy="1245728"/>
          </a:xfrm>
          <a:prstGeom prst="leftBrace">
            <a:avLst>
              <a:gd name="adj1" fmla="val 57701"/>
              <a:gd name="adj2" fmla="val 50000"/>
            </a:avLst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AutoShape 13">
            <a:extLst>
              <a:ext uri="{FF2B5EF4-FFF2-40B4-BE49-F238E27FC236}">
                <a16:creationId xmlns:a16="http://schemas.microsoft.com/office/drawing/2014/main" id="{B79A2A56-5008-4886-8AAC-B37FC327F3F0}"/>
              </a:ext>
            </a:extLst>
          </p:cNvPr>
          <p:cNvSpPr>
            <a:spLocks/>
          </p:cNvSpPr>
          <p:nvPr/>
        </p:nvSpPr>
        <p:spPr bwMode="auto">
          <a:xfrm>
            <a:off x="2612361" y="4042175"/>
            <a:ext cx="130605" cy="623686"/>
          </a:xfrm>
          <a:prstGeom prst="rightBrace">
            <a:avLst>
              <a:gd name="adj1" fmla="val 37995"/>
              <a:gd name="adj2" fmla="val 50000"/>
            </a:avLst>
          </a:prstGeom>
          <a:noFill/>
          <a:ln w="9525">
            <a:solidFill>
              <a:srgbClr val="66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35" name="Retângulo 34">
            <a:extLst>
              <a:ext uri="{FF2B5EF4-FFF2-40B4-BE49-F238E27FC236}">
                <a16:creationId xmlns:a16="http://schemas.microsoft.com/office/drawing/2014/main" id="{42671FD8-632E-4AB6-AC4A-4350AD83BC3F}"/>
              </a:ext>
            </a:extLst>
          </p:cNvPr>
          <p:cNvSpPr/>
          <p:nvPr/>
        </p:nvSpPr>
        <p:spPr bwMode="auto">
          <a:xfrm>
            <a:off x="927676" y="4738248"/>
            <a:ext cx="1476000" cy="13424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600" b="0" i="0" u="none" strike="noStrike" cap="none" normalizeH="0" baseline="0" dirty="0">
                <a:ln>
                  <a:noFill/>
                </a:ln>
                <a:solidFill>
                  <a:srgbClr val="00007F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9D101600-B82A-41B8-964B-0810442495EE}"/>
              </a:ext>
            </a:extLst>
          </p:cNvPr>
          <p:cNvSpPr/>
          <p:nvPr/>
        </p:nvSpPr>
        <p:spPr bwMode="auto">
          <a:xfrm>
            <a:off x="927676" y="6084071"/>
            <a:ext cx="1476000" cy="46422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1600" i="0" dirty="0">
                <a:solidFill>
                  <a:srgbClr val="00007F"/>
                </a:solidFill>
                <a:latin typeface="Arial" charset="0"/>
              </a:rPr>
              <a:t>Sistema Operacional</a:t>
            </a:r>
            <a:endParaRPr kumimoji="0" lang="pt-BR" sz="1600" b="0" i="0" u="none" strike="noStrike" cap="none" normalizeH="0" baseline="0" dirty="0">
              <a:ln>
                <a:noFill/>
              </a:ln>
              <a:solidFill>
                <a:srgbClr val="00007F"/>
              </a:solidFill>
              <a:effectLst/>
              <a:latin typeface="Arial" charset="0"/>
            </a:endParaRPr>
          </a:p>
        </p:txBody>
      </p:sp>
      <p:sp>
        <p:nvSpPr>
          <p:cNvPr id="37" name="Retângulo 36">
            <a:extLst>
              <a:ext uri="{FF2B5EF4-FFF2-40B4-BE49-F238E27FC236}">
                <a16:creationId xmlns:a16="http://schemas.microsoft.com/office/drawing/2014/main" id="{3E3F9580-3730-440B-BFED-FE82DAD1007F}"/>
              </a:ext>
            </a:extLst>
          </p:cNvPr>
          <p:cNvSpPr/>
          <p:nvPr/>
        </p:nvSpPr>
        <p:spPr bwMode="auto">
          <a:xfrm>
            <a:off x="927676" y="4020120"/>
            <a:ext cx="1476000" cy="7046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600" i="0" dirty="0">
                <a:solidFill>
                  <a:srgbClr val="00B050"/>
                </a:solidFill>
                <a:latin typeface="Arial" charset="0"/>
              </a:rPr>
              <a:t>B</a:t>
            </a:r>
            <a:endParaRPr kumimoji="0" lang="pt-BR" sz="16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38" name="Retângulo 37">
            <a:extLst>
              <a:ext uri="{FF2B5EF4-FFF2-40B4-BE49-F238E27FC236}">
                <a16:creationId xmlns:a16="http://schemas.microsoft.com/office/drawing/2014/main" id="{7B9DA4E6-F345-4BF8-97A6-569D2DBDEC3A}"/>
              </a:ext>
            </a:extLst>
          </p:cNvPr>
          <p:cNvSpPr/>
          <p:nvPr/>
        </p:nvSpPr>
        <p:spPr bwMode="auto">
          <a:xfrm>
            <a:off x="927676" y="3429000"/>
            <a:ext cx="1476000" cy="577639"/>
          </a:xfrm>
          <a:prstGeom prst="rect">
            <a:avLst/>
          </a:prstGeom>
          <a:pattFill prst="wdUpDiag">
            <a:fgClr>
              <a:srgbClr val="00007F"/>
            </a:fgClr>
            <a:bgClr>
              <a:schemeClr val="bg1"/>
            </a:bgClr>
          </a:patt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0" u="none" strike="noStrike" cap="none" normalizeH="0" baseline="0" dirty="0">
              <a:ln>
                <a:noFill/>
              </a:ln>
              <a:solidFill>
                <a:srgbClr val="00007F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577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95BBD5-9492-4F5D-8402-059D12E07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Vocês já viram essa mensagem?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E289205-FB7E-4F2E-ADB7-5E5AD4472A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942" y="1508733"/>
            <a:ext cx="10838331" cy="4566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36216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51" y="93663"/>
            <a:ext cx="11446933" cy="1315412"/>
          </a:xfrm>
        </p:spPr>
        <p:txBody>
          <a:bodyPr/>
          <a:lstStyle/>
          <a:p>
            <a:pPr>
              <a:defRPr/>
            </a:pPr>
            <a:r>
              <a:rPr lang="pt-BR" sz="2800" dirty="0">
                <a:solidFill>
                  <a:schemeClr val="tx1"/>
                </a:solidFill>
              </a:rPr>
              <a:t>Ambiente </a:t>
            </a:r>
            <a:r>
              <a:rPr lang="pt-BR" sz="2800" dirty="0" err="1">
                <a:solidFill>
                  <a:schemeClr val="tx1"/>
                </a:solidFill>
              </a:rPr>
              <a:t>Multiprocesso</a:t>
            </a:r>
            <a:br>
              <a:rPr lang="en-US" dirty="0"/>
            </a:br>
            <a:r>
              <a:rPr lang="en-US" sz="4400" dirty="0" err="1"/>
              <a:t>Alocação</a:t>
            </a:r>
            <a:r>
              <a:rPr lang="en-US" sz="4400" dirty="0"/>
              <a:t> de </a:t>
            </a:r>
            <a:r>
              <a:rPr lang="en-US" sz="4400" dirty="0" err="1"/>
              <a:t>Espaço</a:t>
            </a:r>
            <a:r>
              <a:rPr lang="en-US" sz="4400" dirty="0"/>
              <a:t> Extra</a:t>
            </a:r>
            <a:endParaRPr lang="en-US" dirty="0"/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03720464-6B78-4806-BBA1-0FB6EAC32E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2356" y="2740772"/>
            <a:ext cx="12987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 err="1">
                <a:solidFill>
                  <a:srgbClr val="00B050"/>
                </a:solidFill>
              </a:rPr>
              <a:t>Espaço</a:t>
            </a:r>
            <a:r>
              <a:rPr lang="en-US" sz="1400" b="1" dirty="0">
                <a:solidFill>
                  <a:srgbClr val="00B050"/>
                </a:solidFill>
              </a:rPr>
              <a:t> para </a:t>
            </a:r>
            <a:br>
              <a:rPr lang="en-US" sz="1400" b="1" dirty="0">
                <a:solidFill>
                  <a:srgbClr val="00B050"/>
                </a:solidFill>
              </a:rPr>
            </a:br>
            <a:r>
              <a:rPr lang="en-US" sz="1400" b="1" dirty="0" err="1">
                <a:solidFill>
                  <a:srgbClr val="00B050"/>
                </a:solidFill>
              </a:rPr>
              <a:t>crescimento</a:t>
            </a:r>
            <a:endParaRPr lang="pt-BR" sz="1400" b="1" dirty="0">
              <a:solidFill>
                <a:srgbClr val="00B050"/>
              </a:solidFill>
            </a:endParaRP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B2370ABF-12ED-40ED-BF57-8400731CC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2356" y="4281153"/>
            <a:ext cx="126989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 err="1">
                <a:solidFill>
                  <a:srgbClr val="FF3300"/>
                </a:solidFill>
              </a:rPr>
              <a:t>Espaço</a:t>
            </a:r>
            <a:r>
              <a:rPr lang="en-US" sz="1400" b="1" dirty="0">
                <a:solidFill>
                  <a:srgbClr val="FF3300"/>
                </a:solidFill>
              </a:rPr>
              <a:t> para</a:t>
            </a:r>
            <a:br>
              <a:rPr lang="en-US" sz="1400" b="1" dirty="0">
                <a:solidFill>
                  <a:srgbClr val="FF3300"/>
                </a:solidFill>
              </a:rPr>
            </a:br>
            <a:r>
              <a:rPr lang="en-US" sz="1400" b="1" dirty="0" err="1">
                <a:solidFill>
                  <a:srgbClr val="FF3300"/>
                </a:solidFill>
              </a:rPr>
              <a:t>Crescimento</a:t>
            </a:r>
            <a:endParaRPr lang="pt-BR" sz="1400" b="1" dirty="0">
              <a:solidFill>
                <a:srgbClr val="FF3300"/>
              </a:solidFill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E0134D9-B6C7-46D7-8CC2-D88975296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3495" y="2315238"/>
            <a:ext cx="7949784" cy="1945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rgbClr val="00007F"/>
              </a:buClr>
              <a:buSzPct val="100000"/>
              <a:buFont typeface="Arial" panose="020B0604020202020204" pitchFamily="34" charset="0"/>
              <a:buChar char="•"/>
            </a:pPr>
            <a:r>
              <a:rPr lang="pt-BR" sz="2000" i="0" kern="0" dirty="0">
                <a:solidFill>
                  <a:srgbClr val="00007F"/>
                </a:solidFill>
              </a:rPr>
              <a:t>O compilador reserva um espaço livre entre a área de dados (variáveis, </a:t>
            </a:r>
            <a:r>
              <a:rPr lang="pt-BR" sz="2000" i="0" kern="0" dirty="0" err="1">
                <a:solidFill>
                  <a:srgbClr val="00007F"/>
                </a:solidFill>
              </a:rPr>
              <a:t>arrays</a:t>
            </a:r>
            <a:r>
              <a:rPr lang="pt-BR" sz="2000" i="0" kern="0" dirty="0">
                <a:solidFill>
                  <a:srgbClr val="00007F"/>
                </a:solidFill>
              </a:rPr>
              <a:t>, etc.) e a pilha do programa, de modo que estes espaços possam crescer. </a:t>
            </a:r>
          </a:p>
          <a:p>
            <a:pPr>
              <a:buClr>
                <a:srgbClr val="00007F"/>
              </a:buClr>
              <a:buSzPct val="100000"/>
              <a:buFont typeface="Arial" panose="020B0604020202020204" pitchFamily="34" charset="0"/>
              <a:buChar char="•"/>
            </a:pPr>
            <a:r>
              <a:rPr lang="pt-BR" sz="2000" i="0" kern="0" dirty="0">
                <a:solidFill>
                  <a:srgbClr val="00007F"/>
                </a:solidFill>
              </a:rPr>
              <a:t>Caso seja necessário mais espaço do que o disponível, o programa deve solicitar ao Sistema Operacional. </a:t>
            </a:r>
          </a:p>
          <a:p>
            <a:pPr>
              <a:buClr>
                <a:srgbClr val="00007F"/>
              </a:buClr>
              <a:buSzPct val="100000"/>
              <a:buFont typeface="Arial" panose="020B0604020202020204" pitchFamily="34" charset="0"/>
              <a:buChar char="•"/>
            </a:pPr>
            <a:r>
              <a:rPr lang="pt-BR" sz="2000" i="0" kern="0" dirty="0">
                <a:solidFill>
                  <a:srgbClr val="00007F"/>
                </a:solidFill>
              </a:rPr>
              <a:t>Este problema é resolvido por meio de paginação e segmentação, que são técnicas que veremos mais adiante.</a:t>
            </a: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DD3470DE-AB74-4B7B-A239-95B363FDA07B}"/>
              </a:ext>
            </a:extLst>
          </p:cNvPr>
          <p:cNvSpPr/>
          <p:nvPr/>
        </p:nvSpPr>
        <p:spPr bwMode="auto">
          <a:xfrm>
            <a:off x="742951" y="5520653"/>
            <a:ext cx="1476000" cy="46422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1600" i="0" dirty="0">
                <a:solidFill>
                  <a:srgbClr val="00007F"/>
                </a:solidFill>
                <a:latin typeface="Arial" charset="0"/>
              </a:rPr>
              <a:t>Sistema Operacional</a:t>
            </a:r>
            <a:endParaRPr kumimoji="0" lang="pt-BR" sz="1600" b="0" i="0" u="none" strike="noStrike" cap="none" normalizeH="0" baseline="0" dirty="0">
              <a:ln>
                <a:noFill/>
              </a:ln>
              <a:solidFill>
                <a:srgbClr val="00007F"/>
              </a:solidFill>
              <a:effectLst/>
              <a:latin typeface="Arial" charset="0"/>
            </a:endParaRPr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A10584B5-B83F-43C6-852C-9E8BF28972DD}"/>
              </a:ext>
            </a:extLst>
          </p:cNvPr>
          <p:cNvSpPr/>
          <p:nvPr/>
        </p:nvSpPr>
        <p:spPr bwMode="auto">
          <a:xfrm>
            <a:off x="742951" y="2403756"/>
            <a:ext cx="1476000" cy="31160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600" i="0" dirty="0">
                <a:solidFill>
                  <a:srgbClr val="00007F"/>
                </a:solidFill>
                <a:latin typeface="Arial" charset="0"/>
              </a:rPr>
              <a:t>     </a:t>
            </a:r>
            <a:r>
              <a:rPr lang="pt-BR" sz="1600" i="0" dirty="0">
                <a:solidFill>
                  <a:srgbClr val="00B050"/>
                </a:solidFill>
                <a:latin typeface="Arial" charset="0"/>
              </a:rPr>
              <a:t>B - Pilha</a:t>
            </a:r>
            <a:endParaRPr kumimoji="0" lang="pt-BR" sz="16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B93FBF66-D021-46EC-B120-CCA5A93606F6}"/>
              </a:ext>
            </a:extLst>
          </p:cNvPr>
          <p:cNvSpPr/>
          <p:nvPr/>
        </p:nvSpPr>
        <p:spPr bwMode="auto">
          <a:xfrm>
            <a:off x="742951" y="1812636"/>
            <a:ext cx="1476000" cy="577639"/>
          </a:xfrm>
          <a:prstGeom prst="rect">
            <a:avLst/>
          </a:prstGeom>
          <a:pattFill prst="wdUpDiag">
            <a:fgClr>
              <a:srgbClr val="00007F"/>
            </a:fgClr>
            <a:bgClr>
              <a:schemeClr val="bg1"/>
            </a:bgClr>
          </a:patt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0" u="none" strike="noStrike" cap="none" normalizeH="0" baseline="0" dirty="0">
              <a:ln>
                <a:noFill/>
              </a:ln>
              <a:solidFill>
                <a:srgbClr val="00007F"/>
              </a:solidFill>
              <a:effectLst/>
              <a:latin typeface="Arial" charset="0"/>
            </a:endParaRP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997A5083-E3F4-496D-8FC4-B81AF8A7136B}"/>
              </a:ext>
            </a:extLst>
          </p:cNvPr>
          <p:cNvSpPr/>
          <p:nvPr/>
        </p:nvSpPr>
        <p:spPr bwMode="auto">
          <a:xfrm>
            <a:off x="742951" y="3179588"/>
            <a:ext cx="1476000" cy="39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pt-BR" sz="1600" i="0" dirty="0">
                <a:solidFill>
                  <a:srgbClr val="00B050"/>
                </a:solidFill>
                <a:latin typeface="Arial" charset="0"/>
              </a:rPr>
              <a:t>     B - Dados</a:t>
            </a:r>
            <a:endParaRPr kumimoji="0" lang="pt-BR" sz="1600" b="0" i="0" u="none" strike="noStrike" cap="none" normalizeH="0" baseline="0" dirty="0">
              <a:ln>
                <a:noFill/>
              </a:ln>
              <a:solidFill>
                <a:srgbClr val="00007F"/>
              </a:solidFill>
              <a:effectLst/>
              <a:latin typeface="Arial" charset="0"/>
            </a:endParaRPr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CB770209-F8FC-454E-9FA8-8BDD0A3BBF5F}"/>
              </a:ext>
            </a:extLst>
          </p:cNvPr>
          <p:cNvSpPr/>
          <p:nvPr/>
        </p:nvSpPr>
        <p:spPr bwMode="auto">
          <a:xfrm>
            <a:off x="742951" y="2724261"/>
            <a:ext cx="1476000" cy="45749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4E0677AC-6983-437B-B408-4B5F405A0F6C}"/>
              </a:ext>
            </a:extLst>
          </p:cNvPr>
          <p:cNvSpPr/>
          <p:nvPr/>
        </p:nvSpPr>
        <p:spPr bwMode="auto">
          <a:xfrm>
            <a:off x="742951" y="3567504"/>
            <a:ext cx="1476000" cy="39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600" i="0" dirty="0">
                <a:solidFill>
                  <a:srgbClr val="00007F"/>
                </a:solidFill>
                <a:latin typeface="Arial" charset="0"/>
              </a:rPr>
              <a:t>     </a:t>
            </a:r>
            <a:r>
              <a:rPr lang="pt-BR" sz="1600" i="0" dirty="0">
                <a:solidFill>
                  <a:srgbClr val="00B050"/>
                </a:solidFill>
                <a:latin typeface="Arial" charset="0"/>
              </a:rPr>
              <a:t>B - Código</a:t>
            </a:r>
            <a:endParaRPr kumimoji="0" lang="pt-BR" sz="16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75E03522-ACF6-4D7F-81BA-1A1AEBD63F75}"/>
              </a:ext>
            </a:extLst>
          </p:cNvPr>
          <p:cNvSpPr/>
          <p:nvPr/>
        </p:nvSpPr>
        <p:spPr bwMode="auto">
          <a:xfrm>
            <a:off x="742951" y="3966825"/>
            <a:ext cx="1476000" cy="29436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600" i="0" dirty="0">
                <a:solidFill>
                  <a:srgbClr val="00007F"/>
                </a:solidFill>
                <a:latin typeface="Arial" charset="0"/>
              </a:rPr>
              <a:t>     </a:t>
            </a:r>
            <a:r>
              <a:rPr lang="pt-BR" sz="1600" i="0" dirty="0">
                <a:solidFill>
                  <a:srgbClr val="FF0000"/>
                </a:solidFill>
                <a:latin typeface="Arial" charset="0"/>
              </a:rPr>
              <a:t>A - Pilha</a:t>
            </a:r>
            <a:endParaRPr kumimoji="0" lang="pt-BR" sz="1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7EF8B230-FF9C-4203-8F41-AB38DE5D20CA}"/>
              </a:ext>
            </a:extLst>
          </p:cNvPr>
          <p:cNvSpPr/>
          <p:nvPr/>
        </p:nvSpPr>
        <p:spPr bwMode="auto">
          <a:xfrm>
            <a:off x="742951" y="4742657"/>
            <a:ext cx="1476000" cy="39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pt-BR" sz="1600" i="0" dirty="0">
                <a:solidFill>
                  <a:srgbClr val="00007F"/>
                </a:solidFill>
                <a:latin typeface="Arial" charset="0"/>
              </a:rPr>
              <a:t>     </a:t>
            </a:r>
            <a:r>
              <a:rPr lang="pt-BR" sz="1600" i="0" dirty="0">
                <a:solidFill>
                  <a:srgbClr val="FF0000"/>
                </a:solidFill>
                <a:latin typeface="Arial" charset="0"/>
              </a:rPr>
              <a:t>A - Dados</a:t>
            </a:r>
            <a:endParaRPr kumimoji="0" lang="pt-BR" sz="1600" b="0" i="0" u="none" strike="noStrike" cap="none" normalizeH="0" baseline="0" dirty="0">
              <a:ln>
                <a:noFill/>
              </a:ln>
              <a:solidFill>
                <a:srgbClr val="00007F"/>
              </a:solidFill>
              <a:effectLst/>
              <a:latin typeface="Arial" charset="0"/>
            </a:endParaRPr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26EE2A9A-D3A7-4506-90EA-F8461E92D57E}"/>
              </a:ext>
            </a:extLst>
          </p:cNvPr>
          <p:cNvSpPr/>
          <p:nvPr/>
        </p:nvSpPr>
        <p:spPr bwMode="auto">
          <a:xfrm>
            <a:off x="742951" y="4261185"/>
            <a:ext cx="1476000" cy="48363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7383E955-3C42-4FC2-A65F-82D77CFB829F}"/>
              </a:ext>
            </a:extLst>
          </p:cNvPr>
          <p:cNvSpPr/>
          <p:nvPr/>
        </p:nvSpPr>
        <p:spPr bwMode="auto">
          <a:xfrm>
            <a:off x="742951" y="5130573"/>
            <a:ext cx="1476000" cy="39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600" i="0" dirty="0">
                <a:solidFill>
                  <a:srgbClr val="00007F"/>
                </a:solidFill>
                <a:latin typeface="Arial" charset="0"/>
              </a:rPr>
              <a:t>     </a:t>
            </a:r>
            <a:r>
              <a:rPr lang="pt-BR" sz="1600" i="0" dirty="0">
                <a:solidFill>
                  <a:srgbClr val="FF0000"/>
                </a:solidFill>
                <a:latin typeface="Arial" charset="0"/>
              </a:rPr>
              <a:t>A - Código</a:t>
            </a:r>
            <a:endParaRPr kumimoji="0" lang="pt-BR" sz="1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32" name="AutoShape 12">
            <a:extLst>
              <a:ext uri="{FF2B5EF4-FFF2-40B4-BE49-F238E27FC236}">
                <a16:creationId xmlns:a16="http://schemas.microsoft.com/office/drawing/2014/main" id="{5C7B0648-3CEA-4DD6-87E7-F2B98C7EFA96}"/>
              </a:ext>
            </a:extLst>
          </p:cNvPr>
          <p:cNvSpPr>
            <a:spLocks/>
          </p:cNvSpPr>
          <p:nvPr/>
        </p:nvSpPr>
        <p:spPr bwMode="auto">
          <a:xfrm flipH="1">
            <a:off x="2290617" y="4259021"/>
            <a:ext cx="133267" cy="483636"/>
          </a:xfrm>
          <a:prstGeom prst="leftBrace">
            <a:avLst>
              <a:gd name="adj1" fmla="val 57701"/>
              <a:gd name="adj2" fmla="val 50000"/>
            </a:avLst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AutoShape 13">
            <a:extLst>
              <a:ext uri="{FF2B5EF4-FFF2-40B4-BE49-F238E27FC236}">
                <a16:creationId xmlns:a16="http://schemas.microsoft.com/office/drawing/2014/main" id="{66EE1EFD-AC1F-41EE-95F8-F1869D60F664}"/>
              </a:ext>
            </a:extLst>
          </p:cNvPr>
          <p:cNvSpPr>
            <a:spLocks/>
          </p:cNvSpPr>
          <p:nvPr/>
        </p:nvSpPr>
        <p:spPr bwMode="auto">
          <a:xfrm>
            <a:off x="2280362" y="2724261"/>
            <a:ext cx="133266" cy="451536"/>
          </a:xfrm>
          <a:prstGeom prst="rightBrace">
            <a:avLst>
              <a:gd name="adj1" fmla="val 37995"/>
              <a:gd name="adj2" fmla="val 50000"/>
            </a:avLst>
          </a:prstGeom>
          <a:noFill/>
          <a:ln w="9525">
            <a:solidFill>
              <a:srgbClr val="66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B050"/>
              </a:solidFill>
            </a:endParaRPr>
          </a:p>
        </p:txBody>
      </p:sp>
      <p:cxnSp>
        <p:nvCxnSpPr>
          <p:cNvPr id="4" name="Conector de Seta Reta 3">
            <a:extLst>
              <a:ext uri="{FF2B5EF4-FFF2-40B4-BE49-F238E27FC236}">
                <a16:creationId xmlns:a16="http://schemas.microsoft.com/office/drawing/2014/main" id="{8EB5347D-E43E-4EAD-9405-777EBE9E2CD4}"/>
              </a:ext>
            </a:extLst>
          </p:cNvPr>
          <p:cNvCxnSpPr/>
          <p:nvPr/>
        </p:nvCxnSpPr>
        <p:spPr bwMode="auto">
          <a:xfrm>
            <a:off x="1722582" y="2746604"/>
            <a:ext cx="0" cy="189509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Conector de Seta Reta 33">
            <a:extLst>
              <a:ext uri="{FF2B5EF4-FFF2-40B4-BE49-F238E27FC236}">
                <a16:creationId xmlns:a16="http://schemas.microsoft.com/office/drawing/2014/main" id="{58016E3F-1B4B-4D64-AD53-56BEE8EFA4A3}"/>
              </a:ext>
            </a:extLst>
          </p:cNvPr>
          <p:cNvCxnSpPr/>
          <p:nvPr/>
        </p:nvCxnSpPr>
        <p:spPr bwMode="auto">
          <a:xfrm>
            <a:off x="1722582" y="4262681"/>
            <a:ext cx="0" cy="189509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5" name="Conector de Seta Reta 34">
            <a:extLst>
              <a:ext uri="{FF2B5EF4-FFF2-40B4-BE49-F238E27FC236}">
                <a16:creationId xmlns:a16="http://schemas.microsoft.com/office/drawing/2014/main" id="{B88F19FF-7873-491C-BA8C-8082A3C06598}"/>
              </a:ext>
            </a:extLst>
          </p:cNvPr>
          <p:cNvCxnSpPr>
            <a:cxnSpLocks/>
          </p:cNvCxnSpPr>
          <p:nvPr/>
        </p:nvCxnSpPr>
        <p:spPr bwMode="auto">
          <a:xfrm flipV="1">
            <a:off x="1722582" y="4553148"/>
            <a:ext cx="0" cy="189509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Conector de Seta Reta 35">
            <a:extLst>
              <a:ext uri="{FF2B5EF4-FFF2-40B4-BE49-F238E27FC236}">
                <a16:creationId xmlns:a16="http://schemas.microsoft.com/office/drawing/2014/main" id="{94BD2E69-B5C9-4AF0-B3A3-D6E01A03E8B0}"/>
              </a:ext>
            </a:extLst>
          </p:cNvPr>
          <p:cNvCxnSpPr>
            <a:cxnSpLocks/>
          </p:cNvCxnSpPr>
          <p:nvPr/>
        </p:nvCxnSpPr>
        <p:spPr bwMode="auto">
          <a:xfrm flipV="1">
            <a:off x="1722582" y="2986288"/>
            <a:ext cx="0" cy="189509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554979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/>
              <a:t>Swapping: </a:t>
            </a:r>
            <a:r>
              <a:rPr lang="en-US" sz="2800" dirty="0" err="1"/>
              <a:t>Troca</a:t>
            </a:r>
            <a:r>
              <a:rPr lang="en-US" sz="2800" dirty="0"/>
              <a:t> de </a:t>
            </a:r>
            <a:r>
              <a:rPr lang="en-US" sz="2800" dirty="0" err="1"/>
              <a:t>Processos</a:t>
            </a:r>
            <a:endParaRPr lang="en-US" sz="28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54439" y="5019675"/>
            <a:ext cx="11337561" cy="82648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err="1"/>
              <a:t>Alterações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alocação</a:t>
            </a:r>
            <a:r>
              <a:rPr lang="en-US" sz="2000" dirty="0"/>
              <a:t> de </a:t>
            </a:r>
            <a:r>
              <a:rPr lang="en-US" sz="2000" dirty="0" err="1"/>
              <a:t>memória</a:t>
            </a:r>
            <a:r>
              <a:rPr lang="en-US" sz="2000" dirty="0"/>
              <a:t> à </a:t>
            </a:r>
            <a:r>
              <a:rPr lang="en-US" sz="2000" dirty="0" err="1"/>
              <a:t>medida</a:t>
            </a:r>
            <a:r>
              <a:rPr lang="en-US" sz="2000" dirty="0"/>
              <a:t> que </a:t>
            </a:r>
            <a:r>
              <a:rPr lang="en-US" sz="2000" dirty="0" err="1"/>
              <a:t>processos</a:t>
            </a:r>
            <a:r>
              <a:rPr lang="en-US" sz="2000" dirty="0"/>
              <a:t> </a:t>
            </a:r>
            <a:r>
              <a:rPr lang="en-US" sz="2000" dirty="0" err="1"/>
              <a:t>entram</a:t>
            </a:r>
            <a:r>
              <a:rPr lang="en-US" sz="2000" dirty="0"/>
              <a:t> e </a:t>
            </a:r>
            <a:r>
              <a:rPr lang="en-US" sz="2000" dirty="0" err="1"/>
              <a:t>saem</a:t>
            </a:r>
            <a:r>
              <a:rPr lang="en-US" sz="2000" dirty="0"/>
              <a:t> da </a:t>
            </a:r>
            <a:r>
              <a:rPr lang="en-US" sz="2000" dirty="0" err="1"/>
              <a:t>memória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 err="1"/>
              <a:t>Regiões</a:t>
            </a:r>
            <a:r>
              <a:rPr lang="en-US" sz="2000" dirty="0"/>
              <a:t> </a:t>
            </a:r>
            <a:r>
              <a:rPr lang="en-US" sz="2000" dirty="0" err="1"/>
              <a:t>sombreadas</a:t>
            </a:r>
            <a:r>
              <a:rPr lang="en-US" sz="2000" dirty="0"/>
              <a:t> </a:t>
            </a:r>
            <a:r>
              <a:rPr lang="en-US" sz="2000" dirty="0" err="1"/>
              <a:t>correspondem</a:t>
            </a:r>
            <a:r>
              <a:rPr lang="en-US" sz="2000" dirty="0"/>
              <a:t> a </a:t>
            </a:r>
            <a:r>
              <a:rPr lang="en-US" sz="2000" dirty="0" err="1"/>
              <a:t>regiões</a:t>
            </a:r>
            <a:r>
              <a:rPr lang="en-US" sz="2000" dirty="0"/>
              <a:t> de </a:t>
            </a:r>
            <a:r>
              <a:rPr lang="en-US" sz="2000" dirty="0" err="1"/>
              <a:t>memória</a:t>
            </a:r>
            <a:r>
              <a:rPr lang="en-US" sz="2000" dirty="0"/>
              <a:t> </a:t>
            </a:r>
            <a:r>
              <a:rPr lang="en-US" sz="2000" dirty="0" err="1"/>
              <a:t>não</a:t>
            </a:r>
            <a:r>
              <a:rPr lang="en-US" sz="2000" dirty="0"/>
              <a:t> </a:t>
            </a:r>
            <a:r>
              <a:rPr lang="en-US" sz="2000" dirty="0" err="1"/>
              <a:t>utilizadas</a:t>
            </a:r>
            <a:r>
              <a:rPr lang="en-US" sz="2000" dirty="0"/>
              <a:t> </a:t>
            </a:r>
            <a:r>
              <a:rPr lang="en-US" sz="2000" dirty="0" err="1"/>
              <a:t>naquele</a:t>
            </a:r>
            <a:r>
              <a:rPr lang="en-US" sz="2000" dirty="0"/>
              <a:t> </a:t>
            </a:r>
            <a:r>
              <a:rPr lang="en-US" sz="2000" dirty="0" err="1"/>
              <a:t>instante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 err="1"/>
              <a:t>Os</a:t>
            </a:r>
            <a:r>
              <a:rPr lang="en-US" sz="2000" dirty="0"/>
              <a:t> </a:t>
            </a:r>
            <a:r>
              <a:rPr lang="en-US" sz="2000" dirty="0" err="1"/>
              <a:t>valores</a:t>
            </a:r>
            <a:r>
              <a:rPr lang="en-US" sz="2000" dirty="0"/>
              <a:t> Base de </a:t>
            </a:r>
            <a:r>
              <a:rPr lang="en-US" sz="2000" dirty="0" err="1"/>
              <a:t>cada</a:t>
            </a:r>
            <a:r>
              <a:rPr lang="en-US" sz="2000" dirty="0"/>
              <a:t> </a:t>
            </a:r>
            <a:r>
              <a:rPr lang="en-US" sz="2000" dirty="0" err="1"/>
              <a:t>processo</a:t>
            </a:r>
            <a:r>
              <a:rPr lang="en-US" sz="2000" dirty="0"/>
              <a:t> </a:t>
            </a:r>
            <a:r>
              <a:rPr lang="en-US" sz="2000" dirty="0" err="1"/>
              <a:t>são</a:t>
            </a:r>
            <a:r>
              <a:rPr lang="en-US" sz="2000" dirty="0"/>
              <a:t> </a:t>
            </a:r>
            <a:r>
              <a:rPr lang="en-US" sz="2000" dirty="0" err="1"/>
              <a:t>alterados</a:t>
            </a:r>
            <a:r>
              <a:rPr lang="en-US" sz="2000" dirty="0"/>
              <a:t> à </a:t>
            </a:r>
            <a:r>
              <a:rPr lang="en-US" sz="2000" dirty="0" err="1"/>
              <a:t>medida</a:t>
            </a:r>
            <a:r>
              <a:rPr lang="en-US" sz="2000" dirty="0"/>
              <a:t> que </a:t>
            </a:r>
            <a:r>
              <a:rPr lang="en-US" sz="2000" dirty="0" err="1"/>
              <a:t>são</a:t>
            </a:r>
            <a:r>
              <a:rPr lang="en-US" sz="2000" dirty="0"/>
              <a:t> </a:t>
            </a:r>
            <a:r>
              <a:rPr lang="en-US" sz="2000" dirty="0" err="1"/>
              <a:t>relocados</a:t>
            </a:r>
            <a:r>
              <a:rPr lang="en-US" sz="2000" dirty="0"/>
              <a:t>.</a:t>
            </a:r>
          </a:p>
        </p:txBody>
      </p:sp>
      <p:pic>
        <p:nvPicPr>
          <p:cNvPr id="13316" name="Picture 4" descr="4_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78014" y="1196975"/>
            <a:ext cx="8435975" cy="364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6">
            <a:extLst>
              <a:ext uri="{FF2B5EF4-FFF2-40B4-BE49-F238E27FC236}">
                <a16:creationId xmlns:a16="http://schemas.microsoft.com/office/drawing/2014/main" id="{A6760301-0525-4DCC-83DB-713315D67830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02350" y="3790655"/>
            <a:ext cx="6764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rgbClr val="FF3300"/>
                </a:solidFill>
              </a:rPr>
              <a:t>Base(A)</a:t>
            </a:r>
            <a:endParaRPr lang="pt-BR" sz="1200" b="1" dirty="0">
              <a:solidFill>
                <a:srgbClr val="FF3300"/>
              </a:solidFill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7848A7FB-3366-4104-B04A-06D7B5614B50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54439" y="3424756"/>
            <a:ext cx="7758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en-US" sz="1200" b="1" dirty="0" err="1">
                <a:solidFill>
                  <a:srgbClr val="FF3300"/>
                </a:solidFill>
              </a:rPr>
              <a:t>Limite</a:t>
            </a:r>
            <a:r>
              <a:rPr lang="en-US" sz="1200" b="1" dirty="0">
                <a:solidFill>
                  <a:srgbClr val="FF3300"/>
                </a:solidFill>
              </a:rPr>
              <a:t>(A)</a:t>
            </a:r>
            <a:endParaRPr lang="pt-BR" sz="1200" b="1" dirty="0">
              <a:solidFill>
                <a:srgbClr val="FF3300"/>
              </a:solidFill>
            </a:endParaRPr>
          </a:p>
        </p:txBody>
      </p:sp>
      <p:sp>
        <p:nvSpPr>
          <p:cNvPr id="7" name="Line 10">
            <a:extLst>
              <a:ext uri="{FF2B5EF4-FFF2-40B4-BE49-F238E27FC236}">
                <a16:creationId xmlns:a16="http://schemas.microsoft.com/office/drawing/2014/main" id="{E902D71B-9114-4D81-AEC2-9EF5A8CD757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09728" y="4037358"/>
            <a:ext cx="52685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AutoShape 12">
            <a:extLst>
              <a:ext uri="{FF2B5EF4-FFF2-40B4-BE49-F238E27FC236}">
                <a16:creationId xmlns:a16="http://schemas.microsoft.com/office/drawing/2014/main" id="{DEAD21B2-CFAE-4A69-921B-CC624DFDD73B}"/>
              </a:ext>
            </a:extLst>
          </p:cNvPr>
          <p:cNvSpPr>
            <a:spLocks/>
          </p:cNvSpPr>
          <p:nvPr/>
        </p:nvSpPr>
        <p:spPr bwMode="auto">
          <a:xfrm>
            <a:off x="1647962" y="3121890"/>
            <a:ext cx="177266" cy="884449"/>
          </a:xfrm>
          <a:prstGeom prst="leftBrace">
            <a:avLst>
              <a:gd name="adj1" fmla="val 57701"/>
              <a:gd name="adj2" fmla="val 50000"/>
            </a:avLst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00EA5668-2E06-4D30-8D6F-8EC666687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6746" y="3362409"/>
            <a:ext cx="6764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rgbClr val="FF3300"/>
                </a:solidFill>
              </a:rPr>
              <a:t>Base(A)</a:t>
            </a:r>
            <a:endParaRPr lang="pt-BR" sz="1200" b="1" dirty="0">
              <a:solidFill>
                <a:srgbClr val="FF3300"/>
              </a:solidFill>
            </a:endParaRPr>
          </a:p>
        </p:txBody>
      </p:sp>
      <p:sp>
        <p:nvSpPr>
          <p:cNvPr id="11" name="Text Box 8">
            <a:extLst>
              <a:ext uri="{FF2B5EF4-FFF2-40B4-BE49-F238E27FC236}">
                <a16:creationId xmlns:a16="http://schemas.microsoft.com/office/drawing/2014/main" id="{0E9AE6B0-DAAF-423E-9FF8-54E4C2F6E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8235" y="2982531"/>
            <a:ext cx="7758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en-US" sz="1200" b="1" dirty="0" err="1">
                <a:solidFill>
                  <a:srgbClr val="FF3300"/>
                </a:solidFill>
              </a:rPr>
              <a:t>Limite</a:t>
            </a:r>
            <a:r>
              <a:rPr lang="en-US" sz="1200" b="1" dirty="0">
                <a:solidFill>
                  <a:srgbClr val="FF3300"/>
                </a:solidFill>
              </a:rPr>
              <a:t>(A)</a:t>
            </a:r>
            <a:endParaRPr lang="pt-BR" sz="1200" b="1" dirty="0">
              <a:solidFill>
                <a:srgbClr val="FF3300"/>
              </a:solidFill>
            </a:endParaRPr>
          </a:p>
        </p:txBody>
      </p:sp>
      <p:sp>
        <p:nvSpPr>
          <p:cNvPr id="12" name="Line 10">
            <a:extLst>
              <a:ext uri="{FF2B5EF4-FFF2-40B4-BE49-F238E27FC236}">
                <a16:creationId xmlns:a16="http://schemas.microsoft.com/office/drawing/2014/main" id="{6BA5A0DE-9E1A-4137-82ED-A5F8354864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353321" y="3575538"/>
            <a:ext cx="52685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AutoShape 12">
            <a:extLst>
              <a:ext uri="{FF2B5EF4-FFF2-40B4-BE49-F238E27FC236}">
                <a16:creationId xmlns:a16="http://schemas.microsoft.com/office/drawing/2014/main" id="{2369F77C-DBD2-4FDE-99E7-8AFDB0566858}"/>
              </a:ext>
            </a:extLst>
          </p:cNvPr>
          <p:cNvSpPr>
            <a:spLocks/>
          </p:cNvSpPr>
          <p:nvPr/>
        </p:nvSpPr>
        <p:spPr bwMode="auto">
          <a:xfrm flipH="1">
            <a:off x="10390969" y="2679665"/>
            <a:ext cx="177266" cy="884449"/>
          </a:xfrm>
          <a:prstGeom prst="leftBrace">
            <a:avLst>
              <a:gd name="adj1" fmla="val 57701"/>
              <a:gd name="adj2" fmla="val 50000"/>
            </a:avLst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611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1026">
            <a:extLst>
              <a:ext uri="{FF2B5EF4-FFF2-40B4-BE49-F238E27FC236}">
                <a16:creationId xmlns:a16="http://schemas.microsoft.com/office/drawing/2014/main" id="{5FDC86D6-FA98-4178-AFB9-F606C93ED6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32306" y="3569274"/>
            <a:ext cx="0" cy="177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03" name="Rectangle 1027">
            <a:extLst>
              <a:ext uri="{FF2B5EF4-FFF2-40B4-BE49-F238E27FC236}">
                <a16:creationId xmlns:a16="http://schemas.microsoft.com/office/drawing/2014/main" id="{7E7B36E4-B924-4041-BC7E-548BE2E6A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9918" y="602354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25604" name="Rectangle 1028">
            <a:extLst>
              <a:ext uri="{FF2B5EF4-FFF2-40B4-BE49-F238E27FC236}">
                <a16:creationId xmlns:a16="http://schemas.microsoft.com/office/drawing/2014/main" id="{8EF2EBA6-A89E-4CA1-B7F9-89BBF9F13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8318" y="602354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25605" name="Rectangle 1029">
            <a:extLst>
              <a:ext uri="{FF2B5EF4-FFF2-40B4-BE49-F238E27FC236}">
                <a16:creationId xmlns:a16="http://schemas.microsoft.com/office/drawing/2014/main" id="{80BCF560-9B98-44A4-95C1-EEB133BB4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9918" y="602354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25606" name="Rectangle 1030">
            <a:extLst>
              <a:ext uri="{FF2B5EF4-FFF2-40B4-BE49-F238E27FC236}">
                <a16:creationId xmlns:a16="http://schemas.microsoft.com/office/drawing/2014/main" id="{B53622D9-884C-41E2-97A3-5E32C4BC1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8318" y="602354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25607" name="Rectangle 1031">
            <a:extLst>
              <a:ext uri="{FF2B5EF4-FFF2-40B4-BE49-F238E27FC236}">
                <a16:creationId xmlns:a16="http://schemas.microsoft.com/office/drawing/2014/main" id="{402B48B9-7694-4978-A73F-A0523BC787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altLang="en-US" sz="3600" dirty="0"/>
              <a:t>Componentes de um computador</a:t>
            </a:r>
          </a:p>
        </p:txBody>
      </p:sp>
      <p:grpSp>
        <p:nvGrpSpPr>
          <p:cNvPr id="25608" name="Group 1032">
            <a:extLst>
              <a:ext uri="{FF2B5EF4-FFF2-40B4-BE49-F238E27FC236}">
                <a16:creationId xmlns:a16="http://schemas.microsoft.com/office/drawing/2014/main" id="{CCB099F9-2843-4E81-A212-C2F67BF9B8B2}"/>
              </a:ext>
            </a:extLst>
          </p:cNvPr>
          <p:cNvGrpSpPr>
            <a:grpSpLocks/>
          </p:cNvGrpSpPr>
          <p:nvPr/>
        </p:nvGrpSpPr>
        <p:grpSpPr bwMode="auto">
          <a:xfrm>
            <a:off x="7667131" y="2519936"/>
            <a:ext cx="1587500" cy="1054100"/>
            <a:chOff x="3983" y="1729"/>
            <a:chExt cx="1000" cy="664"/>
          </a:xfrm>
        </p:grpSpPr>
        <p:sp>
          <p:nvSpPr>
            <p:cNvPr id="25667" name="AutoShape 1033">
              <a:extLst>
                <a:ext uri="{FF2B5EF4-FFF2-40B4-BE49-F238E27FC236}">
                  <a16:creationId xmlns:a16="http://schemas.microsoft.com/office/drawing/2014/main" id="{66F2C973-AC4D-43A4-AE47-8033203DFB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3" y="1729"/>
              <a:ext cx="1000" cy="664"/>
            </a:xfrm>
            <a:prstGeom prst="roundRect">
              <a:avLst>
                <a:gd name="adj" fmla="val 12486"/>
              </a:avLst>
            </a:prstGeom>
            <a:solidFill>
              <a:srgbClr val="CBCBCB"/>
            </a:solidFill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25668" name="Rectangle 1034">
              <a:extLst>
                <a:ext uri="{FF2B5EF4-FFF2-40B4-BE49-F238E27FC236}">
                  <a16:creationId xmlns:a16="http://schemas.microsoft.com/office/drawing/2014/main" id="{211CAF4E-D5ED-43CE-96B5-F78D543555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2" y="1891"/>
              <a:ext cx="59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 dirty="0">
                  <a:solidFill>
                    <a:schemeClr val="bg2"/>
                  </a:solidFill>
                </a:rPr>
                <a:t>Vídeo</a:t>
              </a:r>
            </a:p>
          </p:txBody>
        </p:sp>
      </p:grpSp>
      <p:grpSp>
        <p:nvGrpSpPr>
          <p:cNvPr id="25609" name="Group 1035">
            <a:extLst>
              <a:ext uri="{FF2B5EF4-FFF2-40B4-BE49-F238E27FC236}">
                <a16:creationId xmlns:a16="http://schemas.microsoft.com/office/drawing/2014/main" id="{01A4D92B-0352-441C-A2DC-3F3934A4FE90}"/>
              </a:ext>
            </a:extLst>
          </p:cNvPr>
          <p:cNvGrpSpPr>
            <a:grpSpLocks/>
          </p:cNvGrpSpPr>
          <p:nvPr/>
        </p:nvGrpSpPr>
        <p:grpSpPr bwMode="auto">
          <a:xfrm>
            <a:off x="7986218" y="3766123"/>
            <a:ext cx="2501900" cy="520700"/>
            <a:chOff x="4184" y="2514"/>
            <a:chExt cx="1576" cy="328"/>
          </a:xfrm>
        </p:grpSpPr>
        <p:sp>
          <p:nvSpPr>
            <p:cNvPr id="25665" name="AutoShape 1036">
              <a:extLst>
                <a:ext uri="{FF2B5EF4-FFF2-40B4-BE49-F238E27FC236}">
                  <a16:creationId xmlns:a16="http://schemas.microsoft.com/office/drawing/2014/main" id="{D1D54EAF-338A-4A9A-A944-CF9A0E9483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4" y="2514"/>
              <a:ext cx="1576" cy="328"/>
            </a:xfrm>
            <a:prstGeom prst="parallelogram">
              <a:avLst>
                <a:gd name="adj" fmla="val 120055"/>
              </a:avLst>
            </a:prstGeom>
            <a:solidFill>
              <a:srgbClr val="EAEAEA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25666" name="Rectangle 1037">
              <a:extLst>
                <a:ext uri="{FF2B5EF4-FFF2-40B4-BE49-F238E27FC236}">
                  <a16:creationId xmlns:a16="http://schemas.microsoft.com/office/drawing/2014/main" id="{0074E2DB-A17B-4A2F-89B6-2389C99EBE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2" y="2548"/>
              <a:ext cx="72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 dirty="0">
                  <a:solidFill>
                    <a:schemeClr val="bg2"/>
                  </a:solidFill>
                </a:rPr>
                <a:t>Teclado</a:t>
              </a:r>
            </a:p>
          </p:txBody>
        </p:sp>
      </p:grpSp>
      <p:sp>
        <p:nvSpPr>
          <p:cNvPr id="25610" name="Rectangle 1038">
            <a:extLst>
              <a:ext uri="{FF2B5EF4-FFF2-40B4-BE49-F238E27FC236}">
                <a16:creationId xmlns:a16="http://schemas.microsoft.com/office/drawing/2014/main" id="{1F910591-8FB7-4C26-89E1-59FF835FD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4118" y="1578548"/>
            <a:ext cx="5791200" cy="4787900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grpSp>
        <p:nvGrpSpPr>
          <p:cNvPr id="25611" name="Group 1039">
            <a:extLst>
              <a:ext uri="{FF2B5EF4-FFF2-40B4-BE49-F238E27FC236}">
                <a16:creationId xmlns:a16="http://schemas.microsoft.com/office/drawing/2014/main" id="{9BA54DBB-E1F5-4FD3-8959-341CFEE36A85}"/>
              </a:ext>
            </a:extLst>
          </p:cNvPr>
          <p:cNvGrpSpPr>
            <a:grpSpLocks/>
          </p:cNvGrpSpPr>
          <p:nvPr/>
        </p:nvGrpSpPr>
        <p:grpSpPr bwMode="auto">
          <a:xfrm>
            <a:off x="5179518" y="1810324"/>
            <a:ext cx="1804988" cy="2252663"/>
            <a:chOff x="2416" y="1282"/>
            <a:chExt cx="1137" cy="1419"/>
          </a:xfrm>
        </p:grpSpPr>
        <p:sp>
          <p:nvSpPr>
            <p:cNvPr id="25663" name="Rectangle 1040">
              <a:extLst>
                <a:ext uri="{FF2B5EF4-FFF2-40B4-BE49-F238E27FC236}">
                  <a16:creationId xmlns:a16="http://schemas.microsoft.com/office/drawing/2014/main" id="{9145ED70-CAC5-4657-B7C9-B5DDA32FA7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7" y="1282"/>
              <a:ext cx="1048" cy="141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25664" name="Rectangle 1041">
              <a:extLst>
                <a:ext uri="{FF2B5EF4-FFF2-40B4-BE49-F238E27FC236}">
                  <a16:creationId xmlns:a16="http://schemas.microsoft.com/office/drawing/2014/main" id="{E9171ED0-6868-46BE-B7B1-5EAC07E9ED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6" y="1402"/>
              <a:ext cx="1137" cy="1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b="1" i="0" dirty="0">
                  <a:solidFill>
                    <a:schemeClr val="bg2"/>
                  </a:solidFill>
                </a:rPr>
                <a:t>Memória</a:t>
              </a:r>
              <a:endParaRPr lang="pt-BR" altLang="en-US" sz="2400" i="0" dirty="0">
                <a:solidFill>
                  <a:schemeClr val="bg2"/>
                </a:solidFill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pt-BR" altLang="en-US" sz="2400" i="0" dirty="0">
                <a:solidFill>
                  <a:schemeClr val="bg2"/>
                </a:solidFill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 dirty="0">
                  <a:solidFill>
                    <a:srgbClr val="800000"/>
                  </a:solidFill>
                </a:rPr>
                <a:t>Programas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 dirty="0">
                  <a:solidFill>
                    <a:srgbClr val="800000"/>
                  </a:solidFill>
                </a:rPr>
                <a:t>+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 dirty="0">
                  <a:solidFill>
                    <a:srgbClr val="800000"/>
                  </a:solidFill>
                </a:rPr>
                <a:t>Dados</a:t>
              </a:r>
            </a:p>
          </p:txBody>
        </p:sp>
      </p:grpSp>
      <p:sp>
        <p:nvSpPr>
          <p:cNvPr id="25612" name="Line 1042">
            <a:extLst>
              <a:ext uri="{FF2B5EF4-FFF2-40B4-BE49-F238E27FC236}">
                <a16:creationId xmlns:a16="http://schemas.microsoft.com/office/drawing/2014/main" id="{EE59F5FF-1AE2-4638-91A1-00DD315631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27068" y="4485262"/>
            <a:ext cx="1689100" cy="20637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13" name="Line 1043">
            <a:extLst>
              <a:ext uri="{FF2B5EF4-FFF2-40B4-BE49-F238E27FC236}">
                <a16:creationId xmlns:a16="http://schemas.microsoft.com/office/drawing/2014/main" id="{EF500FB5-E463-4388-8836-62FACB91A13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84381" y="4064574"/>
            <a:ext cx="0" cy="455613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14" name="Rectangle 1044">
            <a:extLst>
              <a:ext uri="{FF2B5EF4-FFF2-40B4-BE49-F238E27FC236}">
                <a16:creationId xmlns:a16="http://schemas.microsoft.com/office/drawing/2014/main" id="{784626A0-F9FB-4E9A-AFA6-6B71527E95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288" y="2202437"/>
            <a:ext cx="186013" cy="831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pt-BR" altLang="en-US" sz="2400" i="0" dirty="0">
              <a:solidFill>
                <a:schemeClr val="bg2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pt-BR" altLang="en-US" sz="2400" i="0" dirty="0">
              <a:solidFill>
                <a:schemeClr val="bg2"/>
              </a:solidFill>
            </a:endParaRPr>
          </a:p>
        </p:txBody>
      </p:sp>
      <p:sp>
        <p:nvSpPr>
          <p:cNvPr id="25615" name="Rectangle 1045">
            <a:extLst>
              <a:ext uri="{FF2B5EF4-FFF2-40B4-BE49-F238E27FC236}">
                <a16:creationId xmlns:a16="http://schemas.microsoft.com/office/drawing/2014/main" id="{BCA25CA4-C61B-4579-AE2C-5ECBC9FCC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8918" y="4804348"/>
            <a:ext cx="1257300" cy="142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 dirty="0">
                <a:solidFill>
                  <a:schemeClr val="bg2"/>
                </a:solidFill>
                <a:latin typeface="Arial" panose="020B0604020202020204" pitchFamily="34" charset="0"/>
              </a:rPr>
              <a:t>E/S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pt-BR" altLang="en-US" sz="2400" b="1" dirty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pt-BR" altLang="en-US" sz="2400" b="1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5616" name="Line 1046">
            <a:extLst>
              <a:ext uri="{FF2B5EF4-FFF2-40B4-BE49-F238E27FC236}">
                <a16:creationId xmlns:a16="http://schemas.microsoft.com/office/drawing/2014/main" id="{681A75A2-0F9A-4496-B7F0-C564B79C94A0}"/>
              </a:ext>
            </a:extLst>
          </p:cNvPr>
          <p:cNvSpPr>
            <a:spLocks noChangeShapeType="1"/>
          </p:cNvSpPr>
          <p:nvPr/>
        </p:nvSpPr>
        <p:spPr bwMode="auto">
          <a:xfrm>
            <a:off x="6297118" y="4482086"/>
            <a:ext cx="0" cy="322262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17" name="Line 1047">
            <a:extLst>
              <a:ext uri="{FF2B5EF4-FFF2-40B4-BE49-F238E27FC236}">
                <a16:creationId xmlns:a16="http://schemas.microsoft.com/office/drawing/2014/main" id="{0771EE32-AE5C-49F4-91F6-4DD190C10272}"/>
              </a:ext>
            </a:extLst>
          </p:cNvPr>
          <p:cNvSpPr>
            <a:spLocks noChangeShapeType="1"/>
          </p:cNvSpPr>
          <p:nvPr/>
        </p:nvSpPr>
        <p:spPr bwMode="auto">
          <a:xfrm>
            <a:off x="6717806" y="5299648"/>
            <a:ext cx="1712912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18" name="Line 1048">
            <a:extLst>
              <a:ext uri="{FF2B5EF4-FFF2-40B4-BE49-F238E27FC236}">
                <a16:creationId xmlns:a16="http://schemas.microsoft.com/office/drawing/2014/main" id="{A394D4CA-6FC0-412B-AE58-1D4B43C41A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717806" y="5680648"/>
            <a:ext cx="2513012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19" name="Line 1049">
            <a:extLst>
              <a:ext uri="{FF2B5EF4-FFF2-40B4-BE49-F238E27FC236}">
                <a16:creationId xmlns:a16="http://schemas.microsoft.com/office/drawing/2014/main" id="{82189A8C-E85F-464E-9B62-D0653F81C8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92718" y="4291586"/>
            <a:ext cx="0" cy="13890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grpSp>
        <p:nvGrpSpPr>
          <p:cNvPr id="25620" name="Group 1050">
            <a:extLst>
              <a:ext uri="{FF2B5EF4-FFF2-40B4-BE49-F238E27FC236}">
                <a16:creationId xmlns:a16="http://schemas.microsoft.com/office/drawing/2014/main" id="{08ECB0AF-BB63-473C-B3FD-C84805102571}"/>
              </a:ext>
            </a:extLst>
          </p:cNvPr>
          <p:cNvGrpSpPr>
            <a:grpSpLocks/>
          </p:cNvGrpSpPr>
          <p:nvPr/>
        </p:nvGrpSpPr>
        <p:grpSpPr bwMode="auto">
          <a:xfrm>
            <a:off x="6049468" y="5166298"/>
            <a:ext cx="590550" cy="800100"/>
            <a:chOff x="2964" y="3396"/>
            <a:chExt cx="372" cy="504"/>
          </a:xfrm>
        </p:grpSpPr>
        <p:sp>
          <p:nvSpPr>
            <p:cNvPr id="25658" name="Rectangle 1051">
              <a:extLst>
                <a:ext uri="{FF2B5EF4-FFF2-40B4-BE49-F238E27FC236}">
                  <a16:creationId xmlns:a16="http://schemas.microsoft.com/office/drawing/2014/main" id="{9D190608-D0A2-4432-9E0E-54B2374DFD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4" y="3396"/>
              <a:ext cx="360" cy="5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25659" name="Line 1052">
              <a:extLst>
                <a:ext uri="{FF2B5EF4-FFF2-40B4-BE49-F238E27FC236}">
                  <a16:creationId xmlns:a16="http://schemas.microsoft.com/office/drawing/2014/main" id="{F54DBBDE-BF76-4E34-A21F-2DDDCD671A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5" y="3504"/>
              <a:ext cx="35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 dirty="0"/>
            </a:p>
          </p:txBody>
        </p:sp>
        <p:sp>
          <p:nvSpPr>
            <p:cNvPr id="25660" name="Line 1053">
              <a:extLst>
                <a:ext uri="{FF2B5EF4-FFF2-40B4-BE49-F238E27FC236}">
                  <a16:creationId xmlns:a16="http://schemas.microsoft.com/office/drawing/2014/main" id="{6F53652D-6AC6-4307-94E6-60B3E37903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7" y="3600"/>
              <a:ext cx="35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 dirty="0"/>
            </a:p>
          </p:txBody>
        </p:sp>
        <p:sp>
          <p:nvSpPr>
            <p:cNvPr id="25661" name="Line 1054">
              <a:extLst>
                <a:ext uri="{FF2B5EF4-FFF2-40B4-BE49-F238E27FC236}">
                  <a16:creationId xmlns:a16="http://schemas.microsoft.com/office/drawing/2014/main" id="{45AE0E2C-E62D-4494-A46F-FE5069B9D9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5" y="3696"/>
              <a:ext cx="35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 dirty="0"/>
            </a:p>
          </p:txBody>
        </p:sp>
        <p:sp>
          <p:nvSpPr>
            <p:cNvPr id="25662" name="Line 1055">
              <a:extLst>
                <a:ext uri="{FF2B5EF4-FFF2-40B4-BE49-F238E27FC236}">
                  <a16:creationId xmlns:a16="http://schemas.microsoft.com/office/drawing/2014/main" id="{5FFA06E5-2D83-48CD-859D-9305373C04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7" y="3792"/>
              <a:ext cx="35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 dirty="0"/>
            </a:p>
          </p:txBody>
        </p:sp>
      </p:grpSp>
      <p:sp>
        <p:nvSpPr>
          <p:cNvPr id="25621" name="Rectangle 1056">
            <a:extLst>
              <a:ext uri="{FF2B5EF4-FFF2-40B4-BE49-F238E27FC236}">
                <a16:creationId xmlns:a16="http://schemas.microsoft.com/office/drawing/2014/main" id="{26422187-1304-4EE8-8720-376AC86FBD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433" y="5958462"/>
            <a:ext cx="753411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400" dirty="0">
                <a:solidFill>
                  <a:srgbClr val="5C0000"/>
                </a:solidFill>
                <a:latin typeface="Arial" panose="020B0604020202020204" pitchFamily="34" charset="0"/>
              </a:rPr>
              <a:t>Buffers</a:t>
            </a:r>
          </a:p>
        </p:txBody>
      </p:sp>
      <p:sp>
        <p:nvSpPr>
          <p:cNvPr id="25622" name="Rectangle 1057">
            <a:extLst>
              <a:ext uri="{FF2B5EF4-FFF2-40B4-BE49-F238E27FC236}">
                <a16:creationId xmlns:a16="http://schemas.microsoft.com/office/drawing/2014/main" id="{AD07EC6A-EEC7-4F40-A5F6-94169C0F6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6356" y="1707137"/>
            <a:ext cx="3490912" cy="423227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25623" name="Rectangle 1058">
            <a:extLst>
              <a:ext uri="{FF2B5EF4-FFF2-40B4-BE49-F238E27FC236}">
                <a16:creationId xmlns:a16="http://schemas.microsoft.com/office/drawing/2014/main" id="{D2C077F1-C17D-48EB-A951-7B51077EC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1956" y="1800799"/>
            <a:ext cx="2901950" cy="835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25624" name="Rectangle 1059">
            <a:extLst>
              <a:ext uri="{FF2B5EF4-FFF2-40B4-BE49-F238E27FC236}">
                <a16:creationId xmlns:a16="http://schemas.microsoft.com/office/drawing/2014/main" id="{17435B79-6A43-405E-A144-324310810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1769" y="3083498"/>
            <a:ext cx="3260725" cy="280035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25625" name="Rectangle 1060">
            <a:extLst>
              <a:ext uri="{FF2B5EF4-FFF2-40B4-BE49-F238E27FC236}">
                <a16:creationId xmlns:a16="http://schemas.microsoft.com/office/drawing/2014/main" id="{0ED64EFD-FB25-42B9-9D02-F3C40B0F1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107" y="3081912"/>
            <a:ext cx="67646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 i="0" dirty="0">
                <a:solidFill>
                  <a:schemeClr val="bg2"/>
                </a:solidFill>
              </a:rPr>
              <a:t>Reg</a:t>
            </a:r>
            <a:r>
              <a:rPr lang="pt-BR" altLang="en-US" sz="2400" i="0" dirty="0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25626" name="AutoShape 1061">
            <a:extLst>
              <a:ext uri="{FF2B5EF4-FFF2-40B4-BE49-F238E27FC236}">
                <a16:creationId xmlns:a16="http://schemas.microsoft.com/office/drawing/2014/main" id="{FFE20062-5216-448C-8614-F7844251CCEC}"/>
              </a:ext>
            </a:extLst>
          </p:cNvPr>
          <p:cNvSpPr>
            <a:spLocks noChangeArrowheads="1"/>
          </p:cNvSpPr>
          <p:nvPr/>
        </p:nvSpPr>
        <p:spPr bwMode="auto">
          <a:xfrm rot="10800000" flipH="1" flipV="1">
            <a:off x="2939556" y="4651948"/>
            <a:ext cx="1084262" cy="5207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499 w 21600"/>
              <a:gd name="T13" fmla="*/ 4499 h 21600"/>
              <a:gd name="T14" fmla="*/ 17101 w 21600"/>
              <a:gd name="T15" fmla="*/ 17101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397" y="21600"/>
                </a:lnTo>
                <a:lnTo>
                  <a:pt x="16203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27" name="Rectangle 1062">
            <a:extLst>
              <a:ext uri="{FF2B5EF4-FFF2-40B4-BE49-F238E27FC236}">
                <a16:creationId xmlns:a16="http://schemas.microsoft.com/office/drawing/2014/main" id="{6392DFBE-E179-40B6-BCB4-1DB6690F1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9582" y="4705924"/>
            <a:ext cx="819135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 dirty="0">
                <a:solidFill>
                  <a:schemeClr val="bg2"/>
                </a:solidFill>
              </a:rPr>
              <a:t>ALU</a:t>
            </a:r>
          </a:p>
        </p:txBody>
      </p:sp>
      <p:sp>
        <p:nvSpPr>
          <p:cNvPr id="25628" name="Line 1063">
            <a:extLst>
              <a:ext uri="{FF2B5EF4-FFF2-40B4-BE49-F238E27FC236}">
                <a16:creationId xmlns:a16="http://schemas.microsoft.com/office/drawing/2014/main" id="{A5C03E46-4FA0-41E8-978C-0E016AB651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268168" y="4004248"/>
            <a:ext cx="7938" cy="64135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29" name="Line 1064">
            <a:extLst>
              <a:ext uri="{FF2B5EF4-FFF2-40B4-BE49-F238E27FC236}">
                <a16:creationId xmlns:a16="http://schemas.microsoft.com/office/drawing/2014/main" id="{E720AFC4-04F9-4E36-801A-EC80F81A8294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9169" y="3832799"/>
            <a:ext cx="3175" cy="8350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30" name="Line 1065">
            <a:extLst>
              <a:ext uri="{FF2B5EF4-FFF2-40B4-BE49-F238E27FC236}">
                <a16:creationId xmlns:a16="http://schemas.microsoft.com/office/drawing/2014/main" id="{51F889AA-2749-4C05-B5A8-1EBA4438E8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4706" y="5174236"/>
            <a:ext cx="6350" cy="2032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31" name="Line 1066">
            <a:extLst>
              <a:ext uri="{FF2B5EF4-FFF2-40B4-BE49-F238E27FC236}">
                <a16:creationId xmlns:a16="http://schemas.microsoft.com/office/drawing/2014/main" id="{53002D9A-F425-49C1-AFD5-C4A291F2BF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25107" y="5375848"/>
            <a:ext cx="1901825" cy="1588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32" name="Line 1067">
            <a:extLst>
              <a:ext uri="{FF2B5EF4-FFF2-40B4-BE49-F238E27FC236}">
                <a16:creationId xmlns:a16="http://schemas.microsoft.com/office/drawing/2014/main" id="{98AE48EA-911B-4538-9DD5-96393919D23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87169" y="3983611"/>
            <a:ext cx="373063" cy="2381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33" name="Line 1068">
            <a:extLst>
              <a:ext uri="{FF2B5EF4-FFF2-40B4-BE49-F238E27FC236}">
                <a16:creationId xmlns:a16="http://schemas.microsoft.com/office/drawing/2014/main" id="{E84A2C8D-E9A7-40CC-B71A-6E98903470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9169" y="3813749"/>
            <a:ext cx="296863" cy="11113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34" name="Line 1069">
            <a:extLst>
              <a:ext uri="{FF2B5EF4-FFF2-40B4-BE49-F238E27FC236}">
                <a16:creationId xmlns:a16="http://schemas.microsoft.com/office/drawing/2014/main" id="{CA703852-9872-4710-AFBD-87C2733FAF2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48918" y="3969323"/>
            <a:ext cx="0" cy="13843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35" name="Line 1070">
            <a:extLst>
              <a:ext uri="{FF2B5EF4-FFF2-40B4-BE49-F238E27FC236}">
                <a16:creationId xmlns:a16="http://schemas.microsoft.com/office/drawing/2014/main" id="{D3722310-0688-4E34-85CB-CAD31140ACB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31456" y="3972498"/>
            <a:ext cx="296862" cy="1588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36" name="Rectangle 1071">
            <a:extLst>
              <a:ext uri="{FF2B5EF4-FFF2-40B4-BE49-F238E27FC236}">
                <a16:creationId xmlns:a16="http://schemas.microsoft.com/office/drawing/2014/main" id="{2C45AE1D-52CC-4B20-9F59-525DE4026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8756" y="3170811"/>
            <a:ext cx="971550" cy="215900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25637" name="Rectangle 1072">
            <a:extLst>
              <a:ext uri="{FF2B5EF4-FFF2-40B4-BE49-F238E27FC236}">
                <a16:creationId xmlns:a16="http://schemas.microsoft.com/office/drawing/2014/main" id="{3CBA05CF-DF1E-4C21-92F4-EEB79C609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8693" y="3126361"/>
            <a:ext cx="1062791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600" dirty="0">
                <a:solidFill>
                  <a:schemeClr val="bg2"/>
                </a:solidFill>
                <a:latin typeface="Arial" panose="020B0604020202020204" pitchFamily="34" charset="0"/>
              </a:rPr>
              <a:t>Endereço</a:t>
            </a:r>
          </a:p>
        </p:txBody>
      </p:sp>
      <p:sp>
        <p:nvSpPr>
          <p:cNvPr id="25638" name="Rectangle 1073">
            <a:extLst>
              <a:ext uri="{FF2B5EF4-FFF2-40B4-BE49-F238E27FC236}">
                <a16:creationId xmlns:a16="http://schemas.microsoft.com/office/drawing/2014/main" id="{F726864C-98EC-444B-867D-C5125B88B1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2269" y="3153348"/>
            <a:ext cx="969963" cy="215900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25639" name="Rectangle 1074">
            <a:extLst>
              <a:ext uri="{FF2B5EF4-FFF2-40B4-BE49-F238E27FC236}">
                <a16:creationId xmlns:a16="http://schemas.microsoft.com/office/drawing/2014/main" id="{CA60F704-1BC6-44FA-AA20-337D0D562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6648" y="3096198"/>
            <a:ext cx="1030731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600" dirty="0">
                <a:solidFill>
                  <a:schemeClr val="bg2"/>
                </a:solidFill>
                <a:latin typeface="Arial" panose="020B0604020202020204" pitchFamily="34" charset="0"/>
              </a:rPr>
              <a:t>Instrução</a:t>
            </a:r>
          </a:p>
        </p:txBody>
      </p:sp>
      <p:sp>
        <p:nvSpPr>
          <p:cNvPr id="25640" name="Rectangle 1075">
            <a:extLst>
              <a:ext uri="{FF2B5EF4-FFF2-40B4-BE49-F238E27FC236}">
                <a16:creationId xmlns:a16="http://schemas.microsoft.com/office/drawing/2014/main" id="{8C3A6FF3-8698-4904-BF31-DB47CC463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8631" y="3850262"/>
            <a:ext cx="1143000" cy="319087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25641" name="Rectangle 1076">
            <a:extLst>
              <a:ext uri="{FF2B5EF4-FFF2-40B4-BE49-F238E27FC236}">
                <a16:creationId xmlns:a16="http://schemas.microsoft.com/office/drawing/2014/main" id="{DACD6CE9-1CA8-4E0B-9F0E-FD1ADD399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219" y="5482211"/>
            <a:ext cx="2608086" cy="400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 typeface="ZapfDingbats" pitchFamily="82" charset="2"/>
              <a:buNone/>
            </a:pPr>
            <a:r>
              <a:rPr lang="pt-BR" altLang="en-US" sz="2000" dirty="0">
                <a:latin typeface="Arial" panose="020B0604020202020204" pitchFamily="34" charset="0"/>
              </a:rPr>
              <a:t>Unid. processamento</a:t>
            </a:r>
          </a:p>
        </p:txBody>
      </p:sp>
      <p:sp>
        <p:nvSpPr>
          <p:cNvPr id="25642" name="Rectangle 1077">
            <a:extLst>
              <a:ext uri="{FF2B5EF4-FFF2-40B4-BE49-F238E27FC236}">
                <a16:creationId xmlns:a16="http://schemas.microsoft.com/office/drawing/2014/main" id="{094ABF5C-17F1-4CD0-86DE-AC9A2A53E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8557" y="1910336"/>
            <a:ext cx="1768113" cy="400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 typeface="ZapfDingbats" pitchFamily="82" charset="2"/>
              <a:buNone/>
            </a:pPr>
            <a:r>
              <a:rPr lang="pt-BR" altLang="en-US" sz="2000" dirty="0">
                <a:latin typeface="Arial" panose="020B0604020202020204" pitchFamily="34" charset="0"/>
              </a:rPr>
              <a:t>Unid. controle</a:t>
            </a:r>
          </a:p>
        </p:txBody>
      </p:sp>
      <p:sp>
        <p:nvSpPr>
          <p:cNvPr id="25643" name="Line 1078">
            <a:extLst>
              <a:ext uri="{FF2B5EF4-FFF2-40B4-BE49-F238E27FC236}">
                <a16:creationId xmlns:a16="http://schemas.microsoft.com/office/drawing/2014/main" id="{B7AB0A90-8452-42A3-9BF6-17514ABDFFC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03031" y="5004373"/>
            <a:ext cx="303212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44" name="Line 1079">
            <a:extLst>
              <a:ext uri="{FF2B5EF4-FFF2-40B4-BE49-F238E27FC236}">
                <a16:creationId xmlns:a16="http://schemas.microsoft.com/office/drawing/2014/main" id="{CCEE461A-8FF4-4656-B67E-243A27B981F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69556" y="4115373"/>
            <a:ext cx="207962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45" name="Line 1080">
            <a:extLst>
              <a:ext uri="{FF2B5EF4-FFF2-40B4-BE49-F238E27FC236}">
                <a16:creationId xmlns:a16="http://schemas.microsoft.com/office/drawing/2014/main" id="{85F02945-9610-4331-A602-C4A95EE3A60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9056" y="3451799"/>
            <a:ext cx="0" cy="360363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46" name="Line 1081">
            <a:extLst>
              <a:ext uri="{FF2B5EF4-FFF2-40B4-BE49-F238E27FC236}">
                <a16:creationId xmlns:a16="http://schemas.microsoft.com/office/drawing/2014/main" id="{23A825AE-3E93-4F54-A320-D4313EF0C63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4993" y="3343849"/>
            <a:ext cx="0" cy="303213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47" name="Line 1082">
            <a:extLst>
              <a:ext uri="{FF2B5EF4-FFF2-40B4-BE49-F238E27FC236}">
                <a16:creationId xmlns:a16="http://schemas.microsoft.com/office/drawing/2014/main" id="{51BD8226-8E6E-4BC7-A0C6-F079ACCA6B6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7568" y="2634236"/>
            <a:ext cx="0" cy="284162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48" name="Line 1083">
            <a:extLst>
              <a:ext uri="{FF2B5EF4-FFF2-40B4-BE49-F238E27FC236}">
                <a16:creationId xmlns:a16="http://schemas.microsoft.com/office/drawing/2014/main" id="{41E374DE-FA6B-462C-A669-0F90FA641DF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6168" y="2634236"/>
            <a:ext cx="0" cy="284162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49" name="Line 1084">
            <a:extLst>
              <a:ext uri="{FF2B5EF4-FFF2-40B4-BE49-F238E27FC236}">
                <a16:creationId xmlns:a16="http://schemas.microsoft.com/office/drawing/2014/main" id="{9A9FC7F7-ADF1-495C-A534-E85FF74BA97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2218" y="2648524"/>
            <a:ext cx="0" cy="284163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50" name="Line 1085">
            <a:extLst>
              <a:ext uri="{FF2B5EF4-FFF2-40B4-BE49-F238E27FC236}">
                <a16:creationId xmlns:a16="http://schemas.microsoft.com/office/drawing/2014/main" id="{E0E75E9C-86E4-4273-AE22-FCA9C8089DF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36531" y="2664399"/>
            <a:ext cx="0" cy="284163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51" name="Line 1086">
            <a:extLst>
              <a:ext uri="{FF2B5EF4-FFF2-40B4-BE49-F238E27FC236}">
                <a16:creationId xmlns:a16="http://schemas.microsoft.com/office/drawing/2014/main" id="{CF91A9D7-59FB-4AA6-A329-EA4838ECDBC7}"/>
              </a:ext>
            </a:extLst>
          </p:cNvPr>
          <p:cNvSpPr>
            <a:spLocks noChangeShapeType="1"/>
          </p:cNvSpPr>
          <p:nvPr/>
        </p:nvSpPr>
        <p:spPr bwMode="auto">
          <a:xfrm>
            <a:off x="4379418" y="2664399"/>
            <a:ext cx="0" cy="284163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52" name="Rectangle 1087">
            <a:extLst>
              <a:ext uri="{FF2B5EF4-FFF2-40B4-BE49-F238E27FC236}">
                <a16:creationId xmlns:a16="http://schemas.microsoft.com/office/drawing/2014/main" id="{804A18D1-844D-4AFD-9ACB-3E19E0FFF1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9743" y="3808986"/>
            <a:ext cx="1087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600" dirty="0">
                <a:solidFill>
                  <a:schemeClr val="bg2"/>
                </a:solidFill>
                <a:latin typeface="Arial" panose="020B0604020202020204" pitchFamily="34" charset="0"/>
              </a:rPr>
              <a:t>Operando</a:t>
            </a:r>
          </a:p>
        </p:txBody>
      </p:sp>
      <p:sp>
        <p:nvSpPr>
          <p:cNvPr id="25653" name="Rectangle 1088">
            <a:extLst>
              <a:ext uri="{FF2B5EF4-FFF2-40B4-BE49-F238E27FC236}">
                <a16:creationId xmlns:a16="http://schemas.microsoft.com/office/drawing/2014/main" id="{727C59C2-3E96-4860-8012-178E63B06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9368" y="3667698"/>
            <a:ext cx="654050" cy="273050"/>
          </a:xfrm>
          <a:prstGeom prst="rect">
            <a:avLst/>
          </a:prstGeom>
          <a:solidFill>
            <a:srgbClr val="D9B3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25654" name="Line 1089">
            <a:extLst>
              <a:ext uri="{FF2B5EF4-FFF2-40B4-BE49-F238E27FC236}">
                <a16:creationId xmlns:a16="http://schemas.microsoft.com/office/drawing/2014/main" id="{66267292-6A71-4C0E-98FE-92DE52CDE2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15969" y="3805812"/>
            <a:ext cx="563563" cy="7937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55" name="Rectangle 1090">
            <a:extLst>
              <a:ext uri="{FF2B5EF4-FFF2-40B4-BE49-F238E27FC236}">
                <a16:creationId xmlns:a16="http://schemas.microsoft.com/office/drawing/2014/main" id="{DA66CA7D-8FE5-41A0-953D-C906DA032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4293" y="3640711"/>
            <a:ext cx="636588" cy="336550"/>
          </a:xfrm>
          <a:prstGeom prst="rect">
            <a:avLst/>
          </a:prstGeom>
          <a:solidFill>
            <a:srgbClr val="FF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600" dirty="0" err="1">
                <a:solidFill>
                  <a:schemeClr val="bg2"/>
                </a:solidFill>
                <a:latin typeface="Arial" panose="020B0604020202020204" pitchFamily="34" charset="0"/>
              </a:rPr>
              <a:t>temp</a:t>
            </a:r>
            <a:endParaRPr lang="pt-BR" altLang="en-US" sz="1600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5656" name="Line 1091">
            <a:extLst>
              <a:ext uri="{FF2B5EF4-FFF2-40B4-BE49-F238E27FC236}">
                <a16:creationId xmlns:a16="http://schemas.microsoft.com/office/drawing/2014/main" id="{60E099E0-BA3A-4948-84C4-7228544013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25219" y="4491612"/>
            <a:ext cx="2582863" cy="7937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57" name="Line 1092">
            <a:extLst>
              <a:ext uri="{FF2B5EF4-FFF2-40B4-BE49-F238E27FC236}">
                <a16:creationId xmlns:a16="http://schemas.microsoft.com/office/drawing/2014/main" id="{91EA43E4-98FB-4F4D-A7DE-D9995679022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34744" y="4232849"/>
            <a:ext cx="9525" cy="257175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9" name="CaixaDeTexto 68">
            <a:extLst>
              <a:ext uri="{FF2B5EF4-FFF2-40B4-BE49-F238E27FC236}">
                <a16:creationId xmlns:a16="http://schemas.microsoft.com/office/drawing/2014/main" id="{A4C31339-4A66-48DD-B985-2E49290F4FC7}"/>
              </a:ext>
            </a:extLst>
          </p:cNvPr>
          <p:cNvSpPr txBox="1"/>
          <p:nvPr/>
        </p:nvSpPr>
        <p:spPr>
          <a:xfrm>
            <a:off x="3374531" y="963163"/>
            <a:ext cx="1959263" cy="5005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t-BR" i="0" dirty="0"/>
              <a:t>Computador</a:t>
            </a:r>
          </a:p>
        </p:txBody>
      </p:sp>
      <p:sp>
        <p:nvSpPr>
          <p:cNvPr id="70" name="CaixaDeTexto 69">
            <a:extLst>
              <a:ext uri="{FF2B5EF4-FFF2-40B4-BE49-F238E27FC236}">
                <a16:creationId xmlns:a16="http://schemas.microsoft.com/office/drawing/2014/main" id="{97D0AB05-F721-4A26-B206-BADD273B9AA0}"/>
              </a:ext>
            </a:extLst>
          </p:cNvPr>
          <p:cNvSpPr txBox="1"/>
          <p:nvPr/>
        </p:nvSpPr>
        <p:spPr>
          <a:xfrm>
            <a:off x="7515888" y="963163"/>
            <a:ext cx="2972230" cy="5005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t-BR" i="0" dirty="0"/>
              <a:t>Periféricos Externos</a:t>
            </a:r>
          </a:p>
        </p:txBody>
      </p:sp>
    </p:spTree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01359" y="-18256"/>
            <a:ext cx="5015021" cy="780256"/>
          </a:xfrm>
        </p:spPr>
        <p:txBody>
          <a:bodyPr/>
          <a:lstStyle/>
          <a:p>
            <a:pPr algn="l"/>
            <a:r>
              <a:rPr lang="pt-PT" sz="4200" dirty="0"/>
              <a:t>Multiprocessamento</a:t>
            </a:r>
          </a:p>
        </p:txBody>
      </p:sp>
      <p:sp>
        <p:nvSpPr>
          <p:cNvPr id="18442" name="Text Box 32"/>
          <p:cNvSpPr txBox="1">
            <a:spLocks noChangeArrowheads="1"/>
          </p:cNvSpPr>
          <p:nvPr/>
        </p:nvSpPr>
        <p:spPr bwMode="auto">
          <a:xfrm>
            <a:off x="9259481" y="1405477"/>
            <a:ext cx="1186446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pt-PT" sz="1400" i="0" dirty="0">
                <a:solidFill>
                  <a:srgbClr val="00007F"/>
                </a:solidFill>
              </a:rPr>
              <a:t>Endereço de Instrução</a:t>
            </a:r>
            <a:endParaRPr lang="pt-BR" sz="1400" i="0" dirty="0">
              <a:solidFill>
                <a:srgbClr val="00007F"/>
              </a:solidFill>
            </a:endParaRPr>
          </a:p>
        </p:txBody>
      </p:sp>
      <p:sp>
        <p:nvSpPr>
          <p:cNvPr id="18443" name="Text Box 33"/>
          <p:cNvSpPr txBox="1">
            <a:spLocks noChangeArrowheads="1"/>
          </p:cNvSpPr>
          <p:nvPr/>
        </p:nvSpPr>
        <p:spPr bwMode="auto">
          <a:xfrm>
            <a:off x="9843165" y="2057400"/>
            <a:ext cx="608013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 sz="1400" i="0">
                <a:solidFill>
                  <a:srgbClr val="00007F"/>
                </a:solidFill>
              </a:rPr>
              <a:t>Base</a:t>
            </a:r>
            <a:endParaRPr lang="pt-BR" sz="1400" i="0">
              <a:solidFill>
                <a:srgbClr val="00007F"/>
              </a:solidFill>
            </a:endParaRPr>
          </a:p>
        </p:txBody>
      </p:sp>
      <p:sp>
        <p:nvSpPr>
          <p:cNvPr id="18444" name="Text Box 34"/>
          <p:cNvSpPr txBox="1">
            <a:spLocks noChangeArrowheads="1"/>
          </p:cNvSpPr>
          <p:nvPr/>
        </p:nvSpPr>
        <p:spPr bwMode="auto">
          <a:xfrm>
            <a:off x="9744739" y="2286000"/>
            <a:ext cx="662361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 sz="1400" i="0">
                <a:solidFill>
                  <a:srgbClr val="00007F"/>
                </a:solidFill>
              </a:rPr>
              <a:t>Limite</a:t>
            </a:r>
            <a:endParaRPr lang="pt-BR" sz="1400" i="0">
              <a:solidFill>
                <a:srgbClr val="00007F"/>
              </a:solidFill>
            </a:endParaRPr>
          </a:p>
        </p:txBody>
      </p:sp>
      <p:sp>
        <p:nvSpPr>
          <p:cNvPr id="18445" name="Text Box 35"/>
          <p:cNvSpPr txBox="1">
            <a:spLocks noChangeArrowheads="1"/>
          </p:cNvSpPr>
          <p:nvPr/>
        </p:nvSpPr>
        <p:spPr bwMode="auto">
          <a:xfrm>
            <a:off x="9241503" y="2895600"/>
            <a:ext cx="1119217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 sz="1400" i="0">
                <a:solidFill>
                  <a:srgbClr val="00007F"/>
                </a:solidFill>
              </a:rPr>
              <a:t>Outros regs</a:t>
            </a:r>
            <a:endParaRPr lang="pt-BR" sz="1400" i="0">
              <a:solidFill>
                <a:srgbClr val="00007F"/>
              </a:solidFill>
            </a:endParaRPr>
          </a:p>
        </p:txBody>
      </p:sp>
      <p:sp>
        <p:nvSpPr>
          <p:cNvPr id="18448" name="Text Box 38"/>
          <p:cNvSpPr txBox="1">
            <a:spLocks noChangeArrowheads="1"/>
          </p:cNvSpPr>
          <p:nvPr/>
        </p:nvSpPr>
        <p:spPr bwMode="auto">
          <a:xfrm>
            <a:off x="5546285" y="1741997"/>
            <a:ext cx="109171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pt-PT" sz="1400" i="0" dirty="0">
                <a:solidFill>
                  <a:srgbClr val="00007F"/>
                </a:solidFill>
              </a:rPr>
              <a:t>Lista de</a:t>
            </a:r>
          </a:p>
          <a:p>
            <a:pPr algn="ctr" eaLnBrk="0" hangingPunct="0"/>
            <a:r>
              <a:rPr lang="pt-PT" sz="1400" i="0" dirty="0">
                <a:solidFill>
                  <a:srgbClr val="00007F"/>
                </a:solidFill>
              </a:rPr>
              <a:t> processos</a:t>
            </a:r>
            <a:endParaRPr lang="pt-BR" sz="1400" i="0" dirty="0">
              <a:solidFill>
                <a:srgbClr val="00007F"/>
              </a:solidFill>
            </a:endParaRPr>
          </a:p>
        </p:txBody>
      </p:sp>
      <p:sp>
        <p:nvSpPr>
          <p:cNvPr id="18449" name="Text Box 39"/>
          <p:cNvSpPr txBox="1">
            <a:spLocks noChangeArrowheads="1"/>
          </p:cNvSpPr>
          <p:nvPr/>
        </p:nvSpPr>
        <p:spPr bwMode="auto">
          <a:xfrm>
            <a:off x="5655556" y="3367862"/>
            <a:ext cx="1091709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 sz="1400" i="0" dirty="0">
                <a:solidFill>
                  <a:srgbClr val="00007F"/>
                </a:solidFill>
              </a:rPr>
              <a:t>Processo A</a:t>
            </a:r>
            <a:endParaRPr lang="pt-BR" sz="1400" i="0" dirty="0">
              <a:solidFill>
                <a:srgbClr val="00007F"/>
              </a:solidFill>
            </a:endParaRPr>
          </a:p>
        </p:txBody>
      </p:sp>
      <p:sp>
        <p:nvSpPr>
          <p:cNvPr id="18450" name="Text Box 40"/>
          <p:cNvSpPr txBox="1">
            <a:spLocks noChangeArrowheads="1"/>
          </p:cNvSpPr>
          <p:nvPr/>
        </p:nvSpPr>
        <p:spPr bwMode="auto">
          <a:xfrm>
            <a:off x="5655556" y="4808557"/>
            <a:ext cx="1101584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 sz="1400" i="0" dirty="0">
                <a:solidFill>
                  <a:srgbClr val="00007F"/>
                </a:solidFill>
              </a:rPr>
              <a:t>Processo B</a:t>
            </a:r>
            <a:endParaRPr lang="pt-BR" sz="1400" i="0" dirty="0">
              <a:solidFill>
                <a:srgbClr val="00007F"/>
              </a:solidFill>
            </a:endParaRPr>
          </a:p>
        </p:txBody>
      </p:sp>
      <p:sp>
        <p:nvSpPr>
          <p:cNvPr id="18452" name="Rectangle 42"/>
          <p:cNvSpPr>
            <a:spLocks noGrp="1" noChangeArrowheads="1"/>
          </p:cNvSpPr>
          <p:nvPr>
            <p:ph type="body" idx="1"/>
          </p:nvPr>
        </p:nvSpPr>
        <p:spPr>
          <a:xfrm>
            <a:off x="859439" y="1524001"/>
            <a:ext cx="3810000" cy="4379913"/>
          </a:xfrm>
        </p:spPr>
        <p:txBody>
          <a:bodyPr/>
          <a:lstStyle/>
          <a:p>
            <a:r>
              <a:rPr lang="pt-PT" sz="2500" dirty="0"/>
              <a:t>O índice do processo contém o apontador para a lista de processos</a:t>
            </a:r>
          </a:p>
          <a:p>
            <a:endParaRPr lang="pt-PT" sz="2500" dirty="0"/>
          </a:p>
          <a:p>
            <a:r>
              <a:rPr lang="pt-PT" sz="2500" dirty="0"/>
              <a:t>Uma troca de processos consiste em trocar o valor dos registradores de contexto da CPU</a:t>
            </a:r>
            <a:endParaRPr lang="pt-BR" sz="2500" dirty="0"/>
          </a:p>
        </p:txBody>
      </p:sp>
      <p:sp>
        <p:nvSpPr>
          <p:cNvPr id="18474" name="Rectangle 23"/>
          <p:cNvSpPr>
            <a:spLocks noChangeArrowheads="1"/>
          </p:cNvSpPr>
          <p:nvPr/>
        </p:nvSpPr>
        <p:spPr bwMode="auto">
          <a:xfrm>
            <a:off x="6867800" y="616793"/>
            <a:ext cx="1212557" cy="49705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PT" sz="1400" i="0" u="sng" dirty="0">
                <a:solidFill>
                  <a:schemeClr val="bg2"/>
                </a:solidFill>
              </a:rPr>
              <a:t>Memória Principal</a:t>
            </a:r>
          </a:p>
          <a:p>
            <a:pPr algn="ctr" eaLnBrk="0" hangingPunct="0">
              <a:spcBef>
                <a:spcPct val="50000"/>
              </a:spcBef>
            </a:pPr>
            <a:endParaRPr lang="pt-PT" sz="1400" i="0" u="sng" dirty="0">
              <a:solidFill>
                <a:schemeClr val="bg2"/>
              </a:solidFill>
            </a:endParaRPr>
          </a:p>
          <a:p>
            <a:pPr eaLnBrk="0" hangingPunct="0">
              <a:spcBef>
                <a:spcPct val="50000"/>
              </a:spcBef>
            </a:pPr>
            <a:r>
              <a:rPr lang="pt-PT" sz="1200" i="0" dirty="0">
                <a:solidFill>
                  <a:srgbClr val="FF0000"/>
                </a:solidFill>
              </a:rPr>
              <a:t> Ponteiro A</a:t>
            </a:r>
          </a:p>
          <a:p>
            <a:pPr eaLnBrk="0" hangingPunct="0">
              <a:spcBef>
                <a:spcPct val="50000"/>
              </a:spcBef>
            </a:pPr>
            <a:r>
              <a:rPr lang="pt-PT" sz="1200" i="0" dirty="0">
                <a:solidFill>
                  <a:srgbClr val="00B050"/>
                </a:solidFill>
              </a:rPr>
              <a:t> Ponteiro B</a:t>
            </a:r>
            <a:endParaRPr lang="pt-PT" sz="1200" i="0" dirty="0"/>
          </a:p>
          <a:p>
            <a:pPr algn="ctr" eaLnBrk="0" hangingPunct="0">
              <a:spcBef>
                <a:spcPct val="50000"/>
              </a:spcBef>
            </a:pPr>
            <a:r>
              <a:rPr lang="pt-PT" sz="1200" i="0" dirty="0"/>
              <a:t>...</a:t>
            </a:r>
          </a:p>
          <a:p>
            <a:pPr algn="ctr" eaLnBrk="0" hangingPunct="0">
              <a:spcBef>
                <a:spcPct val="50000"/>
              </a:spcBef>
            </a:pPr>
            <a:r>
              <a:rPr lang="pt-PT" sz="1200" i="0" dirty="0"/>
              <a:t>...</a:t>
            </a:r>
          </a:p>
          <a:p>
            <a:pPr algn="ctr" eaLnBrk="0" hangingPunct="0">
              <a:spcBef>
                <a:spcPct val="50000"/>
              </a:spcBef>
            </a:pPr>
            <a:endParaRPr lang="pt-PT" sz="1200" i="0" dirty="0"/>
          </a:p>
          <a:p>
            <a:pPr algn="ctr" eaLnBrk="0" hangingPunct="0">
              <a:spcBef>
                <a:spcPct val="50000"/>
              </a:spcBef>
            </a:pPr>
            <a:endParaRPr lang="pt-PT" sz="1200" i="0" dirty="0"/>
          </a:p>
          <a:p>
            <a:pPr algn="ctr" eaLnBrk="0" hangingPunct="0">
              <a:spcBef>
                <a:spcPct val="50000"/>
              </a:spcBef>
            </a:pPr>
            <a:r>
              <a:rPr lang="pt-PT" sz="1200" i="0" dirty="0">
                <a:solidFill>
                  <a:srgbClr val="FF3300"/>
                </a:solidFill>
              </a:rPr>
              <a:t>Contexto</a:t>
            </a:r>
          </a:p>
          <a:p>
            <a:pPr algn="ctr" eaLnBrk="0" hangingPunct="0">
              <a:spcBef>
                <a:spcPct val="50000"/>
              </a:spcBef>
            </a:pPr>
            <a:r>
              <a:rPr lang="pt-PT" sz="1200" i="0" dirty="0">
                <a:solidFill>
                  <a:srgbClr val="FF3300"/>
                </a:solidFill>
              </a:rPr>
              <a:t>Pilha</a:t>
            </a:r>
          </a:p>
          <a:p>
            <a:pPr algn="ctr" eaLnBrk="0" hangingPunct="0">
              <a:spcBef>
                <a:spcPct val="50000"/>
              </a:spcBef>
            </a:pPr>
            <a:r>
              <a:rPr lang="pt-PT" sz="1200" i="0" dirty="0">
                <a:solidFill>
                  <a:srgbClr val="FF3300"/>
                </a:solidFill>
              </a:rPr>
              <a:t>Dados</a:t>
            </a:r>
          </a:p>
          <a:p>
            <a:pPr algn="ctr" eaLnBrk="0" hangingPunct="0">
              <a:spcBef>
                <a:spcPct val="50000"/>
              </a:spcBef>
            </a:pPr>
            <a:r>
              <a:rPr lang="pt-PT" sz="1200" i="0" dirty="0">
                <a:solidFill>
                  <a:srgbClr val="FF3300"/>
                </a:solidFill>
              </a:rPr>
              <a:t>Código</a:t>
            </a:r>
          </a:p>
          <a:p>
            <a:pPr algn="ctr" eaLnBrk="0" hangingPunct="0">
              <a:spcBef>
                <a:spcPct val="50000"/>
              </a:spcBef>
            </a:pPr>
            <a:endParaRPr lang="pt-PT" sz="1200" i="0" dirty="0"/>
          </a:p>
          <a:p>
            <a:pPr algn="ctr" eaLnBrk="0" hangingPunct="0">
              <a:spcBef>
                <a:spcPct val="50000"/>
              </a:spcBef>
            </a:pPr>
            <a:r>
              <a:rPr lang="pt-PT" sz="1200" i="0" dirty="0">
                <a:solidFill>
                  <a:srgbClr val="00B050"/>
                </a:solidFill>
              </a:rPr>
              <a:t>Contexto</a:t>
            </a:r>
          </a:p>
          <a:p>
            <a:pPr algn="ctr" eaLnBrk="0" hangingPunct="0">
              <a:spcBef>
                <a:spcPct val="50000"/>
              </a:spcBef>
            </a:pPr>
            <a:r>
              <a:rPr lang="pt-PT" sz="1200" i="0" dirty="0">
                <a:solidFill>
                  <a:srgbClr val="00B050"/>
                </a:solidFill>
              </a:rPr>
              <a:t>Pilha</a:t>
            </a:r>
          </a:p>
          <a:p>
            <a:pPr algn="ctr" eaLnBrk="0" hangingPunct="0">
              <a:spcBef>
                <a:spcPct val="50000"/>
              </a:spcBef>
            </a:pPr>
            <a:r>
              <a:rPr lang="pt-PT" sz="1200" i="0" dirty="0">
                <a:solidFill>
                  <a:srgbClr val="00B050"/>
                </a:solidFill>
              </a:rPr>
              <a:t>Dados</a:t>
            </a:r>
          </a:p>
          <a:p>
            <a:pPr algn="ctr" eaLnBrk="0" hangingPunct="0">
              <a:spcBef>
                <a:spcPct val="50000"/>
              </a:spcBef>
            </a:pPr>
            <a:r>
              <a:rPr lang="pt-PT" sz="1200" i="0" dirty="0">
                <a:solidFill>
                  <a:srgbClr val="00B050"/>
                </a:solidFill>
              </a:rPr>
              <a:t>Código</a:t>
            </a:r>
            <a:endParaRPr lang="pt-BR" sz="1200" i="0" dirty="0">
              <a:solidFill>
                <a:srgbClr val="00B050"/>
              </a:solidFill>
            </a:endParaRPr>
          </a:p>
        </p:txBody>
      </p:sp>
      <p:sp>
        <p:nvSpPr>
          <p:cNvPr id="18454" name="Text Box 47"/>
          <p:cNvSpPr txBox="1">
            <a:spLocks noChangeArrowheads="1"/>
          </p:cNvSpPr>
          <p:nvPr/>
        </p:nvSpPr>
        <p:spPr bwMode="auto">
          <a:xfrm>
            <a:off x="10147171" y="619780"/>
            <a:ext cx="1298753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pt-PT" sz="1400" i="0" u="sng" dirty="0">
                <a:solidFill>
                  <a:schemeClr val="bg2"/>
                </a:solidFill>
              </a:rPr>
              <a:t>Registradores</a:t>
            </a:r>
            <a:br>
              <a:rPr lang="pt-PT" sz="1400" i="0" u="sng" dirty="0">
                <a:solidFill>
                  <a:schemeClr val="bg2"/>
                </a:solidFill>
              </a:rPr>
            </a:br>
            <a:r>
              <a:rPr lang="pt-PT" sz="1400" i="0" u="sng" dirty="0">
                <a:solidFill>
                  <a:schemeClr val="bg2"/>
                </a:solidFill>
              </a:rPr>
              <a:t>da CPU</a:t>
            </a:r>
            <a:endParaRPr lang="pt-BR" sz="1400" i="0" u="sng" dirty="0">
              <a:solidFill>
                <a:schemeClr val="bg2"/>
              </a:solidFill>
            </a:endParaRPr>
          </a:p>
        </p:txBody>
      </p:sp>
      <p:sp>
        <p:nvSpPr>
          <p:cNvPr id="18455" name="AutoShape 48"/>
          <p:cNvSpPr>
            <a:spLocks/>
          </p:cNvSpPr>
          <p:nvPr/>
        </p:nvSpPr>
        <p:spPr bwMode="auto">
          <a:xfrm>
            <a:off x="6686164" y="1447800"/>
            <a:ext cx="76200" cy="1143000"/>
          </a:xfrm>
          <a:prstGeom prst="leftBrace">
            <a:avLst>
              <a:gd name="adj1" fmla="val 125000"/>
              <a:gd name="adj2" fmla="val 50000"/>
            </a:avLst>
          </a:prstGeom>
          <a:noFill/>
          <a:ln w="28575">
            <a:solidFill>
              <a:srgbClr val="00007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56" name="AutoShape 49"/>
          <p:cNvSpPr>
            <a:spLocks/>
          </p:cNvSpPr>
          <p:nvPr/>
        </p:nvSpPr>
        <p:spPr bwMode="auto">
          <a:xfrm>
            <a:off x="6686164" y="3156099"/>
            <a:ext cx="152400" cy="990600"/>
          </a:xfrm>
          <a:prstGeom prst="leftBrace">
            <a:avLst>
              <a:gd name="adj1" fmla="val 54167"/>
              <a:gd name="adj2" fmla="val 50000"/>
            </a:avLst>
          </a:prstGeom>
          <a:noFill/>
          <a:ln w="28575">
            <a:solidFill>
              <a:srgbClr val="00007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57" name="AutoShape 50"/>
          <p:cNvSpPr>
            <a:spLocks/>
          </p:cNvSpPr>
          <p:nvPr/>
        </p:nvSpPr>
        <p:spPr bwMode="auto">
          <a:xfrm>
            <a:off x="6686164" y="4648200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28575">
            <a:solidFill>
              <a:srgbClr val="00007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58" name="AutoShape 51"/>
          <p:cNvSpPr>
            <a:spLocks/>
          </p:cNvSpPr>
          <p:nvPr/>
        </p:nvSpPr>
        <p:spPr bwMode="auto">
          <a:xfrm>
            <a:off x="10354339" y="2667000"/>
            <a:ext cx="152400" cy="762000"/>
          </a:xfrm>
          <a:prstGeom prst="leftBrace">
            <a:avLst>
              <a:gd name="adj1" fmla="val 41667"/>
              <a:gd name="adj2" fmla="val 50000"/>
            </a:avLst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F5EDC10F-D782-42CA-BD2D-94E77098910B}"/>
              </a:ext>
            </a:extLst>
          </p:cNvPr>
          <p:cNvGrpSpPr/>
          <p:nvPr/>
        </p:nvGrpSpPr>
        <p:grpSpPr>
          <a:xfrm>
            <a:off x="6925920" y="1143001"/>
            <a:ext cx="1088932" cy="4953001"/>
            <a:chOff x="7146408" y="1143001"/>
            <a:chExt cx="868443" cy="4953001"/>
          </a:xfrm>
        </p:grpSpPr>
        <p:sp>
          <p:nvSpPr>
            <p:cNvPr id="18461" name="Rectangle 6"/>
            <p:cNvSpPr>
              <a:spLocks noChangeArrowheads="1"/>
            </p:cNvSpPr>
            <p:nvPr/>
          </p:nvSpPr>
          <p:spPr bwMode="auto">
            <a:xfrm>
              <a:off x="7152098" y="1143001"/>
              <a:ext cx="845673" cy="4953001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endParaRPr lang="pt-BR" sz="1200" b="1"/>
            </a:p>
          </p:txBody>
        </p:sp>
        <p:sp>
          <p:nvSpPr>
            <p:cNvPr id="18462" name="Line 7"/>
            <p:cNvSpPr>
              <a:spLocks noChangeShapeType="1"/>
            </p:cNvSpPr>
            <p:nvPr/>
          </p:nvSpPr>
          <p:spPr bwMode="auto">
            <a:xfrm>
              <a:off x="7152098" y="1447801"/>
              <a:ext cx="84567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3" name="Line 8"/>
            <p:cNvSpPr>
              <a:spLocks noChangeShapeType="1"/>
            </p:cNvSpPr>
            <p:nvPr/>
          </p:nvSpPr>
          <p:spPr bwMode="auto">
            <a:xfrm>
              <a:off x="7152098" y="1706421"/>
              <a:ext cx="84567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4" name="Line 9"/>
            <p:cNvSpPr>
              <a:spLocks noChangeShapeType="1"/>
            </p:cNvSpPr>
            <p:nvPr/>
          </p:nvSpPr>
          <p:spPr bwMode="auto">
            <a:xfrm>
              <a:off x="7152098" y="1988125"/>
              <a:ext cx="84567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5" name="Line 10"/>
            <p:cNvSpPr>
              <a:spLocks noChangeShapeType="1"/>
            </p:cNvSpPr>
            <p:nvPr/>
          </p:nvSpPr>
          <p:spPr bwMode="auto">
            <a:xfrm>
              <a:off x="7152098" y="2265217"/>
              <a:ext cx="84567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6" name="Line 13"/>
            <p:cNvSpPr>
              <a:spLocks noChangeShapeType="1"/>
            </p:cNvSpPr>
            <p:nvPr/>
          </p:nvSpPr>
          <p:spPr bwMode="auto">
            <a:xfrm flipV="1">
              <a:off x="7152098" y="3616029"/>
              <a:ext cx="845673" cy="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7" name="Line 14"/>
            <p:cNvSpPr>
              <a:spLocks noChangeShapeType="1"/>
            </p:cNvSpPr>
            <p:nvPr/>
          </p:nvSpPr>
          <p:spPr bwMode="auto">
            <a:xfrm>
              <a:off x="7152098" y="3890814"/>
              <a:ext cx="84567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Rectangle 17"/>
            <p:cNvSpPr>
              <a:spLocks noChangeArrowheads="1"/>
            </p:cNvSpPr>
            <p:nvPr/>
          </p:nvSpPr>
          <p:spPr bwMode="auto">
            <a:xfrm>
              <a:off x="7152098" y="1143001"/>
              <a:ext cx="845673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pt-BR"/>
            </a:p>
          </p:txBody>
        </p:sp>
        <p:sp>
          <p:nvSpPr>
            <p:cNvPr id="18471" name="Rectangle 18"/>
            <p:cNvSpPr>
              <a:spLocks noChangeArrowheads="1"/>
            </p:cNvSpPr>
            <p:nvPr/>
          </p:nvSpPr>
          <p:spPr bwMode="auto">
            <a:xfrm>
              <a:off x="7152098" y="2590801"/>
              <a:ext cx="845673" cy="5334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pt-BR"/>
            </a:p>
          </p:txBody>
        </p:sp>
        <p:sp>
          <p:nvSpPr>
            <p:cNvPr id="18472" name="Rectangle 21"/>
            <p:cNvSpPr>
              <a:spLocks noChangeArrowheads="1"/>
            </p:cNvSpPr>
            <p:nvPr/>
          </p:nvSpPr>
          <p:spPr bwMode="auto">
            <a:xfrm>
              <a:off x="7152098" y="4191000"/>
              <a:ext cx="845673" cy="279403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pt-BR"/>
            </a:p>
          </p:txBody>
        </p:sp>
        <p:sp>
          <p:nvSpPr>
            <p:cNvPr id="18473" name="Rectangle 22"/>
            <p:cNvSpPr>
              <a:spLocks noChangeArrowheads="1"/>
            </p:cNvSpPr>
            <p:nvPr/>
          </p:nvSpPr>
          <p:spPr bwMode="auto">
            <a:xfrm>
              <a:off x="7152098" y="5562602"/>
              <a:ext cx="845673" cy="5334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pt-BR"/>
            </a:p>
          </p:txBody>
        </p:sp>
        <p:sp>
          <p:nvSpPr>
            <p:cNvPr id="45" name="Line 13">
              <a:extLst>
                <a:ext uri="{FF2B5EF4-FFF2-40B4-BE49-F238E27FC236}">
                  <a16:creationId xmlns:a16="http://schemas.microsoft.com/office/drawing/2014/main" id="{416385F9-B875-45D6-92A6-4EFC67C4B1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146408" y="3371272"/>
              <a:ext cx="845673" cy="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13">
              <a:extLst>
                <a:ext uri="{FF2B5EF4-FFF2-40B4-BE49-F238E27FC236}">
                  <a16:creationId xmlns:a16="http://schemas.microsoft.com/office/drawing/2014/main" id="{C4E29F96-7527-4C26-BDBC-67CF8A90C4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169178" y="5006098"/>
              <a:ext cx="845673" cy="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14">
              <a:extLst>
                <a:ext uri="{FF2B5EF4-FFF2-40B4-BE49-F238E27FC236}">
                  <a16:creationId xmlns:a16="http://schemas.microsoft.com/office/drawing/2014/main" id="{6C04467E-51A1-4F4B-9429-863F814195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69178" y="5280883"/>
              <a:ext cx="84567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13">
              <a:extLst>
                <a:ext uri="{FF2B5EF4-FFF2-40B4-BE49-F238E27FC236}">
                  <a16:creationId xmlns:a16="http://schemas.microsoft.com/office/drawing/2014/main" id="{88576956-3942-4D42-999B-87E21D4FA7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163488" y="4761341"/>
              <a:ext cx="845673" cy="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" name="Forma Livre: Forma 10">
            <a:extLst>
              <a:ext uri="{FF2B5EF4-FFF2-40B4-BE49-F238E27FC236}">
                <a16:creationId xmlns:a16="http://schemas.microsoft.com/office/drawing/2014/main" id="{A1D08858-6749-42FA-84CF-1A03BFD8B845}"/>
              </a:ext>
            </a:extLst>
          </p:cNvPr>
          <p:cNvSpPr/>
          <p:nvPr/>
        </p:nvSpPr>
        <p:spPr bwMode="auto">
          <a:xfrm>
            <a:off x="7990541" y="1565624"/>
            <a:ext cx="209503" cy="1676348"/>
          </a:xfrm>
          <a:custGeom>
            <a:avLst/>
            <a:gdLst>
              <a:gd name="connsiteX0" fmla="*/ 0 w 681318"/>
              <a:gd name="connsiteY0" fmla="*/ 0 h 2761129"/>
              <a:gd name="connsiteX1" fmla="*/ 663388 w 681318"/>
              <a:gd name="connsiteY1" fmla="*/ 0 h 2761129"/>
              <a:gd name="connsiteX2" fmla="*/ 681318 w 681318"/>
              <a:gd name="connsiteY2" fmla="*/ 2761129 h 2761129"/>
              <a:gd name="connsiteX3" fmla="*/ 17930 w 681318"/>
              <a:gd name="connsiteY3" fmla="*/ 2761129 h 2761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1318" h="2761129">
                <a:moveTo>
                  <a:pt x="0" y="0"/>
                </a:moveTo>
                <a:lnTo>
                  <a:pt x="663388" y="0"/>
                </a:lnTo>
                <a:lnTo>
                  <a:pt x="681318" y="2761129"/>
                </a:lnTo>
                <a:lnTo>
                  <a:pt x="17930" y="2761129"/>
                </a:lnTo>
              </a:path>
            </a:pathLst>
          </a:custGeom>
          <a:noFill/>
          <a:ln w="19050" cap="flat" cmpd="sng" algn="ctr">
            <a:solidFill>
              <a:srgbClr val="FF33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59" name="Forma Livre: Forma 58">
            <a:extLst>
              <a:ext uri="{FF2B5EF4-FFF2-40B4-BE49-F238E27FC236}">
                <a16:creationId xmlns:a16="http://schemas.microsoft.com/office/drawing/2014/main" id="{2BAC74F4-3231-456D-B86F-A5D55C5EC484}"/>
              </a:ext>
            </a:extLst>
          </p:cNvPr>
          <p:cNvSpPr/>
          <p:nvPr/>
        </p:nvSpPr>
        <p:spPr bwMode="auto">
          <a:xfrm>
            <a:off x="7995310" y="1847218"/>
            <a:ext cx="363655" cy="2784821"/>
          </a:xfrm>
          <a:custGeom>
            <a:avLst/>
            <a:gdLst>
              <a:gd name="connsiteX0" fmla="*/ 0 w 681318"/>
              <a:gd name="connsiteY0" fmla="*/ 0 h 2761129"/>
              <a:gd name="connsiteX1" fmla="*/ 663388 w 681318"/>
              <a:gd name="connsiteY1" fmla="*/ 0 h 2761129"/>
              <a:gd name="connsiteX2" fmla="*/ 681318 w 681318"/>
              <a:gd name="connsiteY2" fmla="*/ 2761129 h 2761129"/>
              <a:gd name="connsiteX3" fmla="*/ 17930 w 681318"/>
              <a:gd name="connsiteY3" fmla="*/ 2761129 h 2761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1318" h="2761129">
                <a:moveTo>
                  <a:pt x="0" y="0"/>
                </a:moveTo>
                <a:lnTo>
                  <a:pt x="663388" y="0"/>
                </a:lnTo>
                <a:lnTo>
                  <a:pt x="681318" y="2761129"/>
                </a:lnTo>
                <a:lnTo>
                  <a:pt x="17930" y="2761129"/>
                </a:lnTo>
              </a:path>
            </a:pathLst>
          </a:cu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61" name="Freeform 41">
            <a:extLst>
              <a:ext uri="{FF2B5EF4-FFF2-40B4-BE49-F238E27FC236}">
                <a16:creationId xmlns:a16="http://schemas.microsoft.com/office/drawing/2014/main" id="{6080DA54-FFF7-48DF-81F3-9377FA7EF076}"/>
              </a:ext>
            </a:extLst>
          </p:cNvPr>
          <p:cNvSpPr>
            <a:spLocks/>
          </p:cNvSpPr>
          <p:nvPr/>
        </p:nvSpPr>
        <p:spPr bwMode="auto">
          <a:xfrm>
            <a:off x="8007718" y="2409594"/>
            <a:ext cx="3324844" cy="2086207"/>
          </a:xfrm>
          <a:custGeom>
            <a:avLst/>
            <a:gdLst>
              <a:gd name="T0" fmla="*/ 2147483647 w 1344"/>
              <a:gd name="T1" fmla="*/ 0 h 2448"/>
              <a:gd name="T2" fmla="*/ 2147483647 w 1344"/>
              <a:gd name="T3" fmla="*/ 0 h 2448"/>
              <a:gd name="T4" fmla="*/ 2147483647 w 1344"/>
              <a:gd name="T5" fmla="*/ 2147483647 h 2448"/>
              <a:gd name="T6" fmla="*/ 0 w 1344"/>
              <a:gd name="T7" fmla="*/ 2147483647 h 2448"/>
              <a:gd name="T8" fmla="*/ 0 60000 65536"/>
              <a:gd name="T9" fmla="*/ 0 60000 65536"/>
              <a:gd name="T10" fmla="*/ 0 60000 65536"/>
              <a:gd name="T11" fmla="*/ 0 60000 65536"/>
              <a:gd name="T12" fmla="*/ 0 w 1344"/>
              <a:gd name="T13" fmla="*/ 0 h 2448"/>
              <a:gd name="T14" fmla="*/ 1344 w 1344"/>
              <a:gd name="T15" fmla="*/ 2448 h 24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44" h="2448">
                <a:moveTo>
                  <a:pt x="1248" y="0"/>
                </a:moveTo>
                <a:lnTo>
                  <a:pt x="1344" y="0"/>
                </a:lnTo>
                <a:lnTo>
                  <a:pt x="1344" y="2448"/>
                </a:lnTo>
                <a:lnTo>
                  <a:pt x="0" y="2448"/>
                </a:lnTo>
              </a:path>
            </a:pathLst>
          </a:custGeom>
          <a:noFill/>
          <a:ln w="28575">
            <a:solidFill>
              <a:srgbClr val="00007F"/>
            </a:solidFill>
            <a:round/>
            <a:headEnd type="none" w="sm" len="sm"/>
            <a:tailEnd type="triangle" w="lg" len="med"/>
          </a:ln>
        </p:spPr>
        <p:txBody>
          <a:bodyPr/>
          <a:lstStyle/>
          <a:p>
            <a:pPr eaLnBrk="0" hangingPunct="0"/>
            <a:endParaRPr lang="pt-BR"/>
          </a:p>
        </p:txBody>
      </p:sp>
      <p:sp>
        <p:nvSpPr>
          <p:cNvPr id="18437" name="Rectangle 27"/>
          <p:cNvSpPr>
            <a:spLocks noChangeArrowheads="1"/>
          </p:cNvSpPr>
          <p:nvPr/>
        </p:nvSpPr>
        <p:spPr bwMode="auto">
          <a:xfrm>
            <a:off x="10476577" y="2057400"/>
            <a:ext cx="7620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38" name="Rectangle 28"/>
          <p:cNvSpPr>
            <a:spLocks noChangeArrowheads="1"/>
          </p:cNvSpPr>
          <p:nvPr/>
        </p:nvSpPr>
        <p:spPr bwMode="auto">
          <a:xfrm>
            <a:off x="10476577" y="2286000"/>
            <a:ext cx="7620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39" name="Rectangle 29"/>
          <p:cNvSpPr>
            <a:spLocks noChangeArrowheads="1"/>
          </p:cNvSpPr>
          <p:nvPr/>
        </p:nvSpPr>
        <p:spPr bwMode="auto">
          <a:xfrm>
            <a:off x="10476577" y="2667000"/>
            <a:ext cx="7620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40" name="Rectangle 30"/>
          <p:cNvSpPr>
            <a:spLocks noChangeArrowheads="1"/>
          </p:cNvSpPr>
          <p:nvPr/>
        </p:nvSpPr>
        <p:spPr bwMode="auto">
          <a:xfrm>
            <a:off x="10476577" y="3200400"/>
            <a:ext cx="7620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3" name="Forma Livre: Forma 12">
            <a:extLst>
              <a:ext uri="{FF2B5EF4-FFF2-40B4-BE49-F238E27FC236}">
                <a16:creationId xmlns:a16="http://schemas.microsoft.com/office/drawing/2014/main" id="{9D7AB03B-CF35-42F0-9E3C-09197B21F7E3}"/>
              </a:ext>
            </a:extLst>
          </p:cNvPr>
          <p:cNvSpPr/>
          <p:nvPr/>
        </p:nvSpPr>
        <p:spPr bwMode="auto">
          <a:xfrm>
            <a:off x="7985051" y="2158410"/>
            <a:ext cx="3785191" cy="3434904"/>
          </a:xfrm>
          <a:custGeom>
            <a:avLst/>
            <a:gdLst>
              <a:gd name="connsiteX0" fmla="*/ 3253563 w 3785191"/>
              <a:gd name="connsiteY0" fmla="*/ 0 h 3444949"/>
              <a:gd name="connsiteX1" fmla="*/ 3785191 w 3785191"/>
              <a:gd name="connsiteY1" fmla="*/ 0 h 3444949"/>
              <a:gd name="connsiteX2" fmla="*/ 3763926 w 3785191"/>
              <a:gd name="connsiteY2" fmla="*/ 3444949 h 3444949"/>
              <a:gd name="connsiteX3" fmla="*/ 0 w 3785191"/>
              <a:gd name="connsiteY3" fmla="*/ 3434317 h 3444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85191" h="3444949">
                <a:moveTo>
                  <a:pt x="3253563" y="0"/>
                </a:moveTo>
                <a:lnTo>
                  <a:pt x="3785191" y="0"/>
                </a:lnTo>
                <a:lnTo>
                  <a:pt x="3763926" y="3444949"/>
                </a:lnTo>
                <a:lnTo>
                  <a:pt x="0" y="3434317"/>
                </a:lnTo>
              </a:path>
            </a:pathLst>
          </a:custGeom>
          <a:noFill/>
          <a:ln w="19050" cap="flat" cmpd="sng" algn="ctr">
            <a:solidFill>
              <a:srgbClr val="00007F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Forma Livre: Forma 62">
            <a:extLst>
              <a:ext uri="{FF2B5EF4-FFF2-40B4-BE49-F238E27FC236}">
                <a16:creationId xmlns:a16="http://schemas.microsoft.com/office/drawing/2014/main" id="{98D65FBC-9797-4DBD-BD7B-8215FCC00899}"/>
              </a:ext>
            </a:extLst>
          </p:cNvPr>
          <p:cNvSpPr/>
          <p:nvPr/>
        </p:nvSpPr>
        <p:spPr bwMode="auto">
          <a:xfrm>
            <a:off x="7991792" y="1726151"/>
            <a:ext cx="3547378" cy="3684039"/>
          </a:xfrm>
          <a:custGeom>
            <a:avLst/>
            <a:gdLst>
              <a:gd name="connsiteX0" fmla="*/ 3253563 w 3785191"/>
              <a:gd name="connsiteY0" fmla="*/ 0 h 3444949"/>
              <a:gd name="connsiteX1" fmla="*/ 3785191 w 3785191"/>
              <a:gd name="connsiteY1" fmla="*/ 0 h 3444949"/>
              <a:gd name="connsiteX2" fmla="*/ 3763926 w 3785191"/>
              <a:gd name="connsiteY2" fmla="*/ 3444949 h 3444949"/>
              <a:gd name="connsiteX3" fmla="*/ 0 w 3785191"/>
              <a:gd name="connsiteY3" fmla="*/ 3434317 h 3444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85191" h="3444949">
                <a:moveTo>
                  <a:pt x="3253563" y="0"/>
                </a:moveTo>
                <a:lnTo>
                  <a:pt x="3785191" y="0"/>
                </a:lnTo>
                <a:lnTo>
                  <a:pt x="3763926" y="3444949"/>
                </a:lnTo>
                <a:lnTo>
                  <a:pt x="0" y="3434317"/>
                </a:lnTo>
              </a:path>
            </a:pathLst>
          </a:custGeom>
          <a:noFill/>
          <a:ln w="19050" cap="flat" cmpd="sng" algn="ctr">
            <a:solidFill>
              <a:srgbClr val="00007F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36" name="Rectangle 26"/>
          <p:cNvSpPr>
            <a:spLocks noChangeArrowheads="1"/>
          </p:cNvSpPr>
          <p:nvPr/>
        </p:nvSpPr>
        <p:spPr bwMode="auto">
          <a:xfrm>
            <a:off x="10476577" y="1600200"/>
            <a:ext cx="7620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1026">
            <a:extLst>
              <a:ext uri="{FF2B5EF4-FFF2-40B4-BE49-F238E27FC236}">
                <a16:creationId xmlns:a16="http://schemas.microsoft.com/office/drawing/2014/main" id="{5FDC86D6-FA98-4178-AFB9-F606C93ED6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32306" y="3569274"/>
            <a:ext cx="0" cy="177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03" name="Rectangle 1027">
            <a:extLst>
              <a:ext uri="{FF2B5EF4-FFF2-40B4-BE49-F238E27FC236}">
                <a16:creationId xmlns:a16="http://schemas.microsoft.com/office/drawing/2014/main" id="{7E7B36E4-B924-4041-BC7E-548BE2E6A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9918" y="602354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25604" name="Rectangle 1028">
            <a:extLst>
              <a:ext uri="{FF2B5EF4-FFF2-40B4-BE49-F238E27FC236}">
                <a16:creationId xmlns:a16="http://schemas.microsoft.com/office/drawing/2014/main" id="{8EF2EBA6-A89E-4CA1-B7F9-89BBF9F13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8318" y="602354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25605" name="Rectangle 1029">
            <a:extLst>
              <a:ext uri="{FF2B5EF4-FFF2-40B4-BE49-F238E27FC236}">
                <a16:creationId xmlns:a16="http://schemas.microsoft.com/office/drawing/2014/main" id="{80BCF560-9B98-44A4-95C1-EEB133BB4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9918" y="602354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25606" name="Rectangle 1030">
            <a:extLst>
              <a:ext uri="{FF2B5EF4-FFF2-40B4-BE49-F238E27FC236}">
                <a16:creationId xmlns:a16="http://schemas.microsoft.com/office/drawing/2014/main" id="{B53622D9-884C-41E2-97A3-5E32C4BC1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8318" y="602354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25607" name="Rectangle 1031">
            <a:extLst>
              <a:ext uri="{FF2B5EF4-FFF2-40B4-BE49-F238E27FC236}">
                <a16:creationId xmlns:a16="http://schemas.microsoft.com/office/drawing/2014/main" id="{402B48B9-7694-4978-A73F-A0523BC787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altLang="en-US" sz="3600" dirty="0"/>
              <a:t>Componentes de um computador</a:t>
            </a:r>
          </a:p>
        </p:txBody>
      </p:sp>
      <p:grpSp>
        <p:nvGrpSpPr>
          <p:cNvPr id="25608" name="Group 1032">
            <a:extLst>
              <a:ext uri="{FF2B5EF4-FFF2-40B4-BE49-F238E27FC236}">
                <a16:creationId xmlns:a16="http://schemas.microsoft.com/office/drawing/2014/main" id="{CCB099F9-2843-4E81-A212-C2F67BF9B8B2}"/>
              </a:ext>
            </a:extLst>
          </p:cNvPr>
          <p:cNvGrpSpPr>
            <a:grpSpLocks/>
          </p:cNvGrpSpPr>
          <p:nvPr/>
        </p:nvGrpSpPr>
        <p:grpSpPr bwMode="auto">
          <a:xfrm>
            <a:off x="7667131" y="2519936"/>
            <a:ext cx="1587500" cy="1054100"/>
            <a:chOff x="3983" y="1729"/>
            <a:chExt cx="1000" cy="664"/>
          </a:xfrm>
        </p:grpSpPr>
        <p:sp>
          <p:nvSpPr>
            <p:cNvPr id="25667" name="AutoShape 1033">
              <a:extLst>
                <a:ext uri="{FF2B5EF4-FFF2-40B4-BE49-F238E27FC236}">
                  <a16:creationId xmlns:a16="http://schemas.microsoft.com/office/drawing/2014/main" id="{66F2C973-AC4D-43A4-AE47-8033203DFB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3" y="1729"/>
              <a:ext cx="1000" cy="664"/>
            </a:xfrm>
            <a:prstGeom prst="roundRect">
              <a:avLst>
                <a:gd name="adj" fmla="val 12486"/>
              </a:avLst>
            </a:prstGeom>
            <a:solidFill>
              <a:srgbClr val="CBCBCB"/>
            </a:solidFill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25668" name="Rectangle 1034">
              <a:extLst>
                <a:ext uri="{FF2B5EF4-FFF2-40B4-BE49-F238E27FC236}">
                  <a16:creationId xmlns:a16="http://schemas.microsoft.com/office/drawing/2014/main" id="{211CAF4E-D5ED-43CE-96B5-F78D543555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2" y="1891"/>
              <a:ext cx="59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 dirty="0">
                  <a:solidFill>
                    <a:schemeClr val="bg2"/>
                  </a:solidFill>
                </a:rPr>
                <a:t>Vídeo</a:t>
              </a:r>
            </a:p>
          </p:txBody>
        </p:sp>
      </p:grpSp>
      <p:grpSp>
        <p:nvGrpSpPr>
          <p:cNvPr id="25609" name="Group 1035">
            <a:extLst>
              <a:ext uri="{FF2B5EF4-FFF2-40B4-BE49-F238E27FC236}">
                <a16:creationId xmlns:a16="http://schemas.microsoft.com/office/drawing/2014/main" id="{01A4D92B-0352-441C-A2DC-3F3934A4FE90}"/>
              </a:ext>
            </a:extLst>
          </p:cNvPr>
          <p:cNvGrpSpPr>
            <a:grpSpLocks/>
          </p:cNvGrpSpPr>
          <p:nvPr/>
        </p:nvGrpSpPr>
        <p:grpSpPr bwMode="auto">
          <a:xfrm>
            <a:off x="7986218" y="3766123"/>
            <a:ext cx="2501900" cy="520700"/>
            <a:chOff x="4184" y="2514"/>
            <a:chExt cx="1576" cy="328"/>
          </a:xfrm>
        </p:grpSpPr>
        <p:sp>
          <p:nvSpPr>
            <p:cNvPr id="25665" name="AutoShape 1036">
              <a:extLst>
                <a:ext uri="{FF2B5EF4-FFF2-40B4-BE49-F238E27FC236}">
                  <a16:creationId xmlns:a16="http://schemas.microsoft.com/office/drawing/2014/main" id="{D1D54EAF-338A-4A9A-A944-CF9A0E9483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4" y="2514"/>
              <a:ext cx="1576" cy="328"/>
            </a:xfrm>
            <a:prstGeom prst="parallelogram">
              <a:avLst>
                <a:gd name="adj" fmla="val 120055"/>
              </a:avLst>
            </a:prstGeom>
            <a:solidFill>
              <a:srgbClr val="EAEAEA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25666" name="Rectangle 1037">
              <a:extLst>
                <a:ext uri="{FF2B5EF4-FFF2-40B4-BE49-F238E27FC236}">
                  <a16:creationId xmlns:a16="http://schemas.microsoft.com/office/drawing/2014/main" id="{0074E2DB-A17B-4A2F-89B6-2389C99EBE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2" y="2548"/>
              <a:ext cx="72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 dirty="0">
                  <a:solidFill>
                    <a:schemeClr val="bg2"/>
                  </a:solidFill>
                </a:rPr>
                <a:t>Teclado</a:t>
              </a:r>
            </a:p>
          </p:txBody>
        </p:sp>
      </p:grpSp>
      <p:sp>
        <p:nvSpPr>
          <p:cNvPr id="25610" name="Rectangle 1038">
            <a:extLst>
              <a:ext uri="{FF2B5EF4-FFF2-40B4-BE49-F238E27FC236}">
                <a16:creationId xmlns:a16="http://schemas.microsoft.com/office/drawing/2014/main" id="{1F910591-8FB7-4C26-89E1-59FF835FD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4118" y="1578548"/>
            <a:ext cx="5791200" cy="4787900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grpSp>
        <p:nvGrpSpPr>
          <p:cNvPr id="25611" name="Group 1039">
            <a:extLst>
              <a:ext uri="{FF2B5EF4-FFF2-40B4-BE49-F238E27FC236}">
                <a16:creationId xmlns:a16="http://schemas.microsoft.com/office/drawing/2014/main" id="{9BA54DBB-E1F5-4FD3-8959-341CFEE36A85}"/>
              </a:ext>
            </a:extLst>
          </p:cNvPr>
          <p:cNvGrpSpPr>
            <a:grpSpLocks/>
          </p:cNvGrpSpPr>
          <p:nvPr/>
        </p:nvGrpSpPr>
        <p:grpSpPr bwMode="auto">
          <a:xfrm>
            <a:off x="5179518" y="1810324"/>
            <a:ext cx="1804988" cy="2252663"/>
            <a:chOff x="2416" y="1282"/>
            <a:chExt cx="1137" cy="1419"/>
          </a:xfrm>
        </p:grpSpPr>
        <p:sp>
          <p:nvSpPr>
            <p:cNvPr id="25663" name="Rectangle 1040">
              <a:extLst>
                <a:ext uri="{FF2B5EF4-FFF2-40B4-BE49-F238E27FC236}">
                  <a16:creationId xmlns:a16="http://schemas.microsoft.com/office/drawing/2014/main" id="{9145ED70-CAC5-4657-B7C9-B5DDA32FA7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7" y="1282"/>
              <a:ext cx="1048" cy="141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25664" name="Rectangle 1041">
              <a:extLst>
                <a:ext uri="{FF2B5EF4-FFF2-40B4-BE49-F238E27FC236}">
                  <a16:creationId xmlns:a16="http://schemas.microsoft.com/office/drawing/2014/main" id="{E9171ED0-6868-46BE-B7B1-5EAC07E9ED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6" y="1402"/>
              <a:ext cx="1137" cy="1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b="1" i="0" dirty="0">
                  <a:solidFill>
                    <a:schemeClr val="bg2"/>
                  </a:solidFill>
                </a:rPr>
                <a:t>Memória</a:t>
              </a:r>
              <a:endParaRPr lang="pt-BR" altLang="en-US" sz="2400" i="0" dirty="0">
                <a:solidFill>
                  <a:schemeClr val="bg2"/>
                </a:solidFill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pt-BR" altLang="en-US" sz="2400" i="0" dirty="0">
                <a:solidFill>
                  <a:schemeClr val="bg2"/>
                </a:solidFill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 dirty="0">
                  <a:solidFill>
                    <a:srgbClr val="800000"/>
                  </a:solidFill>
                </a:rPr>
                <a:t>Programas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 dirty="0">
                  <a:solidFill>
                    <a:srgbClr val="800000"/>
                  </a:solidFill>
                </a:rPr>
                <a:t>+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 dirty="0">
                  <a:solidFill>
                    <a:srgbClr val="800000"/>
                  </a:solidFill>
                </a:rPr>
                <a:t>Dados</a:t>
              </a:r>
            </a:p>
          </p:txBody>
        </p:sp>
      </p:grpSp>
      <p:sp>
        <p:nvSpPr>
          <p:cNvPr id="25612" name="Line 1042">
            <a:extLst>
              <a:ext uri="{FF2B5EF4-FFF2-40B4-BE49-F238E27FC236}">
                <a16:creationId xmlns:a16="http://schemas.microsoft.com/office/drawing/2014/main" id="{EE59F5FF-1AE2-4638-91A1-00DD315631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27068" y="4485262"/>
            <a:ext cx="1689100" cy="20637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13" name="Line 1043">
            <a:extLst>
              <a:ext uri="{FF2B5EF4-FFF2-40B4-BE49-F238E27FC236}">
                <a16:creationId xmlns:a16="http://schemas.microsoft.com/office/drawing/2014/main" id="{EF500FB5-E463-4388-8836-62FACB91A13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84381" y="4064574"/>
            <a:ext cx="0" cy="455613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14" name="Rectangle 1044">
            <a:extLst>
              <a:ext uri="{FF2B5EF4-FFF2-40B4-BE49-F238E27FC236}">
                <a16:creationId xmlns:a16="http://schemas.microsoft.com/office/drawing/2014/main" id="{784626A0-F9FB-4E9A-AFA6-6B71527E95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288" y="2202437"/>
            <a:ext cx="186013" cy="831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pt-BR" altLang="en-US" sz="2400" i="0" dirty="0">
              <a:solidFill>
                <a:schemeClr val="bg2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pt-BR" altLang="en-US" sz="2400" i="0" dirty="0">
              <a:solidFill>
                <a:schemeClr val="bg2"/>
              </a:solidFill>
            </a:endParaRPr>
          </a:p>
        </p:txBody>
      </p:sp>
      <p:sp>
        <p:nvSpPr>
          <p:cNvPr id="25615" name="Rectangle 1045">
            <a:extLst>
              <a:ext uri="{FF2B5EF4-FFF2-40B4-BE49-F238E27FC236}">
                <a16:creationId xmlns:a16="http://schemas.microsoft.com/office/drawing/2014/main" id="{BCA25CA4-C61B-4579-AE2C-5ECBC9FCC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8918" y="4804348"/>
            <a:ext cx="1257300" cy="142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 dirty="0">
                <a:solidFill>
                  <a:schemeClr val="bg2"/>
                </a:solidFill>
                <a:latin typeface="Arial" panose="020B0604020202020204" pitchFamily="34" charset="0"/>
              </a:rPr>
              <a:t>E/S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pt-BR" altLang="en-US" sz="2400" b="1" dirty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pt-BR" altLang="en-US" sz="2400" b="1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5616" name="Line 1046">
            <a:extLst>
              <a:ext uri="{FF2B5EF4-FFF2-40B4-BE49-F238E27FC236}">
                <a16:creationId xmlns:a16="http://schemas.microsoft.com/office/drawing/2014/main" id="{681A75A2-0F9A-4496-B7F0-C564B79C94A0}"/>
              </a:ext>
            </a:extLst>
          </p:cNvPr>
          <p:cNvSpPr>
            <a:spLocks noChangeShapeType="1"/>
          </p:cNvSpPr>
          <p:nvPr/>
        </p:nvSpPr>
        <p:spPr bwMode="auto">
          <a:xfrm>
            <a:off x="6297118" y="4482086"/>
            <a:ext cx="0" cy="322262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17" name="Line 1047">
            <a:extLst>
              <a:ext uri="{FF2B5EF4-FFF2-40B4-BE49-F238E27FC236}">
                <a16:creationId xmlns:a16="http://schemas.microsoft.com/office/drawing/2014/main" id="{0771EE32-AE5C-49F4-91F6-4DD190C10272}"/>
              </a:ext>
            </a:extLst>
          </p:cNvPr>
          <p:cNvSpPr>
            <a:spLocks noChangeShapeType="1"/>
          </p:cNvSpPr>
          <p:nvPr/>
        </p:nvSpPr>
        <p:spPr bwMode="auto">
          <a:xfrm>
            <a:off x="6717806" y="5299648"/>
            <a:ext cx="1712912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18" name="Line 1048">
            <a:extLst>
              <a:ext uri="{FF2B5EF4-FFF2-40B4-BE49-F238E27FC236}">
                <a16:creationId xmlns:a16="http://schemas.microsoft.com/office/drawing/2014/main" id="{A394D4CA-6FC0-412B-AE58-1D4B43C41A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717806" y="5680648"/>
            <a:ext cx="2513012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19" name="Line 1049">
            <a:extLst>
              <a:ext uri="{FF2B5EF4-FFF2-40B4-BE49-F238E27FC236}">
                <a16:creationId xmlns:a16="http://schemas.microsoft.com/office/drawing/2014/main" id="{82189A8C-E85F-464E-9B62-D0653F81C8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92718" y="4291586"/>
            <a:ext cx="0" cy="13890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grpSp>
        <p:nvGrpSpPr>
          <p:cNvPr id="25620" name="Group 1050">
            <a:extLst>
              <a:ext uri="{FF2B5EF4-FFF2-40B4-BE49-F238E27FC236}">
                <a16:creationId xmlns:a16="http://schemas.microsoft.com/office/drawing/2014/main" id="{08ECB0AF-BB63-473C-B3FD-C84805102571}"/>
              </a:ext>
            </a:extLst>
          </p:cNvPr>
          <p:cNvGrpSpPr>
            <a:grpSpLocks/>
          </p:cNvGrpSpPr>
          <p:nvPr/>
        </p:nvGrpSpPr>
        <p:grpSpPr bwMode="auto">
          <a:xfrm>
            <a:off x="6049468" y="5166298"/>
            <a:ext cx="590550" cy="800100"/>
            <a:chOff x="2964" y="3396"/>
            <a:chExt cx="372" cy="504"/>
          </a:xfrm>
        </p:grpSpPr>
        <p:sp>
          <p:nvSpPr>
            <p:cNvPr id="25658" name="Rectangle 1051">
              <a:extLst>
                <a:ext uri="{FF2B5EF4-FFF2-40B4-BE49-F238E27FC236}">
                  <a16:creationId xmlns:a16="http://schemas.microsoft.com/office/drawing/2014/main" id="{9D190608-D0A2-4432-9E0E-54B2374DFD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4" y="3396"/>
              <a:ext cx="360" cy="5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25659" name="Line 1052">
              <a:extLst>
                <a:ext uri="{FF2B5EF4-FFF2-40B4-BE49-F238E27FC236}">
                  <a16:creationId xmlns:a16="http://schemas.microsoft.com/office/drawing/2014/main" id="{F54DBBDE-BF76-4E34-A21F-2DDDCD671A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5" y="3504"/>
              <a:ext cx="35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 dirty="0"/>
            </a:p>
          </p:txBody>
        </p:sp>
        <p:sp>
          <p:nvSpPr>
            <p:cNvPr id="25660" name="Line 1053">
              <a:extLst>
                <a:ext uri="{FF2B5EF4-FFF2-40B4-BE49-F238E27FC236}">
                  <a16:creationId xmlns:a16="http://schemas.microsoft.com/office/drawing/2014/main" id="{6F53652D-6AC6-4307-94E6-60B3E37903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7" y="3600"/>
              <a:ext cx="35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 dirty="0"/>
            </a:p>
          </p:txBody>
        </p:sp>
        <p:sp>
          <p:nvSpPr>
            <p:cNvPr id="25661" name="Line 1054">
              <a:extLst>
                <a:ext uri="{FF2B5EF4-FFF2-40B4-BE49-F238E27FC236}">
                  <a16:creationId xmlns:a16="http://schemas.microsoft.com/office/drawing/2014/main" id="{45AE0E2C-E62D-4494-A46F-FE5069B9D9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5" y="3696"/>
              <a:ext cx="35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 dirty="0"/>
            </a:p>
          </p:txBody>
        </p:sp>
        <p:sp>
          <p:nvSpPr>
            <p:cNvPr id="25662" name="Line 1055">
              <a:extLst>
                <a:ext uri="{FF2B5EF4-FFF2-40B4-BE49-F238E27FC236}">
                  <a16:creationId xmlns:a16="http://schemas.microsoft.com/office/drawing/2014/main" id="{5FFA06E5-2D83-48CD-859D-9305373C04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7" y="3792"/>
              <a:ext cx="35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 dirty="0"/>
            </a:p>
          </p:txBody>
        </p:sp>
      </p:grpSp>
      <p:sp>
        <p:nvSpPr>
          <p:cNvPr id="25621" name="Rectangle 1056">
            <a:extLst>
              <a:ext uri="{FF2B5EF4-FFF2-40B4-BE49-F238E27FC236}">
                <a16:creationId xmlns:a16="http://schemas.microsoft.com/office/drawing/2014/main" id="{26422187-1304-4EE8-8720-376AC86FBD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433" y="5958462"/>
            <a:ext cx="753411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400" dirty="0">
                <a:solidFill>
                  <a:srgbClr val="5C0000"/>
                </a:solidFill>
                <a:latin typeface="Arial" panose="020B0604020202020204" pitchFamily="34" charset="0"/>
              </a:rPr>
              <a:t>Buffers</a:t>
            </a:r>
          </a:p>
        </p:txBody>
      </p:sp>
      <p:sp>
        <p:nvSpPr>
          <p:cNvPr id="25622" name="Rectangle 1057">
            <a:extLst>
              <a:ext uri="{FF2B5EF4-FFF2-40B4-BE49-F238E27FC236}">
                <a16:creationId xmlns:a16="http://schemas.microsoft.com/office/drawing/2014/main" id="{AD07EC6A-EEC7-4F40-A5F6-94169C0F6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6356" y="1707137"/>
            <a:ext cx="3490912" cy="423227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25623" name="Rectangle 1058">
            <a:extLst>
              <a:ext uri="{FF2B5EF4-FFF2-40B4-BE49-F238E27FC236}">
                <a16:creationId xmlns:a16="http://schemas.microsoft.com/office/drawing/2014/main" id="{D2C077F1-C17D-48EB-A951-7B51077EC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1956" y="1800799"/>
            <a:ext cx="2901950" cy="835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25624" name="Rectangle 1059">
            <a:extLst>
              <a:ext uri="{FF2B5EF4-FFF2-40B4-BE49-F238E27FC236}">
                <a16:creationId xmlns:a16="http://schemas.microsoft.com/office/drawing/2014/main" id="{17435B79-6A43-405E-A144-324310810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1769" y="3083498"/>
            <a:ext cx="3260725" cy="280035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25625" name="Rectangle 1060">
            <a:extLst>
              <a:ext uri="{FF2B5EF4-FFF2-40B4-BE49-F238E27FC236}">
                <a16:creationId xmlns:a16="http://schemas.microsoft.com/office/drawing/2014/main" id="{0ED64EFD-FB25-42B9-9D02-F3C40B0F1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107" y="3081912"/>
            <a:ext cx="67646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 i="0" dirty="0">
                <a:solidFill>
                  <a:schemeClr val="bg2"/>
                </a:solidFill>
              </a:rPr>
              <a:t>Reg</a:t>
            </a:r>
            <a:r>
              <a:rPr lang="pt-BR" altLang="en-US" sz="2400" i="0" dirty="0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25626" name="AutoShape 1061">
            <a:extLst>
              <a:ext uri="{FF2B5EF4-FFF2-40B4-BE49-F238E27FC236}">
                <a16:creationId xmlns:a16="http://schemas.microsoft.com/office/drawing/2014/main" id="{FFE20062-5216-448C-8614-F7844251CCEC}"/>
              </a:ext>
            </a:extLst>
          </p:cNvPr>
          <p:cNvSpPr>
            <a:spLocks noChangeArrowheads="1"/>
          </p:cNvSpPr>
          <p:nvPr/>
        </p:nvSpPr>
        <p:spPr bwMode="auto">
          <a:xfrm rot="10800000" flipH="1" flipV="1">
            <a:off x="2939556" y="4651948"/>
            <a:ext cx="1084262" cy="5207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499 w 21600"/>
              <a:gd name="T13" fmla="*/ 4499 h 21600"/>
              <a:gd name="T14" fmla="*/ 17101 w 21600"/>
              <a:gd name="T15" fmla="*/ 17101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397" y="21600"/>
                </a:lnTo>
                <a:lnTo>
                  <a:pt x="16203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27" name="Rectangle 1062">
            <a:extLst>
              <a:ext uri="{FF2B5EF4-FFF2-40B4-BE49-F238E27FC236}">
                <a16:creationId xmlns:a16="http://schemas.microsoft.com/office/drawing/2014/main" id="{6392DFBE-E179-40B6-BCB4-1DB6690F1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9582" y="4705924"/>
            <a:ext cx="819135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 dirty="0">
                <a:solidFill>
                  <a:schemeClr val="bg2"/>
                </a:solidFill>
              </a:rPr>
              <a:t>ALU</a:t>
            </a:r>
          </a:p>
        </p:txBody>
      </p:sp>
      <p:sp>
        <p:nvSpPr>
          <p:cNvPr id="25628" name="Line 1063">
            <a:extLst>
              <a:ext uri="{FF2B5EF4-FFF2-40B4-BE49-F238E27FC236}">
                <a16:creationId xmlns:a16="http://schemas.microsoft.com/office/drawing/2014/main" id="{A5C03E46-4FA0-41E8-978C-0E016AB651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268168" y="4004248"/>
            <a:ext cx="7938" cy="64135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29" name="Line 1064">
            <a:extLst>
              <a:ext uri="{FF2B5EF4-FFF2-40B4-BE49-F238E27FC236}">
                <a16:creationId xmlns:a16="http://schemas.microsoft.com/office/drawing/2014/main" id="{E720AFC4-04F9-4E36-801A-EC80F81A8294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9169" y="3832799"/>
            <a:ext cx="3175" cy="8350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30" name="Line 1065">
            <a:extLst>
              <a:ext uri="{FF2B5EF4-FFF2-40B4-BE49-F238E27FC236}">
                <a16:creationId xmlns:a16="http://schemas.microsoft.com/office/drawing/2014/main" id="{51F889AA-2749-4C05-B5A8-1EBA4438E8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4706" y="5174236"/>
            <a:ext cx="6350" cy="2032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31" name="Line 1066">
            <a:extLst>
              <a:ext uri="{FF2B5EF4-FFF2-40B4-BE49-F238E27FC236}">
                <a16:creationId xmlns:a16="http://schemas.microsoft.com/office/drawing/2014/main" id="{53002D9A-F425-49C1-AFD5-C4A291F2BF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25107" y="5375848"/>
            <a:ext cx="1901825" cy="1588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32" name="Line 1067">
            <a:extLst>
              <a:ext uri="{FF2B5EF4-FFF2-40B4-BE49-F238E27FC236}">
                <a16:creationId xmlns:a16="http://schemas.microsoft.com/office/drawing/2014/main" id="{98AE48EA-911B-4538-9DD5-96393919D23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87169" y="3983611"/>
            <a:ext cx="373063" cy="2381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33" name="Line 1068">
            <a:extLst>
              <a:ext uri="{FF2B5EF4-FFF2-40B4-BE49-F238E27FC236}">
                <a16:creationId xmlns:a16="http://schemas.microsoft.com/office/drawing/2014/main" id="{E84A2C8D-E9A7-40CC-B71A-6E98903470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9169" y="3813749"/>
            <a:ext cx="296863" cy="11113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34" name="Line 1069">
            <a:extLst>
              <a:ext uri="{FF2B5EF4-FFF2-40B4-BE49-F238E27FC236}">
                <a16:creationId xmlns:a16="http://schemas.microsoft.com/office/drawing/2014/main" id="{CA703852-9872-4710-AFBD-87C2733FAF2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48918" y="3969323"/>
            <a:ext cx="0" cy="13843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35" name="Line 1070">
            <a:extLst>
              <a:ext uri="{FF2B5EF4-FFF2-40B4-BE49-F238E27FC236}">
                <a16:creationId xmlns:a16="http://schemas.microsoft.com/office/drawing/2014/main" id="{D3722310-0688-4E34-85CB-CAD31140ACB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31456" y="3972498"/>
            <a:ext cx="296862" cy="1588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36" name="Rectangle 1071">
            <a:extLst>
              <a:ext uri="{FF2B5EF4-FFF2-40B4-BE49-F238E27FC236}">
                <a16:creationId xmlns:a16="http://schemas.microsoft.com/office/drawing/2014/main" id="{2C45AE1D-52CC-4B20-9F59-525DE4026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8756" y="3170811"/>
            <a:ext cx="971550" cy="215900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25637" name="Rectangle 1072">
            <a:extLst>
              <a:ext uri="{FF2B5EF4-FFF2-40B4-BE49-F238E27FC236}">
                <a16:creationId xmlns:a16="http://schemas.microsoft.com/office/drawing/2014/main" id="{3CBA05CF-DF1E-4C21-92F4-EEB79C609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8693" y="3126361"/>
            <a:ext cx="1062791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600" dirty="0">
                <a:solidFill>
                  <a:schemeClr val="bg2"/>
                </a:solidFill>
                <a:latin typeface="Arial" panose="020B0604020202020204" pitchFamily="34" charset="0"/>
              </a:rPr>
              <a:t>Endereço</a:t>
            </a:r>
          </a:p>
        </p:txBody>
      </p:sp>
      <p:sp>
        <p:nvSpPr>
          <p:cNvPr id="25638" name="Rectangle 1073">
            <a:extLst>
              <a:ext uri="{FF2B5EF4-FFF2-40B4-BE49-F238E27FC236}">
                <a16:creationId xmlns:a16="http://schemas.microsoft.com/office/drawing/2014/main" id="{F726864C-98EC-444B-867D-C5125B88B1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2269" y="3153348"/>
            <a:ext cx="969963" cy="215900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25639" name="Rectangle 1074">
            <a:extLst>
              <a:ext uri="{FF2B5EF4-FFF2-40B4-BE49-F238E27FC236}">
                <a16:creationId xmlns:a16="http://schemas.microsoft.com/office/drawing/2014/main" id="{CA60F704-1BC6-44FA-AA20-337D0D562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6648" y="3096198"/>
            <a:ext cx="1030731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600" dirty="0">
                <a:solidFill>
                  <a:schemeClr val="bg2"/>
                </a:solidFill>
                <a:latin typeface="Arial" panose="020B0604020202020204" pitchFamily="34" charset="0"/>
              </a:rPr>
              <a:t>Instrução</a:t>
            </a:r>
          </a:p>
        </p:txBody>
      </p:sp>
      <p:sp>
        <p:nvSpPr>
          <p:cNvPr id="25640" name="Rectangle 1075">
            <a:extLst>
              <a:ext uri="{FF2B5EF4-FFF2-40B4-BE49-F238E27FC236}">
                <a16:creationId xmlns:a16="http://schemas.microsoft.com/office/drawing/2014/main" id="{8C3A6FF3-8698-4904-BF31-DB47CC463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8631" y="3850262"/>
            <a:ext cx="1143000" cy="319087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25641" name="Rectangle 1076">
            <a:extLst>
              <a:ext uri="{FF2B5EF4-FFF2-40B4-BE49-F238E27FC236}">
                <a16:creationId xmlns:a16="http://schemas.microsoft.com/office/drawing/2014/main" id="{DACD6CE9-1CA8-4E0B-9F0E-FD1ADD399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219" y="5482211"/>
            <a:ext cx="2608086" cy="400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 typeface="ZapfDingbats" pitchFamily="82" charset="2"/>
              <a:buNone/>
            </a:pPr>
            <a:r>
              <a:rPr lang="pt-BR" altLang="en-US" sz="2000" dirty="0">
                <a:latin typeface="Arial" panose="020B0604020202020204" pitchFamily="34" charset="0"/>
              </a:rPr>
              <a:t>Unid. processamento</a:t>
            </a:r>
          </a:p>
        </p:txBody>
      </p:sp>
      <p:sp>
        <p:nvSpPr>
          <p:cNvPr id="25642" name="Rectangle 1077">
            <a:extLst>
              <a:ext uri="{FF2B5EF4-FFF2-40B4-BE49-F238E27FC236}">
                <a16:creationId xmlns:a16="http://schemas.microsoft.com/office/drawing/2014/main" id="{094ABF5C-17F1-4CD0-86DE-AC9A2A53E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8557" y="1910336"/>
            <a:ext cx="1768113" cy="400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 typeface="ZapfDingbats" pitchFamily="82" charset="2"/>
              <a:buNone/>
            </a:pPr>
            <a:r>
              <a:rPr lang="pt-BR" altLang="en-US" sz="2000" dirty="0">
                <a:latin typeface="Arial" panose="020B0604020202020204" pitchFamily="34" charset="0"/>
              </a:rPr>
              <a:t>Unid. controle</a:t>
            </a:r>
          </a:p>
        </p:txBody>
      </p:sp>
      <p:sp>
        <p:nvSpPr>
          <p:cNvPr id="25643" name="Line 1078">
            <a:extLst>
              <a:ext uri="{FF2B5EF4-FFF2-40B4-BE49-F238E27FC236}">
                <a16:creationId xmlns:a16="http://schemas.microsoft.com/office/drawing/2014/main" id="{B7AB0A90-8452-42A3-9BF6-17514ABDFFC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03031" y="5004373"/>
            <a:ext cx="303212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44" name="Line 1079">
            <a:extLst>
              <a:ext uri="{FF2B5EF4-FFF2-40B4-BE49-F238E27FC236}">
                <a16:creationId xmlns:a16="http://schemas.microsoft.com/office/drawing/2014/main" id="{CCEE461A-8FF4-4656-B67E-243A27B981F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69556" y="4115373"/>
            <a:ext cx="207962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45" name="Line 1080">
            <a:extLst>
              <a:ext uri="{FF2B5EF4-FFF2-40B4-BE49-F238E27FC236}">
                <a16:creationId xmlns:a16="http://schemas.microsoft.com/office/drawing/2014/main" id="{85F02945-9610-4331-A602-C4A95EE3A60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9056" y="3451799"/>
            <a:ext cx="0" cy="360363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46" name="Line 1081">
            <a:extLst>
              <a:ext uri="{FF2B5EF4-FFF2-40B4-BE49-F238E27FC236}">
                <a16:creationId xmlns:a16="http://schemas.microsoft.com/office/drawing/2014/main" id="{23A825AE-3E93-4F54-A320-D4313EF0C63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4993" y="3343849"/>
            <a:ext cx="0" cy="303213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47" name="Line 1082">
            <a:extLst>
              <a:ext uri="{FF2B5EF4-FFF2-40B4-BE49-F238E27FC236}">
                <a16:creationId xmlns:a16="http://schemas.microsoft.com/office/drawing/2014/main" id="{51BD8226-8E6E-4BC7-A0C6-F079ACCA6B6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7568" y="2634236"/>
            <a:ext cx="0" cy="284162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48" name="Line 1083">
            <a:extLst>
              <a:ext uri="{FF2B5EF4-FFF2-40B4-BE49-F238E27FC236}">
                <a16:creationId xmlns:a16="http://schemas.microsoft.com/office/drawing/2014/main" id="{41E374DE-FA6B-462C-A669-0F90FA641DF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6168" y="2634236"/>
            <a:ext cx="0" cy="284162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49" name="Line 1084">
            <a:extLst>
              <a:ext uri="{FF2B5EF4-FFF2-40B4-BE49-F238E27FC236}">
                <a16:creationId xmlns:a16="http://schemas.microsoft.com/office/drawing/2014/main" id="{9A9FC7F7-ADF1-495C-A534-E85FF74BA97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2218" y="2648524"/>
            <a:ext cx="0" cy="284163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50" name="Line 1085">
            <a:extLst>
              <a:ext uri="{FF2B5EF4-FFF2-40B4-BE49-F238E27FC236}">
                <a16:creationId xmlns:a16="http://schemas.microsoft.com/office/drawing/2014/main" id="{E0E75E9C-86E4-4273-AE22-FCA9C8089DF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36531" y="2664399"/>
            <a:ext cx="0" cy="284163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51" name="Line 1086">
            <a:extLst>
              <a:ext uri="{FF2B5EF4-FFF2-40B4-BE49-F238E27FC236}">
                <a16:creationId xmlns:a16="http://schemas.microsoft.com/office/drawing/2014/main" id="{CF91A9D7-59FB-4AA6-A329-EA4838ECDBC7}"/>
              </a:ext>
            </a:extLst>
          </p:cNvPr>
          <p:cNvSpPr>
            <a:spLocks noChangeShapeType="1"/>
          </p:cNvSpPr>
          <p:nvPr/>
        </p:nvSpPr>
        <p:spPr bwMode="auto">
          <a:xfrm>
            <a:off x="4379418" y="2664399"/>
            <a:ext cx="0" cy="284163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52" name="Rectangle 1087">
            <a:extLst>
              <a:ext uri="{FF2B5EF4-FFF2-40B4-BE49-F238E27FC236}">
                <a16:creationId xmlns:a16="http://schemas.microsoft.com/office/drawing/2014/main" id="{804A18D1-844D-4AFD-9ACB-3E19E0FFF1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9743" y="3808986"/>
            <a:ext cx="1087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600" dirty="0">
                <a:solidFill>
                  <a:schemeClr val="bg2"/>
                </a:solidFill>
                <a:latin typeface="Arial" panose="020B0604020202020204" pitchFamily="34" charset="0"/>
              </a:rPr>
              <a:t>Operando</a:t>
            </a:r>
          </a:p>
        </p:txBody>
      </p:sp>
      <p:sp>
        <p:nvSpPr>
          <p:cNvPr id="25653" name="Rectangle 1088">
            <a:extLst>
              <a:ext uri="{FF2B5EF4-FFF2-40B4-BE49-F238E27FC236}">
                <a16:creationId xmlns:a16="http://schemas.microsoft.com/office/drawing/2014/main" id="{727C59C2-3E96-4860-8012-178E63B06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9368" y="3667698"/>
            <a:ext cx="654050" cy="273050"/>
          </a:xfrm>
          <a:prstGeom prst="rect">
            <a:avLst/>
          </a:prstGeom>
          <a:solidFill>
            <a:srgbClr val="D9B3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25654" name="Line 1089">
            <a:extLst>
              <a:ext uri="{FF2B5EF4-FFF2-40B4-BE49-F238E27FC236}">
                <a16:creationId xmlns:a16="http://schemas.microsoft.com/office/drawing/2014/main" id="{66267292-6A71-4C0E-98FE-92DE52CDE2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15969" y="3805812"/>
            <a:ext cx="563563" cy="7937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25655" name="Rectangle 1090">
            <a:extLst>
              <a:ext uri="{FF2B5EF4-FFF2-40B4-BE49-F238E27FC236}">
                <a16:creationId xmlns:a16="http://schemas.microsoft.com/office/drawing/2014/main" id="{DA66CA7D-8FE5-41A0-953D-C906DA032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4293" y="3640711"/>
            <a:ext cx="636588" cy="336550"/>
          </a:xfrm>
          <a:prstGeom prst="rect">
            <a:avLst/>
          </a:prstGeom>
          <a:solidFill>
            <a:srgbClr val="FF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600" dirty="0" err="1">
                <a:solidFill>
                  <a:schemeClr val="bg2"/>
                </a:solidFill>
                <a:latin typeface="Arial" panose="020B0604020202020204" pitchFamily="34" charset="0"/>
              </a:rPr>
              <a:t>temp</a:t>
            </a:r>
            <a:endParaRPr lang="pt-BR" altLang="en-US" sz="1600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5656" name="Line 1091">
            <a:extLst>
              <a:ext uri="{FF2B5EF4-FFF2-40B4-BE49-F238E27FC236}">
                <a16:creationId xmlns:a16="http://schemas.microsoft.com/office/drawing/2014/main" id="{60E099E0-BA3A-4948-84C4-7228544013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25219" y="4491612"/>
            <a:ext cx="2582863" cy="7937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57" name="Line 1092">
            <a:extLst>
              <a:ext uri="{FF2B5EF4-FFF2-40B4-BE49-F238E27FC236}">
                <a16:creationId xmlns:a16="http://schemas.microsoft.com/office/drawing/2014/main" id="{91EA43E4-98FB-4F4D-A7DE-D9995679022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34744" y="4232849"/>
            <a:ext cx="9525" cy="257175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9" name="CaixaDeTexto 68">
            <a:extLst>
              <a:ext uri="{FF2B5EF4-FFF2-40B4-BE49-F238E27FC236}">
                <a16:creationId xmlns:a16="http://schemas.microsoft.com/office/drawing/2014/main" id="{A4C31339-4A66-48DD-B985-2E49290F4FC7}"/>
              </a:ext>
            </a:extLst>
          </p:cNvPr>
          <p:cNvSpPr txBox="1"/>
          <p:nvPr/>
        </p:nvSpPr>
        <p:spPr>
          <a:xfrm>
            <a:off x="3374531" y="963163"/>
            <a:ext cx="1959263" cy="5005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t-BR" i="0" dirty="0"/>
              <a:t>Computador</a:t>
            </a:r>
          </a:p>
        </p:txBody>
      </p:sp>
      <p:sp>
        <p:nvSpPr>
          <p:cNvPr id="70" name="CaixaDeTexto 69">
            <a:extLst>
              <a:ext uri="{FF2B5EF4-FFF2-40B4-BE49-F238E27FC236}">
                <a16:creationId xmlns:a16="http://schemas.microsoft.com/office/drawing/2014/main" id="{97D0AB05-F721-4A26-B206-BADD273B9AA0}"/>
              </a:ext>
            </a:extLst>
          </p:cNvPr>
          <p:cNvSpPr txBox="1"/>
          <p:nvPr/>
        </p:nvSpPr>
        <p:spPr>
          <a:xfrm>
            <a:off x="7515888" y="963163"/>
            <a:ext cx="2972230" cy="5005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t-BR" i="0" dirty="0"/>
              <a:t>Periféricos Externos</a:t>
            </a:r>
          </a:p>
        </p:txBody>
      </p:sp>
    </p:spTree>
    <p:extLst>
      <p:ext uri="{BB962C8B-B14F-4D97-AF65-F5344CB8AC3E}">
        <p14:creationId xmlns:p14="http://schemas.microsoft.com/office/powerpoint/2010/main" val="1130425805"/>
      </p:ext>
    </p:extLst>
  </p:cSld>
  <p:clrMapOvr>
    <a:masterClrMapping/>
  </p:clrMapOvr>
  <p:transition>
    <p:rand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B126E521-324F-45EE-B0BD-804EB7ADC59E}"/>
              </a:ext>
            </a:extLst>
          </p:cNvPr>
          <p:cNvSpPr/>
          <p:nvPr/>
        </p:nvSpPr>
        <p:spPr>
          <a:xfrm>
            <a:off x="1259766" y="3078247"/>
            <a:ext cx="43059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https://youtu.be/FZGugFqdr60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1775E9E0-4002-45A0-AD23-B3E4B1706A3F}"/>
              </a:ext>
            </a:extLst>
          </p:cNvPr>
          <p:cNvSpPr txBox="1"/>
          <p:nvPr/>
        </p:nvSpPr>
        <p:spPr>
          <a:xfrm>
            <a:off x="1259766" y="1399760"/>
            <a:ext cx="9353270" cy="5005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t-BR" i="0" dirty="0">
                <a:solidFill>
                  <a:srgbClr val="00007F"/>
                </a:solidFill>
              </a:rPr>
              <a:t>A Unidade Central de Processamento (CPU):</a:t>
            </a:r>
            <a:br>
              <a:rPr lang="pt-BR" i="0" dirty="0">
                <a:solidFill>
                  <a:srgbClr val="00007F"/>
                </a:solidFill>
              </a:rPr>
            </a:br>
            <a:r>
              <a:rPr lang="pt-BR" i="0" dirty="0">
                <a:solidFill>
                  <a:srgbClr val="00007F"/>
                </a:solidFill>
              </a:rPr>
              <a:t>Crash </a:t>
            </a:r>
            <a:r>
              <a:rPr lang="pt-BR" i="0" dirty="0" err="1">
                <a:solidFill>
                  <a:srgbClr val="00007F"/>
                </a:solidFill>
              </a:rPr>
              <a:t>Course</a:t>
            </a:r>
            <a:r>
              <a:rPr lang="pt-BR" i="0" dirty="0">
                <a:solidFill>
                  <a:srgbClr val="00007F"/>
                </a:solidFill>
              </a:rPr>
              <a:t> Ciência da Computação episódio # 7</a:t>
            </a:r>
          </a:p>
        </p:txBody>
      </p:sp>
    </p:spTree>
    <p:extLst>
      <p:ext uri="{BB962C8B-B14F-4D97-AF65-F5344CB8AC3E}">
        <p14:creationId xmlns:p14="http://schemas.microsoft.com/office/powerpoint/2010/main" val="27233903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Memória Virtual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Como o programador vê o sistema</a:t>
            </a:r>
          </a:p>
          <a:p>
            <a:pPr lvl="1"/>
            <a:r>
              <a:rPr lang="pt-BR" dirty="0"/>
              <a:t>CPU e memória individuais</a:t>
            </a:r>
          </a:p>
          <a:p>
            <a:pPr lvl="1"/>
            <a:r>
              <a:rPr lang="pt-BR" dirty="0"/>
              <a:t>Memória grande e rápida</a:t>
            </a:r>
          </a:p>
          <a:p>
            <a:pPr lvl="1"/>
            <a:endParaRPr lang="pt-BR" dirty="0"/>
          </a:p>
          <a:p>
            <a:r>
              <a:rPr lang="pt-BR" dirty="0"/>
              <a:t>Como funciona realmente</a:t>
            </a:r>
          </a:p>
          <a:p>
            <a:pPr lvl="1"/>
            <a:r>
              <a:rPr lang="pt-BR" dirty="0"/>
              <a:t>CPU e memória compartilhada</a:t>
            </a:r>
          </a:p>
          <a:p>
            <a:pPr lvl="1"/>
            <a:r>
              <a:rPr lang="pt-BR" dirty="0"/>
              <a:t>Memória Principal limitada</a:t>
            </a:r>
          </a:p>
          <a:p>
            <a:pPr lvl="1"/>
            <a:r>
              <a:rPr lang="pt-BR" dirty="0"/>
              <a:t>Hierarquia de memória para compensar o preço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400" dirty="0" err="1"/>
              <a:t>Gerenciamento</a:t>
            </a:r>
            <a:r>
              <a:rPr lang="en-US" sz="4400" dirty="0"/>
              <a:t> de </a:t>
            </a:r>
            <a:r>
              <a:rPr lang="en-US" sz="4400" dirty="0" err="1"/>
              <a:t>Memória</a:t>
            </a:r>
            <a:r>
              <a:rPr lang="en-US" sz="4400" dirty="0"/>
              <a:t>	</a:t>
            </a:r>
          </a:p>
        </p:txBody>
      </p:sp>
      <p:sp>
        <p:nvSpPr>
          <p:cNvPr id="1873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742950" y="1349115"/>
            <a:ext cx="11144249" cy="5144152"/>
          </a:xfrm>
        </p:spPr>
        <p:txBody>
          <a:bodyPr/>
          <a:lstStyle/>
          <a:p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Idealmente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o que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todo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programador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deseja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é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dispor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uma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memória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seja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grande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rápida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não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volátil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mas é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muito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caro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fazer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com que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toda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memória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seja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deste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tipo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1"/>
              </a:buClr>
            </a:pPr>
            <a:r>
              <a:rPr lang="en-US" sz="2000" dirty="0" err="1">
                <a:solidFill>
                  <a:srgbClr val="83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Hierarquia</a:t>
            </a:r>
            <a:r>
              <a:rPr lang="en-US" sz="2000" dirty="0">
                <a:solidFill>
                  <a:srgbClr val="83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000" dirty="0" err="1">
                <a:solidFill>
                  <a:srgbClr val="83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memória</a:t>
            </a:r>
            <a:endParaRPr lang="en-US" sz="2000" dirty="0">
              <a:solidFill>
                <a:srgbClr val="83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computadores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têm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uma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pequena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quantidade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memória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rápida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de alto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custo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8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cache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Uma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quantidade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considerável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800" dirty="0" err="1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memória</a:t>
            </a:r>
            <a:r>
              <a:rPr lang="en-US" sz="18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principal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velocidade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média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custo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médio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uma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grande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quantidade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de gigabytes de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armazenamento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velocidade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baixa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custo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baixo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dados 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instruções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sobem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hierarquia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memória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acordo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com o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seu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uso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dados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necessários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momento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atual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ficam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nas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memórias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mais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rápidas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no topo da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hierarquia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 À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medida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deixam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de ser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necessários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as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cópias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desses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dados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vão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sendo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apagados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das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memórias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do topo.</a:t>
            </a:r>
          </a:p>
          <a:p>
            <a:pPr lvl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1"/>
              </a:buClr>
            </a:pPr>
            <a:r>
              <a:rPr lang="en-US" sz="2000" dirty="0">
                <a:solidFill>
                  <a:srgbClr val="83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000" dirty="0" err="1">
                <a:solidFill>
                  <a:srgbClr val="83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Unidade</a:t>
            </a:r>
            <a:r>
              <a:rPr lang="en-US" sz="2000" dirty="0">
                <a:solidFill>
                  <a:srgbClr val="83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000" dirty="0" err="1">
                <a:solidFill>
                  <a:srgbClr val="83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Gerenciamento</a:t>
            </a:r>
            <a:r>
              <a:rPr lang="en-US" sz="2000" dirty="0">
                <a:solidFill>
                  <a:srgbClr val="83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000" dirty="0" err="1">
                <a:solidFill>
                  <a:srgbClr val="83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Memória</a:t>
            </a:r>
            <a:r>
              <a:rPr lang="en-US" sz="2000" dirty="0">
                <a:solidFill>
                  <a:srgbClr val="83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o S.O. </a:t>
            </a:r>
            <a:r>
              <a:rPr lang="en-US" sz="2000" dirty="0" err="1">
                <a:solidFill>
                  <a:srgbClr val="83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tratam</a:t>
            </a:r>
            <a:r>
              <a:rPr lang="en-US" sz="2000" dirty="0">
                <a:solidFill>
                  <a:srgbClr val="83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000" dirty="0" err="1">
                <a:solidFill>
                  <a:srgbClr val="83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hierarquia</a:t>
            </a:r>
            <a:r>
              <a:rPr lang="en-US" sz="2000" dirty="0">
                <a:solidFill>
                  <a:srgbClr val="83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000" dirty="0" err="1">
                <a:solidFill>
                  <a:srgbClr val="83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memórias</a:t>
            </a:r>
            <a:r>
              <a:rPr lang="en-US" sz="2000" dirty="0">
                <a:solidFill>
                  <a:srgbClr val="83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200" y="266700"/>
            <a:ext cx="9004238" cy="850901"/>
          </a:xfrm>
        </p:spPr>
        <p:txBody>
          <a:bodyPr vert="horz" wrap="square" lIns="57150" tIns="28575" rIns="57150" bIns="28575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t-BR" dirty="0"/>
              <a:t> Hierarquia de Memória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381376" y="3206750"/>
            <a:ext cx="1235075" cy="520700"/>
          </a:xfrm>
          <a:prstGeom prst="rect">
            <a:avLst/>
          </a:prstGeom>
          <a:solidFill>
            <a:srgbClr val="66FFCC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pPr algn="ctr" defTabSz="568325"/>
            <a:r>
              <a:rPr lang="pt-BR" sz="2000" b="1" i="0">
                <a:solidFill>
                  <a:schemeClr val="bg2"/>
                </a:solidFill>
                <a:latin typeface="Times New Roman" pitchFamily="18" charset="0"/>
              </a:rPr>
              <a:t>cache (L1)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495676" y="2260601"/>
            <a:ext cx="1006475" cy="657225"/>
          </a:xfrm>
          <a:prstGeom prst="rect">
            <a:avLst/>
          </a:prstGeom>
          <a:solidFill>
            <a:srgbClr val="FFFFCC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pPr algn="ctr" defTabSz="568325"/>
            <a:r>
              <a:rPr lang="pt-BR" sz="1800" b="1" i="0">
                <a:solidFill>
                  <a:schemeClr val="bg2"/>
                </a:solidFill>
                <a:latin typeface="Times New Roman" pitchFamily="18" charset="0"/>
              </a:rPr>
              <a:t>CPU</a:t>
            </a:r>
          </a:p>
          <a:p>
            <a:pPr algn="ctr" defTabSz="568325"/>
            <a:r>
              <a:rPr lang="pt-BR" sz="1400" i="0">
                <a:solidFill>
                  <a:schemeClr val="bg2"/>
                </a:solidFill>
                <a:latin typeface="Times New Roman" pitchFamily="18" charset="0"/>
              </a:rPr>
              <a:t>Registradores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063875" y="4749800"/>
            <a:ext cx="1885950" cy="520700"/>
          </a:xfrm>
          <a:prstGeom prst="rect">
            <a:avLst/>
          </a:prstGeom>
          <a:solidFill>
            <a:srgbClr val="FFCCFF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pPr algn="ctr" defTabSz="568325"/>
            <a:r>
              <a:rPr lang="pt-BR" sz="1800" b="1" i="0">
                <a:solidFill>
                  <a:schemeClr val="bg2"/>
                </a:solidFill>
                <a:latin typeface="Times New Roman" pitchFamily="18" charset="0"/>
              </a:rPr>
              <a:t>memória principal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2344738" y="5568950"/>
            <a:ext cx="3306762" cy="901700"/>
          </a:xfrm>
          <a:prstGeom prst="rect">
            <a:avLst/>
          </a:prstGeom>
          <a:solidFill>
            <a:srgbClr val="00CCFF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pPr algn="ctr" defTabSz="568325"/>
            <a:r>
              <a:rPr lang="pt-BR" b="1" i="0">
                <a:solidFill>
                  <a:schemeClr val="bg2"/>
                </a:solidFill>
                <a:latin typeface="Times New Roman" pitchFamily="18" charset="0"/>
              </a:rPr>
              <a:t>memória secundária</a:t>
            </a:r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3998913" y="2897188"/>
            <a:ext cx="0" cy="30321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3995739" y="3711575"/>
            <a:ext cx="3175" cy="3048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3998913" y="5300664"/>
            <a:ext cx="0" cy="268287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447800" y="2514601"/>
            <a:ext cx="1828800" cy="2068513"/>
            <a:chOff x="144" y="1768"/>
            <a:chExt cx="847" cy="1303"/>
          </a:xfrm>
        </p:grpSpPr>
        <p:sp>
          <p:nvSpPr>
            <p:cNvPr id="21546" name="AutoShape 11"/>
            <p:cNvSpPr>
              <a:spLocks noChangeArrowheads="1"/>
            </p:cNvSpPr>
            <p:nvPr/>
          </p:nvSpPr>
          <p:spPr bwMode="auto">
            <a:xfrm>
              <a:off x="757" y="1768"/>
              <a:ext cx="120" cy="712"/>
            </a:xfrm>
            <a:prstGeom prst="downArrow">
              <a:avLst>
                <a:gd name="adj1" fmla="val 50000"/>
                <a:gd name="adj2" fmla="val 296749"/>
              </a:avLst>
            </a:prstGeom>
            <a:solidFill>
              <a:schemeClr val="hlink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7" name="Rectangle 12"/>
            <p:cNvSpPr>
              <a:spLocks noChangeArrowheads="1"/>
            </p:cNvSpPr>
            <p:nvPr/>
          </p:nvSpPr>
          <p:spPr bwMode="auto">
            <a:xfrm>
              <a:off x="144" y="2559"/>
              <a:ext cx="847" cy="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3025" tIns="36512" rIns="73025" bIns="36512">
              <a:spAutoFit/>
            </a:bodyPr>
            <a:lstStyle/>
            <a:p>
              <a:pPr algn="ctr" defTabSz="568325"/>
              <a:r>
                <a:rPr lang="pt-BR" b="1" i="0" u="sng">
                  <a:solidFill>
                    <a:schemeClr val="tx2"/>
                  </a:solidFill>
                  <a:latin typeface="Times New Roman" pitchFamily="18" charset="0"/>
                </a:rPr>
                <a:t>Quantidade disponível</a:t>
              </a:r>
              <a:endParaRPr lang="pt-BR" b="1" i="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</p:grpSp>
      <p:sp>
        <p:nvSpPr>
          <p:cNvPr id="21515" name="Rectangle 13"/>
          <p:cNvSpPr>
            <a:spLocks noChangeArrowheads="1"/>
          </p:cNvSpPr>
          <p:nvPr/>
        </p:nvSpPr>
        <p:spPr bwMode="auto">
          <a:xfrm>
            <a:off x="3141663" y="1752601"/>
            <a:ext cx="658812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025" tIns="36512" rIns="73025" bIns="36512">
            <a:spAutoFit/>
          </a:bodyPr>
          <a:lstStyle/>
          <a:p>
            <a:pPr algn="ctr" defTabSz="568325"/>
            <a:r>
              <a:rPr lang="pt-BR" sz="2000" b="1" i="0">
                <a:latin typeface="Times New Roman" pitchFamily="18" charset="0"/>
              </a:rPr>
              <a:t>chip</a:t>
            </a:r>
          </a:p>
        </p:txBody>
      </p:sp>
      <p:sp>
        <p:nvSpPr>
          <p:cNvPr id="21516" name="Rectangle 14"/>
          <p:cNvSpPr>
            <a:spLocks noChangeArrowheads="1"/>
          </p:cNvSpPr>
          <p:nvPr/>
        </p:nvSpPr>
        <p:spPr bwMode="auto">
          <a:xfrm>
            <a:off x="3308350" y="3979864"/>
            <a:ext cx="1373188" cy="5222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pPr algn="ctr" defTabSz="568325"/>
            <a:r>
              <a:rPr lang="pt-BR" sz="2000" b="1" i="0">
                <a:solidFill>
                  <a:schemeClr val="bg2"/>
                </a:solidFill>
                <a:latin typeface="Times New Roman" pitchFamily="18" charset="0"/>
              </a:rPr>
              <a:t>cache (L2)</a:t>
            </a:r>
          </a:p>
        </p:txBody>
      </p:sp>
      <p:sp>
        <p:nvSpPr>
          <p:cNvPr id="21517" name="Line 15"/>
          <p:cNvSpPr>
            <a:spLocks noChangeShapeType="1"/>
          </p:cNvSpPr>
          <p:nvPr/>
        </p:nvSpPr>
        <p:spPr bwMode="auto">
          <a:xfrm>
            <a:off x="4005263" y="4497388"/>
            <a:ext cx="4762" cy="2333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Rectangle 16"/>
          <p:cNvSpPr>
            <a:spLocks noChangeArrowheads="1"/>
          </p:cNvSpPr>
          <p:nvPr/>
        </p:nvSpPr>
        <p:spPr bwMode="auto">
          <a:xfrm>
            <a:off x="3233739" y="1816100"/>
            <a:ext cx="1538287" cy="2000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800"/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8948741" y="2528889"/>
            <a:ext cx="1571135" cy="1798637"/>
            <a:chOff x="5065" y="1593"/>
            <a:chExt cx="1072" cy="1133"/>
          </a:xfrm>
        </p:grpSpPr>
        <p:sp>
          <p:nvSpPr>
            <p:cNvPr id="21544" name="AutoShape 18"/>
            <p:cNvSpPr>
              <a:spLocks noChangeArrowheads="1"/>
            </p:cNvSpPr>
            <p:nvPr/>
          </p:nvSpPr>
          <p:spPr bwMode="auto">
            <a:xfrm>
              <a:off x="5484" y="2061"/>
              <a:ext cx="133" cy="665"/>
            </a:xfrm>
            <a:prstGeom prst="upArrow">
              <a:avLst>
                <a:gd name="adj1" fmla="val 50000"/>
                <a:gd name="adj2" fmla="val 249931"/>
              </a:avLst>
            </a:prstGeom>
            <a:solidFill>
              <a:schemeClr val="hlink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5" name="Rectangle 19"/>
            <p:cNvSpPr>
              <a:spLocks noChangeArrowheads="1"/>
            </p:cNvSpPr>
            <p:nvPr/>
          </p:nvSpPr>
          <p:spPr bwMode="auto">
            <a:xfrm>
              <a:off x="5065" y="1593"/>
              <a:ext cx="1072" cy="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568325"/>
              <a:r>
                <a:rPr lang="pt-BR" b="1" i="0" u="sng">
                  <a:solidFill>
                    <a:schemeClr val="tx2"/>
                  </a:solidFill>
                  <a:latin typeface="Times New Roman" pitchFamily="18" charset="0"/>
                </a:rPr>
                <a:t>Velocidade</a:t>
              </a:r>
            </a:p>
            <a:p>
              <a:pPr defTabSz="568325"/>
              <a:r>
                <a:rPr lang="pt-BR" b="1" i="0" u="sng">
                  <a:solidFill>
                    <a:schemeClr val="tx2"/>
                  </a:solidFill>
                  <a:latin typeface="Times New Roman" pitchFamily="18" charset="0"/>
                </a:rPr>
                <a:t>e custo/bit</a:t>
              </a:r>
            </a:p>
          </p:txBody>
        </p:sp>
      </p:grpSp>
      <p:sp>
        <p:nvSpPr>
          <p:cNvPr id="21520" name="Line 20"/>
          <p:cNvSpPr>
            <a:spLocks noChangeShapeType="1"/>
          </p:cNvSpPr>
          <p:nvPr/>
        </p:nvSpPr>
        <p:spPr bwMode="auto">
          <a:xfrm>
            <a:off x="8261350" y="2090739"/>
            <a:ext cx="1900238" cy="4179887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Line 21"/>
          <p:cNvSpPr>
            <a:spLocks noChangeShapeType="1"/>
          </p:cNvSpPr>
          <p:nvPr/>
        </p:nvSpPr>
        <p:spPr bwMode="auto">
          <a:xfrm flipH="1">
            <a:off x="6365876" y="2090739"/>
            <a:ext cx="1895475" cy="4179887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Line 22"/>
          <p:cNvSpPr>
            <a:spLocks noChangeShapeType="1"/>
          </p:cNvSpPr>
          <p:nvPr/>
        </p:nvSpPr>
        <p:spPr bwMode="auto">
          <a:xfrm>
            <a:off x="6365876" y="6270625"/>
            <a:ext cx="379571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3" name="Line 23"/>
          <p:cNvSpPr>
            <a:spLocks noChangeShapeType="1"/>
          </p:cNvSpPr>
          <p:nvPr/>
        </p:nvSpPr>
        <p:spPr bwMode="auto">
          <a:xfrm>
            <a:off x="7893051" y="2908300"/>
            <a:ext cx="73977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4" name="Line 24"/>
          <p:cNvSpPr>
            <a:spLocks noChangeShapeType="1"/>
          </p:cNvSpPr>
          <p:nvPr/>
        </p:nvSpPr>
        <p:spPr bwMode="auto">
          <a:xfrm>
            <a:off x="7594601" y="3565525"/>
            <a:ext cx="134302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Line 25"/>
          <p:cNvSpPr>
            <a:spLocks noChangeShapeType="1"/>
          </p:cNvSpPr>
          <p:nvPr/>
        </p:nvSpPr>
        <p:spPr bwMode="auto">
          <a:xfrm>
            <a:off x="7292976" y="4221163"/>
            <a:ext cx="193992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6" name="Line 26"/>
          <p:cNvSpPr>
            <a:spLocks noChangeShapeType="1"/>
          </p:cNvSpPr>
          <p:nvPr/>
        </p:nvSpPr>
        <p:spPr bwMode="auto">
          <a:xfrm>
            <a:off x="7013576" y="4878388"/>
            <a:ext cx="250031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7" name="Line 27"/>
          <p:cNvSpPr>
            <a:spLocks noChangeShapeType="1"/>
          </p:cNvSpPr>
          <p:nvPr/>
        </p:nvSpPr>
        <p:spPr bwMode="auto">
          <a:xfrm>
            <a:off x="6735763" y="5449888"/>
            <a:ext cx="30527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8" name="Line 28"/>
          <p:cNvSpPr>
            <a:spLocks noChangeShapeType="1"/>
          </p:cNvSpPr>
          <p:nvPr/>
        </p:nvSpPr>
        <p:spPr bwMode="auto">
          <a:xfrm>
            <a:off x="8216900" y="5451475"/>
            <a:ext cx="0" cy="81915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9" name="Line 29"/>
          <p:cNvSpPr>
            <a:spLocks noChangeShapeType="1"/>
          </p:cNvSpPr>
          <p:nvPr/>
        </p:nvSpPr>
        <p:spPr bwMode="auto">
          <a:xfrm flipV="1">
            <a:off x="5699125" y="5348288"/>
            <a:ext cx="704850" cy="6667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0" name="Line 30"/>
          <p:cNvSpPr>
            <a:spLocks noChangeShapeType="1"/>
          </p:cNvSpPr>
          <p:nvPr/>
        </p:nvSpPr>
        <p:spPr bwMode="auto">
          <a:xfrm flipV="1">
            <a:off x="5214939" y="3208338"/>
            <a:ext cx="2492375" cy="6969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1" name="Line 31"/>
          <p:cNvSpPr>
            <a:spLocks noChangeShapeType="1"/>
          </p:cNvSpPr>
          <p:nvPr/>
        </p:nvSpPr>
        <p:spPr bwMode="auto">
          <a:xfrm flipH="1">
            <a:off x="6088064" y="4208464"/>
            <a:ext cx="928687" cy="2046287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2" name="Line 32"/>
          <p:cNvSpPr>
            <a:spLocks noChangeShapeType="1"/>
          </p:cNvSpPr>
          <p:nvPr/>
        </p:nvSpPr>
        <p:spPr bwMode="auto">
          <a:xfrm>
            <a:off x="7016751" y="4206875"/>
            <a:ext cx="136525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3" name="Line 33"/>
          <p:cNvSpPr>
            <a:spLocks noChangeShapeType="1"/>
          </p:cNvSpPr>
          <p:nvPr/>
        </p:nvSpPr>
        <p:spPr bwMode="auto">
          <a:xfrm>
            <a:off x="6116638" y="6254750"/>
            <a:ext cx="163512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4" name="Line 34"/>
          <p:cNvSpPr>
            <a:spLocks noChangeShapeType="1"/>
          </p:cNvSpPr>
          <p:nvPr/>
        </p:nvSpPr>
        <p:spPr bwMode="auto">
          <a:xfrm>
            <a:off x="4910139" y="3206750"/>
            <a:ext cx="166687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5" name="Line 35"/>
          <p:cNvSpPr>
            <a:spLocks noChangeShapeType="1"/>
          </p:cNvSpPr>
          <p:nvPr/>
        </p:nvSpPr>
        <p:spPr bwMode="auto">
          <a:xfrm>
            <a:off x="4910139" y="4540250"/>
            <a:ext cx="166687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6" name="Line 36"/>
          <p:cNvSpPr>
            <a:spLocks noChangeShapeType="1"/>
          </p:cNvSpPr>
          <p:nvPr/>
        </p:nvSpPr>
        <p:spPr bwMode="auto">
          <a:xfrm>
            <a:off x="5060950" y="3176589"/>
            <a:ext cx="0" cy="1347787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7" name="Rectangle 37"/>
          <p:cNvSpPr>
            <a:spLocks noChangeArrowheads="1"/>
          </p:cNvSpPr>
          <p:nvPr/>
        </p:nvSpPr>
        <p:spPr bwMode="auto">
          <a:xfrm>
            <a:off x="7950200" y="2514600"/>
            <a:ext cx="740908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 b="1"/>
              <a:t>Reg.</a:t>
            </a:r>
          </a:p>
        </p:txBody>
      </p:sp>
      <p:sp>
        <p:nvSpPr>
          <p:cNvPr id="21538" name="Rectangle 38"/>
          <p:cNvSpPr>
            <a:spLocks noChangeArrowheads="1"/>
          </p:cNvSpPr>
          <p:nvPr/>
        </p:nvSpPr>
        <p:spPr bwMode="auto">
          <a:xfrm>
            <a:off x="7854951" y="3124200"/>
            <a:ext cx="955711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pt-BR" sz="2000" b="1"/>
              <a:t>Cache</a:t>
            </a:r>
          </a:p>
        </p:txBody>
      </p:sp>
      <p:sp>
        <p:nvSpPr>
          <p:cNvPr id="21539" name="Rectangle 39"/>
          <p:cNvSpPr>
            <a:spLocks noChangeArrowheads="1"/>
          </p:cNvSpPr>
          <p:nvPr/>
        </p:nvSpPr>
        <p:spPr bwMode="auto">
          <a:xfrm>
            <a:off x="7643814" y="3733800"/>
            <a:ext cx="1266693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pt-BR" sz="2000" b="1"/>
              <a:t>Principal</a:t>
            </a:r>
          </a:p>
        </p:txBody>
      </p:sp>
      <p:sp>
        <p:nvSpPr>
          <p:cNvPr id="21540" name="Rectangle 40"/>
          <p:cNvSpPr>
            <a:spLocks noChangeArrowheads="1"/>
          </p:cNvSpPr>
          <p:nvPr/>
        </p:nvSpPr>
        <p:spPr bwMode="auto">
          <a:xfrm>
            <a:off x="7291389" y="4419600"/>
            <a:ext cx="2095445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pt-BR" sz="2000" b="1"/>
              <a:t>Cache de Disco</a:t>
            </a:r>
          </a:p>
        </p:txBody>
      </p:sp>
      <p:sp>
        <p:nvSpPr>
          <p:cNvPr id="21541" name="Rectangle 41"/>
          <p:cNvSpPr>
            <a:spLocks noChangeArrowheads="1"/>
          </p:cNvSpPr>
          <p:nvPr/>
        </p:nvSpPr>
        <p:spPr bwMode="auto">
          <a:xfrm>
            <a:off x="7828747" y="4964083"/>
            <a:ext cx="954107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pt-BR" sz="2000" b="1" dirty="0"/>
              <a:t>Disco </a:t>
            </a:r>
          </a:p>
        </p:txBody>
      </p:sp>
      <p:sp>
        <p:nvSpPr>
          <p:cNvPr id="21542" name="Rectangle 42"/>
          <p:cNvSpPr>
            <a:spLocks noChangeArrowheads="1"/>
          </p:cNvSpPr>
          <p:nvPr/>
        </p:nvSpPr>
        <p:spPr bwMode="auto">
          <a:xfrm>
            <a:off x="7151689" y="5715000"/>
            <a:ext cx="639919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pt-BR" sz="2000" b="1"/>
              <a:t>Fita</a:t>
            </a:r>
          </a:p>
        </p:txBody>
      </p:sp>
      <p:sp>
        <p:nvSpPr>
          <p:cNvPr id="21543" name="Rectangle 43"/>
          <p:cNvSpPr>
            <a:spLocks noChangeArrowheads="1"/>
          </p:cNvSpPr>
          <p:nvPr/>
        </p:nvSpPr>
        <p:spPr bwMode="auto">
          <a:xfrm>
            <a:off x="8486775" y="5715000"/>
            <a:ext cx="1239442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pt-BR" sz="2000" b="1"/>
              <a:t>CD-ROM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Memória Virtual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135188" y="2251075"/>
            <a:ext cx="1187450" cy="1854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821238" y="1260475"/>
            <a:ext cx="2159000" cy="448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3328988" y="2740025"/>
            <a:ext cx="704850" cy="361950"/>
          </a:xfrm>
          <a:prstGeom prst="rightArrow">
            <a:avLst>
              <a:gd name="adj1" fmla="val 50000"/>
              <a:gd name="adj2" fmla="val 97377"/>
            </a:avLst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486" name="Group 6"/>
          <p:cNvGrpSpPr>
            <a:grpSpLocks/>
          </p:cNvGrpSpPr>
          <p:nvPr/>
        </p:nvGrpSpPr>
        <p:grpSpPr bwMode="auto">
          <a:xfrm>
            <a:off x="3348038" y="3559175"/>
            <a:ext cx="819150" cy="457200"/>
            <a:chOff x="1368" y="2580"/>
            <a:chExt cx="516" cy="288"/>
          </a:xfrm>
        </p:grpSpPr>
        <p:sp>
          <p:nvSpPr>
            <p:cNvPr id="20507" name="AutoShape 7"/>
            <p:cNvSpPr>
              <a:spLocks noChangeArrowheads="1"/>
            </p:cNvSpPr>
            <p:nvPr/>
          </p:nvSpPr>
          <p:spPr bwMode="auto">
            <a:xfrm>
              <a:off x="1644" y="2580"/>
              <a:ext cx="240" cy="288"/>
            </a:xfrm>
            <a:prstGeom prst="rightArrow">
              <a:avLst>
                <a:gd name="adj1" fmla="val 50000"/>
                <a:gd name="adj2" fmla="val 50005"/>
              </a:avLst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8" name="AutoShape 8"/>
            <p:cNvSpPr>
              <a:spLocks noChangeArrowheads="1"/>
            </p:cNvSpPr>
            <p:nvPr/>
          </p:nvSpPr>
          <p:spPr bwMode="auto">
            <a:xfrm>
              <a:off x="1368" y="2580"/>
              <a:ext cx="300" cy="288"/>
            </a:xfrm>
            <a:prstGeom prst="leftArrow">
              <a:avLst>
                <a:gd name="adj1" fmla="val 50000"/>
                <a:gd name="adj2" fmla="val 38436"/>
              </a:avLst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87" name="Rectangle 9"/>
          <p:cNvSpPr>
            <a:spLocks noChangeArrowheads="1"/>
          </p:cNvSpPr>
          <p:nvPr/>
        </p:nvSpPr>
        <p:spPr bwMode="auto">
          <a:xfrm>
            <a:off x="2129554" y="2286001"/>
            <a:ext cx="836768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/>
              <a:t>CPU</a:t>
            </a:r>
          </a:p>
        </p:txBody>
      </p:sp>
      <p:sp>
        <p:nvSpPr>
          <p:cNvPr id="20488" name="Rectangle 10"/>
          <p:cNvSpPr>
            <a:spLocks noChangeArrowheads="1"/>
          </p:cNvSpPr>
          <p:nvPr/>
        </p:nvSpPr>
        <p:spPr bwMode="auto">
          <a:xfrm>
            <a:off x="3283753" y="2324101"/>
            <a:ext cx="81913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/>
              <a:t>End.</a:t>
            </a:r>
          </a:p>
        </p:txBody>
      </p:sp>
      <p:sp>
        <p:nvSpPr>
          <p:cNvPr id="20489" name="Rectangle 11"/>
          <p:cNvSpPr>
            <a:spLocks noChangeArrowheads="1"/>
          </p:cNvSpPr>
          <p:nvPr/>
        </p:nvSpPr>
        <p:spPr bwMode="auto">
          <a:xfrm>
            <a:off x="3174554" y="3924301"/>
            <a:ext cx="1077218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/>
              <a:t>Dados</a:t>
            </a:r>
          </a:p>
        </p:txBody>
      </p:sp>
      <p:sp>
        <p:nvSpPr>
          <p:cNvPr id="20490" name="Rectangle 12"/>
          <p:cNvSpPr>
            <a:spLocks noChangeArrowheads="1"/>
          </p:cNvSpPr>
          <p:nvPr/>
        </p:nvSpPr>
        <p:spPr bwMode="auto">
          <a:xfrm>
            <a:off x="3376920" y="2933701"/>
            <a:ext cx="921727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dirty="0"/>
              <a:t>n bits</a:t>
            </a:r>
          </a:p>
        </p:txBody>
      </p:sp>
      <p:sp>
        <p:nvSpPr>
          <p:cNvPr id="20491" name="Line 13"/>
          <p:cNvSpPr>
            <a:spLocks noChangeShapeType="1"/>
          </p:cNvSpPr>
          <p:nvPr/>
        </p:nvSpPr>
        <p:spPr bwMode="auto">
          <a:xfrm>
            <a:off x="4586288" y="1235075"/>
            <a:ext cx="0" cy="44577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stealth" w="med" len="med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Rectangle 14"/>
          <p:cNvSpPr>
            <a:spLocks noChangeArrowheads="1"/>
          </p:cNvSpPr>
          <p:nvPr/>
        </p:nvSpPr>
        <p:spPr bwMode="auto">
          <a:xfrm>
            <a:off x="7851775" y="2003425"/>
            <a:ext cx="2139950" cy="191135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Rectangle 15"/>
          <p:cNvSpPr>
            <a:spLocks noChangeArrowheads="1"/>
          </p:cNvSpPr>
          <p:nvPr/>
        </p:nvSpPr>
        <p:spPr bwMode="auto">
          <a:xfrm>
            <a:off x="7318843" y="4000501"/>
            <a:ext cx="285815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/>
              <a:t>Memória disponível</a:t>
            </a:r>
          </a:p>
        </p:txBody>
      </p:sp>
      <p:sp>
        <p:nvSpPr>
          <p:cNvPr id="20494" name="Rectangle 16"/>
          <p:cNvSpPr>
            <a:spLocks noChangeArrowheads="1"/>
          </p:cNvSpPr>
          <p:nvPr/>
        </p:nvSpPr>
        <p:spPr bwMode="auto">
          <a:xfrm>
            <a:off x="3245919" y="5791201"/>
            <a:ext cx="5031827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/>
              <a:t>Espaço de endereçamento da CPU</a:t>
            </a:r>
          </a:p>
        </p:txBody>
      </p:sp>
      <p:grpSp>
        <p:nvGrpSpPr>
          <p:cNvPr id="20495" name="Group 17"/>
          <p:cNvGrpSpPr>
            <a:grpSpLocks/>
          </p:cNvGrpSpPr>
          <p:nvPr/>
        </p:nvGrpSpPr>
        <p:grpSpPr bwMode="auto">
          <a:xfrm>
            <a:off x="3929067" y="1123950"/>
            <a:ext cx="582614" cy="609600"/>
            <a:chOff x="1734" y="1046"/>
            <a:chExt cx="367" cy="384"/>
          </a:xfrm>
        </p:grpSpPr>
        <p:sp>
          <p:nvSpPr>
            <p:cNvPr id="20505" name="Rectangle 18"/>
            <p:cNvSpPr>
              <a:spLocks noChangeArrowheads="1"/>
            </p:cNvSpPr>
            <p:nvPr/>
          </p:nvSpPr>
          <p:spPr bwMode="auto">
            <a:xfrm>
              <a:off x="1734" y="1061"/>
              <a:ext cx="261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 sz="3200" b="1"/>
                <a:t>2</a:t>
              </a:r>
            </a:p>
          </p:txBody>
        </p:sp>
        <p:sp>
          <p:nvSpPr>
            <p:cNvPr id="20506" name="Rectangle 19"/>
            <p:cNvSpPr>
              <a:spLocks noChangeArrowheads="1"/>
            </p:cNvSpPr>
            <p:nvPr/>
          </p:nvSpPr>
          <p:spPr bwMode="auto">
            <a:xfrm>
              <a:off x="1866" y="1046"/>
              <a:ext cx="23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 b="1"/>
                <a:t>n</a:t>
              </a:r>
            </a:p>
          </p:txBody>
        </p:sp>
      </p:grpSp>
      <p:sp>
        <p:nvSpPr>
          <p:cNvPr id="20496" name="Rectangle 20"/>
          <p:cNvSpPr>
            <a:spLocks noChangeArrowheads="1"/>
          </p:cNvSpPr>
          <p:nvPr/>
        </p:nvSpPr>
        <p:spPr bwMode="auto">
          <a:xfrm>
            <a:off x="4822825" y="1247776"/>
            <a:ext cx="2146300" cy="474663"/>
          </a:xfrm>
          <a:prstGeom prst="rect">
            <a:avLst/>
          </a:prstGeom>
          <a:solidFill>
            <a:schemeClr val="tx2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Rectangle 21"/>
          <p:cNvSpPr>
            <a:spLocks noChangeArrowheads="1"/>
          </p:cNvSpPr>
          <p:nvPr/>
        </p:nvSpPr>
        <p:spPr bwMode="auto">
          <a:xfrm>
            <a:off x="4830763" y="2741613"/>
            <a:ext cx="2146300" cy="474662"/>
          </a:xfrm>
          <a:prstGeom prst="rect">
            <a:avLst/>
          </a:prstGeom>
          <a:solidFill>
            <a:srgbClr val="336633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Rectangle 22"/>
          <p:cNvSpPr>
            <a:spLocks noChangeArrowheads="1"/>
          </p:cNvSpPr>
          <p:nvPr/>
        </p:nvSpPr>
        <p:spPr bwMode="auto">
          <a:xfrm>
            <a:off x="4838700" y="3935414"/>
            <a:ext cx="2146300" cy="238125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Rectangle 23"/>
          <p:cNvSpPr>
            <a:spLocks noChangeArrowheads="1"/>
          </p:cNvSpPr>
          <p:nvPr/>
        </p:nvSpPr>
        <p:spPr bwMode="auto">
          <a:xfrm>
            <a:off x="7851775" y="2700338"/>
            <a:ext cx="2146300" cy="474662"/>
          </a:xfrm>
          <a:prstGeom prst="rect">
            <a:avLst/>
          </a:prstGeom>
          <a:solidFill>
            <a:schemeClr val="tx2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Rectangle 24"/>
          <p:cNvSpPr>
            <a:spLocks noChangeArrowheads="1"/>
          </p:cNvSpPr>
          <p:nvPr/>
        </p:nvSpPr>
        <p:spPr bwMode="auto">
          <a:xfrm>
            <a:off x="7851775" y="2027238"/>
            <a:ext cx="2146300" cy="474662"/>
          </a:xfrm>
          <a:prstGeom prst="rect">
            <a:avLst/>
          </a:prstGeom>
          <a:solidFill>
            <a:srgbClr val="336633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1" name="Rectangle 25"/>
          <p:cNvSpPr>
            <a:spLocks noChangeArrowheads="1"/>
          </p:cNvSpPr>
          <p:nvPr/>
        </p:nvSpPr>
        <p:spPr bwMode="auto">
          <a:xfrm>
            <a:off x="7851775" y="3190876"/>
            <a:ext cx="2146300" cy="246063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2" name="Line 26"/>
          <p:cNvSpPr>
            <a:spLocks noChangeShapeType="1"/>
          </p:cNvSpPr>
          <p:nvPr/>
        </p:nvSpPr>
        <p:spPr bwMode="auto">
          <a:xfrm>
            <a:off x="7038975" y="1538289"/>
            <a:ext cx="698500" cy="137477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3" name="Line 27"/>
          <p:cNvSpPr>
            <a:spLocks noChangeShapeType="1"/>
          </p:cNvSpPr>
          <p:nvPr/>
        </p:nvSpPr>
        <p:spPr bwMode="auto">
          <a:xfrm flipV="1">
            <a:off x="7038976" y="2257425"/>
            <a:ext cx="720725" cy="7620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4" name="Line 28"/>
          <p:cNvSpPr>
            <a:spLocks noChangeShapeType="1"/>
          </p:cNvSpPr>
          <p:nvPr/>
        </p:nvSpPr>
        <p:spPr bwMode="auto">
          <a:xfrm flipV="1">
            <a:off x="7061200" y="3316288"/>
            <a:ext cx="698500" cy="7620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Princípio da Localidade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981200"/>
            <a:ext cx="7467600" cy="2743200"/>
          </a:xfrm>
          <a:solidFill>
            <a:srgbClr val="CCECFF"/>
          </a:solidFill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pt-PT" dirty="0">
                <a:solidFill>
                  <a:srgbClr val="000099"/>
                </a:solidFill>
              </a:rPr>
              <a:t>   Há uma grande probabilidade d</a:t>
            </a:r>
            <a:r>
              <a:rPr lang="pt-BR" dirty="0">
                <a:solidFill>
                  <a:srgbClr val="000099"/>
                </a:solidFill>
              </a:rPr>
              <a:t>o programa </a:t>
            </a:r>
            <a:r>
              <a:rPr lang="pt-PT" dirty="0">
                <a:solidFill>
                  <a:srgbClr val="000099"/>
                </a:solidFill>
              </a:rPr>
              <a:t>r</a:t>
            </a:r>
            <a:r>
              <a:rPr lang="pt-BR" dirty="0" err="1">
                <a:solidFill>
                  <a:srgbClr val="000099"/>
                </a:solidFill>
              </a:rPr>
              <a:t>eferenciar</a:t>
            </a:r>
            <a:r>
              <a:rPr lang="pt-BR" dirty="0">
                <a:solidFill>
                  <a:srgbClr val="000099"/>
                </a:solidFill>
              </a:rPr>
              <a:t> as instruções e dados </a:t>
            </a:r>
            <a:r>
              <a:rPr lang="pt-PT" dirty="0">
                <a:solidFill>
                  <a:srgbClr val="000099"/>
                </a:solidFill>
              </a:rPr>
              <a:t>recentemente </a:t>
            </a:r>
            <a:r>
              <a:rPr lang="pt-BR" dirty="0">
                <a:solidFill>
                  <a:srgbClr val="000099"/>
                </a:solidFill>
              </a:rPr>
              <a:t>referenciados ou que tenham endereços próximos das últimas referências.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4114" y="5805488"/>
            <a:ext cx="7750175" cy="7747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dirty="0" err="1"/>
              <a:t>Localização</a:t>
            </a:r>
            <a:r>
              <a:rPr lang="en-US" sz="2000" dirty="0"/>
              <a:t> e </a:t>
            </a:r>
            <a:r>
              <a:rPr lang="en-US" sz="2000" dirty="0" err="1"/>
              <a:t>função</a:t>
            </a:r>
            <a:r>
              <a:rPr lang="en-US" sz="2000" dirty="0"/>
              <a:t> da MMU (Memory Management Unit): </a:t>
            </a:r>
            <a:r>
              <a:rPr lang="en-US" sz="2000" dirty="0" err="1"/>
              <a:t>nos</a:t>
            </a:r>
            <a:r>
              <a:rPr lang="en-US" sz="2000" dirty="0"/>
              <a:t> </a:t>
            </a:r>
            <a:r>
              <a:rPr lang="en-US" sz="2000" dirty="0" err="1"/>
              <a:t>dias</a:t>
            </a:r>
            <a:r>
              <a:rPr lang="en-US" sz="2000" dirty="0"/>
              <a:t> de </a:t>
            </a:r>
            <a:r>
              <a:rPr lang="en-US" sz="2000" dirty="0" err="1"/>
              <a:t>hoje</a:t>
            </a:r>
            <a:r>
              <a:rPr lang="en-US" sz="2000" dirty="0"/>
              <a:t> é </a:t>
            </a:r>
            <a:r>
              <a:rPr lang="en-US" sz="2000" dirty="0" err="1"/>
              <a:t>comum</a:t>
            </a:r>
            <a:r>
              <a:rPr lang="en-US" sz="2000" dirty="0"/>
              <a:t> se </a:t>
            </a:r>
            <a:r>
              <a:rPr lang="en-US" sz="2000" dirty="0" err="1"/>
              <a:t>localizar</a:t>
            </a:r>
            <a:r>
              <a:rPr lang="en-US" sz="2000" dirty="0"/>
              <a:t> no chip da CPU</a:t>
            </a:r>
          </a:p>
        </p:txBody>
      </p:sp>
      <p:pic>
        <p:nvPicPr>
          <p:cNvPr id="23555" name="Picture 4" descr="4_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6500" y="1412876"/>
            <a:ext cx="7239000" cy="428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22225"/>
            <a:ext cx="8585200" cy="628650"/>
          </a:xfrm>
        </p:spPr>
        <p:txBody>
          <a:bodyPr/>
          <a:lstStyle/>
          <a:p>
            <a:pPr>
              <a:defRPr/>
            </a:pPr>
            <a:r>
              <a:rPr lang="en-US" sz="3100" dirty="0" err="1">
                <a:solidFill>
                  <a:schemeClr val="tx1"/>
                </a:solidFill>
              </a:rPr>
              <a:t>Memória</a:t>
            </a:r>
            <a:r>
              <a:rPr lang="en-US" sz="3100" dirty="0">
                <a:solidFill>
                  <a:schemeClr val="tx1"/>
                </a:solidFill>
              </a:rPr>
              <a:t> Virtual</a:t>
            </a:r>
            <a:br>
              <a:rPr lang="en-US" sz="3100" dirty="0">
                <a:solidFill>
                  <a:schemeClr val="tx1"/>
                </a:solidFill>
              </a:rPr>
            </a:br>
            <a:r>
              <a:rPr lang="en-US" sz="3700" dirty="0" err="1"/>
              <a:t>Unidade</a:t>
            </a:r>
            <a:r>
              <a:rPr lang="en-US" sz="3700" dirty="0"/>
              <a:t> de </a:t>
            </a:r>
            <a:r>
              <a:rPr lang="en-US" sz="3700" dirty="0" err="1"/>
              <a:t>Gerenciamento</a:t>
            </a:r>
            <a:r>
              <a:rPr lang="en-US" sz="3700" dirty="0"/>
              <a:t> de </a:t>
            </a:r>
            <a:r>
              <a:rPr lang="en-US" sz="3700" dirty="0" err="1"/>
              <a:t>Memória</a:t>
            </a:r>
            <a:endParaRPr lang="en-US" sz="3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65" name="Rectangle 9"/>
          <p:cNvSpPr>
            <a:spLocks noGrp="1" noChangeArrowheads="1"/>
          </p:cNvSpPr>
          <p:nvPr>
            <p:ph type="title"/>
          </p:nvPr>
        </p:nvSpPr>
        <p:spPr>
          <a:xfrm>
            <a:off x="616677" y="88899"/>
            <a:ext cx="6444962" cy="628650"/>
          </a:xfrm>
        </p:spPr>
        <p:txBody>
          <a:bodyPr/>
          <a:lstStyle/>
          <a:p>
            <a:pPr>
              <a:defRPr/>
            </a:pPr>
            <a:r>
              <a:rPr lang="pt-BR" dirty="0"/>
              <a:t>Hierarquia de Memória</a:t>
            </a:r>
          </a:p>
        </p:txBody>
      </p:sp>
      <p:sp>
        <p:nvSpPr>
          <p:cNvPr id="25646" name="Rectangle 27"/>
          <p:cNvSpPr>
            <a:spLocks noChangeArrowheads="1"/>
          </p:cNvSpPr>
          <p:nvPr/>
        </p:nvSpPr>
        <p:spPr bwMode="auto">
          <a:xfrm>
            <a:off x="8084752" y="4832225"/>
            <a:ext cx="2206800" cy="1694918"/>
          </a:xfrm>
          <a:prstGeom prst="rect">
            <a:avLst/>
          </a:prstGeom>
          <a:solidFill>
            <a:srgbClr val="FFFFCC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8D645F58-CF90-42C7-9427-1CB08F166195}"/>
              </a:ext>
            </a:extLst>
          </p:cNvPr>
          <p:cNvSpPr/>
          <p:nvPr/>
        </p:nvSpPr>
        <p:spPr bwMode="auto">
          <a:xfrm>
            <a:off x="8125586" y="333088"/>
            <a:ext cx="2205249" cy="6286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CPU</a:t>
            </a:r>
          </a:p>
        </p:txBody>
      </p:sp>
      <p:sp>
        <p:nvSpPr>
          <p:cNvPr id="59" name="Retângulo 58">
            <a:extLst>
              <a:ext uri="{FF2B5EF4-FFF2-40B4-BE49-F238E27FC236}">
                <a16:creationId xmlns:a16="http://schemas.microsoft.com/office/drawing/2014/main" id="{0E94A201-3817-4338-B6E5-13B1E0B72EF0}"/>
              </a:ext>
            </a:extLst>
          </p:cNvPr>
          <p:cNvSpPr/>
          <p:nvPr/>
        </p:nvSpPr>
        <p:spPr bwMode="auto">
          <a:xfrm>
            <a:off x="8086695" y="2045148"/>
            <a:ext cx="2205250" cy="193612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i="0" dirty="0">
                <a:latin typeface="+mn-lt"/>
              </a:rPr>
              <a:t>UGM</a:t>
            </a:r>
            <a:endParaRPr kumimoji="0" lang="pt-B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Seta: para Baixo 5">
            <a:extLst>
              <a:ext uri="{FF2B5EF4-FFF2-40B4-BE49-F238E27FC236}">
                <a16:creationId xmlns:a16="http://schemas.microsoft.com/office/drawing/2014/main" id="{8A73E3AD-6C6A-4F2C-A900-560CC7619824}"/>
              </a:ext>
            </a:extLst>
          </p:cNvPr>
          <p:cNvSpPr/>
          <p:nvPr/>
        </p:nvSpPr>
        <p:spPr bwMode="auto">
          <a:xfrm>
            <a:off x="9121026" y="992474"/>
            <a:ext cx="905157" cy="276730"/>
          </a:xfrm>
          <a:prstGeom prst="downArrow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65" name="Group 21">
            <a:extLst>
              <a:ext uri="{FF2B5EF4-FFF2-40B4-BE49-F238E27FC236}">
                <a16:creationId xmlns:a16="http://schemas.microsoft.com/office/drawing/2014/main" id="{86D64C51-5A4F-4D16-9608-DDD5D9AE0FF8}"/>
              </a:ext>
            </a:extLst>
          </p:cNvPr>
          <p:cNvGrpSpPr>
            <a:grpSpLocks/>
          </p:cNvGrpSpPr>
          <p:nvPr/>
        </p:nvGrpSpPr>
        <p:grpSpPr bwMode="auto">
          <a:xfrm>
            <a:off x="8855261" y="1324911"/>
            <a:ext cx="1406524" cy="461962"/>
            <a:chOff x="1041" y="1215"/>
            <a:chExt cx="905" cy="291"/>
          </a:xfrm>
        </p:grpSpPr>
        <p:sp>
          <p:nvSpPr>
            <p:cNvPr id="66" name="Rectangle 22">
              <a:extLst>
                <a:ext uri="{FF2B5EF4-FFF2-40B4-BE49-F238E27FC236}">
                  <a16:creationId xmlns:a16="http://schemas.microsoft.com/office/drawing/2014/main" id="{D3D976B6-2CE6-4AC4-94D4-6F4A218A0B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1" y="1215"/>
              <a:ext cx="905" cy="280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67" name="Line 23">
              <a:extLst>
                <a:ext uri="{FF2B5EF4-FFF2-40B4-BE49-F238E27FC236}">
                  <a16:creationId xmlns:a16="http://schemas.microsoft.com/office/drawing/2014/main" id="{887A8D05-7169-4A1C-8BA6-E9BBF4426C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6" y="1218"/>
              <a:ext cx="0" cy="28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68" name="Rectangle 24">
              <a:extLst>
                <a:ext uri="{FF2B5EF4-FFF2-40B4-BE49-F238E27FC236}">
                  <a16:creationId xmlns:a16="http://schemas.microsoft.com/office/drawing/2014/main" id="{29450EDA-A332-458F-8A5C-14F26602A4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4" y="1233"/>
              <a:ext cx="32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46038" rIns="0" bIns="46038">
              <a:spAutoFit/>
            </a:bodyPr>
            <a:lstStyle/>
            <a:p>
              <a:pPr algn="ctr"/>
              <a:r>
                <a:rPr lang="pt-BR" sz="2000" i="0" dirty="0">
                  <a:solidFill>
                    <a:schemeClr val="bg2"/>
                  </a:solidFill>
                  <a:latin typeface="+mn-lt"/>
                </a:rPr>
                <a:t>EPV</a:t>
              </a:r>
              <a:endParaRPr lang="pt-BR" i="0" dirty="0">
                <a:solidFill>
                  <a:schemeClr val="bg2"/>
                </a:solidFill>
                <a:latin typeface="+mn-lt"/>
              </a:endParaRPr>
            </a:p>
          </p:txBody>
        </p:sp>
        <p:sp>
          <p:nvSpPr>
            <p:cNvPr id="69" name="Rectangle 25">
              <a:extLst>
                <a:ext uri="{FF2B5EF4-FFF2-40B4-BE49-F238E27FC236}">
                  <a16:creationId xmlns:a16="http://schemas.microsoft.com/office/drawing/2014/main" id="{FCD837E8-671C-4C2D-A4E4-AC2F6117F4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6" y="1234"/>
              <a:ext cx="3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46038" rIns="0" bIns="46038">
              <a:spAutoFit/>
            </a:bodyPr>
            <a:lstStyle/>
            <a:p>
              <a:pPr algn="ctr"/>
              <a:r>
                <a:rPr lang="pt-BR" sz="2000" i="0" dirty="0">
                  <a:solidFill>
                    <a:schemeClr val="bg2"/>
                  </a:solidFill>
                  <a:latin typeface="+mn-lt"/>
                </a:rPr>
                <a:t>ECP</a:t>
              </a:r>
              <a:endParaRPr lang="pt-BR" i="0" dirty="0">
                <a:solidFill>
                  <a:schemeClr val="bg2"/>
                </a:solidFill>
                <a:latin typeface="+mn-lt"/>
              </a:endParaRPr>
            </a:p>
          </p:txBody>
        </p:sp>
      </p:grpSp>
      <p:cxnSp>
        <p:nvCxnSpPr>
          <p:cNvPr id="80" name="Conector de Seta Reta 79">
            <a:extLst>
              <a:ext uri="{FF2B5EF4-FFF2-40B4-BE49-F238E27FC236}">
                <a16:creationId xmlns:a16="http://schemas.microsoft.com/office/drawing/2014/main" id="{54634D29-95A3-4D0E-BB49-C3BB587972CB}"/>
              </a:ext>
            </a:extLst>
          </p:cNvPr>
          <p:cNvCxnSpPr>
            <a:cxnSpLocks/>
          </p:cNvCxnSpPr>
          <p:nvPr/>
        </p:nvCxnSpPr>
        <p:spPr bwMode="auto">
          <a:xfrm flipH="1">
            <a:off x="9214843" y="1808977"/>
            <a:ext cx="13367" cy="1064298"/>
          </a:xfrm>
          <a:prstGeom prst="straightConnector1">
            <a:avLst/>
          </a:prstGeom>
          <a:ln w="28575">
            <a:headEnd type="none" w="sm" len="sm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Seta: Curva para a Esquerda 6">
            <a:extLst>
              <a:ext uri="{FF2B5EF4-FFF2-40B4-BE49-F238E27FC236}">
                <a16:creationId xmlns:a16="http://schemas.microsoft.com/office/drawing/2014/main" id="{19B9883D-9BDC-4561-B925-9D3FB7265125}"/>
              </a:ext>
            </a:extLst>
          </p:cNvPr>
          <p:cNvSpPr/>
          <p:nvPr/>
        </p:nvSpPr>
        <p:spPr bwMode="auto">
          <a:xfrm>
            <a:off x="10377167" y="3055767"/>
            <a:ext cx="1122939" cy="3143390"/>
          </a:xfrm>
          <a:prstGeom prst="curvedLeftArrow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652" name="Rectangle 11"/>
          <p:cNvSpPr>
            <a:spLocks noChangeArrowheads="1"/>
          </p:cNvSpPr>
          <p:nvPr/>
        </p:nvSpPr>
        <p:spPr bwMode="auto">
          <a:xfrm>
            <a:off x="11177803" y="4315113"/>
            <a:ext cx="604855" cy="444499"/>
          </a:xfrm>
          <a:prstGeom prst="rect">
            <a:avLst/>
          </a:prstGeom>
          <a:solidFill>
            <a:srgbClr val="FFCCFF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000" i="0" dirty="0">
                <a:solidFill>
                  <a:schemeClr val="bg2"/>
                </a:solidFill>
                <a:latin typeface="+mn-lt"/>
              </a:rPr>
              <a:t>EPV</a:t>
            </a:r>
          </a:p>
        </p:txBody>
      </p:sp>
      <p:sp>
        <p:nvSpPr>
          <p:cNvPr id="37" name="Seta: Curva para a Esquerda 36">
            <a:extLst>
              <a:ext uri="{FF2B5EF4-FFF2-40B4-BE49-F238E27FC236}">
                <a16:creationId xmlns:a16="http://schemas.microsoft.com/office/drawing/2014/main" id="{F45DD651-C1D8-40A5-9EA9-D89E99DFE0EE}"/>
              </a:ext>
            </a:extLst>
          </p:cNvPr>
          <p:cNvSpPr/>
          <p:nvPr/>
        </p:nvSpPr>
        <p:spPr bwMode="auto">
          <a:xfrm rot="10800000">
            <a:off x="6873481" y="3103418"/>
            <a:ext cx="1122939" cy="2938726"/>
          </a:xfrm>
          <a:prstGeom prst="curvedLeftArrow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DD05003D-7A2A-4256-B9C3-C89FEC916578}"/>
              </a:ext>
            </a:extLst>
          </p:cNvPr>
          <p:cNvSpPr txBox="1"/>
          <p:nvPr/>
        </p:nvSpPr>
        <p:spPr>
          <a:xfrm>
            <a:off x="637313" y="913596"/>
            <a:ext cx="574621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>
              <a:spcAft>
                <a:spcPts val="600"/>
              </a:spcAft>
            </a:pPr>
            <a:r>
              <a:rPr lang="pt-BR" sz="1600" i="0" dirty="0">
                <a:solidFill>
                  <a:schemeClr val="bg2"/>
                </a:solidFill>
              </a:rPr>
              <a:t>Passo1. A CPU gera um endereço virtual que é enviado a UGM. Este endereço é dividido em Endereço da Página Virtual – EPV e Endereço do </a:t>
            </a:r>
            <a:r>
              <a:rPr lang="pt-BR" sz="1600" i="0" dirty="0" err="1">
                <a:solidFill>
                  <a:schemeClr val="bg2"/>
                </a:solidFill>
              </a:rPr>
              <a:t>Caracter</a:t>
            </a:r>
            <a:r>
              <a:rPr lang="pt-BR" sz="1600" i="0" dirty="0">
                <a:solidFill>
                  <a:schemeClr val="bg2"/>
                </a:solidFill>
              </a:rPr>
              <a:t> na Página – ECP. </a:t>
            </a:r>
            <a:br>
              <a:rPr lang="pt-BR" sz="1600" i="0" dirty="0">
                <a:solidFill>
                  <a:schemeClr val="bg2"/>
                </a:solidFill>
              </a:rPr>
            </a:br>
            <a:r>
              <a:rPr lang="pt-BR" sz="1600" i="0" dirty="0">
                <a:solidFill>
                  <a:schemeClr val="bg2"/>
                </a:solidFill>
              </a:rPr>
              <a:t>a UGM acessa a Tabela de Páginas na Memória Principal. Com a informação da tabela, a UGM verifica se a página já está na Memória Principal (flag Presente/Ausente = 1).</a:t>
            </a:r>
            <a:br>
              <a:rPr lang="pt-BR" sz="1600" i="0" dirty="0">
                <a:solidFill>
                  <a:schemeClr val="bg2"/>
                </a:solidFill>
              </a:rPr>
            </a:br>
            <a:r>
              <a:rPr lang="pt-BR" sz="1600" i="0" dirty="0">
                <a:solidFill>
                  <a:schemeClr val="bg2"/>
                </a:solidFill>
              </a:rPr>
              <a:t>Se estiver, a UGM gera o endereço real EPR|ECP para buscar o dado na memória principal e entregar à CPU.</a:t>
            </a:r>
          </a:p>
        </p:txBody>
      </p:sp>
      <p:sp>
        <p:nvSpPr>
          <p:cNvPr id="43" name="Rectangle 28">
            <a:extLst>
              <a:ext uri="{FF2B5EF4-FFF2-40B4-BE49-F238E27FC236}">
                <a16:creationId xmlns:a16="http://schemas.microsoft.com/office/drawing/2014/main" id="{6EBA5D34-FE72-41CB-BA6C-8B94D78FE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752" y="4859626"/>
            <a:ext cx="2206800" cy="128179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44" name="Rectangle 28">
            <a:extLst>
              <a:ext uri="{FF2B5EF4-FFF2-40B4-BE49-F238E27FC236}">
                <a16:creationId xmlns:a16="http://schemas.microsoft.com/office/drawing/2014/main" id="{3D9B599D-608F-4ACC-944C-BDD16BD9EE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752" y="5242926"/>
            <a:ext cx="2206800" cy="128179"/>
          </a:xfrm>
          <a:prstGeom prst="rect">
            <a:avLst/>
          </a:prstGeom>
          <a:solidFill>
            <a:srgbClr val="FF990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45" name="Rectangle 28">
            <a:extLst>
              <a:ext uri="{FF2B5EF4-FFF2-40B4-BE49-F238E27FC236}">
                <a16:creationId xmlns:a16="http://schemas.microsoft.com/office/drawing/2014/main" id="{B6C191B1-E069-487B-83CD-8F3E25B1D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752" y="5118246"/>
            <a:ext cx="2206800" cy="128179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47" name="Rectangle 28">
            <a:extLst>
              <a:ext uri="{FF2B5EF4-FFF2-40B4-BE49-F238E27FC236}">
                <a16:creationId xmlns:a16="http://schemas.microsoft.com/office/drawing/2014/main" id="{B4CAD3FB-ED06-4751-BD39-152D732F7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752" y="5367630"/>
            <a:ext cx="2206800" cy="128179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49" name="Rectangle 28">
            <a:extLst>
              <a:ext uri="{FF2B5EF4-FFF2-40B4-BE49-F238E27FC236}">
                <a16:creationId xmlns:a16="http://schemas.microsoft.com/office/drawing/2014/main" id="{91A6D2E1-6BE1-4BA8-8201-F194D1403D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752" y="5502927"/>
            <a:ext cx="2206800" cy="1023820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8BAC15F8-77A5-4A42-8DEA-730E734C07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6622" y="5557943"/>
            <a:ext cx="665162" cy="911194"/>
          </a:xfrm>
          <a:prstGeom prst="rect">
            <a:avLst/>
          </a:prstGeom>
        </p:spPr>
      </p:pic>
      <p:sp>
        <p:nvSpPr>
          <p:cNvPr id="25609" name="Rectangle 15"/>
          <p:cNvSpPr>
            <a:spLocks noChangeArrowheads="1"/>
          </p:cNvSpPr>
          <p:nvPr/>
        </p:nvSpPr>
        <p:spPr bwMode="auto">
          <a:xfrm>
            <a:off x="8386701" y="5902640"/>
            <a:ext cx="1191485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/>
            <a:r>
              <a:rPr lang="pt-BR" sz="1600" i="0" dirty="0">
                <a:solidFill>
                  <a:srgbClr val="800000"/>
                </a:solidFill>
                <a:latin typeface="+mn-lt"/>
              </a:rPr>
              <a:t>Tabela de </a:t>
            </a:r>
            <a:br>
              <a:rPr lang="pt-BR" sz="1600" i="0" dirty="0">
                <a:solidFill>
                  <a:srgbClr val="800000"/>
                </a:solidFill>
                <a:latin typeface="+mn-lt"/>
              </a:rPr>
            </a:br>
            <a:r>
              <a:rPr lang="pt-BR" sz="1600" i="0" dirty="0">
                <a:solidFill>
                  <a:srgbClr val="800000"/>
                </a:solidFill>
                <a:latin typeface="+mn-lt"/>
              </a:rPr>
              <a:t>Páginas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D46D538-D473-484E-ACC6-EFB926CE1AD6}"/>
              </a:ext>
            </a:extLst>
          </p:cNvPr>
          <p:cNvSpPr txBox="1"/>
          <p:nvPr/>
        </p:nvSpPr>
        <p:spPr>
          <a:xfrm>
            <a:off x="9533752" y="5353967"/>
            <a:ext cx="8642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pt-BR" sz="4400" dirty="0">
              <a:solidFill>
                <a:srgbClr val="00B050"/>
              </a:solidFill>
            </a:endParaRPr>
          </a:p>
        </p:txBody>
      </p:sp>
      <p:sp>
        <p:nvSpPr>
          <p:cNvPr id="34" name="Rectangle 28">
            <a:extLst>
              <a:ext uri="{FF2B5EF4-FFF2-40B4-BE49-F238E27FC236}">
                <a16:creationId xmlns:a16="http://schemas.microsoft.com/office/drawing/2014/main" id="{70CD805C-1EA9-4042-A5D9-B77E9B5ED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0733" y="6045640"/>
            <a:ext cx="518352" cy="69123"/>
          </a:xfrm>
          <a:prstGeom prst="rect">
            <a:avLst/>
          </a:prstGeom>
          <a:solidFill>
            <a:srgbClr val="FF9900">
              <a:alpha val="37000"/>
            </a:srgbClr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5D944D8A-DF02-4759-AF89-19730372CC39}"/>
              </a:ext>
            </a:extLst>
          </p:cNvPr>
          <p:cNvGrpSpPr/>
          <p:nvPr/>
        </p:nvGrpSpPr>
        <p:grpSpPr>
          <a:xfrm>
            <a:off x="6526170" y="4375025"/>
            <a:ext cx="844439" cy="457200"/>
            <a:chOff x="6526170" y="4375025"/>
            <a:chExt cx="844439" cy="457200"/>
          </a:xfrm>
        </p:grpSpPr>
        <p:sp>
          <p:nvSpPr>
            <p:cNvPr id="38" name="Rectangle 11">
              <a:extLst>
                <a:ext uri="{FF2B5EF4-FFF2-40B4-BE49-F238E27FC236}">
                  <a16:creationId xmlns:a16="http://schemas.microsoft.com/office/drawing/2014/main" id="{2F48D9D5-36C4-4DD8-B014-D39BB4776B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26170" y="4375025"/>
              <a:ext cx="844439" cy="444499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rIns="0" anchor="ctr"/>
            <a:lstStyle/>
            <a:p>
              <a:pPr algn="ctr"/>
              <a:r>
                <a:rPr lang="en-US" sz="2000" i="0" dirty="0">
                  <a:solidFill>
                    <a:schemeClr val="bg2"/>
                  </a:solidFill>
                  <a:latin typeface="+mn-lt"/>
                </a:rPr>
                <a:t>1 EPR</a:t>
              </a:r>
            </a:p>
          </p:txBody>
        </p:sp>
        <p:sp>
          <p:nvSpPr>
            <p:cNvPr id="50" name="Line 23">
              <a:extLst>
                <a:ext uri="{FF2B5EF4-FFF2-40B4-BE49-F238E27FC236}">
                  <a16:creationId xmlns:a16="http://schemas.microsoft.com/office/drawing/2014/main" id="{50A95948-3297-4E36-8D0C-F69373B7E6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50377" y="4375025"/>
              <a:ext cx="0" cy="45720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42" name="Rectangle 15">
            <a:extLst>
              <a:ext uri="{FF2B5EF4-FFF2-40B4-BE49-F238E27FC236}">
                <a16:creationId xmlns:a16="http://schemas.microsoft.com/office/drawing/2014/main" id="{E6815178-E832-40E4-A19A-A0889CFE7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9684" y="6579351"/>
            <a:ext cx="2308936" cy="312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>
              <a:lnSpc>
                <a:spcPct val="70000"/>
              </a:lnSpc>
            </a:pPr>
            <a:r>
              <a:rPr lang="pt-BR" sz="2000" i="0" dirty="0">
                <a:solidFill>
                  <a:srgbClr val="800000"/>
                </a:solidFill>
                <a:latin typeface="+mn-lt"/>
              </a:rPr>
              <a:t>Memória Principal</a:t>
            </a:r>
          </a:p>
        </p:txBody>
      </p:sp>
      <p:sp>
        <p:nvSpPr>
          <p:cNvPr id="51" name="Rectangle 15">
            <a:extLst>
              <a:ext uri="{FF2B5EF4-FFF2-40B4-BE49-F238E27FC236}">
                <a16:creationId xmlns:a16="http://schemas.microsoft.com/office/drawing/2014/main" id="{B194974C-C8DB-41FD-9EFA-A5DB2358B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0209" y="5693035"/>
            <a:ext cx="470204" cy="17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pt-BR" sz="1600" i="0" dirty="0">
                <a:solidFill>
                  <a:srgbClr val="800000"/>
                </a:solidFill>
                <a:latin typeface="+mn-lt"/>
              </a:rPr>
              <a:t>S.O.</a:t>
            </a:r>
          </a:p>
        </p:txBody>
      </p:sp>
      <p:sp>
        <p:nvSpPr>
          <p:cNvPr id="36" name="Seta: para Baixo 35">
            <a:extLst>
              <a:ext uri="{FF2B5EF4-FFF2-40B4-BE49-F238E27FC236}">
                <a16:creationId xmlns:a16="http://schemas.microsoft.com/office/drawing/2014/main" id="{A5250FDF-968F-44E9-B60C-5FE93EA359D9}"/>
              </a:ext>
            </a:extLst>
          </p:cNvPr>
          <p:cNvSpPr/>
          <p:nvPr/>
        </p:nvSpPr>
        <p:spPr bwMode="auto">
          <a:xfrm rot="10800000">
            <a:off x="8468273" y="991088"/>
            <a:ext cx="281919" cy="4251441"/>
          </a:xfrm>
          <a:prstGeom prst="downArrow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Retângulo 38">
            <a:extLst>
              <a:ext uri="{FF2B5EF4-FFF2-40B4-BE49-F238E27FC236}">
                <a16:creationId xmlns:a16="http://schemas.microsoft.com/office/drawing/2014/main" id="{A70B85B7-2D39-4616-8EEB-656E0D2A4FF7}"/>
              </a:ext>
            </a:extLst>
          </p:cNvPr>
          <p:cNvSpPr/>
          <p:nvPr/>
        </p:nvSpPr>
        <p:spPr bwMode="auto">
          <a:xfrm>
            <a:off x="8531499" y="5236335"/>
            <a:ext cx="141440" cy="122237"/>
          </a:xfrm>
          <a:prstGeom prst="rect">
            <a:avLst/>
          </a:prstGeom>
          <a:solidFill>
            <a:srgbClr val="FF3300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40" name="Group 10">
            <a:extLst>
              <a:ext uri="{FF2B5EF4-FFF2-40B4-BE49-F238E27FC236}">
                <a16:creationId xmlns:a16="http://schemas.microsoft.com/office/drawing/2014/main" id="{6C8980E3-C82A-49A3-950D-5B7156E994FD}"/>
              </a:ext>
            </a:extLst>
          </p:cNvPr>
          <p:cNvGrpSpPr>
            <a:grpSpLocks/>
          </p:cNvGrpSpPr>
          <p:nvPr/>
        </p:nvGrpSpPr>
        <p:grpSpPr bwMode="auto">
          <a:xfrm>
            <a:off x="8804064" y="2966642"/>
            <a:ext cx="1487488" cy="461962"/>
            <a:chOff x="3044" y="1981"/>
            <a:chExt cx="937" cy="291"/>
          </a:xfrm>
        </p:grpSpPr>
        <p:sp>
          <p:nvSpPr>
            <p:cNvPr id="41" name="Rectangle 11">
              <a:extLst>
                <a:ext uri="{FF2B5EF4-FFF2-40B4-BE49-F238E27FC236}">
                  <a16:creationId xmlns:a16="http://schemas.microsoft.com/office/drawing/2014/main" id="{535080B8-22F6-4546-9087-016F8F7E9E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4" y="1981"/>
              <a:ext cx="905" cy="280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+mn-lt"/>
              </a:endParaRPr>
            </a:p>
          </p:txBody>
        </p:sp>
        <p:sp>
          <p:nvSpPr>
            <p:cNvPr id="46" name="Line 12">
              <a:extLst>
                <a:ext uri="{FF2B5EF4-FFF2-40B4-BE49-F238E27FC236}">
                  <a16:creationId xmlns:a16="http://schemas.microsoft.com/office/drawing/2014/main" id="{28646834-F352-4C40-AB9A-F374172D77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48" y="1984"/>
              <a:ext cx="0" cy="28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2000">
                <a:latin typeface="+mn-lt"/>
              </a:endParaRPr>
            </a:p>
          </p:txBody>
        </p:sp>
        <p:sp>
          <p:nvSpPr>
            <p:cNvPr id="48" name="Rectangle 13">
              <a:extLst>
                <a:ext uri="{FF2B5EF4-FFF2-40B4-BE49-F238E27FC236}">
                  <a16:creationId xmlns:a16="http://schemas.microsoft.com/office/drawing/2014/main" id="{22A0A0DB-A1BB-4E01-9E7F-367E092D3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1" y="1989"/>
              <a:ext cx="45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 i="0" dirty="0">
                  <a:solidFill>
                    <a:schemeClr val="bg2"/>
                  </a:solidFill>
                  <a:latin typeface="+mn-lt"/>
                </a:rPr>
                <a:t>EPR</a:t>
              </a:r>
            </a:p>
          </p:txBody>
        </p:sp>
        <p:sp>
          <p:nvSpPr>
            <p:cNvPr id="52" name="Rectangle 14">
              <a:extLst>
                <a:ext uri="{FF2B5EF4-FFF2-40B4-BE49-F238E27FC236}">
                  <a16:creationId xmlns:a16="http://schemas.microsoft.com/office/drawing/2014/main" id="{8B6AA972-2F12-45D8-A778-E8C5C0743B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1" y="1996"/>
              <a:ext cx="45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 i="0" dirty="0">
                  <a:solidFill>
                    <a:schemeClr val="bg2"/>
                  </a:solidFill>
                  <a:latin typeface="+mn-lt"/>
                </a:rPr>
                <a:t>ECP</a:t>
              </a:r>
            </a:p>
          </p:txBody>
        </p:sp>
      </p:grpSp>
      <p:sp>
        <p:nvSpPr>
          <p:cNvPr id="53" name="Seta: para Baixo 52">
            <a:extLst>
              <a:ext uri="{FF2B5EF4-FFF2-40B4-BE49-F238E27FC236}">
                <a16:creationId xmlns:a16="http://schemas.microsoft.com/office/drawing/2014/main" id="{4072A2DA-A774-4F0D-A1B0-BA00A69FAF27}"/>
              </a:ext>
            </a:extLst>
          </p:cNvPr>
          <p:cNvSpPr/>
          <p:nvPr/>
        </p:nvSpPr>
        <p:spPr bwMode="auto">
          <a:xfrm>
            <a:off x="9039758" y="3539645"/>
            <a:ext cx="905157" cy="1257460"/>
          </a:xfrm>
          <a:prstGeom prst="downArrow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48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3.33333E-6 L 0.00039 -0.65301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3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5652" grpId="0" animBg="1"/>
      <p:bldP spid="37" grpId="0" animBg="1"/>
      <p:bldP spid="8" grpId="0"/>
      <p:bldP spid="34" grpId="0" animBg="1"/>
      <p:bldP spid="36" grpId="0" animBg="1"/>
      <p:bldP spid="39" grpId="0" animBg="1"/>
      <p:bldP spid="39" grpId="1" animBg="1"/>
      <p:bldP spid="5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z="3600" dirty="0"/>
              <a:t>O que ocorre para que um programa seja executado?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55869" y="1259173"/>
            <a:ext cx="10216734" cy="5021705"/>
          </a:xfrm>
        </p:spPr>
        <p:txBody>
          <a:bodyPr/>
          <a:lstStyle/>
          <a:p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Compilação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:</a:t>
            </a:r>
            <a:br>
              <a:rPr lang="en-US" sz="2800" dirty="0"/>
            </a:br>
            <a:r>
              <a:rPr lang="en-US" sz="2400" dirty="0"/>
              <a:t>Um </a:t>
            </a:r>
            <a:r>
              <a:rPr lang="en-US" sz="2400" dirty="0" err="1"/>
              <a:t>programa</a:t>
            </a:r>
            <a:r>
              <a:rPr lang="en-US" sz="2400" dirty="0"/>
              <a:t> </a:t>
            </a:r>
            <a:r>
              <a:rPr lang="en-US" sz="2400" dirty="0" err="1"/>
              <a:t>chamado</a:t>
            </a:r>
            <a:r>
              <a:rPr lang="en-US" sz="2400" dirty="0"/>
              <a:t> “</a:t>
            </a:r>
            <a:r>
              <a:rPr lang="en-US" sz="2400" dirty="0" err="1"/>
              <a:t>Compilador</a:t>
            </a:r>
            <a:r>
              <a:rPr lang="en-US" sz="2400" dirty="0"/>
              <a:t>” </a:t>
            </a:r>
            <a:r>
              <a:rPr lang="en-US" sz="2400" dirty="0" err="1"/>
              <a:t>gera</a:t>
            </a:r>
            <a:r>
              <a:rPr lang="en-US" sz="2400" dirty="0"/>
              <a:t> um </a:t>
            </a:r>
            <a:r>
              <a:rPr lang="en-US" sz="2400" dirty="0" err="1"/>
              <a:t>arquivo</a:t>
            </a:r>
            <a:r>
              <a:rPr lang="en-US" sz="2400" dirty="0"/>
              <a:t> </a:t>
            </a:r>
            <a:r>
              <a:rPr lang="en-US" sz="2400" dirty="0" err="1"/>
              <a:t>contendo</a:t>
            </a:r>
            <a:r>
              <a:rPr lang="en-US" sz="2400" dirty="0"/>
              <a:t> Código </a:t>
            </a:r>
            <a:r>
              <a:rPr lang="en-US" sz="2400" dirty="0" err="1"/>
              <a:t>Executável</a:t>
            </a:r>
            <a:r>
              <a:rPr lang="en-US" sz="2400" dirty="0"/>
              <a:t> (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Linguagem</a:t>
            </a:r>
            <a:r>
              <a:rPr lang="en-US" sz="2400" dirty="0"/>
              <a:t> de </a:t>
            </a:r>
            <a:r>
              <a:rPr lang="en-US" sz="2400" dirty="0" err="1"/>
              <a:t>Máquina</a:t>
            </a:r>
            <a:r>
              <a:rPr lang="en-US" sz="2400" dirty="0"/>
              <a:t>) à </a:t>
            </a:r>
            <a:r>
              <a:rPr lang="en-US" sz="2400" dirty="0" err="1"/>
              <a:t>partir</a:t>
            </a:r>
            <a:r>
              <a:rPr lang="en-US" sz="2400" dirty="0"/>
              <a:t> de um </a:t>
            </a:r>
            <a:r>
              <a:rPr lang="en-US" sz="2400" dirty="0" err="1"/>
              <a:t>texto</a:t>
            </a:r>
            <a:r>
              <a:rPr lang="en-US" sz="2400" dirty="0"/>
              <a:t> </a:t>
            </a:r>
            <a:r>
              <a:rPr lang="en-US" sz="2400" dirty="0" err="1"/>
              <a:t>contendo</a:t>
            </a:r>
            <a:r>
              <a:rPr lang="en-US" sz="2400" dirty="0"/>
              <a:t> um </a:t>
            </a:r>
            <a:r>
              <a:rPr lang="en-US" sz="2400" dirty="0" err="1"/>
              <a:t>programa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linguagem</a:t>
            </a:r>
            <a:r>
              <a:rPr lang="en-US" sz="2400" dirty="0"/>
              <a:t> de alto </a:t>
            </a:r>
            <a:r>
              <a:rPr lang="en-US" sz="2400" dirty="0" err="1"/>
              <a:t>nível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Carregamento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na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memória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:</a:t>
            </a:r>
            <a:br>
              <a:rPr lang="en-US" sz="28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400" dirty="0" err="1"/>
              <a:t>Carrega</a:t>
            </a:r>
            <a:r>
              <a:rPr lang="en-US" sz="2400" dirty="0"/>
              <a:t> o </a:t>
            </a:r>
            <a:r>
              <a:rPr lang="en-US" sz="2400" dirty="0" err="1"/>
              <a:t>arquivo</a:t>
            </a:r>
            <a:r>
              <a:rPr lang="en-US" sz="2400" dirty="0"/>
              <a:t> </a:t>
            </a:r>
            <a:r>
              <a:rPr lang="en-US" sz="2400" dirty="0" err="1"/>
              <a:t>contendo</a:t>
            </a:r>
            <a:r>
              <a:rPr lang="en-US" sz="2400" dirty="0"/>
              <a:t> Código </a:t>
            </a:r>
            <a:r>
              <a:rPr lang="en-US" sz="2400" dirty="0" err="1"/>
              <a:t>Executável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Memória</a:t>
            </a:r>
            <a:r>
              <a:rPr lang="en-US" sz="2400" dirty="0"/>
              <a:t> Principal</a:t>
            </a:r>
          </a:p>
          <a:p>
            <a:endParaRPr lang="en-US" sz="2800" dirty="0"/>
          </a:p>
          <a:p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Execução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:</a:t>
            </a:r>
            <a:br>
              <a:rPr lang="en-US" sz="2800" dirty="0"/>
            </a:br>
            <a:r>
              <a:rPr lang="en-US" sz="2400" dirty="0"/>
              <a:t>A CPU </a:t>
            </a:r>
            <a:r>
              <a:rPr lang="en-US" sz="2400" dirty="0" err="1"/>
              <a:t>passa</a:t>
            </a:r>
            <a:r>
              <a:rPr lang="en-US" sz="2400" dirty="0"/>
              <a:t> a </a:t>
            </a:r>
            <a:r>
              <a:rPr lang="en-US" sz="2400" dirty="0" err="1"/>
              <a:t>executar</a:t>
            </a:r>
            <a:r>
              <a:rPr lang="en-US" sz="2400" dirty="0"/>
              <a:t> o </a:t>
            </a:r>
            <a:r>
              <a:rPr lang="en-US" sz="2400" dirty="0" err="1"/>
              <a:t>programa</a:t>
            </a:r>
            <a:r>
              <a:rPr lang="en-US" sz="2400" dirty="0"/>
              <a:t> que </a:t>
            </a:r>
            <a:r>
              <a:rPr lang="en-US" sz="2400" dirty="0" err="1"/>
              <a:t>está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memória</a:t>
            </a:r>
            <a:r>
              <a:rPr lang="en-US" sz="2400" dirty="0"/>
              <a:t> principal.</a:t>
            </a:r>
            <a:endParaRPr lang="en-US" sz="2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65" name="Rectangle 9"/>
          <p:cNvSpPr>
            <a:spLocks noGrp="1" noChangeArrowheads="1"/>
          </p:cNvSpPr>
          <p:nvPr>
            <p:ph type="title"/>
          </p:nvPr>
        </p:nvSpPr>
        <p:spPr>
          <a:xfrm>
            <a:off x="616677" y="88899"/>
            <a:ext cx="6444962" cy="628650"/>
          </a:xfrm>
        </p:spPr>
        <p:txBody>
          <a:bodyPr/>
          <a:lstStyle/>
          <a:p>
            <a:pPr>
              <a:defRPr/>
            </a:pPr>
            <a:r>
              <a:rPr lang="pt-BR" dirty="0"/>
              <a:t>Hierarquia de Memória</a:t>
            </a:r>
          </a:p>
        </p:txBody>
      </p:sp>
      <p:sp>
        <p:nvSpPr>
          <p:cNvPr id="25646" name="Rectangle 27"/>
          <p:cNvSpPr>
            <a:spLocks noChangeArrowheads="1"/>
          </p:cNvSpPr>
          <p:nvPr/>
        </p:nvSpPr>
        <p:spPr bwMode="auto">
          <a:xfrm>
            <a:off x="8084752" y="4257009"/>
            <a:ext cx="2206800" cy="2016134"/>
          </a:xfrm>
          <a:prstGeom prst="rect">
            <a:avLst/>
          </a:prstGeom>
          <a:solidFill>
            <a:srgbClr val="FFFFCC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grpSp>
        <p:nvGrpSpPr>
          <p:cNvPr id="25619" name="Group 32"/>
          <p:cNvGrpSpPr>
            <a:grpSpLocks/>
          </p:cNvGrpSpPr>
          <p:nvPr/>
        </p:nvGrpSpPr>
        <p:grpSpPr bwMode="auto">
          <a:xfrm>
            <a:off x="1394691" y="4155440"/>
            <a:ext cx="4698701" cy="2117307"/>
            <a:chOff x="1148" y="3492"/>
            <a:chExt cx="1270" cy="762"/>
          </a:xfrm>
        </p:grpSpPr>
        <p:sp>
          <p:nvSpPr>
            <p:cNvPr id="25641" name="Rectangle 33"/>
            <p:cNvSpPr>
              <a:spLocks noChangeArrowheads="1"/>
            </p:cNvSpPr>
            <p:nvPr/>
          </p:nvSpPr>
          <p:spPr bwMode="auto">
            <a:xfrm>
              <a:off x="1155" y="3569"/>
              <a:ext cx="1245" cy="626"/>
            </a:xfrm>
            <a:prstGeom prst="rect">
              <a:avLst/>
            </a:prstGeom>
            <a:solidFill>
              <a:srgbClr val="336633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2" name="Line 34"/>
            <p:cNvSpPr>
              <a:spLocks noChangeShapeType="1"/>
            </p:cNvSpPr>
            <p:nvPr/>
          </p:nvSpPr>
          <p:spPr bwMode="auto">
            <a:xfrm>
              <a:off x="2399" y="3564"/>
              <a:ext cx="0" cy="62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3" name="Oval 35"/>
            <p:cNvSpPr>
              <a:spLocks noChangeArrowheads="1"/>
            </p:cNvSpPr>
            <p:nvPr/>
          </p:nvSpPr>
          <p:spPr bwMode="auto">
            <a:xfrm>
              <a:off x="1155" y="3492"/>
              <a:ext cx="1240" cy="12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4" name="Line 36"/>
            <p:cNvSpPr>
              <a:spLocks noChangeShapeType="1"/>
            </p:cNvSpPr>
            <p:nvPr/>
          </p:nvSpPr>
          <p:spPr bwMode="auto">
            <a:xfrm>
              <a:off x="1151" y="3566"/>
              <a:ext cx="0" cy="62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5" name="Arc 37"/>
            <p:cNvSpPr>
              <a:spLocks/>
            </p:cNvSpPr>
            <p:nvPr/>
          </p:nvSpPr>
          <p:spPr bwMode="auto">
            <a:xfrm>
              <a:off x="1148" y="4161"/>
              <a:ext cx="1270" cy="93"/>
            </a:xfrm>
            <a:custGeom>
              <a:avLst/>
              <a:gdLst>
                <a:gd name="T0" fmla="*/ 0 w 39824"/>
                <a:gd name="T1" fmla="*/ 0 h 21600"/>
                <a:gd name="T2" fmla="*/ 0 w 39824"/>
                <a:gd name="T3" fmla="*/ 0 h 21600"/>
                <a:gd name="T4" fmla="*/ 0 w 39824"/>
                <a:gd name="T5" fmla="*/ 0 h 21600"/>
                <a:gd name="T6" fmla="*/ 0 60000 65536"/>
                <a:gd name="T7" fmla="*/ 0 60000 65536"/>
                <a:gd name="T8" fmla="*/ 0 60000 65536"/>
                <a:gd name="T9" fmla="*/ 0 w 39824"/>
                <a:gd name="T10" fmla="*/ 0 h 21600"/>
                <a:gd name="T11" fmla="*/ 39824 w 3982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824" h="21600" fill="none" extrusionOk="0">
                  <a:moveTo>
                    <a:pt x="39824" y="8387"/>
                  </a:moveTo>
                  <a:cubicBezTo>
                    <a:pt x="36450" y="16393"/>
                    <a:pt x="28607" y="21599"/>
                    <a:pt x="19919" y="21600"/>
                  </a:cubicBezTo>
                  <a:cubicBezTo>
                    <a:pt x="11217" y="21600"/>
                    <a:pt x="3364" y="16378"/>
                    <a:pt x="-1" y="8353"/>
                  </a:cubicBezTo>
                </a:path>
                <a:path w="39824" h="21600" stroke="0" extrusionOk="0">
                  <a:moveTo>
                    <a:pt x="39824" y="8387"/>
                  </a:moveTo>
                  <a:cubicBezTo>
                    <a:pt x="36450" y="16393"/>
                    <a:pt x="28607" y="21599"/>
                    <a:pt x="19919" y="21600"/>
                  </a:cubicBezTo>
                  <a:cubicBezTo>
                    <a:pt x="11217" y="21600"/>
                    <a:pt x="3364" y="16378"/>
                    <a:pt x="-1" y="8353"/>
                  </a:cubicBezTo>
                  <a:lnTo>
                    <a:pt x="19919" y="0"/>
                  </a:lnTo>
                  <a:close/>
                </a:path>
              </a:pathLst>
            </a:custGeom>
            <a:solidFill>
              <a:srgbClr val="336633"/>
            </a:solidFill>
            <a:ln w="12700" cap="rnd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" name="Retângulo 2">
            <a:extLst>
              <a:ext uri="{FF2B5EF4-FFF2-40B4-BE49-F238E27FC236}">
                <a16:creationId xmlns:a16="http://schemas.microsoft.com/office/drawing/2014/main" id="{8D645F58-CF90-42C7-9427-1CB08F166195}"/>
              </a:ext>
            </a:extLst>
          </p:cNvPr>
          <p:cNvSpPr/>
          <p:nvPr/>
        </p:nvSpPr>
        <p:spPr bwMode="auto">
          <a:xfrm>
            <a:off x="8125586" y="333088"/>
            <a:ext cx="2205249" cy="6286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CPU</a:t>
            </a:r>
          </a:p>
        </p:txBody>
      </p:sp>
      <p:sp>
        <p:nvSpPr>
          <p:cNvPr id="59" name="Retângulo 58">
            <a:extLst>
              <a:ext uri="{FF2B5EF4-FFF2-40B4-BE49-F238E27FC236}">
                <a16:creationId xmlns:a16="http://schemas.microsoft.com/office/drawing/2014/main" id="{0E94A201-3817-4338-B6E5-13B1E0B72EF0}"/>
              </a:ext>
            </a:extLst>
          </p:cNvPr>
          <p:cNvSpPr/>
          <p:nvPr/>
        </p:nvSpPr>
        <p:spPr bwMode="auto">
          <a:xfrm>
            <a:off x="8086695" y="2045148"/>
            <a:ext cx="2205250" cy="193612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i="0" dirty="0">
                <a:latin typeface="+mn-lt"/>
              </a:rPr>
              <a:t>UGM</a:t>
            </a:r>
            <a:endParaRPr kumimoji="0" lang="pt-B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Seta: para Baixo 5">
            <a:extLst>
              <a:ext uri="{FF2B5EF4-FFF2-40B4-BE49-F238E27FC236}">
                <a16:creationId xmlns:a16="http://schemas.microsoft.com/office/drawing/2014/main" id="{8A73E3AD-6C6A-4F2C-A900-560CC7619824}"/>
              </a:ext>
            </a:extLst>
          </p:cNvPr>
          <p:cNvSpPr/>
          <p:nvPr/>
        </p:nvSpPr>
        <p:spPr bwMode="auto">
          <a:xfrm>
            <a:off x="9121026" y="992474"/>
            <a:ext cx="905157" cy="276730"/>
          </a:xfrm>
          <a:prstGeom prst="downArrow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65" name="Group 21">
            <a:extLst>
              <a:ext uri="{FF2B5EF4-FFF2-40B4-BE49-F238E27FC236}">
                <a16:creationId xmlns:a16="http://schemas.microsoft.com/office/drawing/2014/main" id="{86D64C51-5A4F-4D16-9608-DDD5D9AE0FF8}"/>
              </a:ext>
            </a:extLst>
          </p:cNvPr>
          <p:cNvGrpSpPr>
            <a:grpSpLocks/>
          </p:cNvGrpSpPr>
          <p:nvPr/>
        </p:nvGrpSpPr>
        <p:grpSpPr bwMode="auto">
          <a:xfrm>
            <a:off x="8855261" y="1324911"/>
            <a:ext cx="1406524" cy="461962"/>
            <a:chOff x="1041" y="1215"/>
            <a:chExt cx="905" cy="291"/>
          </a:xfrm>
        </p:grpSpPr>
        <p:sp>
          <p:nvSpPr>
            <p:cNvPr id="66" name="Rectangle 22">
              <a:extLst>
                <a:ext uri="{FF2B5EF4-FFF2-40B4-BE49-F238E27FC236}">
                  <a16:creationId xmlns:a16="http://schemas.microsoft.com/office/drawing/2014/main" id="{D3D976B6-2CE6-4AC4-94D4-6F4A218A0B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1" y="1215"/>
              <a:ext cx="905" cy="280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67" name="Line 23">
              <a:extLst>
                <a:ext uri="{FF2B5EF4-FFF2-40B4-BE49-F238E27FC236}">
                  <a16:creationId xmlns:a16="http://schemas.microsoft.com/office/drawing/2014/main" id="{887A8D05-7169-4A1C-8BA6-E9BBF4426C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6" y="1218"/>
              <a:ext cx="0" cy="28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68" name="Rectangle 24">
              <a:extLst>
                <a:ext uri="{FF2B5EF4-FFF2-40B4-BE49-F238E27FC236}">
                  <a16:creationId xmlns:a16="http://schemas.microsoft.com/office/drawing/2014/main" id="{29450EDA-A332-458F-8A5C-14F26602A4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4" y="1233"/>
              <a:ext cx="32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46038" rIns="0" bIns="46038">
              <a:spAutoFit/>
            </a:bodyPr>
            <a:lstStyle/>
            <a:p>
              <a:pPr algn="ctr"/>
              <a:r>
                <a:rPr lang="pt-BR" sz="2000" i="0" dirty="0">
                  <a:solidFill>
                    <a:schemeClr val="bg2"/>
                  </a:solidFill>
                  <a:latin typeface="+mn-lt"/>
                </a:rPr>
                <a:t>EPV</a:t>
              </a:r>
              <a:endParaRPr lang="pt-BR" i="0" dirty="0">
                <a:solidFill>
                  <a:schemeClr val="bg2"/>
                </a:solidFill>
                <a:latin typeface="+mn-lt"/>
              </a:endParaRPr>
            </a:p>
          </p:txBody>
        </p:sp>
        <p:sp>
          <p:nvSpPr>
            <p:cNvPr id="69" name="Rectangle 25">
              <a:extLst>
                <a:ext uri="{FF2B5EF4-FFF2-40B4-BE49-F238E27FC236}">
                  <a16:creationId xmlns:a16="http://schemas.microsoft.com/office/drawing/2014/main" id="{FCD837E8-671C-4C2D-A4E4-AC2F6117F4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6" y="1234"/>
              <a:ext cx="3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46038" rIns="0" bIns="46038">
              <a:spAutoFit/>
            </a:bodyPr>
            <a:lstStyle/>
            <a:p>
              <a:pPr algn="ctr"/>
              <a:r>
                <a:rPr lang="pt-BR" sz="2000" i="0" dirty="0">
                  <a:solidFill>
                    <a:schemeClr val="bg2"/>
                  </a:solidFill>
                  <a:latin typeface="+mn-lt"/>
                </a:rPr>
                <a:t>ECP</a:t>
              </a:r>
              <a:endParaRPr lang="pt-BR" i="0" dirty="0">
                <a:solidFill>
                  <a:schemeClr val="bg2"/>
                </a:solidFill>
                <a:latin typeface="+mn-lt"/>
              </a:endParaRPr>
            </a:p>
          </p:txBody>
        </p:sp>
      </p:grpSp>
      <p:cxnSp>
        <p:nvCxnSpPr>
          <p:cNvPr id="80" name="Conector de Seta Reta 79">
            <a:extLst>
              <a:ext uri="{FF2B5EF4-FFF2-40B4-BE49-F238E27FC236}">
                <a16:creationId xmlns:a16="http://schemas.microsoft.com/office/drawing/2014/main" id="{54634D29-95A3-4D0E-BB49-C3BB587972CB}"/>
              </a:ext>
            </a:extLst>
          </p:cNvPr>
          <p:cNvCxnSpPr>
            <a:cxnSpLocks/>
          </p:cNvCxnSpPr>
          <p:nvPr/>
        </p:nvCxnSpPr>
        <p:spPr bwMode="auto">
          <a:xfrm flipH="1">
            <a:off x="9214843" y="1808977"/>
            <a:ext cx="13367" cy="1064298"/>
          </a:xfrm>
          <a:prstGeom prst="straightConnector1">
            <a:avLst/>
          </a:prstGeom>
          <a:ln w="28575">
            <a:headEnd type="none" w="sm" len="sm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Seta: Curva para a Esquerda 6">
            <a:extLst>
              <a:ext uri="{FF2B5EF4-FFF2-40B4-BE49-F238E27FC236}">
                <a16:creationId xmlns:a16="http://schemas.microsoft.com/office/drawing/2014/main" id="{19B9883D-9BDC-4561-B925-9D3FB7265125}"/>
              </a:ext>
            </a:extLst>
          </p:cNvPr>
          <p:cNvSpPr/>
          <p:nvPr/>
        </p:nvSpPr>
        <p:spPr bwMode="auto">
          <a:xfrm>
            <a:off x="10377167" y="3055767"/>
            <a:ext cx="1122939" cy="3143390"/>
          </a:xfrm>
          <a:prstGeom prst="curvedLeftArrow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652" name="Rectangle 11"/>
          <p:cNvSpPr>
            <a:spLocks noChangeArrowheads="1"/>
          </p:cNvSpPr>
          <p:nvPr/>
        </p:nvSpPr>
        <p:spPr bwMode="auto">
          <a:xfrm>
            <a:off x="11177803" y="4315113"/>
            <a:ext cx="604855" cy="444499"/>
          </a:xfrm>
          <a:prstGeom prst="rect">
            <a:avLst/>
          </a:prstGeom>
          <a:solidFill>
            <a:srgbClr val="FFCCFF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000" i="0" dirty="0">
                <a:solidFill>
                  <a:schemeClr val="bg2"/>
                </a:solidFill>
                <a:latin typeface="+mn-lt"/>
              </a:rPr>
              <a:t>EPV</a:t>
            </a:r>
          </a:p>
        </p:txBody>
      </p:sp>
      <p:sp>
        <p:nvSpPr>
          <p:cNvPr id="37" name="Seta: Curva para a Esquerda 36">
            <a:extLst>
              <a:ext uri="{FF2B5EF4-FFF2-40B4-BE49-F238E27FC236}">
                <a16:creationId xmlns:a16="http://schemas.microsoft.com/office/drawing/2014/main" id="{F45DD651-C1D8-40A5-9EA9-D89E99DFE0EE}"/>
              </a:ext>
            </a:extLst>
          </p:cNvPr>
          <p:cNvSpPr/>
          <p:nvPr/>
        </p:nvSpPr>
        <p:spPr bwMode="auto">
          <a:xfrm rot="10800000">
            <a:off x="6873481" y="3103418"/>
            <a:ext cx="1122939" cy="2938726"/>
          </a:xfrm>
          <a:prstGeom prst="curvedLeftArrow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Rectangle 28">
            <a:extLst>
              <a:ext uri="{FF2B5EF4-FFF2-40B4-BE49-F238E27FC236}">
                <a16:creationId xmlns:a16="http://schemas.microsoft.com/office/drawing/2014/main" id="{6EBA5D34-FE72-41CB-BA6C-8B94D78FE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752" y="4262726"/>
            <a:ext cx="2206800" cy="128179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44" name="Rectangle 28">
            <a:extLst>
              <a:ext uri="{FF2B5EF4-FFF2-40B4-BE49-F238E27FC236}">
                <a16:creationId xmlns:a16="http://schemas.microsoft.com/office/drawing/2014/main" id="{3D9B599D-608F-4ACC-944C-BDD16BD9EE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752" y="4387418"/>
            <a:ext cx="2206800" cy="128179"/>
          </a:xfrm>
          <a:prstGeom prst="rect">
            <a:avLst/>
          </a:prstGeom>
          <a:solidFill>
            <a:srgbClr val="FFFFCC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45" name="Rectangle 28">
            <a:extLst>
              <a:ext uri="{FF2B5EF4-FFF2-40B4-BE49-F238E27FC236}">
                <a16:creationId xmlns:a16="http://schemas.microsoft.com/office/drawing/2014/main" id="{B6C191B1-E069-487B-83CD-8F3E25B1D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752" y="4512110"/>
            <a:ext cx="2206800" cy="128179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46" name="Rectangle 28">
            <a:extLst>
              <a:ext uri="{FF2B5EF4-FFF2-40B4-BE49-F238E27FC236}">
                <a16:creationId xmlns:a16="http://schemas.microsoft.com/office/drawing/2014/main" id="{8425E987-E11A-4BB6-A514-D20A0A10F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752" y="4636802"/>
            <a:ext cx="2206800" cy="128179"/>
          </a:xfrm>
          <a:prstGeom prst="rect">
            <a:avLst/>
          </a:prstGeom>
          <a:solidFill>
            <a:srgbClr val="FF990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47" name="Rectangle 28">
            <a:extLst>
              <a:ext uri="{FF2B5EF4-FFF2-40B4-BE49-F238E27FC236}">
                <a16:creationId xmlns:a16="http://schemas.microsoft.com/office/drawing/2014/main" id="{B4CAD3FB-ED06-4751-BD39-152D732F7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752" y="4761494"/>
            <a:ext cx="2206800" cy="128179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49" name="Rectangle 28">
            <a:extLst>
              <a:ext uri="{FF2B5EF4-FFF2-40B4-BE49-F238E27FC236}">
                <a16:creationId xmlns:a16="http://schemas.microsoft.com/office/drawing/2014/main" id="{91A6D2E1-6BE1-4BA8-8201-F194D1403D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752" y="5020114"/>
            <a:ext cx="2206800" cy="1252633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8BAC15F8-77A5-4A42-8DEA-730E734C07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6622" y="5082144"/>
            <a:ext cx="665162" cy="1132993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2D46D538-D473-484E-ACC6-EFB926CE1AD6}"/>
              </a:ext>
            </a:extLst>
          </p:cNvPr>
          <p:cNvSpPr txBox="1"/>
          <p:nvPr/>
        </p:nvSpPr>
        <p:spPr>
          <a:xfrm>
            <a:off x="9533752" y="5099967"/>
            <a:ext cx="8642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pt-BR" sz="4400" dirty="0">
              <a:solidFill>
                <a:srgbClr val="00B050"/>
              </a:solidFill>
            </a:endParaRPr>
          </a:p>
        </p:txBody>
      </p:sp>
      <p:sp>
        <p:nvSpPr>
          <p:cNvPr id="34" name="Rectangle 28">
            <a:extLst>
              <a:ext uri="{FF2B5EF4-FFF2-40B4-BE49-F238E27FC236}">
                <a16:creationId xmlns:a16="http://schemas.microsoft.com/office/drawing/2014/main" id="{70CD805C-1EA9-4042-A5D9-B77E9B5ED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0733" y="5791640"/>
            <a:ext cx="518352" cy="69123"/>
          </a:xfrm>
          <a:prstGeom prst="rect">
            <a:avLst/>
          </a:prstGeom>
          <a:solidFill>
            <a:srgbClr val="FF9900">
              <a:alpha val="37000"/>
            </a:srgbClr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41" name="Sinal de Multiplicação 40">
            <a:extLst>
              <a:ext uri="{FF2B5EF4-FFF2-40B4-BE49-F238E27FC236}">
                <a16:creationId xmlns:a16="http://schemas.microsoft.com/office/drawing/2014/main" id="{B63BDCE2-0A8A-476E-877A-61E0B79724BD}"/>
              </a:ext>
            </a:extLst>
          </p:cNvPr>
          <p:cNvSpPr/>
          <p:nvPr/>
        </p:nvSpPr>
        <p:spPr bwMode="auto">
          <a:xfrm>
            <a:off x="9438816" y="5216465"/>
            <a:ext cx="980773" cy="1252633"/>
          </a:xfrm>
          <a:prstGeom prst="mathMultiply">
            <a:avLst>
              <a:gd name="adj1" fmla="val 7626"/>
            </a:avLst>
          </a:prstGeom>
          <a:solidFill>
            <a:srgbClr val="FF3300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2" name="Conector de Seta Reta 41">
            <a:extLst>
              <a:ext uri="{FF2B5EF4-FFF2-40B4-BE49-F238E27FC236}">
                <a16:creationId xmlns:a16="http://schemas.microsoft.com/office/drawing/2014/main" id="{FAAFC787-6A2E-4E6E-96CE-AC60A9F4C9AF}"/>
              </a:ext>
            </a:extLst>
          </p:cNvPr>
          <p:cNvCxnSpPr>
            <a:cxnSpLocks/>
          </p:cNvCxnSpPr>
          <p:nvPr/>
        </p:nvCxnSpPr>
        <p:spPr bwMode="auto">
          <a:xfrm flipH="1">
            <a:off x="8413654" y="982172"/>
            <a:ext cx="13367" cy="1064298"/>
          </a:xfrm>
          <a:prstGeom prst="straightConnector1">
            <a:avLst/>
          </a:prstGeom>
          <a:ln w="28575">
            <a:solidFill>
              <a:srgbClr val="FF0000"/>
            </a:solidFill>
            <a:headEnd type="triangle" w="med" len="me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Rectangle 29">
            <a:extLst>
              <a:ext uri="{FF2B5EF4-FFF2-40B4-BE49-F238E27FC236}">
                <a16:creationId xmlns:a16="http://schemas.microsoft.com/office/drawing/2014/main" id="{DEEFD20A-87D4-4D57-A632-3F5AF47C7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4464" y="1252408"/>
            <a:ext cx="1502736" cy="4278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pt-BR" sz="1600" i="0" dirty="0">
                <a:solidFill>
                  <a:schemeClr val="tx2"/>
                </a:solidFill>
                <a:latin typeface="+mn-lt"/>
              </a:rPr>
              <a:t>Interrupção de </a:t>
            </a:r>
            <a:br>
              <a:rPr lang="pt-BR" sz="1600" i="0" dirty="0">
                <a:solidFill>
                  <a:schemeClr val="tx2"/>
                </a:solidFill>
                <a:latin typeface="+mn-lt"/>
              </a:rPr>
            </a:br>
            <a:r>
              <a:rPr lang="pt-BR" sz="1600" i="0" dirty="0">
                <a:solidFill>
                  <a:schemeClr val="tx2"/>
                </a:solidFill>
                <a:latin typeface="+mn-lt"/>
              </a:rPr>
              <a:t>Falta de Página</a:t>
            </a:r>
          </a:p>
        </p:txBody>
      </p:sp>
      <p:grpSp>
        <p:nvGrpSpPr>
          <p:cNvPr id="51" name="Agrupar 50">
            <a:extLst>
              <a:ext uri="{FF2B5EF4-FFF2-40B4-BE49-F238E27FC236}">
                <a16:creationId xmlns:a16="http://schemas.microsoft.com/office/drawing/2014/main" id="{317146F6-71DB-4E65-B172-9B9263BD4D78}"/>
              </a:ext>
            </a:extLst>
          </p:cNvPr>
          <p:cNvGrpSpPr/>
          <p:nvPr/>
        </p:nvGrpSpPr>
        <p:grpSpPr>
          <a:xfrm>
            <a:off x="6526170" y="4375025"/>
            <a:ext cx="844439" cy="457200"/>
            <a:chOff x="6526170" y="4375025"/>
            <a:chExt cx="844439" cy="457200"/>
          </a:xfrm>
        </p:grpSpPr>
        <p:sp>
          <p:nvSpPr>
            <p:cNvPr id="52" name="Rectangle 11">
              <a:extLst>
                <a:ext uri="{FF2B5EF4-FFF2-40B4-BE49-F238E27FC236}">
                  <a16:creationId xmlns:a16="http://schemas.microsoft.com/office/drawing/2014/main" id="{278D50E3-E094-4383-9D4B-1147964751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26170" y="4375025"/>
              <a:ext cx="844439" cy="444499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rIns="0" anchor="ctr"/>
            <a:lstStyle/>
            <a:p>
              <a:pPr algn="ctr"/>
              <a:r>
                <a:rPr lang="en-US" sz="2000" b="1" i="0" dirty="0">
                  <a:solidFill>
                    <a:schemeClr val="tx2"/>
                  </a:solidFill>
                  <a:latin typeface="+mn-lt"/>
                </a:rPr>
                <a:t>0</a:t>
              </a:r>
              <a:r>
                <a:rPr lang="en-US" sz="2000" i="0" dirty="0">
                  <a:solidFill>
                    <a:schemeClr val="bg2"/>
                  </a:solidFill>
                  <a:latin typeface="+mn-lt"/>
                </a:rPr>
                <a:t> EPR</a:t>
              </a:r>
            </a:p>
          </p:txBody>
        </p:sp>
        <p:sp>
          <p:nvSpPr>
            <p:cNvPr id="53" name="Line 23">
              <a:extLst>
                <a:ext uri="{FF2B5EF4-FFF2-40B4-BE49-F238E27FC236}">
                  <a16:creationId xmlns:a16="http://schemas.microsoft.com/office/drawing/2014/main" id="{D5110D11-DBA2-4641-9309-BD42C48992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50377" y="4375025"/>
              <a:ext cx="0" cy="45720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48" name="Rectangle 15">
            <a:extLst>
              <a:ext uri="{FF2B5EF4-FFF2-40B4-BE49-F238E27FC236}">
                <a16:creationId xmlns:a16="http://schemas.microsoft.com/office/drawing/2014/main" id="{0EC330B0-A116-4BDD-B716-295ACE287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9684" y="6325351"/>
            <a:ext cx="2308936" cy="312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>
              <a:lnSpc>
                <a:spcPct val="70000"/>
              </a:lnSpc>
            </a:pPr>
            <a:r>
              <a:rPr lang="pt-BR" sz="2000" i="0" dirty="0">
                <a:solidFill>
                  <a:srgbClr val="800000"/>
                </a:solidFill>
                <a:latin typeface="+mn-lt"/>
              </a:rPr>
              <a:t>Memória Principal</a:t>
            </a:r>
          </a:p>
        </p:txBody>
      </p:sp>
      <p:sp>
        <p:nvSpPr>
          <p:cNvPr id="55" name="Rectangle 15">
            <a:extLst>
              <a:ext uri="{FF2B5EF4-FFF2-40B4-BE49-F238E27FC236}">
                <a16:creationId xmlns:a16="http://schemas.microsoft.com/office/drawing/2014/main" id="{901B6DA8-C310-4C59-8B05-A5E02013A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0589" y="6312612"/>
            <a:ext cx="4587708" cy="312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>
              <a:lnSpc>
                <a:spcPct val="70000"/>
              </a:lnSpc>
            </a:pPr>
            <a:r>
              <a:rPr lang="pt-BR" sz="2000" i="0" dirty="0">
                <a:solidFill>
                  <a:srgbClr val="800000"/>
                </a:solidFill>
                <a:latin typeface="+mn-lt"/>
              </a:rPr>
              <a:t>Disco Rígido (Memória Secundária)</a:t>
            </a:r>
          </a:p>
        </p:txBody>
      </p:sp>
      <p:sp>
        <p:nvSpPr>
          <p:cNvPr id="56" name="Rectangle 15">
            <a:extLst>
              <a:ext uri="{FF2B5EF4-FFF2-40B4-BE49-F238E27FC236}">
                <a16:creationId xmlns:a16="http://schemas.microsoft.com/office/drawing/2014/main" id="{A00C1F60-5633-4D59-83E0-CCFFB4461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6701" y="5648640"/>
            <a:ext cx="1191485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/>
            <a:r>
              <a:rPr lang="pt-BR" sz="1600" i="0" dirty="0">
                <a:solidFill>
                  <a:srgbClr val="800000"/>
                </a:solidFill>
                <a:latin typeface="+mn-lt"/>
              </a:rPr>
              <a:t>Tabela de </a:t>
            </a:r>
            <a:br>
              <a:rPr lang="pt-BR" sz="1600" i="0" dirty="0">
                <a:solidFill>
                  <a:srgbClr val="800000"/>
                </a:solidFill>
                <a:latin typeface="+mn-lt"/>
              </a:rPr>
            </a:br>
            <a:r>
              <a:rPr lang="pt-BR" sz="1600" i="0" dirty="0">
                <a:solidFill>
                  <a:srgbClr val="800000"/>
                </a:solidFill>
                <a:latin typeface="+mn-lt"/>
              </a:rPr>
              <a:t>Páginas</a:t>
            </a:r>
          </a:p>
        </p:txBody>
      </p:sp>
      <p:sp>
        <p:nvSpPr>
          <p:cNvPr id="57" name="Rectangle 15">
            <a:extLst>
              <a:ext uri="{FF2B5EF4-FFF2-40B4-BE49-F238E27FC236}">
                <a16:creationId xmlns:a16="http://schemas.microsoft.com/office/drawing/2014/main" id="{5A617693-F561-414C-93FC-25E4552A25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0209" y="5299335"/>
            <a:ext cx="470204" cy="17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pt-BR" sz="1600" i="0" dirty="0">
                <a:solidFill>
                  <a:srgbClr val="800000"/>
                </a:solidFill>
                <a:latin typeface="+mn-lt"/>
              </a:rPr>
              <a:t>S.O.</a:t>
            </a:r>
          </a:p>
        </p:txBody>
      </p:sp>
      <p:sp>
        <p:nvSpPr>
          <p:cNvPr id="61" name="CaixaDeTexto 60">
            <a:extLst>
              <a:ext uri="{FF2B5EF4-FFF2-40B4-BE49-F238E27FC236}">
                <a16:creationId xmlns:a16="http://schemas.microsoft.com/office/drawing/2014/main" id="{D73D96E4-2AC1-4201-9E1E-E9DFCF2CFD6B}"/>
              </a:ext>
            </a:extLst>
          </p:cNvPr>
          <p:cNvSpPr txBox="1"/>
          <p:nvPr/>
        </p:nvSpPr>
        <p:spPr>
          <a:xfrm>
            <a:off x="632052" y="1010304"/>
            <a:ext cx="57462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>
              <a:spcAft>
                <a:spcPts val="600"/>
              </a:spcAft>
            </a:pPr>
            <a:r>
              <a:rPr lang="pt-BR" sz="1600" i="0" dirty="0">
                <a:solidFill>
                  <a:schemeClr val="bg2"/>
                </a:solidFill>
              </a:rPr>
              <a:t>Passo 2. Se a Tabela de Páginas informar que a página não está na Memória Principal (flag Presente/Ausente = 0), a UGM gera uma interrupção para a CPU que passa a executar um algoritmo de substituição de páginas do S.O. que irá copiar a página requisitada do disco para a memória principal, atualizar a Tabela de Páginas e executar o Passo 1 novamente.</a:t>
            </a:r>
          </a:p>
        </p:txBody>
      </p:sp>
      <p:cxnSp>
        <p:nvCxnSpPr>
          <p:cNvPr id="11" name="Conector: Angulado 10">
            <a:extLst>
              <a:ext uri="{FF2B5EF4-FFF2-40B4-BE49-F238E27FC236}">
                <a16:creationId xmlns:a16="http://schemas.microsoft.com/office/drawing/2014/main" id="{BB20BE4F-C7C8-4DA8-8C18-8BBE938F63E7}"/>
              </a:ext>
            </a:extLst>
          </p:cNvPr>
          <p:cNvCxnSpPr>
            <a:cxnSpLocks/>
          </p:cNvCxnSpPr>
          <p:nvPr/>
        </p:nvCxnSpPr>
        <p:spPr bwMode="auto">
          <a:xfrm flipV="1">
            <a:off x="6052694" y="4708082"/>
            <a:ext cx="2002290" cy="508383"/>
          </a:xfrm>
          <a:prstGeom prst="bentConnector3">
            <a:avLst>
              <a:gd name="adj1" fmla="val 76755"/>
            </a:avLst>
          </a:prstGeom>
          <a:solidFill>
            <a:schemeClr val="bg1"/>
          </a:solidFill>
          <a:ln w="123825" cap="flat" cmpd="sng" algn="ctr">
            <a:solidFill>
              <a:srgbClr val="FF9900"/>
            </a:solidFill>
            <a:prstDash val="solid"/>
            <a:round/>
            <a:headEnd type="none" w="sm" len="sm"/>
            <a:tailEnd type="triangle" w="med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06524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5652" grpId="0" animBg="1"/>
      <p:bldP spid="37" grpId="0" animBg="1"/>
      <p:bldP spid="46" grpId="0" animBg="1"/>
      <p:bldP spid="8" grpId="0"/>
      <p:bldP spid="34" grpId="0" animBg="1"/>
      <p:bldP spid="41" grpId="0" animBg="1"/>
      <p:bldP spid="41" grpId="1" animBg="1"/>
      <p:bldP spid="50" grpId="0"/>
      <p:bldP spid="5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/>
              <a:t>Vimos</a:t>
            </a:r>
            <a:r>
              <a:rPr lang="en-US" dirty="0"/>
              <a:t> </a:t>
            </a:r>
            <a:r>
              <a:rPr lang="en-US" dirty="0" err="1"/>
              <a:t>até</a:t>
            </a:r>
            <a:r>
              <a:rPr lang="en-US" dirty="0"/>
              <a:t> agora</a:t>
            </a:r>
            <a:endParaRPr lang="pt-BR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36600" y="1563688"/>
            <a:ext cx="11150600" cy="4367212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err="1">
                <a:solidFill>
                  <a:schemeClr val="bg2"/>
                </a:solidFill>
              </a:rPr>
              <a:t>Gerenciamento</a:t>
            </a:r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err="1">
                <a:solidFill>
                  <a:schemeClr val="bg2"/>
                </a:solidFill>
              </a:rPr>
              <a:t>básico</a:t>
            </a:r>
            <a:r>
              <a:rPr lang="en-US" dirty="0">
                <a:solidFill>
                  <a:schemeClr val="bg2"/>
                </a:solidFill>
              </a:rPr>
              <a:t> de </a:t>
            </a:r>
            <a:r>
              <a:rPr lang="en-US" dirty="0" err="1">
                <a:solidFill>
                  <a:schemeClr val="bg2"/>
                </a:solidFill>
              </a:rPr>
              <a:t>memória</a:t>
            </a:r>
            <a:endParaRPr lang="en-US" dirty="0">
              <a:solidFill>
                <a:schemeClr val="bg2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err="1">
                <a:solidFill>
                  <a:schemeClr val="bg2"/>
                </a:solidFill>
              </a:rPr>
              <a:t>Troca</a:t>
            </a:r>
            <a:r>
              <a:rPr lang="en-US" dirty="0">
                <a:solidFill>
                  <a:schemeClr val="bg2"/>
                </a:solidFill>
              </a:rPr>
              <a:t> de </a:t>
            </a:r>
            <a:r>
              <a:rPr lang="en-US" dirty="0" err="1">
                <a:solidFill>
                  <a:schemeClr val="bg2"/>
                </a:solidFill>
              </a:rPr>
              <a:t>processos</a:t>
            </a:r>
            <a:endParaRPr lang="en-US" dirty="0">
              <a:solidFill>
                <a:schemeClr val="bg2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err="1">
                <a:solidFill>
                  <a:schemeClr val="bg2"/>
                </a:solidFill>
              </a:rPr>
              <a:t>Memória</a:t>
            </a:r>
            <a:r>
              <a:rPr lang="en-US" dirty="0">
                <a:solidFill>
                  <a:schemeClr val="bg2"/>
                </a:solidFill>
              </a:rPr>
              <a:t> virtual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>
                <a:solidFill>
                  <a:schemeClr val="bg2"/>
                </a:solidFill>
              </a:rPr>
              <a:t>Paginação</a:t>
            </a:r>
            <a:endParaRPr lang="en-US" dirty="0">
              <a:solidFill>
                <a:schemeClr val="bg2"/>
              </a:solidFill>
            </a:endParaRPr>
          </a:p>
          <a:p>
            <a:r>
              <a:rPr lang="en-US" dirty="0" err="1"/>
              <a:t>Aceleração</a:t>
            </a:r>
            <a:r>
              <a:rPr lang="en-US" dirty="0"/>
              <a:t> da </a:t>
            </a:r>
            <a:r>
              <a:rPr lang="en-US" dirty="0" err="1"/>
              <a:t>paginação</a:t>
            </a:r>
            <a:endParaRPr lang="en-US" dirty="0"/>
          </a:p>
          <a:p>
            <a:r>
              <a:rPr lang="en-US" dirty="0" err="1"/>
              <a:t>Substituição</a:t>
            </a:r>
            <a:r>
              <a:rPr lang="en-US" dirty="0"/>
              <a:t> de </a:t>
            </a:r>
            <a:r>
              <a:rPr lang="en-US" dirty="0" err="1"/>
              <a:t>páginas</a:t>
            </a:r>
            <a:endParaRPr lang="en-US" dirty="0"/>
          </a:p>
          <a:p>
            <a:r>
              <a:rPr lang="en-US" dirty="0" err="1"/>
              <a:t>Segmentação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9104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Acelerando a Paginação</a:t>
            </a:r>
          </a:p>
        </p:txBody>
      </p:sp>
      <p:sp>
        <p:nvSpPr>
          <p:cNvPr id="31747" name="Conten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dirty="0"/>
              <a:t>O </a:t>
            </a:r>
            <a:r>
              <a:rPr lang="en-US" dirty="0" err="1"/>
              <a:t>mapeamento</a:t>
            </a:r>
            <a:r>
              <a:rPr lang="en-US" dirty="0"/>
              <a:t> de </a:t>
            </a:r>
            <a:r>
              <a:rPr lang="en-US" dirty="0" err="1"/>
              <a:t>endereço</a:t>
            </a:r>
            <a:r>
              <a:rPr lang="en-US" dirty="0"/>
              <a:t> virtual para </a:t>
            </a:r>
            <a:r>
              <a:rPr lang="en-US" dirty="0" err="1"/>
              <a:t>endereço</a:t>
            </a:r>
            <a:r>
              <a:rPr lang="en-US" dirty="0"/>
              <a:t> </a:t>
            </a:r>
            <a:r>
              <a:rPr lang="en-US" dirty="0" err="1"/>
              <a:t>físico</a:t>
            </a:r>
            <a:r>
              <a:rPr lang="en-US" dirty="0"/>
              <a:t> </a:t>
            </a:r>
            <a:r>
              <a:rPr lang="en-US" dirty="0" err="1"/>
              <a:t>deve</a:t>
            </a:r>
            <a:r>
              <a:rPr lang="en-US" dirty="0"/>
              <a:t> ser </a:t>
            </a:r>
            <a:r>
              <a:rPr lang="en-US" dirty="0" err="1"/>
              <a:t>rápido</a:t>
            </a:r>
            <a:endParaRPr lang="en-US" dirty="0"/>
          </a:p>
          <a:p>
            <a:pPr marL="609600" indent="-609600" eaLnBrk="1" hangingPunct="1">
              <a:buFontTx/>
              <a:buAutoNum type="arabicPeriod"/>
            </a:pPr>
            <a:r>
              <a:rPr lang="en-US" dirty="0"/>
              <a:t>Se o </a:t>
            </a:r>
            <a:r>
              <a:rPr lang="en-US" dirty="0" err="1"/>
              <a:t>espaço</a:t>
            </a:r>
            <a:r>
              <a:rPr lang="en-US" dirty="0"/>
              <a:t> de </a:t>
            </a:r>
            <a:r>
              <a:rPr lang="en-US" dirty="0" err="1"/>
              <a:t>endereçamento</a:t>
            </a:r>
            <a:r>
              <a:rPr lang="en-US" dirty="0"/>
              <a:t> virtual for </a:t>
            </a:r>
            <a:r>
              <a:rPr lang="en-US" dirty="0" err="1"/>
              <a:t>grande</a:t>
            </a:r>
            <a:r>
              <a:rPr lang="en-US" dirty="0"/>
              <a:t>, a </a:t>
            </a:r>
            <a:r>
              <a:rPr lang="en-US" dirty="0" err="1"/>
              <a:t>tabela</a:t>
            </a:r>
            <a:r>
              <a:rPr lang="en-US" dirty="0"/>
              <a:t> de </a:t>
            </a:r>
            <a:r>
              <a:rPr lang="en-US" dirty="0" err="1"/>
              <a:t>páginas</a:t>
            </a:r>
            <a:r>
              <a:rPr lang="en-US" dirty="0"/>
              <a:t> </a:t>
            </a:r>
            <a:r>
              <a:rPr lang="en-US" dirty="0" err="1"/>
              <a:t>será</a:t>
            </a:r>
            <a:r>
              <a:rPr lang="en-US" dirty="0"/>
              <a:t> </a:t>
            </a:r>
            <a:r>
              <a:rPr lang="en-US" dirty="0" err="1"/>
              <a:t>grande</a:t>
            </a:r>
            <a:endParaRPr lang="en-US" dirty="0"/>
          </a:p>
          <a:p>
            <a:pPr marL="609600" indent="-609600" eaLnBrk="1" hangingPunct="1">
              <a:buFontTx/>
              <a:buAutoNum type="arabicPeriod"/>
            </a:pPr>
            <a:r>
              <a:rPr lang="en-US" dirty="0" err="1"/>
              <a:t>Usa</a:t>
            </a:r>
            <a:r>
              <a:rPr lang="en-US" dirty="0"/>
              <a:t>-se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pequena</a:t>
            </a:r>
            <a:r>
              <a:rPr lang="en-US" dirty="0"/>
              <a:t> </a:t>
            </a:r>
            <a:r>
              <a:rPr lang="en-US" dirty="0" err="1"/>
              <a:t>memória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UGM, </a:t>
            </a:r>
            <a:r>
              <a:rPr lang="en-US" dirty="0" err="1"/>
              <a:t>chamada</a:t>
            </a:r>
            <a:r>
              <a:rPr lang="en-US" dirty="0"/>
              <a:t> de TLB – </a:t>
            </a:r>
            <a:r>
              <a:rPr lang="en-US" i="1" dirty="0"/>
              <a:t>Translation Lookaside Buffer</a:t>
            </a:r>
            <a:r>
              <a:rPr lang="en-US" dirty="0"/>
              <a:t>, que </a:t>
            </a:r>
            <a:r>
              <a:rPr lang="en-US" dirty="0" err="1"/>
              <a:t>armazena</a:t>
            </a:r>
            <a:r>
              <a:rPr lang="en-US" dirty="0"/>
              <a:t> </a:t>
            </a:r>
            <a:r>
              <a:rPr lang="en-US" dirty="0" err="1"/>
              <a:t>partes</a:t>
            </a:r>
            <a:r>
              <a:rPr lang="en-US" dirty="0"/>
              <a:t> da </a:t>
            </a:r>
            <a:r>
              <a:rPr lang="en-US" dirty="0" err="1"/>
              <a:t>Tabela</a:t>
            </a:r>
            <a:r>
              <a:rPr lang="en-US" dirty="0"/>
              <a:t> de </a:t>
            </a:r>
            <a:r>
              <a:rPr lang="en-US" dirty="0" err="1"/>
              <a:t>Página</a:t>
            </a:r>
            <a:r>
              <a:rPr lang="en-US" dirty="0"/>
              <a:t> </a:t>
            </a:r>
            <a:r>
              <a:rPr lang="en-US" dirty="0" err="1"/>
              <a:t>usadas</a:t>
            </a:r>
            <a:r>
              <a:rPr lang="en-US" dirty="0"/>
              <a:t> </a:t>
            </a:r>
            <a:r>
              <a:rPr lang="en-US" dirty="0" err="1"/>
              <a:t>recentemente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9">
            <a:extLst>
              <a:ext uri="{FF2B5EF4-FFF2-40B4-BE49-F238E27FC236}">
                <a16:creationId xmlns:a16="http://schemas.microsoft.com/office/drawing/2014/main" id="{1336E581-C488-4684-9137-1F7C3FF8D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677" y="88899"/>
            <a:ext cx="64449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>
              <a:defRPr/>
            </a:pPr>
            <a:r>
              <a:rPr lang="pt-BR" i="0" kern="0"/>
              <a:t>Hierarquia de Memória</a:t>
            </a:r>
            <a:endParaRPr lang="pt-BR" i="0" kern="0" dirty="0"/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2C2CD207-37F9-4168-99EE-083BBBF0F5B8}"/>
              </a:ext>
            </a:extLst>
          </p:cNvPr>
          <p:cNvSpPr txBox="1"/>
          <p:nvPr/>
        </p:nvSpPr>
        <p:spPr>
          <a:xfrm>
            <a:off x="637313" y="913596"/>
            <a:ext cx="57462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>
              <a:spcAft>
                <a:spcPts val="600"/>
              </a:spcAft>
            </a:pPr>
            <a:r>
              <a:rPr lang="pt-BR" sz="1600" i="0" dirty="0">
                <a:solidFill>
                  <a:schemeClr val="bg2"/>
                </a:solidFill>
              </a:rPr>
              <a:t>Passo1. A CPU gera um endereço virtual que é enviado a UGM. Este endereço é dividido em Endereço da Página Virtual – EPV e Endereço do </a:t>
            </a:r>
            <a:r>
              <a:rPr lang="pt-BR" sz="1600" i="0" dirty="0" err="1">
                <a:solidFill>
                  <a:schemeClr val="bg2"/>
                </a:solidFill>
              </a:rPr>
              <a:t>Caracter</a:t>
            </a:r>
            <a:r>
              <a:rPr lang="pt-BR" sz="1600" i="0" dirty="0">
                <a:solidFill>
                  <a:schemeClr val="bg2"/>
                </a:solidFill>
              </a:rPr>
              <a:t> na Página – ECP. </a:t>
            </a:r>
            <a:br>
              <a:rPr lang="pt-BR" sz="1600" i="0" dirty="0">
                <a:solidFill>
                  <a:schemeClr val="bg2"/>
                </a:solidFill>
              </a:rPr>
            </a:br>
            <a:r>
              <a:rPr lang="pt-BR" sz="1600" i="0" dirty="0">
                <a:solidFill>
                  <a:schemeClr val="bg2"/>
                </a:solidFill>
              </a:rPr>
              <a:t>A UGM verifica se a informação de tradução do EPV para Endereço de Página Real – EPR se encontra no TLB, que contém as informações de tradução mais recentes. </a:t>
            </a:r>
            <a:br>
              <a:rPr lang="pt-BR" sz="1600" i="0" dirty="0">
                <a:solidFill>
                  <a:schemeClr val="bg2"/>
                </a:solidFill>
              </a:rPr>
            </a:br>
            <a:r>
              <a:rPr lang="pt-BR" sz="1600" i="0" dirty="0">
                <a:solidFill>
                  <a:schemeClr val="bg2"/>
                </a:solidFill>
              </a:rPr>
              <a:t>Se estiver, o endereço real EPR|ECP é usado pela UGM para buscar o dado na memória principal e entregar à CPU.</a:t>
            </a:r>
          </a:p>
        </p:txBody>
      </p:sp>
      <p:sp>
        <p:nvSpPr>
          <p:cNvPr id="39" name="Retângulo 38">
            <a:extLst>
              <a:ext uri="{FF2B5EF4-FFF2-40B4-BE49-F238E27FC236}">
                <a16:creationId xmlns:a16="http://schemas.microsoft.com/office/drawing/2014/main" id="{7F9CE730-6DEF-45D4-A1A2-D4FD9E31EEA7}"/>
              </a:ext>
            </a:extLst>
          </p:cNvPr>
          <p:cNvSpPr/>
          <p:nvPr/>
        </p:nvSpPr>
        <p:spPr bwMode="auto">
          <a:xfrm>
            <a:off x="8123644" y="333088"/>
            <a:ext cx="2205249" cy="6286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CPU</a:t>
            </a:r>
          </a:p>
        </p:txBody>
      </p:sp>
      <p:sp>
        <p:nvSpPr>
          <p:cNvPr id="40" name="Retângulo 39">
            <a:extLst>
              <a:ext uri="{FF2B5EF4-FFF2-40B4-BE49-F238E27FC236}">
                <a16:creationId xmlns:a16="http://schemas.microsoft.com/office/drawing/2014/main" id="{6BDB2766-1E75-4A46-AEE9-8A6B668B9BFE}"/>
              </a:ext>
            </a:extLst>
          </p:cNvPr>
          <p:cNvSpPr/>
          <p:nvPr/>
        </p:nvSpPr>
        <p:spPr bwMode="auto">
          <a:xfrm>
            <a:off x="8084753" y="2045148"/>
            <a:ext cx="2205250" cy="193612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i="0" dirty="0">
                <a:latin typeface="+mn-lt"/>
              </a:rPr>
              <a:t>UGM</a:t>
            </a:r>
            <a:endParaRPr kumimoji="0" lang="pt-B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1" name="Rectangle 29">
            <a:extLst>
              <a:ext uri="{FF2B5EF4-FFF2-40B4-BE49-F238E27FC236}">
                <a16:creationId xmlns:a16="http://schemas.microsoft.com/office/drawing/2014/main" id="{83EBA936-D531-417B-873B-9C7188B72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5999" y="2554390"/>
            <a:ext cx="455613" cy="24844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pt-BR" sz="1600" i="0" dirty="0">
                <a:latin typeface="+mn-lt"/>
              </a:rPr>
              <a:t>TLB</a:t>
            </a:r>
          </a:p>
        </p:txBody>
      </p:sp>
      <p:pic>
        <p:nvPicPr>
          <p:cNvPr id="42" name="Imagem 41">
            <a:extLst>
              <a:ext uri="{FF2B5EF4-FFF2-40B4-BE49-F238E27FC236}">
                <a16:creationId xmlns:a16="http://schemas.microsoft.com/office/drawing/2014/main" id="{24D1293F-2654-46D9-8296-3FD93C4303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6981" y="2842399"/>
            <a:ext cx="1639974" cy="993775"/>
          </a:xfrm>
          <a:prstGeom prst="rect">
            <a:avLst/>
          </a:prstGeom>
        </p:spPr>
      </p:pic>
      <p:sp>
        <p:nvSpPr>
          <p:cNvPr id="43" name="Seta: para Baixo 42">
            <a:extLst>
              <a:ext uri="{FF2B5EF4-FFF2-40B4-BE49-F238E27FC236}">
                <a16:creationId xmlns:a16="http://schemas.microsoft.com/office/drawing/2014/main" id="{DDB5F742-8675-440F-86CF-FD8FB89B3A96}"/>
              </a:ext>
            </a:extLst>
          </p:cNvPr>
          <p:cNvSpPr/>
          <p:nvPr/>
        </p:nvSpPr>
        <p:spPr bwMode="auto">
          <a:xfrm>
            <a:off x="9119084" y="992474"/>
            <a:ext cx="905157" cy="276730"/>
          </a:xfrm>
          <a:prstGeom prst="downArrow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44" name="Group 21">
            <a:extLst>
              <a:ext uri="{FF2B5EF4-FFF2-40B4-BE49-F238E27FC236}">
                <a16:creationId xmlns:a16="http://schemas.microsoft.com/office/drawing/2014/main" id="{817037DF-EA15-418B-9E03-1F6AEDB13A30}"/>
              </a:ext>
            </a:extLst>
          </p:cNvPr>
          <p:cNvGrpSpPr>
            <a:grpSpLocks/>
          </p:cNvGrpSpPr>
          <p:nvPr/>
        </p:nvGrpSpPr>
        <p:grpSpPr bwMode="auto">
          <a:xfrm>
            <a:off x="8853319" y="1324911"/>
            <a:ext cx="1406524" cy="461962"/>
            <a:chOff x="1041" y="1215"/>
            <a:chExt cx="905" cy="291"/>
          </a:xfrm>
        </p:grpSpPr>
        <p:sp>
          <p:nvSpPr>
            <p:cNvPr id="45" name="Rectangle 22">
              <a:extLst>
                <a:ext uri="{FF2B5EF4-FFF2-40B4-BE49-F238E27FC236}">
                  <a16:creationId xmlns:a16="http://schemas.microsoft.com/office/drawing/2014/main" id="{09A9295C-F6C0-43DB-A10E-8E7D4FC5D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1" y="1215"/>
              <a:ext cx="905" cy="280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46" name="Line 23">
              <a:extLst>
                <a:ext uri="{FF2B5EF4-FFF2-40B4-BE49-F238E27FC236}">
                  <a16:creationId xmlns:a16="http://schemas.microsoft.com/office/drawing/2014/main" id="{AE9901D4-566D-42E4-A028-C9D846A0E8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6" y="1218"/>
              <a:ext cx="0" cy="28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47" name="Rectangle 24">
              <a:extLst>
                <a:ext uri="{FF2B5EF4-FFF2-40B4-BE49-F238E27FC236}">
                  <a16:creationId xmlns:a16="http://schemas.microsoft.com/office/drawing/2014/main" id="{CF23E233-F859-4B32-A9D9-B86EA365A7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4" y="1233"/>
              <a:ext cx="32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46038" rIns="0" bIns="46038">
              <a:spAutoFit/>
            </a:bodyPr>
            <a:lstStyle/>
            <a:p>
              <a:pPr algn="ctr"/>
              <a:r>
                <a:rPr lang="pt-BR" sz="2000" i="0" dirty="0">
                  <a:solidFill>
                    <a:schemeClr val="bg2"/>
                  </a:solidFill>
                  <a:latin typeface="+mn-lt"/>
                </a:rPr>
                <a:t>EPV</a:t>
              </a:r>
              <a:endParaRPr lang="pt-BR" i="0" dirty="0">
                <a:solidFill>
                  <a:schemeClr val="bg2"/>
                </a:solidFill>
                <a:latin typeface="+mn-lt"/>
              </a:endParaRPr>
            </a:p>
          </p:txBody>
        </p:sp>
        <p:sp>
          <p:nvSpPr>
            <p:cNvPr id="48" name="Rectangle 25">
              <a:extLst>
                <a:ext uri="{FF2B5EF4-FFF2-40B4-BE49-F238E27FC236}">
                  <a16:creationId xmlns:a16="http://schemas.microsoft.com/office/drawing/2014/main" id="{1E215E6A-466E-40FB-BA7B-5AD2DCE8B6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6" y="1234"/>
              <a:ext cx="3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46038" rIns="0" bIns="46038">
              <a:spAutoFit/>
            </a:bodyPr>
            <a:lstStyle/>
            <a:p>
              <a:pPr algn="ctr"/>
              <a:r>
                <a:rPr lang="pt-BR" sz="2000" i="0" dirty="0">
                  <a:solidFill>
                    <a:schemeClr val="bg2"/>
                  </a:solidFill>
                  <a:latin typeface="+mn-lt"/>
                </a:rPr>
                <a:t>ECP</a:t>
              </a:r>
              <a:endParaRPr lang="pt-BR" i="0" dirty="0">
                <a:solidFill>
                  <a:schemeClr val="bg2"/>
                </a:solidFill>
                <a:latin typeface="+mn-lt"/>
              </a:endParaRPr>
            </a:p>
          </p:txBody>
        </p:sp>
      </p:grpSp>
      <p:cxnSp>
        <p:nvCxnSpPr>
          <p:cNvPr id="49" name="Conector de Seta Reta 48">
            <a:extLst>
              <a:ext uri="{FF2B5EF4-FFF2-40B4-BE49-F238E27FC236}">
                <a16:creationId xmlns:a16="http://schemas.microsoft.com/office/drawing/2014/main" id="{F245220C-C636-438D-B735-6A9B0F7DB15A}"/>
              </a:ext>
            </a:extLst>
          </p:cNvPr>
          <p:cNvCxnSpPr>
            <a:cxnSpLocks/>
          </p:cNvCxnSpPr>
          <p:nvPr/>
        </p:nvCxnSpPr>
        <p:spPr bwMode="auto">
          <a:xfrm flipH="1">
            <a:off x="9212901" y="1808977"/>
            <a:ext cx="13367" cy="1064298"/>
          </a:xfrm>
          <a:prstGeom prst="straightConnector1">
            <a:avLst/>
          </a:prstGeom>
          <a:ln w="28575">
            <a:headEnd type="none" w="sm" len="sm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Rectangle 27">
            <a:extLst>
              <a:ext uri="{FF2B5EF4-FFF2-40B4-BE49-F238E27FC236}">
                <a16:creationId xmlns:a16="http://schemas.microsoft.com/office/drawing/2014/main" id="{A864745E-7530-4506-9F44-7100D2466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752" y="5049611"/>
            <a:ext cx="2206800" cy="1223531"/>
          </a:xfrm>
          <a:prstGeom prst="rect">
            <a:avLst/>
          </a:prstGeom>
          <a:solidFill>
            <a:srgbClr val="FFFFCC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38" name="Rectangle 28">
            <a:extLst>
              <a:ext uri="{FF2B5EF4-FFF2-40B4-BE49-F238E27FC236}">
                <a16:creationId xmlns:a16="http://schemas.microsoft.com/office/drawing/2014/main" id="{110CE77B-20CB-47E1-931F-F5E2255D2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752" y="5057055"/>
            <a:ext cx="2206800" cy="128179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58" name="CaixaDeTexto 57">
            <a:extLst>
              <a:ext uri="{FF2B5EF4-FFF2-40B4-BE49-F238E27FC236}">
                <a16:creationId xmlns:a16="http://schemas.microsoft.com/office/drawing/2014/main" id="{683E614A-E3EA-4FD4-B09F-0D58743EA8D2}"/>
              </a:ext>
            </a:extLst>
          </p:cNvPr>
          <p:cNvSpPr txBox="1"/>
          <p:nvPr/>
        </p:nvSpPr>
        <p:spPr>
          <a:xfrm>
            <a:off x="8449682" y="2924060"/>
            <a:ext cx="10945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pt-BR" sz="6600" dirty="0">
              <a:solidFill>
                <a:srgbClr val="00B050"/>
              </a:solidFill>
            </a:endParaRPr>
          </a:p>
        </p:txBody>
      </p:sp>
      <p:grpSp>
        <p:nvGrpSpPr>
          <p:cNvPr id="61" name="Group 10">
            <a:extLst>
              <a:ext uri="{FF2B5EF4-FFF2-40B4-BE49-F238E27FC236}">
                <a16:creationId xmlns:a16="http://schemas.microsoft.com/office/drawing/2014/main" id="{4AD9DF31-4B65-4806-AD9E-A72F23D40790}"/>
              </a:ext>
            </a:extLst>
          </p:cNvPr>
          <p:cNvGrpSpPr>
            <a:grpSpLocks/>
          </p:cNvGrpSpPr>
          <p:nvPr/>
        </p:nvGrpSpPr>
        <p:grpSpPr bwMode="auto">
          <a:xfrm>
            <a:off x="8824973" y="4289226"/>
            <a:ext cx="1487488" cy="461962"/>
            <a:chOff x="3044" y="1981"/>
            <a:chExt cx="937" cy="291"/>
          </a:xfrm>
        </p:grpSpPr>
        <p:sp>
          <p:nvSpPr>
            <p:cNvPr id="62" name="Rectangle 11">
              <a:extLst>
                <a:ext uri="{FF2B5EF4-FFF2-40B4-BE49-F238E27FC236}">
                  <a16:creationId xmlns:a16="http://schemas.microsoft.com/office/drawing/2014/main" id="{DBA1D3A6-20BB-420E-90B5-C82AFBD438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4" y="1981"/>
              <a:ext cx="905" cy="280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+mn-lt"/>
              </a:endParaRPr>
            </a:p>
          </p:txBody>
        </p:sp>
        <p:sp>
          <p:nvSpPr>
            <p:cNvPr id="63" name="Line 12">
              <a:extLst>
                <a:ext uri="{FF2B5EF4-FFF2-40B4-BE49-F238E27FC236}">
                  <a16:creationId xmlns:a16="http://schemas.microsoft.com/office/drawing/2014/main" id="{C6A8FD86-AB2D-4FC9-9BD1-1F78ABEF1E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48" y="1984"/>
              <a:ext cx="0" cy="28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2000">
                <a:latin typeface="+mn-lt"/>
              </a:endParaRPr>
            </a:p>
          </p:txBody>
        </p:sp>
        <p:sp>
          <p:nvSpPr>
            <p:cNvPr id="64" name="Rectangle 13">
              <a:extLst>
                <a:ext uri="{FF2B5EF4-FFF2-40B4-BE49-F238E27FC236}">
                  <a16:creationId xmlns:a16="http://schemas.microsoft.com/office/drawing/2014/main" id="{49AAF4FB-8998-4A85-8D4C-E4938AAF84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1" y="1989"/>
              <a:ext cx="45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 i="0" dirty="0">
                  <a:solidFill>
                    <a:schemeClr val="bg2"/>
                  </a:solidFill>
                  <a:latin typeface="+mn-lt"/>
                </a:rPr>
                <a:t>EPR</a:t>
              </a:r>
            </a:p>
          </p:txBody>
        </p:sp>
        <p:sp>
          <p:nvSpPr>
            <p:cNvPr id="70" name="Rectangle 14">
              <a:extLst>
                <a:ext uri="{FF2B5EF4-FFF2-40B4-BE49-F238E27FC236}">
                  <a16:creationId xmlns:a16="http://schemas.microsoft.com/office/drawing/2014/main" id="{0A1CFAB7-D164-40CD-91B2-1CBA8C24AE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1" y="1996"/>
              <a:ext cx="45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 i="0" dirty="0">
                  <a:solidFill>
                    <a:schemeClr val="bg2"/>
                  </a:solidFill>
                  <a:latin typeface="+mn-lt"/>
                </a:rPr>
                <a:t>ECP</a:t>
              </a:r>
            </a:p>
          </p:txBody>
        </p:sp>
      </p:grpSp>
      <p:cxnSp>
        <p:nvCxnSpPr>
          <p:cNvPr id="71" name="Conector de Seta Reta 70">
            <a:extLst>
              <a:ext uri="{FF2B5EF4-FFF2-40B4-BE49-F238E27FC236}">
                <a16:creationId xmlns:a16="http://schemas.microsoft.com/office/drawing/2014/main" id="{C75F8A06-4C27-4536-9A64-CEABF26CE111}"/>
              </a:ext>
            </a:extLst>
          </p:cNvPr>
          <p:cNvCxnSpPr>
            <a:cxnSpLocks/>
          </p:cNvCxnSpPr>
          <p:nvPr/>
        </p:nvCxnSpPr>
        <p:spPr bwMode="auto">
          <a:xfrm>
            <a:off x="9208856" y="3971962"/>
            <a:ext cx="1" cy="307736"/>
          </a:xfrm>
          <a:prstGeom prst="straightConnector1">
            <a:avLst/>
          </a:prstGeom>
          <a:ln w="28575">
            <a:headEnd type="none" w="sm" len="sm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Seta: para Baixo 71">
            <a:extLst>
              <a:ext uri="{FF2B5EF4-FFF2-40B4-BE49-F238E27FC236}">
                <a16:creationId xmlns:a16="http://schemas.microsoft.com/office/drawing/2014/main" id="{CEE269EC-B8C8-4BEC-AC06-C95FA08E6495}"/>
              </a:ext>
            </a:extLst>
          </p:cNvPr>
          <p:cNvSpPr/>
          <p:nvPr/>
        </p:nvSpPr>
        <p:spPr bwMode="auto">
          <a:xfrm>
            <a:off x="9079084" y="4764786"/>
            <a:ext cx="905157" cy="276730"/>
          </a:xfrm>
          <a:prstGeom prst="downArrow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3" name="Rectangle 15">
            <a:extLst>
              <a:ext uri="{FF2B5EF4-FFF2-40B4-BE49-F238E27FC236}">
                <a16:creationId xmlns:a16="http://schemas.microsoft.com/office/drawing/2014/main" id="{5FA84FDB-15C3-4857-822F-23192062D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9684" y="6325351"/>
            <a:ext cx="2308936" cy="312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>
              <a:lnSpc>
                <a:spcPct val="70000"/>
              </a:lnSpc>
            </a:pPr>
            <a:r>
              <a:rPr lang="pt-BR" sz="2000" i="0" dirty="0">
                <a:solidFill>
                  <a:srgbClr val="800000"/>
                </a:solidFill>
                <a:latin typeface="+mn-lt"/>
              </a:rPr>
              <a:t>Memória Principal</a:t>
            </a:r>
          </a:p>
        </p:txBody>
      </p:sp>
      <p:sp>
        <p:nvSpPr>
          <p:cNvPr id="77" name="Rectangle 28">
            <a:extLst>
              <a:ext uri="{FF2B5EF4-FFF2-40B4-BE49-F238E27FC236}">
                <a16:creationId xmlns:a16="http://schemas.microsoft.com/office/drawing/2014/main" id="{56F7B4F7-9ECD-4F6A-9F32-D0A438B213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752" y="5190983"/>
            <a:ext cx="2206800" cy="128179"/>
          </a:xfrm>
          <a:prstGeom prst="rect">
            <a:avLst/>
          </a:prstGeom>
          <a:solidFill>
            <a:srgbClr val="FF990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78" name="Rectangle 28">
            <a:extLst>
              <a:ext uri="{FF2B5EF4-FFF2-40B4-BE49-F238E27FC236}">
                <a16:creationId xmlns:a16="http://schemas.microsoft.com/office/drawing/2014/main" id="{2F0BCDB4-512C-4BF2-94CF-47243C368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752" y="5315675"/>
            <a:ext cx="2206800" cy="128179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79" name="Rectangle 28">
            <a:extLst>
              <a:ext uri="{FF2B5EF4-FFF2-40B4-BE49-F238E27FC236}">
                <a16:creationId xmlns:a16="http://schemas.microsoft.com/office/drawing/2014/main" id="{E9D3A5A0-44F1-4C93-8DD2-E02566163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752" y="5440367"/>
            <a:ext cx="2206800" cy="128179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75" name="Seta: para Baixo 74">
            <a:extLst>
              <a:ext uri="{FF2B5EF4-FFF2-40B4-BE49-F238E27FC236}">
                <a16:creationId xmlns:a16="http://schemas.microsoft.com/office/drawing/2014/main" id="{EA9E35FA-786F-4BD1-A1EF-545C64A76565}"/>
              </a:ext>
            </a:extLst>
          </p:cNvPr>
          <p:cNvSpPr/>
          <p:nvPr/>
        </p:nvSpPr>
        <p:spPr bwMode="auto">
          <a:xfrm rot="10800000">
            <a:off x="8467344" y="991091"/>
            <a:ext cx="272505" cy="4227599"/>
          </a:xfrm>
          <a:prstGeom prst="downArrow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" name="Rectangle 28">
            <a:extLst>
              <a:ext uri="{FF2B5EF4-FFF2-40B4-BE49-F238E27FC236}">
                <a16:creationId xmlns:a16="http://schemas.microsoft.com/office/drawing/2014/main" id="{1336AA68-E234-4284-A702-D7D5748F9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752" y="5565059"/>
            <a:ext cx="2206800" cy="128179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83" name="Rectangle 28">
            <a:extLst>
              <a:ext uri="{FF2B5EF4-FFF2-40B4-BE49-F238E27FC236}">
                <a16:creationId xmlns:a16="http://schemas.microsoft.com/office/drawing/2014/main" id="{D939A9A0-0636-438E-AB2F-4380649561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752" y="5828291"/>
            <a:ext cx="2206800" cy="444456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pic>
        <p:nvPicPr>
          <p:cNvPr id="50" name="Imagem 49">
            <a:extLst>
              <a:ext uri="{FF2B5EF4-FFF2-40B4-BE49-F238E27FC236}">
                <a16:creationId xmlns:a16="http://schemas.microsoft.com/office/drawing/2014/main" id="{ABAF8BC6-AEDE-41CC-98E3-93459BB6CC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94680" y="5865526"/>
            <a:ext cx="665162" cy="372414"/>
          </a:xfrm>
          <a:prstGeom prst="rect">
            <a:avLst/>
          </a:prstGeom>
        </p:spPr>
      </p:pic>
      <p:sp>
        <p:nvSpPr>
          <p:cNvPr id="55" name="Rectangle 15">
            <a:extLst>
              <a:ext uri="{FF2B5EF4-FFF2-40B4-BE49-F238E27FC236}">
                <a16:creationId xmlns:a16="http://schemas.microsoft.com/office/drawing/2014/main" id="{F6BC3091-463E-43E9-B882-73292AB6E1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2306" y="5914449"/>
            <a:ext cx="903305" cy="3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pt-BR" sz="1600" i="0" dirty="0">
                <a:solidFill>
                  <a:srgbClr val="800000"/>
                </a:solidFill>
                <a:latin typeface="+mn-lt"/>
              </a:rPr>
              <a:t>Tabela de </a:t>
            </a:r>
            <a:br>
              <a:rPr lang="pt-BR" sz="1600" i="0" dirty="0">
                <a:solidFill>
                  <a:srgbClr val="800000"/>
                </a:solidFill>
                <a:latin typeface="+mn-lt"/>
              </a:rPr>
            </a:br>
            <a:r>
              <a:rPr lang="pt-BR" sz="1600" i="0" dirty="0">
                <a:solidFill>
                  <a:srgbClr val="800000"/>
                </a:solidFill>
                <a:latin typeface="+mn-lt"/>
              </a:rPr>
              <a:t>Páginas</a:t>
            </a:r>
          </a:p>
        </p:txBody>
      </p:sp>
      <p:sp>
        <p:nvSpPr>
          <p:cNvPr id="76" name="Rectangle 15">
            <a:extLst>
              <a:ext uri="{FF2B5EF4-FFF2-40B4-BE49-F238E27FC236}">
                <a16:creationId xmlns:a16="http://schemas.microsoft.com/office/drawing/2014/main" id="{D1B8D659-9E7B-419D-A20E-9FED6952E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8258" y="5967854"/>
            <a:ext cx="470204" cy="17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pt-BR" sz="1600" i="0" dirty="0">
                <a:solidFill>
                  <a:srgbClr val="800000"/>
                </a:solidFill>
                <a:latin typeface="+mn-lt"/>
              </a:rPr>
              <a:t>S.O.</a:t>
            </a:r>
          </a:p>
        </p:txBody>
      </p:sp>
      <p:sp>
        <p:nvSpPr>
          <p:cNvPr id="74" name="Retângulo 73">
            <a:extLst>
              <a:ext uri="{FF2B5EF4-FFF2-40B4-BE49-F238E27FC236}">
                <a16:creationId xmlns:a16="http://schemas.microsoft.com/office/drawing/2014/main" id="{D4822F54-8403-4F35-BF7E-4274F472C698}"/>
              </a:ext>
            </a:extLst>
          </p:cNvPr>
          <p:cNvSpPr/>
          <p:nvPr/>
        </p:nvSpPr>
        <p:spPr bwMode="auto">
          <a:xfrm>
            <a:off x="8531499" y="5198235"/>
            <a:ext cx="141440" cy="122237"/>
          </a:xfrm>
          <a:prstGeom prst="rect">
            <a:avLst/>
          </a:prstGeom>
          <a:solidFill>
            <a:srgbClr val="FF3300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Rectangle 28">
            <a:extLst>
              <a:ext uri="{FF2B5EF4-FFF2-40B4-BE49-F238E27FC236}">
                <a16:creationId xmlns:a16="http://schemas.microsoft.com/office/drawing/2014/main" id="{AD89757F-EF29-4897-BE72-0DC6DA891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9012" y="3297045"/>
            <a:ext cx="1583010" cy="85472"/>
          </a:xfrm>
          <a:prstGeom prst="rect">
            <a:avLst/>
          </a:prstGeom>
          <a:solidFill>
            <a:srgbClr val="FF9900">
              <a:alpha val="37000"/>
            </a:srgbClr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5085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3.33333E-6 L 0.00039 -0.65301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3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58" grpId="0"/>
      <p:bldP spid="72" grpId="0" animBg="1"/>
      <p:bldP spid="75" grpId="0" animBg="1"/>
      <p:bldP spid="74" grpId="0" animBg="1"/>
      <p:bldP spid="74" grpId="1" animBg="1"/>
      <p:bldP spid="8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65" name="Rectangle 9"/>
          <p:cNvSpPr>
            <a:spLocks noGrp="1" noChangeArrowheads="1"/>
          </p:cNvSpPr>
          <p:nvPr>
            <p:ph type="title"/>
          </p:nvPr>
        </p:nvSpPr>
        <p:spPr>
          <a:xfrm>
            <a:off x="616677" y="88899"/>
            <a:ext cx="6444962" cy="628650"/>
          </a:xfrm>
        </p:spPr>
        <p:txBody>
          <a:bodyPr/>
          <a:lstStyle/>
          <a:p>
            <a:pPr>
              <a:defRPr/>
            </a:pPr>
            <a:r>
              <a:rPr lang="pt-BR" dirty="0"/>
              <a:t>Hierarquia de Memória</a:t>
            </a:r>
          </a:p>
        </p:txBody>
      </p:sp>
      <p:sp>
        <p:nvSpPr>
          <p:cNvPr id="25646" name="Rectangle 27"/>
          <p:cNvSpPr>
            <a:spLocks noChangeArrowheads="1"/>
          </p:cNvSpPr>
          <p:nvPr/>
        </p:nvSpPr>
        <p:spPr bwMode="auto">
          <a:xfrm>
            <a:off x="8084752" y="4257009"/>
            <a:ext cx="2206800" cy="2016134"/>
          </a:xfrm>
          <a:prstGeom prst="rect">
            <a:avLst/>
          </a:prstGeom>
          <a:solidFill>
            <a:srgbClr val="FFFFCC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8D645F58-CF90-42C7-9427-1CB08F166195}"/>
              </a:ext>
            </a:extLst>
          </p:cNvPr>
          <p:cNvSpPr/>
          <p:nvPr/>
        </p:nvSpPr>
        <p:spPr bwMode="auto">
          <a:xfrm>
            <a:off x="8125586" y="333088"/>
            <a:ext cx="2205249" cy="6286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CPU</a:t>
            </a:r>
          </a:p>
        </p:txBody>
      </p:sp>
      <p:sp>
        <p:nvSpPr>
          <p:cNvPr id="59" name="Retângulo 58">
            <a:extLst>
              <a:ext uri="{FF2B5EF4-FFF2-40B4-BE49-F238E27FC236}">
                <a16:creationId xmlns:a16="http://schemas.microsoft.com/office/drawing/2014/main" id="{0E94A201-3817-4338-B6E5-13B1E0B72EF0}"/>
              </a:ext>
            </a:extLst>
          </p:cNvPr>
          <p:cNvSpPr/>
          <p:nvPr/>
        </p:nvSpPr>
        <p:spPr bwMode="auto">
          <a:xfrm>
            <a:off x="8086695" y="2045148"/>
            <a:ext cx="2205250" cy="193612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i="0" dirty="0">
                <a:latin typeface="+mn-lt"/>
              </a:rPr>
              <a:t>UGM</a:t>
            </a:r>
            <a:endParaRPr kumimoji="0" lang="pt-B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567B1DC7-A5A8-43D8-BDDB-B7E710ED97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8923" y="2842399"/>
            <a:ext cx="1639974" cy="993775"/>
          </a:xfrm>
          <a:prstGeom prst="rect">
            <a:avLst/>
          </a:prstGeom>
        </p:spPr>
      </p:pic>
      <p:sp>
        <p:nvSpPr>
          <p:cNvPr id="6" name="Seta: para Baixo 5">
            <a:extLst>
              <a:ext uri="{FF2B5EF4-FFF2-40B4-BE49-F238E27FC236}">
                <a16:creationId xmlns:a16="http://schemas.microsoft.com/office/drawing/2014/main" id="{8A73E3AD-6C6A-4F2C-A900-560CC7619824}"/>
              </a:ext>
            </a:extLst>
          </p:cNvPr>
          <p:cNvSpPr/>
          <p:nvPr/>
        </p:nvSpPr>
        <p:spPr bwMode="auto">
          <a:xfrm>
            <a:off x="9121026" y="992474"/>
            <a:ext cx="905157" cy="276730"/>
          </a:xfrm>
          <a:prstGeom prst="downArrow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65" name="Group 21">
            <a:extLst>
              <a:ext uri="{FF2B5EF4-FFF2-40B4-BE49-F238E27FC236}">
                <a16:creationId xmlns:a16="http://schemas.microsoft.com/office/drawing/2014/main" id="{86D64C51-5A4F-4D16-9608-DDD5D9AE0FF8}"/>
              </a:ext>
            </a:extLst>
          </p:cNvPr>
          <p:cNvGrpSpPr>
            <a:grpSpLocks/>
          </p:cNvGrpSpPr>
          <p:nvPr/>
        </p:nvGrpSpPr>
        <p:grpSpPr bwMode="auto">
          <a:xfrm>
            <a:off x="8855261" y="1324911"/>
            <a:ext cx="1406524" cy="461962"/>
            <a:chOff x="1041" y="1215"/>
            <a:chExt cx="905" cy="291"/>
          </a:xfrm>
        </p:grpSpPr>
        <p:sp>
          <p:nvSpPr>
            <p:cNvPr id="66" name="Rectangle 22">
              <a:extLst>
                <a:ext uri="{FF2B5EF4-FFF2-40B4-BE49-F238E27FC236}">
                  <a16:creationId xmlns:a16="http://schemas.microsoft.com/office/drawing/2014/main" id="{D3D976B6-2CE6-4AC4-94D4-6F4A218A0B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1" y="1215"/>
              <a:ext cx="905" cy="280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67" name="Line 23">
              <a:extLst>
                <a:ext uri="{FF2B5EF4-FFF2-40B4-BE49-F238E27FC236}">
                  <a16:creationId xmlns:a16="http://schemas.microsoft.com/office/drawing/2014/main" id="{887A8D05-7169-4A1C-8BA6-E9BBF4426C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6" y="1218"/>
              <a:ext cx="0" cy="28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68" name="Rectangle 24">
              <a:extLst>
                <a:ext uri="{FF2B5EF4-FFF2-40B4-BE49-F238E27FC236}">
                  <a16:creationId xmlns:a16="http://schemas.microsoft.com/office/drawing/2014/main" id="{29450EDA-A332-458F-8A5C-14F26602A4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4" y="1233"/>
              <a:ext cx="32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46038" rIns="0" bIns="46038">
              <a:spAutoFit/>
            </a:bodyPr>
            <a:lstStyle/>
            <a:p>
              <a:pPr algn="ctr"/>
              <a:r>
                <a:rPr lang="pt-BR" sz="2000" i="0" dirty="0">
                  <a:solidFill>
                    <a:schemeClr val="bg2"/>
                  </a:solidFill>
                  <a:latin typeface="+mn-lt"/>
                </a:rPr>
                <a:t>EPV</a:t>
              </a:r>
              <a:endParaRPr lang="pt-BR" i="0" dirty="0">
                <a:solidFill>
                  <a:schemeClr val="bg2"/>
                </a:solidFill>
                <a:latin typeface="+mn-lt"/>
              </a:endParaRPr>
            </a:p>
          </p:txBody>
        </p:sp>
        <p:sp>
          <p:nvSpPr>
            <p:cNvPr id="69" name="Rectangle 25">
              <a:extLst>
                <a:ext uri="{FF2B5EF4-FFF2-40B4-BE49-F238E27FC236}">
                  <a16:creationId xmlns:a16="http://schemas.microsoft.com/office/drawing/2014/main" id="{FCD837E8-671C-4C2D-A4E4-AC2F6117F4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6" y="1234"/>
              <a:ext cx="3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46038" rIns="0" bIns="46038">
              <a:spAutoFit/>
            </a:bodyPr>
            <a:lstStyle/>
            <a:p>
              <a:pPr algn="ctr"/>
              <a:r>
                <a:rPr lang="pt-BR" sz="2000" i="0" dirty="0">
                  <a:solidFill>
                    <a:schemeClr val="bg2"/>
                  </a:solidFill>
                  <a:latin typeface="+mn-lt"/>
                </a:rPr>
                <a:t>ECP</a:t>
              </a:r>
              <a:endParaRPr lang="pt-BR" i="0" dirty="0">
                <a:solidFill>
                  <a:schemeClr val="bg2"/>
                </a:solidFill>
                <a:latin typeface="+mn-lt"/>
              </a:endParaRPr>
            </a:p>
          </p:txBody>
        </p:sp>
      </p:grpSp>
      <p:cxnSp>
        <p:nvCxnSpPr>
          <p:cNvPr id="80" name="Conector de Seta Reta 79">
            <a:extLst>
              <a:ext uri="{FF2B5EF4-FFF2-40B4-BE49-F238E27FC236}">
                <a16:creationId xmlns:a16="http://schemas.microsoft.com/office/drawing/2014/main" id="{54634D29-95A3-4D0E-BB49-C3BB587972CB}"/>
              </a:ext>
            </a:extLst>
          </p:cNvPr>
          <p:cNvCxnSpPr>
            <a:cxnSpLocks/>
          </p:cNvCxnSpPr>
          <p:nvPr/>
        </p:nvCxnSpPr>
        <p:spPr bwMode="auto">
          <a:xfrm flipH="1">
            <a:off x="9214843" y="1808977"/>
            <a:ext cx="13367" cy="1064298"/>
          </a:xfrm>
          <a:prstGeom prst="straightConnector1">
            <a:avLst/>
          </a:prstGeom>
          <a:ln w="28575">
            <a:headEnd type="none" w="sm" len="sm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Seta: Curva para a Esquerda 6">
            <a:extLst>
              <a:ext uri="{FF2B5EF4-FFF2-40B4-BE49-F238E27FC236}">
                <a16:creationId xmlns:a16="http://schemas.microsoft.com/office/drawing/2014/main" id="{19B9883D-9BDC-4561-B925-9D3FB7265125}"/>
              </a:ext>
            </a:extLst>
          </p:cNvPr>
          <p:cNvSpPr/>
          <p:nvPr/>
        </p:nvSpPr>
        <p:spPr bwMode="auto">
          <a:xfrm>
            <a:off x="10377167" y="3055767"/>
            <a:ext cx="1122939" cy="3143390"/>
          </a:xfrm>
          <a:prstGeom prst="curvedLeftArrow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652" name="Rectangle 11"/>
          <p:cNvSpPr>
            <a:spLocks noChangeArrowheads="1"/>
          </p:cNvSpPr>
          <p:nvPr/>
        </p:nvSpPr>
        <p:spPr bwMode="auto">
          <a:xfrm>
            <a:off x="11177803" y="4315113"/>
            <a:ext cx="604855" cy="444499"/>
          </a:xfrm>
          <a:prstGeom prst="rect">
            <a:avLst/>
          </a:prstGeom>
          <a:solidFill>
            <a:srgbClr val="FFCCFF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000" i="0" dirty="0">
                <a:solidFill>
                  <a:schemeClr val="bg2"/>
                </a:solidFill>
                <a:latin typeface="+mn-lt"/>
              </a:rPr>
              <a:t>EPV</a:t>
            </a:r>
          </a:p>
        </p:txBody>
      </p:sp>
      <p:sp>
        <p:nvSpPr>
          <p:cNvPr id="37" name="Seta: Curva para a Esquerda 36">
            <a:extLst>
              <a:ext uri="{FF2B5EF4-FFF2-40B4-BE49-F238E27FC236}">
                <a16:creationId xmlns:a16="http://schemas.microsoft.com/office/drawing/2014/main" id="{F45DD651-C1D8-40A5-9EA9-D89E99DFE0EE}"/>
              </a:ext>
            </a:extLst>
          </p:cNvPr>
          <p:cNvSpPr/>
          <p:nvPr/>
        </p:nvSpPr>
        <p:spPr bwMode="auto">
          <a:xfrm rot="10800000">
            <a:off x="6873481" y="3103418"/>
            <a:ext cx="1122939" cy="2938726"/>
          </a:xfrm>
          <a:prstGeom prst="curvedLeftArrow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Sinal de Multiplicação 1">
            <a:extLst>
              <a:ext uri="{FF2B5EF4-FFF2-40B4-BE49-F238E27FC236}">
                <a16:creationId xmlns:a16="http://schemas.microsoft.com/office/drawing/2014/main" id="{E9C9C5ED-10B7-4B42-AD9C-265B6CB0285C}"/>
              </a:ext>
            </a:extLst>
          </p:cNvPr>
          <p:cNvSpPr/>
          <p:nvPr/>
        </p:nvSpPr>
        <p:spPr bwMode="auto">
          <a:xfrm>
            <a:off x="8358363" y="2551729"/>
            <a:ext cx="1394691" cy="1603711"/>
          </a:xfrm>
          <a:prstGeom prst="mathMultiply">
            <a:avLst>
              <a:gd name="adj1" fmla="val 7626"/>
            </a:avLst>
          </a:prstGeom>
          <a:solidFill>
            <a:srgbClr val="FF3300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26D1E7E1-E00A-4B3E-990E-AA1678E4D7E4}"/>
              </a:ext>
            </a:extLst>
          </p:cNvPr>
          <p:cNvSpPr txBox="1"/>
          <p:nvPr/>
        </p:nvSpPr>
        <p:spPr>
          <a:xfrm>
            <a:off x="8451624" y="2776284"/>
            <a:ext cx="10945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pt-BR" sz="6600" dirty="0">
              <a:solidFill>
                <a:srgbClr val="00B050"/>
              </a:solidFill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DD05003D-7A2A-4256-B9C3-C89FEC916578}"/>
              </a:ext>
            </a:extLst>
          </p:cNvPr>
          <p:cNvSpPr txBox="1"/>
          <p:nvPr/>
        </p:nvSpPr>
        <p:spPr>
          <a:xfrm>
            <a:off x="637313" y="913596"/>
            <a:ext cx="5746212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>
              <a:spcAft>
                <a:spcPts val="600"/>
              </a:spcAft>
            </a:pPr>
            <a:r>
              <a:rPr lang="pt-BR" sz="1600" i="0" dirty="0">
                <a:solidFill>
                  <a:schemeClr val="bg1">
                    <a:lumMod val="65000"/>
                  </a:schemeClr>
                </a:solidFill>
              </a:rPr>
              <a:t>Passo1. A CPU gera um endereço virtual que é enviado a UGM. Este endereço é dividido em Endereço da Página Virtual – EPV e Endereço do </a:t>
            </a:r>
            <a:r>
              <a:rPr lang="pt-BR" sz="1600" i="0" dirty="0" err="1">
                <a:solidFill>
                  <a:schemeClr val="bg1">
                    <a:lumMod val="65000"/>
                  </a:schemeClr>
                </a:solidFill>
              </a:rPr>
              <a:t>Caracter</a:t>
            </a:r>
            <a:r>
              <a:rPr lang="pt-BR" sz="1600" i="0" dirty="0">
                <a:solidFill>
                  <a:schemeClr val="bg1">
                    <a:lumMod val="65000"/>
                  </a:schemeClr>
                </a:solidFill>
              </a:rPr>
              <a:t> na Página – EC. </a:t>
            </a:r>
            <a:br>
              <a:rPr lang="pt-BR" sz="1600" i="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pt-BR" sz="1600" i="0" dirty="0">
                <a:solidFill>
                  <a:schemeClr val="bg1">
                    <a:lumMod val="65000"/>
                  </a:schemeClr>
                </a:solidFill>
              </a:rPr>
              <a:t>A UGM verifica se a informação de tradução do EPV para Endereço de Página Real – EPR se encontra no TLB, que contém as informações de tradução mais recentes. </a:t>
            </a:r>
            <a:br>
              <a:rPr lang="pt-BR" sz="1600" i="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pt-BR" sz="1600" i="0" dirty="0">
                <a:solidFill>
                  <a:schemeClr val="bg1">
                    <a:lumMod val="65000"/>
                  </a:schemeClr>
                </a:solidFill>
              </a:rPr>
              <a:t>Se estiver, o endereço real EPR|ECP é usado pela UGM para buscar o dado na memória principal e entregar à CPU.</a:t>
            </a:r>
          </a:p>
          <a:p>
            <a:pPr marL="268288" indent="-268288">
              <a:spcAft>
                <a:spcPts val="600"/>
              </a:spcAft>
            </a:pPr>
            <a:r>
              <a:rPr lang="pt-BR" sz="1600" i="0" dirty="0">
                <a:solidFill>
                  <a:schemeClr val="bg2"/>
                </a:solidFill>
              </a:rPr>
              <a:t>Passo 2. Se o TLB não contém a informação de tradução, a UGM acessa a Tabela de Páginas na Memória Principal e verifica se a página está na Memória Principal (flag Presente/Ausente = 1).</a:t>
            </a:r>
            <a:br>
              <a:rPr lang="pt-BR" sz="1600" i="0" dirty="0">
                <a:solidFill>
                  <a:schemeClr val="bg2"/>
                </a:solidFill>
              </a:rPr>
            </a:br>
            <a:r>
              <a:rPr lang="pt-BR" sz="1600" i="0" dirty="0">
                <a:solidFill>
                  <a:schemeClr val="bg2"/>
                </a:solidFill>
              </a:rPr>
              <a:t>Se estiver, a UGM atualiza o TLB e executa o Passo 1 novamente.</a:t>
            </a:r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1ACF513B-2FA6-4F53-9BB3-15BA72305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9012" y="3601837"/>
            <a:ext cx="1583010" cy="85472"/>
          </a:xfrm>
          <a:prstGeom prst="rect">
            <a:avLst/>
          </a:prstGeom>
          <a:solidFill>
            <a:srgbClr val="FFCC66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500" i="0" dirty="0">
                <a:solidFill>
                  <a:schemeClr val="bg2"/>
                </a:solidFill>
                <a:latin typeface="+mn-lt"/>
              </a:rPr>
              <a:t>1               05                0         RW                    02</a:t>
            </a:r>
            <a:endParaRPr lang="en-US" i="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3" name="Rectangle 28">
            <a:extLst>
              <a:ext uri="{FF2B5EF4-FFF2-40B4-BE49-F238E27FC236}">
                <a16:creationId xmlns:a16="http://schemas.microsoft.com/office/drawing/2014/main" id="{6EBA5D34-FE72-41CB-BA6C-8B94D78FE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752" y="4262726"/>
            <a:ext cx="2206800" cy="128179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44" name="Rectangle 28">
            <a:extLst>
              <a:ext uri="{FF2B5EF4-FFF2-40B4-BE49-F238E27FC236}">
                <a16:creationId xmlns:a16="http://schemas.microsoft.com/office/drawing/2014/main" id="{3D9B599D-608F-4ACC-944C-BDD16BD9EE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752" y="4646026"/>
            <a:ext cx="2206800" cy="128179"/>
          </a:xfrm>
          <a:prstGeom prst="rect">
            <a:avLst/>
          </a:prstGeom>
          <a:solidFill>
            <a:srgbClr val="FF990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45" name="Rectangle 28">
            <a:extLst>
              <a:ext uri="{FF2B5EF4-FFF2-40B4-BE49-F238E27FC236}">
                <a16:creationId xmlns:a16="http://schemas.microsoft.com/office/drawing/2014/main" id="{B6C191B1-E069-487B-83CD-8F3E25B1D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752" y="4521346"/>
            <a:ext cx="2206800" cy="128179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47" name="Rectangle 28">
            <a:extLst>
              <a:ext uri="{FF2B5EF4-FFF2-40B4-BE49-F238E27FC236}">
                <a16:creationId xmlns:a16="http://schemas.microsoft.com/office/drawing/2014/main" id="{B4CAD3FB-ED06-4751-BD39-152D732F7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752" y="4770730"/>
            <a:ext cx="2206800" cy="128179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49" name="Rectangle 28">
            <a:extLst>
              <a:ext uri="{FF2B5EF4-FFF2-40B4-BE49-F238E27FC236}">
                <a16:creationId xmlns:a16="http://schemas.microsoft.com/office/drawing/2014/main" id="{91A6D2E1-6BE1-4BA8-8201-F194D1403D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752" y="5020114"/>
            <a:ext cx="2206800" cy="1252633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8BAC15F8-77A5-4A42-8DEA-730E734C07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96622" y="5082144"/>
            <a:ext cx="665162" cy="1132993"/>
          </a:xfrm>
          <a:prstGeom prst="rect">
            <a:avLst/>
          </a:prstGeom>
        </p:spPr>
      </p:pic>
      <p:sp>
        <p:nvSpPr>
          <p:cNvPr id="25609" name="Rectangle 15"/>
          <p:cNvSpPr>
            <a:spLocks noChangeArrowheads="1"/>
          </p:cNvSpPr>
          <p:nvPr/>
        </p:nvSpPr>
        <p:spPr bwMode="auto">
          <a:xfrm>
            <a:off x="8386701" y="5648640"/>
            <a:ext cx="1191485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/>
            <a:r>
              <a:rPr lang="pt-BR" sz="1600" i="0" dirty="0">
                <a:solidFill>
                  <a:srgbClr val="800000"/>
                </a:solidFill>
                <a:latin typeface="+mn-lt"/>
              </a:rPr>
              <a:t>Tabela de </a:t>
            </a:r>
            <a:br>
              <a:rPr lang="pt-BR" sz="1600" i="0" dirty="0">
                <a:solidFill>
                  <a:srgbClr val="800000"/>
                </a:solidFill>
                <a:latin typeface="+mn-lt"/>
              </a:rPr>
            </a:br>
            <a:r>
              <a:rPr lang="pt-BR" sz="1600" i="0" dirty="0">
                <a:solidFill>
                  <a:srgbClr val="800000"/>
                </a:solidFill>
                <a:latin typeface="+mn-lt"/>
              </a:rPr>
              <a:t>Páginas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D46D538-D473-484E-ACC6-EFB926CE1AD6}"/>
              </a:ext>
            </a:extLst>
          </p:cNvPr>
          <p:cNvSpPr txBox="1"/>
          <p:nvPr/>
        </p:nvSpPr>
        <p:spPr>
          <a:xfrm>
            <a:off x="9533752" y="5099967"/>
            <a:ext cx="8642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pt-BR" sz="4400" dirty="0">
              <a:solidFill>
                <a:srgbClr val="00B050"/>
              </a:solidFill>
            </a:endParaRPr>
          </a:p>
        </p:txBody>
      </p:sp>
      <p:sp>
        <p:nvSpPr>
          <p:cNvPr id="34" name="Rectangle 28">
            <a:extLst>
              <a:ext uri="{FF2B5EF4-FFF2-40B4-BE49-F238E27FC236}">
                <a16:creationId xmlns:a16="http://schemas.microsoft.com/office/drawing/2014/main" id="{70CD805C-1EA9-4042-A5D9-B77E9B5ED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0733" y="5791640"/>
            <a:ext cx="518352" cy="69123"/>
          </a:xfrm>
          <a:prstGeom prst="rect">
            <a:avLst/>
          </a:prstGeom>
          <a:solidFill>
            <a:srgbClr val="FF9900">
              <a:alpha val="37000"/>
            </a:srgbClr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5D944D8A-DF02-4759-AF89-19730372CC39}"/>
              </a:ext>
            </a:extLst>
          </p:cNvPr>
          <p:cNvGrpSpPr/>
          <p:nvPr/>
        </p:nvGrpSpPr>
        <p:grpSpPr>
          <a:xfrm>
            <a:off x="6526170" y="4375025"/>
            <a:ext cx="844439" cy="457200"/>
            <a:chOff x="6526170" y="4375025"/>
            <a:chExt cx="844439" cy="457200"/>
          </a:xfrm>
        </p:grpSpPr>
        <p:sp>
          <p:nvSpPr>
            <p:cNvPr id="38" name="Rectangle 11">
              <a:extLst>
                <a:ext uri="{FF2B5EF4-FFF2-40B4-BE49-F238E27FC236}">
                  <a16:creationId xmlns:a16="http://schemas.microsoft.com/office/drawing/2014/main" id="{2F48D9D5-36C4-4DD8-B014-D39BB4776B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26170" y="4375025"/>
              <a:ext cx="844439" cy="444499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rIns="0" anchor="ctr"/>
            <a:lstStyle/>
            <a:p>
              <a:pPr algn="ctr"/>
              <a:r>
                <a:rPr lang="en-US" sz="2000" i="0" dirty="0">
                  <a:solidFill>
                    <a:schemeClr val="bg2"/>
                  </a:solidFill>
                  <a:latin typeface="+mn-lt"/>
                </a:rPr>
                <a:t>1 EPR</a:t>
              </a:r>
            </a:p>
          </p:txBody>
        </p:sp>
        <p:sp>
          <p:nvSpPr>
            <p:cNvPr id="50" name="Line 23">
              <a:extLst>
                <a:ext uri="{FF2B5EF4-FFF2-40B4-BE49-F238E27FC236}">
                  <a16:creationId xmlns:a16="http://schemas.microsoft.com/office/drawing/2014/main" id="{50A95948-3297-4E36-8D0C-F69373B7E6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50377" y="4375025"/>
              <a:ext cx="0" cy="45720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42" name="Rectangle 15">
            <a:extLst>
              <a:ext uri="{FF2B5EF4-FFF2-40B4-BE49-F238E27FC236}">
                <a16:creationId xmlns:a16="http://schemas.microsoft.com/office/drawing/2014/main" id="{E6815178-E832-40E4-A19A-A0889CFE7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9684" y="6325351"/>
            <a:ext cx="2308936" cy="312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>
              <a:lnSpc>
                <a:spcPct val="70000"/>
              </a:lnSpc>
            </a:pPr>
            <a:r>
              <a:rPr lang="pt-BR" sz="2000" i="0" dirty="0">
                <a:solidFill>
                  <a:srgbClr val="800000"/>
                </a:solidFill>
                <a:latin typeface="+mn-lt"/>
              </a:rPr>
              <a:t>Memória Principal</a:t>
            </a:r>
          </a:p>
        </p:txBody>
      </p:sp>
      <p:sp>
        <p:nvSpPr>
          <p:cNvPr id="51" name="Rectangle 15">
            <a:extLst>
              <a:ext uri="{FF2B5EF4-FFF2-40B4-BE49-F238E27FC236}">
                <a16:creationId xmlns:a16="http://schemas.microsoft.com/office/drawing/2014/main" id="{B194974C-C8DB-41FD-9EFA-A5DB2358B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0209" y="5299335"/>
            <a:ext cx="470204" cy="17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pt-BR" sz="1600" i="0" dirty="0">
                <a:solidFill>
                  <a:srgbClr val="800000"/>
                </a:solidFill>
                <a:latin typeface="+mn-lt"/>
              </a:rPr>
              <a:t>S.O.</a:t>
            </a:r>
          </a:p>
        </p:txBody>
      </p:sp>
      <p:sp>
        <p:nvSpPr>
          <p:cNvPr id="36" name="Rectangle 29">
            <a:extLst>
              <a:ext uri="{FF2B5EF4-FFF2-40B4-BE49-F238E27FC236}">
                <a16:creationId xmlns:a16="http://schemas.microsoft.com/office/drawing/2014/main" id="{93665FB5-6196-441E-8152-1B2DD9A10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5999" y="2554390"/>
            <a:ext cx="455613" cy="24844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pt-BR" sz="1600" i="0" dirty="0">
                <a:latin typeface="+mn-lt"/>
              </a:rPr>
              <a:t>TLB</a:t>
            </a:r>
          </a:p>
        </p:txBody>
      </p:sp>
    </p:spTree>
    <p:extLst>
      <p:ext uri="{BB962C8B-B14F-4D97-AF65-F5344CB8AC3E}">
        <p14:creationId xmlns:p14="http://schemas.microsoft.com/office/powerpoint/2010/main" val="29335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5652" grpId="0" animBg="1"/>
      <p:bldP spid="37" grpId="0" animBg="1"/>
      <p:bldP spid="2" grpId="0" animBg="1"/>
      <p:bldP spid="2" grpId="1" animBg="1"/>
      <p:bldP spid="31" grpId="0"/>
      <p:bldP spid="33" grpId="0" animBg="1"/>
      <p:bldP spid="8" grpId="0"/>
      <p:bldP spid="3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65" name="Rectangle 9"/>
          <p:cNvSpPr>
            <a:spLocks noGrp="1" noChangeArrowheads="1"/>
          </p:cNvSpPr>
          <p:nvPr>
            <p:ph type="title"/>
          </p:nvPr>
        </p:nvSpPr>
        <p:spPr>
          <a:xfrm>
            <a:off x="616677" y="88899"/>
            <a:ext cx="6444962" cy="628650"/>
          </a:xfrm>
        </p:spPr>
        <p:txBody>
          <a:bodyPr/>
          <a:lstStyle/>
          <a:p>
            <a:pPr>
              <a:defRPr/>
            </a:pPr>
            <a:r>
              <a:rPr lang="pt-BR" dirty="0"/>
              <a:t>Hierarquia de Memória</a:t>
            </a:r>
          </a:p>
        </p:txBody>
      </p:sp>
      <p:sp>
        <p:nvSpPr>
          <p:cNvPr id="25646" name="Rectangle 27"/>
          <p:cNvSpPr>
            <a:spLocks noChangeArrowheads="1"/>
          </p:cNvSpPr>
          <p:nvPr/>
        </p:nvSpPr>
        <p:spPr bwMode="auto">
          <a:xfrm>
            <a:off x="8084752" y="4257009"/>
            <a:ext cx="2206800" cy="2016134"/>
          </a:xfrm>
          <a:prstGeom prst="rect">
            <a:avLst/>
          </a:prstGeom>
          <a:solidFill>
            <a:srgbClr val="FFFFCC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grpSp>
        <p:nvGrpSpPr>
          <p:cNvPr id="25619" name="Group 32"/>
          <p:cNvGrpSpPr>
            <a:grpSpLocks/>
          </p:cNvGrpSpPr>
          <p:nvPr/>
        </p:nvGrpSpPr>
        <p:grpSpPr bwMode="auto">
          <a:xfrm>
            <a:off x="1394691" y="4155440"/>
            <a:ext cx="4698701" cy="2117307"/>
            <a:chOff x="1148" y="3492"/>
            <a:chExt cx="1270" cy="762"/>
          </a:xfrm>
        </p:grpSpPr>
        <p:sp>
          <p:nvSpPr>
            <p:cNvPr id="25641" name="Rectangle 33"/>
            <p:cNvSpPr>
              <a:spLocks noChangeArrowheads="1"/>
            </p:cNvSpPr>
            <p:nvPr/>
          </p:nvSpPr>
          <p:spPr bwMode="auto">
            <a:xfrm>
              <a:off x="1155" y="3569"/>
              <a:ext cx="1245" cy="626"/>
            </a:xfrm>
            <a:prstGeom prst="rect">
              <a:avLst/>
            </a:prstGeom>
            <a:solidFill>
              <a:srgbClr val="336633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2" name="Line 34"/>
            <p:cNvSpPr>
              <a:spLocks noChangeShapeType="1"/>
            </p:cNvSpPr>
            <p:nvPr/>
          </p:nvSpPr>
          <p:spPr bwMode="auto">
            <a:xfrm>
              <a:off x="2399" y="3564"/>
              <a:ext cx="0" cy="62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3" name="Oval 35"/>
            <p:cNvSpPr>
              <a:spLocks noChangeArrowheads="1"/>
            </p:cNvSpPr>
            <p:nvPr/>
          </p:nvSpPr>
          <p:spPr bwMode="auto">
            <a:xfrm>
              <a:off x="1155" y="3492"/>
              <a:ext cx="1240" cy="12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4" name="Line 36"/>
            <p:cNvSpPr>
              <a:spLocks noChangeShapeType="1"/>
            </p:cNvSpPr>
            <p:nvPr/>
          </p:nvSpPr>
          <p:spPr bwMode="auto">
            <a:xfrm>
              <a:off x="1151" y="3566"/>
              <a:ext cx="0" cy="62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5" name="Arc 37"/>
            <p:cNvSpPr>
              <a:spLocks/>
            </p:cNvSpPr>
            <p:nvPr/>
          </p:nvSpPr>
          <p:spPr bwMode="auto">
            <a:xfrm>
              <a:off x="1148" y="4161"/>
              <a:ext cx="1270" cy="93"/>
            </a:xfrm>
            <a:custGeom>
              <a:avLst/>
              <a:gdLst>
                <a:gd name="T0" fmla="*/ 0 w 39824"/>
                <a:gd name="T1" fmla="*/ 0 h 21600"/>
                <a:gd name="T2" fmla="*/ 0 w 39824"/>
                <a:gd name="T3" fmla="*/ 0 h 21600"/>
                <a:gd name="T4" fmla="*/ 0 w 39824"/>
                <a:gd name="T5" fmla="*/ 0 h 21600"/>
                <a:gd name="T6" fmla="*/ 0 60000 65536"/>
                <a:gd name="T7" fmla="*/ 0 60000 65536"/>
                <a:gd name="T8" fmla="*/ 0 60000 65536"/>
                <a:gd name="T9" fmla="*/ 0 w 39824"/>
                <a:gd name="T10" fmla="*/ 0 h 21600"/>
                <a:gd name="T11" fmla="*/ 39824 w 3982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824" h="21600" fill="none" extrusionOk="0">
                  <a:moveTo>
                    <a:pt x="39824" y="8387"/>
                  </a:moveTo>
                  <a:cubicBezTo>
                    <a:pt x="36450" y="16393"/>
                    <a:pt x="28607" y="21599"/>
                    <a:pt x="19919" y="21600"/>
                  </a:cubicBezTo>
                  <a:cubicBezTo>
                    <a:pt x="11217" y="21600"/>
                    <a:pt x="3364" y="16378"/>
                    <a:pt x="-1" y="8353"/>
                  </a:cubicBezTo>
                </a:path>
                <a:path w="39824" h="21600" stroke="0" extrusionOk="0">
                  <a:moveTo>
                    <a:pt x="39824" y="8387"/>
                  </a:moveTo>
                  <a:cubicBezTo>
                    <a:pt x="36450" y="16393"/>
                    <a:pt x="28607" y="21599"/>
                    <a:pt x="19919" y="21600"/>
                  </a:cubicBezTo>
                  <a:cubicBezTo>
                    <a:pt x="11217" y="21600"/>
                    <a:pt x="3364" y="16378"/>
                    <a:pt x="-1" y="8353"/>
                  </a:cubicBezTo>
                  <a:lnTo>
                    <a:pt x="19919" y="0"/>
                  </a:lnTo>
                  <a:close/>
                </a:path>
              </a:pathLst>
            </a:custGeom>
            <a:solidFill>
              <a:srgbClr val="336633"/>
            </a:solidFill>
            <a:ln w="12700" cap="rnd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" name="Retângulo 2">
            <a:extLst>
              <a:ext uri="{FF2B5EF4-FFF2-40B4-BE49-F238E27FC236}">
                <a16:creationId xmlns:a16="http://schemas.microsoft.com/office/drawing/2014/main" id="{8D645F58-CF90-42C7-9427-1CB08F166195}"/>
              </a:ext>
            </a:extLst>
          </p:cNvPr>
          <p:cNvSpPr/>
          <p:nvPr/>
        </p:nvSpPr>
        <p:spPr bwMode="auto">
          <a:xfrm>
            <a:off x="8125586" y="333088"/>
            <a:ext cx="2205249" cy="6286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CPU</a:t>
            </a:r>
          </a:p>
        </p:txBody>
      </p:sp>
      <p:sp>
        <p:nvSpPr>
          <p:cNvPr id="59" name="Retângulo 58">
            <a:extLst>
              <a:ext uri="{FF2B5EF4-FFF2-40B4-BE49-F238E27FC236}">
                <a16:creationId xmlns:a16="http://schemas.microsoft.com/office/drawing/2014/main" id="{0E94A201-3817-4338-B6E5-13B1E0B72EF0}"/>
              </a:ext>
            </a:extLst>
          </p:cNvPr>
          <p:cNvSpPr/>
          <p:nvPr/>
        </p:nvSpPr>
        <p:spPr bwMode="auto">
          <a:xfrm>
            <a:off x="8086695" y="2045148"/>
            <a:ext cx="2205250" cy="193612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i="0" dirty="0">
                <a:latin typeface="+mn-lt"/>
              </a:rPr>
              <a:t>UGM</a:t>
            </a:r>
            <a:endParaRPr kumimoji="0" lang="pt-B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567B1DC7-A5A8-43D8-BDDB-B7E710ED97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8923" y="2842399"/>
            <a:ext cx="1639974" cy="993775"/>
          </a:xfrm>
          <a:prstGeom prst="rect">
            <a:avLst/>
          </a:prstGeom>
        </p:spPr>
      </p:pic>
      <p:sp>
        <p:nvSpPr>
          <p:cNvPr id="6" name="Seta: para Baixo 5">
            <a:extLst>
              <a:ext uri="{FF2B5EF4-FFF2-40B4-BE49-F238E27FC236}">
                <a16:creationId xmlns:a16="http://schemas.microsoft.com/office/drawing/2014/main" id="{8A73E3AD-6C6A-4F2C-A900-560CC7619824}"/>
              </a:ext>
            </a:extLst>
          </p:cNvPr>
          <p:cNvSpPr/>
          <p:nvPr/>
        </p:nvSpPr>
        <p:spPr bwMode="auto">
          <a:xfrm>
            <a:off x="9121026" y="992474"/>
            <a:ext cx="905157" cy="276730"/>
          </a:xfrm>
          <a:prstGeom prst="downArrow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65" name="Group 21">
            <a:extLst>
              <a:ext uri="{FF2B5EF4-FFF2-40B4-BE49-F238E27FC236}">
                <a16:creationId xmlns:a16="http://schemas.microsoft.com/office/drawing/2014/main" id="{86D64C51-5A4F-4D16-9608-DDD5D9AE0FF8}"/>
              </a:ext>
            </a:extLst>
          </p:cNvPr>
          <p:cNvGrpSpPr>
            <a:grpSpLocks/>
          </p:cNvGrpSpPr>
          <p:nvPr/>
        </p:nvGrpSpPr>
        <p:grpSpPr bwMode="auto">
          <a:xfrm>
            <a:off x="8855261" y="1324911"/>
            <a:ext cx="1406524" cy="461962"/>
            <a:chOff x="1041" y="1215"/>
            <a:chExt cx="905" cy="291"/>
          </a:xfrm>
        </p:grpSpPr>
        <p:sp>
          <p:nvSpPr>
            <p:cNvPr id="66" name="Rectangle 22">
              <a:extLst>
                <a:ext uri="{FF2B5EF4-FFF2-40B4-BE49-F238E27FC236}">
                  <a16:creationId xmlns:a16="http://schemas.microsoft.com/office/drawing/2014/main" id="{D3D976B6-2CE6-4AC4-94D4-6F4A218A0B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1" y="1215"/>
              <a:ext cx="905" cy="280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67" name="Line 23">
              <a:extLst>
                <a:ext uri="{FF2B5EF4-FFF2-40B4-BE49-F238E27FC236}">
                  <a16:creationId xmlns:a16="http://schemas.microsoft.com/office/drawing/2014/main" id="{887A8D05-7169-4A1C-8BA6-E9BBF4426C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6" y="1218"/>
              <a:ext cx="0" cy="28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68" name="Rectangle 24">
              <a:extLst>
                <a:ext uri="{FF2B5EF4-FFF2-40B4-BE49-F238E27FC236}">
                  <a16:creationId xmlns:a16="http://schemas.microsoft.com/office/drawing/2014/main" id="{29450EDA-A332-458F-8A5C-14F26602A4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4" y="1233"/>
              <a:ext cx="32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46038" rIns="0" bIns="46038">
              <a:spAutoFit/>
            </a:bodyPr>
            <a:lstStyle/>
            <a:p>
              <a:pPr algn="ctr"/>
              <a:r>
                <a:rPr lang="pt-BR" sz="2000" i="0" dirty="0">
                  <a:solidFill>
                    <a:schemeClr val="bg2"/>
                  </a:solidFill>
                  <a:latin typeface="+mn-lt"/>
                </a:rPr>
                <a:t>EPV</a:t>
              </a:r>
              <a:endParaRPr lang="pt-BR" i="0" dirty="0">
                <a:solidFill>
                  <a:schemeClr val="bg2"/>
                </a:solidFill>
                <a:latin typeface="+mn-lt"/>
              </a:endParaRPr>
            </a:p>
          </p:txBody>
        </p:sp>
        <p:sp>
          <p:nvSpPr>
            <p:cNvPr id="69" name="Rectangle 25">
              <a:extLst>
                <a:ext uri="{FF2B5EF4-FFF2-40B4-BE49-F238E27FC236}">
                  <a16:creationId xmlns:a16="http://schemas.microsoft.com/office/drawing/2014/main" id="{FCD837E8-671C-4C2D-A4E4-AC2F6117F4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6" y="1234"/>
              <a:ext cx="3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46038" rIns="0" bIns="46038">
              <a:spAutoFit/>
            </a:bodyPr>
            <a:lstStyle/>
            <a:p>
              <a:pPr algn="ctr"/>
              <a:r>
                <a:rPr lang="pt-BR" sz="2000" i="0" dirty="0">
                  <a:solidFill>
                    <a:schemeClr val="bg2"/>
                  </a:solidFill>
                  <a:latin typeface="+mn-lt"/>
                </a:rPr>
                <a:t>ECP</a:t>
              </a:r>
              <a:endParaRPr lang="pt-BR" i="0" dirty="0">
                <a:solidFill>
                  <a:schemeClr val="bg2"/>
                </a:solidFill>
                <a:latin typeface="+mn-lt"/>
              </a:endParaRPr>
            </a:p>
          </p:txBody>
        </p:sp>
      </p:grpSp>
      <p:cxnSp>
        <p:nvCxnSpPr>
          <p:cNvPr id="80" name="Conector de Seta Reta 79">
            <a:extLst>
              <a:ext uri="{FF2B5EF4-FFF2-40B4-BE49-F238E27FC236}">
                <a16:creationId xmlns:a16="http://schemas.microsoft.com/office/drawing/2014/main" id="{54634D29-95A3-4D0E-BB49-C3BB587972CB}"/>
              </a:ext>
            </a:extLst>
          </p:cNvPr>
          <p:cNvCxnSpPr>
            <a:cxnSpLocks/>
          </p:cNvCxnSpPr>
          <p:nvPr/>
        </p:nvCxnSpPr>
        <p:spPr bwMode="auto">
          <a:xfrm flipH="1">
            <a:off x="9214843" y="1808977"/>
            <a:ext cx="13367" cy="1064298"/>
          </a:xfrm>
          <a:prstGeom prst="straightConnector1">
            <a:avLst/>
          </a:prstGeom>
          <a:ln w="28575">
            <a:headEnd type="none" w="sm" len="sm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Seta: Curva para a Esquerda 6">
            <a:extLst>
              <a:ext uri="{FF2B5EF4-FFF2-40B4-BE49-F238E27FC236}">
                <a16:creationId xmlns:a16="http://schemas.microsoft.com/office/drawing/2014/main" id="{19B9883D-9BDC-4561-B925-9D3FB7265125}"/>
              </a:ext>
            </a:extLst>
          </p:cNvPr>
          <p:cNvSpPr/>
          <p:nvPr/>
        </p:nvSpPr>
        <p:spPr bwMode="auto">
          <a:xfrm>
            <a:off x="10377167" y="3055767"/>
            <a:ext cx="1122939" cy="3143390"/>
          </a:xfrm>
          <a:prstGeom prst="curvedLeftArrow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652" name="Rectangle 11"/>
          <p:cNvSpPr>
            <a:spLocks noChangeArrowheads="1"/>
          </p:cNvSpPr>
          <p:nvPr/>
        </p:nvSpPr>
        <p:spPr bwMode="auto">
          <a:xfrm>
            <a:off x="11177803" y="4315113"/>
            <a:ext cx="604855" cy="444499"/>
          </a:xfrm>
          <a:prstGeom prst="rect">
            <a:avLst/>
          </a:prstGeom>
          <a:solidFill>
            <a:srgbClr val="FFCCFF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000" i="0" dirty="0">
                <a:solidFill>
                  <a:schemeClr val="bg2"/>
                </a:solidFill>
                <a:latin typeface="+mn-lt"/>
              </a:rPr>
              <a:t>EPV</a:t>
            </a:r>
          </a:p>
        </p:txBody>
      </p:sp>
      <p:sp>
        <p:nvSpPr>
          <p:cNvPr id="37" name="Seta: Curva para a Esquerda 36">
            <a:extLst>
              <a:ext uri="{FF2B5EF4-FFF2-40B4-BE49-F238E27FC236}">
                <a16:creationId xmlns:a16="http://schemas.microsoft.com/office/drawing/2014/main" id="{F45DD651-C1D8-40A5-9EA9-D89E99DFE0EE}"/>
              </a:ext>
            </a:extLst>
          </p:cNvPr>
          <p:cNvSpPr/>
          <p:nvPr/>
        </p:nvSpPr>
        <p:spPr bwMode="auto">
          <a:xfrm rot="10800000">
            <a:off x="6873481" y="3103418"/>
            <a:ext cx="1122939" cy="2938726"/>
          </a:xfrm>
          <a:prstGeom prst="curvedLeftArrow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1ACF513B-2FA6-4F53-9BB3-15BA72305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9012" y="3601837"/>
            <a:ext cx="1583010" cy="85472"/>
          </a:xfrm>
          <a:prstGeom prst="rect">
            <a:avLst/>
          </a:prstGeom>
          <a:solidFill>
            <a:srgbClr val="FFCC66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500" i="0" dirty="0">
                <a:solidFill>
                  <a:schemeClr val="bg2"/>
                </a:solidFill>
                <a:latin typeface="+mn-lt"/>
              </a:rPr>
              <a:t>1               05                0         RW                    02</a:t>
            </a:r>
            <a:endParaRPr lang="en-US" i="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2" name="Sinal de Multiplicação 1">
            <a:extLst>
              <a:ext uri="{FF2B5EF4-FFF2-40B4-BE49-F238E27FC236}">
                <a16:creationId xmlns:a16="http://schemas.microsoft.com/office/drawing/2014/main" id="{E9C9C5ED-10B7-4B42-AD9C-265B6CB0285C}"/>
              </a:ext>
            </a:extLst>
          </p:cNvPr>
          <p:cNvSpPr/>
          <p:nvPr/>
        </p:nvSpPr>
        <p:spPr bwMode="auto">
          <a:xfrm>
            <a:off x="8358363" y="2551729"/>
            <a:ext cx="1394691" cy="1603711"/>
          </a:xfrm>
          <a:prstGeom prst="mathMultiply">
            <a:avLst>
              <a:gd name="adj1" fmla="val 7626"/>
            </a:avLst>
          </a:prstGeom>
          <a:solidFill>
            <a:srgbClr val="FF3300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26D1E7E1-E00A-4B3E-990E-AA1678E4D7E4}"/>
              </a:ext>
            </a:extLst>
          </p:cNvPr>
          <p:cNvSpPr txBox="1"/>
          <p:nvPr/>
        </p:nvSpPr>
        <p:spPr>
          <a:xfrm>
            <a:off x="8451624" y="2776284"/>
            <a:ext cx="10945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pt-BR" sz="6600" dirty="0">
              <a:solidFill>
                <a:srgbClr val="00B050"/>
              </a:solidFill>
            </a:endParaRPr>
          </a:p>
        </p:txBody>
      </p:sp>
      <p:sp>
        <p:nvSpPr>
          <p:cNvPr id="43" name="Rectangle 28">
            <a:extLst>
              <a:ext uri="{FF2B5EF4-FFF2-40B4-BE49-F238E27FC236}">
                <a16:creationId xmlns:a16="http://schemas.microsoft.com/office/drawing/2014/main" id="{6EBA5D34-FE72-41CB-BA6C-8B94D78FE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752" y="4262726"/>
            <a:ext cx="2206800" cy="128179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44" name="Rectangle 28">
            <a:extLst>
              <a:ext uri="{FF2B5EF4-FFF2-40B4-BE49-F238E27FC236}">
                <a16:creationId xmlns:a16="http://schemas.microsoft.com/office/drawing/2014/main" id="{3D9B599D-608F-4ACC-944C-BDD16BD9EE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752" y="4387418"/>
            <a:ext cx="2206800" cy="128179"/>
          </a:xfrm>
          <a:prstGeom prst="rect">
            <a:avLst/>
          </a:prstGeom>
          <a:solidFill>
            <a:srgbClr val="FFFFCC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45" name="Rectangle 28">
            <a:extLst>
              <a:ext uri="{FF2B5EF4-FFF2-40B4-BE49-F238E27FC236}">
                <a16:creationId xmlns:a16="http://schemas.microsoft.com/office/drawing/2014/main" id="{B6C191B1-E069-487B-83CD-8F3E25B1D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752" y="4512110"/>
            <a:ext cx="2206800" cy="128179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46" name="Rectangle 28">
            <a:extLst>
              <a:ext uri="{FF2B5EF4-FFF2-40B4-BE49-F238E27FC236}">
                <a16:creationId xmlns:a16="http://schemas.microsoft.com/office/drawing/2014/main" id="{8425E987-E11A-4BB6-A514-D20A0A10F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752" y="4636802"/>
            <a:ext cx="2206800" cy="128179"/>
          </a:xfrm>
          <a:prstGeom prst="rect">
            <a:avLst/>
          </a:prstGeom>
          <a:solidFill>
            <a:srgbClr val="FF990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47" name="Rectangle 28">
            <a:extLst>
              <a:ext uri="{FF2B5EF4-FFF2-40B4-BE49-F238E27FC236}">
                <a16:creationId xmlns:a16="http://schemas.microsoft.com/office/drawing/2014/main" id="{B4CAD3FB-ED06-4751-BD39-152D732F7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752" y="4761494"/>
            <a:ext cx="2206800" cy="128179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49" name="Rectangle 28">
            <a:extLst>
              <a:ext uri="{FF2B5EF4-FFF2-40B4-BE49-F238E27FC236}">
                <a16:creationId xmlns:a16="http://schemas.microsoft.com/office/drawing/2014/main" id="{91A6D2E1-6BE1-4BA8-8201-F194D1403D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752" y="5020114"/>
            <a:ext cx="2206800" cy="1252633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8BAC15F8-77A5-4A42-8DEA-730E734C07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96622" y="5082144"/>
            <a:ext cx="665162" cy="1132993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2D46D538-D473-484E-ACC6-EFB926CE1AD6}"/>
              </a:ext>
            </a:extLst>
          </p:cNvPr>
          <p:cNvSpPr txBox="1"/>
          <p:nvPr/>
        </p:nvSpPr>
        <p:spPr>
          <a:xfrm>
            <a:off x="9533752" y="5099967"/>
            <a:ext cx="8642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pt-BR" sz="4400" dirty="0">
              <a:solidFill>
                <a:srgbClr val="00B050"/>
              </a:solidFill>
            </a:endParaRPr>
          </a:p>
        </p:txBody>
      </p:sp>
      <p:sp>
        <p:nvSpPr>
          <p:cNvPr id="34" name="Rectangle 28">
            <a:extLst>
              <a:ext uri="{FF2B5EF4-FFF2-40B4-BE49-F238E27FC236}">
                <a16:creationId xmlns:a16="http://schemas.microsoft.com/office/drawing/2014/main" id="{70CD805C-1EA9-4042-A5D9-B77E9B5ED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0733" y="5791640"/>
            <a:ext cx="518352" cy="69123"/>
          </a:xfrm>
          <a:prstGeom prst="rect">
            <a:avLst/>
          </a:prstGeom>
          <a:solidFill>
            <a:srgbClr val="FF9900">
              <a:alpha val="37000"/>
            </a:srgbClr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41" name="Sinal de Multiplicação 40">
            <a:extLst>
              <a:ext uri="{FF2B5EF4-FFF2-40B4-BE49-F238E27FC236}">
                <a16:creationId xmlns:a16="http://schemas.microsoft.com/office/drawing/2014/main" id="{B63BDCE2-0A8A-476E-877A-61E0B79724BD}"/>
              </a:ext>
            </a:extLst>
          </p:cNvPr>
          <p:cNvSpPr/>
          <p:nvPr/>
        </p:nvSpPr>
        <p:spPr bwMode="auto">
          <a:xfrm>
            <a:off x="9438816" y="5216465"/>
            <a:ext cx="980773" cy="1252633"/>
          </a:xfrm>
          <a:prstGeom prst="mathMultiply">
            <a:avLst>
              <a:gd name="adj1" fmla="val 7626"/>
            </a:avLst>
          </a:prstGeom>
          <a:solidFill>
            <a:srgbClr val="FF3300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2" name="Conector de Seta Reta 41">
            <a:extLst>
              <a:ext uri="{FF2B5EF4-FFF2-40B4-BE49-F238E27FC236}">
                <a16:creationId xmlns:a16="http://schemas.microsoft.com/office/drawing/2014/main" id="{FAAFC787-6A2E-4E6E-96CE-AC60A9F4C9AF}"/>
              </a:ext>
            </a:extLst>
          </p:cNvPr>
          <p:cNvCxnSpPr>
            <a:cxnSpLocks/>
          </p:cNvCxnSpPr>
          <p:nvPr/>
        </p:nvCxnSpPr>
        <p:spPr bwMode="auto">
          <a:xfrm flipH="1">
            <a:off x="8413654" y="982172"/>
            <a:ext cx="13367" cy="1064298"/>
          </a:xfrm>
          <a:prstGeom prst="straightConnector1">
            <a:avLst/>
          </a:prstGeom>
          <a:ln w="28575">
            <a:solidFill>
              <a:srgbClr val="FF0000"/>
            </a:solidFill>
            <a:headEnd type="triangle" w="med" len="me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Rectangle 29">
            <a:extLst>
              <a:ext uri="{FF2B5EF4-FFF2-40B4-BE49-F238E27FC236}">
                <a16:creationId xmlns:a16="http://schemas.microsoft.com/office/drawing/2014/main" id="{DEEFD20A-87D4-4D57-A632-3F5AF47C7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4464" y="1252408"/>
            <a:ext cx="1502736" cy="4278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pt-BR" sz="1600" i="0" dirty="0">
                <a:solidFill>
                  <a:schemeClr val="tx2"/>
                </a:solidFill>
                <a:latin typeface="+mn-lt"/>
              </a:rPr>
              <a:t>Interrupção de </a:t>
            </a:r>
            <a:br>
              <a:rPr lang="pt-BR" sz="1600" i="0" dirty="0">
                <a:solidFill>
                  <a:schemeClr val="tx2"/>
                </a:solidFill>
                <a:latin typeface="+mn-lt"/>
              </a:rPr>
            </a:br>
            <a:r>
              <a:rPr lang="pt-BR" sz="1600" i="0" dirty="0">
                <a:solidFill>
                  <a:schemeClr val="tx2"/>
                </a:solidFill>
                <a:latin typeface="+mn-lt"/>
              </a:rPr>
              <a:t>Falta de Página</a:t>
            </a:r>
          </a:p>
        </p:txBody>
      </p:sp>
      <p:grpSp>
        <p:nvGrpSpPr>
          <p:cNvPr id="51" name="Agrupar 50">
            <a:extLst>
              <a:ext uri="{FF2B5EF4-FFF2-40B4-BE49-F238E27FC236}">
                <a16:creationId xmlns:a16="http://schemas.microsoft.com/office/drawing/2014/main" id="{317146F6-71DB-4E65-B172-9B9263BD4D78}"/>
              </a:ext>
            </a:extLst>
          </p:cNvPr>
          <p:cNvGrpSpPr/>
          <p:nvPr/>
        </p:nvGrpSpPr>
        <p:grpSpPr>
          <a:xfrm>
            <a:off x="6526170" y="4375025"/>
            <a:ext cx="844439" cy="457200"/>
            <a:chOff x="6526170" y="4375025"/>
            <a:chExt cx="844439" cy="457200"/>
          </a:xfrm>
        </p:grpSpPr>
        <p:sp>
          <p:nvSpPr>
            <p:cNvPr id="52" name="Rectangle 11">
              <a:extLst>
                <a:ext uri="{FF2B5EF4-FFF2-40B4-BE49-F238E27FC236}">
                  <a16:creationId xmlns:a16="http://schemas.microsoft.com/office/drawing/2014/main" id="{278D50E3-E094-4383-9D4B-1147964751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26170" y="4375025"/>
              <a:ext cx="844439" cy="444499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rIns="0" anchor="ctr"/>
            <a:lstStyle/>
            <a:p>
              <a:pPr algn="ctr"/>
              <a:r>
                <a:rPr lang="en-US" sz="2000" b="1" i="0" dirty="0">
                  <a:solidFill>
                    <a:schemeClr val="tx2"/>
                  </a:solidFill>
                  <a:latin typeface="+mn-lt"/>
                </a:rPr>
                <a:t>0</a:t>
              </a:r>
              <a:r>
                <a:rPr lang="en-US" sz="2000" i="0" dirty="0">
                  <a:solidFill>
                    <a:schemeClr val="bg2"/>
                  </a:solidFill>
                  <a:latin typeface="+mn-lt"/>
                </a:rPr>
                <a:t> EPR</a:t>
              </a:r>
            </a:p>
          </p:txBody>
        </p:sp>
        <p:sp>
          <p:nvSpPr>
            <p:cNvPr id="53" name="Line 23">
              <a:extLst>
                <a:ext uri="{FF2B5EF4-FFF2-40B4-BE49-F238E27FC236}">
                  <a16:creationId xmlns:a16="http://schemas.microsoft.com/office/drawing/2014/main" id="{D5110D11-DBA2-4641-9309-BD42C48992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50377" y="4375025"/>
              <a:ext cx="0" cy="45720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48" name="Rectangle 15">
            <a:extLst>
              <a:ext uri="{FF2B5EF4-FFF2-40B4-BE49-F238E27FC236}">
                <a16:creationId xmlns:a16="http://schemas.microsoft.com/office/drawing/2014/main" id="{0EC330B0-A116-4BDD-B716-295ACE287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9684" y="6325351"/>
            <a:ext cx="2308936" cy="312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>
              <a:lnSpc>
                <a:spcPct val="70000"/>
              </a:lnSpc>
            </a:pPr>
            <a:r>
              <a:rPr lang="pt-BR" sz="2000" i="0" dirty="0">
                <a:solidFill>
                  <a:srgbClr val="800000"/>
                </a:solidFill>
                <a:latin typeface="+mn-lt"/>
              </a:rPr>
              <a:t>Memória Principal</a:t>
            </a:r>
          </a:p>
        </p:txBody>
      </p:sp>
      <p:sp>
        <p:nvSpPr>
          <p:cNvPr id="55" name="Rectangle 15">
            <a:extLst>
              <a:ext uri="{FF2B5EF4-FFF2-40B4-BE49-F238E27FC236}">
                <a16:creationId xmlns:a16="http://schemas.microsoft.com/office/drawing/2014/main" id="{901B6DA8-C310-4C59-8B05-A5E02013A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0589" y="6312612"/>
            <a:ext cx="4587708" cy="312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>
              <a:lnSpc>
                <a:spcPct val="70000"/>
              </a:lnSpc>
            </a:pPr>
            <a:r>
              <a:rPr lang="pt-BR" sz="2000" i="0" dirty="0">
                <a:solidFill>
                  <a:srgbClr val="800000"/>
                </a:solidFill>
                <a:latin typeface="+mn-lt"/>
              </a:rPr>
              <a:t>Disco Rígido (Memória Secundária)</a:t>
            </a:r>
          </a:p>
        </p:txBody>
      </p:sp>
      <p:sp>
        <p:nvSpPr>
          <p:cNvPr id="56" name="Rectangle 15">
            <a:extLst>
              <a:ext uri="{FF2B5EF4-FFF2-40B4-BE49-F238E27FC236}">
                <a16:creationId xmlns:a16="http://schemas.microsoft.com/office/drawing/2014/main" id="{A00C1F60-5633-4D59-83E0-CCFFB4461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6701" y="5648640"/>
            <a:ext cx="1191485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/>
            <a:r>
              <a:rPr lang="pt-BR" sz="1600" i="0" dirty="0">
                <a:solidFill>
                  <a:srgbClr val="800000"/>
                </a:solidFill>
                <a:latin typeface="+mn-lt"/>
              </a:rPr>
              <a:t>Tabela de </a:t>
            </a:r>
            <a:br>
              <a:rPr lang="pt-BR" sz="1600" i="0" dirty="0">
                <a:solidFill>
                  <a:srgbClr val="800000"/>
                </a:solidFill>
                <a:latin typeface="+mn-lt"/>
              </a:rPr>
            </a:br>
            <a:r>
              <a:rPr lang="pt-BR" sz="1600" i="0" dirty="0">
                <a:solidFill>
                  <a:srgbClr val="800000"/>
                </a:solidFill>
                <a:latin typeface="+mn-lt"/>
              </a:rPr>
              <a:t>Páginas</a:t>
            </a:r>
          </a:p>
        </p:txBody>
      </p:sp>
      <p:sp>
        <p:nvSpPr>
          <p:cNvPr id="57" name="Rectangle 15">
            <a:extLst>
              <a:ext uri="{FF2B5EF4-FFF2-40B4-BE49-F238E27FC236}">
                <a16:creationId xmlns:a16="http://schemas.microsoft.com/office/drawing/2014/main" id="{5A617693-F561-414C-93FC-25E4552A25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0209" y="5299335"/>
            <a:ext cx="470204" cy="17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pt-BR" sz="1600" i="0" dirty="0">
                <a:solidFill>
                  <a:srgbClr val="800000"/>
                </a:solidFill>
                <a:latin typeface="+mn-lt"/>
              </a:rPr>
              <a:t>S.O.</a:t>
            </a:r>
          </a:p>
        </p:txBody>
      </p:sp>
      <p:sp>
        <p:nvSpPr>
          <p:cNvPr id="58" name="CaixaDeTexto 57">
            <a:extLst>
              <a:ext uri="{FF2B5EF4-FFF2-40B4-BE49-F238E27FC236}">
                <a16:creationId xmlns:a16="http://schemas.microsoft.com/office/drawing/2014/main" id="{9BB5AF07-00A3-41F3-A99F-166398FFC95C}"/>
              </a:ext>
            </a:extLst>
          </p:cNvPr>
          <p:cNvSpPr txBox="1"/>
          <p:nvPr/>
        </p:nvSpPr>
        <p:spPr>
          <a:xfrm>
            <a:off x="637313" y="913596"/>
            <a:ext cx="5746212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>
              <a:spcAft>
                <a:spcPts val="600"/>
              </a:spcAft>
            </a:pPr>
            <a:r>
              <a:rPr lang="pt-BR" sz="1600" i="0" dirty="0">
                <a:solidFill>
                  <a:schemeClr val="bg1">
                    <a:lumMod val="65000"/>
                  </a:schemeClr>
                </a:solidFill>
              </a:rPr>
              <a:t>Passo1. A CPU gera um endereço virtual que é enviado a UGM. Este endereço é dividido em Endereço da Página Virtual – EPV e Endereço do </a:t>
            </a:r>
            <a:r>
              <a:rPr lang="pt-BR" sz="1600" i="0" dirty="0" err="1">
                <a:solidFill>
                  <a:schemeClr val="bg1">
                    <a:lumMod val="65000"/>
                  </a:schemeClr>
                </a:solidFill>
              </a:rPr>
              <a:t>Caracter</a:t>
            </a:r>
            <a:r>
              <a:rPr lang="pt-BR" sz="1600" i="0" dirty="0">
                <a:solidFill>
                  <a:schemeClr val="bg1">
                    <a:lumMod val="65000"/>
                  </a:schemeClr>
                </a:solidFill>
              </a:rPr>
              <a:t> na Página – EC. </a:t>
            </a:r>
            <a:br>
              <a:rPr lang="pt-BR" sz="1600" i="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pt-BR" sz="1600" i="0" dirty="0">
                <a:solidFill>
                  <a:schemeClr val="bg1">
                    <a:lumMod val="65000"/>
                  </a:schemeClr>
                </a:solidFill>
              </a:rPr>
              <a:t>A UGM verifica se a informação de tradução do EPV para Endereço de Página Real – EPR se encontra no TLB, que contém as informações de tradução mais recentes. </a:t>
            </a:r>
            <a:br>
              <a:rPr lang="pt-BR" sz="1600" i="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pt-BR" sz="1600" i="0" dirty="0">
                <a:solidFill>
                  <a:schemeClr val="bg1">
                    <a:lumMod val="65000"/>
                  </a:schemeClr>
                </a:solidFill>
              </a:rPr>
              <a:t>Se estiver, o endereço real EPR|ECP é usado pela UGM para buscar o dado na memória principal e entregar à CPU.</a:t>
            </a:r>
          </a:p>
          <a:p>
            <a:pPr marL="268288" indent="-268288">
              <a:spcAft>
                <a:spcPts val="600"/>
              </a:spcAft>
            </a:pPr>
            <a:r>
              <a:rPr lang="pt-BR" sz="1600" i="0" dirty="0">
                <a:solidFill>
                  <a:schemeClr val="bg1">
                    <a:lumMod val="65000"/>
                  </a:schemeClr>
                </a:solidFill>
              </a:rPr>
              <a:t>Passo 2. Se o TLB não contém a informação de tradução, a UGM acessa a Tabela de Páginas na Memória Principal e verifica se a página está na Memória Principal (flag Presente/Ausente = 1).</a:t>
            </a:r>
            <a:br>
              <a:rPr lang="pt-BR" sz="1600" i="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pt-BR" sz="1600" i="0" dirty="0">
                <a:solidFill>
                  <a:schemeClr val="bg1">
                    <a:lumMod val="65000"/>
                  </a:schemeClr>
                </a:solidFill>
              </a:rPr>
              <a:t>Se estiver, a UGM atualiza o TLB e executa o Passo 1 novamente.</a:t>
            </a:r>
            <a:endParaRPr lang="pt-BR" sz="1600" i="0" dirty="0">
              <a:solidFill>
                <a:schemeClr val="bg2"/>
              </a:solidFill>
            </a:endParaRPr>
          </a:p>
        </p:txBody>
      </p:sp>
      <p:sp>
        <p:nvSpPr>
          <p:cNvPr id="61" name="CaixaDeTexto 60">
            <a:extLst>
              <a:ext uri="{FF2B5EF4-FFF2-40B4-BE49-F238E27FC236}">
                <a16:creationId xmlns:a16="http://schemas.microsoft.com/office/drawing/2014/main" id="{D73D96E4-2AC1-4201-9E1E-E9DFCF2CFD6B}"/>
              </a:ext>
            </a:extLst>
          </p:cNvPr>
          <p:cNvSpPr txBox="1"/>
          <p:nvPr/>
        </p:nvSpPr>
        <p:spPr>
          <a:xfrm>
            <a:off x="632052" y="4731404"/>
            <a:ext cx="57462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>
              <a:spcAft>
                <a:spcPts val="600"/>
              </a:spcAft>
            </a:pPr>
            <a:r>
              <a:rPr lang="pt-BR" sz="1600" i="0" dirty="0">
                <a:solidFill>
                  <a:schemeClr val="bg2"/>
                </a:solidFill>
              </a:rPr>
              <a:t>Passo 3. Se a Tabela de Páginas informar que a página não está na Memória Principal (flag Presente/Ausente = 0), a UGM gera uma interrupção para a CPU que passa a executar o algoritmo de substituição de páginas do S.O. que irá copiar a página requisitada do disco para a memória principal, atualizar a Tabela de Páginas e a TLB e executar o Passo 1 novamente.</a:t>
            </a:r>
          </a:p>
        </p:txBody>
      </p:sp>
      <p:cxnSp>
        <p:nvCxnSpPr>
          <p:cNvPr id="11" name="Conector: Angulado 10">
            <a:extLst>
              <a:ext uri="{FF2B5EF4-FFF2-40B4-BE49-F238E27FC236}">
                <a16:creationId xmlns:a16="http://schemas.microsoft.com/office/drawing/2014/main" id="{BB20BE4F-C7C8-4DA8-8C18-8BBE938F63E7}"/>
              </a:ext>
            </a:extLst>
          </p:cNvPr>
          <p:cNvCxnSpPr>
            <a:cxnSpLocks/>
          </p:cNvCxnSpPr>
          <p:nvPr/>
        </p:nvCxnSpPr>
        <p:spPr bwMode="auto">
          <a:xfrm flipV="1">
            <a:off x="6052694" y="4708082"/>
            <a:ext cx="2002290" cy="508383"/>
          </a:xfrm>
          <a:prstGeom prst="bentConnector3">
            <a:avLst>
              <a:gd name="adj1" fmla="val 76755"/>
            </a:avLst>
          </a:prstGeom>
          <a:solidFill>
            <a:schemeClr val="bg1"/>
          </a:solidFill>
          <a:ln w="123825" cap="flat" cmpd="sng" algn="ctr">
            <a:solidFill>
              <a:srgbClr val="FF9900"/>
            </a:solidFill>
            <a:prstDash val="solid"/>
            <a:round/>
            <a:headEnd type="none" w="sm" len="sm"/>
            <a:tailEnd type="triangle" w="med" len="sm"/>
          </a:ln>
          <a:effectLst/>
        </p:spPr>
      </p:cxnSp>
      <p:sp>
        <p:nvSpPr>
          <p:cNvPr id="54" name="Rectangle 29">
            <a:extLst>
              <a:ext uri="{FF2B5EF4-FFF2-40B4-BE49-F238E27FC236}">
                <a16:creationId xmlns:a16="http://schemas.microsoft.com/office/drawing/2014/main" id="{2A61EA08-D60F-4DDB-8957-A7BDBD5F93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5999" y="2554390"/>
            <a:ext cx="455613" cy="24844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pt-BR" sz="1600" i="0" dirty="0">
                <a:latin typeface="+mn-lt"/>
              </a:rPr>
              <a:t>TLB</a:t>
            </a:r>
          </a:p>
        </p:txBody>
      </p:sp>
    </p:spTree>
    <p:extLst>
      <p:ext uri="{BB962C8B-B14F-4D97-AF65-F5344CB8AC3E}">
        <p14:creationId xmlns:p14="http://schemas.microsoft.com/office/powerpoint/2010/main" val="3707901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1 0.00324 L -0.00091 -0.5599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5652" grpId="0" animBg="1"/>
      <p:bldP spid="37" grpId="0" animBg="1"/>
      <p:bldP spid="33" grpId="0" animBg="1"/>
      <p:bldP spid="2" grpId="0" animBg="1"/>
      <p:bldP spid="2" grpId="1" animBg="1"/>
      <p:bldP spid="31" grpId="0"/>
      <p:bldP spid="46" grpId="0" animBg="1"/>
      <p:bldP spid="8" grpId="0"/>
      <p:bldP spid="34" grpId="0" animBg="1"/>
      <p:bldP spid="41" grpId="0" animBg="1"/>
      <p:bldP spid="41" grpId="1" animBg="1"/>
      <p:bldP spid="50" grpId="0"/>
      <p:bldP spid="55" grpId="0"/>
      <p:bldP spid="58" grpId="0"/>
      <p:bldP spid="6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FDE6A443-BD7D-48D8-9776-3BF8395A9C03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85615" y="1135110"/>
            <a:ext cx="4294761" cy="5565239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FD08EB85-1B73-4277-8DA5-A83FAAA008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0766" y="6169632"/>
            <a:ext cx="2777208" cy="312879"/>
          </a:xfrm>
          <a:prstGeom prst="rect">
            <a:avLst/>
          </a:prstGeom>
        </p:spPr>
      </p:pic>
      <p:sp>
        <p:nvSpPr>
          <p:cNvPr id="211978" name="Rectangle 10"/>
          <p:cNvSpPr>
            <a:spLocks noChangeArrowheads="1"/>
          </p:cNvSpPr>
          <p:nvPr/>
        </p:nvSpPr>
        <p:spPr bwMode="auto">
          <a:xfrm>
            <a:off x="2685439" y="4736599"/>
            <a:ext cx="521187" cy="177507"/>
          </a:xfrm>
          <a:prstGeom prst="rect">
            <a:avLst/>
          </a:prstGeom>
          <a:noFill/>
          <a:ln w="28575">
            <a:solidFill>
              <a:srgbClr val="00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11">
            <a:extLst>
              <a:ext uri="{FF2B5EF4-FFF2-40B4-BE49-F238E27FC236}">
                <a16:creationId xmlns:a16="http://schemas.microsoft.com/office/drawing/2014/main" id="{9FABB059-8153-46C0-AA7C-4A46AC6E9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8393" y="6198207"/>
            <a:ext cx="663194" cy="259197"/>
          </a:xfrm>
          <a:prstGeom prst="rect">
            <a:avLst/>
          </a:prstGeom>
          <a:solidFill>
            <a:srgbClr val="FF3300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4EA8C657-D92E-45BB-8888-230EF135A3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5316" y="4716783"/>
            <a:ext cx="551310" cy="188912"/>
          </a:xfrm>
          <a:prstGeom prst="rect">
            <a:avLst/>
          </a:prstGeom>
          <a:solidFill>
            <a:srgbClr val="92D050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id="{B0AD5FDC-3599-460B-AF83-CFE9439D7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1587" y="6210905"/>
            <a:ext cx="2047336" cy="246497"/>
          </a:xfrm>
          <a:prstGeom prst="rect">
            <a:avLst/>
          </a:prstGeom>
          <a:solidFill>
            <a:srgbClr val="FFFF00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11988" name="Picture 20" descr="4_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0338" y="1268414"/>
            <a:ext cx="415766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8" name="Title 2"/>
          <p:cNvSpPr>
            <a:spLocks noGrp="1"/>
          </p:cNvSpPr>
          <p:nvPr>
            <p:ph type="title"/>
          </p:nvPr>
        </p:nvSpPr>
        <p:spPr>
          <a:xfrm>
            <a:off x="771525" y="58739"/>
            <a:ext cx="6305549" cy="706437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/>
              <a:t>Paginação</a:t>
            </a:r>
            <a:r>
              <a:rPr lang="en-US" sz="2800" dirty="0"/>
              <a:t>: A </a:t>
            </a:r>
            <a:r>
              <a:rPr lang="en-US" sz="2800" dirty="0" err="1"/>
              <a:t>Tabela</a:t>
            </a:r>
            <a:r>
              <a:rPr lang="en-US" sz="2800" dirty="0"/>
              <a:t> de </a:t>
            </a:r>
            <a:r>
              <a:rPr lang="en-US" sz="2800" dirty="0" err="1"/>
              <a:t>Páginas</a:t>
            </a:r>
            <a:endParaRPr lang="en-US" sz="2800" dirty="0"/>
          </a:p>
        </p:txBody>
      </p:sp>
      <p:sp>
        <p:nvSpPr>
          <p:cNvPr id="211974" name="Rectangle 6"/>
          <p:cNvSpPr>
            <a:spLocks noChangeArrowheads="1"/>
          </p:cNvSpPr>
          <p:nvPr/>
        </p:nvSpPr>
        <p:spPr bwMode="auto">
          <a:xfrm>
            <a:off x="7648576" y="1866904"/>
            <a:ext cx="608012" cy="1139820"/>
          </a:xfrm>
          <a:prstGeom prst="rect">
            <a:avLst/>
          </a:prstGeom>
          <a:solidFill>
            <a:schemeClr val="bg2">
              <a:lumMod val="10000"/>
              <a:lumOff val="90000"/>
              <a:alpha val="45000"/>
            </a:schemeClr>
          </a:solidFill>
          <a:ln w="2857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1975" name="Rectangle 7"/>
          <p:cNvSpPr>
            <a:spLocks noChangeArrowheads="1"/>
          </p:cNvSpPr>
          <p:nvPr/>
        </p:nvSpPr>
        <p:spPr bwMode="auto">
          <a:xfrm>
            <a:off x="3206652" y="2052638"/>
            <a:ext cx="262733" cy="83501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1976" name="Line 8"/>
          <p:cNvSpPr>
            <a:spLocks noChangeShapeType="1"/>
          </p:cNvSpPr>
          <p:nvPr/>
        </p:nvSpPr>
        <p:spPr bwMode="auto">
          <a:xfrm flipV="1">
            <a:off x="3581402" y="2417761"/>
            <a:ext cx="4041774" cy="9527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1977" name="Text Box 9"/>
          <p:cNvSpPr txBox="1">
            <a:spLocks noChangeArrowheads="1"/>
          </p:cNvSpPr>
          <p:nvPr/>
        </p:nvSpPr>
        <p:spPr bwMode="auto">
          <a:xfrm>
            <a:off x="3959226" y="2100263"/>
            <a:ext cx="2784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rgbClr val="FF3300"/>
                </a:solidFill>
              </a:rPr>
              <a:t>Não presentes na memória física</a:t>
            </a:r>
            <a:endParaRPr lang="pt-BR" sz="1400">
              <a:solidFill>
                <a:srgbClr val="FF3300"/>
              </a:solidFill>
            </a:endParaRPr>
          </a:p>
        </p:txBody>
      </p:sp>
      <p:sp>
        <p:nvSpPr>
          <p:cNvPr id="211979" name="Rectangle 11"/>
          <p:cNvSpPr>
            <a:spLocks noChangeArrowheads="1"/>
          </p:cNvSpPr>
          <p:nvPr/>
        </p:nvSpPr>
        <p:spPr bwMode="auto">
          <a:xfrm>
            <a:off x="7672388" y="5511800"/>
            <a:ext cx="584200" cy="222250"/>
          </a:xfrm>
          <a:prstGeom prst="rect">
            <a:avLst/>
          </a:prstGeom>
          <a:noFill/>
          <a:ln w="28575">
            <a:solidFill>
              <a:srgbClr val="00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1980" name="Line 12"/>
          <p:cNvSpPr>
            <a:spLocks noChangeShapeType="1"/>
          </p:cNvSpPr>
          <p:nvPr/>
        </p:nvSpPr>
        <p:spPr bwMode="auto">
          <a:xfrm>
            <a:off x="3509964" y="5013325"/>
            <a:ext cx="4098925" cy="503238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1981" name="Text Box 13"/>
          <p:cNvSpPr txBox="1">
            <a:spLocks noChangeArrowheads="1"/>
          </p:cNvSpPr>
          <p:nvPr/>
        </p:nvSpPr>
        <p:spPr bwMode="auto">
          <a:xfrm>
            <a:off x="3661447" y="3787385"/>
            <a:ext cx="3001963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 dirty="0" err="1">
                <a:solidFill>
                  <a:srgbClr val="00CC00"/>
                </a:solidFill>
              </a:rPr>
              <a:t>Presente</a:t>
            </a:r>
            <a:r>
              <a:rPr lang="en-US" sz="1400" dirty="0">
                <a:solidFill>
                  <a:srgbClr val="00CC00"/>
                </a:solidFill>
              </a:rPr>
              <a:t> (1) </a:t>
            </a:r>
            <a:r>
              <a:rPr lang="en-US" sz="1400" dirty="0" err="1">
                <a:solidFill>
                  <a:srgbClr val="00CC00"/>
                </a:solidFill>
              </a:rPr>
              <a:t>na</a:t>
            </a:r>
            <a:r>
              <a:rPr lang="en-US" sz="1400" dirty="0">
                <a:solidFill>
                  <a:srgbClr val="00CC00"/>
                </a:solidFill>
              </a:rPr>
              <a:t> </a:t>
            </a:r>
            <a:r>
              <a:rPr lang="en-US" sz="1400" dirty="0" err="1">
                <a:solidFill>
                  <a:srgbClr val="00CC00"/>
                </a:solidFill>
              </a:rPr>
              <a:t>memória</a:t>
            </a:r>
            <a:r>
              <a:rPr lang="en-US" sz="1400" dirty="0">
                <a:solidFill>
                  <a:srgbClr val="00CC00"/>
                </a:solidFill>
              </a:rPr>
              <a:t> </a:t>
            </a:r>
            <a:r>
              <a:rPr lang="en-US" sz="1400" dirty="0" err="1">
                <a:solidFill>
                  <a:srgbClr val="00CC00"/>
                </a:solidFill>
              </a:rPr>
              <a:t>física</a:t>
            </a:r>
            <a:r>
              <a:rPr lang="en-US" sz="1400" dirty="0">
                <a:solidFill>
                  <a:srgbClr val="00CC00"/>
                </a:solidFill>
              </a:rPr>
              <a:t>,</a:t>
            </a:r>
          </a:p>
          <a:p>
            <a:pPr algn="r"/>
            <a:r>
              <a:rPr lang="en-US" sz="1400" dirty="0" err="1">
                <a:solidFill>
                  <a:srgbClr val="00CC00"/>
                </a:solidFill>
              </a:rPr>
              <a:t>índice</a:t>
            </a:r>
            <a:r>
              <a:rPr lang="en-US" sz="1400" dirty="0">
                <a:solidFill>
                  <a:srgbClr val="00CC00"/>
                </a:solidFill>
              </a:rPr>
              <a:t> 6 (110) da </a:t>
            </a:r>
            <a:r>
              <a:rPr lang="en-US" sz="1400" dirty="0" err="1">
                <a:solidFill>
                  <a:srgbClr val="00CC00"/>
                </a:solidFill>
              </a:rPr>
              <a:t>tabela</a:t>
            </a:r>
            <a:r>
              <a:rPr lang="en-US" sz="1400" dirty="0">
                <a:solidFill>
                  <a:srgbClr val="00CC00"/>
                </a:solidFill>
              </a:rPr>
              <a:t> de </a:t>
            </a:r>
            <a:r>
              <a:rPr lang="en-US" sz="1400" dirty="0" err="1">
                <a:solidFill>
                  <a:srgbClr val="00CC00"/>
                </a:solidFill>
              </a:rPr>
              <a:t>molduras</a:t>
            </a:r>
            <a:r>
              <a:rPr lang="en-US" sz="1400" dirty="0">
                <a:solidFill>
                  <a:srgbClr val="00CC00"/>
                </a:solidFill>
              </a:rPr>
              <a:t> de </a:t>
            </a:r>
            <a:r>
              <a:rPr lang="en-US" sz="1400" dirty="0" err="1">
                <a:solidFill>
                  <a:srgbClr val="00CC00"/>
                </a:solidFill>
              </a:rPr>
              <a:t>página</a:t>
            </a:r>
            <a:endParaRPr lang="pt-BR" sz="1400" dirty="0">
              <a:solidFill>
                <a:srgbClr val="00CC00"/>
              </a:solidFill>
            </a:endParaRPr>
          </a:p>
        </p:txBody>
      </p:sp>
      <p:sp>
        <p:nvSpPr>
          <p:cNvPr id="211989" name="Text Box 21"/>
          <p:cNvSpPr txBox="1">
            <a:spLocks noChangeArrowheads="1"/>
          </p:cNvSpPr>
          <p:nvPr/>
        </p:nvSpPr>
        <p:spPr bwMode="auto">
          <a:xfrm>
            <a:off x="6895926" y="800479"/>
            <a:ext cx="21371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dirty="0" err="1">
                <a:solidFill>
                  <a:srgbClr val="FF3300"/>
                </a:solidFill>
              </a:rPr>
              <a:t>Memória</a:t>
            </a:r>
            <a:r>
              <a:rPr lang="en-US" sz="1600" b="1" dirty="0">
                <a:solidFill>
                  <a:srgbClr val="FF3300"/>
                </a:solidFill>
              </a:rPr>
              <a:t> Virtual 64K</a:t>
            </a:r>
            <a:endParaRPr lang="pt-BR" sz="1600" b="1" dirty="0">
              <a:solidFill>
                <a:srgbClr val="FF3300"/>
              </a:solidFill>
            </a:endParaRPr>
          </a:p>
        </p:txBody>
      </p:sp>
      <p:sp>
        <p:nvSpPr>
          <p:cNvPr id="33" name="Rectangle 7">
            <a:extLst>
              <a:ext uri="{FF2B5EF4-FFF2-40B4-BE49-F238E27FC236}">
                <a16:creationId xmlns:a16="http://schemas.microsoft.com/office/drawing/2014/main" id="{BBA13AD0-8BB0-44D4-A514-0F84CBF61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8852" y="3091270"/>
            <a:ext cx="250507" cy="178981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B9A88B9B-BEC3-45D1-A848-E7121FE68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6626" y="3517972"/>
            <a:ext cx="262733" cy="579888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6">
            <a:extLst>
              <a:ext uri="{FF2B5EF4-FFF2-40B4-BE49-F238E27FC236}">
                <a16:creationId xmlns:a16="http://schemas.microsoft.com/office/drawing/2014/main" id="{3C39F593-7401-4086-AEA3-60D72177D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0482" y="3270251"/>
            <a:ext cx="608012" cy="252413"/>
          </a:xfrm>
          <a:prstGeom prst="rect">
            <a:avLst/>
          </a:prstGeom>
          <a:solidFill>
            <a:schemeClr val="bg2">
              <a:lumMod val="10000"/>
              <a:lumOff val="90000"/>
              <a:alpha val="45000"/>
            </a:schemeClr>
          </a:solidFill>
          <a:ln w="2857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6">
            <a:extLst>
              <a:ext uri="{FF2B5EF4-FFF2-40B4-BE49-F238E27FC236}">
                <a16:creationId xmlns:a16="http://schemas.microsoft.com/office/drawing/2014/main" id="{50D981D1-EE2F-4D5B-A772-2E85CB342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8576" y="3817936"/>
            <a:ext cx="608012" cy="833439"/>
          </a:xfrm>
          <a:prstGeom prst="rect">
            <a:avLst/>
          </a:prstGeom>
          <a:solidFill>
            <a:schemeClr val="bg2">
              <a:lumMod val="10000"/>
              <a:lumOff val="90000"/>
              <a:alpha val="45000"/>
            </a:schemeClr>
          </a:solidFill>
          <a:ln w="2857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830CEBD-E171-4E2F-A0F2-4EB1FCE90B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35924" y="1376450"/>
            <a:ext cx="2592050" cy="289848"/>
          </a:xfrm>
          <a:prstGeom prst="rect">
            <a:avLst/>
          </a:prstGeom>
        </p:spPr>
      </p:pic>
      <p:sp>
        <p:nvSpPr>
          <p:cNvPr id="30" name="Rectangle 14">
            <a:extLst>
              <a:ext uri="{FF2B5EF4-FFF2-40B4-BE49-F238E27FC236}">
                <a16:creationId xmlns:a16="http://schemas.microsoft.com/office/drawing/2014/main" id="{3BE64CB9-CE82-4337-8F8D-18D2FA208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5449" y="1421055"/>
            <a:ext cx="535188" cy="205756"/>
          </a:xfrm>
          <a:prstGeom prst="rect">
            <a:avLst/>
          </a:prstGeom>
          <a:solidFill>
            <a:srgbClr val="92D050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16">
            <a:extLst>
              <a:ext uri="{FF2B5EF4-FFF2-40B4-BE49-F238E27FC236}">
                <a16:creationId xmlns:a16="http://schemas.microsoft.com/office/drawing/2014/main" id="{945B0108-B567-4470-8450-8D78B77179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112" y="1431132"/>
            <a:ext cx="2047336" cy="205756"/>
          </a:xfrm>
          <a:prstGeom prst="rect">
            <a:avLst/>
          </a:prstGeom>
          <a:solidFill>
            <a:srgbClr val="FFFF00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orma Livre: Forma 11">
            <a:extLst>
              <a:ext uri="{FF2B5EF4-FFF2-40B4-BE49-F238E27FC236}">
                <a16:creationId xmlns:a16="http://schemas.microsoft.com/office/drawing/2014/main" id="{3D794391-BB47-4D57-BEC3-6E05C3AC4299}"/>
              </a:ext>
            </a:extLst>
          </p:cNvPr>
          <p:cNvSpPr/>
          <p:nvPr/>
        </p:nvSpPr>
        <p:spPr bwMode="auto">
          <a:xfrm>
            <a:off x="1952606" y="4867275"/>
            <a:ext cx="485794" cy="1276350"/>
          </a:xfrm>
          <a:custGeom>
            <a:avLst/>
            <a:gdLst>
              <a:gd name="connsiteX0" fmla="*/ 485794 w 485794"/>
              <a:gd name="connsiteY0" fmla="*/ 1276350 h 1276350"/>
              <a:gd name="connsiteX1" fmla="*/ 19 w 485794"/>
              <a:gd name="connsiteY1" fmla="*/ 381000 h 1276350"/>
              <a:gd name="connsiteX2" fmla="*/ 466744 w 485794"/>
              <a:gd name="connsiteY2" fmla="*/ 0 h 1276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5794" h="1276350">
                <a:moveTo>
                  <a:pt x="485794" y="1276350"/>
                </a:moveTo>
                <a:cubicBezTo>
                  <a:pt x="244494" y="935037"/>
                  <a:pt x="3194" y="593725"/>
                  <a:pt x="19" y="381000"/>
                </a:cubicBezTo>
                <a:cubicBezTo>
                  <a:pt x="-3156" y="168275"/>
                  <a:pt x="387369" y="63500"/>
                  <a:pt x="466744" y="0"/>
                </a:cubicBezTo>
              </a:path>
            </a:pathLst>
          </a:custGeom>
          <a:noFill/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Forma Livre: Forma 17">
            <a:extLst>
              <a:ext uri="{FF2B5EF4-FFF2-40B4-BE49-F238E27FC236}">
                <a16:creationId xmlns:a16="http://schemas.microsoft.com/office/drawing/2014/main" id="{6CABFCE2-75D9-4199-9698-3E1623B8D5C5}"/>
              </a:ext>
            </a:extLst>
          </p:cNvPr>
          <p:cNvSpPr/>
          <p:nvPr/>
        </p:nvSpPr>
        <p:spPr bwMode="auto">
          <a:xfrm>
            <a:off x="2617786" y="1692617"/>
            <a:ext cx="1350379" cy="2946058"/>
          </a:xfrm>
          <a:custGeom>
            <a:avLst/>
            <a:gdLst>
              <a:gd name="connsiteX0" fmla="*/ 1412340 w 1532406"/>
              <a:gd name="connsiteY0" fmla="*/ 2946058 h 2946058"/>
              <a:gd name="connsiteX1" fmla="*/ 1412340 w 1532406"/>
              <a:gd name="connsiteY1" fmla="*/ 545758 h 2946058"/>
              <a:gd name="connsiteX2" fmla="*/ 164565 w 1532406"/>
              <a:gd name="connsiteY2" fmla="*/ 69508 h 2946058"/>
              <a:gd name="connsiteX3" fmla="*/ 50265 w 1532406"/>
              <a:gd name="connsiteY3" fmla="*/ 12358 h 294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2406" h="2946058">
                <a:moveTo>
                  <a:pt x="1412340" y="2946058"/>
                </a:moveTo>
                <a:cubicBezTo>
                  <a:pt x="1516321" y="1985620"/>
                  <a:pt x="1620302" y="1025183"/>
                  <a:pt x="1412340" y="545758"/>
                </a:cubicBezTo>
                <a:cubicBezTo>
                  <a:pt x="1204378" y="66333"/>
                  <a:pt x="391578" y="158408"/>
                  <a:pt x="164565" y="69508"/>
                </a:cubicBezTo>
                <a:cubicBezTo>
                  <a:pt x="-62448" y="-19392"/>
                  <a:pt x="-6092" y="-3517"/>
                  <a:pt x="50265" y="12358"/>
                </a:cubicBezTo>
              </a:path>
            </a:pathLst>
          </a:cu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0" name="Conector de Seta Reta 19">
            <a:extLst>
              <a:ext uri="{FF2B5EF4-FFF2-40B4-BE49-F238E27FC236}">
                <a16:creationId xmlns:a16="http://schemas.microsoft.com/office/drawing/2014/main" id="{CE2E0992-52C9-4FFD-AB9F-7AD5EFBF84DB}"/>
              </a:ext>
            </a:extLst>
          </p:cNvPr>
          <p:cNvCxnSpPr>
            <a:cxnSpLocks/>
          </p:cNvCxnSpPr>
          <p:nvPr/>
        </p:nvCxnSpPr>
        <p:spPr bwMode="auto">
          <a:xfrm flipV="1">
            <a:off x="4438650" y="1692617"/>
            <a:ext cx="0" cy="4451008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Retângulo 21">
            <a:extLst>
              <a:ext uri="{FF2B5EF4-FFF2-40B4-BE49-F238E27FC236}">
                <a16:creationId xmlns:a16="http://schemas.microsoft.com/office/drawing/2014/main" id="{E32FCAAF-8380-4A81-88CE-DA05629D664C}"/>
              </a:ext>
            </a:extLst>
          </p:cNvPr>
          <p:cNvSpPr/>
          <p:nvPr/>
        </p:nvSpPr>
        <p:spPr bwMode="auto">
          <a:xfrm>
            <a:off x="3676652" y="4742655"/>
            <a:ext cx="386763" cy="188913"/>
          </a:xfrm>
          <a:prstGeom prst="rect">
            <a:avLst/>
          </a:prstGeom>
          <a:solidFill>
            <a:srgbClr val="92D050">
              <a:alpha val="30196"/>
            </a:srgbClr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pt-BR" sz="1200" i="0" dirty="0">
                <a:solidFill>
                  <a:schemeClr val="bg2"/>
                </a:solidFill>
              </a:rPr>
              <a:t>110</a:t>
            </a:r>
          </a:p>
        </p:txBody>
      </p:sp>
      <p:cxnSp>
        <p:nvCxnSpPr>
          <p:cNvPr id="24" name="Conector de Seta Reta 23">
            <a:extLst>
              <a:ext uri="{FF2B5EF4-FFF2-40B4-BE49-F238E27FC236}">
                <a16:creationId xmlns:a16="http://schemas.microsoft.com/office/drawing/2014/main" id="{4C353349-74B7-4597-8509-9491A174D1CB}"/>
              </a:ext>
            </a:extLst>
          </p:cNvPr>
          <p:cNvCxnSpPr>
            <a:cxnSpLocks/>
            <a:endCxn id="22" idx="1"/>
          </p:cNvCxnSpPr>
          <p:nvPr/>
        </p:nvCxnSpPr>
        <p:spPr bwMode="auto">
          <a:xfrm>
            <a:off x="3469359" y="4837112"/>
            <a:ext cx="207293" cy="0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8" name="Retângulo 37">
            <a:extLst>
              <a:ext uri="{FF2B5EF4-FFF2-40B4-BE49-F238E27FC236}">
                <a16:creationId xmlns:a16="http://schemas.microsoft.com/office/drawing/2014/main" id="{332A415F-7D2F-4172-AD24-5C6F2F5C8499}"/>
              </a:ext>
            </a:extLst>
          </p:cNvPr>
          <p:cNvSpPr/>
          <p:nvPr/>
        </p:nvSpPr>
        <p:spPr>
          <a:xfrm>
            <a:off x="4438650" y="5310385"/>
            <a:ext cx="182180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i="0" dirty="0">
                <a:solidFill>
                  <a:schemeClr val="bg2"/>
                </a:solidFill>
              </a:rPr>
              <a:t>Endereço do </a:t>
            </a:r>
            <a:r>
              <a:rPr lang="pt-BR" sz="1100" i="0" dirty="0" err="1">
                <a:solidFill>
                  <a:schemeClr val="bg2"/>
                </a:solidFill>
              </a:rPr>
              <a:t>caracter</a:t>
            </a:r>
            <a:r>
              <a:rPr lang="pt-BR" sz="1100" i="0" dirty="0">
                <a:solidFill>
                  <a:schemeClr val="bg2"/>
                </a:solidFill>
              </a:rPr>
              <a:t> na página (ECP) copiado da entrada para a saída</a:t>
            </a:r>
          </a:p>
        </p:txBody>
      </p:sp>
      <p:sp>
        <p:nvSpPr>
          <p:cNvPr id="55" name="Retângulo 54">
            <a:extLst>
              <a:ext uri="{FF2B5EF4-FFF2-40B4-BE49-F238E27FC236}">
                <a16:creationId xmlns:a16="http://schemas.microsoft.com/office/drawing/2014/main" id="{B1F4248F-A290-49E5-8749-5007305ACC2D}"/>
              </a:ext>
            </a:extLst>
          </p:cNvPr>
          <p:cNvSpPr/>
          <p:nvPr/>
        </p:nvSpPr>
        <p:spPr>
          <a:xfrm>
            <a:off x="2368518" y="5543461"/>
            <a:ext cx="159005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i="0" dirty="0">
                <a:solidFill>
                  <a:schemeClr val="bg2"/>
                </a:solidFill>
              </a:rPr>
              <a:t>Página Virtual = 2</a:t>
            </a:r>
          </a:p>
          <a:p>
            <a:r>
              <a:rPr lang="pt-BR" sz="1100" i="0" dirty="0">
                <a:solidFill>
                  <a:schemeClr val="bg2"/>
                </a:solidFill>
              </a:rPr>
              <a:t>é usada como índice na Tabela de Páginas</a:t>
            </a:r>
          </a:p>
        </p:txBody>
      </p:sp>
      <p:sp>
        <p:nvSpPr>
          <p:cNvPr id="56" name="Retângulo 55">
            <a:extLst>
              <a:ext uri="{FF2B5EF4-FFF2-40B4-BE49-F238E27FC236}">
                <a16:creationId xmlns:a16="http://schemas.microsoft.com/office/drawing/2014/main" id="{CCB642BD-3C69-4B3E-B85D-9968E1D40A2A}"/>
              </a:ext>
            </a:extLst>
          </p:cNvPr>
          <p:cNvSpPr/>
          <p:nvPr/>
        </p:nvSpPr>
        <p:spPr>
          <a:xfrm>
            <a:off x="4898559" y="6095516"/>
            <a:ext cx="81606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i="0" dirty="0">
                <a:solidFill>
                  <a:schemeClr val="bg2"/>
                </a:solidFill>
              </a:rPr>
              <a:t>Endereço virtual de entrada</a:t>
            </a:r>
          </a:p>
        </p:txBody>
      </p:sp>
      <p:sp>
        <p:nvSpPr>
          <p:cNvPr id="57" name="Retângulo 56">
            <a:extLst>
              <a:ext uri="{FF2B5EF4-FFF2-40B4-BE49-F238E27FC236}">
                <a16:creationId xmlns:a16="http://schemas.microsoft.com/office/drawing/2014/main" id="{06A4FF45-B9A9-496E-AE91-74EAB09506CD}"/>
              </a:ext>
            </a:extLst>
          </p:cNvPr>
          <p:cNvSpPr/>
          <p:nvPr/>
        </p:nvSpPr>
        <p:spPr>
          <a:xfrm>
            <a:off x="4804437" y="1362082"/>
            <a:ext cx="79467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i="0" dirty="0">
                <a:solidFill>
                  <a:schemeClr val="bg2"/>
                </a:solidFill>
              </a:rPr>
              <a:t>Endereço físico de saída</a:t>
            </a:r>
          </a:p>
        </p:txBody>
      </p:sp>
      <p:sp>
        <p:nvSpPr>
          <p:cNvPr id="39" name="Seta: para a Direita 38">
            <a:extLst>
              <a:ext uri="{FF2B5EF4-FFF2-40B4-BE49-F238E27FC236}">
                <a16:creationId xmlns:a16="http://schemas.microsoft.com/office/drawing/2014/main" id="{C2CC485B-189D-4DAE-8605-7DD4B6EC4926}"/>
              </a:ext>
            </a:extLst>
          </p:cNvPr>
          <p:cNvSpPr/>
          <p:nvPr/>
        </p:nvSpPr>
        <p:spPr bwMode="auto">
          <a:xfrm rot="16200000">
            <a:off x="3365022" y="6258540"/>
            <a:ext cx="230537" cy="659426"/>
          </a:xfrm>
          <a:prstGeom prst="rightArrow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0" name="Seta: para a Direita 59">
            <a:extLst>
              <a:ext uri="{FF2B5EF4-FFF2-40B4-BE49-F238E27FC236}">
                <a16:creationId xmlns:a16="http://schemas.microsoft.com/office/drawing/2014/main" id="{FCC75E50-CA6F-4FE7-AE71-380061617869}"/>
              </a:ext>
            </a:extLst>
          </p:cNvPr>
          <p:cNvSpPr/>
          <p:nvPr/>
        </p:nvSpPr>
        <p:spPr bwMode="auto">
          <a:xfrm rot="16200000">
            <a:off x="3355497" y="924540"/>
            <a:ext cx="230537" cy="659426"/>
          </a:xfrm>
          <a:prstGeom prst="rightArrow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Text Box 21">
            <a:extLst>
              <a:ext uri="{FF2B5EF4-FFF2-40B4-BE49-F238E27FC236}">
                <a16:creationId xmlns:a16="http://schemas.microsoft.com/office/drawing/2014/main" id="{6018A989-EBDE-4324-9E01-19A92E5597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1570" y="3100974"/>
            <a:ext cx="19527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dirty="0" err="1">
                <a:solidFill>
                  <a:srgbClr val="FF3300"/>
                </a:solidFill>
              </a:rPr>
              <a:t>Memória</a:t>
            </a:r>
            <a:r>
              <a:rPr lang="en-US" sz="1600" b="1" dirty="0">
                <a:solidFill>
                  <a:srgbClr val="FF3300"/>
                </a:solidFill>
              </a:rPr>
              <a:t> Real 32K</a:t>
            </a:r>
            <a:endParaRPr lang="pt-BR" sz="1600" b="1" dirty="0">
              <a:solidFill>
                <a:srgbClr val="FF3300"/>
              </a:solidFill>
            </a:endParaRPr>
          </a:p>
        </p:txBody>
      </p:sp>
      <p:sp>
        <p:nvSpPr>
          <p:cNvPr id="40" name="Retângulo 39">
            <a:extLst>
              <a:ext uri="{FF2B5EF4-FFF2-40B4-BE49-F238E27FC236}">
                <a16:creationId xmlns:a16="http://schemas.microsoft.com/office/drawing/2014/main" id="{E8C37EA1-3C9F-413D-8D2F-73E75468D0A3}"/>
              </a:ext>
            </a:extLst>
          </p:cNvPr>
          <p:cNvSpPr/>
          <p:nvPr/>
        </p:nvSpPr>
        <p:spPr bwMode="auto">
          <a:xfrm>
            <a:off x="2780637" y="1383890"/>
            <a:ext cx="2056862" cy="30333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ectangle 12">
            <a:extLst>
              <a:ext uri="{FF2B5EF4-FFF2-40B4-BE49-F238E27FC236}">
                <a16:creationId xmlns:a16="http://schemas.microsoft.com/office/drawing/2014/main" id="{80FA049F-427D-46D3-A6D2-60B0AB964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9473" y="4742657"/>
            <a:ext cx="214228" cy="169862"/>
          </a:xfrm>
          <a:prstGeom prst="rect">
            <a:avLst/>
          </a:prstGeom>
          <a:solidFill>
            <a:srgbClr val="FF3300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62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21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1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00"/>
                            </p:stCondLst>
                            <p:childTnLst>
                              <p:par>
                                <p:cTn id="93" presetID="18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4" dur="500" fill="hold"/>
                                        <p:tgtEl>
                                          <p:spTgt spid="21198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32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320"/>
                            </p:stCondLst>
                            <p:childTnLst>
                              <p:par>
                                <p:cTn id="100" presetID="18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211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211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211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211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500"/>
                            </p:stCondLst>
                            <p:childTnLst>
                              <p:par>
                                <p:cTn id="1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000"/>
                            </p:stCondLst>
                            <p:childTnLst>
                              <p:par>
                                <p:cTn id="1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211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211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211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211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8" grpId="0" animBg="1"/>
      <p:bldP spid="27" grpId="0" animBg="1"/>
      <p:bldP spid="28" grpId="0" animBg="1"/>
      <p:bldP spid="31" grpId="0" animBg="1"/>
      <p:bldP spid="211974" grpId="0" animBg="1"/>
      <p:bldP spid="211975" grpId="0" animBg="1"/>
      <p:bldP spid="211976" grpId="0" animBg="1"/>
      <p:bldP spid="211977" grpId="0"/>
      <p:bldP spid="211979" grpId="0" animBg="1"/>
      <p:bldP spid="211980" grpId="0" animBg="1"/>
      <p:bldP spid="211981" grpId="0"/>
      <p:bldP spid="211989" grpId="0"/>
      <p:bldP spid="211989" grpId="1"/>
      <p:bldP spid="33" grpId="0" animBg="1"/>
      <p:bldP spid="34" grpId="0" animBg="1"/>
      <p:bldP spid="36" grpId="0" animBg="1"/>
      <p:bldP spid="37" grpId="0" animBg="1"/>
      <p:bldP spid="30" grpId="0" animBg="1"/>
      <p:bldP spid="32" grpId="0" animBg="1"/>
      <p:bldP spid="12" grpId="0" animBg="1"/>
      <p:bldP spid="18" grpId="0" animBg="1"/>
      <p:bldP spid="22" grpId="0" animBg="1"/>
      <p:bldP spid="38" grpId="0"/>
      <p:bldP spid="55" grpId="0"/>
      <p:bldP spid="56" grpId="0"/>
      <p:bldP spid="57" grpId="0"/>
      <p:bldP spid="39" grpId="0" animBg="1"/>
      <p:bldP spid="60" grpId="0" animBg="1"/>
      <p:bldP spid="61" grpId="0"/>
      <p:bldP spid="61" grpId="1"/>
      <p:bldP spid="40" grpId="0" animBg="1"/>
      <p:bldP spid="6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/>
              <a:t>Entrada típica de uma tabela de páginas</a:t>
            </a:r>
          </a:p>
        </p:txBody>
      </p:sp>
      <p:pic>
        <p:nvPicPr>
          <p:cNvPr id="29699" name="Picture 7" descr="4_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38300" y="2119314"/>
            <a:ext cx="8915400" cy="261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Tópicos</a:t>
            </a:r>
            <a:endParaRPr lang="pt-BR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36600" y="1563688"/>
            <a:ext cx="11150600" cy="4367212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err="1">
                <a:solidFill>
                  <a:schemeClr val="bg2"/>
                </a:solidFill>
              </a:rPr>
              <a:t>Gerenciamento</a:t>
            </a:r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err="1">
                <a:solidFill>
                  <a:schemeClr val="bg2"/>
                </a:solidFill>
              </a:rPr>
              <a:t>básico</a:t>
            </a:r>
            <a:r>
              <a:rPr lang="en-US" dirty="0">
                <a:solidFill>
                  <a:schemeClr val="bg2"/>
                </a:solidFill>
              </a:rPr>
              <a:t> de </a:t>
            </a:r>
            <a:r>
              <a:rPr lang="en-US" dirty="0" err="1">
                <a:solidFill>
                  <a:schemeClr val="bg2"/>
                </a:solidFill>
              </a:rPr>
              <a:t>memória</a:t>
            </a:r>
            <a:endParaRPr lang="en-US" dirty="0">
              <a:solidFill>
                <a:schemeClr val="bg2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err="1">
                <a:solidFill>
                  <a:schemeClr val="bg2"/>
                </a:solidFill>
              </a:rPr>
              <a:t>Troca</a:t>
            </a:r>
            <a:r>
              <a:rPr lang="en-US" dirty="0">
                <a:solidFill>
                  <a:schemeClr val="bg2"/>
                </a:solidFill>
              </a:rPr>
              <a:t> de </a:t>
            </a:r>
            <a:r>
              <a:rPr lang="en-US" dirty="0" err="1">
                <a:solidFill>
                  <a:schemeClr val="bg2"/>
                </a:solidFill>
              </a:rPr>
              <a:t>processos</a:t>
            </a:r>
            <a:endParaRPr lang="en-US" dirty="0">
              <a:solidFill>
                <a:schemeClr val="bg2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err="1">
                <a:solidFill>
                  <a:schemeClr val="bg2"/>
                </a:solidFill>
              </a:rPr>
              <a:t>Memória</a:t>
            </a:r>
            <a:r>
              <a:rPr lang="en-US" dirty="0">
                <a:solidFill>
                  <a:schemeClr val="bg2"/>
                </a:solidFill>
              </a:rPr>
              <a:t> virtual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>
                <a:solidFill>
                  <a:schemeClr val="bg2"/>
                </a:solidFill>
              </a:rPr>
              <a:t>Paginação</a:t>
            </a:r>
            <a:endParaRPr lang="en-US" dirty="0">
              <a:solidFill>
                <a:schemeClr val="bg2"/>
              </a:solidFill>
            </a:endParaRPr>
          </a:p>
          <a:p>
            <a:r>
              <a:rPr lang="en-US" dirty="0" err="1"/>
              <a:t>Aceleração</a:t>
            </a:r>
            <a:r>
              <a:rPr lang="en-US" dirty="0"/>
              <a:t> da </a:t>
            </a:r>
            <a:r>
              <a:rPr lang="en-US" dirty="0" err="1"/>
              <a:t>paginação</a:t>
            </a:r>
            <a:endParaRPr lang="en-US" dirty="0"/>
          </a:p>
          <a:p>
            <a:r>
              <a:rPr lang="en-US" dirty="0" err="1"/>
              <a:t>Substituição</a:t>
            </a:r>
            <a:r>
              <a:rPr lang="en-US" dirty="0"/>
              <a:t> de </a:t>
            </a:r>
            <a:r>
              <a:rPr lang="en-US" dirty="0" err="1"/>
              <a:t>páginas</a:t>
            </a:r>
            <a:endParaRPr lang="en-US" dirty="0"/>
          </a:p>
          <a:p>
            <a:r>
              <a:rPr lang="en-US" dirty="0" err="1"/>
              <a:t>Segmentação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7336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err="1"/>
              <a:t>Paginação</a:t>
            </a:r>
            <a:r>
              <a:rPr lang="en-US" sz="3200" dirty="0"/>
              <a:t>: TLB – Translation Lookaside Buffer</a:t>
            </a:r>
          </a:p>
        </p:txBody>
      </p:sp>
      <p:sp>
        <p:nvSpPr>
          <p:cNvPr id="3277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16619" y="3740312"/>
            <a:ext cx="2964490" cy="2531447"/>
          </a:xfrm>
        </p:spPr>
        <p:txBody>
          <a:bodyPr/>
          <a:lstStyle/>
          <a:p>
            <a:r>
              <a:rPr lang="pt-BR" sz="2000" dirty="0">
                <a:solidFill>
                  <a:schemeClr val="bg2"/>
                </a:solidFill>
                <a:latin typeface="Arial Narrow" panose="020B0606020202030204" pitchFamily="34" charset="0"/>
              </a:rPr>
              <a:t>Funciona como uma </a:t>
            </a:r>
            <a:r>
              <a:rPr lang="pt-BR" sz="2000" i="1" dirty="0">
                <a:solidFill>
                  <a:schemeClr val="bg2"/>
                </a:solidFill>
                <a:latin typeface="Arial Narrow" panose="020B0606020202030204" pitchFamily="34" charset="0"/>
              </a:rPr>
              <a:t>cache</a:t>
            </a:r>
            <a:r>
              <a:rPr lang="pt-BR" sz="2000" dirty="0">
                <a:solidFill>
                  <a:schemeClr val="bg2"/>
                </a:solidFill>
                <a:latin typeface="Arial Narrow" panose="020B0606020202030204" pitchFamily="34" charset="0"/>
              </a:rPr>
              <a:t> que guarda as informações mais recentes da Tabela de Páginas</a:t>
            </a:r>
          </a:p>
          <a:p>
            <a:r>
              <a:rPr lang="en-US" sz="2000" dirty="0" err="1">
                <a:solidFill>
                  <a:schemeClr val="bg2"/>
                </a:solidFill>
                <a:latin typeface="Arial Narrow" panose="020B0606020202030204" pitchFamily="34" charset="0"/>
              </a:rPr>
              <a:t>Implementado</a:t>
            </a:r>
            <a:r>
              <a:rPr lang="en-US" sz="2000" dirty="0">
                <a:solidFill>
                  <a:schemeClr val="bg2"/>
                </a:solidFill>
                <a:latin typeface="Arial Narrow" panose="020B0606020202030204" pitchFamily="34" charset="0"/>
              </a:rPr>
              <a:t> com </a:t>
            </a:r>
            <a:r>
              <a:rPr lang="en-US" sz="2000" dirty="0" err="1">
                <a:solidFill>
                  <a:schemeClr val="bg2"/>
                </a:solidFill>
                <a:latin typeface="Arial Narrow" panose="020B0606020202030204" pitchFamily="34" charset="0"/>
              </a:rPr>
              <a:t>Memórias</a:t>
            </a:r>
            <a:r>
              <a:rPr lang="en-US" sz="2000" dirty="0">
                <a:solidFill>
                  <a:schemeClr val="bg2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bg2"/>
                </a:solidFill>
                <a:latin typeface="Arial Narrow" panose="020B0606020202030204" pitchFamily="34" charset="0"/>
              </a:rPr>
              <a:t>Associativas</a:t>
            </a:r>
            <a:endParaRPr lang="en-US" sz="2000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5" name="Tabela 25">
            <a:extLst>
              <a:ext uri="{FF2B5EF4-FFF2-40B4-BE49-F238E27FC236}">
                <a16:creationId xmlns:a16="http://schemas.microsoft.com/office/drawing/2014/main" id="{8C484BFF-A03F-46C4-B993-1CB0BCB33B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280092"/>
              </p:ext>
            </p:extLst>
          </p:nvPr>
        </p:nvGraphicFramePr>
        <p:xfrm>
          <a:off x="5675353" y="923435"/>
          <a:ext cx="3438525" cy="5627432"/>
        </p:xfrm>
        <a:graphic>
          <a:graphicData uri="http://schemas.openxmlformats.org/drawingml/2006/table">
            <a:tbl>
              <a:tblPr firstRow="1" bandRow="1"/>
              <a:tblGrid>
                <a:gridCol w="1104900">
                  <a:extLst>
                    <a:ext uri="{9D8B030D-6E8A-4147-A177-3AD203B41FA5}">
                      <a16:colId xmlns:a16="http://schemas.microsoft.com/office/drawing/2014/main" val="1864566692"/>
                    </a:ext>
                  </a:extLst>
                </a:gridCol>
                <a:gridCol w="1171575">
                  <a:extLst>
                    <a:ext uri="{9D8B030D-6E8A-4147-A177-3AD203B41FA5}">
                      <a16:colId xmlns:a16="http://schemas.microsoft.com/office/drawing/2014/main" val="4224462579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val="435691017"/>
                    </a:ext>
                  </a:extLst>
                </a:gridCol>
              </a:tblGrid>
              <a:tr h="356117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Página Virtual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70C0"/>
                          </a:solidFill>
                        </a:rPr>
                        <a:t>Presente/</a:t>
                      </a:r>
                      <a:br>
                        <a:rPr lang="pt-BR" dirty="0">
                          <a:solidFill>
                            <a:srgbClr val="0070C0"/>
                          </a:solidFill>
                        </a:rPr>
                      </a:br>
                      <a:r>
                        <a:rPr lang="pt-BR" dirty="0">
                          <a:solidFill>
                            <a:srgbClr val="0070C0"/>
                          </a:solidFill>
                        </a:rPr>
                        <a:t>Ausente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Moldura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5485283"/>
                  </a:ext>
                </a:extLst>
              </a:tr>
              <a:tr h="623419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140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31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6511742"/>
                  </a:ext>
                </a:extLst>
              </a:tr>
              <a:tr h="623419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38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7669724"/>
                  </a:ext>
                </a:extLst>
              </a:tr>
              <a:tr h="623419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130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70C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29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4117037"/>
                  </a:ext>
                </a:extLst>
              </a:tr>
              <a:tr h="623419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129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62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1250697"/>
                  </a:ext>
                </a:extLst>
              </a:tr>
              <a:tr h="623419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70C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1702962"/>
                  </a:ext>
                </a:extLst>
              </a:tr>
              <a:tr h="623419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45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5204907"/>
                  </a:ext>
                </a:extLst>
              </a:tr>
              <a:tr h="623419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860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7324680"/>
                  </a:ext>
                </a:extLst>
              </a:tr>
              <a:tr h="623419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861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75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6144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5083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5">
            <a:extLst>
              <a:ext uri="{FF2B5EF4-FFF2-40B4-BE49-F238E27FC236}">
                <a16:creationId xmlns:a16="http://schemas.microsoft.com/office/drawing/2014/main" id="{44D48136-EDE5-4804-90DE-07AF257F6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683" y="6314797"/>
            <a:ext cx="3617063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i="0" u="sng" dirty="0">
                <a:latin typeface="+mn-lt"/>
              </a:rPr>
              <a:t>A linguagem que a CPU entende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CB709D3A-BDB7-47AD-AD3F-1A97C5EAC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031" y="880297"/>
            <a:ext cx="4302163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buNone/>
            </a:pPr>
            <a:r>
              <a:rPr lang="pt-BR" altLang="en-US" i="0" dirty="0">
                <a:solidFill>
                  <a:srgbClr val="00007F"/>
                </a:solidFill>
                <a:latin typeface="+mj-lt"/>
              </a:rPr>
              <a:t>Níveis de abstração das linguagens</a:t>
            </a:r>
          </a:p>
        </p:txBody>
      </p:sp>
      <p:sp>
        <p:nvSpPr>
          <p:cNvPr id="31750" name="Rectangle 2">
            <a:extLst>
              <a:ext uri="{FF2B5EF4-FFF2-40B4-BE49-F238E27FC236}">
                <a16:creationId xmlns:a16="http://schemas.microsoft.com/office/drawing/2014/main" id="{0464E4F3-B007-4986-B804-B9DE44C60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5876" y="4648202"/>
            <a:ext cx="5249452" cy="205740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1751" name="Rectangle 4">
            <a:extLst>
              <a:ext uri="{FF2B5EF4-FFF2-40B4-BE49-F238E27FC236}">
                <a16:creationId xmlns:a16="http://schemas.microsoft.com/office/drawing/2014/main" id="{9B6F5153-D0F4-4FFE-ADF7-ABB26A834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979" y="1583722"/>
            <a:ext cx="3655868" cy="182880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1752" name="Rectangle 5">
            <a:extLst>
              <a:ext uri="{FF2B5EF4-FFF2-40B4-BE49-F238E27FC236}">
                <a16:creationId xmlns:a16="http://schemas.microsoft.com/office/drawing/2014/main" id="{C9DD872A-B9D8-4031-80E8-92435D6BB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9931" y="1636109"/>
            <a:ext cx="2058256" cy="1754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i="0" dirty="0">
                <a:solidFill>
                  <a:schemeClr val="bg2"/>
                </a:solidFill>
                <a:latin typeface="Arial" panose="020B0604020202020204" pitchFamily="34" charset="0"/>
              </a:rPr>
              <a:t>swap(</a:t>
            </a:r>
            <a:r>
              <a:rPr lang="pt-BR" altLang="en-US" sz="1800" i="0" dirty="0" err="1">
                <a:solidFill>
                  <a:schemeClr val="bg2"/>
                </a:solidFill>
                <a:latin typeface="Arial" panose="020B0604020202020204" pitchFamily="34" charset="0"/>
              </a:rPr>
              <a:t>int</a:t>
            </a:r>
            <a:r>
              <a:rPr lang="pt-BR" altLang="en-US" sz="1800" i="0" dirty="0">
                <a:solidFill>
                  <a:schemeClr val="bg2"/>
                </a:solidFill>
                <a:latin typeface="Arial" panose="020B0604020202020204" pitchFamily="34" charset="0"/>
              </a:rPr>
              <a:t> v[], </a:t>
            </a:r>
            <a:r>
              <a:rPr lang="pt-BR" altLang="en-US" sz="1800" i="0" dirty="0" err="1">
                <a:solidFill>
                  <a:schemeClr val="bg2"/>
                </a:solidFill>
                <a:latin typeface="Arial" panose="020B0604020202020204" pitchFamily="34" charset="0"/>
              </a:rPr>
              <a:t>int</a:t>
            </a:r>
            <a:r>
              <a:rPr lang="pt-BR" altLang="en-US" sz="1800" i="0" dirty="0">
                <a:solidFill>
                  <a:schemeClr val="bg2"/>
                </a:solidFill>
                <a:latin typeface="Arial" panose="020B0604020202020204" pitchFamily="34" charset="0"/>
              </a:rPr>
              <a:t> k){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i="0" dirty="0">
                <a:solidFill>
                  <a:schemeClr val="bg2"/>
                </a:solidFill>
                <a:latin typeface="Arial" panose="020B0604020202020204" pitchFamily="34" charset="0"/>
              </a:rPr>
              <a:t>   </a:t>
            </a:r>
            <a:r>
              <a:rPr lang="pt-BR" altLang="en-US" sz="1800" i="0" dirty="0" err="1">
                <a:solidFill>
                  <a:schemeClr val="bg2"/>
                </a:solidFill>
                <a:latin typeface="Arial" panose="020B0604020202020204" pitchFamily="34" charset="0"/>
              </a:rPr>
              <a:t>int</a:t>
            </a:r>
            <a:r>
              <a:rPr lang="pt-BR" altLang="en-US" sz="1800" i="0" dirty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r>
              <a:rPr lang="pt-BR" altLang="en-US" sz="1800" i="0" dirty="0" err="1">
                <a:solidFill>
                  <a:schemeClr val="bg2"/>
                </a:solidFill>
                <a:latin typeface="Arial" panose="020B0604020202020204" pitchFamily="34" charset="0"/>
              </a:rPr>
              <a:t>temp</a:t>
            </a:r>
            <a:r>
              <a:rPr lang="pt-BR" altLang="en-US" sz="1800" i="0" dirty="0">
                <a:solidFill>
                  <a:schemeClr val="bg2"/>
                </a:solidFill>
                <a:latin typeface="Arial" panose="020B0604020202020204" pitchFamily="34" charset="0"/>
              </a:rPr>
              <a:t>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i="0" dirty="0">
                <a:solidFill>
                  <a:schemeClr val="bg2"/>
                </a:solidFill>
                <a:latin typeface="Arial" panose="020B0604020202020204" pitchFamily="34" charset="0"/>
              </a:rPr>
              <a:t>   </a:t>
            </a:r>
            <a:r>
              <a:rPr lang="pt-BR" altLang="en-US" sz="1800" i="0" dirty="0" err="1">
                <a:solidFill>
                  <a:schemeClr val="bg2"/>
                </a:solidFill>
                <a:latin typeface="Arial" panose="020B0604020202020204" pitchFamily="34" charset="0"/>
              </a:rPr>
              <a:t>temp</a:t>
            </a:r>
            <a:r>
              <a:rPr lang="pt-BR" altLang="en-US" sz="1800" i="0" dirty="0">
                <a:solidFill>
                  <a:schemeClr val="bg2"/>
                </a:solidFill>
                <a:latin typeface="Arial" panose="020B0604020202020204" pitchFamily="34" charset="0"/>
              </a:rPr>
              <a:t> = v[k];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i="0" dirty="0">
                <a:solidFill>
                  <a:schemeClr val="bg2"/>
                </a:solidFill>
                <a:latin typeface="Arial" panose="020B0604020202020204" pitchFamily="34" charset="0"/>
              </a:rPr>
              <a:t>   v[k] = v[k+1];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i="0" dirty="0">
                <a:solidFill>
                  <a:schemeClr val="bg2"/>
                </a:solidFill>
                <a:latin typeface="Arial" panose="020B0604020202020204" pitchFamily="34" charset="0"/>
              </a:rPr>
              <a:t>   v[k+1] = </a:t>
            </a:r>
            <a:r>
              <a:rPr lang="pt-BR" altLang="en-US" sz="1800" i="0" dirty="0" err="1">
                <a:solidFill>
                  <a:schemeClr val="bg2"/>
                </a:solidFill>
                <a:latin typeface="Arial" panose="020B0604020202020204" pitchFamily="34" charset="0"/>
              </a:rPr>
              <a:t>temp</a:t>
            </a:r>
            <a:r>
              <a:rPr lang="pt-BR" altLang="en-US" sz="1800" i="0" dirty="0">
                <a:solidFill>
                  <a:schemeClr val="bg2"/>
                </a:solidFill>
                <a:latin typeface="Arial" panose="020B0604020202020204" pitchFamily="34" charset="0"/>
              </a:rPr>
              <a:t>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i="0" dirty="0">
                <a:solidFill>
                  <a:schemeClr val="bg2"/>
                </a:solidFill>
                <a:latin typeface="Arial" panose="020B0604020202020204" pitchFamily="34" charset="0"/>
              </a:rPr>
              <a:t>   }</a:t>
            </a:r>
          </a:p>
        </p:txBody>
      </p:sp>
      <p:sp>
        <p:nvSpPr>
          <p:cNvPr id="31753" name="Rectangle 6">
            <a:extLst>
              <a:ext uri="{FF2B5EF4-FFF2-40B4-BE49-F238E27FC236}">
                <a16:creationId xmlns:a16="http://schemas.microsoft.com/office/drawing/2014/main" id="{F524F384-2EB2-44F9-B647-9BE9EEA08D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8300" y="4702177"/>
            <a:ext cx="5226017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i="0">
                <a:solidFill>
                  <a:schemeClr val="bg2"/>
                </a:solidFill>
                <a:latin typeface="Arial" panose="020B0604020202020204" pitchFamily="34" charset="0"/>
              </a:rPr>
              <a:t>00000000101000010000000000011000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i="0">
                <a:solidFill>
                  <a:schemeClr val="bg2"/>
                </a:solidFill>
                <a:latin typeface="Arial" panose="020B0604020202020204" pitchFamily="34" charset="0"/>
              </a:rPr>
              <a:t>00000000100011100001100000100001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i="0">
                <a:solidFill>
                  <a:schemeClr val="bg2"/>
                </a:solidFill>
                <a:latin typeface="Arial" panose="020B0604020202020204" pitchFamily="34" charset="0"/>
              </a:rPr>
              <a:t>10001100011000100000000000000000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i="0">
                <a:solidFill>
                  <a:schemeClr val="bg2"/>
                </a:solidFill>
                <a:latin typeface="Arial" panose="020B0604020202020204" pitchFamily="34" charset="0"/>
              </a:rPr>
              <a:t>10001100111100100000000000000100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i="0">
                <a:solidFill>
                  <a:schemeClr val="bg2"/>
                </a:solidFill>
                <a:latin typeface="Arial" panose="020B0604020202020204" pitchFamily="34" charset="0"/>
              </a:rPr>
              <a:t>10101100111100100000000000000000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i="0">
                <a:solidFill>
                  <a:schemeClr val="bg2"/>
                </a:solidFill>
                <a:latin typeface="Arial" panose="020B0604020202020204" pitchFamily="34" charset="0"/>
              </a:rPr>
              <a:t>10101100011000100000000000000100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i="0">
                <a:solidFill>
                  <a:schemeClr val="bg2"/>
                </a:solidFill>
                <a:latin typeface="Arial" panose="020B0604020202020204" pitchFamily="34" charset="0"/>
              </a:rPr>
              <a:t>00000011111000000000000000001000</a:t>
            </a:r>
          </a:p>
        </p:txBody>
      </p:sp>
      <p:sp>
        <p:nvSpPr>
          <p:cNvPr id="31754" name="AutoShape 7">
            <a:extLst>
              <a:ext uri="{FF2B5EF4-FFF2-40B4-BE49-F238E27FC236}">
                <a16:creationId xmlns:a16="http://schemas.microsoft.com/office/drawing/2014/main" id="{1A5D0D57-661A-49D7-9FFF-5731B11213A5}"/>
              </a:ext>
            </a:extLst>
          </p:cNvPr>
          <p:cNvSpPr>
            <a:spLocks noChangeArrowheads="1"/>
          </p:cNvSpPr>
          <p:nvPr/>
        </p:nvSpPr>
        <p:spPr bwMode="auto">
          <a:xfrm rot="19920000">
            <a:off x="5117690" y="2563553"/>
            <a:ext cx="1226434" cy="444500"/>
          </a:xfrm>
          <a:prstGeom prst="leftArrow">
            <a:avLst>
              <a:gd name="adj1" fmla="val 50000"/>
              <a:gd name="adj2" fmla="val 112132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1755" name="AutoShape 8">
            <a:extLst>
              <a:ext uri="{FF2B5EF4-FFF2-40B4-BE49-F238E27FC236}">
                <a16:creationId xmlns:a16="http://schemas.microsoft.com/office/drawing/2014/main" id="{B046909A-806F-445B-A876-9BEC0951B2AF}"/>
              </a:ext>
            </a:extLst>
          </p:cNvPr>
          <p:cNvSpPr>
            <a:spLocks noChangeArrowheads="1"/>
          </p:cNvSpPr>
          <p:nvPr/>
        </p:nvSpPr>
        <p:spPr bwMode="auto">
          <a:xfrm rot="2280000">
            <a:off x="4386842" y="5272475"/>
            <a:ext cx="921779" cy="368300"/>
          </a:xfrm>
          <a:prstGeom prst="rightArrow">
            <a:avLst>
              <a:gd name="adj1" fmla="val 50000"/>
              <a:gd name="adj2" fmla="val 71216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1756" name="Rectangle 9">
            <a:extLst>
              <a:ext uri="{FF2B5EF4-FFF2-40B4-BE49-F238E27FC236}">
                <a16:creationId xmlns:a16="http://schemas.microsoft.com/office/drawing/2014/main" id="{336E8BC0-2A35-444E-8EC1-6560117C3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9774" y="1255109"/>
            <a:ext cx="200760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b="1">
                <a:solidFill>
                  <a:srgbClr val="800000"/>
                </a:solidFill>
                <a:latin typeface="Arial" panose="020B0604020202020204" pitchFamily="34" charset="0"/>
              </a:rPr>
              <a:t>Linguagem C</a:t>
            </a:r>
          </a:p>
        </p:txBody>
      </p:sp>
      <p:grpSp>
        <p:nvGrpSpPr>
          <p:cNvPr id="31757" name="Group 10">
            <a:extLst>
              <a:ext uri="{FF2B5EF4-FFF2-40B4-BE49-F238E27FC236}">
                <a16:creationId xmlns:a16="http://schemas.microsoft.com/office/drawing/2014/main" id="{E60ADFE8-041E-4A03-B0E3-E260BEB745E7}"/>
              </a:ext>
            </a:extLst>
          </p:cNvPr>
          <p:cNvGrpSpPr>
            <a:grpSpLocks/>
          </p:cNvGrpSpPr>
          <p:nvPr/>
        </p:nvGrpSpPr>
        <p:grpSpPr bwMode="auto">
          <a:xfrm>
            <a:off x="1245047" y="2169509"/>
            <a:ext cx="3562128" cy="2767013"/>
            <a:chOff x="912" y="1569"/>
            <a:chExt cx="1824" cy="1743"/>
          </a:xfrm>
        </p:grpSpPr>
        <p:sp>
          <p:nvSpPr>
            <p:cNvPr id="31760" name="Rectangle 11">
              <a:extLst>
                <a:ext uri="{FF2B5EF4-FFF2-40B4-BE49-F238E27FC236}">
                  <a16:creationId xmlns:a16="http://schemas.microsoft.com/office/drawing/2014/main" id="{832B80B4-4EFE-479F-AA98-1A3DC69307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1824"/>
              <a:ext cx="1824" cy="1488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outerShdw dist="107763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1761" name="Rectangle 12">
              <a:extLst>
                <a:ext uri="{FF2B5EF4-FFF2-40B4-BE49-F238E27FC236}">
                  <a16:creationId xmlns:a16="http://schemas.microsoft.com/office/drawing/2014/main" id="{0E413A2D-5BE0-4B94-A791-1DFD34B89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8" y="1857"/>
              <a:ext cx="1437" cy="1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800" i="0">
                  <a:solidFill>
                    <a:schemeClr val="bg2"/>
                  </a:solidFill>
                  <a:latin typeface="Arial" panose="020B0604020202020204" pitchFamily="34" charset="0"/>
                </a:rPr>
                <a:t>swap: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800" i="0">
                  <a:solidFill>
                    <a:schemeClr val="bg2"/>
                  </a:solidFill>
                  <a:latin typeface="Arial" panose="020B0604020202020204" pitchFamily="34" charset="0"/>
                </a:rPr>
                <a:t>          muli $2, $5, 4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800" i="0">
                  <a:solidFill>
                    <a:schemeClr val="bg2"/>
                  </a:solidFill>
                  <a:latin typeface="Arial" panose="020B0604020202020204" pitchFamily="34" charset="0"/>
                </a:rPr>
                <a:t>          add $2, $4, $2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800" i="0">
                  <a:solidFill>
                    <a:schemeClr val="bg2"/>
                  </a:solidFill>
                  <a:latin typeface="Arial" panose="020B0604020202020204" pitchFamily="34" charset="0"/>
                </a:rPr>
                <a:t>          lw $15, 0($2)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800" i="0">
                  <a:solidFill>
                    <a:schemeClr val="bg2"/>
                  </a:solidFill>
                  <a:latin typeface="Arial" panose="020B0604020202020204" pitchFamily="34" charset="0"/>
                </a:rPr>
                <a:t>          lw $16, 4($2)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800" i="0">
                  <a:solidFill>
                    <a:schemeClr val="bg2"/>
                  </a:solidFill>
                  <a:latin typeface="Arial" panose="020B0604020202020204" pitchFamily="34" charset="0"/>
                </a:rPr>
                <a:t>          sw $16, 0($2)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800" i="0">
                  <a:solidFill>
                    <a:schemeClr val="bg2"/>
                  </a:solidFill>
                  <a:latin typeface="Arial" panose="020B0604020202020204" pitchFamily="34" charset="0"/>
                </a:rPr>
                <a:t>          sw $15, 4($2)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800" i="0">
                  <a:solidFill>
                    <a:schemeClr val="bg2"/>
                  </a:solidFill>
                  <a:latin typeface="Arial" panose="020B0604020202020204" pitchFamily="34" charset="0"/>
                </a:rPr>
                <a:t>          jr $31</a:t>
              </a:r>
            </a:p>
          </p:txBody>
        </p:sp>
        <p:sp>
          <p:nvSpPr>
            <p:cNvPr id="31762" name="Rectangle 13">
              <a:extLst>
                <a:ext uri="{FF2B5EF4-FFF2-40B4-BE49-F238E27FC236}">
                  <a16:creationId xmlns:a16="http://schemas.microsoft.com/office/drawing/2014/main" id="{0A9254E4-6747-4CAD-BD40-83C4129A3C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6" y="1569"/>
              <a:ext cx="16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800" b="1">
                  <a:solidFill>
                    <a:srgbClr val="800000"/>
                  </a:solidFill>
                  <a:latin typeface="Arial" panose="020B0604020202020204" pitchFamily="34" charset="0"/>
                </a:rPr>
                <a:t>Linguagem Assembly</a:t>
              </a:r>
            </a:p>
          </p:txBody>
        </p:sp>
      </p:grpSp>
      <p:sp>
        <p:nvSpPr>
          <p:cNvPr id="31758" name="Rectangle 14">
            <a:extLst>
              <a:ext uri="{FF2B5EF4-FFF2-40B4-BE49-F238E27FC236}">
                <a16:creationId xmlns:a16="http://schemas.microsoft.com/office/drawing/2014/main" id="{74B3564E-C864-45DD-A9E4-D8C959FA4E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2650" y="4275870"/>
            <a:ext cx="4931126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b="1" dirty="0">
                <a:solidFill>
                  <a:srgbClr val="800000"/>
                </a:solidFill>
                <a:latin typeface="Arial" panose="020B0604020202020204" pitchFamily="34" charset="0"/>
              </a:rPr>
              <a:t>Linguagem de Máquina: Código executável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144AA42-7B5A-47C5-845D-E1EAB9D38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/>
              <a:t>Compilação</a:t>
            </a:r>
            <a:endParaRPr lang="pt-BR" dirty="0"/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id="{EA57909B-ECB6-4CC3-8746-F91ED8EDB0F5}"/>
              </a:ext>
            </a:extLst>
          </p:cNvPr>
          <p:cNvSpPr txBox="1">
            <a:spLocks/>
          </p:cNvSpPr>
          <p:nvPr/>
        </p:nvSpPr>
        <p:spPr bwMode="auto">
          <a:xfrm>
            <a:off x="5083194" y="1851577"/>
            <a:ext cx="1633862" cy="476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r>
              <a:rPr lang="pt-BR" sz="2000" i="0" kern="0"/>
              <a:t>Compilação</a:t>
            </a:r>
            <a:endParaRPr lang="pt-BR" sz="2000" i="0" kern="0" dirty="0"/>
          </a:p>
        </p:txBody>
      </p:sp>
      <p:sp>
        <p:nvSpPr>
          <p:cNvPr id="21" name="Título 1">
            <a:extLst>
              <a:ext uri="{FF2B5EF4-FFF2-40B4-BE49-F238E27FC236}">
                <a16:creationId xmlns:a16="http://schemas.microsoft.com/office/drawing/2014/main" id="{415CB160-D995-415B-8AC8-D4C05176C875}"/>
              </a:ext>
            </a:extLst>
          </p:cNvPr>
          <p:cNvSpPr txBox="1">
            <a:spLocks/>
          </p:cNvSpPr>
          <p:nvPr/>
        </p:nvSpPr>
        <p:spPr bwMode="auto">
          <a:xfrm>
            <a:off x="3449332" y="5409304"/>
            <a:ext cx="1633862" cy="476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r>
              <a:rPr lang="pt-BR" sz="2000" i="0" kern="0" dirty="0"/>
              <a:t>Montagem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err="1"/>
              <a:t>Paginação</a:t>
            </a:r>
            <a:r>
              <a:rPr lang="en-US" sz="3200" dirty="0"/>
              <a:t>: TLB – Translation Lookaside Buffer</a:t>
            </a:r>
          </a:p>
        </p:txBody>
      </p:sp>
      <p:sp>
        <p:nvSpPr>
          <p:cNvPr id="3277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16619" y="3740312"/>
            <a:ext cx="2964490" cy="2531447"/>
          </a:xfrm>
        </p:spPr>
        <p:txBody>
          <a:bodyPr/>
          <a:lstStyle/>
          <a:p>
            <a:r>
              <a:rPr lang="pt-BR" sz="2000" dirty="0">
                <a:solidFill>
                  <a:schemeClr val="bg2"/>
                </a:solidFill>
                <a:latin typeface="Arial Narrow" panose="020B0606020202030204" pitchFamily="34" charset="0"/>
              </a:rPr>
              <a:t>Funciona como uma </a:t>
            </a:r>
            <a:r>
              <a:rPr lang="pt-BR" sz="2000" i="1" dirty="0">
                <a:solidFill>
                  <a:schemeClr val="bg2"/>
                </a:solidFill>
                <a:latin typeface="Arial Narrow" panose="020B0606020202030204" pitchFamily="34" charset="0"/>
              </a:rPr>
              <a:t>cache</a:t>
            </a:r>
            <a:r>
              <a:rPr lang="pt-BR" sz="2000" dirty="0">
                <a:solidFill>
                  <a:schemeClr val="bg2"/>
                </a:solidFill>
                <a:latin typeface="Arial Narrow" panose="020B0606020202030204" pitchFamily="34" charset="0"/>
              </a:rPr>
              <a:t> que guarda as informações mais recentes da Tabela de Páginas</a:t>
            </a:r>
          </a:p>
          <a:p>
            <a:r>
              <a:rPr lang="en-US" sz="2000" dirty="0" err="1">
                <a:solidFill>
                  <a:schemeClr val="bg2"/>
                </a:solidFill>
                <a:latin typeface="Arial Narrow" panose="020B0606020202030204" pitchFamily="34" charset="0"/>
              </a:rPr>
              <a:t>Implementado</a:t>
            </a:r>
            <a:r>
              <a:rPr lang="en-US" sz="2000" dirty="0">
                <a:solidFill>
                  <a:schemeClr val="bg2"/>
                </a:solidFill>
                <a:latin typeface="Arial Narrow" panose="020B0606020202030204" pitchFamily="34" charset="0"/>
              </a:rPr>
              <a:t> com </a:t>
            </a:r>
            <a:r>
              <a:rPr lang="en-US" sz="2000" dirty="0" err="1">
                <a:solidFill>
                  <a:schemeClr val="bg2"/>
                </a:solidFill>
                <a:latin typeface="Arial Narrow" panose="020B0606020202030204" pitchFamily="34" charset="0"/>
              </a:rPr>
              <a:t>Memórias</a:t>
            </a:r>
            <a:r>
              <a:rPr lang="en-US" sz="2000" dirty="0">
                <a:solidFill>
                  <a:schemeClr val="bg2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bg2"/>
                </a:solidFill>
                <a:latin typeface="Arial Narrow" panose="020B0606020202030204" pitchFamily="34" charset="0"/>
              </a:rPr>
              <a:t>Associativas</a:t>
            </a:r>
            <a:endParaRPr lang="en-US" sz="2000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5" name="Tabela 25">
            <a:extLst>
              <a:ext uri="{FF2B5EF4-FFF2-40B4-BE49-F238E27FC236}">
                <a16:creationId xmlns:a16="http://schemas.microsoft.com/office/drawing/2014/main" id="{8C484BFF-A03F-46C4-B993-1CB0BCB33B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936404"/>
              </p:ext>
            </p:extLst>
          </p:nvPr>
        </p:nvGraphicFramePr>
        <p:xfrm>
          <a:off x="5675353" y="923276"/>
          <a:ext cx="3438525" cy="5627432"/>
        </p:xfrm>
        <a:graphic>
          <a:graphicData uri="http://schemas.openxmlformats.org/drawingml/2006/table">
            <a:tbl>
              <a:tblPr firstRow="1" bandRow="1"/>
              <a:tblGrid>
                <a:gridCol w="1104900">
                  <a:extLst>
                    <a:ext uri="{9D8B030D-6E8A-4147-A177-3AD203B41FA5}">
                      <a16:colId xmlns:a16="http://schemas.microsoft.com/office/drawing/2014/main" val="1864566692"/>
                    </a:ext>
                  </a:extLst>
                </a:gridCol>
                <a:gridCol w="1171575">
                  <a:extLst>
                    <a:ext uri="{9D8B030D-6E8A-4147-A177-3AD203B41FA5}">
                      <a16:colId xmlns:a16="http://schemas.microsoft.com/office/drawing/2014/main" val="4224462579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val="435691017"/>
                    </a:ext>
                  </a:extLst>
                </a:gridCol>
              </a:tblGrid>
              <a:tr h="269459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Página Virtual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70C0"/>
                          </a:solidFill>
                        </a:rPr>
                        <a:t>Presente/</a:t>
                      </a:r>
                      <a:br>
                        <a:rPr lang="pt-BR" dirty="0">
                          <a:solidFill>
                            <a:srgbClr val="0070C0"/>
                          </a:solidFill>
                        </a:rPr>
                      </a:br>
                      <a:r>
                        <a:rPr lang="pt-BR" dirty="0">
                          <a:solidFill>
                            <a:srgbClr val="0070C0"/>
                          </a:solidFill>
                        </a:rPr>
                        <a:t>Ausente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Moldura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5485283"/>
                  </a:ext>
                </a:extLst>
              </a:tr>
              <a:tr h="623419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511742"/>
                  </a:ext>
                </a:extLst>
              </a:tr>
              <a:tr h="623419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7669724"/>
                  </a:ext>
                </a:extLst>
              </a:tr>
              <a:tr h="623419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rgbClr val="0070C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4117037"/>
                  </a:ext>
                </a:extLst>
              </a:tr>
              <a:tr h="623419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129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1250697"/>
                  </a:ext>
                </a:extLst>
              </a:tr>
              <a:tr h="623419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rgbClr val="0070C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702962"/>
                  </a:ext>
                </a:extLst>
              </a:tr>
              <a:tr h="623419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204907"/>
                  </a:ext>
                </a:extLst>
              </a:tr>
              <a:tr h="623419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860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324680"/>
                  </a:ext>
                </a:extLst>
              </a:tr>
              <a:tr h="623419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861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6144245"/>
                  </a:ext>
                </a:extLst>
              </a:tr>
            </a:tbl>
          </a:graphicData>
        </a:graphic>
      </p:graphicFrame>
      <p:grpSp>
        <p:nvGrpSpPr>
          <p:cNvPr id="2" name="Agrupar 1">
            <a:extLst>
              <a:ext uri="{FF2B5EF4-FFF2-40B4-BE49-F238E27FC236}">
                <a16:creationId xmlns:a16="http://schemas.microsoft.com/office/drawing/2014/main" id="{CE4F87CD-FB75-4517-AE81-FA0D97E88CE1}"/>
              </a:ext>
            </a:extLst>
          </p:cNvPr>
          <p:cNvGrpSpPr/>
          <p:nvPr/>
        </p:nvGrpSpPr>
        <p:grpSpPr>
          <a:xfrm>
            <a:off x="2714936" y="1293684"/>
            <a:ext cx="9632618" cy="5257182"/>
            <a:chOff x="2714936" y="1293684"/>
            <a:chExt cx="9632618" cy="5257182"/>
          </a:xfrm>
        </p:grpSpPr>
        <p:cxnSp>
          <p:nvCxnSpPr>
            <p:cNvPr id="7" name="Conector reto 6">
              <a:extLst>
                <a:ext uri="{FF2B5EF4-FFF2-40B4-BE49-F238E27FC236}">
                  <a16:creationId xmlns:a16="http://schemas.microsoft.com/office/drawing/2014/main" id="{59312BAA-3164-4FD9-B80F-8FA5F1708A5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426267" y="1464574"/>
              <a:ext cx="1" cy="4551477"/>
            </a:xfrm>
            <a:prstGeom prst="line">
              <a:avLst/>
            </a:prstGeom>
            <a:solidFill>
              <a:schemeClr val="bg1"/>
            </a:solidFill>
            <a:ln w="19050" cap="flat" cmpd="sng" algn="ctr">
              <a:solidFill>
                <a:schemeClr val="bg2">
                  <a:lumMod val="75000"/>
                  <a:lumOff val="2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Conector: Angulado 21">
              <a:extLst>
                <a:ext uri="{FF2B5EF4-FFF2-40B4-BE49-F238E27FC236}">
                  <a16:creationId xmlns:a16="http://schemas.microsoft.com/office/drawing/2014/main" id="{C8011EA6-5A50-42F7-99D1-FE58EACDCB9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430844" y="1635052"/>
              <a:ext cx="541884" cy="178989"/>
            </a:xfrm>
            <a:prstGeom prst="bentConnector3">
              <a:avLst>
                <a:gd name="adj1" fmla="val 99217"/>
              </a:avLst>
            </a:prstGeom>
            <a:solidFill>
              <a:schemeClr val="bg1"/>
            </a:solidFill>
            <a:ln w="19050" cap="flat" cmpd="sng" algn="ctr">
              <a:solidFill>
                <a:schemeClr val="bg2">
                  <a:lumMod val="75000"/>
                  <a:lumOff val="25000"/>
                </a:schemeClr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8" name="Conector: Angulado 27">
              <a:extLst>
                <a:ext uri="{FF2B5EF4-FFF2-40B4-BE49-F238E27FC236}">
                  <a16:creationId xmlns:a16="http://schemas.microsoft.com/office/drawing/2014/main" id="{6D561CF9-B80A-41B9-B21F-CCC3C8BE55A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430844" y="2261190"/>
              <a:ext cx="541884" cy="178989"/>
            </a:xfrm>
            <a:prstGeom prst="bentConnector3">
              <a:avLst>
                <a:gd name="adj1" fmla="val 99217"/>
              </a:avLst>
            </a:prstGeom>
            <a:solidFill>
              <a:schemeClr val="bg1"/>
            </a:solidFill>
            <a:ln w="19050" cap="flat" cmpd="sng" algn="ctr">
              <a:solidFill>
                <a:schemeClr val="bg2">
                  <a:lumMod val="75000"/>
                  <a:lumOff val="25000"/>
                </a:schemeClr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9" name="Conector: Angulado 28">
              <a:extLst>
                <a:ext uri="{FF2B5EF4-FFF2-40B4-BE49-F238E27FC236}">
                  <a16:creationId xmlns:a16="http://schemas.microsoft.com/office/drawing/2014/main" id="{6136C2E8-13AB-45C7-A27D-2910C739007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430844" y="2887328"/>
              <a:ext cx="541884" cy="178989"/>
            </a:xfrm>
            <a:prstGeom prst="bentConnector3">
              <a:avLst>
                <a:gd name="adj1" fmla="val 99217"/>
              </a:avLst>
            </a:prstGeom>
            <a:solidFill>
              <a:schemeClr val="bg1"/>
            </a:solidFill>
            <a:ln w="19050" cap="flat" cmpd="sng" algn="ctr">
              <a:solidFill>
                <a:schemeClr val="bg2">
                  <a:lumMod val="75000"/>
                  <a:lumOff val="25000"/>
                </a:schemeClr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0" name="Conector: Angulado 29">
              <a:extLst>
                <a:ext uri="{FF2B5EF4-FFF2-40B4-BE49-F238E27FC236}">
                  <a16:creationId xmlns:a16="http://schemas.microsoft.com/office/drawing/2014/main" id="{46DECFA8-FF27-48B2-8E43-DA63AF8D0A3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430844" y="3513466"/>
              <a:ext cx="541884" cy="178989"/>
            </a:xfrm>
            <a:prstGeom prst="bentConnector3">
              <a:avLst>
                <a:gd name="adj1" fmla="val 99217"/>
              </a:avLst>
            </a:prstGeom>
            <a:solidFill>
              <a:schemeClr val="bg1"/>
            </a:solidFill>
            <a:ln w="19050" cap="flat" cmpd="sng" algn="ctr">
              <a:solidFill>
                <a:schemeClr val="bg2">
                  <a:lumMod val="75000"/>
                  <a:lumOff val="25000"/>
                </a:schemeClr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1" name="Conector: Angulado 30">
              <a:extLst>
                <a:ext uri="{FF2B5EF4-FFF2-40B4-BE49-F238E27FC236}">
                  <a16:creationId xmlns:a16="http://schemas.microsoft.com/office/drawing/2014/main" id="{E716F850-9102-4976-80D0-E2AD4D2AB4F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430844" y="4139604"/>
              <a:ext cx="541884" cy="178989"/>
            </a:xfrm>
            <a:prstGeom prst="bentConnector3">
              <a:avLst>
                <a:gd name="adj1" fmla="val 99217"/>
              </a:avLst>
            </a:prstGeom>
            <a:solidFill>
              <a:schemeClr val="bg1"/>
            </a:solidFill>
            <a:ln w="19050" cap="flat" cmpd="sng" algn="ctr">
              <a:solidFill>
                <a:schemeClr val="bg2">
                  <a:lumMod val="75000"/>
                  <a:lumOff val="25000"/>
                </a:schemeClr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2" name="Conector: Angulado 31">
              <a:extLst>
                <a:ext uri="{FF2B5EF4-FFF2-40B4-BE49-F238E27FC236}">
                  <a16:creationId xmlns:a16="http://schemas.microsoft.com/office/drawing/2014/main" id="{CDB42064-27C0-4C80-9545-B44B117D1D2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430844" y="4765742"/>
              <a:ext cx="541884" cy="178989"/>
            </a:xfrm>
            <a:prstGeom prst="bentConnector3">
              <a:avLst>
                <a:gd name="adj1" fmla="val 99217"/>
              </a:avLst>
            </a:prstGeom>
            <a:solidFill>
              <a:schemeClr val="bg1"/>
            </a:solidFill>
            <a:ln w="19050" cap="flat" cmpd="sng" algn="ctr">
              <a:solidFill>
                <a:schemeClr val="bg2">
                  <a:lumMod val="75000"/>
                  <a:lumOff val="25000"/>
                </a:schemeClr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3" name="Conector: Angulado 32">
              <a:extLst>
                <a:ext uri="{FF2B5EF4-FFF2-40B4-BE49-F238E27FC236}">
                  <a16:creationId xmlns:a16="http://schemas.microsoft.com/office/drawing/2014/main" id="{124354B4-DD80-4C6D-8DEA-67340D8E0F7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430844" y="5391880"/>
              <a:ext cx="541884" cy="178989"/>
            </a:xfrm>
            <a:prstGeom prst="bentConnector3">
              <a:avLst>
                <a:gd name="adj1" fmla="val 99217"/>
              </a:avLst>
            </a:prstGeom>
            <a:solidFill>
              <a:schemeClr val="bg1"/>
            </a:solidFill>
            <a:ln w="19050" cap="flat" cmpd="sng" algn="ctr">
              <a:solidFill>
                <a:schemeClr val="bg2">
                  <a:lumMod val="75000"/>
                  <a:lumOff val="25000"/>
                </a:schemeClr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4" name="Conector: Angulado 33">
              <a:extLst>
                <a:ext uri="{FF2B5EF4-FFF2-40B4-BE49-F238E27FC236}">
                  <a16:creationId xmlns:a16="http://schemas.microsoft.com/office/drawing/2014/main" id="{8AE17CC4-FBC3-4483-A23B-A550053D20F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430844" y="6018021"/>
              <a:ext cx="541884" cy="178989"/>
            </a:xfrm>
            <a:prstGeom prst="bentConnector3">
              <a:avLst>
                <a:gd name="adj1" fmla="val 99217"/>
              </a:avLst>
            </a:prstGeom>
            <a:solidFill>
              <a:schemeClr val="bg1"/>
            </a:solidFill>
            <a:ln w="19050" cap="flat" cmpd="sng" algn="ctr">
              <a:solidFill>
                <a:schemeClr val="bg2">
                  <a:lumMod val="75000"/>
                  <a:lumOff val="25000"/>
                </a:schemeClr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6" name="Conector: Angulado 35">
              <a:extLst>
                <a:ext uri="{FF2B5EF4-FFF2-40B4-BE49-F238E27FC236}">
                  <a16:creationId xmlns:a16="http://schemas.microsoft.com/office/drawing/2014/main" id="{3DA42A63-AC07-41D6-958F-6883F2C8D50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385889" y="1635052"/>
              <a:ext cx="541884" cy="178989"/>
            </a:xfrm>
            <a:prstGeom prst="bentConnector3">
              <a:avLst>
                <a:gd name="adj1" fmla="val 99217"/>
              </a:avLst>
            </a:prstGeom>
            <a:solidFill>
              <a:schemeClr val="bg1"/>
            </a:solidFill>
            <a:ln w="12700" cap="flat" cmpd="sng" algn="ctr">
              <a:solidFill>
                <a:srgbClr val="00206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7" name="Conector: Angulado 36">
              <a:extLst>
                <a:ext uri="{FF2B5EF4-FFF2-40B4-BE49-F238E27FC236}">
                  <a16:creationId xmlns:a16="http://schemas.microsoft.com/office/drawing/2014/main" id="{8576C164-B181-4D45-A07E-6A77B906DAE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385889" y="6016051"/>
              <a:ext cx="541884" cy="178989"/>
            </a:xfrm>
            <a:prstGeom prst="bentConnector3">
              <a:avLst>
                <a:gd name="adj1" fmla="val 99217"/>
              </a:avLst>
            </a:prstGeom>
            <a:solidFill>
              <a:schemeClr val="bg1"/>
            </a:solidFill>
            <a:ln w="12700" cap="flat" cmpd="sng" algn="ctr">
              <a:solidFill>
                <a:srgbClr val="00206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8" name="Conector: Angulado 37">
              <a:extLst>
                <a:ext uri="{FF2B5EF4-FFF2-40B4-BE49-F238E27FC236}">
                  <a16:creationId xmlns:a16="http://schemas.microsoft.com/office/drawing/2014/main" id="{FB873C00-0D42-4811-B533-4BB84F1FB64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385889" y="2260909"/>
              <a:ext cx="541884" cy="178989"/>
            </a:xfrm>
            <a:prstGeom prst="bentConnector3">
              <a:avLst>
                <a:gd name="adj1" fmla="val 99217"/>
              </a:avLst>
            </a:prstGeom>
            <a:solidFill>
              <a:schemeClr val="bg1"/>
            </a:solidFill>
            <a:ln w="12700" cap="flat" cmpd="sng" algn="ctr">
              <a:solidFill>
                <a:srgbClr val="00206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9" name="Conector: Angulado 38">
              <a:extLst>
                <a:ext uri="{FF2B5EF4-FFF2-40B4-BE49-F238E27FC236}">
                  <a16:creationId xmlns:a16="http://schemas.microsoft.com/office/drawing/2014/main" id="{09497164-BB5F-4AA3-A135-3A40F433C91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385889" y="2886766"/>
              <a:ext cx="541884" cy="178989"/>
            </a:xfrm>
            <a:prstGeom prst="bentConnector3">
              <a:avLst>
                <a:gd name="adj1" fmla="val 99217"/>
              </a:avLst>
            </a:prstGeom>
            <a:solidFill>
              <a:schemeClr val="bg1"/>
            </a:solidFill>
            <a:ln w="12700" cap="flat" cmpd="sng" algn="ctr">
              <a:solidFill>
                <a:srgbClr val="00206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0" name="Conector: Angulado 39">
              <a:extLst>
                <a:ext uri="{FF2B5EF4-FFF2-40B4-BE49-F238E27FC236}">
                  <a16:creationId xmlns:a16="http://schemas.microsoft.com/office/drawing/2014/main" id="{F02FABF2-0AA8-4788-891D-30553667217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385889" y="3512623"/>
              <a:ext cx="541884" cy="178989"/>
            </a:xfrm>
            <a:prstGeom prst="bentConnector3">
              <a:avLst>
                <a:gd name="adj1" fmla="val 99217"/>
              </a:avLst>
            </a:prstGeom>
            <a:solidFill>
              <a:schemeClr val="bg1"/>
            </a:solidFill>
            <a:ln w="12700" cap="flat" cmpd="sng" algn="ctr">
              <a:solidFill>
                <a:srgbClr val="00206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1" name="Conector: Angulado 40">
              <a:extLst>
                <a:ext uri="{FF2B5EF4-FFF2-40B4-BE49-F238E27FC236}">
                  <a16:creationId xmlns:a16="http://schemas.microsoft.com/office/drawing/2014/main" id="{F273EC0D-5E93-48BE-9077-C3AA973ADFF0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385889" y="4138480"/>
              <a:ext cx="541884" cy="178989"/>
            </a:xfrm>
            <a:prstGeom prst="bentConnector3">
              <a:avLst>
                <a:gd name="adj1" fmla="val 99217"/>
              </a:avLst>
            </a:prstGeom>
            <a:solidFill>
              <a:schemeClr val="bg1"/>
            </a:solidFill>
            <a:ln w="12700" cap="flat" cmpd="sng" algn="ctr">
              <a:solidFill>
                <a:srgbClr val="00206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2" name="Conector: Angulado 41">
              <a:extLst>
                <a:ext uri="{FF2B5EF4-FFF2-40B4-BE49-F238E27FC236}">
                  <a16:creationId xmlns:a16="http://schemas.microsoft.com/office/drawing/2014/main" id="{D194F4A4-4A72-4CC6-BE62-680706CAB95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385889" y="4764337"/>
              <a:ext cx="541884" cy="178989"/>
            </a:xfrm>
            <a:prstGeom prst="bentConnector3">
              <a:avLst>
                <a:gd name="adj1" fmla="val 99217"/>
              </a:avLst>
            </a:prstGeom>
            <a:solidFill>
              <a:schemeClr val="bg1"/>
            </a:solidFill>
            <a:ln w="12700" cap="flat" cmpd="sng" algn="ctr">
              <a:solidFill>
                <a:srgbClr val="00206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3" name="Conector: Angulado 42">
              <a:extLst>
                <a:ext uri="{FF2B5EF4-FFF2-40B4-BE49-F238E27FC236}">
                  <a16:creationId xmlns:a16="http://schemas.microsoft.com/office/drawing/2014/main" id="{72F23286-A67A-4295-BEE8-53184F0D456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385889" y="5390194"/>
              <a:ext cx="541884" cy="178989"/>
            </a:xfrm>
            <a:prstGeom prst="bentConnector3">
              <a:avLst>
                <a:gd name="adj1" fmla="val 99217"/>
              </a:avLst>
            </a:prstGeom>
            <a:solidFill>
              <a:schemeClr val="bg1"/>
            </a:solidFill>
            <a:ln w="12700" cap="flat" cmpd="sng" algn="ctr">
              <a:solidFill>
                <a:srgbClr val="00206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grpSp>
          <p:nvGrpSpPr>
            <p:cNvPr id="27" name="Agrupar 26">
              <a:extLst>
                <a:ext uri="{FF2B5EF4-FFF2-40B4-BE49-F238E27FC236}">
                  <a16:creationId xmlns:a16="http://schemas.microsoft.com/office/drawing/2014/main" id="{4BA5788F-1AD7-4EF1-97CC-7BE923C630F2}"/>
                </a:ext>
              </a:extLst>
            </p:cNvPr>
            <p:cNvGrpSpPr/>
            <p:nvPr/>
          </p:nvGrpSpPr>
          <p:grpSpPr>
            <a:xfrm>
              <a:off x="4854346" y="1819446"/>
              <a:ext cx="685800" cy="163370"/>
              <a:chOff x="4095172" y="1739872"/>
              <a:chExt cx="685800" cy="163370"/>
            </a:xfrm>
          </p:grpSpPr>
          <p:sp>
            <p:nvSpPr>
              <p:cNvPr id="4" name="Fluxograma: Operação Manual 3">
                <a:extLst>
                  <a:ext uri="{FF2B5EF4-FFF2-40B4-BE49-F238E27FC236}">
                    <a16:creationId xmlns:a16="http://schemas.microsoft.com/office/drawing/2014/main" id="{A3CA3888-7126-472F-AE42-0A0A095C2438}"/>
                  </a:ext>
                </a:extLst>
              </p:cNvPr>
              <p:cNvSpPr/>
              <p:nvPr/>
            </p:nvSpPr>
            <p:spPr bwMode="auto">
              <a:xfrm>
                <a:off x="4095172" y="1749397"/>
                <a:ext cx="685800" cy="153845"/>
              </a:xfrm>
              <a:prstGeom prst="flowChartManualOperation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6" name="Triângulo isósceles 25">
                <a:extLst>
                  <a:ext uri="{FF2B5EF4-FFF2-40B4-BE49-F238E27FC236}">
                    <a16:creationId xmlns:a16="http://schemas.microsoft.com/office/drawing/2014/main" id="{EC694466-6CC8-4F05-A111-9B39B2C206E3}"/>
                  </a:ext>
                </a:extLst>
              </p:cNvPr>
              <p:cNvSpPr/>
              <p:nvPr/>
            </p:nvSpPr>
            <p:spPr bwMode="auto">
              <a:xfrm flipV="1">
                <a:off x="4362450" y="1749397"/>
                <a:ext cx="152400" cy="69878"/>
              </a:xfrm>
              <a:prstGeom prst="triangl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2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5" name="Triângulo isósceles 44">
                <a:extLst>
                  <a:ext uri="{FF2B5EF4-FFF2-40B4-BE49-F238E27FC236}">
                    <a16:creationId xmlns:a16="http://schemas.microsoft.com/office/drawing/2014/main" id="{078251E9-B0AA-496D-89E5-F90272074761}"/>
                  </a:ext>
                </a:extLst>
              </p:cNvPr>
              <p:cNvSpPr/>
              <p:nvPr/>
            </p:nvSpPr>
            <p:spPr bwMode="auto">
              <a:xfrm flipV="1">
                <a:off x="4362450" y="1739872"/>
                <a:ext cx="152400" cy="69878"/>
              </a:xfrm>
              <a:prstGeom prst="triangle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2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47" name="Agrupar 46">
              <a:extLst>
                <a:ext uri="{FF2B5EF4-FFF2-40B4-BE49-F238E27FC236}">
                  <a16:creationId xmlns:a16="http://schemas.microsoft.com/office/drawing/2014/main" id="{D5081C55-1DC6-4CFA-9EEA-317D5B925D3A}"/>
                </a:ext>
              </a:extLst>
            </p:cNvPr>
            <p:cNvGrpSpPr/>
            <p:nvPr/>
          </p:nvGrpSpPr>
          <p:grpSpPr>
            <a:xfrm>
              <a:off x="4854346" y="2445171"/>
              <a:ext cx="685800" cy="163370"/>
              <a:chOff x="4095172" y="1739872"/>
              <a:chExt cx="685800" cy="163370"/>
            </a:xfrm>
          </p:grpSpPr>
          <p:sp>
            <p:nvSpPr>
              <p:cNvPr id="48" name="Fluxograma: Operação Manual 47">
                <a:extLst>
                  <a:ext uri="{FF2B5EF4-FFF2-40B4-BE49-F238E27FC236}">
                    <a16:creationId xmlns:a16="http://schemas.microsoft.com/office/drawing/2014/main" id="{83C15ABA-A3AE-44B9-AC54-CF7477DC9889}"/>
                  </a:ext>
                </a:extLst>
              </p:cNvPr>
              <p:cNvSpPr/>
              <p:nvPr/>
            </p:nvSpPr>
            <p:spPr bwMode="auto">
              <a:xfrm>
                <a:off x="4095172" y="1749397"/>
                <a:ext cx="685800" cy="153845"/>
              </a:xfrm>
              <a:prstGeom prst="flowChartManualOperation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9" name="Triângulo isósceles 48">
                <a:extLst>
                  <a:ext uri="{FF2B5EF4-FFF2-40B4-BE49-F238E27FC236}">
                    <a16:creationId xmlns:a16="http://schemas.microsoft.com/office/drawing/2014/main" id="{1C115870-62F6-4EEC-835F-18632EDC17C0}"/>
                  </a:ext>
                </a:extLst>
              </p:cNvPr>
              <p:cNvSpPr/>
              <p:nvPr/>
            </p:nvSpPr>
            <p:spPr bwMode="auto">
              <a:xfrm flipV="1">
                <a:off x="4362450" y="1749397"/>
                <a:ext cx="152400" cy="69878"/>
              </a:xfrm>
              <a:prstGeom prst="triangl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2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0" name="Triângulo isósceles 49">
                <a:extLst>
                  <a:ext uri="{FF2B5EF4-FFF2-40B4-BE49-F238E27FC236}">
                    <a16:creationId xmlns:a16="http://schemas.microsoft.com/office/drawing/2014/main" id="{5BB84AA9-E012-497C-86A1-0C85CC722925}"/>
                  </a:ext>
                </a:extLst>
              </p:cNvPr>
              <p:cNvSpPr/>
              <p:nvPr/>
            </p:nvSpPr>
            <p:spPr bwMode="auto">
              <a:xfrm flipV="1">
                <a:off x="4362450" y="1739872"/>
                <a:ext cx="152400" cy="69878"/>
              </a:xfrm>
              <a:prstGeom prst="triangle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2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51" name="Agrupar 50">
              <a:extLst>
                <a:ext uri="{FF2B5EF4-FFF2-40B4-BE49-F238E27FC236}">
                  <a16:creationId xmlns:a16="http://schemas.microsoft.com/office/drawing/2014/main" id="{DCA09101-6E70-41F5-94BE-3BDF92035856}"/>
                </a:ext>
              </a:extLst>
            </p:cNvPr>
            <p:cNvGrpSpPr/>
            <p:nvPr/>
          </p:nvGrpSpPr>
          <p:grpSpPr>
            <a:xfrm>
              <a:off x="4854346" y="3070896"/>
              <a:ext cx="685800" cy="163370"/>
              <a:chOff x="4095172" y="1739872"/>
              <a:chExt cx="685800" cy="163370"/>
            </a:xfrm>
          </p:grpSpPr>
          <p:sp>
            <p:nvSpPr>
              <p:cNvPr id="52" name="Fluxograma: Operação Manual 51">
                <a:extLst>
                  <a:ext uri="{FF2B5EF4-FFF2-40B4-BE49-F238E27FC236}">
                    <a16:creationId xmlns:a16="http://schemas.microsoft.com/office/drawing/2014/main" id="{A433C339-4179-4640-AFF9-3A5D875FD497}"/>
                  </a:ext>
                </a:extLst>
              </p:cNvPr>
              <p:cNvSpPr/>
              <p:nvPr/>
            </p:nvSpPr>
            <p:spPr bwMode="auto">
              <a:xfrm>
                <a:off x="4095172" y="1749397"/>
                <a:ext cx="685800" cy="153845"/>
              </a:xfrm>
              <a:prstGeom prst="flowChartManualOperation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3" name="Triângulo isósceles 52">
                <a:extLst>
                  <a:ext uri="{FF2B5EF4-FFF2-40B4-BE49-F238E27FC236}">
                    <a16:creationId xmlns:a16="http://schemas.microsoft.com/office/drawing/2014/main" id="{2F8274EE-5E90-4525-ACBE-F717469FA7A4}"/>
                  </a:ext>
                </a:extLst>
              </p:cNvPr>
              <p:cNvSpPr/>
              <p:nvPr/>
            </p:nvSpPr>
            <p:spPr bwMode="auto">
              <a:xfrm flipV="1">
                <a:off x="4362450" y="1749397"/>
                <a:ext cx="152400" cy="69878"/>
              </a:xfrm>
              <a:prstGeom prst="triangl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2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4" name="Triângulo isósceles 53">
                <a:extLst>
                  <a:ext uri="{FF2B5EF4-FFF2-40B4-BE49-F238E27FC236}">
                    <a16:creationId xmlns:a16="http://schemas.microsoft.com/office/drawing/2014/main" id="{31535CBD-885F-4272-8181-7A9CBDDFD621}"/>
                  </a:ext>
                </a:extLst>
              </p:cNvPr>
              <p:cNvSpPr/>
              <p:nvPr/>
            </p:nvSpPr>
            <p:spPr bwMode="auto">
              <a:xfrm flipV="1">
                <a:off x="4362450" y="1739872"/>
                <a:ext cx="152400" cy="69878"/>
              </a:xfrm>
              <a:prstGeom prst="triangle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2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55" name="Agrupar 54">
              <a:extLst>
                <a:ext uri="{FF2B5EF4-FFF2-40B4-BE49-F238E27FC236}">
                  <a16:creationId xmlns:a16="http://schemas.microsoft.com/office/drawing/2014/main" id="{FD39C897-8198-4E75-9108-BABEAD7B869A}"/>
                </a:ext>
              </a:extLst>
            </p:cNvPr>
            <p:cNvGrpSpPr/>
            <p:nvPr/>
          </p:nvGrpSpPr>
          <p:grpSpPr>
            <a:xfrm>
              <a:off x="4854346" y="3696621"/>
              <a:ext cx="685800" cy="163370"/>
              <a:chOff x="4095172" y="1739872"/>
              <a:chExt cx="685800" cy="163370"/>
            </a:xfrm>
          </p:grpSpPr>
          <p:sp>
            <p:nvSpPr>
              <p:cNvPr id="56" name="Fluxograma: Operação Manual 55">
                <a:extLst>
                  <a:ext uri="{FF2B5EF4-FFF2-40B4-BE49-F238E27FC236}">
                    <a16:creationId xmlns:a16="http://schemas.microsoft.com/office/drawing/2014/main" id="{ADB47820-6007-4738-9604-1E50A08070ED}"/>
                  </a:ext>
                </a:extLst>
              </p:cNvPr>
              <p:cNvSpPr/>
              <p:nvPr/>
            </p:nvSpPr>
            <p:spPr bwMode="auto">
              <a:xfrm>
                <a:off x="4095172" y="1749397"/>
                <a:ext cx="685800" cy="153845"/>
              </a:xfrm>
              <a:prstGeom prst="flowChartManualOperation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7" name="Triângulo isósceles 56">
                <a:extLst>
                  <a:ext uri="{FF2B5EF4-FFF2-40B4-BE49-F238E27FC236}">
                    <a16:creationId xmlns:a16="http://schemas.microsoft.com/office/drawing/2014/main" id="{F2544D95-254D-4EA7-BB8A-A6758C180D48}"/>
                  </a:ext>
                </a:extLst>
              </p:cNvPr>
              <p:cNvSpPr/>
              <p:nvPr/>
            </p:nvSpPr>
            <p:spPr bwMode="auto">
              <a:xfrm flipV="1">
                <a:off x="4362450" y="1749397"/>
                <a:ext cx="152400" cy="69878"/>
              </a:xfrm>
              <a:prstGeom prst="triangl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2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8" name="Triângulo isósceles 57">
                <a:extLst>
                  <a:ext uri="{FF2B5EF4-FFF2-40B4-BE49-F238E27FC236}">
                    <a16:creationId xmlns:a16="http://schemas.microsoft.com/office/drawing/2014/main" id="{E9C541F6-8B38-43D4-B07D-460D04BA0F05}"/>
                  </a:ext>
                </a:extLst>
              </p:cNvPr>
              <p:cNvSpPr/>
              <p:nvPr/>
            </p:nvSpPr>
            <p:spPr bwMode="auto">
              <a:xfrm flipV="1">
                <a:off x="4362450" y="1739872"/>
                <a:ext cx="152400" cy="69878"/>
              </a:xfrm>
              <a:prstGeom prst="triangle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2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59" name="Agrupar 58">
              <a:extLst>
                <a:ext uri="{FF2B5EF4-FFF2-40B4-BE49-F238E27FC236}">
                  <a16:creationId xmlns:a16="http://schemas.microsoft.com/office/drawing/2014/main" id="{8938CF84-53A2-4EC2-8804-7EB8306CECF7}"/>
                </a:ext>
              </a:extLst>
            </p:cNvPr>
            <p:cNvGrpSpPr/>
            <p:nvPr/>
          </p:nvGrpSpPr>
          <p:grpSpPr>
            <a:xfrm>
              <a:off x="4854346" y="4322346"/>
              <a:ext cx="685800" cy="163370"/>
              <a:chOff x="4095172" y="1739872"/>
              <a:chExt cx="685800" cy="163370"/>
            </a:xfrm>
          </p:grpSpPr>
          <p:sp>
            <p:nvSpPr>
              <p:cNvPr id="60" name="Fluxograma: Operação Manual 59">
                <a:extLst>
                  <a:ext uri="{FF2B5EF4-FFF2-40B4-BE49-F238E27FC236}">
                    <a16:creationId xmlns:a16="http://schemas.microsoft.com/office/drawing/2014/main" id="{A4533EB3-3300-4254-A450-B581968AFEF5}"/>
                  </a:ext>
                </a:extLst>
              </p:cNvPr>
              <p:cNvSpPr/>
              <p:nvPr/>
            </p:nvSpPr>
            <p:spPr bwMode="auto">
              <a:xfrm>
                <a:off x="4095172" y="1749397"/>
                <a:ext cx="685800" cy="153845"/>
              </a:xfrm>
              <a:prstGeom prst="flowChartManualOperation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1" name="Triângulo isósceles 60">
                <a:extLst>
                  <a:ext uri="{FF2B5EF4-FFF2-40B4-BE49-F238E27FC236}">
                    <a16:creationId xmlns:a16="http://schemas.microsoft.com/office/drawing/2014/main" id="{F8BDED2D-57D1-4134-B71F-6890F9BCC479}"/>
                  </a:ext>
                </a:extLst>
              </p:cNvPr>
              <p:cNvSpPr/>
              <p:nvPr/>
            </p:nvSpPr>
            <p:spPr bwMode="auto">
              <a:xfrm flipV="1">
                <a:off x="4362450" y="1749397"/>
                <a:ext cx="152400" cy="69878"/>
              </a:xfrm>
              <a:prstGeom prst="triangl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2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2" name="Triângulo isósceles 61">
                <a:extLst>
                  <a:ext uri="{FF2B5EF4-FFF2-40B4-BE49-F238E27FC236}">
                    <a16:creationId xmlns:a16="http://schemas.microsoft.com/office/drawing/2014/main" id="{D449B87C-B170-4373-9836-D79ACA3DEB14}"/>
                  </a:ext>
                </a:extLst>
              </p:cNvPr>
              <p:cNvSpPr/>
              <p:nvPr/>
            </p:nvSpPr>
            <p:spPr bwMode="auto">
              <a:xfrm flipV="1">
                <a:off x="4362450" y="1739872"/>
                <a:ext cx="152400" cy="69878"/>
              </a:xfrm>
              <a:prstGeom prst="triangle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2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63" name="Agrupar 62">
              <a:extLst>
                <a:ext uri="{FF2B5EF4-FFF2-40B4-BE49-F238E27FC236}">
                  <a16:creationId xmlns:a16="http://schemas.microsoft.com/office/drawing/2014/main" id="{538B4427-2E58-47EB-8D5D-B098FA9105FF}"/>
                </a:ext>
              </a:extLst>
            </p:cNvPr>
            <p:cNvGrpSpPr/>
            <p:nvPr/>
          </p:nvGrpSpPr>
          <p:grpSpPr>
            <a:xfrm>
              <a:off x="4854346" y="4948071"/>
              <a:ext cx="685800" cy="163370"/>
              <a:chOff x="4095172" y="1739872"/>
              <a:chExt cx="685800" cy="163370"/>
            </a:xfrm>
          </p:grpSpPr>
          <p:sp>
            <p:nvSpPr>
              <p:cNvPr id="64" name="Fluxograma: Operação Manual 63">
                <a:extLst>
                  <a:ext uri="{FF2B5EF4-FFF2-40B4-BE49-F238E27FC236}">
                    <a16:creationId xmlns:a16="http://schemas.microsoft.com/office/drawing/2014/main" id="{64E3FE4B-E2BA-4012-B781-1C893801B1CF}"/>
                  </a:ext>
                </a:extLst>
              </p:cNvPr>
              <p:cNvSpPr/>
              <p:nvPr/>
            </p:nvSpPr>
            <p:spPr bwMode="auto">
              <a:xfrm>
                <a:off x="4095172" y="1749397"/>
                <a:ext cx="685800" cy="153845"/>
              </a:xfrm>
              <a:prstGeom prst="flowChartManualOperation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5" name="Triângulo isósceles 64">
                <a:extLst>
                  <a:ext uri="{FF2B5EF4-FFF2-40B4-BE49-F238E27FC236}">
                    <a16:creationId xmlns:a16="http://schemas.microsoft.com/office/drawing/2014/main" id="{30E22F4C-DE01-4008-B92F-08289879D915}"/>
                  </a:ext>
                </a:extLst>
              </p:cNvPr>
              <p:cNvSpPr/>
              <p:nvPr/>
            </p:nvSpPr>
            <p:spPr bwMode="auto">
              <a:xfrm flipV="1">
                <a:off x="4362450" y="1749397"/>
                <a:ext cx="152400" cy="69878"/>
              </a:xfrm>
              <a:prstGeom prst="triangl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2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6" name="Triângulo isósceles 65">
                <a:extLst>
                  <a:ext uri="{FF2B5EF4-FFF2-40B4-BE49-F238E27FC236}">
                    <a16:creationId xmlns:a16="http://schemas.microsoft.com/office/drawing/2014/main" id="{99340F26-928B-4EEC-A617-8D64FFA1E449}"/>
                  </a:ext>
                </a:extLst>
              </p:cNvPr>
              <p:cNvSpPr/>
              <p:nvPr/>
            </p:nvSpPr>
            <p:spPr bwMode="auto">
              <a:xfrm flipV="1">
                <a:off x="4362450" y="1739872"/>
                <a:ext cx="152400" cy="69878"/>
              </a:xfrm>
              <a:prstGeom prst="triangle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2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67" name="Agrupar 66">
              <a:extLst>
                <a:ext uri="{FF2B5EF4-FFF2-40B4-BE49-F238E27FC236}">
                  <a16:creationId xmlns:a16="http://schemas.microsoft.com/office/drawing/2014/main" id="{FFD807B2-59A4-4B0A-94C1-74821DF157AB}"/>
                </a:ext>
              </a:extLst>
            </p:cNvPr>
            <p:cNvGrpSpPr/>
            <p:nvPr/>
          </p:nvGrpSpPr>
          <p:grpSpPr>
            <a:xfrm>
              <a:off x="4854346" y="5573796"/>
              <a:ext cx="685800" cy="163370"/>
              <a:chOff x="4095172" y="1739872"/>
              <a:chExt cx="685800" cy="163370"/>
            </a:xfrm>
          </p:grpSpPr>
          <p:sp>
            <p:nvSpPr>
              <p:cNvPr id="68" name="Fluxograma: Operação Manual 67">
                <a:extLst>
                  <a:ext uri="{FF2B5EF4-FFF2-40B4-BE49-F238E27FC236}">
                    <a16:creationId xmlns:a16="http://schemas.microsoft.com/office/drawing/2014/main" id="{602405E8-98F1-43D1-AFD1-E11C68DF15C3}"/>
                  </a:ext>
                </a:extLst>
              </p:cNvPr>
              <p:cNvSpPr/>
              <p:nvPr/>
            </p:nvSpPr>
            <p:spPr bwMode="auto">
              <a:xfrm>
                <a:off x="4095172" y="1749397"/>
                <a:ext cx="685800" cy="153845"/>
              </a:xfrm>
              <a:prstGeom prst="flowChartManualOperation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9" name="Triângulo isósceles 68">
                <a:extLst>
                  <a:ext uri="{FF2B5EF4-FFF2-40B4-BE49-F238E27FC236}">
                    <a16:creationId xmlns:a16="http://schemas.microsoft.com/office/drawing/2014/main" id="{8CB8B69A-2146-45E4-A054-E4D6DFAC9C52}"/>
                  </a:ext>
                </a:extLst>
              </p:cNvPr>
              <p:cNvSpPr/>
              <p:nvPr/>
            </p:nvSpPr>
            <p:spPr bwMode="auto">
              <a:xfrm flipV="1">
                <a:off x="4362450" y="1749397"/>
                <a:ext cx="152400" cy="69878"/>
              </a:xfrm>
              <a:prstGeom prst="triangl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2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0" name="Triângulo isósceles 69">
                <a:extLst>
                  <a:ext uri="{FF2B5EF4-FFF2-40B4-BE49-F238E27FC236}">
                    <a16:creationId xmlns:a16="http://schemas.microsoft.com/office/drawing/2014/main" id="{5E0BD1C3-37B0-4DCB-B7C0-61420699BF48}"/>
                  </a:ext>
                </a:extLst>
              </p:cNvPr>
              <p:cNvSpPr/>
              <p:nvPr/>
            </p:nvSpPr>
            <p:spPr bwMode="auto">
              <a:xfrm flipV="1">
                <a:off x="4362450" y="1739872"/>
                <a:ext cx="152400" cy="69878"/>
              </a:xfrm>
              <a:prstGeom prst="triangle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2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71" name="Agrupar 70">
              <a:extLst>
                <a:ext uri="{FF2B5EF4-FFF2-40B4-BE49-F238E27FC236}">
                  <a16:creationId xmlns:a16="http://schemas.microsoft.com/office/drawing/2014/main" id="{CCCF0F2A-C8AE-45D4-9A6C-025E07B1FF1F}"/>
                </a:ext>
              </a:extLst>
            </p:cNvPr>
            <p:cNvGrpSpPr/>
            <p:nvPr/>
          </p:nvGrpSpPr>
          <p:grpSpPr>
            <a:xfrm>
              <a:off x="4854346" y="6199520"/>
              <a:ext cx="685800" cy="163370"/>
              <a:chOff x="4095172" y="1739872"/>
              <a:chExt cx="685800" cy="163370"/>
            </a:xfrm>
          </p:grpSpPr>
          <p:sp>
            <p:nvSpPr>
              <p:cNvPr id="72" name="Fluxograma: Operação Manual 71">
                <a:extLst>
                  <a:ext uri="{FF2B5EF4-FFF2-40B4-BE49-F238E27FC236}">
                    <a16:creationId xmlns:a16="http://schemas.microsoft.com/office/drawing/2014/main" id="{3137C13B-2FFB-4B57-B434-06813BEA902E}"/>
                  </a:ext>
                </a:extLst>
              </p:cNvPr>
              <p:cNvSpPr/>
              <p:nvPr/>
            </p:nvSpPr>
            <p:spPr bwMode="auto">
              <a:xfrm>
                <a:off x="4095172" y="1749397"/>
                <a:ext cx="685800" cy="153845"/>
              </a:xfrm>
              <a:prstGeom prst="flowChartManualOperation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3" name="Triângulo isósceles 72">
                <a:extLst>
                  <a:ext uri="{FF2B5EF4-FFF2-40B4-BE49-F238E27FC236}">
                    <a16:creationId xmlns:a16="http://schemas.microsoft.com/office/drawing/2014/main" id="{1EB6C0E5-B7A3-4364-A9F8-97A666BCB038}"/>
                  </a:ext>
                </a:extLst>
              </p:cNvPr>
              <p:cNvSpPr/>
              <p:nvPr/>
            </p:nvSpPr>
            <p:spPr bwMode="auto">
              <a:xfrm flipV="1">
                <a:off x="4362450" y="1749397"/>
                <a:ext cx="152400" cy="69878"/>
              </a:xfrm>
              <a:prstGeom prst="triangl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2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4" name="Triângulo isósceles 73">
                <a:extLst>
                  <a:ext uri="{FF2B5EF4-FFF2-40B4-BE49-F238E27FC236}">
                    <a16:creationId xmlns:a16="http://schemas.microsoft.com/office/drawing/2014/main" id="{B75A07BB-46B3-4F8B-81CD-F9FBFC201D82}"/>
                  </a:ext>
                </a:extLst>
              </p:cNvPr>
              <p:cNvSpPr/>
              <p:nvPr/>
            </p:nvSpPr>
            <p:spPr bwMode="auto">
              <a:xfrm flipV="1">
                <a:off x="4362450" y="1739872"/>
                <a:ext cx="152400" cy="69878"/>
              </a:xfrm>
              <a:prstGeom prst="triangle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2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75" name="Conector: Angulado 74">
              <a:extLst>
                <a:ext uri="{FF2B5EF4-FFF2-40B4-BE49-F238E27FC236}">
                  <a16:creationId xmlns:a16="http://schemas.microsoft.com/office/drawing/2014/main" id="{3CC1E73B-745E-446B-80AB-22BC22353DD1}"/>
                </a:ext>
              </a:extLst>
            </p:cNvPr>
            <p:cNvCxnSpPr>
              <a:cxnSpLocks/>
              <a:stCxn id="4" idx="2"/>
            </p:cNvCxnSpPr>
            <p:nvPr/>
          </p:nvCxnSpPr>
          <p:spPr bwMode="auto">
            <a:xfrm rot="16200000" flipH="1">
              <a:off x="6903132" y="276930"/>
              <a:ext cx="46159" cy="3457930"/>
            </a:xfrm>
            <a:prstGeom prst="bentConnector2">
              <a:avLst/>
            </a:prstGeom>
            <a:solidFill>
              <a:schemeClr val="bg1"/>
            </a:solidFill>
            <a:ln w="1905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181" name="Conector reto 50180">
              <a:extLst>
                <a:ext uri="{FF2B5EF4-FFF2-40B4-BE49-F238E27FC236}">
                  <a16:creationId xmlns:a16="http://schemas.microsoft.com/office/drawing/2014/main" id="{2BCDA5AA-5672-487E-AB0C-A8A90B8F215A}"/>
                </a:ext>
              </a:extLst>
            </p:cNvPr>
            <p:cNvCxnSpPr>
              <a:cxnSpLocks/>
              <a:endCxn id="84" idx="1"/>
            </p:cNvCxnSpPr>
            <p:nvPr/>
          </p:nvCxnSpPr>
          <p:spPr bwMode="auto">
            <a:xfrm flipV="1">
              <a:off x="7048469" y="1915046"/>
              <a:ext cx="1606707" cy="12925"/>
            </a:xfrm>
            <a:prstGeom prst="line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4" name="Fluxograma: Atraso 83">
              <a:extLst>
                <a:ext uri="{FF2B5EF4-FFF2-40B4-BE49-F238E27FC236}">
                  <a16:creationId xmlns:a16="http://schemas.microsoft.com/office/drawing/2014/main" id="{F1762811-AA86-4B4F-BE3B-8C5E8B141495}"/>
                </a:ext>
              </a:extLst>
            </p:cNvPr>
            <p:cNvSpPr/>
            <p:nvPr/>
          </p:nvSpPr>
          <p:spPr bwMode="auto">
            <a:xfrm>
              <a:off x="8655176" y="1724546"/>
              <a:ext cx="304800" cy="381000"/>
            </a:xfrm>
            <a:prstGeom prst="flowChartDelay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85" name="Conector reto 84">
              <a:extLst>
                <a:ext uri="{FF2B5EF4-FFF2-40B4-BE49-F238E27FC236}">
                  <a16:creationId xmlns:a16="http://schemas.microsoft.com/office/drawing/2014/main" id="{A4DAA78C-0E1F-4D4B-8B16-57EBE45B0D9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34461" y="1814041"/>
              <a:ext cx="320715" cy="0"/>
            </a:xfrm>
            <a:prstGeom prst="line">
              <a:avLst/>
            </a:prstGeom>
            <a:solidFill>
              <a:schemeClr val="bg1"/>
            </a:solidFill>
            <a:ln w="19050" cap="flat" cmpd="sng" algn="ctr">
              <a:solidFill>
                <a:srgbClr val="00007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0" name="Conector reto 89">
              <a:extLst>
                <a:ext uri="{FF2B5EF4-FFF2-40B4-BE49-F238E27FC236}">
                  <a16:creationId xmlns:a16="http://schemas.microsoft.com/office/drawing/2014/main" id="{34B607D1-DC09-4E45-B2F5-C8BD962542E8}"/>
                </a:ext>
              </a:extLst>
            </p:cNvPr>
            <p:cNvCxnSpPr>
              <a:cxnSpLocks/>
              <a:stCxn id="84" idx="3"/>
            </p:cNvCxnSpPr>
            <p:nvPr/>
          </p:nvCxnSpPr>
          <p:spPr bwMode="auto">
            <a:xfrm>
              <a:off x="8959976" y="1915046"/>
              <a:ext cx="632009" cy="12925"/>
            </a:xfrm>
            <a:prstGeom prst="line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8" name="Conector: Angulado 97">
              <a:extLst>
                <a:ext uri="{FF2B5EF4-FFF2-40B4-BE49-F238E27FC236}">
                  <a16:creationId xmlns:a16="http://schemas.microsoft.com/office/drawing/2014/main" id="{4537F8BF-642F-4335-86F9-806001C37C1A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H="1">
              <a:off x="6903132" y="4673228"/>
              <a:ext cx="46159" cy="3457930"/>
            </a:xfrm>
            <a:prstGeom prst="bentConnector2">
              <a:avLst/>
            </a:prstGeom>
            <a:solidFill>
              <a:schemeClr val="bg1"/>
            </a:solidFill>
            <a:ln w="1905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Conector reto 98">
              <a:extLst>
                <a:ext uri="{FF2B5EF4-FFF2-40B4-BE49-F238E27FC236}">
                  <a16:creationId xmlns:a16="http://schemas.microsoft.com/office/drawing/2014/main" id="{47570DC7-711A-492B-A33C-7D4C585A6751}"/>
                </a:ext>
              </a:extLst>
            </p:cNvPr>
            <p:cNvCxnSpPr>
              <a:cxnSpLocks/>
              <a:endCxn id="100" idx="1"/>
            </p:cNvCxnSpPr>
            <p:nvPr/>
          </p:nvCxnSpPr>
          <p:spPr bwMode="auto">
            <a:xfrm flipV="1">
              <a:off x="7048469" y="6311344"/>
              <a:ext cx="1606707" cy="12925"/>
            </a:xfrm>
            <a:prstGeom prst="line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00" name="Fluxograma: Atraso 99">
              <a:extLst>
                <a:ext uri="{FF2B5EF4-FFF2-40B4-BE49-F238E27FC236}">
                  <a16:creationId xmlns:a16="http://schemas.microsoft.com/office/drawing/2014/main" id="{73537BFE-8288-4B4A-B8E0-7B3D478000C2}"/>
                </a:ext>
              </a:extLst>
            </p:cNvPr>
            <p:cNvSpPr/>
            <p:nvPr/>
          </p:nvSpPr>
          <p:spPr bwMode="auto">
            <a:xfrm>
              <a:off x="8655176" y="6120844"/>
              <a:ext cx="304800" cy="381000"/>
            </a:xfrm>
            <a:prstGeom prst="flowChartDelay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01" name="Conector reto 100">
              <a:extLst>
                <a:ext uri="{FF2B5EF4-FFF2-40B4-BE49-F238E27FC236}">
                  <a16:creationId xmlns:a16="http://schemas.microsoft.com/office/drawing/2014/main" id="{BA7ED4C4-451A-4C09-81BE-258367C8286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34461" y="6210339"/>
              <a:ext cx="320715" cy="0"/>
            </a:xfrm>
            <a:prstGeom prst="line">
              <a:avLst/>
            </a:prstGeom>
            <a:solidFill>
              <a:schemeClr val="bg1"/>
            </a:solidFill>
            <a:ln w="19050" cap="flat" cmpd="sng" algn="ctr">
              <a:solidFill>
                <a:srgbClr val="00007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2" name="Conector reto 101">
              <a:extLst>
                <a:ext uri="{FF2B5EF4-FFF2-40B4-BE49-F238E27FC236}">
                  <a16:creationId xmlns:a16="http://schemas.microsoft.com/office/drawing/2014/main" id="{517EF2E5-AFE8-4AE1-A2DA-864D117C193C}"/>
                </a:ext>
              </a:extLst>
            </p:cNvPr>
            <p:cNvCxnSpPr>
              <a:cxnSpLocks/>
              <a:stCxn id="100" idx="3"/>
            </p:cNvCxnSpPr>
            <p:nvPr/>
          </p:nvCxnSpPr>
          <p:spPr bwMode="auto">
            <a:xfrm>
              <a:off x="8959976" y="6311344"/>
              <a:ext cx="632009" cy="12925"/>
            </a:xfrm>
            <a:prstGeom prst="line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4" name="Conector: Angulado 103">
              <a:extLst>
                <a:ext uri="{FF2B5EF4-FFF2-40B4-BE49-F238E27FC236}">
                  <a16:creationId xmlns:a16="http://schemas.microsoft.com/office/drawing/2014/main" id="{E85C5763-142A-4785-9863-722C582BF3F1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H="1">
              <a:off x="6903132" y="904973"/>
              <a:ext cx="46159" cy="3457930"/>
            </a:xfrm>
            <a:prstGeom prst="bentConnector2">
              <a:avLst/>
            </a:prstGeom>
            <a:solidFill>
              <a:schemeClr val="bg1"/>
            </a:solidFill>
            <a:ln w="1905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Conector reto 104">
              <a:extLst>
                <a:ext uri="{FF2B5EF4-FFF2-40B4-BE49-F238E27FC236}">
                  <a16:creationId xmlns:a16="http://schemas.microsoft.com/office/drawing/2014/main" id="{4D690056-D9C2-4CA5-A329-1F76445858AE}"/>
                </a:ext>
              </a:extLst>
            </p:cNvPr>
            <p:cNvCxnSpPr>
              <a:cxnSpLocks/>
              <a:endCxn id="106" idx="1"/>
            </p:cNvCxnSpPr>
            <p:nvPr/>
          </p:nvCxnSpPr>
          <p:spPr bwMode="auto">
            <a:xfrm flipV="1">
              <a:off x="7048469" y="2543089"/>
              <a:ext cx="1606707" cy="12925"/>
            </a:xfrm>
            <a:prstGeom prst="line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06" name="Fluxograma: Atraso 105">
              <a:extLst>
                <a:ext uri="{FF2B5EF4-FFF2-40B4-BE49-F238E27FC236}">
                  <a16:creationId xmlns:a16="http://schemas.microsoft.com/office/drawing/2014/main" id="{F53E2231-1990-4DD8-9D94-835D648B264A}"/>
                </a:ext>
              </a:extLst>
            </p:cNvPr>
            <p:cNvSpPr/>
            <p:nvPr/>
          </p:nvSpPr>
          <p:spPr bwMode="auto">
            <a:xfrm>
              <a:off x="8655176" y="2352589"/>
              <a:ext cx="304800" cy="381000"/>
            </a:xfrm>
            <a:prstGeom prst="flowChartDelay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07" name="Conector reto 106">
              <a:extLst>
                <a:ext uri="{FF2B5EF4-FFF2-40B4-BE49-F238E27FC236}">
                  <a16:creationId xmlns:a16="http://schemas.microsoft.com/office/drawing/2014/main" id="{E2FFDE24-A9CE-4D5E-8FD2-A6F7601E1CE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34461" y="2442084"/>
              <a:ext cx="320715" cy="0"/>
            </a:xfrm>
            <a:prstGeom prst="line">
              <a:avLst/>
            </a:prstGeom>
            <a:solidFill>
              <a:schemeClr val="bg1"/>
            </a:solidFill>
            <a:ln w="19050" cap="flat" cmpd="sng" algn="ctr">
              <a:solidFill>
                <a:srgbClr val="00007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8" name="Conector reto 107">
              <a:extLst>
                <a:ext uri="{FF2B5EF4-FFF2-40B4-BE49-F238E27FC236}">
                  <a16:creationId xmlns:a16="http://schemas.microsoft.com/office/drawing/2014/main" id="{B288237F-6DA2-4F92-BC91-92C6E07361DC}"/>
                </a:ext>
              </a:extLst>
            </p:cNvPr>
            <p:cNvCxnSpPr>
              <a:cxnSpLocks/>
              <a:stCxn id="106" idx="3"/>
            </p:cNvCxnSpPr>
            <p:nvPr/>
          </p:nvCxnSpPr>
          <p:spPr bwMode="auto">
            <a:xfrm>
              <a:off x="8959976" y="2543089"/>
              <a:ext cx="632009" cy="12925"/>
            </a:xfrm>
            <a:prstGeom prst="line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0" name="Conector: Angulado 109">
              <a:extLst>
                <a:ext uri="{FF2B5EF4-FFF2-40B4-BE49-F238E27FC236}">
                  <a16:creationId xmlns:a16="http://schemas.microsoft.com/office/drawing/2014/main" id="{0243D875-8C00-4929-BC8D-6445B4CE64FD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H="1">
              <a:off x="6903132" y="1533016"/>
              <a:ext cx="46159" cy="3457930"/>
            </a:xfrm>
            <a:prstGeom prst="bentConnector2">
              <a:avLst/>
            </a:prstGeom>
            <a:solidFill>
              <a:schemeClr val="bg1"/>
            </a:solidFill>
            <a:ln w="1905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Conector reto 110">
              <a:extLst>
                <a:ext uri="{FF2B5EF4-FFF2-40B4-BE49-F238E27FC236}">
                  <a16:creationId xmlns:a16="http://schemas.microsoft.com/office/drawing/2014/main" id="{01778A11-8603-46D1-942C-BC0A18C3CE60}"/>
                </a:ext>
              </a:extLst>
            </p:cNvPr>
            <p:cNvCxnSpPr>
              <a:cxnSpLocks/>
              <a:endCxn id="112" idx="1"/>
            </p:cNvCxnSpPr>
            <p:nvPr/>
          </p:nvCxnSpPr>
          <p:spPr bwMode="auto">
            <a:xfrm flipV="1">
              <a:off x="7048469" y="3171132"/>
              <a:ext cx="1606707" cy="12925"/>
            </a:xfrm>
            <a:prstGeom prst="line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12" name="Fluxograma: Atraso 111">
              <a:extLst>
                <a:ext uri="{FF2B5EF4-FFF2-40B4-BE49-F238E27FC236}">
                  <a16:creationId xmlns:a16="http://schemas.microsoft.com/office/drawing/2014/main" id="{11F2D428-7C07-4864-818C-B0AE504BD5CF}"/>
                </a:ext>
              </a:extLst>
            </p:cNvPr>
            <p:cNvSpPr/>
            <p:nvPr/>
          </p:nvSpPr>
          <p:spPr bwMode="auto">
            <a:xfrm>
              <a:off x="8655176" y="2980632"/>
              <a:ext cx="304800" cy="381000"/>
            </a:xfrm>
            <a:prstGeom prst="flowChartDelay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13" name="Conector reto 112">
              <a:extLst>
                <a:ext uri="{FF2B5EF4-FFF2-40B4-BE49-F238E27FC236}">
                  <a16:creationId xmlns:a16="http://schemas.microsoft.com/office/drawing/2014/main" id="{34684129-A437-4934-A4F2-5A4CAD525D4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34461" y="3070127"/>
              <a:ext cx="320715" cy="0"/>
            </a:xfrm>
            <a:prstGeom prst="line">
              <a:avLst/>
            </a:prstGeom>
            <a:solidFill>
              <a:schemeClr val="bg1"/>
            </a:solidFill>
            <a:ln w="19050" cap="flat" cmpd="sng" algn="ctr">
              <a:solidFill>
                <a:srgbClr val="00007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4" name="Conector reto 113">
              <a:extLst>
                <a:ext uri="{FF2B5EF4-FFF2-40B4-BE49-F238E27FC236}">
                  <a16:creationId xmlns:a16="http://schemas.microsoft.com/office/drawing/2014/main" id="{909AD11E-5470-4789-B48D-C34DE0DB8078}"/>
                </a:ext>
              </a:extLst>
            </p:cNvPr>
            <p:cNvCxnSpPr>
              <a:cxnSpLocks/>
              <a:stCxn id="112" idx="3"/>
            </p:cNvCxnSpPr>
            <p:nvPr/>
          </p:nvCxnSpPr>
          <p:spPr bwMode="auto">
            <a:xfrm>
              <a:off x="8959976" y="3171132"/>
              <a:ext cx="632009" cy="12925"/>
            </a:xfrm>
            <a:prstGeom prst="line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6" name="Conector: Angulado 115">
              <a:extLst>
                <a:ext uri="{FF2B5EF4-FFF2-40B4-BE49-F238E27FC236}">
                  <a16:creationId xmlns:a16="http://schemas.microsoft.com/office/drawing/2014/main" id="{69C14420-3F02-427D-8382-19F2CDDDE78F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H="1">
              <a:off x="6903132" y="2161059"/>
              <a:ext cx="46159" cy="3457930"/>
            </a:xfrm>
            <a:prstGeom prst="bentConnector2">
              <a:avLst/>
            </a:prstGeom>
            <a:solidFill>
              <a:schemeClr val="bg1"/>
            </a:solidFill>
            <a:ln w="1905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Conector reto 116">
              <a:extLst>
                <a:ext uri="{FF2B5EF4-FFF2-40B4-BE49-F238E27FC236}">
                  <a16:creationId xmlns:a16="http://schemas.microsoft.com/office/drawing/2014/main" id="{D139B340-5FD4-457F-B062-06D80052C712}"/>
                </a:ext>
              </a:extLst>
            </p:cNvPr>
            <p:cNvCxnSpPr>
              <a:cxnSpLocks/>
              <a:endCxn id="118" idx="1"/>
            </p:cNvCxnSpPr>
            <p:nvPr/>
          </p:nvCxnSpPr>
          <p:spPr bwMode="auto">
            <a:xfrm flipV="1">
              <a:off x="7048469" y="3799175"/>
              <a:ext cx="1606707" cy="12925"/>
            </a:xfrm>
            <a:prstGeom prst="line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18" name="Fluxograma: Atraso 117">
              <a:extLst>
                <a:ext uri="{FF2B5EF4-FFF2-40B4-BE49-F238E27FC236}">
                  <a16:creationId xmlns:a16="http://schemas.microsoft.com/office/drawing/2014/main" id="{C052B4ED-05A6-452D-91F8-6C1241C4F81C}"/>
                </a:ext>
              </a:extLst>
            </p:cNvPr>
            <p:cNvSpPr/>
            <p:nvPr/>
          </p:nvSpPr>
          <p:spPr bwMode="auto">
            <a:xfrm>
              <a:off x="8655176" y="3608675"/>
              <a:ext cx="304800" cy="381000"/>
            </a:xfrm>
            <a:prstGeom prst="flowChartDelay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19" name="Conector reto 118">
              <a:extLst>
                <a:ext uri="{FF2B5EF4-FFF2-40B4-BE49-F238E27FC236}">
                  <a16:creationId xmlns:a16="http://schemas.microsoft.com/office/drawing/2014/main" id="{15CA2407-E153-4D8F-BD13-6EF705DE224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34461" y="3698170"/>
              <a:ext cx="320715" cy="0"/>
            </a:xfrm>
            <a:prstGeom prst="line">
              <a:avLst/>
            </a:prstGeom>
            <a:solidFill>
              <a:schemeClr val="bg1"/>
            </a:solidFill>
            <a:ln w="19050" cap="flat" cmpd="sng" algn="ctr">
              <a:solidFill>
                <a:srgbClr val="00007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0" name="Conector reto 119">
              <a:extLst>
                <a:ext uri="{FF2B5EF4-FFF2-40B4-BE49-F238E27FC236}">
                  <a16:creationId xmlns:a16="http://schemas.microsoft.com/office/drawing/2014/main" id="{F82D0A15-E8FB-4B74-B40A-E7903A215CB1}"/>
                </a:ext>
              </a:extLst>
            </p:cNvPr>
            <p:cNvCxnSpPr>
              <a:cxnSpLocks/>
              <a:stCxn id="118" idx="3"/>
            </p:cNvCxnSpPr>
            <p:nvPr/>
          </p:nvCxnSpPr>
          <p:spPr bwMode="auto">
            <a:xfrm>
              <a:off x="8959976" y="3799175"/>
              <a:ext cx="632009" cy="12925"/>
            </a:xfrm>
            <a:prstGeom prst="line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2" name="Conector: Angulado 121">
              <a:extLst>
                <a:ext uri="{FF2B5EF4-FFF2-40B4-BE49-F238E27FC236}">
                  <a16:creationId xmlns:a16="http://schemas.microsoft.com/office/drawing/2014/main" id="{19458F84-1C50-4188-8692-EFE4B46246D3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H="1">
              <a:off x="6903132" y="2789102"/>
              <a:ext cx="46159" cy="3457930"/>
            </a:xfrm>
            <a:prstGeom prst="bentConnector2">
              <a:avLst/>
            </a:prstGeom>
            <a:solidFill>
              <a:schemeClr val="bg1"/>
            </a:solidFill>
            <a:ln w="1905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3" name="Conector reto 122">
              <a:extLst>
                <a:ext uri="{FF2B5EF4-FFF2-40B4-BE49-F238E27FC236}">
                  <a16:creationId xmlns:a16="http://schemas.microsoft.com/office/drawing/2014/main" id="{16864CFE-920B-4541-8E29-E660A5659321}"/>
                </a:ext>
              </a:extLst>
            </p:cNvPr>
            <p:cNvCxnSpPr>
              <a:cxnSpLocks/>
              <a:endCxn id="124" idx="1"/>
            </p:cNvCxnSpPr>
            <p:nvPr/>
          </p:nvCxnSpPr>
          <p:spPr bwMode="auto">
            <a:xfrm flipV="1">
              <a:off x="7048469" y="4427218"/>
              <a:ext cx="1606707" cy="12925"/>
            </a:xfrm>
            <a:prstGeom prst="line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24" name="Fluxograma: Atraso 123">
              <a:extLst>
                <a:ext uri="{FF2B5EF4-FFF2-40B4-BE49-F238E27FC236}">
                  <a16:creationId xmlns:a16="http://schemas.microsoft.com/office/drawing/2014/main" id="{57346B73-3A29-46CE-A557-183AAA468358}"/>
                </a:ext>
              </a:extLst>
            </p:cNvPr>
            <p:cNvSpPr/>
            <p:nvPr/>
          </p:nvSpPr>
          <p:spPr bwMode="auto">
            <a:xfrm>
              <a:off x="8655176" y="4236718"/>
              <a:ext cx="304800" cy="381000"/>
            </a:xfrm>
            <a:prstGeom prst="flowChartDelay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25" name="Conector reto 124">
              <a:extLst>
                <a:ext uri="{FF2B5EF4-FFF2-40B4-BE49-F238E27FC236}">
                  <a16:creationId xmlns:a16="http://schemas.microsoft.com/office/drawing/2014/main" id="{AFAFB907-0990-481F-B950-FFEB2261F2E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34461" y="4326213"/>
              <a:ext cx="320715" cy="0"/>
            </a:xfrm>
            <a:prstGeom prst="line">
              <a:avLst/>
            </a:prstGeom>
            <a:solidFill>
              <a:schemeClr val="bg1"/>
            </a:solidFill>
            <a:ln w="19050" cap="flat" cmpd="sng" algn="ctr">
              <a:solidFill>
                <a:srgbClr val="00007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6" name="Conector reto 125">
              <a:extLst>
                <a:ext uri="{FF2B5EF4-FFF2-40B4-BE49-F238E27FC236}">
                  <a16:creationId xmlns:a16="http://schemas.microsoft.com/office/drawing/2014/main" id="{9487A13F-6C07-4C00-8555-203B3EAE1FF5}"/>
                </a:ext>
              </a:extLst>
            </p:cNvPr>
            <p:cNvCxnSpPr>
              <a:cxnSpLocks/>
              <a:stCxn id="124" idx="3"/>
            </p:cNvCxnSpPr>
            <p:nvPr/>
          </p:nvCxnSpPr>
          <p:spPr bwMode="auto">
            <a:xfrm>
              <a:off x="8959976" y="4427218"/>
              <a:ext cx="632009" cy="12925"/>
            </a:xfrm>
            <a:prstGeom prst="line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8" name="Conector: Angulado 127">
              <a:extLst>
                <a:ext uri="{FF2B5EF4-FFF2-40B4-BE49-F238E27FC236}">
                  <a16:creationId xmlns:a16="http://schemas.microsoft.com/office/drawing/2014/main" id="{2BDF5592-2D54-4667-AD20-DD534981069C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H="1">
              <a:off x="6903132" y="3417145"/>
              <a:ext cx="46159" cy="3457930"/>
            </a:xfrm>
            <a:prstGeom prst="bentConnector2">
              <a:avLst/>
            </a:prstGeom>
            <a:solidFill>
              <a:schemeClr val="bg1"/>
            </a:solidFill>
            <a:ln w="1905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Conector reto 128">
              <a:extLst>
                <a:ext uri="{FF2B5EF4-FFF2-40B4-BE49-F238E27FC236}">
                  <a16:creationId xmlns:a16="http://schemas.microsoft.com/office/drawing/2014/main" id="{C1D97AAA-E497-4DAD-9169-EE1C45C9D724}"/>
                </a:ext>
              </a:extLst>
            </p:cNvPr>
            <p:cNvCxnSpPr>
              <a:cxnSpLocks/>
              <a:endCxn id="130" idx="1"/>
            </p:cNvCxnSpPr>
            <p:nvPr/>
          </p:nvCxnSpPr>
          <p:spPr bwMode="auto">
            <a:xfrm flipV="1">
              <a:off x="7048469" y="5055261"/>
              <a:ext cx="1606707" cy="12925"/>
            </a:xfrm>
            <a:prstGeom prst="line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30" name="Fluxograma: Atraso 129">
              <a:extLst>
                <a:ext uri="{FF2B5EF4-FFF2-40B4-BE49-F238E27FC236}">
                  <a16:creationId xmlns:a16="http://schemas.microsoft.com/office/drawing/2014/main" id="{A2C563A3-51D1-4DF6-9A08-4138E319088F}"/>
                </a:ext>
              </a:extLst>
            </p:cNvPr>
            <p:cNvSpPr/>
            <p:nvPr/>
          </p:nvSpPr>
          <p:spPr bwMode="auto">
            <a:xfrm>
              <a:off x="8655176" y="4864761"/>
              <a:ext cx="304800" cy="381000"/>
            </a:xfrm>
            <a:prstGeom prst="flowChartDelay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31" name="Conector reto 130">
              <a:extLst>
                <a:ext uri="{FF2B5EF4-FFF2-40B4-BE49-F238E27FC236}">
                  <a16:creationId xmlns:a16="http://schemas.microsoft.com/office/drawing/2014/main" id="{D5836E2E-ADF2-47F2-BF50-1DDDA372EC7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34461" y="4954256"/>
              <a:ext cx="320715" cy="0"/>
            </a:xfrm>
            <a:prstGeom prst="line">
              <a:avLst/>
            </a:prstGeom>
            <a:solidFill>
              <a:schemeClr val="bg1"/>
            </a:solidFill>
            <a:ln w="19050" cap="flat" cmpd="sng" algn="ctr">
              <a:solidFill>
                <a:srgbClr val="00007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2" name="Conector reto 131">
              <a:extLst>
                <a:ext uri="{FF2B5EF4-FFF2-40B4-BE49-F238E27FC236}">
                  <a16:creationId xmlns:a16="http://schemas.microsoft.com/office/drawing/2014/main" id="{192080A4-0ABB-48BC-9073-C275F50DA23D}"/>
                </a:ext>
              </a:extLst>
            </p:cNvPr>
            <p:cNvCxnSpPr>
              <a:cxnSpLocks/>
              <a:stCxn id="130" idx="3"/>
            </p:cNvCxnSpPr>
            <p:nvPr/>
          </p:nvCxnSpPr>
          <p:spPr bwMode="auto">
            <a:xfrm>
              <a:off x="8959976" y="5055261"/>
              <a:ext cx="632009" cy="12925"/>
            </a:xfrm>
            <a:prstGeom prst="line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4" name="Conector: Angulado 133">
              <a:extLst>
                <a:ext uri="{FF2B5EF4-FFF2-40B4-BE49-F238E27FC236}">
                  <a16:creationId xmlns:a16="http://schemas.microsoft.com/office/drawing/2014/main" id="{732EB6C4-7BDA-4BE1-96B8-5756599D33B5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H="1">
              <a:off x="6903132" y="4045188"/>
              <a:ext cx="46159" cy="3457930"/>
            </a:xfrm>
            <a:prstGeom prst="bentConnector2">
              <a:avLst/>
            </a:prstGeom>
            <a:solidFill>
              <a:schemeClr val="bg1"/>
            </a:solidFill>
            <a:ln w="1905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5" name="Conector reto 134">
              <a:extLst>
                <a:ext uri="{FF2B5EF4-FFF2-40B4-BE49-F238E27FC236}">
                  <a16:creationId xmlns:a16="http://schemas.microsoft.com/office/drawing/2014/main" id="{24966F51-454D-4992-9329-B229DB651B4B}"/>
                </a:ext>
              </a:extLst>
            </p:cNvPr>
            <p:cNvCxnSpPr>
              <a:cxnSpLocks/>
              <a:endCxn id="136" idx="1"/>
            </p:cNvCxnSpPr>
            <p:nvPr/>
          </p:nvCxnSpPr>
          <p:spPr bwMode="auto">
            <a:xfrm flipV="1">
              <a:off x="7048469" y="5683304"/>
              <a:ext cx="1606707" cy="12925"/>
            </a:xfrm>
            <a:prstGeom prst="line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36" name="Fluxograma: Atraso 135">
              <a:extLst>
                <a:ext uri="{FF2B5EF4-FFF2-40B4-BE49-F238E27FC236}">
                  <a16:creationId xmlns:a16="http://schemas.microsoft.com/office/drawing/2014/main" id="{72762815-8170-4F8F-BB66-EB76C99A4285}"/>
                </a:ext>
              </a:extLst>
            </p:cNvPr>
            <p:cNvSpPr/>
            <p:nvPr/>
          </p:nvSpPr>
          <p:spPr bwMode="auto">
            <a:xfrm>
              <a:off x="8655176" y="5492804"/>
              <a:ext cx="304800" cy="381000"/>
            </a:xfrm>
            <a:prstGeom prst="flowChartDelay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37" name="Conector reto 136">
              <a:extLst>
                <a:ext uri="{FF2B5EF4-FFF2-40B4-BE49-F238E27FC236}">
                  <a16:creationId xmlns:a16="http://schemas.microsoft.com/office/drawing/2014/main" id="{82D8D3FD-C433-435B-AD53-EE3E61644E9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34461" y="5582299"/>
              <a:ext cx="320715" cy="0"/>
            </a:xfrm>
            <a:prstGeom prst="line">
              <a:avLst/>
            </a:prstGeom>
            <a:solidFill>
              <a:schemeClr val="bg1"/>
            </a:solidFill>
            <a:ln w="19050" cap="flat" cmpd="sng" algn="ctr">
              <a:solidFill>
                <a:srgbClr val="00007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8" name="Conector reto 137">
              <a:extLst>
                <a:ext uri="{FF2B5EF4-FFF2-40B4-BE49-F238E27FC236}">
                  <a16:creationId xmlns:a16="http://schemas.microsoft.com/office/drawing/2014/main" id="{9929E537-3BD8-42E8-9394-3F1E32805E85}"/>
                </a:ext>
              </a:extLst>
            </p:cNvPr>
            <p:cNvCxnSpPr>
              <a:cxnSpLocks/>
              <a:stCxn id="136" idx="3"/>
            </p:cNvCxnSpPr>
            <p:nvPr/>
          </p:nvCxnSpPr>
          <p:spPr bwMode="auto">
            <a:xfrm>
              <a:off x="8959976" y="5683304"/>
              <a:ext cx="632009" cy="12925"/>
            </a:xfrm>
            <a:prstGeom prst="line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0192" name="Fluxograma: Dados Armazenados 50191">
              <a:extLst>
                <a:ext uri="{FF2B5EF4-FFF2-40B4-BE49-F238E27FC236}">
                  <a16:creationId xmlns:a16="http://schemas.microsoft.com/office/drawing/2014/main" id="{6A04B823-2007-4470-A5A2-EBB36ED3DA50}"/>
                </a:ext>
              </a:extLst>
            </p:cNvPr>
            <p:cNvSpPr/>
            <p:nvPr/>
          </p:nvSpPr>
          <p:spPr bwMode="auto">
            <a:xfrm flipH="1">
              <a:off x="9434593" y="1712449"/>
              <a:ext cx="946071" cy="4838417"/>
            </a:xfrm>
            <a:prstGeom prst="flowChartOnlineStorage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0194" name="Fluxograma: Atraso 50193">
              <a:extLst>
                <a:ext uri="{FF2B5EF4-FFF2-40B4-BE49-F238E27FC236}">
                  <a16:creationId xmlns:a16="http://schemas.microsoft.com/office/drawing/2014/main" id="{40D5669E-7B14-4BC1-AF71-D3D51769AD9F}"/>
                </a:ext>
              </a:extLst>
            </p:cNvPr>
            <p:cNvSpPr/>
            <p:nvPr/>
          </p:nvSpPr>
          <p:spPr bwMode="auto">
            <a:xfrm>
              <a:off x="9685017" y="1712449"/>
              <a:ext cx="1035568" cy="4838417"/>
            </a:xfrm>
            <a:prstGeom prst="flowChartDelay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0195" name="Retângulo 50194">
              <a:extLst>
                <a:ext uri="{FF2B5EF4-FFF2-40B4-BE49-F238E27FC236}">
                  <a16:creationId xmlns:a16="http://schemas.microsoft.com/office/drawing/2014/main" id="{8C2CF339-D945-4BFA-8375-351A08E17BE6}"/>
                </a:ext>
              </a:extLst>
            </p:cNvPr>
            <p:cNvSpPr/>
            <p:nvPr/>
          </p:nvSpPr>
          <p:spPr bwMode="auto">
            <a:xfrm>
              <a:off x="9614797" y="1724546"/>
              <a:ext cx="201705" cy="482632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4" name="Retângulo 143">
              <a:extLst>
                <a:ext uri="{FF2B5EF4-FFF2-40B4-BE49-F238E27FC236}">
                  <a16:creationId xmlns:a16="http://schemas.microsoft.com/office/drawing/2014/main" id="{0F90F421-B9BE-4374-83D9-1E91B3944F23}"/>
                </a:ext>
              </a:extLst>
            </p:cNvPr>
            <p:cNvSpPr/>
            <p:nvPr/>
          </p:nvSpPr>
          <p:spPr>
            <a:xfrm>
              <a:off x="2714936" y="1293684"/>
              <a:ext cx="162696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BR" sz="1800" i="0" dirty="0">
                  <a:solidFill>
                    <a:srgbClr val="830000"/>
                  </a:solidFill>
                </a:rPr>
                <a:t>Endereço de Página Virtual</a:t>
              </a:r>
            </a:p>
          </p:txBody>
        </p:sp>
        <p:sp>
          <p:nvSpPr>
            <p:cNvPr id="109" name="Retângulo 108">
              <a:extLst>
                <a:ext uri="{FF2B5EF4-FFF2-40B4-BE49-F238E27FC236}">
                  <a16:creationId xmlns:a16="http://schemas.microsoft.com/office/drawing/2014/main" id="{7EDCE978-0514-47E5-87C9-0B76F756ADC6}"/>
                </a:ext>
              </a:extLst>
            </p:cNvPr>
            <p:cNvSpPr/>
            <p:nvPr/>
          </p:nvSpPr>
          <p:spPr>
            <a:xfrm>
              <a:off x="10720585" y="4181216"/>
              <a:ext cx="162696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BR" sz="1800" i="0" dirty="0">
                  <a:solidFill>
                    <a:srgbClr val="830000"/>
                  </a:solidFill>
                </a:rPr>
                <a:t>Endereço de Página Real</a:t>
              </a:r>
            </a:p>
          </p:txBody>
        </p:sp>
        <p:cxnSp>
          <p:nvCxnSpPr>
            <p:cNvPr id="115" name="Conector reto 114">
              <a:extLst>
                <a:ext uri="{FF2B5EF4-FFF2-40B4-BE49-F238E27FC236}">
                  <a16:creationId xmlns:a16="http://schemas.microsoft.com/office/drawing/2014/main" id="{AB478AFE-4A2C-4437-B3D6-82FBE95A55F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699952" y="4118965"/>
              <a:ext cx="632009" cy="12925"/>
            </a:xfrm>
            <a:prstGeom prst="line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488658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err="1"/>
              <a:t>Paginação</a:t>
            </a:r>
            <a:r>
              <a:rPr lang="en-US" sz="3200" dirty="0"/>
              <a:t>: TLB – Translation Lookaside Buffer</a:t>
            </a:r>
          </a:p>
        </p:txBody>
      </p:sp>
      <p:sp>
        <p:nvSpPr>
          <p:cNvPr id="3277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16619" y="3740312"/>
            <a:ext cx="2964490" cy="2531447"/>
          </a:xfrm>
        </p:spPr>
        <p:txBody>
          <a:bodyPr/>
          <a:lstStyle/>
          <a:p>
            <a:r>
              <a:rPr lang="pt-BR" sz="2000" dirty="0">
                <a:solidFill>
                  <a:schemeClr val="bg2"/>
                </a:solidFill>
                <a:latin typeface="Arial Narrow" panose="020B0606020202030204" pitchFamily="34" charset="0"/>
              </a:rPr>
              <a:t>Funciona como uma </a:t>
            </a:r>
            <a:r>
              <a:rPr lang="pt-BR" sz="2000" i="1" dirty="0">
                <a:solidFill>
                  <a:schemeClr val="bg2"/>
                </a:solidFill>
                <a:latin typeface="Arial Narrow" panose="020B0606020202030204" pitchFamily="34" charset="0"/>
              </a:rPr>
              <a:t>cache</a:t>
            </a:r>
            <a:r>
              <a:rPr lang="pt-BR" sz="2000" dirty="0">
                <a:solidFill>
                  <a:schemeClr val="bg2"/>
                </a:solidFill>
                <a:latin typeface="Arial Narrow" panose="020B0606020202030204" pitchFamily="34" charset="0"/>
              </a:rPr>
              <a:t> que guarda as informações mais recentes da Tabela de Páginas</a:t>
            </a:r>
          </a:p>
          <a:p>
            <a:r>
              <a:rPr lang="en-US" sz="2000" dirty="0" err="1">
                <a:solidFill>
                  <a:schemeClr val="bg2"/>
                </a:solidFill>
                <a:latin typeface="Arial Narrow" panose="020B0606020202030204" pitchFamily="34" charset="0"/>
              </a:rPr>
              <a:t>Implementado</a:t>
            </a:r>
            <a:r>
              <a:rPr lang="en-US" sz="2000" dirty="0">
                <a:solidFill>
                  <a:schemeClr val="bg2"/>
                </a:solidFill>
                <a:latin typeface="Arial Narrow" panose="020B0606020202030204" pitchFamily="34" charset="0"/>
              </a:rPr>
              <a:t> com </a:t>
            </a:r>
            <a:r>
              <a:rPr lang="en-US" sz="2000" dirty="0" err="1">
                <a:solidFill>
                  <a:schemeClr val="bg2"/>
                </a:solidFill>
                <a:latin typeface="Arial Narrow" panose="020B0606020202030204" pitchFamily="34" charset="0"/>
              </a:rPr>
              <a:t>Memórias</a:t>
            </a:r>
            <a:r>
              <a:rPr lang="en-US" sz="2000" dirty="0">
                <a:solidFill>
                  <a:schemeClr val="bg2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bg2"/>
                </a:solidFill>
                <a:latin typeface="Arial Narrow" panose="020B0606020202030204" pitchFamily="34" charset="0"/>
              </a:rPr>
              <a:t>Associativas</a:t>
            </a:r>
            <a:endParaRPr lang="en-US" sz="2000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59312BAA-3164-4FD9-B80F-8FA5F1708A51}"/>
              </a:ext>
            </a:extLst>
          </p:cNvPr>
          <p:cNvCxnSpPr>
            <a:cxnSpLocks/>
          </p:cNvCxnSpPr>
          <p:nvPr/>
        </p:nvCxnSpPr>
        <p:spPr bwMode="auto">
          <a:xfrm flipH="1">
            <a:off x="4426267" y="1464574"/>
            <a:ext cx="1" cy="4551477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Conector: Angulado 21">
            <a:extLst>
              <a:ext uri="{FF2B5EF4-FFF2-40B4-BE49-F238E27FC236}">
                <a16:creationId xmlns:a16="http://schemas.microsoft.com/office/drawing/2014/main" id="{C8011EA6-5A50-42F7-99D1-FE58EACDCB98}"/>
              </a:ext>
            </a:extLst>
          </p:cNvPr>
          <p:cNvCxnSpPr>
            <a:cxnSpLocks/>
          </p:cNvCxnSpPr>
          <p:nvPr/>
        </p:nvCxnSpPr>
        <p:spPr bwMode="auto">
          <a:xfrm>
            <a:off x="4430844" y="1635052"/>
            <a:ext cx="541884" cy="178989"/>
          </a:xfrm>
          <a:prstGeom prst="bentConnector3">
            <a:avLst>
              <a:gd name="adj1" fmla="val 99217"/>
            </a:avLst>
          </a:prstGeom>
          <a:solidFill>
            <a:schemeClr val="bg1"/>
          </a:solidFill>
          <a:ln w="19050" cap="flat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Conector: Angulado 27">
            <a:extLst>
              <a:ext uri="{FF2B5EF4-FFF2-40B4-BE49-F238E27FC236}">
                <a16:creationId xmlns:a16="http://schemas.microsoft.com/office/drawing/2014/main" id="{6D561CF9-B80A-41B9-B21F-CCC3C8BE55A2}"/>
              </a:ext>
            </a:extLst>
          </p:cNvPr>
          <p:cNvCxnSpPr>
            <a:cxnSpLocks/>
          </p:cNvCxnSpPr>
          <p:nvPr/>
        </p:nvCxnSpPr>
        <p:spPr bwMode="auto">
          <a:xfrm>
            <a:off x="4430844" y="2261190"/>
            <a:ext cx="541884" cy="178989"/>
          </a:xfrm>
          <a:prstGeom prst="bentConnector3">
            <a:avLst>
              <a:gd name="adj1" fmla="val 99217"/>
            </a:avLst>
          </a:prstGeom>
          <a:solidFill>
            <a:schemeClr val="bg1"/>
          </a:solidFill>
          <a:ln w="19050" cap="flat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Conector: Angulado 28">
            <a:extLst>
              <a:ext uri="{FF2B5EF4-FFF2-40B4-BE49-F238E27FC236}">
                <a16:creationId xmlns:a16="http://schemas.microsoft.com/office/drawing/2014/main" id="{6136C2E8-13AB-45C7-A27D-2910C7390079}"/>
              </a:ext>
            </a:extLst>
          </p:cNvPr>
          <p:cNvCxnSpPr>
            <a:cxnSpLocks/>
          </p:cNvCxnSpPr>
          <p:nvPr/>
        </p:nvCxnSpPr>
        <p:spPr bwMode="auto">
          <a:xfrm>
            <a:off x="4430844" y="2887328"/>
            <a:ext cx="541884" cy="178989"/>
          </a:xfrm>
          <a:prstGeom prst="bentConnector3">
            <a:avLst>
              <a:gd name="adj1" fmla="val 99217"/>
            </a:avLst>
          </a:prstGeom>
          <a:solidFill>
            <a:schemeClr val="bg1"/>
          </a:solidFill>
          <a:ln w="19050" cap="flat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0" name="Conector: Angulado 29">
            <a:extLst>
              <a:ext uri="{FF2B5EF4-FFF2-40B4-BE49-F238E27FC236}">
                <a16:creationId xmlns:a16="http://schemas.microsoft.com/office/drawing/2014/main" id="{46DECFA8-FF27-48B2-8E43-DA63AF8D0A36}"/>
              </a:ext>
            </a:extLst>
          </p:cNvPr>
          <p:cNvCxnSpPr>
            <a:cxnSpLocks/>
          </p:cNvCxnSpPr>
          <p:nvPr/>
        </p:nvCxnSpPr>
        <p:spPr bwMode="auto">
          <a:xfrm>
            <a:off x="4430844" y="3513466"/>
            <a:ext cx="541884" cy="178989"/>
          </a:xfrm>
          <a:prstGeom prst="bentConnector3">
            <a:avLst>
              <a:gd name="adj1" fmla="val 99217"/>
            </a:avLst>
          </a:prstGeom>
          <a:solidFill>
            <a:schemeClr val="bg1"/>
          </a:solidFill>
          <a:ln w="19050" cap="flat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Conector: Angulado 30">
            <a:extLst>
              <a:ext uri="{FF2B5EF4-FFF2-40B4-BE49-F238E27FC236}">
                <a16:creationId xmlns:a16="http://schemas.microsoft.com/office/drawing/2014/main" id="{E716F850-9102-4976-80D0-E2AD4D2AB4F3}"/>
              </a:ext>
            </a:extLst>
          </p:cNvPr>
          <p:cNvCxnSpPr>
            <a:cxnSpLocks/>
          </p:cNvCxnSpPr>
          <p:nvPr/>
        </p:nvCxnSpPr>
        <p:spPr bwMode="auto">
          <a:xfrm>
            <a:off x="4430844" y="4139604"/>
            <a:ext cx="541884" cy="178989"/>
          </a:xfrm>
          <a:prstGeom prst="bentConnector3">
            <a:avLst>
              <a:gd name="adj1" fmla="val 99217"/>
            </a:avLst>
          </a:prstGeom>
          <a:solidFill>
            <a:schemeClr val="bg1"/>
          </a:solidFill>
          <a:ln w="19050" cap="flat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Conector: Angulado 31">
            <a:extLst>
              <a:ext uri="{FF2B5EF4-FFF2-40B4-BE49-F238E27FC236}">
                <a16:creationId xmlns:a16="http://schemas.microsoft.com/office/drawing/2014/main" id="{CDB42064-27C0-4C80-9545-B44B117D1D27}"/>
              </a:ext>
            </a:extLst>
          </p:cNvPr>
          <p:cNvCxnSpPr>
            <a:cxnSpLocks/>
          </p:cNvCxnSpPr>
          <p:nvPr/>
        </p:nvCxnSpPr>
        <p:spPr bwMode="auto">
          <a:xfrm>
            <a:off x="4430844" y="4765742"/>
            <a:ext cx="541884" cy="178989"/>
          </a:xfrm>
          <a:prstGeom prst="bentConnector3">
            <a:avLst>
              <a:gd name="adj1" fmla="val 99217"/>
            </a:avLst>
          </a:prstGeom>
          <a:solidFill>
            <a:schemeClr val="bg1"/>
          </a:solidFill>
          <a:ln w="19050" cap="flat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3" name="Conector: Angulado 32">
            <a:extLst>
              <a:ext uri="{FF2B5EF4-FFF2-40B4-BE49-F238E27FC236}">
                <a16:creationId xmlns:a16="http://schemas.microsoft.com/office/drawing/2014/main" id="{124354B4-DD80-4C6D-8DEA-67340D8E0F73}"/>
              </a:ext>
            </a:extLst>
          </p:cNvPr>
          <p:cNvCxnSpPr>
            <a:cxnSpLocks/>
          </p:cNvCxnSpPr>
          <p:nvPr/>
        </p:nvCxnSpPr>
        <p:spPr bwMode="auto">
          <a:xfrm>
            <a:off x="4430844" y="5391880"/>
            <a:ext cx="541884" cy="178989"/>
          </a:xfrm>
          <a:prstGeom prst="bentConnector3">
            <a:avLst>
              <a:gd name="adj1" fmla="val 99217"/>
            </a:avLst>
          </a:prstGeom>
          <a:solidFill>
            <a:schemeClr val="bg1"/>
          </a:solidFill>
          <a:ln w="19050" cap="flat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Conector: Angulado 33">
            <a:extLst>
              <a:ext uri="{FF2B5EF4-FFF2-40B4-BE49-F238E27FC236}">
                <a16:creationId xmlns:a16="http://schemas.microsoft.com/office/drawing/2014/main" id="{8AE17CC4-FBC3-4483-A23B-A550053D20F8}"/>
              </a:ext>
            </a:extLst>
          </p:cNvPr>
          <p:cNvCxnSpPr>
            <a:cxnSpLocks/>
          </p:cNvCxnSpPr>
          <p:nvPr/>
        </p:nvCxnSpPr>
        <p:spPr bwMode="auto">
          <a:xfrm>
            <a:off x="4430844" y="6018021"/>
            <a:ext cx="541884" cy="178989"/>
          </a:xfrm>
          <a:prstGeom prst="bentConnector3">
            <a:avLst>
              <a:gd name="adj1" fmla="val 99217"/>
            </a:avLst>
          </a:prstGeom>
          <a:solidFill>
            <a:schemeClr val="bg1"/>
          </a:solidFill>
          <a:ln w="19050" cap="flat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25" name="Tabela 25">
            <a:extLst>
              <a:ext uri="{FF2B5EF4-FFF2-40B4-BE49-F238E27FC236}">
                <a16:creationId xmlns:a16="http://schemas.microsoft.com/office/drawing/2014/main" id="{8C484BFF-A03F-46C4-B993-1CB0BCB33B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759103"/>
              </p:ext>
            </p:extLst>
          </p:nvPr>
        </p:nvGraphicFramePr>
        <p:xfrm>
          <a:off x="5675353" y="923435"/>
          <a:ext cx="3438525" cy="5627432"/>
        </p:xfrm>
        <a:graphic>
          <a:graphicData uri="http://schemas.openxmlformats.org/drawingml/2006/table">
            <a:tbl>
              <a:tblPr firstRow="1" bandRow="1"/>
              <a:tblGrid>
                <a:gridCol w="1104900">
                  <a:extLst>
                    <a:ext uri="{9D8B030D-6E8A-4147-A177-3AD203B41FA5}">
                      <a16:colId xmlns:a16="http://schemas.microsoft.com/office/drawing/2014/main" val="1864566692"/>
                    </a:ext>
                  </a:extLst>
                </a:gridCol>
                <a:gridCol w="1171575">
                  <a:extLst>
                    <a:ext uri="{9D8B030D-6E8A-4147-A177-3AD203B41FA5}">
                      <a16:colId xmlns:a16="http://schemas.microsoft.com/office/drawing/2014/main" val="4224462579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val="435691017"/>
                    </a:ext>
                  </a:extLst>
                </a:gridCol>
              </a:tblGrid>
              <a:tr h="356117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Página Virtual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70C0"/>
                          </a:solidFill>
                        </a:rPr>
                        <a:t>Presente/</a:t>
                      </a:r>
                      <a:br>
                        <a:rPr lang="pt-BR" dirty="0">
                          <a:solidFill>
                            <a:srgbClr val="0070C0"/>
                          </a:solidFill>
                        </a:rPr>
                      </a:br>
                      <a:r>
                        <a:rPr lang="pt-BR" dirty="0">
                          <a:solidFill>
                            <a:srgbClr val="0070C0"/>
                          </a:solidFill>
                        </a:rPr>
                        <a:t>Ausente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Moldura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95485283"/>
                  </a:ext>
                </a:extLst>
              </a:tr>
              <a:tr h="623419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140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36511742"/>
                  </a:ext>
                </a:extLst>
              </a:tr>
              <a:tr h="623419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020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38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7669724"/>
                  </a:ext>
                </a:extLst>
              </a:tr>
              <a:tr h="623419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130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rgbClr val="0070C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94117037"/>
                  </a:ext>
                </a:extLst>
              </a:tr>
              <a:tr h="623419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129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62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71250697"/>
                  </a:ext>
                </a:extLst>
              </a:tr>
              <a:tr h="623419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019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rgbClr val="0070C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50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81702962"/>
                  </a:ext>
                </a:extLst>
              </a:tr>
              <a:tr h="623419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021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45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5204907"/>
                  </a:ext>
                </a:extLst>
              </a:tr>
              <a:tr h="623419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860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7324680"/>
                  </a:ext>
                </a:extLst>
              </a:tr>
              <a:tr h="623419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861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75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86144245"/>
                  </a:ext>
                </a:extLst>
              </a:tr>
            </a:tbl>
          </a:graphicData>
        </a:graphic>
      </p:graphicFrame>
      <p:cxnSp>
        <p:nvCxnSpPr>
          <p:cNvPr id="36" name="Conector: Angulado 35">
            <a:extLst>
              <a:ext uri="{FF2B5EF4-FFF2-40B4-BE49-F238E27FC236}">
                <a16:creationId xmlns:a16="http://schemas.microsoft.com/office/drawing/2014/main" id="{3DA42A63-AC07-41D6-958F-6883F2C8D50B}"/>
              </a:ext>
            </a:extLst>
          </p:cNvPr>
          <p:cNvCxnSpPr>
            <a:cxnSpLocks/>
          </p:cNvCxnSpPr>
          <p:nvPr/>
        </p:nvCxnSpPr>
        <p:spPr bwMode="auto">
          <a:xfrm flipH="1">
            <a:off x="5385889" y="1635052"/>
            <a:ext cx="541884" cy="178989"/>
          </a:xfrm>
          <a:prstGeom prst="bentConnector3">
            <a:avLst>
              <a:gd name="adj1" fmla="val 99217"/>
            </a:avLst>
          </a:prstGeom>
          <a:solidFill>
            <a:schemeClr val="bg1"/>
          </a:solidFill>
          <a:ln w="12700" cap="flat" cmpd="sng" algn="ctr">
            <a:solidFill>
              <a:srgbClr val="00206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7" name="Conector: Angulado 36">
            <a:extLst>
              <a:ext uri="{FF2B5EF4-FFF2-40B4-BE49-F238E27FC236}">
                <a16:creationId xmlns:a16="http://schemas.microsoft.com/office/drawing/2014/main" id="{8576C164-B181-4D45-A07E-6A77B906DAEF}"/>
              </a:ext>
            </a:extLst>
          </p:cNvPr>
          <p:cNvCxnSpPr>
            <a:cxnSpLocks/>
          </p:cNvCxnSpPr>
          <p:nvPr/>
        </p:nvCxnSpPr>
        <p:spPr bwMode="auto">
          <a:xfrm flipH="1">
            <a:off x="5385889" y="6016051"/>
            <a:ext cx="541884" cy="178989"/>
          </a:xfrm>
          <a:prstGeom prst="bentConnector3">
            <a:avLst>
              <a:gd name="adj1" fmla="val 99217"/>
            </a:avLst>
          </a:prstGeom>
          <a:solidFill>
            <a:schemeClr val="bg1"/>
          </a:solidFill>
          <a:ln w="12700" cap="flat" cmpd="sng" algn="ctr">
            <a:solidFill>
              <a:srgbClr val="00206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8" name="Conector: Angulado 37">
            <a:extLst>
              <a:ext uri="{FF2B5EF4-FFF2-40B4-BE49-F238E27FC236}">
                <a16:creationId xmlns:a16="http://schemas.microsoft.com/office/drawing/2014/main" id="{FB873C00-0D42-4811-B533-4BB84F1FB648}"/>
              </a:ext>
            </a:extLst>
          </p:cNvPr>
          <p:cNvCxnSpPr>
            <a:cxnSpLocks/>
          </p:cNvCxnSpPr>
          <p:nvPr/>
        </p:nvCxnSpPr>
        <p:spPr bwMode="auto">
          <a:xfrm flipH="1">
            <a:off x="5385889" y="2260909"/>
            <a:ext cx="541884" cy="178989"/>
          </a:xfrm>
          <a:prstGeom prst="bentConnector3">
            <a:avLst>
              <a:gd name="adj1" fmla="val 99217"/>
            </a:avLst>
          </a:prstGeom>
          <a:solidFill>
            <a:schemeClr val="bg1"/>
          </a:solidFill>
          <a:ln w="12700" cap="flat" cmpd="sng" algn="ctr">
            <a:solidFill>
              <a:srgbClr val="00206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9" name="Conector: Angulado 38">
            <a:extLst>
              <a:ext uri="{FF2B5EF4-FFF2-40B4-BE49-F238E27FC236}">
                <a16:creationId xmlns:a16="http://schemas.microsoft.com/office/drawing/2014/main" id="{09497164-BB5F-4AA3-A135-3A40F433C918}"/>
              </a:ext>
            </a:extLst>
          </p:cNvPr>
          <p:cNvCxnSpPr>
            <a:cxnSpLocks/>
          </p:cNvCxnSpPr>
          <p:nvPr/>
        </p:nvCxnSpPr>
        <p:spPr bwMode="auto">
          <a:xfrm flipH="1">
            <a:off x="5385889" y="2886766"/>
            <a:ext cx="541884" cy="178989"/>
          </a:xfrm>
          <a:prstGeom prst="bentConnector3">
            <a:avLst>
              <a:gd name="adj1" fmla="val 99217"/>
            </a:avLst>
          </a:prstGeom>
          <a:solidFill>
            <a:schemeClr val="bg1"/>
          </a:solidFill>
          <a:ln w="12700" cap="flat" cmpd="sng" algn="ctr">
            <a:solidFill>
              <a:srgbClr val="00206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Conector: Angulado 39">
            <a:extLst>
              <a:ext uri="{FF2B5EF4-FFF2-40B4-BE49-F238E27FC236}">
                <a16:creationId xmlns:a16="http://schemas.microsoft.com/office/drawing/2014/main" id="{F02FABF2-0AA8-4788-891D-30553667217A}"/>
              </a:ext>
            </a:extLst>
          </p:cNvPr>
          <p:cNvCxnSpPr>
            <a:cxnSpLocks/>
          </p:cNvCxnSpPr>
          <p:nvPr/>
        </p:nvCxnSpPr>
        <p:spPr bwMode="auto">
          <a:xfrm flipH="1">
            <a:off x="5385889" y="3512623"/>
            <a:ext cx="541884" cy="178989"/>
          </a:xfrm>
          <a:prstGeom prst="bentConnector3">
            <a:avLst>
              <a:gd name="adj1" fmla="val 99217"/>
            </a:avLst>
          </a:prstGeom>
          <a:solidFill>
            <a:schemeClr val="bg1"/>
          </a:solidFill>
          <a:ln w="12700" cap="flat" cmpd="sng" algn="ctr">
            <a:solidFill>
              <a:srgbClr val="00206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Conector: Angulado 40">
            <a:extLst>
              <a:ext uri="{FF2B5EF4-FFF2-40B4-BE49-F238E27FC236}">
                <a16:creationId xmlns:a16="http://schemas.microsoft.com/office/drawing/2014/main" id="{F273EC0D-5E93-48BE-9077-C3AA973ADFF0}"/>
              </a:ext>
            </a:extLst>
          </p:cNvPr>
          <p:cNvCxnSpPr>
            <a:cxnSpLocks/>
          </p:cNvCxnSpPr>
          <p:nvPr/>
        </p:nvCxnSpPr>
        <p:spPr bwMode="auto">
          <a:xfrm flipH="1">
            <a:off x="5385889" y="4138480"/>
            <a:ext cx="541884" cy="178989"/>
          </a:xfrm>
          <a:prstGeom prst="bentConnector3">
            <a:avLst>
              <a:gd name="adj1" fmla="val 99217"/>
            </a:avLst>
          </a:prstGeom>
          <a:solidFill>
            <a:schemeClr val="bg1"/>
          </a:solidFill>
          <a:ln w="12700" cap="flat" cmpd="sng" algn="ctr">
            <a:solidFill>
              <a:srgbClr val="00206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2" name="Conector: Angulado 41">
            <a:extLst>
              <a:ext uri="{FF2B5EF4-FFF2-40B4-BE49-F238E27FC236}">
                <a16:creationId xmlns:a16="http://schemas.microsoft.com/office/drawing/2014/main" id="{D194F4A4-4A72-4CC6-BE62-680706CAB957}"/>
              </a:ext>
            </a:extLst>
          </p:cNvPr>
          <p:cNvCxnSpPr>
            <a:cxnSpLocks/>
          </p:cNvCxnSpPr>
          <p:nvPr/>
        </p:nvCxnSpPr>
        <p:spPr bwMode="auto">
          <a:xfrm flipH="1">
            <a:off x="5385889" y="4764337"/>
            <a:ext cx="541884" cy="178989"/>
          </a:xfrm>
          <a:prstGeom prst="bentConnector3">
            <a:avLst>
              <a:gd name="adj1" fmla="val 99217"/>
            </a:avLst>
          </a:prstGeom>
          <a:solidFill>
            <a:schemeClr val="bg1"/>
          </a:solidFill>
          <a:ln w="12700" cap="flat" cmpd="sng" algn="ctr">
            <a:solidFill>
              <a:srgbClr val="00206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3" name="Conector: Angulado 42">
            <a:extLst>
              <a:ext uri="{FF2B5EF4-FFF2-40B4-BE49-F238E27FC236}">
                <a16:creationId xmlns:a16="http://schemas.microsoft.com/office/drawing/2014/main" id="{72F23286-A67A-4295-BEE8-53184F0D4561}"/>
              </a:ext>
            </a:extLst>
          </p:cNvPr>
          <p:cNvCxnSpPr>
            <a:cxnSpLocks/>
          </p:cNvCxnSpPr>
          <p:nvPr/>
        </p:nvCxnSpPr>
        <p:spPr bwMode="auto">
          <a:xfrm flipH="1">
            <a:off x="5385889" y="5390194"/>
            <a:ext cx="541884" cy="178989"/>
          </a:xfrm>
          <a:prstGeom prst="bentConnector3">
            <a:avLst>
              <a:gd name="adj1" fmla="val 99217"/>
            </a:avLst>
          </a:prstGeom>
          <a:solidFill>
            <a:schemeClr val="bg1"/>
          </a:solidFill>
          <a:ln w="12700" cap="flat" cmpd="sng" algn="ctr">
            <a:solidFill>
              <a:srgbClr val="002060"/>
            </a:solidFill>
            <a:prstDash val="solid"/>
            <a:round/>
            <a:headEnd type="none" w="sm" len="sm"/>
            <a:tailEnd type="triangle"/>
          </a:ln>
          <a:effectLst/>
        </p:spPr>
      </p:cxnSp>
      <p:grpSp>
        <p:nvGrpSpPr>
          <p:cNvPr id="27" name="Agrupar 26">
            <a:extLst>
              <a:ext uri="{FF2B5EF4-FFF2-40B4-BE49-F238E27FC236}">
                <a16:creationId xmlns:a16="http://schemas.microsoft.com/office/drawing/2014/main" id="{4BA5788F-1AD7-4EF1-97CC-7BE923C630F2}"/>
              </a:ext>
            </a:extLst>
          </p:cNvPr>
          <p:cNvGrpSpPr/>
          <p:nvPr/>
        </p:nvGrpSpPr>
        <p:grpSpPr>
          <a:xfrm>
            <a:off x="4854346" y="1819446"/>
            <a:ext cx="685800" cy="163370"/>
            <a:chOff x="4095172" y="1739872"/>
            <a:chExt cx="685800" cy="163370"/>
          </a:xfrm>
        </p:grpSpPr>
        <p:sp>
          <p:nvSpPr>
            <p:cNvPr id="4" name="Fluxograma: Operação Manual 3">
              <a:extLst>
                <a:ext uri="{FF2B5EF4-FFF2-40B4-BE49-F238E27FC236}">
                  <a16:creationId xmlns:a16="http://schemas.microsoft.com/office/drawing/2014/main" id="{A3CA3888-7126-472F-AE42-0A0A095C2438}"/>
                </a:ext>
              </a:extLst>
            </p:cNvPr>
            <p:cNvSpPr/>
            <p:nvPr/>
          </p:nvSpPr>
          <p:spPr bwMode="auto">
            <a:xfrm>
              <a:off x="4095172" y="1749397"/>
              <a:ext cx="685800" cy="153845"/>
            </a:xfrm>
            <a:prstGeom prst="flowChartManualOperation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Triângulo isósceles 25">
              <a:extLst>
                <a:ext uri="{FF2B5EF4-FFF2-40B4-BE49-F238E27FC236}">
                  <a16:creationId xmlns:a16="http://schemas.microsoft.com/office/drawing/2014/main" id="{EC694466-6CC8-4F05-A111-9B39B2C206E3}"/>
                </a:ext>
              </a:extLst>
            </p:cNvPr>
            <p:cNvSpPr/>
            <p:nvPr/>
          </p:nvSpPr>
          <p:spPr bwMode="auto">
            <a:xfrm flipV="1">
              <a:off x="4362450" y="1749397"/>
              <a:ext cx="152400" cy="69878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5" name="Triângulo isósceles 44">
              <a:extLst>
                <a:ext uri="{FF2B5EF4-FFF2-40B4-BE49-F238E27FC236}">
                  <a16:creationId xmlns:a16="http://schemas.microsoft.com/office/drawing/2014/main" id="{078251E9-B0AA-496D-89E5-F90272074761}"/>
                </a:ext>
              </a:extLst>
            </p:cNvPr>
            <p:cNvSpPr/>
            <p:nvPr/>
          </p:nvSpPr>
          <p:spPr bwMode="auto">
            <a:xfrm flipV="1">
              <a:off x="4362450" y="1739872"/>
              <a:ext cx="152400" cy="69878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47" name="Agrupar 46">
            <a:extLst>
              <a:ext uri="{FF2B5EF4-FFF2-40B4-BE49-F238E27FC236}">
                <a16:creationId xmlns:a16="http://schemas.microsoft.com/office/drawing/2014/main" id="{D5081C55-1DC6-4CFA-9EEA-317D5B925D3A}"/>
              </a:ext>
            </a:extLst>
          </p:cNvPr>
          <p:cNvGrpSpPr/>
          <p:nvPr/>
        </p:nvGrpSpPr>
        <p:grpSpPr>
          <a:xfrm>
            <a:off x="4854346" y="2445171"/>
            <a:ext cx="685800" cy="163370"/>
            <a:chOff x="4095172" y="1739872"/>
            <a:chExt cx="685800" cy="163370"/>
          </a:xfrm>
        </p:grpSpPr>
        <p:sp>
          <p:nvSpPr>
            <p:cNvPr id="48" name="Fluxograma: Operação Manual 47">
              <a:extLst>
                <a:ext uri="{FF2B5EF4-FFF2-40B4-BE49-F238E27FC236}">
                  <a16:creationId xmlns:a16="http://schemas.microsoft.com/office/drawing/2014/main" id="{83C15ABA-A3AE-44B9-AC54-CF7477DC9889}"/>
                </a:ext>
              </a:extLst>
            </p:cNvPr>
            <p:cNvSpPr/>
            <p:nvPr/>
          </p:nvSpPr>
          <p:spPr bwMode="auto">
            <a:xfrm>
              <a:off x="4095172" y="1749397"/>
              <a:ext cx="685800" cy="153845"/>
            </a:xfrm>
            <a:prstGeom prst="flowChartManualOperation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Triângulo isósceles 48">
              <a:extLst>
                <a:ext uri="{FF2B5EF4-FFF2-40B4-BE49-F238E27FC236}">
                  <a16:creationId xmlns:a16="http://schemas.microsoft.com/office/drawing/2014/main" id="{1C115870-62F6-4EEC-835F-18632EDC17C0}"/>
                </a:ext>
              </a:extLst>
            </p:cNvPr>
            <p:cNvSpPr/>
            <p:nvPr/>
          </p:nvSpPr>
          <p:spPr bwMode="auto">
            <a:xfrm flipV="1">
              <a:off x="4362450" y="1749397"/>
              <a:ext cx="152400" cy="69878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0" name="Triângulo isósceles 49">
              <a:extLst>
                <a:ext uri="{FF2B5EF4-FFF2-40B4-BE49-F238E27FC236}">
                  <a16:creationId xmlns:a16="http://schemas.microsoft.com/office/drawing/2014/main" id="{5BB84AA9-E012-497C-86A1-0C85CC722925}"/>
                </a:ext>
              </a:extLst>
            </p:cNvPr>
            <p:cNvSpPr/>
            <p:nvPr/>
          </p:nvSpPr>
          <p:spPr bwMode="auto">
            <a:xfrm flipV="1">
              <a:off x="4362450" y="1739872"/>
              <a:ext cx="152400" cy="69878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51" name="Agrupar 50">
            <a:extLst>
              <a:ext uri="{FF2B5EF4-FFF2-40B4-BE49-F238E27FC236}">
                <a16:creationId xmlns:a16="http://schemas.microsoft.com/office/drawing/2014/main" id="{DCA09101-6E70-41F5-94BE-3BDF92035856}"/>
              </a:ext>
            </a:extLst>
          </p:cNvPr>
          <p:cNvGrpSpPr/>
          <p:nvPr/>
        </p:nvGrpSpPr>
        <p:grpSpPr>
          <a:xfrm>
            <a:off x="4854346" y="3070896"/>
            <a:ext cx="685800" cy="163370"/>
            <a:chOff x="4095172" y="1739872"/>
            <a:chExt cx="685800" cy="163370"/>
          </a:xfrm>
        </p:grpSpPr>
        <p:sp>
          <p:nvSpPr>
            <p:cNvPr id="52" name="Fluxograma: Operação Manual 51">
              <a:extLst>
                <a:ext uri="{FF2B5EF4-FFF2-40B4-BE49-F238E27FC236}">
                  <a16:creationId xmlns:a16="http://schemas.microsoft.com/office/drawing/2014/main" id="{A433C339-4179-4640-AFF9-3A5D875FD497}"/>
                </a:ext>
              </a:extLst>
            </p:cNvPr>
            <p:cNvSpPr/>
            <p:nvPr/>
          </p:nvSpPr>
          <p:spPr bwMode="auto">
            <a:xfrm>
              <a:off x="4095172" y="1749397"/>
              <a:ext cx="685800" cy="153845"/>
            </a:xfrm>
            <a:prstGeom prst="flowChartManualOperation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3" name="Triângulo isósceles 52">
              <a:extLst>
                <a:ext uri="{FF2B5EF4-FFF2-40B4-BE49-F238E27FC236}">
                  <a16:creationId xmlns:a16="http://schemas.microsoft.com/office/drawing/2014/main" id="{2F8274EE-5E90-4525-ACBE-F717469FA7A4}"/>
                </a:ext>
              </a:extLst>
            </p:cNvPr>
            <p:cNvSpPr/>
            <p:nvPr/>
          </p:nvSpPr>
          <p:spPr bwMode="auto">
            <a:xfrm flipV="1">
              <a:off x="4362450" y="1749397"/>
              <a:ext cx="152400" cy="69878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4" name="Triângulo isósceles 53">
              <a:extLst>
                <a:ext uri="{FF2B5EF4-FFF2-40B4-BE49-F238E27FC236}">
                  <a16:creationId xmlns:a16="http://schemas.microsoft.com/office/drawing/2014/main" id="{31535CBD-885F-4272-8181-7A9CBDDFD621}"/>
                </a:ext>
              </a:extLst>
            </p:cNvPr>
            <p:cNvSpPr/>
            <p:nvPr/>
          </p:nvSpPr>
          <p:spPr bwMode="auto">
            <a:xfrm flipV="1">
              <a:off x="4362450" y="1739872"/>
              <a:ext cx="152400" cy="69878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55" name="Agrupar 54">
            <a:extLst>
              <a:ext uri="{FF2B5EF4-FFF2-40B4-BE49-F238E27FC236}">
                <a16:creationId xmlns:a16="http://schemas.microsoft.com/office/drawing/2014/main" id="{FD39C897-8198-4E75-9108-BABEAD7B869A}"/>
              </a:ext>
            </a:extLst>
          </p:cNvPr>
          <p:cNvGrpSpPr/>
          <p:nvPr/>
        </p:nvGrpSpPr>
        <p:grpSpPr>
          <a:xfrm>
            <a:off x="4854346" y="3696621"/>
            <a:ext cx="685800" cy="163370"/>
            <a:chOff x="4095172" y="1739872"/>
            <a:chExt cx="685800" cy="163370"/>
          </a:xfrm>
        </p:grpSpPr>
        <p:sp>
          <p:nvSpPr>
            <p:cNvPr id="56" name="Fluxograma: Operação Manual 55">
              <a:extLst>
                <a:ext uri="{FF2B5EF4-FFF2-40B4-BE49-F238E27FC236}">
                  <a16:creationId xmlns:a16="http://schemas.microsoft.com/office/drawing/2014/main" id="{ADB47820-6007-4738-9604-1E50A08070ED}"/>
                </a:ext>
              </a:extLst>
            </p:cNvPr>
            <p:cNvSpPr/>
            <p:nvPr/>
          </p:nvSpPr>
          <p:spPr bwMode="auto">
            <a:xfrm>
              <a:off x="4095172" y="1749397"/>
              <a:ext cx="685800" cy="153845"/>
            </a:xfrm>
            <a:prstGeom prst="flowChartManualOperation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7" name="Triângulo isósceles 56">
              <a:extLst>
                <a:ext uri="{FF2B5EF4-FFF2-40B4-BE49-F238E27FC236}">
                  <a16:creationId xmlns:a16="http://schemas.microsoft.com/office/drawing/2014/main" id="{F2544D95-254D-4EA7-BB8A-A6758C180D48}"/>
                </a:ext>
              </a:extLst>
            </p:cNvPr>
            <p:cNvSpPr/>
            <p:nvPr/>
          </p:nvSpPr>
          <p:spPr bwMode="auto">
            <a:xfrm flipV="1">
              <a:off x="4362450" y="1749397"/>
              <a:ext cx="152400" cy="69878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8" name="Triângulo isósceles 57">
              <a:extLst>
                <a:ext uri="{FF2B5EF4-FFF2-40B4-BE49-F238E27FC236}">
                  <a16:creationId xmlns:a16="http://schemas.microsoft.com/office/drawing/2014/main" id="{E9C541F6-8B38-43D4-B07D-460D04BA0F05}"/>
                </a:ext>
              </a:extLst>
            </p:cNvPr>
            <p:cNvSpPr/>
            <p:nvPr/>
          </p:nvSpPr>
          <p:spPr bwMode="auto">
            <a:xfrm flipV="1">
              <a:off x="4362450" y="1739872"/>
              <a:ext cx="152400" cy="69878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59" name="Agrupar 58">
            <a:extLst>
              <a:ext uri="{FF2B5EF4-FFF2-40B4-BE49-F238E27FC236}">
                <a16:creationId xmlns:a16="http://schemas.microsoft.com/office/drawing/2014/main" id="{8938CF84-53A2-4EC2-8804-7EB8306CECF7}"/>
              </a:ext>
            </a:extLst>
          </p:cNvPr>
          <p:cNvGrpSpPr/>
          <p:nvPr/>
        </p:nvGrpSpPr>
        <p:grpSpPr>
          <a:xfrm>
            <a:off x="4854346" y="4322346"/>
            <a:ext cx="685800" cy="163370"/>
            <a:chOff x="4095172" y="1739872"/>
            <a:chExt cx="685800" cy="163370"/>
          </a:xfrm>
        </p:grpSpPr>
        <p:sp>
          <p:nvSpPr>
            <p:cNvPr id="60" name="Fluxograma: Operação Manual 59">
              <a:extLst>
                <a:ext uri="{FF2B5EF4-FFF2-40B4-BE49-F238E27FC236}">
                  <a16:creationId xmlns:a16="http://schemas.microsoft.com/office/drawing/2014/main" id="{A4533EB3-3300-4254-A450-B581968AFEF5}"/>
                </a:ext>
              </a:extLst>
            </p:cNvPr>
            <p:cNvSpPr/>
            <p:nvPr/>
          </p:nvSpPr>
          <p:spPr bwMode="auto">
            <a:xfrm>
              <a:off x="4095172" y="1749397"/>
              <a:ext cx="685800" cy="153845"/>
            </a:xfrm>
            <a:prstGeom prst="flowChartManualOperation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1" name="Triângulo isósceles 60">
              <a:extLst>
                <a:ext uri="{FF2B5EF4-FFF2-40B4-BE49-F238E27FC236}">
                  <a16:creationId xmlns:a16="http://schemas.microsoft.com/office/drawing/2014/main" id="{F8BDED2D-57D1-4134-B71F-6890F9BCC479}"/>
                </a:ext>
              </a:extLst>
            </p:cNvPr>
            <p:cNvSpPr/>
            <p:nvPr/>
          </p:nvSpPr>
          <p:spPr bwMode="auto">
            <a:xfrm flipV="1">
              <a:off x="4362450" y="1749397"/>
              <a:ext cx="152400" cy="69878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2" name="Triângulo isósceles 61">
              <a:extLst>
                <a:ext uri="{FF2B5EF4-FFF2-40B4-BE49-F238E27FC236}">
                  <a16:creationId xmlns:a16="http://schemas.microsoft.com/office/drawing/2014/main" id="{D449B87C-B170-4373-9836-D79ACA3DEB14}"/>
                </a:ext>
              </a:extLst>
            </p:cNvPr>
            <p:cNvSpPr/>
            <p:nvPr/>
          </p:nvSpPr>
          <p:spPr bwMode="auto">
            <a:xfrm flipV="1">
              <a:off x="4362450" y="1739872"/>
              <a:ext cx="152400" cy="69878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63" name="Agrupar 62">
            <a:extLst>
              <a:ext uri="{FF2B5EF4-FFF2-40B4-BE49-F238E27FC236}">
                <a16:creationId xmlns:a16="http://schemas.microsoft.com/office/drawing/2014/main" id="{538B4427-2E58-47EB-8D5D-B098FA9105FF}"/>
              </a:ext>
            </a:extLst>
          </p:cNvPr>
          <p:cNvGrpSpPr/>
          <p:nvPr/>
        </p:nvGrpSpPr>
        <p:grpSpPr>
          <a:xfrm>
            <a:off x="4854346" y="4948071"/>
            <a:ext cx="685800" cy="163370"/>
            <a:chOff x="4095172" y="1739872"/>
            <a:chExt cx="685800" cy="163370"/>
          </a:xfrm>
        </p:grpSpPr>
        <p:sp>
          <p:nvSpPr>
            <p:cNvPr id="64" name="Fluxograma: Operação Manual 63">
              <a:extLst>
                <a:ext uri="{FF2B5EF4-FFF2-40B4-BE49-F238E27FC236}">
                  <a16:creationId xmlns:a16="http://schemas.microsoft.com/office/drawing/2014/main" id="{64E3FE4B-E2BA-4012-B781-1C893801B1CF}"/>
                </a:ext>
              </a:extLst>
            </p:cNvPr>
            <p:cNvSpPr/>
            <p:nvPr/>
          </p:nvSpPr>
          <p:spPr bwMode="auto">
            <a:xfrm>
              <a:off x="4095172" y="1749397"/>
              <a:ext cx="685800" cy="153845"/>
            </a:xfrm>
            <a:prstGeom prst="flowChartManualOperation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5" name="Triângulo isósceles 64">
              <a:extLst>
                <a:ext uri="{FF2B5EF4-FFF2-40B4-BE49-F238E27FC236}">
                  <a16:creationId xmlns:a16="http://schemas.microsoft.com/office/drawing/2014/main" id="{30E22F4C-DE01-4008-B92F-08289879D915}"/>
                </a:ext>
              </a:extLst>
            </p:cNvPr>
            <p:cNvSpPr/>
            <p:nvPr/>
          </p:nvSpPr>
          <p:spPr bwMode="auto">
            <a:xfrm flipV="1">
              <a:off x="4362450" y="1749397"/>
              <a:ext cx="152400" cy="69878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6" name="Triângulo isósceles 65">
              <a:extLst>
                <a:ext uri="{FF2B5EF4-FFF2-40B4-BE49-F238E27FC236}">
                  <a16:creationId xmlns:a16="http://schemas.microsoft.com/office/drawing/2014/main" id="{99340F26-928B-4EEC-A617-8D64FFA1E449}"/>
                </a:ext>
              </a:extLst>
            </p:cNvPr>
            <p:cNvSpPr/>
            <p:nvPr/>
          </p:nvSpPr>
          <p:spPr bwMode="auto">
            <a:xfrm flipV="1">
              <a:off x="4362450" y="1739872"/>
              <a:ext cx="152400" cy="69878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67" name="Agrupar 66">
            <a:extLst>
              <a:ext uri="{FF2B5EF4-FFF2-40B4-BE49-F238E27FC236}">
                <a16:creationId xmlns:a16="http://schemas.microsoft.com/office/drawing/2014/main" id="{FFD807B2-59A4-4B0A-94C1-74821DF157AB}"/>
              </a:ext>
            </a:extLst>
          </p:cNvPr>
          <p:cNvGrpSpPr/>
          <p:nvPr/>
        </p:nvGrpSpPr>
        <p:grpSpPr>
          <a:xfrm>
            <a:off x="4854346" y="5573796"/>
            <a:ext cx="685800" cy="163370"/>
            <a:chOff x="4095172" y="1739872"/>
            <a:chExt cx="685800" cy="163370"/>
          </a:xfrm>
        </p:grpSpPr>
        <p:sp>
          <p:nvSpPr>
            <p:cNvPr id="68" name="Fluxograma: Operação Manual 67">
              <a:extLst>
                <a:ext uri="{FF2B5EF4-FFF2-40B4-BE49-F238E27FC236}">
                  <a16:creationId xmlns:a16="http://schemas.microsoft.com/office/drawing/2014/main" id="{602405E8-98F1-43D1-AFD1-E11C68DF15C3}"/>
                </a:ext>
              </a:extLst>
            </p:cNvPr>
            <p:cNvSpPr/>
            <p:nvPr/>
          </p:nvSpPr>
          <p:spPr bwMode="auto">
            <a:xfrm>
              <a:off x="4095172" y="1749397"/>
              <a:ext cx="685800" cy="153845"/>
            </a:xfrm>
            <a:prstGeom prst="flowChartManualOperation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9" name="Triângulo isósceles 68">
              <a:extLst>
                <a:ext uri="{FF2B5EF4-FFF2-40B4-BE49-F238E27FC236}">
                  <a16:creationId xmlns:a16="http://schemas.microsoft.com/office/drawing/2014/main" id="{8CB8B69A-2146-45E4-A054-E4D6DFAC9C52}"/>
                </a:ext>
              </a:extLst>
            </p:cNvPr>
            <p:cNvSpPr/>
            <p:nvPr/>
          </p:nvSpPr>
          <p:spPr bwMode="auto">
            <a:xfrm flipV="1">
              <a:off x="4362450" y="1749397"/>
              <a:ext cx="152400" cy="69878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0" name="Triângulo isósceles 69">
              <a:extLst>
                <a:ext uri="{FF2B5EF4-FFF2-40B4-BE49-F238E27FC236}">
                  <a16:creationId xmlns:a16="http://schemas.microsoft.com/office/drawing/2014/main" id="{5E0BD1C3-37B0-4DCB-B7C0-61420699BF48}"/>
                </a:ext>
              </a:extLst>
            </p:cNvPr>
            <p:cNvSpPr/>
            <p:nvPr/>
          </p:nvSpPr>
          <p:spPr bwMode="auto">
            <a:xfrm flipV="1">
              <a:off x="4362450" y="1739872"/>
              <a:ext cx="152400" cy="69878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71" name="Agrupar 70">
            <a:extLst>
              <a:ext uri="{FF2B5EF4-FFF2-40B4-BE49-F238E27FC236}">
                <a16:creationId xmlns:a16="http://schemas.microsoft.com/office/drawing/2014/main" id="{CCCF0F2A-C8AE-45D4-9A6C-025E07B1FF1F}"/>
              </a:ext>
            </a:extLst>
          </p:cNvPr>
          <p:cNvGrpSpPr/>
          <p:nvPr/>
        </p:nvGrpSpPr>
        <p:grpSpPr>
          <a:xfrm>
            <a:off x="4854346" y="6199520"/>
            <a:ext cx="685800" cy="163370"/>
            <a:chOff x="4095172" y="1739872"/>
            <a:chExt cx="685800" cy="163370"/>
          </a:xfrm>
        </p:grpSpPr>
        <p:sp>
          <p:nvSpPr>
            <p:cNvPr id="72" name="Fluxograma: Operação Manual 71">
              <a:extLst>
                <a:ext uri="{FF2B5EF4-FFF2-40B4-BE49-F238E27FC236}">
                  <a16:creationId xmlns:a16="http://schemas.microsoft.com/office/drawing/2014/main" id="{3137C13B-2FFB-4B57-B434-06813BEA902E}"/>
                </a:ext>
              </a:extLst>
            </p:cNvPr>
            <p:cNvSpPr/>
            <p:nvPr/>
          </p:nvSpPr>
          <p:spPr bwMode="auto">
            <a:xfrm>
              <a:off x="4095172" y="1749397"/>
              <a:ext cx="685800" cy="153845"/>
            </a:xfrm>
            <a:prstGeom prst="flowChartManualOperation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3" name="Triângulo isósceles 72">
              <a:extLst>
                <a:ext uri="{FF2B5EF4-FFF2-40B4-BE49-F238E27FC236}">
                  <a16:creationId xmlns:a16="http://schemas.microsoft.com/office/drawing/2014/main" id="{1EB6C0E5-B7A3-4364-A9F8-97A666BCB038}"/>
                </a:ext>
              </a:extLst>
            </p:cNvPr>
            <p:cNvSpPr/>
            <p:nvPr/>
          </p:nvSpPr>
          <p:spPr bwMode="auto">
            <a:xfrm flipV="1">
              <a:off x="4362450" y="1749397"/>
              <a:ext cx="152400" cy="69878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4" name="Triângulo isósceles 73">
              <a:extLst>
                <a:ext uri="{FF2B5EF4-FFF2-40B4-BE49-F238E27FC236}">
                  <a16:creationId xmlns:a16="http://schemas.microsoft.com/office/drawing/2014/main" id="{B75A07BB-46B3-4F8B-81CD-F9FBFC201D82}"/>
                </a:ext>
              </a:extLst>
            </p:cNvPr>
            <p:cNvSpPr/>
            <p:nvPr/>
          </p:nvSpPr>
          <p:spPr bwMode="auto">
            <a:xfrm flipV="1">
              <a:off x="4362450" y="1739872"/>
              <a:ext cx="152400" cy="69878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50181" name="Conector reto 50180">
            <a:extLst>
              <a:ext uri="{FF2B5EF4-FFF2-40B4-BE49-F238E27FC236}">
                <a16:creationId xmlns:a16="http://schemas.microsoft.com/office/drawing/2014/main" id="{2BCDA5AA-5672-487E-AB0C-A8A90B8F215A}"/>
              </a:ext>
            </a:extLst>
          </p:cNvPr>
          <p:cNvCxnSpPr>
            <a:cxnSpLocks/>
            <a:endCxn id="84" idx="1"/>
          </p:cNvCxnSpPr>
          <p:nvPr/>
        </p:nvCxnSpPr>
        <p:spPr bwMode="auto">
          <a:xfrm flipV="1">
            <a:off x="7048469" y="1915046"/>
            <a:ext cx="1606707" cy="12925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4" name="Fluxograma: Atraso 83">
            <a:extLst>
              <a:ext uri="{FF2B5EF4-FFF2-40B4-BE49-F238E27FC236}">
                <a16:creationId xmlns:a16="http://schemas.microsoft.com/office/drawing/2014/main" id="{F1762811-AA86-4B4F-BE3B-8C5E8B141495}"/>
              </a:ext>
            </a:extLst>
          </p:cNvPr>
          <p:cNvSpPr/>
          <p:nvPr/>
        </p:nvSpPr>
        <p:spPr bwMode="auto">
          <a:xfrm>
            <a:off x="8655176" y="1724546"/>
            <a:ext cx="304800" cy="381000"/>
          </a:xfrm>
          <a:prstGeom prst="flowChartDelay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5" name="Conector reto 84">
            <a:extLst>
              <a:ext uri="{FF2B5EF4-FFF2-40B4-BE49-F238E27FC236}">
                <a16:creationId xmlns:a16="http://schemas.microsoft.com/office/drawing/2014/main" id="{A4DAA78C-0E1F-4D4B-8B16-57EBE45B0D9F}"/>
              </a:ext>
            </a:extLst>
          </p:cNvPr>
          <p:cNvCxnSpPr>
            <a:cxnSpLocks/>
          </p:cNvCxnSpPr>
          <p:nvPr/>
        </p:nvCxnSpPr>
        <p:spPr bwMode="auto">
          <a:xfrm>
            <a:off x="8334461" y="1814041"/>
            <a:ext cx="320715" cy="0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007F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0" name="Conector reto 89">
            <a:extLst>
              <a:ext uri="{FF2B5EF4-FFF2-40B4-BE49-F238E27FC236}">
                <a16:creationId xmlns:a16="http://schemas.microsoft.com/office/drawing/2014/main" id="{34B607D1-DC09-4E45-B2F5-C8BD962542E8}"/>
              </a:ext>
            </a:extLst>
          </p:cNvPr>
          <p:cNvCxnSpPr>
            <a:cxnSpLocks/>
            <a:stCxn id="84" idx="3"/>
          </p:cNvCxnSpPr>
          <p:nvPr/>
        </p:nvCxnSpPr>
        <p:spPr bwMode="auto">
          <a:xfrm>
            <a:off x="8959976" y="1915046"/>
            <a:ext cx="632009" cy="12925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9" name="Conector reto 98">
            <a:extLst>
              <a:ext uri="{FF2B5EF4-FFF2-40B4-BE49-F238E27FC236}">
                <a16:creationId xmlns:a16="http://schemas.microsoft.com/office/drawing/2014/main" id="{47570DC7-711A-492B-A33C-7D4C585A6751}"/>
              </a:ext>
            </a:extLst>
          </p:cNvPr>
          <p:cNvCxnSpPr>
            <a:cxnSpLocks/>
            <a:endCxn id="100" idx="1"/>
          </p:cNvCxnSpPr>
          <p:nvPr/>
        </p:nvCxnSpPr>
        <p:spPr bwMode="auto">
          <a:xfrm flipV="1">
            <a:off x="7048469" y="6311344"/>
            <a:ext cx="1606707" cy="12925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0" name="Fluxograma: Atraso 99">
            <a:extLst>
              <a:ext uri="{FF2B5EF4-FFF2-40B4-BE49-F238E27FC236}">
                <a16:creationId xmlns:a16="http://schemas.microsoft.com/office/drawing/2014/main" id="{73537BFE-8288-4B4A-B8E0-7B3D478000C2}"/>
              </a:ext>
            </a:extLst>
          </p:cNvPr>
          <p:cNvSpPr/>
          <p:nvPr/>
        </p:nvSpPr>
        <p:spPr bwMode="auto">
          <a:xfrm>
            <a:off x="8655176" y="6120844"/>
            <a:ext cx="304800" cy="381000"/>
          </a:xfrm>
          <a:prstGeom prst="flowChartDelay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1" name="Conector reto 100">
            <a:extLst>
              <a:ext uri="{FF2B5EF4-FFF2-40B4-BE49-F238E27FC236}">
                <a16:creationId xmlns:a16="http://schemas.microsoft.com/office/drawing/2014/main" id="{BA7ED4C4-451A-4C09-81BE-258367C8286C}"/>
              </a:ext>
            </a:extLst>
          </p:cNvPr>
          <p:cNvCxnSpPr>
            <a:cxnSpLocks/>
          </p:cNvCxnSpPr>
          <p:nvPr/>
        </p:nvCxnSpPr>
        <p:spPr bwMode="auto">
          <a:xfrm>
            <a:off x="8334461" y="6210339"/>
            <a:ext cx="320715" cy="0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007F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2" name="Conector reto 101">
            <a:extLst>
              <a:ext uri="{FF2B5EF4-FFF2-40B4-BE49-F238E27FC236}">
                <a16:creationId xmlns:a16="http://schemas.microsoft.com/office/drawing/2014/main" id="{517EF2E5-AFE8-4AE1-A2DA-864D117C193C}"/>
              </a:ext>
            </a:extLst>
          </p:cNvPr>
          <p:cNvCxnSpPr>
            <a:cxnSpLocks/>
            <a:stCxn id="100" idx="3"/>
          </p:cNvCxnSpPr>
          <p:nvPr/>
        </p:nvCxnSpPr>
        <p:spPr bwMode="auto">
          <a:xfrm>
            <a:off x="8959976" y="6311344"/>
            <a:ext cx="632009" cy="12925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4" name="Conector: Angulado 103">
            <a:extLst>
              <a:ext uri="{FF2B5EF4-FFF2-40B4-BE49-F238E27FC236}">
                <a16:creationId xmlns:a16="http://schemas.microsoft.com/office/drawing/2014/main" id="{E85C5763-142A-4785-9863-722C582BF3F1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6903132" y="904973"/>
            <a:ext cx="46159" cy="3457930"/>
          </a:xfrm>
          <a:prstGeom prst="bentConnector2">
            <a:avLst/>
          </a:prstGeom>
          <a:solidFill>
            <a:schemeClr val="bg1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Conector reto 104">
            <a:extLst>
              <a:ext uri="{FF2B5EF4-FFF2-40B4-BE49-F238E27FC236}">
                <a16:creationId xmlns:a16="http://schemas.microsoft.com/office/drawing/2014/main" id="{4D690056-D9C2-4CA5-A329-1F76445858AE}"/>
              </a:ext>
            </a:extLst>
          </p:cNvPr>
          <p:cNvCxnSpPr>
            <a:cxnSpLocks/>
            <a:endCxn id="106" idx="1"/>
          </p:cNvCxnSpPr>
          <p:nvPr/>
        </p:nvCxnSpPr>
        <p:spPr bwMode="auto">
          <a:xfrm flipV="1">
            <a:off x="7048469" y="2543089"/>
            <a:ext cx="1606707" cy="12925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7" name="Conector reto 106">
            <a:extLst>
              <a:ext uri="{FF2B5EF4-FFF2-40B4-BE49-F238E27FC236}">
                <a16:creationId xmlns:a16="http://schemas.microsoft.com/office/drawing/2014/main" id="{E2FFDE24-A9CE-4D5E-8FD2-A6F7601E1CE7}"/>
              </a:ext>
            </a:extLst>
          </p:cNvPr>
          <p:cNvCxnSpPr>
            <a:cxnSpLocks/>
          </p:cNvCxnSpPr>
          <p:nvPr/>
        </p:nvCxnSpPr>
        <p:spPr bwMode="auto">
          <a:xfrm>
            <a:off x="8334461" y="2442084"/>
            <a:ext cx="320715" cy="0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007F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8" name="Conector reto 107">
            <a:extLst>
              <a:ext uri="{FF2B5EF4-FFF2-40B4-BE49-F238E27FC236}">
                <a16:creationId xmlns:a16="http://schemas.microsoft.com/office/drawing/2014/main" id="{B288237F-6DA2-4F92-BC91-92C6E07361DC}"/>
              </a:ext>
            </a:extLst>
          </p:cNvPr>
          <p:cNvCxnSpPr>
            <a:cxnSpLocks/>
          </p:cNvCxnSpPr>
          <p:nvPr/>
        </p:nvCxnSpPr>
        <p:spPr bwMode="auto">
          <a:xfrm>
            <a:off x="8971382" y="2551457"/>
            <a:ext cx="632009" cy="12925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1" name="Conector reto 110">
            <a:extLst>
              <a:ext uri="{FF2B5EF4-FFF2-40B4-BE49-F238E27FC236}">
                <a16:creationId xmlns:a16="http://schemas.microsoft.com/office/drawing/2014/main" id="{01778A11-8603-46D1-942C-BC0A18C3CE60}"/>
              </a:ext>
            </a:extLst>
          </p:cNvPr>
          <p:cNvCxnSpPr>
            <a:cxnSpLocks/>
            <a:endCxn id="112" idx="1"/>
          </p:cNvCxnSpPr>
          <p:nvPr/>
        </p:nvCxnSpPr>
        <p:spPr bwMode="auto">
          <a:xfrm flipV="1">
            <a:off x="7048469" y="3171132"/>
            <a:ext cx="1606707" cy="12925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2" name="Fluxograma: Atraso 111">
            <a:extLst>
              <a:ext uri="{FF2B5EF4-FFF2-40B4-BE49-F238E27FC236}">
                <a16:creationId xmlns:a16="http://schemas.microsoft.com/office/drawing/2014/main" id="{11F2D428-7C07-4864-818C-B0AE504BD5CF}"/>
              </a:ext>
            </a:extLst>
          </p:cNvPr>
          <p:cNvSpPr/>
          <p:nvPr/>
        </p:nvSpPr>
        <p:spPr bwMode="auto">
          <a:xfrm>
            <a:off x="8655176" y="2980632"/>
            <a:ext cx="304800" cy="381000"/>
          </a:xfrm>
          <a:prstGeom prst="flowChartDelay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3" name="Conector reto 112">
            <a:extLst>
              <a:ext uri="{FF2B5EF4-FFF2-40B4-BE49-F238E27FC236}">
                <a16:creationId xmlns:a16="http://schemas.microsoft.com/office/drawing/2014/main" id="{34684129-A437-4934-A4F2-5A4CAD525D43}"/>
              </a:ext>
            </a:extLst>
          </p:cNvPr>
          <p:cNvCxnSpPr>
            <a:cxnSpLocks/>
          </p:cNvCxnSpPr>
          <p:nvPr/>
        </p:nvCxnSpPr>
        <p:spPr bwMode="auto">
          <a:xfrm>
            <a:off x="8334461" y="3070127"/>
            <a:ext cx="320715" cy="0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007F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4" name="Conector reto 113">
            <a:extLst>
              <a:ext uri="{FF2B5EF4-FFF2-40B4-BE49-F238E27FC236}">
                <a16:creationId xmlns:a16="http://schemas.microsoft.com/office/drawing/2014/main" id="{909AD11E-5470-4789-B48D-C34DE0DB8078}"/>
              </a:ext>
            </a:extLst>
          </p:cNvPr>
          <p:cNvCxnSpPr>
            <a:cxnSpLocks/>
            <a:stCxn id="112" idx="3"/>
          </p:cNvCxnSpPr>
          <p:nvPr/>
        </p:nvCxnSpPr>
        <p:spPr bwMode="auto">
          <a:xfrm>
            <a:off x="8959976" y="3171132"/>
            <a:ext cx="632009" cy="12925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7" name="Conector reto 116">
            <a:extLst>
              <a:ext uri="{FF2B5EF4-FFF2-40B4-BE49-F238E27FC236}">
                <a16:creationId xmlns:a16="http://schemas.microsoft.com/office/drawing/2014/main" id="{D139B340-5FD4-457F-B062-06D80052C712}"/>
              </a:ext>
            </a:extLst>
          </p:cNvPr>
          <p:cNvCxnSpPr>
            <a:cxnSpLocks/>
            <a:endCxn id="118" idx="1"/>
          </p:cNvCxnSpPr>
          <p:nvPr/>
        </p:nvCxnSpPr>
        <p:spPr bwMode="auto">
          <a:xfrm flipV="1">
            <a:off x="7048469" y="3799175"/>
            <a:ext cx="1606707" cy="12925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8" name="Fluxograma: Atraso 117">
            <a:extLst>
              <a:ext uri="{FF2B5EF4-FFF2-40B4-BE49-F238E27FC236}">
                <a16:creationId xmlns:a16="http://schemas.microsoft.com/office/drawing/2014/main" id="{C052B4ED-05A6-452D-91F8-6C1241C4F81C}"/>
              </a:ext>
            </a:extLst>
          </p:cNvPr>
          <p:cNvSpPr/>
          <p:nvPr/>
        </p:nvSpPr>
        <p:spPr bwMode="auto">
          <a:xfrm>
            <a:off x="8655176" y="3608675"/>
            <a:ext cx="304800" cy="381000"/>
          </a:xfrm>
          <a:prstGeom prst="flowChartDelay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9" name="Conector reto 118">
            <a:extLst>
              <a:ext uri="{FF2B5EF4-FFF2-40B4-BE49-F238E27FC236}">
                <a16:creationId xmlns:a16="http://schemas.microsoft.com/office/drawing/2014/main" id="{15CA2407-E153-4D8F-BD13-6EF705DE2244}"/>
              </a:ext>
            </a:extLst>
          </p:cNvPr>
          <p:cNvCxnSpPr>
            <a:cxnSpLocks/>
          </p:cNvCxnSpPr>
          <p:nvPr/>
        </p:nvCxnSpPr>
        <p:spPr bwMode="auto">
          <a:xfrm>
            <a:off x="8334461" y="3698170"/>
            <a:ext cx="320715" cy="0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007F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0" name="Conector reto 119">
            <a:extLst>
              <a:ext uri="{FF2B5EF4-FFF2-40B4-BE49-F238E27FC236}">
                <a16:creationId xmlns:a16="http://schemas.microsoft.com/office/drawing/2014/main" id="{F82D0A15-E8FB-4B74-B40A-E7903A215CB1}"/>
              </a:ext>
            </a:extLst>
          </p:cNvPr>
          <p:cNvCxnSpPr>
            <a:cxnSpLocks/>
            <a:stCxn id="118" idx="3"/>
          </p:cNvCxnSpPr>
          <p:nvPr/>
        </p:nvCxnSpPr>
        <p:spPr bwMode="auto">
          <a:xfrm>
            <a:off x="8959976" y="3799175"/>
            <a:ext cx="632009" cy="12925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3" name="Conector reto 122">
            <a:extLst>
              <a:ext uri="{FF2B5EF4-FFF2-40B4-BE49-F238E27FC236}">
                <a16:creationId xmlns:a16="http://schemas.microsoft.com/office/drawing/2014/main" id="{16864CFE-920B-4541-8E29-E660A5659321}"/>
              </a:ext>
            </a:extLst>
          </p:cNvPr>
          <p:cNvCxnSpPr>
            <a:cxnSpLocks/>
            <a:endCxn id="124" idx="1"/>
          </p:cNvCxnSpPr>
          <p:nvPr/>
        </p:nvCxnSpPr>
        <p:spPr bwMode="auto">
          <a:xfrm flipV="1">
            <a:off x="7048469" y="4427218"/>
            <a:ext cx="1606707" cy="12925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4" name="Fluxograma: Atraso 123">
            <a:extLst>
              <a:ext uri="{FF2B5EF4-FFF2-40B4-BE49-F238E27FC236}">
                <a16:creationId xmlns:a16="http://schemas.microsoft.com/office/drawing/2014/main" id="{57346B73-3A29-46CE-A557-183AAA468358}"/>
              </a:ext>
            </a:extLst>
          </p:cNvPr>
          <p:cNvSpPr/>
          <p:nvPr/>
        </p:nvSpPr>
        <p:spPr bwMode="auto">
          <a:xfrm>
            <a:off x="8655176" y="4236718"/>
            <a:ext cx="304800" cy="381000"/>
          </a:xfrm>
          <a:prstGeom prst="flowChartDelay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5" name="Conector reto 124">
            <a:extLst>
              <a:ext uri="{FF2B5EF4-FFF2-40B4-BE49-F238E27FC236}">
                <a16:creationId xmlns:a16="http://schemas.microsoft.com/office/drawing/2014/main" id="{AFAFB907-0990-481F-B950-FFEB2261F2E4}"/>
              </a:ext>
            </a:extLst>
          </p:cNvPr>
          <p:cNvCxnSpPr>
            <a:cxnSpLocks/>
          </p:cNvCxnSpPr>
          <p:nvPr/>
        </p:nvCxnSpPr>
        <p:spPr bwMode="auto">
          <a:xfrm>
            <a:off x="8334461" y="4326213"/>
            <a:ext cx="320715" cy="0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007F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6" name="Conector reto 125">
            <a:extLst>
              <a:ext uri="{FF2B5EF4-FFF2-40B4-BE49-F238E27FC236}">
                <a16:creationId xmlns:a16="http://schemas.microsoft.com/office/drawing/2014/main" id="{9487A13F-6C07-4C00-8555-203B3EAE1FF5}"/>
              </a:ext>
            </a:extLst>
          </p:cNvPr>
          <p:cNvCxnSpPr>
            <a:cxnSpLocks/>
            <a:stCxn id="124" idx="3"/>
          </p:cNvCxnSpPr>
          <p:nvPr/>
        </p:nvCxnSpPr>
        <p:spPr bwMode="auto">
          <a:xfrm>
            <a:off x="8959976" y="4427218"/>
            <a:ext cx="632009" cy="12925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9" name="Conector reto 128">
            <a:extLst>
              <a:ext uri="{FF2B5EF4-FFF2-40B4-BE49-F238E27FC236}">
                <a16:creationId xmlns:a16="http://schemas.microsoft.com/office/drawing/2014/main" id="{C1D97AAA-E497-4DAD-9169-EE1C45C9D724}"/>
              </a:ext>
            </a:extLst>
          </p:cNvPr>
          <p:cNvCxnSpPr>
            <a:cxnSpLocks/>
            <a:endCxn id="130" idx="1"/>
          </p:cNvCxnSpPr>
          <p:nvPr/>
        </p:nvCxnSpPr>
        <p:spPr bwMode="auto">
          <a:xfrm flipV="1">
            <a:off x="7048469" y="5055261"/>
            <a:ext cx="1606707" cy="12925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0" name="Fluxograma: Atraso 129">
            <a:extLst>
              <a:ext uri="{FF2B5EF4-FFF2-40B4-BE49-F238E27FC236}">
                <a16:creationId xmlns:a16="http://schemas.microsoft.com/office/drawing/2014/main" id="{A2C563A3-51D1-4DF6-9A08-4138E319088F}"/>
              </a:ext>
            </a:extLst>
          </p:cNvPr>
          <p:cNvSpPr/>
          <p:nvPr/>
        </p:nvSpPr>
        <p:spPr bwMode="auto">
          <a:xfrm>
            <a:off x="8655176" y="4864761"/>
            <a:ext cx="304800" cy="381000"/>
          </a:xfrm>
          <a:prstGeom prst="flowChartDelay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1" name="Conector reto 130">
            <a:extLst>
              <a:ext uri="{FF2B5EF4-FFF2-40B4-BE49-F238E27FC236}">
                <a16:creationId xmlns:a16="http://schemas.microsoft.com/office/drawing/2014/main" id="{D5836E2E-ADF2-47F2-BF50-1DDDA372EC72}"/>
              </a:ext>
            </a:extLst>
          </p:cNvPr>
          <p:cNvCxnSpPr>
            <a:cxnSpLocks/>
          </p:cNvCxnSpPr>
          <p:nvPr/>
        </p:nvCxnSpPr>
        <p:spPr bwMode="auto">
          <a:xfrm>
            <a:off x="8334461" y="4954256"/>
            <a:ext cx="320715" cy="0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007F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2" name="Conector reto 131">
            <a:extLst>
              <a:ext uri="{FF2B5EF4-FFF2-40B4-BE49-F238E27FC236}">
                <a16:creationId xmlns:a16="http://schemas.microsoft.com/office/drawing/2014/main" id="{192080A4-0ABB-48BC-9073-C275F50DA23D}"/>
              </a:ext>
            </a:extLst>
          </p:cNvPr>
          <p:cNvCxnSpPr>
            <a:cxnSpLocks/>
            <a:stCxn id="130" idx="3"/>
          </p:cNvCxnSpPr>
          <p:nvPr/>
        </p:nvCxnSpPr>
        <p:spPr bwMode="auto">
          <a:xfrm>
            <a:off x="8959976" y="5055261"/>
            <a:ext cx="632009" cy="12925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Agrupar 2">
            <a:extLst>
              <a:ext uri="{FF2B5EF4-FFF2-40B4-BE49-F238E27FC236}">
                <a16:creationId xmlns:a16="http://schemas.microsoft.com/office/drawing/2014/main" id="{74917E42-9FE7-423A-96C1-4C67AF7C8E93}"/>
              </a:ext>
            </a:extLst>
          </p:cNvPr>
          <p:cNvGrpSpPr/>
          <p:nvPr/>
        </p:nvGrpSpPr>
        <p:grpSpPr>
          <a:xfrm>
            <a:off x="5197247" y="1982815"/>
            <a:ext cx="3457930" cy="4442457"/>
            <a:chOff x="5197247" y="1982815"/>
            <a:chExt cx="3457930" cy="4442457"/>
          </a:xfrm>
        </p:grpSpPr>
        <p:cxnSp>
          <p:nvCxnSpPr>
            <p:cNvPr id="75" name="Conector: Angulado 74">
              <a:extLst>
                <a:ext uri="{FF2B5EF4-FFF2-40B4-BE49-F238E27FC236}">
                  <a16:creationId xmlns:a16="http://schemas.microsoft.com/office/drawing/2014/main" id="{3CC1E73B-745E-446B-80AB-22BC22353DD1}"/>
                </a:ext>
              </a:extLst>
            </p:cNvPr>
            <p:cNvCxnSpPr>
              <a:cxnSpLocks/>
              <a:stCxn id="4" idx="2"/>
            </p:cNvCxnSpPr>
            <p:nvPr/>
          </p:nvCxnSpPr>
          <p:spPr bwMode="auto">
            <a:xfrm rot="16200000" flipH="1">
              <a:off x="6903132" y="276930"/>
              <a:ext cx="46159" cy="3457930"/>
            </a:xfrm>
            <a:prstGeom prst="bentConnector2">
              <a:avLst/>
            </a:prstGeom>
            <a:solidFill>
              <a:schemeClr val="bg1"/>
            </a:solidFill>
            <a:ln w="1905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Conector: Angulado 97">
              <a:extLst>
                <a:ext uri="{FF2B5EF4-FFF2-40B4-BE49-F238E27FC236}">
                  <a16:creationId xmlns:a16="http://schemas.microsoft.com/office/drawing/2014/main" id="{4537F8BF-642F-4335-86F9-806001C37C1A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H="1">
              <a:off x="6903132" y="4673228"/>
              <a:ext cx="46159" cy="3457930"/>
            </a:xfrm>
            <a:prstGeom prst="bentConnector2">
              <a:avLst/>
            </a:prstGeom>
            <a:solidFill>
              <a:schemeClr val="bg1"/>
            </a:solidFill>
            <a:ln w="1905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Conector: Angulado 109">
              <a:extLst>
                <a:ext uri="{FF2B5EF4-FFF2-40B4-BE49-F238E27FC236}">
                  <a16:creationId xmlns:a16="http://schemas.microsoft.com/office/drawing/2014/main" id="{0243D875-8C00-4929-BC8D-6445B4CE64FD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H="1">
              <a:off x="6903132" y="1533016"/>
              <a:ext cx="46159" cy="3457930"/>
            </a:xfrm>
            <a:prstGeom prst="bentConnector2">
              <a:avLst/>
            </a:prstGeom>
            <a:solidFill>
              <a:schemeClr val="bg1"/>
            </a:solidFill>
            <a:ln w="1905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Conector: Angulado 115">
              <a:extLst>
                <a:ext uri="{FF2B5EF4-FFF2-40B4-BE49-F238E27FC236}">
                  <a16:creationId xmlns:a16="http://schemas.microsoft.com/office/drawing/2014/main" id="{69C14420-3F02-427D-8382-19F2CDDDE78F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H="1">
              <a:off x="6903132" y="2161059"/>
              <a:ext cx="46159" cy="3457930"/>
            </a:xfrm>
            <a:prstGeom prst="bentConnector2">
              <a:avLst/>
            </a:prstGeom>
            <a:solidFill>
              <a:schemeClr val="bg1"/>
            </a:solidFill>
            <a:ln w="1905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Conector: Angulado 121">
              <a:extLst>
                <a:ext uri="{FF2B5EF4-FFF2-40B4-BE49-F238E27FC236}">
                  <a16:creationId xmlns:a16="http://schemas.microsoft.com/office/drawing/2014/main" id="{19458F84-1C50-4188-8692-EFE4B46246D3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H="1">
              <a:off x="6903132" y="2789102"/>
              <a:ext cx="46159" cy="3457930"/>
            </a:xfrm>
            <a:prstGeom prst="bentConnector2">
              <a:avLst/>
            </a:prstGeom>
            <a:solidFill>
              <a:schemeClr val="bg1"/>
            </a:solidFill>
            <a:ln w="1905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8" name="Conector: Angulado 127">
              <a:extLst>
                <a:ext uri="{FF2B5EF4-FFF2-40B4-BE49-F238E27FC236}">
                  <a16:creationId xmlns:a16="http://schemas.microsoft.com/office/drawing/2014/main" id="{2BDF5592-2D54-4667-AD20-DD534981069C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H="1">
              <a:off x="6903132" y="3417145"/>
              <a:ext cx="46159" cy="3457930"/>
            </a:xfrm>
            <a:prstGeom prst="bentConnector2">
              <a:avLst/>
            </a:prstGeom>
            <a:solidFill>
              <a:schemeClr val="bg1"/>
            </a:solidFill>
            <a:ln w="1905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4" name="Conector: Angulado 133">
              <a:extLst>
                <a:ext uri="{FF2B5EF4-FFF2-40B4-BE49-F238E27FC236}">
                  <a16:creationId xmlns:a16="http://schemas.microsoft.com/office/drawing/2014/main" id="{732EB6C4-7BDA-4BE1-96B8-5756599D33B5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H="1">
              <a:off x="6903132" y="4045188"/>
              <a:ext cx="46159" cy="3457930"/>
            </a:xfrm>
            <a:prstGeom prst="bentConnector2">
              <a:avLst/>
            </a:prstGeom>
            <a:solidFill>
              <a:schemeClr val="bg1"/>
            </a:solidFill>
            <a:ln w="1905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35" name="Conector reto 134">
            <a:extLst>
              <a:ext uri="{FF2B5EF4-FFF2-40B4-BE49-F238E27FC236}">
                <a16:creationId xmlns:a16="http://schemas.microsoft.com/office/drawing/2014/main" id="{24966F51-454D-4992-9329-B229DB651B4B}"/>
              </a:ext>
            </a:extLst>
          </p:cNvPr>
          <p:cNvCxnSpPr>
            <a:cxnSpLocks/>
            <a:endCxn id="136" idx="1"/>
          </p:cNvCxnSpPr>
          <p:nvPr/>
        </p:nvCxnSpPr>
        <p:spPr bwMode="auto">
          <a:xfrm flipV="1">
            <a:off x="7048469" y="5683304"/>
            <a:ext cx="1606707" cy="12925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6" name="Fluxograma: Atraso 135">
            <a:extLst>
              <a:ext uri="{FF2B5EF4-FFF2-40B4-BE49-F238E27FC236}">
                <a16:creationId xmlns:a16="http://schemas.microsoft.com/office/drawing/2014/main" id="{72762815-8170-4F8F-BB66-EB76C99A4285}"/>
              </a:ext>
            </a:extLst>
          </p:cNvPr>
          <p:cNvSpPr/>
          <p:nvPr/>
        </p:nvSpPr>
        <p:spPr bwMode="auto">
          <a:xfrm>
            <a:off x="8655176" y="5492804"/>
            <a:ext cx="304800" cy="381000"/>
          </a:xfrm>
          <a:prstGeom prst="flowChartDelay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7" name="Conector reto 136">
            <a:extLst>
              <a:ext uri="{FF2B5EF4-FFF2-40B4-BE49-F238E27FC236}">
                <a16:creationId xmlns:a16="http://schemas.microsoft.com/office/drawing/2014/main" id="{82D8D3FD-C433-435B-AD53-EE3E61644E98}"/>
              </a:ext>
            </a:extLst>
          </p:cNvPr>
          <p:cNvCxnSpPr>
            <a:cxnSpLocks/>
          </p:cNvCxnSpPr>
          <p:nvPr/>
        </p:nvCxnSpPr>
        <p:spPr bwMode="auto">
          <a:xfrm>
            <a:off x="8334461" y="5582299"/>
            <a:ext cx="320715" cy="0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007F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8" name="Conector reto 137">
            <a:extLst>
              <a:ext uri="{FF2B5EF4-FFF2-40B4-BE49-F238E27FC236}">
                <a16:creationId xmlns:a16="http://schemas.microsoft.com/office/drawing/2014/main" id="{9929E537-3BD8-42E8-9394-3F1E32805E85}"/>
              </a:ext>
            </a:extLst>
          </p:cNvPr>
          <p:cNvCxnSpPr>
            <a:cxnSpLocks/>
            <a:stCxn id="136" idx="3"/>
          </p:cNvCxnSpPr>
          <p:nvPr/>
        </p:nvCxnSpPr>
        <p:spPr bwMode="auto">
          <a:xfrm>
            <a:off x="8959976" y="5683304"/>
            <a:ext cx="632009" cy="12925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5" name="Agrupar 4">
            <a:extLst>
              <a:ext uri="{FF2B5EF4-FFF2-40B4-BE49-F238E27FC236}">
                <a16:creationId xmlns:a16="http://schemas.microsoft.com/office/drawing/2014/main" id="{2B3A3535-B4AF-4393-8907-635E564D65F1}"/>
              </a:ext>
            </a:extLst>
          </p:cNvPr>
          <p:cNvGrpSpPr/>
          <p:nvPr/>
        </p:nvGrpSpPr>
        <p:grpSpPr>
          <a:xfrm>
            <a:off x="9434593" y="1712449"/>
            <a:ext cx="1285992" cy="4838417"/>
            <a:chOff x="9434593" y="1712449"/>
            <a:chExt cx="1285992" cy="4838417"/>
          </a:xfrm>
        </p:grpSpPr>
        <p:sp>
          <p:nvSpPr>
            <p:cNvPr id="50192" name="Fluxograma: Dados Armazenados 50191">
              <a:extLst>
                <a:ext uri="{FF2B5EF4-FFF2-40B4-BE49-F238E27FC236}">
                  <a16:creationId xmlns:a16="http://schemas.microsoft.com/office/drawing/2014/main" id="{6A04B823-2007-4470-A5A2-EBB36ED3DA50}"/>
                </a:ext>
              </a:extLst>
            </p:cNvPr>
            <p:cNvSpPr/>
            <p:nvPr/>
          </p:nvSpPr>
          <p:spPr bwMode="auto">
            <a:xfrm flipH="1">
              <a:off x="9434593" y="1712449"/>
              <a:ext cx="946071" cy="4838417"/>
            </a:xfrm>
            <a:prstGeom prst="flowChartOnlineStorage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0194" name="Fluxograma: Atraso 50193">
              <a:extLst>
                <a:ext uri="{FF2B5EF4-FFF2-40B4-BE49-F238E27FC236}">
                  <a16:creationId xmlns:a16="http://schemas.microsoft.com/office/drawing/2014/main" id="{40D5669E-7B14-4BC1-AF71-D3D51769AD9F}"/>
                </a:ext>
              </a:extLst>
            </p:cNvPr>
            <p:cNvSpPr/>
            <p:nvPr/>
          </p:nvSpPr>
          <p:spPr bwMode="auto">
            <a:xfrm>
              <a:off x="9685017" y="1712449"/>
              <a:ext cx="1035568" cy="4838417"/>
            </a:xfrm>
            <a:prstGeom prst="flowChartDelay">
              <a:avLst/>
            </a:prstGeom>
            <a:solidFill>
              <a:schemeClr val="bg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0195" name="Retângulo 50194">
              <a:extLst>
                <a:ext uri="{FF2B5EF4-FFF2-40B4-BE49-F238E27FC236}">
                  <a16:creationId xmlns:a16="http://schemas.microsoft.com/office/drawing/2014/main" id="{8C2CF339-D945-4BFA-8375-351A08E17BE6}"/>
                </a:ext>
              </a:extLst>
            </p:cNvPr>
            <p:cNvSpPr/>
            <p:nvPr/>
          </p:nvSpPr>
          <p:spPr bwMode="auto">
            <a:xfrm>
              <a:off x="9614797" y="1724546"/>
              <a:ext cx="201705" cy="482632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44" name="Retângulo 143">
            <a:extLst>
              <a:ext uri="{FF2B5EF4-FFF2-40B4-BE49-F238E27FC236}">
                <a16:creationId xmlns:a16="http://schemas.microsoft.com/office/drawing/2014/main" id="{0F90F421-B9BE-4374-83D9-1E91B3944F23}"/>
              </a:ext>
            </a:extLst>
          </p:cNvPr>
          <p:cNvSpPr/>
          <p:nvPr/>
        </p:nvSpPr>
        <p:spPr>
          <a:xfrm>
            <a:off x="2714936" y="1293684"/>
            <a:ext cx="16269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800" i="0" dirty="0">
                <a:solidFill>
                  <a:srgbClr val="830000"/>
                </a:solidFill>
              </a:rPr>
              <a:t>Endereço de Página Virtual</a:t>
            </a:r>
          </a:p>
        </p:txBody>
      </p:sp>
      <p:sp>
        <p:nvSpPr>
          <p:cNvPr id="145" name="Retângulo 144">
            <a:extLst>
              <a:ext uri="{FF2B5EF4-FFF2-40B4-BE49-F238E27FC236}">
                <a16:creationId xmlns:a16="http://schemas.microsoft.com/office/drawing/2014/main" id="{32E3BFA0-3E95-4526-8276-64EB4F081BE2}"/>
              </a:ext>
            </a:extLst>
          </p:cNvPr>
          <p:cNvSpPr/>
          <p:nvPr/>
        </p:nvSpPr>
        <p:spPr>
          <a:xfrm>
            <a:off x="10720585" y="4181216"/>
            <a:ext cx="16269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800" i="0" dirty="0">
                <a:solidFill>
                  <a:srgbClr val="830000"/>
                </a:solidFill>
              </a:rPr>
              <a:t>Endereço de Página Real</a:t>
            </a:r>
          </a:p>
        </p:txBody>
      </p:sp>
      <p:sp>
        <p:nvSpPr>
          <p:cNvPr id="115" name="Retângulo 114">
            <a:extLst>
              <a:ext uri="{FF2B5EF4-FFF2-40B4-BE49-F238E27FC236}">
                <a16:creationId xmlns:a16="http://schemas.microsoft.com/office/drawing/2014/main" id="{74FD4AC6-94D6-4D37-BAD6-D2A00E5D6DAC}"/>
              </a:ext>
            </a:extLst>
          </p:cNvPr>
          <p:cNvSpPr/>
          <p:nvPr/>
        </p:nvSpPr>
        <p:spPr bwMode="auto">
          <a:xfrm>
            <a:off x="10893931" y="3781486"/>
            <a:ext cx="540000" cy="288000"/>
          </a:xfrm>
          <a:prstGeom prst="rect">
            <a:avLst/>
          </a:prstGeom>
          <a:solidFill>
            <a:srgbClr val="92D050">
              <a:alpha val="30196"/>
            </a:srgbClr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pt-BR" sz="1800" i="0" dirty="0">
                <a:solidFill>
                  <a:schemeClr val="bg2"/>
                </a:solidFill>
              </a:rPr>
              <a:t>38</a:t>
            </a:r>
          </a:p>
        </p:txBody>
      </p:sp>
      <p:sp>
        <p:nvSpPr>
          <p:cNvPr id="127" name="Rectangle 12">
            <a:extLst>
              <a:ext uri="{FF2B5EF4-FFF2-40B4-BE49-F238E27FC236}">
                <a16:creationId xmlns:a16="http://schemas.microsoft.com/office/drawing/2014/main" id="{52013C39-2381-4FD1-A05A-77E8EECB9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0477" y="1127535"/>
            <a:ext cx="540000" cy="288000"/>
          </a:xfrm>
          <a:prstGeom prst="rect">
            <a:avLst/>
          </a:prstGeom>
          <a:solidFill>
            <a:srgbClr val="FF3300">
              <a:alpha val="30196"/>
            </a:srgbClr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1800" i="0" dirty="0">
                <a:solidFill>
                  <a:schemeClr val="bg2"/>
                </a:solidFill>
              </a:rPr>
              <a:t>020</a:t>
            </a:r>
            <a:endParaRPr lang="en-US" i="0" dirty="0">
              <a:solidFill>
                <a:schemeClr val="bg2"/>
              </a:solidFill>
            </a:endParaRPr>
          </a:p>
        </p:txBody>
      </p:sp>
      <p:cxnSp>
        <p:nvCxnSpPr>
          <p:cNvPr id="133" name="Conector reto 132">
            <a:extLst>
              <a:ext uri="{FF2B5EF4-FFF2-40B4-BE49-F238E27FC236}">
                <a16:creationId xmlns:a16="http://schemas.microsoft.com/office/drawing/2014/main" id="{CAE7CDE5-E754-4B36-B2C8-6125B80CCE36}"/>
              </a:ext>
            </a:extLst>
          </p:cNvPr>
          <p:cNvCxnSpPr>
            <a:cxnSpLocks/>
          </p:cNvCxnSpPr>
          <p:nvPr/>
        </p:nvCxnSpPr>
        <p:spPr bwMode="auto">
          <a:xfrm>
            <a:off x="10699952" y="4118965"/>
            <a:ext cx="632009" cy="12925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9" name="Conector: Angulado 138">
            <a:extLst>
              <a:ext uri="{FF2B5EF4-FFF2-40B4-BE49-F238E27FC236}">
                <a16:creationId xmlns:a16="http://schemas.microsoft.com/office/drawing/2014/main" id="{2BB7454D-B216-47B4-8D21-0944A0346DB5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6903132" y="904973"/>
            <a:ext cx="46159" cy="3457930"/>
          </a:xfrm>
          <a:prstGeom prst="bentConnector2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41" name="Agrupar 140">
            <a:extLst>
              <a:ext uri="{FF2B5EF4-FFF2-40B4-BE49-F238E27FC236}">
                <a16:creationId xmlns:a16="http://schemas.microsoft.com/office/drawing/2014/main" id="{5C62A857-FE05-46DB-8C41-9F8BA8107C1C}"/>
              </a:ext>
            </a:extLst>
          </p:cNvPr>
          <p:cNvGrpSpPr/>
          <p:nvPr/>
        </p:nvGrpSpPr>
        <p:grpSpPr>
          <a:xfrm>
            <a:off x="5198020" y="1982873"/>
            <a:ext cx="3457930" cy="4442457"/>
            <a:chOff x="5197247" y="1982815"/>
            <a:chExt cx="3457930" cy="4442457"/>
          </a:xfrm>
        </p:grpSpPr>
        <p:cxnSp>
          <p:nvCxnSpPr>
            <p:cNvPr id="142" name="Conector: Angulado 141">
              <a:extLst>
                <a:ext uri="{FF2B5EF4-FFF2-40B4-BE49-F238E27FC236}">
                  <a16:creationId xmlns:a16="http://schemas.microsoft.com/office/drawing/2014/main" id="{64CDA3BC-9779-4AFA-8920-912623000E02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H="1">
              <a:off x="6903132" y="276930"/>
              <a:ext cx="46159" cy="3457930"/>
            </a:xfrm>
            <a:prstGeom prst="bentConnector2">
              <a:avLst/>
            </a:prstGeom>
            <a:solidFill>
              <a:schemeClr val="bg1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3" name="Conector: Angulado 142">
              <a:extLst>
                <a:ext uri="{FF2B5EF4-FFF2-40B4-BE49-F238E27FC236}">
                  <a16:creationId xmlns:a16="http://schemas.microsoft.com/office/drawing/2014/main" id="{CEA700B9-A1D6-4980-ABE9-535CADB44345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H="1">
              <a:off x="6903132" y="4673228"/>
              <a:ext cx="46159" cy="3457930"/>
            </a:xfrm>
            <a:prstGeom prst="bentConnector2">
              <a:avLst/>
            </a:prstGeom>
            <a:solidFill>
              <a:schemeClr val="bg1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Conector: Angulado 145">
              <a:extLst>
                <a:ext uri="{FF2B5EF4-FFF2-40B4-BE49-F238E27FC236}">
                  <a16:creationId xmlns:a16="http://schemas.microsoft.com/office/drawing/2014/main" id="{ACCD0376-02FF-4359-AA72-7899C9339E17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H="1">
              <a:off x="6903132" y="1533016"/>
              <a:ext cx="46159" cy="3457930"/>
            </a:xfrm>
            <a:prstGeom prst="bentConnector2">
              <a:avLst/>
            </a:prstGeom>
            <a:solidFill>
              <a:schemeClr val="bg1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Conector: Angulado 146">
              <a:extLst>
                <a:ext uri="{FF2B5EF4-FFF2-40B4-BE49-F238E27FC236}">
                  <a16:creationId xmlns:a16="http://schemas.microsoft.com/office/drawing/2014/main" id="{A7520E60-AD2D-4C7C-96C2-53DD426EF24F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H="1">
              <a:off x="6903132" y="2161059"/>
              <a:ext cx="46159" cy="3457930"/>
            </a:xfrm>
            <a:prstGeom prst="bentConnector2">
              <a:avLst/>
            </a:prstGeom>
            <a:solidFill>
              <a:schemeClr val="bg1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Conector: Angulado 147">
              <a:extLst>
                <a:ext uri="{FF2B5EF4-FFF2-40B4-BE49-F238E27FC236}">
                  <a16:creationId xmlns:a16="http://schemas.microsoft.com/office/drawing/2014/main" id="{F2EC1C35-3400-4DBC-863F-C6CED806712D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H="1">
              <a:off x="6903132" y="2789102"/>
              <a:ext cx="46159" cy="3457930"/>
            </a:xfrm>
            <a:prstGeom prst="bentConnector2">
              <a:avLst/>
            </a:prstGeom>
            <a:solidFill>
              <a:schemeClr val="bg1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Conector: Angulado 148">
              <a:extLst>
                <a:ext uri="{FF2B5EF4-FFF2-40B4-BE49-F238E27FC236}">
                  <a16:creationId xmlns:a16="http://schemas.microsoft.com/office/drawing/2014/main" id="{9769C490-D0C4-42EF-9E04-0BA2489580FD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H="1">
              <a:off x="6903132" y="3417145"/>
              <a:ext cx="46159" cy="3457930"/>
            </a:xfrm>
            <a:prstGeom prst="bentConnector2">
              <a:avLst/>
            </a:prstGeom>
            <a:solidFill>
              <a:schemeClr val="bg1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Conector: Angulado 149">
              <a:extLst>
                <a:ext uri="{FF2B5EF4-FFF2-40B4-BE49-F238E27FC236}">
                  <a16:creationId xmlns:a16="http://schemas.microsoft.com/office/drawing/2014/main" id="{52FA5457-4847-487A-B1B1-F0C7CAA206DF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H="1">
              <a:off x="6903132" y="4045188"/>
              <a:ext cx="46159" cy="3457930"/>
            </a:xfrm>
            <a:prstGeom prst="bentConnector2">
              <a:avLst/>
            </a:prstGeom>
            <a:solidFill>
              <a:schemeClr val="bg1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51" name="Conector reto 150">
            <a:extLst>
              <a:ext uri="{FF2B5EF4-FFF2-40B4-BE49-F238E27FC236}">
                <a16:creationId xmlns:a16="http://schemas.microsoft.com/office/drawing/2014/main" id="{73784056-8981-4A08-BEFD-9EF54FA1CE5E}"/>
              </a:ext>
            </a:extLst>
          </p:cNvPr>
          <p:cNvCxnSpPr>
            <a:cxnSpLocks/>
          </p:cNvCxnSpPr>
          <p:nvPr/>
        </p:nvCxnSpPr>
        <p:spPr bwMode="auto">
          <a:xfrm>
            <a:off x="8937712" y="2564382"/>
            <a:ext cx="632009" cy="12925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6" name="Fluxograma: Atraso 105">
            <a:extLst>
              <a:ext uri="{FF2B5EF4-FFF2-40B4-BE49-F238E27FC236}">
                <a16:creationId xmlns:a16="http://schemas.microsoft.com/office/drawing/2014/main" id="{F53E2231-1990-4DD8-9D94-835D648B264A}"/>
              </a:ext>
            </a:extLst>
          </p:cNvPr>
          <p:cNvSpPr/>
          <p:nvPr/>
        </p:nvSpPr>
        <p:spPr bwMode="auto">
          <a:xfrm>
            <a:off x="8655176" y="2352589"/>
            <a:ext cx="304800" cy="381000"/>
          </a:xfrm>
          <a:prstGeom prst="flowChartDelay">
            <a:avLst/>
          </a:prstGeom>
          <a:solidFill>
            <a:schemeClr val="bg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Retângulo 151">
            <a:extLst>
              <a:ext uri="{FF2B5EF4-FFF2-40B4-BE49-F238E27FC236}">
                <a16:creationId xmlns:a16="http://schemas.microsoft.com/office/drawing/2014/main" id="{2CCA8D6E-0D5A-4E0E-9B20-6E79429BB944}"/>
              </a:ext>
            </a:extLst>
          </p:cNvPr>
          <p:cNvSpPr/>
          <p:nvPr/>
        </p:nvSpPr>
        <p:spPr>
          <a:xfrm>
            <a:off x="5511422" y="230996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800" b="1" i="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50D10FC3-B9DD-4B7A-BA99-E44F40D4FEF0}"/>
              </a:ext>
            </a:extLst>
          </p:cNvPr>
          <p:cNvGrpSpPr/>
          <p:nvPr/>
        </p:nvGrpSpPr>
        <p:grpSpPr>
          <a:xfrm>
            <a:off x="5511422" y="1681420"/>
            <a:ext cx="312906" cy="4769168"/>
            <a:chOff x="5511422" y="1681420"/>
            <a:chExt cx="312906" cy="4769168"/>
          </a:xfrm>
        </p:grpSpPr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D950F305-5DAB-43F0-977D-A221EEFFD3CF}"/>
                </a:ext>
              </a:extLst>
            </p:cNvPr>
            <p:cNvSpPr/>
            <p:nvPr/>
          </p:nvSpPr>
          <p:spPr>
            <a:xfrm>
              <a:off x="5511422" y="1681420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800" i="0" dirty="0">
                  <a:solidFill>
                    <a:schemeClr val="tx2"/>
                  </a:solidFill>
                  <a:latin typeface="+mn-lt"/>
                </a:rPr>
                <a:t>0</a:t>
              </a:r>
            </a:p>
          </p:txBody>
        </p:sp>
        <p:sp>
          <p:nvSpPr>
            <p:cNvPr id="153" name="Retângulo 152">
              <a:extLst>
                <a:ext uri="{FF2B5EF4-FFF2-40B4-BE49-F238E27FC236}">
                  <a16:creationId xmlns:a16="http://schemas.microsoft.com/office/drawing/2014/main" id="{88CA3184-0004-4194-AE04-EE04916962B1}"/>
                </a:ext>
              </a:extLst>
            </p:cNvPr>
            <p:cNvSpPr/>
            <p:nvPr/>
          </p:nvSpPr>
          <p:spPr>
            <a:xfrm>
              <a:off x="5511422" y="2938516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800" i="0" dirty="0">
                  <a:solidFill>
                    <a:schemeClr val="tx2"/>
                  </a:solidFill>
                  <a:latin typeface="+mn-lt"/>
                </a:rPr>
                <a:t>0</a:t>
              </a:r>
            </a:p>
          </p:txBody>
        </p:sp>
        <p:sp>
          <p:nvSpPr>
            <p:cNvPr id="154" name="Retângulo 153">
              <a:extLst>
                <a:ext uri="{FF2B5EF4-FFF2-40B4-BE49-F238E27FC236}">
                  <a16:creationId xmlns:a16="http://schemas.microsoft.com/office/drawing/2014/main" id="{1A5E02EB-A516-490D-9E54-E064C9350E3B}"/>
                </a:ext>
              </a:extLst>
            </p:cNvPr>
            <p:cNvSpPr/>
            <p:nvPr/>
          </p:nvSpPr>
          <p:spPr>
            <a:xfrm>
              <a:off x="5511422" y="3567064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800" i="0" dirty="0">
                  <a:solidFill>
                    <a:schemeClr val="tx2"/>
                  </a:solidFill>
                  <a:latin typeface="+mn-lt"/>
                </a:rPr>
                <a:t>0</a:t>
              </a:r>
            </a:p>
          </p:txBody>
        </p:sp>
        <p:sp>
          <p:nvSpPr>
            <p:cNvPr id="155" name="Retângulo 154">
              <a:extLst>
                <a:ext uri="{FF2B5EF4-FFF2-40B4-BE49-F238E27FC236}">
                  <a16:creationId xmlns:a16="http://schemas.microsoft.com/office/drawing/2014/main" id="{50D239DF-531F-4E72-B205-E2EA234941EB}"/>
                </a:ext>
              </a:extLst>
            </p:cNvPr>
            <p:cNvSpPr/>
            <p:nvPr/>
          </p:nvSpPr>
          <p:spPr>
            <a:xfrm>
              <a:off x="5511422" y="4195612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800" i="0" dirty="0">
                  <a:solidFill>
                    <a:schemeClr val="tx2"/>
                  </a:solidFill>
                  <a:latin typeface="+mn-lt"/>
                </a:rPr>
                <a:t>0</a:t>
              </a:r>
            </a:p>
          </p:txBody>
        </p:sp>
        <p:sp>
          <p:nvSpPr>
            <p:cNvPr id="156" name="Retângulo 155">
              <a:extLst>
                <a:ext uri="{FF2B5EF4-FFF2-40B4-BE49-F238E27FC236}">
                  <a16:creationId xmlns:a16="http://schemas.microsoft.com/office/drawing/2014/main" id="{EDB3333F-F568-4F04-9DB0-98BF6274A364}"/>
                </a:ext>
              </a:extLst>
            </p:cNvPr>
            <p:cNvSpPr/>
            <p:nvPr/>
          </p:nvSpPr>
          <p:spPr>
            <a:xfrm>
              <a:off x="5511422" y="4824160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800" i="0" dirty="0">
                  <a:solidFill>
                    <a:schemeClr val="tx2"/>
                  </a:solidFill>
                  <a:latin typeface="+mn-lt"/>
                </a:rPr>
                <a:t>0</a:t>
              </a:r>
            </a:p>
          </p:txBody>
        </p:sp>
        <p:sp>
          <p:nvSpPr>
            <p:cNvPr id="157" name="Retângulo 156">
              <a:extLst>
                <a:ext uri="{FF2B5EF4-FFF2-40B4-BE49-F238E27FC236}">
                  <a16:creationId xmlns:a16="http://schemas.microsoft.com/office/drawing/2014/main" id="{6D41475A-6A60-439B-BBC2-F9348610FB0A}"/>
                </a:ext>
              </a:extLst>
            </p:cNvPr>
            <p:cNvSpPr/>
            <p:nvPr/>
          </p:nvSpPr>
          <p:spPr>
            <a:xfrm>
              <a:off x="5511422" y="5452708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800" i="0" dirty="0">
                  <a:solidFill>
                    <a:schemeClr val="tx2"/>
                  </a:solidFill>
                  <a:latin typeface="+mn-lt"/>
                </a:rPr>
                <a:t>0</a:t>
              </a:r>
            </a:p>
          </p:txBody>
        </p:sp>
        <p:sp>
          <p:nvSpPr>
            <p:cNvPr id="158" name="Retângulo 157">
              <a:extLst>
                <a:ext uri="{FF2B5EF4-FFF2-40B4-BE49-F238E27FC236}">
                  <a16:creationId xmlns:a16="http://schemas.microsoft.com/office/drawing/2014/main" id="{C0C6AE02-BD4E-4F13-9762-D9A9A2DEFA4D}"/>
                </a:ext>
              </a:extLst>
            </p:cNvPr>
            <p:cNvSpPr/>
            <p:nvPr/>
          </p:nvSpPr>
          <p:spPr>
            <a:xfrm>
              <a:off x="5511422" y="6081256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800" i="0" dirty="0">
                  <a:solidFill>
                    <a:schemeClr val="tx2"/>
                  </a:solidFill>
                  <a:latin typeface="+mn-lt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042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 animBg="1"/>
      <p:bldP spid="127" grpId="0" animBg="1"/>
      <p:bldP spid="15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Tópicos</a:t>
            </a:r>
            <a:endParaRPr lang="pt-BR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charset="2"/>
              <a:buChar char="ü"/>
              <a:defRPr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Gerenciamento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básico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memória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Wingdings" charset="2"/>
              <a:buChar char="ü"/>
              <a:defRPr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Troca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processos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Wingdings" charset="2"/>
              <a:buChar char="ü"/>
              <a:defRPr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Memória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virtual</a:t>
            </a:r>
          </a:p>
          <a:p>
            <a:pPr>
              <a:buFont typeface="Wingdings" charset="2"/>
              <a:buChar char="ü"/>
              <a:defRPr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Paginação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Wingdings" charset="2"/>
              <a:buChar char="ü"/>
              <a:defRPr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Aceleração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da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paginação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 err="1"/>
              <a:t>Substituição</a:t>
            </a:r>
            <a:r>
              <a:rPr lang="en-US" dirty="0"/>
              <a:t> de </a:t>
            </a:r>
            <a:r>
              <a:rPr lang="en-US" dirty="0" err="1"/>
              <a:t>páginas</a:t>
            </a:r>
            <a:endParaRPr lang="en-US" dirty="0"/>
          </a:p>
          <a:p>
            <a:pPr>
              <a:defRPr/>
            </a:pPr>
            <a:r>
              <a:rPr lang="en-US" dirty="0" err="1"/>
              <a:t>Segmentação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4"/>
          <p:cNvSpPr>
            <a:spLocks noGrp="1" noChangeArrowheads="1"/>
          </p:cNvSpPr>
          <p:nvPr>
            <p:ph type="title"/>
          </p:nvPr>
        </p:nvSpPr>
        <p:spPr>
          <a:xfrm>
            <a:off x="745067" y="1997413"/>
            <a:ext cx="8204061" cy="62865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Substituição</a:t>
            </a:r>
            <a:r>
              <a:rPr lang="en-US" dirty="0"/>
              <a:t> de </a:t>
            </a:r>
            <a:r>
              <a:rPr lang="en-US" dirty="0" err="1"/>
              <a:t>Páginas</a:t>
            </a:r>
            <a:endParaRPr lang="en-US" dirty="0"/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36600" y="2837851"/>
            <a:ext cx="11150600" cy="3607920"/>
          </a:xfrm>
        </p:spPr>
        <p:txBody>
          <a:bodyPr/>
          <a:lstStyle/>
          <a:p>
            <a:r>
              <a:rPr lang="en-US" sz="2400" dirty="0"/>
              <a:t>Falta de </a:t>
            </a:r>
            <a:r>
              <a:rPr lang="en-US" sz="2400" dirty="0" err="1"/>
              <a:t>página</a:t>
            </a:r>
            <a:r>
              <a:rPr lang="en-US" sz="2400" dirty="0"/>
              <a:t> (</a:t>
            </a:r>
            <a:r>
              <a:rPr lang="en-US" sz="2400" i="1" dirty="0"/>
              <a:t>page-fault</a:t>
            </a:r>
            <a:r>
              <a:rPr lang="en-US" sz="2400" dirty="0"/>
              <a:t>)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memória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É </a:t>
            </a:r>
            <a:r>
              <a:rPr lang="en-US" sz="2000" dirty="0" err="1"/>
              <a:t>necessário</a:t>
            </a:r>
            <a:r>
              <a:rPr lang="en-US" sz="2000" dirty="0"/>
              <a:t> </a:t>
            </a:r>
            <a:r>
              <a:rPr lang="en-US" sz="2000" dirty="0" err="1"/>
              <a:t>liberar</a:t>
            </a:r>
            <a:r>
              <a:rPr lang="en-US" sz="2000" dirty="0"/>
              <a:t> </a:t>
            </a:r>
            <a:r>
              <a:rPr lang="en-US" sz="2000" dirty="0" err="1"/>
              <a:t>espaço</a:t>
            </a:r>
            <a:r>
              <a:rPr lang="en-US" sz="2000" dirty="0"/>
              <a:t> para a </a:t>
            </a:r>
            <a:r>
              <a:rPr lang="en-US" sz="2000" dirty="0" err="1"/>
              <a:t>página</a:t>
            </a:r>
            <a:r>
              <a:rPr lang="en-US" sz="2000" dirty="0"/>
              <a:t> a ser </a:t>
            </a:r>
            <a:r>
              <a:rPr lang="en-US" sz="2000" dirty="0" err="1"/>
              <a:t>trazida</a:t>
            </a:r>
            <a:r>
              <a:rPr lang="en-US" sz="2000" dirty="0"/>
              <a:t> para a </a:t>
            </a:r>
            <a:r>
              <a:rPr lang="en-US" sz="2000" dirty="0" err="1"/>
              <a:t>memória</a:t>
            </a:r>
            <a:endParaRPr lang="en-US" sz="2000" dirty="0"/>
          </a:p>
          <a:p>
            <a:pPr lvl="1"/>
            <a:r>
              <a:rPr lang="en-US" sz="2000" dirty="0"/>
              <a:t>Qual </a:t>
            </a:r>
            <a:r>
              <a:rPr lang="en-US" sz="2000" dirty="0" err="1"/>
              <a:t>página</a:t>
            </a:r>
            <a:r>
              <a:rPr lang="en-US" sz="2000" dirty="0"/>
              <a:t> </a:t>
            </a:r>
            <a:r>
              <a:rPr lang="en-US" sz="2000" dirty="0" err="1"/>
              <a:t>deve</a:t>
            </a:r>
            <a:r>
              <a:rPr lang="en-US" sz="2000" dirty="0"/>
              <a:t> ser </a:t>
            </a:r>
            <a:r>
              <a:rPr lang="en-US" sz="2000" dirty="0" err="1"/>
              <a:t>removida</a:t>
            </a:r>
            <a:r>
              <a:rPr lang="en-US" sz="2000" dirty="0"/>
              <a:t>?</a:t>
            </a:r>
          </a:p>
          <a:p>
            <a:pPr lvl="1"/>
            <a:endParaRPr lang="en-US" sz="2000" dirty="0"/>
          </a:p>
          <a:p>
            <a:r>
              <a:rPr lang="en-US" sz="2400" dirty="0"/>
              <a:t>Se a </a:t>
            </a:r>
            <a:r>
              <a:rPr lang="en-US" sz="2400" dirty="0" err="1"/>
              <a:t>página</a:t>
            </a:r>
            <a:r>
              <a:rPr lang="en-US" sz="2400" dirty="0"/>
              <a:t> </a:t>
            </a:r>
            <a:r>
              <a:rPr lang="en-US" sz="2400" dirty="0" err="1"/>
              <a:t>foi</a:t>
            </a:r>
            <a:r>
              <a:rPr lang="en-US" sz="2400" dirty="0"/>
              <a:t> </a:t>
            </a:r>
            <a:r>
              <a:rPr lang="en-US" sz="2400" dirty="0" err="1"/>
              <a:t>modificada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memória</a:t>
            </a:r>
            <a:r>
              <a:rPr lang="en-US" sz="2400" dirty="0"/>
              <a:t> principal, </a:t>
            </a:r>
            <a:r>
              <a:rPr lang="en-US" sz="2400" dirty="0" err="1"/>
              <a:t>deve</a:t>
            </a:r>
            <a:r>
              <a:rPr lang="en-US" sz="2400" dirty="0"/>
              <a:t> </a:t>
            </a:r>
            <a:r>
              <a:rPr lang="en-US" sz="2400" dirty="0" err="1"/>
              <a:t>primeiro</a:t>
            </a:r>
            <a:r>
              <a:rPr lang="en-US" sz="2400" dirty="0"/>
              <a:t> ser </a:t>
            </a:r>
            <a:r>
              <a:rPr lang="en-US" sz="2400" dirty="0" err="1"/>
              <a:t>salva</a:t>
            </a:r>
            <a:r>
              <a:rPr lang="en-US" sz="2400" dirty="0"/>
              <a:t> no disco para </a:t>
            </a:r>
            <a:r>
              <a:rPr lang="en-US" sz="2400" dirty="0" err="1"/>
              <a:t>manter</a:t>
            </a:r>
            <a:r>
              <a:rPr lang="en-US" sz="2400" dirty="0"/>
              <a:t> a </a:t>
            </a:r>
            <a:r>
              <a:rPr lang="en-US" sz="2400" dirty="0" err="1"/>
              <a:t>consistência</a:t>
            </a:r>
            <a:r>
              <a:rPr lang="en-US" sz="2400" dirty="0"/>
              <a:t> das </a:t>
            </a:r>
            <a:r>
              <a:rPr lang="en-US" sz="2400" dirty="0" err="1"/>
              <a:t>modificações</a:t>
            </a:r>
            <a:r>
              <a:rPr lang="en-US" sz="2400" dirty="0"/>
              <a:t>.</a:t>
            </a:r>
          </a:p>
          <a:p>
            <a:pPr lvl="1"/>
            <a:r>
              <a:rPr lang="en-US" sz="2000" dirty="0"/>
              <a:t>Se </a:t>
            </a:r>
            <a:r>
              <a:rPr lang="en-US" sz="2000" dirty="0" err="1"/>
              <a:t>não</a:t>
            </a:r>
            <a:r>
              <a:rPr lang="en-US" sz="2000" dirty="0"/>
              <a:t> </a:t>
            </a:r>
            <a:r>
              <a:rPr lang="en-US" sz="2000" dirty="0" err="1"/>
              <a:t>tiver</a:t>
            </a:r>
            <a:r>
              <a:rPr lang="en-US" sz="2000" dirty="0"/>
              <a:t> </a:t>
            </a:r>
            <a:r>
              <a:rPr lang="en-US" sz="2000" dirty="0" err="1"/>
              <a:t>sido</a:t>
            </a:r>
            <a:r>
              <a:rPr lang="en-US" sz="2000" dirty="0"/>
              <a:t> </a:t>
            </a:r>
            <a:r>
              <a:rPr lang="en-US" sz="2000" dirty="0" err="1"/>
              <a:t>modificada</a:t>
            </a:r>
            <a:r>
              <a:rPr lang="en-US" sz="2000" dirty="0"/>
              <a:t> é </a:t>
            </a:r>
            <a:r>
              <a:rPr lang="en-US" sz="2000" dirty="0" err="1"/>
              <a:t>apenas</a:t>
            </a:r>
            <a:r>
              <a:rPr lang="en-US" sz="2000" dirty="0"/>
              <a:t> </a:t>
            </a:r>
            <a:r>
              <a:rPr lang="en-US" sz="2000" dirty="0" err="1"/>
              <a:t>sobreposta</a:t>
            </a:r>
            <a:endParaRPr lang="en-US" sz="2000" dirty="0"/>
          </a:p>
          <a:p>
            <a:pPr lvl="1"/>
            <a:endParaRPr lang="en-US" sz="2000" dirty="0"/>
          </a:p>
          <a:p>
            <a:r>
              <a:rPr lang="en-US" sz="2400" dirty="0" err="1"/>
              <a:t>Melhor</a:t>
            </a:r>
            <a:r>
              <a:rPr lang="en-US" sz="2400" dirty="0"/>
              <a:t> </a:t>
            </a:r>
            <a:r>
              <a:rPr lang="en-US" sz="2400" dirty="0" err="1"/>
              <a:t>não</a:t>
            </a:r>
            <a:r>
              <a:rPr lang="en-US" sz="2400" dirty="0"/>
              <a:t> </a:t>
            </a:r>
            <a:r>
              <a:rPr lang="en-US" sz="2400" dirty="0" err="1"/>
              <a:t>escolher</a:t>
            </a:r>
            <a:r>
              <a:rPr lang="en-US" sz="2400" dirty="0"/>
              <a:t> </a:t>
            </a:r>
            <a:r>
              <a:rPr lang="en-US" sz="2400" dirty="0" err="1"/>
              <a:t>uma</a:t>
            </a:r>
            <a:r>
              <a:rPr lang="en-US" sz="2400" dirty="0"/>
              <a:t> </a:t>
            </a:r>
            <a:r>
              <a:rPr lang="en-US" sz="2400" dirty="0" err="1"/>
              <a:t>página</a:t>
            </a:r>
            <a:r>
              <a:rPr lang="en-US" sz="2400" dirty="0"/>
              <a:t> que </a:t>
            </a:r>
            <a:r>
              <a:rPr lang="en-US" sz="2400" dirty="0" err="1"/>
              <a:t>foi</a:t>
            </a:r>
            <a:r>
              <a:rPr lang="en-US" sz="2400" dirty="0"/>
              <a:t> </a:t>
            </a:r>
            <a:r>
              <a:rPr lang="en-US" sz="2400" dirty="0" err="1"/>
              <a:t>usada</a:t>
            </a:r>
            <a:r>
              <a:rPr lang="en-US" sz="2400" dirty="0"/>
              <a:t> </a:t>
            </a:r>
            <a:r>
              <a:rPr lang="en-US" sz="2400" dirty="0" err="1"/>
              <a:t>recentemente</a:t>
            </a:r>
            <a:endParaRPr lang="en-US" sz="2400" dirty="0"/>
          </a:p>
          <a:p>
            <a:pPr lvl="1"/>
            <a:r>
              <a:rPr lang="en-US" sz="2000" dirty="0" err="1"/>
              <a:t>Provavelmente</a:t>
            </a:r>
            <a:r>
              <a:rPr lang="en-US" sz="2000" dirty="0"/>
              <a:t> </a:t>
            </a:r>
            <a:r>
              <a:rPr lang="en-US" sz="2000" dirty="0" err="1"/>
              <a:t>precisará</a:t>
            </a:r>
            <a:r>
              <a:rPr lang="en-US" sz="2000" dirty="0"/>
              <a:t> ser </a:t>
            </a:r>
            <a:r>
              <a:rPr lang="en-US" sz="2000" dirty="0" err="1"/>
              <a:t>trazida</a:t>
            </a:r>
            <a:r>
              <a:rPr lang="en-US" sz="2000" dirty="0"/>
              <a:t> de volta logo </a:t>
            </a:r>
            <a:r>
              <a:rPr lang="en-US" sz="2000" dirty="0" err="1"/>
              <a:t>mais</a:t>
            </a:r>
            <a:r>
              <a:rPr lang="en-US" sz="2000" dirty="0"/>
              <a:t>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AD26F6A-48BC-4165-A57C-1A66D3106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600" y="0"/>
            <a:ext cx="12107056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>
              <a:defRPr/>
            </a:pPr>
            <a:r>
              <a:rPr lang="en-US" sz="3100" i="0" kern="0" dirty="0" err="1">
                <a:solidFill>
                  <a:schemeClr val="tx1"/>
                </a:solidFill>
              </a:rPr>
              <a:t>Paginação</a:t>
            </a:r>
            <a:br>
              <a:rPr lang="en-US" sz="3100" i="0" kern="0" dirty="0">
                <a:solidFill>
                  <a:schemeClr val="tx1"/>
                </a:solidFill>
              </a:rPr>
            </a:br>
            <a:r>
              <a:rPr lang="pt-BR" sz="3800" i="0" kern="0" dirty="0"/>
              <a:t>O que fazer quando queremos trazer uma página do disco e não há espaço na Memória Principal?</a:t>
            </a:r>
            <a:endParaRPr lang="pt-BR" sz="4300" i="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21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err="1"/>
              <a:t>Substituição</a:t>
            </a:r>
            <a:r>
              <a:rPr lang="en-US" sz="3200" dirty="0"/>
              <a:t> de </a:t>
            </a:r>
            <a:r>
              <a:rPr lang="en-US" sz="3200" dirty="0" err="1"/>
              <a:t>Páginas</a:t>
            </a:r>
            <a:r>
              <a:rPr lang="en-US" sz="3200" dirty="0"/>
              <a:t>: </a:t>
            </a:r>
            <a:r>
              <a:rPr lang="en-US" sz="3200" dirty="0" err="1"/>
              <a:t>Algoritmos</a:t>
            </a:r>
            <a:endParaRPr lang="en-US" sz="3200" dirty="0"/>
          </a:p>
        </p:txBody>
      </p:sp>
      <p:sp>
        <p:nvSpPr>
          <p:cNvPr id="245762" name="Content Placeholder 1"/>
          <p:cNvSpPr>
            <a:spLocks noGrp="1"/>
          </p:cNvSpPr>
          <p:nvPr>
            <p:ph type="body" idx="1"/>
          </p:nvPr>
        </p:nvSpPr>
        <p:spPr>
          <a:xfrm>
            <a:off x="736600" y="1563688"/>
            <a:ext cx="11150600" cy="2538412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dirty="0" err="1"/>
              <a:t>Ótimo</a:t>
            </a:r>
            <a:r>
              <a:rPr lang="en-US" dirty="0"/>
              <a:t>: </a:t>
            </a:r>
            <a:r>
              <a:rPr lang="en-US" dirty="0" err="1"/>
              <a:t>procura</a:t>
            </a:r>
            <a:r>
              <a:rPr lang="en-US" dirty="0"/>
              <a:t> </a:t>
            </a:r>
            <a:r>
              <a:rPr lang="en-US" dirty="0" err="1"/>
              <a:t>substituir</a:t>
            </a:r>
            <a:r>
              <a:rPr lang="en-US" dirty="0"/>
              <a:t> o </a:t>
            </a: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tarde</a:t>
            </a:r>
            <a:r>
              <a:rPr lang="en-US" dirty="0"/>
              <a:t> </a:t>
            </a:r>
            <a:r>
              <a:rPr lang="en-US" dirty="0" err="1"/>
              <a:t>possível</a:t>
            </a:r>
            <a:r>
              <a:rPr lang="en-US" dirty="0"/>
              <a:t> - </a:t>
            </a:r>
            <a:r>
              <a:rPr lang="en-US" dirty="0" err="1"/>
              <a:t>impraticável</a:t>
            </a:r>
            <a:endParaRPr lang="en-US" dirty="0"/>
          </a:p>
          <a:p>
            <a:pPr marL="609600" indent="-609600" eaLnBrk="1" hangingPunct="1">
              <a:lnSpc>
                <a:spcPct val="90000"/>
              </a:lnSpc>
            </a:pPr>
            <a:r>
              <a:rPr lang="en-US" dirty="0"/>
              <a:t>First-In, First-Out (FIFO)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dirty="0"/>
              <a:t>Not Recently Used (NRU)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dirty="0"/>
              <a:t>Segunda chance (SC)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dirty="0"/>
              <a:t>Least Recently Used (LRU)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dirty="0"/>
              <a:t>Conjunto de </a:t>
            </a:r>
            <a:r>
              <a:rPr lang="en-US" dirty="0" err="1"/>
              <a:t>trabalho</a:t>
            </a:r>
            <a:r>
              <a:rPr lang="en-US" dirty="0"/>
              <a:t> (Working Set - WS)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dirty="0" err="1"/>
              <a:t>Relógio</a:t>
            </a:r>
            <a:r>
              <a:rPr lang="en-US" dirty="0"/>
              <a:t> (Clock)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dirty="0" err="1"/>
              <a:t>WSClock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45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245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245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245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245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245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245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2457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2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err="1">
                <a:solidFill>
                  <a:srgbClr val="0070C0"/>
                </a:solidFill>
              </a:rPr>
              <a:t>Algoritmos</a:t>
            </a:r>
            <a:r>
              <a:rPr lang="en-US" sz="2800" dirty="0">
                <a:solidFill>
                  <a:srgbClr val="0070C0"/>
                </a:solidFill>
              </a:rPr>
              <a:t> de </a:t>
            </a:r>
            <a:r>
              <a:rPr lang="en-US" sz="2800" dirty="0" err="1">
                <a:solidFill>
                  <a:srgbClr val="0070C0"/>
                </a:solidFill>
              </a:rPr>
              <a:t>Substituição</a:t>
            </a:r>
            <a:r>
              <a:rPr lang="en-US" sz="2800" dirty="0">
                <a:solidFill>
                  <a:srgbClr val="0070C0"/>
                </a:solidFill>
              </a:rPr>
              <a:t> de </a:t>
            </a:r>
            <a:r>
              <a:rPr lang="en-US" sz="2800" dirty="0" err="1">
                <a:solidFill>
                  <a:srgbClr val="0070C0"/>
                </a:solidFill>
              </a:rPr>
              <a:t>Páginas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3200" dirty="0" err="1"/>
              <a:t>Primeira</a:t>
            </a:r>
            <a:r>
              <a:rPr lang="en-US" sz="3200" dirty="0"/>
              <a:t> a </a:t>
            </a:r>
            <a:r>
              <a:rPr lang="en-US" sz="3200" dirty="0" err="1"/>
              <a:t>Entrar</a:t>
            </a:r>
            <a:r>
              <a:rPr lang="en-US" sz="3200" dirty="0"/>
              <a:t>, </a:t>
            </a:r>
            <a:r>
              <a:rPr lang="en-US" sz="3200" dirty="0" err="1"/>
              <a:t>Primeira</a:t>
            </a:r>
            <a:r>
              <a:rPr lang="en-US" sz="3200" dirty="0"/>
              <a:t> a </a:t>
            </a:r>
            <a:r>
              <a:rPr lang="en-US" sz="3200" dirty="0" err="1"/>
              <a:t>Sair</a:t>
            </a:r>
            <a:r>
              <a:rPr lang="en-US" sz="3200" dirty="0"/>
              <a:t> (FIFO)</a:t>
            </a:r>
          </a:p>
        </p:txBody>
      </p:sp>
      <p:sp>
        <p:nvSpPr>
          <p:cNvPr id="3891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Mantém uma lista encadeada de todas as páginas</a:t>
            </a:r>
          </a:p>
          <a:p>
            <a:pPr lvl="1">
              <a:lnSpc>
                <a:spcPct val="90000"/>
              </a:lnSpc>
            </a:pPr>
            <a:r>
              <a:rPr lang="en-US"/>
              <a:t>página mais antiga na cabeça da lista</a:t>
            </a:r>
          </a:p>
          <a:p>
            <a:pPr lvl="1">
              <a:lnSpc>
                <a:spcPct val="90000"/>
              </a:lnSpc>
            </a:pPr>
            <a:r>
              <a:rPr lang="en-US"/>
              <a:t>página que chegou por último na memória no final da lista</a:t>
            </a:r>
          </a:p>
          <a:p>
            <a:pPr>
              <a:lnSpc>
                <a:spcPct val="90000"/>
              </a:lnSpc>
            </a:pPr>
            <a:r>
              <a:rPr lang="en-US"/>
              <a:t>Na ocorrência de falta de página</a:t>
            </a:r>
          </a:p>
          <a:p>
            <a:pPr lvl="1">
              <a:lnSpc>
                <a:spcPct val="90000"/>
              </a:lnSpc>
            </a:pPr>
            <a:r>
              <a:rPr lang="en-US"/>
              <a:t>página na cabeça da lista é removida</a:t>
            </a:r>
          </a:p>
          <a:p>
            <a:pPr lvl="1">
              <a:lnSpc>
                <a:spcPct val="90000"/>
              </a:lnSpc>
            </a:pPr>
            <a:r>
              <a:rPr lang="en-US"/>
              <a:t>nova página adicionada no final da lista </a:t>
            </a:r>
          </a:p>
          <a:p>
            <a:pPr>
              <a:lnSpc>
                <a:spcPct val="90000"/>
              </a:lnSpc>
            </a:pPr>
            <a:r>
              <a:rPr lang="en-US"/>
              <a:t>Desvantagem</a:t>
            </a:r>
          </a:p>
          <a:p>
            <a:pPr lvl="1">
              <a:lnSpc>
                <a:spcPct val="90000"/>
              </a:lnSpc>
            </a:pPr>
            <a:r>
              <a:rPr lang="en-US"/>
              <a:t>página há mais tempo na memória pode ser usada com muita freqüência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/>
              <a:t>Menos Recentemente </a:t>
            </a:r>
            <a:br>
              <a:rPr lang="en-US" sz="3200"/>
            </a:br>
            <a:r>
              <a:rPr lang="en-US" sz="3200"/>
              <a:t>Usada (MRU/LRU)</a:t>
            </a:r>
            <a:br>
              <a:rPr lang="en-US" sz="3200"/>
            </a:br>
            <a:endParaRPr lang="en-US" sz="3200"/>
          </a:p>
        </p:txBody>
      </p:sp>
      <p:sp>
        <p:nvSpPr>
          <p:cNvPr id="4198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Assume que </a:t>
            </a:r>
            <a:r>
              <a:rPr lang="en-US" sz="2400" dirty="0" err="1"/>
              <a:t>páginas</a:t>
            </a:r>
            <a:r>
              <a:rPr lang="en-US" sz="2400" dirty="0"/>
              <a:t> </a:t>
            </a:r>
            <a:r>
              <a:rPr lang="en-US" sz="2400" dirty="0" err="1"/>
              <a:t>usadas</a:t>
            </a:r>
            <a:r>
              <a:rPr lang="en-US" sz="2400" dirty="0"/>
              <a:t> </a:t>
            </a:r>
            <a:r>
              <a:rPr lang="en-US" sz="2400" dirty="0" err="1"/>
              <a:t>recentemente</a:t>
            </a:r>
            <a:r>
              <a:rPr lang="en-US" sz="2400" dirty="0"/>
              <a:t> logo </a:t>
            </a:r>
            <a:r>
              <a:rPr lang="en-US" sz="2400" dirty="0" err="1"/>
              <a:t>serão</a:t>
            </a:r>
            <a:r>
              <a:rPr lang="en-US" sz="2400" dirty="0"/>
              <a:t> </a:t>
            </a:r>
            <a:r>
              <a:rPr lang="en-US" sz="2400" dirty="0" err="1"/>
              <a:t>usadas</a:t>
            </a:r>
            <a:r>
              <a:rPr lang="en-US" sz="2400" dirty="0"/>
              <a:t> </a:t>
            </a:r>
            <a:r>
              <a:rPr lang="en-US" sz="2400" dirty="0" err="1"/>
              <a:t>novamente</a:t>
            </a:r>
            <a:endParaRPr lang="en-US" sz="2400" dirty="0"/>
          </a:p>
          <a:p>
            <a:pPr lvl="1"/>
            <a:r>
              <a:rPr lang="en-US" sz="2000" dirty="0" err="1"/>
              <a:t>retira</a:t>
            </a:r>
            <a:r>
              <a:rPr lang="en-US" sz="2000" dirty="0"/>
              <a:t> da </a:t>
            </a:r>
            <a:r>
              <a:rPr lang="en-US" sz="2000" dirty="0" err="1"/>
              <a:t>memória</a:t>
            </a:r>
            <a:r>
              <a:rPr lang="en-US" sz="2000" dirty="0"/>
              <a:t> a </a:t>
            </a:r>
            <a:r>
              <a:rPr lang="en-US" sz="2000" dirty="0" err="1"/>
              <a:t>página</a:t>
            </a:r>
            <a:r>
              <a:rPr lang="en-US" sz="2000" dirty="0"/>
              <a:t> que </a:t>
            </a:r>
            <a:r>
              <a:rPr lang="en-US" sz="2000" dirty="0" err="1"/>
              <a:t>há</a:t>
            </a:r>
            <a:r>
              <a:rPr lang="en-US" sz="2000" dirty="0"/>
              <a:t> </a:t>
            </a:r>
            <a:r>
              <a:rPr lang="en-US" sz="2000" dirty="0" err="1"/>
              <a:t>mais</a:t>
            </a:r>
            <a:r>
              <a:rPr lang="en-US" sz="2000" dirty="0"/>
              <a:t> tempo </a:t>
            </a:r>
            <a:r>
              <a:rPr lang="en-US" sz="2000" dirty="0" err="1"/>
              <a:t>não</a:t>
            </a:r>
            <a:r>
              <a:rPr lang="en-US" sz="2000" dirty="0"/>
              <a:t> é </a:t>
            </a:r>
            <a:r>
              <a:rPr lang="en-US" sz="2000" dirty="0" err="1"/>
              <a:t>usada</a:t>
            </a:r>
            <a:endParaRPr lang="en-US" sz="2000" dirty="0"/>
          </a:p>
          <a:p>
            <a:pPr lvl="1"/>
            <a:endParaRPr lang="en-US" sz="2000" dirty="0"/>
          </a:p>
          <a:p>
            <a:r>
              <a:rPr lang="en-US" sz="2400" dirty="0"/>
              <a:t>Uma </a:t>
            </a:r>
            <a:r>
              <a:rPr lang="en-US" sz="2400" dirty="0" err="1"/>
              <a:t>lista</a:t>
            </a:r>
            <a:r>
              <a:rPr lang="en-US" sz="2400" dirty="0"/>
              <a:t> </a:t>
            </a:r>
            <a:r>
              <a:rPr lang="en-US" sz="2400" dirty="0" err="1"/>
              <a:t>encadeada</a:t>
            </a:r>
            <a:r>
              <a:rPr lang="en-US" sz="2400" dirty="0"/>
              <a:t> de </a:t>
            </a:r>
            <a:r>
              <a:rPr lang="en-US" sz="2400" dirty="0" err="1"/>
              <a:t>páginas</a:t>
            </a:r>
            <a:r>
              <a:rPr lang="en-US" sz="2400" dirty="0"/>
              <a:t> </a:t>
            </a:r>
            <a:r>
              <a:rPr lang="en-US" sz="2400" dirty="0" err="1"/>
              <a:t>deve</a:t>
            </a:r>
            <a:r>
              <a:rPr lang="en-US" sz="2400" dirty="0"/>
              <a:t> ser </a:t>
            </a:r>
            <a:r>
              <a:rPr lang="en-US" sz="2400" dirty="0" err="1"/>
              <a:t>mantida</a:t>
            </a:r>
            <a:endParaRPr lang="en-US" sz="2400" dirty="0"/>
          </a:p>
          <a:p>
            <a:pPr lvl="1"/>
            <a:r>
              <a:rPr lang="en-US" sz="2000" dirty="0" err="1"/>
              <a:t>página</a:t>
            </a:r>
            <a:r>
              <a:rPr lang="en-US" sz="2000" dirty="0"/>
              <a:t> </a:t>
            </a:r>
            <a:r>
              <a:rPr lang="en-US" sz="2000" dirty="0" err="1"/>
              <a:t>mais</a:t>
            </a:r>
            <a:r>
              <a:rPr lang="en-US" sz="2000" dirty="0"/>
              <a:t> </a:t>
            </a:r>
            <a:r>
              <a:rPr lang="en-US" sz="2000" dirty="0" err="1"/>
              <a:t>recentemente</a:t>
            </a:r>
            <a:r>
              <a:rPr lang="en-US" sz="2000" dirty="0"/>
              <a:t> </a:t>
            </a:r>
            <a:r>
              <a:rPr lang="en-US" sz="2000" dirty="0" err="1"/>
              <a:t>usada</a:t>
            </a:r>
            <a:r>
              <a:rPr lang="en-US" sz="2000" dirty="0"/>
              <a:t> no </a:t>
            </a:r>
            <a:r>
              <a:rPr lang="en-US" sz="2000" dirty="0" err="1"/>
              <a:t>início</a:t>
            </a:r>
            <a:r>
              <a:rPr lang="en-US" sz="2000" dirty="0"/>
              <a:t> da </a:t>
            </a:r>
            <a:r>
              <a:rPr lang="en-US" sz="2000" dirty="0" err="1"/>
              <a:t>lista</a:t>
            </a:r>
            <a:r>
              <a:rPr lang="en-US" sz="2000" dirty="0"/>
              <a:t>, </a:t>
            </a:r>
            <a:r>
              <a:rPr lang="en-US" sz="2000" dirty="0" err="1"/>
              <a:t>menos</a:t>
            </a:r>
            <a:r>
              <a:rPr lang="en-US" sz="2000" dirty="0"/>
              <a:t> </a:t>
            </a:r>
            <a:r>
              <a:rPr lang="en-US" sz="2000" dirty="0" err="1"/>
              <a:t>usada</a:t>
            </a:r>
            <a:r>
              <a:rPr lang="en-US" sz="2000" dirty="0"/>
              <a:t> no final da </a:t>
            </a:r>
            <a:r>
              <a:rPr lang="en-US" sz="2000" dirty="0" err="1"/>
              <a:t>lista</a:t>
            </a:r>
            <a:endParaRPr lang="en-US" sz="2000" dirty="0"/>
          </a:p>
          <a:p>
            <a:pPr lvl="1"/>
            <a:r>
              <a:rPr lang="en-US" sz="2000" dirty="0" err="1"/>
              <a:t>atualização</a:t>
            </a:r>
            <a:r>
              <a:rPr lang="en-US" sz="2000" dirty="0"/>
              <a:t> da </a:t>
            </a:r>
            <a:r>
              <a:rPr lang="en-US" sz="2000" dirty="0" err="1"/>
              <a:t>lista</a:t>
            </a:r>
            <a:r>
              <a:rPr lang="en-US" sz="2000" dirty="0"/>
              <a:t> à </a:t>
            </a:r>
            <a:r>
              <a:rPr lang="en-US" sz="2000" dirty="0" err="1"/>
              <a:t>cada</a:t>
            </a:r>
            <a:r>
              <a:rPr lang="en-US" sz="2000" dirty="0"/>
              <a:t> </a:t>
            </a:r>
            <a:r>
              <a:rPr lang="en-US" sz="2000" dirty="0" err="1"/>
              <a:t>referência</a:t>
            </a:r>
            <a:r>
              <a:rPr lang="en-US" sz="2000" dirty="0"/>
              <a:t> à </a:t>
            </a:r>
            <a:r>
              <a:rPr lang="en-US" sz="2000" dirty="0" err="1"/>
              <a:t>memória</a:t>
            </a:r>
            <a:endParaRPr lang="en-US" sz="2000" dirty="0"/>
          </a:p>
          <a:p>
            <a:pPr lvl="1"/>
            <a:endParaRPr lang="en-US" sz="2000" dirty="0"/>
          </a:p>
          <a:p>
            <a:r>
              <a:rPr lang="en-US" sz="2400" dirty="0" err="1"/>
              <a:t>Alternativamente</a:t>
            </a:r>
            <a:r>
              <a:rPr lang="en-US" sz="2400" dirty="0"/>
              <a:t> </a:t>
            </a:r>
            <a:r>
              <a:rPr lang="en-US" sz="2400" dirty="0" err="1"/>
              <a:t>manter</a:t>
            </a:r>
            <a:r>
              <a:rPr lang="en-US" sz="2400" dirty="0"/>
              <a:t> </a:t>
            </a:r>
            <a:r>
              <a:rPr lang="en-US" sz="2400" dirty="0" err="1"/>
              <a:t>contador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cada</a:t>
            </a:r>
            <a:r>
              <a:rPr lang="en-US" sz="2400" dirty="0"/>
              <a:t> entrada da </a:t>
            </a:r>
            <a:r>
              <a:rPr lang="en-US" sz="2400" dirty="0" err="1"/>
              <a:t>tabela</a:t>
            </a:r>
            <a:r>
              <a:rPr lang="en-US" sz="2400" dirty="0"/>
              <a:t> de </a:t>
            </a:r>
            <a:r>
              <a:rPr lang="en-US" sz="2400" dirty="0" err="1"/>
              <a:t>página</a:t>
            </a:r>
            <a:endParaRPr lang="en-US" sz="2400" dirty="0"/>
          </a:p>
          <a:p>
            <a:pPr lvl="1"/>
            <a:r>
              <a:rPr lang="en-US" sz="2000" dirty="0" err="1"/>
              <a:t>escolhe</a:t>
            </a:r>
            <a:r>
              <a:rPr lang="en-US" sz="2000" dirty="0"/>
              <a:t> </a:t>
            </a:r>
            <a:r>
              <a:rPr lang="en-US" sz="2000" dirty="0" err="1"/>
              <a:t>página</a:t>
            </a:r>
            <a:r>
              <a:rPr lang="en-US" sz="2000" dirty="0"/>
              <a:t> com </a:t>
            </a:r>
            <a:r>
              <a:rPr lang="en-US" sz="2000" dirty="0" err="1"/>
              <a:t>contador</a:t>
            </a:r>
            <a:r>
              <a:rPr lang="en-US" sz="2000" dirty="0"/>
              <a:t> de </a:t>
            </a:r>
            <a:r>
              <a:rPr lang="en-US" sz="2000" dirty="0" err="1"/>
              <a:t>menor</a:t>
            </a:r>
            <a:r>
              <a:rPr lang="en-US" sz="2000" dirty="0"/>
              <a:t> valor </a:t>
            </a:r>
          </a:p>
          <a:p>
            <a:pPr lvl="1"/>
            <a:r>
              <a:rPr lang="en-US" sz="2000" dirty="0" err="1"/>
              <a:t>zera</a:t>
            </a:r>
            <a:r>
              <a:rPr lang="en-US" sz="2000" dirty="0"/>
              <a:t> o </a:t>
            </a:r>
            <a:r>
              <a:rPr lang="en-US" sz="2000" dirty="0" err="1"/>
              <a:t>contador</a:t>
            </a:r>
            <a:r>
              <a:rPr lang="en-US" sz="2000" dirty="0"/>
              <a:t> </a:t>
            </a:r>
            <a:r>
              <a:rPr lang="en-US" sz="2000" dirty="0" err="1"/>
              <a:t>periodicamente</a:t>
            </a:r>
            <a:endParaRPr lang="en-US" sz="20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err="1">
                <a:solidFill>
                  <a:srgbClr val="0070C0"/>
                </a:solidFill>
              </a:rPr>
              <a:t>Algoritmos</a:t>
            </a:r>
            <a:r>
              <a:rPr lang="en-US" sz="2800" dirty="0">
                <a:solidFill>
                  <a:srgbClr val="0070C0"/>
                </a:solidFill>
              </a:rPr>
              <a:t> de </a:t>
            </a:r>
            <a:r>
              <a:rPr lang="en-US" sz="2800" dirty="0" err="1">
                <a:solidFill>
                  <a:srgbClr val="0070C0"/>
                </a:solidFill>
              </a:rPr>
              <a:t>Substituição</a:t>
            </a:r>
            <a:r>
              <a:rPr lang="en-US" sz="2800" dirty="0">
                <a:solidFill>
                  <a:srgbClr val="0070C0"/>
                </a:solidFill>
              </a:rPr>
              <a:t> de </a:t>
            </a:r>
            <a:r>
              <a:rPr lang="en-US" sz="2800" dirty="0" err="1">
                <a:solidFill>
                  <a:srgbClr val="0070C0"/>
                </a:solidFill>
              </a:rPr>
              <a:t>Páginas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3200" dirty="0" err="1"/>
              <a:t>Não</a:t>
            </a:r>
            <a:r>
              <a:rPr lang="en-US" sz="3200" dirty="0"/>
              <a:t> </a:t>
            </a:r>
            <a:r>
              <a:rPr lang="en-US" sz="3200" dirty="0" err="1"/>
              <a:t>Usada</a:t>
            </a:r>
            <a:r>
              <a:rPr lang="en-US" sz="3200" dirty="0"/>
              <a:t> </a:t>
            </a:r>
            <a:r>
              <a:rPr lang="en-US" sz="3200" dirty="0" err="1"/>
              <a:t>Recentemente</a:t>
            </a:r>
            <a:r>
              <a:rPr lang="en-US" sz="3200" dirty="0"/>
              <a:t> (NUR/NRU)</a:t>
            </a:r>
          </a:p>
        </p:txBody>
      </p:sp>
      <p:sp>
        <p:nvSpPr>
          <p:cNvPr id="3993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err="1"/>
              <a:t>Cada</a:t>
            </a:r>
            <a:r>
              <a:rPr lang="en-US" sz="2400" dirty="0"/>
              <a:t> </a:t>
            </a:r>
            <a:r>
              <a:rPr lang="en-US" sz="2400" dirty="0" err="1"/>
              <a:t>página</a:t>
            </a:r>
            <a:r>
              <a:rPr lang="en-US" sz="2400" dirty="0"/>
              <a:t> </a:t>
            </a:r>
            <a:r>
              <a:rPr lang="en-US" sz="2400" dirty="0" err="1"/>
              <a:t>tem</a:t>
            </a:r>
            <a:r>
              <a:rPr lang="en-US" sz="2400" dirty="0"/>
              <a:t> </a:t>
            </a:r>
            <a:r>
              <a:rPr lang="en-US" sz="2400" dirty="0" err="1"/>
              <a:t>os</a:t>
            </a:r>
            <a:r>
              <a:rPr lang="en-US" sz="2400" dirty="0"/>
              <a:t> bits </a:t>
            </a:r>
            <a:r>
              <a:rPr lang="en-US" sz="2400" dirty="0" err="1"/>
              <a:t>Referenciada</a:t>
            </a:r>
            <a:r>
              <a:rPr lang="en-US" sz="2400" dirty="0"/>
              <a:t> (R) e </a:t>
            </a:r>
            <a:r>
              <a:rPr lang="en-US" sz="2400" dirty="0" err="1"/>
              <a:t>Modificada</a:t>
            </a:r>
            <a:r>
              <a:rPr lang="en-US" sz="2400" dirty="0"/>
              <a:t> (M)</a:t>
            </a:r>
          </a:p>
          <a:p>
            <a:pPr lvl="1"/>
            <a:r>
              <a:rPr lang="en-US" sz="2000" dirty="0"/>
              <a:t>Bits </a:t>
            </a:r>
            <a:r>
              <a:rPr lang="en-US" sz="2000" dirty="0" err="1"/>
              <a:t>são</a:t>
            </a:r>
            <a:r>
              <a:rPr lang="en-US" sz="2000" dirty="0"/>
              <a:t> </a:t>
            </a:r>
            <a:r>
              <a:rPr lang="en-US" sz="2000" dirty="0" err="1"/>
              <a:t>colocados</a:t>
            </a:r>
            <a:r>
              <a:rPr lang="en-US" sz="2000" dirty="0"/>
              <a:t> </a:t>
            </a:r>
            <a:r>
              <a:rPr lang="en-US" sz="2000" dirty="0" err="1"/>
              <a:t>em</a:t>
            </a:r>
            <a:r>
              <a:rPr lang="en-US" sz="2000" dirty="0"/>
              <a:t> 1 </a:t>
            </a:r>
            <a:r>
              <a:rPr lang="en-US" sz="2000" dirty="0" err="1"/>
              <a:t>quando</a:t>
            </a:r>
            <a:r>
              <a:rPr lang="en-US" sz="2000" dirty="0"/>
              <a:t> a </a:t>
            </a:r>
            <a:r>
              <a:rPr lang="en-US" sz="2000" dirty="0" err="1"/>
              <a:t>página</a:t>
            </a:r>
            <a:r>
              <a:rPr lang="en-US" sz="2000" dirty="0"/>
              <a:t> é </a:t>
            </a:r>
            <a:r>
              <a:rPr lang="en-US" sz="2000" dirty="0" err="1"/>
              <a:t>referenciada</a:t>
            </a:r>
            <a:r>
              <a:rPr lang="en-US" sz="2000" dirty="0"/>
              <a:t> e </a:t>
            </a:r>
            <a:r>
              <a:rPr lang="en-US" sz="2000" dirty="0" err="1"/>
              <a:t>modificada</a:t>
            </a:r>
            <a:endParaRPr lang="en-US" sz="2000" dirty="0"/>
          </a:p>
          <a:p>
            <a:pPr lvl="1"/>
            <a:endParaRPr lang="en-US" sz="2000" dirty="0"/>
          </a:p>
          <a:p>
            <a:r>
              <a:rPr lang="en-US" sz="2400" dirty="0"/>
              <a:t>As </a:t>
            </a:r>
            <a:r>
              <a:rPr lang="en-US" sz="2400" dirty="0" err="1"/>
              <a:t>páginas</a:t>
            </a:r>
            <a:r>
              <a:rPr lang="en-US" sz="2400" dirty="0"/>
              <a:t> </a:t>
            </a:r>
            <a:r>
              <a:rPr lang="en-US" sz="2400" dirty="0" err="1"/>
              <a:t>são</a:t>
            </a:r>
            <a:r>
              <a:rPr lang="en-US" sz="2400" dirty="0"/>
              <a:t> </a:t>
            </a:r>
            <a:r>
              <a:rPr lang="en-US" sz="2400" dirty="0" err="1"/>
              <a:t>classificadas</a:t>
            </a:r>
            <a:endParaRPr lang="en-US" sz="2400" dirty="0"/>
          </a:p>
          <a:p>
            <a:pPr lvl="1"/>
            <a:r>
              <a:rPr lang="en-US" sz="2000" dirty="0" err="1"/>
              <a:t>Classe</a:t>
            </a:r>
            <a:r>
              <a:rPr lang="en-US" sz="2000" dirty="0"/>
              <a:t> 0: </a:t>
            </a:r>
            <a:r>
              <a:rPr lang="en-US" sz="2000" dirty="0" err="1"/>
              <a:t>não</a:t>
            </a:r>
            <a:r>
              <a:rPr lang="en-US" sz="2000" dirty="0"/>
              <a:t> </a:t>
            </a:r>
            <a:r>
              <a:rPr lang="en-US" sz="2000" dirty="0" err="1"/>
              <a:t>referenciada</a:t>
            </a:r>
            <a:r>
              <a:rPr lang="en-US" sz="2000" dirty="0"/>
              <a:t> (0), </a:t>
            </a:r>
            <a:r>
              <a:rPr lang="en-US" sz="2000" dirty="0" err="1"/>
              <a:t>não</a:t>
            </a:r>
            <a:r>
              <a:rPr lang="en-US" sz="2000" dirty="0"/>
              <a:t> </a:t>
            </a:r>
            <a:r>
              <a:rPr lang="en-US" sz="2000" dirty="0" err="1"/>
              <a:t>modificada</a:t>
            </a:r>
            <a:r>
              <a:rPr lang="en-US" sz="2000" dirty="0"/>
              <a:t> (0)</a:t>
            </a:r>
          </a:p>
          <a:p>
            <a:pPr lvl="1"/>
            <a:r>
              <a:rPr lang="en-US" sz="2000" dirty="0" err="1"/>
              <a:t>Classe</a:t>
            </a:r>
            <a:r>
              <a:rPr lang="en-US" sz="2000" dirty="0"/>
              <a:t> 1: </a:t>
            </a:r>
            <a:r>
              <a:rPr lang="en-US" sz="2000" dirty="0" err="1"/>
              <a:t>não</a:t>
            </a:r>
            <a:r>
              <a:rPr lang="en-US" sz="2000" dirty="0"/>
              <a:t> </a:t>
            </a:r>
            <a:r>
              <a:rPr lang="en-US" sz="2000" dirty="0" err="1"/>
              <a:t>referenciada</a:t>
            </a:r>
            <a:r>
              <a:rPr lang="en-US" sz="2000" dirty="0"/>
              <a:t> (0), </a:t>
            </a:r>
            <a:r>
              <a:rPr lang="en-US" sz="2000" dirty="0" err="1"/>
              <a:t>modificada</a:t>
            </a:r>
            <a:r>
              <a:rPr lang="en-US" sz="2000" dirty="0"/>
              <a:t> (1)</a:t>
            </a:r>
          </a:p>
          <a:p>
            <a:pPr lvl="1"/>
            <a:r>
              <a:rPr lang="en-US" sz="2000" dirty="0" err="1"/>
              <a:t>Classe</a:t>
            </a:r>
            <a:r>
              <a:rPr lang="en-US" sz="2000" dirty="0"/>
              <a:t> 2: </a:t>
            </a:r>
            <a:r>
              <a:rPr lang="en-US" sz="2000" dirty="0" err="1"/>
              <a:t>referenciada</a:t>
            </a:r>
            <a:r>
              <a:rPr lang="en-US" sz="2000" dirty="0"/>
              <a:t> (1), </a:t>
            </a:r>
            <a:r>
              <a:rPr lang="en-US" sz="2000" dirty="0" err="1"/>
              <a:t>não</a:t>
            </a:r>
            <a:r>
              <a:rPr lang="en-US" sz="2000" dirty="0"/>
              <a:t> </a:t>
            </a:r>
            <a:r>
              <a:rPr lang="en-US" sz="2000" dirty="0" err="1"/>
              <a:t>modificada</a:t>
            </a:r>
            <a:r>
              <a:rPr lang="en-US" sz="2000" dirty="0"/>
              <a:t> (0)</a:t>
            </a:r>
          </a:p>
          <a:p>
            <a:pPr lvl="1"/>
            <a:r>
              <a:rPr lang="en-US" sz="2000" dirty="0" err="1"/>
              <a:t>Classe</a:t>
            </a:r>
            <a:r>
              <a:rPr lang="en-US" sz="2000" dirty="0"/>
              <a:t> 3: </a:t>
            </a:r>
            <a:r>
              <a:rPr lang="en-US" sz="2000" dirty="0" err="1"/>
              <a:t>referenciada</a:t>
            </a:r>
            <a:r>
              <a:rPr lang="en-US" sz="2000" dirty="0"/>
              <a:t> (1), </a:t>
            </a:r>
            <a:r>
              <a:rPr lang="en-US" sz="2000" dirty="0" err="1"/>
              <a:t>modificada</a:t>
            </a:r>
            <a:r>
              <a:rPr lang="en-US" sz="2000" dirty="0"/>
              <a:t> (1)</a:t>
            </a:r>
          </a:p>
          <a:p>
            <a:pPr lvl="1"/>
            <a:endParaRPr lang="en-US" sz="2000" dirty="0"/>
          </a:p>
          <a:p>
            <a:r>
              <a:rPr lang="en-US" sz="2400" dirty="0"/>
              <a:t>NUR remove </a:t>
            </a:r>
            <a:r>
              <a:rPr lang="en-US" sz="2400" dirty="0" err="1"/>
              <a:t>página</a:t>
            </a:r>
            <a:r>
              <a:rPr lang="en-US" sz="2400" dirty="0"/>
              <a:t> </a:t>
            </a:r>
            <a:r>
              <a:rPr lang="en-US" sz="2400" dirty="0" err="1"/>
              <a:t>aleatoriamente</a:t>
            </a:r>
            <a:r>
              <a:rPr lang="en-US" sz="2400" dirty="0"/>
              <a:t> </a:t>
            </a:r>
          </a:p>
          <a:p>
            <a:pPr lvl="1"/>
            <a:r>
              <a:rPr lang="en-US" sz="2000" dirty="0"/>
              <a:t>da </a:t>
            </a:r>
            <a:r>
              <a:rPr lang="en-US" sz="2000" dirty="0" err="1"/>
              <a:t>classe</a:t>
            </a:r>
            <a:r>
              <a:rPr lang="en-US" sz="2000" dirty="0"/>
              <a:t> de </a:t>
            </a:r>
            <a:r>
              <a:rPr lang="en-US" sz="2000" dirty="0" err="1"/>
              <a:t>ordem</a:t>
            </a:r>
            <a:r>
              <a:rPr lang="en-US" sz="2000" dirty="0"/>
              <a:t> </a:t>
            </a:r>
            <a:r>
              <a:rPr lang="en-US" sz="2000" dirty="0" err="1"/>
              <a:t>mais</a:t>
            </a:r>
            <a:r>
              <a:rPr lang="en-US" sz="2000" dirty="0"/>
              <a:t> </a:t>
            </a:r>
            <a:r>
              <a:rPr lang="en-US" sz="2000" dirty="0" err="1"/>
              <a:t>baixa</a:t>
            </a:r>
            <a:r>
              <a:rPr lang="en-US" sz="2000" dirty="0"/>
              <a:t> que </a:t>
            </a:r>
            <a:r>
              <a:rPr lang="en-US" sz="2000" dirty="0" err="1"/>
              <a:t>não</a:t>
            </a:r>
            <a:r>
              <a:rPr lang="en-US" sz="2000" dirty="0"/>
              <a:t> </a:t>
            </a:r>
            <a:r>
              <a:rPr lang="en-US" sz="2000" dirty="0" err="1"/>
              <a:t>esteja</a:t>
            </a:r>
            <a:r>
              <a:rPr lang="en-US" sz="2000" dirty="0"/>
              <a:t> </a:t>
            </a:r>
            <a:r>
              <a:rPr lang="en-US" sz="2000" dirty="0" err="1"/>
              <a:t>vazia</a:t>
            </a:r>
            <a:endParaRPr lang="en-US" sz="20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err="1">
                <a:solidFill>
                  <a:srgbClr val="0070C0"/>
                </a:solidFill>
              </a:rPr>
              <a:t>Algoritmos</a:t>
            </a:r>
            <a:r>
              <a:rPr lang="en-US" sz="2400" dirty="0">
                <a:solidFill>
                  <a:srgbClr val="0070C0"/>
                </a:solidFill>
              </a:rPr>
              <a:t> de </a:t>
            </a:r>
            <a:r>
              <a:rPr lang="en-US" sz="2400" dirty="0" err="1">
                <a:solidFill>
                  <a:srgbClr val="0070C0"/>
                </a:solidFill>
              </a:rPr>
              <a:t>Substituição</a:t>
            </a:r>
            <a:r>
              <a:rPr lang="en-US" sz="2400" dirty="0">
                <a:solidFill>
                  <a:srgbClr val="0070C0"/>
                </a:solidFill>
              </a:rPr>
              <a:t> de </a:t>
            </a:r>
            <a:r>
              <a:rPr lang="en-US" sz="2400" dirty="0" err="1">
                <a:solidFill>
                  <a:srgbClr val="0070C0"/>
                </a:solidFill>
              </a:rPr>
              <a:t>Páginas</a:t>
            </a:r>
            <a:br>
              <a:rPr lang="en-US" sz="4800" dirty="0">
                <a:solidFill>
                  <a:srgbClr val="0070C0"/>
                </a:solidFill>
              </a:rPr>
            </a:br>
            <a:r>
              <a:rPr lang="pt-BR" dirty="0"/>
              <a:t>O Algoritmo Ótimo!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/>
              <a:t>O algoritmo FIFO sempre seleciona a </a:t>
            </a:r>
            <a:r>
              <a:rPr lang="pt-BR" sz="2400" b="1"/>
              <a:t>página mais antiga</a:t>
            </a:r>
            <a:r>
              <a:rPr lang="pt-BR" sz="2400"/>
              <a:t> para ser trocada – First-In, First-Out</a:t>
            </a:r>
          </a:p>
          <a:p>
            <a:r>
              <a:rPr lang="pt-BR" sz="2400"/>
              <a:t>O algoritmo LRU sempre seleciona a </a:t>
            </a:r>
            <a:r>
              <a:rPr lang="pt-BR" sz="2400" b="1"/>
              <a:t>página que não vem sendo usada há mais tempo</a:t>
            </a:r>
            <a:r>
              <a:rPr lang="pt-BR" sz="2400"/>
              <a:t> – Least Recently Used (Menos Recentemente Usada - MRU)</a:t>
            </a:r>
          </a:p>
          <a:p>
            <a:r>
              <a:rPr lang="pt-BR" sz="2400"/>
              <a:t>O algoritmo ótimo sempre seleciona a </a:t>
            </a:r>
            <a:r>
              <a:rPr lang="pt-BR" sz="2400" b="1"/>
              <a:t>página que não será usada por mais tempo</a:t>
            </a:r>
            <a:r>
              <a:rPr lang="pt-BR" sz="2400"/>
              <a:t>...</a:t>
            </a:r>
          </a:p>
          <a:p>
            <a:pPr lvl="1"/>
            <a:r>
              <a:rPr lang="pt-BR" sz="2000"/>
              <a:t>Mas como o SO pode determinar quando cada uma das páginas será referenciada? Daqui a 10 instruções, 100 instruções, 1000 instruções...</a:t>
            </a:r>
          </a:p>
          <a:p>
            <a:pPr lvl="1"/>
            <a:r>
              <a:rPr lang="pt-BR" sz="2000" b="1"/>
              <a:t>IMPOSSÍVEL!!!</a:t>
            </a:r>
          </a:p>
          <a:p>
            <a:endParaRPr lang="pt-BR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Envolvimento do S.O. com Paginação</a:t>
            </a:r>
          </a:p>
        </p:txBody>
      </p:sp>
      <p:sp>
        <p:nvSpPr>
          <p:cNvPr id="2785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36600" y="1319134"/>
            <a:ext cx="11150600" cy="4624466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sz="2400" dirty="0" err="1"/>
              <a:t>Criação</a:t>
            </a:r>
            <a:r>
              <a:rPr lang="en-US" sz="2400" dirty="0"/>
              <a:t> de </a:t>
            </a:r>
            <a:r>
              <a:rPr lang="en-US" sz="2400" dirty="0" err="1"/>
              <a:t>processo</a:t>
            </a:r>
            <a:endParaRPr lang="en-US" sz="2400" dirty="0"/>
          </a:p>
          <a:p>
            <a:pPr marL="914400" lvl="1" indent="-457200"/>
            <a:r>
              <a:rPr lang="en-US" sz="2000" dirty="0" err="1"/>
              <a:t>determina</a:t>
            </a:r>
            <a:r>
              <a:rPr lang="en-US" sz="2000" dirty="0"/>
              <a:t> </a:t>
            </a:r>
            <a:r>
              <a:rPr lang="en-US" sz="2000" dirty="0" err="1"/>
              <a:t>tamanho</a:t>
            </a:r>
            <a:r>
              <a:rPr lang="en-US" sz="2000" dirty="0"/>
              <a:t> do </a:t>
            </a:r>
            <a:r>
              <a:rPr lang="en-US" sz="2000" dirty="0" err="1"/>
              <a:t>programa</a:t>
            </a:r>
            <a:endParaRPr lang="en-US" sz="2000" dirty="0"/>
          </a:p>
          <a:p>
            <a:pPr marL="914400" lvl="1" indent="-457200"/>
            <a:r>
              <a:rPr lang="en-US" sz="2000" dirty="0" err="1"/>
              <a:t>cria</a:t>
            </a:r>
            <a:r>
              <a:rPr lang="en-US" sz="2000" dirty="0"/>
              <a:t> </a:t>
            </a:r>
            <a:r>
              <a:rPr lang="en-US" sz="2000" dirty="0" err="1"/>
              <a:t>tabela</a:t>
            </a:r>
            <a:r>
              <a:rPr lang="en-US" sz="2000" dirty="0"/>
              <a:t> de </a:t>
            </a:r>
            <a:r>
              <a:rPr lang="en-US" sz="2000" dirty="0" err="1"/>
              <a:t>página</a:t>
            </a:r>
            <a:endParaRPr lang="en-US" sz="2000" dirty="0"/>
          </a:p>
          <a:p>
            <a:pPr marL="533400" indent="-533400">
              <a:buFontTx/>
              <a:buAutoNum type="arabicPeriod"/>
            </a:pPr>
            <a:r>
              <a:rPr lang="en-US" sz="2400" dirty="0" err="1"/>
              <a:t>Execução</a:t>
            </a:r>
            <a:r>
              <a:rPr lang="en-US" sz="2400" dirty="0"/>
              <a:t> de </a:t>
            </a:r>
            <a:r>
              <a:rPr lang="en-US" sz="2400" dirty="0" err="1"/>
              <a:t>processo</a:t>
            </a:r>
            <a:endParaRPr lang="en-US" sz="2400" dirty="0"/>
          </a:p>
          <a:p>
            <a:pPr marL="914400" lvl="1" indent="-457200"/>
            <a:r>
              <a:rPr lang="en-US" sz="2000" dirty="0" err="1"/>
              <a:t>Inicia</a:t>
            </a:r>
            <a:r>
              <a:rPr lang="en-US" sz="2000" dirty="0"/>
              <a:t> MMU (</a:t>
            </a:r>
            <a:r>
              <a:rPr lang="en-US" sz="2000" dirty="0" err="1"/>
              <a:t>Unidade</a:t>
            </a:r>
            <a:r>
              <a:rPr lang="en-US" sz="2000" dirty="0"/>
              <a:t> de </a:t>
            </a:r>
            <a:r>
              <a:rPr lang="en-US" sz="2000" dirty="0" err="1"/>
              <a:t>Gerenciamento</a:t>
            </a:r>
            <a:r>
              <a:rPr lang="en-US" sz="2000" dirty="0"/>
              <a:t> de </a:t>
            </a:r>
            <a:r>
              <a:rPr lang="en-US" sz="2000" dirty="0" err="1"/>
              <a:t>Memória</a:t>
            </a:r>
            <a:r>
              <a:rPr lang="en-US" sz="2000" dirty="0"/>
              <a:t>) para </a:t>
            </a:r>
            <a:r>
              <a:rPr lang="en-US" sz="2000" dirty="0" err="1"/>
              <a:t>novos</a:t>
            </a:r>
            <a:r>
              <a:rPr lang="en-US" sz="2000" dirty="0"/>
              <a:t> </a:t>
            </a:r>
            <a:r>
              <a:rPr lang="en-US" sz="2000" dirty="0" err="1"/>
              <a:t>processos</a:t>
            </a:r>
            <a:endParaRPr lang="en-US" sz="2000" dirty="0"/>
          </a:p>
          <a:p>
            <a:pPr marL="533400" indent="-533400">
              <a:buFontTx/>
              <a:buAutoNum type="arabicPeriod"/>
            </a:pPr>
            <a:r>
              <a:rPr lang="en-US" sz="2400" dirty="0" err="1"/>
              <a:t>Ocorrência</a:t>
            </a:r>
            <a:r>
              <a:rPr lang="en-US" sz="2400" dirty="0"/>
              <a:t> de </a:t>
            </a:r>
            <a:r>
              <a:rPr lang="en-US" sz="2400" dirty="0" err="1"/>
              <a:t>falta</a:t>
            </a:r>
            <a:r>
              <a:rPr lang="en-US" sz="2400" dirty="0"/>
              <a:t> de </a:t>
            </a:r>
            <a:r>
              <a:rPr lang="en-US" sz="2400" dirty="0" err="1"/>
              <a:t>página</a:t>
            </a:r>
            <a:endParaRPr lang="en-US" sz="2400" dirty="0"/>
          </a:p>
          <a:p>
            <a:pPr marL="914400" lvl="1" indent="-457200"/>
            <a:r>
              <a:rPr lang="en-US" sz="2000" dirty="0" err="1"/>
              <a:t>determina</a:t>
            </a:r>
            <a:r>
              <a:rPr lang="en-US" sz="2000" dirty="0"/>
              <a:t> </a:t>
            </a:r>
            <a:r>
              <a:rPr lang="en-US" sz="2000" dirty="0" err="1"/>
              <a:t>endereço</a:t>
            </a:r>
            <a:r>
              <a:rPr lang="en-US" sz="2000" dirty="0"/>
              <a:t> virtual que </a:t>
            </a:r>
            <a:r>
              <a:rPr lang="en-US" sz="2000" dirty="0" err="1"/>
              <a:t>causou</a:t>
            </a:r>
            <a:r>
              <a:rPr lang="en-US" sz="2000" dirty="0"/>
              <a:t> a </a:t>
            </a:r>
            <a:r>
              <a:rPr lang="en-US" sz="2000" dirty="0" err="1"/>
              <a:t>falta</a:t>
            </a:r>
            <a:endParaRPr lang="en-US" sz="2000" dirty="0"/>
          </a:p>
          <a:p>
            <a:pPr marL="914400" lvl="1" indent="-457200"/>
            <a:r>
              <a:rPr lang="en-US" sz="2000" dirty="0" err="1"/>
              <a:t>descarta</a:t>
            </a:r>
            <a:r>
              <a:rPr lang="en-US" sz="2000" dirty="0"/>
              <a:t>, se </a:t>
            </a:r>
            <a:r>
              <a:rPr lang="en-US" sz="2000" dirty="0" err="1"/>
              <a:t>necessário</a:t>
            </a:r>
            <a:r>
              <a:rPr lang="en-US" sz="2000" dirty="0"/>
              <a:t>, </a:t>
            </a:r>
            <a:r>
              <a:rPr lang="en-US" sz="2000" dirty="0" err="1"/>
              <a:t>página</a:t>
            </a:r>
            <a:r>
              <a:rPr lang="en-US" sz="2000" dirty="0"/>
              <a:t> </a:t>
            </a:r>
            <a:r>
              <a:rPr lang="en-US" sz="2000" dirty="0" err="1"/>
              <a:t>antiga</a:t>
            </a:r>
            <a:endParaRPr lang="en-US" sz="2000" dirty="0"/>
          </a:p>
          <a:p>
            <a:pPr marL="914400" lvl="1" indent="-457200"/>
            <a:r>
              <a:rPr lang="en-US" sz="2000" dirty="0" err="1"/>
              <a:t>carrega</a:t>
            </a:r>
            <a:r>
              <a:rPr lang="en-US" sz="2000" dirty="0"/>
              <a:t> </a:t>
            </a:r>
            <a:r>
              <a:rPr lang="en-US" sz="2000" dirty="0" err="1"/>
              <a:t>página</a:t>
            </a:r>
            <a:r>
              <a:rPr lang="en-US" sz="2000" dirty="0"/>
              <a:t> </a:t>
            </a:r>
            <a:r>
              <a:rPr lang="en-US" sz="2000" dirty="0" err="1"/>
              <a:t>requisitada</a:t>
            </a:r>
            <a:r>
              <a:rPr lang="en-US" sz="2000" dirty="0"/>
              <a:t> para a </a:t>
            </a:r>
            <a:r>
              <a:rPr lang="en-US" sz="2000" dirty="0" err="1"/>
              <a:t>memória</a:t>
            </a:r>
            <a:r>
              <a:rPr lang="en-US" sz="2000" dirty="0"/>
              <a:t> (</a:t>
            </a:r>
            <a:r>
              <a:rPr lang="en-US" sz="2000" i="1" dirty="0"/>
              <a:t>swap</a:t>
            </a:r>
            <a:r>
              <a:rPr lang="en-US" sz="2000" dirty="0"/>
              <a:t>)</a:t>
            </a:r>
          </a:p>
          <a:p>
            <a:pPr marL="533400" indent="-533400">
              <a:buFontTx/>
              <a:buAutoNum type="arabicPeriod"/>
            </a:pPr>
            <a:r>
              <a:rPr lang="en-US" sz="2400" dirty="0" err="1"/>
              <a:t>Terminação</a:t>
            </a:r>
            <a:r>
              <a:rPr lang="en-US" sz="2400" dirty="0"/>
              <a:t> de </a:t>
            </a:r>
            <a:r>
              <a:rPr lang="en-US" sz="2400" dirty="0" err="1"/>
              <a:t>processo</a:t>
            </a:r>
            <a:endParaRPr lang="en-US" sz="2400" dirty="0"/>
          </a:p>
          <a:p>
            <a:pPr marL="914400" lvl="1" indent="-457200"/>
            <a:r>
              <a:rPr lang="en-US" sz="2000" dirty="0"/>
              <a:t>Libera </a:t>
            </a:r>
            <a:r>
              <a:rPr lang="en-US" sz="2000" dirty="0" err="1"/>
              <a:t>tabela</a:t>
            </a:r>
            <a:r>
              <a:rPr lang="en-US" sz="2000" dirty="0"/>
              <a:t> de </a:t>
            </a:r>
            <a:r>
              <a:rPr lang="en-US" sz="2000" dirty="0" err="1"/>
              <a:t>páginas</a:t>
            </a:r>
            <a:r>
              <a:rPr lang="en-US" sz="2000" dirty="0"/>
              <a:t>, </a:t>
            </a:r>
            <a:r>
              <a:rPr lang="en-US" sz="2000" dirty="0" err="1"/>
              <a:t>páginas</a:t>
            </a:r>
            <a:r>
              <a:rPr lang="en-US" sz="2000" dirty="0"/>
              <a:t>, e </a:t>
            </a:r>
            <a:r>
              <a:rPr lang="en-US" sz="2000" dirty="0" err="1"/>
              <a:t>espaço</a:t>
            </a:r>
            <a:r>
              <a:rPr lang="en-US" sz="2000" dirty="0"/>
              <a:t> </a:t>
            </a:r>
            <a:r>
              <a:rPr lang="en-US" sz="2000" dirty="0" err="1"/>
              <a:t>em</a:t>
            </a:r>
            <a:r>
              <a:rPr lang="en-US" sz="2000" dirty="0"/>
              <a:t> disco que as </a:t>
            </a:r>
            <a:r>
              <a:rPr lang="en-US" sz="2000" dirty="0" err="1"/>
              <a:t>páginas</a:t>
            </a:r>
            <a:r>
              <a:rPr lang="en-US" sz="2000" dirty="0"/>
              <a:t> </a:t>
            </a:r>
            <a:r>
              <a:rPr lang="en-US" sz="2000" dirty="0" err="1"/>
              <a:t>ocupam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19" name="Text Box 19"/>
          <p:cNvSpPr txBox="1">
            <a:spLocks noChangeArrowheads="1"/>
          </p:cNvSpPr>
          <p:nvPr/>
        </p:nvSpPr>
        <p:spPr bwMode="auto">
          <a:xfrm>
            <a:off x="1122947" y="1386512"/>
            <a:ext cx="9864843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BR" i="0" dirty="0">
                <a:solidFill>
                  <a:srgbClr val="00007F"/>
                </a:solidFill>
              </a:rPr>
              <a:t>Dado o comando para executar um programa, é realizada uma sequência de instruções para copiar código e dados do programa executável (</a:t>
            </a:r>
            <a:r>
              <a:rPr lang="pt-BR" i="0" dirty="0">
                <a:solidFill>
                  <a:srgbClr val="830000"/>
                </a:solidFill>
              </a:rPr>
              <a:t>Linguagem de Máquina</a:t>
            </a:r>
            <a:r>
              <a:rPr lang="pt-BR" i="0" dirty="0">
                <a:solidFill>
                  <a:srgbClr val="00007F"/>
                </a:solidFill>
              </a:rPr>
              <a:t>) do disco (</a:t>
            </a:r>
            <a:r>
              <a:rPr lang="pt-BR" i="0" dirty="0">
                <a:solidFill>
                  <a:srgbClr val="830000"/>
                </a:solidFill>
              </a:rPr>
              <a:t>Memória Secundária</a:t>
            </a:r>
            <a:r>
              <a:rPr lang="pt-BR" i="0" dirty="0">
                <a:solidFill>
                  <a:srgbClr val="00007F"/>
                </a:solidFill>
              </a:rPr>
              <a:t>) para a </a:t>
            </a:r>
            <a:r>
              <a:rPr lang="pt-BR" i="0" dirty="0">
                <a:solidFill>
                  <a:srgbClr val="830000"/>
                </a:solidFill>
              </a:rPr>
              <a:t>Memória Principal</a:t>
            </a:r>
            <a:r>
              <a:rPr lang="pt-BR" i="0" dirty="0">
                <a:solidFill>
                  <a:srgbClr val="00007F"/>
                </a:solidFill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pt-BR" i="0" dirty="0"/>
          </a:p>
          <a:p>
            <a:pPr marL="342900" indent="-342900">
              <a:buFont typeface="+mj-lt"/>
              <a:buAutoNum type="arabicPeriod"/>
            </a:pPr>
            <a:r>
              <a:rPr lang="pt-BR" i="0" dirty="0">
                <a:solidFill>
                  <a:srgbClr val="00007F"/>
                </a:solidFill>
              </a:rPr>
              <a:t>O </a:t>
            </a:r>
            <a:r>
              <a:rPr lang="pt-BR" i="0" dirty="0">
                <a:solidFill>
                  <a:srgbClr val="830000"/>
                </a:solidFill>
              </a:rPr>
              <a:t>Contador de Programa (PC – </a:t>
            </a:r>
            <a:r>
              <a:rPr lang="pt-BR" i="0" dirty="0" err="1">
                <a:solidFill>
                  <a:srgbClr val="830000"/>
                </a:solidFill>
              </a:rPr>
              <a:t>Program</a:t>
            </a:r>
            <a:r>
              <a:rPr lang="pt-BR" i="0" dirty="0">
                <a:solidFill>
                  <a:srgbClr val="830000"/>
                </a:solidFill>
              </a:rPr>
              <a:t> </a:t>
            </a:r>
            <a:r>
              <a:rPr lang="pt-BR" i="0" dirty="0" err="1">
                <a:solidFill>
                  <a:srgbClr val="830000"/>
                </a:solidFill>
              </a:rPr>
              <a:t>Counter</a:t>
            </a:r>
            <a:r>
              <a:rPr lang="pt-BR" i="0" dirty="0">
                <a:solidFill>
                  <a:srgbClr val="830000"/>
                </a:solidFill>
              </a:rPr>
              <a:t>)</a:t>
            </a:r>
            <a:r>
              <a:rPr lang="pt-BR" i="0" dirty="0">
                <a:solidFill>
                  <a:srgbClr val="FF0000"/>
                </a:solidFill>
              </a:rPr>
              <a:t> </a:t>
            </a:r>
            <a:r>
              <a:rPr lang="pt-BR" i="0" dirty="0"/>
              <a:t>é um registrador </a:t>
            </a:r>
            <a:r>
              <a:rPr lang="pt-BR" i="0" dirty="0">
                <a:solidFill>
                  <a:srgbClr val="00007F"/>
                </a:solidFill>
              </a:rPr>
              <a:t>da CPU que contém o endereço de Memória Principal onde fica a próxima instrução a ser executada. No início da execução de um programa, este aponta para o primeiro </a:t>
            </a:r>
            <a:r>
              <a:rPr lang="pt-BR" i="0" dirty="0">
                <a:solidFill>
                  <a:srgbClr val="830000"/>
                </a:solidFill>
              </a:rPr>
              <a:t>endereço de memória</a:t>
            </a:r>
            <a:r>
              <a:rPr lang="pt-BR" i="0" dirty="0">
                <a:solidFill>
                  <a:srgbClr val="FF6600"/>
                </a:solidFill>
              </a:rPr>
              <a:t> </a:t>
            </a:r>
            <a:r>
              <a:rPr lang="pt-BR" i="0" dirty="0">
                <a:solidFill>
                  <a:srgbClr val="00007F"/>
                </a:solidFill>
              </a:rPr>
              <a:t>onde o programa foi alocado.</a:t>
            </a:r>
          </a:p>
          <a:p>
            <a:pPr marL="342900" indent="-342900">
              <a:buFont typeface="+mj-lt"/>
              <a:buAutoNum type="arabicPeriod"/>
            </a:pPr>
            <a:endParaRPr lang="pt-BR" i="0" dirty="0">
              <a:solidFill>
                <a:srgbClr val="00007F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pt-BR" i="0" dirty="0">
                <a:solidFill>
                  <a:srgbClr val="00007F"/>
                </a:solidFill>
              </a:rPr>
              <a:t>A CPU executa instruções que são trazidas da </a:t>
            </a:r>
            <a:r>
              <a:rPr lang="pt-BR" i="0" dirty="0">
                <a:solidFill>
                  <a:srgbClr val="830000"/>
                </a:solidFill>
              </a:rPr>
              <a:t>Memória Principal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Execução</a:t>
            </a:r>
          </a:p>
        </p:txBody>
      </p:sp>
    </p:spTree>
    <p:extLst>
      <p:ext uri="{BB962C8B-B14F-4D97-AF65-F5344CB8AC3E}">
        <p14:creationId xmlns:p14="http://schemas.microsoft.com/office/powerpoint/2010/main" val="531824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19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Tópicos</a:t>
            </a:r>
            <a:endParaRPr lang="pt-BR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>
                <a:solidFill>
                  <a:srgbClr val="7F7F7F"/>
                </a:solidFill>
              </a:rPr>
              <a:t>Gerenciamento básico de memória</a:t>
            </a:r>
          </a:p>
          <a:p>
            <a:pPr>
              <a:buFont typeface="Wingdings" pitchFamily="2" charset="2"/>
              <a:buChar char="ü"/>
            </a:pPr>
            <a:r>
              <a:rPr lang="en-US">
                <a:solidFill>
                  <a:srgbClr val="7F7F7F"/>
                </a:solidFill>
              </a:rPr>
              <a:t>Troca de processos</a:t>
            </a:r>
          </a:p>
          <a:p>
            <a:pPr>
              <a:buFont typeface="Wingdings" pitchFamily="2" charset="2"/>
              <a:buChar char="ü"/>
            </a:pPr>
            <a:r>
              <a:rPr lang="en-US">
                <a:solidFill>
                  <a:srgbClr val="7F7F7F"/>
                </a:solidFill>
              </a:rPr>
              <a:t>Memória virtual</a:t>
            </a:r>
          </a:p>
          <a:p>
            <a:pPr>
              <a:buFont typeface="Wingdings" pitchFamily="2" charset="2"/>
              <a:buChar char="ü"/>
            </a:pPr>
            <a:r>
              <a:rPr lang="en-US">
                <a:solidFill>
                  <a:srgbClr val="7F7F7F"/>
                </a:solidFill>
              </a:rPr>
              <a:t>Paginação</a:t>
            </a:r>
          </a:p>
          <a:p>
            <a:pPr>
              <a:buFont typeface="Wingdings" pitchFamily="2" charset="2"/>
              <a:buChar char="ü"/>
            </a:pPr>
            <a:r>
              <a:rPr lang="en-US">
                <a:solidFill>
                  <a:srgbClr val="7F7F7F"/>
                </a:solidFill>
              </a:rPr>
              <a:t>Aceleração da paginação</a:t>
            </a:r>
          </a:p>
          <a:p>
            <a:pPr>
              <a:buFont typeface="Wingdings" pitchFamily="2" charset="2"/>
              <a:buChar char="ü"/>
            </a:pPr>
            <a:r>
              <a:rPr lang="en-US">
                <a:solidFill>
                  <a:srgbClr val="7F7F7F"/>
                </a:solidFill>
              </a:rPr>
              <a:t>Substituição de páginas</a:t>
            </a:r>
          </a:p>
          <a:p>
            <a:r>
              <a:rPr lang="en-US"/>
              <a:t>Segmentação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84400" y="12858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2800"/>
              <a:t>Segmentação (1)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0900" y="5589588"/>
            <a:ext cx="8394700" cy="9382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Espaço de endereçamento unidimensional com tabelas crescentes</a:t>
            </a:r>
          </a:p>
          <a:p>
            <a:pPr>
              <a:lnSpc>
                <a:spcPct val="90000"/>
              </a:lnSpc>
            </a:pPr>
            <a:r>
              <a:rPr lang="en-US" sz="2000"/>
              <a:t>Uma tabela podem “colidir”, entrar no espaço da outra</a:t>
            </a:r>
          </a:p>
        </p:txBody>
      </p:sp>
      <p:pic>
        <p:nvPicPr>
          <p:cNvPr id="78852" name="Picture 4" descr="4_3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136651"/>
            <a:ext cx="4572000" cy="430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6672264" y="2924175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200">
                <a:latin typeface="Helvetica" pitchFamily="34" charset="0"/>
              </a:rPr>
              <a:t>- que contém a análise sintática do programa</a:t>
            </a: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4124326" y="5013326"/>
            <a:ext cx="7889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200">
                <a:latin typeface="Helvetica" pitchFamily="34" charset="0"/>
              </a:rPr>
              <a:t>variáveis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5822951"/>
            <a:ext cx="9086850" cy="485775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/>
              <a:t>Permite que cada tabela cresça ou encolha, independentemente</a:t>
            </a:r>
          </a:p>
        </p:txBody>
      </p:sp>
      <p:pic>
        <p:nvPicPr>
          <p:cNvPr id="79875" name="Picture 4" descr="4_3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3389" y="1287464"/>
            <a:ext cx="8785225" cy="428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6"/>
          <p:cNvSpPr>
            <a:spLocks noGrp="1" noChangeArrowheads="1"/>
          </p:cNvSpPr>
          <p:nvPr>
            <p:ph type="title"/>
          </p:nvPr>
        </p:nvSpPr>
        <p:spPr>
          <a:xfrm>
            <a:off x="1971675" y="0"/>
            <a:ext cx="7772400" cy="1157288"/>
          </a:xfrm>
        </p:spPr>
        <p:txBody>
          <a:bodyPr/>
          <a:lstStyle/>
          <a:p>
            <a:pPr>
              <a:defRPr/>
            </a:pPr>
            <a:r>
              <a:rPr lang="en-US" sz="3500" dirty="0" err="1">
                <a:solidFill>
                  <a:schemeClr val="tx1"/>
                </a:solidFill>
              </a:rPr>
              <a:t>Segmentação</a:t>
            </a:r>
            <a:br>
              <a:rPr lang="en-US" sz="3500" dirty="0">
                <a:solidFill>
                  <a:schemeClr val="tx1"/>
                </a:solidFill>
              </a:rPr>
            </a:br>
            <a:r>
              <a:rPr lang="en-US" sz="4300" dirty="0" err="1"/>
              <a:t>Segmentos</a:t>
            </a:r>
            <a:r>
              <a:rPr lang="en-US" sz="4300" dirty="0"/>
              <a:t> </a:t>
            </a:r>
            <a:r>
              <a:rPr lang="en-US" sz="4300" dirty="0" err="1"/>
              <a:t>Dinâmicos</a:t>
            </a:r>
            <a:endParaRPr lang="en-US" sz="43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749512" y="152400"/>
            <a:ext cx="9918488" cy="1143000"/>
          </a:xfrm>
        </p:spPr>
        <p:txBody>
          <a:bodyPr/>
          <a:lstStyle/>
          <a:p>
            <a:pPr>
              <a:defRPr/>
            </a:pPr>
            <a:r>
              <a:rPr lang="en-US" sz="4300" dirty="0" err="1"/>
              <a:t>Segmentação</a:t>
            </a:r>
            <a:r>
              <a:rPr lang="en-US" sz="4300" dirty="0"/>
              <a:t>:</a:t>
            </a:r>
            <a:br>
              <a:rPr lang="en-US" sz="4300" dirty="0"/>
            </a:br>
            <a:r>
              <a:rPr lang="en-US" sz="3600" dirty="0" err="1"/>
              <a:t>Espaços</a:t>
            </a:r>
            <a:r>
              <a:rPr lang="en-US" sz="3600" dirty="0"/>
              <a:t> </a:t>
            </a:r>
            <a:r>
              <a:rPr lang="en-US" sz="3600" dirty="0" err="1"/>
              <a:t>separados</a:t>
            </a:r>
            <a:r>
              <a:rPr lang="en-US" sz="3600" dirty="0"/>
              <a:t> para dados e </a:t>
            </a:r>
            <a:r>
              <a:rPr lang="en-US" sz="3600" dirty="0" err="1"/>
              <a:t>instruções</a:t>
            </a:r>
            <a:endParaRPr lang="en-US" sz="3600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5968890"/>
            <a:ext cx="8534400" cy="85725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/>
              <a:t>a) Espaço único	 b) Espaços separados</a:t>
            </a:r>
          </a:p>
        </p:txBody>
      </p:sp>
      <p:pic>
        <p:nvPicPr>
          <p:cNvPr id="696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92301" y="2112853"/>
            <a:ext cx="8575675" cy="346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7" name="Line 5"/>
          <p:cNvSpPr>
            <a:spLocks noChangeShapeType="1"/>
          </p:cNvSpPr>
          <p:nvPr/>
        </p:nvSpPr>
        <p:spPr bwMode="auto">
          <a:xfrm>
            <a:off x="4800600" y="2063640"/>
            <a:ext cx="0" cy="39624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9532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1219200"/>
            <a:ext cx="6400800" cy="536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8899" name="Rectangle 3"/>
          <p:cNvSpPr>
            <a:spLocks noGrp="1" noChangeArrowheads="1"/>
          </p:cNvSpPr>
          <p:nvPr>
            <p:ph type="title"/>
          </p:nvPr>
        </p:nvSpPr>
        <p:spPr>
          <a:xfrm>
            <a:off x="794480" y="209550"/>
            <a:ext cx="9873522" cy="628650"/>
          </a:xfrm>
        </p:spPr>
        <p:txBody>
          <a:bodyPr/>
          <a:lstStyle/>
          <a:p>
            <a:pPr>
              <a:defRPr/>
            </a:pPr>
            <a:r>
              <a:rPr lang="en-US" sz="3600" dirty="0" err="1"/>
              <a:t>Segmentação</a:t>
            </a:r>
            <a:r>
              <a:rPr lang="en-US" sz="3600" dirty="0"/>
              <a:t>: </a:t>
            </a:r>
            <a:r>
              <a:rPr lang="en-US" sz="3600" dirty="0" err="1"/>
              <a:t>Páginas</a:t>
            </a:r>
            <a:r>
              <a:rPr lang="en-US" sz="3600" dirty="0"/>
              <a:t> </a:t>
            </a:r>
            <a:r>
              <a:rPr lang="en-US" sz="3600" dirty="0" err="1"/>
              <a:t>compartilhadas</a:t>
            </a:r>
            <a:endParaRPr lang="en-US" sz="3600" dirty="0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800600" y="1447800"/>
            <a:ext cx="5867400" cy="62865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/>
              <a:t>Dois processos compartilhando o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/>
              <a:t>mesmo código e tabela de páginas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2346325" y="1731964"/>
            <a:ext cx="389850" cy="106721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lnSpc>
                <a:spcPct val="140000"/>
              </a:lnSpc>
            </a:pPr>
            <a:r>
              <a:rPr lang="pt-PT"/>
              <a:t>A</a:t>
            </a:r>
          </a:p>
          <a:p>
            <a:pPr>
              <a:lnSpc>
                <a:spcPct val="140000"/>
              </a:lnSpc>
            </a:pPr>
            <a:r>
              <a:rPr lang="pt-PT"/>
              <a:t>B</a:t>
            </a:r>
            <a:endParaRPr lang="pt-BR"/>
          </a:p>
        </p:txBody>
      </p:sp>
      <p:sp>
        <p:nvSpPr>
          <p:cNvPr id="70662" name="Text Box 5"/>
          <p:cNvSpPr txBox="1">
            <a:spLocks noChangeArrowheads="1"/>
          </p:cNvSpPr>
          <p:nvPr/>
        </p:nvSpPr>
        <p:spPr bwMode="auto">
          <a:xfrm rot="-5400000">
            <a:off x="4463257" y="4177507"/>
            <a:ext cx="21034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600">
                <a:solidFill>
                  <a:srgbClr val="FF3300"/>
                </a:solidFill>
                <a:latin typeface="Helvetica" pitchFamily="34" charset="0"/>
              </a:rPr>
              <a:t>Dados do processo 1</a:t>
            </a:r>
          </a:p>
        </p:txBody>
      </p:sp>
      <p:sp>
        <p:nvSpPr>
          <p:cNvPr id="70663" name="Text Box 6"/>
          <p:cNvSpPr txBox="1">
            <a:spLocks noChangeArrowheads="1"/>
          </p:cNvSpPr>
          <p:nvPr/>
        </p:nvSpPr>
        <p:spPr bwMode="auto">
          <a:xfrm rot="-5400000">
            <a:off x="6344444" y="4175919"/>
            <a:ext cx="2103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600">
                <a:solidFill>
                  <a:srgbClr val="FF3300"/>
                </a:solidFill>
                <a:latin typeface="Helvetica" pitchFamily="34" charset="0"/>
              </a:rPr>
              <a:t>Dados do processo 2</a:t>
            </a:r>
          </a:p>
        </p:txBody>
      </p:sp>
    </p:spTree>
    <p:extLst>
      <p:ext uri="{BB962C8B-B14F-4D97-AF65-F5344CB8AC3E}">
        <p14:creationId xmlns:p14="http://schemas.microsoft.com/office/powerpoint/2010/main" val="19494809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706437"/>
          </a:xfrm>
        </p:spPr>
        <p:txBody>
          <a:bodyPr/>
          <a:lstStyle/>
          <a:p>
            <a:pPr>
              <a:defRPr/>
            </a:pPr>
            <a:r>
              <a:rPr lang="en-US" sz="2400"/>
              <a:t>Comparação entre paginação e segmentação</a:t>
            </a:r>
          </a:p>
        </p:txBody>
      </p:sp>
      <p:pic>
        <p:nvPicPr>
          <p:cNvPr id="80899" name="Picture 3" descr="4_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1068389"/>
            <a:ext cx="6858000" cy="547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19" name="Text Box 19"/>
          <p:cNvSpPr txBox="1">
            <a:spLocks noChangeArrowheads="1"/>
          </p:cNvSpPr>
          <p:nvPr/>
        </p:nvSpPr>
        <p:spPr bwMode="auto">
          <a:xfrm>
            <a:off x="1122947" y="1386512"/>
            <a:ext cx="9864843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BR" i="0" dirty="0">
                <a:solidFill>
                  <a:srgbClr val="00007F"/>
                </a:solidFill>
              </a:rPr>
              <a:t>Dado o comando para executar um programa, é realizada uma sequência de instruções para copiar código e dados do programa executável (</a:t>
            </a:r>
            <a:r>
              <a:rPr lang="pt-BR" i="0" dirty="0">
                <a:solidFill>
                  <a:srgbClr val="830000"/>
                </a:solidFill>
              </a:rPr>
              <a:t>Linguagem de Máquina</a:t>
            </a:r>
            <a:r>
              <a:rPr lang="pt-BR" i="0" dirty="0">
                <a:solidFill>
                  <a:srgbClr val="00007F"/>
                </a:solidFill>
              </a:rPr>
              <a:t>) do disco (</a:t>
            </a:r>
            <a:r>
              <a:rPr lang="pt-BR" i="0" dirty="0">
                <a:solidFill>
                  <a:srgbClr val="830000"/>
                </a:solidFill>
              </a:rPr>
              <a:t>Memória Secundária</a:t>
            </a:r>
            <a:r>
              <a:rPr lang="pt-BR" i="0" dirty="0">
                <a:solidFill>
                  <a:srgbClr val="00007F"/>
                </a:solidFill>
              </a:rPr>
              <a:t>) para a </a:t>
            </a:r>
            <a:r>
              <a:rPr lang="pt-BR" i="0" dirty="0">
                <a:solidFill>
                  <a:srgbClr val="830000"/>
                </a:solidFill>
              </a:rPr>
              <a:t>Memória Principal</a:t>
            </a:r>
            <a:r>
              <a:rPr lang="pt-BR" i="0" dirty="0">
                <a:solidFill>
                  <a:srgbClr val="00007F"/>
                </a:solidFill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pt-BR" i="0" dirty="0"/>
          </a:p>
          <a:p>
            <a:pPr marL="342900" indent="-342900">
              <a:buFont typeface="+mj-lt"/>
              <a:buAutoNum type="arabicPeriod"/>
            </a:pPr>
            <a:r>
              <a:rPr lang="pt-BR" i="0" dirty="0">
                <a:solidFill>
                  <a:srgbClr val="00007F"/>
                </a:solidFill>
              </a:rPr>
              <a:t>O </a:t>
            </a:r>
            <a:r>
              <a:rPr lang="pt-BR" i="0" dirty="0">
                <a:solidFill>
                  <a:srgbClr val="830000"/>
                </a:solidFill>
              </a:rPr>
              <a:t>Contador de Programa (PC – </a:t>
            </a:r>
            <a:r>
              <a:rPr lang="pt-BR" i="0" dirty="0" err="1">
                <a:solidFill>
                  <a:srgbClr val="830000"/>
                </a:solidFill>
              </a:rPr>
              <a:t>Program</a:t>
            </a:r>
            <a:r>
              <a:rPr lang="pt-BR" i="0" dirty="0">
                <a:solidFill>
                  <a:srgbClr val="830000"/>
                </a:solidFill>
              </a:rPr>
              <a:t> </a:t>
            </a:r>
            <a:r>
              <a:rPr lang="pt-BR" i="0" dirty="0" err="1">
                <a:solidFill>
                  <a:srgbClr val="830000"/>
                </a:solidFill>
              </a:rPr>
              <a:t>Counter</a:t>
            </a:r>
            <a:r>
              <a:rPr lang="pt-BR" i="0" dirty="0">
                <a:solidFill>
                  <a:srgbClr val="830000"/>
                </a:solidFill>
              </a:rPr>
              <a:t>)</a:t>
            </a:r>
            <a:r>
              <a:rPr lang="pt-BR" i="0" dirty="0">
                <a:solidFill>
                  <a:srgbClr val="FF0000"/>
                </a:solidFill>
              </a:rPr>
              <a:t> </a:t>
            </a:r>
            <a:r>
              <a:rPr lang="pt-BR" i="0" dirty="0"/>
              <a:t>é um registrador </a:t>
            </a:r>
            <a:r>
              <a:rPr lang="pt-BR" i="0" dirty="0">
                <a:solidFill>
                  <a:srgbClr val="00007F"/>
                </a:solidFill>
              </a:rPr>
              <a:t>da CPU que contém o endereço de Memória Principal onde fica a próxima instrução a ser executada. No início da execução de um programa, este aponta para o primeiro </a:t>
            </a:r>
            <a:r>
              <a:rPr lang="pt-BR" i="0" dirty="0">
                <a:solidFill>
                  <a:srgbClr val="830000"/>
                </a:solidFill>
              </a:rPr>
              <a:t>endereço de memória</a:t>
            </a:r>
            <a:r>
              <a:rPr lang="pt-BR" i="0" dirty="0">
                <a:solidFill>
                  <a:srgbClr val="FF6600"/>
                </a:solidFill>
              </a:rPr>
              <a:t> </a:t>
            </a:r>
            <a:r>
              <a:rPr lang="pt-BR" i="0" dirty="0">
                <a:solidFill>
                  <a:srgbClr val="00007F"/>
                </a:solidFill>
              </a:rPr>
              <a:t>onde o programa foi alocado.</a:t>
            </a:r>
          </a:p>
          <a:p>
            <a:pPr marL="342900" indent="-342900">
              <a:buFont typeface="+mj-lt"/>
              <a:buAutoNum type="arabicPeriod"/>
            </a:pPr>
            <a:endParaRPr lang="pt-BR" i="0" dirty="0">
              <a:solidFill>
                <a:srgbClr val="00007F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pt-BR" i="0" dirty="0">
                <a:solidFill>
                  <a:srgbClr val="00007F"/>
                </a:solidFill>
              </a:rPr>
              <a:t>A CPU executa instruções que são trazidas da </a:t>
            </a:r>
            <a:r>
              <a:rPr lang="pt-BR" i="0" dirty="0">
                <a:solidFill>
                  <a:srgbClr val="830000"/>
                </a:solidFill>
              </a:rPr>
              <a:t>Memória Principal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Execução</a:t>
            </a:r>
          </a:p>
        </p:txBody>
      </p:sp>
    </p:spTree>
    <p:extLst>
      <p:ext uri="{BB962C8B-B14F-4D97-AF65-F5344CB8AC3E}">
        <p14:creationId xmlns:p14="http://schemas.microsoft.com/office/powerpoint/2010/main" val="3168788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19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84F97E3-7DA3-427C-808A-C64E8B269B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2951" y="93663"/>
            <a:ext cx="11446933" cy="1307192"/>
          </a:xfrm>
          <a:noFill/>
        </p:spPr>
        <p:txBody>
          <a:bodyPr/>
          <a:lstStyle/>
          <a:p>
            <a:r>
              <a:rPr lang="pt-BR" sz="2800" dirty="0">
                <a:solidFill>
                  <a:schemeClr val="tx1"/>
                </a:solidFill>
              </a:rPr>
              <a:t>Execução </a:t>
            </a:r>
            <a:br>
              <a:rPr lang="pt-BR" sz="2800" dirty="0">
                <a:solidFill>
                  <a:schemeClr val="tx1"/>
                </a:solidFill>
              </a:rPr>
            </a:br>
            <a:r>
              <a:rPr lang="pt-BR" altLang="en-US" sz="4400" dirty="0"/>
              <a:t>CPU executando um programa</a:t>
            </a:r>
            <a:endParaRPr lang="pt-BR" altLang="en-US" dirty="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F37DF394-D0F5-4390-BE93-6DFA990A6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5071" y="1915980"/>
            <a:ext cx="2377254" cy="462307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>
                <a:solidFill>
                  <a:srgbClr val="A50021"/>
                </a:solidFill>
                <a:latin typeface="Arial" panose="020B0604020202020204" pitchFamily="34" charset="0"/>
              </a:rPr>
              <a:t>Busca instrução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581100B3-76DC-476B-B895-560802CDF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8597" y="4448043"/>
            <a:ext cx="2871788" cy="462307"/>
          </a:xfrm>
          <a:prstGeom prst="rect">
            <a:avLst/>
          </a:prstGeom>
          <a:solidFill>
            <a:srgbClr val="00FFCC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>
                <a:solidFill>
                  <a:srgbClr val="009999"/>
                </a:solidFill>
                <a:latin typeface="Arial" panose="020B0604020202020204" pitchFamily="34" charset="0"/>
              </a:rPr>
              <a:t>Executa instrução</a:t>
            </a:r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8BEAE62F-9165-41D6-BC9E-CE996C704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8622" y="3647943"/>
            <a:ext cx="2430153" cy="462307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>
                <a:solidFill>
                  <a:srgbClr val="FF6C01"/>
                </a:solidFill>
                <a:latin typeface="Arial" panose="020B0604020202020204" pitchFamily="34" charset="0"/>
              </a:rPr>
              <a:t>Busca operando</a:t>
            </a: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2AAFB3E9-653A-4502-9C0E-D066805C8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911" y="2790693"/>
            <a:ext cx="3203575" cy="462307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>
                <a:latin typeface="Arial" panose="020B0604020202020204" pitchFamily="34" charset="0"/>
              </a:rPr>
              <a:t>Decodifica instrução</a:t>
            </a:r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933CDAA1-53D8-492C-9B65-DDC0C9546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0961" y="5278305"/>
            <a:ext cx="3165475" cy="462307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>
                <a:solidFill>
                  <a:srgbClr val="FF5400"/>
                </a:solidFill>
                <a:latin typeface="Arial" panose="020B0604020202020204" pitchFamily="34" charset="0"/>
              </a:rPr>
              <a:t>Armazena resultado</a:t>
            </a:r>
          </a:p>
        </p:txBody>
      </p:sp>
      <p:sp>
        <p:nvSpPr>
          <p:cNvPr id="26632" name="Line 8">
            <a:extLst>
              <a:ext uri="{FF2B5EF4-FFF2-40B4-BE49-F238E27FC236}">
                <a16:creationId xmlns:a16="http://schemas.microsoft.com/office/drawing/2014/main" id="{E9961A9D-089E-4898-A878-63CA545D012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23697" y="2411280"/>
            <a:ext cx="0" cy="373063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633" name="Line 9">
            <a:extLst>
              <a:ext uri="{FF2B5EF4-FFF2-40B4-BE49-F238E27FC236}">
                <a16:creationId xmlns:a16="http://schemas.microsoft.com/office/drawing/2014/main" id="{B80906D5-755D-4AD1-9447-AE388E0D872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23697" y="3270117"/>
            <a:ext cx="0" cy="3730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634" name="Line 10">
            <a:extLst>
              <a:ext uri="{FF2B5EF4-FFF2-40B4-BE49-F238E27FC236}">
                <a16:creationId xmlns:a16="http://schemas.microsoft.com/office/drawing/2014/main" id="{8635BDED-300A-4942-BC85-552B0EC6697B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23697" y="4121017"/>
            <a:ext cx="0" cy="3730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635" name="Line 11">
            <a:extLst>
              <a:ext uri="{FF2B5EF4-FFF2-40B4-BE49-F238E27FC236}">
                <a16:creationId xmlns:a16="http://schemas.microsoft.com/office/drawing/2014/main" id="{23A0970C-71E7-40AF-928A-99CD52DEDA1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23697" y="4943342"/>
            <a:ext cx="0" cy="3730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636" name="Line 12">
            <a:extLst>
              <a:ext uri="{FF2B5EF4-FFF2-40B4-BE49-F238E27FC236}">
                <a16:creationId xmlns:a16="http://schemas.microsoft.com/office/drawing/2014/main" id="{9CA51A90-DC55-473F-AF9F-0E227A47090B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23697" y="5794242"/>
            <a:ext cx="0" cy="3730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638" name="Line 14">
            <a:extLst>
              <a:ext uri="{FF2B5EF4-FFF2-40B4-BE49-F238E27FC236}">
                <a16:creationId xmlns:a16="http://schemas.microsoft.com/office/drawing/2014/main" id="{C38AAB3D-1378-4F81-8954-C101FFC637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47949" y="1617530"/>
            <a:ext cx="0" cy="4500563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70FCCBE8-CC14-411A-94B6-56E7D7BB113B}"/>
              </a:ext>
            </a:extLst>
          </p:cNvPr>
          <p:cNvGrpSpPr/>
          <p:nvPr/>
        </p:nvGrpSpPr>
        <p:grpSpPr>
          <a:xfrm>
            <a:off x="6849536" y="1587367"/>
            <a:ext cx="3203574" cy="4545012"/>
            <a:chOff x="6459791" y="1677308"/>
            <a:chExt cx="2522538" cy="4545012"/>
          </a:xfrm>
        </p:grpSpPr>
        <p:sp>
          <p:nvSpPr>
            <p:cNvPr id="26637" name="Line 13">
              <a:extLst>
                <a:ext uri="{FF2B5EF4-FFF2-40B4-BE49-F238E27FC236}">
                  <a16:creationId xmlns:a16="http://schemas.microsoft.com/office/drawing/2014/main" id="{A994EC1A-1828-4C9C-B50E-8AF3A21BBA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59791" y="6222320"/>
              <a:ext cx="2508250" cy="0"/>
            </a:xfrm>
            <a:prstGeom prst="line">
              <a:avLst/>
            </a:prstGeom>
            <a:noFill/>
            <a:ln w="508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6639" name="Line 15">
              <a:extLst>
                <a:ext uri="{FF2B5EF4-FFF2-40B4-BE49-F238E27FC236}">
                  <a16:creationId xmlns:a16="http://schemas.microsoft.com/office/drawing/2014/main" id="{CD31C432-8FD3-415E-9E33-574646D3CF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59791" y="1677308"/>
              <a:ext cx="2522538" cy="12700"/>
            </a:xfrm>
            <a:prstGeom prst="line">
              <a:avLst/>
            </a:prstGeom>
            <a:noFill/>
            <a:ln w="508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6640" name="Line 16">
            <a:extLst>
              <a:ext uri="{FF2B5EF4-FFF2-40B4-BE49-F238E27FC236}">
                <a16:creationId xmlns:a16="http://schemas.microsoft.com/office/drawing/2014/main" id="{C4DBA372-7753-43AE-977E-775AAE8C465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23697" y="1603242"/>
            <a:ext cx="0" cy="27305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641" name="Rectangle 17">
            <a:extLst>
              <a:ext uri="{FF2B5EF4-FFF2-40B4-BE49-F238E27FC236}">
                <a16:creationId xmlns:a16="http://schemas.microsoft.com/office/drawing/2014/main" id="{70919E1C-1CCB-47C7-B3C8-A969884BE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7949" y="3613018"/>
            <a:ext cx="2222500" cy="462307"/>
          </a:xfrm>
          <a:prstGeom prst="rect">
            <a:avLst/>
          </a:prstGeom>
          <a:solidFill>
            <a:srgbClr val="DDDDDD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>
                <a:solidFill>
                  <a:schemeClr val="bg2"/>
                </a:solidFill>
                <a:latin typeface="Arial" panose="020B0604020202020204" pitchFamily="34" charset="0"/>
              </a:rPr>
              <a:t>Incrementa PC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969792F6-62CC-4602-A07A-3E921B4701AC}"/>
              </a:ext>
            </a:extLst>
          </p:cNvPr>
          <p:cNvSpPr txBox="1"/>
          <p:nvPr/>
        </p:nvSpPr>
        <p:spPr>
          <a:xfrm>
            <a:off x="745515" y="1781868"/>
            <a:ext cx="4887357" cy="450056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i="0" dirty="0">
                <a:solidFill>
                  <a:srgbClr val="00007F"/>
                </a:solidFill>
              </a:rPr>
              <a:t>Cada vez que uma instrução é executada, o PC (Contador de Programa) é incrementado para apontar para a próxima instrução.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i="0" dirty="0">
                <a:solidFill>
                  <a:srgbClr val="00007F"/>
                </a:solidFill>
              </a:rPr>
              <a:t>A CPU busca a instrução na Memória Principal.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i="0" dirty="0">
                <a:solidFill>
                  <a:srgbClr val="00007F"/>
                </a:solidFill>
              </a:rPr>
              <a:t>Decodifica a instrução, ou seja, identifica o que deve ser feito.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i="0" dirty="0">
                <a:solidFill>
                  <a:srgbClr val="00007F"/>
                </a:solidFill>
              </a:rPr>
              <a:t>Se necessário, busca operandos nos registradores ou na Memória Principal.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i="0" dirty="0">
                <a:solidFill>
                  <a:srgbClr val="00007F"/>
                </a:solidFill>
              </a:rPr>
              <a:t>Executa a instrução (pode ser uma operação aritmética ou lógica, uma modificação do valor do PC, etc.)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i="0" dirty="0">
                <a:solidFill>
                  <a:srgbClr val="00007F"/>
                </a:solidFill>
              </a:rPr>
              <a:t>Escreve o resultado nos registradores ou na Memória Principal.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>
            <a:extLst>
              <a:ext uri="{FF2B5EF4-FFF2-40B4-BE49-F238E27FC236}">
                <a16:creationId xmlns:a16="http://schemas.microsoft.com/office/drawing/2014/main" id="{0495A419-43BB-4660-B529-F2AA3B9E8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0" y="2319338"/>
            <a:ext cx="1962150" cy="2819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772" name="Line 4">
            <a:extLst>
              <a:ext uri="{FF2B5EF4-FFF2-40B4-BE49-F238E27FC236}">
                <a16:creationId xmlns:a16="http://schemas.microsoft.com/office/drawing/2014/main" id="{30D5B20F-18FD-452C-AC27-95F38BA2F1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6838" y="2719388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2773" name="Line 5">
            <a:extLst>
              <a:ext uri="{FF2B5EF4-FFF2-40B4-BE49-F238E27FC236}">
                <a16:creationId xmlns:a16="http://schemas.microsoft.com/office/drawing/2014/main" id="{FED35A05-A12F-4C7E-9F60-7D1F440CF182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3176588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2774" name="Line 6">
            <a:extLst>
              <a:ext uri="{FF2B5EF4-FFF2-40B4-BE49-F238E27FC236}">
                <a16:creationId xmlns:a16="http://schemas.microsoft.com/office/drawing/2014/main" id="{66B4A388-3AA7-4826-AB96-8D4D9B692E99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3576638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2775" name="Line 7">
            <a:extLst>
              <a:ext uri="{FF2B5EF4-FFF2-40B4-BE49-F238E27FC236}">
                <a16:creationId xmlns:a16="http://schemas.microsoft.com/office/drawing/2014/main" id="{3577AB07-943F-477D-8A69-EAAA77CABF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4243388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2776" name="Line 8">
            <a:extLst>
              <a:ext uri="{FF2B5EF4-FFF2-40B4-BE49-F238E27FC236}">
                <a16:creationId xmlns:a16="http://schemas.microsoft.com/office/drawing/2014/main" id="{19A528DB-730B-472B-A6CF-771B8DDFE4BA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4643438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2777" name="Rectangle 9">
            <a:extLst>
              <a:ext uri="{FF2B5EF4-FFF2-40B4-BE49-F238E27FC236}">
                <a16:creationId xmlns:a16="http://schemas.microsoft.com/office/drawing/2014/main" id="{6A96AC83-4425-45BF-A47C-6910F850E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150" y="2338388"/>
            <a:ext cx="1314450" cy="3619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778" name="Rectangle 10">
            <a:extLst>
              <a:ext uri="{FF2B5EF4-FFF2-40B4-BE49-F238E27FC236}">
                <a16:creationId xmlns:a16="http://schemas.microsoft.com/office/drawing/2014/main" id="{92EBD867-8FF5-4436-AC4E-029ACA95E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2613" y="3384550"/>
            <a:ext cx="1314450" cy="3619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779" name="Rectangle 11">
            <a:extLst>
              <a:ext uri="{FF2B5EF4-FFF2-40B4-BE49-F238E27FC236}">
                <a16:creationId xmlns:a16="http://schemas.microsoft.com/office/drawing/2014/main" id="{20680193-462B-4211-B1EB-4F0FDF891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150" y="4424363"/>
            <a:ext cx="1314450" cy="3619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88076" name="Line 12">
            <a:extLst>
              <a:ext uri="{FF2B5EF4-FFF2-40B4-BE49-F238E27FC236}">
                <a16:creationId xmlns:a16="http://schemas.microsoft.com/office/drawing/2014/main" id="{BD0C7369-D50D-4102-A10A-48D75B7B09C0}"/>
              </a:ext>
            </a:extLst>
          </p:cNvPr>
          <p:cNvSpPr>
            <a:spLocks noChangeShapeType="1"/>
          </p:cNvSpPr>
          <p:nvPr/>
        </p:nvSpPr>
        <p:spPr bwMode="auto">
          <a:xfrm>
            <a:off x="5907089" y="2511426"/>
            <a:ext cx="981075" cy="10445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2781" name="Rectangle 13">
            <a:extLst>
              <a:ext uri="{FF2B5EF4-FFF2-40B4-BE49-F238E27FC236}">
                <a16:creationId xmlns:a16="http://schemas.microsoft.com/office/drawing/2014/main" id="{EC919664-6B1F-43E1-BC76-47405699F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4463" y="2263776"/>
            <a:ext cx="112691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1 9 4 0</a:t>
            </a:r>
          </a:p>
        </p:txBody>
      </p:sp>
      <p:sp>
        <p:nvSpPr>
          <p:cNvPr id="32782" name="Rectangle 14">
            <a:extLst>
              <a:ext uri="{FF2B5EF4-FFF2-40B4-BE49-F238E27FC236}">
                <a16:creationId xmlns:a16="http://schemas.microsoft.com/office/drawing/2014/main" id="{66B70C7B-4993-417D-A010-3F616C123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3513" y="2720976"/>
            <a:ext cx="112691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5 9 4 1</a:t>
            </a:r>
          </a:p>
        </p:txBody>
      </p:sp>
      <p:sp>
        <p:nvSpPr>
          <p:cNvPr id="32783" name="Rectangle 15">
            <a:extLst>
              <a:ext uri="{FF2B5EF4-FFF2-40B4-BE49-F238E27FC236}">
                <a16:creationId xmlns:a16="http://schemas.microsoft.com/office/drawing/2014/main" id="{B122F2BC-A0B8-4958-AD82-7DFA985C2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3513" y="3121026"/>
            <a:ext cx="112691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2 9 4 1</a:t>
            </a:r>
          </a:p>
        </p:txBody>
      </p:sp>
      <p:sp>
        <p:nvSpPr>
          <p:cNvPr id="32784" name="Rectangle 16">
            <a:extLst>
              <a:ext uri="{FF2B5EF4-FFF2-40B4-BE49-F238E27FC236}">
                <a16:creationId xmlns:a16="http://schemas.microsoft.com/office/drawing/2014/main" id="{6212C0C5-0D7B-47B1-A44C-6C6B5E68F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5413" y="4187826"/>
            <a:ext cx="112691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0 0 0 3</a:t>
            </a:r>
          </a:p>
        </p:txBody>
      </p:sp>
      <p:sp>
        <p:nvSpPr>
          <p:cNvPr id="32785" name="Rectangle 17">
            <a:extLst>
              <a:ext uri="{FF2B5EF4-FFF2-40B4-BE49-F238E27FC236}">
                <a16:creationId xmlns:a16="http://schemas.microsoft.com/office/drawing/2014/main" id="{FB618E1D-81E5-4D55-A309-A82DF2E20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1984" y="4625976"/>
            <a:ext cx="121187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0 0  0 2</a:t>
            </a:r>
          </a:p>
        </p:txBody>
      </p:sp>
      <p:sp>
        <p:nvSpPr>
          <p:cNvPr id="32786" name="Rectangle 18">
            <a:extLst>
              <a:ext uri="{FF2B5EF4-FFF2-40B4-BE49-F238E27FC236}">
                <a16:creationId xmlns:a16="http://schemas.microsoft.com/office/drawing/2014/main" id="{05DF6DC8-6722-4B02-B32F-2AE60B5CA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0230" y="2301876"/>
            <a:ext cx="95539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 3 0 0</a:t>
            </a:r>
          </a:p>
        </p:txBody>
      </p:sp>
      <p:sp>
        <p:nvSpPr>
          <p:cNvPr id="88083" name="Rectangle 19">
            <a:extLst>
              <a:ext uri="{FF2B5EF4-FFF2-40B4-BE49-F238E27FC236}">
                <a16:creationId xmlns:a16="http://schemas.microsoft.com/office/drawing/2014/main" id="{ADB1588F-3304-4C07-B66A-B33B9A054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0826" y="3309939"/>
            <a:ext cx="112691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1 9 4 0</a:t>
            </a:r>
          </a:p>
        </p:txBody>
      </p:sp>
      <p:sp>
        <p:nvSpPr>
          <p:cNvPr id="32788" name="Rectangle 20">
            <a:extLst>
              <a:ext uri="{FF2B5EF4-FFF2-40B4-BE49-F238E27FC236}">
                <a16:creationId xmlns:a16="http://schemas.microsoft.com/office/drawing/2014/main" id="{4DD3D460-9E9C-4202-A3DB-67886E42E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7503" y="2349500"/>
            <a:ext cx="8255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3 0 0</a:t>
            </a:r>
          </a:p>
        </p:txBody>
      </p:sp>
      <p:sp>
        <p:nvSpPr>
          <p:cNvPr id="32789" name="Rectangle 21">
            <a:extLst>
              <a:ext uri="{FF2B5EF4-FFF2-40B4-BE49-F238E27FC236}">
                <a16:creationId xmlns:a16="http://schemas.microsoft.com/office/drawing/2014/main" id="{5E38E31B-1CD7-4FF8-B7BE-CA7244B56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603" y="4692650"/>
            <a:ext cx="8255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9 4 1</a:t>
            </a:r>
          </a:p>
        </p:txBody>
      </p:sp>
      <p:sp>
        <p:nvSpPr>
          <p:cNvPr id="32790" name="Rectangle 22">
            <a:extLst>
              <a:ext uri="{FF2B5EF4-FFF2-40B4-BE49-F238E27FC236}">
                <a16:creationId xmlns:a16="http://schemas.microsoft.com/office/drawing/2014/main" id="{F59ACE10-ABA2-4176-8A0F-50C933A15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53" y="4235450"/>
            <a:ext cx="8255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9 4 0</a:t>
            </a:r>
          </a:p>
        </p:txBody>
      </p:sp>
      <p:sp>
        <p:nvSpPr>
          <p:cNvPr id="32791" name="Rectangle 23">
            <a:extLst>
              <a:ext uri="{FF2B5EF4-FFF2-40B4-BE49-F238E27FC236}">
                <a16:creationId xmlns:a16="http://schemas.microsoft.com/office/drawing/2014/main" id="{7C4F19CD-B8B7-405D-B0DD-D067C4906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53" y="3168650"/>
            <a:ext cx="8255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3 0 2</a:t>
            </a:r>
          </a:p>
        </p:txBody>
      </p:sp>
      <p:sp>
        <p:nvSpPr>
          <p:cNvPr id="32792" name="Rectangle 24">
            <a:extLst>
              <a:ext uri="{FF2B5EF4-FFF2-40B4-BE49-F238E27FC236}">
                <a16:creationId xmlns:a16="http://schemas.microsoft.com/office/drawing/2014/main" id="{194181B9-1179-4E3F-824D-8CBEC9BEF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53" y="2711450"/>
            <a:ext cx="8255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3 0 1</a:t>
            </a:r>
          </a:p>
        </p:txBody>
      </p:sp>
      <p:sp>
        <p:nvSpPr>
          <p:cNvPr id="32793" name="Rectangle 25">
            <a:extLst>
              <a:ext uri="{FF2B5EF4-FFF2-40B4-BE49-F238E27FC236}">
                <a16:creationId xmlns:a16="http://schemas.microsoft.com/office/drawing/2014/main" id="{4FD72F1F-BE87-43E2-936B-47704D428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6806" y="2320926"/>
            <a:ext cx="2255426" cy="831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 dirty="0">
                <a:latin typeface="Arial" panose="020B0604020202020204" pitchFamily="34" charset="0"/>
              </a:rPr>
              <a:t>PC (endereço</a:t>
            </a:r>
            <a:r>
              <a:rPr lang="pt-PT" altLang="en-US" sz="2400" b="1" dirty="0">
                <a:latin typeface="Arial" panose="020B0604020202020204" pitchFamily="34" charset="0"/>
              </a:rPr>
              <a:t> </a:t>
            </a:r>
            <a:br>
              <a:rPr lang="pt-PT" altLang="en-US" sz="2400" b="1" dirty="0">
                <a:latin typeface="Arial" panose="020B0604020202020204" pitchFamily="34" charset="0"/>
              </a:rPr>
            </a:br>
            <a:r>
              <a:rPr lang="pt-PT" altLang="en-US" sz="2400" b="1" dirty="0">
                <a:latin typeface="Arial" panose="020B0604020202020204" pitchFamily="34" charset="0"/>
              </a:rPr>
              <a:t>da instrução</a:t>
            </a:r>
            <a:r>
              <a:rPr lang="pt-BR" altLang="en-US" sz="2400" b="1" dirty="0"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32794" name="Rectangle 26">
            <a:extLst>
              <a:ext uri="{FF2B5EF4-FFF2-40B4-BE49-F238E27FC236}">
                <a16:creationId xmlns:a16="http://schemas.microsoft.com/office/drawing/2014/main" id="{491F898F-783E-4CC4-B81D-920EB6E96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6481" y="4387851"/>
            <a:ext cx="232275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latin typeface="Arial" panose="020B0604020202020204" pitchFamily="34" charset="0"/>
              </a:rPr>
              <a:t>AC (operando)</a:t>
            </a:r>
          </a:p>
        </p:txBody>
      </p:sp>
      <p:sp>
        <p:nvSpPr>
          <p:cNvPr id="32795" name="Rectangle 27">
            <a:extLst>
              <a:ext uri="{FF2B5EF4-FFF2-40B4-BE49-F238E27FC236}">
                <a16:creationId xmlns:a16="http://schemas.microsoft.com/office/drawing/2014/main" id="{912EE735-D4F5-4B2B-A096-4D72EEBCE8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7714" y="3386139"/>
            <a:ext cx="2117567" cy="831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latin typeface="Arial" panose="020B0604020202020204" pitchFamily="34" charset="0"/>
              </a:rPr>
              <a:t>IR (</a:t>
            </a:r>
            <a:r>
              <a:rPr lang="pt-PT" altLang="en-US" sz="2400" b="1">
                <a:latin typeface="Arial" panose="020B0604020202020204" pitchFamily="34" charset="0"/>
              </a:rPr>
              <a:t>código </a:t>
            </a:r>
            <a:br>
              <a:rPr lang="pt-PT" altLang="en-US" sz="2400" b="1">
                <a:latin typeface="Arial" panose="020B0604020202020204" pitchFamily="34" charset="0"/>
              </a:rPr>
            </a:br>
            <a:r>
              <a:rPr lang="pt-PT" altLang="en-US" sz="2400" b="1">
                <a:latin typeface="Arial" panose="020B0604020202020204" pitchFamily="34" charset="0"/>
              </a:rPr>
              <a:t>da i</a:t>
            </a:r>
            <a:r>
              <a:rPr lang="pt-BR" altLang="en-US" sz="2400" b="1">
                <a:latin typeface="Arial" panose="020B0604020202020204" pitchFamily="34" charset="0"/>
              </a:rPr>
              <a:t>nstrução)</a:t>
            </a:r>
          </a:p>
        </p:txBody>
      </p:sp>
      <p:sp>
        <p:nvSpPr>
          <p:cNvPr id="32796" name="Rectangle 28">
            <a:extLst>
              <a:ext uri="{FF2B5EF4-FFF2-40B4-BE49-F238E27FC236}">
                <a16:creationId xmlns:a16="http://schemas.microsoft.com/office/drawing/2014/main" id="{931E2913-7BBB-4660-92AC-26923CE4A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5938" y="1466851"/>
            <a:ext cx="3436838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rgbClr val="5C0000"/>
                </a:solidFill>
                <a:latin typeface="Arial" panose="020B0604020202020204" pitchFamily="34" charset="0"/>
              </a:rPr>
              <a:t>Registradores da CPU</a:t>
            </a:r>
          </a:p>
        </p:txBody>
      </p:sp>
      <p:sp>
        <p:nvSpPr>
          <p:cNvPr id="32797" name="Rectangle 29">
            <a:extLst>
              <a:ext uri="{FF2B5EF4-FFF2-40B4-BE49-F238E27FC236}">
                <a16:creationId xmlns:a16="http://schemas.microsoft.com/office/drawing/2014/main" id="{BE47C373-882C-436F-A826-60790B819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3816" y="1485901"/>
            <a:ext cx="145232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rgbClr val="5C0000"/>
                </a:solidFill>
                <a:latin typeface="Arial" panose="020B0604020202020204" pitchFamily="34" charset="0"/>
              </a:rPr>
              <a:t>Memória</a:t>
            </a:r>
          </a:p>
        </p:txBody>
      </p:sp>
      <p:sp>
        <p:nvSpPr>
          <p:cNvPr id="32798" name="Rectangle 30">
            <a:extLst>
              <a:ext uri="{FF2B5EF4-FFF2-40B4-BE49-F238E27FC236}">
                <a16:creationId xmlns:a16="http://schemas.microsoft.com/office/drawing/2014/main" id="{F69B7B3D-7FE3-4C34-A03B-E06BEBB61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7388" y="3630613"/>
            <a:ext cx="527388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b="1">
                <a:solidFill>
                  <a:schemeClr val="bg2"/>
                </a:solidFill>
                <a:latin typeface="Arial" panose="020B0604020202020204" pitchFamily="34" charset="0"/>
              </a:rPr>
              <a:t>...</a:t>
            </a:r>
          </a:p>
        </p:txBody>
      </p:sp>
      <p:sp>
        <p:nvSpPr>
          <p:cNvPr id="32799" name="Rectangle 56">
            <a:extLst>
              <a:ext uri="{FF2B5EF4-FFF2-40B4-BE49-F238E27FC236}">
                <a16:creationId xmlns:a16="http://schemas.microsoft.com/office/drawing/2014/main" id="{3F816816-CBB2-4837-93AD-FEB99CA97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7176" y="6099176"/>
            <a:ext cx="17463" cy="95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00" name="Rectangle 57">
            <a:extLst>
              <a:ext uri="{FF2B5EF4-FFF2-40B4-BE49-F238E27FC236}">
                <a16:creationId xmlns:a16="http://schemas.microsoft.com/office/drawing/2014/main" id="{3FF9001E-F356-40FD-BE42-C0C3AD4A0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638" y="6327776"/>
            <a:ext cx="882650" cy="95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01" name="Rectangle 58">
            <a:extLst>
              <a:ext uri="{FF2B5EF4-FFF2-40B4-BE49-F238E27FC236}">
                <a16:creationId xmlns:a16="http://schemas.microsoft.com/office/drawing/2014/main" id="{C0F66D38-D85F-4627-94C0-C2D9AF3F6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289" y="6099176"/>
            <a:ext cx="9525" cy="95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02" name="Rectangle 59">
            <a:extLst>
              <a:ext uri="{FF2B5EF4-FFF2-40B4-BE49-F238E27FC236}">
                <a16:creationId xmlns:a16="http://schemas.microsoft.com/office/drawing/2014/main" id="{13C653DC-472D-4524-B546-573293AC9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6813" y="6327776"/>
            <a:ext cx="2667000" cy="95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03" name="Rectangle 60">
            <a:extLst>
              <a:ext uri="{FF2B5EF4-FFF2-40B4-BE49-F238E27FC236}">
                <a16:creationId xmlns:a16="http://schemas.microsoft.com/office/drawing/2014/main" id="{45B49F3F-FF6C-4D52-AD02-BC986F5AB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813" y="6099176"/>
            <a:ext cx="17462" cy="95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04" name="Rectangle 32">
            <a:extLst>
              <a:ext uri="{FF2B5EF4-FFF2-40B4-BE49-F238E27FC236}">
                <a16:creationId xmlns:a16="http://schemas.microsoft.com/office/drawing/2014/main" id="{DB783001-A312-475D-9C69-8529C5F7A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1789" y="5570538"/>
            <a:ext cx="61555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>
                <a:solidFill>
                  <a:srgbClr val="000000"/>
                </a:solidFill>
              </a:rPr>
              <a:t>0001</a:t>
            </a:r>
            <a:endParaRPr lang="pt-BR" altLang="en-US" sz="2400">
              <a:latin typeface="Arial" panose="020B0604020202020204" pitchFamily="34" charset="0"/>
            </a:endParaRPr>
          </a:p>
        </p:txBody>
      </p:sp>
      <p:sp>
        <p:nvSpPr>
          <p:cNvPr id="32805" name="Rectangle 33">
            <a:extLst>
              <a:ext uri="{FF2B5EF4-FFF2-40B4-BE49-F238E27FC236}">
                <a16:creationId xmlns:a16="http://schemas.microsoft.com/office/drawing/2014/main" id="{07B04EC1-384B-4C36-9B5F-F8C763B42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0313" y="5570538"/>
            <a:ext cx="16110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>
                <a:solidFill>
                  <a:srgbClr val="000000"/>
                </a:solidFill>
              </a:rPr>
              <a:t>AC </a:t>
            </a:r>
            <a:r>
              <a:rPr lang="pt-BR" altLang="en-US" sz="2400" i="0">
                <a:solidFill>
                  <a:srgbClr val="000000"/>
                </a:solidFill>
                <a:sym typeface="Symbol" panose="05050102010706020507" pitchFamily="18" charset="2"/>
              </a:rPr>
              <a:t></a:t>
            </a:r>
            <a:r>
              <a:rPr lang="pt-BR" altLang="en-US" sz="2400" i="0">
                <a:solidFill>
                  <a:srgbClr val="000000"/>
                </a:solidFill>
              </a:rPr>
              <a:t> Mem.</a:t>
            </a:r>
            <a:endParaRPr lang="pt-BR" altLang="en-US" sz="2400">
              <a:latin typeface="Arial" panose="020B0604020202020204" pitchFamily="34" charset="0"/>
            </a:endParaRPr>
          </a:p>
        </p:txBody>
      </p:sp>
      <p:sp>
        <p:nvSpPr>
          <p:cNvPr id="32806" name="Rectangle 34">
            <a:extLst>
              <a:ext uri="{FF2B5EF4-FFF2-40B4-BE49-F238E27FC236}">
                <a16:creationId xmlns:a16="http://schemas.microsoft.com/office/drawing/2014/main" id="{31F815F1-79F3-4A2D-B409-B251DCDDC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7176" y="5549901"/>
            <a:ext cx="17463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07" name="Rectangle 35">
            <a:extLst>
              <a:ext uri="{FF2B5EF4-FFF2-40B4-BE49-F238E27FC236}">
                <a16:creationId xmlns:a16="http://schemas.microsoft.com/office/drawing/2014/main" id="{868C9870-BF03-4F19-84F5-B8CFEB40F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7176" y="5549901"/>
            <a:ext cx="17463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08" name="Rectangle 36">
            <a:extLst>
              <a:ext uri="{FF2B5EF4-FFF2-40B4-BE49-F238E27FC236}">
                <a16:creationId xmlns:a16="http://schemas.microsoft.com/office/drawing/2014/main" id="{41321892-EE4E-4EAE-A11A-696A43F1D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638" y="5549901"/>
            <a:ext cx="882650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09" name="Rectangle 37">
            <a:extLst>
              <a:ext uri="{FF2B5EF4-FFF2-40B4-BE49-F238E27FC236}">
                <a16:creationId xmlns:a16="http://schemas.microsoft.com/office/drawing/2014/main" id="{C47D0DA8-C938-4853-9C52-1B4D36815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288" y="5549901"/>
            <a:ext cx="19050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10" name="Rectangle 38">
            <a:extLst>
              <a:ext uri="{FF2B5EF4-FFF2-40B4-BE49-F238E27FC236}">
                <a16:creationId xmlns:a16="http://schemas.microsoft.com/office/drawing/2014/main" id="{992E5E36-7A2F-4E6E-8BB5-994728105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6339" y="5549901"/>
            <a:ext cx="2657475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11" name="Rectangle 39">
            <a:extLst>
              <a:ext uri="{FF2B5EF4-FFF2-40B4-BE49-F238E27FC236}">
                <a16:creationId xmlns:a16="http://schemas.microsoft.com/office/drawing/2014/main" id="{C29EF58A-45CA-47C7-B2BF-78498D822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813" y="5549901"/>
            <a:ext cx="17462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12" name="Rectangle 40">
            <a:extLst>
              <a:ext uri="{FF2B5EF4-FFF2-40B4-BE49-F238E27FC236}">
                <a16:creationId xmlns:a16="http://schemas.microsoft.com/office/drawing/2014/main" id="{A567A014-F241-4CEE-A95F-EC47A4B6A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813" y="5549901"/>
            <a:ext cx="17462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13" name="Rectangle 41">
            <a:extLst>
              <a:ext uri="{FF2B5EF4-FFF2-40B4-BE49-F238E27FC236}">
                <a16:creationId xmlns:a16="http://schemas.microsoft.com/office/drawing/2014/main" id="{F8133610-DF85-4CBE-A1B4-C6E3FEA70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7176" y="5567364"/>
            <a:ext cx="17463" cy="3444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14" name="Rectangle 42">
            <a:extLst>
              <a:ext uri="{FF2B5EF4-FFF2-40B4-BE49-F238E27FC236}">
                <a16:creationId xmlns:a16="http://schemas.microsoft.com/office/drawing/2014/main" id="{ACE4B02F-CAB0-41C6-B40C-C2EE3745D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289" y="5567364"/>
            <a:ext cx="9525" cy="3444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15" name="Rectangle 43">
            <a:extLst>
              <a:ext uri="{FF2B5EF4-FFF2-40B4-BE49-F238E27FC236}">
                <a16:creationId xmlns:a16="http://schemas.microsoft.com/office/drawing/2014/main" id="{413B10E9-DA8D-41FD-A5AC-54B85C702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813" y="5567364"/>
            <a:ext cx="17462" cy="3444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16" name="Rectangle 44">
            <a:extLst>
              <a:ext uri="{FF2B5EF4-FFF2-40B4-BE49-F238E27FC236}">
                <a16:creationId xmlns:a16="http://schemas.microsoft.com/office/drawing/2014/main" id="{F2B68CF7-0A7B-407B-A861-C3E095BF6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1789" y="5932488"/>
            <a:ext cx="61555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>
                <a:solidFill>
                  <a:srgbClr val="000000"/>
                </a:solidFill>
              </a:rPr>
              <a:t>0010</a:t>
            </a:r>
            <a:endParaRPr lang="pt-BR" altLang="en-US" sz="2400">
              <a:latin typeface="Arial" panose="020B0604020202020204" pitchFamily="34" charset="0"/>
            </a:endParaRPr>
          </a:p>
        </p:txBody>
      </p:sp>
      <p:sp>
        <p:nvSpPr>
          <p:cNvPr id="32817" name="Rectangle 45">
            <a:extLst>
              <a:ext uri="{FF2B5EF4-FFF2-40B4-BE49-F238E27FC236}">
                <a16:creationId xmlns:a16="http://schemas.microsoft.com/office/drawing/2014/main" id="{4F6C67A8-028D-46FF-BB30-76925C740E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0313" y="5932488"/>
            <a:ext cx="15940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>
                <a:solidFill>
                  <a:srgbClr val="000000"/>
                </a:solidFill>
              </a:rPr>
              <a:t>Mem. </a:t>
            </a:r>
            <a:r>
              <a:rPr lang="pt-BR" altLang="en-US" sz="2400" i="0">
                <a:solidFill>
                  <a:srgbClr val="000000"/>
                </a:solidFill>
                <a:sym typeface="Symbol" panose="05050102010706020507" pitchFamily="18" charset="2"/>
              </a:rPr>
              <a:t></a:t>
            </a:r>
            <a:r>
              <a:rPr lang="pt-BR" altLang="en-US" sz="2400" i="0">
                <a:solidFill>
                  <a:srgbClr val="000000"/>
                </a:solidFill>
              </a:rPr>
              <a:t> AC</a:t>
            </a:r>
          </a:p>
        </p:txBody>
      </p:sp>
      <p:sp>
        <p:nvSpPr>
          <p:cNvPr id="32818" name="Rectangle 46">
            <a:extLst>
              <a:ext uri="{FF2B5EF4-FFF2-40B4-BE49-F238E27FC236}">
                <a16:creationId xmlns:a16="http://schemas.microsoft.com/office/drawing/2014/main" id="{F8EEF3B6-1575-4BE1-AF8F-2FD656C6C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7176" y="5911851"/>
            <a:ext cx="17463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19" name="Rectangle 47">
            <a:extLst>
              <a:ext uri="{FF2B5EF4-FFF2-40B4-BE49-F238E27FC236}">
                <a16:creationId xmlns:a16="http://schemas.microsoft.com/office/drawing/2014/main" id="{899C5ED4-128E-4365-B28D-3985A9A1E3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638" y="5911851"/>
            <a:ext cx="882650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20" name="Rectangle 48">
            <a:extLst>
              <a:ext uri="{FF2B5EF4-FFF2-40B4-BE49-F238E27FC236}">
                <a16:creationId xmlns:a16="http://schemas.microsoft.com/office/drawing/2014/main" id="{D4EDBFBE-0972-4668-912D-9EC467E0A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288" y="5911851"/>
            <a:ext cx="19050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21" name="Rectangle 49">
            <a:extLst>
              <a:ext uri="{FF2B5EF4-FFF2-40B4-BE49-F238E27FC236}">
                <a16:creationId xmlns:a16="http://schemas.microsoft.com/office/drawing/2014/main" id="{FA3403CE-6D37-48E6-AAB4-35DCA767B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6339" y="5911851"/>
            <a:ext cx="2657475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22" name="Rectangle 50">
            <a:extLst>
              <a:ext uri="{FF2B5EF4-FFF2-40B4-BE49-F238E27FC236}">
                <a16:creationId xmlns:a16="http://schemas.microsoft.com/office/drawing/2014/main" id="{CF491D76-6985-4598-810F-3BBBE0FB8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813" y="5911851"/>
            <a:ext cx="17462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23" name="Rectangle 51">
            <a:extLst>
              <a:ext uri="{FF2B5EF4-FFF2-40B4-BE49-F238E27FC236}">
                <a16:creationId xmlns:a16="http://schemas.microsoft.com/office/drawing/2014/main" id="{FDBB057E-B665-4FDE-B92D-42528D912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7176" y="5929314"/>
            <a:ext cx="17463" cy="3444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24" name="Rectangle 52">
            <a:extLst>
              <a:ext uri="{FF2B5EF4-FFF2-40B4-BE49-F238E27FC236}">
                <a16:creationId xmlns:a16="http://schemas.microsoft.com/office/drawing/2014/main" id="{5E65158C-2618-43A5-BE66-EA3F9DFB1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289" y="5929314"/>
            <a:ext cx="9525" cy="3444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25" name="Rectangle 53">
            <a:extLst>
              <a:ext uri="{FF2B5EF4-FFF2-40B4-BE49-F238E27FC236}">
                <a16:creationId xmlns:a16="http://schemas.microsoft.com/office/drawing/2014/main" id="{EF5095F8-5B81-4084-8AB3-FAB1D2D7B4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813" y="5929314"/>
            <a:ext cx="17462" cy="3444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26" name="Rectangle 54">
            <a:extLst>
              <a:ext uri="{FF2B5EF4-FFF2-40B4-BE49-F238E27FC236}">
                <a16:creationId xmlns:a16="http://schemas.microsoft.com/office/drawing/2014/main" id="{B6741EE6-DA76-44D9-B928-B08A025D7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1789" y="6289675"/>
            <a:ext cx="61555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>
                <a:solidFill>
                  <a:srgbClr val="000000"/>
                </a:solidFill>
              </a:rPr>
              <a:t>0101</a:t>
            </a:r>
            <a:endParaRPr lang="pt-BR" altLang="en-US" sz="2400">
              <a:latin typeface="Arial" panose="020B0604020202020204" pitchFamily="34" charset="0"/>
            </a:endParaRPr>
          </a:p>
        </p:txBody>
      </p:sp>
      <p:sp>
        <p:nvSpPr>
          <p:cNvPr id="32827" name="Rectangle 55">
            <a:extLst>
              <a:ext uri="{FF2B5EF4-FFF2-40B4-BE49-F238E27FC236}">
                <a16:creationId xmlns:a16="http://schemas.microsoft.com/office/drawing/2014/main" id="{E933D869-FA1A-42F9-AEC0-BCB03BC656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0314" y="6289675"/>
            <a:ext cx="24259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>
                <a:solidFill>
                  <a:srgbClr val="000000"/>
                </a:solidFill>
              </a:rPr>
              <a:t>AC </a:t>
            </a:r>
            <a:r>
              <a:rPr lang="pt-BR" altLang="en-US" sz="2400" i="0">
                <a:solidFill>
                  <a:srgbClr val="000000"/>
                </a:solidFill>
                <a:sym typeface="Symbol" panose="05050102010706020507" pitchFamily="18" charset="2"/>
              </a:rPr>
              <a:t></a:t>
            </a:r>
            <a:r>
              <a:rPr lang="pt-BR" altLang="en-US" sz="2400" i="0">
                <a:solidFill>
                  <a:srgbClr val="000000"/>
                </a:solidFill>
              </a:rPr>
              <a:t> AC +  Mem.</a:t>
            </a:r>
          </a:p>
        </p:txBody>
      </p:sp>
      <p:sp>
        <p:nvSpPr>
          <p:cNvPr id="32828" name="Rectangle 61">
            <a:extLst>
              <a:ext uri="{FF2B5EF4-FFF2-40B4-BE49-F238E27FC236}">
                <a16:creationId xmlns:a16="http://schemas.microsoft.com/office/drawing/2014/main" id="{EAC1AA6E-83A9-4A1D-BED2-DC77DB493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7176" y="6286500"/>
            <a:ext cx="17463" cy="3444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29" name="Rectangle 62">
            <a:extLst>
              <a:ext uri="{FF2B5EF4-FFF2-40B4-BE49-F238E27FC236}">
                <a16:creationId xmlns:a16="http://schemas.microsoft.com/office/drawing/2014/main" id="{AFF783DF-1095-4B32-87BB-3587653C8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7176" y="6630988"/>
            <a:ext cx="17463" cy="174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30" name="Rectangle 63">
            <a:extLst>
              <a:ext uri="{FF2B5EF4-FFF2-40B4-BE49-F238E27FC236}">
                <a16:creationId xmlns:a16="http://schemas.microsoft.com/office/drawing/2014/main" id="{A9198639-987D-4864-8C29-23D178597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7176" y="6630988"/>
            <a:ext cx="17463" cy="174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31" name="Rectangle 64">
            <a:extLst>
              <a:ext uri="{FF2B5EF4-FFF2-40B4-BE49-F238E27FC236}">
                <a16:creationId xmlns:a16="http://schemas.microsoft.com/office/drawing/2014/main" id="{20A6F7A0-2D23-4A51-A6C0-30AE0D709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638" y="6630988"/>
            <a:ext cx="882650" cy="174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32" name="Rectangle 65">
            <a:extLst>
              <a:ext uri="{FF2B5EF4-FFF2-40B4-BE49-F238E27FC236}">
                <a16:creationId xmlns:a16="http://schemas.microsoft.com/office/drawing/2014/main" id="{16A3D9F0-FDD4-40F2-8B99-99E434D30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289" y="6286500"/>
            <a:ext cx="9525" cy="3444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33" name="Rectangle 66">
            <a:extLst>
              <a:ext uri="{FF2B5EF4-FFF2-40B4-BE49-F238E27FC236}">
                <a16:creationId xmlns:a16="http://schemas.microsoft.com/office/drawing/2014/main" id="{E50D0D3D-5A48-4D24-B09A-7350B0F60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288" y="6630988"/>
            <a:ext cx="19050" cy="174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34" name="Rectangle 67">
            <a:extLst>
              <a:ext uri="{FF2B5EF4-FFF2-40B4-BE49-F238E27FC236}">
                <a16:creationId xmlns:a16="http://schemas.microsoft.com/office/drawing/2014/main" id="{07991029-7ECF-4E63-A37F-D375BB338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6339" y="6630988"/>
            <a:ext cx="2657475" cy="174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35" name="Rectangle 68">
            <a:extLst>
              <a:ext uri="{FF2B5EF4-FFF2-40B4-BE49-F238E27FC236}">
                <a16:creationId xmlns:a16="http://schemas.microsoft.com/office/drawing/2014/main" id="{F0873870-BE26-47E9-8FF0-908715234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813" y="6286500"/>
            <a:ext cx="17462" cy="3444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36" name="Rectangle 69">
            <a:extLst>
              <a:ext uri="{FF2B5EF4-FFF2-40B4-BE49-F238E27FC236}">
                <a16:creationId xmlns:a16="http://schemas.microsoft.com/office/drawing/2014/main" id="{EE72FF68-74FD-4D48-8B78-0ED2A6F8A7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813" y="6630988"/>
            <a:ext cx="17462" cy="174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37" name="Rectangle 70">
            <a:extLst>
              <a:ext uri="{FF2B5EF4-FFF2-40B4-BE49-F238E27FC236}">
                <a16:creationId xmlns:a16="http://schemas.microsoft.com/office/drawing/2014/main" id="{083310B4-29CC-4CE1-A3C0-EE69F99AB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813" y="6630988"/>
            <a:ext cx="17462" cy="174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88140" name="Freeform 76">
            <a:extLst>
              <a:ext uri="{FF2B5EF4-FFF2-40B4-BE49-F238E27FC236}">
                <a16:creationId xmlns:a16="http://schemas.microsoft.com/office/drawing/2014/main" id="{5FEBBA13-C9EC-4232-B37B-0780E266DE4D}"/>
              </a:ext>
            </a:extLst>
          </p:cNvPr>
          <p:cNvSpPr>
            <a:spLocks/>
          </p:cNvSpPr>
          <p:nvPr/>
        </p:nvSpPr>
        <p:spPr bwMode="auto">
          <a:xfrm>
            <a:off x="3011488" y="1971675"/>
            <a:ext cx="4583112" cy="573088"/>
          </a:xfrm>
          <a:custGeom>
            <a:avLst/>
            <a:gdLst>
              <a:gd name="T0" fmla="*/ 2147483646 w 2887"/>
              <a:gd name="T1" fmla="*/ 2147483646 h 361"/>
              <a:gd name="T2" fmla="*/ 2147483646 w 2887"/>
              <a:gd name="T3" fmla="*/ 0 h 361"/>
              <a:gd name="T4" fmla="*/ 0 w 2887"/>
              <a:gd name="T5" fmla="*/ 2147483646 h 361"/>
              <a:gd name="T6" fmla="*/ 0 w 2887"/>
              <a:gd name="T7" fmla="*/ 2147483646 h 361"/>
              <a:gd name="T8" fmla="*/ 2147483646 w 2887"/>
              <a:gd name="T9" fmla="*/ 2147483646 h 3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87" h="361">
                <a:moveTo>
                  <a:pt x="2887" y="208"/>
                </a:moveTo>
                <a:lnTo>
                  <a:pt x="2887" y="0"/>
                </a:lnTo>
                <a:lnTo>
                  <a:pt x="0" y="14"/>
                </a:lnTo>
                <a:lnTo>
                  <a:pt x="0" y="361"/>
                </a:lnTo>
                <a:lnTo>
                  <a:pt x="76" y="361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8141" name="Line 77">
            <a:extLst>
              <a:ext uri="{FF2B5EF4-FFF2-40B4-BE49-F238E27FC236}">
                <a16:creationId xmlns:a16="http://schemas.microsoft.com/office/drawing/2014/main" id="{C4964E9B-2C28-4B88-9859-2F0CA5BE21EB}"/>
              </a:ext>
            </a:extLst>
          </p:cNvPr>
          <p:cNvSpPr>
            <a:spLocks noChangeShapeType="1"/>
          </p:cNvSpPr>
          <p:nvPr/>
        </p:nvSpPr>
        <p:spPr bwMode="auto">
          <a:xfrm>
            <a:off x="5988050" y="4449763"/>
            <a:ext cx="871538" cy="1635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8145" name="Rectangle 81">
            <a:extLst>
              <a:ext uri="{FF2B5EF4-FFF2-40B4-BE49-F238E27FC236}">
                <a16:creationId xmlns:a16="http://schemas.microsoft.com/office/drawing/2014/main" id="{7BFD1691-C7BD-42DB-88B2-10883C7123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4847" y="4384676"/>
            <a:ext cx="121187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 0 0 0 3</a:t>
            </a:r>
          </a:p>
        </p:txBody>
      </p:sp>
      <p:sp>
        <p:nvSpPr>
          <p:cNvPr id="88146" name="AutoShape 82">
            <a:extLst>
              <a:ext uri="{FF2B5EF4-FFF2-40B4-BE49-F238E27FC236}">
                <a16:creationId xmlns:a16="http://schemas.microsoft.com/office/drawing/2014/main" id="{DC6AEA19-BCE0-4DEF-BB63-D18B056DF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6525" y="5538788"/>
            <a:ext cx="311150" cy="381000"/>
          </a:xfrm>
          <a:prstGeom prst="leftArrow">
            <a:avLst>
              <a:gd name="adj1" fmla="val 50000"/>
              <a:gd name="adj2" fmla="val 24991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88147" name="Line 83">
            <a:extLst>
              <a:ext uri="{FF2B5EF4-FFF2-40B4-BE49-F238E27FC236}">
                <a16:creationId xmlns:a16="http://schemas.microsoft.com/office/drawing/2014/main" id="{0B438CD8-16B0-45BD-97F1-EB20903A34BC}"/>
              </a:ext>
            </a:extLst>
          </p:cNvPr>
          <p:cNvSpPr>
            <a:spLocks noChangeShapeType="1"/>
          </p:cNvSpPr>
          <p:nvPr/>
        </p:nvSpPr>
        <p:spPr bwMode="auto">
          <a:xfrm>
            <a:off x="7340600" y="3117851"/>
            <a:ext cx="0" cy="88106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8148" name="Freeform 84">
            <a:extLst>
              <a:ext uri="{FF2B5EF4-FFF2-40B4-BE49-F238E27FC236}">
                <a16:creationId xmlns:a16="http://schemas.microsoft.com/office/drawing/2014/main" id="{4D28967E-B012-41D4-9210-3219974EA52A}"/>
              </a:ext>
            </a:extLst>
          </p:cNvPr>
          <p:cNvSpPr>
            <a:spLocks/>
          </p:cNvSpPr>
          <p:nvPr/>
        </p:nvSpPr>
        <p:spPr bwMode="auto">
          <a:xfrm>
            <a:off x="2922588" y="3833814"/>
            <a:ext cx="4748212" cy="617537"/>
          </a:xfrm>
          <a:custGeom>
            <a:avLst/>
            <a:gdLst>
              <a:gd name="T0" fmla="*/ 2147483646 w 2991"/>
              <a:gd name="T1" fmla="*/ 0 h 389"/>
              <a:gd name="T2" fmla="*/ 2147483646 w 2991"/>
              <a:gd name="T3" fmla="*/ 2147483646 h 389"/>
              <a:gd name="T4" fmla="*/ 0 w 2991"/>
              <a:gd name="T5" fmla="*/ 2147483646 h 389"/>
              <a:gd name="T6" fmla="*/ 0 w 2991"/>
              <a:gd name="T7" fmla="*/ 2147483646 h 389"/>
              <a:gd name="T8" fmla="*/ 2147483646 w 2991"/>
              <a:gd name="T9" fmla="*/ 2147483646 h 3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91" h="389">
                <a:moveTo>
                  <a:pt x="2991" y="0"/>
                </a:moveTo>
                <a:lnTo>
                  <a:pt x="2991" y="194"/>
                </a:lnTo>
                <a:lnTo>
                  <a:pt x="0" y="194"/>
                </a:lnTo>
                <a:lnTo>
                  <a:pt x="0" y="389"/>
                </a:lnTo>
                <a:lnTo>
                  <a:pt x="146" y="389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6" name="Rectangle 25">
            <a:extLst>
              <a:ext uri="{FF2B5EF4-FFF2-40B4-BE49-F238E27FC236}">
                <a16:creationId xmlns:a16="http://schemas.microsoft.com/office/drawing/2014/main" id="{1D6C647A-A64A-4941-ABEC-F5066F85A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79" y="5755455"/>
            <a:ext cx="1581446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no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i="0" dirty="0" err="1">
                <a:latin typeface="Arial" panose="020B0604020202020204" pitchFamily="34" charset="0"/>
              </a:rPr>
              <a:t>OpCodes</a:t>
            </a:r>
            <a:r>
              <a:rPr lang="pt-BR" altLang="en-US" sz="1800" i="0" dirty="0">
                <a:latin typeface="Arial" panose="020B0604020202020204" pitchFamily="34" charset="0"/>
              </a:rPr>
              <a:t> das Instruções</a:t>
            </a:r>
          </a:p>
        </p:txBody>
      </p:sp>
      <p:sp>
        <p:nvSpPr>
          <p:cNvPr id="79" name="Rectangle 2">
            <a:extLst>
              <a:ext uri="{FF2B5EF4-FFF2-40B4-BE49-F238E27FC236}">
                <a16:creationId xmlns:a16="http://schemas.microsoft.com/office/drawing/2014/main" id="{087B52D2-46D8-4B2E-90A5-823FD1353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1" y="93663"/>
            <a:ext cx="11446933" cy="130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r>
              <a:rPr lang="pt-BR" sz="2800" i="0" kern="0" dirty="0">
                <a:solidFill>
                  <a:schemeClr val="tx1"/>
                </a:solidFill>
              </a:rPr>
              <a:t>Execução </a:t>
            </a:r>
            <a:br>
              <a:rPr lang="pt-BR" sz="2800" i="0" kern="0" dirty="0">
                <a:solidFill>
                  <a:schemeClr val="tx1"/>
                </a:solidFill>
              </a:rPr>
            </a:br>
            <a:r>
              <a:rPr lang="pt-BR" altLang="en-US" sz="4400" i="0" kern="0" dirty="0">
                <a:solidFill>
                  <a:srgbClr val="830000"/>
                </a:solidFill>
              </a:rPr>
              <a:t>CPU executando um programa</a:t>
            </a:r>
            <a:endParaRPr lang="pt-BR" altLang="en-US" i="0" kern="0" dirty="0">
              <a:solidFill>
                <a:srgbClr val="8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88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8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88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8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83" grpId="0" autoUpdateAnimBg="0"/>
      <p:bldP spid="88145" grpId="0" autoUpdateAnimBg="0"/>
      <p:bldP spid="88146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1027">
            <a:extLst>
              <a:ext uri="{FF2B5EF4-FFF2-40B4-BE49-F238E27FC236}">
                <a16:creationId xmlns:a16="http://schemas.microsoft.com/office/drawing/2014/main" id="{D6924DDE-9EC1-4F8C-AA49-D7C157AEC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0" y="2286000"/>
            <a:ext cx="1962150" cy="2819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3796" name="Line 1028">
            <a:extLst>
              <a:ext uri="{FF2B5EF4-FFF2-40B4-BE49-F238E27FC236}">
                <a16:creationId xmlns:a16="http://schemas.microsoft.com/office/drawing/2014/main" id="{6CDEEE6C-C1EA-4566-A37F-0F4498E03A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6838" y="268605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3797" name="Line 1029">
            <a:extLst>
              <a:ext uri="{FF2B5EF4-FFF2-40B4-BE49-F238E27FC236}">
                <a16:creationId xmlns:a16="http://schemas.microsoft.com/office/drawing/2014/main" id="{7614E690-A997-4305-A2B8-60AE2EAA081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314325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3798" name="Line 1030">
            <a:extLst>
              <a:ext uri="{FF2B5EF4-FFF2-40B4-BE49-F238E27FC236}">
                <a16:creationId xmlns:a16="http://schemas.microsoft.com/office/drawing/2014/main" id="{AAC04296-9A3D-4B6B-BA28-5E15149820E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354330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3799" name="Line 1031">
            <a:extLst>
              <a:ext uri="{FF2B5EF4-FFF2-40B4-BE49-F238E27FC236}">
                <a16:creationId xmlns:a16="http://schemas.microsoft.com/office/drawing/2014/main" id="{C8A245D5-0293-4504-BC6B-3DBC72EB91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421005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3800" name="Line 1032">
            <a:extLst>
              <a:ext uri="{FF2B5EF4-FFF2-40B4-BE49-F238E27FC236}">
                <a16:creationId xmlns:a16="http://schemas.microsoft.com/office/drawing/2014/main" id="{EACF2750-45DD-47FB-97FC-57A2E344FA9C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461010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3801" name="Rectangle 1036">
            <a:extLst>
              <a:ext uri="{FF2B5EF4-FFF2-40B4-BE49-F238E27FC236}">
                <a16:creationId xmlns:a16="http://schemas.microsoft.com/office/drawing/2014/main" id="{88A2E8DA-064C-424C-B50C-2D241F4D10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4463" y="2230439"/>
            <a:ext cx="112691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1 9 4 0</a:t>
            </a:r>
          </a:p>
        </p:txBody>
      </p:sp>
      <p:sp>
        <p:nvSpPr>
          <p:cNvPr id="33802" name="Rectangle 1037">
            <a:extLst>
              <a:ext uri="{FF2B5EF4-FFF2-40B4-BE49-F238E27FC236}">
                <a16:creationId xmlns:a16="http://schemas.microsoft.com/office/drawing/2014/main" id="{5815E6BF-BDC3-4173-98DC-94C36FAC88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3513" y="2687639"/>
            <a:ext cx="112691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5 9 4 1</a:t>
            </a:r>
          </a:p>
        </p:txBody>
      </p:sp>
      <p:sp>
        <p:nvSpPr>
          <p:cNvPr id="33803" name="Rectangle 1038">
            <a:extLst>
              <a:ext uri="{FF2B5EF4-FFF2-40B4-BE49-F238E27FC236}">
                <a16:creationId xmlns:a16="http://schemas.microsoft.com/office/drawing/2014/main" id="{03BE0422-FD96-4548-85D4-28B4BD176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3513" y="3087689"/>
            <a:ext cx="112691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2 9 4 1</a:t>
            </a:r>
          </a:p>
        </p:txBody>
      </p:sp>
      <p:sp>
        <p:nvSpPr>
          <p:cNvPr id="33804" name="Rectangle 1039">
            <a:extLst>
              <a:ext uri="{FF2B5EF4-FFF2-40B4-BE49-F238E27FC236}">
                <a16:creationId xmlns:a16="http://schemas.microsoft.com/office/drawing/2014/main" id="{5631C647-8CC7-49AE-8825-A7B5F23C2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5413" y="4154489"/>
            <a:ext cx="112691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0 0 0 3</a:t>
            </a:r>
          </a:p>
        </p:txBody>
      </p:sp>
      <p:sp>
        <p:nvSpPr>
          <p:cNvPr id="33805" name="Rectangle 1040">
            <a:extLst>
              <a:ext uri="{FF2B5EF4-FFF2-40B4-BE49-F238E27FC236}">
                <a16:creationId xmlns:a16="http://schemas.microsoft.com/office/drawing/2014/main" id="{50E1846F-10ED-492B-A4D3-25572F586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1984" y="4592639"/>
            <a:ext cx="121187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0 0  0 2</a:t>
            </a:r>
          </a:p>
        </p:txBody>
      </p:sp>
      <p:sp>
        <p:nvSpPr>
          <p:cNvPr id="33806" name="Rectangle 1043">
            <a:extLst>
              <a:ext uri="{FF2B5EF4-FFF2-40B4-BE49-F238E27FC236}">
                <a16:creationId xmlns:a16="http://schemas.microsoft.com/office/drawing/2014/main" id="{A0E763B4-5C4B-43F6-A137-E7A267950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7503" y="2316163"/>
            <a:ext cx="8255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3 0 0</a:t>
            </a:r>
          </a:p>
        </p:txBody>
      </p:sp>
      <p:sp>
        <p:nvSpPr>
          <p:cNvPr id="33807" name="Rectangle 1044">
            <a:extLst>
              <a:ext uri="{FF2B5EF4-FFF2-40B4-BE49-F238E27FC236}">
                <a16:creationId xmlns:a16="http://schemas.microsoft.com/office/drawing/2014/main" id="{A20E8609-5873-4787-8B02-D0768204A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603" y="4659313"/>
            <a:ext cx="8255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9 4 1</a:t>
            </a:r>
          </a:p>
        </p:txBody>
      </p:sp>
      <p:sp>
        <p:nvSpPr>
          <p:cNvPr id="33808" name="Rectangle 1045">
            <a:extLst>
              <a:ext uri="{FF2B5EF4-FFF2-40B4-BE49-F238E27FC236}">
                <a16:creationId xmlns:a16="http://schemas.microsoft.com/office/drawing/2014/main" id="{332420C3-00C4-4CC4-9FE0-F9151CF77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53" y="4202113"/>
            <a:ext cx="8255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9 4 0</a:t>
            </a:r>
          </a:p>
        </p:txBody>
      </p:sp>
      <p:sp>
        <p:nvSpPr>
          <p:cNvPr id="33809" name="Rectangle 1046">
            <a:extLst>
              <a:ext uri="{FF2B5EF4-FFF2-40B4-BE49-F238E27FC236}">
                <a16:creationId xmlns:a16="http://schemas.microsoft.com/office/drawing/2014/main" id="{283589AE-8E74-4BB5-855B-69D9BA5BB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53" y="3135313"/>
            <a:ext cx="8255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3 0 2</a:t>
            </a:r>
          </a:p>
        </p:txBody>
      </p:sp>
      <p:sp>
        <p:nvSpPr>
          <p:cNvPr id="33810" name="Rectangle 1047">
            <a:extLst>
              <a:ext uri="{FF2B5EF4-FFF2-40B4-BE49-F238E27FC236}">
                <a16:creationId xmlns:a16="http://schemas.microsoft.com/office/drawing/2014/main" id="{75569675-0E9E-4F08-87B7-1A531BCE3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53" y="2678113"/>
            <a:ext cx="8255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3 0 1</a:t>
            </a:r>
          </a:p>
        </p:txBody>
      </p:sp>
      <p:sp>
        <p:nvSpPr>
          <p:cNvPr id="33811" name="Rectangle 1051">
            <a:extLst>
              <a:ext uri="{FF2B5EF4-FFF2-40B4-BE49-F238E27FC236}">
                <a16:creationId xmlns:a16="http://schemas.microsoft.com/office/drawing/2014/main" id="{1D83CE7E-3EF6-4A12-B2D8-29EDBB062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5938" y="1477964"/>
            <a:ext cx="3436838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rgbClr val="5C0000"/>
                </a:solidFill>
                <a:latin typeface="Arial" panose="020B0604020202020204" pitchFamily="34" charset="0"/>
              </a:rPr>
              <a:t>Registradores da CPU</a:t>
            </a:r>
          </a:p>
        </p:txBody>
      </p:sp>
      <p:sp>
        <p:nvSpPr>
          <p:cNvPr id="33812" name="Rectangle 1052">
            <a:extLst>
              <a:ext uri="{FF2B5EF4-FFF2-40B4-BE49-F238E27FC236}">
                <a16:creationId xmlns:a16="http://schemas.microsoft.com/office/drawing/2014/main" id="{DB30B154-22E7-4363-BD7F-EC34B7F71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3816" y="1497014"/>
            <a:ext cx="145232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rgbClr val="5C0000"/>
                </a:solidFill>
                <a:latin typeface="Arial" panose="020B0604020202020204" pitchFamily="34" charset="0"/>
              </a:rPr>
              <a:t>Memória</a:t>
            </a:r>
          </a:p>
        </p:txBody>
      </p:sp>
      <p:sp>
        <p:nvSpPr>
          <p:cNvPr id="33813" name="Rectangle 1053">
            <a:extLst>
              <a:ext uri="{FF2B5EF4-FFF2-40B4-BE49-F238E27FC236}">
                <a16:creationId xmlns:a16="http://schemas.microsoft.com/office/drawing/2014/main" id="{95DF5BB3-7736-4567-B0E8-8F78C49B5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7388" y="3597275"/>
            <a:ext cx="527388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b="1">
                <a:solidFill>
                  <a:schemeClr val="bg2"/>
                </a:solidFill>
                <a:latin typeface="Arial" panose="020B0604020202020204" pitchFamily="34" charset="0"/>
              </a:rPr>
              <a:t>...</a:t>
            </a:r>
          </a:p>
        </p:txBody>
      </p:sp>
      <p:grpSp>
        <p:nvGrpSpPr>
          <p:cNvPr id="33814" name="Group 1096">
            <a:extLst>
              <a:ext uri="{FF2B5EF4-FFF2-40B4-BE49-F238E27FC236}">
                <a16:creationId xmlns:a16="http://schemas.microsoft.com/office/drawing/2014/main" id="{A27FE963-493C-4179-94A4-635E7CADA1E9}"/>
              </a:ext>
            </a:extLst>
          </p:cNvPr>
          <p:cNvGrpSpPr>
            <a:grpSpLocks/>
          </p:cNvGrpSpPr>
          <p:nvPr/>
        </p:nvGrpSpPr>
        <p:grpSpPr bwMode="auto">
          <a:xfrm>
            <a:off x="6904038" y="4354517"/>
            <a:ext cx="2108199" cy="461963"/>
            <a:chOff x="3396" y="1777"/>
            <a:chExt cx="1328" cy="291"/>
          </a:xfrm>
        </p:grpSpPr>
        <p:sp>
          <p:nvSpPr>
            <p:cNvPr id="33878" name="Rectangle 1035">
              <a:extLst>
                <a:ext uri="{FF2B5EF4-FFF2-40B4-BE49-F238E27FC236}">
                  <a16:creationId xmlns:a16="http://schemas.microsoft.com/office/drawing/2014/main" id="{86646AE7-A9AF-4ED2-B21D-F2BC4B7C57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6" y="1800"/>
              <a:ext cx="828" cy="22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79" name="Rectangle 1049">
              <a:extLst>
                <a:ext uri="{FF2B5EF4-FFF2-40B4-BE49-F238E27FC236}">
                  <a16:creationId xmlns:a16="http://schemas.microsoft.com/office/drawing/2014/main" id="{EE576BBE-3C52-4C3A-A8FB-7E59096D5D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6" y="1777"/>
              <a:ext cx="39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latin typeface="Arial" panose="020B0604020202020204" pitchFamily="34" charset="0"/>
                </a:rPr>
                <a:t>AC</a:t>
              </a:r>
            </a:p>
          </p:txBody>
        </p:sp>
        <p:sp>
          <p:nvSpPr>
            <p:cNvPr id="33880" name="Rectangle 1054">
              <a:extLst>
                <a:ext uri="{FF2B5EF4-FFF2-40B4-BE49-F238E27FC236}">
                  <a16:creationId xmlns:a16="http://schemas.microsoft.com/office/drawing/2014/main" id="{E68E2110-C3FD-47CB-A0BE-F2A929F5D5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7" y="1777"/>
              <a:ext cx="76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solidFill>
                    <a:schemeClr val="bg2"/>
                  </a:solidFill>
                  <a:latin typeface="Arial" panose="020B0604020202020204" pitchFamily="34" charset="0"/>
                </a:rPr>
                <a:t> 0 0 0 </a:t>
              </a:r>
              <a:r>
                <a:rPr lang="pt-PT" altLang="en-US" sz="2400" b="1">
                  <a:solidFill>
                    <a:schemeClr val="bg2"/>
                  </a:solidFill>
                  <a:latin typeface="Arial" panose="020B0604020202020204" pitchFamily="34" charset="0"/>
                </a:rPr>
                <a:t>3</a:t>
              </a:r>
              <a:endParaRPr lang="pt-BR" altLang="en-US" sz="2400" b="1">
                <a:solidFill>
                  <a:schemeClr val="bg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91168" name="Freeform 1056">
            <a:extLst>
              <a:ext uri="{FF2B5EF4-FFF2-40B4-BE49-F238E27FC236}">
                <a16:creationId xmlns:a16="http://schemas.microsoft.com/office/drawing/2014/main" id="{CB35F993-6FFC-4CF5-93B8-EC222086B512}"/>
              </a:ext>
            </a:extLst>
          </p:cNvPr>
          <p:cNvSpPr>
            <a:spLocks/>
          </p:cNvSpPr>
          <p:nvPr/>
        </p:nvSpPr>
        <p:spPr bwMode="auto">
          <a:xfrm>
            <a:off x="6686550" y="4581526"/>
            <a:ext cx="401638" cy="430213"/>
          </a:xfrm>
          <a:custGeom>
            <a:avLst/>
            <a:gdLst>
              <a:gd name="T0" fmla="*/ 2147483646 w 253"/>
              <a:gd name="T1" fmla="*/ 0 h 1243"/>
              <a:gd name="T2" fmla="*/ 0 w 253"/>
              <a:gd name="T3" fmla="*/ 0 h 1243"/>
              <a:gd name="T4" fmla="*/ 0 w 253"/>
              <a:gd name="T5" fmla="*/ 2147483646 h 1243"/>
              <a:gd name="T6" fmla="*/ 2147483646 w 253"/>
              <a:gd name="T7" fmla="*/ 2147483646 h 124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53" h="1243">
                <a:moveTo>
                  <a:pt x="144" y="0"/>
                </a:moveTo>
                <a:lnTo>
                  <a:pt x="0" y="0"/>
                </a:lnTo>
                <a:lnTo>
                  <a:pt x="0" y="1242"/>
                </a:lnTo>
                <a:lnTo>
                  <a:pt x="252" y="1242"/>
                </a:lnTo>
              </a:path>
            </a:pathLst>
          </a:custGeom>
          <a:noFill/>
          <a:ln w="28575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1170" name="Freeform 1058">
            <a:extLst>
              <a:ext uri="{FF2B5EF4-FFF2-40B4-BE49-F238E27FC236}">
                <a16:creationId xmlns:a16="http://schemas.microsoft.com/office/drawing/2014/main" id="{03CEA722-EC50-4A9C-8DE4-C5A4B1C627D2}"/>
              </a:ext>
            </a:extLst>
          </p:cNvPr>
          <p:cNvSpPr>
            <a:spLocks/>
          </p:cNvSpPr>
          <p:nvPr/>
        </p:nvSpPr>
        <p:spPr bwMode="auto">
          <a:xfrm>
            <a:off x="8839201" y="4591050"/>
            <a:ext cx="411163" cy="420688"/>
          </a:xfrm>
          <a:custGeom>
            <a:avLst/>
            <a:gdLst>
              <a:gd name="T0" fmla="*/ 0 w 259"/>
              <a:gd name="T1" fmla="*/ 2147483646 h 1236"/>
              <a:gd name="T2" fmla="*/ 2147483646 w 259"/>
              <a:gd name="T3" fmla="*/ 2147483646 h 1236"/>
              <a:gd name="T4" fmla="*/ 2147483646 w 259"/>
              <a:gd name="T5" fmla="*/ 0 h 1236"/>
              <a:gd name="T6" fmla="*/ 2147483646 w 259"/>
              <a:gd name="T7" fmla="*/ 0 h 123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59" h="1236">
                <a:moveTo>
                  <a:pt x="0" y="1235"/>
                </a:moveTo>
                <a:lnTo>
                  <a:pt x="258" y="1235"/>
                </a:lnTo>
                <a:lnTo>
                  <a:pt x="258" y="0"/>
                </a:lnTo>
                <a:lnTo>
                  <a:pt x="114" y="0"/>
                </a:lnTo>
              </a:path>
            </a:pathLst>
          </a:custGeom>
          <a:noFill/>
          <a:ln w="28575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1172" name="AutoShape 1060">
            <a:extLst>
              <a:ext uri="{FF2B5EF4-FFF2-40B4-BE49-F238E27FC236}">
                <a16:creationId xmlns:a16="http://schemas.microsoft.com/office/drawing/2014/main" id="{5B151F73-BDF3-4527-8345-A1C9F4E48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6226175"/>
            <a:ext cx="311150" cy="381000"/>
          </a:xfrm>
          <a:prstGeom prst="leftArrow">
            <a:avLst>
              <a:gd name="adj1" fmla="val 50000"/>
              <a:gd name="adj2" fmla="val 24991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grpSp>
        <p:nvGrpSpPr>
          <p:cNvPr id="33818" name="Group 1061">
            <a:extLst>
              <a:ext uri="{FF2B5EF4-FFF2-40B4-BE49-F238E27FC236}">
                <a16:creationId xmlns:a16="http://schemas.microsoft.com/office/drawing/2014/main" id="{E38E3635-1E6A-46E8-B583-9250B415E1A3}"/>
              </a:ext>
            </a:extLst>
          </p:cNvPr>
          <p:cNvGrpSpPr>
            <a:grpSpLocks/>
          </p:cNvGrpSpPr>
          <p:nvPr/>
        </p:nvGrpSpPr>
        <p:grpSpPr bwMode="auto">
          <a:xfrm>
            <a:off x="2797175" y="5561016"/>
            <a:ext cx="3594100" cy="1109663"/>
            <a:chOff x="802" y="3384"/>
            <a:chExt cx="2264" cy="699"/>
          </a:xfrm>
        </p:grpSpPr>
        <p:sp>
          <p:nvSpPr>
            <p:cNvPr id="33844" name="Rectangle 1062">
              <a:extLst>
                <a:ext uri="{FF2B5EF4-FFF2-40B4-BE49-F238E27FC236}">
                  <a16:creationId xmlns:a16="http://schemas.microsoft.com/office/drawing/2014/main" id="{38E619FB-F7E1-49C7-A047-9DA15B0E51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3397"/>
              <a:ext cx="38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0001</a:t>
              </a:r>
              <a:endParaRPr lang="pt-BR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45" name="Rectangle 1063">
              <a:extLst>
                <a:ext uri="{FF2B5EF4-FFF2-40B4-BE49-F238E27FC236}">
                  <a16:creationId xmlns:a16="http://schemas.microsoft.com/office/drawing/2014/main" id="{90CB9D66-8487-4568-8776-7922CEE2CB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5" y="3397"/>
              <a:ext cx="101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AC </a:t>
              </a:r>
              <a:r>
                <a:rPr lang="pt-BR" altLang="en-US" sz="2400" i="0">
                  <a:solidFill>
                    <a:srgbClr val="000000"/>
                  </a:solidFill>
                  <a:sym typeface="Symbol" panose="05050102010706020507" pitchFamily="18" charset="2"/>
                </a:rPr>
                <a:t></a:t>
              </a:r>
              <a:r>
                <a:rPr lang="pt-BR" altLang="en-US" sz="2400" i="0">
                  <a:solidFill>
                    <a:srgbClr val="000000"/>
                  </a:solidFill>
                </a:rPr>
                <a:t> Mem.</a:t>
              </a:r>
              <a:endParaRPr lang="pt-BR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46" name="Rectangle 1064">
              <a:extLst>
                <a:ext uri="{FF2B5EF4-FFF2-40B4-BE49-F238E27FC236}">
                  <a16:creationId xmlns:a16="http://schemas.microsoft.com/office/drawing/2014/main" id="{8659444A-E667-40EB-8D5A-2D1E2AA862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384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47" name="Rectangle 1065">
              <a:extLst>
                <a:ext uri="{FF2B5EF4-FFF2-40B4-BE49-F238E27FC236}">
                  <a16:creationId xmlns:a16="http://schemas.microsoft.com/office/drawing/2014/main" id="{EED3A92A-AD7B-4929-B1EA-01664107CD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384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48" name="Rectangle 1066">
              <a:extLst>
                <a:ext uri="{FF2B5EF4-FFF2-40B4-BE49-F238E27FC236}">
                  <a16:creationId xmlns:a16="http://schemas.microsoft.com/office/drawing/2014/main" id="{DCA5E6F6-84AA-407B-ABFA-6CC24BF8F5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" y="3384"/>
              <a:ext cx="5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49" name="Rectangle 1067">
              <a:extLst>
                <a:ext uri="{FF2B5EF4-FFF2-40B4-BE49-F238E27FC236}">
                  <a16:creationId xmlns:a16="http://schemas.microsoft.com/office/drawing/2014/main" id="{463770DF-2F27-4431-BC20-AD02975DC2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384"/>
              <a:ext cx="1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50" name="Rectangle 1068">
              <a:extLst>
                <a:ext uri="{FF2B5EF4-FFF2-40B4-BE49-F238E27FC236}">
                  <a16:creationId xmlns:a16="http://schemas.microsoft.com/office/drawing/2014/main" id="{ABF62006-299F-4852-B109-C8E5CD8E9A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" y="3384"/>
              <a:ext cx="1674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51" name="Rectangle 1069">
              <a:extLst>
                <a:ext uri="{FF2B5EF4-FFF2-40B4-BE49-F238E27FC236}">
                  <a16:creationId xmlns:a16="http://schemas.microsoft.com/office/drawing/2014/main" id="{75D18C78-0150-4BAA-8F89-7116A1262C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384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52" name="Rectangle 1070">
              <a:extLst>
                <a:ext uri="{FF2B5EF4-FFF2-40B4-BE49-F238E27FC236}">
                  <a16:creationId xmlns:a16="http://schemas.microsoft.com/office/drawing/2014/main" id="{8440FF34-122A-4673-9DFB-14643BEBB2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384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53" name="Rectangle 1071">
              <a:extLst>
                <a:ext uri="{FF2B5EF4-FFF2-40B4-BE49-F238E27FC236}">
                  <a16:creationId xmlns:a16="http://schemas.microsoft.com/office/drawing/2014/main" id="{08C73399-636F-4035-A6F9-1464AF9E0F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395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54" name="Rectangle 1072">
              <a:extLst>
                <a:ext uri="{FF2B5EF4-FFF2-40B4-BE49-F238E27FC236}">
                  <a16:creationId xmlns:a16="http://schemas.microsoft.com/office/drawing/2014/main" id="{DBA3E24B-247C-4804-A534-F27961148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395"/>
              <a:ext cx="6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55" name="Rectangle 1073">
              <a:extLst>
                <a:ext uri="{FF2B5EF4-FFF2-40B4-BE49-F238E27FC236}">
                  <a16:creationId xmlns:a16="http://schemas.microsoft.com/office/drawing/2014/main" id="{45C4B86A-A7EF-4A86-BAFA-8FCD3633F6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395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56" name="Rectangle 1074">
              <a:extLst>
                <a:ext uri="{FF2B5EF4-FFF2-40B4-BE49-F238E27FC236}">
                  <a16:creationId xmlns:a16="http://schemas.microsoft.com/office/drawing/2014/main" id="{2697866E-9AC8-4B3C-A156-027758286C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3625"/>
              <a:ext cx="38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0010</a:t>
              </a:r>
              <a:endParaRPr lang="pt-BR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57" name="Rectangle 1075">
              <a:extLst>
                <a:ext uri="{FF2B5EF4-FFF2-40B4-BE49-F238E27FC236}">
                  <a16:creationId xmlns:a16="http://schemas.microsoft.com/office/drawing/2014/main" id="{DD2598DB-2E79-4E8B-A75D-EA7BF8313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5" y="3625"/>
              <a:ext cx="100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Mem. </a:t>
              </a:r>
              <a:r>
                <a:rPr lang="pt-BR" altLang="en-US" sz="2400" i="0">
                  <a:solidFill>
                    <a:srgbClr val="000000"/>
                  </a:solidFill>
                  <a:sym typeface="Symbol" panose="05050102010706020507" pitchFamily="18" charset="2"/>
                </a:rPr>
                <a:t></a:t>
              </a:r>
              <a:r>
                <a:rPr lang="pt-BR" altLang="en-US" sz="2400" i="0">
                  <a:solidFill>
                    <a:srgbClr val="000000"/>
                  </a:solidFill>
                </a:rPr>
                <a:t> AC</a:t>
              </a:r>
            </a:p>
          </p:txBody>
        </p:sp>
        <p:sp>
          <p:nvSpPr>
            <p:cNvPr id="33858" name="Rectangle 1076">
              <a:extLst>
                <a:ext uri="{FF2B5EF4-FFF2-40B4-BE49-F238E27FC236}">
                  <a16:creationId xmlns:a16="http://schemas.microsoft.com/office/drawing/2014/main" id="{11A67824-748F-4540-B533-0F2E0722D0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612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59" name="Rectangle 1077">
              <a:extLst>
                <a:ext uri="{FF2B5EF4-FFF2-40B4-BE49-F238E27FC236}">
                  <a16:creationId xmlns:a16="http://schemas.microsoft.com/office/drawing/2014/main" id="{56C87511-2865-4ABC-B625-BA9611448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" y="3612"/>
              <a:ext cx="5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60" name="Rectangle 1078">
              <a:extLst>
                <a:ext uri="{FF2B5EF4-FFF2-40B4-BE49-F238E27FC236}">
                  <a16:creationId xmlns:a16="http://schemas.microsoft.com/office/drawing/2014/main" id="{1B489C15-515C-4138-A6F9-F56A81491B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612"/>
              <a:ext cx="1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61" name="Rectangle 1079">
              <a:extLst>
                <a:ext uri="{FF2B5EF4-FFF2-40B4-BE49-F238E27FC236}">
                  <a16:creationId xmlns:a16="http://schemas.microsoft.com/office/drawing/2014/main" id="{AEA6B2F8-2324-446C-9906-FC7434B277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" y="3612"/>
              <a:ext cx="1674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62" name="Rectangle 1080">
              <a:extLst>
                <a:ext uri="{FF2B5EF4-FFF2-40B4-BE49-F238E27FC236}">
                  <a16:creationId xmlns:a16="http://schemas.microsoft.com/office/drawing/2014/main" id="{FAA93EDD-0D4C-48BB-A4A7-5C87294C5F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612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63" name="Rectangle 1081">
              <a:extLst>
                <a:ext uri="{FF2B5EF4-FFF2-40B4-BE49-F238E27FC236}">
                  <a16:creationId xmlns:a16="http://schemas.microsoft.com/office/drawing/2014/main" id="{CE3258EC-9413-4C70-AF0F-1C85B34EBC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623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64" name="Rectangle 1082">
              <a:extLst>
                <a:ext uri="{FF2B5EF4-FFF2-40B4-BE49-F238E27FC236}">
                  <a16:creationId xmlns:a16="http://schemas.microsoft.com/office/drawing/2014/main" id="{D959AA95-3FE5-4B8F-BEE0-93A6D585E8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623"/>
              <a:ext cx="6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65" name="Rectangle 1083">
              <a:extLst>
                <a:ext uri="{FF2B5EF4-FFF2-40B4-BE49-F238E27FC236}">
                  <a16:creationId xmlns:a16="http://schemas.microsoft.com/office/drawing/2014/main" id="{C89ACF81-777C-42AB-8E39-B22AE3B78D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623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66" name="Rectangle 1084">
              <a:extLst>
                <a:ext uri="{FF2B5EF4-FFF2-40B4-BE49-F238E27FC236}">
                  <a16:creationId xmlns:a16="http://schemas.microsoft.com/office/drawing/2014/main" id="{03E9CC3D-BB61-4728-B322-8A44981EF3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3850"/>
              <a:ext cx="38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0101</a:t>
              </a:r>
              <a:endParaRPr lang="pt-BR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67" name="Rectangle 1085">
              <a:extLst>
                <a:ext uri="{FF2B5EF4-FFF2-40B4-BE49-F238E27FC236}">
                  <a16:creationId xmlns:a16="http://schemas.microsoft.com/office/drawing/2014/main" id="{EAB50C92-DE9E-498B-ABA2-90A1695033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5" y="3850"/>
              <a:ext cx="152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AC </a:t>
              </a:r>
              <a:r>
                <a:rPr lang="pt-BR" altLang="en-US" sz="2400" i="0">
                  <a:solidFill>
                    <a:srgbClr val="000000"/>
                  </a:solidFill>
                  <a:sym typeface="Symbol" panose="05050102010706020507" pitchFamily="18" charset="2"/>
                </a:rPr>
                <a:t></a:t>
              </a:r>
              <a:r>
                <a:rPr lang="pt-BR" altLang="en-US" sz="2400" i="0">
                  <a:solidFill>
                    <a:srgbClr val="000000"/>
                  </a:solidFill>
                </a:rPr>
                <a:t> AC +  Mem.</a:t>
              </a:r>
            </a:p>
          </p:txBody>
        </p:sp>
        <p:sp>
          <p:nvSpPr>
            <p:cNvPr id="33868" name="Rectangle 1086">
              <a:extLst>
                <a:ext uri="{FF2B5EF4-FFF2-40B4-BE49-F238E27FC236}">
                  <a16:creationId xmlns:a16="http://schemas.microsoft.com/office/drawing/2014/main" id="{A2E5C243-8EB7-4C86-AA02-BE1839F618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848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69" name="Rectangle 1087">
              <a:extLst>
                <a:ext uri="{FF2B5EF4-FFF2-40B4-BE49-F238E27FC236}">
                  <a16:creationId xmlns:a16="http://schemas.microsoft.com/office/drawing/2014/main" id="{E0751436-E04A-4998-AE2D-55B487C2BC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4065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70" name="Rectangle 1088">
              <a:extLst>
                <a:ext uri="{FF2B5EF4-FFF2-40B4-BE49-F238E27FC236}">
                  <a16:creationId xmlns:a16="http://schemas.microsoft.com/office/drawing/2014/main" id="{FB9E64B5-5F4A-426F-941A-C51591719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4065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71" name="Rectangle 1089">
              <a:extLst>
                <a:ext uri="{FF2B5EF4-FFF2-40B4-BE49-F238E27FC236}">
                  <a16:creationId xmlns:a16="http://schemas.microsoft.com/office/drawing/2014/main" id="{5B1ACEEA-86D0-4485-8BAD-6B2DFF6F01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" y="4065"/>
              <a:ext cx="5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72" name="Rectangle 1090">
              <a:extLst>
                <a:ext uri="{FF2B5EF4-FFF2-40B4-BE49-F238E27FC236}">
                  <a16:creationId xmlns:a16="http://schemas.microsoft.com/office/drawing/2014/main" id="{A6890532-3E37-4903-97CD-1F497A1A9B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848"/>
              <a:ext cx="6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73" name="Rectangle 1091">
              <a:extLst>
                <a:ext uri="{FF2B5EF4-FFF2-40B4-BE49-F238E27FC236}">
                  <a16:creationId xmlns:a16="http://schemas.microsoft.com/office/drawing/2014/main" id="{D84E7296-FB2A-4456-945A-1CB7D713D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4065"/>
              <a:ext cx="1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74" name="Rectangle 1092">
              <a:extLst>
                <a:ext uri="{FF2B5EF4-FFF2-40B4-BE49-F238E27FC236}">
                  <a16:creationId xmlns:a16="http://schemas.microsoft.com/office/drawing/2014/main" id="{F85A6278-A77D-4625-8AA9-15FFFA33BA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" y="4065"/>
              <a:ext cx="1674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75" name="Rectangle 1093">
              <a:extLst>
                <a:ext uri="{FF2B5EF4-FFF2-40B4-BE49-F238E27FC236}">
                  <a16:creationId xmlns:a16="http://schemas.microsoft.com/office/drawing/2014/main" id="{AF129B1A-B4C4-4FCB-A993-61EDA35D16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848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76" name="Rectangle 1094">
              <a:extLst>
                <a:ext uri="{FF2B5EF4-FFF2-40B4-BE49-F238E27FC236}">
                  <a16:creationId xmlns:a16="http://schemas.microsoft.com/office/drawing/2014/main" id="{4DBF5EC1-1669-4905-8318-9FF96636B7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4065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77" name="Rectangle 1095">
              <a:extLst>
                <a:ext uri="{FF2B5EF4-FFF2-40B4-BE49-F238E27FC236}">
                  <a16:creationId xmlns:a16="http://schemas.microsoft.com/office/drawing/2014/main" id="{B31E1CD0-4AD6-42E5-8B7D-A5EF135DC1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4065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</p:grpSp>
      <p:sp>
        <p:nvSpPr>
          <p:cNvPr id="91211" name="Freeform 1099">
            <a:extLst>
              <a:ext uri="{FF2B5EF4-FFF2-40B4-BE49-F238E27FC236}">
                <a16:creationId xmlns:a16="http://schemas.microsoft.com/office/drawing/2014/main" id="{757EA28E-BE63-4ADD-9359-E165DAD0110F}"/>
              </a:ext>
            </a:extLst>
          </p:cNvPr>
          <p:cNvSpPr>
            <a:spLocks/>
          </p:cNvSpPr>
          <p:nvPr/>
        </p:nvSpPr>
        <p:spPr bwMode="auto">
          <a:xfrm>
            <a:off x="5975350" y="4826000"/>
            <a:ext cx="1982788" cy="649288"/>
          </a:xfrm>
          <a:custGeom>
            <a:avLst/>
            <a:gdLst>
              <a:gd name="T0" fmla="*/ 0 w 1249"/>
              <a:gd name="T1" fmla="*/ 2147483646 h 409"/>
              <a:gd name="T2" fmla="*/ 2147483646 w 1249"/>
              <a:gd name="T3" fmla="*/ 0 h 409"/>
              <a:gd name="T4" fmla="*/ 2147483646 w 1249"/>
              <a:gd name="T5" fmla="*/ 2147483646 h 409"/>
              <a:gd name="T6" fmla="*/ 2147483646 w 1249"/>
              <a:gd name="T7" fmla="*/ 2147483646 h 409"/>
              <a:gd name="T8" fmla="*/ 2147483646 w 1249"/>
              <a:gd name="T9" fmla="*/ 2147483646 h 4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49" h="409">
                <a:moveTo>
                  <a:pt x="0" y="7"/>
                </a:moveTo>
                <a:lnTo>
                  <a:pt x="145" y="0"/>
                </a:lnTo>
                <a:lnTo>
                  <a:pt x="145" y="409"/>
                </a:lnTo>
                <a:lnTo>
                  <a:pt x="1242" y="409"/>
                </a:lnTo>
                <a:lnTo>
                  <a:pt x="1249" y="305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91213" name="Group 1101">
            <a:extLst>
              <a:ext uri="{FF2B5EF4-FFF2-40B4-BE49-F238E27FC236}">
                <a16:creationId xmlns:a16="http://schemas.microsoft.com/office/drawing/2014/main" id="{221DD422-D876-49FF-A57C-1AC99C832000}"/>
              </a:ext>
            </a:extLst>
          </p:cNvPr>
          <p:cNvGrpSpPr>
            <a:grpSpLocks/>
          </p:cNvGrpSpPr>
          <p:nvPr/>
        </p:nvGrpSpPr>
        <p:grpSpPr bwMode="auto">
          <a:xfrm>
            <a:off x="6902452" y="4362454"/>
            <a:ext cx="2108201" cy="461963"/>
            <a:chOff x="3396" y="1777"/>
            <a:chExt cx="1328" cy="291"/>
          </a:xfrm>
        </p:grpSpPr>
        <p:sp>
          <p:nvSpPr>
            <p:cNvPr id="33841" name="Rectangle 1102">
              <a:extLst>
                <a:ext uri="{FF2B5EF4-FFF2-40B4-BE49-F238E27FC236}">
                  <a16:creationId xmlns:a16="http://schemas.microsoft.com/office/drawing/2014/main" id="{5C7CF096-184A-4F3C-BB10-8FA1B47919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6" y="1800"/>
              <a:ext cx="828" cy="22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42" name="Rectangle 1103">
              <a:extLst>
                <a:ext uri="{FF2B5EF4-FFF2-40B4-BE49-F238E27FC236}">
                  <a16:creationId xmlns:a16="http://schemas.microsoft.com/office/drawing/2014/main" id="{27FA5FAD-7856-484E-8ECB-02DE678092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6" y="1777"/>
              <a:ext cx="39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latin typeface="Arial" panose="020B0604020202020204" pitchFamily="34" charset="0"/>
                </a:rPr>
                <a:t>AC</a:t>
              </a:r>
            </a:p>
          </p:txBody>
        </p:sp>
        <p:sp>
          <p:nvSpPr>
            <p:cNvPr id="91216" name="Rectangle 1104">
              <a:extLst>
                <a:ext uri="{FF2B5EF4-FFF2-40B4-BE49-F238E27FC236}">
                  <a16:creationId xmlns:a16="http://schemas.microsoft.com/office/drawing/2014/main" id="{9C698311-22FD-4BB3-961A-EF8785A286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8" y="1777"/>
              <a:ext cx="76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>
                <a:defRPr/>
              </a:pPr>
              <a:r>
                <a:rPr lang="pt-BR" b="1">
                  <a:solidFill>
                    <a:schemeClr val="tx2"/>
                  </a:solidFill>
                  <a:latin typeface="Arial" charset="0"/>
                </a:rPr>
                <a:t> </a:t>
              </a:r>
              <a:r>
                <a:rPr lang="pt-BR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0 0 0 5</a:t>
              </a:r>
            </a:p>
          </p:txBody>
        </p:sp>
      </p:grpSp>
      <p:sp>
        <p:nvSpPr>
          <p:cNvPr id="91227" name="Text Box 1115">
            <a:extLst>
              <a:ext uri="{FF2B5EF4-FFF2-40B4-BE49-F238E27FC236}">
                <a16:creationId xmlns:a16="http://schemas.microsoft.com/office/drawing/2014/main" id="{B95C4D09-A812-4238-86E8-CB8902812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414" y="4792663"/>
            <a:ext cx="579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PT" i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</a:t>
            </a:r>
            <a:r>
              <a:rPr lang="pt-PT" i="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16</a:t>
            </a:r>
            <a:endParaRPr lang="pt-BR" i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91228" name="Text Box 1116">
            <a:extLst>
              <a:ext uri="{FF2B5EF4-FFF2-40B4-BE49-F238E27FC236}">
                <a16:creationId xmlns:a16="http://schemas.microsoft.com/office/drawing/2014/main" id="{68F5373F-CF70-4D4D-B51F-C3A79245F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9763" y="4794250"/>
            <a:ext cx="20875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PT" i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+ 2</a:t>
            </a:r>
            <a:r>
              <a:rPr lang="pt-PT" i="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16</a:t>
            </a:r>
            <a:r>
              <a:rPr lang="pt-PT" i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= 5</a:t>
            </a:r>
            <a:r>
              <a:rPr lang="pt-PT" i="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16</a:t>
            </a:r>
            <a:endParaRPr lang="pt-BR" i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91229" name="Line 1117">
            <a:extLst>
              <a:ext uri="{FF2B5EF4-FFF2-40B4-BE49-F238E27FC236}">
                <a16:creationId xmlns:a16="http://schemas.microsoft.com/office/drawing/2014/main" id="{474738A2-1934-47BE-BDD7-47F66AD5537D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8988" y="2897188"/>
            <a:ext cx="1008062" cy="7604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grpSp>
        <p:nvGrpSpPr>
          <p:cNvPr id="33824" name="Group 1118">
            <a:extLst>
              <a:ext uri="{FF2B5EF4-FFF2-40B4-BE49-F238E27FC236}">
                <a16:creationId xmlns:a16="http://schemas.microsoft.com/office/drawing/2014/main" id="{31639367-7CF2-4AF0-BFE8-FBA5F2EBE636}"/>
              </a:ext>
            </a:extLst>
          </p:cNvPr>
          <p:cNvGrpSpPr>
            <a:grpSpLocks/>
          </p:cNvGrpSpPr>
          <p:nvPr/>
        </p:nvGrpSpPr>
        <p:grpSpPr bwMode="auto">
          <a:xfrm>
            <a:off x="6915152" y="3325818"/>
            <a:ext cx="2038351" cy="481013"/>
            <a:chOff x="3396" y="2137"/>
            <a:chExt cx="1284" cy="303"/>
          </a:xfrm>
        </p:grpSpPr>
        <p:sp>
          <p:nvSpPr>
            <p:cNvPr id="33838" name="Rectangle 1119">
              <a:extLst>
                <a:ext uri="{FF2B5EF4-FFF2-40B4-BE49-F238E27FC236}">
                  <a16:creationId xmlns:a16="http://schemas.microsoft.com/office/drawing/2014/main" id="{9C9B0611-8ED0-425F-A7AD-3ECA4F6153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6" y="2184"/>
              <a:ext cx="828" cy="22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39" name="Rectangle 1120">
              <a:extLst>
                <a:ext uri="{FF2B5EF4-FFF2-40B4-BE49-F238E27FC236}">
                  <a16:creationId xmlns:a16="http://schemas.microsoft.com/office/drawing/2014/main" id="{2F68F449-BFB7-4E48-BF3C-85F6AE1BC5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2" y="2137"/>
              <a:ext cx="71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PT" altLang="en-US" sz="2400" b="1">
                  <a:solidFill>
                    <a:schemeClr val="bg2"/>
                  </a:solidFill>
                  <a:latin typeface="Arial" panose="020B0604020202020204" pitchFamily="34" charset="0"/>
                </a:rPr>
                <a:t>1</a:t>
              </a:r>
              <a:r>
                <a:rPr lang="pt-BR" altLang="en-US" sz="2400" b="1">
                  <a:solidFill>
                    <a:schemeClr val="bg2"/>
                  </a:solidFill>
                  <a:latin typeface="Arial" panose="020B0604020202020204" pitchFamily="34" charset="0"/>
                </a:rPr>
                <a:t> 9 4 </a:t>
              </a:r>
              <a:r>
                <a:rPr lang="pt-PT" altLang="en-US" sz="2400" b="1">
                  <a:solidFill>
                    <a:schemeClr val="bg2"/>
                  </a:solidFill>
                  <a:latin typeface="Arial" panose="020B0604020202020204" pitchFamily="34" charset="0"/>
                </a:rPr>
                <a:t>0</a:t>
              </a:r>
              <a:endParaRPr lang="pt-BR" altLang="en-US" sz="2400" b="1">
                <a:solidFill>
                  <a:schemeClr val="bg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3840" name="Rectangle 1121">
              <a:extLst>
                <a:ext uri="{FF2B5EF4-FFF2-40B4-BE49-F238E27FC236}">
                  <a16:creationId xmlns:a16="http://schemas.microsoft.com/office/drawing/2014/main" id="{EC2A4968-3B8E-422D-B16E-150E9E03FC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9" y="2149"/>
              <a:ext cx="31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latin typeface="Arial" panose="020B0604020202020204" pitchFamily="34" charset="0"/>
                </a:rPr>
                <a:t>IR</a:t>
              </a:r>
            </a:p>
          </p:txBody>
        </p:sp>
      </p:grpSp>
      <p:sp>
        <p:nvSpPr>
          <p:cNvPr id="91234" name="Freeform 1122">
            <a:extLst>
              <a:ext uri="{FF2B5EF4-FFF2-40B4-BE49-F238E27FC236}">
                <a16:creationId xmlns:a16="http://schemas.microsoft.com/office/drawing/2014/main" id="{0AFC95AC-F333-4E80-A86C-52DB3C2125FC}"/>
              </a:ext>
            </a:extLst>
          </p:cNvPr>
          <p:cNvSpPr>
            <a:spLocks/>
          </p:cNvSpPr>
          <p:nvPr/>
        </p:nvSpPr>
        <p:spPr bwMode="auto">
          <a:xfrm>
            <a:off x="3011488" y="1971675"/>
            <a:ext cx="4583112" cy="914400"/>
          </a:xfrm>
          <a:custGeom>
            <a:avLst/>
            <a:gdLst>
              <a:gd name="T0" fmla="*/ 2147483646 w 2887"/>
              <a:gd name="T1" fmla="*/ 2147483646 h 361"/>
              <a:gd name="T2" fmla="*/ 2147483646 w 2887"/>
              <a:gd name="T3" fmla="*/ 0 h 361"/>
              <a:gd name="T4" fmla="*/ 0 w 2887"/>
              <a:gd name="T5" fmla="*/ 2147483646 h 361"/>
              <a:gd name="T6" fmla="*/ 0 w 2887"/>
              <a:gd name="T7" fmla="*/ 2147483646 h 361"/>
              <a:gd name="T8" fmla="*/ 2147483646 w 2887"/>
              <a:gd name="T9" fmla="*/ 2147483646 h 3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87" h="361">
                <a:moveTo>
                  <a:pt x="2887" y="208"/>
                </a:moveTo>
                <a:lnTo>
                  <a:pt x="2887" y="0"/>
                </a:lnTo>
                <a:lnTo>
                  <a:pt x="0" y="14"/>
                </a:lnTo>
                <a:lnTo>
                  <a:pt x="0" y="361"/>
                </a:lnTo>
                <a:lnTo>
                  <a:pt x="76" y="361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33826" name="Group 1123">
            <a:extLst>
              <a:ext uri="{FF2B5EF4-FFF2-40B4-BE49-F238E27FC236}">
                <a16:creationId xmlns:a16="http://schemas.microsoft.com/office/drawing/2014/main" id="{0F0B9266-9748-4E43-BD2D-13561D3CCBFE}"/>
              </a:ext>
            </a:extLst>
          </p:cNvPr>
          <p:cNvGrpSpPr>
            <a:grpSpLocks/>
          </p:cNvGrpSpPr>
          <p:nvPr/>
        </p:nvGrpSpPr>
        <p:grpSpPr bwMode="auto">
          <a:xfrm>
            <a:off x="6915151" y="2268541"/>
            <a:ext cx="2136775" cy="461963"/>
            <a:chOff x="3396" y="1429"/>
            <a:chExt cx="1346" cy="291"/>
          </a:xfrm>
        </p:grpSpPr>
        <p:sp>
          <p:nvSpPr>
            <p:cNvPr id="33835" name="Rectangle 1124">
              <a:extLst>
                <a:ext uri="{FF2B5EF4-FFF2-40B4-BE49-F238E27FC236}">
                  <a16:creationId xmlns:a16="http://schemas.microsoft.com/office/drawing/2014/main" id="{BA77D1B1-FAF8-4676-9E4F-B9C1849420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6" y="1452"/>
              <a:ext cx="828" cy="22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36" name="Rectangle 1125">
              <a:extLst>
                <a:ext uri="{FF2B5EF4-FFF2-40B4-BE49-F238E27FC236}">
                  <a16:creationId xmlns:a16="http://schemas.microsoft.com/office/drawing/2014/main" id="{1AF245FD-EF58-4E73-87AA-C8E4AC338E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1" y="1429"/>
              <a:ext cx="60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solidFill>
                    <a:schemeClr val="bg2"/>
                  </a:solidFill>
                  <a:latin typeface="Arial" panose="020B0604020202020204" pitchFamily="34" charset="0"/>
                </a:rPr>
                <a:t> 3 0 </a:t>
              </a:r>
              <a:r>
                <a:rPr lang="pt-PT" altLang="en-US" sz="2400" b="1">
                  <a:solidFill>
                    <a:schemeClr val="bg2"/>
                  </a:solidFill>
                  <a:latin typeface="Arial" panose="020B0604020202020204" pitchFamily="34" charset="0"/>
                </a:rPr>
                <a:t>0</a:t>
              </a:r>
              <a:endParaRPr lang="pt-BR" altLang="en-US" sz="2400" b="1">
                <a:solidFill>
                  <a:schemeClr val="bg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3837" name="Rectangle 1126">
              <a:extLst>
                <a:ext uri="{FF2B5EF4-FFF2-40B4-BE49-F238E27FC236}">
                  <a16:creationId xmlns:a16="http://schemas.microsoft.com/office/drawing/2014/main" id="{236D494A-7EF3-4FD6-9B63-1B91D4E2B8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5" y="1429"/>
              <a:ext cx="38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latin typeface="Arial" panose="020B0604020202020204" pitchFamily="34" charset="0"/>
                </a:rPr>
                <a:t>PC</a:t>
              </a:r>
            </a:p>
          </p:txBody>
        </p:sp>
      </p:grpSp>
      <p:grpSp>
        <p:nvGrpSpPr>
          <p:cNvPr id="91239" name="Group 1127">
            <a:extLst>
              <a:ext uri="{FF2B5EF4-FFF2-40B4-BE49-F238E27FC236}">
                <a16:creationId xmlns:a16="http://schemas.microsoft.com/office/drawing/2014/main" id="{C757D518-0251-481F-A29D-D1A23FB1F014}"/>
              </a:ext>
            </a:extLst>
          </p:cNvPr>
          <p:cNvGrpSpPr>
            <a:grpSpLocks/>
          </p:cNvGrpSpPr>
          <p:nvPr/>
        </p:nvGrpSpPr>
        <p:grpSpPr bwMode="auto">
          <a:xfrm>
            <a:off x="6908801" y="2262191"/>
            <a:ext cx="2136775" cy="461963"/>
            <a:chOff x="3396" y="1429"/>
            <a:chExt cx="1346" cy="291"/>
          </a:xfrm>
        </p:grpSpPr>
        <p:sp>
          <p:nvSpPr>
            <p:cNvPr id="33832" name="Rectangle 1128">
              <a:extLst>
                <a:ext uri="{FF2B5EF4-FFF2-40B4-BE49-F238E27FC236}">
                  <a16:creationId xmlns:a16="http://schemas.microsoft.com/office/drawing/2014/main" id="{EBD3423E-8701-49F7-B9F6-D8C7F99C49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6" y="1452"/>
              <a:ext cx="828" cy="22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91241" name="Rectangle 1129">
              <a:extLst>
                <a:ext uri="{FF2B5EF4-FFF2-40B4-BE49-F238E27FC236}">
                  <a16:creationId xmlns:a16="http://schemas.microsoft.com/office/drawing/2014/main" id="{DE33840C-E242-4A39-9B88-7DFC3C748C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1" y="1429"/>
              <a:ext cx="60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>
                <a:defRPr/>
              </a:pPr>
              <a:r>
                <a:rPr lang="pt-BR" b="1">
                  <a:solidFill>
                    <a:schemeClr val="bg2"/>
                  </a:solidFill>
                  <a:latin typeface="Arial" charset="0"/>
                </a:rPr>
                <a:t> </a:t>
              </a:r>
              <a:r>
                <a:rPr lang="pt-BR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3 0 1</a:t>
              </a:r>
            </a:p>
          </p:txBody>
        </p:sp>
        <p:sp>
          <p:nvSpPr>
            <p:cNvPr id="33834" name="Rectangle 1130">
              <a:extLst>
                <a:ext uri="{FF2B5EF4-FFF2-40B4-BE49-F238E27FC236}">
                  <a16:creationId xmlns:a16="http://schemas.microsoft.com/office/drawing/2014/main" id="{892D4C71-C903-4200-AA00-8396D71D36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5" y="1429"/>
              <a:ext cx="38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latin typeface="Arial" panose="020B0604020202020204" pitchFamily="34" charset="0"/>
                </a:rPr>
                <a:t>PC</a:t>
              </a:r>
            </a:p>
          </p:txBody>
        </p:sp>
      </p:grpSp>
      <p:grpSp>
        <p:nvGrpSpPr>
          <p:cNvPr id="91243" name="Group 1131">
            <a:extLst>
              <a:ext uri="{FF2B5EF4-FFF2-40B4-BE49-F238E27FC236}">
                <a16:creationId xmlns:a16="http://schemas.microsoft.com/office/drawing/2014/main" id="{59AFAFEB-D3F9-485F-9BB3-9D4504529DBD}"/>
              </a:ext>
            </a:extLst>
          </p:cNvPr>
          <p:cNvGrpSpPr>
            <a:grpSpLocks/>
          </p:cNvGrpSpPr>
          <p:nvPr/>
        </p:nvGrpSpPr>
        <p:grpSpPr bwMode="auto">
          <a:xfrm>
            <a:off x="6908802" y="3332168"/>
            <a:ext cx="2038351" cy="481013"/>
            <a:chOff x="3396" y="2137"/>
            <a:chExt cx="1284" cy="303"/>
          </a:xfrm>
        </p:grpSpPr>
        <p:sp>
          <p:nvSpPr>
            <p:cNvPr id="33829" name="Rectangle 1132">
              <a:extLst>
                <a:ext uri="{FF2B5EF4-FFF2-40B4-BE49-F238E27FC236}">
                  <a16:creationId xmlns:a16="http://schemas.microsoft.com/office/drawing/2014/main" id="{BCF16725-4659-489C-B2DD-0E532937DF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6" y="2184"/>
              <a:ext cx="828" cy="22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30" name="Rectangle 1133">
              <a:extLst>
                <a:ext uri="{FF2B5EF4-FFF2-40B4-BE49-F238E27FC236}">
                  <a16:creationId xmlns:a16="http://schemas.microsoft.com/office/drawing/2014/main" id="{EF75146C-B4AE-470D-A7FE-07AA136D81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2" y="2137"/>
              <a:ext cx="71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solidFill>
                    <a:schemeClr val="bg2"/>
                  </a:solidFill>
                  <a:latin typeface="Arial" panose="020B0604020202020204" pitchFamily="34" charset="0"/>
                </a:rPr>
                <a:t>5 9 4 1</a:t>
              </a:r>
            </a:p>
          </p:txBody>
        </p:sp>
        <p:sp>
          <p:nvSpPr>
            <p:cNvPr id="33831" name="Rectangle 1134">
              <a:extLst>
                <a:ext uri="{FF2B5EF4-FFF2-40B4-BE49-F238E27FC236}">
                  <a16:creationId xmlns:a16="http://schemas.microsoft.com/office/drawing/2014/main" id="{A4A615DD-DD75-4DB8-A984-4E50B5070E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9" y="2149"/>
              <a:ext cx="31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latin typeface="Arial" panose="020B0604020202020204" pitchFamily="34" charset="0"/>
                </a:rPr>
                <a:t>IR</a:t>
              </a:r>
            </a:p>
          </p:txBody>
        </p:sp>
      </p:grpSp>
      <p:sp>
        <p:nvSpPr>
          <p:cNvPr id="89" name="Rectangle 25">
            <a:extLst>
              <a:ext uri="{FF2B5EF4-FFF2-40B4-BE49-F238E27FC236}">
                <a16:creationId xmlns:a16="http://schemas.microsoft.com/office/drawing/2014/main" id="{D7CDDB28-D4E7-440A-882D-A1193D95E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79" y="5755455"/>
            <a:ext cx="1581446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no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i="0" dirty="0" err="1">
                <a:latin typeface="Arial" panose="020B0604020202020204" pitchFamily="34" charset="0"/>
              </a:rPr>
              <a:t>OpCodes</a:t>
            </a:r>
            <a:r>
              <a:rPr lang="pt-BR" altLang="en-US" sz="1800" i="0" dirty="0">
                <a:latin typeface="Arial" panose="020B0604020202020204" pitchFamily="34" charset="0"/>
              </a:rPr>
              <a:t> das Instruções</a:t>
            </a:r>
          </a:p>
        </p:txBody>
      </p:sp>
      <p:sp>
        <p:nvSpPr>
          <p:cNvPr id="95" name="Rectangle 2">
            <a:extLst>
              <a:ext uri="{FF2B5EF4-FFF2-40B4-BE49-F238E27FC236}">
                <a16:creationId xmlns:a16="http://schemas.microsoft.com/office/drawing/2014/main" id="{EC966584-F747-4B3B-88BA-E70D23AC59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2951" y="93663"/>
            <a:ext cx="11446933" cy="1307192"/>
          </a:xfrm>
          <a:noFill/>
        </p:spPr>
        <p:txBody>
          <a:bodyPr/>
          <a:lstStyle/>
          <a:p>
            <a:r>
              <a:rPr lang="pt-BR" sz="2800" dirty="0">
                <a:solidFill>
                  <a:schemeClr val="tx1"/>
                </a:solidFill>
              </a:rPr>
              <a:t>Execução </a:t>
            </a:r>
            <a:br>
              <a:rPr lang="pt-BR" sz="2800" dirty="0">
                <a:solidFill>
                  <a:schemeClr val="tx1"/>
                </a:solidFill>
              </a:rPr>
            </a:br>
            <a:r>
              <a:rPr lang="pt-BR" altLang="en-US" sz="4400" dirty="0"/>
              <a:t>CPU executando um programa</a:t>
            </a:r>
            <a:endParaRPr lang="pt-B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91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91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1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1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1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1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9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1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1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72" grpId="0" animBg="1"/>
      <p:bldP spid="91227" grpId="0" autoUpdateAnimBg="0"/>
      <p:bldP spid="9122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84F97E3-7DA3-427C-808A-C64E8B269B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2951" y="93663"/>
            <a:ext cx="11446933" cy="1307192"/>
          </a:xfrm>
          <a:noFill/>
        </p:spPr>
        <p:txBody>
          <a:bodyPr/>
          <a:lstStyle/>
          <a:p>
            <a:r>
              <a:rPr lang="pt-BR" sz="2800" dirty="0">
                <a:solidFill>
                  <a:schemeClr val="tx1"/>
                </a:solidFill>
              </a:rPr>
              <a:t>Execução </a:t>
            </a:r>
            <a:br>
              <a:rPr lang="pt-BR" sz="2800" dirty="0">
                <a:solidFill>
                  <a:schemeClr val="tx1"/>
                </a:solidFill>
              </a:rPr>
            </a:br>
            <a:r>
              <a:rPr lang="pt-BR" altLang="en-US" sz="4400" dirty="0"/>
              <a:t>CPU executando um programa</a:t>
            </a:r>
            <a:endParaRPr lang="pt-BR" altLang="en-US" dirty="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F37DF394-D0F5-4390-BE93-6DFA990A6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5071" y="1915980"/>
            <a:ext cx="2377254" cy="462307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>
                <a:solidFill>
                  <a:srgbClr val="A50021"/>
                </a:solidFill>
                <a:latin typeface="Arial" panose="020B0604020202020204" pitchFamily="34" charset="0"/>
              </a:rPr>
              <a:t>Busca instrução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581100B3-76DC-476B-B895-560802CDF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8597" y="4448043"/>
            <a:ext cx="2871788" cy="462307"/>
          </a:xfrm>
          <a:prstGeom prst="rect">
            <a:avLst/>
          </a:prstGeom>
          <a:solidFill>
            <a:srgbClr val="00FFCC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>
                <a:solidFill>
                  <a:srgbClr val="009999"/>
                </a:solidFill>
                <a:latin typeface="Arial" panose="020B0604020202020204" pitchFamily="34" charset="0"/>
              </a:rPr>
              <a:t>Executa instrução</a:t>
            </a:r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8BEAE62F-9165-41D6-BC9E-CE996C704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8622" y="3647943"/>
            <a:ext cx="2430153" cy="462307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>
                <a:solidFill>
                  <a:srgbClr val="FF6C01"/>
                </a:solidFill>
                <a:latin typeface="Arial" panose="020B0604020202020204" pitchFamily="34" charset="0"/>
              </a:rPr>
              <a:t>Busca operando</a:t>
            </a: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2AAFB3E9-653A-4502-9C0E-D066805C8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911" y="2790693"/>
            <a:ext cx="3203575" cy="462307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>
                <a:latin typeface="Arial" panose="020B0604020202020204" pitchFamily="34" charset="0"/>
              </a:rPr>
              <a:t>Decodifica instrução</a:t>
            </a:r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933CDAA1-53D8-492C-9B65-DDC0C9546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0961" y="5278305"/>
            <a:ext cx="3165475" cy="462307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>
                <a:solidFill>
                  <a:srgbClr val="FF5400"/>
                </a:solidFill>
                <a:latin typeface="Arial" panose="020B0604020202020204" pitchFamily="34" charset="0"/>
              </a:rPr>
              <a:t>Armazena resultado</a:t>
            </a:r>
          </a:p>
        </p:txBody>
      </p:sp>
      <p:sp>
        <p:nvSpPr>
          <p:cNvPr id="26632" name="Line 8">
            <a:extLst>
              <a:ext uri="{FF2B5EF4-FFF2-40B4-BE49-F238E27FC236}">
                <a16:creationId xmlns:a16="http://schemas.microsoft.com/office/drawing/2014/main" id="{E9961A9D-089E-4898-A878-63CA545D012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23697" y="2411280"/>
            <a:ext cx="0" cy="373063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633" name="Line 9">
            <a:extLst>
              <a:ext uri="{FF2B5EF4-FFF2-40B4-BE49-F238E27FC236}">
                <a16:creationId xmlns:a16="http://schemas.microsoft.com/office/drawing/2014/main" id="{B80906D5-755D-4AD1-9447-AE388E0D872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23697" y="3270117"/>
            <a:ext cx="0" cy="3730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634" name="Line 10">
            <a:extLst>
              <a:ext uri="{FF2B5EF4-FFF2-40B4-BE49-F238E27FC236}">
                <a16:creationId xmlns:a16="http://schemas.microsoft.com/office/drawing/2014/main" id="{8635BDED-300A-4942-BC85-552B0EC6697B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23697" y="4121017"/>
            <a:ext cx="0" cy="3730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635" name="Line 11">
            <a:extLst>
              <a:ext uri="{FF2B5EF4-FFF2-40B4-BE49-F238E27FC236}">
                <a16:creationId xmlns:a16="http://schemas.microsoft.com/office/drawing/2014/main" id="{23A0970C-71E7-40AF-928A-99CD52DEDA1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23697" y="4943342"/>
            <a:ext cx="0" cy="3730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636" name="Line 12">
            <a:extLst>
              <a:ext uri="{FF2B5EF4-FFF2-40B4-BE49-F238E27FC236}">
                <a16:creationId xmlns:a16="http://schemas.microsoft.com/office/drawing/2014/main" id="{9CA51A90-DC55-473F-AF9F-0E227A47090B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23697" y="5794242"/>
            <a:ext cx="0" cy="3730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638" name="Line 14">
            <a:extLst>
              <a:ext uri="{FF2B5EF4-FFF2-40B4-BE49-F238E27FC236}">
                <a16:creationId xmlns:a16="http://schemas.microsoft.com/office/drawing/2014/main" id="{C38AAB3D-1378-4F81-8954-C101FFC637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47949" y="1617530"/>
            <a:ext cx="0" cy="4500563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70FCCBE8-CC14-411A-94B6-56E7D7BB113B}"/>
              </a:ext>
            </a:extLst>
          </p:cNvPr>
          <p:cNvGrpSpPr/>
          <p:nvPr/>
        </p:nvGrpSpPr>
        <p:grpSpPr>
          <a:xfrm>
            <a:off x="6849536" y="1587367"/>
            <a:ext cx="3203574" cy="4545012"/>
            <a:chOff x="6459791" y="1677308"/>
            <a:chExt cx="2522538" cy="4545012"/>
          </a:xfrm>
        </p:grpSpPr>
        <p:sp>
          <p:nvSpPr>
            <p:cNvPr id="26637" name="Line 13">
              <a:extLst>
                <a:ext uri="{FF2B5EF4-FFF2-40B4-BE49-F238E27FC236}">
                  <a16:creationId xmlns:a16="http://schemas.microsoft.com/office/drawing/2014/main" id="{A994EC1A-1828-4C9C-B50E-8AF3A21BBA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59791" y="6222320"/>
              <a:ext cx="2508250" cy="0"/>
            </a:xfrm>
            <a:prstGeom prst="line">
              <a:avLst/>
            </a:prstGeom>
            <a:noFill/>
            <a:ln w="508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6639" name="Line 15">
              <a:extLst>
                <a:ext uri="{FF2B5EF4-FFF2-40B4-BE49-F238E27FC236}">
                  <a16:creationId xmlns:a16="http://schemas.microsoft.com/office/drawing/2014/main" id="{CD31C432-8FD3-415E-9E33-574646D3CF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59791" y="1677308"/>
              <a:ext cx="2522538" cy="12700"/>
            </a:xfrm>
            <a:prstGeom prst="line">
              <a:avLst/>
            </a:prstGeom>
            <a:noFill/>
            <a:ln w="508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6640" name="Line 16">
            <a:extLst>
              <a:ext uri="{FF2B5EF4-FFF2-40B4-BE49-F238E27FC236}">
                <a16:creationId xmlns:a16="http://schemas.microsoft.com/office/drawing/2014/main" id="{C4DBA372-7753-43AE-977E-775AAE8C465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23697" y="1603242"/>
            <a:ext cx="0" cy="27305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641" name="Rectangle 17">
            <a:extLst>
              <a:ext uri="{FF2B5EF4-FFF2-40B4-BE49-F238E27FC236}">
                <a16:creationId xmlns:a16="http://schemas.microsoft.com/office/drawing/2014/main" id="{70919E1C-1CCB-47C7-B3C8-A969884BE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7949" y="3613018"/>
            <a:ext cx="2222500" cy="462307"/>
          </a:xfrm>
          <a:prstGeom prst="rect">
            <a:avLst/>
          </a:prstGeom>
          <a:solidFill>
            <a:srgbClr val="DDDDDD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>
                <a:solidFill>
                  <a:schemeClr val="bg2"/>
                </a:solidFill>
                <a:latin typeface="Arial" panose="020B0604020202020204" pitchFamily="34" charset="0"/>
              </a:rPr>
              <a:t>Incrementa PC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969792F6-62CC-4602-A07A-3E921B4701AC}"/>
              </a:ext>
            </a:extLst>
          </p:cNvPr>
          <p:cNvSpPr txBox="1"/>
          <p:nvPr/>
        </p:nvSpPr>
        <p:spPr>
          <a:xfrm>
            <a:off x="745515" y="1781868"/>
            <a:ext cx="4887357" cy="450056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i="0" dirty="0">
                <a:solidFill>
                  <a:srgbClr val="00007F"/>
                </a:solidFill>
              </a:rPr>
              <a:t>Cada vez que uma instrução é executada, o PC (Contador de Programa) é incrementado para apontar para a próxima instrução.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i="0" dirty="0">
                <a:solidFill>
                  <a:srgbClr val="00007F"/>
                </a:solidFill>
              </a:rPr>
              <a:t>A CPU busca a instrução na Memória Principal.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i="0" dirty="0">
                <a:solidFill>
                  <a:srgbClr val="00007F"/>
                </a:solidFill>
              </a:rPr>
              <a:t>Decodifica a instrução, ou seja, identifica o que deve ser feito.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i="0" dirty="0">
                <a:solidFill>
                  <a:srgbClr val="00007F"/>
                </a:solidFill>
              </a:rPr>
              <a:t>Se necessário, busca operandos nos registradores ou na Memória Principal.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i="0" dirty="0">
                <a:solidFill>
                  <a:srgbClr val="00007F"/>
                </a:solidFill>
              </a:rPr>
              <a:t>Executa a instrução (pode ser uma operação aritmética ou lógica, uma modificação do valor do PC, etc.)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i="0" dirty="0">
                <a:solidFill>
                  <a:srgbClr val="00007F"/>
                </a:solidFill>
              </a:rPr>
              <a:t>Escreve o resultado nos registradores ou na Memória Principal.</a:t>
            </a:r>
          </a:p>
        </p:txBody>
      </p:sp>
    </p:spTree>
    <p:extLst>
      <p:ext uri="{BB962C8B-B14F-4D97-AF65-F5344CB8AC3E}">
        <p14:creationId xmlns:p14="http://schemas.microsoft.com/office/powerpoint/2010/main" val="96102760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>
            <a:extLst>
              <a:ext uri="{FF2B5EF4-FFF2-40B4-BE49-F238E27FC236}">
                <a16:creationId xmlns:a16="http://schemas.microsoft.com/office/drawing/2014/main" id="{0DE36D12-1F1E-48D7-ABF5-F9364F698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0" y="2286000"/>
            <a:ext cx="1962150" cy="2819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4820" name="Line 4">
            <a:extLst>
              <a:ext uri="{FF2B5EF4-FFF2-40B4-BE49-F238E27FC236}">
                <a16:creationId xmlns:a16="http://schemas.microsoft.com/office/drawing/2014/main" id="{7CB3465A-88E2-44E0-8793-3511BC1C7F5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6838" y="268605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4821" name="Line 5">
            <a:extLst>
              <a:ext uri="{FF2B5EF4-FFF2-40B4-BE49-F238E27FC236}">
                <a16:creationId xmlns:a16="http://schemas.microsoft.com/office/drawing/2014/main" id="{6C7677F2-5004-4222-BC2E-8AA7543C14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314325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4822" name="Line 6">
            <a:extLst>
              <a:ext uri="{FF2B5EF4-FFF2-40B4-BE49-F238E27FC236}">
                <a16:creationId xmlns:a16="http://schemas.microsoft.com/office/drawing/2014/main" id="{EA965520-D200-4BBD-80DC-DCD4BD3761B7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354330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4823" name="Line 7">
            <a:extLst>
              <a:ext uri="{FF2B5EF4-FFF2-40B4-BE49-F238E27FC236}">
                <a16:creationId xmlns:a16="http://schemas.microsoft.com/office/drawing/2014/main" id="{CA3AAE3B-4F74-4B41-9490-2A167D9C2B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421005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4824" name="Line 8">
            <a:extLst>
              <a:ext uri="{FF2B5EF4-FFF2-40B4-BE49-F238E27FC236}">
                <a16:creationId xmlns:a16="http://schemas.microsoft.com/office/drawing/2014/main" id="{94ABC0D3-AD68-45DD-9E7F-3E6EA89B2C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461010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4825" name="Rectangle 10">
            <a:extLst>
              <a:ext uri="{FF2B5EF4-FFF2-40B4-BE49-F238E27FC236}">
                <a16:creationId xmlns:a16="http://schemas.microsoft.com/office/drawing/2014/main" id="{B10B20EA-1BA6-455A-B943-149DF5BD2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150" y="3411538"/>
            <a:ext cx="1314450" cy="3619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4826" name="Rectangle 11">
            <a:extLst>
              <a:ext uri="{FF2B5EF4-FFF2-40B4-BE49-F238E27FC236}">
                <a16:creationId xmlns:a16="http://schemas.microsoft.com/office/drawing/2014/main" id="{A72F1A6B-7CCD-4AD7-B2CF-0BD15E4B1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150" y="4410075"/>
            <a:ext cx="1314450" cy="3619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4827" name="Rectangle 12">
            <a:extLst>
              <a:ext uri="{FF2B5EF4-FFF2-40B4-BE49-F238E27FC236}">
                <a16:creationId xmlns:a16="http://schemas.microsoft.com/office/drawing/2014/main" id="{A4193D31-088B-4AAA-AE84-4CBAC94B6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4463" y="2230439"/>
            <a:ext cx="112691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1 9 4 0</a:t>
            </a:r>
          </a:p>
        </p:txBody>
      </p:sp>
      <p:sp>
        <p:nvSpPr>
          <p:cNvPr id="34828" name="Rectangle 13">
            <a:extLst>
              <a:ext uri="{FF2B5EF4-FFF2-40B4-BE49-F238E27FC236}">
                <a16:creationId xmlns:a16="http://schemas.microsoft.com/office/drawing/2014/main" id="{45A66DDC-CCE3-4CF8-9AD3-DDE4636FD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3513" y="2687639"/>
            <a:ext cx="112691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5 9 4 1</a:t>
            </a:r>
          </a:p>
        </p:txBody>
      </p:sp>
      <p:sp>
        <p:nvSpPr>
          <p:cNvPr id="34829" name="Rectangle 14">
            <a:extLst>
              <a:ext uri="{FF2B5EF4-FFF2-40B4-BE49-F238E27FC236}">
                <a16:creationId xmlns:a16="http://schemas.microsoft.com/office/drawing/2014/main" id="{3C1AEAE9-0E21-4296-943E-6E50B6827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3513" y="3087689"/>
            <a:ext cx="112691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2 9 4 1</a:t>
            </a:r>
          </a:p>
        </p:txBody>
      </p:sp>
      <p:sp>
        <p:nvSpPr>
          <p:cNvPr id="34830" name="Rectangle 15">
            <a:extLst>
              <a:ext uri="{FF2B5EF4-FFF2-40B4-BE49-F238E27FC236}">
                <a16:creationId xmlns:a16="http://schemas.microsoft.com/office/drawing/2014/main" id="{B6A2A807-BA7C-4B3B-904E-5A7AC96EB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5413" y="4154489"/>
            <a:ext cx="112691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0 0 0 3</a:t>
            </a:r>
          </a:p>
        </p:txBody>
      </p:sp>
      <p:sp>
        <p:nvSpPr>
          <p:cNvPr id="34831" name="Rectangle 16">
            <a:extLst>
              <a:ext uri="{FF2B5EF4-FFF2-40B4-BE49-F238E27FC236}">
                <a16:creationId xmlns:a16="http://schemas.microsoft.com/office/drawing/2014/main" id="{7AFA1B6E-5B7D-4EEE-BF1C-D2AEF1D13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1190" y="4592639"/>
            <a:ext cx="121187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0 0  0 2</a:t>
            </a:r>
          </a:p>
        </p:txBody>
      </p:sp>
      <p:sp>
        <p:nvSpPr>
          <p:cNvPr id="34832" name="Rectangle 18">
            <a:extLst>
              <a:ext uri="{FF2B5EF4-FFF2-40B4-BE49-F238E27FC236}">
                <a16:creationId xmlns:a16="http://schemas.microsoft.com/office/drawing/2014/main" id="{DE179EE6-8BCC-4C89-8A94-D1639B80F4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3363" y="3336926"/>
            <a:ext cx="112691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2 9 4 1</a:t>
            </a:r>
          </a:p>
        </p:txBody>
      </p:sp>
      <p:sp>
        <p:nvSpPr>
          <p:cNvPr id="34833" name="Rectangle 19">
            <a:extLst>
              <a:ext uri="{FF2B5EF4-FFF2-40B4-BE49-F238E27FC236}">
                <a16:creationId xmlns:a16="http://schemas.microsoft.com/office/drawing/2014/main" id="{BC796835-8BCF-48E4-AF0F-6AD7497AE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7503" y="2316163"/>
            <a:ext cx="8255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3 0 0</a:t>
            </a:r>
          </a:p>
        </p:txBody>
      </p:sp>
      <p:sp>
        <p:nvSpPr>
          <p:cNvPr id="34834" name="Rectangle 20">
            <a:extLst>
              <a:ext uri="{FF2B5EF4-FFF2-40B4-BE49-F238E27FC236}">
                <a16:creationId xmlns:a16="http://schemas.microsoft.com/office/drawing/2014/main" id="{0792800F-69C2-431F-864F-E9D6D4AEA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603" y="4659313"/>
            <a:ext cx="8255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9 4 1</a:t>
            </a:r>
          </a:p>
        </p:txBody>
      </p:sp>
      <p:sp>
        <p:nvSpPr>
          <p:cNvPr id="34835" name="Rectangle 21">
            <a:extLst>
              <a:ext uri="{FF2B5EF4-FFF2-40B4-BE49-F238E27FC236}">
                <a16:creationId xmlns:a16="http://schemas.microsoft.com/office/drawing/2014/main" id="{A8E7B217-5248-4BD6-B8C7-2C9CAA622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53" y="4202113"/>
            <a:ext cx="8255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9 4 0</a:t>
            </a:r>
          </a:p>
        </p:txBody>
      </p:sp>
      <p:sp>
        <p:nvSpPr>
          <p:cNvPr id="34836" name="Rectangle 22">
            <a:extLst>
              <a:ext uri="{FF2B5EF4-FFF2-40B4-BE49-F238E27FC236}">
                <a16:creationId xmlns:a16="http://schemas.microsoft.com/office/drawing/2014/main" id="{4A0AEACC-0803-4839-B9CF-4F6836132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53" y="3135313"/>
            <a:ext cx="8255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3 0 2</a:t>
            </a:r>
          </a:p>
        </p:txBody>
      </p:sp>
      <p:sp>
        <p:nvSpPr>
          <p:cNvPr id="34837" name="Rectangle 23">
            <a:extLst>
              <a:ext uri="{FF2B5EF4-FFF2-40B4-BE49-F238E27FC236}">
                <a16:creationId xmlns:a16="http://schemas.microsoft.com/office/drawing/2014/main" id="{80701337-7A5E-431E-BC6E-B2C9B19E1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53" y="2678113"/>
            <a:ext cx="8255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3 0 1</a:t>
            </a:r>
          </a:p>
        </p:txBody>
      </p:sp>
      <p:sp>
        <p:nvSpPr>
          <p:cNvPr id="34838" name="Rectangle 25">
            <a:extLst>
              <a:ext uri="{FF2B5EF4-FFF2-40B4-BE49-F238E27FC236}">
                <a16:creationId xmlns:a16="http://schemas.microsoft.com/office/drawing/2014/main" id="{ED86C0C4-7134-4C45-B1F1-D67131596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0854" y="4373564"/>
            <a:ext cx="631583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latin typeface="Arial" panose="020B0604020202020204" pitchFamily="34" charset="0"/>
              </a:rPr>
              <a:t>AC</a:t>
            </a:r>
          </a:p>
        </p:txBody>
      </p:sp>
      <p:sp>
        <p:nvSpPr>
          <p:cNvPr id="34839" name="Rectangle 26">
            <a:extLst>
              <a:ext uri="{FF2B5EF4-FFF2-40B4-BE49-F238E27FC236}">
                <a16:creationId xmlns:a16="http://schemas.microsoft.com/office/drawing/2014/main" id="{697172C6-1F93-4B35-AB47-4B7ADEB0A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0577" y="3355976"/>
            <a:ext cx="493725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latin typeface="Arial" panose="020B0604020202020204" pitchFamily="34" charset="0"/>
              </a:rPr>
              <a:t>IR</a:t>
            </a:r>
          </a:p>
        </p:txBody>
      </p:sp>
      <p:sp>
        <p:nvSpPr>
          <p:cNvPr id="34840" name="Rectangle 27">
            <a:extLst>
              <a:ext uri="{FF2B5EF4-FFF2-40B4-BE49-F238E27FC236}">
                <a16:creationId xmlns:a16="http://schemas.microsoft.com/office/drawing/2014/main" id="{B02796C5-93EE-427C-BF77-43952755E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5938" y="1477964"/>
            <a:ext cx="3436838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rgbClr val="5C0000"/>
                </a:solidFill>
                <a:latin typeface="Arial" panose="020B0604020202020204" pitchFamily="34" charset="0"/>
              </a:rPr>
              <a:t>Registradores da CPU</a:t>
            </a:r>
          </a:p>
        </p:txBody>
      </p:sp>
      <p:sp>
        <p:nvSpPr>
          <p:cNvPr id="34841" name="Rectangle 28">
            <a:extLst>
              <a:ext uri="{FF2B5EF4-FFF2-40B4-BE49-F238E27FC236}">
                <a16:creationId xmlns:a16="http://schemas.microsoft.com/office/drawing/2014/main" id="{E837DBAA-3AC4-4D2E-8B8F-7D2AC9C41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3816" y="1497014"/>
            <a:ext cx="145232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rgbClr val="5C0000"/>
                </a:solidFill>
                <a:latin typeface="Arial" panose="020B0604020202020204" pitchFamily="34" charset="0"/>
              </a:rPr>
              <a:t>Memória</a:t>
            </a:r>
          </a:p>
        </p:txBody>
      </p:sp>
      <p:sp>
        <p:nvSpPr>
          <p:cNvPr id="34842" name="Rectangle 29">
            <a:extLst>
              <a:ext uri="{FF2B5EF4-FFF2-40B4-BE49-F238E27FC236}">
                <a16:creationId xmlns:a16="http://schemas.microsoft.com/office/drawing/2014/main" id="{0BE0D9F1-DFE1-49B0-BABD-E5756FD48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7388" y="3597275"/>
            <a:ext cx="527388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b="1">
                <a:solidFill>
                  <a:schemeClr val="bg2"/>
                </a:solidFill>
                <a:latin typeface="Arial" panose="020B0604020202020204" pitchFamily="34" charset="0"/>
              </a:rPr>
              <a:t>...</a:t>
            </a:r>
          </a:p>
        </p:txBody>
      </p:sp>
      <p:sp>
        <p:nvSpPr>
          <p:cNvPr id="34843" name="Rectangle 30">
            <a:extLst>
              <a:ext uri="{FF2B5EF4-FFF2-40B4-BE49-F238E27FC236}">
                <a16:creationId xmlns:a16="http://schemas.microsoft.com/office/drawing/2014/main" id="{A0ED0F04-0FA3-4A72-A238-D3F2040BD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1522" y="4373564"/>
            <a:ext cx="121187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 0 0 0 5</a:t>
            </a:r>
          </a:p>
        </p:txBody>
      </p:sp>
      <p:sp>
        <p:nvSpPr>
          <p:cNvPr id="92192" name="Line 32">
            <a:extLst>
              <a:ext uri="{FF2B5EF4-FFF2-40B4-BE49-F238E27FC236}">
                <a16:creationId xmlns:a16="http://schemas.microsoft.com/office/drawing/2014/main" id="{C3AD54DD-6947-420E-BFD8-F1798CDF2D4E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5188" y="3278188"/>
            <a:ext cx="912812" cy="3794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grpSp>
        <p:nvGrpSpPr>
          <p:cNvPr id="34845" name="Group 68">
            <a:extLst>
              <a:ext uri="{FF2B5EF4-FFF2-40B4-BE49-F238E27FC236}">
                <a16:creationId xmlns:a16="http://schemas.microsoft.com/office/drawing/2014/main" id="{88BEAEA7-1861-4293-AD52-31FADC52A2EC}"/>
              </a:ext>
            </a:extLst>
          </p:cNvPr>
          <p:cNvGrpSpPr>
            <a:grpSpLocks/>
          </p:cNvGrpSpPr>
          <p:nvPr/>
        </p:nvGrpSpPr>
        <p:grpSpPr bwMode="auto">
          <a:xfrm>
            <a:off x="2797175" y="5561016"/>
            <a:ext cx="3594100" cy="1109663"/>
            <a:chOff x="802" y="3384"/>
            <a:chExt cx="2264" cy="699"/>
          </a:xfrm>
        </p:grpSpPr>
        <p:sp>
          <p:nvSpPr>
            <p:cNvPr id="34857" name="Rectangle 69">
              <a:extLst>
                <a:ext uri="{FF2B5EF4-FFF2-40B4-BE49-F238E27FC236}">
                  <a16:creationId xmlns:a16="http://schemas.microsoft.com/office/drawing/2014/main" id="{3926A006-CA43-446B-A37C-7A22791252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3397"/>
              <a:ext cx="38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0001</a:t>
              </a:r>
              <a:endParaRPr lang="pt-BR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58" name="Rectangle 70">
              <a:extLst>
                <a:ext uri="{FF2B5EF4-FFF2-40B4-BE49-F238E27FC236}">
                  <a16:creationId xmlns:a16="http://schemas.microsoft.com/office/drawing/2014/main" id="{CB1D83E4-6F02-454A-BEED-FEC8434B7F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5" y="3397"/>
              <a:ext cx="101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AC </a:t>
              </a:r>
              <a:r>
                <a:rPr lang="pt-BR" altLang="en-US" sz="2400" i="0">
                  <a:solidFill>
                    <a:srgbClr val="000000"/>
                  </a:solidFill>
                  <a:sym typeface="Symbol" panose="05050102010706020507" pitchFamily="18" charset="2"/>
                </a:rPr>
                <a:t></a:t>
              </a:r>
              <a:r>
                <a:rPr lang="pt-BR" altLang="en-US" sz="2400" i="0">
                  <a:solidFill>
                    <a:srgbClr val="000000"/>
                  </a:solidFill>
                </a:rPr>
                <a:t> Mem.</a:t>
              </a:r>
              <a:endParaRPr lang="pt-BR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59" name="Rectangle 71">
              <a:extLst>
                <a:ext uri="{FF2B5EF4-FFF2-40B4-BE49-F238E27FC236}">
                  <a16:creationId xmlns:a16="http://schemas.microsoft.com/office/drawing/2014/main" id="{2DBBB516-9838-448C-AD21-B7FD42D5D0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384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60" name="Rectangle 72">
              <a:extLst>
                <a:ext uri="{FF2B5EF4-FFF2-40B4-BE49-F238E27FC236}">
                  <a16:creationId xmlns:a16="http://schemas.microsoft.com/office/drawing/2014/main" id="{F6207103-4DE2-4164-9332-EFD6BCB62F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384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61" name="Rectangle 73">
              <a:extLst>
                <a:ext uri="{FF2B5EF4-FFF2-40B4-BE49-F238E27FC236}">
                  <a16:creationId xmlns:a16="http://schemas.microsoft.com/office/drawing/2014/main" id="{91BD6B76-37AE-4125-B820-A7EF2CF849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" y="3384"/>
              <a:ext cx="5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62" name="Rectangle 74">
              <a:extLst>
                <a:ext uri="{FF2B5EF4-FFF2-40B4-BE49-F238E27FC236}">
                  <a16:creationId xmlns:a16="http://schemas.microsoft.com/office/drawing/2014/main" id="{EE152388-FFB0-49AE-AA7C-32094A125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384"/>
              <a:ext cx="1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63" name="Rectangle 75">
              <a:extLst>
                <a:ext uri="{FF2B5EF4-FFF2-40B4-BE49-F238E27FC236}">
                  <a16:creationId xmlns:a16="http://schemas.microsoft.com/office/drawing/2014/main" id="{FC6644C0-A896-4C0C-BEC2-3661A5E9F5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" y="3384"/>
              <a:ext cx="1674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64" name="Rectangle 76">
              <a:extLst>
                <a:ext uri="{FF2B5EF4-FFF2-40B4-BE49-F238E27FC236}">
                  <a16:creationId xmlns:a16="http://schemas.microsoft.com/office/drawing/2014/main" id="{424BF912-72B7-4815-88CC-101F0ED5A6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384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65" name="Rectangle 77">
              <a:extLst>
                <a:ext uri="{FF2B5EF4-FFF2-40B4-BE49-F238E27FC236}">
                  <a16:creationId xmlns:a16="http://schemas.microsoft.com/office/drawing/2014/main" id="{15444F5F-58FD-4CD0-8CCE-ED7A442173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384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66" name="Rectangle 78">
              <a:extLst>
                <a:ext uri="{FF2B5EF4-FFF2-40B4-BE49-F238E27FC236}">
                  <a16:creationId xmlns:a16="http://schemas.microsoft.com/office/drawing/2014/main" id="{A1A859B8-1A63-43DF-93E3-741E17CB81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395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67" name="Rectangle 79">
              <a:extLst>
                <a:ext uri="{FF2B5EF4-FFF2-40B4-BE49-F238E27FC236}">
                  <a16:creationId xmlns:a16="http://schemas.microsoft.com/office/drawing/2014/main" id="{C9C888C4-6476-423D-9229-F87671AE35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395"/>
              <a:ext cx="6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68" name="Rectangle 80">
              <a:extLst>
                <a:ext uri="{FF2B5EF4-FFF2-40B4-BE49-F238E27FC236}">
                  <a16:creationId xmlns:a16="http://schemas.microsoft.com/office/drawing/2014/main" id="{7F4C918E-386C-4286-B934-A6F78F5E89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395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69" name="Rectangle 81">
              <a:extLst>
                <a:ext uri="{FF2B5EF4-FFF2-40B4-BE49-F238E27FC236}">
                  <a16:creationId xmlns:a16="http://schemas.microsoft.com/office/drawing/2014/main" id="{377339C4-DCAF-49ED-8D32-023A90B0CD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3625"/>
              <a:ext cx="38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0010</a:t>
              </a:r>
              <a:endParaRPr lang="pt-BR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70" name="Rectangle 82">
              <a:extLst>
                <a:ext uri="{FF2B5EF4-FFF2-40B4-BE49-F238E27FC236}">
                  <a16:creationId xmlns:a16="http://schemas.microsoft.com/office/drawing/2014/main" id="{A0B60902-A7E2-4931-9362-EE00A275D5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5" y="3625"/>
              <a:ext cx="100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Mem. </a:t>
              </a:r>
              <a:r>
                <a:rPr lang="pt-BR" altLang="en-US" sz="2400" i="0">
                  <a:solidFill>
                    <a:srgbClr val="000000"/>
                  </a:solidFill>
                  <a:sym typeface="Symbol" panose="05050102010706020507" pitchFamily="18" charset="2"/>
                </a:rPr>
                <a:t></a:t>
              </a:r>
              <a:r>
                <a:rPr lang="pt-BR" altLang="en-US" sz="2400" i="0">
                  <a:solidFill>
                    <a:srgbClr val="000000"/>
                  </a:solidFill>
                </a:rPr>
                <a:t> AC</a:t>
              </a:r>
            </a:p>
          </p:txBody>
        </p:sp>
        <p:sp>
          <p:nvSpPr>
            <p:cNvPr id="34871" name="Rectangle 83">
              <a:extLst>
                <a:ext uri="{FF2B5EF4-FFF2-40B4-BE49-F238E27FC236}">
                  <a16:creationId xmlns:a16="http://schemas.microsoft.com/office/drawing/2014/main" id="{2E759A96-C8AA-40FA-8635-8E5EA345F9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612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72" name="Rectangle 84">
              <a:extLst>
                <a:ext uri="{FF2B5EF4-FFF2-40B4-BE49-F238E27FC236}">
                  <a16:creationId xmlns:a16="http://schemas.microsoft.com/office/drawing/2014/main" id="{51844477-D211-497C-8978-584B233887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" y="3612"/>
              <a:ext cx="5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73" name="Rectangle 85">
              <a:extLst>
                <a:ext uri="{FF2B5EF4-FFF2-40B4-BE49-F238E27FC236}">
                  <a16:creationId xmlns:a16="http://schemas.microsoft.com/office/drawing/2014/main" id="{01F3683E-6390-42C3-A225-281DA627CF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612"/>
              <a:ext cx="1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74" name="Rectangle 86">
              <a:extLst>
                <a:ext uri="{FF2B5EF4-FFF2-40B4-BE49-F238E27FC236}">
                  <a16:creationId xmlns:a16="http://schemas.microsoft.com/office/drawing/2014/main" id="{9833706E-6A76-4AB0-B18E-F86F9871B3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" y="3612"/>
              <a:ext cx="1674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75" name="Rectangle 87">
              <a:extLst>
                <a:ext uri="{FF2B5EF4-FFF2-40B4-BE49-F238E27FC236}">
                  <a16:creationId xmlns:a16="http://schemas.microsoft.com/office/drawing/2014/main" id="{768EA288-E506-43C3-A6E4-E195A2B47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612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76" name="Rectangle 88">
              <a:extLst>
                <a:ext uri="{FF2B5EF4-FFF2-40B4-BE49-F238E27FC236}">
                  <a16:creationId xmlns:a16="http://schemas.microsoft.com/office/drawing/2014/main" id="{7FFC27A5-2E4E-4C04-BACF-F8510C681A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623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77" name="Rectangle 89">
              <a:extLst>
                <a:ext uri="{FF2B5EF4-FFF2-40B4-BE49-F238E27FC236}">
                  <a16:creationId xmlns:a16="http://schemas.microsoft.com/office/drawing/2014/main" id="{0925B9C8-D8A4-4658-B65E-ABD44BD1B1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623"/>
              <a:ext cx="6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78" name="Rectangle 90">
              <a:extLst>
                <a:ext uri="{FF2B5EF4-FFF2-40B4-BE49-F238E27FC236}">
                  <a16:creationId xmlns:a16="http://schemas.microsoft.com/office/drawing/2014/main" id="{2D4600FC-A9FE-4073-A4C4-70543B5103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623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79" name="Rectangle 91">
              <a:extLst>
                <a:ext uri="{FF2B5EF4-FFF2-40B4-BE49-F238E27FC236}">
                  <a16:creationId xmlns:a16="http://schemas.microsoft.com/office/drawing/2014/main" id="{5D627591-B33E-48B2-A925-736A97AA96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3850"/>
              <a:ext cx="38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0101</a:t>
              </a:r>
              <a:endParaRPr lang="pt-BR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80" name="Rectangle 92">
              <a:extLst>
                <a:ext uri="{FF2B5EF4-FFF2-40B4-BE49-F238E27FC236}">
                  <a16:creationId xmlns:a16="http://schemas.microsoft.com/office/drawing/2014/main" id="{74C0B139-3CCC-49CD-95F8-308519DF26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5" y="3850"/>
              <a:ext cx="152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AC </a:t>
              </a:r>
              <a:r>
                <a:rPr lang="pt-BR" altLang="en-US" sz="2400" i="0">
                  <a:solidFill>
                    <a:srgbClr val="000000"/>
                  </a:solidFill>
                  <a:sym typeface="Symbol" panose="05050102010706020507" pitchFamily="18" charset="2"/>
                </a:rPr>
                <a:t></a:t>
              </a:r>
              <a:r>
                <a:rPr lang="pt-BR" altLang="en-US" sz="2400" i="0">
                  <a:solidFill>
                    <a:srgbClr val="000000"/>
                  </a:solidFill>
                </a:rPr>
                <a:t> AC +  Mem.</a:t>
              </a:r>
            </a:p>
          </p:txBody>
        </p:sp>
        <p:sp>
          <p:nvSpPr>
            <p:cNvPr id="34881" name="Rectangle 93">
              <a:extLst>
                <a:ext uri="{FF2B5EF4-FFF2-40B4-BE49-F238E27FC236}">
                  <a16:creationId xmlns:a16="http://schemas.microsoft.com/office/drawing/2014/main" id="{151BEF69-B782-42AB-8CA2-11038F256A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848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82" name="Rectangle 94">
              <a:extLst>
                <a:ext uri="{FF2B5EF4-FFF2-40B4-BE49-F238E27FC236}">
                  <a16:creationId xmlns:a16="http://schemas.microsoft.com/office/drawing/2014/main" id="{42EFD7FC-10A0-471F-BF5F-6F820992DB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4065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83" name="Rectangle 95">
              <a:extLst>
                <a:ext uri="{FF2B5EF4-FFF2-40B4-BE49-F238E27FC236}">
                  <a16:creationId xmlns:a16="http://schemas.microsoft.com/office/drawing/2014/main" id="{15D8C7DD-1839-415C-B4F7-45E9EDBD20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4065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84" name="Rectangle 96">
              <a:extLst>
                <a:ext uri="{FF2B5EF4-FFF2-40B4-BE49-F238E27FC236}">
                  <a16:creationId xmlns:a16="http://schemas.microsoft.com/office/drawing/2014/main" id="{7BCFA6C9-ABD4-4F41-8C4D-321727C5A4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" y="4065"/>
              <a:ext cx="5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85" name="Rectangle 97">
              <a:extLst>
                <a:ext uri="{FF2B5EF4-FFF2-40B4-BE49-F238E27FC236}">
                  <a16:creationId xmlns:a16="http://schemas.microsoft.com/office/drawing/2014/main" id="{3F72CAB1-A968-4C0A-BA02-554DAD3091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848"/>
              <a:ext cx="6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86" name="Rectangle 98">
              <a:extLst>
                <a:ext uri="{FF2B5EF4-FFF2-40B4-BE49-F238E27FC236}">
                  <a16:creationId xmlns:a16="http://schemas.microsoft.com/office/drawing/2014/main" id="{86A81740-3D0E-49C1-8A2C-0C1FCE3B71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4065"/>
              <a:ext cx="1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87" name="Rectangle 99">
              <a:extLst>
                <a:ext uri="{FF2B5EF4-FFF2-40B4-BE49-F238E27FC236}">
                  <a16:creationId xmlns:a16="http://schemas.microsoft.com/office/drawing/2014/main" id="{5845B6C8-8888-4A86-A823-D88BF95EC5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" y="4065"/>
              <a:ext cx="1674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88" name="Rectangle 100">
              <a:extLst>
                <a:ext uri="{FF2B5EF4-FFF2-40B4-BE49-F238E27FC236}">
                  <a16:creationId xmlns:a16="http://schemas.microsoft.com/office/drawing/2014/main" id="{E8FE2D7C-68AA-495F-AFB2-D8D92601F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848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89" name="Rectangle 101">
              <a:extLst>
                <a:ext uri="{FF2B5EF4-FFF2-40B4-BE49-F238E27FC236}">
                  <a16:creationId xmlns:a16="http://schemas.microsoft.com/office/drawing/2014/main" id="{537A39F6-3F67-4E55-89F3-10EF8E7BF4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4065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90" name="Rectangle 102">
              <a:extLst>
                <a:ext uri="{FF2B5EF4-FFF2-40B4-BE49-F238E27FC236}">
                  <a16:creationId xmlns:a16="http://schemas.microsoft.com/office/drawing/2014/main" id="{36846466-B802-4468-9818-E487BDBB5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4065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</p:grpSp>
      <p:sp>
        <p:nvSpPr>
          <p:cNvPr id="92264" name="AutoShape 104">
            <a:extLst>
              <a:ext uri="{FF2B5EF4-FFF2-40B4-BE49-F238E27FC236}">
                <a16:creationId xmlns:a16="http://schemas.microsoft.com/office/drawing/2014/main" id="{88CDC276-DAF0-442E-9C08-604AAA8A5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5943600"/>
            <a:ext cx="311150" cy="381000"/>
          </a:xfrm>
          <a:prstGeom prst="leftArrow">
            <a:avLst>
              <a:gd name="adj1" fmla="val 50000"/>
              <a:gd name="adj2" fmla="val 24991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92265" name="Line 105">
            <a:extLst>
              <a:ext uri="{FF2B5EF4-FFF2-40B4-BE49-F238E27FC236}">
                <a16:creationId xmlns:a16="http://schemas.microsoft.com/office/drawing/2014/main" id="{4E3A8EA9-7FCE-4B82-A734-07A91A3BFD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86463" y="4594226"/>
            <a:ext cx="869950" cy="2968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2266" name="Rectangle 106">
            <a:extLst>
              <a:ext uri="{FF2B5EF4-FFF2-40B4-BE49-F238E27FC236}">
                <a16:creationId xmlns:a16="http://schemas.microsoft.com/office/drawing/2014/main" id="{2450803D-D2AA-4F1D-80B8-3AB8B9B06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4989" y="4643438"/>
            <a:ext cx="1201737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600" tIns="0" rIns="21600" bIns="0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0 0  0 5</a:t>
            </a:r>
          </a:p>
        </p:txBody>
      </p:sp>
      <p:sp>
        <p:nvSpPr>
          <p:cNvPr id="92267" name="Freeform 107">
            <a:extLst>
              <a:ext uri="{FF2B5EF4-FFF2-40B4-BE49-F238E27FC236}">
                <a16:creationId xmlns:a16="http://schemas.microsoft.com/office/drawing/2014/main" id="{B17C089F-699A-4267-9702-A5C6D2951AA1}"/>
              </a:ext>
            </a:extLst>
          </p:cNvPr>
          <p:cNvSpPr>
            <a:spLocks/>
          </p:cNvSpPr>
          <p:nvPr/>
        </p:nvSpPr>
        <p:spPr bwMode="auto">
          <a:xfrm>
            <a:off x="3011488" y="1971675"/>
            <a:ext cx="4583112" cy="1289050"/>
          </a:xfrm>
          <a:custGeom>
            <a:avLst/>
            <a:gdLst>
              <a:gd name="T0" fmla="*/ 2147483646 w 2887"/>
              <a:gd name="T1" fmla="*/ 2147483646 h 361"/>
              <a:gd name="T2" fmla="*/ 2147483646 w 2887"/>
              <a:gd name="T3" fmla="*/ 0 h 361"/>
              <a:gd name="T4" fmla="*/ 0 w 2887"/>
              <a:gd name="T5" fmla="*/ 2147483646 h 361"/>
              <a:gd name="T6" fmla="*/ 0 w 2887"/>
              <a:gd name="T7" fmla="*/ 2147483646 h 361"/>
              <a:gd name="T8" fmla="*/ 2147483646 w 2887"/>
              <a:gd name="T9" fmla="*/ 2147483646 h 3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87" h="361">
                <a:moveTo>
                  <a:pt x="2887" y="208"/>
                </a:moveTo>
                <a:lnTo>
                  <a:pt x="2887" y="0"/>
                </a:lnTo>
                <a:lnTo>
                  <a:pt x="0" y="14"/>
                </a:lnTo>
                <a:lnTo>
                  <a:pt x="0" y="361"/>
                </a:lnTo>
                <a:lnTo>
                  <a:pt x="76" y="361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850" name="Rectangle 9">
            <a:extLst>
              <a:ext uri="{FF2B5EF4-FFF2-40B4-BE49-F238E27FC236}">
                <a16:creationId xmlns:a16="http://schemas.microsoft.com/office/drawing/2014/main" id="{2092E4C6-392A-49AE-B9A3-12F91BA9CB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150" y="2305050"/>
            <a:ext cx="1314450" cy="3619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4851" name="Rectangle 17">
            <a:extLst>
              <a:ext uri="{FF2B5EF4-FFF2-40B4-BE49-F238E27FC236}">
                <a16:creationId xmlns:a16="http://schemas.microsoft.com/office/drawing/2014/main" id="{217E5B48-2156-4997-AA50-623B53732C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0230" y="2268539"/>
            <a:ext cx="95539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 3 0 </a:t>
            </a:r>
            <a:r>
              <a:rPr lang="pt-PT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1</a:t>
            </a:r>
            <a:endParaRPr lang="pt-BR" altLang="en-US" sz="2400" b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34852" name="Rectangle 24">
            <a:extLst>
              <a:ext uri="{FF2B5EF4-FFF2-40B4-BE49-F238E27FC236}">
                <a16:creationId xmlns:a16="http://schemas.microsoft.com/office/drawing/2014/main" id="{93710AFC-35AE-4229-8D02-09DF192B9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7770" y="2268539"/>
            <a:ext cx="6139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latin typeface="Arial" panose="020B0604020202020204" pitchFamily="34" charset="0"/>
              </a:rPr>
              <a:t>PC</a:t>
            </a:r>
          </a:p>
        </p:txBody>
      </p:sp>
      <p:grpSp>
        <p:nvGrpSpPr>
          <p:cNvPr id="92268" name="Group 108">
            <a:extLst>
              <a:ext uri="{FF2B5EF4-FFF2-40B4-BE49-F238E27FC236}">
                <a16:creationId xmlns:a16="http://schemas.microsoft.com/office/drawing/2014/main" id="{9577B5DC-A67E-4DEF-BAAE-8C1D4A1BB99F}"/>
              </a:ext>
            </a:extLst>
          </p:cNvPr>
          <p:cNvGrpSpPr>
            <a:grpSpLocks/>
          </p:cNvGrpSpPr>
          <p:nvPr/>
        </p:nvGrpSpPr>
        <p:grpSpPr bwMode="auto">
          <a:xfrm>
            <a:off x="6907214" y="2260603"/>
            <a:ext cx="2136775" cy="461963"/>
            <a:chOff x="3396" y="1429"/>
            <a:chExt cx="1346" cy="291"/>
          </a:xfrm>
        </p:grpSpPr>
        <p:sp>
          <p:nvSpPr>
            <p:cNvPr id="34854" name="Rectangle 109">
              <a:extLst>
                <a:ext uri="{FF2B5EF4-FFF2-40B4-BE49-F238E27FC236}">
                  <a16:creationId xmlns:a16="http://schemas.microsoft.com/office/drawing/2014/main" id="{9676A700-25D8-4C2B-A692-EC4A8D1B98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6" y="1452"/>
              <a:ext cx="828" cy="22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92270" name="Rectangle 110">
              <a:extLst>
                <a:ext uri="{FF2B5EF4-FFF2-40B4-BE49-F238E27FC236}">
                  <a16:creationId xmlns:a16="http://schemas.microsoft.com/office/drawing/2014/main" id="{B1328A08-F509-493F-83A2-585EFB96A8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1" y="1429"/>
              <a:ext cx="60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>
                <a:defRPr/>
              </a:pPr>
              <a:r>
                <a:rPr lang="pt-BR" b="1">
                  <a:solidFill>
                    <a:schemeClr val="bg2"/>
                  </a:solidFill>
                  <a:latin typeface="Arial" charset="0"/>
                </a:rPr>
                <a:t> </a:t>
              </a:r>
              <a:r>
                <a:rPr lang="pt-BR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3 0 </a:t>
              </a:r>
              <a:r>
                <a:rPr lang="pt-PT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2</a:t>
              </a:r>
              <a:endParaRPr lang="pt-BR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34856" name="Rectangle 111">
              <a:extLst>
                <a:ext uri="{FF2B5EF4-FFF2-40B4-BE49-F238E27FC236}">
                  <a16:creationId xmlns:a16="http://schemas.microsoft.com/office/drawing/2014/main" id="{AACB6362-F99C-4426-9736-8482E9B725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5" y="1429"/>
              <a:ext cx="38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latin typeface="Arial" panose="020B0604020202020204" pitchFamily="34" charset="0"/>
                </a:rPr>
                <a:t>PC</a:t>
              </a:r>
            </a:p>
          </p:txBody>
        </p:sp>
      </p:grpSp>
      <p:sp>
        <p:nvSpPr>
          <p:cNvPr id="75" name="Rectangle 25">
            <a:extLst>
              <a:ext uri="{FF2B5EF4-FFF2-40B4-BE49-F238E27FC236}">
                <a16:creationId xmlns:a16="http://schemas.microsoft.com/office/drawing/2014/main" id="{56B4363E-3F42-4B8F-B3CD-ECEBD5E89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79" y="5755455"/>
            <a:ext cx="1581446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no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i="0" dirty="0" err="1">
                <a:latin typeface="Arial" panose="020B0604020202020204" pitchFamily="34" charset="0"/>
              </a:rPr>
              <a:t>OpCodes</a:t>
            </a:r>
            <a:r>
              <a:rPr lang="pt-BR" altLang="en-US" sz="1800" i="0" dirty="0">
                <a:latin typeface="Arial" panose="020B0604020202020204" pitchFamily="34" charset="0"/>
              </a:rPr>
              <a:t> das Instruções</a:t>
            </a:r>
          </a:p>
        </p:txBody>
      </p:sp>
      <p:sp>
        <p:nvSpPr>
          <p:cNvPr id="81" name="Rectangle 2">
            <a:extLst>
              <a:ext uri="{FF2B5EF4-FFF2-40B4-BE49-F238E27FC236}">
                <a16:creationId xmlns:a16="http://schemas.microsoft.com/office/drawing/2014/main" id="{127D5DFE-8370-47C2-95BA-47B5876183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2951" y="93663"/>
            <a:ext cx="11446933" cy="1307192"/>
          </a:xfrm>
          <a:noFill/>
        </p:spPr>
        <p:txBody>
          <a:bodyPr/>
          <a:lstStyle/>
          <a:p>
            <a:r>
              <a:rPr lang="pt-BR" sz="2800" dirty="0">
                <a:solidFill>
                  <a:schemeClr val="tx1"/>
                </a:solidFill>
              </a:rPr>
              <a:t>Execução </a:t>
            </a:r>
            <a:br>
              <a:rPr lang="pt-BR" sz="2800" dirty="0">
                <a:solidFill>
                  <a:schemeClr val="tx1"/>
                </a:solidFill>
              </a:rPr>
            </a:br>
            <a:r>
              <a:rPr lang="pt-BR" altLang="en-US" sz="4400" dirty="0"/>
              <a:t>CPU executando um programa</a:t>
            </a:r>
            <a:endParaRPr lang="pt-B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92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92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2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92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2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4" grpId="0" animBg="1"/>
      <p:bldP spid="92266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27D5018E-3BAC-448E-8D87-35A0C61600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2951" y="93662"/>
            <a:ext cx="11446933" cy="1133987"/>
          </a:xfrm>
          <a:noFill/>
        </p:spPr>
        <p:txBody>
          <a:bodyPr/>
          <a:lstStyle/>
          <a:p>
            <a:r>
              <a:rPr lang="pt-BR" sz="2800" dirty="0">
                <a:solidFill>
                  <a:schemeClr val="tx1"/>
                </a:solidFill>
              </a:rPr>
              <a:t>Compilação </a:t>
            </a:r>
            <a:br>
              <a:rPr lang="pt-BR" sz="2800" dirty="0">
                <a:solidFill>
                  <a:schemeClr val="tx1"/>
                </a:solidFill>
              </a:rPr>
            </a:br>
            <a:r>
              <a:rPr lang="pt-BR" altLang="en-US" sz="4400" dirty="0"/>
              <a:t>Formatos de Dados e Instruções</a:t>
            </a:r>
            <a:endParaRPr lang="pt-BR" altLang="en-US" dirty="0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FCE1F7E1-C4BF-4A8C-9ACF-F24BF2E774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1455" y="2196854"/>
            <a:ext cx="5683250" cy="558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6183C83F-2FB3-4A75-BF96-1E70D6F18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5730" y="180474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>
                <a:solidFill>
                  <a:schemeClr val="bg2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88D35E7D-3686-4C87-A8DE-88C206586D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62118" y="1842842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>
                <a:solidFill>
                  <a:schemeClr val="bg2"/>
                </a:solidFill>
                <a:latin typeface="Arial" panose="020B0604020202020204" pitchFamily="34" charset="0"/>
              </a:rPr>
              <a:t>15</a:t>
            </a:r>
          </a:p>
        </p:txBody>
      </p:sp>
      <p:sp>
        <p:nvSpPr>
          <p:cNvPr id="29702" name="Line 6">
            <a:extLst>
              <a:ext uri="{FF2B5EF4-FFF2-40B4-BE49-F238E27FC236}">
                <a16:creationId xmlns:a16="http://schemas.microsoft.com/office/drawing/2014/main" id="{626318EC-8BF6-4804-8618-CE57986115D1}"/>
              </a:ext>
            </a:extLst>
          </p:cNvPr>
          <p:cNvSpPr>
            <a:spLocks noChangeShapeType="1"/>
          </p:cNvSpPr>
          <p:nvPr/>
        </p:nvSpPr>
        <p:spPr bwMode="auto">
          <a:xfrm>
            <a:off x="6269455" y="2185743"/>
            <a:ext cx="0" cy="5619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23C54105-92AE-4C1F-B21D-A3FB9EA3E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2756" y="2855667"/>
            <a:ext cx="714939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latin typeface="Arial" panose="020B0604020202020204" pitchFamily="34" charset="0"/>
              </a:rPr>
              <a:t>sinal</a:t>
            </a:r>
          </a:p>
        </p:txBody>
      </p:sp>
      <p:sp>
        <p:nvSpPr>
          <p:cNvPr id="29704" name="Rectangle 8">
            <a:extLst>
              <a:ext uri="{FF2B5EF4-FFF2-40B4-BE49-F238E27FC236}">
                <a16:creationId xmlns:a16="http://schemas.microsoft.com/office/drawing/2014/main" id="{4D5B6AA3-5F45-44A4-AAEF-7D6CDE2AA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5038" y="1433268"/>
            <a:ext cx="1306448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>
                <a:srgbClr val="800000"/>
              </a:buClr>
              <a:buSzTx/>
              <a:buFont typeface="Wingdings" panose="05000000000000000000" pitchFamily="2" charset="2"/>
              <a:buChar char="n"/>
            </a:pPr>
            <a:r>
              <a:rPr lang="pt-BR" altLang="en-US" sz="2400" dirty="0">
                <a:solidFill>
                  <a:srgbClr val="800000"/>
                </a:solidFill>
                <a:latin typeface="Arial" panose="020B0604020202020204" pitchFamily="34" charset="0"/>
              </a:rPr>
              <a:t>Dados</a:t>
            </a:r>
          </a:p>
        </p:txBody>
      </p:sp>
      <p:sp>
        <p:nvSpPr>
          <p:cNvPr id="29705" name="Rectangle 9">
            <a:extLst>
              <a:ext uri="{FF2B5EF4-FFF2-40B4-BE49-F238E27FC236}">
                <a16:creationId xmlns:a16="http://schemas.microsoft.com/office/drawing/2014/main" id="{485174E1-9F5D-4027-A724-453A059BB9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5038" y="3287729"/>
            <a:ext cx="1835438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>
                <a:srgbClr val="800000"/>
              </a:buClr>
              <a:buSzTx/>
              <a:buFont typeface="Wingdings" panose="05000000000000000000" pitchFamily="2" charset="2"/>
              <a:buChar char="n"/>
            </a:pPr>
            <a:r>
              <a:rPr lang="pt-BR" altLang="en-US" sz="2400" dirty="0">
                <a:solidFill>
                  <a:srgbClr val="800000"/>
                </a:solidFill>
                <a:latin typeface="Arial" panose="020B0604020202020204" pitchFamily="34" charset="0"/>
              </a:rPr>
              <a:t>Instruções</a:t>
            </a:r>
          </a:p>
        </p:txBody>
      </p:sp>
      <p:sp>
        <p:nvSpPr>
          <p:cNvPr id="29706" name="Rectangle 10">
            <a:extLst>
              <a:ext uri="{FF2B5EF4-FFF2-40B4-BE49-F238E27FC236}">
                <a16:creationId xmlns:a16="http://schemas.microsoft.com/office/drawing/2014/main" id="{441D9A99-E8D7-4446-9A4B-20BD0093F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5216" y="2893767"/>
            <a:ext cx="1383392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latin typeface="Arial" panose="020B0604020202020204" pitchFamily="34" charset="0"/>
              </a:rPr>
              <a:t>magnitude</a:t>
            </a:r>
          </a:p>
        </p:txBody>
      </p:sp>
      <p:grpSp>
        <p:nvGrpSpPr>
          <p:cNvPr id="29707" name="Group 11">
            <a:extLst>
              <a:ext uri="{FF2B5EF4-FFF2-40B4-BE49-F238E27FC236}">
                <a16:creationId xmlns:a16="http://schemas.microsoft.com/office/drawing/2014/main" id="{EBC74FA4-EC61-4596-AB40-59FCBC02DE6E}"/>
              </a:ext>
            </a:extLst>
          </p:cNvPr>
          <p:cNvGrpSpPr>
            <a:grpSpLocks/>
          </p:cNvGrpSpPr>
          <p:nvPr/>
        </p:nvGrpSpPr>
        <p:grpSpPr bwMode="auto">
          <a:xfrm>
            <a:off x="5743993" y="3693867"/>
            <a:ext cx="5780088" cy="1516062"/>
            <a:chOff x="1385" y="2411"/>
            <a:chExt cx="3641" cy="955"/>
          </a:xfrm>
        </p:grpSpPr>
        <p:sp>
          <p:nvSpPr>
            <p:cNvPr id="29743" name="Rectangle 12">
              <a:extLst>
                <a:ext uri="{FF2B5EF4-FFF2-40B4-BE49-F238E27FC236}">
                  <a16:creationId xmlns:a16="http://schemas.microsoft.com/office/drawing/2014/main" id="{9E95C100-CD18-4605-9C29-E91C5939E7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4" y="2701"/>
              <a:ext cx="3580" cy="35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44" name="Rectangle 13">
              <a:extLst>
                <a:ext uri="{FF2B5EF4-FFF2-40B4-BE49-F238E27FC236}">
                  <a16:creationId xmlns:a16="http://schemas.microsoft.com/office/drawing/2014/main" id="{D5374E9C-B90B-4980-BD97-BAC6A8B81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5" y="2435"/>
              <a:ext cx="20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000">
                  <a:solidFill>
                    <a:schemeClr val="bg2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29745" name="Line 14">
              <a:extLst>
                <a:ext uri="{FF2B5EF4-FFF2-40B4-BE49-F238E27FC236}">
                  <a16:creationId xmlns:a16="http://schemas.microsoft.com/office/drawing/2014/main" id="{0EE38C48-03B1-4F9E-92A0-EF430FA3C3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52" y="2714"/>
              <a:ext cx="0" cy="35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46" name="Rectangle 15">
              <a:extLst>
                <a:ext uri="{FF2B5EF4-FFF2-40B4-BE49-F238E27FC236}">
                  <a16:creationId xmlns:a16="http://schemas.microsoft.com/office/drawing/2014/main" id="{6032FB09-2D8D-426C-A4B6-5EF7D6C994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9" y="2411"/>
              <a:ext cx="29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000">
                  <a:solidFill>
                    <a:schemeClr val="bg2"/>
                  </a:solidFill>
                  <a:latin typeface="Arial" panose="020B0604020202020204" pitchFamily="34" charset="0"/>
                </a:rPr>
                <a:t>15</a:t>
              </a:r>
            </a:p>
          </p:txBody>
        </p:sp>
        <p:sp>
          <p:nvSpPr>
            <p:cNvPr id="29747" name="Rectangle 16">
              <a:extLst>
                <a:ext uri="{FF2B5EF4-FFF2-40B4-BE49-F238E27FC236}">
                  <a16:creationId xmlns:a16="http://schemas.microsoft.com/office/drawing/2014/main" id="{8398968C-6DAB-4937-9589-0D91543D14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3" y="2423"/>
              <a:ext cx="20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000">
                  <a:solidFill>
                    <a:schemeClr val="bg2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9748" name="Rectangle 17">
              <a:extLst>
                <a:ext uri="{FF2B5EF4-FFF2-40B4-BE49-F238E27FC236}">
                  <a16:creationId xmlns:a16="http://schemas.microsoft.com/office/drawing/2014/main" id="{8E5C6FF1-BB95-4A03-814E-51A91BDB87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3" y="3102"/>
              <a:ext cx="68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000" dirty="0" err="1">
                  <a:latin typeface="Arial" panose="020B0604020202020204" pitchFamily="34" charset="0"/>
                </a:rPr>
                <a:t>Opcode</a:t>
              </a:r>
              <a:endParaRPr lang="pt-BR" alt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29749" name="Rectangle 18">
              <a:extLst>
                <a:ext uri="{FF2B5EF4-FFF2-40B4-BE49-F238E27FC236}">
                  <a16:creationId xmlns:a16="http://schemas.microsoft.com/office/drawing/2014/main" id="{B2DDAAC6-1ED0-491A-9D0E-FF44132D85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1" y="3114"/>
              <a:ext cx="80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000">
                  <a:latin typeface="Arial" panose="020B0604020202020204" pitchFamily="34" charset="0"/>
                </a:rPr>
                <a:t>Endereço</a:t>
              </a:r>
            </a:p>
          </p:txBody>
        </p:sp>
        <p:sp>
          <p:nvSpPr>
            <p:cNvPr id="29750" name="Rectangle 19">
              <a:extLst>
                <a:ext uri="{FF2B5EF4-FFF2-40B4-BE49-F238E27FC236}">
                  <a16:creationId xmlns:a16="http://schemas.microsoft.com/office/drawing/2014/main" id="{7403F83A-9FE4-4431-8E04-DAE0FDD213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2423"/>
              <a:ext cx="20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000">
                  <a:solidFill>
                    <a:schemeClr val="bg2"/>
                  </a:solidFill>
                  <a:latin typeface="Arial" panose="020B0604020202020204" pitchFamily="34" charset="0"/>
                </a:rPr>
                <a:t>4</a:t>
              </a:r>
            </a:p>
          </p:txBody>
        </p:sp>
      </p:grpSp>
      <p:sp>
        <p:nvSpPr>
          <p:cNvPr id="29709" name="Rectangle 22">
            <a:extLst>
              <a:ext uri="{FF2B5EF4-FFF2-40B4-BE49-F238E27FC236}">
                <a16:creationId xmlns:a16="http://schemas.microsoft.com/office/drawing/2014/main" id="{BE6A1022-3DD9-44FA-9502-7A71A2313E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2473" y="5496909"/>
            <a:ext cx="70019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>
                <a:solidFill>
                  <a:srgbClr val="000000"/>
                </a:solidFill>
              </a:rPr>
              <a:t>0001</a:t>
            </a:r>
            <a:endParaRPr lang="pt-BR" altLang="en-US" sz="2400">
              <a:latin typeface="Arial" panose="020B0604020202020204" pitchFamily="34" charset="0"/>
            </a:endParaRPr>
          </a:p>
        </p:txBody>
      </p:sp>
      <p:sp>
        <p:nvSpPr>
          <p:cNvPr id="29710" name="Rectangle 23">
            <a:extLst>
              <a:ext uri="{FF2B5EF4-FFF2-40B4-BE49-F238E27FC236}">
                <a16:creationId xmlns:a16="http://schemas.microsoft.com/office/drawing/2014/main" id="{D94FE620-09CE-4C4E-BB9C-3AE2112B6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7203" y="5496909"/>
            <a:ext cx="2374889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 dirty="0">
                <a:solidFill>
                  <a:srgbClr val="000000"/>
                </a:solidFill>
              </a:rPr>
              <a:t>AC </a:t>
            </a:r>
            <a:r>
              <a:rPr lang="pt-BR" altLang="en-US" sz="2400" i="0" dirty="0">
                <a:solidFill>
                  <a:srgbClr val="000000"/>
                </a:solidFill>
                <a:sym typeface="Symbol" panose="05050102010706020507" pitchFamily="18" charset="2"/>
              </a:rPr>
              <a:t></a:t>
            </a:r>
            <a:r>
              <a:rPr lang="pt-BR" altLang="en-US" sz="2400" i="0" dirty="0">
                <a:solidFill>
                  <a:srgbClr val="000000"/>
                </a:solidFill>
              </a:rPr>
              <a:t> Memória</a:t>
            </a:r>
            <a:endParaRPr lang="pt-BR" altLang="en-US" sz="2400" dirty="0">
              <a:latin typeface="Arial" panose="020B0604020202020204" pitchFamily="34" charset="0"/>
            </a:endParaRPr>
          </a:p>
        </p:txBody>
      </p:sp>
      <p:sp>
        <p:nvSpPr>
          <p:cNvPr id="29711" name="Rectangle 24">
            <a:extLst>
              <a:ext uri="{FF2B5EF4-FFF2-40B4-BE49-F238E27FC236}">
                <a16:creationId xmlns:a16="http://schemas.microsoft.com/office/drawing/2014/main" id="{B75EDAAE-7009-4FAC-9ED7-101267E1C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7656" y="5476271"/>
            <a:ext cx="19851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9712" name="Rectangle 25">
            <a:extLst>
              <a:ext uri="{FF2B5EF4-FFF2-40B4-BE49-F238E27FC236}">
                <a16:creationId xmlns:a16="http://schemas.microsoft.com/office/drawing/2014/main" id="{986D692D-519A-444D-AF04-11CBA4837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7656" y="5476271"/>
            <a:ext cx="19851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9713" name="Rectangle 26">
            <a:extLst>
              <a:ext uri="{FF2B5EF4-FFF2-40B4-BE49-F238E27FC236}">
                <a16:creationId xmlns:a16="http://schemas.microsoft.com/office/drawing/2014/main" id="{2560690A-9DCD-497D-9DDF-E9EC3461E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7507" y="5476271"/>
            <a:ext cx="1003372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9714" name="Rectangle 27">
            <a:extLst>
              <a:ext uri="{FF2B5EF4-FFF2-40B4-BE49-F238E27FC236}">
                <a16:creationId xmlns:a16="http://schemas.microsoft.com/office/drawing/2014/main" id="{A33228E2-DF49-4D20-81B7-3410634815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0999" y="5476271"/>
            <a:ext cx="21656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9715" name="Rectangle 28">
            <a:extLst>
              <a:ext uri="{FF2B5EF4-FFF2-40B4-BE49-F238E27FC236}">
                <a16:creationId xmlns:a16="http://schemas.microsoft.com/office/drawing/2014/main" id="{83369E38-7AD4-4A56-A843-1849A315B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2555" y="5476271"/>
            <a:ext cx="3020945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9716" name="Rectangle 29">
            <a:extLst>
              <a:ext uri="{FF2B5EF4-FFF2-40B4-BE49-F238E27FC236}">
                <a16:creationId xmlns:a16="http://schemas.microsoft.com/office/drawing/2014/main" id="{08CA1286-EEB2-4E7E-8443-698B6F635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8510" y="5476271"/>
            <a:ext cx="19851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9717" name="Rectangle 30">
            <a:extLst>
              <a:ext uri="{FF2B5EF4-FFF2-40B4-BE49-F238E27FC236}">
                <a16:creationId xmlns:a16="http://schemas.microsoft.com/office/drawing/2014/main" id="{F38FD861-87F9-41C2-AD2F-C445F90031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8510" y="5476271"/>
            <a:ext cx="19851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9718" name="Rectangle 31">
            <a:extLst>
              <a:ext uri="{FF2B5EF4-FFF2-40B4-BE49-F238E27FC236}">
                <a16:creationId xmlns:a16="http://schemas.microsoft.com/office/drawing/2014/main" id="{D684CED1-C8B7-498A-937A-30D8C295E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7656" y="5493734"/>
            <a:ext cx="19851" cy="3444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9719" name="Rectangle 32">
            <a:extLst>
              <a:ext uri="{FF2B5EF4-FFF2-40B4-BE49-F238E27FC236}">
                <a16:creationId xmlns:a16="http://schemas.microsoft.com/office/drawing/2014/main" id="{EBCAA39C-8FFD-43B4-BBF2-DA9E369E2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0999" y="5493734"/>
            <a:ext cx="10828" cy="3444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9720" name="Rectangle 33">
            <a:extLst>
              <a:ext uri="{FF2B5EF4-FFF2-40B4-BE49-F238E27FC236}">
                <a16:creationId xmlns:a16="http://schemas.microsoft.com/office/drawing/2014/main" id="{CFF61F62-4ADD-4BD6-A5E4-7FA8D9AC0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8510" y="5493734"/>
            <a:ext cx="19851" cy="3444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9721" name="Rectangle 34">
            <a:extLst>
              <a:ext uri="{FF2B5EF4-FFF2-40B4-BE49-F238E27FC236}">
                <a16:creationId xmlns:a16="http://schemas.microsoft.com/office/drawing/2014/main" id="{CB6379C8-736E-42AE-AC73-9687C1A649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2473" y="5858859"/>
            <a:ext cx="70019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>
                <a:solidFill>
                  <a:srgbClr val="000000"/>
                </a:solidFill>
              </a:rPr>
              <a:t>0010</a:t>
            </a:r>
            <a:endParaRPr lang="pt-BR" altLang="en-US" sz="2400">
              <a:latin typeface="Arial" panose="020B0604020202020204" pitchFamily="34" charset="0"/>
            </a:endParaRPr>
          </a:p>
        </p:txBody>
      </p:sp>
      <p:sp>
        <p:nvSpPr>
          <p:cNvPr id="29722" name="Rectangle 35">
            <a:extLst>
              <a:ext uri="{FF2B5EF4-FFF2-40B4-BE49-F238E27FC236}">
                <a16:creationId xmlns:a16="http://schemas.microsoft.com/office/drawing/2014/main" id="{B46BA966-06F1-4BF7-A718-71149070C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7203" y="5858859"/>
            <a:ext cx="181184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>
                <a:solidFill>
                  <a:srgbClr val="000000"/>
                </a:solidFill>
              </a:rPr>
              <a:t>Mem. </a:t>
            </a:r>
            <a:r>
              <a:rPr lang="pt-BR" altLang="en-US" sz="2400" i="0">
                <a:solidFill>
                  <a:srgbClr val="000000"/>
                </a:solidFill>
                <a:sym typeface="Symbol" panose="05050102010706020507" pitchFamily="18" charset="2"/>
              </a:rPr>
              <a:t></a:t>
            </a:r>
            <a:r>
              <a:rPr lang="pt-BR" altLang="en-US" sz="2400" i="0">
                <a:solidFill>
                  <a:srgbClr val="000000"/>
                </a:solidFill>
              </a:rPr>
              <a:t> AC</a:t>
            </a:r>
          </a:p>
        </p:txBody>
      </p:sp>
      <p:sp>
        <p:nvSpPr>
          <p:cNvPr id="29723" name="Rectangle 36">
            <a:extLst>
              <a:ext uri="{FF2B5EF4-FFF2-40B4-BE49-F238E27FC236}">
                <a16:creationId xmlns:a16="http://schemas.microsoft.com/office/drawing/2014/main" id="{98BFFDB7-66C7-4869-A384-3B5C26E56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7656" y="5838221"/>
            <a:ext cx="19851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9724" name="Rectangle 37">
            <a:extLst>
              <a:ext uri="{FF2B5EF4-FFF2-40B4-BE49-F238E27FC236}">
                <a16:creationId xmlns:a16="http://schemas.microsoft.com/office/drawing/2014/main" id="{FFB93A8B-BB80-46A7-B6A2-65FD05550A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7507" y="5838221"/>
            <a:ext cx="1003372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9725" name="Rectangle 38">
            <a:extLst>
              <a:ext uri="{FF2B5EF4-FFF2-40B4-BE49-F238E27FC236}">
                <a16:creationId xmlns:a16="http://schemas.microsoft.com/office/drawing/2014/main" id="{F54AE2B1-AF06-4E64-80EA-DBC491DB0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0999" y="5838221"/>
            <a:ext cx="21656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9726" name="Rectangle 39">
            <a:extLst>
              <a:ext uri="{FF2B5EF4-FFF2-40B4-BE49-F238E27FC236}">
                <a16:creationId xmlns:a16="http://schemas.microsoft.com/office/drawing/2014/main" id="{8292B393-A1E9-41F3-9238-D866B8F47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2555" y="5838221"/>
            <a:ext cx="3020945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9727" name="Rectangle 40">
            <a:extLst>
              <a:ext uri="{FF2B5EF4-FFF2-40B4-BE49-F238E27FC236}">
                <a16:creationId xmlns:a16="http://schemas.microsoft.com/office/drawing/2014/main" id="{44394B35-D36B-4FE8-9656-A9EC843CC4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8510" y="5838221"/>
            <a:ext cx="19851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9728" name="Rectangle 41">
            <a:extLst>
              <a:ext uri="{FF2B5EF4-FFF2-40B4-BE49-F238E27FC236}">
                <a16:creationId xmlns:a16="http://schemas.microsoft.com/office/drawing/2014/main" id="{20421CF5-6E05-44B9-B979-A60B4072E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7656" y="5855684"/>
            <a:ext cx="19851" cy="3444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9729" name="Rectangle 42">
            <a:extLst>
              <a:ext uri="{FF2B5EF4-FFF2-40B4-BE49-F238E27FC236}">
                <a16:creationId xmlns:a16="http://schemas.microsoft.com/office/drawing/2014/main" id="{97BFB785-20FD-41AC-ACC1-79E6002A1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0999" y="5855684"/>
            <a:ext cx="10828" cy="3444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9730" name="Rectangle 43">
            <a:extLst>
              <a:ext uri="{FF2B5EF4-FFF2-40B4-BE49-F238E27FC236}">
                <a16:creationId xmlns:a16="http://schemas.microsoft.com/office/drawing/2014/main" id="{015B6974-61FC-4263-917E-720455FB0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8510" y="5855684"/>
            <a:ext cx="19851" cy="3444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9731" name="Rectangle 44">
            <a:extLst>
              <a:ext uri="{FF2B5EF4-FFF2-40B4-BE49-F238E27FC236}">
                <a16:creationId xmlns:a16="http://schemas.microsoft.com/office/drawing/2014/main" id="{060C40EC-6B8D-4AA5-8ACE-69AF02BCC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2473" y="6216046"/>
            <a:ext cx="70019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>
                <a:solidFill>
                  <a:srgbClr val="000000"/>
                </a:solidFill>
              </a:rPr>
              <a:t>0101</a:t>
            </a:r>
            <a:endParaRPr lang="pt-BR" altLang="en-US" sz="2400">
              <a:latin typeface="Arial" panose="020B0604020202020204" pitchFamily="34" charset="0"/>
            </a:endParaRPr>
          </a:p>
        </p:txBody>
      </p:sp>
      <p:sp>
        <p:nvSpPr>
          <p:cNvPr id="29732" name="Rectangle 45">
            <a:extLst>
              <a:ext uri="{FF2B5EF4-FFF2-40B4-BE49-F238E27FC236}">
                <a16:creationId xmlns:a16="http://schemas.microsoft.com/office/drawing/2014/main" id="{39BE48DC-F551-430F-8325-A0EA4BB344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7203" y="6216046"/>
            <a:ext cx="33006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 dirty="0">
                <a:solidFill>
                  <a:srgbClr val="000000"/>
                </a:solidFill>
              </a:rPr>
              <a:t>AC </a:t>
            </a:r>
            <a:r>
              <a:rPr lang="pt-BR" altLang="en-US" sz="2400" i="0" dirty="0">
                <a:solidFill>
                  <a:srgbClr val="000000"/>
                </a:solidFill>
                <a:sym typeface="Symbol" panose="05050102010706020507" pitchFamily="18" charset="2"/>
              </a:rPr>
              <a:t></a:t>
            </a:r>
            <a:r>
              <a:rPr lang="pt-BR" altLang="en-US" sz="2400" i="0" dirty="0">
                <a:solidFill>
                  <a:srgbClr val="000000"/>
                </a:solidFill>
              </a:rPr>
              <a:t> AC +  Memória</a:t>
            </a:r>
          </a:p>
        </p:txBody>
      </p:sp>
      <p:sp>
        <p:nvSpPr>
          <p:cNvPr id="29733" name="Rectangle 46">
            <a:extLst>
              <a:ext uri="{FF2B5EF4-FFF2-40B4-BE49-F238E27FC236}">
                <a16:creationId xmlns:a16="http://schemas.microsoft.com/office/drawing/2014/main" id="{1879F3BE-D67D-40D0-9A3F-B81AE2662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7656" y="6212871"/>
            <a:ext cx="19851" cy="3444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9734" name="Rectangle 47">
            <a:extLst>
              <a:ext uri="{FF2B5EF4-FFF2-40B4-BE49-F238E27FC236}">
                <a16:creationId xmlns:a16="http://schemas.microsoft.com/office/drawing/2014/main" id="{4A30978C-0CFA-4181-9193-6AC4E1A8D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7656" y="6557359"/>
            <a:ext cx="19851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9735" name="Rectangle 48">
            <a:extLst>
              <a:ext uri="{FF2B5EF4-FFF2-40B4-BE49-F238E27FC236}">
                <a16:creationId xmlns:a16="http://schemas.microsoft.com/office/drawing/2014/main" id="{BD0B1C8B-99D9-44C1-B250-CE65D2BFE2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7656" y="6557359"/>
            <a:ext cx="19851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9736" name="Rectangle 49">
            <a:extLst>
              <a:ext uri="{FF2B5EF4-FFF2-40B4-BE49-F238E27FC236}">
                <a16:creationId xmlns:a16="http://schemas.microsoft.com/office/drawing/2014/main" id="{38DC3B02-368C-4F58-9F63-9D772A316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7507" y="6557359"/>
            <a:ext cx="1003372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9737" name="Rectangle 50">
            <a:extLst>
              <a:ext uri="{FF2B5EF4-FFF2-40B4-BE49-F238E27FC236}">
                <a16:creationId xmlns:a16="http://schemas.microsoft.com/office/drawing/2014/main" id="{CF9F2F36-82C5-4A01-A768-7D3C390A6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0999" y="6212871"/>
            <a:ext cx="10828" cy="3444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9738" name="Rectangle 51">
            <a:extLst>
              <a:ext uri="{FF2B5EF4-FFF2-40B4-BE49-F238E27FC236}">
                <a16:creationId xmlns:a16="http://schemas.microsoft.com/office/drawing/2014/main" id="{6BE39155-E0A7-428B-BE5B-BA1A931C55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0999" y="6557359"/>
            <a:ext cx="21656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9739" name="Rectangle 52">
            <a:extLst>
              <a:ext uri="{FF2B5EF4-FFF2-40B4-BE49-F238E27FC236}">
                <a16:creationId xmlns:a16="http://schemas.microsoft.com/office/drawing/2014/main" id="{2173E627-A61D-4B9F-9A56-66F2402164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2555" y="6557359"/>
            <a:ext cx="3020945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9740" name="Rectangle 53">
            <a:extLst>
              <a:ext uri="{FF2B5EF4-FFF2-40B4-BE49-F238E27FC236}">
                <a16:creationId xmlns:a16="http://schemas.microsoft.com/office/drawing/2014/main" id="{B91AE7B0-526F-4A7E-84EF-1B97F7AB8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8510" y="6212871"/>
            <a:ext cx="19851" cy="3444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9741" name="Rectangle 54">
            <a:extLst>
              <a:ext uri="{FF2B5EF4-FFF2-40B4-BE49-F238E27FC236}">
                <a16:creationId xmlns:a16="http://schemas.microsoft.com/office/drawing/2014/main" id="{1F065B2A-BE04-4135-992B-D6CC9DFC7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8510" y="6557359"/>
            <a:ext cx="19851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9742" name="Rectangle 55">
            <a:extLst>
              <a:ext uri="{FF2B5EF4-FFF2-40B4-BE49-F238E27FC236}">
                <a16:creationId xmlns:a16="http://schemas.microsoft.com/office/drawing/2014/main" id="{FD3AF748-20BE-47A8-B512-AC40BA405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8510" y="6557359"/>
            <a:ext cx="19851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55" name="Rectangle 25">
            <a:extLst>
              <a:ext uri="{FF2B5EF4-FFF2-40B4-BE49-F238E27FC236}">
                <a16:creationId xmlns:a16="http://schemas.microsoft.com/office/drawing/2014/main" id="{A279AA14-5A52-4648-A6AC-CB198A3C6F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485" y="4020414"/>
            <a:ext cx="4225124" cy="1095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no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b="1" i="0" dirty="0" err="1">
                <a:solidFill>
                  <a:srgbClr val="FF0000"/>
                </a:solidFill>
                <a:latin typeface="Arial" panose="020B0604020202020204" pitchFamily="34" charset="0"/>
              </a:rPr>
              <a:t>OpCodes</a:t>
            </a:r>
            <a:r>
              <a:rPr lang="pt-BR" altLang="en-US" sz="1800" i="0" dirty="0">
                <a:latin typeface="Arial" panose="020B0604020202020204" pitchFamily="34" charset="0"/>
              </a:rPr>
              <a:t> </a:t>
            </a:r>
            <a:r>
              <a:rPr lang="pt-BR" altLang="en-US" sz="1800" i="0" dirty="0">
                <a:solidFill>
                  <a:srgbClr val="00007F"/>
                </a:solidFill>
                <a:latin typeface="Arial" panose="020B0604020202020204" pitchFamily="34" charset="0"/>
              </a:rPr>
              <a:t>são os bits da instrução que determinam o que deve ser feito.</a:t>
            </a:r>
            <a:br>
              <a:rPr lang="pt-BR" altLang="en-US" sz="1800" i="0" dirty="0">
                <a:solidFill>
                  <a:srgbClr val="00007F"/>
                </a:solidFill>
                <a:latin typeface="Arial" panose="020B0604020202020204" pitchFamily="34" charset="0"/>
              </a:rPr>
            </a:br>
            <a:r>
              <a:rPr lang="pt-BR" altLang="en-US" sz="1800" i="0" dirty="0">
                <a:solidFill>
                  <a:srgbClr val="00007F"/>
                </a:solidFill>
                <a:latin typeface="Arial" panose="020B0604020202020204" pitchFamily="34" charset="0"/>
              </a:rPr>
              <a:t>Neste exemplo, é composto dos 4 bits mais significativos da instrução.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i="0" dirty="0">
                <a:solidFill>
                  <a:srgbClr val="00007F"/>
                </a:solidFill>
                <a:latin typeface="Arial" panose="020B0604020202020204" pitchFamily="34" charset="0"/>
              </a:rPr>
              <a:t>Os demais 12 bits menos significativos são usados para especificar o </a:t>
            </a:r>
            <a:r>
              <a:rPr lang="pt-BR" altLang="en-US" sz="1800" i="0" dirty="0">
                <a:solidFill>
                  <a:srgbClr val="FF0000"/>
                </a:solidFill>
                <a:latin typeface="Arial" panose="020B0604020202020204" pitchFamily="34" charset="0"/>
              </a:rPr>
              <a:t>endereço de memória </a:t>
            </a:r>
            <a:r>
              <a:rPr lang="pt-BR" altLang="en-US" sz="1800" i="0" dirty="0">
                <a:solidFill>
                  <a:srgbClr val="00007F"/>
                </a:solidFill>
                <a:latin typeface="Arial" panose="020B0604020202020204" pitchFamily="34" charset="0"/>
              </a:rPr>
              <a:t>que a instrução vai usar para acessar dados.</a:t>
            </a:r>
          </a:p>
        </p:txBody>
      </p:sp>
      <p:sp>
        <p:nvSpPr>
          <p:cNvPr id="56" name="Rectangle 25">
            <a:extLst>
              <a:ext uri="{FF2B5EF4-FFF2-40B4-BE49-F238E27FC236}">
                <a16:creationId xmlns:a16="http://schemas.microsoft.com/office/drawing/2014/main" id="{1E29EDD6-12FA-40E3-8DC0-D4F28DE4D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485" y="2085954"/>
            <a:ext cx="4225124" cy="1095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no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i="0" dirty="0">
                <a:solidFill>
                  <a:srgbClr val="00007F"/>
                </a:solidFill>
                <a:latin typeface="Arial" panose="020B0604020202020204" pitchFamily="34" charset="0"/>
              </a:rPr>
              <a:t>Neste exemplo, a CPU utiliza Dados e Instruções que são codificados em 16 bits.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>
            <a:extLst>
              <a:ext uri="{FF2B5EF4-FFF2-40B4-BE49-F238E27FC236}">
                <a16:creationId xmlns:a16="http://schemas.microsoft.com/office/drawing/2014/main" id="{0495A419-43BB-4660-B529-F2AA3B9E8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0" y="2319338"/>
            <a:ext cx="1962150" cy="2819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772" name="Line 4">
            <a:extLst>
              <a:ext uri="{FF2B5EF4-FFF2-40B4-BE49-F238E27FC236}">
                <a16:creationId xmlns:a16="http://schemas.microsoft.com/office/drawing/2014/main" id="{30D5B20F-18FD-452C-AC27-95F38BA2F1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6838" y="2719388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2773" name="Line 5">
            <a:extLst>
              <a:ext uri="{FF2B5EF4-FFF2-40B4-BE49-F238E27FC236}">
                <a16:creationId xmlns:a16="http://schemas.microsoft.com/office/drawing/2014/main" id="{FED35A05-A12F-4C7E-9F60-7D1F440CF182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3176588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2774" name="Line 6">
            <a:extLst>
              <a:ext uri="{FF2B5EF4-FFF2-40B4-BE49-F238E27FC236}">
                <a16:creationId xmlns:a16="http://schemas.microsoft.com/office/drawing/2014/main" id="{66B4A388-3AA7-4826-AB96-8D4D9B692E99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3576638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2775" name="Line 7">
            <a:extLst>
              <a:ext uri="{FF2B5EF4-FFF2-40B4-BE49-F238E27FC236}">
                <a16:creationId xmlns:a16="http://schemas.microsoft.com/office/drawing/2014/main" id="{3577AB07-943F-477D-8A69-EAAA77CABF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4243388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2776" name="Line 8">
            <a:extLst>
              <a:ext uri="{FF2B5EF4-FFF2-40B4-BE49-F238E27FC236}">
                <a16:creationId xmlns:a16="http://schemas.microsoft.com/office/drawing/2014/main" id="{19A528DB-730B-472B-A6CF-771B8DDFE4BA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4643438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2777" name="Rectangle 9">
            <a:extLst>
              <a:ext uri="{FF2B5EF4-FFF2-40B4-BE49-F238E27FC236}">
                <a16:creationId xmlns:a16="http://schemas.microsoft.com/office/drawing/2014/main" id="{6A96AC83-4425-45BF-A47C-6910F850E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150" y="2338388"/>
            <a:ext cx="1314450" cy="3619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778" name="Rectangle 10">
            <a:extLst>
              <a:ext uri="{FF2B5EF4-FFF2-40B4-BE49-F238E27FC236}">
                <a16:creationId xmlns:a16="http://schemas.microsoft.com/office/drawing/2014/main" id="{92EBD867-8FF5-4436-AC4E-029ACA95E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2613" y="3384550"/>
            <a:ext cx="1314450" cy="3619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779" name="Rectangle 11">
            <a:extLst>
              <a:ext uri="{FF2B5EF4-FFF2-40B4-BE49-F238E27FC236}">
                <a16:creationId xmlns:a16="http://schemas.microsoft.com/office/drawing/2014/main" id="{20680193-462B-4211-B1EB-4F0FDF891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150" y="4424363"/>
            <a:ext cx="1314450" cy="3619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88076" name="Line 12">
            <a:extLst>
              <a:ext uri="{FF2B5EF4-FFF2-40B4-BE49-F238E27FC236}">
                <a16:creationId xmlns:a16="http://schemas.microsoft.com/office/drawing/2014/main" id="{BD0C7369-D50D-4102-A10A-48D75B7B09C0}"/>
              </a:ext>
            </a:extLst>
          </p:cNvPr>
          <p:cNvSpPr>
            <a:spLocks noChangeShapeType="1"/>
          </p:cNvSpPr>
          <p:nvPr/>
        </p:nvSpPr>
        <p:spPr bwMode="auto">
          <a:xfrm>
            <a:off x="5907089" y="2511426"/>
            <a:ext cx="981075" cy="10445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2781" name="Rectangle 13">
            <a:extLst>
              <a:ext uri="{FF2B5EF4-FFF2-40B4-BE49-F238E27FC236}">
                <a16:creationId xmlns:a16="http://schemas.microsoft.com/office/drawing/2014/main" id="{EC919664-6B1F-43E1-BC76-47405699F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4463" y="2263776"/>
            <a:ext cx="112691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1 9 4 0</a:t>
            </a:r>
          </a:p>
        </p:txBody>
      </p:sp>
      <p:sp>
        <p:nvSpPr>
          <p:cNvPr id="32782" name="Rectangle 14">
            <a:extLst>
              <a:ext uri="{FF2B5EF4-FFF2-40B4-BE49-F238E27FC236}">
                <a16:creationId xmlns:a16="http://schemas.microsoft.com/office/drawing/2014/main" id="{66B70C7B-4993-417D-A010-3F616C123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3513" y="2720976"/>
            <a:ext cx="112691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5 9 4 1</a:t>
            </a:r>
          </a:p>
        </p:txBody>
      </p:sp>
      <p:sp>
        <p:nvSpPr>
          <p:cNvPr id="32783" name="Rectangle 15">
            <a:extLst>
              <a:ext uri="{FF2B5EF4-FFF2-40B4-BE49-F238E27FC236}">
                <a16:creationId xmlns:a16="http://schemas.microsoft.com/office/drawing/2014/main" id="{B122F2BC-A0B8-4958-AD82-7DFA985C2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3513" y="3121026"/>
            <a:ext cx="112691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2 9 4 1</a:t>
            </a:r>
          </a:p>
        </p:txBody>
      </p:sp>
      <p:sp>
        <p:nvSpPr>
          <p:cNvPr id="32784" name="Rectangle 16">
            <a:extLst>
              <a:ext uri="{FF2B5EF4-FFF2-40B4-BE49-F238E27FC236}">
                <a16:creationId xmlns:a16="http://schemas.microsoft.com/office/drawing/2014/main" id="{6212C0C5-0D7B-47B1-A44C-6C6B5E68F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5413" y="4187826"/>
            <a:ext cx="112691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0 0 0 3</a:t>
            </a:r>
          </a:p>
        </p:txBody>
      </p:sp>
      <p:sp>
        <p:nvSpPr>
          <p:cNvPr id="32785" name="Rectangle 17">
            <a:extLst>
              <a:ext uri="{FF2B5EF4-FFF2-40B4-BE49-F238E27FC236}">
                <a16:creationId xmlns:a16="http://schemas.microsoft.com/office/drawing/2014/main" id="{FB618E1D-81E5-4D55-A309-A82DF2E20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1984" y="4625976"/>
            <a:ext cx="121187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0 0  0 2</a:t>
            </a:r>
          </a:p>
        </p:txBody>
      </p:sp>
      <p:sp>
        <p:nvSpPr>
          <p:cNvPr id="32786" name="Rectangle 18">
            <a:extLst>
              <a:ext uri="{FF2B5EF4-FFF2-40B4-BE49-F238E27FC236}">
                <a16:creationId xmlns:a16="http://schemas.microsoft.com/office/drawing/2014/main" id="{05DF6DC8-6722-4B02-B32F-2AE60B5CA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0230" y="2301876"/>
            <a:ext cx="95539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 3 0 0</a:t>
            </a:r>
          </a:p>
        </p:txBody>
      </p:sp>
      <p:sp>
        <p:nvSpPr>
          <p:cNvPr id="88083" name="Rectangle 19">
            <a:extLst>
              <a:ext uri="{FF2B5EF4-FFF2-40B4-BE49-F238E27FC236}">
                <a16:creationId xmlns:a16="http://schemas.microsoft.com/office/drawing/2014/main" id="{ADB1588F-3304-4C07-B66A-B33B9A054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0826" y="3309939"/>
            <a:ext cx="112691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1 9 4 0</a:t>
            </a:r>
          </a:p>
        </p:txBody>
      </p:sp>
      <p:sp>
        <p:nvSpPr>
          <p:cNvPr id="32788" name="Rectangle 20">
            <a:extLst>
              <a:ext uri="{FF2B5EF4-FFF2-40B4-BE49-F238E27FC236}">
                <a16:creationId xmlns:a16="http://schemas.microsoft.com/office/drawing/2014/main" id="{4DD3D460-9E9C-4202-A3DB-67886E42E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7503" y="2349500"/>
            <a:ext cx="8255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3 0 0</a:t>
            </a:r>
          </a:p>
        </p:txBody>
      </p:sp>
      <p:sp>
        <p:nvSpPr>
          <p:cNvPr id="32789" name="Rectangle 21">
            <a:extLst>
              <a:ext uri="{FF2B5EF4-FFF2-40B4-BE49-F238E27FC236}">
                <a16:creationId xmlns:a16="http://schemas.microsoft.com/office/drawing/2014/main" id="{5E38E31B-1CD7-4FF8-B7BE-CA7244B56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603" y="4692650"/>
            <a:ext cx="8255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9 4 1</a:t>
            </a:r>
          </a:p>
        </p:txBody>
      </p:sp>
      <p:sp>
        <p:nvSpPr>
          <p:cNvPr id="32790" name="Rectangle 22">
            <a:extLst>
              <a:ext uri="{FF2B5EF4-FFF2-40B4-BE49-F238E27FC236}">
                <a16:creationId xmlns:a16="http://schemas.microsoft.com/office/drawing/2014/main" id="{F59ACE10-ABA2-4176-8A0F-50C933A15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53" y="4235450"/>
            <a:ext cx="8255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9 4 0</a:t>
            </a:r>
          </a:p>
        </p:txBody>
      </p:sp>
      <p:sp>
        <p:nvSpPr>
          <p:cNvPr id="32791" name="Rectangle 23">
            <a:extLst>
              <a:ext uri="{FF2B5EF4-FFF2-40B4-BE49-F238E27FC236}">
                <a16:creationId xmlns:a16="http://schemas.microsoft.com/office/drawing/2014/main" id="{7C4F19CD-B8B7-405D-B0DD-D067C4906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53" y="3168650"/>
            <a:ext cx="8255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3 0 2</a:t>
            </a:r>
          </a:p>
        </p:txBody>
      </p:sp>
      <p:sp>
        <p:nvSpPr>
          <p:cNvPr id="32792" name="Rectangle 24">
            <a:extLst>
              <a:ext uri="{FF2B5EF4-FFF2-40B4-BE49-F238E27FC236}">
                <a16:creationId xmlns:a16="http://schemas.microsoft.com/office/drawing/2014/main" id="{194181B9-1179-4E3F-824D-8CBEC9BEF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53" y="2711450"/>
            <a:ext cx="8255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3 0 1</a:t>
            </a:r>
          </a:p>
        </p:txBody>
      </p:sp>
      <p:sp>
        <p:nvSpPr>
          <p:cNvPr id="32793" name="Rectangle 25">
            <a:extLst>
              <a:ext uri="{FF2B5EF4-FFF2-40B4-BE49-F238E27FC236}">
                <a16:creationId xmlns:a16="http://schemas.microsoft.com/office/drawing/2014/main" id="{4FD72F1F-BE87-43E2-936B-47704D428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6806" y="2320926"/>
            <a:ext cx="2255426" cy="831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 dirty="0">
                <a:latin typeface="Arial" panose="020B0604020202020204" pitchFamily="34" charset="0"/>
              </a:rPr>
              <a:t>PC (endereço</a:t>
            </a:r>
            <a:r>
              <a:rPr lang="pt-PT" altLang="en-US" sz="2400" b="1" dirty="0">
                <a:latin typeface="Arial" panose="020B0604020202020204" pitchFamily="34" charset="0"/>
              </a:rPr>
              <a:t> </a:t>
            </a:r>
            <a:br>
              <a:rPr lang="pt-PT" altLang="en-US" sz="2400" b="1" dirty="0">
                <a:latin typeface="Arial" panose="020B0604020202020204" pitchFamily="34" charset="0"/>
              </a:rPr>
            </a:br>
            <a:r>
              <a:rPr lang="pt-PT" altLang="en-US" sz="2400" b="1" dirty="0">
                <a:latin typeface="Arial" panose="020B0604020202020204" pitchFamily="34" charset="0"/>
              </a:rPr>
              <a:t>da instrução</a:t>
            </a:r>
            <a:r>
              <a:rPr lang="pt-BR" altLang="en-US" sz="2400" b="1" dirty="0"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32794" name="Rectangle 26">
            <a:extLst>
              <a:ext uri="{FF2B5EF4-FFF2-40B4-BE49-F238E27FC236}">
                <a16:creationId xmlns:a16="http://schemas.microsoft.com/office/drawing/2014/main" id="{491F898F-783E-4CC4-B81D-920EB6E96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6481" y="4387851"/>
            <a:ext cx="232275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latin typeface="Arial" panose="020B0604020202020204" pitchFamily="34" charset="0"/>
              </a:rPr>
              <a:t>AC (operando)</a:t>
            </a:r>
          </a:p>
        </p:txBody>
      </p:sp>
      <p:sp>
        <p:nvSpPr>
          <p:cNvPr id="32795" name="Rectangle 27">
            <a:extLst>
              <a:ext uri="{FF2B5EF4-FFF2-40B4-BE49-F238E27FC236}">
                <a16:creationId xmlns:a16="http://schemas.microsoft.com/office/drawing/2014/main" id="{912EE735-D4F5-4B2B-A096-4D72EEBCE8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7714" y="3386139"/>
            <a:ext cx="2117567" cy="831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latin typeface="Arial" panose="020B0604020202020204" pitchFamily="34" charset="0"/>
              </a:rPr>
              <a:t>IR (</a:t>
            </a:r>
            <a:r>
              <a:rPr lang="pt-PT" altLang="en-US" sz="2400" b="1">
                <a:latin typeface="Arial" panose="020B0604020202020204" pitchFamily="34" charset="0"/>
              </a:rPr>
              <a:t>código </a:t>
            </a:r>
            <a:br>
              <a:rPr lang="pt-PT" altLang="en-US" sz="2400" b="1">
                <a:latin typeface="Arial" panose="020B0604020202020204" pitchFamily="34" charset="0"/>
              </a:rPr>
            </a:br>
            <a:r>
              <a:rPr lang="pt-PT" altLang="en-US" sz="2400" b="1">
                <a:latin typeface="Arial" panose="020B0604020202020204" pitchFamily="34" charset="0"/>
              </a:rPr>
              <a:t>da i</a:t>
            </a:r>
            <a:r>
              <a:rPr lang="pt-BR" altLang="en-US" sz="2400" b="1">
                <a:latin typeface="Arial" panose="020B0604020202020204" pitchFamily="34" charset="0"/>
              </a:rPr>
              <a:t>nstrução)</a:t>
            </a:r>
          </a:p>
        </p:txBody>
      </p:sp>
      <p:sp>
        <p:nvSpPr>
          <p:cNvPr id="32796" name="Rectangle 28">
            <a:extLst>
              <a:ext uri="{FF2B5EF4-FFF2-40B4-BE49-F238E27FC236}">
                <a16:creationId xmlns:a16="http://schemas.microsoft.com/office/drawing/2014/main" id="{931E2913-7BBB-4660-92AC-26923CE4A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5938" y="1466851"/>
            <a:ext cx="3436838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rgbClr val="5C0000"/>
                </a:solidFill>
                <a:latin typeface="Arial" panose="020B0604020202020204" pitchFamily="34" charset="0"/>
              </a:rPr>
              <a:t>Registradores da CPU</a:t>
            </a:r>
          </a:p>
        </p:txBody>
      </p:sp>
      <p:sp>
        <p:nvSpPr>
          <p:cNvPr id="32797" name="Rectangle 29">
            <a:extLst>
              <a:ext uri="{FF2B5EF4-FFF2-40B4-BE49-F238E27FC236}">
                <a16:creationId xmlns:a16="http://schemas.microsoft.com/office/drawing/2014/main" id="{BE47C373-882C-436F-A826-60790B819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3816" y="1485901"/>
            <a:ext cx="145232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rgbClr val="5C0000"/>
                </a:solidFill>
                <a:latin typeface="Arial" panose="020B0604020202020204" pitchFamily="34" charset="0"/>
              </a:rPr>
              <a:t>Memória</a:t>
            </a:r>
          </a:p>
        </p:txBody>
      </p:sp>
      <p:sp>
        <p:nvSpPr>
          <p:cNvPr id="32798" name="Rectangle 30">
            <a:extLst>
              <a:ext uri="{FF2B5EF4-FFF2-40B4-BE49-F238E27FC236}">
                <a16:creationId xmlns:a16="http://schemas.microsoft.com/office/drawing/2014/main" id="{F69B7B3D-7FE3-4C34-A03B-E06BEBB61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7388" y="3630613"/>
            <a:ext cx="527388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b="1">
                <a:solidFill>
                  <a:schemeClr val="bg2"/>
                </a:solidFill>
                <a:latin typeface="Arial" panose="020B0604020202020204" pitchFamily="34" charset="0"/>
              </a:rPr>
              <a:t>...</a:t>
            </a:r>
          </a:p>
        </p:txBody>
      </p:sp>
      <p:sp>
        <p:nvSpPr>
          <p:cNvPr id="32799" name="Rectangle 56">
            <a:extLst>
              <a:ext uri="{FF2B5EF4-FFF2-40B4-BE49-F238E27FC236}">
                <a16:creationId xmlns:a16="http://schemas.microsoft.com/office/drawing/2014/main" id="{3F816816-CBB2-4837-93AD-FEB99CA97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7176" y="6099176"/>
            <a:ext cx="17463" cy="95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00" name="Rectangle 57">
            <a:extLst>
              <a:ext uri="{FF2B5EF4-FFF2-40B4-BE49-F238E27FC236}">
                <a16:creationId xmlns:a16="http://schemas.microsoft.com/office/drawing/2014/main" id="{3FF9001E-F356-40FD-BE42-C0C3AD4A0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638" y="6327776"/>
            <a:ext cx="882650" cy="95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01" name="Rectangle 58">
            <a:extLst>
              <a:ext uri="{FF2B5EF4-FFF2-40B4-BE49-F238E27FC236}">
                <a16:creationId xmlns:a16="http://schemas.microsoft.com/office/drawing/2014/main" id="{C0F66D38-D85F-4627-94C0-C2D9AF3F6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289" y="6099176"/>
            <a:ext cx="9525" cy="95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02" name="Rectangle 59">
            <a:extLst>
              <a:ext uri="{FF2B5EF4-FFF2-40B4-BE49-F238E27FC236}">
                <a16:creationId xmlns:a16="http://schemas.microsoft.com/office/drawing/2014/main" id="{13C653DC-472D-4524-B546-573293AC9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6813" y="6327776"/>
            <a:ext cx="2667000" cy="95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03" name="Rectangle 60">
            <a:extLst>
              <a:ext uri="{FF2B5EF4-FFF2-40B4-BE49-F238E27FC236}">
                <a16:creationId xmlns:a16="http://schemas.microsoft.com/office/drawing/2014/main" id="{45B49F3F-FF6C-4D52-AD02-BC986F5AB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813" y="6099176"/>
            <a:ext cx="17462" cy="95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04" name="Rectangle 32">
            <a:extLst>
              <a:ext uri="{FF2B5EF4-FFF2-40B4-BE49-F238E27FC236}">
                <a16:creationId xmlns:a16="http://schemas.microsoft.com/office/drawing/2014/main" id="{DB783001-A312-475D-9C69-8529C5F7A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1789" y="5570538"/>
            <a:ext cx="61555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>
                <a:solidFill>
                  <a:srgbClr val="000000"/>
                </a:solidFill>
              </a:rPr>
              <a:t>0001</a:t>
            </a:r>
            <a:endParaRPr lang="pt-BR" altLang="en-US" sz="2400">
              <a:latin typeface="Arial" panose="020B0604020202020204" pitchFamily="34" charset="0"/>
            </a:endParaRPr>
          </a:p>
        </p:txBody>
      </p:sp>
      <p:sp>
        <p:nvSpPr>
          <p:cNvPr id="32805" name="Rectangle 33">
            <a:extLst>
              <a:ext uri="{FF2B5EF4-FFF2-40B4-BE49-F238E27FC236}">
                <a16:creationId xmlns:a16="http://schemas.microsoft.com/office/drawing/2014/main" id="{07B04EC1-384B-4C36-9B5F-F8C763B42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0313" y="5570538"/>
            <a:ext cx="16110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>
                <a:solidFill>
                  <a:srgbClr val="000000"/>
                </a:solidFill>
              </a:rPr>
              <a:t>AC </a:t>
            </a:r>
            <a:r>
              <a:rPr lang="pt-BR" altLang="en-US" sz="2400" i="0">
                <a:solidFill>
                  <a:srgbClr val="000000"/>
                </a:solidFill>
                <a:sym typeface="Symbol" panose="05050102010706020507" pitchFamily="18" charset="2"/>
              </a:rPr>
              <a:t></a:t>
            </a:r>
            <a:r>
              <a:rPr lang="pt-BR" altLang="en-US" sz="2400" i="0">
                <a:solidFill>
                  <a:srgbClr val="000000"/>
                </a:solidFill>
              </a:rPr>
              <a:t> Mem.</a:t>
            </a:r>
            <a:endParaRPr lang="pt-BR" altLang="en-US" sz="2400">
              <a:latin typeface="Arial" panose="020B0604020202020204" pitchFamily="34" charset="0"/>
            </a:endParaRPr>
          </a:p>
        </p:txBody>
      </p:sp>
      <p:sp>
        <p:nvSpPr>
          <p:cNvPr id="32806" name="Rectangle 34">
            <a:extLst>
              <a:ext uri="{FF2B5EF4-FFF2-40B4-BE49-F238E27FC236}">
                <a16:creationId xmlns:a16="http://schemas.microsoft.com/office/drawing/2014/main" id="{31F815F1-79F3-4A2D-B409-B251DCDDC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7176" y="5549901"/>
            <a:ext cx="17463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07" name="Rectangle 35">
            <a:extLst>
              <a:ext uri="{FF2B5EF4-FFF2-40B4-BE49-F238E27FC236}">
                <a16:creationId xmlns:a16="http://schemas.microsoft.com/office/drawing/2014/main" id="{868C9870-BF03-4F19-84F5-B8CFEB40F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7176" y="5549901"/>
            <a:ext cx="17463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08" name="Rectangle 36">
            <a:extLst>
              <a:ext uri="{FF2B5EF4-FFF2-40B4-BE49-F238E27FC236}">
                <a16:creationId xmlns:a16="http://schemas.microsoft.com/office/drawing/2014/main" id="{41321892-EE4E-4EAE-A11A-696A43F1D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638" y="5549901"/>
            <a:ext cx="882650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09" name="Rectangle 37">
            <a:extLst>
              <a:ext uri="{FF2B5EF4-FFF2-40B4-BE49-F238E27FC236}">
                <a16:creationId xmlns:a16="http://schemas.microsoft.com/office/drawing/2014/main" id="{C47D0DA8-C938-4853-9C52-1B4D36815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288" y="5549901"/>
            <a:ext cx="19050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10" name="Rectangle 38">
            <a:extLst>
              <a:ext uri="{FF2B5EF4-FFF2-40B4-BE49-F238E27FC236}">
                <a16:creationId xmlns:a16="http://schemas.microsoft.com/office/drawing/2014/main" id="{992E5E36-7A2F-4E6E-8BB5-994728105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6339" y="5549901"/>
            <a:ext cx="2657475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11" name="Rectangle 39">
            <a:extLst>
              <a:ext uri="{FF2B5EF4-FFF2-40B4-BE49-F238E27FC236}">
                <a16:creationId xmlns:a16="http://schemas.microsoft.com/office/drawing/2014/main" id="{C29EF58A-45CA-47C7-B2BF-78498D822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813" y="5549901"/>
            <a:ext cx="17462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12" name="Rectangle 40">
            <a:extLst>
              <a:ext uri="{FF2B5EF4-FFF2-40B4-BE49-F238E27FC236}">
                <a16:creationId xmlns:a16="http://schemas.microsoft.com/office/drawing/2014/main" id="{A567A014-F241-4CEE-A95F-EC47A4B6A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813" y="5549901"/>
            <a:ext cx="17462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13" name="Rectangle 41">
            <a:extLst>
              <a:ext uri="{FF2B5EF4-FFF2-40B4-BE49-F238E27FC236}">
                <a16:creationId xmlns:a16="http://schemas.microsoft.com/office/drawing/2014/main" id="{F8133610-DF85-4CBE-A1B4-C6E3FEA70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7176" y="5567364"/>
            <a:ext cx="17463" cy="3444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14" name="Rectangle 42">
            <a:extLst>
              <a:ext uri="{FF2B5EF4-FFF2-40B4-BE49-F238E27FC236}">
                <a16:creationId xmlns:a16="http://schemas.microsoft.com/office/drawing/2014/main" id="{ACE4B02F-CAB0-41C6-B40C-C2EE3745D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289" y="5567364"/>
            <a:ext cx="9525" cy="3444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15" name="Rectangle 43">
            <a:extLst>
              <a:ext uri="{FF2B5EF4-FFF2-40B4-BE49-F238E27FC236}">
                <a16:creationId xmlns:a16="http://schemas.microsoft.com/office/drawing/2014/main" id="{413B10E9-DA8D-41FD-A5AC-54B85C702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813" y="5567364"/>
            <a:ext cx="17462" cy="3444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16" name="Rectangle 44">
            <a:extLst>
              <a:ext uri="{FF2B5EF4-FFF2-40B4-BE49-F238E27FC236}">
                <a16:creationId xmlns:a16="http://schemas.microsoft.com/office/drawing/2014/main" id="{F2B68CF7-0A7B-407B-A861-C3E095BF6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1789" y="5932488"/>
            <a:ext cx="61555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>
                <a:solidFill>
                  <a:srgbClr val="000000"/>
                </a:solidFill>
              </a:rPr>
              <a:t>0010</a:t>
            </a:r>
            <a:endParaRPr lang="pt-BR" altLang="en-US" sz="2400">
              <a:latin typeface="Arial" panose="020B0604020202020204" pitchFamily="34" charset="0"/>
            </a:endParaRPr>
          </a:p>
        </p:txBody>
      </p:sp>
      <p:sp>
        <p:nvSpPr>
          <p:cNvPr id="32817" name="Rectangle 45">
            <a:extLst>
              <a:ext uri="{FF2B5EF4-FFF2-40B4-BE49-F238E27FC236}">
                <a16:creationId xmlns:a16="http://schemas.microsoft.com/office/drawing/2014/main" id="{4F6C67A8-028D-46FF-BB30-76925C740E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0313" y="5932488"/>
            <a:ext cx="15940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>
                <a:solidFill>
                  <a:srgbClr val="000000"/>
                </a:solidFill>
              </a:rPr>
              <a:t>Mem. </a:t>
            </a:r>
            <a:r>
              <a:rPr lang="pt-BR" altLang="en-US" sz="2400" i="0">
                <a:solidFill>
                  <a:srgbClr val="000000"/>
                </a:solidFill>
                <a:sym typeface="Symbol" panose="05050102010706020507" pitchFamily="18" charset="2"/>
              </a:rPr>
              <a:t></a:t>
            </a:r>
            <a:r>
              <a:rPr lang="pt-BR" altLang="en-US" sz="2400" i="0">
                <a:solidFill>
                  <a:srgbClr val="000000"/>
                </a:solidFill>
              </a:rPr>
              <a:t> AC</a:t>
            </a:r>
          </a:p>
        </p:txBody>
      </p:sp>
      <p:sp>
        <p:nvSpPr>
          <p:cNvPr id="32818" name="Rectangle 46">
            <a:extLst>
              <a:ext uri="{FF2B5EF4-FFF2-40B4-BE49-F238E27FC236}">
                <a16:creationId xmlns:a16="http://schemas.microsoft.com/office/drawing/2014/main" id="{F8EEF3B6-1575-4BE1-AF8F-2FD656C6C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7176" y="5911851"/>
            <a:ext cx="17463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19" name="Rectangle 47">
            <a:extLst>
              <a:ext uri="{FF2B5EF4-FFF2-40B4-BE49-F238E27FC236}">
                <a16:creationId xmlns:a16="http://schemas.microsoft.com/office/drawing/2014/main" id="{899C5ED4-128E-4365-B28D-3985A9A1E3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638" y="5911851"/>
            <a:ext cx="882650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20" name="Rectangle 48">
            <a:extLst>
              <a:ext uri="{FF2B5EF4-FFF2-40B4-BE49-F238E27FC236}">
                <a16:creationId xmlns:a16="http://schemas.microsoft.com/office/drawing/2014/main" id="{D4EDBFBE-0972-4668-912D-9EC467E0A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288" y="5911851"/>
            <a:ext cx="19050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21" name="Rectangle 49">
            <a:extLst>
              <a:ext uri="{FF2B5EF4-FFF2-40B4-BE49-F238E27FC236}">
                <a16:creationId xmlns:a16="http://schemas.microsoft.com/office/drawing/2014/main" id="{FA3403CE-6D37-48E6-AAB4-35DCA767B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6339" y="5911851"/>
            <a:ext cx="2657475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22" name="Rectangle 50">
            <a:extLst>
              <a:ext uri="{FF2B5EF4-FFF2-40B4-BE49-F238E27FC236}">
                <a16:creationId xmlns:a16="http://schemas.microsoft.com/office/drawing/2014/main" id="{CF491D76-6985-4598-810F-3BBBE0FB8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813" y="5911851"/>
            <a:ext cx="17462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23" name="Rectangle 51">
            <a:extLst>
              <a:ext uri="{FF2B5EF4-FFF2-40B4-BE49-F238E27FC236}">
                <a16:creationId xmlns:a16="http://schemas.microsoft.com/office/drawing/2014/main" id="{FDBB057E-B665-4FDE-B92D-42528D912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7176" y="5929314"/>
            <a:ext cx="17463" cy="3444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24" name="Rectangle 52">
            <a:extLst>
              <a:ext uri="{FF2B5EF4-FFF2-40B4-BE49-F238E27FC236}">
                <a16:creationId xmlns:a16="http://schemas.microsoft.com/office/drawing/2014/main" id="{5E65158C-2618-43A5-BE66-EA3F9DFB1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289" y="5929314"/>
            <a:ext cx="9525" cy="3444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25" name="Rectangle 53">
            <a:extLst>
              <a:ext uri="{FF2B5EF4-FFF2-40B4-BE49-F238E27FC236}">
                <a16:creationId xmlns:a16="http://schemas.microsoft.com/office/drawing/2014/main" id="{EF5095F8-5B81-4084-8AB3-FAB1D2D7B4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813" y="5929314"/>
            <a:ext cx="17462" cy="3444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26" name="Rectangle 54">
            <a:extLst>
              <a:ext uri="{FF2B5EF4-FFF2-40B4-BE49-F238E27FC236}">
                <a16:creationId xmlns:a16="http://schemas.microsoft.com/office/drawing/2014/main" id="{B6741EE6-DA76-44D9-B928-B08A025D7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1789" y="6289675"/>
            <a:ext cx="61555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>
                <a:solidFill>
                  <a:srgbClr val="000000"/>
                </a:solidFill>
              </a:rPr>
              <a:t>0101</a:t>
            </a:r>
            <a:endParaRPr lang="pt-BR" altLang="en-US" sz="2400">
              <a:latin typeface="Arial" panose="020B0604020202020204" pitchFamily="34" charset="0"/>
            </a:endParaRPr>
          </a:p>
        </p:txBody>
      </p:sp>
      <p:sp>
        <p:nvSpPr>
          <p:cNvPr id="32827" name="Rectangle 55">
            <a:extLst>
              <a:ext uri="{FF2B5EF4-FFF2-40B4-BE49-F238E27FC236}">
                <a16:creationId xmlns:a16="http://schemas.microsoft.com/office/drawing/2014/main" id="{E933D869-FA1A-42F9-AEC0-BCB03BC656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0314" y="6289675"/>
            <a:ext cx="24259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>
                <a:solidFill>
                  <a:srgbClr val="000000"/>
                </a:solidFill>
              </a:rPr>
              <a:t>AC </a:t>
            </a:r>
            <a:r>
              <a:rPr lang="pt-BR" altLang="en-US" sz="2400" i="0">
                <a:solidFill>
                  <a:srgbClr val="000000"/>
                </a:solidFill>
                <a:sym typeface="Symbol" panose="05050102010706020507" pitchFamily="18" charset="2"/>
              </a:rPr>
              <a:t></a:t>
            </a:r>
            <a:r>
              <a:rPr lang="pt-BR" altLang="en-US" sz="2400" i="0">
                <a:solidFill>
                  <a:srgbClr val="000000"/>
                </a:solidFill>
              </a:rPr>
              <a:t> AC +  Mem.</a:t>
            </a:r>
          </a:p>
        </p:txBody>
      </p:sp>
      <p:sp>
        <p:nvSpPr>
          <p:cNvPr id="32828" name="Rectangle 61">
            <a:extLst>
              <a:ext uri="{FF2B5EF4-FFF2-40B4-BE49-F238E27FC236}">
                <a16:creationId xmlns:a16="http://schemas.microsoft.com/office/drawing/2014/main" id="{EAC1AA6E-83A9-4A1D-BED2-DC77DB493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7176" y="6286500"/>
            <a:ext cx="17463" cy="3444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29" name="Rectangle 62">
            <a:extLst>
              <a:ext uri="{FF2B5EF4-FFF2-40B4-BE49-F238E27FC236}">
                <a16:creationId xmlns:a16="http://schemas.microsoft.com/office/drawing/2014/main" id="{AFF783DF-1095-4B32-87BB-3587653C8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7176" y="6630988"/>
            <a:ext cx="17463" cy="174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30" name="Rectangle 63">
            <a:extLst>
              <a:ext uri="{FF2B5EF4-FFF2-40B4-BE49-F238E27FC236}">
                <a16:creationId xmlns:a16="http://schemas.microsoft.com/office/drawing/2014/main" id="{A9198639-987D-4864-8C29-23D178597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7176" y="6630988"/>
            <a:ext cx="17463" cy="174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31" name="Rectangle 64">
            <a:extLst>
              <a:ext uri="{FF2B5EF4-FFF2-40B4-BE49-F238E27FC236}">
                <a16:creationId xmlns:a16="http://schemas.microsoft.com/office/drawing/2014/main" id="{20A6F7A0-2D23-4A51-A6C0-30AE0D709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638" y="6630988"/>
            <a:ext cx="882650" cy="174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32" name="Rectangle 65">
            <a:extLst>
              <a:ext uri="{FF2B5EF4-FFF2-40B4-BE49-F238E27FC236}">
                <a16:creationId xmlns:a16="http://schemas.microsoft.com/office/drawing/2014/main" id="{16A3D9F0-FDD4-40F2-8B99-99E434D30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289" y="6286500"/>
            <a:ext cx="9525" cy="3444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33" name="Rectangle 66">
            <a:extLst>
              <a:ext uri="{FF2B5EF4-FFF2-40B4-BE49-F238E27FC236}">
                <a16:creationId xmlns:a16="http://schemas.microsoft.com/office/drawing/2014/main" id="{E50D0D3D-5A48-4D24-B09A-7350B0F60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288" y="6630988"/>
            <a:ext cx="19050" cy="174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34" name="Rectangle 67">
            <a:extLst>
              <a:ext uri="{FF2B5EF4-FFF2-40B4-BE49-F238E27FC236}">
                <a16:creationId xmlns:a16="http://schemas.microsoft.com/office/drawing/2014/main" id="{07991029-7ECF-4E63-A37F-D375BB338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6339" y="6630988"/>
            <a:ext cx="2657475" cy="174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35" name="Rectangle 68">
            <a:extLst>
              <a:ext uri="{FF2B5EF4-FFF2-40B4-BE49-F238E27FC236}">
                <a16:creationId xmlns:a16="http://schemas.microsoft.com/office/drawing/2014/main" id="{F0873870-BE26-47E9-8FF0-908715234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813" y="6286500"/>
            <a:ext cx="17462" cy="3444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36" name="Rectangle 69">
            <a:extLst>
              <a:ext uri="{FF2B5EF4-FFF2-40B4-BE49-F238E27FC236}">
                <a16:creationId xmlns:a16="http://schemas.microsoft.com/office/drawing/2014/main" id="{EE72FF68-74FD-4D48-8B78-0ED2A6F8A7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813" y="6630988"/>
            <a:ext cx="17462" cy="174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37" name="Rectangle 70">
            <a:extLst>
              <a:ext uri="{FF2B5EF4-FFF2-40B4-BE49-F238E27FC236}">
                <a16:creationId xmlns:a16="http://schemas.microsoft.com/office/drawing/2014/main" id="{083310B4-29CC-4CE1-A3C0-EE69F99AB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813" y="6630988"/>
            <a:ext cx="17462" cy="174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88140" name="Freeform 76">
            <a:extLst>
              <a:ext uri="{FF2B5EF4-FFF2-40B4-BE49-F238E27FC236}">
                <a16:creationId xmlns:a16="http://schemas.microsoft.com/office/drawing/2014/main" id="{5FEBBA13-C9EC-4232-B37B-0780E266DE4D}"/>
              </a:ext>
            </a:extLst>
          </p:cNvPr>
          <p:cNvSpPr>
            <a:spLocks/>
          </p:cNvSpPr>
          <p:nvPr/>
        </p:nvSpPr>
        <p:spPr bwMode="auto">
          <a:xfrm>
            <a:off x="3011488" y="1971675"/>
            <a:ext cx="4583112" cy="573088"/>
          </a:xfrm>
          <a:custGeom>
            <a:avLst/>
            <a:gdLst>
              <a:gd name="T0" fmla="*/ 2147483646 w 2887"/>
              <a:gd name="T1" fmla="*/ 2147483646 h 361"/>
              <a:gd name="T2" fmla="*/ 2147483646 w 2887"/>
              <a:gd name="T3" fmla="*/ 0 h 361"/>
              <a:gd name="T4" fmla="*/ 0 w 2887"/>
              <a:gd name="T5" fmla="*/ 2147483646 h 361"/>
              <a:gd name="T6" fmla="*/ 0 w 2887"/>
              <a:gd name="T7" fmla="*/ 2147483646 h 361"/>
              <a:gd name="T8" fmla="*/ 2147483646 w 2887"/>
              <a:gd name="T9" fmla="*/ 2147483646 h 3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87" h="361">
                <a:moveTo>
                  <a:pt x="2887" y="208"/>
                </a:moveTo>
                <a:lnTo>
                  <a:pt x="2887" y="0"/>
                </a:lnTo>
                <a:lnTo>
                  <a:pt x="0" y="14"/>
                </a:lnTo>
                <a:lnTo>
                  <a:pt x="0" y="361"/>
                </a:lnTo>
                <a:lnTo>
                  <a:pt x="76" y="361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8141" name="Line 77">
            <a:extLst>
              <a:ext uri="{FF2B5EF4-FFF2-40B4-BE49-F238E27FC236}">
                <a16:creationId xmlns:a16="http://schemas.microsoft.com/office/drawing/2014/main" id="{C4964E9B-2C28-4B88-9859-2F0CA5BE21EB}"/>
              </a:ext>
            </a:extLst>
          </p:cNvPr>
          <p:cNvSpPr>
            <a:spLocks noChangeShapeType="1"/>
          </p:cNvSpPr>
          <p:nvPr/>
        </p:nvSpPr>
        <p:spPr bwMode="auto">
          <a:xfrm>
            <a:off x="5988050" y="4449763"/>
            <a:ext cx="871538" cy="1635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8145" name="Rectangle 81">
            <a:extLst>
              <a:ext uri="{FF2B5EF4-FFF2-40B4-BE49-F238E27FC236}">
                <a16:creationId xmlns:a16="http://schemas.microsoft.com/office/drawing/2014/main" id="{7BFD1691-C7BD-42DB-88B2-10883C7123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4847" y="4384676"/>
            <a:ext cx="121187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 0 0 0 3</a:t>
            </a:r>
          </a:p>
        </p:txBody>
      </p:sp>
      <p:sp>
        <p:nvSpPr>
          <p:cNvPr id="88146" name="AutoShape 82">
            <a:extLst>
              <a:ext uri="{FF2B5EF4-FFF2-40B4-BE49-F238E27FC236}">
                <a16:creationId xmlns:a16="http://schemas.microsoft.com/office/drawing/2014/main" id="{DC6AEA19-BCE0-4DEF-BB63-D18B056DF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6525" y="5538788"/>
            <a:ext cx="311150" cy="381000"/>
          </a:xfrm>
          <a:prstGeom prst="leftArrow">
            <a:avLst>
              <a:gd name="adj1" fmla="val 50000"/>
              <a:gd name="adj2" fmla="val 24991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88147" name="Line 83">
            <a:extLst>
              <a:ext uri="{FF2B5EF4-FFF2-40B4-BE49-F238E27FC236}">
                <a16:creationId xmlns:a16="http://schemas.microsoft.com/office/drawing/2014/main" id="{0B438CD8-16B0-45BD-97F1-EB20903A34BC}"/>
              </a:ext>
            </a:extLst>
          </p:cNvPr>
          <p:cNvSpPr>
            <a:spLocks noChangeShapeType="1"/>
          </p:cNvSpPr>
          <p:nvPr/>
        </p:nvSpPr>
        <p:spPr bwMode="auto">
          <a:xfrm>
            <a:off x="7340600" y="3117851"/>
            <a:ext cx="0" cy="88106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8148" name="Freeform 84">
            <a:extLst>
              <a:ext uri="{FF2B5EF4-FFF2-40B4-BE49-F238E27FC236}">
                <a16:creationId xmlns:a16="http://schemas.microsoft.com/office/drawing/2014/main" id="{4D28967E-B012-41D4-9210-3219974EA52A}"/>
              </a:ext>
            </a:extLst>
          </p:cNvPr>
          <p:cNvSpPr>
            <a:spLocks/>
          </p:cNvSpPr>
          <p:nvPr/>
        </p:nvSpPr>
        <p:spPr bwMode="auto">
          <a:xfrm>
            <a:off x="2922588" y="3833814"/>
            <a:ext cx="4748212" cy="617537"/>
          </a:xfrm>
          <a:custGeom>
            <a:avLst/>
            <a:gdLst>
              <a:gd name="T0" fmla="*/ 2147483646 w 2991"/>
              <a:gd name="T1" fmla="*/ 0 h 389"/>
              <a:gd name="T2" fmla="*/ 2147483646 w 2991"/>
              <a:gd name="T3" fmla="*/ 2147483646 h 389"/>
              <a:gd name="T4" fmla="*/ 0 w 2991"/>
              <a:gd name="T5" fmla="*/ 2147483646 h 389"/>
              <a:gd name="T6" fmla="*/ 0 w 2991"/>
              <a:gd name="T7" fmla="*/ 2147483646 h 389"/>
              <a:gd name="T8" fmla="*/ 2147483646 w 2991"/>
              <a:gd name="T9" fmla="*/ 2147483646 h 3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91" h="389">
                <a:moveTo>
                  <a:pt x="2991" y="0"/>
                </a:moveTo>
                <a:lnTo>
                  <a:pt x="2991" y="194"/>
                </a:lnTo>
                <a:lnTo>
                  <a:pt x="0" y="194"/>
                </a:lnTo>
                <a:lnTo>
                  <a:pt x="0" y="389"/>
                </a:lnTo>
                <a:lnTo>
                  <a:pt x="146" y="389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6" name="Rectangle 25">
            <a:extLst>
              <a:ext uri="{FF2B5EF4-FFF2-40B4-BE49-F238E27FC236}">
                <a16:creationId xmlns:a16="http://schemas.microsoft.com/office/drawing/2014/main" id="{1D6C647A-A64A-4941-ABEC-F5066F85A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79" y="5755455"/>
            <a:ext cx="1581446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no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i="0" dirty="0" err="1">
                <a:latin typeface="Arial" panose="020B0604020202020204" pitchFamily="34" charset="0"/>
              </a:rPr>
              <a:t>OpCodes</a:t>
            </a:r>
            <a:r>
              <a:rPr lang="pt-BR" altLang="en-US" sz="1800" i="0" dirty="0">
                <a:latin typeface="Arial" panose="020B0604020202020204" pitchFamily="34" charset="0"/>
              </a:rPr>
              <a:t> das Instruções</a:t>
            </a:r>
          </a:p>
        </p:txBody>
      </p:sp>
      <p:sp>
        <p:nvSpPr>
          <p:cNvPr id="79" name="Rectangle 2">
            <a:extLst>
              <a:ext uri="{FF2B5EF4-FFF2-40B4-BE49-F238E27FC236}">
                <a16:creationId xmlns:a16="http://schemas.microsoft.com/office/drawing/2014/main" id="{087B52D2-46D8-4B2E-90A5-823FD1353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1" y="93663"/>
            <a:ext cx="11446933" cy="130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r>
              <a:rPr lang="pt-BR" sz="2800" i="0" kern="0" dirty="0">
                <a:solidFill>
                  <a:schemeClr val="tx1"/>
                </a:solidFill>
              </a:rPr>
              <a:t>Execução </a:t>
            </a:r>
            <a:br>
              <a:rPr lang="pt-BR" sz="2800" i="0" kern="0" dirty="0">
                <a:solidFill>
                  <a:schemeClr val="tx1"/>
                </a:solidFill>
              </a:rPr>
            </a:br>
            <a:r>
              <a:rPr lang="pt-BR" altLang="en-US" sz="4400" i="0" kern="0" dirty="0">
                <a:solidFill>
                  <a:srgbClr val="830000"/>
                </a:solidFill>
              </a:rPr>
              <a:t>CPU executando um programa</a:t>
            </a:r>
            <a:endParaRPr lang="pt-BR" altLang="en-US" i="0" kern="0" dirty="0">
              <a:solidFill>
                <a:srgbClr val="83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305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88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8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88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8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83" grpId="0" autoUpdateAnimBg="0"/>
      <p:bldP spid="88145" grpId="0" autoUpdateAnimBg="0"/>
      <p:bldP spid="8814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1027">
            <a:extLst>
              <a:ext uri="{FF2B5EF4-FFF2-40B4-BE49-F238E27FC236}">
                <a16:creationId xmlns:a16="http://schemas.microsoft.com/office/drawing/2014/main" id="{D6924DDE-9EC1-4F8C-AA49-D7C157AEC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0" y="2286000"/>
            <a:ext cx="1962150" cy="2819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3796" name="Line 1028">
            <a:extLst>
              <a:ext uri="{FF2B5EF4-FFF2-40B4-BE49-F238E27FC236}">
                <a16:creationId xmlns:a16="http://schemas.microsoft.com/office/drawing/2014/main" id="{6CDEEE6C-C1EA-4566-A37F-0F4498E03A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6838" y="268605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3797" name="Line 1029">
            <a:extLst>
              <a:ext uri="{FF2B5EF4-FFF2-40B4-BE49-F238E27FC236}">
                <a16:creationId xmlns:a16="http://schemas.microsoft.com/office/drawing/2014/main" id="{7614E690-A997-4305-A2B8-60AE2EAA081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314325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3798" name="Line 1030">
            <a:extLst>
              <a:ext uri="{FF2B5EF4-FFF2-40B4-BE49-F238E27FC236}">
                <a16:creationId xmlns:a16="http://schemas.microsoft.com/office/drawing/2014/main" id="{AAC04296-9A3D-4B6B-BA28-5E15149820E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354330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3799" name="Line 1031">
            <a:extLst>
              <a:ext uri="{FF2B5EF4-FFF2-40B4-BE49-F238E27FC236}">
                <a16:creationId xmlns:a16="http://schemas.microsoft.com/office/drawing/2014/main" id="{C8A245D5-0293-4504-BC6B-3DBC72EB91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421005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3800" name="Line 1032">
            <a:extLst>
              <a:ext uri="{FF2B5EF4-FFF2-40B4-BE49-F238E27FC236}">
                <a16:creationId xmlns:a16="http://schemas.microsoft.com/office/drawing/2014/main" id="{EACF2750-45DD-47FB-97FC-57A2E344FA9C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461010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3801" name="Rectangle 1036">
            <a:extLst>
              <a:ext uri="{FF2B5EF4-FFF2-40B4-BE49-F238E27FC236}">
                <a16:creationId xmlns:a16="http://schemas.microsoft.com/office/drawing/2014/main" id="{88A2E8DA-064C-424C-B50C-2D241F4D10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4463" y="2230439"/>
            <a:ext cx="112691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1 9 4 0</a:t>
            </a:r>
          </a:p>
        </p:txBody>
      </p:sp>
      <p:sp>
        <p:nvSpPr>
          <p:cNvPr id="33802" name="Rectangle 1037">
            <a:extLst>
              <a:ext uri="{FF2B5EF4-FFF2-40B4-BE49-F238E27FC236}">
                <a16:creationId xmlns:a16="http://schemas.microsoft.com/office/drawing/2014/main" id="{5815E6BF-BDC3-4173-98DC-94C36FAC88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3513" y="2687639"/>
            <a:ext cx="112691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5 9 4 1</a:t>
            </a:r>
          </a:p>
        </p:txBody>
      </p:sp>
      <p:sp>
        <p:nvSpPr>
          <p:cNvPr id="33803" name="Rectangle 1038">
            <a:extLst>
              <a:ext uri="{FF2B5EF4-FFF2-40B4-BE49-F238E27FC236}">
                <a16:creationId xmlns:a16="http://schemas.microsoft.com/office/drawing/2014/main" id="{03BE0422-FD96-4548-85D4-28B4BD176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3513" y="3087689"/>
            <a:ext cx="112691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2 9 4 1</a:t>
            </a:r>
          </a:p>
        </p:txBody>
      </p:sp>
      <p:sp>
        <p:nvSpPr>
          <p:cNvPr id="33804" name="Rectangle 1039">
            <a:extLst>
              <a:ext uri="{FF2B5EF4-FFF2-40B4-BE49-F238E27FC236}">
                <a16:creationId xmlns:a16="http://schemas.microsoft.com/office/drawing/2014/main" id="{5631C647-8CC7-49AE-8825-A7B5F23C2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5413" y="4154489"/>
            <a:ext cx="112691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0 0 0 3</a:t>
            </a:r>
          </a:p>
        </p:txBody>
      </p:sp>
      <p:sp>
        <p:nvSpPr>
          <p:cNvPr id="33805" name="Rectangle 1040">
            <a:extLst>
              <a:ext uri="{FF2B5EF4-FFF2-40B4-BE49-F238E27FC236}">
                <a16:creationId xmlns:a16="http://schemas.microsoft.com/office/drawing/2014/main" id="{50E1846F-10ED-492B-A4D3-25572F586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1984" y="4592639"/>
            <a:ext cx="121187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0 0  0 2</a:t>
            </a:r>
          </a:p>
        </p:txBody>
      </p:sp>
      <p:sp>
        <p:nvSpPr>
          <p:cNvPr id="33806" name="Rectangle 1043">
            <a:extLst>
              <a:ext uri="{FF2B5EF4-FFF2-40B4-BE49-F238E27FC236}">
                <a16:creationId xmlns:a16="http://schemas.microsoft.com/office/drawing/2014/main" id="{A0E763B4-5C4B-43F6-A137-E7A267950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7503" y="2316163"/>
            <a:ext cx="8255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3 0 0</a:t>
            </a:r>
          </a:p>
        </p:txBody>
      </p:sp>
      <p:sp>
        <p:nvSpPr>
          <p:cNvPr id="33807" name="Rectangle 1044">
            <a:extLst>
              <a:ext uri="{FF2B5EF4-FFF2-40B4-BE49-F238E27FC236}">
                <a16:creationId xmlns:a16="http://schemas.microsoft.com/office/drawing/2014/main" id="{A20E8609-5873-4787-8B02-D0768204A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603" y="4659313"/>
            <a:ext cx="8255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9 4 1</a:t>
            </a:r>
          </a:p>
        </p:txBody>
      </p:sp>
      <p:sp>
        <p:nvSpPr>
          <p:cNvPr id="33808" name="Rectangle 1045">
            <a:extLst>
              <a:ext uri="{FF2B5EF4-FFF2-40B4-BE49-F238E27FC236}">
                <a16:creationId xmlns:a16="http://schemas.microsoft.com/office/drawing/2014/main" id="{332420C3-00C4-4CC4-9FE0-F9151CF77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53" y="4202113"/>
            <a:ext cx="8255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9 4 0</a:t>
            </a:r>
          </a:p>
        </p:txBody>
      </p:sp>
      <p:sp>
        <p:nvSpPr>
          <p:cNvPr id="33809" name="Rectangle 1046">
            <a:extLst>
              <a:ext uri="{FF2B5EF4-FFF2-40B4-BE49-F238E27FC236}">
                <a16:creationId xmlns:a16="http://schemas.microsoft.com/office/drawing/2014/main" id="{283589AE-8E74-4BB5-855B-69D9BA5BB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53" y="3135313"/>
            <a:ext cx="8255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3 0 2</a:t>
            </a:r>
          </a:p>
        </p:txBody>
      </p:sp>
      <p:sp>
        <p:nvSpPr>
          <p:cNvPr id="33810" name="Rectangle 1047">
            <a:extLst>
              <a:ext uri="{FF2B5EF4-FFF2-40B4-BE49-F238E27FC236}">
                <a16:creationId xmlns:a16="http://schemas.microsoft.com/office/drawing/2014/main" id="{75569675-0E9E-4F08-87B7-1A531BCE3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53" y="2678113"/>
            <a:ext cx="8255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3 0 1</a:t>
            </a:r>
          </a:p>
        </p:txBody>
      </p:sp>
      <p:sp>
        <p:nvSpPr>
          <p:cNvPr id="33811" name="Rectangle 1051">
            <a:extLst>
              <a:ext uri="{FF2B5EF4-FFF2-40B4-BE49-F238E27FC236}">
                <a16:creationId xmlns:a16="http://schemas.microsoft.com/office/drawing/2014/main" id="{1D83CE7E-3EF6-4A12-B2D8-29EDBB062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5938" y="1477964"/>
            <a:ext cx="3436838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rgbClr val="5C0000"/>
                </a:solidFill>
                <a:latin typeface="Arial" panose="020B0604020202020204" pitchFamily="34" charset="0"/>
              </a:rPr>
              <a:t>Registradores da CPU</a:t>
            </a:r>
          </a:p>
        </p:txBody>
      </p:sp>
      <p:sp>
        <p:nvSpPr>
          <p:cNvPr id="33812" name="Rectangle 1052">
            <a:extLst>
              <a:ext uri="{FF2B5EF4-FFF2-40B4-BE49-F238E27FC236}">
                <a16:creationId xmlns:a16="http://schemas.microsoft.com/office/drawing/2014/main" id="{DB30B154-22E7-4363-BD7F-EC34B7F71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3816" y="1497014"/>
            <a:ext cx="145232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rgbClr val="5C0000"/>
                </a:solidFill>
                <a:latin typeface="Arial" panose="020B0604020202020204" pitchFamily="34" charset="0"/>
              </a:rPr>
              <a:t>Memória</a:t>
            </a:r>
          </a:p>
        </p:txBody>
      </p:sp>
      <p:sp>
        <p:nvSpPr>
          <p:cNvPr id="33813" name="Rectangle 1053">
            <a:extLst>
              <a:ext uri="{FF2B5EF4-FFF2-40B4-BE49-F238E27FC236}">
                <a16:creationId xmlns:a16="http://schemas.microsoft.com/office/drawing/2014/main" id="{95DF5BB3-7736-4567-B0E8-8F78C49B5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7388" y="3597275"/>
            <a:ext cx="527388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b="1">
                <a:solidFill>
                  <a:schemeClr val="bg2"/>
                </a:solidFill>
                <a:latin typeface="Arial" panose="020B0604020202020204" pitchFamily="34" charset="0"/>
              </a:rPr>
              <a:t>...</a:t>
            </a:r>
          </a:p>
        </p:txBody>
      </p:sp>
      <p:grpSp>
        <p:nvGrpSpPr>
          <p:cNvPr id="33814" name="Group 1096">
            <a:extLst>
              <a:ext uri="{FF2B5EF4-FFF2-40B4-BE49-F238E27FC236}">
                <a16:creationId xmlns:a16="http://schemas.microsoft.com/office/drawing/2014/main" id="{A27FE963-493C-4179-94A4-635E7CADA1E9}"/>
              </a:ext>
            </a:extLst>
          </p:cNvPr>
          <p:cNvGrpSpPr>
            <a:grpSpLocks/>
          </p:cNvGrpSpPr>
          <p:nvPr/>
        </p:nvGrpSpPr>
        <p:grpSpPr bwMode="auto">
          <a:xfrm>
            <a:off x="6904038" y="4354517"/>
            <a:ext cx="2108199" cy="461963"/>
            <a:chOff x="3396" y="1777"/>
            <a:chExt cx="1328" cy="291"/>
          </a:xfrm>
        </p:grpSpPr>
        <p:sp>
          <p:nvSpPr>
            <p:cNvPr id="33878" name="Rectangle 1035">
              <a:extLst>
                <a:ext uri="{FF2B5EF4-FFF2-40B4-BE49-F238E27FC236}">
                  <a16:creationId xmlns:a16="http://schemas.microsoft.com/office/drawing/2014/main" id="{86646AE7-A9AF-4ED2-B21D-F2BC4B7C57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6" y="1800"/>
              <a:ext cx="828" cy="22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79" name="Rectangle 1049">
              <a:extLst>
                <a:ext uri="{FF2B5EF4-FFF2-40B4-BE49-F238E27FC236}">
                  <a16:creationId xmlns:a16="http://schemas.microsoft.com/office/drawing/2014/main" id="{EE576BBE-3C52-4C3A-A8FB-7E59096D5D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6" y="1777"/>
              <a:ext cx="39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latin typeface="Arial" panose="020B0604020202020204" pitchFamily="34" charset="0"/>
                </a:rPr>
                <a:t>AC</a:t>
              </a:r>
            </a:p>
          </p:txBody>
        </p:sp>
        <p:sp>
          <p:nvSpPr>
            <p:cNvPr id="33880" name="Rectangle 1054">
              <a:extLst>
                <a:ext uri="{FF2B5EF4-FFF2-40B4-BE49-F238E27FC236}">
                  <a16:creationId xmlns:a16="http://schemas.microsoft.com/office/drawing/2014/main" id="{E68E2110-C3FD-47CB-A0BE-F2A929F5D5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7" y="1777"/>
              <a:ext cx="76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solidFill>
                    <a:schemeClr val="bg2"/>
                  </a:solidFill>
                  <a:latin typeface="Arial" panose="020B0604020202020204" pitchFamily="34" charset="0"/>
                </a:rPr>
                <a:t> 0 0 0 </a:t>
              </a:r>
              <a:r>
                <a:rPr lang="pt-PT" altLang="en-US" sz="2400" b="1">
                  <a:solidFill>
                    <a:schemeClr val="bg2"/>
                  </a:solidFill>
                  <a:latin typeface="Arial" panose="020B0604020202020204" pitchFamily="34" charset="0"/>
                </a:rPr>
                <a:t>3</a:t>
              </a:r>
              <a:endParaRPr lang="pt-BR" altLang="en-US" sz="2400" b="1">
                <a:solidFill>
                  <a:schemeClr val="bg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91168" name="Freeform 1056">
            <a:extLst>
              <a:ext uri="{FF2B5EF4-FFF2-40B4-BE49-F238E27FC236}">
                <a16:creationId xmlns:a16="http://schemas.microsoft.com/office/drawing/2014/main" id="{CB35F993-6FFC-4CF5-93B8-EC222086B512}"/>
              </a:ext>
            </a:extLst>
          </p:cNvPr>
          <p:cNvSpPr>
            <a:spLocks/>
          </p:cNvSpPr>
          <p:nvPr/>
        </p:nvSpPr>
        <p:spPr bwMode="auto">
          <a:xfrm>
            <a:off x="6686550" y="4581526"/>
            <a:ext cx="401638" cy="430213"/>
          </a:xfrm>
          <a:custGeom>
            <a:avLst/>
            <a:gdLst>
              <a:gd name="T0" fmla="*/ 2147483646 w 253"/>
              <a:gd name="T1" fmla="*/ 0 h 1243"/>
              <a:gd name="T2" fmla="*/ 0 w 253"/>
              <a:gd name="T3" fmla="*/ 0 h 1243"/>
              <a:gd name="T4" fmla="*/ 0 w 253"/>
              <a:gd name="T5" fmla="*/ 2147483646 h 1243"/>
              <a:gd name="T6" fmla="*/ 2147483646 w 253"/>
              <a:gd name="T7" fmla="*/ 2147483646 h 124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53" h="1243">
                <a:moveTo>
                  <a:pt x="144" y="0"/>
                </a:moveTo>
                <a:lnTo>
                  <a:pt x="0" y="0"/>
                </a:lnTo>
                <a:lnTo>
                  <a:pt x="0" y="1242"/>
                </a:lnTo>
                <a:lnTo>
                  <a:pt x="252" y="1242"/>
                </a:lnTo>
              </a:path>
            </a:pathLst>
          </a:custGeom>
          <a:noFill/>
          <a:ln w="28575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1170" name="Freeform 1058">
            <a:extLst>
              <a:ext uri="{FF2B5EF4-FFF2-40B4-BE49-F238E27FC236}">
                <a16:creationId xmlns:a16="http://schemas.microsoft.com/office/drawing/2014/main" id="{03CEA722-EC50-4A9C-8DE4-C5A4B1C627D2}"/>
              </a:ext>
            </a:extLst>
          </p:cNvPr>
          <p:cNvSpPr>
            <a:spLocks/>
          </p:cNvSpPr>
          <p:nvPr/>
        </p:nvSpPr>
        <p:spPr bwMode="auto">
          <a:xfrm>
            <a:off x="8839201" y="4591050"/>
            <a:ext cx="411163" cy="420688"/>
          </a:xfrm>
          <a:custGeom>
            <a:avLst/>
            <a:gdLst>
              <a:gd name="T0" fmla="*/ 0 w 259"/>
              <a:gd name="T1" fmla="*/ 2147483646 h 1236"/>
              <a:gd name="T2" fmla="*/ 2147483646 w 259"/>
              <a:gd name="T3" fmla="*/ 2147483646 h 1236"/>
              <a:gd name="T4" fmla="*/ 2147483646 w 259"/>
              <a:gd name="T5" fmla="*/ 0 h 1236"/>
              <a:gd name="T6" fmla="*/ 2147483646 w 259"/>
              <a:gd name="T7" fmla="*/ 0 h 123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59" h="1236">
                <a:moveTo>
                  <a:pt x="0" y="1235"/>
                </a:moveTo>
                <a:lnTo>
                  <a:pt x="258" y="1235"/>
                </a:lnTo>
                <a:lnTo>
                  <a:pt x="258" y="0"/>
                </a:lnTo>
                <a:lnTo>
                  <a:pt x="114" y="0"/>
                </a:lnTo>
              </a:path>
            </a:pathLst>
          </a:custGeom>
          <a:noFill/>
          <a:ln w="28575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1172" name="AutoShape 1060">
            <a:extLst>
              <a:ext uri="{FF2B5EF4-FFF2-40B4-BE49-F238E27FC236}">
                <a16:creationId xmlns:a16="http://schemas.microsoft.com/office/drawing/2014/main" id="{5B151F73-BDF3-4527-8345-A1C9F4E48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6226175"/>
            <a:ext cx="311150" cy="381000"/>
          </a:xfrm>
          <a:prstGeom prst="leftArrow">
            <a:avLst>
              <a:gd name="adj1" fmla="val 50000"/>
              <a:gd name="adj2" fmla="val 24991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grpSp>
        <p:nvGrpSpPr>
          <p:cNvPr id="33818" name="Group 1061">
            <a:extLst>
              <a:ext uri="{FF2B5EF4-FFF2-40B4-BE49-F238E27FC236}">
                <a16:creationId xmlns:a16="http://schemas.microsoft.com/office/drawing/2014/main" id="{E38E3635-1E6A-46E8-B583-9250B415E1A3}"/>
              </a:ext>
            </a:extLst>
          </p:cNvPr>
          <p:cNvGrpSpPr>
            <a:grpSpLocks/>
          </p:cNvGrpSpPr>
          <p:nvPr/>
        </p:nvGrpSpPr>
        <p:grpSpPr bwMode="auto">
          <a:xfrm>
            <a:off x="2797175" y="5561016"/>
            <a:ext cx="3594100" cy="1109663"/>
            <a:chOff x="802" y="3384"/>
            <a:chExt cx="2264" cy="699"/>
          </a:xfrm>
        </p:grpSpPr>
        <p:sp>
          <p:nvSpPr>
            <p:cNvPr id="33844" name="Rectangle 1062">
              <a:extLst>
                <a:ext uri="{FF2B5EF4-FFF2-40B4-BE49-F238E27FC236}">
                  <a16:creationId xmlns:a16="http://schemas.microsoft.com/office/drawing/2014/main" id="{38E619FB-F7E1-49C7-A047-9DA15B0E51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3397"/>
              <a:ext cx="38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0001</a:t>
              </a:r>
              <a:endParaRPr lang="pt-BR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45" name="Rectangle 1063">
              <a:extLst>
                <a:ext uri="{FF2B5EF4-FFF2-40B4-BE49-F238E27FC236}">
                  <a16:creationId xmlns:a16="http://schemas.microsoft.com/office/drawing/2014/main" id="{90CB9D66-8487-4568-8776-7922CEE2CB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5" y="3397"/>
              <a:ext cx="101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AC </a:t>
              </a:r>
              <a:r>
                <a:rPr lang="pt-BR" altLang="en-US" sz="2400" i="0">
                  <a:solidFill>
                    <a:srgbClr val="000000"/>
                  </a:solidFill>
                  <a:sym typeface="Symbol" panose="05050102010706020507" pitchFamily="18" charset="2"/>
                </a:rPr>
                <a:t></a:t>
              </a:r>
              <a:r>
                <a:rPr lang="pt-BR" altLang="en-US" sz="2400" i="0">
                  <a:solidFill>
                    <a:srgbClr val="000000"/>
                  </a:solidFill>
                </a:rPr>
                <a:t> Mem.</a:t>
              </a:r>
              <a:endParaRPr lang="pt-BR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46" name="Rectangle 1064">
              <a:extLst>
                <a:ext uri="{FF2B5EF4-FFF2-40B4-BE49-F238E27FC236}">
                  <a16:creationId xmlns:a16="http://schemas.microsoft.com/office/drawing/2014/main" id="{8659444A-E667-40EB-8D5A-2D1E2AA862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384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47" name="Rectangle 1065">
              <a:extLst>
                <a:ext uri="{FF2B5EF4-FFF2-40B4-BE49-F238E27FC236}">
                  <a16:creationId xmlns:a16="http://schemas.microsoft.com/office/drawing/2014/main" id="{EED3A92A-AD7B-4929-B1EA-01664107CD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384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48" name="Rectangle 1066">
              <a:extLst>
                <a:ext uri="{FF2B5EF4-FFF2-40B4-BE49-F238E27FC236}">
                  <a16:creationId xmlns:a16="http://schemas.microsoft.com/office/drawing/2014/main" id="{DCA5E6F6-84AA-407B-ABFA-6CC24BF8F5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" y="3384"/>
              <a:ext cx="5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49" name="Rectangle 1067">
              <a:extLst>
                <a:ext uri="{FF2B5EF4-FFF2-40B4-BE49-F238E27FC236}">
                  <a16:creationId xmlns:a16="http://schemas.microsoft.com/office/drawing/2014/main" id="{463770DF-2F27-4431-BC20-AD02975DC2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384"/>
              <a:ext cx="1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50" name="Rectangle 1068">
              <a:extLst>
                <a:ext uri="{FF2B5EF4-FFF2-40B4-BE49-F238E27FC236}">
                  <a16:creationId xmlns:a16="http://schemas.microsoft.com/office/drawing/2014/main" id="{ABF62006-299F-4852-B109-C8E5CD8E9A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" y="3384"/>
              <a:ext cx="1674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51" name="Rectangle 1069">
              <a:extLst>
                <a:ext uri="{FF2B5EF4-FFF2-40B4-BE49-F238E27FC236}">
                  <a16:creationId xmlns:a16="http://schemas.microsoft.com/office/drawing/2014/main" id="{75D18C78-0150-4BAA-8F89-7116A1262C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384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52" name="Rectangle 1070">
              <a:extLst>
                <a:ext uri="{FF2B5EF4-FFF2-40B4-BE49-F238E27FC236}">
                  <a16:creationId xmlns:a16="http://schemas.microsoft.com/office/drawing/2014/main" id="{8440FF34-122A-4673-9DFB-14643BEBB2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384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53" name="Rectangle 1071">
              <a:extLst>
                <a:ext uri="{FF2B5EF4-FFF2-40B4-BE49-F238E27FC236}">
                  <a16:creationId xmlns:a16="http://schemas.microsoft.com/office/drawing/2014/main" id="{08C73399-636F-4035-A6F9-1464AF9E0F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395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54" name="Rectangle 1072">
              <a:extLst>
                <a:ext uri="{FF2B5EF4-FFF2-40B4-BE49-F238E27FC236}">
                  <a16:creationId xmlns:a16="http://schemas.microsoft.com/office/drawing/2014/main" id="{DBA3E24B-247C-4804-A534-F27961148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395"/>
              <a:ext cx="6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55" name="Rectangle 1073">
              <a:extLst>
                <a:ext uri="{FF2B5EF4-FFF2-40B4-BE49-F238E27FC236}">
                  <a16:creationId xmlns:a16="http://schemas.microsoft.com/office/drawing/2014/main" id="{45C4B86A-A7EF-4A86-BAFA-8FCD3633F6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395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56" name="Rectangle 1074">
              <a:extLst>
                <a:ext uri="{FF2B5EF4-FFF2-40B4-BE49-F238E27FC236}">
                  <a16:creationId xmlns:a16="http://schemas.microsoft.com/office/drawing/2014/main" id="{2697866E-9AC8-4B3C-A156-027758286C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3625"/>
              <a:ext cx="38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0010</a:t>
              </a:r>
              <a:endParaRPr lang="pt-BR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57" name="Rectangle 1075">
              <a:extLst>
                <a:ext uri="{FF2B5EF4-FFF2-40B4-BE49-F238E27FC236}">
                  <a16:creationId xmlns:a16="http://schemas.microsoft.com/office/drawing/2014/main" id="{DD2598DB-2E79-4E8B-A75D-EA7BF8313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5" y="3625"/>
              <a:ext cx="100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Mem. </a:t>
              </a:r>
              <a:r>
                <a:rPr lang="pt-BR" altLang="en-US" sz="2400" i="0">
                  <a:solidFill>
                    <a:srgbClr val="000000"/>
                  </a:solidFill>
                  <a:sym typeface="Symbol" panose="05050102010706020507" pitchFamily="18" charset="2"/>
                </a:rPr>
                <a:t></a:t>
              </a:r>
              <a:r>
                <a:rPr lang="pt-BR" altLang="en-US" sz="2400" i="0">
                  <a:solidFill>
                    <a:srgbClr val="000000"/>
                  </a:solidFill>
                </a:rPr>
                <a:t> AC</a:t>
              </a:r>
            </a:p>
          </p:txBody>
        </p:sp>
        <p:sp>
          <p:nvSpPr>
            <p:cNvPr id="33858" name="Rectangle 1076">
              <a:extLst>
                <a:ext uri="{FF2B5EF4-FFF2-40B4-BE49-F238E27FC236}">
                  <a16:creationId xmlns:a16="http://schemas.microsoft.com/office/drawing/2014/main" id="{11A67824-748F-4540-B533-0F2E0722D0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612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59" name="Rectangle 1077">
              <a:extLst>
                <a:ext uri="{FF2B5EF4-FFF2-40B4-BE49-F238E27FC236}">
                  <a16:creationId xmlns:a16="http://schemas.microsoft.com/office/drawing/2014/main" id="{56C87511-2865-4ABC-B625-BA9611448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" y="3612"/>
              <a:ext cx="5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60" name="Rectangle 1078">
              <a:extLst>
                <a:ext uri="{FF2B5EF4-FFF2-40B4-BE49-F238E27FC236}">
                  <a16:creationId xmlns:a16="http://schemas.microsoft.com/office/drawing/2014/main" id="{1B489C15-515C-4138-A6F9-F56A81491B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612"/>
              <a:ext cx="1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61" name="Rectangle 1079">
              <a:extLst>
                <a:ext uri="{FF2B5EF4-FFF2-40B4-BE49-F238E27FC236}">
                  <a16:creationId xmlns:a16="http://schemas.microsoft.com/office/drawing/2014/main" id="{AEA6B2F8-2324-446C-9906-FC7434B277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" y="3612"/>
              <a:ext cx="1674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62" name="Rectangle 1080">
              <a:extLst>
                <a:ext uri="{FF2B5EF4-FFF2-40B4-BE49-F238E27FC236}">
                  <a16:creationId xmlns:a16="http://schemas.microsoft.com/office/drawing/2014/main" id="{FAA93EDD-0D4C-48BB-A4A7-5C87294C5F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612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63" name="Rectangle 1081">
              <a:extLst>
                <a:ext uri="{FF2B5EF4-FFF2-40B4-BE49-F238E27FC236}">
                  <a16:creationId xmlns:a16="http://schemas.microsoft.com/office/drawing/2014/main" id="{CE3258EC-9413-4C70-AF0F-1C85B34EBC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623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64" name="Rectangle 1082">
              <a:extLst>
                <a:ext uri="{FF2B5EF4-FFF2-40B4-BE49-F238E27FC236}">
                  <a16:creationId xmlns:a16="http://schemas.microsoft.com/office/drawing/2014/main" id="{D959AA95-3FE5-4B8F-BEE0-93A6D585E8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623"/>
              <a:ext cx="6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65" name="Rectangle 1083">
              <a:extLst>
                <a:ext uri="{FF2B5EF4-FFF2-40B4-BE49-F238E27FC236}">
                  <a16:creationId xmlns:a16="http://schemas.microsoft.com/office/drawing/2014/main" id="{C89ACF81-777C-42AB-8E39-B22AE3B78D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623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66" name="Rectangle 1084">
              <a:extLst>
                <a:ext uri="{FF2B5EF4-FFF2-40B4-BE49-F238E27FC236}">
                  <a16:creationId xmlns:a16="http://schemas.microsoft.com/office/drawing/2014/main" id="{03E9CC3D-BB61-4728-B322-8A44981EF3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3850"/>
              <a:ext cx="38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0101</a:t>
              </a:r>
              <a:endParaRPr lang="pt-BR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67" name="Rectangle 1085">
              <a:extLst>
                <a:ext uri="{FF2B5EF4-FFF2-40B4-BE49-F238E27FC236}">
                  <a16:creationId xmlns:a16="http://schemas.microsoft.com/office/drawing/2014/main" id="{EAB50C92-DE9E-498B-ABA2-90A1695033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5" y="3850"/>
              <a:ext cx="152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AC </a:t>
              </a:r>
              <a:r>
                <a:rPr lang="pt-BR" altLang="en-US" sz="2400" i="0">
                  <a:solidFill>
                    <a:srgbClr val="000000"/>
                  </a:solidFill>
                  <a:sym typeface="Symbol" panose="05050102010706020507" pitchFamily="18" charset="2"/>
                </a:rPr>
                <a:t></a:t>
              </a:r>
              <a:r>
                <a:rPr lang="pt-BR" altLang="en-US" sz="2400" i="0">
                  <a:solidFill>
                    <a:srgbClr val="000000"/>
                  </a:solidFill>
                </a:rPr>
                <a:t> AC +  Mem.</a:t>
              </a:r>
            </a:p>
          </p:txBody>
        </p:sp>
        <p:sp>
          <p:nvSpPr>
            <p:cNvPr id="33868" name="Rectangle 1086">
              <a:extLst>
                <a:ext uri="{FF2B5EF4-FFF2-40B4-BE49-F238E27FC236}">
                  <a16:creationId xmlns:a16="http://schemas.microsoft.com/office/drawing/2014/main" id="{A2E5C243-8EB7-4C86-AA02-BE1839F618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848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69" name="Rectangle 1087">
              <a:extLst>
                <a:ext uri="{FF2B5EF4-FFF2-40B4-BE49-F238E27FC236}">
                  <a16:creationId xmlns:a16="http://schemas.microsoft.com/office/drawing/2014/main" id="{E0751436-E04A-4998-AE2D-55B487C2BC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4065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70" name="Rectangle 1088">
              <a:extLst>
                <a:ext uri="{FF2B5EF4-FFF2-40B4-BE49-F238E27FC236}">
                  <a16:creationId xmlns:a16="http://schemas.microsoft.com/office/drawing/2014/main" id="{FB9E64B5-5F4A-426F-941A-C51591719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4065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71" name="Rectangle 1089">
              <a:extLst>
                <a:ext uri="{FF2B5EF4-FFF2-40B4-BE49-F238E27FC236}">
                  <a16:creationId xmlns:a16="http://schemas.microsoft.com/office/drawing/2014/main" id="{5B1ACEEA-86D0-4485-8BAD-6B2DFF6F01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" y="4065"/>
              <a:ext cx="5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72" name="Rectangle 1090">
              <a:extLst>
                <a:ext uri="{FF2B5EF4-FFF2-40B4-BE49-F238E27FC236}">
                  <a16:creationId xmlns:a16="http://schemas.microsoft.com/office/drawing/2014/main" id="{A6890532-3E37-4903-97CD-1F497A1A9B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848"/>
              <a:ext cx="6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73" name="Rectangle 1091">
              <a:extLst>
                <a:ext uri="{FF2B5EF4-FFF2-40B4-BE49-F238E27FC236}">
                  <a16:creationId xmlns:a16="http://schemas.microsoft.com/office/drawing/2014/main" id="{D84E7296-FB2A-4456-945A-1CB7D713D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4065"/>
              <a:ext cx="1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74" name="Rectangle 1092">
              <a:extLst>
                <a:ext uri="{FF2B5EF4-FFF2-40B4-BE49-F238E27FC236}">
                  <a16:creationId xmlns:a16="http://schemas.microsoft.com/office/drawing/2014/main" id="{F85A6278-A77D-4625-8AA9-15FFFA33BA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" y="4065"/>
              <a:ext cx="1674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75" name="Rectangle 1093">
              <a:extLst>
                <a:ext uri="{FF2B5EF4-FFF2-40B4-BE49-F238E27FC236}">
                  <a16:creationId xmlns:a16="http://schemas.microsoft.com/office/drawing/2014/main" id="{AF129B1A-B4C4-4FCB-A993-61EDA35D16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848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76" name="Rectangle 1094">
              <a:extLst>
                <a:ext uri="{FF2B5EF4-FFF2-40B4-BE49-F238E27FC236}">
                  <a16:creationId xmlns:a16="http://schemas.microsoft.com/office/drawing/2014/main" id="{4DBF5EC1-1669-4905-8318-9FF96636B7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4065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77" name="Rectangle 1095">
              <a:extLst>
                <a:ext uri="{FF2B5EF4-FFF2-40B4-BE49-F238E27FC236}">
                  <a16:creationId xmlns:a16="http://schemas.microsoft.com/office/drawing/2014/main" id="{B31E1CD0-4AD6-42E5-8B7D-A5EF135DC1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4065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</p:grpSp>
      <p:sp>
        <p:nvSpPr>
          <p:cNvPr id="91211" name="Freeform 1099">
            <a:extLst>
              <a:ext uri="{FF2B5EF4-FFF2-40B4-BE49-F238E27FC236}">
                <a16:creationId xmlns:a16="http://schemas.microsoft.com/office/drawing/2014/main" id="{757EA28E-BE63-4ADD-9359-E165DAD0110F}"/>
              </a:ext>
            </a:extLst>
          </p:cNvPr>
          <p:cNvSpPr>
            <a:spLocks/>
          </p:cNvSpPr>
          <p:nvPr/>
        </p:nvSpPr>
        <p:spPr bwMode="auto">
          <a:xfrm>
            <a:off x="5975350" y="4826000"/>
            <a:ext cx="1982788" cy="649288"/>
          </a:xfrm>
          <a:custGeom>
            <a:avLst/>
            <a:gdLst>
              <a:gd name="T0" fmla="*/ 0 w 1249"/>
              <a:gd name="T1" fmla="*/ 2147483646 h 409"/>
              <a:gd name="T2" fmla="*/ 2147483646 w 1249"/>
              <a:gd name="T3" fmla="*/ 0 h 409"/>
              <a:gd name="T4" fmla="*/ 2147483646 w 1249"/>
              <a:gd name="T5" fmla="*/ 2147483646 h 409"/>
              <a:gd name="T6" fmla="*/ 2147483646 w 1249"/>
              <a:gd name="T7" fmla="*/ 2147483646 h 409"/>
              <a:gd name="T8" fmla="*/ 2147483646 w 1249"/>
              <a:gd name="T9" fmla="*/ 2147483646 h 4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49" h="409">
                <a:moveTo>
                  <a:pt x="0" y="7"/>
                </a:moveTo>
                <a:lnTo>
                  <a:pt x="145" y="0"/>
                </a:lnTo>
                <a:lnTo>
                  <a:pt x="145" y="409"/>
                </a:lnTo>
                <a:lnTo>
                  <a:pt x="1242" y="409"/>
                </a:lnTo>
                <a:lnTo>
                  <a:pt x="1249" y="305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91213" name="Group 1101">
            <a:extLst>
              <a:ext uri="{FF2B5EF4-FFF2-40B4-BE49-F238E27FC236}">
                <a16:creationId xmlns:a16="http://schemas.microsoft.com/office/drawing/2014/main" id="{221DD422-D876-49FF-A57C-1AC99C832000}"/>
              </a:ext>
            </a:extLst>
          </p:cNvPr>
          <p:cNvGrpSpPr>
            <a:grpSpLocks/>
          </p:cNvGrpSpPr>
          <p:nvPr/>
        </p:nvGrpSpPr>
        <p:grpSpPr bwMode="auto">
          <a:xfrm>
            <a:off x="6902452" y="4362454"/>
            <a:ext cx="2108201" cy="461963"/>
            <a:chOff x="3396" y="1777"/>
            <a:chExt cx="1328" cy="291"/>
          </a:xfrm>
        </p:grpSpPr>
        <p:sp>
          <p:nvSpPr>
            <p:cNvPr id="33841" name="Rectangle 1102">
              <a:extLst>
                <a:ext uri="{FF2B5EF4-FFF2-40B4-BE49-F238E27FC236}">
                  <a16:creationId xmlns:a16="http://schemas.microsoft.com/office/drawing/2014/main" id="{5C7CF096-184A-4F3C-BB10-8FA1B47919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6" y="1800"/>
              <a:ext cx="828" cy="22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42" name="Rectangle 1103">
              <a:extLst>
                <a:ext uri="{FF2B5EF4-FFF2-40B4-BE49-F238E27FC236}">
                  <a16:creationId xmlns:a16="http://schemas.microsoft.com/office/drawing/2014/main" id="{27FA5FAD-7856-484E-8ECB-02DE678092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6" y="1777"/>
              <a:ext cx="39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latin typeface="Arial" panose="020B0604020202020204" pitchFamily="34" charset="0"/>
                </a:rPr>
                <a:t>AC</a:t>
              </a:r>
            </a:p>
          </p:txBody>
        </p:sp>
        <p:sp>
          <p:nvSpPr>
            <p:cNvPr id="91216" name="Rectangle 1104">
              <a:extLst>
                <a:ext uri="{FF2B5EF4-FFF2-40B4-BE49-F238E27FC236}">
                  <a16:creationId xmlns:a16="http://schemas.microsoft.com/office/drawing/2014/main" id="{9C698311-22FD-4BB3-961A-EF8785A286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8" y="1777"/>
              <a:ext cx="76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>
                <a:defRPr/>
              </a:pPr>
              <a:r>
                <a:rPr lang="pt-BR" b="1">
                  <a:solidFill>
                    <a:schemeClr val="tx2"/>
                  </a:solidFill>
                  <a:latin typeface="Arial" charset="0"/>
                </a:rPr>
                <a:t> </a:t>
              </a:r>
              <a:r>
                <a:rPr lang="pt-BR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0 0 0 5</a:t>
              </a:r>
            </a:p>
          </p:txBody>
        </p:sp>
      </p:grpSp>
      <p:sp>
        <p:nvSpPr>
          <p:cNvPr id="91227" name="Text Box 1115">
            <a:extLst>
              <a:ext uri="{FF2B5EF4-FFF2-40B4-BE49-F238E27FC236}">
                <a16:creationId xmlns:a16="http://schemas.microsoft.com/office/drawing/2014/main" id="{B95C4D09-A812-4238-86E8-CB8902812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414" y="4792663"/>
            <a:ext cx="579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PT" i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</a:t>
            </a:r>
            <a:r>
              <a:rPr lang="pt-PT" i="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16</a:t>
            </a:r>
            <a:endParaRPr lang="pt-BR" i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91228" name="Text Box 1116">
            <a:extLst>
              <a:ext uri="{FF2B5EF4-FFF2-40B4-BE49-F238E27FC236}">
                <a16:creationId xmlns:a16="http://schemas.microsoft.com/office/drawing/2014/main" id="{68F5373F-CF70-4D4D-B51F-C3A79245F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9763" y="4794250"/>
            <a:ext cx="20875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PT" i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+ 2</a:t>
            </a:r>
            <a:r>
              <a:rPr lang="pt-PT" i="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16</a:t>
            </a:r>
            <a:r>
              <a:rPr lang="pt-PT" i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= 5</a:t>
            </a:r>
            <a:r>
              <a:rPr lang="pt-PT" i="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16</a:t>
            </a:r>
            <a:endParaRPr lang="pt-BR" i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91229" name="Line 1117">
            <a:extLst>
              <a:ext uri="{FF2B5EF4-FFF2-40B4-BE49-F238E27FC236}">
                <a16:creationId xmlns:a16="http://schemas.microsoft.com/office/drawing/2014/main" id="{474738A2-1934-47BE-BDD7-47F66AD5537D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8988" y="2897188"/>
            <a:ext cx="1008062" cy="7604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grpSp>
        <p:nvGrpSpPr>
          <p:cNvPr id="33824" name="Group 1118">
            <a:extLst>
              <a:ext uri="{FF2B5EF4-FFF2-40B4-BE49-F238E27FC236}">
                <a16:creationId xmlns:a16="http://schemas.microsoft.com/office/drawing/2014/main" id="{31639367-7CF2-4AF0-BFE8-FBA5F2EBE636}"/>
              </a:ext>
            </a:extLst>
          </p:cNvPr>
          <p:cNvGrpSpPr>
            <a:grpSpLocks/>
          </p:cNvGrpSpPr>
          <p:nvPr/>
        </p:nvGrpSpPr>
        <p:grpSpPr bwMode="auto">
          <a:xfrm>
            <a:off x="6915152" y="3325818"/>
            <a:ext cx="2038351" cy="481013"/>
            <a:chOff x="3396" y="2137"/>
            <a:chExt cx="1284" cy="303"/>
          </a:xfrm>
        </p:grpSpPr>
        <p:sp>
          <p:nvSpPr>
            <p:cNvPr id="33838" name="Rectangle 1119">
              <a:extLst>
                <a:ext uri="{FF2B5EF4-FFF2-40B4-BE49-F238E27FC236}">
                  <a16:creationId xmlns:a16="http://schemas.microsoft.com/office/drawing/2014/main" id="{9C9B0611-8ED0-425F-A7AD-3ECA4F6153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6" y="2184"/>
              <a:ext cx="828" cy="22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39" name="Rectangle 1120">
              <a:extLst>
                <a:ext uri="{FF2B5EF4-FFF2-40B4-BE49-F238E27FC236}">
                  <a16:creationId xmlns:a16="http://schemas.microsoft.com/office/drawing/2014/main" id="{2F68F449-BFB7-4E48-BF3C-85F6AE1BC5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2" y="2137"/>
              <a:ext cx="71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PT" altLang="en-US" sz="2400" b="1">
                  <a:solidFill>
                    <a:schemeClr val="bg2"/>
                  </a:solidFill>
                  <a:latin typeface="Arial" panose="020B0604020202020204" pitchFamily="34" charset="0"/>
                </a:rPr>
                <a:t>1</a:t>
              </a:r>
              <a:r>
                <a:rPr lang="pt-BR" altLang="en-US" sz="2400" b="1">
                  <a:solidFill>
                    <a:schemeClr val="bg2"/>
                  </a:solidFill>
                  <a:latin typeface="Arial" panose="020B0604020202020204" pitchFamily="34" charset="0"/>
                </a:rPr>
                <a:t> 9 4 </a:t>
              </a:r>
              <a:r>
                <a:rPr lang="pt-PT" altLang="en-US" sz="2400" b="1">
                  <a:solidFill>
                    <a:schemeClr val="bg2"/>
                  </a:solidFill>
                  <a:latin typeface="Arial" panose="020B0604020202020204" pitchFamily="34" charset="0"/>
                </a:rPr>
                <a:t>0</a:t>
              </a:r>
              <a:endParaRPr lang="pt-BR" altLang="en-US" sz="2400" b="1">
                <a:solidFill>
                  <a:schemeClr val="bg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3840" name="Rectangle 1121">
              <a:extLst>
                <a:ext uri="{FF2B5EF4-FFF2-40B4-BE49-F238E27FC236}">
                  <a16:creationId xmlns:a16="http://schemas.microsoft.com/office/drawing/2014/main" id="{EC2A4968-3B8E-422D-B16E-150E9E03FC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9" y="2149"/>
              <a:ext cx="31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latin typeface="Arial" panose="020B0604020202020204" pitchFamily="34" charset="0"/>
                </a:rPr>
                <a:t>IR</a:t>
              </a:r>
            </a:p>
          </p:txBody>
        </p:sp>
      </p:grpSp>
      <p:sp>
        <p:nvSpPr>
          <p:cNvPr id="91234" name="Freeform 1122">
            <a:extLst>
              <a:ext uri="{FF2B5EF4-FFF2-40B4-BE49-F238E27FC236}">
                <a16:creationId xmlns:a16="http://schemas.microsoft.com/office/drawing/2014/main" id="{0AFC95AC-F333-4E80-A86C-52DB3C2125FC}"/>
              </a:ext>
            </a:extLst>
          </p:cNvPr>
          <p:cNvSpPr>
            <a:spLocks/>
          </p:cNvSpPr>
          <p:nvPr/>
        </p:nvSpPr>
        <p:spPr bwMode="auto">
          <a:xfrm>
            <a:off x="3011488" y="1971675"/>
            <a:ext cx="4583112" cy="914400"/>
          </a:xfrm>
          <a:custGeom>
            <a:avLst/>
            <a:gdLst>
              <a:gd name="T0" fmla="*/ 2147483646 w 2887"/>
              <a:gd name="T1" fmla="*/ 2147483646 h 361"/>
              <a:gd name="T2" fmla="*/ 2147483646 w 2887"/>
              <a:gd name="T3" fmla="*/ 0 h 361"/>
              <a:gd name="T4" fmla="*/ 0 w 2887"/>
              <a:gd name="T5" fmla="*/ 2147483646 h 361"/>
              <a:gd name="T6" fmla="*/ 0 w 2887"/>
              <a:gd name="T7" fmla="*/ 2147483646 h 361"/>
              <a:gd name="T8" fmla="*/ 2147483646 w 2887"/>
              <a:gd name="T9" fmla="*/ 2147483646 h 3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87" h="361">
                <a:moveTo>
                  <a:pt x="2887" y="208"/>
                </a:moveTo>
                <a:lnTo>
                  <a:pt x="2887" y="0"/>
                </a:lnTo>
                <a:lnTo>
                  <a:pt x="0" y="14"/>
                </a:lnTo>
                <a:lnTo>
                  <a:pt x="0" y="361"/>
                </a:lnTo>
                <a:lnTo>
                  <a:pt x="76" y="361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33826" name="Group 1123">
            <a:extLst>
              <a:ext uri="{FF2B5EF4-FFF2-40B4-BE49-F238E27FC236}">
                <a16:creationId xmlns:a16="http://schemas.microsoft.com/office/drawing/2014/main" id="{0F0B9266-9748-4E43-BD2D-13561D3CCBFE}"/>
              </a:ext>
            </a:extLst>
          </p:cNvPr>
          <p:cNvGrpSpPr>
            <a:grpSpLocks/>
          </p:cNvGrpSpPr>
          <p:nvPr/>
        </p:nvGrpSpPr>
        <p:grpSpPr bwMode="auto">
          <a:xfrm>
            <a:off x="6915151" y="2268541"/>
            <a:ext cx="2136775" cy="461963"/>
            <a:chOff x="3396" y="1429"/>
            <a:chExt cx="1346" cy="291"/>
          </a:xfrm>
        </p:grpSpPr>
        <p:sp>
          <p:nvSpPr>
            <p:cNvPr id="33835" name="Rectangle 1124">
              <a:extLst>
                <a:ext uri="{FF2B5EF4-FFF2-40B4-BE49-F238E27FC236}">
                  <a16:creationId xmlns:a16="http://schemas.microsoft.com/office/drawing/2014/main" id="{BA77D1B1-FAF8-4676-9E4F-B9C1849420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6" y="1452"/>
              <a:ext cx="828" cy="22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36" name="Rectangle 1125">
              <a:extLst>
                <a:ext uri="{FF2B5EF4-FFF2-40B4-BE49-F238E27FC236}">
                  <a16:creationId xmlns:a16="http://schemas.microsoft.com/office/drawing/2014/main" id="{1AF245FD-EF58-4E73-87AA-C8E4AC338E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1" y="1429"/>
              <a:ext cx="60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solidFill>
                    <a:schemeClr val="bg2"/>
                  </a:solidFill>
                  <a:latin typeface="Arial" panose="020B0604020202020204" pitchFamily="34" charset="0"/>
                </a:rPr>
                <a:t> 3 0 </a:t>
              </a:r>
              <a:r>
                <a:rPr lang="pt-PT" altLang="en-US" sz="2400" b="1">
                  <a:solidFill>
                    <a:schemeClr val="bg2"/>
                  </a:solidFill>
                  <a:latin typeface="Arial" panose="020B0604020202020204" pitchFamily="34" charset="0"/>
                </a:rPr>
                <a:t>0</a:t>
              </a:r>
              <a:endParaRPr lang="pt-BR" altLang="en-US" sz="2400" b="1">
                <a:solidFill>
                  <a:schemeClr val="bg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3837" name="Rectangle 1126">
              <a:extLst>
                <a:ext uri="{FF2B5EF4-FFF2-40B4-BE49-F238E27FC236}">
                  <a16:creationId xmlns:a16="http://schemas.microsoft.com/office/drawing/2014/main" id="{236D494A-7EF3-4FD6-9B63-1B91D4E2B8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5" y="1429"/>
              <a:ext cx="38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latin typeface="Arial" panose="020B0604020202020204" pitchFamily="34" charset="0"/>
                </a:rPr>
                <a:t>PC</a:t>
              </a:r>
            </a:p>
          </p:txBody>
        </p:sp>
      </p:grpSp>
      <p:grpSp>
        <p:nvGrpSpPr>
          <p:cNvPr id="91239" name="Group 1127">
            <a:extLst>
              <a:ext uri="{FF2B5EF4-FFF2-40B4-BE49-F238E27FC236}">
                <a16:creationId xmlns:a16="http://schemas.microsoft.com/office/drawing/2014/main" id="{C757D518-0251-481F-A29D-D1A23FB1F014}"/>
              </a:ext>
            </a:extLst>
          </p:cNvPr>
          <p:cNvGrpSpPr>
            <a:grpSpLocks/>
          </p:cNvGrpSpPr>
          <p:nvPr/>
        </p:nvGrpSpPr>
        <p:grpSpPr bwMode="auto">
          <a:xfrm>
            <a:off x="6908801" y="2262191"/>
            <a:ext cx="2136775" cy="461963"/>
            <a:chOff x="3396" y="1429"/>
            <a:chExt cx="1346" cy="291"/>
          </a:xfrm>
        </p:grpSpPr>
        <p:sp>
          <p:nvSpPr>
            <p:cNvPr id="33832" name="Rectangle 1128">
              <a:extLst>
                <a:ext uri="{FF2B5EF4-FFF2-40B4-BE49-F238E27FC236}">
                  <a16:creationId xmlns:a16="http://schemas.microsoft.com/office/drawing/2014/main" id="{EBD3423E-8701-49F7-B9F6-D8C7F99C49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6" y="1452"/>
              <a:ext cx="828" cy="22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91241" name="Rectangle 1129">
              <a:extLst>
                <a:ext uri="{FF2B5EF4-FFF2-40B4-BE49-F238E27FC236}">
                  <a16:creationId xmlns:a16="http://schemas.microsoft.com/office/drawing/2014/main" id="{DE33840C-E242-4A39-9B88-7DFC3C748C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1" y="1429"/>
              <a:ext cx="60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>
                <a:defRPr/>
              </a:pPr>
              <a:r>
                <a:rPr lang="pt-BR" b="1">
                  <a:solidFill>
                    <a:schemeClr val="bg2"/>
                  </a:solidFill>
                  <a:latin typeface="Arial" charset="0"/>
                </a:rPr>
                <a:t> </a:t>
              </a:r>
              <a:r>
                <a:rPr lang="pt-BR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3 0 1</a:t>
              </a:r>
            </a:p>
          </p:txBody>
        </p:sp>
        <p:sp>
          <p:nvSpPr>
            <p:cNvPr id="33834" name="Rectangle 1130">
              <a:extLst>
                <a:ext uri="{FF2B5EF4-FFF2-40B4-BE49-F238E27FC236}">
                  <a16:creationId xmlns:a16="http://schemas.microsoft.com/office/drawing/2014/main" id="{892D4C71-C903-4200-AA00-8396D71D36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5" y="1429"/>
              <a:ext cx="38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latin typeface="Arial" panose="020B0604020202020204" pitchFamily="34" charset="0"/>
                </a:rPr>
                <a:t>PC</a:t>
              </a:r>
            </a:p>
          </p:txBody>
        </p:sp>
      </p:grpSp>
      <p:grpSp>
        <p:nvGrpSpPr>
          <p:cNvPr id="91243" name="Group 1131">
            <a:extLst>
              <a:ext uri="{FF2B5EF4-FFF2-40B4-BE49-F238E27FC236}">
                <a16:creationId xmlns:a16="http://schemas.microsoft.com/office/drawing/2014/main" id="{59AFAFEB-D3F9-485F-9BB3-9D4504529DBD}"/>
              </a:ext>
            </a:extLst>
          </p:cNvPr>
          <p:cNvGrpSpPr>
            <a:grpSpLocks/>
          </p:cNvGrpSpPr>
          <p:nvPr/>
        </p:nvGrpSpPr>
        <p:grpSpPr bwMode="auto">
          <a:xfrm>
            <a:off x="6908802" y="3332168"/>
            <a:ext cx="2038351" cy="481013"/>
            <a:chOff x="3396" y="2137"/>
            <a:chExt cx="1284" cy="303"/>
          </a:xfrm>
        </p:grpSpPr>
        <p:sp>
          <p:nvSpPr>
            <p:cNvPr id="33829" name="Rectangle 1132">
              <a:extLst>
                <a:ext uri="{FF2B5EF4-FFF2-40B4-BE49-F238E27FC236}">
                  <a16:creationId xmlns:a16="http://schemas.microsoft.com/office/drawing/2014/main" id="{BCF16725-4659-489C-B2DD-0E532937DF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6" y="2184"/>
              <a:ext cx="828" cy="22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30" name="Rectangle 1133">
              <a:extLst>
                <a:ext uri="{FF2B5EF4-FFF2-40B4-BE49-F238E27FC236}">
                  <a16:creationId xmlns:a16="http://schemas.microsoft.com/office/drawing/2014/main" id="{EF75146C-B4AE-470D-A7FE-07AA136D81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2" y="2137"/>
              <a:ext cx="71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solidFill>
                    <a:schemeClr val="bg2"/>
                  </a:solidFill>
                  <a:latin typeface="Arial" panose="020B0604020202020204" pitchFamily="34" charset="0"/>
                </a:rPr>
                <a:t>5 9 4 1</a:t>
              </a:r>
            </a:p>
          </p:txBody>
        </p:sp>
        <p:sp>
          <p:nvSpPr>
            <p:cNvPr id="33831" name="Rectangle 1134">
              <a:extLst>
                <a:ext uri="{FF2B5EF4-FFF2-40B4-BE49-F238E27FC236}">
                  <a16:creationId xmlns:a16="http://schemas.microsoft.com/office/drawing/2014/main" id="{A4A615DD-DD75-4DB8-A984-4E50B5070E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9" y="2149"/>
              <a:ext cx="31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latin typeface="Arial" panose="020B0604020202020204" pitchFamily="34" charset="0"/>
                </a:rPr>
                <a:t>IR</a:t>
              </a:r>
            </a:p>
          </p:txBody>
        </p:sp>
      </p:grpSp>
      <p:sp>
        <p:nvSpPr>
          <p:cNvPr id="89" name="Rectangle 25">
            <a:extLst>
              <a:ext uri="{FF2B5EF4-FFF2-40B4-BE49-F238E27FC236}">
                <a16:creationId xmlns:a16="http://schemas.microsoft.com/office/drawing/2014/main" id="{D7CDDB28-D4E7-440A-882D-A1193D95E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79" y="5755455"/>
            <a:ext cx="1581446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no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i="0" dirty="0" err="1">
                <a:latin typeface="Arial" panose="020B0604020202020204" pitchFamily="34" charset="0"/>
              </a:rPr>
              <a:t>OpCodes</a:t>
            </a:r>
            <a:r>
              <a:rPr lang="pt-BR" altLang="en-US" sz="1800" i="0" dirty="0">
                <a:latin typeface="Arial" panose="020B0604020202020204" pitchFamily="34" charset="0"/>
              </a:rPr>
              <a:t> das Instruções</a:t>
            </a:r>
          </a:p>
        </p:txBody>
      </p:sp>
      <p:sp>
        <p:nvSpPr>
          <p:cNvPr id="95" name="Rectangle 2">
            <a:extLst>
              <a:ext uri="{FF2B5EF4-FFF2-40B4-BE49-F238E27FC236}">
                <a16:creationId xmlns:a16="http://schemas.microsoft.com/office/drawing/2014/main" id="{EC966584-F747-4B3B-88BA-E70D23AC59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2951" y="93663"/>
            <a:ext cx="11446933" cy="1307192"/>
          </a:xfrm>
          <a:noFill/>
        </p:spPr>
        <p:txBody>
          <a:bodyPr/>
          <a:lstStyle/>
          <a:p>
            <a:r>
              <a:rPr lang="pt-BR" sz="2800" dirty="0">
                <a:solidFill>
                  <a:schemeClr val="tx1"/>
                </a:solidFill>
              </a:rPr>
              <a:t>Execução </a:t>
            </a:r>
            <a:br>
              <a:rPr lang="pt-BR" sz="2800" dirty="0">
                <a:solidFill>
                  <a:schemeClr val="tx1"/>
                </a:solidFill>
              </a:rPr>
            </a:br>
            <a:r>
              <a:rPr lang="pt-BR" altLang="en-US" sz="4400" dirty="0"/>
              <a:t>CPU executando um programa</a:t>
            </a:r>
            <a:endParaRPr lang="pt-BR" altLang="en-US" dirty="0"/>
          </a:p>
        </p:txBody>
      </p:sp>
    </p:spTree>
    <p:extLst>
      <p:ext uri="{BB962C8B-B14F-4D97-AF65-F5344CB8AC3E}">
        <p14:creationId xmlns:p14="http://schemas.microsoft.com/office/powerpoint/2010/main" val="10568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91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91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1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1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1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1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9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1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1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72" grpId="0" animBg="1"/>
      <p:bldP spid="91227" grpId="0" autoUpdateAnimBg="0"/>
      <p:bldP spid="91228" grpId="0" autoUpdateAnimBg="0"/>
    </p:bldLst>
  </p:timing>
</p:sld>
</file>

<file path=ppt/theme/theme1.xml><?xml version="1.0" encoding="utf-8"?>
<a:theme xmlns:a="http://schemas.openxmlformats.org/drawingml/2006/main" name="transpcol">
  <a:themeElements>
    <a:clrScheme name="">
      <a:dk1>
        <a:srgbClr val="0000FF"/>
      </a:dk1>
      <a:lt1>
        <a:srgbClr val="FFFFFF"/>
      </a:lt1>
      <a:dk2>
        <a:srgbClr val="FF0000"/>
      </a:dk2>
      <a:lt2>
        <a:srgbClr val="050000"/>
      </a:lt2>
      <a:accent1>
        <a:srgbClr val="00FFFF"/>
      </a:accent1>
      <a:accent2>
        <a:srgbClr val="FFFF00"/>
      </a:accent2>
      <a:accent3>
        <a:srgbClr val="FFFFFF"/>
      </a:accent3>
      <a:accent4>
        <a:srgbClr val="0000DA"/>
      </a:accent4>
      <a:accent5>
        <a:srgbClr val="AAFFFF"/>
      </a:accent5>
      <a:accent6>
        <a:srgbClr val="E7E700"/>
      </a:accent6>
      <a:hlink>
        <a:srgbClr val="FF8000"/>
      </a:hlink>
      <a:folHlink>
        <a:srgbClr val="FF00FF"/>
      </a:folHlink>
    </a:clrScheme>
    <a:fontScheme name="transpco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bg2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dirty="0" smtClean="0">
            <a:ln>
              <a:noFill/>
            </a:ln>
            <a:solidFill>
              <a:srgbClr val="00007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bg2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ranspcol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nspco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nspcol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nspcol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nspcol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nspcol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nspcol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C:\MSOffice\Modelos\transpcol.pot</Template>
  <TotalTime>19822</TotalTime>
  <Pages>1</Pages>
  <Words>4524</Words>
  <Application>Microsoft Office PowerPoint</Application>
  <PresentationFormat>Widescreen</PresentationFormat>
  <Paragraphs>856</Paragraphs>
  <Slides>60</Slides>
  <Notes>44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60</vt:i4>
      </vt:variant>
    </vt:vector>
  </HeadingPairs>
  <TitlesOfParts>
    <vt:vector size="69" baseType="lpstr">
      <vt:lpstr>Arial</vt:lpstr>
      <vt:lpstr>Arial Narrow</vt:lpstr>
      <vt:lpstr>Courier New</vt:lpstr>
      <vt:lpstr>Helvetica</vt:lpstr>
      <vt:lpstr>Monotype Sorts</vt:lpstr>
      <vt:lpstr>Times New Roman</vt:lpstr>
      <vt:lpstr>Wingdings</vt:lpstr>
      <vt:lpstr>ZapfDingbats</vt:lpstr>
      <vt:lpstr>transpcol</vt:lpstr>
      <vt:lpstr>Gerenciamento de Memória</vt:lpstr>
      <vt:lpstr>Componentes de um computador</vt:lpstr>
      <vt:lpstr>O que ocorre para que um programa seja executado?</vt:lpstr>
      <vt:lpstr>Compilação</vt:lpstr>
      <vt:lpstr>Execução</vt:lpstr>
      <vt:lpstr>Execução  CPU executando um programa</vt:lpstr>
      <vt:lpstr>Compilação  Formatos de Dados e Instruções</vt:lpstr>
      <vt:lpstr>Apresentação do PowerPoint</vt:lpstr>
      <vt:lpstr>Execução  CPU executando um programa</vt:lpstr>
      <vt:lpstr>Execução  CPU executando um programa</vt:lpstr>
      <vt:lpstr>Compilação e Alocação na Memória Principal Ambiente Monoprocesso (1/2)</vt:lpstr>
      <vt:lpstr>Compilação e Alocação na Memória Principal  Ambiente Monoprocesso (2/2)</vt:lpstr>
      <vt:lpstr>Apresentação do PowerPoint</vt:lpstr>
      <vt:lpstr>Apresentação do PowerPoint</vt:lpstr>
      <vt:lpstr>Apresentação do PowerPoint</vt:lpstr>
      <vt:lpstr>Apresentação do PowerPoint</vt:lpstr>
      <vt:lpstr>Vocês já viram essa mensagem?</vt:lpstr>
      <vt:lpstr>Ambiente Multiprocesso Alocação de Espaço Extra</vt:lpstr>
      <vt:lpstr>Swapping: Troca de Processos</vt:lpstr>
      <vt:lpstr>Multiprocessamento</vt:lpstr>
      <vt:lpstr>Componentes de um computador</vt:lpstr>
      <vt:lpstr>Apresentação do PowerPoint</vt:lpstr>
      <vt:lpstr>Memória Virtual</vt:lpstr>
      <vt:lpstr>Gerenciamento de Memória </vt:lpstr>
      <vt:lpstr> Hierarquia de Memória</vt:lpstr>
      <vt:lpstr>Memória Virtual</vt:lpstr>
      <vt:lpstr>Princípio da Localidade</vt:lpstr>
      <vt:lpstr>Memória Virtual Unidade de Gerenciamento de Memória</vt:lpstr>
      <vt:lpstr>Hierarquia de Memória</vt:lpstr>
      <vt:lpstr>Hierarquia de Memória</vt:lpstr>
      <vt:lpstr>Vimos até agora</vt:lpstr>
      <vt:lpstr>Acelerando a Paginação</vt:lpstr>
      <vt:lpstr>Apresentação do PowerPoint</vt:lpstr>
      <vt:lpstr>Hierarquia de Memória</vt:lpstr>
      <vt:lpstr>Hierarquia de Memória</vt:lpstr>
      <vt:lpstr>Paginação: A Tabela de Páginas</vt:lpstr>
      <vt:lpstr>Entrada típica de uma tabela de páginas</vt:lpstr>
      <vt:lpstr>Tópicos</vt:lpstr>
      <vt:lpstr>Paginação: TLB – Translation Lookaside Buffer</vt:lpstr>
      <vt:lpstr>Paginação: TLB – Translation Lookaside Buffer</vt:lpstr>
      <vt:lpstr>Paginação: TLB – Translation Lookaside Buffer</vt:lpstr>
      <vt:lpstr>Tópicos</vt:lpstr>
      <vt:lpstr>Substituição de Páginas</vt:lpstr>
      <vt:lpstr>Substituição de Páginas: Algoritmos</vt:lpstr>
      <vt:lpstr>Algoritmos de Substituição de Páginas Primeira a Entrar, Primeira a Sair (FIFO)</vt:lpstr>
      <vt:lpstr>Menos Recentemente  Usada (MRU/LRU) </vt:lpstr>
      <vt:lpstr>Algoritmos de Substituição de Páginas Não Usada Recentemente (NUR/NRU)</vt:lpstr>
      <vt:lpstr>Algoritmos de Substituição de Páginas O Algoritmo Ótimo!</vt:lpstr>
      <vt:lpstr>Envolvimento do S.O. com Paginação</vt:lpstr>
      <vt:lpstr>Tópicos</vt:lpstr>
      <vt:lpstr>Segmentação (1)</vt:lpstr>
      <vt:lpstr>Segmentação Segmentos Dinâmicos</vt:lpstr>
      <vt:lpstr>Segmentação: Espaços separados para dados e instruções</vt:lpstr>
      <vt:lpstr>Segmentação: Páginas compartilhadas</vt:lpstr>
      <vt:lpstr>Comparação entre paginação e segmentação</vt:lpstr>
      <vt:lpstr>Execução</vt:lpstr>
      <vt:lpstr>Execução  CPU executando um programa</vt:lpstr>
      <vt:lpstr>Apresentação do PowerPoint</vt:lpstr>
      <vt:lpstr>Execução  CPU executando um programa</vt:lpstr>
      <vt:lpstr>Execução  CPU executando um programa</vt:lpstr>
    </vt:vector>
  </TitlesOfParts>
  <Company>Departamento de Informática - UFPE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Organização de Computadores: Introdução</dc:title>
  <dc:subject/>
  <dc:creator>GRECO - DI/UFPE</dc:creator>
  <cp:keywords/>
  <dc:description/>
  <cp:lastModifiedBy>Sergio Cavalcante</cp:lastModifiedBy>
  <cp:revision>217</cp:revision>
  <cp:lastPrinted>1998-03-02T18:18:20Z</cp:lastPrinted>
  <dcterms:created xsi:type="dcterms:W3CDTF">1996-10-24T17:38:04Z</dcterms:created>
  <dcterms:modified xsi:type="dcterms:W3CDTF">2021-11-29T23:26:10Z</dcterms:modified>
</cp:coreProperties>
</file>