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8"/>
  </p:notesMasterIdLst>
  <p:sldIdLst>
    <p:sldId id="360" r:id="rId2"/>
    <p:sldId id="349" r:id="rId3"/>
    <p:sldId id="354" r:id="rId4"/>
    <p:sldId id="369" r:id="rId5"/>
    <p:sldId id="351" r:id="rId6"/>
    <p:sldId id="352" r:id="rId7"/>
    <p:sldId id="366" r:id="rId8"/>
    <p:sldId id="367" r:id="rId9"/>
    <p:sldId id="368" r:id="rId10"/>
    <p:sldId id="378" r:id="rId11"/>
    <p:sldId id="332" r:id="rId12"/>
    <p:sldId id="299" r:id="rId13"/>
    <p:sldId id="298" r:id="rId14"/>
    <p:sldId id="353" r:id="rId15"/>
    <p:sldId id="300" r:id="rId16"/>
    <p:sldId id="301" r:id="rId17"/>
    <p:sldId id="305" r:id="rId18"/>
    <p:sldId id="347" r:id="rId19"/>
    <p:sldId id="338" r:id="rId20"/>
    <p:sldId id="341" r:id="rId21"/>
    <p:sldId id="339" r:id="rId22"/>
    <p:sldId id="377" r:id="rId23"/>
    <p:sldId id="355" r:id="rId24"/>
    <p:sldId id="379" r:id="rId25"/>
    <p:sldId id="271" r:id="rId26"/>
    <p:sldId id="356" r:id="rId27"/>
    <p:sldId id="357" r:id="rId28"/>
    <p:sldId id="358" r:id="rId29"/>
    <p:sldId id="380" r:id="rId30"/>
    <p:sldId id="273" r:id="rId31"/>
    <p:sldId id="381" r:id="rId32"/>
    <p:sldId id="274" r:id="rId33"/>
    <p:sldId id="382" r:id="rId34"/>
    <p:sldId id="287" r:id="rId35"/>
    <p:sldId id="276" r:id="rId36"/>
    <p:sldId id="280" r:id="rId37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99"/>
    <a:srgbClr val="9999FF"/>
    <a:srgbClr val="FFFF00"/>
    <a:srgbClr val="CC0000"/>
    <a:srgbClr val="FFCC66"/>
    <a:srgbClr val="808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108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AA197-0A8E-DE44-869F-C68A39A71B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617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5E3A1-9CD9-4AD9-AD29-15DD3846B0B9}" type="slidenum">
              <a:rPr lang="pt-BR" smtClean="0">
                <a:latin typeface="Arial" pitchFamily="34" charset="0"/>
              </a:rPr>
              <a:pPr/>
              <a:t>23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44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D658E-6C1A-D247-B6F1-734F3C1C4327}" type="slidenum">
              <a:rPr lang="pt-BR"/>
              <a:pPr/>
              <a:t>35</a:t>
            </a:fld>
            <a:endParaRPr lang="pt-B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98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D7724-CB4E-3F47-8091-1DED491E7E83}" type="slidenum">
              <a:rPr lang="pt-BR"/>
              <a:pPr/>
              <a:t>36</a:t>
            </a:fld>
            <a:endParaRPr lang="pt-B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0563"/>
            <a:ext cx="6075363" cy="341788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6" y="4343704"/>
            <a:ext cx="5030391" cy="4113892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46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62DA8B-6C5E-184E-A696-C5F676A95885}" type="slidenum">
              <a:rPr lang="pt-BR"/>
              <a:pPr/>
              <a:t>25</a:t>
            </a:fld>
            <a:endParaRPr lang="pt-B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297D2B-630A-4BCB-B4FA-90B128B7B8E1}" type="slidenum">
              <a:rPr lang="pt-BR" smtClean="0">
                <a:latin typeface="Arial" pitchFamily="34" charset="0"/>
              </a:rPr>
              <a:pPr/>
              <a:t>26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82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B2057-7DD3-445D-8635-1ECD2F006F26}" type="slidenum">
              <a:rPr lang="pt-BR" smtClean="0">
                <a:latin typeface="Arial" pitchFamily="34" charset="0"/>
              </a:rPr>
              <a:pPr/>
              <a:t>27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2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B44B6-753C-CD4F-8A96-05EBC277C42C}" type="slidenum">
              <a:rPr lang="pt-BR"/>
              <a:pPr/>
              <a:t>30</a:t>
            </a:fld>
            <a:endParaRPr lang="pt-B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1DE87-4A9B-C84C-B7BA-D2EF9FF26332}" type="slidenum">
              <a:rPr lang="pt-BR"/>
              <a:pPr/>
              <a:t>32</a:t>
            </a:fld>
            <a:endParaRPr lang="pt-B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6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1DE87-4A9B-C84C-B7BA-D2EF9FF26332}" type="slidenum">
              <a:rPr lang="pt-BR"/>
              <a:pPr/>
              <a:t>33</a:t>
            </a:fld>
            <a:endParaRPr lang="pt-BR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57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2F9A4-B56E-3C42-BC4F-AB5A5F1539EF}" type="slidenum">
              <a:rPr lang="pt-BR"/>
              <a:pPr/>
              <a:t>34</a:t>
            </a:fld>
            <a:endParaRPr lang="pt-B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2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IN-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03964"/>
            <a:ext cx="19685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4D4D4D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53189"/>
            <a:ext cx="38608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53189"/>
            <a:ext cx="2844800" cy="26828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CC787CA-7C38-0A4E-9FBC-8C0D797118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5AC7-660F-1647-99D2-302E9B45AD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9E66-A500-864C-A95F-9BEED701BC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5CAB-23B6-3249-A2C7-DCF3A82DE6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1A782-02B1-0740-B10B-69C0FFB55A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92DC0-B481-4A42-92CB-6F992968F8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22CCE-DFCF-1D4F-BD2C-668B509483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8FA83-022C-BF4F-9AB4-0A14723B01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EAF7-DC68-0E49-9D74-54A8701BC3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836C9-411E-7446-BFD0-5C154000A9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7379-02C6-AF49-8B59-E5B14CF93F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13538"/>
            <a:ext cx="12192000" cy="133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Organização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de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Computadores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e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Sistemas</a:t>
            </a:r>
            <a:r>
              <a:rPr lang="en-US" sz="11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 </a:t>
            </a:r>
            <a:r>
              <a:rPr lang="en-US" sz="1100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Operacionais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opperplate Light"/>
              <a:cs typeface="Copperplate Light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6368" y="6294438"/>
            <a:ext cx="758401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033000" y="6294438"/>
            <a:ext cx="1549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8080"/>
                </a:solidFill>
                <a:latin typeface="Tahoma" charset="0"/>
              </a:defRPr>
            </a:lvl1pPr>
          </a:lstStyle>
          <a:p>
            <a:pPr>
              <a:defRPr/>
            </a:pPr>
            <a:fld id="{CB64C07F-F7CA-7849-A766-B26CAF21B3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6" descr="CIN-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" y="6303964"/>
            <a:ext cx="19685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90000"/>
          </a:solidFill>
          <a:latin typeface="Verdan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68788" y="0"/>
            <a:ext cx="6399213" cy="1524000"/>
          </a:xfrm>
          <a:noFill/>
        </p:spPr>
        <p:txBody>
          <a:bodyPr/>
          <a:lstStyle/>
          <a:p>
            <a:pPr algn="r"/>
            <a:r>
              <a:rPr lang="pt-BR" sz="1800" dirty="0"/>
              <a:t> Organização de Computadores </a:t>
            </a:r>
            <a:br>
              <a:rPr lang="pt-BR" sz="1800" dirty="0"/>
            </a:br>
            <a:r>
              <a:rPr lang="pt-BR" sz="1800" dirty="0"/>
              <a:t>e Sistemas Operacionais</a:t>
            </a:r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>
              <a:buFont typeface="Monotype Sorts"/>
              <a:buNone/>
            </a:pPr>
            <a:r>
              <a:rPr lang="pt-BR"/>
              <a:t>Métodos de escalonamento de processos </a:t>
            </a:r>
            <a:r>
              <a:rPr lang="pt-PT"/>
              <a:t>em Sistemas Operacionais</a:t>
            </a:r>
            <a:endParaRPr lang="pt-PT" sz="200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5641" y="1472952"/>
            <a:ext cx="63992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pt-BR" sz="3600" b="1" kern="0" dirty="0">
                <a:solidFill>
                  <a:srgbClr val="990000"/>
                </a:solidFill>
                <a:latin typeface="+mj-lt"/>
                <a:ea typeface="ＭＳ Ｐゴシック" charset="-128"/>
                <a:cs typeface="ＭＳ Ｐゴシック" charset="-128"/>
              </a:rPr>
              <a:t>Escalonamento de </a:t>
            </a:r>
            <a:r>
              <a:rPr lang="pt-PT" sz="3600" b="1" kern="0" dirty="0">
                <a:solidFill>
                  <a:srgbClr val="990000"/>
                </a:solidFill>
                <a:latin typeface="+mj-lt"/>
                <a:ea typeface="ＭＳ Ｐゴシック" charset="-128"/>
                <a:cs typeface="ＭＳ Ｐゴシック" charset="-128"/>
              </a:rPr>
              <a:t>Processos</a:t>
            </a:r>
            <a:endParaRPr lang="pt-BR" sz="3600" b="1" kern="0" dirty="0">
              <a:solidFill>
                <a:srgbClr val="990000"/>
              </a:solidFill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err="1"/>
              <a:t>Tipos</a:t>
            </a:r>
            <a:r>
              <a:rPr lang="en-GB" sz="3200" dirty="0"/>
              <a:t> de </a:t>
            </a:r>
            <a:r>
              <a:rPr lang="en-GB" sz="3200" dirty="0" err="1"/>
              <a:t>Escalonamento</a:t>
            </a:r>
            <a:br>
              <a:rPr lang="en-GB" sz="3200" dirty="0"/>
            </a:br>
            <a:r>
              <a:rPr lang="en-GB" dirty="0" err="1"/>
              <a:t>Exemplo</a:t>
            </a:r>
            <a:r>
              <a:rPr lang="en-GB" dirty="0"/>
              <a:t>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GB" dirty="0" err="1"/>
              <a:t>Três</a:t>
            </a:r>
            <a:r>
              <a:rPr lang="en-GB" dirty="0"/>
              <a:t> </a:t>
            </a:r>
            <a:r>
              <a:rPr lang="en-GB" dirty="0" err="1"/>
              <a:t>processos</a:t>
            </a:r>
            <a:r>
              <a:rPr lang="en-GB" dirty="0"/>
              <a:t> com </a:t>
            </a:r>
            <a:r>
              <a:rPr lang="en-GB" dirty="0" err="1"/>
              <a:t>uso</a:t>
            </a:r>
            <a:r>
              <a:rPr lang="en-GB" dirty="0"/>
              <a:t> </a:t>
            </a:r>
            <a:r>
              <a:rPr lang="en-GB" dirty="0" err="1"/>
              <a:t>intensivo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CPU, </a:t>
            </a:r>
            <a:r>
              <a:rPr lang="en-GB" dirty="0" err="1"/>
              <a:t>não</a:t>
            </a:r>
            <a:r>
              <a:rPr lang="en-GB" dirty="0"/>
              <a:t> </a:t>
            </a:r>
            <a:r>
              <a:rPr lang="en-GB" dirty="0" err="1"/>
              <a:t>interativos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en-GB" dirty="0" err="1"/>
              <a:t>Cada</a:t>
            </a:r>
            <a:r>
              <a:rPr lang="en-GB" dirty="0"/>
              <a:t> um </a:t>
            </a:r>
            <a:r>
              <a:rPr lang="en-GB" dirty="0" err="1"/>
              <a:t>consome</a:t>
            </a:r>
            <a:r>
              <a:rPr lang="en-GB" dirty="0"/>
              <a:t> 1 </a:t>
            </a:r>
            <a:r>
              <a:rPr lang="en-GB" dirty="0" err="1"/>
              <a:t>hora</a:t>
            </a:r>
            <a:r>
              <a:rPr lang="en-GB" dirty="0"/>
              <a:t> de CPU</a:t>
            </a:r>
          </a:p>
          <a:p>
            <a:pPr>
              <a:lnSpc>
                <a:spcPct val="110000"/>
              </a:lnSpc>
            </a:pPr>
            <a:r>
              <a:rPr lang="en-GB" dirty="0" err="1"/>
              <a:t>Calcule</a:t>
            </a:r>
            <a:r>
              <a:rPr lang="en-GB" dirty="0"/>
              <a:t> o turnaround </a:t>
            </a:r>
            <a:r>
              <a:rPr lang="en-GB" dirty="0" err="1"/>
              <a:t>considerando</a:t>
            </a:r>
            <a:endParaRPr lang="en-GB" dirty="0"/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/>
              <a:t>a) Round-robin</a:t>
            </a:r>
          </a:p>
          <a:p>
            <a:pPr lvl="1">
              <a:lnSpc>
                <a:spcPct val="110000"/>
              </a:lnSpc>
              <a:buFont typeface="Monotype Sorts"/>
              <a:buNone/>
            </a:pPr>
            <a:r>
              <a:rPr lang="en-GB" dirty="0"/>
              <a:t>b) FIFO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dirty="0"/>
              <a:t>Multiprocessamento</a:t>
            </a:r>
          </a:p>
        </p:txBody>
      </p:sp>
      <p:sp>
        <p:nvSpPr>
          <p:cNvPr id="18452" name="Rectangle 42"/>
          <p:cNvSpPr>
            <a:spLocks noGrp="1" noChangeArrowheads="1"/>
          </p:cNvSpPr>
          <p:nvPr>
            <p:ph idx="1"/>
          </p:nvPr>
        </p:nvSpPr>
        <p:spPr>
          <a:xfrm>
            <a:off x="609600" y="1600201"/>
            <a:ext cx="5608637" cy="4525963"/>
          </a:xfrm>
        </p:spPr>
        <p:txBody>
          <a:bodyPr/>
          <a:lstStyle/>
          <a:p>
            <a:r>
              <a:rPr lang="pt-PT" sz="2400" dirty="0"/>
              <a:t>O índice do processo contém o apontador para a lista de processos</a:t>
            </a:r>
          </a:p>
          <a:p>
            <a:endParaRPr lang="pt-PT" sz="2400" dirty="0"/>
          </a:p>
          <a:p>
            <a:r>
              <a:rPr lang="pt-PT" sz="2400" dirty="0"/>
              <a:t>Uma troca de processos consiste em trocar o valor dos registradores de contexto da CPU</a:t>
            </a:r>
            <a:endParaRPr lang="pt-BR" sz="2400" dirty="0"/>
          </a:p>
        </p:txBody>
      </p:sp>
      <p:sp>
        <p:nvSpPr>
          <p:cNvPr id="18435" name="Rectangle 25"/>
          <p:cNvSpPr>
            <a:spLocks noChangeArrowheads="1"/>
          </p:cNvSpPr>
          <p:nvPr/>
        </p:nvSpPr>
        <p:spPr bwMode="auto">
          <a:xfrm>
            <a:off x="10004326" y="1219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10004326" y="16002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7" name="Rectangle 27"/>
          <p:cNvSpPr>
            <a:spLocks noChangeArrowheads="1"/>
          </p:cNvSpPr>
          <p:nvPr/>
        </p:nvSpPr>
        <p:spPr bwMode="auto">
          <a:xfrm>
            <a:off x="10004326" y="2057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8" name="Rectangle 28"/>
          <p:cNvSpPr>
            <a:spLocks noChangeArrowheads="1"/>
          </p:cNvSpPr>
          <p:nvPr/>
        </p:nvSpPr>
        <p:spPr bwMode="auto">
          <a:xfrm>
            <a:off x="10004326" y="2286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39" name="Rectangle 29"/>
          <p:cNvSpPr>
            <a:spLocks noChangeArrowheads="1"/>
          </p:cNvSpPr>
          <p:nvPr/>
        </p:nvSpPr>
        <p:spPr bwMode="auto">
          <a:xfrm>
            <a:off x="10004326" y="26670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0" name="Rectangle 30"/>
          <p:cNvSpPr>
            <a:spLocks noChangeArrowheads="1"/>
          </p:cNvSpPr>
          <p:nvPr/>
        </p:nvSpPr>
        <p:spPr bwMode="auto">
          <a:xfrm>
            <a:off x="10004326" y="3200400"/>
            <a:ext cx="7620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41" name="Text Box 31"/>
          <p:cNvSpPr txBox="1">
            <a:spLocks noChangeArrowheads="1"/>
          </p:cNvSpPr>
          <p:nvPr/>
        </p:nvSpPr>
        <p:spPr bwMode="auto">
          <a:xfrm>
            <a:off x="8688288" y="1143000"/>
            <a:ext cx="13462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Índ. Processo</a:t>
            </a:r>
            <a:endParaRPr lang="pt-BR" sz="1400" b="1"/>
          </a:p>
        </p:txBody>
      </p:sp>
      <p:sp>
        <p:nvSpPr>
          <p:cNvPr id="18442" name="Text Box 32"/>
          <p:cNvSpPr txBox="1">
            <a:spLocks noChangeArrowheads="1"/>
          </p:cNvSpPr>
          <p:nvPr/>
        </p:nvSpPr>
        <p:spPr bwMode="auto">
          <a:xfrm>
            <a:off x="8837964" y="1412776"/>
            <a:ext cx="128753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 dirty="0"/>
              <a:t>Contador de </a:t>
            </a:r>
            <a:br>
              <a:rPr lang="pt-BR" sz="1400" b="1" dirty="0"/>
            </a:br>
            <a:r>
              <a:rPr lang="pt-BR" sz="1400" b="1" dirty="0"/>
              <a:t>Programa</a:t>
            </a:r>
          </a:p>
        </p:txBody>
      </p:sp>
      <p:sp>
        <p:nvSpPr>
          <p:cNvPr id="18443" name="Text Box 33"/>
          <p:cNvSpPr txBox="1">
            <a:spLocks noChangeArrowheads="1"/>
          </p:cNvSpPr>
          <p:nvPr/>
        </p:nvSpPr>
        <p:spPr bwMode="auto">
          <a:xfrm>
            <a:off x="9370914" y="2057400"/>
            <a:ext cx="6080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Base</a:t>
            </a:r>
            <a:endParaRPr lang="pt-BR" sz="1400" b="1"/>
          </a:p>
        </p:txBody>
      </p:sp>
      <p:sp>
        <p:nvSpPr>
          <p:cNvPr id="18444" name="Text Box 34"/>
          <p:cNvSpPr txBox="1">
            <a:spLocks noChangeArrowheads="1"/>
          </p:cNvSpPr>
          <p:nvPr/>
        </p:nvSpPr>
        <p:spPr bwMode="auto">
          <a:xfrm>
            <a:off x="9272488" y="2286000"/>
            <a:ext cx="7064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Limite</a:t>
            </a:r>
            <a:endParaRPr lang="pt-BR" sz="1400" b="1"/>
          </a:p>
        </p:txBody>
      </p:sp>
      <p:sp>
        <p:nvSpPr>
          <p:cNvPr id="18445" name="Text Box 35"/>
          <p:cNvSpPr txBox="1">
            <a:spLocks noChangeArrowheads="1"/>
          </p:cNvSpPr>
          <p:nvPr/>
        </p:nvSpPr>
        <p:spPr bwMode="auto">
          <a:xfrm>
            <a:off x="8769252" y="2895600"/>
            <a:ext cx="11890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Outros regs</a:t>
            </a:r>
            <a:endParaRPr lang="pt-BR" sz="1400" b="1"/>
          </a:p>
        </p:txBody>
      </p:sp>
      <p:sp>
        <p:nvSpPr>
          <p:cNvPr id="18446" name="Freeform 36"/>
          <p:cNvSpPr>
            <a:spLocks/>
          </p:cNvSpPr>
          <p:nvPr/>
        </p:nvSpPr>
        <p:spPr bwMode="auto">
          <a:xfrm>
            <a:off x="7772400" y="1828800"/>
            <a:ext cx="838200" cy="2819400"/>
          </a:xfrm>
          <a:custGeom>
            <a:avLst/>
            <a:gdLst>
              <a:gd name="T0" fmla="*/ 0 w 288"/>
              <a:gd name="T1" fmla="*/ 0 h 1776"/>
              <a:gd name="T2" fmla="*/ 725804891 w 288"/>
              <a:gd name="T3" fmla="*/ 0 h 1776"/>
              <a:gd name="T4" fmla="*/ 725804891 w 288"/>
              <a:gd name="T5" fmla="*/ 2147483647 h 1776"/>
              <a:gd name="T6" fmla="*/ 362902445 w 288"/>
              <a:gd name="T7" fmla="*/ 2147483647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1776"/>
              <a:gd name="T14" fmla="*/ 288 w 288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1776">
                <a:moveTo>
                  <a:pt x="0" y="0"/>
                </a:moveTo>
                <a:lnTo>
                  <a:pt x="288" y="0"/>
                </a:lnTo>
                <a:lnTo>
                  <a:pt x="288" y="1776"/>
                </a:lnTo>
                <a:lnTo>
                  <a:pt x="144" y="1776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7" name="Freeform 37"/>
          <p:cNvSpPr>
            <a:spLocks/>
          </p:cNvSpPr>
          <p:nvPr/>
        </p:nvSpPr>
        <p:spPr bwMode="auto">
          <a:xfrm>
            <a:off x="7772400" y="2286000"/>
            <a:ext cx="655636" cy="838200"/>
          </a:xfrm>
          <a:custGeom>
            <a:avLst/>
            <a:gdLst>
              <a:gd name="T0" fmla="*/ 0 w 240"/>
              <a:gd name="T1" fmla="*/ 0 h 528"/>
              <a:gd name="T2" fmla="*/ 604837545 w 240"/>
              <a:gd name="T3" fmla="*/ 0 h 528"/>
              <a:gd name="T4" fmla="*/ 604837545 w 240"/>
              <a:gd name="T5" fmla="*/ 1330642282 h 528"/>
              <a:gd name="T6" fmla="*/ 362902507 w 240"/>
              <a:gd name="T7" fmla="*/ 1330642282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528"/>
              <a:gd name="T14" fmla="*/ 240 w 24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528">
                <a:moveTo>
                  <a:pt x="0" y="0"/>
                </a:moveTo>
                <a:lnTo>
                  <a:pt x="240" y="0"/>
                </a:lnTo>
                <a:lnTo>
                  <a:pt x="240" y="528"/>
                </a:lnTo>
                <a:lnTo>
                  <a:pt x="144" y="528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18448" name="Text Box 38"/>
          <p:cNvSpPr txBox="1">
            <a:spLocks noChangeArrowheads="1"/>
          </p:cNvSpPr>
          <p:nvPr/>
        </p:nvSpPr>
        <p:spPr bwMode="auto">
          <a:xfrm>
            <a:off x="6550587" y="1676400"/>
            <a:ext cx="671979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PT" sz="1400" b="1"/>
              <a:t>Lista </a:t>
            </a:r>
          </a:p>
          <a:p>
            <a:pPr algn="ctr" eaLnBrk="0" hangingPunct="0"/>
            <a:r>
              <a:rPr lang="pt-PT" sz="1400" b="1"/>
              <a:t>de</a:t>
            </a:r>
          </a:p>
          <a:p>
            <a:pPr algn="ctr" eaLnBrk="0" hangingPunct="0"/>
            <a:r>
              <a:rPr lang="pt-PT" sz="1400" b="1"/>
              <a:t> proc.</a:t>
            </a:r>
            <a:endParaRPr lang="pt-BR" sz="1400" b="1"/>
          </a:p>
        </p:txBody>
      </p:sp>
      <p:sp>
        <p:nvSpPr>
          <p:cNvPr id="18449" name="Text Box 39"/>
          <p:cNvSpPr txBox="1">
            <a:spLocks noChangeArrowheads="1"/>
          </p:cNvSpPr>
          <p:nvPr/>
        </p:nvSpPr>
        <p:spPr bwMode="auto">
          <a:xfrm>
            <a:off x="6400801" y="33528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A.</a:t>
            </a:r>
            <a:endParaRPr lang="pt-BR" sz="1400" b="1"/>
          </a:p>
        </p:txBody>
      </p:sp>
      <p:sp>
        <p:nvSpPr>
          <p:cNvPr id="18450" name="Text Box 40"/>
          <p:cNvSpPr txBox="1">
            <a:spLocks noChangeArrowheads="1"/>
          </p:cNvSpPr>
          <p:nvPr/>
        </p:nvSpPr>
        <p:spPr bwMode="auto">
          <a:xfrm>
            <a:off x="6400801" y="5029200"/>
            <a:ext cx="8556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sz="1400" b="1"/>
              <a:t>Proc. B.</a:t>
            </a:r>
            <a:endParaRPr lang="pt-BR" sz="1400" b="1"/>
          </a:p>
        </p:txBody>
      </p:sp>
      <p:sp>
        <p:nvSpPr>
          <p:cNvPr id="18451" name="Freeform 41"/>
          <p:cNvSpPr>
            <a:spLocks/>
          </p:cNvSpPr>
          <p:nvPr/>
        </p:nvSpPr>
        <p:spPr bwMode="auto">
          <a:xfrm>
            <a:off x="8001000" y="1676400"/>
            <a:ext cx="2991544" cy="3886200"/>
          </a:xfrm>
          <a:custGeom>
            <a:avLst/>
            <a:gdLst>
              <a:gd name="T0" fmla="*/ 2147483647 w 1344"/>
              <a:gd name="T1" fmla="*/ 0 h 2448"/>
              <a:gd name="T2" fmla="*/ 2147483647 w 1344"/>
              <a:gd name="T3" fmla="*/ 0 h 2448"/>
              <a:gd name="T4" fmla="*/ 2147483647 w 1344"/>
              <a:gd name="T5" fmla="*/ 2147483647 h 2448"/>
              <a:gd name="T6" fmla="*/ 0 w 1344"/>
              <a:gd name="T7" fmla="*/ 2147483647 h 2448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2448"/>
              <a:gd name="T14" fmla="*/ 1344 w 1344"/>
              <a:gd name="T15" fmla="*/ 2448 h 24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2448">
                <a:moveTo>
                  <a:pt x="1248" y="0"/>
                </a:moveTo>
                <a:lnTo>
                  <a:pt x="1344" y="0"/>
                </a:lnTo>
                <a:lnTo>
                  <a:pt x="1344" y="2448"/>
                </a:lnTo>
                <a:lnTo>
                  <a:pt x="0" y="244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pPr eaLnBrk="0" hangingPunct="0"/>
            <a:endParaRPr lang="pt-BR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7162800" y="838200"/>
            <a:ext cx="990600" cy="5257800"/>
            <a:chOff x="3408" y="576"/>
            <a:chExt cx="624" cy="3312"/>
          </a:xfrm>
        </p:grpSpPr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408" y="576"/>
              <a:ext cx="624" cy="3312"/>
              <a:chOff x="3984" y="576"/>
              <a:chExt cx="624" cy="3312"/>
            </a:xfrm>
          </p:grpSpPr>
          <p:sp>
            <p:nvSpPr>
              <p:cNvPr id="18461" name="Rectangle 6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3120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endParaRPr lang="pt-BR" sz="1200" b="1"/>
              </a:p>
            </p:txBody>
          </p:sp>
          <p:sp>
            <p:nvSpPr>
              <p:cNvPr id="18462" name="Line 7"/>
              <p:cNvSpPr>
                <a:spLocks noChangeShapeType="1"/>
              </p:cNvSpPr>
              <p:nvPr/>
            </p:nvSpPr>
            <p:spPr bwMode="auto">
              <a:xfrm>
                <a:off x="4080" y="9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"/>
              <p:cNvSpPr>
                <a:spLocks noChangeShapeType="1"/>
              </p:cNvSpPr>
              <p:nvPr/>
            </p:nvSpPr>
            <p:spPr bwMode="auto">
              <a:xfrm>
                <a:off x="4080" y="115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Line 9"/>
              <p:cNvSpPr>
                <a:spLocks noChangeShapeType="1"/>
              </p:cNvSpPr>
              <p:nvPr/>
            </p:nvSpPr>
            <p:spPr bwMode="auto">
              <a:xfrm>
                <a:off x="4080" y="1248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5" name="Line 10"/>
              <p:cNvSpPr>
                <a:spLocks noChangeShapeType="1"/>
              </p:cNvSpPr>
              <p:nvPr/>
            </p:nvSpPr>
            <p:spPr bwMode="auto">
              <a:xfrm>
                <a:off x="4080" y="144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6" name="Line 13"/>
              <p:cNvSpPr>
                <a:spLocks noChangeShapeType="1"/>
              </p:cNvSpPr>
              <p:nvPr/>
            </p:nvSpPr>
            <p:spPr bwMode="auto">
              <a:xfrm>
                <a:off x="4080" y="21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7" name="Line 14"/>
              <p:cNvSpPr>
                <a:spLocks noChangeShapeType="1"/>
              </p:cNvSpPr>
              <p:nvPr/>
            </p:nvSpPr>
            <p:spPr bwMode="auto">
              <a:xfrm>
                <a:off x="4080" y="240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8" name="Line 15"/>
              <p:cNvSpPr>
                <a:spLocks noChangeShapeType="1"/>
              </p:cNvSpPr>
              <p:nvPr/>
            </p:nvSpPr>
            <p:spPr bwMode="auto">
              <a:xfrm>
                <a:off x="4080" y="3072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9" name="Line 16"/>
              <p:cNvSpPr>
                <a:spLocks noChangeShapeType="1"/>
              </p:cNvSpPr>
              <p:nvPr/>
            </p:nvSpPr>
            <p:spPr bwMode="auto">
              <a:xfrm>
                <a:off x="4080" y="3360"/>
                <a:ext cx="43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0" name="Rectangle 17"/>
              <p:cNvSpPr>
                <a:spLocks noChangeArrowheads="1"/>
              </p:cNvSpPr>
              <p:nvPr/>
            </p:nvSpPr>
            <p:spPr bwMode="auto">
              <a:xfrm>
                <a:off x="4080" y="768"/>
                <a:ext cx="432" cy="192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1" name="Rectangle 18"/>
              <p:cNvSpPr>
                <a:spLocks noChangeArrowheads="1"/>
              </p:cNvSpPr>
              <p:nvPr/>
            </p:nvSpPr>
            <p:spPr bwMode="auto">
              <a:xfrm>
                <a:off x="4080" y="168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2" name="Rectangle 21"/>
              <p:cNvSpPr>
                <a:spLocks noChangeArrowheads="1"/>
              </p:cNvSpPr>
              <p:nvPr/>
            </p:nvSpPr>
            <p:spPr bwMode="auto">
              <a:xfrm>
                <a:off x="4080" y="2640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3" name="Rectangle 22"/>
              <p:cNvSpPr>
                <a:spLocks noChangeArrowheads="1"/>
              </p:cNvSpPr>
              <p:nvPr/>
            </p:nvSpPr>
            <p:spPr bwMode="auto">
              <a:xfrm>
                <a:off x="4080" y="3552"/>
                <a:ext cx="432" cy="336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pt-BR"/>
              </a:p>
            </p:txBody>
          </p:sp>
          <p:sp>
            <p:nvSpPr>
              <p:cNvPr id="18474" name="Rectangle 23"/>
              <p:cNvSpPr>
                <a:spLocks noChangeArrowheads="1"/>
              </p:cNvSpPr>
              <p:nvPr/>
            </p:nvSpPr>
            <p:spPr bwMode="auto">
              <a:xfrm>
                <a:off x="3984" y="576"/>
                <a:ext cx="624" cy="31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r>
                  <a:rPr lang="pt-PT" sz="1400" b="1" u="sng">
                    <a:solidFill>
                      <a:schemeClr val="bg2"/>
                    </a:solidFill>
                  </a:rPr>
                  <a:t>Memória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400" b="1" u="sng">
                  <a:solidFill>
                    <a:schemeClr val="bg2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200000"/>
                  </a:lnSpc>
                  <a:spcBef>
                    <a:spcPct val="50000"/>
                  </a:spcBef>
                </a:pPr>
                <a:r>
                  <a:rPr lang="pt-PT" sz="1200" b="1"/>
                  <a:t>...</a:t>
                </a:r>
              </a:p>
              <a:p>
                <a:pPr algn="ctr" eaLnBrk="0" hangingPunct="0">
                  <a:lnSpc>
                    <a:spcPct val="39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PT" sz="1200" b="1"/>
              </a:p>
              <a:p>
                <a:pPr algn="ctr" eaLnBrk="0" hangingPunct="0">
                  <a:lnSpc>
                    <a:spcPct val="20000"/>
                  </a:lnSpc>
                  <a:spcBef>
                    <a:spcPct val="50000"/>
                  </a:spcBef>
                </a:pPr>
                <a:r>
                  <a:rPr lang="pt-PT" sz="1200" b="1"/>
                  <a:t>Contexto</a:t>
                </a:r>
              </a:p>
              <a:p>
                <a:pPr algn="ctr" eaLnBrk="0" hangingPunct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pt-PT" sz="1200" b="1"/>
                  <a:t>Dados</a:t>
                </a:r>
              </a:p>
              <a:p>
                <a:pPr algn="ctr" eaLnBrk="0" hangingPunct="0">
                  <a:lnSpc>
                    <a:spcPct val="180000"/>
                  </a:lnSpc>
                  <a:spcBef>
                    <a:spcPct val="50000"/>
                  </a:spcBef>
                </a:pPr>
                <a:r>
                  <a:rPr lang="pt-PT" sz="1200" b="1"/>
                  <a:t>Código</a:t>
                </a:r>
              </a:p>
              <a:p>
                <a:pPr algn="ctr" eaLnBrk="0" hangingPunct="0">
                  <a:lnSpc>
                    <a:spcPct val="110000"/>
                  </a:lnSpc>
                  <a:spcBef>
                    <a:spcPct val="50000"/>
                  </a:spcBef>
                </a:pPr>
                <a:endParaRPr lang="pt-BR" sz="1200" b="1"/>
              </a:p>
            </p:txBody>
          </p:sp>
        </p:grpSp>
        <p:sp>
          <p:nvSpPr>
            <p:cNvPr id="18460" name="Line 45"/>
            <p:cNvSpPr>
              <a:spLocks noChangeShapeType="1"/>
            </p:cNvSpPr>
            <p:nvPr/>
          </p:nvSpPr>
          <p:spPr bwMode="auto">
            <a:xfrm>
              <a:off x="3504" y="1536"/>
              <a:ext cx="43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9729688" y="713284"/>
            <a:ext cx="14382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PT" sz="1400" b="1" u="sng" dirty="0">
                <a:solidFill>
                  <a:schemeClr val="bg2"/>
                </a:solidFill>
              </a:rPr>
              <a:t>Registradores</a:t>
            </a:r>
            <a:br>
              <a:rPr lang="pt-PT" sz="1400" b="1" u="sng" dirty="0">
                <a:solidFill>
                  <a:schemeClr val="bg2"/>
                </a:solidFill>
              </a:rPr>
            </a:br>
            <a:r>
              <a:rPr lang="pt-PT" sz="1400" b="1" u="sng" dirty="0">
                <a:solidFill>
                  <a:schemeClr val="bg2"/>
                </a:solidFill>
              </a:rPr>
              <a:t>da CPU</a:t>
            </a:r>
            <a:endParaRPr lang="pt-BR" sz="1400" b="1" u="sng" dirty="0">
              <a:solidFill>
                <a:schemeClr val="bg2"/>
              </a:solidFill>
            </a:endParaRPr>
          </a:p>
        </p:txBody>
      </p:sp>
      <p:sp>
        <p:nvSpPr>
          <p:cNvPr id="18455" name="AutoShape 48"/>
          <p:cNvSpPr>
            <a:spLocks/>
          </p:cNvSpPr>
          <p:nvPr/>
        </p:nvSpPr>
        <p:spPr bwMode="auto">
          <a:xfrm>
            <a:off x="7162800" y="1447800"/>
            <a:ext cx="76200" cy="1143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6" name="AutoShape 49"/>
          <p:cNvSpPr>
            <a:spLocks/>
          </p:cNvSpPr>
          <p:nvPr/>
        </p:nvSpPr>
        <p:spPr bwMode="auto">
          <a:xfrm>
            <a:off x="7162800" y="31242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7" name="AutoShape 50"/>
          <p:cNvSpPr>
            <a:spLocks/>
          </p:cNvSpPr>
          <p:nvPr/>
        </p:nvSpPr>
        <p:spPr bwMode="auto">
          <a:xfrm>
            <a:off x="7162800" y="46482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  <p:sp>
        <p:nvSpPr>
          <p:cNvPr id="18458" name="AutoShape 51"/>
          <p:cNvSpPr>
            <a:spLocks/>
          </p:cNvSpPr>
          <p:nvPr/>
        </p:nvSpPr>
        <p:spPr bwMode="auto">
          <a:xfrm>
            <a:off x="9882088" y="2667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/>
              <a:t>Estados</a:t>
            </a:r>
            <a:r>
              <a:rPr lang="en-US" dirty="0"/>
              <a:t> de um </a:t>
            </a:r>
            <a:r>
              <a:rPr lang="en-US" dirty="0" err="1"/>
              <a:t>Processo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22600" y="3001964"/>
            <a:ext cx="1016000" cy="935037"/>
            <a:chOff x="0" y="0"/>
            <a:chExt cx="640" cy="589"/>
          </a:xfrm>
        </p:grpSpPr>
        <p:sp>
          <p:nvSpPr>
            <p:cNvPr id="74800" name="Oval 5"/>
            <p:cNvSpPr>
              <a:spLocks/>
            </p:cNvSpPr>
            <p:nvPr/>
          </p:nvSpPr>
          <p:spPr bwMode="auto">
            <a:xfrm>
              <a:off x="0" y="0"/>
              <a:ext cx="640" cy="589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801" name="Rectangle 6"/>
            <p:cNvSpPr>
              <a:spLocks/>
            </p:cNvSpPr>
            <p:nvPr/>
          </p:nvSpPr>
          <p:spPr bwMode="auto">
            <a:xfrm>
              <a:off x="48" y="183"/>
              <a:ext cx="544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Pronto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784726" y="2995614"/>
            <a:ext cx="1120775" cy="941387"/>
            <a:chOff x="0" y="0"/>
            <a:chExt cx="705" cy="592"/>
          </a:xfrm>
        </p:grpSpPr>
        <p:sp>
          <p:nvSpPr>
            <p:cNvPr id="74798" name="Oval 8"/>
            <p:cNvSpPr>
              <a:spLocks/>
            </p:cNvSpPr>
            <p:nvPr/>
          </p:nvSpPr>
          <p:spPr bwMode="auto">
            <a:xfrm>
              <a:off x="16" y="0"/>
              <a:ext cx="673" cy="59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9" name="Rectangle 9"/>
            <p:cNvSpPr>
              <a:spLocks/>
            </p:cNvSpPr>
            <p:nvPr/>
          </p:nvSpPr>
          <p:spPr bwMode="auto">
            <a:xfrm>
              <a:off x="0" y="185"/>
              <a:ext cx="705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Rodando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675063" y="4656138"/>
            <a:ext cx="1312863" cy="957262"/>
            <a:chOff x="-1" y="0"/>
            <a:chExt cx="827" cy="603"/>
          </a:xfrm>
        </p:grpSpPr>
        <p:sp>
          <p:nvSpPr>
            <p:cNvPr id="74796" name="Oval 11"/>
            <p:cNvSpPr>
              <a:spLocks/>
            </p:cNvSpPr>
            <p:nvPr/>
          </p:nvSpPr>
          <p:spPr bwMode="auto">
            <a:xfrm>
              <a:off x="21" y="0"/>
              <a:ext cx="782" cy="60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7" name="Rectangle 12"/>
            <p:cNvSpPr>
              <a:spLocks/>
            </p:cNvSpPr>
            <p:nvPr/>
          </p:nvSpPr>
          <p:spPr bwMode="auto">
            <a:xfrm>
              <a:off x="-1" y="190"/>
              <a:ext cx="827" cy="2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8100" tIns="38100" rIns="78591" bIns="38100" anchor="ctr">
              <a:prstTxWarp prst="textNoShape">
                <a:avLst/>
              </a:prstTxWarp>
              <a:spAutoFit/>
            </a:bodyPr>
            <a:lstStyle/>
            <a:p>
              <a:pPr marL="1588" algn="ctr"/>
              <a:r>
                <a:rPr lang="en-US" b="1" i="1">
                  <a:solidFill>
                    <a:srgbClr val="990000"/>
                  </a:solidFill>
                  <a:ea typeface="Arial" charset="0"/>
                  <a:cs typeface="Arial" charset="0"/>
                </a:rPr>
                <a:t>Bloqueado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876475" y="3303589"/>
            <a:ext cx="1035000" cy="276225"/>
            <a:chOff x="21" y="0"/>
            <a:chExt cx="651" cy="174"/>
          </a:xfrm>
        </p:grpSpPr>
        <p:sp>
          <p:nvSpPr>
            <p:cNvPr id="74794" name="Line 14"/>
            <p:cNvSpPr>
              <a:spLocks noChangeShapeType="1"/>
            </p:cNvSpPr>
            <p:nvPr/>
          </p:nvSpPr>
          <p:spPr bwMode="auto">
            <a:xfrm>
              <a:off x="488" y="116"/>
              <a:ext cx="184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5" name="Rectangle 15"/>
            <p:cNvSpPr>
              <a:spLocks/>
            </p:cNvSpPr>
            <p:nvPr/>
          </p:nvSpPr>
          <p:spPr bwMode="auto">
            <a:xfrm>
              <a:off x="21" y="0"/>
              <a:ext cx="391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Criar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900739" y="3270251"/>
            <a:ext cx="1436687" cy="276225"/>
            <a:chOff x="0" y="0"/>
            <a:chExt cx="905" cy="174"/>
          </a:xfrm>
        </p:grpSpPr>
        <p:sp>
          <p:nvSpPr>
            <p:cNvPr id="74792" name="Line 17"/>
            <p:cNvSpPr>
              <a:spLocks noChangeShapeType="1"/>
            </p:cNvSpPr>
            <p:nvPr/>
          </p:nvSpPr>
          <p:spPr bwMode="auto">
            <a:xfrm>
              <a:off x="0" y="105"/>
              <a:ext cx="219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3" name="Rectangle 18"/>
            <p:cNvSpPr>
              <a:spLocks/>
            </p:cNvSpPr>
            <p:nvPr/>
          </p:nvSpPr>
          <p:spPr bwMode="auto">
            <a:xfrm>
              <a:off x="236" y="0"/>
              <a:ext cx="669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b="1" i="1">
                  <a:solidFill>
                    <a:schemeClr val="tx1"/>
                  </a:solidFill>
                  <a:ea typeface="Arial" charset="0"/>
                  <a:cs typeface="Arial" charset="0"/>
                </a:rPr>
                <a:t>Terminar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648200" y="3994150"/>
            <a:ext cx="1914526" cy="609600"/>
            <a:chOff x="0" y="0"/>
            <a:chExt cx="1206" cy="384"/>
          </a:xfrm>
        </p:grpSpPr>
        <p:sp>
          <p:nvSpPr>
            <p:cNvPr id="74790" name="Line 20"/>
            <p:cNvSpPr>
              <a:spLocks noChangeShapeType="1"/>
            </p:cNvSpPr>
            <p:nvPr/>
          </p:nvSpPr>
          <p:spPr bwMode="auto">
            <a:xfrm flipH="1">
              <a:off x="0" y="0"/>
              <a:ext cx="288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91" name="Rectangle 21"/>
            <p:cNvSpPr>
              <a:spLocks/>
            </p:cNvSpPr>
            <p:nvPr/>
          </p:nvSpPr>
          <p:spPr bwMode="auto">
            <a:xfrm>
              <a:off x="216" y="121"/>
              <a:ext cx="990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 dirty="0" err="1">
                  <a:solidFill>
                    <a:schemeClr val="tx1"/>
                  </a:solidFill>
                  <a:ea typeface="Arial" charset="0"/>
                  <a:cs typeface="Arial" charset="0"/>
                </a:rPr>
                <a:t>bloquear</a:t>
              </a:r>
              <a:r>
                <a:rPr lang="en-US" i="1" dirty="0">
                  <a:solidFill>
                    <a:schemeClr val="tx1"/>
                  </a:solidFill>
                  <a:ea typeface="Arial" charset="0"/>
                  <a:cs typeface="Arial" charset="0"/>
                </a:rPr>
                <a:t> (E/S)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2454306" y="3979863"/>
            <a:ext cx="1617633" cy="609600"/>
            <a:chOff x="19" y="0"/>
            <a:chExt cx="1018" cy="384"/>
          </a:xfrm>
        </p:grpSpPr>
        <p:sp>
          <p:nvSpPr>
            <p:cNvPr id="74788" name="Line 23"/>
            <p:cNvSpPr>
              <a:spLocks noChangeShapeType="1"/>
            </p:cNvSpPr>
            <p:nvPr/>
          </p:nvSpPr>
          <p:spPr bwMode="auto">
            <a:xfrm>
              <a:off x="797" y="0"/>
              <a:ext cx="240" cy="384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9" name="Rectangle 24"/>
            <p:cNvSpPr>
              <a:spLocks/>
            </p:cNvSpPr>
            <p:nvPr/>
          </p:nvSpPr>
          <p:spPr bwMode="auto">
            <a:xfrm>
              <a:off x="19" y="150"/>
              <a:ext cx="851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desbloquear</a:t>
              </a:r>
            </a:p>
          </p:txBody>
        </p:sp>
      </p:grpSp>
      <p:sp>
        <p:nvSpPr>
          <p:cNvPr id="74764" name="Rectangle 25"/>
          <p:cNvSpPr>
            <a:spLocks/>
          </p:cNvSpPr>
          <p:nvPr/>
        </p:nvSpPr>
        <p:spPr bwMode="auto">
          <a:xfrm>
            <a:off x="8078086" y="2351089"/>
            <a:ext cx="1950855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ID do Processo</a:t>
            </a:r>
          </a:p>
        </p:txBody>
      </p:sp>
      <p:sp>
        <p:nvSpPr>
          <p:cNvPr id="74765" name="Rectangle 26"/>
          <p:cNvSpPr>
            <a:spLocks/>
          </p:cNvSpPr>
          <p:nvPr/>
        </p:nvSpPr>
        <p:spPr bwMode="auto">
          <a:xfrm>
            <a:off x="8586214" y="2732089"/>
            <a:ext cx="93936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Estado</a:t>
            </a:r>
          </a:p>
        </p:txBody>
      </p:sp>
      <p:sp>
        <p:nvSpPr>
          <p:cNvPr id="74766" name="Rectangle 27"/>
          <p:cNvSpPr>
            <a:spLocks/>
          </p:cNvSpPr>
          <p:nvPr/>
        </p:nvSpPr>
        <p:spPr bwMode="auto">
          <a:xfrm>
            <a:off x="7957852" y="3427414"/>
            <a:ext cx="2192908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Program Counter</a:t>
            </a:r>
          </a:p>
        </p:txBody>
      </p:sp>
      <p:sp>
        <p:nvSpPr>
          <p:cNvPr id="74767" name="Rectangle 28"/>
          <p:cNvSpPr>
            <a:spLocks/>
          </p:cNvSpPr>
          <p:nvPr/>
        </p:nvSpPr>
        <p:spPr bwMode="auto">
          <a:xfrm>
            <a:off x="7674122" y="3817939"/>
            <a:ext cx="276037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Ponteiros da Memória</a:t>
            </a:r>
          </a:p>
        </p:txBody>
      </p:sp>
      <p:sp>
        <p:nvSpPr>
          <p:cNvPr id="74768" name="Rectangle 29"/>
          <p:cNvSpPr>
            <a:spLocks/>
          </p:cNvSpPr>
          <p:nvPr/>
        </p:nvSpPr>
        <p:spPr bwMode="auto">
          <a:xfrm>
            <a:off x="8273627" y="4160839"/>
            <a:ext cx="156453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 dirty="0">
                <a:ea typeface="Arial" charset="0"/>
                <a:cs typeface="Arial" charset="0"/>
              </a:rPr>
              <a:t>outros </a:t>
            </a:r>
            <a:r>
              <a:rPr lang="en-US" sz="2000" b="1" i="1" dirty="0" err="1">
                <a:ea typeface="Arial" charset="0"/>
                <a:cs typeface="Arial" charset="0"/>
              </a:rPr>
              <a:t>regs</a:t>
            </a:r>
            <a:r>
              <a:rPr lang="en-US" sz="2000" b="1" i="1" dirty="0"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74769" name="Rectangle 30"/>
          <p:cNvSpPr>
            <a:spLocks/>
          </p:cNvSpPr>
          <p:nvPr/>
        </p:nvSpPr>
        <p:spPr bwMode="auto">
          <a:xfrm>
            <a:off x="8194288" y="4522789"/>
            <a:ext cx="1721626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 dirty="0">
                <a:ea typeface="Arial" charset="0"/>
                <a:cs typeface="Arial" charset="0"/>
              </a:rPr>
              <a:t>Status de E/S</a:t>
            </a: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7580314" y="2349501"/>
            <a:ext cx="2917825" cy="3622675"/>
            <a:chOff x="0" y="0"/>
            <a:chExt cx="1838" cy="2282"/>
          </a:xfrm>
        </p:grpSpPr>
        <p:sp>
          <p:nvSpPr>
            <p:cNvPr id="74780" name="Rectangle 32"/>
            <p:cNvSpPr>
              <a:spLocks/>
            </p:cNvSpPr>
            <p:nvPr/>
          </p:nvSpPr>
          <p:spPr bwMode="auto">
            <a:xfrm>
              <a:off x="4" y="0"/>
              <a:ext cx="1809" cy="2282"/>
            </a:xfrm>
            <a:prstGeom prst="rect">
              <a:avLst/>
            </a:prstGeom>
            <a:noFill/>
            <a:ln w="25400">
              <a:solidFill>
                <a:srgbClr val="80808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1" name="Line 33"/>
            <p:cNvSpPr>
              <a:spLocks noChangeShapeType="1"/>
            </p:cNvSpPr>
            <p:nvPr/>
          </p:nvSpPr>
          <p:spPr bwMode="auto">
            <a:xfrm>
              <a:off x="0" y="18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2" name="Line 34"/>
            <p:cNvSpPr>
              <a:spLocks noChangeShapeType="1"/>
            </p:cNvSpPr>
            <p:nvPr/>
          </p:nvSpPr>
          <p:spPr bwMode="auto">
            <a:xfrm>
              <a:off x="9" y="465"/>
              <a:ext cx="1825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3" name="Line 35"/>
            <p:cNvSpPr>
              <a:spLocks noChangeShapeType="1"/>
            </p:cNvSpPr>
            <p:nvPr/>
          </p:nvSpPr>
          <p:spPr bwMode="auto">
            <a:xfrm>
              <a:off x="0" y="908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4" name="Line 36"/>
            <p:cNvSpPr>
              <a:spLocks noChangeShapeType="1"/>
            </p:cNvSpPr>
            <p:nvPr/>
          </p:nvSpPr>
          <p:spPr bwMode="auto">
            <a:xfrm>
              <a:off x="0" y="1136"/>
              <a:ext cx="1823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5" name="Line 37"/>
            <p:cNvSpPr>
              <a:spLocks noChangeShapeType="1"/>
            </p:cNvSpPr>
            <p:nvPr/>
          </p:nvSpPr>
          <p:spPr bwMode="auto">
            <a:xfrm>
              <a:off x="0" y="1364"/>
              <a:ext cx="1838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6" name="Line 38"/>
            <p:cNvSpPr>
              <a:spLocks noChangeShapeType="1"/>
            </p:cNvSpPr>
            <p:nvPr/>
          </p:nvSpPr>
          <p:spPr bwMode="auto">
            <a:xfrm>
              <a:off x="14" y="1580"/>
              <a:ext cx="1809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87" name="Line 39"/>
            <p:cNvSpPr>
              <a:spLocks noChangeShapeType="1"/>
            </p:cNvSpPr>
            <p:nvPr/>
          </p:nvSpPr>
          <p:spPr bwMode="auto">
            <a:xfrm>
              <a:off x="4" y="686"/>
              <a:ext cx="1824" cy="1"/>
            </a:xfrm>
            <a:prstGeom prst="line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71" name="Rectangle 40"/>
          <p:cNvSpPr>
            <a:spLocks/>
          </p:cNvSpPr>
          <p:nvPr/>
        </p:nvSpPr>
        <p:spPr bwMode="auto">
          <a:xfrm>
            <a:off x="8379436" y="3103564"/>
            <a:ext cx="135133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sz="2000" b="1" i="1">
                <a:ea typeface="Arial" charset="0"/>
                <a:cs typeface="Arial" charset="0"/>
              </a:rPr>
              <a:t>Prioridade</a:t>
            </a:r>
          </a:p>
        </p:txBody>
      </p:sp>
      <p:sp>
        <p:nvSpPr>
          <p:cNvPr id="74772" name="Rectangle 41"/>
          <p:cNvSpPr>
            <a:spLocks/>
          </p:cNvSpPr>
          <p:nvPr/>
        </p:nvSpPr>
        <p:spPr bwMode="auto">
          <a:xfrm>
            <a:off x="7889875" y="4992688"/>
            <a:ext cx="2446182" cy="8617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/>
            <a:r>
              <a:rPr lang="en-US" sz="2000" b="1" i="1">
                <a:ea typeface="Arial" charset="0"/>
                <a:cs typeface="Arial" charset="0"/>
              </a:rPr>
              <a:t>Informações gerais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tempo de CPU</a:t>
            </a:r>
          </a:p>
          <a:p>
            <a:pPr marL="41275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b="1" i="1">
                <a:solidFill>
                  <a:schemeClr val="tx1"/>
                </a:solidFill>
                <a:ea typeface="Arial" charset="0"/>
                <a:cs typeface="Arial" charset="0"/>
              </a:rPr>
              <a:t> limites, usuário, etc.</a:t>
            </a:r>
          </a:p>
        </p:txBody>
      </p:sp>
      <p:sp>
        <p:nvSpPr>
          <p:cNvPr id="74773" name="Rectangle 42"/>
          <p:cNvSpPr>
            <a:spLocks/>
          </p:cNvSpPr>
          <p:nvPr/>
        </p:nvSpPr>
        <p:spPr bwMode="auto">
          <a:xfrm>
            <a:off x="8529954" y="1785939"/>
            <a:ext cx="108363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1275" bIns="0">
            <a:prstTxWarp prst="textNoShape">
              <a:avLst/>
            </a:prstTxWarp>
            <a:spAutoFit/>
          </a:bodyPr>
          <a:lstStyle/>
          <a:p>
            <a:pPr marL="41275" algn="ctr"/>
            <a:r>
              <a:rPr lang="en-US" b="1" i="1" dirty="0" err="1">
                <a:solidFill>
                  <a:schemeClr val="tx1"/>
                </a:solidFill>
                <a:ea typeface="Arial" charset="0"/>
                <a:cs typeface="Arial" charset="0"/>
              </a:rPr>
              <a:t>Contexto</a:t>
            </a:r>
            <a:endParaRPr lang="en-US" b="1" i="1" dirty="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979915" y="2787650"/>
            <a:ext cx="968275" cy="388938"/>
            <a:chOff x="21" y="0"/>
            <a:chExt cx="609" cy="245"/>
          </a:xfrm>
        </p:grpSpPr>
        <p:sp>
          <p:nvSpPr>
            <p:cNvPr id="74778" name="Line 44"/>
            <p:cNvSpPr>
              <a:spLocks noChangeShapeType="1"/>
            </p:cNvSpPr>
            <p:nvPr/>
          </p:nvSpPr>
          <p:spPr bwMode="auto">
            <a:xfrm>
              <a:off x="93" y="244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9" name="Rectangle 45"/>
            <p:cNvSpPr>
              <a:spLocks/>
            </p:cNvSpPr>
            <p:nvPr/>
          </p:nvSpPr>
          <p:spPr bwMode="auto">
            <a:xfrm>
              <a:off x="21" y="0"/>
              <a:ext cx="609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executar</a:t>
              </a:r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3806867" y="3608389"/>
            <a:ext cx="1160381" cy="652463"/>
            <a:chOff x="20" y="0"/>
            <a:chExt cx="730" cy="411"/>
          </a:xfrm>
        </p:grpSpPr>
        <p:sp>
          <p:nvSpPr>
            <p:cNvPr id="74776" name="Line 47"/>
            <p:cNvSpPr>
              <a:spLocks noChangeShapeType="1"/>
            </p:cNvSpPr>
            <p:nvPr/>
          </p:nvSpPr>
          <p:spPr bwMode="auto">
            <a:xfrm>
              <a:off x="192" y="0"/>
              <a:ext cx="432" cy="1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 type="stealth" w="med" len="med"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7" name="Rectangle 48"/>
            <p:cNvSpPr>
              <a:spLocks/>
            </p:cNvSpPr>
            <p:nvPr/>
          </p:nvSpPr>
          <p:spPr bwMode="auto">
            <a:xfrm>
              <a:off x="20" y="62"/>
              <a:ext cx="730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1275" bIns="0">
              <a:prstTxWarp prst="textNoShape">
                <a:avLst/>
              </a:prstTxWarp>
              <a:spAutoFit/>
            </a:bodyPr>
            <a:lstStyle/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suspender</a:t>
              </a:r>
            </a:p>
            <a:p>
              <a:pPr marL="41275" algn="ctr"/>
              <a:r>
                <a:rPr lang="en-US" i="1">
                  <a:solidFill>
                    <a:schemeClr val="tx1"/>
                  </a:solidFill>
                  <a:ea typeface="Arial" charset="0"/>
                  <a:cs typeface="Arial" charset="0"/>
                </a:rPr>
                <a:t>(tempo)</a:t>
              </a: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Contexto</a:t>
            </a:r>
            <a:r>
              <a:rPr lang="en-US" dirty="0"/>
              <a:t> de um </a:t>
            </a:r>
            <a:r>
              <a:rPr lang="en-US" dirty="0" err="1"/>
              <a:t>Processo</a:t>
            </a:r>
            <a:endParaRPr lang="en-US" dirty="0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Informações</a:t>
            </a:r>
            <a:endParaRPr lang="en-US" dirty="0"/>
          </a:p>
          <a:p>
            <a:pPr lvl="1"/>
            <a:r>
              <a:rPr lang="en-US" dirty="0"/>
              <a:t>CPU: </a:t>
            </a:r>
            <a:r>
              <a:rPr lang="en-US" dirty="0" err="1"/>
              <a:t>Registradores</a:t>
            </a:r>
            <a:endParaRPr lang="en-US" dirty="0"/>
          </a:p>
          <a:p>
            <a:pPr lvl="1"/>
            <a:r>
              <a:rPr lang="en-US" dirty="0" err="1"/>
              <a:t>Memória</a:t>
            </a:r>
            <a:r>
              <a:rPr lang="en-US" dirty="0"/>
              <a:t>: </a:t>
            </a:r>
            <a:r>
              <a:rPr lang="en-US" dirty="0" err="1"/>
              <a:t>Posições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uso</a:t>
            </a:r>
            <a:endParaRPr lang="en-US" dirty="0"/>
          </a:p>
          <a:p>
            <a:pPr lvl="1"/>
            <a:r>
              <a:rPr lang="en-US" dirty="0"/>
              <a:t>E/S: Estado das </a:t>
            </a:r>
            <a:r>
              <a:rPr lang="en-US" dirty="0" err="1"/>
              <a:t>requisições</a:t>
            </a:r>
            <a:endParaRPr lang="en-US" dirty="0"/>
          </a:p>
          <a:p>
            <a:pPr lvl="1"/>
            <a:r>
              <a:rPr lang="en-US" dirty="0"/>
              <a:t>Estado do </a:t>
            </a:r>
            <a:r>
              <a:rPr lang="en-US" dirty="0" err="1"/>
              <a:t>processo</a:t>
            </a:r>
            <a:r>
              <a:rPr lang="en-US" dirty="0"/>
              <a:t>: </a:t>
            </a:r>
            <a:r>
              <a:rPr lang="en-US" dirty="0" err="1"/>
              <a:t>Rodando</a:t>
            </a:r>
            <a:r>
              <a:rPr lang="en-US" dirty="0"/>
              <a:t>, </a:t>
            </a:r>
            <a:r>
              <a:rPr lang="en-US" dirty="0" err="1"/>
              <a:t>Bloqueado</a:t>
            </a:r>
            <a:r>
              <a:rPr lang="en-US" dirty="0"/>
              <a:t>, Pronto</a:t>
            </a:r>
          </a:p>
          <a:p>
            <a:pPr lvl="1"/>
            <a:r>
              <a:rPr lang="en-US" dirty="0" err="1"/>
              <a:t>Outras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10200" y="4205288"/>
            <a:ext cx="4572000" cy="1947863"/>
            <a:chOff x="0" y="0"/>
            <a:chExt cx="2879" cy="1227"/>
          </a:xfrm>
        </p:grpSpPr>
        <p:sp>
          <p:nvSpPr>
            <p:cNvPr id="73735" name="Line 5"/>
            <p:cNvSpPr>
              <a:spLocks noChangeShapeType="1"/>
            </p:cNvSpPr>
            <p:nvPr/>
          </p:nvSpPr>
          <p:spPr bwMode="auto">
            <a:xfrm rot="10800000" flipH="1">
              <a:off x="2221" y="495"/>
              <a:ext cx="1" cy="472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976" y="216"/>
              <a:ext cx="508" cy="280"/>
              <a:chOff x="0" y="0"/>
              <a:chExt cx="508" cy="280"/>
            </a:xfrm>
          </p:grpSpPr>
          <p:sp>
            <p:nvSpPr>
              <p:cNvPr id="73764" name="AutoShape 7"/>
              <p:cNvSpPr>
                <a:spLocks/>
              </p:cNvSpPr>
              <p:nvPr/>
            </p:nvSpPr>
            <p:spPr bwMode="auto">
              <a:xfrm>
                <a:off x="0" y="0"/>
                <a:ext cx="508" cy="280"/>
              </a:xfrm>
              <a:prstGeom prst="roundRect">
                <a:avLst>
                  <a:gd name="adj" fmla="val 12472"/>
                </a:avLst>
              </a:prstGeom>
              <a:solidFill>
                <a:srgbClr val="CBCBCB"/>
              </a:solidFill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5" name="Rectangle 8"/>
              <p:cNvSpPr>
                <a:spLocks/>
              </p:cNvSpPr>
              <p:nvPr/>
            </p:nvSpPr>
            <p:spPr bwMode="auto">
              <a:xfrm>
                <a:off x="101" y="68"/>
                <a:ext cx="290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Vídeo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078" y="547"/>
              <a:ext cx="801" cy="139"/>
              <a:chOff x="0" y="0"/>
              <a:chExt cx="801" cy="138"/>
            </a:xfrm>
          </p:grpSpPr>
          <p:sp>
            <p:nvSpPr>
              <p:cNvPr id="73762" name="AutoShape 10"/>
              <p:cNvSpPr>
                <a:spLocks/>
              </p:cNvSpPr>
              <p:nvPr/>
            </p:nvSpPr>
            <p:spPr bwMode="auto">
              <a:xfrm>
                <a:off x="0" y="0"/>
                <a:ext cx="801" cy="138"/>
              </a:xfrm>
              <a:custGeom>
                <a:avLst/>
                <a:gdLst>
                  <a:gd name="T0" fmla="*/ 15 w 21600"/>
                  <a:gd name="T1" fmla="*/ 0 h 21600"/>
                  <a:gd name="T2" fmla="*/ 0 60000 65536"/>
                  <a:gd name="T3" fmla="*/ 0 w 21600"/>
                  <a:gd name="T4" fmla="*/ 0 h 21600"/>
                  <a:gd name="T5" fmla="*/ 21600 w 21600"/>
                  <a:gd name="T6" fmla="*/ 21600 h 21600"/>
                </a:gdLst>
                <a:ahLst/>
                <a:cxnLst>
                  <a:cxn ang="T2">
                    <a:pos x="T0" y="T1"/>
                  </a:cxn>
                </a:cxnLst>
                <a:rect l="T3" t="T4" r="T5" b="T6"/>
                <a:pathLst>
                  <a:path w="21600" h="21600">
                    <a:moveTo>
                      <a:pt x="5395" y="0"/>
                    </a:moveTo>
                    <a:lnTo>
                      <a:pt x="0" y="21600"/>
                    </a:lnTo>
                    <a:lnTo>
                      <a:pt x="16205" y="21600"/>
                    </a:lnTo>
                    <a:lnTo>
                      <a:pt x="21600" y="0"/>
                    </a:lnTo>
                    <a:close/>
                    <a:moveTo>
                      <a:pt x="5395" y="0"/>
                    </a:moveTo>
                  </a:path>
                </a:pathLst>
              </a:custGeom>
              <a:solidFill>
                <a:srgbClr val="EAEAEA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3" name="Rectangle 11"/>
              <p:cNvSpPr>
                <a:spLocks/>
              </p:cNvSpPr>
              <p:nvPr/>
            </p:nvSpPr>
            <p:spPr bwMode="auto">
              <a:xfrm>
                <a:off x="213" y="14"/>
                <a:ext cx="360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Teclado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0" y="0"/>
              <a:ext cx="996" cy="1030"/>
              <a:chOff x="0" y="0"/>
              <a:chExt cx="996" cy="1030"/>
            </a:xfrm>
          </p:grpSpPr>
          <p:sp>
            <p:nvSpPr>
              <p:cNvPr id="51213" name="Rectangle 13"/>
              <p:cNvSpPr>
                <a:spLocks/>
              </p:cNvSpPr>
              <p:nvPr/>
            </p:nvSpPr>
            <p:spPr bwMode="auto">
              <a:xfrm>
                <a:off x="0" y="0"/>
                <a:ext cx="996" cy="1030"/>
              </a:xfrm>
              <a:prstGeom prst="rect">
                <a:avLst/>
              </a:prstGeom>
              <a:solidFill>
                <a:srgbClr val="B2B2B2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14" name="Rectangle 14"/>
              <p:cNvSpPr>
                <a:spLocks/>
              </p:cNvSpPr>
              <p:nvPr/>
            </p:nvSpPr>
            <p:spPr bwMode="auto">
              <a:xfrm>
                <a:off x="339" y="437"/>
                <a:ext cx="317" cy="155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 algn="ctr">
                  <a:defRPr/>
                </a:pPr>
                <a:r>
                  <a:rPr lang="en-US" sz="16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CPU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192" y="27"/>
              <a:ext cx="563" cy="597"/>
              <a:chOff x="20" y="0"/>
              <a:chExt cx="562" cy="597"/>
            </a:xfrm>
          </p:grpSpPr>
          <p:sp>
            <p:nvSpPr>
              <p:cNvPr id="51216" name="Rectangle 16"/>
              <p:cNvSpPr>
                <a:spLocks/>
              </p:cNvSpPr>
              <p:nvPr/>
            </p:nvSpPr>
            <p:spPr bwMode="auto">
              <a:xfrm>
                <a:off x="28" y="0"/>
                <a:ext cx="534" cy="597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>
                <a:outerShdw blurRad="63500" dist="101600" dir="2700000" algn="ctr" rotWithShape="0">
                  <a:srgbClr val="808080">
                    <a:alpha val="75000"/>
                  </a:srgb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59" name="Rectangle 17"/>
              <p:cNvSpPr>
                <a:spLocks/>
              </p:cNvSpPr>
              <p:nvPr/>
            </p:nvSpPr>
            <p:spPr bwMode="auto">
              <a:xfrm>
                <a:off x="20" y="50"/>
                <a:ext cx="562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>
                <a:prstTxWarp prst="textNoShape">
                  <a:avLst/>
                </a:prstTxWarp>
                <a:spAutoFit/>
              </a:bodyPr>
              <a:lstStyle/>
              <a:p>
                <a:pPr marL="41275" algn="ctr"/>
                <a:r>
                  <a:rPr lang="en-US" sz="1600" b="1">
                    <a:solidFill>
                      <a:srgbClr val="808080"/>
                    </a:solidFill>
                    <a:latin typeface="Times New Roman" charset="0"/>
                    <a:ea typeface="Times New Roman" charset="0"/>
                    <a:cs typeface="Times New Roman" charset="0"/>
                    <a:sym typeface="Times New Roman" charset="0"/>
                  </a:rPr>
                  <a:t>Memória</a:t>
                </a:r>
              </a:p>
            </p:txBody>
          </p:sp>
        </p:grpSp>
        <p:sp>
          <p:nvSpPr>
            <p:cNvPr id="73740" name="Line 18"/>
            <p:cNvSpPr>
              <a:spLocks noChangeShapeType="1"/>
            </p:cNvSpPr>
            <p:nvPr/>
          </p:nvSpPr>
          <p:spPr bwMode="auto">
            <a:xfrm rot="10800000" flipH="1">
              <a:off x="1003" y="738"/>
              <a:ext cx="540" cy="6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1" name="Line 19"/>
            <p:cNvSpPr>
              <a:spLocks noChangeShapeType="1"/>
            </p:cNvSpPr>
            <p:nvPr/>
          </p:nvSpPr>
          <p:spPr bwMode="auto">
            <a:xfrm rot="10800000" flipH="1">
              <a:off x="1437" y="627"/>
              <a:ext cx="1" cy="12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269" y="823"/>
              <a:ext cx="403" cy="380"/>
              <a:chOff x="0" y="0"/>
              <a:chExt cx="402" cy="380"/>
            </a:xfrm>
          </p:grpSpPr>
          <p:sp>
            <p:nvSpPr>
              <p:cNvPr id="73756" name="Rectangle 21"/>
              <p:cNvSpPr>
                <a:spLocks/>
              </p:cNvSpPr>
              <p:nvPr/>
            </p:nvSpPr>
            <p:spPr bwMode="auto">
              <a:xfrm>
                <a:off x="0" y="0"/>
                <a:ext cx="402" cy="3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7" name="Rectangle 22"/>
              <p:cNvSpPr>
                <a:spLocks/>
              </p:cNvSpPr>
              <p:nvPr/>
            </p:nvSpPr>
            <p:spPr bwMode="auto">
              <a:xfrm>
                <a:off x="0" y="132"/>
                <a:ext cx="208" cy="11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41275" bIns="0" anchor="ctr">
                <a:prstTxWarp prst="textNoShape">
                  <a:avLst/>
                </a:prstTxWarp>
                <a:spAutoFit/>
              </a:bodyPr>
              <a:lstStyle/>
              <a:p>
                <a:pPr marL="41275"/>
                <a:r>
                  <a:rPr lang="en-US" sz="1200" b="1" i="1">
                    <a:solidFill>
                      <a:srgbClr val="808080"/>
                    </a:solidFill>
                    <a:ea typeface="Arial" charset="0"/>
                    <a:cs typeface="Arial" charset="0"/>
                  </a:rPr>
                  <a:t>E/S</a:t>
                </a:r>
              </a:p>
            </p:txBody>
          </p:sp>
        </p:grpSp>
        <p:sp>
          <p:nvSpPr>
            <p:cNvPr id="73743" name="Line 23"/>
            <p:cNvSpPr>
              <a:spLocks noChangeShapeType="1"/>
            </p:cNvSpPr>
            <p:nvPr/>
          </p:nvSpPr>
          <p:spPr bwMode="auto">
            <a:xfrm>
              <a:off x="1537" y="738"/>
              <a:ext cx="1" cy="85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4" name="Line 24"/>
            <p:cNvSpPr>
              <a:spLocks noChangeShapeType="1"/>
            </p:cNvSpPr>
            <p:nvPr/>
          </p:nvSpPr>
          <p:spPr bwMode="auto">
            <a:xfrm>
              <a:off x="1673" y="955"/>
              <a:ext cx="548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5" name="Line 25"/>
            <p:cNvSpPr>
              <a:spLocks noChangeShapeType="1"/>
            </p:cNvSpPr>
            <p:nvPr/>
          </p:nvSpPr>
          <p:spPr bwMode="auto">
            <a:xfrm>
              <a:off x="1673" y="1046"/>
              <a:ext cx="804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Line 26"/>
            <p:cNvSpPr>
              <a:spLocks noChangeShapeType="1"/>
            </p:cNvSpPr>
            <p:nvPr/>
          </p:nvSpPr>
          <p:spPr bwMode="auto">
            <a:xfrm rot="10800000" flipH="1">
              <a:off x="2465" y="687"/>
              <a:ext cx="1" cy="369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458" y="920"/>
              <a:ext cx="189" cy="212"/>
              <a:chOff x="0" y="0"/>
              <a:chExt cx="189" cy="212"/>
            </a:xfrm>
          </p:grpSpPr>
          <p:sp>
            <p:nvSpPr>
              <p:cNvPr id="73751" name="Rectangle 28"/>
              <p:cNvSpPr>
                <a:spLocks/>
              </p:cNvSpPr>
              <p:nvPr/>
            </p:nvSpPr>
            <p:spPr bwMode="auto">
              <a:xfrm>
                <a:off x="0" y="0"/>
                <a:ext cx="183" cy="21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2" name="Line 29"/>
              <p:cNvSpPr>
                <a:spLocks noChangeShapeType="1"/>
              </p:cNvSpPr>
              <p:nvPr/>
            </p:nvSpPr>
            <p:spPr bwMode="auto">
              <a:xfrm>
                <a:off x="1" y="45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3" name="Line 30"/>
              <p:cNvSpPr>
                <a:spLocks noChangeShapeType="1"/>
              </p:cNvSpPr>
              <p:nvPr/>
            </p:nvSpPr>
            <p:spPr bwMode="auto">
              <a:xfrm>
                <a:off x="7" y="8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4" name="Line 31"/>
              <p:cNvSpPr>
                <a:spLocks noChangeShapeType="1"/>
              </p:cNvSpPr>
              <p:nvPr/>
            </p:nvSpPr>
            <p:spPr bwMode="auto">
              <a:xfrm>
                <a:off x="1" y="126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5" name="Line 32"/>
              <p:cNvSpPr>
                <a:spLocks noChangeShapeType="1"/>
              </p:cNvSpPr>
              <p:nvPr/>
            </p:nvSpPr>
            <p:spPr bwMode="auto">
              <a:xfrm>
                <a:off x="7" y="167"/>
                <a:ext cx="182" cy="1"/>
              </a:xfrm>
              <a:prstGeom prst="line">
                <a:avLst/>
              </a:prstGeom>
              <a:noFill/>
              <a:ln w="127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48" name="Line 33"/>
            <p:cNvSpPr>
              <a:spLocks noChangeShapeType="1"/>
            </p:cNvSpPr>
            <p:nvPr/>
          </p:nvSpPr>
          <p:spPr bwMode="auto">
            <a:xfrm>
              <a:off x="1673" y="1148"/>
              <a:ext cx="45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9" name="Line 34"/>
            <p:cNvSpPr>
              <a:spLocks noChangeShapeType="1"/>
            </p:cNvSpPr>
            <p:nvPr/>
          </p:nvSpPr>
          <p:spPr bwMode="auto">
            <a:xfrm>
              <a:off x="2123" y="1148"/>
              <a:ext cx="390" cy="1"/>
            </a:xfrm>
            <a:prstGeom prst="line">
              <a:avLst/>
            </a:prstGeom>
            <a:noFill/>
            <a:ln w="50800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50" name="Rectangle 35"/>
            <p:cNvSpPr>
              <a:spLocks/>
            </p:cNvSpPr>
            <p:nvPr/>
          </p:nvSpPr>
          <p:spPr bwMode="auto">
            <a:xfrm>
              <a:off x="1963" y="1111"/>
              <a:ext cx="781" cy="1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40639" bIns="0">
              <a:prstTxWarp prst="textNoShape">
                <a:avLst/>
              </a:prstTxWarp>
              <a:spAutoFit/>
            </a:bodyPr>
            <a:lstStyle/>
            <a:p>
              <a:pPr marL="39688"/>
              <a:r>
                <a:rPr lang="en-US" sz="1200">
                  <a:solidFill>
                    <a:srgbClr val="808080"/>
                  </a:solidFill>
                  <a:latin typeface="Times New Roman" charset="0"/>
                  <a:ea typeface="Times New Roman" charset="0"/>
                  <a:cs typeface="Times New Roman" charset="0"/>
                  <a:sym typeface="Times New Roman" charset="0"/>
                </a:rPr>
                <a:t>outros dispositivos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429000" y="190500"/>
            <a:ext cx="7010400" cy="609600"/>
          </a:xfrm>
          <a:noFill/>
        </p:spPr>
        <p:txBody>
          <a:bodyPr anchor="b"/>
          <a:lstStyle/>
          <a:p>
            <a:r>
              <a:rPr lang="pt-BR"/>
              <a:t>Exemplo</a:t>
            </a:r>
          </a:p>
        </p:txBody>
      </p:sp>
      <p:grpSp>
        <p:nvGrpSpPr>
          <p:cNvPr id="2" name="Group 2051"/>
          <p:cNvGrpSpPr>
            <a:grpSpLocks/>
          </p:cNvGrpSpPr>
          <p:nvPr/>
        </p:nvGrpSpPr>
        <p:grpSpPr bwMode="auto">
          <a:xfrm>
            <a:off x="1758950" y="1631950"/>
            <a:ext cx="1612900" cy="4838700"/>
            <a:chOff x="455" y="1028"/>
            <a:chExt cx="1100" cy="3048"/>
          </a:xfrm>
        </p:grpSpPr>
        <p:sp>
          <p:nvSpPr>
            <p:cNvPr id="9262" name="Rectangle 2052"/>
            <p:cNvSpPr>
              <a:spLocks noChangeArrowheads="1"/>
            </p:cNvSpPr>
            <p:nvPr/>
          </p:nvSpPr>
          <p:spPr bwMode="auto">
            <a:xfrm>
              <a:off x="455" y="1028"/>
              <a:ext cx="1100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63" name="Rectangle 2053"/>
            <p:cNvSpPr>
              <a:spLocks noChangeArrowheads="1"/>
            </p:cNvSpPr>
            <p:nvPr/>
          </p:nvSpPr>
          <p:spPr bwMode="auto">
            <a:xfrm>
              <a:off x="475" y="3872"/>
              <a:ext cx="1070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2054"/>
          <p:cNvGrpSpPr>
            <a:grpSpLocks/>
          </p:cNvGrpSpPr>
          <p:nvPr/>
        </p:nvGrpSpPr>
        <p:grpSpPr bwMode="auto">
          <a:xfrm>
            <a:off x="1733551" y="2290764"/>
            <a:ext cx="1712913" cy="1336675"/>
            <a:chOff x="437" y="1443"/>
            <a:chExt cx="1170" cy="842"/>
          </a:xfrm>
        </p:grpSpPr>
        <p:sp>
          <p:nvSpPr>
            <p:cNvPr id="9259" name="Rectangle 2055"/>
            <p:cNvSpPr>
              <a:spLocks noChangeArrowheads="1"/>
            </p:cNvSpPr>
            <p:nvPr/>
          </p:nvSpPr>
          <p:spPr bwMode="auto">
            <a:xfrm>
              <a:off x="437" y="1443"/>
              <a:ext cx="1029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60" name="Rectangle 2056"/>
            <p:cNvSpPr>
              <a:spLocks noChangeArrowheads="1"/>
            </p:cNvSpPr>
            <p:nvPr/>
          </p:nvSpPr>
          <p:spPr bwMode="auto">
            <a:xfrm>
              <a:off x="746" y="1699"/>
              <a:ext cx="861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61" name="Rectangle 2057"/>
            <p:cNvSpPr>
              <a:spLocks noChangeArrowheads="1"/>
            </p:cNvSpPr>
            <p:nvPr/>
          </p:nvSpPr>
          <p:spPr bwMode="auto">
            <a:xfrm>
              <a:off x="482" y="1951"/>
              <a:ext cx="1057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21" name="Rectangle 2058"/>
          <p:cNvSpPr>
            <a:spLocks noChangeArrowheads="1"/>
          </p:cNvSpPr>
          <p:nvPr/>
        </p:nvSpPr>
        <p:spPr bwMode="auto">
          <a:xfrm>
            <a:off x="1766858" y="17002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22" name="Line 2059"/>
          <p:cNvSpPr>
            <a:spLocks noChangeShapeType="1"/>
          </p:cNvSpPr>
          <p:nvPr/>
        </p:nvSpPr>
        <p:spPr bwMode="auto">
          <a:xfrm>
            <a:off x="1758950" y="3536950"/>
            <a:ext cx="14605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3" name="Line 2060"/>
          <p:cNvSpPr>
            <a:spLocks noChangeShapeType="1"/>
          </p:cNvSpPr>
          <p:nvPr/>
        </p:nvSpPr>
        <p:spPr bwMode="auto">
          <a:xfrm>
            <a:off x="1773238" y="4546600"/>
            <a:ext cx="14462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4" name="Line 2061"/>
          <p:cNvSpPr>
            <a:spLocks noChangeShapeType="1"/>
          </p:cNvSpPr>
          <p:nvPr/>
        </p:nvSpPr>
        <p:spPr bwMode="auto">
          <a:xfrm>
            <a:off x="1758950" y="555625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25" name="Rectangle 2062"/>
          <p:cNvSpPr>
            <a:spLocks noChangeArrowheads="1"/>
          </p:cNvSpPr>
          <p:nvPr/>
        </p:nvSpPr>
        <p:spPr bwMode="auto">
          <a:xfrm>
            <a:off x="1809751" y="3617914"/>
            <a:ext cx="963613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6" name="Rectangle 2063"/>
          <p:cNvSpPr>
            <a:spLocks noChangeArrowheads="1"/>
          </p:cNvSpPr>
          <p:nvPr/>
        </p:nvSpPr>
        <p:spPr bwMode="auto">
          <a:xfrm>
            <a:off x="1800225" y="4538664"/>
            <a:ext cx="7683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27" name="Rectangle 2064"/>
          <p:cNvSpPr>
            <a:spLocks noChangeArrowheads="1"/>
          </p:cNvSpPr>
          <p:nvPr/>
        </p:nvSpPr>
        <p:spPr bwMode="auto">
          <a:xfrm>
            <a:off x="1649049" y="55483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28" name="Rectangle 2065"/>
          <p:cNvSpPr>
            <a:spLocks noChangeArrowheads="1"/>
          </p:cNvSpPr>
          <p:nvPr/>
        </p:nvSpPr>
        <p:spPr bwMode="auto">
          <a:xfrm>
            <a:off x="2668589" y="3979863"/>
            <a:ext cx="85407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-</a:t>
            </a:r>
            <a:br>
              <a:rPr lang="pt-PT" sz="1400" b="1" i="1">
                <a:solidFill>
                  <a:schemeClr val="accent2"/>
                </a:solidFill>
                <a:latin typeface="Arial" pitchFamily="34" charset="0"/>
              </a:rPr>
            </a:br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4" name="Group 2067"/>
          <p:cNvGrpSpPr>
            <a:grpSpLocks/>
          </p:cNvGrpSpPr>
          <p:nvPr/>
        </p:nvGrpSpPr>
        <p:grpSpPr bwMode="auto">
          <a:xfrm>
            <a:off x="3759200" y="1619250"/>
            <a:ext cx="1595438" cy="4838700"/>
            <a:chOff x="1819" y="1020"/>
            <a:chExt cx="1089" cy="3048"/>
          </a:xfrm>
        </p:grpSpPr>
        <p:sp>
          <p:nvSpPr>
            <p:cNvPr id="9257" name="Rectangle 2068"/>
            <p:cNvSpPr>
              <a:spLocks noChangeArrowheads="1"/>
            </p:cNvSpPr>
            <p:nvPr/>
          </p:nvSpPr>
          <p:spPr bwMode="auto">
            <a:xfrm>
              <a:off x="1819" y="1020"/>
              <a:ext cx="1089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8" name="Rectangle 2069"/>
            <p:cNvSpPr>
              <a:spLocks noChangeArrowheads="1"/>
            </p:cNvSpPr>
            <p:nvPr/>
          </p:nvSpPr>
          <p:spPr bwMode="auto">
            <a:xfrm>
              <a:off x="1839" y="3864"/>
              <a:ext cx="1059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30" name="Rectangle 2070"/>
          <p:cNvSpPr>
            <a:spLocks noChangeArrowheads="1"/>
          </p:cNvSpPr>
          <p:nvPr/>
        </p:nvSpPr>
        <p:spPr bwMode="auto">
          <a:xfrm>
            <a:off x="3703608" y="17383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9231" name="Line 2071"/>
          <p:cNvSpPr>
            <a:spLocks noChangeShapeType="1"/>
          </p:cNvSpPr>
          <p:nvPr/>
        </p:nvSpPr>
        <p:spPr bwMode="auto">
          <a:xfrm>
            <a:off x="3827463" y="3460750"/>
            <a:ext cx="14589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2" name="Line 2072"/>
          <p:cNvSpPr>
            <a:spLocks noChangeShapeType="1"/>
          </p:cNvSpPr>
          <p:nvPr/>
        </p:nvSpPr>
        <p:spPr bwMode="auto">
          <a:xfrm>
            <a:off x="3905251" y="453390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3" name="Line 2073"/>
          <p:cNvSpPr>
            <a:spLocks noChangeShapeType="1"/>
          </p:cNvSpPr>
          <p:nvPr/>
        </p:nvSpPr>
        <p:spPr bwMode="auto">
          <a:xfrm>
            <a:off x="3886200" y="5543550"/>
            <a:ext cx="14859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34" name="Rectangle 2074"/>
          <p:cNvSpPr>
            <a:spLocks noChangeArrowheads="1"/>
          </p:cNvSpPr>
          <p:nvPr/>
        </p:nvSpPr>
        <p:spPr bwMode="auto">
          <a:xfrm>
            <a:off x="3911600" y="3617914"/>
            <a:ext cx="11938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5" name="Rectangle 2075"/>
          <p:cNvSpPr>
            <a:spLocks noChangeArrowheads="1"/>
          </p:cNvSpPr>
          <p:nvPr/>
        </p:nvSpPr>
        <p:spPr bwMode="auto">
          <a:xfrm>
            <a:off x="3779838" y="4551364"/>
            <a:ext cx="86995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Pronto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6" name="Rectangle 2076"/>
          <p:cNvSpPr>
            <a:spLocks noChangeArrowheads="1"/>
          </p:cNvSpPr>
          <p:nvPr/>
        </p:nvSpPr>
        <p:spPr bwMode="auto">
          <a:xfrm>
            <a:off x="4937126" y="1585913"/>
            <a:ext cx="7461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Execu-tando</a:t>
            </a:r>
          </a:p>
        </p:txBody>
      </p:sp>
      <p:sp>
        <p:nvSpPr>
          <p:cNvPr id="9237" name="Rectangle 2078"/>
          <p:cNvSpPr>
            <a:spLocks noChangeArrowheads="1"/>
          </p:cNvSpPr>
          <p:nvPr/>
        </p:nvSpPr>
        <p:spPr bwMode="auto">
          <a:xfrm>
            <a:off x="3751263" y="2163763"/>
            <a:ext cx="1509712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Serviços</a:t>
            </a:r>
          </a:p>
        </p:txBody>
      </p:sp>
      <p:sp>
        <p:nvSpPr>
          <p:cNvPr id="9238" name="Rectangle 2079"/>
          <p:cNvSpPr>
            <a:spLocks noChangeArrowheads="1"/>
          </p:cNvSpPr>
          <p:nvPr/>
        </p:nvSpPr>
        <p:spPr bwMode="auto">
          <a:xfrm>
            <a:off x="4102101" y="2570163"/>
            <a:ext cx="1260475" cy="317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Escalonador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39" name="Rectangle 2080"/>
          <p:cNvSpPr>
            <a:spLocks noChangeArrowheads="1"/>
          </p:cNvSpPr>
          <p:nvPr/>
        </p:nvSpPr>
        <p:spPr bwMode="auto">
          <a:xfrm>
            <a:off x="3817938" y="2970214"/>
            <a:ext cx="15478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38100" tIns="46038" rIns="38100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contr. interrupção</a:t>
            </a:r>
          </a:p>
        </p:txBody>
      </p:sp>
      <p:sp>
        <p:nvSpPr>
          <p:cNvPr id="9240" name="Rectangle 2081"/>
          <p:cNvSpPr>
            <a:spLocks noChangeArrowheads="1"/>
          </p:cNvSpPr>
          <p:nvPr/>
        </p:nvSpPr>
        <p:spPr bwMode="auto">
          <a:xfrm>
            <a:off x="3701687" y="56372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grpSp>
        <p:nvGrpSpPr>
          <p:cNvPr id="5" name="Group 2083"/>
          <p:cNvGrpSpPr>
            <a:grpSpLocks/>
          </p:cNvGrpSpPr>
          <p:nvPr/>
        </p:nvGrpSpPr>
        <p:grpSpPr bwMode="auto">
          <a:xfrm>
            <a:off x="5973763" y="1574800"/>
            <a:ext cx="1689100" cy="4838700"/>
            <a:chOff x="3331" y="992"/>
            <a:chExt cx="1152" cy="3048"/>
          </a:xfrm>
        </p:grpSpPr>
        <p:sp>
          <p:nvSpPr>
            <p:cNvPr id="9255" name="Rectangle 2084"/>
            <p:cNvSpPr>
              <a:spLocks noChangeArrowheads="1"/>
            </p:cNvSpPr>
            <p:nvPr/>
          </p:nvSpPr>
          <p:spPr bwMode="auto">
            <a:xfrm>
              <a:off x="3331" y="992"/>
              <a:ext cx="1152" cy="29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  <p:sp>
          <p:nvSpPr>
            <p:cNvPr id="9256" name="Rectangle 2085"/>
            <p:cNvSpPr>
              <a:spLocks noChangeArrowheads="1"/>
            </p:cNvSpPr>
            <p:nvPr/>
          </p:nvSpPr>
          <p:spPr bwMode="auto">
            <a:xfrm>
              <a:off x="3352" y="3836"/>
              <a:ext cx="1121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9242" name="Line 2086"/>
          <p:cNvSpPr>
            <a:spLocks noChangeShapeType="1"/>
          </p:cNvSpPr>
          <p:nvPr/>
        </p:nvSpPr>
        <p:spPr bwMode="auto">
          <a:xfrm>
            <a:off x="6146801" y="3390900"/>
            <a:ext cx="14589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3" name="Line 2087"/>
          <p:cNvSpPr>
            <a:spLocks noChangeShapeType="1"/>
          </p:cNvSpPr>
          <p:nvPr/>
        </p:nvSpPr>
        <p:spPr bwMode="auto">
          <a:xfrm>
            <a:off x="6165851" y="4400550"/>
            <a:ext cx="14462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4" name="Line 2088"/>
          <p:cNvSpPr>
            <a:spLocks noChangeShapeType="1"/>
          </p:cNvSpPr>
          <p:nvPr/>
        </p:nvSpPr>
        <p:spPr bwMode="auto">
          <a:xfrm>
            <a:off x="6146800" y="5410200"/>
            <a:ext cx="14874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9245" name="Rectangle 2089"/>
          <p:cNvSpPr>
            <a:spLocks noChangeArrowheads="1"/>
          </p:cNvSpPr>
          <p:nvPr/>
        </p:nvSpPr>
        <p:spPr bwMode="auto">
          <a:xfrm>
            <a:off x="5983288" y="3471864"/>
            <a:ext cx="1130300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A</a:t>
            </a:r>
          </a:p>
          <a:p>
            <a:pPr algn="ctr" eaLnBrk="1" hangingPunct="1"/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Bloqueado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6" name="Rectangle 2090"/>
          <p:cNvSpPr>
            <a:spLocks noChangeArrowheads="1"/>
          </p:cNvSpPr>
          <p:nvPr/>
        </p:nvSpPr>
        <p:spPr bwMode="auto">
          <a:xfrm>
            <a:off x="6176963" y="4411664"/>
            <a:ext cx="963612" cy="5302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B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R</a:t>
            </a:r>
            <a:r>
              <a:rPr lang="pt-PT" sz="1400" b="1" i="1">
                <a:solidFill>
                  <a:schemeClr val="accent2"/>
                </a:solidFill>
                <a:latin typeface="Arial" pitchFamily="34" charset="0"/>
              </a:rPr>
              <a:t>odando</a:t>
            </a:r>
            <a:endParaRPr lang="pt-BR" sz="1400" b="1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247" name="Rectangle 2091"/>
          <p:cNvSpPr>
            <a:spLocks noChangeArrowheads="1"/>
          </p:cNvSpPr>
          <p:nvPr/>
        </p:nvSpPr>
        <p:spPr bwMode="auto">
          <a:xfrm>
            <a:off x="7046914" y="4859338"/>
            <a:ext cx="796925" cy="52386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Execu-</a:t>
            </a:r>
          </a:p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tando</a:t>
            </a:r>
          </a:p>
        </p:txBody>
      </p:sp>
      <p:grpSp>
        <p:nvGrpSpPr>
          <p:cNvPr id="6" name="Group 2092"/>
          <p:cNvGrpSpPr>
            <a:grpSpLocks/>
          </p:cNvGrpSpPr>
          <p:nvPr/>
        </p:nvGrpSpPr>
        <p:grpSpPr bwMode="auto">
          <a:xfrm>
            <a:off x="5953125" y="2151064"/>
            <a:ext cx="1714500" cy="1336675"/>
            <a:chOff x="3317" y="1355"/>
            <a:chExt cx="1169" cy="842"/>
          </a:xfrm>
        </p:grpSpPr>
        <p:sp>
          <p:nvSpPr>
            <p:cNvPr id="9252" name="Rectangle 2093"/>
            <p:cNvSpPr>
              <a:spLocks noChangeArrowheads="1"/>
            </p:cNvSpPr>
            <p:nvPr/>
          </p:nvSpPr>
          <p:spPr bwMode="auto">
            <a:xfrm>
              <a:off x="3317" y="1355"/>
              <a:ext cx="1028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Serviços</a:t>
              </a:r>
            </a:p>
          </p:txBody>
        </p:sp>
        <p:sp>
          <p:nvSpPr>
            <p:cNvPr id="9253" name="Rectangle 2094"/>
            <p:cNvSpPr>
              <a:spLocks noChangeArrowheads="1"/>
            </p:cNvSpPr>
            <p:nvPr/>
          </p:nvSpPr>
          <p:spPr bwMode="auto">
            <a:xfrm>
              <a:off x="3626" y="1611"/>
              <a:ext cx="860" cy="20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1" hangingPunct="1"/>
              <a:r>
                <a:rPr lang="pt-PT" sz="1400" b="1" i="1">
                  <a:solidFill>
                    <a:schemeClr val="accent2"/>
                  </a:solidFill>
                  <a:latin typeface="Arial" pitchFamily="34" charset="0"/>
                </a:rPr>
                <a:t>Escalonador</a:t>
              </a:r>
              <a:endParaRPr lang="pt-BR" sz="1400" b="1" i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9254" name="Rectangle 2095"/>
            <p:cNvSpPr>
              <a:spLocks noChangeArrowheads="1"/>
            </p:cNvSpPr>
            <p:nvPr/>
          </p:nvSpPr>
          <p:spPr bwMode="auto">
            <a:xfrm>
              <a:off x="3361" y="1863"/>
              <a:ext cx="1058" cy="33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8100" tIns="46038" rIns="38100" bIns="46038">
              <a:spAutoFit/>
            </a:bodyPr>
            <a:lstStyle/>
            <a:p>
              <a:pPr algn="ctr" eaLnBrk="1" hangingPunct="1"/>
              <a:r>
                <a:rPr lang="pt-BR" sz="1400" b="1" i="1">
                  <a:solidFill>
                    <a:schemeClr val="accent2"/>
                  </a:solidFill>
                  <a:latin typeface="Arial" pitchFamily="34" charset="0"/>
                </a:rPr>
                <a:t>contr. interrupção</a:t>
              </a:r>
            </a:p>
          </p:txBody>
        </p:sp>
      </p:grpSp>
      <p:sp>
        <p:nvSpPr>
          <p:cNvPr id="9249" name="Rectangle 2096"/>
          <p:cNvSpPr>
            <a:spLocks noChangeArrowheads="1"/>
          </p:cNvSpPr>
          <p:nvPr/>
        </p:nvSpPr>
        <p:spPr bwMode="auto">
          <a:xfrm>
            <a:off x="5894024" y="5535614"/>
            <a:ext cx="171681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Outros processos</a:t>
            </a:r>
          </a:p>
        </p:txBody>
      </p:sp>
      <p:sp>
        <p:nvSpPr>
          <p:cNvPr id="9250" name="Rectangle 2097"/>
          <p:cNvSpPr>
            <a:spLocks noChangeArrowheads="1"/>
          </p:cNvSpPr>
          <p:nvPr/>
        </p:nvSpPr>
        <p:spPr bwMode="auto">
          <a:xfrm>
            <a:off x="5999927" y="1674814"/>
            <a:ext cx="164788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1" hangingPunct="1"/>
            <a:r>
              <a:rPr lang="pt-BR" sz="1400" b="1" i="1">
                <a:solidFill>
                  <a:schemeClr val="accent2"/>
                </a:solidFill>
                <a:latin typeface="Arial" pitchFamily="34" charset="0"/>
              </a:rPr>
              <a:t>Sist. Operacional</a:t>
            </a:r>
          </a:p>
        </p:txBody>
      </p:sp>
      <p:sp>
        <p:nvSpPr>
          <p:cNvPr id="35890" name="Rectangle 2098"/>
          <p:cNvSpPr>
            <a:spLocks noChangeArrowheads="1"/>
          </p:cNvSpPr>
          <p:nvPr/>
        </p:nvSpPr>
        <p:spPr bwMode="auto">
          <a:xfrm>
            <a:off x="7942263" y="1539875"/>
            <a:ext cx="2627312" cy="18161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algn="ctr" rotWithShape="0">
              <a:srgbClr val="000000"/>
            </a:outerShdw>
          </a:effectLst>
        </p:spPr>
        <p:txBody>
          <a:bodyPr lIns="92075" tIns="46038" rIns="92075" bIns="46038">
            <a:spAutoFit/>
          </a:bodyPr>
          <a:lstStyle/>
          <a:p>
            <a:pPr marL="190500" indent="-190500">
              <a:defRPr/>
            </a:pPr>
            <a:r>
              <a:rPr lang="pt-BR" sz="1600" b="1" i="1" u="sng"/>
              <a:t>Processo A parou:</a:t>
            </a:r>
            <a:endParaRPr lang="pt-BR" sz="1600" b="1" i="1"/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Req. serviço ao S.O.</a:t>
            </a:r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Interrupção de A</a:t>
            </a:r>
            <a:br>
              <a:rPr lang="pt-BR" sz="1600" b="1" i="1"/>
            </a:br>
            <a:r>
              <a:rPr lang="pt-BR" sz="1600" b="1" i="1"/>
              <a:t>Ex. erro</a:t>
            </a:r>
          </a:p>
          <a:p>
            <a:pPr marL="190500" indent="-190500">
              <a:buFontTx/>
              <a:buChar char="•"/>
              <a:defRPr/>
            </a:pPr>
            <a:r>
              <a:rPr lang="pt-BR" sz="1600" b="1" i="1"/>
              <a:t>Interrupção de outra fonte</a:t>
            </a:r>
            <a:r>
              <a:rPr lang="pt-PT" sz="1600" b="1" i="1"/>
              <a:t>.  E</a:t>
            </a:r>
            <a:r>
              <a:rPr lang="pt-BR" sz="1600" b="1" i="1"/>
              <a:t>x. I/O</a:t>
            </a:r>
            <a:endParaRPr lang="pt-PT" sz="1600" b="1" i="1"/>
          </a:p>
          <a:p>
            <a:pPr marL="190500" indent="-190500">
              <a:buFontTx/>
              <a:buChar char="•"/>
              <a:defRPr/>
            </a:pPr>
            <a:r>
              <a:rPr lang="pt-PT" sz="1600" b="1" i="1"/>
              <a:t>Tempo acabou</a:t>
            </a:r>
            <a:endParaRPr lang="pt-BR" sz="1600" b="1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Criação de Processos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/>
              <a:t>Principais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 que </a:t>
            </a:r>
            <a:r>
              <a:rPr lang="en-US" dirty="0" err="1"/>
              <a:t>levam</a:t>
            </a:r>
            <a:r>
              <a:rPr lang="en-US" dirty="0"/>
              <a:t> à </a:t>
            </a:r>
            <a:r>
              <a:rPr lang="en-US" dirty="0" err="1"/>
              <a:t>criação</a:t>
            </a:r>
            <a:r>
              <a:rPr lang="en-US" dirty="0"/>
              <a:t> de </a:t>
            </a:r>
            <a:r>
              <a:rPr lang="en-US" dirty="0" err="1"/>
              <a:t>processos</a:t>
            </a:r>
            <a:endParaRPr lang="en-US" dirty="0"/>
          </a:p>
          <a:p>
            <a:pPr marL="782638" lvl="1" eaLnBrk="1" hangingPunct="1"/>
            <a:r>
              <a:rPr lang="en-US" dirty="0" err="1"/>
              <a:t>Início</a:t>
            </a:r>
            <a:r>
              <a:rPr lang="en-US" dirty="0"/>
              <a:t> do </a:t>
            </a:r>
            <a:r>
              <a:rPr lang="en-US" dirty="0" err="1"/>
              <a:t>sistema</a:t>
            </a:r>
            <a:endParaRPr lang="en-US" dirty="0"/>
          </a:p>
          <a:p>
            <a:pPr marL="782638" lvl="1" eaLnBrk="1" hangingPunct="1"/>
            <a:r>
              <a:rPr lang="en-US" dirty="0" err="1"/>
              <a:t>Execução</a:t>
            </a:r>
            <a:r>
              <a:rPr lang="en-US" dirty="0"/>
              <a:t> de </a:t>
            </a:r>
            <a:r>
              <a:rPr lang="en-US" dirty="0" err="1"/>
              <a:t>chamada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de </a:t>
            </a:r>
            <a:r>
              <a:rPr lang="en-US" dirty="0" err="1"/>
              <a:t>criação</a:t>
            </a:r>
            <a:r>
              <a:rPr lang="en-US" dirty="0"/>
              <a:t> de </a:t>
            </a:r>
            <a:r>
              <a:rPr lang="en-US" dirty="0" err="1"/>
              <a:t>processos</a:t>
            </a:r>
            <a:endParaRPr lang="en-US" dirty="0"/>
          </a:p>
          <a:p>
            <a:pPr marL="782638" lvl="1" eaLnBrk="1" hangingPunct="1"/>
            <a:r>
              <a:rPr lang="en-US" dirty="0" err="1"/>
              <a:t>Solicitação</a:t>
            </a:r>
            <a:r>
              <a:rPr lang="en-US" dirty="0"/>
              <a:t> do </a:t>
            </a:r>
            <a:r>
              <a:rPr lang="en-US" dirty="0" err="1"/>
              <a:t>usuário</a:t>
            </a:r>
            <a:r>
              <a:rPr lang="en-US" dirty="0"/>
              <a:t> para </a:t>
            </a:r>
            <a:r>
              <a:rPr lang="en-US" dirty="0" err="1"/>
              <a:t>criar</a:t>
            </a:r>
            <a:r>
              <a:rPr lang="en-US" dirty="0"/>
              <a:t> um novo </a:t>
            </a:r>
            <a:r>
              <a:rPr lang="en-US" dirty="0" err="1"/>
              <a:t>processo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Término de Processos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Condições que levam ao término de processos</a:t>
            </a:r>
          </a:p>
          <a:p>
            <a:pPr marL="782638" lvl="1" eaLnBrk="1" hangingPunct="1"/>
            <a:r>
              <a:rPr lang="en-US"/>
              <a:t>Saída normal (voluntária)</a:t>
            </a:r>
          </a:p>
          <a:p>
            <a:pPr marL="782638" lvl="1" eaLnBrk="1" hangingPunct="1"/>
            <a:r>
              <a:rPr lang="en-US"/>
              <a:t>Saída por erro (voluntária)</a:t>
            </a:r>
          </a:p>
          <a:p>
            <a:pPr marL="782638" lvl="1" eaLnBrk="1" hangingPunct="1"/>
            <a:r>
              <a:rPr lang="en-US"/>
              <a:t>Erro fatal (involuntário)</a:t>
            </a:r>
          </a:p>
          <a:p>
            <a:pPr marL="782638" lvl="1" eaLnBrk="1" hangingPunct="1"/>
            <a:r>
              <a:rPr lang="en-US"/>
              <a:t>Cancelamento por um outro processo (involuntário)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i="1" dirty="0"/>
              <a:t>threads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95C77-B3E3-974D-9E9B-3A9F8C26472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6783"/>
            <a:ext cx="3106688" cy="850106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Threads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1175032" cy="4525963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Clr>
                <a:srgbClr val="000000"/>
              </a:buClr>
              <a:buNone/>
            </a:pPr>
            <a:r>
              <a:rPr lang="en-US" dirty="0" err="1"/>
              <a:t>Partes</a:t>
            </a:r>
            <a:r>
              <a:rPr lang="en-US" dirty="0"/>
              <a:t> de um </a:t>
            </a:r>
            <a:r>
              <a:rPr lang="en-US" dirty="0" err="1"/>
              <a:t>processo</a:t>
            </a:r>
            <a:r>
              <a:rPr lang="en-US" dirty="0"/>
              <a:t> que </a:t>
            </a:r>
            <a:r>
              <a:rPr lang="en-US" dirty="0" err="1"/>
              <a:t>compartilham</a:t>
            </a:r>
            <a:r>
              <a:rPr lang="en-US" dirty="0"/>
              <a:t> o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espaço</a:t>
            </a:r>
            <a:r>
              <a:rPr lang="en-US" dirty="0"/>
              <a:t> de </a:t>
            </a:r>
            <a:r>
              <a:rPr lang="en-US" dirty="0" err="1"/>
              <a:t>enderçamento</a:t>
            </a:r>
            <a:r>
              <a:rPr lang="en-US" dirty="0"/>
              <a:t> e que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executar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paralelo</a:t>
            </a:r>
            <a:r>
              <a:rPr lang="en-US" dirty="0"/>
              <a:t>. </a:t>
            </a:r>
          </a:p>
          <a:p>
            <a:pPr marL="0" indent="0" eaLnBrk="1" hangingPunct="1">
              <a:buClr>
                <a:srgbClr val="000000"/>
              </a:buClr>
              <a:buNone/>
            </a:pPr>
            <a:endParaRPr lang="en-US" dirty="0"/>
          </a:p>
          <a:p>
            <a:pPr marL="0" indent="0" eaLnBrk="1" hangingPunct="1">
              <a:buClr>
                <a:srgbClr val="000000"/>
              </a:buClr>
              <a:buNone/>
            </a:pPr>
            <a:r>
              <a:rPr lang="en-US" dirty="0" err="1"/>
              <a:t>Motivação</a:t>
            </a:r>
            <a:r>
              <a:rPr lang="en-US" dirty="0"/>
              <a:t>: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 dirty="0" err="1"/>
              <a:t>Programas</a:t>
            </a:r>
            <a:r>
              <a:rPr lang="en-US" dirty="0"/>
              <a:t> que </a:t>
            </a:r>
            <a:r>
              <a:rPr lang="en-US" dirty="0" err="1"/>
              <a:t>precisam</a:t>
            </a:r>
            <a:r>
              <a:rPr lang="en-US" dirty="0"/>
              <a:t> de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computacional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sistemas</a:t>
            </a:r>
            <a:r>
              <a:rPr lang="en-US" dirty="0"/>
              <a:t> com </a:t>
            </a:r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processadores</a:t>
            </a:r>
            <a:r>
              <a:rPr lang="en-US" dirty="0"/>
              <a:t>.</a:t>
            </a:r>
          </a:p>
          <a:p>
            <a:pPr marL="782638" lvl="1" eaLnBrk="1" hangingPunct="1">
              <a:buClr>
                <a:srgbClr val="000000"/>
              </a:buClr>
              <a:buFont typeface="Helvetica" charset="0"/>
              <a:buChar char="–"/>
            </a:pP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simplicidade</a:t>
            </a:r>
            <a:r>
              <a:rPr lang="en-US" dirty="0"/>
              <a:t> para </a:t>
            </a:r>
            <a:r>
              <a:rPr lang="en-US" dirty="0" err="1"/>
              <a:t>programar</a:t>
            </a:r>
            <a:r>
              <a:rPr lang="en-US" dirty="0"/>
              <a:t> </a:t>
            </a:r>
            <a:r>
              <a:rPr lang="en-US" dirty="0" err="1"/>
              <a:t>tarefas</a:t>
            </a:r>
            <a:r>
              <a:rPr lang="en-US" dirty="0"/>
              <a:t> </a:t>
            </a:r>
            <a:r>
              <a:rPr lang="en-US" dirty="0" err="1"/>
              <a:t>essencialmente</a:t>
            </a:r>
            <a:r>
              <a:rPr lang="en-US" dirty="0"/>
              <a:t> </a:t>
            </a:r>
            <a:r>
              <a:rPr lang="en-US" dirty="0" err="1"/>
              <a:t>paralelas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Threads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639616" y="4786314"/>
            <a:ext cx="8942784" cy="1339850"/>
          </a:xfrm>
        </p:spPr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Três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processos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,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cada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 um com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uma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 thread</a:t>
            </a:r>
            <a:endParaRPr lang="en-US" sz="2400" dirty="0">
              <a:latin typeface="Arial" charset="0"/>
              <a:sym typeface="Arial" charset="0"/>
            </a:endParaRPr>
          </a:p>
          <a:p>
            <a:pPr marL="649288" indent="-609600" eaLnBrk="1" hangingPunct="1">
              <a:lnSpc>
                <a:spcPct val="90000"/>
              </a:lnSpc>
              <a:buSzPct val="99000"/>
              <a:buFont typeface="Lucida Sans" charset="0"/>
              <a:buAutoNum type="alphaLcParenBoth"/>
            </a:pP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Um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processo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 com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  <a:sym typeface="Arial" charset="0"/>
              </a:rPr>
              <a:t>três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 threads</a:t>
            </a:r>
            <a:endParaRPr lang="en-US" sz="2400" dirty="0">
              <a:latin typeface="Arial" charset="0"/>
              <a:sym typeface="Arial" charset="0"/>
            </a:endParaRPr>
          </a:p>
        </p:txBody>
      </p:sp>
      <p:pic>
        <p:nvPicPr>
          <p:cNvPr id="24581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1584" y="1692276"/>
            <a:ext cx="7124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err="1"/>
              <a:t>Conceitos</a:t>
            </a:r>
            <a:r>
              <a:rPr lang="en-US" sz="2800" dirty="0"/>
              <a:t> </a:t>
            </a:r>
            <a:r>
              <a:rPr lang="en-US" sz="2800" dirty="0" err="1"/>
              <a:t>Básicos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solidFill>
                  <a:srgbClr val="FF0000"/>
                </a:solidFill>
              </a:rPr>
              <a:t>Processo</a:t>
            </a:r>
            <a:r>
              <a:rPr lang="en-US" sz="2400" dirty="0"/>
              <a:t>: um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execução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FF0000"/>
                </a:solidFill>
              </a:rPr>
              <a:t>Espaço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Endereçamento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área</a:t>
            </a:r>
            <a:r>
              <a:rPr lang="en-US" sz="2400" dirty="0"/>
              <a:t> de </a:t>
            </a:r>
            <a:r>
              <a:rPr lang="en-US" sz="2400" dirty="0" err="1"/>
              <a:t>memória</a:t>
            </a:r>
            <a:r>
              <a:rPr lang="en-US" sz="2400" dirty="0"/>
              <a:t> </a:t>
            </a:r>
            <a:r>
              <a:rPr lang="en-US" sz="2400" dirty="0" err="1"/>
              <a:t>alocada</a:t>
            </a:r>
            <a:r>
              <a:rPr lang="en-US" sz="2400" dirty="0"/>
              <a:t> a um </a:t>
            </a:r>
            <a:r>
              <a:rPr lang="en-US" sz="2400" dirty="0" err="1"/>
              <a:t>processo</a:t>
            </a:r>
            <a:r>
              <a:rPr lang="en-US" sz="2400" dirty="0"/>
              <a:t>. </a:t>
            </a:r>
          </a:p>
          <a:p>
            <a:endParaRPr lang="en-US" sz="2000" dirty="0"/>
          </a:p>
          <a:p>
            <a:r>
              <a:rPr lang="en-US" sz="2400" dirty="0" err="1">
                <a:solidFill>
                  <a:srgbClr val="FF0000"/>
                </a:solidFill>
              </a:rPr>
              <a:t>Proteção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memória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processos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diferentes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  <a:r>
              <a:rPr lang="en-US" sz="2400" dirty="0"/>
              <a:t> </a:t>
            </a:r>
            <a:r>
              <a:rPr lang="en-US" sz="2400" dirty="0" err="1"/>
              <a:t>manutenção</a:t>
            </a:r>
            <a:r>
              <a:rPr lang="en-US" sz="2400" dirty="0"/>
              <a:t> da </a:t>
            </a:r>
            <a:r>
              <a:rPr lang="en-US" sz="2400" dirty="0" err="1"/>
              <a:t>integridade</a:t>
            </a:r>
            <a:r>
              <a:rPr lang="en-US" sz="2400" dirty="0"/>
              <a:t> dos dados de um </a:t>
            </a:r>
            <a:r>
              <a:rPr lang="en-US" sz="2400" dirty="0" err="1"/>
              <a:t>processo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presença</a:t>
            </a:r>
            <a:r>
              <a:rPr lang="en-US" sz="2400" dirty="0"/>
              <a:t> de outros </a:t>
            </a:r>
            <a:r>
              <a:rPr lang="en-US" sz="2400" dirty="0" err="1"/>
              <a:t>processos</a:t>
            </a:r>
            <a:r>
              <a:rPr lang="en-US" sz="2400" dirty="0"/>
              <a:t>. </a:t>
            </a:r>
            <a:r>
              <a:rPr lang="en-US" sz="2400" dirty="0" err="1"/>
              <a:t>Implementada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conjunto </a:t>
            </a:r>
            <a:r>
              <a:rPr lang="en-US" sz="2400" dirty="0" err="1"/>
              <a:t>pelo</a:t>
            </a:r>
            <a:r>
              <a:rPr lang="en-US" sz="2400" dirty="0"/>
              <a:t> </a:t>
            </a:r>
            <a:r>
              <a:rPr lang="en-US" sz="2400" i="1" dirty="0"/>
              <a:t>hardware</a:t>
            </a:r>
            <a:r>
              <a:rPr lang="en-US" sz="2400" dirty="0"/>
              <a:t> e </a:t>
            </a:r>
            <a:r>
              <a:rPr lang="en-US" sz="2400" dirty="0" err="1"/>
              <a:t>pelo</a:t>
            </a:r>
            <a:r>
              <a:rPr lang="en-US" sz="2400" dirty="0"/>
              <a:t> </a:t>
            </a:r>
            <a:r>
              <a:rPr lang="en-US" sz="2400" dirty="0" err="1"/>
              <a:t>sistema</a:t>
            </a:r>
            <a:r>
              <a:rPr lang="en-US" sz="2400" dirty="0"/>
              <a:t> </a:t>
            </a:r>
            <a:r>
              <a:rPr lang="en-US" sz="2400" dirty="0" err="1"/>
              <a:t>operacional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  <p:transition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>
                <a:latin typeface="Arial" charset="0"/>
                <a:ea typeface="Arial" charset="0"/>
                <a:cs typeface="Arial" charset="0"/>
                <a:sym typeface="Arial" charset="0"/>
              </a:rPr>
              <a:t>Uso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Arial" charset="0"/>
              </a:rPr>
              <a:t> de Threads</a:t>
            </a:r>
            <a:endParaRPr lang="en-US" dirty="0">
              <a:latin typeface="Arial" charset="0"/>
              <a:sym typeface="Arial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Lucida Sans" charset="0"/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  <a:sym typeface="Arial" charset="0"/>
              </a:rPr>
              <a:t>Um </a:t>
            </a:r>
            <a:r>
              <a:rPr lang="en-US" dirty="0" err="1">
                <a:latin typeface="Arial" charset="0"/>
                <a:ea typeface="Arial" charset="0"/>
                <a:cs typeface="Arial" charset="0"/>
                <a:sym typeface="Arial" charset="0"/>
              </a:rPr>
              <a:t>processador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Arial" charset="0"/>
              </a:rPr>
              <a:t> de </a:t>
            </a:r>
            <a:r>
              <a:rPr lang="en-US" dirty="0" err="1">
                <a:latin typeface="Arial" charset="0"/>
                <a:ea typeface="Arial" charset="0"/>
                <a:cs typeface="Arial" charset="0"/>
                <a:sym typeface="Arial" charset="0"/>
              </a:rPr>
              <a:t>texto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Arial" charset="0"/>
              </a:rPr>
              <a:t> com </a:t>
            </a:r>
            <a:r>
              <a:rPr lang="en-US" dirty="0" err="1">
                <a:latin typeface="Arial" charset="0"/>
                <a:ea typeface="Arial" charset="0"/>
                <a:cs typeface="Arial" charset="0"/>
                <a:sym typeface="Arial" charset="0"/>
              </a:rPr>
              <a:t>três</a:t>
            </a:r>
            <a:r>
              <a:rPr lang="en-US" dirty="0">
                <a:latin typeface="Arial" charset="0"/>
                <a:ea typeface="Arial" charset="0"/>
                <a:cs typeface="Arial" charset="0"/>
                <a:sym typeface="Arial" charset="0"/>
              </a:rPr>
              <a:t> threads</a:t>
            </a:r>
            <a:endParaRPr lang="en-US" dirty="0">
              <a:latin typeface="Arial" charset="0"/>
              <a:sym typeface="Arial" charset="0"/>
            </a:endParaRPr>
          </a:p>
        </p:txBody>
      </p:sp>
      <p:pic>
        <p:nvPicPr>
          <p:cNvPr id="27653" name="Picture 4"/>
          <p:cNvPicPr>
            <a:picLocks noChangeArrowheads="1"/>
          </p:cNvPicPr>
          <p:nvPr/>
        </p:nvPicPr>
        <p:blipFill rotWithShape="1">
          <a:blip r:embed="rId2"/>
          <a:srcRect t="17903"/>
          <a:stretch/>
        </p:blipFill>
        <p:spPr bwMode="auto">
          <a:xfrm>
            <a:off x="2519362" y="1556792"/>
            <a:ext cx="7153275" cy="353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Threads</a:t>
            </a:r>
          </a:p>
        </p:txBody>
      </p:sp>
      <p:pic>
        <p:nvPicPr>
          <p:cNvPr id="25604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7350" y="2357438"/>
            <a:ext cx="63119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92488" y="4559300"/>
            <a:ext cx="2362200" cy="642938"/>
            <a:chOff x="0" y="0"/>
            <a:chExt cx="1488" cy="405"/>
          </a:xfrm>
        </p:grpSpPr>
        <p:sp>
          <p:nvSpPr>
            <p:cNvPr id="25609" name="AutoShape 5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Rectangle 6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compartilhados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564313" y="4557714"/>
            <a:ext cx="2362200" cy="642937"/>
            <a:chOff x="0" y="0"/>
            <a:chExt cx="1488" cy="405"/>
          </a:xfrm>
        </p:grpSpPr>
        <p:sp>
          <p:nvSpPr>
            <p:cNvPr id="25607" name="AutoShape 8"/>
            <p:cNvSpPr>
              <a:spLocks/>
            </p:cNvSpPr>
            <p:nvPr/>
          </p:nvSpPr>
          <p:spPr bwMode="auto">
            <a:xfrm>
              <a:off x="1" y="0"/>
              <a:ext cx="1485" cy="405"/>
            </a:xfrm>
            <a:custGeom>
              <a:avLst/>
              <a:gdLst>
                <a:gd name="T0" fmla="*/ 0 w 21600"/>
                <a:gd name="T1" fmla="*/ 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7565"/>
                  </a:moveTo>
                  <a:lnTo>
                    <a:pt x="10064" y="7565"/>
                  </a:lnTo>
                  <a:lnTo>
                    <a:pt x="10064" y="5400"/>
                  </a:lnTo>
                  <a:lnTo>
                    <a:pt x="9327" y="5400"/>
                  </a:lnTo>
                  <a:lnTo>
                    <a:pt x="10800" y="0"/>
                  </a:lnTo>
                  <a:lnTo>
                    <a:pt x="12273" y="5400"/>
                  </a:lnTo>
                  <a:lnTo>
                    <a:pt x="11536" y="5400"/>
                  </a:lnTo>
                  <a:lnTo>
                    <a:pt x="11536" y="7565"/>
                  </a:lnTo>
                  <a:lnTo>
                    <a:pt x="21600" y="756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0" y="7565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8" name="Rectangle 9"/>
            <p:cNvSpPr>
              <a:spLocks/>
            </p:cNvSpPr>
            <p:nvPr/>
          </p:nvSpPr>
          <p:spPr bwMode="auto">
            <a:xfrm>
              <a:off x="0" y="165"/>
              <a:ext cx="1488" cy="2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5400" tIns="25400" bIns="25400" anchor="ctr">
              <a:prstTxWarp prst="textNoShape">
                <a:avLst/>
              </a:prstTxWarp>
            </a:bodyPr>
            <a:lstStyle/>
            <a:p>
              <a:pPr marL="39688" algn="ctr"/>
              <a:r>
                <a:rPr lang="en-US" sz="2000">
                  <a:solidFill>
                    <a:srgbClr val="333399"/>
                  </a:solidFill>
                  <a:latin typeface="Lucida Sans" charset="0"/>
                  <a:ea typeface="Lucida Sans" charset="0"/>
                  <a:cs typeface="Lucida Sans" charset="0"/>
                  <a:sym typeface="Lucida Sans" charset="0"/>
                </a:rPr>
                <a:t>privados</a:t>
              </a:r>
            </a:p>
          </p:txBody>
        </p:sp>
      </p:grpSp>
      <p:sp>
        <p:nvSpPr>
          <p:cNvPr id="4" name="CaixaDeTexto 3"/>
          <p:cNvSpPr txBox="1"/>
          <p:nvPr/>
        </p:nvSpPr>
        <p:spPr>
          <a:xfrm>
            <a:off x="2972967" y="1639314"/>
            <a:ext cx="1959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u="sng" dirty="0"/>
              <a:t>Contexto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Processos X Threads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416" y="1427188"/>
            <a:ext cx="9878888" cy="3297956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Tipos</a:t>
            </a:r>
            <a:r>
              <a:rPr lang="en-GB" dirty="0"/>
              <a:t> de </a:t>
            </a:r>
            <a:r>
              <a:rPr lang="en-GB" dirty="0" err="1"/>
              <a:t>sistemas</a:t>
            </a:r>
            <a:endParaRPr lang="en-GB" dirty="0"/>
          </a:p>
          <a:p>
            <a:pPr lvl="1"/>
            <a:r>
              <a:rPr lang="en-GB" dirty="0"/>
              <a:t>1 </a:t>
            </a:r>
            <a:r>
              <a:rPr lang="en-GB" dirty="0" err="1"/>
              <a:t>processo</a:t>
            </a:r>
            <a:r>
              <a:rPr lang="en-GB" dirty="0"/>
              <a:t> X 1 thread:  MSDOS</a:t>
            </a:r>
          </a:p>
          <a:p>
            <a:pPr lvl="1"/>
            <a:r>
              <a:rPr lang="en-GB" dirty="0"/>
              <a:t>N </a:t>
            </a:r>
            <a:r>
              <a:rPr lang="en-GB" dirty="0" err="1"/>
              <a:t>processos</a:t>
            </a:r>
            <a:r>
              <a:rPr lang="en-GB" dirty="0"/>
              <a:t> X 1 thread: OS/386, VAX/VMS, Windows 3.1, UNIX </a:t>
            </a:r>
            <a:r>
              <a:rPr lang="en-GB" dirty="0" err="1"/>
              <a:t>antigo</a:t>
            </a:r>
            <a:endParaRPr lang="en-GB" dirty="0"/>
          </a:p>
          <a:p>
            <a:pPr lvl="1"/>
            <a:r>
              <a:rPr lang="en-GB" dirty="0"/>
              <a:t>1 </a:t>
            </a:r>
            <a:r>
              <a:rPr lang="en-GB" dirty="0" err="1"/>
              <a:t>processo</a:t>
            </a:r>
            <a:r>
              <a:rPr lang="en-GB" dirty="0"/>
              <a:t> X N threads: kernels para </a:t>
            </a:r>
            <a:r>
              <a:rPr lang="en-GB" dirty="0" err="1"/>
              <a:t>sistemas</a:t>
            </a:r>
            <a:r>
              <a:rPr lang="en-GB" dirty="0"/>
              <a:t> </a:t>
            </a:r>
            <a:r>
              <a:rPr lang="en-GB" dirty="0" err="1"/>
              <a:t>embarcados</a:t>
            </a:r>
            <a:endParaRPr lang="en-GB" dirty="0"/>
          </a:p>
          <a:p>
            <a:pPr lvl="1"/>
            <a:r>
              <a:rPr lang="en-GB" dirty="0"/>
              <a:t>N </a:t>
            </a:r>
            <a:r>
              <a:rPr lang="en-GB" dirty="0" err="1"/>
              <a:t>processos</a:t>
            </a:r>
            <a:r>
              <a:rPr lang="en-GB" dirty="0"/>
              <a:t> X M threads: Windows 95/98,NT, UNIX, Linux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sz="1800" dirty="0"/>
              <a:t>Conceitos Básicos: Tipos de S.O.</a:t>
            </a:r>
            <a:br>
              <a:rPr lang="pt-PT" sz="1800" dirty="0"/>
            </a:br>
            <a:r>
              <a:rPr lang="pt-PT" dirty="0"/>
              <a:t>O que é necessário para haver multiprocessamento?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/>
              <a:t>Suporte do Hardware</a:t>
            </a:r>
          </a:p>
          <a:p>
            <a:pPr lvl="1">
              <a:lnSpc>
                <a:spcPct val="90000"/>
              </a:lnSpc>
            </a:pPr>
            <a:r>
              <a:rPr lang="pt-PT"/>
              <a:t>Temporizadores (timers )</a:t>
            </a:r>
          </a:p>
          <a:p>
            <a:pPr lvl="1">
              <a:lnSpc>
                <a:spcPct val="90000"/>
              </a:lnSpc>
            </a:pPr>
            <a:r>
              <a:rPr lang="pt-PT"/>
              <a:t>Interrupções</a:t>
            </a:r>
          </a:p>
          <a:p>
            <a:pPr lvl="1">
              <a:lnSpc>
                <a:spcPct val="90000"/>
              </a:lnSpc>
            </a:pPr>
            <a:r>
              <a:rPr lang="pt-PT"/>
              <a:t>Gerenciamento de memória</a:t>
            </a:r>
          </a:p>
          <a:p>
            <a:pPr lvl="1">
              <a:lnSpc>
                <a:spcPct val="90000"/>
              </a:lnSpc>
            </a:pPr>
            <a:r>
              <a:rPr lang="pt-PT"/>
              <a:t>Proteção de memória</a:t>
            </a:r>
          </a:p>
          <a:p>
            <a:pPr lvl="1">
              <a:lnSpc>
                <a:spcPct val="90000"/>
              </a:lnSpc>
            </a:pPr>
            <a:endParaRPr lang="pt-PT"/>
          </a:p>
          <a:p>
            <a:pPr>
              <a:lnSpc>
                <a:spcPct val="90000"/>
              </a:lnSpc>
            </a:pPr>
            <a:r>
              <a:rPr lang="pt-PT"/>
              <a:t>Suporte do S.O.</a:t>
            </a:r>
          </a:p>
          <a:p>
            <a:pPr lvl="1">
              <a:lnSpc>
                <a:spcPct val="90000"/>
              </a:lnSpc>
            </a:pPr>
            <a:r>
              <a:rPr lang="pt-PT"/>
              <a:t>Escalonamento dos processos</a:t>
            </a:r>
          </a:p>
          <a:p>
            <a:pPr lvl="1">
              <a:lnSpc>
                <a:spcPct val="90000"/>
              </a:lnSpc>
            </a:pPr>
            <a:r>
              <a:rPr lang="pt-PT"/>
              <a:t>Alocação de memória</a:t>
            </a:r>
          </a:p>
          <a:p>
            <a:pPr lvl="1">
              <a:lnSpc>
                <a:spcPct val="90000"/>
              </a:lnSpc>
            </a:pPr>
            <a:r>
              <a:rPr lang="pt-PT"/>
              <a:t>Gerenciamento dos periféricos</a:t>
            </a:r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9376" y="80392"/>
            <a:ext cx="10081120" cy="612304"/>
          </a:xfrm>
          <a:noFill/>
        </p:spPr>
        <p:txBody>
          <a:bodyPr/>
          <a:lstStyle/>
          <a:p>
            <a:r>
              <a:rPr lang="en-US" sz="2800" dirty="0" err="1"/>
              <a:t>Tipos</a:t>
            </a:r>
            <a:r>
              <a:rPr lang="en-US" sz="2800" dirty="0"/>
              <a:t> de </a:t>
            </a:r>
            <a:r>
              <a:rPr lang="en-US" sz="2800" dirty="0" err="1"/>
              <a:t>Processos</a:t>
            </a:r>
            <a:r>
              <a:rPr lang="en-US" sz="2800" dirty="0"/>
              <a:t> Vs. </a:t>
            </a:r>
            <a:r>
              <a:rPr lang="en-US" sz="2800" dirty="0" err="1"/>
              <a:t>Utilização</a:t>
            </a:r>
            <a:r>
              <a:rPr lang="en-US" sz="2800" dirty="0"/>
              <a:t> da CPU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3712" y="5734050"/>
            <a:ext cx="6228692" cy="791294"/>
          </a:xfrm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Utilização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da CPU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como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uma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função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do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número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tipo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processos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memória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3796" name="Picture 5" descr="4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440" y="1123950"/>
            <a:ext cx="10225136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5735960" y="878289"/>
            <a:ext cx="4926007" cy="39766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Maioria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dos </a:t>
            </a:r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processos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é </a:t>
            </a:r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Limitado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por CPU</a:t>
            </a:r>
            <a:endParaRPr lang="pt-BR" i="1" dirty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5735960" y="3356769"/>
            <a:ext cx="4926007" cy="34427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</a:bodyPr>
          <a:lstStyle/>
          <a:p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Maioria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dos </a:t>
            </a:r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processos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é </a:t>
            </a:r>
            <a:r>
              <a:rPr lang="en-US" i="1" dirty="0" err="1">
                <a:solidFill>
                  <a:srgbClr val="FF0000"/>
                </a:solidFill>
                <a:latin typeface="Helvetica" charset="0"/>
              </a:rPr>
              <a:t>Limitado</a:t>
            </a:r>
            <a:r>
              <a:rPr lang="en-US" i="1" dirty="0">
                <a:solidFill>
                  <a:srgbClr val="FF0000"/>
                </a:solidFill>
                <a:latin typeface="Helvetica" charset="0"/>
              </a:rPr>
              <a:t> por E/S</a:t>
            </a:r>
            <a:endParaRPr lang="pt-BR" i="1" dirty="0">
              <a:solidFill>
                <a:srgbClr val="FF0000"/>
              </a:solidFill>
              <a:latin typeface="Helvetic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2" grpId="0" animBg="1"/>
      <p:bldP spid="20378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dirty="0"/>
              <a:t>Conceitos Básicos:</a:t>
            </a:r>
            <a:br>
              <a:rPr lang="pt-PT" sz="2200" dirty="0"/>
            </a:br>
            <a:r>
              <a:rPr lang="pt-PT" dirty="0"/>
              <a:t>A importância da Interrupção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/>
              <a:t>Para obter </a:t>
            </a:r>
            <a:r>
              <a:rPr lang="pt-BR" u="sng" dirty="0"/>
              <a:t>entrada e saída</a:t>
            </a:r>
            <a:r>
              <a:rPr lang="pt-BR" dirty="0"/>
              <a:t> de dados, </a:t>
            </a:r>
            <a:r>
              <a:rPr lang="pt-BR" b="1" dirty="0"/>
              <a:t>não é interessante</a:t>
            </a:r>
            <a:r>
              <a:rPr lang="pt-BR" dirty="0"/>
              <a:t> que a CPU tenha que ficar continuamente monitorando o status de dispositivos como discos ou teclados.</a:t>
            </a:r>
          </a:p>
          <a:p>
            <a:pPr eaLnBrk="1" hangingPunct="1"/>
            <a:endParaRPr lang="pt-BR" dirty="0"/>
          </a:p>
          <a:p>
            <a:pPr eaLnBrk="1" hangingPunct="1"/>
            <a:r>
              <a:rPr lang="pt-BR" dirty="0"/>
              <a:t>O mecanismo de interrupções permite que um dispositivo de hardware "chame a atenção" da CPU quando há algo a ser feito.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 dirty="0"/>
              <a:t>Conceitos Básicos:</a:t>
            </a:r>
            <a:br>
              <a:rPr lang="pt-PT" sz="2200" dirty="0"/>
            </a:br>
            <a:r>
              <a:rPr lang="pt-PT" dirty="0"/>
              <a:t>A importância da Interrupção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9416" y="1563688"/>
            <a:ext cx="5789984" cy="4379912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/>
              <a:t>Num sistema simples, CPU deve esperar a execução do comando de E/S</a:t>
            </a:r>
          </a:p>
          <a:p>
            <a:r>
              <a:rPr lang="pt-PT" sz="2400" dirty="0"/>
              <a:t>No exemplo ao lado, a cada pedido do comando </a:t>
            </a:r>
            <a:r>
              <a:rPr lang="pt-PT" sz="2400" i="1" dirty="0"/>
              <a:t>write</a:t>
            </a:r>
            <a:r>
              <a:rPr lang="pt-PT" sz="2400" dirty="0"/>
              <a:t> ao dispositivo de entrada/saída, a CPU fica esperando o dispositivo terminar o comando para continuar a execução do programa do usuário.</a:t>
            </a:r>
            <a:endParaRPr lang="pt-BR" sz="2400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231609"/>
              </p:ext>
            </p:extLst>
          </p:nvPr>
        </p:nvGraphicFramePr>
        <p:xfrm>
          <a:off x="7731770" y="1752601"/>
          <a:ext cx="2324670" cy="4965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7" name="Artwork" r:id="rId4" imgW="2429214" imgH="4809524" progId="">
                  <p:embed/>
                </p:oleObj>
              </mc:Choice>
              <mc:Fallback>
                <p:oleObj name="Artwork" r:id="rId4" imgW="2429214" imgH="4809524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770" y="1752601"/>
                        <a:ext cx="2324670" cy="4965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223126" y="1295400"/>
            <a:ext cx="46474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u="sng" dirty="0">
                <a:solidFill>
                  <a:schemeClr val="accent2">
                    <a:lumMod val="75000"/>
                  </a:schemeClr>
                </a:solidFill>
              </a:rPr>
              <a:t>Ex: escrita em dispositivo de Entrada/Saída</a:t>
            </a:r>
            <a:endParaRPr lang="pt-BR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/>
              <a:t>Conceitos Básicos:</a:t>
            </a:r>
            <a:br>
              <a:rPr lang="pt-PT" sz="2200"/>
            </a:br>
            <a:r>
              <a:rPr lang="pt-PT"/>
              <a:t>A importância da Interrupção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8" y="1563688"/>
            <a:ext cx="5861992" cy="4379912"/>
          </a:xfrm>
        </p:spPr>
        <p:txBody>
          <a:bodyPr/>
          <a:lstStyle/>
          <a:p>
            <a:pPr marL="0" indent="0">
              <a:buNone/>
            </a:pPr>
            <a:r>
              <a:rPr lang="pt-PT" sz="2400" dirty="0"/>
              <a:t>Um sistema com interrupção não fica esperando:</a:t>
            </a:r>
          </a:p>
          <a:p>
            <a:r>
              <a:rPr lang="pt-PT" sz="2400" dirty="0"/>
              <a:t>No exemplo ao lado, a CPU solicita o comando </a:t>
            </a:r>
            <a:r>
              <a:rPr lang="pt-PT" sz="2400" i="1" dirty="0"/>
              <a:t>write</a:t>
            </a:r>
            <a:r>
              <a:rPr lang="pt-PT" sz="2400" dirty="0"/>
              <a:t> ao dispostivo de entrada/saída e fica executando outras tarefas até ser interrompida pelo disco.</a:t>
            </a:r>
            <a:endParaRPr lang="pt-BR" sz="2400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284341"/>
              </p:ext>
            </p:extLst>
          </p:nvPr>
        </p:nvGraphicFramePr>
        <p:xfrm>
          <a:off x="7680176" y="1772816"/>
          <a:ext cx="2440631" cy="4833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0" name="Artwork" r:id="rId4" imgW="2429214" imgH="4809524" progId="">
                  <p:embed/>
                </p:oleObj>
              </mc:Choice>
              <mc:Fallback>
                <p:oleObj name="Artwork" r:id="rId4" imgW="2429214" imgH="48095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176" y="1772816"/>
                        <a:ext cx="2440631" cy="4833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>
            <a:extLst>
              <a:ext uri="{FF2B5EF4-FFF2-40B4-BE49-F238E27FC236}">
                <a16:creationId xmlns:a16="http://schemas.microsoft.com/office/drawing/2014/main" id="{DBDB5C8C-EB08-40F8-95C7-00E223EB5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6" y="1295400"/>
            <a:ext cx="464742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pt-PT" u="sng" dirty="0">
                <a:solidFill>
                  <a:schemeClr val="accent2">
                    <a:lumMod val="75000"/>
                  </a:schemeClr>
                </a:solidFill>
              </a:rPr>
              <a:t>Ex: escrita em dispositivo de Entrada/Saída</a:t>
            </a:r>
            <a:endParaRPr lang="pt-BR" u="sng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3074"/>
          <p:cNvSpPr>
            <a:spLocks/>
          </p:cNvSpPr>
          <p:nvPr/>
        </p:nvSpPr>
        <p:spPr bwMode="auto">
          <a:xfrm>
            <a:off x="3886200" y="2286000"/>
            <a:ext cx="2286000" cy="838200"/>
          </a:xfrm>
          <a:custGeom>
            <a:avLst/>
            <a:gdLst>
              <a:gd name="T0" fmla="*/ 2147483647 w 1344"/>
              <a:gd name="T1" fmla="*/ 1219755472 h 576"/>
              <a:gd name="T2" fmla="*/ 0 w 1344"/>
              <a:gd name="T3" fmla="*/ 1219755472 h 576"/>
              <a:gd name="T4" fmla="*/ 0 w 1344"/>
              <a:gd name="T5" fmla="*/ 0 h 576"/>
              <a:gd name="T6" fmla="*/ 0 60000 65536"/>
              <a:gd name="T7" fmla="*/ 0 60000 65536"/>
              <a:gd name="T8" fmla="*/ 0 60000 65536"/>
              <a:gd name="T9" fmla="*/ 0 w 1344"/>
              <a:gd name="T10" fmla="*/ 0 h 576"/>
              <a:gd name="T11" fmla="*/ 1344 w 1344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576">
                <a:moveTo>
                  <a:pt x="1344" y="576"/>
                </a:moveTo>
                <a:lnTo>
                  <a:pt x="0" y="57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 eaLnBrk="0" hangingPunct="0"/>
            <a:endParaRPr lang="pt-BR"/>
          </a:p>
        </p:txBody>
      </p:sp>
      <p:sp>
        <p:nvSpPr>
          <p:cNvPr id="20483" name="Line 3075"/>
          <p:cNvSpPr>
            <a:spLocks noChangeShapeType="1"/>
          </p:cNvSpPr>
          <p:nvPr/>
        </p:nvSpPr>
        <p:spPr bwMode="auto">
          <a:xfrm>
            <a:off x="7635875" y="3389313"/>
            <a:ext cx="0" cy="3730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30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2200"/>
              <a:t>Conceitos Básicos</a:t>
            </a:r>
            <a:br>
              <a:rPr lang="pt-PT" sz="2200"/>
            </a:br>
            <a:r>
              <a:rPr lang="pt-PT" sz="3800"/>
              <a:t>Operação Básica da CPU</a:t>
            </a:r>
          </a:p>
        </p:txBody>
      </p:sp>
      <p:sp>
        <p:nvSpPr>
          <p:cNvPr id="20485" name="Line 3077"/>
          <p:cNvSpPr>
            <a:spLocks noChangeShapeType="1"/>
          </p:cNvSpPr>
          <p:nvPr/>
        </p:nvSpPr>
        <p:spPr bwMode="auto">
          <a:xfrm>
            <a:off x="7635875" y="2419351"/>
            <a:ext cx="0" cy="373063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Rectangle 3078"/>
          <p:cNvSpPr>
            <a:spLocks noChangeArrowheads="1"/>
          </p:cNvSpPr>
          <p:nvPr/>
        </p:nvSpPr>
        <p:spPr bwMode="auto">
          <a:xfrm>
            <a:off x="6620374" y="1528763"/>
            <a:ext cx="2032608" cy="92397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Busca Instrução</a:t>
            </a:r>
          </a:p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Decodifica</a:t>
            </a:r>
          </a:p>
          <a:p>
            <a:pPr algn="ctr" eaLnBrk="0" hangingPunct="0">
              <a:defRPr/>
            </a:pPr>
            <a:r>
              <a:rPr lang="pt-BR" dirty="0">
                <a:solidFill>
                  <a:srgbClr val="A50021"/>
                </a:solidFill>
                <a:latin typeface="Arial" charset="0"/>
              </a:rPr>
              <a:t>Busca </a:t>
            </a:r>
            <a:r>
              <a:rPr lang="pt-BR" dirty="0" err="1">
                <a:solidFill>
                  <a:srgbClr val="A50021"/>
                </a:solidFill>
                <a:latin typeface="Arial" charset="0"/>
              </a:rPr>
              <a:t>Operandos</a:t>
            </a:r>
            <a:endParaRPr lang="pt-BR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3" name="Rectangle 3079"/>
          <p:cNvSpPr>
            <a:spLocks noChangeArrowheads="1"/>
          </p:cNvSpPr>
          <p:nvPr/>
        </p:nvSpPr>
        <p:spPr bwMode="auto">
          <a:xfrm>
            <a:off x="6530597" y="2862263"/>
            <a:ext cx="2212144" cy="369974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>
                <a:solidFill>
                  <a:srgbClr val="A50021"/>
                </a:solidFill>
                <a:latin typeface="Arial" charset="0"/>
              </a:rPr>
              <a:t>Execu</a:t>
            </a:r>
            <a:r>
              <a:rPr lang="pt-PT">
                <a:solidFill>
                  <a:srgbClr val="A50021"/>
                </a:solidFill>
                <a:latin typeface="Arial" charset="0"/>
              </a:rPr>
              <a:t>ta a instrução</a:t>
            </a:r>
            <a:endParaRPr lang="pt-BR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57704" name="Rectangle 3080"/>
          <p:cNvSpPr>
            <a:spLocks noChangeArrowheads="1"/>
          </p:cNvSpPr>
          <p:nvPr/>
        </p:nvSpPr>
        <p:spPr bwMode="auto">
          <a:xfrm>
            <a:off x="2620964" y="1752600"/>
            <a:ext cx="2408237" cy="64697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defRPr/>
            </a:pPr>
            <a:r>
              <a:rPr lang="pt-BR" dirty="0">
                <a:solidFill>
                  <a:schemeClr val="bg2"/>
                </a:solidFill>
                <a:latin typeface="Arial" charset="0"/>
              </a:rPr>
              <a:t>Incrementa Contador de Programa</a:t>
            </a:r>
          </a:p>
        </p:txBody>
      </p:sp>
      <p:sp>
        <p:nvSpPr>
          <p:cNvPr id="20489" name="Line 3081"/>
          <p:cNvSpPr>
            <a:spLocks noChangeShapeType="1"/>
          </p:cNvSpPr>
          <p:nvPr/>
        </p:nvSpPr>
        <p:spPr bwMode="auto">
          <a:xfrm>
            <a:off x="5105400" y="1981200"/>
            <a:ext cx="1219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3082"/>
          <p:cNvGrpSpPr>
            <a:grpSpLocks/>
          </p:cNvGrpSpPr>
          <p:nvPr/>
        </p:nvGrpSpPr>
        <p:grpSpPr bwMode="auto">
          <a:xfrm>
            <a:off x="3886200" y="2286001"/>
            <a:ext cx="5402263" cy="3467100"/>
            <a:chOff x="1488" y="1440"/>
            <a:chExt cx="3403" cy="2184"/>
          </a:xfrm>
        </p:grpSpPr>
        <p:sp>
          <p:nvSpPr>
            <p:cNvPr id="157707" name="Text Box 3083"/>
            <p:cNvSpPr txBox="1">
              <a:spLocks noChangeArrowheads="1"/>
            </p:cNvSpPr>
            <p:nvPr/>
          </p:nvSpPr>
          <p:spPr bwMode="auto">
            <a:xfrm>
              <a:off x="2617" y="3216"/>
              <a:ext cx="2274" cy="40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defRPr/>
              </a:pPr>
              <a:r>
                <a:rPr lang="pt-PT" dirty="0">
                  <a:solidFill>
                    <a:srgbClr val="A50021"/>
                  </a:solidFill>
                  <a:latin typeface="Arial" charset="0"/>
                </a:rPr>
                <a:t>1) Pára o processo atual</a:t>
              </a:r>
            </a:p>
            <a:p>
              <a:pPr eaLnBrk="0" hangingPunct="0">
                <a:defRPr/>
              </a:pPr>
              <a:r>
                <a:rPr lang="pt-PT" dirty="0">
                  <a:solidFill>
                    <a:srgbClr val="A50021"/>
                  </a:solidFill>
                  <a:latin typeface="Arial" charset="0"/>
                </a:rPr>
                <a:t>2) </a:t>
              </a:r>
              <a:r>
                <a:rPr lang="pt-BR" dirty="0">
                  <a:solidFill>
                    <a:srgbClr val="A50021"/>
                  </a:solidFill>
                  <a:latin typeface="Arial" charset="0"/>
                </a:rPr>
                <a:t>Salta p/ a rotina</a:t>
              </a:r>
              <a:r>
                <a:rPr lang="pt-PT" dirty="0">
                  <a:solidFill>
                    <a:srgbClr val="A50021"/>
                  </a:solidFill>
                  <a:latin typeface="Arial" charset="0"/>
                </a:rPr>
                <a:t> </a:t>
              </a:r>
              <a:r>
                <a:rPr lang="pt-BR" dirty="0">
                  <a:solidFill>
                    <a:srgbClr val="A50021"/>
                  </a:solidFill>
                  <a:latin typeface="Arial" charset="0"/>
                </a:rPr>
                <a:t>de interrupção</a:t>
              </a:r>
            </a:p>
          </p:txBody>
        </p:sp>
        <p:sp>
          <p:nvSpPr>
            <p:cNvPr id="20492" name="Line 3084"/>
            <p:cNvSpPr>
              <a:spLocks noChangeShapeType="1"/>
            </p:cNvSpPr>
            <p:nvPr/>
          </p:nvSpPr>
          <p:spPr bwMode="auto">
            <a:xfrm>
              <a:off x="3851" y="2937"/>
              <a:ext cx="0" cy="235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Freeform 3085"/>
            <p:cNvSpPr>
              <a:spLocks/>
            </p:cNvSpPr>
            <p:nvPr/>
          </p:nvSpPr>
          <p:spPr bwMode="auto">
            <a:xfrm>
              <a:off x="1488" y="2688"/>
              <a:ext cx="1056" cy="864"/>
            </a:xfrm>
            <a:custGeom>
              <a:avLst/>
              <a:gdLst>
                <a:gd name="T0" fmla="*/ 830 w 1344"/>
                <a:gd name="T1" fmla="*/ 1296 h 576"/>
                <a:gd name="T2" fmla="*/ 0 w 1344"/>
                <a:gd name="T3" fmla="*/ 1296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4" name="Text Box 3086"/>
            <p:cNvSpPr txBox="1">
              <a:spLocks noChangeArrowheads="1"/>
            </p:cNvSpPr>
            <p:nvPr/>
          </p:nvSpPr>
          <p:spPr bwMode="auto">
            <a:xfrm>
              <a:off x="4032" y="2880"/>
              <a:ext cx="367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Sim</a:t>
              </a:r>
              <a:endParaRPr lang="pt-BR"/>
            </a:p>
          </p:txBody>
        </p:sp>
        <p:sp>
          <p:nvSpPr>
            <p:cNvPr id="20495" name="Text Box 3087"/>
            <p:cNvSpPr txBox="1">
              <a:spLocks noChangeArrowheads="1"/>
            </p:cNvSpPr>
            <p:nvPr/>
          </p:nvSpPr>
          <p:spPr bwMode="auto">
            <a:xfrm>
              <a:off x="2496" y="2256"/>
              <a:ext cx="383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PT"/>
                <a:t>Não</a:t>
              </a:r>
              <a:endParaRPr lang="pt-BR"/>
            </a:p>
          </p:txBody>
        </p:sp>
        <p:sp>
          <p:nvSpPr>
            <p:cNvPr id="20496" name="AutoShape 3088"/>
            <p:cNvSpPr>
              <a:spLocks noChangeArrowheads="1"/>
            </p:cNvSpPr>
            <p:nvPr/>
          </p:nvSpPr>
          <p:spPr bwMode="auto">
            <a:xfrm>
              <a:off x="3011" y="2413"/>
              <a:ext cx="1680" cy="480"/>
            </a:xfrm>
            <a:prstGeom prst="flowChartDecision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PT"/>
                <a:t>Interrupção?</a:t>
              </a:r>
              <a:endParaRPr lang="pt-BR"/>
            </a:p>
          </p:txBody>
        </p:sp>
        <p:sp>
          <p:nvSpPr>
            <p:cNvPr id="20497" name="Freeform 3089"/>
            <p:cNvSpPr>
              <a:spLocks/>
            </p:cNvSpPr>
            <p:nvPr/>
          </p:nvSpPr>
          <p:spPr bwMode="auto">
            <a:xfrm>
              <a:off x="1488" y="1440"/>
              <a:ext cx="1440" cy="528"/>
            </a:xfrm>
            <a:custGeom>
              <a:avLst/>
              <a:gdLst>
                <a:gd name="T0" fmla="*/ 1543 w 1344"/>
                <a:gd name="T1" fmla="*/ 484 h 576"/>
                <a:gd name="T2" fmla="*/ 0 w 1344"/>
                <a:gd name="T3" fmla="*/ 484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5715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  <p:sp>
          <p:nvSpPr>
            <p:cNvPr id="20498" name="Freeform 3090"/>
            <p:cNvSpPr>
              <a:spLocks/>
            </p:cNvSpPr>
            <p:nvPr/>
          </p:nvSpPr>
          <p:spPr bwMode="auto">
            <a:xfrm>
              <a:off x="1488" y="1440"/>
              <a:ext cx="1440" cy="1200"/>
            </a:xfrm>
            <a:custGeom>
              <a:avLst/>
              <a:gdLst>
                <a:gd name="T0" fmla="*/ 1543 w 1344"/>
                <a:gd name="T1" fmla="*/ 2500 h 576"/>
                <a:gd name="T2" fmla="*/ 0 w 1344"/>
                <a:gd name="T3" fmla="*/ 2500 h 576"/>
                <a:gd name="T4" fmla="*/ 0 w 1344"/>
                <a:gd name="T5" fmla="*/ 0 h 576"/>
                <a:gd name="T6" fmla="*/ 0 60000 65536"/>
                <a:gd name="T7" fmla="*/ 0 60000 65536"/>
                <a:gd name="T8" fmla="*/ 0 60000 65536"/>
                <a:gd name="T9" fmla="*/ 0 w 1344"/>
                <a:gd name="T10" fmla="*/ 0 h 576"/>
                <a:gd name="T11" fmla="*/ 1344 w 1344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576">
                  <a:moveTo>
                    <a:pt x="1344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 eaLnBrk="0" hangingPunct="0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ADDB4-4074-4662-8CD3-90A2726C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A Interrupção Passo a Passo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515D14-47A8-464D-AFF8-EC534AAD4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1:</a:t>
            </a:r>
            <a:r>
              <a:rPr lang="pt-BR" sz="2000" dirty="0"/>
              <a:t> O periférico envia o sinal de interrupção;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2:</a:t>
            </a:r>
            <a:r>
              <a:rPr lang="pt-BR" sz="2000" dirty="0"/>
              <a:t> A CPU reconhece o sinal de interrupção e salva na pilha o valor contido no Contador de Programa;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3:</a:t>
            </a:r>
            <a:r>
              <a:rPr lang="pt-BR" sz="2000" dirty="0"/>
              <a:t> A CPU identifica quem gerou a interrupção e carrega no Contador de Programa o endereço da rotina de tratamento correspondente (Vetor de Interrupção);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4:</a:t>
            </a:r>
            <a:r>
              <a:rPr lang="pt-BR" sz="2000" dirty="0"/>
              <a:t> A CPU executa a rotina de tratamento de interrupção;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5:</a:t>
            </a:r>
            <a:r>
              <a:rPr lang="pt-BR" sz="2000" dirty="0"/>
              <a:t> A CPU desempilha o valor antigo do Contador de Programa e volta a executar do ponto onde estava antes da interrupção.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71913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13208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Escalonamento de processos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wrap="square" lIns="91440" tIns="45720" rIns="13208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prontos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executados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operacional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decidir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deles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executado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primeiro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parte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operacional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responsável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decisão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é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chamada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escalonador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e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algoritmo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usado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é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chamado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algoritmo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escalonamento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Para que 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execute tempo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demais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praticamente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computadores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possuem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mecanismo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chamado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Temporizador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Timer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que causa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interrupção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término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intervalo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tempo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designado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àquele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escalonador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/>
              <a:t>Interrupção</a:t>
            </a:r>
            <a:r>
              <a:rPr lang="en-US" sz="3200" dirty="0"/>
              <a:t> do </a:t>
            </a:r>
            <a:r>
              <a:rPr lang="en-US" sz="3200" dirty="0" err="1"/>
              <a:t>Temporizador</a:t>
            </a:r>
            <a:r>
              <a:rPr lang="en-US" sz="3200" dirty="0"/>
              <a:t> (</a:t>
            </a:r>
            <a:r>
              <a:rPr lang="en-US" sz="3200" i="1" dirty="0"/>
              <a:t>Timer</a:t>
            </a:r>
            <a:r>
              <a:rPr lang="en-US" sz="3200" dirty="0"/>
              <a:t>)</a:t>
            </a:r>
            <a:endParaRPr lang="pt-BR" sz="20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1175032" cy="4525963"/>
          </a:xfrm>
        </p:spPr>
        <p:txBody>
          <a:bodyPr/>
          <a:lstStyle/>
          <a:p>
            <a:pPr eaLnBrk="1" hangingPunct="1"/>
            <a:r>
              <a:rPr lang="pt-BR" sz="2000" dirty="0"/>
              <a:t>O sistema operacional atribui </a:t>
            </a:r>
            <a:r>
              <a:rPr lang="pt-BR" sz="2000" i="1" dirty="0"/>
              <a:t>quotas de tempos de execução</a:t>
            </a:r>
            <a:r>
              <a:rPr lang="pt-BR" sz="2000" dirty="0"/>
              <a:t> (</a:t>
            </a:r>
            <a:r>
              <a:rPr lang="pt-BR" sz="2000" i="1" dirty="0"/>
              <a:t>quantum</a:t>
            </a:r>
            <a:r>
              <a:rPr lang="pt-BR" sz="2000" dirty="0"/>
              <a:t> ou </a:t>
            </a:r>
            <a:r>
              <a:rPr lang="pt-BR" sz="2000" i="1" dirty="0"/>
              <a:t>time </a:t>
            </a:r>
            <a:r>
              <a:rPr lang="pt-BR" sz="2000" i="1" dirty="0" err="1"/>
              <a:t>slice</a:t>
            </a:r>
            <a:r>
              <a:rPr lang="pt-BR" sz="2000" dirty="0"/>
              <a:t> – fatias de tempo) para cada um dos processos em um sistema com </a:t>
            </a:r>
            <a:r>
              <a:rPr lang="pt-BR" sz="2000" i="1" dirty="0"/>
              <a:t>multiprogramação.</a:t>
            </a:r>
          </a:p>
          <a:p>
            <a:pPr eaLnBrk="1" hangingPunct="1"/>
            <a:r>
              <a:rPr lang="pt-BR" sz="2000" dirty="0"/>
              <a:t>Esta quota de tempo é programada pelo Escalonador no Temporizador. </a:t>
            </a:r>
          </a:p>
          <a:p>
            <a:pPr eaLnBrk="1" hangingPunct="1"/>
            <a:r>
              <a:rPr lang="pt-BR" sz="2000" dirty="0"/>
              <a:t>Quando o tempo determinado encerra, o Temporizador gera um sinal de interrupção para a CPU.</a:t>
            </a:r>
          </a:p>
          <a:p>
            <a:pPr eaLnBrk="1" hangingPunct="1"/>
            <a:r>
              <a:rPr lang="pt-BR" sz="2000" dirty="0"/>
              <a:t>A cada interrupção do Temporizador, o Escalonador é executado. O Escalonador põe o processo em estado </a:t>
            </a:r>
            <a:r>
              <a:rPr lang="pt-BR" sz="2000" i="1" dirty="0"/>
              <a:t>Pronto </a:t>
            </a:r>
            <a:r>
              <a:rPr lang="pt-BR" sz="2000" dirty="0"/>
              <a:t>e escolhe um processo para colocar em execução, com base na Política de Escalonamento.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ADDB4-4074-4662-8CD3-90A2726C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A Interrupção do Temporizador passo a passo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515D14-47A8-464D-AFF8-EC534AAD4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1:</a:t>
            </a:r>
            <a:r>
              <a:rPr lang="pt-BR" sz="2000" dirty="0"/>
              <a:t> O Temporizador envia o sinal de interrupção;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2:</a:t>
            </a:r>
            <a:r>
              <a:rPr lang="pt-BR" sz="2000" dirty="0"/>
              <a:t> A CPU reconhece o sinal de interrupção e salva na pilha o valor contido no Contador de Programa (ponteiro para o processo atual);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3:</a:t>
            </a:r>
            <a:r>
              <a:rPr lang="pt-BR" sz="2000" dirty="0"/>
              <a:t> A CPU identifica que a interrupção é do Temporizador e carrega no Contador de Programa o endereço do Escalonador;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4:</a:t>
            </a:r>
            <a:r>
              <a:rPr lang="pt-BR" sz="2000" dirty="0"/>
              <a:t> O Escalonador salva na memória o Contexto do processo que estava executando;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5:</a:t>
            </a:r>
            <a:r>
              <a:rPr lang="pt-BR" sz="2000" dirty="0"/>
              <a:t> O Escalonador decide qual processo é o próximo a executar, recupera da memória o Contexto deste processo e escreve nos registradores da CPU;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6:</a:t>
            </a:r>
            <a:r>
              <a:rPr lang="pt-BR" sz="2000" dirty="0"/>
              <a:t> O Escalonador recupera da memória o valor do Contador de Programa do novo processo e salva na pilha;</a:t>
            </a:r>
          </a:p>
          <a:p>
            <a:pPr marL="1076325" indent="-1076325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Passo 7:</a:t>
            </a:r>
            <a:r>
              <a:rPr lang="pt-BR" sz="2000" dirty="0"/>
              <a:t> A CPU executa a instrução de </a:t>
            </a:r>
            <a:r>
              <a:rPr lang="pt-BR" sz="2000" i="1" dirty="0"/>
              <a:t>Retorno de Interrupção </a:t>
            </a:r>
            <a:r>
              <a:rPr lang="pt-BR" sz="2000" dirty="0"/>
              <a:t>que remove da pilha o valor armazenado no Passo 6 e o armazena no Contador de Programa, fazendo com que a CPU passe a executar o processo escolhido no Passo 5.</a:t>
            </a:r>
          </a:p>
        </p:txBody>
      </p:sp>
    </p:spTree>
    <p:extLst>
      <p:ext uri="{BB962C8B-B14F-4D97-AF65-F5344CB8AC3E}">
        <p14:creationId xmlns:p14="http://schemas.microsoft.com/office/powerpoint/2010/main" val="3858791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Interrupções Síncronas ou </a:t>
            </a:r>
            <a:r>
              <a:rPr lang="en-US" sz="3200" i="1"/>
              <a:t>Traps</a:t>
            </a:r>
            <a:endParaRPr lang="pt-BR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000" i="1" dirty="0" err="1"/>
              <a:t>Traps</a:t>
            </a:r>
            <a:r>
              <a:rPr lang="pt-BR" sz="2000" dirty="0"/>
              <a:t> são instruções de programas que fazem com que o processador aja de forma similar ao da ocorrência de uma interrupção causada por um periférico, passando a executar rotinas em endereços pré-determinados.</a:t>
            </a:r>
          </a:p>
          <a:p>
            <a:pPr eaLnBrk="1" hangingPunct="1">
              <a:lnSpc>
                <a:spcPct val="90000"/>
              </a:lnSpc>
            </a:pPr>
            <a:endParaRPr lang="pt-BR" sz="2000" dirty="0"/>
          </a:p>
          <a:p>
            <a:pPr eaLnBrk="1" hangingPunct="1">
              <a:lnSpc>
                <a:spcPct val="90000"/>
              </a:lnSpc>
            </a:pPr>
            <a:r>
              <a:rPr lang="pt-BR" sz="2200" dirty="0"/>
              <a:t>São usadas para que programas do usuários acionem rotinas do Sistema Operacional. Por exemplo, para requisitar um serviço de entrada ou saída de algum periférico.</a:t>
            </a:r>
            <a:endParaRPr lang="pt-BR" sz="1600" dirty="0"/>
          </a:p>
          <a:p>
            <a:pPr lvl="1" eaLnBrk="1" hangingPunct="1">
              <a:lnSpc>
                <a:spcPct val="90000"/>
              </a:lnSpc>
              <a:tabLst>
                <a:tab pos="2335213" algn="l"/>
              </a:tabLst>
            </a:pPr>
            <a:r>
              <a:rPr lang="pt-BR" sz="1800" dirty="0">
                <a:solidFill>
                  <a:schemeClr val="accent2"/>
                </a:solidFill>
              </a:rPr>
              <a:t>Um programa de usuário não pode chamar diretamente uma rotina do sistema operacional, já que o SO tem o seu próprio espaço de endereçamento.</a:t>
            </a:r>
          </a:p>
          <a:p>
            <a:pPr lvl="1" eaLnBrk="1" hangingPunct="1">
              <a:lnSpc>
                <a:spcPct val="90000"/>
              </a:lnSpc>
              <a:tabLst>
                <a:tab pos="2335213" algn="l"/>
              </a:tabLst>
            </a:pPr>
            <a:r>
              <a:rPr lang="pt-BR" sz="1800" dirty="0">
                <a:solidFill>
                  <a:schemeClr val="accent2"/>
                </a:solidFill>
              </a:rPr>
              <a:t>Através do mecanismo de interrupção de software, um processo qualquer pode ativar uma rotina do sistema operacional.</a:t>
            </a:r>
          </a:p>
          <a:p>
            <a:pPr eaLnBrk="1" hangingPunct="1">
              <a:lnSpc>
                <a:spcPct val="90000"/>
              </a:lnSpc>
            </a:pPr>
            <a:endParaRPr lang="pt-BR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err="1"/>
              <a:t>Exceções</a:t>
            </a:r>
            <a:endParaRPr lang="pt-BR" sz="32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/>
              <a:t>Exceções são geradas pela própria CPU como consequência de algum problema com a execução de uma instrução;</a:t>
            </a:r>
            <a:endParaRPr lang="pt-BR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dirty="0"/>
              <a:t>Dessa forma, diferentemente das interrupções, as exceções são não desejadas;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/>
              <a:t>Alguns tipos de </a:t>
            </a:r>
            <a:r>
              <a:rPr lang="pt-BR" sz="2400" dirty="0" err="1"/>
              <a:t>execeção</a:t>
            </a:r>
            <a:r>
              <a:rPr lang="pt-BR" sz="2400" dirty="0"/>
              <a:t>: </a:t>
            </a:r>
            <a:r>
              <a:rPr lang="pt-BR" sz="2400" i="1" dirty="0"/>
              <a:t>overflow</a:t>
            </a:r>
            <a:r>
              <a:rPr lang="pt-BR" sz="2400" dirty="0"/>
              <a:t>, </a:t>
            </a:r>
            <a:r>
              <a:rPr lang="pt-BR" sz="2400" i="1" dirty="0" err="1"/>
              <a:t>underflow</a:t>
            </a:r>
            <a:r>
              <a:rPr lang="pt-BR" sz="2400" dirty="0"/>
              <a:t>, divisão por zero, instrução inválida (código da operação inválido), violação de acesso (tentativa de acesso a regiões de memória não permitidas)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000" dirty="0">
                <a:solidFill>
                  <a:srgbClr val="FF9900"/>
                </a:solidFill>
              </a:rPr>
              <a:t>Essas são situações em que o programa não teria como prosseguir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/>
              <a:t>A CPU passa a executar a rotina do S.O. adequada para o tratamento desta exceção.</a:t>
            </a:r>
          </a:p>
          <a:p>
            <a:pPr lvl="1" eaLnBrk="1" hangingPunct="1">
              <a:lnSpc>
                <a:spcPct val="9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851850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119336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z="2800" dirty="0" err="1">
                <a:latin typeface="Arial" charset="0"/>
              </a:rPr>
              <a:t>Chamadas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ao</a:t>
            </a:r>
            <a:r>
              <a:rPr lang="en-US" sz="2800" dirty="0">
                <a:latin typeface="Arial" charset="0"/>
              </a:rPr>
              <a:t> Sistema (interface API Win32)</a:t>
            </a: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259704"/>
              </p:ext>
            </p:extLst>
          </p:nvPr>
        </p:nvGraphicFramePr>
        <p:xfrm>
          <a:off x="2279576" y="888484"/>
          <a:ext cx="7632848" cy="5671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Image" r:id="rId4" imgW="11987302" imgH="8901587" progId="">
                  <p:embed/>
                </p:oleObj>
              </mc:Choice>
              <mc:Fallback>
                <p:oleObj name="Image" r:id="rId4" imgW="11987302" imgH="890158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576" y="888484"/>
                        <a:ext cx="7632848" cy="5671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Interrupções</a:t>
            </a:r>
            <a:endParaRPr lang="pt-B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458914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Assíncronas (hardware)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por </a:t>
            </a:r>
            <a:r>
              <a:rPr lang="pt-BR" sz="1800">
                <a:solidFill>
                  <a:srgbClr val="FF0000"/>
                </a:solidFill>
              </a:rPr>
              <a:t>algum dispositivo externo à CPU</a:t>
            </a:r>
          </a:p>
          <a:p>
            <a:pPr eaLnBrk="1" hangingPunct="1">
              <a:lnSpc>
                <a:spcPct val="80000"/>
              </a:lnSpc>
            </a:pPr>
            <a:r>
              <a:rPr lang="pt-BR" sz="1800">
                <a:solidFill>
                  <a:srgbClr val="FF0000"/>
                </a:solidFill>
              </a:rPr>
              <a:t>ocorrem independentemente das instruções que a CPU está executando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não há qualquer comunicação entre o programa interrompido e o tratador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Exemplos: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interrupção de relógio, quando um processo esgotou a sua fatia de tempo (</a:t>
            </a:r>
            <a:r>
              <a:rPr lang="en-US" sz="1600" i="1">
                <a:solidFill>
                  <a:srgbClr val="CC0000"/>
                </a:solidFill>
              </a:rPr>
              <a:t>time slice</a:t>
            </a:r>
            <a:r>
              <a:rPr lang="en-US" sz="1600"/>
              <a:t>) no uso compartilhado do processador</a:t>
            </a:r>
            <a:endParaRPr lang="en-US" sz="1600" i="1"/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teclado, para uma operação de E/S (neste caso, de Entrada)</a:t>
            </a:r>
            <a:endParaRPr lang="pt-BR" sz="16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458914"/>
            <a:ext cx="3810000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/>
              <a:t>Síncronas (</a:t>
            </a:r>
            <a:r>
              <a:rPr lang="en-US" sz="1800" b="1" i="1"/>
              <a:t>traps</a:t>
            </a:r>
            <a:r>
              <a:rPr lang="en-US" sz="1800" b="1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Geradas pelo</a:t>
            </a:r>
            <a:r>
              <a:rPr lang="pt-BR" sz="1800">
                <a:solidFill>
                  <a:srgbClr val="FF0000"/>
                </a:solidFill>
              </a:rPr>
              <a:t> programa em execução,</a:t>
            </a:r>
            <a:r>
              <a:rPr lang="pt-BR" sz="1800"/>
              <a:t> em consequência da instrução sendo executada</a:t>
            </a:r>
            <a:endParaRPr lang="pt-BR" sz="18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t-BR" sz="1800"/>
              <a:t>Algumas são geradas pelo hardware </a:t>
            </a:r>
            <a:r>
              <a:rPr lang="pt-BR" sz="1800">
                <a:solidFill>
                  <a:srgbClr val="FF9900"/>
                </a:solidFill>
              </a:rPr>
              <a:t>em situações em que o programa não teria como prosseguir</a:t>
            </a:r>
            <a:endParaRPr lang="pt-BR" sz="1800"/>
          </a:p>
          <a:p>
            <a:pPr eaLnBrk="1" hangingPunct="1">
              <a:lnSpc>
                <a:spcPct val="80000"/>
              </a:lnSpc>
            </a:pPr>
            <a:r>
              <a:rPr lang="pt-BR" sz="1800"/>
              <a:t>Como as interrupções síncronas ocorrem em função da instrução que está sendo executada, nesse caso o programa passa algum parâmetro para o tratador</a:t>
            </a:r>
          </a:p>
          <a:p>
            <a:pPr eaLnBrk="1" hangingPunct="1">
              <a:lnSpc>
                <a:spcPct val="80000"/>
              </a:lnSpc>
            </a:pPr>
            <a:r>
              <a:rPr lang="pt-BR" sz="1800"/>
              <a:t>Exs.: READ, </a:t>
            </a:r>
            <a:r>
              <a:rPr lang="pt-BR" sz="1800" i="1"/>
              <a:t>overflow</a:t>
            </a:r>
            <a:r>
              <a:rPr lang="pt-BR" sz="1800"/>
              <a:t> em operações aritméticas ou acesso a regiões de memória não permitidas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Conceitos</a:t>
            </a: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Processo</a:t>
            </a:r>
            <a:r>
              <a:rPr lang="en-US" sz="2000"/>
              <a:t>: um programa em execução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Página</a:t>
            </a:r>
            <a:r>
              <a:rPr lang="en-US" sz="2000"/>
              <a:t>: parte de um programa capaz de caber na memória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Memória virtual</a:t>
            </a:r>
            <a:r>
              <a:rPr lang="en-US" sz="2000"/>
              <a:t>: espaço de armazenamento de páginas em disco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Espaço de endereçamento e proteção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9900"/>
                </a:solidFill>
              </a:rPr>
              <a:t>Escalonamento</a:t>
            </a:r>
            <a:r>
              <a:rPr lang="en-US" sz="2000"/>
              <a:t>: </a:t>
            </a:r>
            <a:r>
              <a:rPr lang="pt-BR" sz="2000"/>
              <a:t>quando um ou mais processos estão prontos para serem executados, o sistema operacional deve decidir qual deles vai ser executado</a:t>
            </a:r>
            <a:endParaRPr lang="en-US" sz="2000"/>
          </a:p>
          <a:p>
            <a:pPr eaLnBrk="1" hangingPunct="1">
              <a:lnSpc>
                <a:spcPct val="80000"/>
              </a:lnSpc>
            </a:pPr>
            <a:endParaRPr lang="pt-BR" sz="200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rgbClr val="FF9900"/>
                </a:solidFill>
              </a:rPr>
              <a:t>Interrupção</a:t>
            </a:r>
            <a:endParaRPr lang="en-US" sz="2000" dirty="0">
              <a:solidFill>
                <a:srgbClr val="FF99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Por hardware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/>
              <a:t>Algum</a:t>
            </a:r>
            <a:r>
              <a:rPr lang="en-US" sz="1600" dirty="0"/>
              <a:t> </a:t>
            </a:r>
            <a:r>
              <a:rPr lang="en-US" sz="1600" dirty="0" err="1"/>
              <a:t>dispositivo</a:t>
            </a:r>
            <a:r>
              <a:rPr lang="en-US" sz="1600" dirty="0"/>
              <a:t> </a:t>
            </a:r>
            <a:r>
              <a:rPr lang="en-US" sz="1600" dirty="0" err="1"/>
              <a:t>externo</a:t>
            </a:r>
            <a:r>
              <a:rPr lang="en-US" sz="1600" dirty="0"/>
              <a:t> à CPU (ex. </a:t>
            </a:r>
            <a:r>
              <a:rPr lang="en-US" sz="1600" dirty="0" err="1"/>
              <a:t>teclado</a:t>
            </a:r>
            <a:r>
              <a:rPr lang="en-US" sz="1600" dirty="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/>
              <a:t>Temporizador</a:t>
            </a:r>
            <a:r>
              <a:rPr lang="en-US" sz="1600" dirty="0"/>
              <a:t> (para suspender um </a:t>
            </a:r>
            <a:r>
              <a:rPr lang="en-US" sz="1600" dirty="0" err="1"/>
              <a:t>processo</a:t>
            </a:r>
            <a:r>
              <a:rPr lang="en-US" sz="16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Por software (trap)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/>
              <a:t>Execução</a:t>
            </a:r>
            <a:r>
              <a:rPr lang="en-US" sz="1600" dirty="0"/>
              <a:t> de </a:t>
            </a:r>
            <a:r>
              <a:rPr lang="en-US" sz="1600" dirty="0" err="1"/>
              <a:t>instrução</a:t>
            </a:r>
            <a:r>
              <a:rPr lang="en-US" sz="1600" dirty="0"/>
              <a:t> de </a:t>
            </a:r>
            <a:r>
              <a:rPr lang="en-US" sz="1600" dirty="0" err="1"/>
              <a:t>programa</a:t>
            </a:r>
            <a:endParaRPr lang="en-US" sz="1600" dirty="0"/>
          </a:p>
          <a:p>
            <a:pPr lvl="2" eaLnBrk="1" hangingPunct="1">
              <a:lnSpc>
                <a:spcPct val="80000"/>
              </a:lnSpc>
            </a:pPr>
            <a:r>
              <a:rPr lang="pt-BR" sz="1600" dirty="0"/>
              <a:t>situações em que o programa não teria como prosseguir</a:t>
            </a:r>
            <a:r>
              <a:rPr lang="en-US" sz="1600" dirty="0"/>
              <a:t> (ex. </a:t>
            </a:r>
            <a:r>
              <a:rPr lang="en-US" sz="1600" i="1" dirty="0"/>
              <a:t>overflow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operações</a:t>
            </a:r>
            <a:r>
              <a:rPr lang="en-US" sz="1600" dirty="0"/>
              <a:t> </a:t>
            </a:r>
            <a:r>
              <a:rPr lang="en-US" sz="1600" dirty="0" err="1"/>
              <a:t>aritméticas</a:t>
            </a:r>
            <a:r>
              <a:rPr lang="en-US" sz="16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rgbClr val="FF9900"/>
                </a:solidFill>
              </a:rPr>
              <a:t>Chamadas</a:t>
            </a:r>
            <a:r>
              <a:rPr lang="en-US" sz="2000" dirty="0">
                <a:solidFill>
                  <a:srgbClr val="FF9900"/>
                </a:solidFill>
              </a:rPr>
              <a:t> </a:t>
            </a:r>
            <a:r>
              <a:rPr lang="en-US" sz="2000" dirty="0" err="1">
                <a:solidFill>
                  <a:srgbClr val="FF9900"/>
                </a:solidFill>
              </a:rPr>
              <a:t>ao</a:t>
            </a:r>
            <a:r>
              <a:rPr lang="en-US" sz="2000" dirty="0">
                <a:solidFill>
                  <a:srgbClr val="FF9900"/>
                </a:solidFill>
              </a:rPr>
              <a:t> </a:t>
            </a:r>
            <a:r>
              <a:rPr lang="en-US" sz="2000" dirty="0" err="1">
                <a:solidFill>
                  <a:srgbClr val="FF9900"/>
                </a:solidFill>
              </a:rPr>
              <a:t>sistema</a:t>
            </a:r>
            <a:r>
              <a:rPr lang="en-US" sz="2000" dirty="0"/>
              <a:t> </a:t>
            </a:r>
            <a:r>
              <a:rPr lang="en-US" sz="2000" dirty="0" err="1"/>
              <a:t>formam</a:t>
            </a:r>
            <a:r>
              <a:rPr lang="en-US" sz="2000" dirty="0"/>
              <a:t> a interface entre o SO e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programas</a:t>
            </a:r>
            <a:r>
              <a:rPr lang="en-US" sz="2000" dirty="0"/>
              <a:t> de </a:t>
            </a:r>
            <a:r>
              <a:rPr lang="en-US" sz="2000" dirty="0" err="1"/>
              <a:t>usuário</a:t>
            </a:r>
            <a:endParaRPr lang="pt-B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Características de Escalonamento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8" y="1412777"/>
            <a:ext cx="938172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PT" sz="2400" dirty="0"/>
              <a:t>Justiça (fairness)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Todos os processos têm chances iguais de uso dos processador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Eficiência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Taxa de ocupação do processador ao longo do tempo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Tempo de Resposta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Tempo entre a ocorrência de um evento e o término da ação correspondente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Turnaround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“Tempo de resposta” para usuários em batch</a:t>
            </a:r>
          </a:p>
          <a:p>
            <a:pPr>
              <a:lnSpc>
                <a:spcPct val="90000"/>
              </a:lnSpc>
            </a:pPr>
            <a:r>
              <a:rPr lang="pt-PT" sz="2400" dirty="0"/>
              <a:t>Throughput</a:t>
            </a:r>
          </a:p>
          <a:p>
            <a:pPr lvl="1">
              <a:lnSpc>
                <a:spcPct val="90000"/>
              </a:lnSpc>
            </a:pPr>
            <a:r>
              <a:rPr lang="pt-PT" sz="2200" dirty="0"/>
              <a:t>Núm de “jobs” (processos) executados por unidade de tempo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/>
              <a:t>Escalonamento de Processos</a:t>
            </a:r>
            <a:r>
              <a:rPr lang="pt-PT" sz="4400"/>
              <a:t> </a:t>
            </a:r>
            <a:br>
              <a:rPr lang="pt-PT" sz="4400"/>
            </a:br>
            <a:r>
              <a:rPr lang="pt-PT" sz="4400"/>
              <a:t>Abstração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/>
              <a:t>Uma máquina para cada processo</a:t>
            </a:r>
          </a:p>
          <a:p>
            <a:r>
              <a:rPr lang="pt-PT" sz="2400"/>
              <a:t>Paralelismo real</a:t>
            </a:r>
          </a:p>
        </p:txBody>
      </p:sp>
      <p:sp>
        <p:nvSpPr>
          <p:cNvPr id="7172" name="Rectangle 1090"/>
          <p:cNvSpPr>
            <a:spLocks noChangeArrowheads="1"/>
          </p:cNvSpPr>
          <p:nvPr/>
        </p:nvSpPr>
        <p:spPr bwMode="auto">
          <a:xfrm>
            <a:off x="6224589" y="2774951"/>
            <a:ext cx="3870325" cy="455613"/>
          </a:xfrm>
          <a:prstGeom prst="rect">
            <a:avLst/>
          </a:prstGeom>
          <a:solidFill>
            <a:srgbClr val="CC33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3" name="Rectangle 1092"/>
          <p:cNvSpPr>
            <a:spLocks noChangeArrowheads="1"/>
          </p:cNvSpPr>
          <p:nvPr/>
        </p:nvSpPr>
        <p:spPr bwMode="auto">
          <a:xfrm>
            <a:off x="7694613" y="2846388"/>
            <a:ext cx="1001712" cy="29686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4" name="Rectangle 1093"/>
          <p:cNvSpPr>
            <a:spLocks noChangeArrowheads="1"/>
          </p:cNvSpPr>
          <p:nvPr/>
        </p:nvSpPr>
        <p:spPr bwMode="auto">
          <a:xfrm>
            <a:off x="7942263" y="2846389"/>
            <a:ext cx="48385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 dirty="0">
                <a:solidFill>
                  <a:srgbClr val="000000"/>
                </a:solidFill>
                <a:latin typeface="Arial" pitchFamily="34" charset="0"/>
              </a:rPr>
              <a:t>T11</a:t>
            </a:r>
          </a:p>
        </p:txBody>
      </p:sp>
      <p:grpSp>
        <p:nvGrpSpPr>
          <p:cNvPr id="2" name="Group 1094"/>
          <p:cNvGrpSpPr>
            <a:grpSpLocks/>
          </p:cNvGrpSpPr>
          <p:nvPr/>
        </p:nvGrpSpPr>
        <p:grpSpPr bwMode="auto">
          <a:xfrm>
            <a:off x="6208713" y="3490914"/>
            <a:ext cx="3852862" cy="776287"/>
            <a:chOff x="4243" y="1178"/>
            <a:chExt cx="194" cy="489"/>
          </a:xfrm>
        </p:grpSpPr>
        <p:sp>
          <p:nvSpPr>
            <p:cNvPr id="7199" name="Rectangle 1095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200" name="Rectangle 1096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sp>
        <p:nvSpPr>
          <p:cNvPr id="7176" name="Rectangle 1098"/>
          <p:cNvSpPr>
            <a:spLocks noChangeArrowheads="1"/>
          </p:cNvSpPr>
          <p:nvPr/>
        </p:nvSpPr>
        <p:spPr bwMode="auto">
          <a:xfrm>
            <a:off x="6191250" y="4621214"/>
            <a:ext cx="3841750" cy="541337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7" name="Rectangle 1100"/>
          <p:cNvSpPr>
            <a:spLocks noChangeArrowheads="1"/>
          </p:cNvSpPr>
          <p:nvPr/>
        </p:nvSpPr>
        <p:spPr bwMode="auto">
          <a:xfrm>
            <a:off x="7894638" y="4718051"/>
            <a:ext cx="595312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8" name="Rectangle 1101"/>
          <p:cNvSpPr>
            <a:spLocks noChangeArrowheads="1"/>
          </p:cNvSpPr>
          <p:nvPr/>
        </p:nvSpPr>
        <p:spPr bwMode="auto">
          <a:xfrm>
            <a:off x="7989889" y="4743451"/>
            <a:ext cx="394339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>
                <a:solidFill>
                  <a:srgbClr val="000000"/>
                </a:solidFill>
                <a:latin typeface="Arial" pitchFamily="34" charset="0"/>
              </a:rPr>
              <a:t>T0</a:t>
            </a:r>
          </a:p>
        </p:txBody>
      </p:sp>
      <p:grpSp>
        <p:nvGrpSpPr>
          <p:cNvPr id="3" name="Group 1134"/>
          <p:cNvGrpSpPr>
            <a:grpSpLocks/>
          </p:cNvGrpSpPr>
          <p:nvPr/>
        </p:nvGrpSpPr>
        <p:grpSpPr bwMode="auto">
          <a:xfrm>
            <a:off x="6113464" y="3130551"/>
            <a:ext cx="4433887" cy="168275"/>
            <a:chOff x="3409" y="1604"/>
            <a:chExt cx="2793" cy="106"/>
          </a:xfrm>
        </p:grpSpPr>
        <p:sp>
          <p:nvSpPr>
            <p:cNvPr id="7197" name="Line 1135"/>
            <p:cNvSpPr>
              <a:spLocks noChangeShapeType="1"/>
            </p:cNvSpPr>
            <p:nvPr/>
          </p:nvSpPr>
          <p:spPr bwMode="auto">
            <a:xfrm flipV="1">
              <a:off x="3409" y="1658"/>
              <a:ext cx="273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Freeform 1136"/>
            <p:cNvSpPr>
              <a:spLocks/>
            </p:cNvSpPr>
            <p:nvPr/>
          </p:nvSpPr>
          <p:spPr bwMode="auto">
            <a:xfrm>
              <a:off x="6081" y="1604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137"/>
          <p:cNvGrpSpPr>
            <a:grpSpLocks/>
          </p:cNvGrpSpPr>
          <p:nvPr/>
        </p:nvGrpSpPr>
        <p:grpSpPr bwMode="auto">
          <a:xfrm>
            <a:off x="6113464" y="4200526"/>
            <a:ext cx="4429125" cy="168275"/>
            <a:chOff x="3409" y="2438"/>
            <a:chExt cx="2790" cy="106"/>
          </a:xfrm>
        </p:grpSpPr>
        <p:sp>
          <p:nvSpPr>
            <p:cNvPr id="7195" name="Line 1138"/>
            <p:cNvSpPr>
              <a:spLocks noChangeShapeType="1"/>
            </p:cNvSpPr>
            <p:nvPr/>
          </p:nvSpPr>
          <p:spPr bwMode="auto">
            <a:xfrm>
              <a:off x="3409" y="2489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1139"/>
            <p:cNvSpPr>
              <a:spLocks/>
            </p:cNvSpPr>
            <p:nvPr/>
          </p:nvSpPr>
          <p:spPr bwMode="auto">
            <a:xfrm>
              <a:off x="6078" y="2438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1140"/>
          <p:cNvGrpSpPr>
            <a:grpSpLocks/>
          </p:cNvGrpSpPr>
          <p:nvPr/>
        </p:nvGrpSpPr>
        <p:grpSpPr bwMode="auto">
          <a:xfrm>
            <a:off x="6113464" y="5087939"/>
            <a:ext cx="4429125" cy="168275"/>
            <a:chOff x="3409" y="3269"/>
            <a:chExt cx="2790" cy="106"/>
          </a:xfrm>
        </p:grpSpPr>
        <p:sp>
          <p:nvSpPr>
            <p:cNvPr id="7193" name="Line 1141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1142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82" name="Line 1143"/>
          <p:cNvSpPr>
            <a:spLocks noChangeShapeType="1"/>
          </p:cNvSpPr>
          <p:nvPr/>
        </p:nvSpPr>
        <p:spPr bwMode="auto">
          <a:xfrm flipH="1">
            <a:off x="6178551" y="2349501"/>
            <a:ext cx="3175" cy="3738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1144"/>
          <p:cNvSpPr>
            <a:spLocks noChangeArrowheads="1"/>
          </p:cNvSpPr>
          <p:nvPr/>
        </p:nvSpPr>
        <p:spPr bwMode="auto">
          <a:xfrm>
            <a:off x="5643564" y="2881313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sp>
        <p:nvSpPr>
          <p:cNvPr id="7184" name="Rectangle 1145"/>
          <p:cNvSpPr>
            <a:spLocks noChangeArrowheads="1"/>
          </p:cNvSpPr>
          <p:nvPr/>
        </p:nvSpPr>
        <p:spPr bwMode="auto">
          <a:xfrm>
            <a:off x="5643564" y="3946525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7185" name="Rectangle 1146"/>
          <p:cNvSpPr>
            <a:spLocks noChangeArrowheads="1"/>
          </p:cNvSpPr>
          <p:nvPr/>
        </p:nvSpPr>
        <p:spPr bwMode="auto">
          <a:xfrm>
            <a:off x="5643564" y="4832350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  <p:sp>
        <p:nvSpPr>
          <p:cNvPr id="7186" name="Rectangle 1205"/>
          <p:cNvSpPr>
            <a:spLocks noChangeArrowheads="1"/>
          </p:cNvSpPr>
          <p:nvPr/>
        </p:nvSpPr>
        <p:spPr bwMode="auto">
          <a:xfrm>
            <a:off x="6202363" y="5422900"/>
            <a:ext cx="3841750" cy="552450"/>
          </a:xfrm>
          <a:prstGeom prst="rect">
            <a:avLst/>
          </a:prstGeom>
          <a:solidFill>
            <a:srgbClr val="00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7" name="Rectangle 1206"/>
          <p:cNvSpPr>
            <a:spLocks noChangeArrowheads="1"/>
          </p:cNvSpPr>
          <p:nvPr/>
        </p:nvSpPr>
        <p:spPr bwMode="auto">
          <a:xfrm>
            <a:off x="7905751" y="5556251"/>
            <a:ext cx="595313" cy="295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88" name="Rectangle 1207"/>
          <p:cNvSpPr>
            <a:spLocks noChangeArrowheads="1"/>
          </p:cNvSpPr>
          <p:nvPr/>
        </p:nvSpPr>
        <p:spPr bwMode="auto">
          <a:xfrm>
            <a:off x="8001001" y="5581651"/>
            <a:ext cx="493725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sz="1400" b="1">
                <a:solidFill>
                  <a:srgbClr val="000000"/>
                </a:solidFill>
                <a:latin typeface="Arial" pitchFamily="34" charset="0"/>
              </a:rPr>
              <a:t>T</a:t>
            </a:r>
            <a:r>
              <a:rPr lang="pt-PT" sz="1400" b="1">
                <a:solidFill>
                  <a:srgbClr val="000000"/>
                </a:solidFill>
                <a:latin typeface="Arial" pitchFamily="34" charset="0"/>
              </a:rPr>
              <a:t>22</a:t>
            </a:r>
            <a:endParaRPr lang="pt-BR" sz="1400" b="1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6" name="Group 1208"/>
          <p:cNvGrpSpPr>
            <a:grpSpLocks/>
          </p:cNvGrpSpPr>
          <p:nvPr/>
        </p:nvGrpSpPr>
        <p:grpSpPr bwMode="auto">
          <a:xfrm>
            <a:off x="6124576" y="5900739"/>
            <a:ext cx="4429125" cy="168275"/>
            <a:chOff x="3409" y="3269"/>
            <a:chExt cx="2790" cy="106"/>
          </a:xfrm>
        </p:grpSpPr>
        <p:sp>
          <p:nvSpPr>
            <p:cNvPr id="7191" name="Line 1209"/>
            <p:cNvSpPr>
              <a:spLocks noChangeShapeType="1"/>
            </p:cNvSpPr>
            <p:nvPr/>
          </p:nvSpPr>
          <p:spPr bwMode="auto">
            <a:xfrm>
              <a:off x="3409" y="3320"/>
              <a:ext cx="272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Freeform 1210"/>
            <p:cNvSpPr>
              <a:spLocks/>
            </p:cNvSpPr>
            <p:nvPr/>
          </p:nvSpPr>
          <p:spPr bwMode="auto">
            <a:xfrm>
              <a:off x="6078" y="3269"/>
              <a:ext cx="121" cy="106"/>
            </a:xfrm>
            <a:custGeom>
              <a:avLst/>
              <a:gdLst>
                <a:gd name="T0" fmla="*/ 120 w 121"/>
                <a:gd name="T1" fmla="*/ 53 h 106"/>
                <a:gd name="T2" fmla="*/ 0 w 121"/>
                <a:gd name="T3" fmla="*/ 0 h 106"/>
                <a:gd name="T4" fmla="*/ 0 w 121"/>
                <a:gd name="T5" fmla="*/ 105 h 106"/>
                <a:gd name="T6" fmla="*/ 120 w 121"/>
                <a:gd name="T7" fmla="*/ 53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106"/>
                <a:gd name="T14" fmla="*/ 121 w 121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106">
                  <a:moveTo>
                    <a:pt x="120" y="53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20" y="53"/>
                  </a:lnTo>
                </a:path>
              </a:pathLst>
            </a:custGeom>
            <a:solidFill>
              <a:srgbClr val="000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90" name="Rectangle 1211"/>
          <p:cNvSpPr>
            <a:spLocks noChangeArrowheads="1"/>
          </p:cNvSpPr>
          <p:nvPr/>
        </p:nvSpPr>
        <p:spPr bwMode="auto">
          <a:xfrm>
            <a:off x="5654676" y="5645151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500"/>
              <a:t>Escalonamento de Processos</a:t>
            </a:r>
            <a:br>
              <a:rPr lang="pt-PT" sz="2500"/>
            </a:br>
            <a:r>
              <a:rPr lang="pt-PT" sz="4400"/>
              <a:t>Realidade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/>
              <a:t>Compartilhamento do tempo</a:t>
            </a:r>
          </a:p>
          <a:p>
            <a:r>
              <a:rPr lang="pt-PT" sz="2400"/>
              <a:t>Pseudoparalelismo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5822950" y="3867151"/>
            <a:ext cx="1201738" cy="455613"/>
            <a:chOff x="3479" y="1380"/>
            <a:chExt cx="757" cy="287"/>
          </a:xfrm>
        </p:grpSpPr>
        <p:sp>
          <p:nvSpPr>
            <p:cNvPr id="8223" name="Rectangle 1029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3723" y="1425"/>
              <a:ext cx="305" cy="194"/>
              <a:chOff x="3723" y="1425"/>
              <a:chExt cx="305" cy="194"/>
            </a:xfrm>
          </p:grpSpPr>
          <p:sp>
            <p:nvSpPr>
              <p:cNvPr id="8225" name="Rectangle 1031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6" name="Rectangle 1032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1033"/>
          <p:cNvGrpSpPr>
            <a:grpSpLocks/>
          </p:cNvGrpSpPr>
          <p:nvPr/>
        </p:nvGrpSpPr>
        <p:grpSpPr bwMode="auto">
          <a:xfrm>
            <a:off x="7035801" y="3546475"/>
            <a:ext cx="307975" cy="776288"/>
            <a:chOff x="4243" y="1178"/>
            <a:chExt cx="194" cy="489"/>
          </a:xfrm>
        </p:grpSpPr>
        <p:sp>
          <p:nvSpPr>
            <p:cNvPr id="8221" name="Rectangle 1034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22" name="Rectangle 1035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036"/>
          <p:cNvGrpSpPr>
            <a:grpSpLocks/>
          </p:cNvGrpSpPr>
          <p:nvPr/>
        </p:nvGrpSpPr>
        <p:grpSpPr bwMode="auto">
          <a:xfrm>
            <a:off x="7356476" y="3757613"/>
            <a:ext cx="1598613" cy="565150"/>
            <a:chOff x="4445" y="1311"/>
            <a:chExt cx="1007" cy="356"/>
          </a:xfrm>
        </p:grpSpPr>
        <p:sp>
          <p:nvSpPr>
            <p:cNvPr id="8217" name="Rectangle 1037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535" y="1395"/>
              <a:ext cx="248" cy="210"/>
              <a:chOff x="4535" y="1395"/>
              <a:chExt cx="248" cy="210"/>
            </a:xfrm>
          </p:grpSpPr>
          <p:sp>
            <p:nvSpPr>
              <p:cNvPr id="8219" name="Rectangle 1039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8220" name="Rectangle 1040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051"/>
          <p:cNvGrpSpPr>
            <a:grpSpLocks/>
          </p:cNvGrpSpPr>
          <p:nvPr/>
        </p:nvGrpSpPr>
        <p:grpSpPr bwMode="auto">
          <a:xfrm>
            <a:off x="7958138" y="3629025"/>
            <a:ext cx="614362" cy="706438"/>
            <a:chOff x="4824" y="1230"/>
            <a:chExt cx="387" cy="445"/>
          </a:xfrm>
        </p:grpSpPr>
        <p:sp>
          <p:nvSpPr>
            <p:cNvPr id="8215" name="Rectangle 1052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6" name="Rectangle 1053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59422" name="Rectangle 1054"/>
          <p:cNvSpPr>
            <a:spLocks noChangeArrowheads="1"/>
          </p:cNvSpPr>
          <p:nvPr/>
        </p:nvSpPr>
        <p:spPr bwMode="auto">
          <a:xfrm>
            <a:off x="8585200" y="3757613"/>
            <a:ext cx="922338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1055"/>
          <p:cNvGrpSpPr>
            <a:grpSpLocks/>
          </p:cNvGrpSpPr>
          <p:nvPr/>
        </p:nvGrpSpPr>
        <p:grpSpPr bwMode="auto">
          <a:xfrm>
            <a:off x="8880487" y="3916364"/>
            <a:ext cx="393701" cy="333375"/>
            <a:chOff x="5405" y="1411"/>
            <a:chExt cx="248" cy="210"/>
          </a:xfrm>
        </p:grpSpPr>
        <p:sp>
          <p:nvSpPr>
            <p:cNvPr id="8213" name="Rectangle 1056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214" name="Rectangle 1057"/>
            <p:cNvSpPr>
              <a:spLocks noChangeArrowheads="1"/>
            </p:cNvSpPr>
            <p:nvPr/>
          </p:nvSpPr>
          <p:spPr bwMode="auto">
            <a:xfrm>
              <a:off x="5405" y="1427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8202" name="Rectangle 1059"/>
          <p:cNvSpPr>
            <a:spLocks noChangeArrowheads="1"/>
          </p:cNvSpPr>
          <p:nvPr/>
        </p:nvSpPr>
        <p:spPr bwMode="auto">
          <a:xfrm>
            <a:off x="5773738" y="4310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8203" name="Rectangle 1060"/>
          <p:cNvSpPr>
            <a:spLocks noChangeArrowheads="1"/>
          </p:cNvSpPr>
          <p:nvPr/>
        </p:nvSpPr>
        <p:spPr bwMode="auto">
          <a:xfrm>
            <a:off x="9388475" y="43100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8204" name="Rectangle 1061"/>
          <p:cNvSpPr>
            <a:spLocks noChangeArrowheads="1"/>
          </p:cNvSpPr>
          <p:nvPr/>
        </p:nvSpPr>
        <p:spPr bwMode="auto">
          <a:xfrm>
            <a:off x="84867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8205" name="Rectangle 1066"/>
          <p:cNvSpPr>
            <a:spLocks noChangeArrowheads="1"/>
          </p:cNvSpPr>
          <p:nvPr/>
        </p:nvSpPr>
        <p:spPr bwMode="auto">
          <a:xfrm>
            <a:off x="72501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8206" name="Rectangle 1067"/>
          <p:cNvSpPr>
            <a:spLocks noChangeArrowheads="1"/>
          </p:cNvSpPr>
          <p:nvPr/>
        </p:nvSpPr>
        <p:spPr bwMode="auto">
          <a:xfrm>
            <a:off x="6899275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8207" name="Rectangle 1068"/>
          <p:cNvSpPr>
            <a:spLocks noChangeArrowheads="1"/>
          </p:cNvSpPr>
          <p:nvPr/>
        </p:nvSpPr>
        <p:spPr bwMode="auto">
          <a:xfrm>
            <a:off x="10006013" y="43291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8208" name="Rectangle 1071"/>
          <p:cNvSpPr>
            <a:spLocks noChangeArrowheads="1"/>
          </p:cNvSpPr>
          <p:nvPr/>
        </p:nvSpPr>
        <p:spPr bwMode="auto">
          <a:xfrm>
            <a:off x="7872413" y="43100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8209" name="Line 1074"/>
          <p:cNvSpPr>
            <a:spLocks noChangeShapeType="1"/>
          </p:cNvSpPr>
          <p:nvPr/>
        </p:nvSpPr>
        <p:spPr bwMode="auto">
          <a:xfrm flipV="1">
            <a:off x="5711826" y="4308475"/>
            <a:ext cx="4335463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Freeform 1075"/>
          <p:cNvSpPr>
            <a:spLocks/>
          </p:cNvSpPr>
          <p:nvPr/>
        </p:nvSpPr>
        <p:spPr bwMode="auto">
          <a:xfrm>
            <a:off x="9953625" y="4222751"/>
            <a:ext cx="192088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1" name="Line 1082"/>
          <p:cNvSpPr>
            <a:spLocks noChangeShapeType="1"/>
          </p:cNvSpPr>
          <p:nvPr/>
        </p:nvSpPr>
        <p:spPr bwMode="auto">
          <a:xfrm flipH="1">
            <a:off x="5776914" y="3441701"/>
            <a:ext cx="3175" cy="1071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1083"/>
          <p:cNvSpPr>
            <a:spLocks noChangeArrowheads="1"/>
          </p:cNvSpPr>
          <p:nvPr/>
        </p:nvSpPr>
        <p:spPr bwMode="auto">
          <a:xfrm>
            <a:off x="5241926" y="3973513"/>
            <a:ext cx="595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r>
              <a:rPr lang="en-GB" sz="3200" dirty="0"/>
              <a:t> </a:t>
            </a:r>
            <a:r>
              <a:rPr lang="pt-PT" sz="3200" dirty="0"/>
              <a:t>Preemptivo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68761"/>
            <a:ext cx="10972800" cy="1346472"/>
          </a:xfrm>
        </p:spPr>
        <p:txBody>
          <a:bodyPr/>
          <a:lstStyle/>
          <a:p>
            <a:r>
              <a:rPr lang="pt-PT" sz="2400" dirty="0"/>
              <a:t>Permite a suspensão temporária de processos</a:t>
            </a:r>
          </a:p>
          <a:p>
            <a:r>
              <a:rPr lang="pt-PT" sz="2400" dirty="0"/>
              <a:t>Quantum ou time-slice: período de tempo durante o qual um processo usa o processador a cada vez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57714" y="3680444"/>
            <a:ext cx="1201737" cy="455612"/>
            <a:chOff x="3479" y="1380"/>
            <a:chExt cx="757" cy="287"/>
          </a:xfrm>
        </p:grpSpPr>
        <p:sp>
          <p:nvSpPr>
            <p:cNvPr id="12323" name="Rectangle 5"/>
            <p:cNvSpPr>
              <a:spLocks noChangeArrowheads="1"/>
            </p:cNvSpPr>
            <p:nvPr/>
          </p:nvSpPr>
          <p:spPr bwMode="auto">
            <a:xfrm>
              <a:off x="3479" y="1380"/>
              <a:ext cx="757" cy="287"/>
            </a:xfrm>
            <a:prstGeom prst="rect">
              <a:avLst/>
            </a:prstGeom>
            <a:solidFill>
              <a:srgbClr val="CC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23" y="1425"/>
              <a:ext cx="305" cy="194"/>
              <a:chOff x="3723" y="1425"/>
              <a:chExt cx="305" cy="194"/>
            </a:xfrm>
          </p:grpSpPr>
          <p:sp>
            <p:nvSpPr>
              <p:cNvPr id="12325" name="Rectangle 7"/>
              <p:cNvSpPr>
                <a:spLocks noChangeArrowheads="1"/>
              </p:cNvSpPr>
              <p:nvPr/>
            </p:nvSpPr>
            <p:spPr bwMode="auto">
              <a:xfrm>
                <a:off x="3764" y="1425"/>
                <a:ext cx="196" cy="1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6" name="Rectangle 8"/>
              <p:cNvSpPr>
                <a:spLocks noChangeArrowheads="1"/>
              </p:cNvSpPr>
              <p:nvPr/>
            </p:nvSpPr>
            <p:spPr bwMode="auto">
              <a:xfrm>
                <a:off x="3723" y="1425"/>
                <a:ext cx="30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T11</a:t>
                </a: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70564" y="3359770"/>
            <a:ext cx="307975" cy="776287"/>
            <a:chOff x="4243" y="1178"/>
            <a:chExt cx="194" cy="489"/>
          </a:xfrm>
        </p:grpSpPr>
        <p:sp>
          <p:nvSpPr>
            <p:cNvPr id="12321" name="Rectangle 10"/>
            <p:cNvSpPr>
              <a:spLocks noChangeArrowheads="1"/>
            </p:cNvSpPr>
            <p:nvPr/>
          </p:nvSpPr>
          <p:spPr bwMode="auto">
            <a:xfrm>
              <a:off x="4243" y="1178"/>
              <a:ext cx="194" cy="48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2" name="Rectangle 11"/>
            <p:cNvSpPr>
              <a:spLocks noChangeArrowheads="1"/>
            </p:cNvSpPr>
            <p:nvPr/>
          </p:nvSpPr>
          <p:spPr bwMode="auto">
            <a:xfrm>
              <a:off x="4262" y="1291"/>
              <a:ext cx="157" cy="2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200" b="1">
                  <a:solidFill>
                    <a:srgbClr val="000000"/>
                  </a:solidFill>
                  <a:latin typeface="Arial" pitchFamily="34" charset="0"/>
                </a:rPr>
                <a:t>T12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091238" y="3570906"/>
            <a:ext cx="1598612" cy="565150"/>
            <a:chOff x="4445" y="1311"/>
            <a:chExt cx="1007" cy="356"/>
          </a:xfrm>
        </p:grpSpPr>
        <p:sp>
          <p:nvSpPr>
            <p:cNvPr id="12317" name="Rectangle 13"/>
            <p:cNvSpPr>
              <a:spLocks noChangeArrowheads="1"/>
            </p:cNvSpPr>
            <p:nvPr/>
          </p:nvSpPr>
          <p:spPr bwMode="auto">
            <a:xfrm>
              <a:off x="4445" y="1311"/>
              <a:ext cx="1007" cy="3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4535" y="1395"/>
              <a:ext cx="248" cy="210"/>
              <a:chOff x="4535" y="1395"/>
              <a:chExt cx="248" cy="210"/>
            </a:xfrm>
          </p:grpSpPr>
          <p:sp>
            <p:nvSpPr>
              <p:cNvPr id="12319" name="Rectangle 15"/>
              <p:cNvSpPr>
                <a:spLocks noChangeArrowheads="1"/>
              </p:cNvSpPr>
              <p:nvPr/>
            </p:nvSpPr>
            <p:spPr bwMode="auto">
              <a:xfrm>
                <a:off x="4580" y="1395"/>
                <a:ext cx="156" cy="18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0" name="Rectangle 16"/>
              <p:cNvSpPr>
                <a:spLocks noChangeArrowheads="1"/>
              </p:cNvSpPr>
              <p:nvPr/>
            </p:nvSpPr>
            <p:spPr bwMode="auto">
              <a:xfrm>
                <a:off x="4535" y="1411"/>
                <a:ext cx="24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pt-BR" sz="1400" b="1">
                    <a:solidFill>
                      <a:srgbClr val="000000"/>
                    </a:solidFill>
                    <a:latin typeface="Arial" pitchFamily="34" charset="0"/>
                  </a:rPr>
                  <a:t>T0</a:t>
                </a:r>
              </a:p>
            </p:txBody>
          </p:sp>
        </p:grp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692901" y="3442320"/>
            <a:ext cx="614363" cy="706437"/>
            <a:chOff x="4824" y="1230"/>
            <a:chExt cx="387" cy="445"/>
          </a:xfrm>
        </p:grpSpPr>
        <p:sp>
          <p:nvSpPr>
            <p:cNvPr id="12315" name="Rectangle 18"/>
            <p:cNvSpPr>
              <a:spLocks noChangeArrowheads="1"/>
            </p:cNvSpPr>
            <p:nvPr/>
          </p:nvSpPr>
          <p:spPr bwMode="auto">
            <a:xfrm>
              <a:off x="4824" y="1230"/>
              <a:ext cx="387" cy="445"/>
            </a:xfrm>
            <a:prstGeom prst="rect">
              <a:avLst/>
            </a:prstGeom>
            <a:solidFill>
              <a:srgbClr val="66FF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6" name="Rectangle 19"/>
            <p:cNvSpPr>
              <a:spLocks noChangeArrowheads="1"/>
            </p:cNvSpPr>
            <p:nvPr/>
          </p:nvSpPr>
          <p:spPr bwMode="auto">
            <a:xfrm>
              <a:off x="4892" y="1366"/>
              <a:ext cx="240" cy="1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T22</a:t>
              </a:r>
            </a:p>
          </p:txBody>
        </p:sp>
      </p:grp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7319964" y="3570906"/>
            <a:ext cx="922337" cy="565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7615228" y="3729657"/>
            <a:ext cx="393699" cy="333375"/>
            <a:chOff x="5405" y="1411"/>
            <a:chExt cx="248" cy="210"/>
          </a:xfrm>
        </p:grpSpPr>
        <p:sp>
          <p:nvSpPr>
            <p:cNvPr id="12313" name="Rectangle 22"/>
            <p:cNvSpPr>
              <a:spLocks noChangeArrowheads="1"/>
            </p:cNvSpPr>
            <p:nvPr/>
          </p:nvSpPr>
          <p:spPr bwMode="auto">
            <a:xfrm>
              <a:off x="5442" y="1411"/>
              <a:ext cx="164" cy="19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14" name="Rectangle 23"/>
            <p:cNvSpPr>
              <a:spLocks noChangeArrowheads="1"/>
            </p:cNvSpPr>
            <p:nvPr/>
          </p:nvSpPr>
          <p:spPr bwMode="auto">
            <a:xfrm>
              <a:off x="5405" y="1427"/>
              <a:ext cx="2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/>
              <a:r>
                <a:rPr lang="pt-BR" sz="1400" b="1">
                  <a:solidFill>
                    <a:srgbClr val="000000"/>
                  </a:solidFill>
                  <a:latin typeface="Arial" pitchFamily="34" charset="0"/>
                </a:rPr>
                <a:t>T0</a:t>
              </a:r>
            </a:p>
          </p:txBody>
        </p:sp>
      </p:grpSp>
      <p:sp>
        <p:nvSpPr>
          <p:cNvPr id="12298" name="Rectangle 24"/>
          <p:cNvSpPr>
            <a:spLocks noChangeArrowheads="1"/>
          </p:cNvSpPr>
          <p:nvPr/>
        </p:nvSpPr>
        <p:spPr bwMode="auto">
          <a:xfrm>
            <a:off x="4508500" y="412335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2299" name="Rectangle 25"/>
          <p:cNvSpPr>
            <a:spLocks noChangeArrowheads="1"/>
          </p:cNvSpPr>
          <p:nvPr/>
        </p:nvSpPr>
        <p:spPr bwMode="auto">
          <a:xfrm>
            <a:off x="8123238" y="4123357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121</a:t>
            </a:r>
          </a:p>
        </p:txBody>
      </p:sp>
      <p:sp>
        <p:nvSpPr>
          <p:cNvPr id="12300" name="Rectangle 26"/>
          <p:cNvSpPr>
            <a:spLocks noChangeArrowheads="1"/>
          </p:cNvSpPr>
          <p:nvPr/>
        </p:nvSpPr>
        <p:spPr bwMode="auto">
          <a:xfrm>
            <a:off x="7221538" y="4123357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90</a:t>
            </a:r>
          </a:p>
        </p:txBody>
      </p:sp>
      <p:sp>
        <p:nvSpPr>
          <p:cNvPr id="12301" name="Rectangle 27"/>
          <p:cNvSpPr>
            <a:spLocks noChangeArrowheads="1"/>
          </p:cNvSpPr>
          <p:nvPr/>
        </p:nvSpPr>
        <p:spPr bwMode="auto">
          <a:xfrm>
            <a:off x="5984875" y="4123357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2302" name="Rectangle 28"/>
          <p:cNvSpPr>
            <a:spLocks noChangeArrowheads="1"/>
          </p:cNvSpPr>
          <p:nvPr/>
        </p:nvSpPr>
        <p:spPr bwMode="auto">
          <a:xfrm>
            <a:off x="5634038" y="4123357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41</a:t>
            </a:r>
          </a:p>
        </p:txBody>
      </p:sp>
      <p:sp>
        <p:nvSpPr>
          <p:cNvPr id="12303" name="Rectangle 29"/>
          <p:cNvSpPr>
            <a:spLocks noChangeArrowheads="1"/>
          </p:cNvSpPr>
          <p:nvPr/>
        </p:nvSpPr>
        <p:spPr bwMode="auto">
          <a:xfrm>
            <a:off x="8740775" y="4142407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2304" name="Rectangle 30"/>
          <p:cNvSpPr>
            <a:spLocks noChangeArrowheads="1"/>
          </p:cNvSpPr>
          <p:nvPr/>
        </p:nvSpPr>
        <p:spPr bwMode="auto">
          <a:xfrm>
            <a:off x="6607175" y="4123357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>
                <a:solidFill>
                  <a:srgbClr val="000000"/>
                </a:solidFill>
                <a:latin typeface="Arial" pitchFamily="34" charset="0"/>
              </a:rPr>
              <a:t>70</a:t>
            </a:r>
          </a:p>
        </p:txBody>
      </p:sp>
      <p:sp>
        <p:nvSpPr>
          <p:cNvPr id="12305" name="Line 31"/>
          <p:cNvSpPr>
            <a:spLocks noChangeShapeType="1"/>
          </p:cNvSpPr>
          <p:nvPr/>
        </p:nvSpPr>
        <p:spPr bwMode="auto">
          <a:xfrm flipV="1">
            <a:off x="4446588" y="4121770"/>
            <a:ext cx="4335462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Freeform 32"/>
          <p:cNvSpPr>
            <a:spLocks/>
          </p:cNvSpPr>
          <p:nvPr/>
        </p:nvSpPr>
        <p:spPr bwMode="auto">
          <a:xfrm>
            <a:off x="8688389" y="4036045"/>
            <a:ext cx="192087" cy="168275"/>
          </a:xfrm>
          <a:custGeom>
            <a:avLst/>
            <a:gdLst>
              <a:gd name="T0" fmla="*/ 120 w 121"/>
              <a:gd name="T1" fmla="*/ 53 h 106"/>
              <a:gd name="T2" fmla="*/ 0 w 121"/>
              <a:gd name="T3" fmla="*/ 0 h 106"/>
              <a:gd name="T4" fmla="*/ 0 w 121"/>
              <a:gd name="T5" fmla="*/ 105 h 106"/>
              <a:gd name="T6" fmla="*/ 120 w 121"/>
              <a:gd name="T7" fmla="*/ 53 h 106"/>
              <a:gd name="T8" fmla="*/ 0 60000 65536"/>
              <a:gd name="T9" fmla="*/ 0 60000 65536"/>
              <a:gd name="T10" fmla="*/ 0 60000 65536"/>
              <a:gd name="T11" fmla="*/ 0 60000 65536"/>
              <a:gd name="T12" fmla="*/ 0 w 121"/>
              <a:gd name="T13" fmla="*/ 0 h 106"/>
              <a:gd name="T14" fmla="*/ 121 w 121"/>
              <a:gd name="T15" fmla="*/ 106 h 1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" h="106">
                <a:moveTo>
                  <a:pt x="120" y="53"/>
                </a:moveTo>
                <a:lnTo>
                  <a:pt x="0" y="0"/>
                </a:lnTo>
                <a:lnTo>
                  <a:pt x="0" y="105"/>
                </a:lnTo>
                <a:lnTo>
                  <a:pt x="120" y="53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307" name="Line 33"/>
          <p:cNvSpPr>
            <a:spLocks noChangeShapeType="1"/>
          </p:cNvSpPr>
          <p:nvPr/>
        </p:nvSpPr>
        <p:spPr bwMode="auto">
          <a:xfrm flipH="1">
            <a:off x="4511676" y="3254994"/>
            <a:ext cx="3175" cy="1071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34"/>
          <p:cNvSpPr>
            <a:spLocks noChangeArrowheads="1"/>
          </p:cNvSpPr>
          <p:nvPr/>
        </p:nvSpPr>
        <p:spPr bwMode="auto">
          <a:xfrm>
            <a:off x="3976689" y="3786806"/>
            <a:ext cx="60112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pt-BR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P1</a:t>
            </a:r>
          </a:p>
        </p:txBody>
      </p: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6491288" y="2478706"/>
            <a:ext cx="1365250" cy="954088"/>
            <a:chOff x="3926" y="1679"/>
            <a:chExt cx="860" cy="601"/>
          </a:xfrm>
        </p:grpSpPr>
        <p:sp>
          <p:nvSpPr>
            <p:cNvPr id="12311" name="Text Box 36"/>
            <p:cNvSpPr txBox="1">
              <a:spLocks noChangeArrowheads="1"/>
            </p:cNvSpPr>
            <p:nvPr/>
          </p:nvSpPr>
          <p:spPr bwMode="auto">
            <a:xfrm>
              <a:off x="3926" y="1679"/>
              <a:ext cx="8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PT" u="sng">
                  <a:solidFill>
                    <a:srgbClr val="FF3300"/>
                  </a:solidFill>
                </a:rPr>
                <a:t>Preempção</a:t>
              </a:r>
              <a:endParaRPr lang="pt-BR" u="sng">
                <a:solidFill>
                  <a:srgbClr val="FF3300"/>
                </a:solidFill>
              </a:endParaRPr>
            </a:p>
          </p:txBody>
        </p:sp>
        <p:sp>
          <p:nvSpPr>
            <p:cNvPr id="12312" name="Line 37"/>
            <p:cNvSpPr>
              <a:spLocks noChangeShapeType="1"/>
            </p:cNvSpPr>
            <p:nvPr/>
          </p:nvSpPr>
          <p:spPr bwMode="auto">
            <a:xfrm flipH="1">
              <a:off x="4040" y="1949"/>
              <a:ext cx="213" cy="33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0" name="Rectangle 38"/>
          <p:cNvSpPr>
            <a:spLocks noChangeArrowheads="1"/>
          </p:cNvSpPr>
          <p:nvPr/>
        </p:nvSpPr>
        <p:spPr bwMode="auto">
          <a:xfrm>
            <a:off x="2066727" y="4560267"/>
            <a:ext cx="9122784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</a:pPr>
            <a:r>
              <a:rPr lang="pt-PT" dirty="0">
                <a:latin typeface="+mn-lt"/>
                <a:ea typeface="ＭＳ Ｐゴシック" charset="-128"/>
              </a:rPr>
              <a:t>O tamanho da fatia de tempo (Quantum / Time Slice):</a:t>
            </a:r>
          </a:p>
          <a:p>
            <a: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PT" dirty="0">
                <a:latin typeface="+mn-lt"/>
                <a:ea typeface="ＭＳ Ｐゴシック" charset="-128"/>
              </a:rPr>
              <a:t>Fatia grande: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PT" sz="1600" dirty="0">
                <a:latin typeface="+mn-lt"/>
                <a:ea typeface="ＭＳ Ｐゴシック" charset="-128"/>
              </a:rPr>
              <a:t>Diminui núm. de mudanças de contexto e overhead do S.O.</a:t>
            </a:r>
          </a:p>
          <a:p>
            <a: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PT" dirty="0">
                <a:latin typeface="+mn-lt"/>
                <a:ea typeface="ＭＳ Ｐゴシック" charset="-128"/>
              </a:rPr>
              <a:t>Fatia pequena: 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PT" sz="1600" dirty="0">
                <a:latin typeface="+mn-lt"/>
                <a:ea typeface="ＭＳ Ｐゴシック" charset="-128"/>
              </a:rPr>
              <a:t>Bom para processos interativos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PT" sz="1600" dirty="0">
                <a:latin typeface="+mn-lt"/>
                <a:ea typeface="ＭＳ Ｐゴシック" charset="-128"/>
              </a:rPr>
              <a:t>Aumenta o tempo gasto com a mudança de contexto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6" grpId="0" animBg="1"/>
      <p:bldP spid="123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r>
              <a:rPr lang="en-GB" sz="3200" dirty="0"/>
              <a:t> Round-Robin</a:t>
            </a:r>
          </a:p>
        </p:txBody>
      </p:sp>
      <p:sp>
        <p:nvSpPr>
          <p:cNvPr id="13315" name="Rectangle 28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1739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Escalonamento preemptivo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Simples e justo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Bom para sistemas interativos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297364" y="5688013"/>
            <a:ext cx="1546225" cy="857250"/>
            <a:chOff x="218" y="2771"/>
            <a:chExt cx="974" cy="540"/>
          </a:xfrm>
        </p:grpSpPr>
        <p:sp>
          <p:nvSpPr>
            <p:cNvPr id="58398" name="Rectangle 3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B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40" name="Rectangle 3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503989" y="5641975"/>
            <a:ext cx="1546225" cy="857250"/>
            <a:chOff x="218" y="2771"/>
            <a:chExt cx="974" cy="540"/>
          </a:xfrm>
        </p:grpSpPr>
        <p:sp>
          <p:nvSpPr>
            <p:cNvPr id="58401" name="Rectangle 33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C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8" name="Rectangle 34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3300414" y="3409951"/>
            <a:ext cx="3119437" cy="1768475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CPU:Running</a:t>
            </a:r>
          </a:p>
        </p:txBody>
      </p:sp>
      <p:sp>
        <p:nvSpPr>
          <p:cNvPr id="13319" name="Rectangle 36"/>
          <p:cNvSpPr>
            <a:spLocks noChangeArrowheads="1"/>
          </p:cNvSpPr>
          <p:nvPr/>
        </p:nvSpPr>
        <p:spPr bwMode="auto">
          <a:xfrm>
            <a:off x="4157663" y="4070351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58405" name="Arc 37"/>
          <p:cNvSpPr>
            <a:spLocks/>
          </p:cNvSpPr>
          <p:nvPr/>
        </p:nvSpPr>
        <p:spPr bwMode="auto">
          <a:xfrm flipH="1">
            <a:off x="3214689" y="4752976"/>
            <a:ext cx="739775" cy="822325"/>
          </a:xfrm>
          <a:custGeom>
            <a:avLst/>
            <a:gdLst>
              <a:gd name="T0" fmla="*/ 367011 w 21600"/>
              <a:gd name="T1" fmla="*/ 0 h 18754"/>
              <a:gd name="T2" fmla="*/ 739775 w 21600"/>
              <a:gd name="T3" fmla="*/ 822325 h 18754"/>
              <a:gd name="T4" fmla="*/ 0 w 21600"/>
              <a:gd name="T5" fmla="*/ 822325 h 18754"/>
              <a:gd name="T6" fmla="*/ 0 60000 65536"/>
              <a:gd name="T7" fmla="*/ 0 60000 65536"/>
              <a:gd name="T8" fmla="*/ 0 60000 65536"/>
              <a:gd name="T9" fmla="*/ 0 w 21600"/>
              <a:gd name="T10" fmla="*/ 0 h 18754"/>
              <a:gd name="T11" fmla="*/ 21600 w 21600"/>
              <a:gd name="T12" fmla="*/ 18754 h 187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754" fill="none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</a:path>
              <a:path w="21600" h="18754" stroke="0" extrusionOk="0">
                <a:moveTo>
                  <a:pt x="10716" y="-1"/>
                </a:moveTo>
                <a:cubicBezTo>
                  <a:pt x="17446" y="3845"/>
                  <a:pt x="21600" y="11002"/>
                  <a:pt x="21600" y="18754"/>
                </a:cubicBezTo>
                <a:lnTo>
                  <a:pt x="0" y="18754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06" name="Arc 38"/>
          <p:cNvSpPr>
            <a:spLocks/>
          </p:cNvSpPr>
          <p:nvPr/>
        </p:nvSpPr>
        <p:spPr bwMode="auto">
          <a:xfrm rot="5400000" flipH="1">
            <a:off x="7208045" y="3431382"/>
            <a:ext cx="1350962" cy="2682875"/>
          </a:xfrm>
          <a:custGeom>
            <a:avLst/>
            <a:gdLst>
              <a:gd name="T0" fmla="*/ 0 w 21600"/>
              <a:gd name="T1" fmla="*/ 0 h 21600"/>
              <a:gd name="T2" fmla="*/ 1350962 w 21600"/>
              <a:gd name="T3" fmla="*/ 2682875 h 21600"/>
              <a:gd name="T4" fmla="*/ 0 w 21600"/>
              <a:gd name="T5" fmla="*/ 268287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3300"/>
            </a:solidFill>
            <a:round/>
            <a:headEnd type="triangle" w="lg" len="lg"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092325" y="5676900"/>
            <a:ext cx="1995488" cy="857250"/>
            <a:chOff x="358" y="3240"/>
            <a:chExt cx="1257" cy="540"/>
          </a:xfrm>
        </p:grpSpPr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358" y="3240"/>
              <a:ext cx="974" cy="540"/>
              <a:chOff x="218" y="2771"/>
              <a:chExt cx="974" cy="540"/>
            </a:xfrm>
          </p:grpSpPr>
          <p:sp>
            <p:nvSpPr>
              <p:cNvPr id="58409" name="Rectangle 41"/>
              <p:cNvSpPr>
                <a:spLocks noChangeArrowheads="1"/>
              </p:cNvSpPr>
              <p:nvPr/>
            </p:nvSpPr>
            <p:spPr bwMode="auto">
              <a:xfrm>
                <a:off x="218" y="2772"/>
                <a:ext cx="971" cy="539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lIns="54000" rIns="54000" bIns="10800" anchor="ctr"/>
              <a:lstStyle/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lang="en-GB" sz="2800">
                    <a:solidFill>
                      <a:srgbClr val="FF3300"/>
                    </a:solidFill>
                    <a:latin typeface="Arial Narrow" pitchFamily="34" charset="0"/>
                  </a:rPr>
                  <a:t>Tar. A</a:t>
                </a:r>
              </a:p>
              <a:p>
                <a:pPr>
                  <a:lnSpc>
                    <a:spcPct val="30000"/>
                  </a:lnSpc>
                  <a:spcBef>
                    <a:spcPct val="50000"/>
                  </a:spcBef>
                  <a:defRPr/>
                </a:pPr>
                <a:r>
                  <a:rPr lang="en-GB" sz="2800">
                    <a:solidFill>
                      <a:srgbClr val="FF3300"/>
                    </a:solidFill>
                    <a:latin typeface="Arial Narrow" pitchFamily="34" charset="0"/>
                  </a:rPr>
                  <a:t>Contexto</a:t>
                </a:r>
              </a:p>
            </p:txBody>
          </p:sp>
          <p:sp>
            <p:nvSpPr>
              <p:cNvPr id="13336" name="Rectangle 42"/>
              <p:cNvSpPr>
                <a:spLocks noChangeArrowheads="1"/>
              </p:cNvSpPr>
              <p:nvPr/>
            </p:nvSpPr>
            <p:spPr bwMode="auto">
              <a:xfrm>
                <a:off x="829" y="2771"/>
                <a:ext cx="363" cy="223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54000" rIns="54000" bIns="10800" anchor="ctr"/>
              <a:lstStyle/>
              <a:p>
                <a:endParaRPr lang="pt-BR"/>
              </a:p>
            </p:txBody>
          </p:sp>
        </p:grpSp>
        <p:sp>
          <p:nvSpPr>
            <p:cNvPr id="13334" name="Line 43"/>
            <p:cNvSpPr>
              <a:spLocks noChangeShapeType="1"/>
            </p:cNvSpPr>
            <p:nvPr/>
          </p:nvSpPr>
          <p:spPr bwMode="auto">
            <a:xfrm>
              <a:off x="1311" y="3348"/>
              <a:ext cx="3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54000" rIns="54000" bIns="10800" anchor="ctr"/>
            <a:lstStyle/>
            <a:p>
              <a:endParaRPr lang="en-US"/>
            </a:p>
          </p:txBody>
        </p:sp>
      </p:grpSp>
      <p:sp>
        <p:nvSpPr>
          <p:cNvPr id="13323" name="Line 44"/>
          <p:cNvSpPr>
            <a:spLocks noChangeShapeType="1"/>
          </p:cNvSpPr>
          <p:nvPr/>
        </p:nvSpPr>
        <p:spPr bwMode="auto">
          <a:xfrm>
            <a:off x="5827713" y="5861050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sp>
        <p:nvSpPr>
          <p:cNvPr id="58413" name="Line 45"/>
          <p:cNvSpPr>
            <a:spLocks noChangeShapeType="1"/>
          </p:cNvSpPr>
          <p:nvPr/>
        </p:nvSpPr>
        <p:spPr bwMode="auto">
          <a:xfrm>
            <a:off x="8026400" y="5800725"/>
            <a:ext cx="48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54000" rIns="54000" bIns="10800" anchor="ctr"/>
          <a:lstStyle/>
          <a:p>
            <a:endParaRPr lang="en-US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8728076" y="5634038"/>
            <a:ext cx="1546225" cy="857250"/>
            <a:chOff x="218" y="2771"/>
            <a:chExt cx="974" cy="540"/>
          </a:xfrm>
        </p:grpSpPr>
        <p:sp>
          <p:nvSpPr>
            <p:cNvPr id="58415" name="Rectangle 47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2" name="Rectangle 48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4157664" y="4068763"/>
            <a:ext cx="1546225" cy="857250"/>
            <a:chOff x="218" y="2771"/>
            <a:chExt cx="974" cy="540"/>
          </a:xfrm>
        </p:grpSpPr>
        <p:sp>
          <p:nvSpPr>
            <p:cNvPr id="13329" name="Rectangle 50"/>
            <p:cNvSpPr>
              <a:spLocks noChangeArrowheads="1"/>
            </p:cNvSpPr>
            <p:nvPr/>
          </p:nvSpPr>
          <p:spPr bwMode="auto">
            <a:xfrm>
              <a:off x="218" y="2772"/>
              <a:ext cx="971" cy="539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Tar. A</a:t>
              </a:r>
            </a:p>
            <a:p>
              <a:pPr>
                <a:lnSpc>
                  <a:spcPct val="30000"/>
                </a:lnSpc>
                <a:spcBef>
                  <a:spcPct val="50000"/>
                </a:spcBef>
              </a:pPr>
              <a:r>
                <a:rPr lang="en-GB" sz="2800">
                  <a:solidFill>
                    <a:srgbClr val="FF3300"/>
                  </a:solidFill>
                  <a:latin typeface="Arial Narrow" pitchFamily="34" charset="0"/>
                </a:rPr>
                <a:t>Contexto</a:t>
              </a:r>
            </a:p>
          </p:txBody>
        </p:sp>
        <p:sp>
          <p:nvSpPr>
            <p:cNvPr id="13330" name="Rectangle 51"/>
            <p:cNvSpPr>
              <a:spLocks noChangeArrowheads="1"/>
            </p:cNvSpPr>
            <p:nvPr/>
          </p:nvSpPr>
          <p:spPr bwMode="auto">
            <a:xfrm>
              <a:off x="829" y="2771"/>
              <a:ext cx="363" cy="223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54000" rIns="54000" bIns="10800" anchor="ctr"/>
            <a:lstStyle/>
            <a:p>
              <a:endParaRPr lang="pt-BR"/>
            </a:p>
          </p:txBody>
        </p:sp>
      </p:grpSp>
      <p:sp>
        <p:nvSpPr>
          <p:cNvPr id="58420" name="Rectangle 52"/>
          <p:cNvSpPr>
            <a:spLocks noChangeArrowheads="1"/>
          </p:cNvSpPr>
          <p:nvPr/>
        </p:nvSpPr>
        <p:spPr bwMode="auto">
          <a:xfrm>
            <a:off x="2028826" y="5626100"/>
            <a:ext cx="2105025" cy="1022350"/>
          </a:xfrm>
          <a:prstGeom prst="rect">
            <a:avLst/>
          </a:prstGeom>
          <a:solidFill>
            <a:srgbClr val="FFF7EF"/>
          </a:solidFill>
          <a:ln w="19050">
            <a:noFill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endParaRPr lang="pt-BR"/>
          </a:p>
        </p:txBody>
      </p:sp>
      <p:sp>
        <p:nvSpPr>
          <p:cNvPr id="58421" name="Rectangle 53"/>
          <p:cNvSpPr>
            <a:spLocks noChangeArrowheads="1"/>
          </p:cNvSpPr>
          <p:nvPr/>
        </p:nvSpPr>
        <p:spPr bwMode="auto">
          <a:xfrm>
            <a:off x="4157663" y="4070351"/>
            <a:ext cx="1541462" cy="85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</a:pPr>
            <a:endParaRPr lang="en-GB" sz="2800">
              <a:solidFill>
                <a:srgbClr val="FF3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5" grpId="0" animBg="1"/>
      <p:bldP spid="58406" grpId="0" animBg="1"/>
      <p:bldP spid="58413" grpId="0" animBg="1"/>
      <p:bldP spid="58420" grpId="0" animBg="1"/>
      <p:bldP spid="5842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200" dirty="0" err="1"/>
              <a:t>Escalonamento</a:t>
            </a:r>
            <a:r>
              <a:rPr lang="en-GB" sz="3200" dirty="0"/>
              <a:t> First-In First-Out (FIFO)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Uso de uma lista de processos sem prioridade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Escalonamento não-preemptivo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Simples e justo</a:t>
            </a:r>
          </a:p>
          <a:p>
            <a:pPr>
              <a:lnSpc>
                <a:spcPct val="80000"/>
              </a:lnSpc>
            </a:pP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Bom para sistemas em batch</a:t>
            </a:r>
          </a:p>
        </p:txBody>
      </p:sp>
      <p:sp>
        <p:nvSpPr>
          <p:cNvPr id="79902" name="Rectangle 30"/>
          <p:cNvSpPr>
            <a:spLocks noChangeArrowheads="1"/>
          </p:cNvSpPr>
          <p:nvPr/>
        </p:nvSpPr>
        <p:spPr bwMode="auto">
          <a:xfrm>
            <a:off x="5764214" y="4006851"/>
            <a:ext cx="4270375" cy="8556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54000" rIns="54000" bIns="10800" anchor="ctr"/>
          <a:lstStyle/>
          <a:p>
            <a:pPr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z="2800">
                <a:solidFill>
                  <a:srgbClr val="FF3300"/>
                </a:solidFill>
                <a:latin typeface="Arial Narrow" pitchFamily="34" charset="0"/>
              </a:rPr>
              <a:t>  B     C     D     E     F    …     N</a:t>
            </a:r>
          </a:p>
        </p:txBody>
      </p:sp>
      <p:sp>
        <p:nvSpPr>
          <p:cNvPr id="79907" name="Rectangle 35"/>
          <p:cNvSpPr>
            <a:spLocks noChangeArrowheads="1"/>
          </p:cNvSpPr>
          <p:nvPr/>
        </p:nvSpPr>
        <p:spPr bwMode="auto">
          <a:xfrm>
            <a:off x="2813050" y="3997325"/>
            <a:ext cx="1290638" cy="1079500"/>
          </a:xfrm>
          <a:prstGeom prst="rect">
            <a:avLst/>
          </a:prstGeom>
          <a:gradFill rotWithShape="0">
            <a:gsLst>
              <a:gs pos="0">
                <a:srgbClr val="00CC66"/>
              </a:gs>
              <a:gs pos="100000">
                <a:srgbClr val="00CC66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CPU</a:t>
            </a:r>
          </a:p>
        </p:txBody>
      </p:sp>
      <p:sp>
        <p:nvSpPr>
          <p:cNvPr id="14342" name="Line 55"/>
          <p:cNvSpPr>
            <a:spLocks noChangeShapeType="1"/>
          </p:cNvSpPr>
          <p:nvPr/>
        </p:nvSpPr>
        <p:spPr bwMode="auto">
          <a:xfrm>
            <a:off x="69865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57"/>
          <p:cNvSpPr>
            <a:spLocks noChangeShapeType="1"/>
          </p:cNvSpPr>
          <p:nvPr/>
        </p:nvSpPr>
        <p:spPr bwMode="auto">
          <a:xfrm>
            <a:off x="57737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8"/>
          <p:cNvSpPr>
            <a:spLocks noChangeShapeType="1"/>
          </p:cNvSpPr>
          <p:nvPr/>
        </p:nvSpPr>
        <p:spPr bwMode="auto">
          <a:xfrm>
            <a:off x="63801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59"/>
          <p:cNvSpPr>
            <a:spLocks noChangeShapeType="1"/>
          </p:cNvSpPr>
          <p:nvPr/>
        </p:nvSpPr>
        <p:spPr bwMode="auto">
          <a:xfrm>
            <a:off x="759301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60"/>
          <p:cNvSpPr>
            <a:spLocks noChangeShapeType="1"/>
          </p:cNvSpPr>
          <p:nvPr/>
        </p:nvSpPr>
        <p:spPr bwMode="auto">
          <a:xfrm>
            <a:off x="819943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61"/>
          <p:cNvSpPr>
            <a:spLocks noChangeShapeType="1"/>
          </p:cNvSpPr>
          <p:nvPr/>
        </p:nvSpPr>
        <p:spPr bwMode="auto">
          <a:xfrm>
            <a:off x="8805863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62"/>
          <p:cNvSpPr>
            <a:spLocks noChangeShapeType="1"/>
          </p:cNvSpPr>
          <p:nvPr/>
        </p:nvSpPr>
        <p:spPr bwMode="auto">
          <a:xfrm>
            <a:off x="9412288" y="400685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63"/>
          <p:cNvSpPr>
            <a:spLocks noChangeShapeType="1"/>
          </p:cNvSpPr>
          <p:nvPr/>
        </p:nvSpPr>
        <p:spPr bwMode="auto">
          <a:xfrm>
            <a:off x="4443413" y="4408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Rectangle 64"/>
          <p:cNvSpPr>
            <a:spLocks noChangeArrowheads="1"/>
          </p:cNvSpPr>
          <p:nvPr/>
        </p:nvSpPr>
        <p:spPr bwMode="auto">
          <a:xfrm>
            <a:off x="2989263" y="4521200"/>
            <a:ext cx="1052512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4000">
                <a:solidFill>
                  <a:srgbClr val="FF3300"/>
                </a:solidFill>
                <a:latin typeface="Arial Narrow" pitchFamily="34" charset="0"/>
              </a:rPr>
              <a:t>A</a:t>
            </a:r>
            <a:endParaRPr lang="pt-BR" sz="4000">
              <a:solidFill>
                <a:srgbClr val="FF3300"/>
              </a:solidFill>
              <a:latin typeface="Arial Narrow" pitchFamily="34" charset="0"/>
            </a:endParaRPr>
          </a:p>
        </p:txBody>
      </p:sp>
      <p:sp>
        <p:nvSpPr>
          <p:cNvPr id="14351" name="Oval 65"/>
          <p:cNvSpPr>
            <a:spLocks noChangeArrowheads="1"/>
          </p:cNvSpPr>
          <p:nvPr/>
        </p:nvSpPr>
        <p:spPr bwMode="auto">
          <a:xfrm>
            <a:off x="2940051" y="5835651"/>
            <a:ext cx="1152525" cy="739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PT">
                <a:solidFill>
                  <a:srgbClr val="003399"/>
                </a:solidFill>
              </a:rPr>
              <a:t>FIM</a:t>
            </a:r>
            <a:endParaRPr lang="pt-BR">
              <a:solidFill>
                <a:srgbClr val="003399"/>
              </a:solidFill>
            </a:endParaRPr>
          </a:p>
        </p:txBody>
      </p:sp>
      <p:sp>
        <p:nvSpPr>
          <p:cNvPr id="14352" name="Line 66"/>
          <p:cNvSpPr>
            <a:spLocks noChangeShapeType="1"/>
          </p:cNvSpPr>
          <p:nvPr/>
        </p:nvSpPr>
        <p:spPr bwMode="auto">
          <a:xfrm flipV="1">
            <a:off x="3543300" y="5175251"/>
            <a:ext cx="0" cy="538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n2008">
  <a:themeElements>
    <a:clrScheme name="CIn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n2008">
      <a:majorFont>
        <a:latin typeface="Verdan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n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n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n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CIn2008</Template>
  <TotalTime>2961</TotalTime>
  <Words>2080</Words>
  <Application>Microsoft Office PowerPoint</Application>
  <PresentationFormat>Widescreen</PresentationFormat>
  <Paragraphs>348</Paragraphs>
  <Slides>36</Slides>
  <Notes>11</Notes>
  <HiddenSlides>1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49" baseType="lpstr">
      <vt:lpstr>Arial</vt:lpstr>
      <vt:lpstr>Arial Narrow</vt:lpstr>
      <vt:lpstr>Copperplate Light</vt:lpstr>
      <vt:lpstr>Helvetica</vt:lpstr>
      <vt:lpstr>Lucida Sans</vt:lpstr>
      <vt:lpstr>Monotype Sorts</vt:lpstr>
      <vt:lpstr>Symbol</vt:lpstr>
      <vt:lpstr>Tahoma</vt:lpstr>
      <vt:lpstr>Times New Roman</vt:lpstr>
      <vt:lpstr>Verdana</vt:lpstr>
      <vt:lpstr>CIn2008</vt:lpstr>
      <vt:lpstr>Artwork</vt:lpstr>
      <vt:lpstr>Image</vt:lpstr>
      <vt:lpstr> Organização de Computadores  e Sistemas Operacionais</vt:lpstr>
      <vt:lpstr>Conceitos Básicos</vt:lpstr>
      <vt:lpstr>Escalonamento de processos</vt:lpstr>
      <vt:lpstr>Características de Escalonamento</vt:lpstr>
      <vt:lpstr>Escalonamento de Processos  Abstração</vt:lpstr>
      <vt:lpstr>Escalonamento de Processos Realidade</vt:lpstr>
      <vt:lpstr>Escalonamento Preemptivo</vt:lpstr>
      <vt:lpstr>Escalonamento Round-Robin</vt:lpstr>
      <vt:lpstr>Escalonamento First-In First-Out (FIFO)</vt:lpstr>
      <vt:lpstr>Tipos de Escalonamento Exemplo:</vt:lpstr>
      <vt:lpstr>Multiprocessamento</vt:lpstr>
      <vt:lpstr>Estados de um Processo</vt:lpstr>
      <vt:lpstr>Contexto de um Processo</vt:lpstr>
      <vt:lpstr>Exemplo</vt:lpstr>
      <vt:lpstr>Criação de Processos</vt:lpstr>
      <vt:lpstr>Término de Processos</vt:lpstr>
      <vt:lpstr>E threads?</vt:lpstr>
      <vt:lpstr>Threads</vt:lpstr>
      <vt:lpstr>Threads</vt:lpstr>
      <vt:lpstr>Uso de Threads</vt:lpstr>
      <vt:lpstr>Threads</vt:lpstr>
      <vt:lpstr>Processos X Threads</vt:lpstr>
      <vt:lpstr>Conceitos Básicos: Tipos de S.O. O que é necessário para haver multiprocessamento?</vt:lpstr>
      <vt:lpstr>Tipos de Processos Vs. Utilização da CPU</vt:lpstr>
      <vt:lpstr>Conceitos Básicos: A importância da Interrupção</vt:lpstr>
      <vt:lpstr>Conceitos Básicos: A importância da Interrupção</vt:lpstr>
      <vt:lpstr>Conceitos Básicos: A importância da Interrupção</vt:lpstr>
      <vt:lpstr>Conceitos Básicos Operação Básica da CPU</vt:lpstr>
      <vt:lpstr>A Interrupção Passo a Passo</vt:lpstr>
      <vt:lpstr>Interrupção do Temporizador (Timer)</vt:lpstr>
      <vt:lpstr>A Interrupção do Temporizador passo a passo</vt:lpstr>
      <vt:lpstr>Interrupções Síncronas ou Traps</vt:lpstr>
      <vt:lpstr>Exceções</vt:lpstr>
      <vt:lpstr>Chamadas ao Sistema (interface API Win32)</vt:lpstr>
      <vt:lpstr>Interrupções</vt:lpstr>
      <vt:lpstr>Conceitos</vt:lpstr>
    </vt:vector>
  </TitlesOfParts>
  <Company>cesar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cesar</dc:creator>
  <cp:lastModifiedBy>Sergio Cavalcante</cp:lastModifiedBy>
  <cp:revision>93</cp:revision>
  <dcterms:created xsi:type="dcterms:W3CDTF">2011-09-01T17:58:52Z</dcterms:created>
  <dcterms:modified xsi:type="dcterms:W3CDTF">2021-11-29T23:29:02Z</dcterms:modified>
</cp:coreProperties>
</file>