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7"/>
  </p:notesMasterIdLst>
  <p:sldIdLst>
    <p:sldId id="256" r:id="rId2"/>
    <p:sldId id="354" r:id="rId3"/>
    <p:sldId id="320" r:id="rId4"/>
    <p:sldId id="284" r:id="rId5"/>
    <p:sldId id="332" r:id="rId6"/>
    <p:sldId id="333" r:id="rId7"/>
    <p:sldId id="334" r:id="rId8"/>
    <p:sldId id="335" r:id="rId9"/>
    <p:sldId id="336" r:id="rId10"/>
    <p:sldId id="348" r:id="rId11"/>
    <p:sldId id="349" r:id="rId12"/>
    <p:sldId id="350" r:id="rId13"/>
    <p:sldId id="351" r:id="rId14"/>
    <p:sldId id="352" r:id="rId15"/>
    <p:sldId id="353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82" r:id="rId32"/>
    <p:sldId id="285" r:id="rId33"/>
    <p:sldId id="286" r:id="rId34"/>
    <p:sldId id="287" r:id="rId35"/>
    <p:sldId id="288" r:id="rId36"/>
    <p:sldId id="311" r:id="rId37"/>
    <p:sldId id="289" r:id="rId38"/>
    <p:sldId id="290" r:id="rId39"/>
    <p:sldId id="302" r:id="rId40"/>
    <p:sldId id="303" r:id="rId41"/>
    <p:sldId id="305" r:id="rId42"/>
    <p:sldId id="306" r:id="rId43"/>
    <p:sldId id="304" r:id="rId44"/>
    <p:sldId id="291" r:id="rId45"/>
    <p:sldId id="292" r:id="rId46"/>
    <p:sldId id="314" r:id="rId47"/>
    <p:sldId id="317" r:id="rId48"/>
    <p:sldId id="315" r:id="rId49"/>
    <p:sldId id="316" r:id="rId50"/>
    <p:sldId id="293" r:id="rId51"/>
    <p:sldId id="307" r:id="rId52"/>
    <p:sldId id="308" r:id="rId53"/>
    <p:sldId id="309" r:id="rId54"/>
    <p:sldId id="310" r:id="rId55"/>
    <p:sldId id="313" r:id="rId5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07" autoAdjust="0"/>
  </p:normalViewPr>
  <p:slideViewPr>
    <p:cSldViewPr>
      <p:cViewPr varScale="1">
        <p:scale>
          <a:sx n="99" d="100"/>
          <a:sy n="99" d="100"/>
        </p:scale>
        <p:origin x="180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4E13-986C-EE41-B519-249AD28C503D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501E-9ADE-7348-8C4D-8755C41DF4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Alto </a:t>
            </a:r>
            <a:r>
              <a:rPr lang="en-US" dirty="0" err="1"/>
              <a:t>desempenho</a:t>
            </a:r>
            <a:r>
              <a:rPr lang="en-US" dirty="0"/>
              <a:t>, </a:t>
            </a:r>
            <a:r>
              <a:rPr lang="en-US" dirty="0" err="1"/>
              <a:t>múltiplos</a:t>
            </a:r>
            <a:r>
              <a:rPr lang="en-US" dirty="0"/>
              <a:t> </a:t>
            </a:r>
            <a:r>
              <a:rPr lang="en-US" dirty="0" err="1"/>
              <a:t>usuários/programas</a:t>
            </a:r>
            <a:r>
              <a:rPr lang="en-US" dirty="0"/>
              <a:t>, </a:t>
            </a:r>
            <a:r>
              <a:rPr lang="en-US" dirty="0" err="1"/>
              <a:t>armazenamento</a:t>
            </a:r>
            <a:r>
              <a:rPr lang="en-US" dirty="0"/>
              <a:t> – </a:t>
            </a:r>
            <a:r>
              <a:rPr lang="en-US" dirty="0" err="1"/>
              <a:t>concorrência</a:t>
            </a:r>
            <a:endParaRPr lang="en-US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comunicação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balanceamento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bateria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deadline</a:t>
            </a:r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bem</a:t>
            </a:r>
            <a:r>
              <a:rPr lang="en-US" baseline="0" dirty="0"/>
              <a:t> </a:t>
            </a:r>
            <a:r>
              <a:rPr lang="en-US" baseline="0" dirty="0" err="1"/>
              <a:t>ajustado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501E-9ADE-7348-8C4D-8755C41DF49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Alto </a:t>
            </a:r>
            <a:r>
              <a:rPr lang="en-US" dirty="0" err="1"/>
              <a:t>desempenho</a:t>
            </a:r>
            <a:r>
              <a:rPr lang="en-US" dirty="0"/>
              <a:t>, </a:t>
            </a:r>
            <a:r>
              <a:rPr lang="en-US" dirty="0" err="1"/>
              <a:t>múltiplos</a:t>
            </a:r>
            <a:r>
              <a:rPr lang="en-US" dirty="0"/>
              <a:t> </a:t>
            </a:r>
            <a:r>
              <a:rPr lang="en-US" dirty="0" err="1"/>
              <a:t>usuários/programas</a:t>
            </a:r>
            <a:r>
              <a:rPr lang="en-US" dirty="0"/>
              <a:t>, </a:t>
            </a:r>
            <a:r>
              <a:rPr lang="en-US" dirty="0" err="1"/>
              <a:t>armazenamento</a:t>
            </a:r>
            <a:r>
              <a:rPr lang="en-US" dirty="0"/>
              <a:t> – </a:t>
            </a:r>
            <a:r>
              <a:rPr lang="en-US" dirty="0" err="1"/>
              <a:t>concorrência</a:t>
            </a:r>
            <a:endParaRPr lang="en-US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comunicação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balanceamento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bateria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deadline</a:t>
            </a:r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bem</a:t>
            </a:r>
            <a:r>
              <a:rPr lang="en-US" baseline="0" dirty="0"/>
              <a:t> </a:t>
            </a:r>
            <a:r>
              <a:rPr lang="en-US" baseline="0" dirty="0" err="1"/>
              <a:t>ajustado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501E-9ADE-7348-8C4D-8755C41DF49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5613-DBB2-614F-A5C3-FC63957AD5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488"/>
            <a:ext cx="2743200" cy="6767512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488"/>
            <a:ext cx="8026400" cy="6767512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1E66-CCCD-4545-BBCE-60CFA781A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5C77-B3E3-974D-9E9B-3A9F8C2647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F72E-4729-2F47-A34C-4AA43CD556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944B-B9A0-EB40-9D7B-6FD0B3F74A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0114-0444-5D42-9A4C-462CC6CC70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D670-E276-B446-8B68-E7369AA9C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3E5F-0A9C-2548-81A2-433C95107C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578F-0C93-214B-988B-1D9E9491D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02A9-CC05-6F47-83C6-B7EEF40A1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erdan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Sans" charset="0"/>
              </a:rPr>
              <a:t>Click to edit Master text styles</a:t>
            </a:r>
          </a:p>
          <a:p>
            <a:pPr lvl="1"/>
            <a:r>
              <a:rPr lang="en-US">
                <a:sym typeface="Lucida Sans" charset="0"/>
              </a:rPr>
              <a:t>Second level</a:t>
            </a:r>
          </a:p>
          <a:p>
            <a:pPr lvl="2"/>
            <a:r>
              <a:rPr lang="en-US">
                <a:sym typeface="Lucida Sans" charset="0"/>
              </a:rPr>
              <a:t>Third level</a:t>
            </a:r>
          </a:p>
          <a:p>
            <a:pPr lvl="3"/>
            <a:r>
              <a:rPr lang="en-US">
                <a:sym typeface="Lucida Sans" charset="0"/>
              </a:rPr>
              <a:t>Fourth level</a:t>
            </a:r>
          </a:p>
          <a:p>
            <a:pPr lvl="4"/>
            <a:r>
              <a:rPr lang="en-US">
                <a:sym typeface="Lucida Sans" charset="0"/>
              </a:rPr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044F-9E3D-9B4E-BA46-BA2FD29AB1F1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634B9-8DD7-6F4C-A167-62051AD52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13538"/>
            <a:ext cx="12192000" cy="133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Light"/>
                <a:cs typeface="Copperplate Light"/>
              </a:rPr>
              <a:t>Organização de Computadores e Sistemas Operacionais</a:t>
            </a:r>
            <a:endParaRPr lang="en-US" sz="1100" b="0" i="0" dirty="0">
              <a:solidFill>
                <a:schemeClr val="tx1">
                  <a:lumMod val="75000"/>
                  <a:lumOff val="25000"/>
                </a:schemeClr>
              </a:solidFill>
              <a:latin typeface="Copperplate Light"/>
              <a:cs typeface="Copperplate Light"/>
            </a:endParaRPr>
          </a:p>
        </p:txBody>
      </p:sp>
      <p:pic>
        <p:nvPicPr>
          <p:cNvPr id="9" name="Picture 8" descr="LogoCIn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6350"/>
            <a:ext cx="1828800" cy="498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  <a:sym typeface="Verdan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Lucida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Lucida San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vc@cin.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OCSO</a:t>
            </a:r>
            <a:br>
              <a:rPr lang="en-US" dirty="0"/>
            </a:br>
            <a:r>
              <a:rPr lang="en-US" dirty="0" err="1"/>
              <a:t>Organização</a:t>
            </a:r>
            <a:r>
              <a:rPr lang="en-US" dirty="0"/>
              <a:t> de </a:t>
            </a:r>
            <a:r>
              <a:rPr lang="en-US" dirty="0" err="1"/>
              <a:t>Computadores</a:t>
            </a:r>
            <a:r>
              <a:rPr lang="en-US" dirty="0"/>
              <a:t> 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80656"/>
            <a:ext cx="8534400" cy="17526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Sergio Cavalcante</a:t>
            </a:r>
          </a:p>
          <a:p>
            <a:pPr indent="0" eaLnBrk="1" hangingPunct="1"/>
            <a:r>
              <a:rPr lang="en-US" dirty="0">
                <a:hlinkClick r:id="rId2"/>
              </a:rPr>
              <a:t>svc@cin.ufpe.br</a:t>
            </a:r>
            <a:endParaRPr lang="en-US" dirty="0"/>
          </a:p>
          <a:p>
            <a:pPr indent="0" eaLnBrk="1" hangingPunct="1"/>
            <a:r>
              <a:rPr lang="en-US" dirty="0"/>
              <a:t>81 98835.0950</a:t>
            </a:r>
          </a:p>
          <a:p>
            <a:pPr indent="0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514600"/>
            <a:ext cx="4602222" cy="89255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00FF"/>
                </a:solidFill>
                <a:latin typeface="Braggadocio"/>
                <a:cs typeface="Braggadocio"/>
              </a:rPr>
              <a:t>Software </a:t>
            </a:r>
            <a:r>
              <a:rPr lang="en-US" sz="5200" b="1" dirty="0" err="1">
                <a:solidFill>
                  <a:srgbClr val="0000FF"/>
                </a:solidFill>
                <a:latin typeface="Braggadocio"/>
                <a:cs typeface="Braggadocio"/>
              </a:rPr>
              <a:t>Básico</a:t>
            </a:r>
            <a:endParaRPr lang="en-US" sz="52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2978081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624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Software </a:t>
            </a:r>
            <a:r>
              <a:rPr lang="en-US" dirty="0" err="1"/>
              <a:t>Básico</a:t>
            </a:r>
            <a:br>
              <a:rPr lang="en-US" dirty="0"/>
            </a:br>
            <a:r>
              <a:rPr lang="en-US" sz="1000" dirty="0"/>
              <a:t>[A. </a:t>
            </a:r>
            <a:r>
              <a:rPr lang="en-US" sz="1000" dirty="0" err="1"/>
              <a:t>Raposo</a:t>
            </a:r>
            <a:r>
              <a:rPr lang="en-US" sz="1000" dirty="0"/>
              <a:t> e M. </a:t>
            </a:r>
            <a:r>
              <a:rPr lang="en-US" sz="1000" dirty="0" err="1"/>
              <a:t>Endler</a:t>
            </a:r>
            <a:r>
              <a:rPr lang="en-US" sz="1000" dirty="0"/>
              <a:t>, PUC-Rio, 2008]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196753"/>
            <a:ext cx="10972800" cy="3010124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Conhecendo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u="sng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do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escrever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confiáveis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Abstrações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03512" y="2420938"/>
            <a:ext cx="1371600" cy="647700"/>
            <a:chOff x="0" y="0"/>
            <a:chExt cx="864" cy="408"/>
          </a:xfrm>
        </p:grpSpPr>
        <p:sp>
          <p:nvSpPr>
            <p:cNvPr id="38942" name="Rectangle 5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Rectangle 6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Programa</a:t>
              </a:r>
              <a:r>
                <a:rPr lang="en-US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de </a:t>
              </a:r>
              <a:r>
                <a:rPr lang="en-US" sz="16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usuário</a:t>
              </a:r>
              <a:endParaRPr lang="en-US" sz="16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542338" y="2420938"/>
            <a:ext cx="1371600" cy="647700"/>
            <a:chOff x="0" y="0"/>
            <a:chExt cx="864" cy="408"/>
          </a:xfrm>
        </p:grpSpPr>
        <p:sp>
          <p:nvSpPr>
            <p:cNvPr id="38940" name="Rectangle 8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Rectangle 9"/>
            <p:cNvSpPr>
              <a:spLocks/>
            </p:cNvSpPr>
            <p:nvPr/>
          </p:nvSpPr>
          <p:spPr bwMode="auto">
            <a:xfrm>
              <a:off x="0" y="104"/>
              <a:ext cx="86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Hardware</a:t>
              </a:r>
            </a:p>
          </p:txBody>
        </p:sp>
      </p:grpSp>
      <p:cxnSp>
        <p:nvCxnSpPr>
          <p:cNvPr id="16394" name="AutoShape 10"/>
          <p:cNvCxnSpPr>
            <a:cxnSpLocks noChangeShapeType="1"/>
            <a:stCxn id="38942" idx="3"/>
            <a:endCxn id="38941" idx="1"/>
          </p:cNvCxnSpPr>
          <p:nvPr/>
        </p:nvCxnSpPr>
        <p:spPr bwMode="auto">
          <a:xfrm>
            <a:off x="3073525" y="2744788"/>
            <a:ext cx="54688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5" name="Rectangle 11"/>
          <p:cNvSpPr>
            <a:spLocks/>
          </p:cNvSpPr>
          <p:nvPr/>
        </p:nvSpPr>
        <p:spPr bwMode="auto">
          <a:xfrm>
            <a:off x="5349171" y="2420938"/>
            <a:ext cx="149207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Ctr="1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3600" dirty="0">
                <a:solidFill>
                  <a:srgbClr val="660066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?????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6462" y="2420938"/>
            <a:ext cx="1447800" cy="647700"/>
            <a:chOff x="0" y="0"/>
            <a:chExt cx="912" cy="408"/>
          </a:xfrm>
        </p:grpSpPr>
        <p:sp>
          <p:nvSpPr>
            <p:cNvPr id="38938" name="Rectangle 13"/>
            <p:cNvSpPr>
              <a:spLocks/>
            </p:cNvSpPr>
            <p:nvPr/>
          </p:nvSpPr>
          <p:spPr bwMode="auto">
            <a:xfrm>
              <a:off x="2" y="0"/>
              <a:ext cx="9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Rectangle 14"/>
            <p:cNvSpPr>
              <a:spLocks/>
            </p:cNvSpPr>
            <p:nvPr/>
          </p:nvSpPr>
          <p:spPr bwMode="auto">
            <a:xfrm>
              <a:off x="0" y="32"/>
              <a:ext cx="912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Programa em Assembly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26213" y="2420938"/>
            <a:ext cx="1371600" cy="647700"/>
            <a:chOff x="0" y="0"/>
            <a:chExt cx="864" cy="408"/>
          </a:xfrm>
        </p:grpSpPr>
        <p:sp>
          <p:nvSpPr>
            <p:cNvPr id="38936" name="Rectangle 16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Rectangle 17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Sistema Operacional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422525" y="3070226"/>
            <a:ext cx="2451100" cy="1438275"/>
            <a:chOff x="0" y="0"/>
            <a:chExt cx="1544" cy="905"/>
          </a:xfrm>
        </p:grpSpPr>
        <p:sp>
          <p:nvSpPr>
            <p:cNvPr id="38934" name="AutoShape 19"/>
            <p:cNvSpPr>
              <a:spLocks/>
            </p:cNvSpPr>
            <p:nvPr/>
          </p:nvSpPr>
          <p:spPr bwMode="auto">
            <a:xfrm>
              <a:off x="1" y="0"/>
              <a:ext cx="1541" cy="905"/>
            </a:xfrm>
            <a:custGeom>
              <a:avLst/>
              <a:gdLst>
                <a:gd name="T0" fmla="*/ 5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5729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/>
            </p:cNvSpPr>
            <p:nvPr/>
          </p:nvSpPr>
          <p:spPr bwMode="auto">
            <a:xfrm>
              <a:off x="0" y="179"/>
              <a:ext cx="154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Aplicações: jogos, editores, browsers, media players …</a:t>
              </a:r>
            </a:p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Escritos geralmente em </a:t>
              </a:r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alto nível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 (C, C++, C#, Java etc.)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470900" y="3070226"/>
            <a:ext cx="1657350" cy="1438275"/>
            <a:chOff x="0" y="0"/>
            <a:chExt cx="1044" cy="905"/>
          </a:xfrm>
        </p:grpSpPr>
        <p:sp>
          <p:nvSpPr>
            <p:cNvPr id="38932" name="AutoShape 22"/>
            <p:cNvSpPr>
              <a:spLocks/>
            </p:cNvSpPr>
            <p:nvPr/>
          </p:nvSpPr>
          <p:spPr bwMode="auto">
            <a:xfrm>
              <a:off x="0" y="0"/>
              <a:ext cx="1044" cy="905"/>
            </a:xfrm>
            <a:custGeom>
              <a:avLst/>
              <a:gdLst>
                <a:gd name="T0" fmla="*/ 2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8193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Rectangle 23"/>
            <p:cNvSpPr>
              <a:spLocks/>
            </p:cNvSpPr>
            <p:nvPr/>
          </p:nvSpPr>
          <p:spPr bwMode="auto">
            <a:xfrm>
              <a:off x="2" y="179"/>
              <a:ext cx="1040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máquina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: binária (0,1) – pouco legível por humanos</a:t>
              </a:r>
            </a:p>
          </p:txBody>
        </p:sp>
      </p:grpSp>
      <p:sp>
        <p:nvSpPr>
          <p:cNvPr id="16408" name="Rectangle 24"/>
          <p:cNvSpPr>
            <a:spLocks/>
          </p:cNvSpPr>
          <p:nvPr/>
        </p:nvSpPr>
        <p:spPr bwMode="auto">
          <a:xfrm>
            <a:off x="1970088" y="4724400"/>
            <a:ext cx="82423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Assembly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mapeamento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introduz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(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menos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dificuldades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programador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usa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"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apelidos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" das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fáceis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lembrar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seu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valor hexadecimal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exigido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processador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mov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eax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edx</a:t>
            </a:r>
            <a:endParaRPr lang="en-US" sz="14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689351" y="6384926"/>
            <a:ext cx="5287963" cy="373063"/>
            <a:chOff x="0" y="0"/>
            <a:chExt cx="3330" cy="234"/>
          </a:xfrm>
        </p:grpSpPr>
        <p:sp>
          <p:nvSpPr>
            <p:cNvPr id="38930" name="Freeform 26"/>
            <p:cNvSpPr>
              <a:spLocks/>
            </p:cNvSpPr>
            <p:nvPr/>
          </p:nvSpPr>
          <p:spPr bwMode="auto">
            <a:xfrm>
              <a:off x="0" y="0"/>
              <a:ext cx="154" cy="114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114 h 21600"/>
                <a:gd name="T4" fmla="*/ 154 w 21600"/>
                <a:gd name="T5" fmla="*/ 1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1002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Rectangle 27"/>
            <p:cNvSpPr>
              <a:spLocks/>
            </p:cNvSpPr>
            <p:nvPr/>
          </p:nvSpPr>
          <p:spPr bwMode="auto">
            <a:xfrm>
              <a:off x="202" y="42"/>
              <a:ext cx="31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move o que está no registrador de dados para o acumulador</a:t>
              </a:r>
            </a:p>
          </p:txBody>
        </p:sp>
      </p:grpSp>
      <p:sp>
        <p:nvSpPr>
          <p:cNvPr id="16412" name="AutoShape 28"/>
          <p:cNvSpPr>
            <a:spLocks/>
          </p:cNvSpPr>
          <p:nvPr/>
        </p:nvSpPr>
        <p:spPr bwMode="auto">
          <a:xfrm>
            <a:off x="7377644" y="4745567"/>
            <a:ext cx="2754313" cy="287338"/>
          </a:xfrm>
          <a:custGeom>
            <a:avLst/>
            <a:gdLst>
              <a:gd name="T0" fmla="*/ 175607474 w 21600"/>
              <a:gd name="T1" fmla="*/ 191118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20217" y="0"/>
                </a:moveTo>
                <a:lnTo>
                  <a:pt x="0" y="0"/>
                </a:lnTo>
                <a:lnTo>
                  <a:pt x="0" y="21600"/>
                </a:lnTo>
                <a:lnTo>
                  <a:pt x="20217" y="21600"/>
                </a:lnTo>
                <a:lnTo>
                  <a:pt x="21600" y="10800"/>
                </a:lnTo>
                <a:close/>
                <a:moveTo>
                  <a:pt x="20217" y="0"/>
                </a:moveTo>
              </a:path>
            </a:pathLst>
          </a:cu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Rectangle 29"/>
          <p:cNvSpPr>
            <a:spLocks/>
          </p:cNvSpPr>
          <p:nvPr/>
        </p:nvSpPr>
        <p:spPr bwMode="auto">
          <a:xfrm>
            <a:off x="2298701" y="5024967"/>
            <a:ext cx="2663825" cy="287338"/>
          </a:xfrm>
          <a:prstGeom prst="rect">
            <a:avLst/>
          </a:pr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414" name="AutoShape 30"/>
          <p:cNvCxnSpPr>
            <a:cxnSpLocks noChangeShapeType="1"/>
          </p:cNvCxnSpPr>
          <p:nvPr/>
        </p:nvCxnSpPr>
        <p:spPr bwMode="auto">
          <a:xfrm rot="10800000">
            <a:off x="5867400" y="3048000"/>
            <a:ext cx="2590802" cy="533402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sm" len="med"/>
          </a:ln>
        </p:spPr>
      </p:cxnSp>
    </p:spTree>
    <p:extLst>
      <p:ext uri="{BB962C8B-B14F-4D97-AF65-F5344CB8AC3E}">
        <p14:creationId xmlns:p14="http://schemas.microsoft.com/office/powerpoint/2010/main" val="59189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2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2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2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94" grpId="0" animBg="1"/>
      <p:bldP spid="16395" grpId="0" autoUpdateAnimBg="0"/>
      <p:bldP spid="16395" grpId="1" autoUpdateAnimBg="0"/>
      <p:bldP spid="16408" grpId="0" build="p" autoUpdateAnimBg="0"/>
      <p:bldP spid="16412" grpId="0" animBg="1"/>
      <p:bldP spid="16413" grpId="0" animBg="1"/>
      <p:bldP spid="16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39941" name="Rectangle 4"/>
          <p:cNvSpPr>
            <a:spLocks/>
          </p:cNvSpPr>
          <p:nvPr/>
        </p:nvSpPr>
        <p:spPr bwMode="auto">
          <a:xfrm>
            <a:off x="1992313" y="4724400"/>
            <a:ext cx="82296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Modifica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acordo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diretivas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começadas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#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#include &lt;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&gt;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pré-processador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inseri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-lo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fonte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resultado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expandido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normalmente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Unix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3995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62250" y="3284539"/>
            <a:ext cx="1030288" cy="936625"/>
            <a:chOff x="0" y="0"/>
            <a:chExt cx="649" cy="590"/>
          </a:xfrm>
        </p:grpSpPr>
        <p:sp>
          <p:nvSpPr>
            <p:cNvPr id="3995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39944" name="Rectangle 12"/>
          <p:cNvSpPr>
            <a:spLocks/>
          </p:cNvSpPr>
          <p:nvPr/>
        </p:nvSpPr>
        <p:spPr bwMode="auto">
          <a:xfrm>
            <a:off x="1855788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39945" name="Rectangle 13"/>
          <p:cNvSpPr>
            <a:spLocks/>
          </p:cNvSpPr>
          <p:nvPr/>
        </p:nvSpPr>
        <p:spPr bwMode="auto">
          <a:xfrm>
            <a:off x="1858963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39946" name="Rectangle 14"/>
          <p:cNvSpPr>
            <a:spLocks/>
          </p:cNvSpPr>
          <p:nvPr/>
        </p:nvSpPr>
        <p:spPr bwMode="auto">
          <a:xfrm>
            <a:off x="377190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39947" name="Rectangle 15"/>
          <p:cNvSpPr>
            <a:spLocks/>
          </p:cNvSpPr>
          <p:nvPr/>
        </p:nvSpPr>
        <p:spPr bwMode="auto">
          <a:xfrm>
            <a:off x="3771900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>
            <a:off x="3792538" y="375285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190500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8"/>
          <p:cNvSpPr>
            <a:spLocks/>
          </p:cNvSpPr>
          <p:nvPr/>
        </p:nvSpPr>
        <p:spPr bwMode="auto">
          <a:xfrm>
            <a:off x="3187700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39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1992313" y="4724400"/>
            <a:ext cx="82296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saída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comum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linguagens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alto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nível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i.e.,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Java, Fortran, etc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ser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traduzidos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mesma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098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1614" y="3284539"/>
            <a:ext cx="1030287" cy="936625"/>
            <a:chOff x="0" y="0"/>
            <a:chExt cx="649" cy="590"/>
          </a:xfrm>
        </p:grpSpPr>
        <p:sp>
          <p:nvSpPr>
            <p:cNvPr id="4098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0968" name="Rectangle 12"/>
          <p:cNvSpPr>
            <a:spLocks/>
          </p:cNvSpPr>
          <p:nvPr/>
        </p:nvSpPr>
        <p:spPr bwMode="auto">
          <a:xfrm>
            <a:off x="18351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0969" name="Rectangle 13"/>
          <p:cNvSpPr>
            <a:spLocks/>
          </p:cNvSpPr>
          <p:nvPr/>
        </p:nvSpPr>
        <p:spPr bwMode="auto">
          <a:xfrm>
            <a:off x="1838325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32325" y="3284539"/>
            <a:ext cx="1054100" cy="936625"/>
            <a:chOff x="0" y="0"/>
            <a:chExt cx="664" cy="590"/>
          </a:xfrm>
        </p:grpSpPr>
        <p:sp>
          <p:nvSpPr>
            <p:cNvPr id="4097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0971" name="Rectangle 17"/>
          <p:cNvSpPr>
            <a:spLocks/>
          </p:cNvSpPr>
          <p:nvPr/>
        </p:nvSpPr>
        <p:spPr bwMode="auto">
          <a:xfrm>
            <a:off x="37512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0972" name="Rectangle 18"/>
          <p:cNvSpPr>
            <a:spLocks/>
          </p:cNvSpPr>
          <p:nvPr/>
        </p:nvSpPr>
        <p:spPr bwMode="auto">
          <a:xfrm>
            <a:off x="3751264" y="3790951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0973" name="AutoShape 19"/>
          <p:cNvCxnSpPr>
            <a:cxnSpLocks noChangeShapeType="1"/>
            <a:stCxn id="40981" idx="3"/>
            <a:endCxn id="40979" idx="1"/>
          </p:cNvCxnSpPr>
          <p:nvPr/>
        </p:nvCxnSpPr>
        <p:spPr bwMode="auto">
          <a:xfrm>
            <a:off x="3771901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4" name="Rectangle 20"/>
          <p:cNvSpPr>
            <a:spLocks/>
          </p:cNvSpPr>
          <p:nvPr/>
        </p:nvSpPr>
        <p:spPr bwMode="auto">
          <a:xfrm>
            <a:off x="56435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0975" name="Rectangle 21"/>
          <p:cNvSpPr>
            <a:spLocks/>
          </p:cNvSpPr>
          <p:nvPr/>
        </p:nvSpPr>
        <p:spPr bwMode="auto">
          <a:xfrm>
            <a:off x="5643564" y="3790951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1884364" y="3762375"/>
            <a:ext cx="8651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Line 23"/>
          <p:cNvSpPr>
            <a:spLocks noChangeShapeType="1"/>
          </p:cNvSpPr>
          <p:nvPr/>
        </p:nvSpPr>
        <p:spPr bwMode="auto">
          <a:xfrm>
            <a:off x="5684839" y="3752850"/>
            <a:ext cx="822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AutoShape 24"/>
          <p:cNvSpPr>
            <a:spLocks/>
          </p:cNvSpPr>
          <p:nvPr/>
        </p:nvSpPr>
        <p:spPr bwMode="auto">
          <a:xfrm>
            <a:off x="5087938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28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1992313" y="4652964"/>
            <a:ext cx="8229600" cy="144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(Assembler)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transforma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binário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chamado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839788" lvl="1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módulos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armazenados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intermediário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(“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400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Relocável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–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382588" indent="-342900">
              <a:lnSpc>
                <a:spcPct val="80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Endereços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acesso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posição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ficam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indefinidos</a:t>
            </a:r>
            <a:endParaRPr lang="en-US" sz="1600" dirty="0">
              <a:solidFill>
                <a:srgbClr val="FF0000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201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3200" y="3284539"/>
            <a:ext cx="1030288" cy="936625"/>
            <a:chOff x="0" y="0"/>
            <a:chExt cx="649" cy="590"/>
          </a:xfrm>
        </p:grpSpPr>
        <p:sp>
          <p:nvSpPr>
            <p:cNvPr id="4201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1992" name="Rectangle 12"/>
          <p:cNvSpPr>
            <a:spLocks/>
          </p:cNvSpPr>
          <p:nvPr/>
        </p:nvSpPr>
        <p:spPr bwMode="auto">
          <a:xfrm>
            <a:off x="1836738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1993" name="Rectangle 13"/>
          <p:cNvSpPr>
            <a:spLocks/>
          </p:cNvSpPr>
          <p:nvPr/>
        </p:nvSpPr>
        <p:spPr bwMode="auto">
          <a:xfrm>
            <a:off x="1839913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33913" y="3284539"/>
            <a:ext cx="1054100" cy="936625"/>
            <a:chOff x="0" y="0"/>
            <a:chExt cx="664" cy="590"/>
          </a:xfrm>
        </p:grpSpPr>
        <p:sp>
          <p:nvSpPr>
            <p:cNvPr id="4200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1995" name="Rectangle 17"/>
          <p:cNvSpPr>
            <a:spLocks/>
          </p:cNvSpPr>
          <p:nvPr/>
        </p:nvSpPr>
        <p:spPr bwMode="auto">
          <a:xfrm>
            <a:off x="37528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1996" name="Rectangle 18"/>
          <p:cNvSpPr>
            <a:spLocks/>
          </p:cNvSpPr>
          <p:nvPr/>
        </p:nvSpPr>
        <p:spPr bwMode="auto">
          <a:xfrm>
            <a:off x="3752850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1997" name="AutoShape 19"/>
          <p:cNvCxnSpPr>
            <a:cxnSpLocks noChangeShapeType="1"/>
            <a:stCxn id="42011" idx="3"/>
            <a:endCxn id="42009" idx="1"/>
          </p:cNvCxnSpPr>
          <p:nvPr/>
        </p:nvCxnSpPr>
        <p:spPr bwMode="auto">
          <a:xfrm>
            <a:off x="3773489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05575" y="3284539"/>
            <a:ext cx="1054100" cy="936625"/>
            <a:chOff x="0" y="0"/>
            <a:chExt cx="664" cy="590"/>
          </a:xfrm>
        </p:grpSpPr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1999" name="Rectangle 23"/>
          <p:cNvSpPr>
            <a:spLocks/>
          </p:cNvSpPr>
          <p:nvPr/>
        </p:nvSpPr>
        <p:spPr bwMode="auto">
          <a:xfrm>
            <a:off x="56451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2000" name="Rectangle 24"/>
          <p:cNvSpPr>
            <a:spLocks/>
          </p:cNvSpPr>
          <p:nvPr/>
        </p:nvSpPr>
        <p:spPr bwMode="auto">
          <a:xfrm>
            <a:off x="5645150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2001" name="Rectangle 25"/>
          <p:cNvSpPr>
            <a:spLocks/>
          </p:cNvSpPr>
          <p:nvPr/>
        </p:nvSpPr>
        <p:spPr bwMode="auto">
          <a:xfrm>
            <a:off x="7516813" y="34718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2002" name="Rectangle 26"/>
          <p:cNvSpPr>
            <a:spLocks/>
          </p:cNvSpPr>
          <p:nvPr/>
        </p:nvSpPr>
        <p:spPr bwMode="auto">
          <a:xfrm>
            <a:off x="75168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>
            <a:off x="188595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004" name="AutoShape 28"/>
          <p:cNvCxnSpPr>
            <a:cxnSpLocks noChangeShapeType="1"/>
            <a:stCxn id="42009" idx="3"/>
            <a:endCxn id="42007" idx="1"/>
          </p:cNvCxnSpPr>
          <p:nvPr/>
        </p:nvCxnSpPr>
        <p:spPr bwMode="auto">
          <a:xfrm>
            <a:off x="5684839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05" name="Line 29"/>
          <p:cNvSpPr>
            <a:spLocks noChangeShapeType="1"/>
          </p:cNvSpPr>
          <p:nvPr/>
        </p:nvSpPr>
        <p:spPr bwMode="auto">
          <a:xfrm>
            <a:off x="75549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AutoShape 30"/>
          <p:cNvSpPr>
            <a:spLocks/>
          </p:cNvSpPr>
          <p:nvPr/>
        </p:nvSpPr>
        <p:spPr bwMode="auto">
          <a:xfrm>
            <a:off x="6888163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unix&gt; </a:t>
            </a:r>
            <a:r>
              <a:rPr lang="en-US" sz="200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 –o hello hello.c</a:t>
            </a:r>
            <a:endParaRPr lang="en-US" sz="2000">
              <a:latin typeface="Courier New Italic" charset="0"/>
              <a:sym typeface="Courier New Italic" charset="0"/>
            </a:endParaRP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1992313" y="4652963"/>
            <a:ext cx="82296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(linker)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partir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assembler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entanto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pode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haver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funções-padrão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(ex., </a:t>
            </a:r>
            <a:r>
              <a:rPr lang="en-US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estão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definidas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outro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pré-compilado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printf.o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junção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necessários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3045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6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7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52725" y="3284539"/>
            <a:ext cx="1030288" cy="936625"/>
            <a:chOff x="0" y="0"/>
            <a:chExt cx="649" cy="590"/>
          </a:xfrm>
        </p:grpSpPr>
        <p:sp>
          <p:nvSpPr>
            <p:cNvPr id="43043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4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3016" name="Rectangle 12"/>
          <p:cNvSpPr>
            <a:spLocks/>
          </p:cNvSpPr>
          <p:nvPr/>
        </p:nvSpPr>
        <p:spPr bwMode="auto">
          <a:xfrm>
            <a:off x="18462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3017" name="Rectangle 13"/>
          <p:cNvSpPr>
            <a:spLocks/>
          </p:cNvSpPr>
          <p:nvPr/>
        </p:nvSpPr>
        <p:spPr bwMode="auto">
          <a:xfrm>
            <a:off x="1849438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43438" y="3284539"/>
            <a:ext cx="1054100" cy="936625"/>
            <a:chOff x="0" y="0"/>
            <a:chExt cx="664" cy="590"/>
          </a:xfrm>
        </p:grpSpPr>
        <p:sp>
          <p:nvSpPr>
            <p:cNvPr id="43041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2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3019" name="Rectangle 17"/>
          <p:cNvSpPr>
            <a:spLocks/>
          </p:cNvSpPr>
          <p:nvPr/>
        </p:nvSpPr>
        <p:spPr bwMode="auto">
          <a:xfrm>
            <a:off x="3762375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3020" name="Rectangle 18"/>
          <p:cNvSpPr>
            <a:spLocks/>
          </p:cNvSpPr>
          <p:nvPr/>
        </p:nvSpPr>
        <p:spPr bwMode="auto">
          <a:xfrm>
            <a:off x="3762375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3021" name="AutoShape 19"/>
          <p:cNvCxnSpPr>
            <a:cxnSpLocks noChangeShapeType="1"/>
            <a:stCxn id="43044" idx="3"/>
            <a:endCxn id="43041" idx="1"/>
          </p:cNvCxnSpPr>
          <p:nvPr/>
        </p:nvCxnSpPr>
        <p:spPr bwMode="auto">
          <a:xfrm>
            <a:off x="3781426" y="3752851"/>
            <a:ext cx="863601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15100" y="3284539"/>
            <a:ext cx="1054100" cy="936625"/>
            <a:chOff x="0" y="0"/>
            <a:chExt cx="664" cy="590"/>
          </a:xfrm>
        </p:grpSpPr>
        <p:sp>
          <p:nvSpPr>
            <p:cNvPr id="43039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3023" name="Rectangle 23"/>
          <p:cNvSpPr>
            <a:spLocks/>
          </p:cNvSpPr>
          <p:nvPr/>
        </p:nvSpPr>
        <p:spPr bwMode="auto">
          <a:xfrm>
            <a:off x="5654675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3024" name="Rectangle 24"/>
          <p:cNvSpPr>
            <a:spLocks/>
          </p:cNvSpPr>
          <p:nvPr/>
        </p:nvSpPr>
        <p:spPr bwMode="auto">
          <a:xfrm>
            <a:off x="5654675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3025" name="Rectangle 25"/>
          <p:cNvSpPr>
            <a:spLocks/>
          </p:cNvSpPr>
          <p:nvPr/>
        </p:nvSpPr>
        <p:spPr bwMode="auto">
          <a:xfrm>
            <a:off x="7526338" y="34718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3026" name="Rectangle 26"/>
          <p:cNvSpPr>
            <a:spLocks/>
          </p:cNvSpPr>
          <p:nvPr/>
        </p:nvSpPr>
        <p:spPr bwMode="auto">
          <a:xfrm>
            <a:off x="7526338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27" name="Line 27"/>
          <p:cNvSpPr>
            <a:spLocks noChangeShapeType="1"/>
          </p:cNvSpPr>
          <p:nvPr/>
        </p:nvSpPr>
        <p:spPr bwMode="auto">
          <a:xfrm>
            <a:off x="1895475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028" name="AutoShape 28"/>
          <p:cNvCxnSpPr>
            <a:cxnSpLocks noChangeShapeType="1"/>
            <a:stCxn id="43041" idx="3"/>
            <a:endCxn id="43039" idx="1"/>
          </p:cNvCxnSpPr>
          <p:nvPr/>
        </p:nvCxnSpPr>
        <p:spPr bwMode="auto">
          <a:xfrm>
            <a:off x="5694364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29" name="Line 29"/>
          <p:cNvSpPr>
            <a:spLocks noChangeShapeType="1"/>
          </p:cNvSpPr>
          <p:nvPr/>
        </p:nvSpPr>
        <p:spPr bwMode="auto">
          <a:xfrm>
            <a:off x="7564438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8448675" y="3284539"/>
            <a:ext cx="1054100" cy="936625"/>
            <a:chOff x="0" y="0"/>
            <a:chExt cx="664" cy="590"/>
          </a:xfrm>
        </p:grpSpPr>
        <p:sp>
          <p:nvSpPr>
            <p:cNvPr id="43037" name="Rectangle 3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Rectangle 3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ligador (linker)</a:t>
              </a:r>
            </a:p>
          </p:txBody>
        </p:sp>
      </p:grpSp>
      <p:sp>
        <p:nvSpPr>
          <p:cNvPr id="43031" name="Rectangle 33"/>
          <p:cNvSpPr>
            <a:spLocks/>
          </p:cNvSpPr>
          <p:nvPr/>
        </p:nvSpPr>
        <p:spPr bwMode="auto">
          <a:xfrm>
            <a:off x="9459913" y="3471863"/>
            <a:ext cx="61843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</a:t>
            </a:r>
          </a:p>
        </p:txBody>
      </p:sp>
      <p:sp>
        <p:nvSpPr>
          <p:cNvPr id="43032" name="Rectangle 34"/>
          <p:cNvSpPr>
            <a:spLocks/>
          </p:cNvSpPr>
          <p:nvPr/>
        </p:nvSpPr>
        <p:spPr bwMode="auto">
          <a:xfrm>
            <a:off x="94599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executável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33" name="Line 35"/>
          <p:cNvSpPr>
            <a:spLocks noChangeShapeType="1"/>
          </p:cNvSpPr>
          <p:nvPr/>
        </p:nvSpPr>
        <p:spPr bwMode="auto">
          <a:xfrm>
            <a:off x="94980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Rectangle 36"/>
          <p:cNvSpPr>
            <a:spLocks/>
          </p:cNvSpPr>
          <p:nvPr/>
        </p:nvSpPr>
        <p:spPr bwMode="auto">
          <a:xfrm>
            <a:off x="7319964" y="2924175"/>
            <a:ext cx="94064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printf.o</a:t>
            </a:r>
          </a:p>
        </p:txBody>
      </p:sp>
      <p:sp>
        <p:nvSpPr>
          <p:cNvPr id="43035" name="Line 37"/>
          <p:cNvSpPr>
            <a:spLocks noChangeShapeType="1"/>
          </p:cNvSpPr>
          <p:nvPr/>
        </p:nvSpPr>
        <p:spPr bwMode="auto">
          <a:xfrm>
            <a:off x="7851776" y="3171826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AutoShape 38"/>
          <p:cNvSpPr>
            <a:spLocks/>
          </p:cNvSpPr>
          <p:nvPr/>
        </p:nvSpPr>
        <p:spPr bwMode="auto">
          <a:xfrm>
            <a:off x="8904288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83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5332" y="2743200"/>
            <a:ext cx="4267002" cy="129266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7800" b="1" dirty="0">
                <a:solidFill>
                  <a:srgbClr val="0000FF"/>
                </a:solidFill>
                <a:latin typeface="Braggadocio"/>
                <a:cs typeface="Braggadocio"/>
              </a:rPr>
              <a:t>Hardware</a:t>
            </a:r>
            <a:endParaRPr lang="en-US" sz="78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29625" y="3003550"/>
            <a:ext cx="909638" cy="914400"/>
            <a:chOff x="0" y="0"/>
            <a:chExt cx="573" cy="576"/>
          </a:xfrm>
        </p:grpSpPr>
        <p:sp>
          <p:nvSpPr>
            <p:cNvPr id="32836" name="Rectangle 3"/>
            <p:cNvSpPr>
              <a:spLocks/>
            </p:cNvSpPr>
            <p:nvPr/>
          </p:nvSpPr>
          <p:spPr bwMode="auto">
            <a:xfrm>
              <a:off x="0" y="0"/>
              <a:ext cx="573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7" name="Rectangle 4"/>
            <p:cNvSpPr>
              <a:spLocks/>
            </p:cNvSpPr>
            <p:nvPr/>
          </p:nvSpPr>
          <p:spPr bwMode="auto">
            <a:xfrm>
              <a:off x="27" y="133"/>
              <a:ext cx="519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memory</a:t>
              </a:r>
            </a:p>
          </p:txBody>
        </p:sp>
      </p:grpSp>
      <p:sp>
        <p:nvSpPr>
          <p:cNvPr id="32772" name="AutoShape 5"/>
          <p:cNvSpPr>
            <a:spLocks/>
          </p:cNvSpPr>
          <p:nvPr/>
        </p:nvSpPr>
        <p:spPr bwMode="auto">
          <a:xfrm>
            <a:off x="6905625" y="3155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991225" y="3187700"/>
            <a:ext cx="909638" cy="577850"/>
            <a:chOff x="0" y="2"/>
            <a:chExt cx="573" cy="364"/>
          </a:xfrm>
        </p:grpSpPr>
        <p:sp>
          <p:nvSpPr>
            <p:cNvPr id="32834" name="Rectangle 7"/>
            <p:cNvSpPr>
              <a:spLocks/>
            </p:cNvSpPr>
            <p:nvPr/>
          </p:nvSpPr>
          <p:spPr bwMode="auto">
            <a:xfrm>
              <a:off x="0" y="2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Rectangle 8"/>
            <p:cNvSpPr>
              <a:spLocks/>
            </p:cNvSpPr>
            <p:nvPr/>
          </p:nvSpPr>
          <p:spPr bwMode="auto">
            <a:xfrm>
              <a:off x="81" y="29"/>
              <a:ext cx="410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I/O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bridge</a:t>
              </a:r>
            </a:p>
          </p:txBody>
        </p:sp>
      </p:grpSp>
      <p:sp>
        <p:nvSpPr>
          <p:cNvPr id="32774" name="AutoShape 9"/>
          <p:cNvSpPr>
            <a:spLocks/>
          </p:cNvSpPr>
          <p:nvPr/>
        </p:nvSpPr>
        <p:spPr bwMode="auto">
          <a:xfrm>
            <a:off x="4533901" y="3155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33663" y="3187700"/>
            <a:ext cx="1873250" cy="577850"/>
            <a:chOff x="0" y="0"/>
            <a:chExt cx="1180" cy="364"/>
          </a:xfrm>
        </p:grpSpPr>
        <p:sp>
          <p:nvSpPr>
            <p:cNvPr id="32832" name="Rectangle 11"/>
            <p:cNvSpPr>
              <a:spLocks/>
            </p:cNvSpPr>
            <p:nvPr/>
          </p:nvSpPr>
          <p:spPr bwMode="auto">
            <a:xfrm>
              <a:off x="0" y="0"/>
              <a:ext cx="1180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Rectangle 12"/>
            <p:cNvSpPr>
              <a:spLocks/>
            </p:cNvSpPr>
            <p:nvPr/>
          </p:nvSpPr>
          <p:spPr bwMode="auto">
            <a:xfrm>
              <a:off x="187" y="104"/>
              <a:ext cx="806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Bus interface</a:t>
              </a:r>
            </a:p>
          </p:txBody>
        </p:sp>
      </p:grpSp>
      <p:sp>
        <p:nvSpPr>
          <p:cNvPr id="32776" name="Rectangle 13"/>
          <p:cNvSpPr>
            <a:spLocks/>
          </p:cNvSpPr>
          <p:nvPr/>
        </p:nvSpPr>
        <p:spPr bwMode="auto">
          <a:xfrm>
            <a:off x="3549651" y="1860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14"/>
          <p:cNvSpPr>
            <a:spLocks/>
          </p:cNvSpPr>
          <p:nvPr/>
        </p:nvSpPr>
        <p:spPr bwMode="auto">
          <a:xfrm>
            <a:off x="3549651" y="2012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5"/>
          <p:cNvSpPr>
            <a:spLocks/>
          </p:cNvSpPr>
          <p:nvPr/>
        </p:nvSpPr>
        <p:spPr bwMode="auto">
          <a:xfrm>
            <a:off x="3549651" y="2165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6"/>
          <p:cNvSpPr>
            <a:spLocks/>
          </p:cNvSpPr>
          <p:nvPr/>
        </p:nvSpPr>
        <p:spPr bwMode="auto">
          <a:xfrm>
            <a:off x="3549651" y="2317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Rectangle 17"/>
          <p:cNvSpPr>
            <a:spLocks/>
          </p:cNvSpPr>
          <p:nvPr/>
        </p:nvSpPr>
        <p:spPr bwMode="auto">
          <a:xfrm>
            <a:off x="3549651" y="2470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AutoShape 18"/>
          <p:cNvSpPr>
            <a:spLocks/>
          </p:cNvSpPr>
          <p:nvPr/>
        </p:nvSpPr>
        <p:spPr bwMode="auto">
          <a:xfrm>
            <a:off x="4322763" y="1860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9"/>
          <p:cNvSpPr>
            <a:spLocks/>
          </p:cNvSpPr>
          <p:nvPr/>
        </p:nvSpPr>
        <p:spPr bwMode="auto">
          <a:xfrm flipH="1">
            <a:off x="4233863" y="2241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65699" y="1708150"/>
            <a:ext cx="534941" cy="1066800"/>
            <a:chOff x="5" y="0"/>
            <a:chExt cx="336" cy="672"/>
          </a:xfrm>
        </p:grpSpPr>
        <p:sp>
          <p:nvSpPr>
            <p:cNvPr id="32830" name="Rectangle 21"/>
            <p:cNvSpPr>
              <a:spLocks/>
            </p:cNvSpPr>
            <p:nvPr/>
          </p:nvSpPr>
          <p:spPr bwMode="auto">
            <a:xfrm>
              <a:off x="5" y="0"/>
              <a:ext cx="336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Rectangle 22"/>
            <p:cNvSpPr>
              <a:spLocks/>
            </p:cNvSpPr>
            <p:nvPr/>
          </p:nvSpPr>
          <p:spPr bwMode="auto">
            <a:xfrm>
              <a:off x="23" y="258"/>
              <a:ext cx="301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ALU</a:t>
              </a:r>
            </a:p>
          </p:txBody>
        </p:sp>
      </p:grpSp>
      <p:sp>
        <p:nvSpPr>
          <p:cNvPr id="32784" name="Rectangle 23"/>
          <p:cNvSpPr>
            <a:spLocks/>
          </p:cNvSpPr>
          <p:nvPr/>
        </p:nvSpPr>
        <p:spPr bwMode="auto">
          <a:xfrm>
            <a:off x="3333046" y="1585040"/>
            <a:ext cx="11634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 file</a:t>
            </a:r>
          </a:p>
        </p:txBody>
      </p:sp>
      <p:sp>
        <p:nvSpPr>
          <p:cNvPr id="32785" name="AutoShape 24"/>
          <p:cNvSpPr>
            <a:spLocks/>
          </p:cNvSpPr>
          <p:nvPr/>
        </p:nvSpPr>
        <p:spPr bwMode="auto">
          <a:xfrm>
            <a:off x="3624263" y="2698750"/>
            <a:ext cx="609600" cy="457200"/>
          </a:xfrm>
          <a:custGeom>
            <a:avLst/>
            <a:gdLst>
              <a:gd name="T0" fmla="*/ 8602133 w 21600"/>
              <a:gd name="T1" fmla="*/ 48387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  <a:moveTo>
                  <a:pt x="10800" y="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25"/>
          <p:cNvSpPr>
            <a:spLocks/>
          </p:cNvSpPr>
          <p:nvPr/>
        </p:nvSpPr>
        <p:spPr bwMode="auto">
          <a:xfrm>
            <a:off x="2479675" y="1479550"/>
            <a:ext cx="2973388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Rectangle 26"/>
          <p:cNvSpPr>
            <a:spLocks/>
          </p:cNvSpPr>
          <p:nvPr/>
        </p:nvSpPr>
        <p:spPr bwMode="auto">
          <a:xfrm>
            <a:off x="1902681" y="1529478"/>
            <a:ext cx="51263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</a:t>
            </a:r>
          </a:p>
        </p:txBody>
      </p:sp>
      <p:sp>
        <p:nvSpPr>
          <p:cNvPr id="32788" name="Rectangle 27"/>
          <p:cNvSpPr>
            <a:spLocks/>
          </p:cNvSpPr>
          <p:nvPr/>
        </p:nvSpPr>
        <p:spPr bwMode="auto">
          <a:xfrm>
            <a:off x="5494474" y="2515315"/>
            <a:ext cx="115384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 bus</a:t>
            </a:r>
          </a:p>
        </p:txBody>
      </p:sp>
      <p:sp>
        <p:nvSpPr>
          <p:cNvPr id="32789" name="Line 28"/>
          <p:cNvSpPr>
            <a:spLocks noChangeShapeType="1"/>
          </p:cNvSpPr>
          <p:nvPr/>
        </p:nvSpPr>
        <p:spPr bwMode="auto">
          <a:xfrm flipH="1">
            <a:off x="5300663" y="2774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Rectangle 29"/>
          <p:cNvSpPr>
            <a:spLocks/>
          </p:cNvSpPr>
          <p:nvPr/>
        </p:nvSpPr>
        <p:spPr bwMode="auto">
          <a:xfrm>
            <a:off x="7030895" y="2515315"/>
            <a:ext cx="12115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Memory bus</a:t>
            </a:r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>
            <a:off x="7586664" y="277495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AutoShape 31"/>
          <p:cNvSpPr>
            <a:spLocks/>
          </p:cNvSpPr>
          <p:nvPr/>
        </p:nvSpPr>
        <p:spPr bwMode="auto">
          <a:xfrm>
            <a:off x="6215063" y="38417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AutoShape 32"/>
          <p:cNvSpPr>
            <a:spLocks/>
          </p:cNvSpPr>
          <p:nvPr/>
        </p:nvSpPr>
        <p:spPr bwMode="auto">
          <a:xfrm rot="10800000" flipH="1">
            <a:off x="731996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900863" y="5302250"/>
            <a:ext cx="1295400" cy="520700"/>
            <a:chOff x="0" y="20"/>
            <a:chExt cx="816" cy="328"/>
          </a:xfrm>
        </p:grpSpPr>
        <p:sp>
          <p:nvSpPr>
            <p:cNvPr id="32828" name="Rectangle 34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Rectangle 35"/>
            <p:cNvSpPr>
              <a:spLocks/>
            </p:cNvSpPr>
            <p:nvPr/>
          </p:nvSpPr>
          <p:spPr bwMode="auto">
            <a:xfrm>
              <a:off x="116" y="29"/>
              <a:ext cx="582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5" name="AutoShape 36"/>
          <p:cNvSpPr>
            <a:spLocks/>
          </p:cNvSpPr>
          <p:nvPr/>
        </p:nvSpPr>
        <p:spPr bwMode="auto">
          <a:xfrm rot="10800000" flipH="1">
            <a:off x="49895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70413" y="5302250"/>
            <a:ext cx="1295400" cy="520700"/>
            <a:chOff x="0" y="20"/>
            <a:chExt cx="816" cy="328"/>
          </a:xfrm>
        </p:grpSpPr>
        <p:sp>
          <p:nvSpPr>
            <p:cNvPr id="32826" name="Rectangle 38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Rectangle 39"/>
            <p:cNvSpPr>
              <a:spLocks/>
            </p:cNvSpPr>
            <p:nvPr/>
          </p:nvSpPr>
          <p:spPr bwMode="auto">
            <a:xfrm>
              <a:off x="123" y="29"/>
              <a:ext cx="568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Graphics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adapter</a:t>
              </a:r>
            </a:p>
          </p:txBody>
        </p:sp>
      </p:grpSp>
      <p:sp>
        <p:nvSpPr>
          <p:cNvPr id="32797" name="AutoShape 40"/>
          <p:cNvSpPr>
            <a:spLocks/>
          </p:cNvSpPr>
          <p:nvPr/>
        </p:nvSpPr>
        <p:spPr bwMode="auto">
          <a:xfrm rot="10800000" flipH="1">
            <a:off x="33131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970213" y="5289550"/>
            <a:ext cx="1143000" cy="520700"/>
            <a:chOff x="0" y="20"/>
            <a:chExt cx="720" cy="328"/>
          </a:xfrm>
        </p:grpSpPr>
        <p:sp>
          <p:nvSpPr>
            <p:cNvPr id="32824" name="Rectangle 42"/>
            <p:cNvSpPr>
              <a:spLocks/>
            </p:cNvSpPr>
            <p:nvPr/>
          </p:nvSpPr>
          <p:spPr bwMode="auto">
            <a:xfrm>
              <a:off x="0" y="20"/>
              <a:ext cx="720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5" name="Rectangle 43"/>
            <p:cNvSpPr>
              <a:spLocks/>
            </p:cNvSpPr>
            <p:nvPr/>
          </p:nvSpPr>
          <p:spPr bwMode="auto">
            <a:xfrm>
              <a:off x="68" y="29"/>
              <a:ext cx="582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USB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9" name="Line 44"/>
          <p:cNvSpPr>
            <a:spLocks noChangeShapeType="1"/>
          </p:cNvSpPr>
          <p:nvPr/>
        </p:nvSpPr>
        <p:spPr bwMode="auto">
          <a:xfrm>
            <a:off x="31988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Line 45"/>
          <p:cNvSpPr>
            <a:spLocks noChangeShapeType="1"/>
          </p:cNvSpPr>
          <p:nvPr/>
        </p:nvSpPr>
        <p:spPr bwMode="auto">
          <a:xfrm>
            <a:off x="39608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Rectangle 46"/>
          <p:cNvSpPr>
            <a:spLocks/>
          </p:cNvSpPr>
          <p:nvPr/>
        </p:nvSpPr>
        <p:spPr bwMode="auto">
          <a:xfrm>
            <a:off x="2840002" y="6096715"/>
            <a:ext cx="69698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Mouse</a:t>
            </a:r>
          </a:p>
        </p:txBody>
      </p:sp>
      <p:sp>
        <p:nvSpPr>
          <p:cNvPr id="32802" name="Rectangle 47"/>
          <p:cNvSpPr>
            <a:spLocks/>
          </p:cNvSpPr>
          <p:nvPr/>
        </p:nvSpPr>
        <p:spPr bwMode="auto">
          <a:xfrm>
            <a:off x="3511044" y="6096715"/>
            <a:ext cx="95827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Keyboard</a:t>
            </a:r>
          </a:p>
        </p:txBody>
      </p:sp>
      <p:sp>
        <p:nvSpPr>
          <p:cNvPr id="32803" name="Line 48"/>
          <p:cNvSpPr>
            <a:spLocks noChangeShapeType="1"/>
          </p:cNvSpPr>
          <p:nvPr/>
        </p:nvSpPr>
        <p:spPr bwMode="auto">
          <a:xfrm>
            <a:off x="52562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Rectangle 49"/>
          <p:cNvSpPr>
            <a:spLocks/>
          </p:cNvSpPr>
          <p:nvPr/>
        </p:nvSpPr>
        <p:spPr bwMode="auto">
          <a:xfrm>
            <a:off x="4861420" y="6096715"/>
            <a:ext cx="75148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Display</a:t>
            </a:r>
          </a:p>
        </p:txBody>
      </p:sp>
      <p:sp>
        <p:nvSpPr>
          <p:cNvPr id="32805" name="Line 50"/>
          <p:cNvSpPr>
            <a:spLocks noChangeShapeType="1"/>
          </p:cNvSpPr>
          <p:nvPr/>
        </p:nvSpPr>
        <p:spPr bwMode="auto">
          <a:xfrm>
            <a:off x="7561264" y="582295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256463" y="6203950"/>
            <a:ext cx="609600" cy="609600"/>
            <a:chOff x="0" y="0"/>
            <a:chExt cx="384" cy="384"/>
          </a:xfrm>
        </p:grpSpPr>
        <p:sp>
          <p:nvSpPr>
            <p:cNvPr id="32822" name="AutoShape 52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custGeom>
              <a:avLst/>
              <a:gdLst>
                <a:gd name="T0" fmla="*/ 3 w 21600"/>
                <a:gd name="T1" fmla="*/ 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0" y="2700"/>
                  </a:moveTo>
                  <a:cubicBezTo>
                    <a:pt x="0" y="4191"/>
                    <a:pt x="4835" y="5400"/>
                    <a:pt x="10800" y="5400"/>
                  </a:cubicBezTo>
                  <a:cubicBezTo>
                    <a:pt x="16765" y="5400"/>
                    <a:pt x="21600" y="4191"/>
                    <a:pt x="21600" y="27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Rectangle 53"/>
            <p:cNvSpPr>
              <a:spLocks/>
            </p:cNvSpPr>
            <p:nvPr/>
          </p:nvSpPr>
          <p:spPr bwMode="auto">
            <a:xfrm>
              <a:off x="20" y="114"/>
              <a:ext cx="342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</a:t>
              </a:r>
            </a:p>
          </p:txBody>
        </p:sp>
      </p:grpSp>
      <p:sp>
        <p:nvSpPr>
          <p:cNvPr id="32807" name="AutoShape 54"/>
          <p:cNvSpPr>
            <a:spLocks/>
          </p:cNvSpPr>
          <p:nvPr/>
        </p:nvSpPr>
        <p:spPr bwMode="auto">
          <a:xfrm>
            <a:off x="2405063" y="4362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Rectangle 55"/>
          <p:cNvSpPr>
            <a:spLocks/>
          </p:cNvSpPr>
          <p:nvPr/>
        </p:nvSpPr>
        <p:spPr bwMode="auto">
          <a:xfrm>
            <a:off x="3481389" y="4532313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Rectangle 56"/>
          <p:cNvSpPr>
            <a:spLocks/>
          </p:cNvSpPr>
          <p:nvPr/>
        </p:nvSpPr>
        <p:spPr bwMode="auto">
          <a:xfrm>
            <a:off x="5157789" y="4522788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Rectangle 57"/>
          <p:cNvSpPr>
            <a:spLocks/>
          </p:cNvSpPr>
          <p:nvPr/>
        </p:nvSpPr>
        <p:spPr bwMode="auto">
          <a:xfrm>
            <a:off x="7491414" y="4513263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Rectangle 58"/>
          <p:cNvSpPr>
            <a:spLocks/>
          </p:cNvSpPr>
          <p:nvPr/>
        </p:nvSpPr>
        <p:spPr bwMode="auto">
          <a:xfrm>
            <a:off x="6148120" y="4712415"/>
            <a:ext cx="74507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I/O bus</a:t>
            </a:r>
          </a:p>
        </p:txBody>
      </p:sp>
      <p:sp>
        <p:nvSpPr>
          <p:cNvPr id="32812" name="Rectangle 59"/>
          <p:cNvSpPr>
            <a:spLocks/>
          </p:cNvSpPr>
          <p:nvPr/>
        </p:nvSpPr>
        <p:spPr bwMode="auto">
          <a:xfrm>
            <a:off x="6381751" y="4451350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Rectangle 60"/>
          <p:cNvSpPr>
            <a:spLocks/>
          </p:cNvSpPr>
          <p:nvPr/>
        </p:nvSpPr>
        <p:spPr bwMode="auto">
          <a:xfrm>
            <a:off x="82724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Rectangle 61"/>
          <p:cNvSpPr>
            <a:spLocks/>
          </p:cNvSpPr>
          <p:nvPr/>
        </p:nvSpPr>
        <p:spPr bwMode="auto">
          <a:xfrm>
            <a:off x="85772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Rectangle 62"/>
          <p:cNvSpPr>
            <a:spLocks/>
          </p:cNvSpPr>
          <p:nvPr/>
        </p:nvSpPr>
        <p:spPr bwMode="auto">
          <a:xfrm>
            <a:off x="88820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Rectangle 63"/>
          <p:cNvSpPr>
            <a:spLocks/>
          </p:cNvSpPr>
          <p:nvPr/>
        </p:nvSpPr>
        <p:spPr bwMode="auto">
          <a:xfrm>
            <a:off x="8258175" y="4921806"/>
            <a:ext cx="192969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Expansion slots for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other devices such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network adapters</a:t>
            </a: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2633663" y="2089150"/>
            <a:ext cx="762000" cy="304800"/>
            <a:chOff x="0" y="12"/>
            <a:chExt cx="480" cy="192"/>
          </a:xfrm>
        </p:grpSpPr>
        <p:sp>
          <p:nvSpPr>
            <p:cNvPr id="32820" name="Rectangle 65"/>
            <p:cNvSpPr>
              <a:spLocks/>
            </p:cNvSpPr>
            <p:nvPr/>
          </p:nvSpPr>
          <p:spPr bwMode="auto">
            <a:xfrm>
              <a:off x="0" y="12"/>
              <a:ext cx="48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Rectangle 66"/>
            <p:cNvSpPr>
              <a:spLocks/>
            </p:cNvSpPr>
            <p:nvPr/>
          </p:nvSpPr>
          <p:spPr bwMode="auto">
            <a:xfrm>
              <a:off x="124" y="30"/>
              <a:ext cx="230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PC</a:t>
              </a:r>
            </a:p>
          </p:txBody>
        </p:sp>
      </p:grpSp>
      <p:sp>
        <p:nvSpPr>
          <p:cNvPr id="32818" name="Rectangle 6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 dirty="0"/>
              <a:t>Um </a:t>
            </a:r>
            <a:r>
              <a:rPr lang="en-US" sz="2800" dirty="0" err="1"/>
              <a:t>pouco</a:t>
            </a:r>
            <a:r>
              <a:rPr lang="en-US" sz="2800" dirty="0"/>
              <a:t> de um </a:t>
            </a:r>
            <a:r>
              <a:rPr lang="en-US" sz="2800" dirty="0" err="1"/>
              <a:t>computador</a:t>
            </a:r>
            <a:r>
              <a:rPr lang="en-US" sz="2800" dirty="0"/>
              <a:t> </a:t>
            </a:r>
            <a:r>
              <a:rPr lang="en-US" sz="2800" dirty="0" err="1"/>
              <a:t>típico</a:t>
            </a:r>
            <a:endParaRPr lang="en-US" sz="2800" dirty="0"/>
          </a:p>
        </p:txBody>
      </p:sp>
      <p:sp>
        <p:nvSpPr>
          <p:cNvPr id="32819" name="Rectangle 68"/>
          <p:cNvSpPr>
            <a:spLocks/>
          </p:cNvSpPr>
          <p:nvPr/>
        </p:nvSpPr>
        <p:spPr bwMode="auto">
          <a:xfrm>
            <a:off x="8229600" y="5943600"/>
            <a:ext cx="228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Randal E. Bryant, David 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O'Hallaron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. Computer Systems: A Programmer's Perspective.</a:t>
            </a:r>
          </a:p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Prentice Hall, 2003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CPU: Central Processing Unit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038600" cy="5257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333399"/>
                </a:solidFill>
              </a:rPr>
              <a:t>Unidade</a:t>
            </a:r>
            <a:r>
              <a:rPr lang="en-US" sz="2000" dirty="0">
                <a:solidFill>
                  <a:srgbClr val="333399"/>
                </a:solidFill>
              </a:rPr>
              <a:t> de </a:t>
            </a:r>
            <a:r>
              <a:rPr lang="en-US" sz="2000" dirty="0" err="1">
                <a:solidFill>
                  <a:srgbClr val="333399"/>
                </a:solidFill>
              </a:rPr>
              <a:t>Controle</a:t>
            </a: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ALU: </a:t>
            </a:r>
            <a:r>
              <a:rPr lang="en-US" sz="2000" dirty="0" err="1"/>
              <a:t>Unidade</a:t>
            </a:r>
            <a:r>
              <a:rPr lang="en-US" sz="2000" dirty="0"/>
              <a:t> </a:t>
            </a:r>
            <a:r>
              <a:rPr lang="en-US" sz="2000" dirty="0" err="1"/>
              <a:t>Aritmética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dirty="0" err="1"/>
              <a:t>Lógica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err="1"/>
              <a:t>Registradores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Funcionam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memória</a:t>
            </a:r>
            <a:r>
              <a:rPr lang="en-US" sz="1800" dirty="0"/>
              <a:t> de </a:t>
            </a:r>
            <a:r>
              <a:rPr lang="en-US" sz="1800" dirty="0" err="1"/>
              <a:t>acesso</a:t>
            </a:r>
            <a:r>
              <a:rPr lang="en-US" sz="1800" dirty="0"/>
              <a:t> </a:t>
            </a:r>
            <a:r>
              <a:rPr lang="en-US" sz="1800" dirty="0" err="1"/>
              <a:t>extremamente</a:t>
            </a:r>
            <a:r>
              <a:rPr lang="en-US" sz="1800" dirty="0"/>
              <a:t> </a:t>
            </a:r>
            <a:r>
              <a:rPr lang="en-US" sz="1800" dirty="0" err="1"/>
              <a:t>rápida</a:t>
            </a:r>
            <a:endParaRPr lang="en-US" sz="1800" dirty="0"/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>
                <a:solidFill>
                  <a:srgbClr val="FF0000"/>
                </a:solidFill>
              </a:rPr>
              <a:t>Baixa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capacidade</a:t>
            </a:r>
            <a:endParaRPr lang="en-US" sz="1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/>
              <a:t>Funções</a:t>
            </a:r>
            <a:r>
              <a:rPr lang="en-US" sz="1800" dirty="0"/>
              <a:t> </a:t>
            </a:r>
            <a:r>
              <a:rPr lang="en-US" sz="1800" dirty="0" err="1"/>
              <a:t>específicas</a:t>
            </a:r>
            <a:endParaRPr lang="en-US" sz="18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Exemplos</a:t>
            </a:r>
            <a:r>
              <a:rPr lang="en-US" sz="1800" dirty="0"/>
              <a:t> de </a:t>
            </a:r>
            <a:r>
              <a:rPr lang="en-US" sz="1800" dirty="0" err="1"/>
              <a:t>registradores</a:t>
            </a:r>
            <a:endParaRPr lang="en-US" sz="18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PC (program counter): </a:t>
            </a:r>
            <a:r>
              <a:rPr lang="en-US" sz="1600" dirty="0" err="1"/>
              <a:t>contém</a:t>
            </a:r>
            <a:r>
              <a:rPr lang="en-US" sz="1600" dirty="0"/>
              <a:t> </a:t>
            </a:r>
            <a:r>
              <a:rPr lang="en-US" sz="1600" dirty="0" err="1"/>
              <a:t>o</a:t>
            </a:r>
            <a:r>
              <a:rPr lang="en-US" sz="1600" dirty="0"/>
              <a:t> </a:t>
            </a:r>
            <a:r>
              <a:rPr lang="en-US" sz="1600" dirty="0" err="1"/>
              <a:t>endereço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</a:t>
            </a:r>
            <a:r>
              <a:rPr lang="en-US" sz="1600" dirty="0" err="1"/>
              <a:t>próxima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Instruction register: </a:t>
            </a:r>
            <a:r>
              <a:rPr lang="en-US" sz="1600" dirty="0" err="1"/>
              <a:t>onde</a:t>
            </a:r>
            <a:r>
              <a:rPr lang="en-US" sz="1600" dirty="0"/>
              <a:t> </a:t>
            </a:r>
            <a:r>
              <a:rPr lang="en-US" sz="1600" dirty="0" err="1"/>
              <a:t>é</a:t>
            </a:r>
            <a:r>
              <a:rPr lang="en-US" sz="1600" dirty="0"/>
              <a:t> </a:t>
            </a:r>
            <a:r>
              <a:rPr lang="en-US" sz="1600" dirty="0" err="1"/>
              <a:t>copiada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6172200" y="1600200"/>
            <a:ext cx="41910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CPU,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seguidamente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requisitadas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à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Ciclo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fetch-decode-execute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:</a:t>
            </a: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busca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Incrementa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PC</a:t>
            </a: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decodifica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pic>
        <p:nvPicPr>
          <p:cNvPr id="11269" name="Picture 5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6516689" y="3956051"/>
            <a:ext cx="38877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/>
          </p:cNvSpPr>
          <p:nvPr/>
        </p:nvSpPr>
        <p:spPr bwMode="auto">
          <a:xfrm>
            <a:off x="6456363" y="3933826"/>
            <a:ext cx="1727200" cy="1439863"/>
          </a:xfrm>
          <a:prstGeom prst="rect">
            <a:avLst/>
          </a:prstGeom>
          <a:noFill/>
          <a:ln w="28575">
            <a:solidFill>
              <a:srgbClr val="333399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  <p:bldP spid="11268" grpId="0" build="p" autoUpdateAnimBg="0"/>
      <p:bldP spid="112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Barramentos e Dispositivos de E/S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1" y="1600200"/>
            <a:ext cx="4267200" cy="4114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009900"/>
                </a:solidFill>
              </a:rPr>
              <a:t>Barramentos</a:t>
            </a:r>
            <a:r>
              <a:rPr lang="en-US" sz="2000" dirty="0"/>
              <a:t>: “</a:t>
            </a:r>
            <a:r>
              <a:rPr lang="en-US" sz="2000" dirty="0" err="1"/>
              <a:t>conduítes</a:t>
            </a:r>
            <a:r>
              <a:rPr lang="en-US" sz="2000" dirty="0"/>
              <a:t>” </a:t>
            </a:r>
            <a:r>
              <a:rPr lang="en-US" sz="2000" dirty="0" err="1"/>
              <a:t>elétricos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carregam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informação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vários</a:t>
            </a:r>
            <a:r>
              <a:rPr lang="en-US" sz="2000" dirty="0"/>
              <a:t> </a:t>
            </a:r>
            <a:r>
              <a:rPr lang="en-US" sz="2000" dirty="0" err="1"/>
              <a:t>componentes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máquina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</a:rPr>
              <a:t>Dispositivos</a:t>
            </a:r>
            <a:r>
              <a:rPr lang="en-US" sz="2000" dirty="0">
                <a:solidFill>
                  <a:srgbClr val="FF3300"/>
                </a:solidFill>
              </a:rPr>
              <a:t> de E/S</a:t>
            </a:r>
            <a:r>
              <a:rPr lang="en-US" sz="2000" dirty="0"/>
              <a:t>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Conexão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máquina</a:t>
            </a:r>
            <a:r>
              <a:rPr lang="en-US" sz="1800" dirty="0"/>
              <a:t> com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mundo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externo</a:t>
            </a:r>
            <a:endParaRPr lang="en-US" sz="1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Conectados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barramento</a:t>
            </a:r>
            <a:r>
              <a:rPr lang="en-US" sz="1800" dirty="0"/>
              <a:t> de E/S </a:t>
            </a:r>
            <a:r>
              <a:rPr lang="en-US" sz="1800" dirty="0" err="1"/>
              <a:t>por</a:t>
            </a:r>
            <a:endParaRPr lang="en-US" sz="18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controladores</a:t>
            </a:r>
            <a:r>
              <a:rPr lang="en-US" sz="1600" i="1" dirty="0"/>
              <a:t> </a:t>
            </a:r>
            <a:r>
              <a:rPr lang="en-US" sz="1600" dirty="0"/>
              <a:t>(chips no </a:t>
            </a:r>
            <a:r>
              <a:rPr lang="en-US" sz="1600" dirty="0" err="1"/>
              <a:t>próprio</a:t>
            </a:r>
            <a:r>
              <a:rPr lang="en-US" sz="1600" dirty="0"/>
              <a:t> </a:t>
            </a:r>
            <a:r>
              <a:rPr lang="en-US" sz="1600" dirty="0" err="1"/>
              <a:t>dispositivo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mãe</a:t>
            </a:r>
            <a:r>
              <a:rPr lang="en-US" sz="1600" dirty="0"/>
              <a:t>) </a:t>
            </a:r>
            <a:r>
              <a:rPr lang="en-US" sz="1600" dirty="0" err="1"/>
              <a:t>ou</a:t>
            </a:r>
            <a:endParaRPr lang="en-US" sz="16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adaptadores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quando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separada</a:t>
            </a:r>
            <a:r>
              <a:rPr lang="en-US" sz="1600" dirty="0"/>
              <a:t>)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6516689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7535863" y="3141664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8688388" y="3141664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6456364" y="3644901"/>
            <a:ext cx="3887787" cy="576263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6672263" y="4149725"/>
            <a:ext cx="2736850" cy="86360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nimBg="1"/>
      <p:bldP spid="12294" grpId="0" animBg="1"/>
      <p:bldP spid="12295" grpId="0" animBg="1"/>
      <p:bldP spid="12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OCSO</a:t>
            </a:r>
            <a:br>
              <a:rPr lang="en-US" dirty="0"/>
            </a:br>
            <a:r>
              <a:rPr lang="en-US" dirty="0" err="1"/>
              <a:t>Introdução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497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Memória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4475163" cy="4114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/>
              <a:t>Logicamente</a:t>
            </a:r>
            <a:r>
              <a:rPr lang="en-US" sz="2000" dirty="0"/>
              <a:t>, a </a:t>
            </a:r>
            <a:r>
              <a:rPr lang="en-US" sz="2000" dirty="0" err="1"/>
              <a:t>memória</a:t>
            </a:r>
            <a:r>
              <a:rPr lang="en-US" sz="2000" dirty="0"/>
              <a:t> principal </a:t>
            </a:r>
            <a:r>
              <a:rPr lang="en-US" sz="2000" dirty="0" err="1"/>
              <a:t>corresponde</a:t>
            </a:r>
            <a:r>
              <a:rPr lang="en-US" sz="2000" dirty="0"/>
              <a:t> a um </a:t>
            </a:r>
            <a:r>
              <a:rPr lang="en-US" sz="2000" dirty="0" err="1"/>
              <a:t>enorme</a:t>
            </a:r>
            <a:r>
              <a:rPr lang="en-US" sz="2000" dirty="0"/>
              <a:t> </a:t>
            </a:r>
            <a:r>
              <a:rPr lang="en-US" sz="2000" dirty="0" err="1"/>
              <a:t>vetor</a:t>
            </a:r>
            <a:r>
              <a:rPr lang="en-US" sz="2000" dirty="0"/>
              <a:t> (array) de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posição</a:t>
            </a:r>
            <a:r>
              <a:rPr lang="en-US" sz="1800" dirty="0"/>
              <a:t> tem um </a:t>
            </a:r>
            <a:r>
              <a:rPr lang="en-US" sz="1800" dirty="0" err="1"/>
              <a:t>endereço</a:t>
            </a:r>
            <a:r>
              <a:rPr lang="en-US" sz="1800" dirty="0"/>
              <a:t> </a:t>
            </a:r>
            <a:r>
              <a:rPr lang="en-US" sz="1800" dirty="0" err="1"/>
              <a:t>único</a:t>
            </a:r>
            <a:r>
              <a:rPr lang="en-US" sz="1800" dirty="0"/>
              <a:t> (</a:t>
            </a:r>
            <a:r>
              <a:rPr lang="en-US" sz="1800" dirty="0" err="1"/>
              <a:t>índice</a:t>
            </a:r>
            <a:r>
              <a:rPr lang="en-US" sz="1800" dirty="0"/>
              <a:t> do </a:t>
            </a:r>
            <a:r>
              <a:rPr lang="en-US" sz="1800" dirty="0" err="1"/>
              <a:t>vetor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Os </a:t>
            </a:r>
            <a:r>
              <a:rPr lang="en-US" sz="2000" dirty="0" err="1"/>
              <a:t>registradores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CPU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vezes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usados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armazenar</a:t>
            </a:r>
            <a:r>
              <a:rPr lang="en-US" sz="2000" dirty="0"/>
              <a:t> </a:t>
            </a:r>
            <a:r>
              <a:rPr lang="en-US" sz="2000" dirty="0" err="1"/>
              <a:t>endereços</a:t>
            </a:r>
            <a:r>
              <a:rPr lang="en-US" sz="2000" dirty="0"/>
              <a:t> de </a:t>
            </a:r>
            <a:r>
              <a:rPr lang="en-US" sz="2000" dirty="0" err="1"/>
              <a:t>memória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Assim</a:t>
            </a:r>
            <a:r>
              <a:rPr lang="en-US" sz="1800" dirty="0"/>
              <a:t>,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bits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registrador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limita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</a:t>
            </a:r>
            <a:r>
              <a:rPr lang="en-US" sz="1800" dirty="0" err="1">
                <a:solidFill>
                  <a:srgbClr val="FF0000"/>
                </a:solidFill>
              </a:rPr>
              <a:t>posições</a:t>
            </a:r>
            <a:r>
              <a:rPr lang="en-US" sz="1800" dirty="0">
                <a:solidFill>
                  <a:srgbClr val="FF0000"/>
                </a:solidFill>
              </a:rPr>
              <a:t> de </a:t>
            </a:r>
            <a:r>
              <a:rPr lang="en-US" sz="1800" dirty="0" err="1">
                <a:solidFill>
                  <a:srgbClr val="FF0000"/>
                </a:solidFill>
              </a:rPr>
              <a:t>memória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endereçáveis</a:t>
            </a:r>
            <a:endParaRPr lang="en-US" sz="1800" dirty="0">
              <a:solidFill>
                <a:srgbClr val="FF0000"/>
              </a:solidFill>
            </a:endParaRPr>
          </a:p>
          <a:p>
            <a:pPr marL="1182688" lvl="2" eaLnBrk="1" hangingPunct="1">
              <a:lnSpc>
                <a:spcPct val="90000"/>
              </a:lnSpc>
            </a:pPr>
            <a:r>
              <a:rPr lang="en-US" sz="1400" dirty="0"/>
              <a:t>Ex.: 8 bits </a:t>
            </a:r>
            <a:r>
              <a:rPr lang="en-US" sz="14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1400"/>
              <a:t> 256 </a:t>
            </a:r>
            <a:r>
              <a:rPr lang="en-US" sz="1400" dirty="0" err="1"/>
              <a:t>posições</a:t>
            </a:r>
            <a:r>
              <a:rPr lang="en-US" sz="1400" dirty="0"/>
              <a:t>…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/>
          <a:srcRect r="11810" b="15747"/>
          <a:stretch>
            <a:fillRect/>
          </a:stretch>
        </p:blipFill>
        <p:spPr bwMode="auto">
          <a:xfrm>
            <a:off x="6516689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/>
          </p:cNvSpPr>
          <p:nvPr/>
        </p:nvSpPr>
        <p:spPr bwMode="auto">
          <a:xfrm>
            <a:off x="9348788" y="2997200"/>
            <a:ext cx="647700" cy="647700"/>
          </a:xfrm>
          <a:prstGeom prst="rect">
            <a:avLst/>
          </a:prstGeom>
          <a:noFill/>
          <a:ln w="28575">
            <a:solidFill>
              <a:srgbClr val="FF9933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/>
          </p:cNvSpPr>
          <p:nvPr/>
        </p:nvSpPr>
        <p:spPr bwMode="auto">
          <a:xfrm>
            <a:off x="2689225" y="1047750"/>
            <a:ext cx="6242050" cy="539115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5367681" y="1648540"/>
            <a:ext cx="94705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Registers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5103479" y="2065180"/>
            <a:ext cx="141513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On-chip L1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5168207" y="3555843"/>
            <a:ext cx="132536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Main memory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(DRAM)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4639541" y="4619468"/>
            <a:ext cx="231601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Local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(local disks)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5284789" y="1970089"/>
            <a:ext cx="1063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889500" y="2608264"/>
            <a:ext cx="18494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4535488" y="3246439"/>
            <a:ext cx="2552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1847850" y="3911600"/>
            <a:ext cx="1588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Rectangle 11"/>
          <p:cNvSpPr>
            <a:spLocks/>
          </p:cNvSpPr>
          <p:nvPr/>
        </p:nvSpPr>
        <p:spPr bwMode="auto">
          <a:xfrm>
            <a:off x="1949213" y="4044732"/>
            <a:ext cx="738663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Larger, 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slower,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cheaper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3919539" y="4310064"/>
            <a:ext cx="3760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Rectangle 13"/>
          <p:cNvSpPr>
            <a:spLocks/>
          </p:cNvSpPr>
          <p:nvPr/>
        </p:nvSpPr>
        <p:spPr bwMode="auto">
          <a:xfrm>
            <a:off x="4074190" y="5719605"/>
            <a:ext cx="355943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Remote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(distributed file systems, Web servers)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593139" y="5178425"/>
            <a:ext cx="2212975" cy="852488"/>
            <a:chOff x="0" y="0"/>
            <a:chExt cx="1394" cy="537"/>
          </a:xfrm>
        </p:grpSpPr>
        <p:sp>
          <p:nvSpPr>
            <p:cNvPr id="36902" name="Freeform 15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3" name="Rectangle 16"/>
            <p:cNvSpPr>
              <a:spLocks/>
            </p:cNvSpPr>
            <p:nvPr/>
          </p:nvSpPr>
          <p:spPr bwMode="auto">
            <a:xfrm>
              <a:off x="86" y="58"/>
              <a:ext cx="13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Local disks hold files retrieved from disks on remote network servers.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085138" y="4049714"/>
            <a:ext cx="2921000" cy="852487"/>
            <a:chOff x="0" y="0"/>
            <a:chExt cx="1839" cy="537"/>
          </a:xfrm>
        </p:grpSpPr>
        <p:sp>
          <p:nvSpPr>
            <p:cNvPr id="36900" name="Freeform 18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Rectangle 19"/>
            <p:cNvSpPr>
              <a:spLocks/>
            </p:cNvSpPr>
            <p:nvPr/>
          </p:nvSpPr>
          <p:spPr bwMode="auto">
            <a:xfrm>
              <a:off x="88" y="59"/>
              <a:ext cx="1751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 memory holds disk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blocks retrieved from local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disks.</a:t>
              </a:r>
            </a:p>
          </p:txBody>
        </p:sp>
      </p:grpSp>
      <p:sp>
        <p:nvSpPr>
          <p:cNvPr id="36881" name="Line 20"/>
          <p:cNvSpPr>
            <a:spLocks noChangeShapeType="1"/>
          </p:cNvSpPr>
          <p:nvPr/>
        </p:nvSpPr>
        <p:spPr bwMode="auto">
          <a:xfrm>
            <a:off x="3328988" y="5375275"/>
            <a:ext cx="49657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21"/>
          <p:cNvSpPr>
            <a:spLocks/>
          </p:cNvSpPr>
          <p:nvPr/>
        </p:nvSpPr>
        <p:spPr bwMode="auto">
          <a:xfrm>
            <a:off x="5141579" y="2730343"/>
            <a:ext cx="141513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Off-chip L2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54839" y="2300288"/>
            <a:ext cx="3024187" cy="615950"/>
            <a:chOff x="0" y="0"/>
            <a:chExt cx="1905" cy="388"/>
          </a:xfrm>
        </p:grpSpPr>
        <p:sp>
          <p:nvSpPr>
            <p:cNvPr id="36898" name="Rectangle 23"/>
            <p:cNvSpPr>
              <a:spLocks/>
            </p:cNvSpPr>
            <p:nvPr/>
          </p:nvSpPr>
          <p:spPr bwMode="auto">
            <a:xfrm>
              <a:off x="109" y="42"/>
              <a:ext cx="17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L1 cache holds cache lines retrieved from the L2 cache.</a:t>
              </a:r>
            </a:p>
          </p:txBody>
        </p:sp>
        <p:sp>
          <p:nvSpPr>
            <p:cNvPr id="36899" name="Freeform 24"/>
            <p:cNvSpPr>
              <a:spLocks/>
            </p:cNvSpPr>
            <p:nvPr/>
          </p:nvSpPr>
          <p:spPr bwMode="auto">
            <a:xfrm>
              <a:off x="0" y="0"/>
              <a:ext cx="45" cy="388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2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6 h 21600"/>
                <a:gd name="T12" fmla="*/ 0 w 21600"/>
                <a:gd name="T13" fmla="*/ 388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4" name="Rectangle 25"/>
          <p:cNvSpPr>
            <a:spLocks/>
          </p:cNvSpPr>
          <p:nvPr/>
        </p:nvSpPr>
        <p:spPr bwMode="auto">
          <a:xfrm>
            <a:off x="6764338" y="1657350"/>
            <a:ext cx="2932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 registers hold words retrieved from cache memory.</a:t>
            </a:r>
          </a:p>
        </p:txBody>
      </p:sp>
      <p:sp>
        <p:nvSpPr>
          <p:cNvPr id="36885" name="Freeform 26"/>
          <p:cNvSpPr>
            <a:spLocks/>
          </p:cNvSpPr>
          <p:nvPr/>
        </p:nvSpPr>
        <p:spPr bwMode="auto">
          <a:xfrm>
            <a:off x="6573838" y="1614488"/>
            <a:ext cx="76200" cy="615950"/>
          </a:xfrm>
          <a:custGeom>
            <a:avLst/>
            <a:gdLst>
              <a:gd name="T0" fmla="*/ 0 w 21600"/>
              <a:gd name="T1" fmla="*/ 0 h 21600"/>
              <a:gd name="T2" fmla="*/ 38100 w 21600"/>
              <a:gd name="T3" fmla="*/ 51329 h 21600"/>
              <a:gd name="T4" fmla="*/ 38100 w 21600"/>
              <a:gd name="T5" fmla="*/ 256646 h 21600"/>
              <a:gd name="T6" fmla="*/ 76200 w 21600"/>
              <a:gd name="T7" fmla="*/ 307975 h 21600"/>
              <a:gd name="T8" fmla="*/ 38100 w 21600"/>
              <a:gd name="T9" fmla="*/ 359304 h 21600"/>
              <a:gd name="T10" fmla="*/ 38100 w 21600"/>
              <a:gd name="T11" fmla="*/ 564621 h 21600"/>
              <a:gd name="T12" fmla="*/ 0 w 21600"/>
              <a:gd name="T13" fmla="*/ 615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73938" y="2940051"/>
            <a:ext cx="2874962" cy="614363"/>
            <a:chOff x="0" y="0"/>
            <a:chExt cx="1811" cy="387"/>
          </a:xfrm>
        </p:grpSpPr>
        <p:sp>
          <p:nvSpPr>
            <p:cNvPr id="36896" name="Rectangle 28"/>
            <p:cNvSpPr>
              <a:spLocks/>
            </p:cNvSpPr>
            <p:nvPr/>
          </p:nvSpPr>
          <p:spPr bwMode="auto">
            <a:xfrm>
              <a:off x="147" y="49"/>
              <a:ext cx="1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L2 cache holds cache lines retrieved from memory.</a:t>
              </a:r>
            </a:p>
          </p:txBody>
        </p:sp>
        <p:sp>
          <p:nvSpPr>
            <p:cNvPr id="36897" name="Freeform 29"/>
            <p:cNvSpPr>
              <a:spLocks/>
            </p:cNvSpPr>
            <p:nvPr/>
          </p:nvSpPr>
          <p:spPr bwMode="auto">
            <a:xfrm>
              <a:off x="0" y="0"/>
              <a:ext cx="45" cy="387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1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5 h 21600"/>
                <a:gd name="T12" fmla="*/ 0 w 21600"/>
                <a:gd name="T13" fmla="*/ 38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7" name="Rectangle 30"/>
          <p:cNvSpPr>
            <a:spLocks/>
          </p:cNvSpPr>
          <p:nvPr/>
        </p:nvSpPr>
        <p:spPr bwMode="auto">
          <a:xfrm>
            <a:off x="5138711" y="1410415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L0:</a:t>
            </a:r>
          </a:p>
        </p:txBody>
      </p:sp>
      <p:sp>
        <p:nvSpPr>
          <p:cNvPr id="36888" name="Rectangle 31"/>
          <p:cNvSpPr>
            <a:spLocks/>
          </p:cNvSpPr>
          <p:nvPr/>
        </p:nvSpPr>
        <p:spPr bwMode="auto">
          <a:xfrm>
            <a:off x="4760886" y="212002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L1:</a:t>
            </a:r>
          </a:p>
        </p:txBody>
      </p:sp>
      <p:sp>
        <p:nvSpPr>
          <p:cNvPr id="36889" name="Rectangle 32"/>
          <p:cNvSpPr>
            <a:spLocks/>
          </p:cNvSpPr>
          <p:nvPr/>
        </p:nvSpPr>
        <p:spPr bwMode="auto">
          <a:xfrm>
            <a:off x="4322736" y="2816940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L2:</a:t>
            </a:r>
          </a:p>
        </p:txBody>
      </p:sp>
      <p:sp>
        <p:nvSpPr>
          <p:cNvPr id="36890" name="Rectangle 33"/>
          <p:cNvSpPr>
            <a:spLocks/>
          </p:cNvSpPr>
          <p:nvPr/>
        </p:nvSpPr>
        <p:spPr bwMode="auto">
          <a:xfrm>
            <a:off x="3849661" y="3620215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L3:</a:t>
            </a:r>
          </a:p>
        </p:txBody>
      </p:sp>
      <p:sp>
        <p:nvSpPr>
          <p:cNvPr id="36891" name="Rectangle 34"/>
          <p:cNvSpPr>
            <a:spLocks/>
          </p:cNvSpPr>
          <p:nvPr/>
        </p:nvSpPr>
        <p:spPr bwMode="auto">
          <a:xfrm>
            <a:off x="3247998" y="468542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L4:</a:t>
            </a:r>
          </a:p>
        </p:txBody>
      </p:sp>
      <p:sp>
        <p:nvSpPr>
          <p:cNvPr id="36892" name="Rectangle 35"/>
          <p:cNvSpPr>
            <a:spLocks/>
          </p:cNvSpPr>
          <p:nvPr/>
        </p:nvSpPr>
        <p:spPr bwMode="auto">
          <a:xfrm>
            <a:off x="2608236" y="578397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L5:</a:t>
            </a:r>
          </a:p>
        </p:txBody>
      </p:sp>
      <p:sp>
        <p:nvSpPr>
          <p:cNvPr id="36893" name="Rectangle 36"/>
          <p:cNvSpPr>
            <a:spLocks/>
          </p:cNvSpPr>
          <p:nvPr/>
        </p:nvSpPr>
        <p:spPr bwMode="auto">
          <a:xfrm>
            <a:off x="1955563" y="1557119"/>
            <a:ext cx="738663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Smaller,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faster,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costlier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rot="10800000">
            <a:off x="1862139" y="1112839"/>
            <a:ext cx="1587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5" name="Rectangle 38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319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Hierarquia de Memória</a:t>
            </a:r>
          </a:p>
        </p:txBody>
      </p:sp>
      <p:sp>
        <p:nvSpPr>
          <p:cNvPr id="40" name="Striped Right Arrow 39"/>
          <p:cNvSpPr/>
          <p:nvPr/>
        </p:nvSpPr>
        <p:spPr bwMode="auto">
          <a:xfrm rot="14412828">
            <a:off x="4561672" y="3546289"/>
            <a:ext cx="5715000" cy="304800"/>
          </a:xfrm>
          <a:prstGeom prst="stripedRightArrow">
            <a:avLst/>
          </a:prstGeom>
          <a:solidFill>
            <a:srgbClr val="660066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8720665" y="6155266"/>
            <a:ext cx="1447800" cy="533400"/>
          </a:xfrm>
          <a:prstGeom prst="roundRect">
            <a:avLst>
              <a:gd name="adj" fmla="val 42594"/>
            </a:avLst>
          </a:prstGeom>
          <a:solidFill>
            <a:srgbClr val="660066">
              <a:alpha val="57000"/>
            </a:srgbClr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rgbClr val="660066"/>
                </a:solidFill>
              </a:rPr>
              <a:t>Trajetória</a:t>
            </a:r>
            <a:r>
              <a:rPr lang="en-US" sz="1200" dirty="0">
                <a:solidFill>
                  <a:srgbClr val="660066"/>
                </a:solidFill>
              </a:rPr>
              <a:t> de dados </a:t>
            </a:r>
            <a:r>
              <a:rPr lang="en-US" sz="1200" dirty="0" err="1">
                <a:solidFill>
                  <a:srgbClr val="660066"/>
                </a:solidFill>
              </a:rPr>
              <a:t>até</a:t>
            </a:r>
            <a:r>
              <a:rPr lang="en-US" sz="1200" dirty="0">
                <a:solidFill>
                  <a:srgbClr val="660066"/>
                </a:solidFill>
              </a:rPr>
              <a:t> a CPU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8915400" y="5943600"/>
            <a:ext cx="15240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229600" y="4800600"/>
            <a:ext cx="19812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620000" y="35052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162800" y="28194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781800" y="2133600"/>
            <a:ext cx="28956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Chips Multithreaded e Multicore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5373688"/>
            <a:ext cx="6172200" cy="87471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49288" indent="-609600" eaLnBrk="1" hangingPunct="1">
              <a:buAutoNum type="alphaLcParenBoth"/>
            </a:pPr>
            <a:r>
              <a:rPr lang="en-US" sz="2000" dirty="0"/>
              <a:t>A quad-core chip with a shared L2 cache. </a:t>
            </a:r>
          </a:p>
          <a:p>
            <a:pPr marL="649288" indent="-609600" eaLnBrk="1" hangingPunct="1">
              <a:buAutoNum type="alphaLcParenBoth"/>
            </a:pPr>
            <a:r>
              <a:rPr lang="en-US" sz="2000" dirty="0"/>
              <a:t>A quad-core chip with separate L2 caches.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1701800" y="6400800"/>
            <a:ext cx="8724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  <p:pic>
        <p:nvPicPr>
          <p:cNvPr id="3789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813" y="1487489"/>
            <a:ext cx="582136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5914954" y="1066800"/>
            <a:ext cx="4143447" cy="1219200"/>
            <a:chOff x="4390953" y="1066800"/>
            <a:chExt cx="4143447" cy="1219200"/>
          </a:xfrm>
        </p:grpSpPr>
        <p:sp>
          <p:nvSpPr>
            <p:cNvPr id="7" name="Line Callout 2 6"/>
            <p:cNvSpPr/>
            <p:nvPr/>
          </p:nvSpPr>
          <p:spPr bwMode="auto">
            <a:xfrm>
              <a:off x="4390953" y="1752600"/>
              <a:ext cx="685800" cy="533400"/>
            </a:xfrm>
            <a:prstGeom prst="borderCallout2">
              <a:avLst>
                <a:gd name="adj1" fmla="val 849"/>
                <a:gd name="adj2" fmla="val 74372"/>
                <a:gd name="adj3" fmla="val -70753"/>
                <a:gd name="adj4" fmla="val 224764"/>
                <a:gd name="adj5" fmla="val -77247"/>
                <a:gd name="adj6" fmla="val 273430"/>
              </a:avLst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324600" y="1066800"/>
              <a:ext cx="2209800" cy="609600"/>
            </a:xfrm>
            <a:prstGeom prst="roundRect">
              <a:avLst/>
            </a:prstGeom>
            <a:solidFill>
              <a:srgbClr val="660066">
                <a:alpha val="40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/>
                <a:t>Cache </a:t>
              </a:r>
              <a:r>
                <a:rPr lang="en-US" sz="1600" dirty="0" err="1"/>
                <a:t>nível</a:t>
              </a:r>
              <a:r>
                <a:rPr lang="en-US" sz="1600" dirty="0"/>
                <a:t> 1: </a:t>
              </a:r>
              <a:r>
                <a:rPr lang="en-US" sz="1600" dirty="0" err="1"/>
                <a:t>dentro</a:t>
              </a:r>
              <a:r>
                <a:rPr lang="en-US" sz="1600" dirty="0"/>
                <a:t> de </a:t>
              </a:r>
              <a:r>
                <a:rPr lang="en-US" sz="1600" dirty="0" err="1"/>
                <a:t>cada</a:t>
              </a:r>
              <a:r>
                <a:rPr lang="en-US" sz="1600" dirty="0"/>
                <a:t> </a:t>
              </a:r>
              <a:r>
                <a:rPr lang="en-US" sz="1600" dirty="0" err="1"/>
                <a:t>núcleo</a:t>
              </a:r>
              <a:endParaRPr lang="en-US" sz="1600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600200" y="2057400"/>
            <a:ext cx="3962400" cy="2209800"/>
            <a:chOff x="76200" y="2057400"/>
            <a:chExt cx="3962400" cy="2209800"/>
          </a:xfrm>
        </p:grpSpPr>
        <p:sp>
          <p:nvSpPr>
            <p:cNvPr id="10" name="Line Callout 1 9"/>
            <p:cNvSpPr/>
            <p:nvPr/>
          </p:nvSpPr>
          <p:spPr bwMode="auto">
            <a:xfrm>
              <a:off x="2362200" y="2905148"/>
              <a:ext cx="1676400" cy="457200"/>
            </a:xfrm>
            <a:prstGeom prst="borderCallout1">
              <a:avLst>
                <a:gd name="adj1" fmla="val 54253"/>
                <a:gd name="adj2" fmla="val -928"/>
                <a:gd name="adj3" fmla="val 56113"/>
                <a:gd name="adj4" fmla="val -21245"/>
              </a:avLst>
            </a:prstGeom>
            <a:solidFill>
              <a:srgbClr val="660066">
                <a:alpha val="37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6200" y="2057400"/>
              <a:ext cx="1905000" cy="2209800"/>
            </a:xfrm>
            <a:prstGeom prst="roundRect">
              <a:avLst/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/>
                <a:t>Cache </a:t>
              </a:r>
              <a:r>
                <a:rPr lang="en-US" sz="1600" dirty="0" err="1"/>
                <a:t>nível</a:t>
              </a:r>
              <a:r>
                <a:rPr lang="en-US" sz="1600" dirty="0"/>
                <a:t> 2: </a:t>
              </a:r>
              <a:r>
                <a:rPr lang="en-US" sz="1600" dirty="0" err="1"/>
                <a:t>normalmente</a:t>
              </a:r>
              <a:r>
                <a:rPr lang="en-US" sz="1600" dirty="0"/>
                <a:t> </a:t>
              </a:r>
              <a:r>
                <a:rPr lang="en-US" sz="1600" dirty="0" err="1"/>
                <a:t>dentro</a:t>
              </a:r>
              <a:r>
                <a:rPr lang="en-US" sz="1600" dirty="0"/>
                <a:t> do </a:t>
              </a:r>
              <a:r>
                <a:rPr lang="en-US" sz="1600" dirty="0" err="1"/>
                <a:t>mesmo</a:t>
              </a:r>
              <a:r>
                <a:rPr lang="en-US" sz="1600" dirty="0"/>
                <a:t> </a:t>
              </a:r>
              <a:r>
                <a:rPr lang="en-US" sz="1600" dirty="0" err="1"/>
                <a:t>processador</a:t>
              </a:r>
              <a:r>
                <a:rPr lang="en-US" sz="1600" dirty="0"/>
                <a:t> </a:t>
              </a:r>
              <a:r>
                <a:rPr lang="en-US" sz="1600" dirty="0" err="1"/>
                <a:t>e</a:t>
              </a:r>
              <a:r>
                <a:rPr lang="en-US" sz="1600" dirty="0"/>
                <a:t> </a:t>
              </a:r>
              <a:r>
                <a:rPr lang="en-US" sz="1600" dirty="0" err="1"/>
                <a:t>fora</a:t>
              </a:r>
              <a:r>
                <a:rPr lang="en-US" sz="1600" dirty="0"/>
                <a:t> dos </a:t>
              </a:r>
              <a:r>
                <a:rPr lang="en-US" sz="1600" dirty="0" err="1"/>
                <a:t>núcleos</a:t>
              </a:r>
              <a:endParaRPr lang="en-US" sz="1600" dirty="0"/>
            </a:p>
            <a:p>
              <a:pPr>
                <a:buFont typeface="Arial"/>
                <a:buChar char="•"/>
              </a:pPr>
              <a:r>
                <a:rPr lang="en-US" sz="1400" dirty="0"/>
                <a:t> </a:t>
              </a:r>
              <a:r>
                <a:rPr lang="en-US" sz="1400" dirty="0" err="1"/>
                <a:t>Exs</a:t>
              </a:r>
              <a:r>
                <a:rPr lang="en-US" sz="1400" dirty="0"/>
                <a:t>.: Core 2 Duo </a:t>
              </a:r>
              <a:r>
                <a:rPr lang="en-US" sz="1400" dirty="0" err="1"/>
                <a:t>e</a:t>
              </a:r>
              <a:r>
                <a:rPr lang="en-US" sz="1400" dirty="0"/>
                <a:t> Quad-Core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2993" y="1219201"/>
            <a:ext cx="4305987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8400" b="1" dirty="0" err="1">
                <a:solidFill>
                  <a:srgbClr val="0000FF"/>
                </a:solidFill>
                <a:latin typeface="Braggadocio"/>
                <a:cs typeface="Braggadocio"/>
              </a:rPr>
              <a:t>Execução</a:t>
            </a:r>
            <a:endParaRPr lang="en-US" sz="84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951" y="4397514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Marker Felt"/>
                <a:cs typeface="Marker Felt"/>
              </a:rPr>
              <a:t>Como </a:t>
            </a: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acontece</a:t>
            </a:r>
            <a:r>
              <a:rPr lang="en-US" sz="4000" b="1" dirty="0">
                <a:solidFill>
                  <a:srgbClr val="FF0000"/>
                </a:solidFill>
                <a:latin typeface="Marker Felt"/>
                <a:cs typeface="Marker Felt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438400" y="1524000"/>
            <a:ext cx="5867400" cy="533400"/>
          </a:xfrm>
          <a:prstGeom prst="rect">
            <a:avLst/>
          </a:prstGeom>
          <a:solidFill>
            <a:srgbClr val="FFFF00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Processo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1829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80000"/>
              </a:lnSpc>
            </a:pPr>
            <a:r>
              <a:rPr lang="en-US" sz="2400" b="1" dirty="0" err="1"/>
              <a:t>Conceito</a:t>
            </a:r>
            <a:r>
              <a:rPr lang="en-US" sz="2400" dirty="0"/>
              <a:t>: Um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execução</a:t>
            </a: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digitar</a:t>
            </a:r>
            <a:r>
              <a:rPr lang="en-US" sz="2400" dirty="0"/>
              <a:t> “hello”,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caracteres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passados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um </a:t>
            </a:r>
            <a:r>
              <a:rPr lang="en-US" sz="2400" dirty="0" err="1"/>
              <a:t>registrador</a:t>
            </a:r>
            <a:r>
              <a:rPr lang="en-US" sz="2400" dirty="0"/>
              <a:t> e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memória</a:t>
            </a:r>
            <a:r>
              <a:rPr lang="en-US" sz="2400" dirty="0"/>
              <a:t> 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8439" y="3141664"/>
            <a:ext cx="4175125" cy="3527425"/>
            <a:chOff x="0" y="0"/>
            <a:chExt cx="2630" cy="2222"/>
          </a:xfrm>
        </p:grpSpPr>
        <p:pic>
          <p:nvPicPr>
            <p:cNvPr id="45063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" y="0"/>
              <a:ext cx="2599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99"/>
              <a:ext cx="2630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Oval 7"/>
          <p:cNvSpPr>
            <a:spLocks/>
          </p:cNvSpPr>
          <p:nvPr/>
        </p:nvSpPr>
        <p:spPr bwMode="auto">
          <a:xfrm>
            <a:off x="4800601" y="5734051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1 C -0.01302 -0.01388 -0.01493 -0.01458 -0.01945 -0.0206 C -0.02136 -0.02777 -0.02101 -0.03726 -0.02344 -0.04351 C -0.02466 -0.04652 -0.02761 -0.05161 -0.02761 -0.05161 C -0.02865 -0.07082 -0.02917 -0.07151 -0.02761 -0.09095 C -0.02761 -0.09118 -0.02605 -0.09974 -0.02553 -0.10021 C -0.02414 -0.10229 -0.02049 -0.10368 -0.01841 -0.10437 C 0.00626 -0.10391 0.03508 -0.09997 0.06061 -0.10576 C 0.07677 -0.10437 0.09344 -0.10553 0.10942 -0.10021 C 0.12227 -0.10298 0.12817 -0.10483 0.14189 -0.10576 C 0.1412 -0.10854 0.1405 -0.11131 0.13981 -0.11386 C 0.13946 -0.11525 0.13877 -0.11779 0.13877 -0.11779 C 0.13599 -0.14209 0.13686 -0.16663 0.13581 -0.19093 C 0.12644 -0.18792 0.13026 -0.18954 0.12453 -0.18676 C 0.07937 -0.18954 0.04151 -0.19162 -0.00625 -0.19231 C -0.01146 -0.1944 -0.01024 -0.19278 -0.01024 -0.20435 C -0.01024 -0.24531 -0.00729 -0.2504 -0.00729 -0.28003 " pathEditMode="relative" ptsTypes="ffffffffffffffffA">
                                      <p:cBhvr>
                                        <p:cTn id="2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28002 C -0.00329 -0.28118 0.0007 -0.2828 0.00487 -0.28396 C 0.00643 -0.28558 0.00956 -0.29021 0.0099 -0.2828 C 0.01268 -0.21152 -0.00607 -0.21962 0.01511 -0.21245 C 0.05957 -0.2136 0.10334 -0.21522 0.1478 -0.21384 C 0.19104 -0.2055 0.15718 -0.21106 0.25027 -0.21106 " pathEditMode="relative" ptsTypes="fffffA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1" grpId="0" build="p" autoUpdateAnimBg="0"/>
      <p:bldP spid="22535" grpId="0" animBg="1"/>
      <p:bldP spid="22535" grpId="1" animBg="1"/>
      <p:bldP spid="2253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execução</a:t>
            </a:r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5433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2"/>
            </a:pP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clicar</a:t>
            </a:r>
            <a:r>
              <a:rPr lang="en-US" sz="2400" dirty="0"/>
              <a:t> “Enter”, </a:t>
            </a:r>
            <a:r>
              <a:rPr lang="en-US" sz="2400" dirty="0" err="1"/>
              <a:t>sabe</a:t>
            </a:r>
            <a:r>
              <a:rPr lang="en-US" sz="2400" dirty="0"/>
              <a:t>-se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acabou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comando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realizada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seqüência</a:t>
            </a:r>
            <a:r>
              <a:rPr lang="en-US" sz="2400" dirty="0"/>
              <a:t> de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copiar</a:t>
            </a:r>
            <a:r>
              <a:rPr lang="en-US" sz="2400" dirty="0"/>
              <a:t> </a:t>
            </a:r>
            <a:r>
              <a:rPr lang="en-US" sz="2400" dirty="0" err="1"/>
              <a:t>código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dados do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hello </a:t>
            </a:r>
            <a:r>
              <a:rPr lang="en-US" sz="2400" dirty="0"/>
              <a:t>do disco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memória</a:t>
            </a:r>
            <a:r>
              <a:rPr lang="en-US" sz="2400" dirty="0"/>
              <a:t> 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5263" y="3357564"/>
            <a:ext cx="4178300" cy="3330575"/>
            <a:chOff x="0" y="0"/>
            <a:chExt cx="2632" cy="2098"/>
          </a:xfrm>
        </p:grpSpPr>
        <p:pic>
          <p:nvPicPr>
            <p:cNvPr id="46086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" y="0"/>
              <a:ext cx="257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4"/>
              <a:ext cx="2632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>
            <a:spLocks/>
          </p:cNvSpPr>
          <p:nvPr/>
        </p:nvSpPr>
        <p:spPr bwMode="auto">
          <a:xfrm>
            <a:off x="6477001" y="6248401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4.25596E-6 C -0.00087 -0.02268 -0.00191 -0.04397 0.00104 -0.06619 C 0.00035 -0.07938 -0.00174 -0.13631 -0.00191 -0.13654 C -0.00539 -0.14349 -0.01424 -0.13747 -0.02032 -0.13793 C -0.03126 -0.14117 -0.04568 -0.13839 -0.05679 -0.13909 C -0.05714 -0.14233 -0.05783 -0.14557 -0.05783 -0.14858 C -0.05783 -0.24068 -0.07485 -0.2261 -0.01824 -0.22171 C -0.0139 -0.22148 -0.00955 -0.22078 -0.00504 -0.22032 C 0.0033 -0.22148 0.01007 -0.22356 0.01823 -0.22564 C 0.02744 -0.23189 0.03126 -0.22425 0.0396 -0.22425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execução</a:t>
            </a:r>
            <a:endParaRPr 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6147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/>
              <a:t>PC </a:t>
            </a:r>
            <a:r>
              <a:rPr lang="en-US" sz="2400" dirty="0" err="1"/>
              <a:t>aponta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endereço</a:t>
            </a:r>
            <a:r>
              <a:rPr lang="en-US" sz="2400" dirty="0"/>
              <a:t> de </a:t>
            </a:r>
            <a:r>
              <a:rPr lang="en-US" sz="2400" dirty="0" err="1"/>
              <a:t>memória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hello</a:t>
            </a:r>
            <a:r>
              <a:rPr lang="en-US" sz="2400" dirty="0"/>
              <a:t>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escrito</a:t>
            </a:r>
            <a:endParaRPr lang="en-US" sz="2400" dirty="0"/>
          </a:p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 err="1"/>
              <a:t>Processador</a:t>
            </a:r>
            <a:r>
              <a:rPr lang="en-US" sz="2400" dirty="0"/>
              <a:t> </a:t>
            </a:r>
            <a:r>
              <a:rPr lang="en-US" sz="2400" dirty="0" err="1"/>
              <a:t>executa</a:t>
            </a:r>
            <a:r>
              <a:rPr lang="en-US" sz="2400" dirty="0"/>
              <a:t>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linguagem</a:t>
            </a:r>
            <a:r>
              <a:rPr lang="en-US" sz="2400" dirty="0"/>
              <a:t> de </a:t>
            </a:r>
            <a:r>
              <a:rPr lang="en-US" sz="2400" dirty="0" err="1"/>
              <a:t>máquina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função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main()</a:t>
            </a:r>
            <a:r>
              <a:rPr lang="en-US" sz="2400" dirty="0"/>
              <a:t> do </a:t>
            </a:r>
            <a:r>
              <a:rPr lang="en-US" sz="2400" dirty="0" err="1"/>
              <a:t>programa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32238" y="3200401"/>
            <a:ext cx="4324350" cy="3300413"/>
            <a:chOff x="0" y="0"/>
            <a:chExt cx="2724" cy="2078"/>
          </a:xfrm>
        </p:grpSpPr>
        <p:pic>
          <p:nvPicPr>
            <p:cNvPr id="47110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" y="0"/>
              <a:ext cx="269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40"/>
              <a:ext cx="2724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Mais de um programa em execução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/>
              <a:t>Múltiplos processos </a:t>
            </a:r>
            <a:r>
              <a:rPr lang="en-US" sz="2800" i="1"/>
              <a:t>vs.</a:t>
            </a:r>
            <a:r>
              <a:rPr lang="en-US" sz="2800"/>
              <a:t> um (ou [poucos] mais) processador(es) </a:t>
            </a:r>
            <a:r>
              <a:rPr lang="en-US" sz="280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sz="2800"/>
              <a:t> </a:t>
            </a:r>
            <a:r>
              <a:rPr lang="en-US" sz="2800" b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como pode???</a:t>
            </a:r>
            <a:endParaRPr lang="en-US" sz="2800" b="1">
              <a:solidFill>
                <a:srgbClr val="FF3300"/>
              </a:solidFill>
              <a:latin typeface="Comic Sans MS" charset="0"/>
              <a:ea typeface="ヒラギノ明朝 ProN W6" charset="-128"/>
              <a:cs typeface="ヒラギノ明朝 ProN W6" charset="-128"/>
              <a:sym typeface="Comic Sans MS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 l="26575"/>
          <a:stretch>
            <a:fillRect/>
          </a:stretch>
        </p:blipFill>
        <p:spPr bwMode="auto">
          <a:xfrm>
            <a:off x="3522664" y="2595563"/>
            <a:ext cx="5127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Processos Comunicantes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Font typeface="Comic Sans MS" charset="0"/>
              <a:buChar char="•"/>
            </a:pPr>
            <a:r>
              <a:rPr lang="en-US" sz="2800" b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Como pode???</a:t>
            </a:r>
            <a:endParaRPr lang="en-US" sz="2800" b="1">
              <a:solidFill>
                <a:srgbClr val="FF3300"/>
              </a:solidFill>
              <a:latin typeface="Comic Sans MS" charset="0"/>
              <a:ea typeface="ヒラギノ明朝 ProN W6" charset="-128"/>
              <a:cs typeface="ヒラギノ明朝 ProN W6" charset="-128"/>
              <a:sym typeface="Comic Sans MS" charset="0"/>
            </a:endParaRPr>
          </a:p>
        </p:txBody>
      </p:sp>
      <p:pic>
        <p:nvPicPr>
          <p:cNvPr id="49157" name="Picture 4"/>
          <p:cNvPicPr>
            <a:picLocks noChangeArrowheads="1"/>
          </p:cNvPicPr>
          <p:nvPr/>
        </p:nvPicPr>
        <p:blipFill>
          <a:blip r:embed="rId2"/>
          <a:srcRect l="26575" t="19946"/>
          <a:stretch>
            <a:fillRect/>
          </a:stretch>
        </p:blipFill>
        <p:spPr bwMode="auto">
          <a:xfrm>
            <a:off x="3503614" y="3236914"/>
            <a:ext cx="512762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/>
          </p:cNvSpPr>
          <p:nvPr/>
        </p:nvSpPr>
        <p:spPr bwMode="auto">
          <a:xfrm>
            <a:off x="3567114" y="2878139"/>
            <a:ext cx="108491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Dicionário</a:t>
            </a:r>
          </a:p>
        </p:txBody>
      </p:sp>
      <p:sp>
        <p:nvSpPr>
          <p:cNvPr id="49159" name="Rectangle 6"/>
          <p:cNvSpPr>
            <a:spLocks/>
          </p:cNvSpPr>
          <p:nvPr/>
        </p:nvSpPr>
        <p:spPr bwMode="auto">
          <a:xfrm>
            <a:off x="5004026" y="2628901"/>
            <a:ext cx="9710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Editor de</a:t>
            </a:r>
          </a:p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Texto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6074199" y="2632076"/>
            <a:ext cx="158665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Gerenciador de</a:t>
            </a:r>
          </a:p>
          <a:p>
            <a:pPr marL="39688" algn="ctr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Imagens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4711701" y="3732214"/>
            <a:ext cx="360363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5527675" y="3860800"/>
            <a:ext cx="431800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703763" y="3860800"/>
            <a:ext cx="360362" cy="15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535613" y="3748089"/>
            <a:ext cx="431800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500"/>
      <p:bldP spid="26632" grpId="0" animBg="1"/>
      <p:bldP spid="26633" grpId="0" animBg="1"/>
      <p:bldP spid="26634" grpId="0" animBg="1"/>
      <p:bldP spid="266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Sistemas Distribuídos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Processos em máquinas distintas e que se comunicam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9651" y="3484564"/>
            <a:ext cx="3603625" cy="2897187"/>
            <a:chOff x="0" y="0"/>
            <a:chExt cx="2270" cy="182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390"/>
              <a:ext cx="2270" cy="1435"/>
              <a:chOff x="0" y="0"/>
              <a:chExt cx="2270" cy="1435"/>
            </a:xfrm>
          </p:grpSpPr>
          <p:sp>
            <p:nvSpPr>
              <p:cNvPr id="50197" name="Rectangle 6"/>
              <p:cNvSpPr>
                <a:spLocks/>
              </p:cNvSpPr>
              <p:nvPr/>
            </p:nvSpPr>
            <p:spPr bwMode="auto">
              <a:xfrm>
                <a:off x="0" y="0"/>
                <a:ext cx="2270" cy="143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198" name="Picture 7"/>
              <p:cNvPicPr>
                <a:picLocks noChangeArrowheads="1"/>
              </p:cNvPicPr>
              <p:nvPr/>
            </p:nvPicPr>
            <p:blipFill>
              <a:blip r:embed="rId2"/>
              <a:srcRect l="26575" t="41995" r="21849"/>
              <a:stretch>
                <a:fillRect/>
              </a:stretch>
            </p:blipFill>
            <p:spPr bwMode="auto">
              <a:xfrm>
                <a:off x="0" y="0"/>
                <a:ext cx="2270" cy="1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196" name="Rectangle 8"/>
            <p:cNvSpPr>
              <a:spLocks/>
            </p:cNvSpPr>
            <p:nvPr/>
          </p:nvSpPr>
          <p:spPr bwMode="auto">
            <a:xfrm>
              <a:off x="66" y="0"/>
              <a:ext cx="2132" cy="4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2826" y="3484564"/>
            <a:ext cx="3603625" cy="2897187"/>
            <a:chOff x="0" y="0"/>
            <a:chExt cx="2270" cy="1825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0" y="390"/>
              <a:ext cx="2270" cy="1435"/>
              <a:chOff x="0" y="0"/>
              <a:chExt cx="2270" cy="1435"/>
            </a:xfrm>
          </p:grpSpPr>
          <p:sp>
            <p:nvSpPr>
              <p:cNvPr id="50193" name="Rectangle 11"/>
              <p:cNvSpPr>
                <a:spLocks/>
              </p:cNvSpPr>
              <p:nvPr/>
            </p:nvSpPr>
            <p:spPr bwMode="auto">
              <a:xfrm>
                <a:off x="0" y="0"/>
                <a:ext cx="2270" cy="143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0194" name="Picture 12"/>
              <p:cNvPicPr>
                <a:picLocks noChangeArrowheads="1"/>
              </p:cNvPicPr>
              <p:nvPr/>
            </p:nvPicPr>
            <p:blipFill>
              <a:blip r:embed="rId2"/>
              <a:srcRect l="26575" t="41995" r="21849"/>
              <a:stretch>
                <a:fillRect/>
              </a:stretch>
            </p:blipFill>
            <p:spPr bwMode="auto">
              <a:xfrm>
                <a:off x="0" y="0"/>
                <a:ext cx="2270" cy="1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0192" name="Rectangle 13"/>
            <p:cNvSpPr>
              <a:spLocks/>
            </p:cNvSpPr>
            <p:nvPr/>
          </p:nvSpPr>
          <p:spPr bwMode="auto">
            <a:xfrm>
              <a:off x="66" y="0"/>
              <a:ext cx="2132" cy="4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3" name="Oval 14"/>
          <p:cNvSpPr>
            <a:spLocks/>
          </p:cNvSpPr>
          <p:nvPr/>
        </p:nvSpPr>
        <p:spPr bwMode="auto">
          <a:xfrm>
            <a:off x="3862389" y="3573464"/>
            <a:ext cx="504825" cy="503237"/>
          </a:xfrm>
          <a:prstGeom prst="ellipse">
            <a:avLst/>
          </a:prstGeom>
          <a:solidFill>
            <a:srgbClr val="B2B2B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Oval 15"/>
          <p:cNvSpPr>
            <a:spLocks/>
          </p:cNvSpPr>
          <p:nvPr/>
        </p:nvSpPr>
        <p:spPr bwMode="auto">
          <a:xfrm>
            <a:off x="7608889" y="3573464"/>
            <a:ext cx="504825" cy="503237"/>
          </a:xfrm>
          <a:prstGeom prst="ellipse">
            <a:avLst/>
          </a:prstGeom>
          <a:solidFill>
            <a:srgbClr val="B2B2B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6"/>
          <p:cNvSpPr>
            <a:spLocks/>
          </p:cNvSpPr>
          <p:nvPr/>
        </p:nvSpPr>
        <p:spPr bwMode="auto">
          <a:xfrm>
            <a:off x="3159126" y="2687639"/>
            <a:ext cx="87972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Web</a:t>
            </a:r>
          </a:p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browser</a:t>
            </a:r>
          </a:p>
        </p:txBody>
      </p:sp>
      <p:sp>
        <p:nvSpPr>
          <p:cNvPr id="50186" name="Line 17"/>
          <p:cNvSpPr>
            <a:spLocks noChangeShapeType="1"/>
          </p:cNvSpPr>
          <p:nvPr/>
        </p:nvSpPr>
        <p:spPr bwMode="auto">
          <a:xfrm>
            <a:off x="3648075" y="32845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Rectangle 18"/>
          <p:cNvSpPr>
            <a:spLocks/>
          </p:cNvSpPr>
          <p:nvPr/>
        </p:nvSpPr>
        <p:spPr bwMode="auto">
          <a:xfrm>
            <a:off x="7877176" y="2692401"/>
            <a:ext cx="69698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Web</a:t>
            </a:r>
          </a:p>
          <a:p>
            <a:pPr marL="39688"/>
            <a:r>
              <a:rPr lang="en-US" sz="1600" b="1">
                <a:solidFill>
                  <a:srgbClr val="FF3300"/>
                </a:solidFill>
                <a:ea typeface="Arial" charset="0"/>
                <a:cs typeface="Arial" charset="0"/>
              </a:rPr>
              <a:t>server</a:t>
            </a:r>
          </a:p>
        </p:txBody>
      </p:sp>
      <p:sp>
        <p:nvSpPr>
          <p:cNvPr id="50188" name="Line 19"/>
          <p:cNvSpPr>
            <a:spLocks noChangeShapeType="1"/>
          </p:cNvSpPr>
          <p:nvPr/>
        </p:nvSpPr>
        <p:spPr bwMode="auto">
          <a:xfrm flipH="1">
            <a:off x="8047038" y="3297238"/>
            <a:ext cx="23495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rot="10800000">
            <a:off x="4359276" y="3868739"/>
            <a:ext cx="3241675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4343401" y="3700464"/>
            <a:ext cx="3313113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nimBg="1"/>
      <p:bldP spid="276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3462" y="1346756"/>
            <a:ext cx="2101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Concreto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Tangível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462" y="3327956"/>
            <a:ext cx="2173352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/>
                <a:latin typeface="Braggadocio"/>
                <a:cs typeface="Braggadocio"/>
              </a:rPr>
              <a:t>Hardware</a:t>
            </a:r>
            <a:endParaRPr lang="en-US" sz="3800" dirty="0">
              <a:solidFill>
                <a:srgbClr val="0000FF"/>
              </a:solidFill>
              <a:effectLst/>
              <a:latin typeface="Braggadocio"/>
              <a:cs typeface="Braggadoci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4862" y="1346756"/>
            <a:ext cx="2373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Abstrato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Intangível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4862" y="3327956"/>
            <a:ext cx="2011000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/>
                <a:latin typeface="Braggadocio"/>
                <a:cs typeface="Braggadocio"/>
              </a:rPr>
              <a:t>Software</a:t>
            </a:r>
            <a:endParaRPr lang="en-US" sz="3800" dirty="0">
              <a:solidFill>
                <a:srgbClr val="0000FF"/>
              </a:solidFill>
              <a:effectLst/>
              <a:latin typeface="Braggadocio"/>
              <a:cs typeface="Braggadoci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Resumo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038600" cy="5257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>
                <a:solidFill>
                  <a:srgbClr val="FF3300"/>
                </a:solidFill>
              </a:rPr>
              <a:t>Complexidade</a:t>
            </a:r>
            <a:r>
              <a:rPr lang="en-US" sz="2000"/>
              <a:t> do computador moderno, do ponto de vista do hardware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Necessidade de </a:t>
            </a:r>
            <a:r>
              <a:rPr lang="en-US" sz="2000">
                <a:solidFill>
                  <a:srgbClr val="FF3300"/>
                </a:solidFill>
              </a:rPr>
              <a:t>abstrações</a:t>
            </a:r>
            <a:r>
              <a:rPr lang="en-US" sz="2000"/>
              <a:t> – software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Sistema computacional em </a:t>
            </a:r>
            <a:r>
              <a:rPr lang="en-US" sz="2000">
                <a:solidFill>
                  <a:srgbClr val="FF3300"/>
                </a:solidFill>
              </a:rPr>
              <a:t>camadas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SO como uma </a:t>
            </a:r>
            <a:r>
              <a:rPr lang="en-US" sz="2000">
                <a:solidFill>
                  <a:srgbClr val="FF3300"/>
                </a:solidFill>
              </a:rPr>
              <a:t>máquina estendida</a:t>
            </a:r>
            <a:r>
              <a:rPr lang="en-US" sz="2000"/>
              <a:t> – abstrações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000"/>
              <a:t>SO como um </a:t>
            </a:r>
            <a:r>
              <a:rPr lang="en-US" sz="2000">
                <a:solidFill>
                  <a:srgbClr val="FF3300"/>
                </a:solidFill>
              </a:rPr>
              <a:t>gerenciador de recursos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/>
              <a:t>Gerenciamento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/>
              <a:t>Proteção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800">
                <a:solidFill>
                  <a:srgbClr val="FF3300"/>
                </a:solidFill>
              </a:rPr>
              <a:t>Compartilhamento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6172200" y="1600200"/>
            <a:ext cx="40513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Um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pouco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hardware…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CPU: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unidade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controle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execução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Registradores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Ciclo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fetch-decode-execute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Barramentos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dispositivos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E/S</a:t>
            </a: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[</a:t>
            </a:r>
            <a:r>
              <a:rPr lang="en-US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]</a:t>
            </a: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Software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básico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programação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alto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nível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dirty="0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Assembly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: um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execução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Comunicação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entre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processos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Sistemas</a:t>
            </a:r>
            <a:r>
              <a:rPr lang="en-US" sz="2000" dirty="0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Distribuídos</a:t>
            </a:r>
            <a:endParaRPr lang="en-US" sz="2000" dirty="0">
              <a:solidFill>
                <a:srgbClr val="FF3300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pt-BR" dirty="0"/>
              <a:t>Organização de Computadores e Sistemas Operacionais</a:t>
            </a:r>
            <a:endParaRPr lang="en-US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Introdução</a:t>
            </a:r>
            <a:r>
              <a:rPr lang="en-US" dirty="0"/>
              <a:t> (II)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História dos</a:t>
            </a:r>
            <a:br>
              <a:rPr lang="en-US" sz="3200"/>
            </a:br>
            <a:r>
              <a:rPr lang="en-US" sz="3200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/>
              <a:t>Primeira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1945 - 1955</a:t>
            </a:r>
          </a:p>
          <a:p>
            <a:pPr marL="782638" lvl="1" eaLnBrk="1" hangingPunct="1"/>
            <a:r>
              <a:rPr lang="en-US" sz="2400" dirty="0" err="1"/>
              <a:t>Válvulas</a:t>
            </a:r>
            <a:r>
              <a:rPr lang="en-US" sz="2400" dirty="0"/>
              <a:t>, </a:t>
            </a:r>
            <a:r>
              <a:rPr lang="en-US" sz="2400" dirty="0" err="1"/>
              <a:t>painéis</a:t>
            </a:r>
            <a:r>
              <a:rPr lang="en-US" sz="2400" dirty="0"/>
              <a:t> de </a:t>
            </a:r>
            <a:r>
              <a:rPr lang="en-US" sz="2400" dirty="0" err="1"/>
              <a:t>programação</a:t>
            </a:r>
            <a:endParaRPr lang="en-US" sz="2400" dirty="0"/>
          </a:p>
          <a:p>
            <a:pPr eaLnBrk="1" hangingPunct="1"/>
            <a:r>
              <a:rPr lang="en-US" sz="2800" dirty="0" err="1"/>
              <a:t>Segunda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1955 - 1965</a:t>
            </a:r>
          </a:p>
          <a:p>
            <a:pPr marL="782638" lvl="1" eaLnBrk="1" hangingPunct="1"/>
            <a:r>
              <a:rPr lang="en-US" sz="2400" dirty="0" err="1"/>
              <a:t>transistores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sistemas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lote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Terceira </a:t>
            </a:r>
            <a:r>
              <a:rPr lang="en-US" sz="2800" dirty="0" err="1"/>
              <a:t>geração</a:t>
            </a:r>
            <a:r>
              <a:rPr lang="en-US" sz="2800" dirty="0"/>
              <a:t>: 1965 – 1980</a:t>
            </a:r>
          </a:p>
          <a:p>
            <a:pPr marL="782638" lvl="1" eaLnBrk="1" hangingPunct="1"/>
            <a:r>
              <a:rPr lang="en-US" sz="2400" dirty="0" err="1"/>
              <a:t>CIs</a:t>
            </a:r>
            <a:r>
              <a:rPr lang="en-US" sz="2400" dirty="0"/>
              <a:t> (</a:t>
            </a:r>
            <a:r>
              <a:rPr lang="en-US" sz="2400" dirty="0" err="1"/>
              <a:t>circuitos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)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multiprogramação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1980 – </a:t>
            </a:r>
            <a:r>
              <a:rPr lang="en-US" sz="2800" dirty="0" err="1"/>
              <a:t>presente</a:t>
            </a:r>
            <a:endParaRPr lang="en-US" sz="2800" dirty="0"/>
          </a:p>
          <a:p>
            <a:pPr marL="782638" lvl="1" eaLnBrk="1" hangingPunct="1"/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dirty="0" err="1"/>
              <a:t>onipresença</a:t>
            </a:r>
            <a:r>
              <a:rPr lang="en-US" sz="2800" dirty="0"/>
              <a:t> – </a:t>
            </a:r>
            <a:r>
              <a:rPr lang="en-US" sz="2800" u="sng" dirty="0" err="1"/>
              <a:t>computação</a:t>
            </a:r>
            <a:r>
              <a:rPr lang="en-US" sz="2800" u="sng" dirty="0"/>
              <a:t> </a:t>
            </a:r>
            <a:r>
              <a:rPr lang="en-US" sz="2800" u="sng" dirty="0" err="1"/>
              <a:t>ubíqua</a:t>
            </a:r>
            <a:endParaRPr lang="en-US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24200" y="5876926"/>
            <a:ext cx="7423150" cy="981075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/>
              <a:t>Estrutura de um job típico (</a:t>
            </a:r>
            <a:r>
              <a:rPr lang="en-US" sz="2400">
                <a:solidFill>
                  <a:srgbClr val="FF0000"/>
                </a:solidFill>
              </a:rPr>
              <a:t>lote</a:t>
            </a:r>
            <a:r>
              <a:rPr lang="en-US" sz="2400"/>
              <a:t> de cartões) – </a:t>
            </a:r>
            <a:r>
              <a:rPr lang="en-US" sz="2400">
                <a:solidFill>
                  <a:srgbClr val="FF0000"/>
                </a:solidFill>
              </a:rPr>
              <a:t>2a. geração</a:t>
            </a:r>
          </a:p>
        </p:txBody>
      </p:sp>
      <p:pic>
        <p:nvPicPr>
          <p:cNvPr id="56324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4" y="1263650"/>
            <a:ext cx="75453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190500"/>
            <a:ext cx="7772400" cy="28575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História dos Sistemas Operacionais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4613" y="4910138"/>
            <a:ext cx="7232650" cy="194786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Sistema de </a:t>
            </a:r>
            <a:r>
              <a:rPr lang="en-US" sz="2800">
                <a:solidFill>
                  <a:srgbClr val="FF0000"/>
                </a:solidFill>
              </a:rPr>
              <a:t>multiprogramação</a:t>
            </a:r>
            <a:r>
              <a:rPr lang="en-US" sz="2400"/>
              <a:t>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400"/>
              <a:t>Três jobs na memória – </a:t>
            </a:r>
            <a:r>
              <a:rPr lang="en-US" sz="2400">
                <a:solidFill>
                  <a:srgbClr val="FF0000"/>
                </a:solidFill>
              </a:rPr>
              <a:t>3a. geração</a:t>
            </a:r>
          </a:p>
        </p:txBody>
      </p:sp>
      <p:pic>
        <p:nvPicPr>
          <p:cNvPr id="5734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550" y="2051050"/>
            <a:ext cx="3340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Grp="1" noChangeArrowheads="1"/>
          </p:cNvSpPr>
          <p:nvPr>
            <p:ph type="title"/>
          </p:nvPr>
        </p:nvSpPr>
        <p:spPr>
          <a:xfrm>
            <a:off x="2266950" y="190500"/>
            <a:ext cx="7772400" cy="28575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História dos Sistemas Operacionais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43175" y="0"/>
            <a:ext cx="7277100" cy="1600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Diversidade de Sistemas Operacionais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275" y="1787526"/>
            <a:ext cx="8045450" cy="5070475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computadores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grande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porte</a:t>
            </a:r>
            <a:r>
              <a:rPr lang="en-US" sz="2400" dirty="0"/>
              <a:t> (</a:t>
            </a:r>
            <a:r>
              <a:rPr lang="en-US" sz="2400" i="1" dirty="0"/>
              <a:t>mainframe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servidores</a:t>
            </a:r>
            <a:r>
              <a:rPr lang="en-US" sz="2400" dirty="0"/>
              <a:t> / </a:t>
            </a:r>
            <a:r>
              <a:rPr lang="en-US" sz="2400" dirty="0" err="1">
                <a:solidFill>
                  <a:srgbClr val="FF0000"/>
                </a:solidFill>
              </a:rPr>
              <a:t>redes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multiprocessadores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paralelismo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portáteis</a:t>
            </a:r>
            <a:r>
              <a:rPr lang="en-US" sz="2400" dirty="0"/>
              <a:t>/ </a:t>
            </a:r>
            <a:r>
              <a:rPr lang="en-US" sz="2400" dirty="0" err="1">
                <a:solidFill>
                  <a:srgbClr val="FF0000"/>
                </a:solidFill>
              </a:rPr>
              <a:t>móveis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(ex. </a:t>
            </a:r>
            <a:r>
              <a:rPr lang="en-US" sz="2400" dirty="0" err="1"/>
              <a:t>celulares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>
                <a:solidFill>
                  <a:srgbClr val="FF0000"/>
                </a:solidFill>
              </a:rPr>
              <a:t>tempo-real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embarcados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cartões</a:t>
            </a:r>
            <a:r>
              <a:rPr lang="en-US" sz="2400" dirty="0"/>
              <a:t> </a:t>
            </a:r>
            <a:r>
              <a:rPr lang="en-US" sz="2400" dirty="0" err="1"/>
              <a:t>inteligentes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sensores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5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Estruturação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Monolítico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Camadas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Cliente-Servidor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Virtualização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0"/>
            <a:ext cx="8305800" cy="12954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 dirty="0" err="1"/>
              <a:t>Estrutura</a:t>
            </a:r>
            <a:r>
              <a:rPr lang="en-US" sz="2800" dirty="0"/>
              <a:t> de </a:t>
            </a:r>
            <a:r>
              <a:rPr lang="en-US" sz="2800" dirty="0" err="1"/>
              <a:t>Sistemas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Operacionais</a:t>
            </a:r>
            <a:r>
              <a:rPr lang="en-US" sz="2800" dirty="0"/>
              <a:t>: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dirty="0" err="1">
                <a:solidFill>
                  <a:srgbClr val="A50021"/>
                </a:solidFill>
              </a:rPr>
              <a:t>onolítico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5334000"/>
            <a:ext cx="3733800" cy="124301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Modelo</a:t>
            </a:r>
            <a:r>
              <a:rPr lang="en-US" sz="2400" dirty="0"/>
              <a:t> simples de </a:t>
            </a:r>
            <a:r>
              <a:rPr lang="en-US" sz="2400" dirty="0" err="1"/>
              <a:t>estruturação</a:t>
            </a:r>
            <a:r>
              <a:rPr lang="en-US" sz="2400" dirty="0"/>
              <a:t> de um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monolítico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9397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8" y="1651000"/>
            <a:ext cx="81391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5"/>
          <p:cNvSpPr>
            <a:spLocks/>
          </p:cNvSpPr>
          <p:nvPr/>
        </p:nvSpPr>
        <p:spPr bwMode="auto">
          <a:xfrm>
            <a:off x="7594600" y="5559425"/>
            <a:ext cx="2895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90000"/>
              </a:lnSpc>
              <a:spcBef>
                <a:spcPts val="450"/>
              </a:spcBef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SO = um processo com </a:t>
            </a:r>
            <a:r>
              <a:rPr lang="en-US" sz="2000" i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 procedimentos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7353300" y="1752600"/>
            <a:ext cx="3136900" cy="4508500"/>
          </a:xfrm>
          <a:custGeom>
            <a:avLst/>
            <a:gdLst>
              <a:gd name="T0" fmla="*/ 0 w 21600"/>
              <a:gd name="T1" fmla="*/ 3835356 h 21600"/>
              <a:gd name="T2" fmla="*/ 0 w 21600"/>
              <a:gd name="T3" fmla="*/ 4508500 h 21600"/>
              <a:gd name="T4" fmla="*/ 3136900 w 21600"/>
              <a:gd name="T5" fmla="*/ 4508500 h 21600"/>
              <a:gd name="T6" fmla="*/ 3136900 w 21600"/>
              <a:gd name="T7" fmla="*/ 0 h 21600"/>
              <a:gd name="T8" fmla="*/ 1320838 w 21600"/>
              <a:gd name="T9" fmla="*/ 0 h 21600"/>
              <a:gd name="T10" fmla="*/ 1320838 w 21600"/>
              <a:gd name="T11" fmla="*/ 2844738 h 21600"/>
              <a:gd name="T12" fmla="*/ 0 w 21600"/>
              <a:gd name="T13" fmla="*/ 3835356 h 21600"/>
              <a:gd name="T14" fmla="*/ 0 w 21600"/>
              <a:gd name="T15" fmla="*/ 38353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8375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095" y="0"/>
                </a:lnTo>
                <a:lnTo>
                  <a:pt x="9095" y="13629"/>
                </a:lnTo>
                <a:lnTo>
                  <a:pt x="0" y="18375"/>
                </a:lnTo>
                <a:close/>
                <a:moveTo>
                  <a:pt x="0" y="18375"/>
                </a:move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 rot="-960000">
            <a:off x="6237289" y="5911850"/>
            <a:ext cx="1417637" cy="228600"/>
          </a:xfrm>
          <a:prstGeom prst="rightArrow">
            <a:avLst>
              <a:gd name="adj1" fmla="val 50000"/>
              <a:gd name="adj2" fmla="val 15503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8710613" y="3592513"/>
            <a:ext cx="11810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Executam as</a:t>
            </a:r>
          </a:p>
          <a:p>
            <a:pPr marL="39688"/>
            <a:r>
              <a:rPr lang="en-US" sz="1200" b="1" i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System Calls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8001000" y="5046663"/>
            <a:ext cx="24154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Ajudam os</a:t>
            </a:r>
          </a:p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Procedimentos de Serviços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0"/>
            <a:ext cx="8445500" cy="13716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Sistema em Camadas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7778750" y="2424113"/>
            <a:ext cx="2717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>
            <a:prstTxWarp prst="textNoShape">
              <a:avLst/>
            </a:prstTxWarp>
          </a:bodyPr>
          <a:lstStyle/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Modularidade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Facilita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evolução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adaptação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novos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ambientes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Flexibilidade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</p:txBody>
      </p:sp>
      <p:pic>
        <p:nvPicPr>
          <p:cNvPr id="37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9" y="2079625"/>
            <a:ext cx="60531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0"/>
            <a:ext cx="8445500" cy="13716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Sistema em Camadas</a:t>
            </a: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7778750" y="2424113"/>
            <a:ext cx="2717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>
            <a:prstTxWarp prst="textNoShape">
              <a:avLst/>
            </a:prstTxWarp>
          </a:bodyPr>
          <a:lstStyle/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Modularidade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Facilita evolução e adaptação a novos ambientes (Flexibilidade)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3"/>
          <a:srcRect l="2222" t="1184" r="2641" b="2370"/>
          <a:stretch>
            <a:fillRect/>
          </a:stretch>
        </p:blipFill>
        <p:spPr bwMode="auto">
          <a:xfrm>
            <a:off x="1727200" y="1411288"/>
            <a:ext cx="6019800" cy="4787900"/>
          </a:xfrm>
          <a:prstGeom prst="rect">
            <a:avLst/>
          </a:prstGeom>
          <a:noFill/>
          <a:ln w="762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624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Um </a:t>
            </a:r>
            <a:r>
              <a:rPr lang="en-US" sz="3200" dirty="0" err="1"/>
              <a:t>Sistema</a:t>
            </a:r>
            <a:r>
              <a:rPr lang="en-US" sz="3200" dirty="0"/>
              <a:t> </a:t>
            </a:r>
            <a:r>
              <a:rPr lang="en-US" sz="3200" dirty="0" err="1"/>
              <a:t>Operacional</a:t>
            </a:r>
            <a:endParaRPr lang="en-US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6224"/>
            <a:ext cx="10972800" cy="46482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abstrata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detalhes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através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gerenciador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 um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com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Ex.: CPU,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Impressora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 um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Camadas em Linux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75" y="1346200"/>
            <a:ext cx="812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/>
          </p:cNvSpPr>
          <p:nvPr/>
        </p:nvSpPr>
        <p:spPr bwMode="auto">
          <a:xfrm>
            <a:off x="2641600" y="4292600"/>
            <a:ext cx="5765800" cy="876300"/>
          </a:xfrm>
          <a:prstGeom prst="rect">
            <a:avLst/>
          </a:prstGeom>
          <a:solidFill>
            <a:srgbClr val="00FF8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4300" y="2006600"/>
            <a:ext cx="4051300" cy="316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7427914" y="1562100"/>
            <a:ext cx="23208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 b="1">
                <a:solidFill>
                  <a:srgbClr val="990600"/>
                </a:solidFill>
                <a:ea typeface="Arial" charset="0"/>
                <a:cs typeface="Arial" charset="0"/>
              </a:rPr>
              <a:t>Kernel (núcleo)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 Linux - Outra Visão</a:t>
            </a:r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2209800" y="1778000"/>
            <a:ext cx="3581400" cy="4038600"/>
            <a:chOff x="0" y="0"/>
            <a:chExt cx="2256" cy="2544"/>
          </a:xfrm>
        </p:grpSpPr>
        <p:sp>
          <p:nvSpPr>
            <p:cNvPr id="63513" name="Freeform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custGeom>
              <a:avLst/>
              <a:gdLst>
                <a:gd name="T0" fmla="*/ 48 w 21600"/>
                <a:gd name="T1" fmla="*/ 0 h 21600"/>
                <a:gd name="T2" fmla="*/ 2256 w 21600"/>
                <a:gd name="T3" fmla="*/ 0 h 21600"/>
                <a:gd name="T4" fmla="*/ 2256 w 21600"/>
                <a:gd name="T5" fmla="*/ 904 h 21600"/>
                <a:gd name="T6" fmla="*/ 1776 w 21600"/>
                <a:gd name="T7" fmla="*/ 904 h 21600"/>
                <a:gd name="T8" fmla="*/ 1776 w 21600"/>
                <a:gd name="T9" fmla="*/ 452 h 21600"/>
                <a:gd name="T10" fmla="*/ 0 w 21600"/>
                <a:gd name="T11" fmla="*/ 452 h 21600"/>
                <a:gd name="T12" fmla="*/ 0 w 21600"/>
                <a:gd name="T13" fmla="*/ 0 h 21600"/>
                <a:gd name="T14" fmla="*/ 96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6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7004" y="21600"/>
                  </a:lnTo>
                  <a:lnTo>
                    <a:pt x="17004" y="10800"/>
                  </a:lnTo>
                  <a:lnTo>
                    <a:pt x="0" y="10800"/>
                  </a:lnTo>
                  <a:lnTo>
                    <a:pt x="0" y="0"/>
                  </a:lnTo>
                  <a:lnTo>
                    <a:pt x="919" y="0"/>
                  </a:lnTo>
                </a:path>
              </a:pathLst>
            </a:cu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Rectangle 5"/>
            <p:cNvSpPr>
              <a:spLocks/>
            </p:cNvSpPr>
            <p:nvPr/>
          </p:nvSpPr>
          <p:spPr bwMode="auto">
            <a:xfrm>
              <a:off x="0" y="508"/>
              <a:ext cx="1728" cy="3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5" name="Rectangle 6"/>
            <p:cNvSpPr>
              <a:spLocks/>
            </p:cNvSpPr>
            <p:nvPr/>
          </p:nvSpPr>
          <p:spPr bwMode="auto">
            <a:xfrm>
              <a:off x="0" y="961"/>
              <a:ext cx="2256" cy="1074"/>
            </a:xfrm>
            <a:prstGeom prst="rect">
              <a:avLst/>
            </a:prstGeom>
            <a:gradFill rotWithShape="0">
              <a:gsLst>
                <a:gs pos="0">
                  <a:srgbClr val="585858"/>
                </a:gs>
                <a:gs pos="50000">
                  <a:srgbClr val="C0C0C0"/>
                </a:gs>
                <a:gs pos="100000">
                  <a:srgbClr val="585858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Rectangle 7"/>
            <p:cNvSpPr>
              <a:spLocks/>
            </p:cNvSpPr>
            <p:nvPr/>
          </p:nvSpPr>
          <p:spPr bwMode="auto">
            <a:xfrm>
              <a:off x="0" y="2091"/>
              <a:ext cx="2256" cy="45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Rectangle 8"/>
            <p:cNvSpPr>
              <a:spLocks/>
            </p:cNvSpPr>
            <p:nvPr/>
          </p:nvSpPr>
          <p:spPr bwMode="auto">
            <a:xfrm>
              <a:off x="144" y="1017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8" name="Rectangle 9"/>
            <p:cNvSpPr>
              <a:spLocks/>
            </p:cNvSpPr>
            <p:nvPr/>
          </p:nvSpPr>
          <p:spPr bwMode="auto">
            <a:xfrm>
              <a:off x="144" y="1526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9" name="Rectangle 10"/>
            <p:cNvSpPr>
              <a:spLocks/>
            </p:cNvSpPr>
            <p:nvPr/>
          </p:nvSpPr>
          <p:spPr bwMode="auto">
            <a:xfrm>
              <a:off x="480" y="113"/>
              <a:ext cx="1216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User applications</a:t>
              </a:r>
            </a:p>
          </p:txBody>
        </p:sp>
        <p:sp>
          <p:nvSpPr>
            <p:cNvPr id="63520" name="Rectangle 11"/>
            <p:cNvSpPr>
              <a:spLocks/>
            </p:cNvSpPr>
            <p:nvPr/>
          </p:nvSpPr>
          <p:spPr bwMode="auto">
            <a:xfrm>
              <a:off x="0" y="579"/>
              <a:ext cx="1744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System libraries(e.g., libc)</a:t>
              </a:r>
            </a:p>
          </p:txBody>
        </p:sp>
        <p:sp>
          <p:nvSpPr>
            <p:cNvPr id="63521" name="Rectangle 12"/>
            <p:cNvSpPr>
              <a:spLocks/>
            </p:cNvSpPr>
            <p:nvPr/>
          </p:nvSpPr>
          <p:spPr bwMode="auto">
            <a:xfrm>
              <a:off x="336" y="1017"/>
              <a:ext cx="1648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Architecture-independent (portable)portion of kernel</a:t>
              </a:r>
            </a:p>
          </p:txBody>
        </p:sp>
        <p:sp>
          <p:nvSpPr>
            <p:cNvPr id="63522" name="Rectangle 13"/>
            <p:cNvSpPr>
              <a:spLocks/>
            </p:cNvSpPr>
            <p:nvPr/>
          </p:nvSpPr>
          <p:spPr bwMode="auto">
            <a:xfrm>
              <a:off x="288" y="1547"/>
              <a:ext cx="1840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Architecture-dependent (nonportable)portion of kernel</a:t>
              </a:r>
            </a:p>
          </p:txBody>
        </p:sp>
        <p:sp>
          <p:nvSpPr>
            <p:cNvPr id="63523" name="Rectangle 14"/>
            <p:cNvSpPr>
              <a:spLocks/>
            </p:cNvSpPr>
            <p:nvPr/>
          </p:nvSpPr>
          <p:spPr bwMode="auto">
            <a:xfrm>
              <a:off x="768" y="2185"/>
              <a:ext cx="832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Hardware</a:t>
              </a:r>
            </a:p>
          </p:txBody>
        </p:sp>
      </p:grpSp>
      <p:sp>
        <p:nvSpPr>
          <p:cNvPr id="63494" name="Freeform 15"/>
          <p:cNvSpPr>
            <a:spLocks/>
          </p:cNvSpPr>
          <p:nvPr/>
        </p:nvSpPr>
        <p:spPr bwMode="auto">
          <a:xfrm>
            <a:off x="6400800" y="1778000"/>
            <a:ext cx="3581400" cy="954088"/>
          </a:xfrm>
          <a:custGeom>
            <a:avLst/>
            <a:gdLst>
              <a:gd name="T0" fmla="*/ 76271 w 21600"/>
              <a:gd name="T1" fmla="*/ 0 h 21600"/>
              <a:gd name="T2" fmla="*/ 3581400 w 21600"/>
              <a:gd name="T3" fmla="*/ 0 h 21600"/>
              <a:gd name="T4" fmla="*/ 3581400 w 21600"/>
              <a:gd name="T5" fmla="*/ 954088 h 21600"/>
              <a:gd name="T6" fmla="*/ 2819358 w 21600"/>
              <a:gd name="T7" fmla="*/ 954088 h 21600"/>
              <a:gd name="T8" fmla="*/ 2819358 w 21600"/>
              <a:gd name="T9" fmla="*/ 477044 h 21600"/>
              <a:gd name="T10" fmla="*/ 0 w 21600"/>
              <a:gd name="T11" fmla="*/ 477044 h 21600"/>
              <a:gd name="T12" fmla="*/ 0 w 21600"/>
              <a:gd name="T13" fmla="*/ 0 h 21600"/>
              <a:gd name="T14" fmla="*/ 152375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6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7004" y="21600"/>
                </a:lnTo>
                <a:lnTo>
                  <a:pt x="17004" y="10800"/>
                </a:lnTo>
                <a:lnTo>
                  <a:pt x="0" y="10800"/>
                </a:lnTo>
                <a:lnTo>
                  <a:pt x="0" y="0"/>
                </a:lnTo>
                <a:lnTo>
                  <a:pt x="919" y="0"/>
                </a:lnTo>
              </a:path>
            </a:pathLst>
          </a:cu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Rectangle 16"/>
          <p:cNvSpPr>
            <a:spLocks/>
          </p:cNvSpPr>
          <p:nvPr/>
        </p:nvSpPr>
        <p:spPr bwMode="auto">
          <a:xfrm>
            <a:off x="6400800" y="2314576"/>
            <a:ext cx="2743200" cy="4175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Rectangle 17"/>
          <p:cNvSpPr>
            <a:spLocks/>
          </p:cNvSpPr>
          <p:nvPr/>
        </p:nvSpPr>
        <p:spPr bwMode="auto">
          <a:xfrm>
            <a:off x="7162800" y="1824038"/>
            <a:ext cx="19304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User applications</a:t>
            </a:r>
          </a:p>
        </p:txBody>
      </p:sp>
      <p:sp>
        <p:nvSpPr>
          <p:cNvPr id="63497" name="Rectangle 18"/>
          <p:cNvSpPr>
            <a:spLocks/>
          </p:cNvSpPr>
          <p:nvPr/>
        </p:nvSpPr>
        <p:spPr bwMode="auto">
          <a:xfrm>
            <a:off x="6400800" y="234156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libraries(e.g., libc)</a:t>
            </a:r>
          </a:p>
        </p:txBody>
      </p:sp>
      <p:sp>
        <p:nvSpPr>
          <p:cNvPr id="63498" name="Rectangle 19"/>
          <p:cNvSpPr>
            <a:spLocks/>
          </p:cNvSpPr>
          <p:nvPr/>
        </p:nvSpPr>
        <p:spPr bwMode="auto">
          <a:xfrm>
            <a:off x="6400800" y="2806701"/>
            <a:ext cx="3581400" cy="2568575"/>
          </a:xfrm>
          <a:prstGeom prst="rect">
            <a:avLst/>
          </a:prstGeom>
          <a:gradFill rotWithShape="0">
            <a:gsLst>
              <a:gs pos="0">
                <a:srgbClr val="585858"/>
              </a:gs>
              <a:gs pos="50000">
                <a:srgbClr val="C0C0C0"/>
              </a:gs>
              <a:gs pos="100000">
                <a:srgbClr val="585858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20"/>
          <p:cNvSpPr>
            <a:spLocks/>
          </p:cNvSpPr>
          <p:nvPr/>
        </p:nvSpPr>
        <p:spPr bwMode="auto">
          <a:xfrm>
            <a:off x="6629400" y="2879726"/>
            <a:ext cx="3124200" cy="3667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Rectangle 21"/>
          <p:cNvSpPr>
            <a:spLocks/>
          </p:cNvSpPr>
          <p:nvPr/>
        </p:nvSpPr>
        <p:spPr bwMode="auto">
          <a:xfrm>
            <a:off x="6858000" y="2879725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call interface</a:t>
            </a:r>
          </a:p>
        </p:txBody>
      </p:sp>
      <p:sp>
        <p:nvSpPr>
          <p:cNvPr id="63501" name="Rectangle 22"/>
          <p:cNvSpPr>
            <a:spLocks/>
          </p:cNvSpPr>
          <p:nvPr/>
        </p:nvSpPr>
        <p:spPr bwMode="auto">
          <a:xfrm>
            <a:off x="6629400" y="3319464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23"/>
          <p:cNvSpPr>
            <a:spLocks/>
          </p:cNvSpPr>
          <p:nvPr/>
        </p:nvSpPr>
        <p:spPr bwMode="auto">
          <a:xfrm>
            <a:off x="8229600" y="3319464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Rectangle 24"/>
          <p:cNvSpPr>
            <a:spLocks/>
          </p:cNvSpPr>
          <p:nvPr/>
        </p:nvSpPr>
        <p:spPr bwMode="auto">
          <a:xfrm>
            <a:off x="7162800" y="4097338"/>
            <a:ext cx="558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I/O</a:t>
            </a:r>
          </a:p>
        </p:txBody>
      </p:sp>
      <p:sp>
        <p:nvSpPr>
          <p:cNvPr id="63504" name="Rectangle 25"/>
          <p:cNvSpPr>
            <a:spLocks/>
          </p:cNvSpPr>
          <p:nvPr/>
        </p:nvSpPr>
        <p:spPr bwMode="auto">
          <a:xfrm>
            <a:off x="7645400" y="335121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Control</a:t>
            </a:r>
          </a:p>
        </p:txBody>
      </p:sp>
      <p:sp>
        <p:nvSpPr>
          <p:cNvPr id="63505" name="Rectangle 26"/>
          <p:cNvSpPr>
            <a:spLocks/>
          </p:cNvSpPr>
          <p:nvPr/>
        </p:nvSpPr>
        <p:spPr bwMode="auto">
          <a:xfrm>
            <a:off x="8305800" y="3687764"/>
            <a:ext cx="1371600" cy="439737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27"/>
          <p:cNvSpPr>
            <a:spLocks/>
          </p:cNvSpPr>
          <p:nvPr/>
        </p:nvSpPr>
        <p:spPr bwMode="auto">
          <a:xfrm>
            <a:off x="8305800" y="4200526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Rectangle 28"/>
          <p:cNvSpPr>
            <a:spLocks/>
          </p:cNvSpPr>
          <p:nvPr/>
        </p:nvSpPr>
        <p:spPr bwMode="auto">
          <a:xfrm>
            <a:off x="8305800" y="4714876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Rectangle 29"/>
          <p:cNvSpPr>
            <a:spLocks/>
          </p:cNvSpPr>
          <p:nvPr/>
        </p:nvSpPr>
        <p:spPr bwMode="auto">
          <a:xfrm>
            <a:off x="8534400" y="3649663"/>
            <a:ext cx="10160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Scheduler</a:t>
            </a:r>
          </a:p>
        </p:txBody>
      </p:sp>
      <p:sp>
        <p:nvSpPr>
          <p:cNvPr id="63509" name="Rectangle 30"/>
          <p:cNvSpPr>
            <a:spLocks/>
          </p:cNvSpPr>
          <p:nvPr/>
        </p:nvSpPr>
        <p:spPr bwMode="auto">
          <a:xfrm>
            <a:off x="8153400" y="416401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Interprocess Communication</a:t>
            </a:r>
          </a:p>
        </p:txBody>
      </p:sp>
      <p:sp>
        <p:nvSpPr>
          <p:cNvPr id="63510" name="Rectangle 31"/>
          <p:cNvSpPr>
            <a:spLocks/>
          </p:cNvSpPr>
          <p:nvPr/>
        </p:nvSpPr>
        <p:spPr bwMode="auto">
          <a:xfrm>
            <a:off x="8166100" y="469106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Memory Management</a:t>
            </a:r>
          </a:p>
        </p:txBody>
      </p:sp>
      <p:sp>
        <p:nvSpPr>
          <p:cNvPr id="63511" name="Rectangle 32"/>
          <p:cNvSpPr>
            <a:spLocks/>
          </p:cNvSpPr>
          <p:nvPr/>
        </p:nvSpPr>
        <p:spPr bwMode="auto">
          <a:xfrm>
            <a:off x="6400800" y="5449888"/>
            <a:ext cx="3581400" cy="366712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Rectangle 33"/>
          <p:cNvSpPr>
            <a:spLocks/>
          </p:cNvSpPr>
          <p:nvPr/>
        </p:nvSpPr>
        <p:spPr bwMode="auto">
          <a:xfrm>
            <a:off x="7620000" y="5464175"/>
            <a:ext cx="1320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Hardware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Linux Kernel: </a:t>
            </a:r>
            <a:r>
              <a:rPr lang="en-US" dirty="0" err="1"/>
              <a:t>Relacionamentos</a:t>
            </a:r>
            <a:endParaRPr lang="en-US" dirty="0"/>
          </a:p>
        </p:txBody>
      </p:sp>
      <p:grpSp>
        <p:nvGrpSpPr>
          <p:cNvPr id="64517" name="Group 3"/>
          <p:cNvGrpSpPr>
            <a:grpSpLocks/>
          </p:cNvGrpSpPr>
          <p:nvPr/>
        </p:nvGrpSpPr>
        <p:grpSpPr bwMode="auto">
          <a:xfrm>
            <a:off x="2895600" y="1981200"/>
            <a:ext cx="6413500" cy="3276600"/>
            <a:chOff x="0" y="0"/>
            <a:chExt cx="4040" cy="2064"/>
          </a:xfrm>
        </p:grpSpPr>
        <p:sp>
          <p:nvSpPr>
            <p:cNvPr id="64518" name="Rectangle 4"/>
            <p:cNvSpPr>
              <a:spLocks/>
            </p:cNvSpPr>
            <p:nvPr/>
          </p:nvSpPr>
          <p:spPr bwMode="auto">
            <a:xfrm>
              <a:off x="0" y="624"/>
              <a:ext cx="4032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19" name="Group 5"/>
            <p:cNvGrpSpPr>
              <a:grpSpLocks/>
            </p:cNvGrpSpPr>
            <p:nvPr/>
          </p:nvGrpSpPr>
          <p:grpSpPr bwMode="auto">
            <a:xfrm>
              <a:off x="0" y="1728"/>
              <a:ext cx="4032" cy="336"/>
              <a:chOff x="0" y="0"/>
              <a:chExt cx="4032" cy="336"/>
            </a:xfrm>
          </p:grpSpPr>
          <p:sp>
            <p:nvSpPr>
              <p:cNvPr id="64573" name="Rectangle 6"/>
              <p:cNvSpPr>
                <a:spLocks/>
              </p:cNvSpPr>
              <p:nvPr/>
            </p:nvSpPr>
            <p:spPr bwMode="auto">
              <a:xfrm>
                <a:off x="0" y="0"/>
                <a:ext cx="4032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4" name="Rectangle 7"/>
              <p:cNvSpPr>
                <a:spLocks/>
              </p:cNvSpPr>
              <p:nvPr/>
            </p:nvSpPr>
            <p:spPr bwMode="auto">
              <a:xfrm>
                <a:off x="1583" y="52"/>
                <a:ext cx="87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4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Hardware</a:t>
                </a:r>
              </a:p>
            </p:txBody>
          </p:sp>
        </p:grpSp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2616" y="752"/>
              <a:ext cx="672" cy="288"/>
              <a:chOff x="0" y="0"/>
              <a:chExt cx="672" cy="288"/>
            </a:xfrm>
          </p:grpSpPr>
          <p:sp>
            <p:nvSpPr>
              <p:cNvPr id="64571" name="Rectangle 9"/>
              <p:cNvSpPr>
                <a:spLocks/>
              </p:cNvSpPr>
              <p:nvPr/>
            </p:nvSpPr>
            <p:spPr bwMode="auto">
              <a:xfrm>
                <a:off x="0" y="0"/>
                <a:ext cx="67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2" name="Rectangle 10"/>
              <p:cNvSpPr>
                <a:spLocks/>
              </p:cNvSpPr>
              <p:nvPr/>
            </p:nvSpPr>
            <p:spPr bwMode="auto">
              <a:xfrm>
                <a:off x="70" y="66"/>
                <a:ext cx="539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Network</a:t>
                </a:r>
              </a:p>
            </p:txBody>
          </p:sp>
        </p:grpSp>
        <p:grpSp>
          <p:nvGrpSpPr>
            <p:cNvPr id="64521" name="Group 11"/>
            <p:cNvGrpSpPr>
              <a:grpSpLocks/>
            </p:cNvGrpSpPr>
            <p:nvPr/>
          </p:nvGrpSpPr>
          <p:grpSpPr bwMode="auto">
            <a:xfrm>
              <a:off x="120" y="752"/>
              <a:ext cx="912" cy="288"/>
              <a:chOff x="0" y="0"/>
              <a:chExt cx="912" cy="288"/>
            </a:xfrm>
          </p:grpSpPr>
          <p:sp>
            <p:nvSpPr>
              <p:cNvPr id="64569" name="Rectangle 12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0" name="Rectangle 13"/>
              <p:cNvSpPr>
                <a:spLocks/>
              </p:cNvSpPr>
              <p:nvPr/>
            </p:nvSpPr>
            <p:spPr bwMode="auto">
              <a:xfrm>
                <a:off x="54" y="20"/>
                <a:ext cx="8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2" name="Group 14"/>
            <p:cNvGrpSpPr>
              <a:grpSpLocks/>
            </p:cNvGrpSpPr>
            <p:nvPr/>
          </p:nvGrpSpPr>
          <p:grpSpPr bwMode="auto">
            <a:xfrm>
              <a:off x="1608" y="752"/>
              <a:ext cx="912" cy="288"/>
              <a:chOff x="0" y="0"/>
              <a:chExt cx="912" cy="288"/>
            </a:xfrm>
          </p:grpSpPr>
          <p:sp>
            <p:nvSpPr>
              <p:cNvPr id="64567" name="Rectangle 15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8" name="Rectangle 16"/>
              <p:cNvSpPr>
                <a:spLocks/>
              </p:cNvSpPr>
              <p:nvPr/>
            </p:nvSpPr>
            <p:spPr bwMode="auto">
              <a:xfrm>
                <a:off x="54" y="20"/>
                <a:ext cx="8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Memory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3" name="Group 17"/>
            <p:cNvGrpSpPr>
              <a:grpSpLocks/>
            </p:cNvGrpSpPr>
            <p:nvPr/>
          </p:nvGrpSpPr>
          <p:grpSpPr bwMode="auto">
            <a:xfrm>
              <a:off x="1128" y="752"/>
              <a:ext cx="384" cy="288"/>
              <a:chOff x="0" y="0"/>
              <a:chExt cx="384" cy="288"/>
            </a:xfrm>
          </p:grpSpPr>
          <p:sp>
            <p:nvSpPr>
              <p:cNvPr id="64565" name="Rectangle 18"/>
              <p:cNvSpPr>
                <a:spLocks/>
              </p:cNvSpPr>
              <p:nvPr/>
            </p:nvSpPr>
            <p:spPr bwMode="auto">
              <a:xfrm>
                <a:off x="0" y="0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6" name="Rectangle 19"/>
              <p:cNvSpPr>
                <a:spLocks/>
              </p:cNvSpPr>
              <p:nvPr/>
            </p:nvSpPr>
            <p:spPr bwMode="auto">
              <a:xfrm>
                <a:off x="76" y="66"/>
                <a:ext cx="238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IPC</a:t>
                </a:r>
              </a:p>
            </p:txBody>
          </p:sp>
        </p:grpSp>
        <p:grpSp>
          <p:nvGrpSpPr>
            <p:cNvPr id="64524" name="Group 20"/>
            <p:cNvGrpSpPr>
              <a:grpSpLocks/>
            </p:cNvGrpSpPr>
            <p:nvPr/>
          </p:nvGrpSpPr>
          <p:grpSpPr bwMode="auto">
            <a:xfrm>
              <a:off x="3383" y="752"/>
              <a:ext cx="528" cy="288"/>
              <a:chOff x="0" y="0"/>
              <a:chExt cx="528" cy="288"/>
            </a:xfrm>
          </p:grpSpPr>
          <p:sp>
            <p:nvSpPr>
              <p:cNvPr id="64563" name="Rectangle 21"/>
              <p:cNvSpPr>
                <a:spLocks/>
              </p:cNvSpPr>
              <p:nvPr/>
            </p:nvSpPr>
            <p:spPr bwMode="auto">
              <a:xfrm>
                <a:off x="0" y="0"/>
                <a:ext cx="52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4" name="Rectangle 22"/>
              <p:cNvSpPr>
                <a:spLocks/>
              </p:cNvSpPr>
              <p:nvPr/>
            </p:nvSpPr>
            <p:spPr bwMode="auto">
              <a:xfrm>
                <a:off x="40" y="20"/>
                <a:ext cx="45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File 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</a:t>
                </a:r>
              </a:p>
            </p:txBody>
          </p:sp>
        </p:grpSp>
        <p:grpSp>
          <p:nvGrpSpPr>
            <p:cNvPr id="64525" name="Group 23"/>
            <p:cNvGrpSpPr>
              <a:grpSpLocks/>
            </p:cNvGrpSpPr>
            <p:nvPr/>
          </p:nvGrpSpPr>
          <p:grpSpPr bwMode="auto">
            <a:xfrm>
              <a:off x="2664" y="1248"/>
              <a:ext cx="1248" cy="288"/>
              <a:chOff x="0" y="0"/>
              <a:chExt cx="1248" cy="288"/>
            </a:xfrm>
          </p:grpSpPr>
          <p:sp>
            <p:nvSpPr>
              <p:cNvPr id="64561" name="Rectangle 24"/>
              <p:cNvSpPr>
                <a:spLocks/>
              </p:cNvSpPr>
              <p:nvPr/>
            </p:nvSpPr>
            <p:spPr bwMode="auto">
              <a:xfrm>
                <a:off x="0" y="0"/>
                <a:ext cx="124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2" name="Rectangle 25"/>
              <p:cNvSpPr>
                <a:spLocks/>
              </p:cNvSpPr>
              <p:nvPr/>
            </p:nvSpPr>
            <p:spPr bwMode="auto">
              <a:xfrm>
                <a:off x="224" y="82"/>
                <a:ext cx="807" cy="1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Device Driver</a:t>
                </a:r>
              </a:p>
            </p:txBody>
          </p:sp>
        </p:grpSp>
        <p:sp>
          <p:nvSpPr>
            <p:cNvPr id="64526" name="Line 26"/>
            <p:cNvSpPr>
              <a:spLocks noChangeShapeType="1"/>
            </p:cNvSpPr>
            <p:nvPr/>
          </p:nvSpPr>
          <p:spPr bwMode="auto">
            <a:xfrm>
              <a:off x="2952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3624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28" name="Group 28"/>
            <p:cNvGrpSpPr>
              <a:grpSpLocks/>
            </p:cNvGrpSpPr>
            <p:nvPr/>
          </p:nvGrpSpPr>
          <p:grpSpPr bwMode="auto">
            <a:xfrm>
              <a:off x="0" y="328"/>
              <a:ext cx="4032" cy="240"/>
              <a:chOff x="0" y="0"/>
              <a:chExt cx="4032" cy="240"/>
            </a:xfrm>
          </p:grpSpPr>
          <p:sp>
            <p:nvSpPr>
              <p:cNvPr id="64559" name="Rectangle 29"/>
              <p:cNvSpPr>
                <a:spLocks/>
              </p:cNvSpPr>
              <p:nvPr/>
            </p:nvSpPr>
            <p:spPr bwMode="auto">
              <a:xfrm>
                <a:off x="0" y="0"/>
                <a:ext cx="4032" cy="2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0" name="Rectangle 30"/>
              <p:cNvSpPr>
                <a:spLocks/>
              </p:cNvSpPr>
              <p:nvPr/>
            </p:nvSpPr>
            <p:spPr bwMode="auto">
              <a:xfrm>
                <a:off x="1253" y="23"/>
                <a:ext cx="153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0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 Call Interface</a:t>
                </a:r>
              </a:p>
            </p:txBody>
          </p:sp>
        </p:grpSp>
        <p:grpSp>
          <p:nvGrpSpPr>
            <p:cNvPr id="64529" name="Group 31"/>
            <p:cNvGrpSpPr>
              <a:grpSpLocks/>
            </p:cNvGrpSpPr>
            <p:nvPr/>
          </p:nvGrpSpPr>
          <p:grpSpPr bwMode="auto">
            <a:xfrm>
              <a:off x="0" y="0"/>
              <a:ext cx="672" cy="240"/>
              <a:chOff x="0" y="0"/>
              <a:chExt cx="672" cy="240"/>
            </a:xfrm>
          </p:grpSpPr>
          <p:sp>
            <p:nvSpPr>
              <p:cNvPr id="64557" name="Rectangle 32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8" name="Rectangle 33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0" name="Group 34"/>
            <p:cNvGrpSpPr>
              <a:grpSpLocks/>
            </p:cNvGrpSpPr>
            <p:nvPr/>
          </p:nvGrpSpPr>
          <p:grpSpPr bwMode="auto">
            <a:xfrm>
              <a:off x="840" y="0"/>
              <a:ext cx="672" cy="240"/>
              <a:chOff x="0" y="0"/>
              <a:chExt cx="672" cy="240"/>
            </a:xfrm>
          </p:grpSpPr>
          <p:sp>
            <p:nvSpPr>
              <p:cNvPr id="64555" name="Rectangle 35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6" name="Rectangle 36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1" name="Group 37"/>
            <p:cNvGrpSpPr>
              <a:grpSpLocks/>
            </p:cNvGrpSpPr>
            <p:nvPr/>
          </p:nvGrpSpPr>
          <p:grpSpPr bwMode="auto">
            <a:xfrm>
              <a:off x="1680" y="0"/>
              <a:ext cx="672" cy="240"/>
              <a:chOff x="0" y="0"/>
              <a:chExt cx="672" cy="240"/>
            </a:xfrm>
          </p:grpSpPr>
          <p:sp>
            <p:nvSpPr>
              <p:cNvPr id="64553" name="Rectangle 38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4" name="Rectangle 39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2" name="Group 40"/>
            <p:cNvGrpSpPr>
              <a:grpSpLocks/>
            </p:cNvGrpSpPr>
            <p:nvPr/>
          </p:nvGrpSpPr>
          <p:grpSpPr bwMode="auto">
            <a:xfrm>
              <a:off x="2520" y="0"/>
              <a:ext cx="672" cy="240"/>
              <a:chOff x="0" y="0"/>
              <a:chExt cx="672" cy="240"/>
            </a:xfrm>
          </p:grpSpPr>
          <p:sp>
            <p:nvSpPr>
              <p:cNvPr id="64551" name="Rectangle 41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2" name="Rectangle 42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3" name="Group 43"/>
            <p:cNvGrpSpPr>
              <a:grpSpLocks/>
            </p:cNvGrpSpPr>
            <p:nvPr/>
          </p:nvGrpSpPr>
          <p:grpSpPr bwMode="auto">
            <a:xfrm>
              <a:off x="3368" y="0"/>
              <a:ext cx="672" cy="240"/>
              <a:chOff x="0" y="0"/>
              <a:chExt cx="672" cy="240"/>
            </a:xfrm>
          </p:grpSpPr>
          <p:sp>
            <p:nvSpPr>
              <p:cNvPr id="64549" name="Rectangle 44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0" name="Rectangle 45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sp>
          <p:nvSpPr>
            <p:cNvPr id="64534" name="Line 46"/>
            <p:cNvSpPr>
              <a:spLocks noChangeShapeType="1"/>
            </p:cNvSpPr>
            <p:nvPr/>
          </p:nvSpPr>
          <p:spPr bwMode="auto">
            <a:xfrm>
              <a:off x="3288" y="153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5" name="Line 47"/>
            <p:cNvSpPr>
              <a:spLocks noChangeShapeType="1"/>
            </p:cNvSpPr>
            <p:nvPr/>
          </p:nvSpPr>
          <p:spPr bwMode="auto">
            <a:xfrm>
              <a:off x="5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Line 48"/>
            <p:cNvSpPr>
              <a:spLocks noChangeShapeType="1"/>
            </p:cNvSpPr>
            <p:nvPr/>
          </p:nvSpPr>
          <p:spPr bwMode="auto">
            <a:xfrm>
              <a:off x="1320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7" name="Line 49"/>
            <p:cNvSpPr>
              <a:spLocks noChangeShapeType="1"/>
            </p:cNvSpPr>
            <p:nvPr/>
          </p:nvSpPr>
          <p:spPr bwMode="auto">
            <a:xfrm>
              <a:off x="2088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Line 50"/>
            <p:cNvSpPr>
              <a:spLocks noChangeShapeType="1"/>
            </p:cNvSpPr>
            <p:nvPr/>
          </p:nvSpPr>
          <p:spPr bwMode="auto">
            <a:xfrm>
              <a:off x="29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Line 51"/>
            <p:cNvSpPr>
              <a:spLocks noChangeShapeType="1"/>
            </p:cNvSpPr>
            <p:nvPr/>
          </p:nvSpPr>
          <p:spPr bwMode="auto">
            <a:xfrm>
              <a:off x="3624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Line 52"/>
            <p:cNvSpPr>
              <a:spLocks noChangeShapeType="1"/>
            </p:cNvSpPr>
            <p:nvPr/>
          </p:nvSpPr>
          <p:spPr bwMode="auto">
            <a:xfrm>
              <a:off x="1512" y="888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Freeform 53"/>
            <p:cNvSpPr>
              <a:spLocks/>
            </p:cNvSpPr>
            <p:nvPr/>
          </p:nvSpPr>
          <p:spPr bwMode="auto">
            <a:xfrm>
              <a:off x="1271" y="1032"/>
              <a:ext cx="2209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44 h 21600"/>
                <a:gd name="T4" fmla="*/ 2209 w 21600"/>
                <a:gd name="T5" fmla="*/ 144 h 21600"/>
                <a:gd name="T6" fmla="*/ 220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Freeform 54"/>
            <p:cNvSpPr>
              <a:spLocks/>
            </p:cNvSpPr>
            <p:nvPr/>
          </p:nvSpPr>
          <p:spPr bwMode="auto">
            <a:xfrm>
              <a:off x="552" y="1032"/>
              <a:ext cx="120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32 h 21600"/>
                <a:gd name="T4" fmla="*/ 1200 w 21600"/>
                <a:gd name="T5" fmla="*/ 232 h 21600"/>
                <a:gd name="T6" fmla="*/ 12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3" name="Line 55"/>
            <p:cNvSpPr>
              <a:spLocks noChangeShapeType="1"/>
            </p:cNvSpPr>
            <p:nvPr/>
          </p:nvSpPr>
          <p:spPr bwMode="auto">
            <a:xfrm>
              <a:off x="2088" y="1056"/>
              <a:ext cx="1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4" name="Line 56"/>
            <p:cNvSpPr>
              <a:spLocks noChangeShapeType="1"/>
            </p:cNvSpPr>
            <p:nvPr/>
          </p:nvSpPr>
          <p:spPr bwMode="auto">
            <a:xfrm>
              <a:off x="33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5" name="Line 57"/>
            <p:cNvSpPr>
              <a:spLocks noChangeShapeType="1"/>
            </p:cNvSpPr>
            <p:nvPr/>
          </p:nvSpPr>
          <p:spPr bwMode="auto">
            <a:xfrm>
              <a:off x="117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6" name="Line 58"/>
            <p:cNvSpPr>
              <a:spLocks noChangeShapeType="1"/>
            </p:cNvSpPr>
            <p:nvPr/>
          </p:nvSpPr>
          <p:spPr bwMode="auto">
            <a:xfrm>
              <a:off x="2024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7" name="Line 59"/>
            <p:cNvSpPr>
              <a:spLocks noChangeShapeType="1"/>
            </p:cNvSpPr>
            <p:nvPr/>
          </p:nvSpPr>
          <p:spPr bwMode="auto">
            <a:xfrm>
              <a:off x="2872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8" name="Line 60"/>
            <p:cNvSpPr>
              <a:spLocks noChangeShapeType="1"/>
            </p:cNvSpPr>
            <p:nvPr/>
          </p:nvSpPr>
          <p:spPr bwMode="auto">
            <a:xfrm>
              <a:off x="369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638F1-42B6-8642-AF03-1261129C8C6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553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Android em Camadas</a:t>
            </a: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1" y="-71438"/>
            <a:ext cx="9593263" cy="691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1828800"/>
            <a:ext cx="5780088" cy="3365500"/>
            <a:chOff x="0" y="0"/>
            <a:chExt cx="3641" cy="2120"/>
          </a:xfrm>
        </p:grpSpPr>
        <p:pic>
          <p:nvPicPr>
            <p:cNvPr id="6554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52"/>
              <a:ext cx="1776" cy="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554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8" y="0"/>
              <a:ext cx="1873" cy="21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 bwMode="auto">
          <a:xfrm>
            <a:off x="5181600" y="5486400"/>
            <a:ext cx="1676400" cy="12192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7086600" y="54864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8915400" y="60960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528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66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Cliente-Servidor</a:t>
            </a:r>
          </a:p>
        </p:txBody>
      </p:sp>
      <p:pic>
        <p:nvPicPr>
          <p:cNvPr id="6656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239" y="2570164"/>
            <a:ext cx="76930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0"/>
            <a:ext cx="8255000" cy="14097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Cliente-Servidor (2)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7550" y="4883150"/>
            <a:ext cx="8223250" cy="121285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cliente-servidor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>
                <a:solidFill>
                  <a:srgbClr val="FF0000"/>
                </a:solidFill>
              </a:rPr>
              <a:t>sistema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distribuído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758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9164" y="2270125"/>
            <a:ext cx="7686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História dos</a:t>
            </a:r>
            <a:br>
              <a:rPr lang="en-US" sz="3200"/>
            </a:br>
            <a:r>
              <a:rPr lang="en-US" sz="3200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/>
              <a:t>Primeira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1945 - 1955</a:t>
            </a:r>
          </a:p>
          <a:p>
            <a:pPr marL="782638" lvl="1" eaLnBrk="1" hangingPunct="1"/>
            <a:r>
              <a:rPr lang="en-US" sz="2400" dirty="0" err="1"/>
              <a:t>Válvulas</a:t>
            </a:r>
            <a:r>
              <a:rPr lang="en-US" sz="2400" dirty="0"/>
              <a:t>, </a:t>
            </a:r>
            <a:r>
              <a:rPr lang="en-US" sz="2400" dirty="0" err="1"/>
              <a:t>painéis</a:t>
            </a:r>
            <a:r>
              <a:rPr lang="en-US" sz="2400" dirty="0"/>
              <a:t> de </a:t>
            </a:r>
            <a:r>
              <a:rPr lang="en-US" sz="2400" dirty="0" err="1"/>
              <a:t>programação</a:t>
            </a:r>
            <a:endParaRPr lang="en-US" sz="2400" dirty="0"/>
          </a:p>
          <a:p>
            <a:pPr eaLnBrk="1" hangingPunct="1"/>
            <a:r>
              <a:rPr lang="en-US" sz="2800" dirty="0" err="1"/>
              <a:t>Segunda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1955 - 1965</a:t>
            </a:r>
          </a:p>
          <a:p>
            <a:pPr marL="782638" lvl="1" eaLnBrk="1" hangingPunct="1"/>
            <a:r>
              <a:rPr lang="en-US" sz="2400" dirty="0" err="1"/>
              <a:t>transistores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sistemas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lote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Terceira </a:t>
            </a:r>
            <a:r>
              <a:rPr lang="en-US" sz="2800" dirty="0" err="1"/>
              <a:t>geração</a:t>
            </a:r>
            <a:r>
              <a:rPr lang="en-US" sz="2800" dirty="0"/>
              <a:t>: 1965 – 1980</a:t>
            </a:r>
          </a:p>
          <a:p>
            <a:pPr marL="782638" lvl="1" eaLnBrk="1" hangingPunct="1"/>
            <a:r>
              <a:rPr lang="en-US" sz="2400" dirty="0" err="1"/>
              <a:t>CIs</a:t>
            </a:r>
            <a:r>
              <a:rPr lang="en-US" sz="2400" dirty="0"/>
              <a:t> (</a:t>
            </a:r>
            <a:r>
              <a:rPr lang="en-US" sz="2400" dirty="0" err="1"/>
              <a:t>circuitos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)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multiprogramação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1980 – </a:t>
            </a:r>
            <a:r>
              <a:rPr lang="en-US" sz="2800" dirty="0" err="1"/>
              <a:t>presente</a:t>
            </a:r>
            <a:endParaRPr lang="en-US" sz="2800" dirty="0"/>
          </a:p>
          <a:p>
            <a:pPr marL="782638" lvl="1" eaLnBrk="1" hangingPunct="1"/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dirty="0" err="1"/>
              <a:t>onipresença</a:t>
            </a:r>
            <a:r>
              <a:rPr lang="en-US" sz="2800" dirty="0"/>
              <a:t> – </a:t>
            </a:r>
            <a:r>
              <a:rPr lang="en-US" sz="2800" u="sng" dirty="0" err="1"/>
              <a:t>computação</a:t>
            </a:r>
            <a:r>
              <a:rPr lang="en-US" sz="2800" u="sng" dirty="0"/>
              <a:t> </a:t>
            </a:r>
            <a:r>
              <a:rPr lang="en-US" sz="2800" u="sng" dirty="0" err="1"/>
              <a:t>ubíqua</a:t>
            </a:r>
            <a:endParaRPr lang="en-US" sz="28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História dos</a:t>
            </a:r>
            <a:br>
              <a:rPr lang="en-US"/>
            </a:br>
            <a:r>
              <a:rPr lang="en-US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Evolução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baseline="30000" dirty="0"/>
              <a:t>a</a:t>
            </a:r>
            <a:r>
              <a:rPr lang="en-US" dirty="0"/>
              <a:t>. </a:t>
            </a:r>
            <a:r>
              <a:rPr lang="en-US" dirty="0" err="1"/>
              <a:t>geração</a:t>
            </a:r>
            <a:r>
              <a:rPr lang="en-US" dirty="0"/>
              <a:t>: </a:t>
            </a:r>
            <a:r>
              <a:rPr lang="en-US" dirty="0" err="1"/>
              <a:t>painéis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a</a:t>
            </a:r>
            <a:r>
              <a:rPr lang="en-US" dirty="0"/>
              <a:t>. </a:t>
            </a:r>
            <a:r>
              <a:rPr lang="en-US" dirty="0" err="1"/>
              <a:t>geração</a:t>
            </a:r>
            <a:r>
              <a:rPr lang="en-US" dirty="0"/>
              <a:t>: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lote</a:t>
            </a:r>
            <a:endParaRPr lang="en-US" dirty="0"/>
          </a:p>
          <a:p>
            <a:pPr lvl="1"/>
            <a:r>
              <a:rPr lang="en-US" dirty="0"/>
              <a:t>3</a:t>
            </a:r>
            <a:r>
              <a:rPr lang="en-US" baseline="30000" dirty="0"/>
              <a:t>a</a:t>
            </a:r>
            <a:r>
              <a:rPr lang="en-US" dirty="0"/>
              <a:t>. </a:t>
            </a:r>
            <a:r>
              <a:rPr lang="en-US" dirty="0" err="1"/>
              <a:t>geração</a:t>
            </a:r>
            <a:r>
              <a:rPr lang="en-US" dirty="0"/>
              <a:t>: </a:t>
            </a:r>
            <a:r>
              <a:rPr lang="en-US" dirty="0" err="1"/>
              <a:t>multiprogramação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baseline="30000" dirty="0"/>
              <a:t>a</a:t>
            </a:r>
            <a:r>
              <a:rPr lang="en-US" dirty="0"/>
              <a:t>. </a:t>
            </a:r>
            <a:r>
              <a:rPr lang="en-US" dirty="0" err="1"/>
              <a:t>geração</a:t>
            </a:r>
            <a:r>
              <a:rPr lang="en-US" dirty="0"/>
              <a:t>: </a:t>
            </a:r>
            <a:r>
              <a:rPr lang="en-US" dirty="0" err="1"/>
              <a:t>computadores</a:t>
            </a:r>
            <a:r>
              <a:rPr lang="en-US" dirty="0"/>
              <a:t> </a:t>
            </a:r>
            <a:r>
              <a:rPr lang="en-US" dirty="0" err="1"/>
              <a:t>pessoais</a:t>
            </a:r>
            <a:endParaRPr lang="en-US" dirty="0"/>
          </a:p>
          <a:p>
            <a:pPr lvl="1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andamento</a:t>
            </a:r>
            <a:r>
              <a:rPr lang="en-US" dirty="0"/>
              <a:t>: </a:t>
            </a:r>
            <a:r>
              <a:rPr lang="en-US" dirty="0" err="1"/>
              <a:t>computação</a:t>
            </a:r>
            <a:r>
              <a:rPr lang="en-US" dirty="0"/>
              <a:t> </a:t>
            </a:r>
            <a:r>
              <a:rPr lang="en-US" dirty="0" err="1"/>
              <a:t>ubíqua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Diversidade de Sistemas Operacionais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computadores</a:t>
            </a:r>
            <a:r>
              <a:rPr lang="en-US" sz="2400" dirty="0"/>
              <a:t> de </a:t>
            </a:r>
            <a:r>
              <a:rPr lang="en-US" sz="2400" dirty="0" err="1"/>
              <a:t>grande</a:t>
            </a:r>
            <a:r>
              <a:rPr lang="en-US" sz="2400" dirty="0"/>
              <a:t> </a:t>
            </a:r>
            <a:r>
              <a:rPr lang="en-US" sz="2400" dirty="0" err="1"/>
              <a:t>porte</a:t>
            </a:r>
            <a:r>
              <a:rPr lang="en-US" sz="2400" dirty="0"/>
              <a:t> (mainframe)</a:t>
            </a:r>
          </a:p>
          <a:p>
            <a:r>
              <a:rPr lang="en-US" sz="2400" dirty="0" err="1"/>
              <a:t>servidores</a:t>
            </a:r>
            <a:r>
              <a:rPr lang="en-US" sz="2400" dirty="0"/>
              <a:t> / </a:t>
            </a:r>
            <a:r>
              <a:rPr lang="en-US" sz="2400" dirty="0" err="1"/>
              <a:t>redes</a:t>
            </a:r>
            <a:endParaRPr lang="en-US" sz="2400" dirty="0"/>
          </a:p>
          <a:p>
            <a:r>
              <a:rPr lang="en-US" sz="2400" dirty="0" err="1"/>
              <a:t>multiprocessadores</a:t>
            </a:r>
            <a:r>
              <a:rPr lang="en-US" sz="2400" dirty="0"/>
              <a:t> (</a:t>
            </a:r>
            <a:r>
              <a:rPr lang="en-US" sz="2400" dirty="0" err="1"/>
              <a:t>paralelismo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portáteis</a:t>
            </a:r>
            <a:r>
              <a:rPr lang="en-US" sz="2400" dirty="0"/>
              <a:t>/ </a:t>
            </a:r>
            <a:r>
              <a:rPr lang="en-US" sz="2400" dirty="0" err="1"/>
              <a:t>móveis</a:t>
            </a:r>
            <a:r>
              <a:rPr lang="en-US" sz="2400" dirty="0"/>
              <a:t> (ex. </a:t>
            </a:r>
            <a:r>
              <a:rPr lang="en-US" sz="2400" dirty="0" err="1"/>
              <a:t>celulares</a:t>
            </a:r>
            <a:r>
              <a:rPr lang="en-US" sz="2400" dirty="0"/>
              <a:t>)</a:t>
            </a:r>
          </a:p>
          <a:p>
            <a:r>
              <a:rPr lang="en-US" sz="2400" dirty="0"/>
              <a:t>tempo-real</a:t>
            </a:r>
          </a:p>
          <a:p>
            <a:r>
              <a:rPr lang="en-US" sz="2400" dirty="0" err="1"/>
              <a:t>embarcados</a:t>
            </a:r>
            <a:endParaRPr lang="en-US" sz="2400" dirty="0"/>
          </a:p>
          <a:p>
            <a:r>
              <a:rPr lang="en-US" sz="2400" dirty="0" err="1"/>
              <a:t>cartões</a:t>
            </a:r>
            <a:r>
              <a:rPr lang="en-US" sz="2400" dirty="0"/>
              <a:t> </a:t>
            </a:r>
            <a:r>
              <a:rPr lang="en-US" sz="2400" dirty="0" err="1"/>
              <a:t>inteligentes</a:t>
            </a:r>
            <a:endParaRPr lang="en-US" sz="2400" dirty="0"/>
          </a:p>
          <a:p>
            <a:r>
              <a:rPr lang="en-US" sz="2400" dirty="0" err="1"/>
              <a:t>sensores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5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Estruturação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Monolítico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Camadas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Cliente-Servidor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  <a:p>
            <a:r>
              <a:rPr lang="en-US" dirty="0" err="1"/>
              <a:t>Virtualização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560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Sistema </a:t>
            </a:r>
            <a:r>
              <a:rPr lang="en-US" sz="3200" dirty="0" err="1"/>
              <a:t>Computacional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Camadas</a:t>
            </a:r>
            <a:endParaRPr lang="en-US" sz="3200" dirty="0"/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4" y="1196752"/>
            <a:ext cx="7554092" cy="44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5600" y="4365461"/>
            <a:ext cx="2311400" cy="1870239"/>
            <a:chOff x="-48" y="-110"/>
            <a:chExt cx="1456" cy="1177"/>
          </a:xfrm>
        </p:grpSpPr>
        <p:sp>
          <p:nvSpPr>
            <p:cNvPr id="27662" name="AutoShape 5"/>
            <p:cNvSpPr>
              <a:spLocks/>
            </p:cNvSpPr>
            <p:nvPr/>
          </p:nvSpPr>
          <p:spPr bwMode="auto">
            <a:xfrm>
              <a:off x="-48" y="-110"/>
              <a:ext cx="1455" cy="1177"/>
            </a:xfrm>
            <a:custGeom>
              <a:avLst/>
              <a:gdLst>
                <a:gd name="T0" fmla="*/ 46 w 21600"/>
                <a:gd name="T1" fmla="*/ 26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1436"/>
                  </a:moveTo>
                  <a:lnTo>
                    <a:pt x="0" y="4796"/>
                  </a:lnTo>
                  <a:lnTo>
                    <a:pt x="0" y="9838"/>
                  </a:lnTo>
                  <a:lnTo>
                    <a:pt x="0" y="21600"/>
                  </a:lnTo>
                  <a:lnTo>
                    <a:pt x="12600" y="21600"/>
                  </a:lnTo>
                  <a:lnTo>
                    <a:pt x="18000" y="21600"/>
                  </a:lnTo>
                  <a:lnTo>
                    <a:pt x="21600" y="21600"/>
                  </a:lnTo>
                  <a:lnTo>
                    <a:pt x="21600" y="9838"/>
                  </a:lnTo>
                  <a:lnTo>
                    <a:pt x="21600" y="4796"/>
                  </a:lnTo>
                  <a:lnTo>
                    <a:pt x="21600" y="1436"/>
                  </a:lnTo>
                  <a:lnTo>
                    <a:pt x="18000" y="1436"/>
                  </a:lnTo>
                  <a:lnTo>
                    <a:pt x="15916" y="0"/>
                  </a:lnTo>
                  <a:lnTo>
                    <a:pt x="12600" y="1436"/>
                  </a:lnTo>
                  <a:close/>
                  <a:moveTo>
                    <a:pt x="0" y="1436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6"/>
            <p:cNvSpPr>
              <a:spLocks/>
            </p:cNvSpPr>
            <p:nvPr/>
          </p:nvSpPr>
          <p:spPr bwMode="auto">
            <a:xfrm>
              <a:off x="0" y="12"/>
              <a:ext cx="1408" cy="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Acesso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completo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todo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o hardware 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pode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qualquer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instrução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que 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máquina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seja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capaz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endParaRPr lang="en-US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25600" y="1196752"/>
            <a:ext cx="2628900" cy="1695451"/>
            <a:chOff x="-248" y="-92"/>
            <a:chExt cx="1656" cy="1068"/>
          </a:xfrm>
        </p:grpSpPr>
        <p:sp>
          <p:nvSpPr>
            <p:cNvPr id="27660" name="AutoShape 8"/>
            <p:cNvSpPr>
              <a:spLocks/>
            </p:cNvSpPr>
            <p:nvPr/>
          </p:nvSpPr>
          <p:spPr bwMode="auto">
            <a:xfrm>
              <a:off x="-248" y="-92"/>
              <a:ext cx="1655" cy="1068"/>
            </a:xfrm>
            <a:custGeom>
              <a:avLst/>
              <a:gdLst>
                <a:gd name="T0" fmla="*/ 46 w 21600"/>
                <a:gd name="T1" fmla="*/ 2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8534"/>
                  </a:lnTo>
                  <a:lnTo>
                    <a:pt x="0" y="12191"/>
                  </a:lnTo>
                  <a:lnTo>
                    <a:pt x="0" y="14629"/>
                  </a:lnTo>
                  <a:lnTo>
                    <a:pt x="12600" y="14629"/>
                  </a:lnTo>
                  <a:lnTo>
                    <a:pt x="16745" y="21600"/>
                  </a:lnTo>
                  <a:lnTo>
                    <a:pt x="18000" y="14629"/>
                  </a:lnTo>
                  <a:lnTo>
                    <a:pt x="21600" y="14629"/>
                  </a:lnTo>
                  <a:lnTo>
                    <a:pt x="21600" y="12191"/>
                  </a:lnTo>
                  <a:lnTo>
                    <a:pt x="21600" y="8534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2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9"/>
            <p:cNvSpPr>
              <a:spLocks/>
            </p:cNvSpPr>
            <p:nvPr/>
          </p:nvSpPr>
          <p:spPr bwMode="auto">
            <a:xfrm>
              <a:off x="-200" y="-77"/>
              <a:ext cx="1608" cy="7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Não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pode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instruções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que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afetam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o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controle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máquina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ou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fazem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E/S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040216" y="1818885"/>
            <a:ext cx="2308225" cy="1519238"/>
            <a:chOff x="0" y="0"/>
            <a:chExt cx="1453" cy="957"/>
          </a:xfrm>
        </p:grpSpPr>
        <p:sp>
          <p:nvSpPr>
            <p:cNvPr id="27657" name="Freeform 11"/>
            <p:cNvSpPr>
              <a:spLocks/>
            </p:cNvSpPr>
            <p:nvPr/>
          </p:nvSpPr>
          <p:spPr bwMode="auto">
            <a:xfrm>
              <a:off x="0" y="72"/>
              <a:ext cx="861" cy="885"/>
            </a:xfrm>
            <a:custGeom>
              <a:avLst/>
              <a:gdLst>
                <a:gd name="T0" fmla="*/ 0 w 21600"/>
                <a:gd name="T1" fmla="*/ 885 h 21600"/>
                <a:gd name="T2" fmla="*/ 594 w 21600"/>
                <a:gd name="T3" fmla="*/ 0 h 21600"/>
                <a:gd name="T4" fmla="*/ 86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lnTo>
                    <a:pt x="14902" y="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12"/>
            <p:cNvSpPr>
              <a:spLocks/>
            </p:cNvSpPr>
            <p:nvPr/>
          </p:nvSpPr>
          <p:spPr bwMode="auto">
            <a:xfrm>
              <a:off x="909" y="0"/>
              <a:ext cx="544" cy="58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7659" name="Rectangle 13"/>
            <p:cNvSpPr>
              <a:spLocks/>
            </p:cNvSpPr>
            <p:nvPr/>
          </p:nvSpPr>
          <p:spPr bwMode="auto">
            <a:xfrm>
              <a:off x="909" y="0"/>
              <a:ext cx="544" cy="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 charset="0"/>
                </a:rPr>
                <a:t>GUI </a:t>
              </a:r>
              <a:r>
                <a:rPr lang="en-US" sz="2000" b="1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ou</a:t>
              </a:r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shell</a:t>
              </a:r>
            </a:p>
          </p:txBody>
        </p:sp>
      </p:grpSp>
      <p:sp>
        <p:nvSpPr>
          <p:cNvPr id="27656" name="Rectangle 14"/>
          <p:cNvSpPr>
            <a:spLocks/>
          </p:cNvSpPr>
          <p:nvPr/>
        </p:nvSpPr>
        <p:spPr bwMode="auto">
          <a:xfrm>
            <a:off x="3962400" y="6324600"/>
            <a:ext cx="5867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r"/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700556DC-9796-4611-A807-DCDC5D653B14}"/>
              </a:ext>
            </a:extLst>
          </p:cNvPr>
          <p:cNvSpPr>
            <a:spLocks/>
          </p:cNvSpPr>
          <p:nvPr/>
        </p:nvSpPr>
        <p:spPr bwMode="auto">
          <a:xfrm>
            <a:off x="2351584" y="2871763"/>
            <a:ext cx="198095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Modo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0FCD600-D361-4926-A7F3-36394C9B47DD}"/>
              </a:ext>
            </a:extLst>
          </p:cNvPr>
          <p:cNvSpPr>
            <a:spLocks/>
          </p:cNvSpPr>
          <p:nvPr/>
        </p:nvSpPr>
        <p:spPr bwMode="auto">
          <a:xfrm>
            <a:off x="2351584" y="4068908"/>
            <a:ext cx="198095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Modo Kernel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6C4145-4879-4860-8092-BFE8F6F23C2A}"/>
              </a:ext>
            </a:extLst>
          </p:cNvPr>
          <p:cNvSpPr>
            <a:spLocks/>
          </p:cNvSpPr>
          <p:nvPr/>
        </p:nvSpPr>
        <p:spPr bwMode="auto">
          <a:xfrm>
            <a:off x="4839567" y="3140968"/>
            <a:ext cx="3416673" cy="6633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Programa</a:t>
            </a:r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Interface do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E075BB0-7062-465F-B42E-0C1501258A03}"/>
              </a:ext>
            </a:extLst>
          </p:cNvPr>
          <p:cNvSpPr>
            <a:spLocks/>
          </p:cNvSpPr>
          <p:nvPr/>
        </p:nvSpPr>
        <p:spPr bwMode="auto">
          <a:xfrm>
            <a:off x="4879977" y="3923624"/>
            <a:ext cx="3416673" cy="6633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Sistema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Operacional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CC3261D-A0E2-4A67-B22E-D2CC966BB37F}"/>
              </a:ext>
            </a:extLst>
          </p:cNvPr>
          <p:cNvSpPr>
            <a:spLocks/>
          </p:cNvSpPr>
          <p:nvPr/>
        </p:nvSpPr>
        <p:spPr bwMode="auto">
          <a:xfrm>
            <a:off x="4943872" y="1508436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Browser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EBC1DD17-7974-42AA-89AD-14B67340D93F}"/>
              </a:ext>
            </a:extLst>
          </p:cNvPr>
          <p:cNvSpPr>
            <a:spLocks/>
          </p:cNvSpPr>
          <p:nvPr/>
        </p:nvSpPr>
        <p:spPr bwMode="auto">
          <a:xfrm>
            <a:off x="6238361" y="1305931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Editor de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Texto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DEE0DD9-4171-41AE-A864-EC9ACE1D1434}"/>
              </a:ext>
            </a:extLst>
          </p:cNvPr>
          <p:cNvSpPr>
            <a:spLocks/>
          </p:cNvSpPr>
          <p:nvPr/>
        </p:nvSpPr>
        <p:spPr bwMode="auto">
          <a:xfrm>
            <a:off x="7531703" y="1340865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Power</a:t>
            </a:r>
            <a:b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Máquina Virtual (Virtualização)</a:t>
            </a:r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2590800" y="2247900"/>
            <a:ext cx="6870700" cy="3276600"/>
            <a:chOff x="0" y="0"/>
            <a:chExt cx="4328" cy="2064"/>
          </a:xfrm>
        </p:grpSpPr>
        <p:sp>
          <p:nvSpPr>
            <p:cNvPr id="46084" name="Rectangle 4"/>
            <p:cNvSpPr>
              <a:spLocks/>
            </p:cNvSpPr>
            <p:nvPr/>
          </p:nvSpPr>
          <p:spPr bwMode="auto">
            <a:xfrm>
              <a:off x="0" y="1728"/>
              <a:ext cx="4328" cy="336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0" y="1248"/>
              <a:ext cx="4328" cy="384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6086" name="Rectangle 6"/>
            <p:cNvSpPr>
              <a:spLocks/>
            </p:cNvSpPr>
            <p:nvPr/>
          </p:nvSpPr>
          <p:spPr bwMode="auto">
            <a:xfrm>
              <a:off x="48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68617" name="Rectangle 7"/>
            <p:cNvSpPr>
              <a:spLocks/>
            </p:cNvSpPr>
            <p:nvPr/>
          </p:nvSpPr>
          <p:spPr bwMode="auto">
            <a:xfrm>
              <a:off x="48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912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 (devel)</a:t>
              </a:r>
            </a:p>
          </p:txBody>
        </p:sp>
        <p:sp>
          <p:nvSpPr>
            <p:cNvPr id="68619" name="Rectangle 9"/>
            <p:cNvSpPr>
              <a:spLocks/>
            </p:cNvSpPr>
            <p:nvPr/>
          </p:nvSpPr>
          <p:spPr bwMode="auto">
            <a:xfrm>
              <a:off x="912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1776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68621" name="Rectangle 11"/>
            <p:cNvSpPr>
              <a:spLocks/>
            </p:cNvSpPr>
            <p:nvPr/>
          </p:nvSpPr>
          <p:spPr bwMode="auto">
            <a:xfrm>
              <a:off x="1776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/>
            </p:cNvSpPr>
            <p:nvPr/>
          </p:nvSpPr>
          <p:spPr bwMode="auto">
            <a:xfrm>
              <a:off x="2640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Windows 7</a:t>
              </a:r>
            </a:p>
          </p:txBody>
        </p:sp>
        <p:sp>
          <p:nvSpPr>
            <p:cNvPr id="68623" name="Rectangle 13"/>
            <p:cNvSpPr>
              <a:spLocks/>
            </p:cNvSpPr>
            <p:nvPr/>
          </p:nvSpPr>
          <p:spPr bwMode="auto">
            <a:xfrm>
              <a:off x="2640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3504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68625" name="Rectangle 15"/>
            <p:cNvSpPr>
              <a:spLocks/>
            </p:cNvSpPr>
            <p:nvPr/>
          </p:nvSpPr>
          <p:spPr bwMode="auto">
            <a:xfrm>
              <a:off x="3504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Oval 16"/>
            <p:cNvSpPr>
              <a:spLocks/>
            </p:cNvSpPr>
            <p:nvPr/>
          </p:nvSpPr>
          <p:spPr bwMode="auto">
            <a:xfrm>
              <a:off x="192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Oval 17"/>
            <p:cNvSpPr>
              <a:spLocks/>
            </p:cNvSpPr>
            <p:nvPr/>
          </p:nvSpPr>
          <p:spPr bwMode="auto">
            <a:xfrm>
              <a:off x="144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Oval 18"/>
            <p:cNvSpPr>
              <a:spLocks/>
            </p:cNvSpPr>
            <p:nvPr/>
          </p:nvSpPr>
          <p:spPr bwMode="auto">
            <a:xfrm>
              <a:off x="480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Oval 19"/>
            <p:cNvSpPr>
              <a:spLocks/>
            </p:cNvSpPr>
            <p:nvPr/>
          </p:nvSpPr>
          <p:spPr bwMode="auto">
            <a:xfrm>
              <a:off x="22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Oval 20"/>
            <p:cNvSpPr>
              <a:spLocks/>
            </p:cNvSpPr>
            <p:nvPr/>
          </p:nvSpPr>
          <p:spPr bwMode="auto">
            <a:xfrm>
              <a:off x="1056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Oval 21"/>
            <p:cNvSpPr>
              <a:spLocks/>
            </p:cNvSpPr>
            <p:nvPr/>
          </p:nvSpPr>
          <p:spPr bwMode="auto">
            <a:xfrm>
              <a:off x="1344" y="432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Oval 22"/>
            <p:cNvSpPr>
              <a:spLocks/>
            </p:cNvSpPr>
            <p:nvPr/>
          </p:nvSpPr>
          <p:spPr bwMode="auto">
            <a:xfrm>
              <a:off x="10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Oval 23"/>
            <p:cNvSpPr>
              <a:spLocks/>
            </p:cNvSpPr>
            <p:nvPr/>
          </p:nvSpPr>
          <p:spPr bwMode="auto">
            <a:xfrm>
              <a:off x="1872" y="480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4" name="Oval 24"/>
            <p:cNvSpPr>
              <a:spLocks/>
            </p:cNvSpPr>
            <p:nvPr/>
          </p:nvSpPr>
          <p:spPr bwMode="auto">
            <a:xfrm>
              <a:off x="2880" y="239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5" name="Oval 25"/>
            <p:cNvSpPr>
              <a:spLocks/>
            </p:cNvSpPr>
            <p:nvPr/>
          </p:nvSpPr>
          <p:spPr bwMode="auto">
            <a:xfrm>
              <a:off x="3072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6" name="Oval 26"/>
            <p:cNvSpPr>
              <a:spLocks/>
            </p:cNvSpPr>
            <p:nvPr/>
          </p:nvSpPr>
          <p:spPr bwMode="auto">
            <a:xfrm>
              <a:off x="2736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7" name="Oval 27"/>
            <p:cNvSpPr>
              <a:spLocks/>
            </p:cNvSpPr>
            <p:nvPr/>
          </p:nvSpPr>
          <p:spPr bwMode="auto">
            <a:xfrm>
              <a:off x="3600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8" name="Oval 28"/>
            <p:cNvSpPr>
              <a:spLocks/>
            </p:cNvSpPr>
            <p:nvPr/>
          </p:nvSpPr>
          <p:spPr bwMode="auto">
            <a:xfrm>
              <a:off x="3936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9" name="Oval 29"/>
            <p:cNvSpPr>
              <a:spLocks/>
            </p:cNvSpPr>
            <p:nvPr/>
          </p:nvSpPr>
          <p:spPr bwMode="auto">
            <a:xfrm>
              <a:off x="364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0" name="Rectangle 30"/>
            <p:cNvSpPr>
              <a:spLocks/>
            </p:cNvSpPr>
            <p:nvPr/>
          </p:nvSpPr>
          <p:spPr bwMode="auto">
            <a:xfrm>
              <a:off x="48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1" name="Rectangle 31"/>
            <p:cNvSpPr>
              <a:spLocks/>
            </p:cNvSpPr>
            <p:nvPr/>
          </p:nvSpPr>
          <p:spPr bwMode="auto">
            <a:xfrm>
              <a:off x="912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2" name="Rectangle 32"/>
            <p:cNvSpPr>
              <a:spLocks/>
            </p:cNvSpPr>
            <p:nvPr/>
          </p:nvSpPr>
          <p:spPr bwMode="auto">
            <a:xfrm>
              <a:off x="1776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3" name="Rectangle 33"/>
            <p:cNvSpPr>
              <a:spLocks/>
            </p:cNvSpPr>
            <p:nvPr/>
          </p:nvSpPr>
          <p:spPr bwMode="auto">
            <a:xfrm>
              <a:off x="2640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4" name="Rectangle 34"/>
            <p:cNvSpPr>
              <a:spLocks/>
            </p:cNvSpPr>
            <p:nvPr/>
          </p:nvSpPr>
          <p:spPr bwMode="auto">
            <a:xfrm>
              <a:off x="3504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5" name="Oval 35"/>
            <p:cNvSpPr>
              <a:spLocks/>
            </p:cNvSpPr>
            <p:nvPr/>
          </p:nvSpPr>
          <p:spPr bwMode="auto">
            <a:xfrm>
              <a:off x="2208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6" name="Oval 36"/>
            <p:cNvSpPr>
              <a:spLocks/>
            </p:cNvSpPr>
            <p:nvPr/>
          </p:nvSpPr>
          <p:spPr bwMode="auto">
            <a:xfrm>
              <a:off x="1872" y="143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117" name="AutoShape 37"/>
          <p:cNvSpPr>
            <a:spLocks/>
          </p:cNvSpPr>
          <p:nvPr/>
        </p:nvSpPr>
        <p:spPr bwMode="auto">
          <a:xfrm>
            <a:off x="9258300" y="3289300"/>
            <a:ext cx="1384300" cy="2857500"/>
          </a:xfrm>
          <a:custGeom>
            <a:avLst/>
            <a:gdLst>
              <a:gd name="T0" fmla="*/ 36459400 w 15190"/>
              <a:gd name="T1" fmla="*/ 189011719 h 21600"/>
              <a:gd name="T2" fmla="*/ 0 60000 65536"/>
              <a:gd name="T3" fmla="*/ 0 w 15190"/>
              <a:gd name="T4" fmla="*/ 0 h 21600"/>
              <a:gd name="T5" fmla="*/ 15190 w 1519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5190" h="21600">
                <a:moveTo>
                  <a:pt x="2787" y="0"/>
                </a:moveTo>
                <a:cubicBezTo>
                  <a:pt x="1248" y="0"/>
                  <a:pt x="0" y="860"/>
                  <a:pt x="0" y="1920"/>
                </a:cubicBezTo>
                <a:lnTo>
                  <a:pt x="0" y="11058"/>
                </a:lnTo>
                <a:lnTo>
                  <a:pt x="-6410" y="11520"/>
                </a:lnTo>
                <a:lnTo>
                  <a:pt x="0" y="11982"/>
                </a:lnTo>
                <a:lnTo>
                  <a:pt x="0" y="19680"/>
                </a:lnTo>
                <a:cubicBezTo>
                  <a:pt x="0" y="20740"/>
                  <a:pt x="1248" y="21600"/>
                  <a:pt x="2787" y="21600"/>
                </a:cubicBezTo>
                <a:lnTo>
                  <a:pt x="12403" y="21600"/>
                </a:lnTo>
                <a:cubicBezTo>
                  <a:pt x="13942" y="21600"/>
                  <a:pt x="15190" y="20740"/>
                  <a:pt x="15190" y="19680"/>
                </a:cubicBezTo>
                <a:lnTo>
                  <a:pt x="15190" y="1920"/>
                </a:lnTo>
                <a:cubicBezTo>
                  <a:pt x="15190" y="860"/>
                  <a:pt x="13942" y="0"/>
                  <a:pt x="12403" y="0"/>
                </a:cubicBezTo>
                <a:lnTo>
                  <a:pt x="2787" y="0"/>
                </a:lnTo>
                <a:close/>
                <a:moveTo>
                  <a:pt x="2787" y="0"/>
                </a:moveTo>
              </a:path>
            </a:pathLst>
          </a:cu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VMM opera na interface de hardware, fornecendo uma interface idêntica para os SOs acima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Tipos de Virtualização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De </a:t>
            </a:r>
            <a:r>
              <a:rPr lang="en-US" dirty="0" err="1"/>
              <a:t>processo</a:t>
            </a:r>
            <a:endParaRPr lang="en-US" dirty="0"/>
          </a:p>
          <a:p>
            <a:pPr marL="782638" lvl="1" eaLnBrk="1" hangingPunct="1"/>
            <a:r>
              <a:rPr lang="en-US" dirty="0"/>
              <a:t>Java, .NET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dispositivo</a:t>
            </a:r>
            <a:endParaRPr lang="en-US" dirty="0"/>
          </a:p>
          <a:p>
            <a:pPr marL="782638" lvl="1" eaLnBrk="1" hangingPunct="1"/>
            <a:r>
              <a:rPr lang="en-US" dirty="0"/>
              <a:t>RAID (</a:t>
            </a:r>
            <a:r>
              <a:rPr lang="en-US" i="1" dirty="0"/>
              <a:t>Redundant Array of Independent Disks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sistema</a:t>
            </a:r>
            <a:endParaRPr lang="en-US" dirty="0"/>
          </a:p>
          <a:p>
            <a:pPr marL="782638" lvl="1" eaLnBrk="1" hangingPunct="1"/>
            <a:r>
              <a:rPr lang="en-US" dirty="0"/>
              <a:t>VMware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Arquiteturas de VMM de Sistema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Tradicional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Hospedado (hosted)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Hipervisor</a:t>
            </a:r>
          </a:p>
        </p:txBody>
      </p:sp>
      <p:grpSp>
        <p:nvGrpSpPr>
          <p:cNvPr id="70663" name="Group 5"/>
          <p:cNvGrpSpPr>
            <a:grpSpLocks/>
          </p:cNvGrpSpPr>
          <p:nvPr/>
        </p:nvGrpSpPr>
        <p:grpSpPr bwMode="auto">
          <a:xfrm>
            <a:off x="5156200" y="1689100"/>
            <a:ext cx="4165600" cy="1879600"/>
            <a:chOff x="0" y="0"/>
            <a:chExt cx="2624" cy="1184"/>
          </a:xfrm>
        </p:grpSpPr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0" y="991"/>
              <a:ext cx="2624" cy="193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8135" name="Rectangle 7"/>
            <p:cNvSpPr>
              <a:spLocks/>
            </p:cNvSpPr>
            <p:nvPr/>
          </p:nvSpPr>
          <p:spPr bwMode="auto">
            <a:xfrm>
              <a:off x="0" y="715"/>
              <a:ext cx="2624" cy="221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29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70667" name="Rectangle 9"/>
            <p:cNvSpPr>
              <a:spLocks/>
            </p:cNvSpPr>
            <p:nvPr/>
          </p:nvSpPr>
          <p:spPr bwMode="auto">
            <a:xfrm>
              <a:off x="29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8" name="Rectangle 10"/>
            <p:cNvSpPr>
              <a:spLocks/>
            </p:cNvSpPr>
            <p:nvPr/>
          </p:nvSpPr>
          <p:spPr bwMode="auto">
            <a:xfrm>
              <a:off x="552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…</a:t>
              </a:r>
            </a:p>
          </p:txBody>
        </p:sp>
        <p:sp>
          <p:nvSpPr>
            <p:cNvPr id="70669" name="Rectangle 11"/>
            <p:cNvSpPr>
              <a:spLocks/>
            </p:cNvSpPr>
            <p:nvPr/>
          </p:nvSpPr>
          <p:spPr bwMode="auto">
            <a:xfrm>
              <a:off x="552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0" name="Rectangle 12"/>
            <p:cNvSpPr>
              <a:spLocks/>
            </p:cNvSpPr>
            <p:nvPr/>
          </p:nvSpPr>
          <p:spPr bwMode="auto">
            <a:xfrm>
              <a:off x="1076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70671" name="Rectangle 13"/>
            <p:cNvSpPr>
              <a:spLocks/>
            </p:cNvSpPr>
            <p:nvPr/>
          </p:nvSpPr>
          <p:spPr bwMode="auto">
            <a:xfrm>
              <a:off x="1076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2" name="Rectangle 14"/>
            <p:cNvSpPr>
              <a:spLocks/>
            </p:cNvSpPr>
            <p:nvPr/>
          </p:nvSpPr>
          <p:spPr bwMode="auto">
            <a:xfrm>
              <a:off x="1600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 7</a:t>
              </a:r>
            </a:p>
          </p:txBody>
        </p:sp>
        <p:sp>
          <p:nvSpPr>
            <p:cNvPr id="70673" name="Rectangle 15"/>
            <p:cNvSpPr>
              <a:spLocks/>
            </p:cNvSpPr>
            <p:nvPr/>
          </p:nvSpPr>
          <p:spPr bwMode="auto">
            <a:xfrm>
              <a:off x="1600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4" name="Rectangle 16"/>
            <p:cNvSpPr>
              <a:spLocks/>
            </p:cNvSpPr>
            <p:nvPr/>
          </p:nvSpPr>
          <p:spPr bwMode="auto">
            <a:xfrm>
              <a:off x="2124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70675" name="Rectangle 17"/>
            <p:cNvSpPr>
              <a:spLocks/>
            </p:cNvSpPr>
            <p:nvPr/>
          </p:nvSpPr>
          <p:spPr bwMode="auto">
            <a:xfrm>
              <a:off x="2124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6" name="Oval 18"/>
            <p:cNvSpPr>
              <a:spLocks/>
            </p:cNvSpPr>
            <p:nvPr/>
          </p:nvSpPr>
          <p:spPr bwMode="auto">
            <a:xfrm>
              <a:off x="116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7" name="Oval 19"/>
            <p:cNvSpPr>
              <a:spLocks/>
            </p:cNvSpPr>
            <p:nvPr/>
          </p:nvSpPr>
          <p:spPr bwMode="auto">
            <a:xfrm>
              <a:off x="87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8" name="Oval 20"/>
            <p:cNvSpPr>
              <a:spLocks/>
            </p:cNvSpPr>
            <p:nvPr/>
          </p:nvSpPr>
          <p:spPr bwMode="auto">
            <a:xfrm>
              <a:off x="291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Oval 21"/>
            <p:cNvSpPr>
              <a:spLocks/>
            </p:cNvSpPr>
            <p:nvPr/>
          </p:nvSpPr>
          <p:spPr bwMode="auto">
            <a:xfrm>
              <a:off x="133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Oval 22"/>
            <p:cNvSpPr>
              <a:spLocks/>
            </p:cNvSpPr>
            <p:nvPr/>
          </p:nvSpPr>
          <p:spPr bwMode="auto">
            <a:xfrm>
              <a:off x="640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Oval 23"/>
            <p:cNvSpPr>
              <a:spLocks/>
            </p:cNvSpPr>
            <p:nvPr/>
          </p:nvSpPr>
          <p:spPr bwMode="auto">
            <a:xfrm>
              <a:off x="814" y="247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2" name="Oval 24"/>
            <p:cNvSpPr>
              <a:spLocks/>
            </p:cNvSpPr>
            <p:nvPr/>
          </p:nvSpPr>
          <p:spPr bwMode="auto">
            <a:xfrm>
              <a:off x="611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3" name="Oval 25"/>
            <p:cNvSpPr>
              <a:spLocks/>
            </p:cNvSpPr>
            <p:nvPr/>
          </p:nvSpPr>
          <p:spPr bwMode="auto">
            <a:xfrm>
              <a:off x="1134" y="275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4" name="Oval 26"/>
            <p:cNvSpPr>
              <a:spLocks/>
            </p:cNvSpPr>
            <p:nvPr/>
          </p:nvSpPr>
          <p:spPr bwMode="auto">
            <a:xfrm>
              <a:off x="1746" y="137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Oval 27"/>
            <p:cNvSpPr>
              <a:spLocks/>
            </p:cNvSpPr>
            <p:nvPr/>
          </p:nvSpPr>
          <p:spPr bwMode="auto">
            <a:xfrm>
              <a:off x="1862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Oval 28"/>
            <p:cNvSpPr>
              <a:spLocks/>
            </p:cNvSpPr>
            <p:nvPr/>
          </p:nvSpPr>
          <p:spPr bwMode="auto">
            <a:xfrm>
              <a:off x="165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Oval 29"/>
            <p:cNvSpPr>
              <a:spLocks/>
            </p:cNvSpPr>
            <p:nvPr/>
          </p:nvSpPr>
          <p:spPr bwMode="auto">
            <a:xfrm>
              <a:off x="2182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Oval 30"/>
            <p:cNvSpPr>
              <a:spLocks/>
            </p:cNvSpPr>
            <p:nvPr/>
          </p:nvSpPr>
          <p:spPr bwMode="auto">
            <a:xfrm>
              <a:off x="2386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Oval 31"/>
            <p:cNvSpPr>
              <a:spLocks/>
            </p:cNvSpPr>
            <p:nvPr/>
          </p:nvSpPr>
          <p:spPr bwMode="auto">
            <a:xfrm>
              <a:off x="2211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Rectangle 32"/>
            <p:cNvSpPr>
              <a:spLocks/>
            </p:cNvSpPr>
            <p:nvPr/>
          </p:nvSpPr>
          <p:spPr bwMode="auto">
            <a:xfrm>
              <a:off x="29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Rectangle 33"/>
            <p:cNvSpPr>
              <a:spLocks/>
            </p:cNvSpPr>
            <p:nvPr/>
          </p:nvSpPr>
          <p:spPr bwMode="auto">
            <a:xfrm>
              <a:off x="552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Rectangle 34"/>
            <p:cNvSpPr>
              <a:spLocks/>
            </p:cNvSpPr>
            <p:nvPr/>
          </p:nvSpPr>
          <p:spPr bwMode="auto">
            <a:xfrm>
              <a:off x="1076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Rectangle 35"/>
            <p:cNvSpPr>
              <a:spLocks/>
            </p:cNvSpPr>
            <p:nvPr/>
          </p:nvSpPr>
          <p:spPr bwMode="auto">
            <a:xfrm>
              <a:off x="1600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Rectangle 36"/>
            <p:cNvSpPr>
              <a:spLocks/>
            </p:cNvSpPr>
            <p:nvPr/>
          </p:nvSpPr>
          <p:spPr bwMode="auto">
            <a:xfrm>
              <a:off x="2124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Oval 37"/>
            <p:cNvSpPr>
              <a:spLocks/>
            </p:cNvSpPr>
            <p:nvPr/>
          </p:nvSpPr>
          <p:spPr bwMode="auto">
            <a:xfrm>
              <a:off x="1338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Oval 38"/>
            <p:cNvSpPr>
              <a:spLocks/>
            </p:cNvSpPr>
            <p:nvPr/>
          </p:nvSpPr>
          <p:spPr bwMode="auto">
            <a:xfrm>
              <a:off x="1134" y="8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 Hosted Monitor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6200"/>
            <a:ext cx="8229600" cy="5461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Executa como uma aplicação em um SO existente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2590800" y="5981700"/>
            <a:ext cx="68707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6248400" y="4152900"/>
            <a:ext cx="3213100" cy="16764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Virtual Machine Monitor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6324600" y="3390900"/>
            <a:ext cx="30607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Guest OS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(Linux)</a:t>
            </a:r>
          </a:p>
        </p:txBody>
      </p:sp>
      <p:sp>
        <p:nvSpPr>
          <p:cNvPr id="71689" name="Rectangle 7"/>
          <p:cNvSpPr>
            <a:spLocks/>
          </p:cNvSpPr>
          <p:nvPr/>
        </p:nvSpPr>
        <p:spPr bwMode="auto">
          <a:xfrm>
            <a:off x="6324600" y="1943100"/>
            <a:ext cx="3060700" cy="1447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2590800" y="4152900"/>
            <a:ext cx="3136900" cy="16764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Host OS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(Windows XP)</a:t>
            </a:r>
          </a:p>
        </p:txBody>
      </p:sp>
      <p:sp>
        <p:nvSpPr>
          <p:cNvPr id="71691" name="Rectangle 9"/>
          <p:cNvSpPr>
            <a:spLocks/>
          </p:cNvSpPr>
          <p:nvPr/>
        </p:nvSpPr>
        <p:spPr bwMode="auto">
          <a:xfrm>
            <a:off x="2590800" y="1943100"/>
            <a:ext cx="3136900" cy="2209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2" name="Oval 10"/>
          <p:cNvSpPr>
            <a:spLocks/>
          </p:cNvSpPr>
          <p:nvPr/>
        </p:nvSpPr>
        <p:spPr bwMode="auto">
          <a:xfrm>
            <a:off x="6553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3" name="Oval 11"/>
          <p:cNvSpPr>
            <a:spLocks/>
          </p:cNvSpPr>
          <p:nvPr/>
        </p:nvSpPr>
        <p:spPr bwMode="auto">
          <a:xfrm>
            <a:off x="77724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Oval 12"/>
          <p:cNvSpPr>
            <a:spLocks/>
          </p:cNvSpPr>
          <p:nvPr/>
        </p:nvSpPr>
        <p:spPr bwMode="auto">
          <a:xfrm>
            <a:off x="70104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5" name="Oval 13"/>
          <p:cNvSpPr>
            <a:spLocks/>
          </p:cNvSpPr>
          <p:nvPr/>
        </p:nvSpPr>
        <p:spPr bwMode="auto">
          <a:xfrm>
            <a:off x="27432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6" name="Oval 14"/>
          <p:cNvSpPr>
            <a:spLocks/>
          </p:cNvSpPr>
          <p:nvPr/>
        </p:nvSpPr>
        <p:spPr bwMode="auto">
          <a:xfrm>
            <a:off x="33528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7" name="Rectangle 15"/>
          <p:cNvSpPr>
            <a:spLocks/>
          </p:cNvSpPr>
          <p:nvPr/>
        </p:nvSpPr>
        <p:spPr bwMode="auto">
          <a:xfrm>
            <a:off x="6324600" y="1943100"/>
            <a:ext cx="3060700" cy="2057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8" name="Rectangle 16"/>
          <p:cNvSpPr>
            <a:spLocks/>
          </p:cNvSpPr>
          <p:nvPr/>
        </p:nvSpPr>
        <p:spPr bwMode="auto">
          <a:xfrm>
            <a:off x="2590800" y="1943100"/>
            <a:ext cx="3136900" cy="38862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Oval 17"/>
          <p:cNvSpPr>
            <a:spLocks/>
          </p:cNvSpPr>
          <p:nvPr/>
        </p:nvSpPr>
        <p:spPr bwMode="auto">
          <a:xfrm>
            <a:off x="2895600" y="35433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Oval 18"/>
          <p:cNvSpPr>
            <a:spLocks/>
          </p:cNvSpPr>
          <p:nvPr/>
        </p:nvSpPr>
        <p:spPr bwMode="auto">
          <a:xfrm>
            <a:off x="33528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1" name="Line 19"/>
          <p:cNvSpPr>
            <a:spLocks noChangeShapeType="1"/>
          </p:cNvSpPr>
          <p:nvPr/>
        </p:nvSpPr>
        <p:spPr bwMode="auto">
          <a:xfrm rot="10800000" flipH="1">
            <a:off x="6018214" y="1865314"/>
            <a:ext cx="1587" cy="3965575"/>
          </a:xfrm>
          <a:prstGeom prst="line">
            <a:avLst/>
          </a:prstGeom>
          <a:noFill/>
          <a:ln w="127000">
            <a:solidFill>
              <a:srgbClr val="A5A5A5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2" name="Oval 20"/>
          <p:cNvSpPr>
            <a:spLocks/>
          </p:cNvSpPr>
          <p:nvPr/>
        </p:nvSpPr>
        <p:spPr bwMode="auto">
          <a:xfrm>
            <a:off x="3505200" y="3467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3" name="Rectangle 21"/>
          <p:cNvSpPr>
            <a:spLocks/>
          </p:cNvSpPr>
          <p:nvPr/>
        </p:nvSpPr>
        <p:spPr bwMode="auto">
          <a:xfrm>
            <a:off x="4114800" y="2324100"/>
            <a:ext cx="1384300" cy="16002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User App</a:t>
            </a: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4419600" y="4305300"/>
            <a:ext cx="1003300" cy="11430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Kernel Module</a:t>
            </a:r>
          </a:p>
        </p:txBody>
      </p:sp>
      <p:sp>
        <p:nvSpPr>
          <p:cNvPr id="71705" name="Oval 23"/>
          <p:cNvSpPr>
            <a:spLocks/>
          </p:cNvSpPr>
          <p:nvPr/>
        </p:nvSpPr>
        <p:spPr bwMode="auto">
          <a:xfrm>
            <a:off x="8610600" y="2628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6" name="Oval 24"/>
          <p:cNvSpPr>
            <a:spLocks/>
          </p:cNvSpPr>
          <p:nvPr/>
        </p:nvSpPr>
        <p:spPr bwMode="auto">
          <a:xfrm>
            <a:off x="7696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Hipervisor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4648200" y="5562600"/>
            <a:ext cx="33655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724400" y="4953000"/>
            <a:ext cx="3136900" cy="381000"/>
          </a:xfrm>
          <a:prstGeom prst="rect">
            <a:avLst/>
          </a:prstGeom>
          <a:solidFill>
            <a:srgbClr val="DDD9C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Hypervisor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724400" y="3886200"/>
            <a:ext cx="31369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Operating System</a:t>
            </a:r>
          </a:p>
        </p:txBody>
      </p:sp>
      <p:grpSp>
        <p:nvGrpSpPr>
          <p:cNvPr id="72712" name="Group 6"/>
          <p:cNvGrpSpPr>
            <a:grpSpLocks/>
          </p:cNvGrpSpPr>
          <p:nvPr/>
        </p:nvGrpSpPr>
        <p:grpSpPr bwMode="auto">
          <a:xfrm>
            <a:off x="4724400" y="1371600"/>
            <a:ext cx="3136900" cy="2057400"/>
            <a:chOff x="0" y="0"/>
            <a:chExt cx="1976" cy="1296"/>
          </a:xfrm>
        </p:grpSpPr>
        <p:sp>
          <p:nvSpPr>
            <p:cNvPr id="72722" name="Rectangle 7"/>
            <p:cNvSpPr>
              <a:spLocks/>
            </p:cNvSpPr>
            <p:nvPr/>
          </p:nvSpPr>
          <p:spPr bwMode="auto">
            <a:xfrm>
              <a:off x="0" y="0"/>
              <a:ext cx="1976" cy="12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3" name="Oval 8"/>
            <p:cNvSpPr>
              <a:spLocks/>
            </p:cNvSpPr>
            <p:nvPr/>
          </p:nvSpPr>
          <p:spPr bwMode="auto">
            <a:xfrm>
              <a:off x="589" y="624"/>
              <a:ext cx="247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4" name="Oval 9"/>
            <p:cNvSpPr>
              <a:spLocks/>
            </p:cNvSpPr>
            <p:nvPr/>
          </p:nvSpPr>
          <p:spPr bwMode="auto">
            <a:xfrm>
              <a:off x="935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5" name="Oval 10"/>
            <p:cNvSpPr>
              <a:spLocks/>
            </p:cNvSpPr>
            <p:nvPr/>
          </p:nvSpPr>
          <p:spPr bwMode="auto">
            <a:xfrm>
              <a:off x="197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6" name="Oval 11"/>
            <p:cNvSpPr>
              <a:spLocks/>
            </p:cNvSpPr>
            <p:nvPr/>
          </p:nvSpPr>
          <p:spPr bwMode="auto">
            <a:xfrm>
              <a:off x="1033" y="43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7" name="Oval 12"/>
            <p:cNvSpPr>
              <a:spLocks/>
            </p:cNvSpPr>
            <p:nvPr/>
          </p:nvSpPr>
          <p:spPr bwMode="auto">
            <a:xfrm>
              <a:off x="1378" y="81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8" name="Oval 13"/>
            <p:cNvSpPr>
              <a:spLocks/>
            </p:cNvSpPr>
            <p:nvPr/>
          </p:nvSpPr>
          <p:spPr bwMode="auto">
            <a:xfrm>
              <a:off x="246" y="384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9" name="Oval 14"/>
            <p:cNvSpPr>
              <a:spLocks/>
            </p:cNvSpPr>
            <p:nvPr/>
          </p:nvSpPr>
          <p:spPr bwMode="auto">
            <a:xfrm>
              <a:off x="689" y="9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0" name="Oval 15"/>
            <p:cNvSpPr>
              <a:spLocks/>
            </p:cNvSpPr>
            <p:nvPr/>
          </p:nvSpPr>
          <p:spPr bwMode="auto">
            <a:xfrm>
              <a:off x="1476" y="239"/>
              <a:ext cx="246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3" name="Line 16"/>
          <p:cNvSpPr>
            <a:spLocks noChangeShapeType="1"/>
          </p:cNvSpPr>
          <p:nvPr/>
        </p:nvSpPr>
        <p:spPr bwMode="auto">
          <a:xfrm>
            <a:off x="4572000" y="36576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Line 17"/>
          <p:cNvSpPr>
            <a:spLocks noChangeShapeType="1"/>
          </p:cNvSpPr>
          <p:nvPr/>
        </p:nvSpPr>
        <p:spPr bwMode="auto">
          <a:xfrm>
            <a:off x="4572000" y="47244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Rectangle 18"/>
          <p:cNvSpPr>
            <a:spLocks/>
          </p:cNvSpPr>
          <p:nvPr/>
        </p:nvSpPr>
        <p:spPr bwMode="auto">
          <a:xfrm>
            <a:off x="7924800" y="38100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Kernel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5" name="Rectangle 19"/>
          <p:cNvSpPr>
            <a:spLocks/>
          </p:cNvSpPr>
          <p:nvPr/>
        </p:nvSpPr>
        <p:spPr bwMode="auto">
          <a:xfrm>
            <a:off x="7899401" y="4876801"/>
            <a:ext cx="773673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Monitor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6" name="Rectangle 20"/>
          <p:cNvSpPr>
            <a:spLocks/>
          </p:cNvSpPr>
          <p:nvPr/>
        </p:nvSpPr>
        <p:spPr bwMode="auto">
          <a:xfrm>
            <a:off x="7931150" y="20574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User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4125913" y="1357314"/>
            <a:ext cx="0" cy="32146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130675" y="4878389"/>
            <a:ext cx="0" cy="5302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23"/>
          <p:cNvSpPr>
            <a:spLocks/>
          </p:cNvSpPr>
          <p:nvPr/>
        </p:nvSpPr>
        <p:spPr bwMode="auto">
          <a:xfrm>
            <a:off x="3162300" y="2806700"/>
            <a:ext cx="812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User mode</a:t>
            </a:r>
          </a:p>
        </p:txBody>
      </p:sp>
      <p:sp>
        <p:nvSpPr>
          <p:cNvPr id="50200" name="Rectangle 24"/>
          <p:cNvSpPr>
            <a:spLocks/>
          </p:cNvSpPr>
          <p:nvPr/>
        </p:nvSpPr>
        <p:spPr bwMode="auto">
          <a:xfrm>
            <a:off x="3098800" y="4838700"/>
            <a:ext cx="9271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Kernel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 autoUpdateAnimBg="0"/>
      <p:bldP spid="50195" grpId="0" autoUpdateAnimBg="0"/>
      <p:bldP spid="50196" grpId="0" autoUpdateAnimBg="0"/>
      <p:bldP spid="50197" grpId="0" animBg="1"/>
      <p:bldP spid="50198" grpId="0" animBg="1"/>
      <p:bldP spid="50199" grpId="0" autoUpdateAnimBg="0"/>
      <p:bldP spid="5020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Ex.: Cloud Computing</a:t>
            </a:r>
          </a:p>
        </p:txBody>
      </p:sp>
      <p:sp>
        <p:nvSpPr>
          <p:cNvPr id="6" name="Retângulo de cantos arredondados 17"/>
          <p:cNvSpPr/>
          <p:nvPr/>
        </p:nvSpPr>
        <p:spPr bwMode="auto">
          <a:xfrm rot="16200000">
            <a:off x="1703512" y="1740148"/>
            <a:ext cx="2304256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pt-BR" dirty="0">
              <a:latin typeface="Arial" charset="0"/>
            </a:endParaRPr>
          </a:p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pt-BR" dirty="0">
              <a:latin typeface="Arial" charset="0"/>
            </a:endParaRPr>
          </a:p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pt-BR" dirty="0">
                <a:solidFill>
                  <a:srgbClr val="FF0000"/>
                </a:solidFill>
                <a:latin typeface="Arial" charset="0"/>
              </a:rPr>
              <a:t>Pool</a:t>
            </a:r>
          </a:p>
        </p:txBody>
      </p:sp>
      <p:sp>
        <p:nvSpPr>
          <p:cNvPr id="7" name="Retângulo de cantos arredondados 4"/>
          <p:cNvSpPr/>
          <p:nvPr/>
        </p:nvSpPr>
        <p:spPr bwMode="auto">
          <a:xfrm>
            <a:off x="4511825" y="5124523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 err="1">
                <a:solidFill>
                  <a:schemeClr val="tx1"/>
                </a:solidFill>
              </a:rPr>
              <a:t>Hipervisor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tângulo de cantos arredondados 5"/>
          <p:cNvSpPr/>
          <p:nvPr/>
        </p:nvSpPr>
        <p:spPr bwMode="auto">
          <a:xfrm>
            <a:off x="4511825" y="5772595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9" name="Retângulo de cantos arredondados 7"/>
          <p:cNvSpPr/>
          <p:nvPr/>
        </p:nvSpPr>
        <p:spPr bwMode="auto">
          <a:xfrm>
            <a:off x="4511825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0" name="Retângulo de cantos arredondados 8"/>
          <p:cNvSpPr/>
          <p:nvPr/>
        </p:nvSpPr>
        <p:spPr bwMode="auto">
          <a:xfrm>
            <a:off x="5807969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1" name="Retângulo de cantos arredondados 9"/>
          <p:cNvSpPr/>
          <p:nvPr/>
        </p:nvSpPr>
        <p:spPr bwMode="auto">
          <a:xfrm>
            <a:off x="7104113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2" name="Retângulo de cantos arredondados 10"/>
          <p:cNvSpPr/>
          <p:nvPr/>
        </p:nvSpPr>
        <p:spPr bwMode="auto">
          <a:xfrm>
            <a:off x="8400257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4" name="Retângulo de cantos arredondados 14"/>
          <p:cNvSpPr/>
          <p:nvPr/>
        </p:nvSpPr>
        <p:spPr bwMode="auto">
          <a:xfrm>
            <a:off x="1991544" y="3108300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5" name="Retângulo de cantos arredondados 15"/>
          <p:cNvSpPr/>
          <p:nvPr/>
        </p:nvSpPr>
        <p:spPr bwMode="auto">
          <a:xfrm>
            <a:off x="1991544" y="2532236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6" name="Retângulo de cantos arredondados 16"/>
          <p:cNvSpPr/>
          <p:nvPr/>
        </p:nvSpPr>
        <p:spPr bwMode="auto">
          <a:xfrm>
            <a:off x="1991544" y="1956172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7" name="Seta em curva para baixo 20"/>
          <p:cNvSpPr/>
          <p:nvPr/>
        </p:nvSpPr>
        <p:spPr bwMode="auto">
          <a:xfrm rot="1980740">
            <a:off x="4799006" y="2163480"/>
            <a:ext cx="3312368" cy="1368152"/>
          </a:xfrm>
          <a:prstGeom prst="curvedDown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1" y="2971800"/>
            <a:ext cx="162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 </a:t>
            </a:r>
            <a:r>
              <a:rPr lang="en-US" dirty="0" err="1"/>
              <a:t>demanda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560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O S.O.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dirty="0" err="1"/>
              <a:t>Máquina</a:t>
            </a:r>
            <a:r>
              <a:rPr lang="en-US" sz="3200" dirty="0"/>
              <a:t> </a:t>
            </a:r>
            <a:r>
              <a:rPr lang="en-US" sz="3200" dirty="0" err="1"/>
              <a:t>Estendida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45" y="1066981"/>
            <a:ext cx="10972800" cy="1281899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operacionais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fazem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que o hardware, que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interfaces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difíceis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acessível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abstrações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fáceis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e simples.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03875" y="5534025"/>
            <a:ext cx="1676400" cy="381000"/>
            <a:chOff x="0" y="0"/>
            <a:chExt cx="1056" cy="240"/>
          </a:xfrm>
        </p:grpSpPr>
        <p:sp>
          <p:nvSpPr>
            <p:cNvPr id="28696" name="Rectangle 8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7" name="Rectangle 9"/>
            <p:cNvSpPr>
              <a:spLocks/>
            </p:cNvSpPr>
            <p:nvPr/>
          </p:nvSpPr>
          <p:spPr bwMode="auto">
            <a:xfrm>
              <a:off x="121" y="42"/>
              <a:ext cx="81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Processador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280275" y="5534025"/>
            <a:ext cx="1676400" cy="381000"/>
            <a:chOff x="0" y="0"/>
            <a:chExt cx="1056" cy="240"/>
          </a:xfrm>
        </p:grpSpPr>
        <p:sp>
          <p:nvSpPr>
            <p:cNvPr id="28694" name="Rectangle 11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Rectangle 12"/>
            <p:cNvSpPr>
              <a:spLocks/>
            </p:cNvSpPr>
            <p:nvPr/>
          </p:nvSpPr>
          <p:spPr bwMode="auto">
            <a:xfrm>
              <a:off x="250" y="42"/>
              <a:ext cx="55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Memória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956675" y="5534025"/>
            <a:ext cx="1676400" cy="381000"/>
            <a:chOff x="0" y="0"/>
            <a:chExt cx="1056" cy="240"/>
          </a:xfrm>
        </p:grpSpPr>
        <p:sp>
          <p:nvSpPr>
            <p:cNvPr id="28692" name="Rectangle 14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Rectangle 15"/>
            <p:cNvSpPr>
              <a:spLocks/>
            </p:cNvSpPr>
            <p:nvPr/>
          </p:nvSpPr>
          <p:spPr bwMode="auto">
            <a:xfrm>
              <a:off x="36" y="42"/>
              <a:ext cx="98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Dispositivos E/S</a:t>
              </a:r>
            </a:p>
          </p:txBody>
        </p:sp>
      </p:grpSp>
      <p:sp>
        <p:nvSpPr>
          <p:cNvPr id="6160" name="Freeform 16"/>
          <p:cNvSpPr>
            <a:spLocks/>
          </p:cNvSpPr>
          <p:nvPr/>
        </p:nvSpPr>
        <p:spPr bwMode="auto">
          <a:xfrm rot="-5400000">
            <a:off x="8004175" y="1625600"/>
            <a:ext cx="228600" cy="50292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419100 h 21600"/>
              <a:gd name="T4" fmla="*/ 114300 w 21600"/>
              <a:gd name="T5" fmla="*/ 2095500 h 21600"/>
              <a:gd name="T6" fmla="*/ 228600 w 21600"/>
              <a:gd name="T7" fmla="*/ 2514600 h 21600"/>
              <a:gd name="T8" fmla="*/ 114300 w 21600"/>
              <a:gd name="T9" fmla="*/ 2933700 h 21600"/>
              <a:gd name="T10" fmla="*/ 114300 w 21600"/>
              <a:gd name="T11" fmla="*/ 4610100 h 21600"/>
              <a:gd name="T12" fmla="*/ 0 w 21600"/>
              <a:gd name="T13" fmla="*/ 50292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Rectangle 17"/>
          <p:cNvSpPr>
            <a:spLocks/>
          </p:cNvSpPr>
          <p:nvPr/>
        </p:nvSpPr>
        <p:spPr bwMode="auto">
          <a:xfrm>
            <a:off x="7816963" y="3674676"/>
            <a:ext cx="115865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Processos</a:t>
            </a:r>
            <a:endParaRPr lang="en-US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 rot="5400000" flipH="1">
            <a:off x="9680575" y="4505325"/>
            <a:ext cx="228600" cy="16764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139700 h 21600"/>
              <a:gd name="T4" fmla="*/ 114300 w 21600"/>
              <a:gd name="T5" fmla="*/ 698500 h 21600"/>
              <a:gd name="T6" fmla="*/ 228600 w 21600"/>
              <a:gd name="T7" fmla="*/ 838200 h 21600"/>
              <a:gd name="T8" fmla="*/ 114300 w 21600"/>
              <a:gd name="T9" fmla="*/ 977900 h 21600"/>
              <a:gd name="T10" fmla="*/ 114300 w 21600"/>
              <a:gd name="T11" fmla="*/ 1536700 h 21600"/>
              <a:gd name="T12" fmla="*/ 0 w 21600"/>
              <a:gd name="T13" fmla="*/ 16764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9358501" y="4922451"/>
            <a:ext cx="9791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Arquivos</a:t>
            </a:r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 rot="-5400000">
            <a:off x="8804275" y="3095625"/>
            <a:ext cx="304800" cy="33528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279400 h 21600"/>
              <a:gd name="T4" fmla="*/ 152400 w 21600"/>
              <a:gd name="T5" fmla="*/ 1397000 h 21600"/>
              <a:gd name="T6" fmla="*/ 304800 w 21600"/>
              <a:gd name="T7" fmla="*/ 1676400 h 21600"/>
              <a:gd name="T8" fmla="*/ 152400 w 21600"/>
              <a:gd name="T9" fmla="*/ 1955800 h 21600"/>
              <a:gd name="T10" fmla="*/ 152400 w 21600"/>
              <a:gd name="T11" fmla="*/ 3073400 h 21600"/>
              <a:gd name="T12" fmla="*/ 0 w 21600"/>
              <a:gd name="T13" fmla="*/ 3352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/>
          </p:cNvSpPr>
          <p:nvPr/>
        </p:nvSpPr>
        <p:spPr bwMode="auto">
          <a:xfrm>
            <a:off x="8339524" y="4344601"/>
            <a:ext cx="169309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Memória Virtual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10800000" flipH="1">
            <a:off x="183124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rot="10800000" flipH="1">
            <a:off x="1063307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rot="10800000" flipH="1">
            <a:off x="7280275" y="4924425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/>
          <p:cNvSpPr>
            <a:spLocks/>
          </p:cNvSpPr>
          <p:nvPr/>
        </p:nvSpPr>
        <p:spPr bwMode="auto">
          <a:xfrm flipH="1">
            <a:off x="7608889" y="3573463"/>
            <a:ext cx="2879725" cy="1655762"/>
          </a:xfrm>
          <a:custGeom>
            <a:avLst/>
            <a:gdLst>
              <a:gd name="T0" fmla="*/ 191963402 w 21600"/>
              <a:gd name="T1" fmla="*/ 6346175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4321" y="0"/>
                </a:moveTo>
                <a:lnTo>
                  <a:pt x="21600" y="0"/>
                </a:lnTo>
                <a:lnTo>
                  <a:pt x="17204" y="21600"/>
                </a:lnTo>
                <a:lnTo>
                  <a:pt x="0" y="21600"/>
                </a:lnTo>
                <a:close/>
                <a:moveTo>
                  <a:pt x="4321" y="0"/>
                </a:moveTo>
              </a:path>
            </a:pathLst>
          </a:cu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Rectangle 26"/>
          <p:cNvSpPr>
            <a:spLocks/>
          </p:cNvSpPr>
          <p:nvPr/>
        </p:nvSpPr>
        <p:spPr bwMode="auto">
          <a:xfrm>
            <a:off x="7802563" y="3043238"/>
            <a:ext cx="1724510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>
              <a:defRPr/>
            </a:pP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Abstrações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EA94FF46-87DB-452C-ADE0-7F5719F1881F}"/>
              </a:ext>
            </a:extLst>
          </p:cNvPr>
          <p:cNvSpPr>
            <a:spLocks/>
          </p:cNvSpPr>
          <p:nvPr/>
        </p:nvSpPr>
        <p:spPr bwMode="auto">
          <a:xfrm>
            <a:off x="1831244" y="3626428"/>
            <a:ext cx="3416673" cy="3252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Interface Simples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E3775828-5F78-4C5D-8825-807EA1F538CC}"/>
              </a:ext>
            </a:extLst>
          </p:cNvPr>
          <p:cNvSpPr>
            <a:spLocks/>
          </p:cNvSpPr>
          <p:nvPr/>
        </p:nvSpPr>
        <p:spPr bwMode="auto">
          <a:xfrm>
            <a:off x="1831244" y="4922451"/>
            <a:ext cx="3416673" cy="3787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Interface </a:t>
            </a:r>
            <a:r>
              <a:rPr lang="en-US" sz="20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Complexa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12F3E84-D9ED-4284-B2E9-7BFAA3946368}"/>
              </a:ext>
            </a:extLst>
          </p:cNvPr>
          <p:cNvSpPr>
            <a:spLocks/>
          </p:cNvSpPr>
          <p:nvPr/>
        </p:nvSpPr>
        <p:spPr bwMode="auto">
          <a:xfrm>
            <a:off x="1831244" y="2590364"/>
            <a:ext cx="3416673" cy="103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Programas</a:t>
            </a:r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do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013B6A60-0A77-40DA-9C16-24FAD69BC20B}"/>
              </a:ext>
            </a:extLst>
          </p:cNvPr>
          <p:cNvSpPr>
            <a:spLocks/>
          </p:cNvSpPr>
          <p:nvPr/>
        </p:nvSpPr>
        <p:spPr bwMode="auto">
          <a:xfrm>
            <a:off x="1831244" y="3914437"/>
            <a:ext cx="3416673" cy="1008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Sistema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Operacional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A375D5A2-B1D2-447B-ADDE-E554551DDA4A}"/>
              </a:ext>
            </a:extLst>
          </p:cNvPr>
          <p:cNvSpPr>
            <a:spLocks/>
          </p:cNvSpPr>
          <p:nvPr/>
        </p:nvSpPr>
        <p:spPr bwMode="auto">
          <a:xfrm>
            <a:off x="1831244" y="5301208"/>
            <a:ext cx="3416673" cy="10080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500"/>
      <p:bldP spid="6160" grpId="0" animBg="1"/>
      <p:bldP spid="6161" grpId="0" autoUpdateAnimBg="0"/>
      <p:bldP spid="6162" grpId="0" animBg="1"/>
      <p:bldP spid="6163" grpId="0" autoUpdateAnimBg="0"/>
      <p:bldP spid="6164" grpId="0" animBg="1"/>
      <p:bldP spid="6165" grpId="0" autoUpdateAnimBg="0"/>
      <p:bldP spid="6166" grpId="0" animBg="1"/>
      <p:bldP spid="6167" grpId="0" animBg="1"/>
      <p:bldP spid="6168" grpId="0" animBg="1"/>
      <p:bldP spid="6169" grpId="0" animBg="1"/>
      <p:bldP spid="6170" grpId="0" autoUpdateAnimBg="0"/>
      <p:bldP spid="30" grpId="0" autoUpdateAnimBg="0"/>
      <p:bldP spid="31" grpId="0" autoUpdateAnimBg="0"/>
      <p:bldP spid="33" grpId="0" autoUpdateAnimBg="0"/>
      <p:bldP spid="34" grpId="0" autoUpdateAnimBg="0"/>
      <p:bldP spid="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SO: Interface de </a:t>
            </a:r>
            <a:r>
              <a:rPr lang="en-US" dirty="0" err="1"/>
              <a:t>Usuário</a:t>
            </a:r>
            <a:br>
              <a:rPr lang="en-US" dirty="0"/>
            </a:br>
            <a:r>
              <a:rPr lang="en-US" dirty="0"/>
              <a:t>Shell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827" y="1619697"/>
            <a:ext cx="7296150" cy="4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rrowheads="1"/>
          </p:cNvPicPr>
          <p:nvPr/>
        </p:nvPicPr>
        <p:blipFill rotWithShape="1">
          <a:blip r:embed="rId3"/>
          <a:srcRect l="27756" t="4198" r="22244" b="23622"/>
          <a:stretch/>
        </p:blipFill>
        <p:spPr bwMode="auto">
          <a:xfrm>
            <a:off x="8168094" y="2207430"/>
            <a:ext cx="3904570" cy="29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/>
          </p:cNvSpPr>
          <p:nvPr/>
        </p:nvSpPr>
        <p:spPr bwMode="auto">
          <a:xfrm>
            <a:off x="8184134" y="3789040"/>
            <a:ext cx="3744514" cy="648072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 rot="-5400000">
            <a:off x="5728297" y="3781476"/>
            <a:ext cx="4464495" cy="303159"/>
          </a:xfrm>
          <a:custGeom>
            <a:avLst/>
            <a:gdLst>
              <a:gd name="T0" fmla="*/ 173387683 w 21600"/>
              <a:gd name="T1" fmla="*/ 10790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9548" y="21600"/>
                </a:lnTo>
                <a:lnTo>
                  <a:pt x="12052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-94456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SO: Interface de </a:t>
            </a:r>
            <a:r>
              <a:rPr lang="en-US" dirty="0" err="1"/>
              <a:t>Usuário</a:t>
            </a:r>
            <a:br>
              <a:rPr lang="en-US" dirty="0"/>
            </a:br>
            <a:r>
              <a:rPr lang="en-US" dirty="0"/>
              <a:t>GUI – </a:t>
            </a:r>
            <a:r>
              <a:rPr lang="en-US" i="1" dirty="0"/>
              <a:t>Graphical User Interface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8" y="1340768"/>
            <a:ext cx="7576750" cy="48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/>
          </p:cNvSpPr>
          <p:nvPr/>
        </p:nvSpPr>
        <p:spPr bwMode="auto">
          <a:xfrm rot="-5400000">
            <a:off x="5698332" y="3750469"/>
            <a:ext cx="4464050" cy="360363"/>
          </a:xfrm>
          <a:custGeom>
            <a:avLst/>
            <a:gdLst>
              <a:gd name="T0" fmla="*/ 461290333 w 21600"/>
              <a:gd name="T1" fmla="*/ 3006061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10016" y="21600"/>
                </a:lnTo>
                <a:lnTo>
                  <a:pt x="11584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03582E-DF1C-45D8-8DAC-71F9D8A4A8C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/>
          <a:srcRect l="27756" t="4198" r="22244" b="23622"/>
          <a:stretch/>
        </p:blipFill>
        <p:spPr bwMode="auto">
          <a:xfrm>
            <a:off x="8168094" y="1988840"/>
            <a:ext cx="3904570" cy="29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7323DED-D03A-4E24-93A5-89D9A2647CFD}"/>
              </a:ext>
            </a:extLst>
          </p:cNvPr>
          <p:cNvSpPr>
            <a:spLocks/>
          </p:cNvSpPr>
          <p:nvPr/>
        </p:nvSpPr>
        <p:spPr bwMode="auto">
          <a:xfrm>
            <a:off x="8184134" y="3570450"/>
            <a:ext cx="3744514" cy="648072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AC2C821-2E5E-4E5B-8A4C-A7D347B58393}"/>
              </a:ext>
            </a:extLst>
          </p:cNvPr>
          <p:cNvSpPr>
            <a:spLocks/>
          </p:cNvSpPr>
          <p:nvPr/>
        </p:nvSpPr>
        <p:spPr bwMode="auto">
          <a:xfrm rot="-5400000">
            <a:off x="5546866" y="3600044"/>
            <a:ext cx="4824535" cy="305981"/>
          </a:xfrm>
          <a:custGeom>
            <a:avLst/>
            <a:gdLst>
              <a:gd name="T0" fmla="*/ 173387683 w 21600"/>
              <a:gd name="T1" fmla="*/ 10790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9548" y="21600"/>
                </a:lnTo>
                <a:lnTo>
                  <a:pt x="12052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303964"/>
            <a:ext cx="1476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O S.O.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Gerenciador</a:t>
            </a:r>
            <a:r>
              <a:rPr lang="en-US" sz="3200" dirty="0"/>
              <a:t> de </a:t>
            </a:r>
            <a:r>
              <a:rPr lang="en-US" sz="3200" dirty="0" err="1"/>
              <a:t>Recursos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E/S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(hardware)</a:t>
            </a:r>
          </a:p>
          <a:p>
            <a:pPr eaLnBrk="1" hangingPunct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compartilhamento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tempo (time-sharing)</a:t>
            </a:r>
          </a:p>
          <a:p>
            <a:pPr marL="1182688" lvl="2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múltiplos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compartilham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processador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executam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tempo”</a:t>
            </a:r>
          </a:p>
          <a:p>
            <a:pPr marL="782638"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Ex.: dados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usuários/arquivos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compartilhem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theme1.xml><?xml version="1.0" encoding="utf-8"?>
<a:theme xmlns:a="http://schemas.openxmlformats.org/drawingml/2006/main" name="CIn200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n2008">
      <a:majorFont>
        <a:latin typeface="Verdana"/>
        <a:ea typeface="ヒラギノ角ゴ ProN W6"/>
        <a:cs typeface="ヒラギノ角ゴ ProN W6"/>
      </a:majorFont>
      <a:minorFont>
        <a:latin typeface="Lucida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CIn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Pages>0</Pages>
  <Words>2326</Words>
  <Characters>0</Characters>
  <Application>Microsoft Office PowerPoint</Application>
  <PresentationFormat>Widescreen</PresentationFormat>
  <Lines>0</Lines>
  <Paragraphs>525</Paragraphs>
  <Slides>55</Slides>
  <Notes>2</Notes>
  <HiddenSlides>15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73" baseType="lpstr">
      <vt:lpstr>Arial</vt:lpstr>
      <vt:lpstr>Arial Black</vt:lpstr>
      <vt:lpstr>Braggadocio</vt:lpstr>
      <vt:lpstr>Calibri</vt:lpstr>
      <vt:lpstr>Calibri Bold</vt:lpstr>
      <vt:lpstr>Calibri Bold Italic</vt:lpstr>
      <vt:lpstr>Comic Sans MS</vt:lpstr>
      <vt:lpstr>Copperplate Light</vt:lpstr>
      <vt:lpstr>Courier New</vt:lpstr>
      <vt:lpstr>Courier New Italic</vt:lpstr>
      <vt:lpstr>Helvetica</vt:lpstr>
      <vt:lpstr>Lucida Grande</vt:lpstr>
      <vt:lpstr>Lucida Sans</vt:lpstr>
      <vt:lpstr>Marker Felt</vt:lpstr>
      <vt:lpstr>Times New Roman</vt:lpstr>
      <vt:lpstr>Verdana</vt:lpstr>
      <vt:lpstr>Wingdings</vt:lpstr>
      <vt:lpstr>CIn2008</vt:lpstr>
      <vt:lpstr>OCSO Organização de Computadores e Sistemas Operacionais</vt:lpstr>
      <vt:lpstr>OCSO Introdução</vt:lpstr>
      <vt:lpstr>Apresentação do PowerPoint</vt:lpstr>
      <vt:lpstr>Um Sistema Operacional</vt:lpstr>
      <vt:lpstr>Sistema Computacional em Camadas</vt:lpstr>
      <vt:lpstr>O S.O. como uma Máquina Estendida</vt:lpstr>
      <vt:lpstr>SO: Interface de Usuário Shell</vt:lpstr>
      <vt:lpstr>SO: Interface de Usuário GUI – Graphical User Interface</vt:lpstr>
      <vt:lpstr>O S.O. como Gerenciador de Recursos</vt:lpstr>
      <vt:lpstr>Apresentação do PowerPoint</vt:lpstr>
      <vt:lpstr>Software Básico [A. Raposo e M. Endler, PUC-Rio, 2008]</vt:lpstr>
      <vt:lpstr>Gerando um executável</vt:lpstr>
      <vt:lpstr>Gerando um executável</vt:lpstr>
      <vt:lpstr>Gerando um executável</vt:lpstr>
      <vt:lpstr>Gerando um executável</vt:lpstr>
      <vt:lpstr>Apresentação do PowerPoint</vt:lpstr>
      <vt:lpstr>Um pouco de um computador típico</vt:lpstr>
      <vt:lpstr>CPU: Central Processing Unit</vt:lpstr>
      <vt:lpstr>Barramentos e Dispositivos de E/S</vt:lpstr>
      <vt:lpstr>Memória</vt:lpstr>
      <vt:lpstr>Hierarquia de Memória</vt:lpstr>
      <vt:lpstr>Chips Multithreaded e Multicore</vt:lpstr>
      <vt:lpstr>Apresentação do PowerPoint</vt:lpstr>
      <vt:lpstr>Processo</vt:lpstr>
      <vt:lpstr>Programa em execução</vt:lpstr>
      <vt:lpstr>Programa em execução</vt:lpstr>
      <vt:lpstr>Mais de um programa em execução</vt:lpstr>
      <vt:lpstr>Processos Comunicantes</vt:lpstr>
      <vt:lpstr>Sistemas Distribuídos</vt:lpstr>
      <vt:lpstr>Resumo até aqui</vt:lpstr>
      <vt:lpstr>Organização de Computadores e Sistemas Operacionais</vt:lpstr>
      <vt:lpstr>História dos Sistemas Operacionais</vt:lpstr>
      <vt:lpstr>História dos Sistemas Operacionais</vt:lpstr>
      <vt:lpstr>História dos Sistemas Operacionais</vt:lpstr>
      <vt:lpstr>Diversidade de Sistemas Operacionais</vt:lpstr>
      <vt:lpstr>Estruturação de Sistemas Operacionais</vt:lpstr>
      <vt:lpstr>Estrutura de Sistemas  Operacionais: Sistema Monolítico</vt:lpstr>
      <vt:lpstr>Estrutura de Sistemas Operacionais: Sistema em Camadas</vt:lpstr>
      <vt:lpstr>Estrutura de Sistemas Operacionais: Sistema em Camadas</vt:lpstr>
      <vt:lpstr>Camadas em Linux</vt:lpstr>
      <vt:lpstr>Arquitetura Linux - Outra Visão</vt:lpstr>
      <vt:lpstr>Linux Kernel: Relacionamentos</vt:lpstr>
      <vt:lpstr>Android em Camadas</vt:lpstr>
      <vt:lpstr>Estrutura de Sistemas Operacionais: Cliente-Servidor</vt:lpstr>
      <vt:lpstr>Estrutura de Sistemas Operacionais: Cliente-Servidor (2)</vt:lpstr>
      <vt:lpstr>História dos Sistemas Operacionais</vt:lpstr>
      <vt:lpstr>História dos Sistemas Operacionais</vt:lpstr>
      <vt:lpstr>Diversidade de Sistemas Operacionais</vt:lpstr>
      <vt:lpstr>Estruturação de Sistemas Operacionais</vt:lpstr>
      <vt:lpstr>Estrutura de Sistemas Operacionais: Máquina Virtual (Virtualização)</vt:lpstr>
      <vt:lpstr>Tipos de Virtualização</vt:lpstr>
      <vt:lpstr>Arquiteturas de VMM de Sistema</vt:lpstr>
      <vt:lpstr>Arquitetura Hosted Monitor</vt:lpstr>
      <vt:lpstr>Hipervisor</vt:lpstr>
      <vt:lpstr>Ex.: Cloud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Infra-Estrutura de Software www.cin.ufpe.br/~if677 </dc:title>
  <dc:subject/>
  <dc:creator>Carlos André Guimarães Ferraz</dc:creator>
  <cp:keywords/>
  <dc:description/>
  <cp:lastModifiedBy>Sergio Cavalcante</cp:lastModifiedBy>
  <cp:revision>68</cp:revision>
  <dcterms:created xsi:type="dcterms:W3CDTF">2011-08-22T19:51:02Z</dcterms:created>
  <dcterms:modified xsi:type="dcterms:W3CDTF">2021-09-20T21:01:02Z</dcterms:modified>
</cp:coreProperties>
</file>