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52"/>
  </p:notesMasterIdLst>
  <p:handoutMasterIdLst>
    <p:handoutMasterId r:id="rId53"/>
  </p:handoutMasterIdLst>
  <p:sldIdLst>
    <p:sldId id="256" r:id="rId3"/>
    <p:sldId id="296" r:id="rId4"/>
    <p:sldId id="261" r:id="rId5"/>
    <p:sldId id="320" r:id="rId6"/>
    <p:sldId id="276" r:id="rId7"/>
    <p:sldId id="355" r:id="rId8"/>
    <p:sldId id="359" r:id="rId9"/>
    <p:sldId id="360" r:id="rId10"/>
    <p:sldId id="358" r:id="rId11"/>
    <p:sldId id="357" r:id="rId12"/>
    <p:sldId id="356" r:id="rId13"/>
    <p:sldId id="275" r:id="rId14"/>
    <p:sldId id="259" r:id="rId15"/>
    <p:sldId id="258" r:id="rId16"/>
    <p:sldId id="264" r:id="rId17"/>
    <p:sldId id="277" r:id="rId18"/>
    <p:sldId id="265" r:id="rId19"/>
    <p:sldId id="278" r:id="rId20"/>
    <p:sldId id="284" r:id="rId21"/>
    <p:sldId id="332" r:id="rId22"/>
    <p:sldId id="333" r:id="rId23"/>
    <p:sldId id="334" r:id="rId24"/>
    <p:sldId id="335" r:id="rId25"/>
    <p:sldId id="336" r:id="rId26"/>
    <p:sldId id="266" r:id="rId27"/>
    <p:sldId id="272" r:id="rId28"/>
    <p:sldId id="348" r:id="rId29"/>
    <p:sldId id="349" r:id="rId30"/>
    <p:sldId id="350" r:id="rId31"/>
    <p:sldId id="351" r:id="rId32"/>
    <p:sldId id="352" r:id="rId33"/>
    <p:sldId id="353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24" r:id="rId42"/>
    <p:sldId id="325" r:id="rId43"/>
    <p:sldId id="326" r:id="rId44"/>
    <p:sldId id="327" r:id="rId45"/>
    <p:sldId id="328" r:id="rId46"/>
    <p:sldId id="361" r:id="rId47"/>
    <p:sldId id="268" r:id="rId48"/>
    <p:sldId id="269" r:id="rId49"/>
    <p:sldId id="270" r:id="rId50"/>
    <p:sldId id="27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0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C53AC-FDEE-1842-A6E8-61DF2B61E567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55524-9269-AE4A-B726-145A6576914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121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C6CFC-FE4D-E343-8523-5E1F8CB5461C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F4A79-1041-F946-A3B7-8FDA49FC6A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92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4E49A-433B-4732-A239-15A8B8ABC376}" type="slidenum">
              <a:rPr lang="pt-BR" smtClean="0">
                <a:latin typeface="Arial" pitchFamily="34" charset="0"/>
              </a:rPr>
              <a:pPr/>
              <a:t>16</a:t>
            </a:fld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7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D0398-FB16-C24B-82DB-EBF5735D2AB9}" type="slidenum">
              <a:rPr lang="pt-BR"/>
              <a:pPr/>
              <a:t>17</a:t>
            </a:fld>
            <a:endParaRPr lang="pt-BR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0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E8566-2DCE-42C7-978D-A868100DEEC9}" type="slidenum">
              <a:rPr lang="pt-BR" smtClean="0">
                <a:latin typeface="Arial" pitchFamily="34" charset="0"/>
              </a:rPr>
              <a:pPr/>
              <a:t>18</a:t>
            </a:fld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62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AC94A2-5F7E-C04A-BFDC-60DC03AF99FF}" type="slidenum">
              <a:rPr lang="pt-BR"/>
              <a:pPr/>
              <a:t>25</a:t>
            </a:fld>
            <a:endParaRPr 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1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4E49A-433B-4732-A239-15A8B8ABC376}" type="slidenum">
              <a:rPr lang="pt-BR" smtClean="0">
                <a:latin typeface="Arial" pitchFamily="34" charset="0"/>
              </a:rPr>
              <a:pPr/>
              <a:t>45</a:t>
            </a:fld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79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81D6C-C359-4C4A-914A-E5CC65A15AE8}" type="slidenum">
              <a:rPr lang="pt-BR"/>
              <a:pPr/>
              <a:t>46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6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022D8B-A185-E54D-AEA9-B35FB929C312}" type="slidenum">
              <a:rPr lang="pt-BR"/>
              <a:pPr/>
              <a:t>47</a:t>
            </a:fld>
            <a:endParaRPr lang="pt-B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3CA68-2F50-6946-8E42-90D4D89D6751}" type="slidenum">
              <a:rPr lang="pt-BR"/>
              <a:pPr/>
              <a:t>48</a:t>
            </a:fld>
            <a:endParaRPr lang="pt-B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38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93C58-E066-BE4A-A154-56EBE75936FF}" type="slidenum">
              <a:rPr lang="pt-BR"/>
              <a:pPr/>
              <a:t>49</a:t>
            </a:fld>
            <a:endParaRPr lang="pt-B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1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800000"/>
                </a:solidFill>
                <a:latin typeface="Futura"/>
                <a:cs typeface="Futura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840-A94A-0B4F-A9E5-C98DB9ACEC46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Picture 8" descr="LogoCI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6350"/>
            <a:ext cx="1828800" cy="4987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9A5F-FA5C-3940-A79B-6961D286E573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9406-A4F2-1747-BA49-6A9B244997D6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018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95C77-B3E3-974D-9E9B-3A9F8C2647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55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5F72E-4729-2F47-A34C-4AA43CD556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72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8944B-B9A0-EB40-9D7B-6FD0B3F74A2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054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60114-0444-5D42-9A4C-462CC6CC704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767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D670-E276-B446-8B68-E7369AA9CC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976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23E5F-0A9C-2548-81A2-433C95107C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74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7578F-0C93-214B-988B-1D9E9491DC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626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D24F-0B96-7C43-82AB-F57A74DCBD3D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302A9-CC05-6F47-83C6-B7EEF40A1E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479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E5613-DBB2-614F-A5C3-FC63957AD5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062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0488"/>
            <a:ext cx="2743200" cy="6767512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0488"/>
            <a:ext cx="8026400" cy="6767512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0600267" y="6294438"/>
            <a:ext cx="412751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1E66-CCCD-4545-BBCE-60CFA781AB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8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550A0-B7DF-4CE6-8ABD-8AA67BA1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1" y="209550"/>
            <a:ext cx="11446933" cy="11620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Gráfico 2">
            <a:extLst>
              <a:ext uri="{FF2B5EF4-FFF2-40B4-BE49-F238E27FC236}">
                <a16:creationId xmlns:a16="http://schemas.microsoft.com/office/drawing/2014/main" id="{88B3E47F-D40D-4C17-A542-F32D61B21817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736600" y="1563688"/>
            <a:ext cx="11150600" cy="4379912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B0877C-1CD7-4AF6-A358-4C6105676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15500" y="652462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FA61961-EE07-42DA-B926-46B9269D70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5721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6877-03ED-F342-A22E-5771D211F92C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FB8C-FB60-5B48-A1CB-7FFEB1A059FA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0084-9D3A-D644-AA45-A8B9D75125BF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AD20-9DA6-1C46-B103-87C5B8F962D9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80DE-A677-564F-A292-8D722C76D7F5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F95-7719-524B-902E-FAE7E0512750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92A3-BB1F-9040-BE98-F956DED1748C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Infra-estrutura de Software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7044F-9E3D-9B4E-BA46-BA2FD29AB1F1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634B9-8DD7-6F4C-A167-62051AD52C6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713538"/>
            <a:ext cx="12192000" cy="133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Copperplate Light"/>
                <a:cs typeface="Copperplate Light"/>
              </a:rPr>
              <a:t>Organização de Computadores e Sistemas Operacionais</a:t>
            </a:r>
            <a:endParaRPr lang="en-US" sz="1100" b="0" i="0" dirty="0">
              <a:solidFill>
                <a:schemeClr val="tx1">
                  <a:lumMod val="75000"/>
                  <a:lumOff val="25000"/>
                </a:schemeClr>
              </a:solidFill>
              <a:latin typeface="Copperplate Light"/>
              <a:cs typeface="Copperplate Light"/>
            </a:endParaRPr>
          </a:p>
        </p:txBody>
      </p:sp>
      <p:pic>
        <p:nvPicPr>
          <p:cNvPr id="8" name="Picture 7" descr="LogoCIn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6350"/>
            <a:ext cx="1828800" cy="4987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Verdana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Sans" charset="0"/>
              </a:rPr>
              <a:t>Click to edit Master text styles</a:t>
            </a:r>
          </a:p>
          <a:p>
            <a:pPr lvl="1"/>
            <a:r>
              <a:rPr lang="en-US">
                <a:sym typeface="Lucida Sans" charset="0"/>
              </a:rPr>
              <a:t>Second level</a:t>
            </a:r>
          </a:p>
          <a:p>
            <a:pPr lvl="2"/>
            <a:r>
              <a:rPr lang="en-US">
                <a:sym typeface="Lucida Sans" charset="0"/>
              </a:rPr>
              <a:t>Third level</a:t>
            </a:r>
          </a:p>
          <a:p>
            <a:pPr lvl="3"/>
            <a:r>
              <a:rPr lang="en-US">
                <a:sym typeface="Lucida Sans" charset="0"/>
              </a:rPr>
              <a:t>Fourth level</a:t>
            </a:r>
          </a:p>
          <a:p>
            <a:pPr lvl="4"/>
            <a:r>
              <a:rPr lang="en-US">
                <a:sym typeface="Lucida Sans" charset="0"/>
              </a:rPr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99872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0634B9-8DD7-6F4C-A167-62051AD52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713538"/>
            <a:ext cx="12192000" cy="133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Copperplate Light"/>
                <a:cs typeface="Copperplate Light"/>
              </a:rPr>
              <a:t>Organização de Computadores e Sistemas Operacionais</a:t>
            </a:r>
            <a:endParaRPr lang="en-US" sz="1100" b="0" i="0" dirty="0">
              <a:solidFill>
                <a:schemeClr val="tx1">
                  <a:lumMod val="75000"/>
                  <a:lumOff val="25000"/>
                </a:schemeClr>
              </a:solidFill>
              <a:latin typeface="Copperplate Light"/>
              <a:cs typeface="Copperplate Light"/>
            </a:endParaRPr>
          </a:p>
        </p:txBody>
      </p:sp>
      <p:pic>
        <p:nvPicPr>
          <p:cNvPr id="9" name="Picture 8" descr="LogoCIn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6350"/>
            <a:ext cx="1343472" cy="4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9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+mj-lt"/>
          <a:ea typeface="+mj-ea"/>
          <a:cs typeface="+mj-cs"/>
          <a:sym typeface="Verdana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charset="0"/>
          <a:ea typeface="ヒラギノ角ゴ ProN W6" charset="-128"/>
          <a:cs typeface="ヒラギノ角ゴ ProN W6" charset="-128"/>
          <a:sym typeface="Verdan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Sans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Sans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San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San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San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San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San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n.ufpe.br/~svc/ocs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Organização</a:t>
            </a:r>
            <a:r>
              <a:rPr lang="en-US" dirty="0"/>
              <a:t> de </a:t>
            </a:r>
            <a:r>
              <a:rPr lang="en-US" dirty="0" err="1"/>
              <a:t>Computadores</a:t>
            </a:r>
            <a:r>
              <a:rPr lang="en-US" dirty="0"/>
              <a:t> 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Operacionais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Sérgio Cavalcante</a:t>
            </a:r>
          </a:p>
          <a:p>
            <a:r>
              <a:rPr lang="en-US" dirty="0">
                <a:solidFill>
                  <a:schemeClr val="tx2"/>
                </a:solidFill>
              </a:rPr>
              <a:t>svc@cin.ufpe.br:  </a:t>
            </a:r>
            <a:r>
              <a:rPr lang="en-US" dirty="0" err="1">
                <a:solidFill>
                  <a:schemeClr val="tx2"/>
                </a:solidFill>
              </a:rPr>
              <a:t>Usem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assunto</a:t>
            </a:r>
            <a:r>
              <a:rPr lang="en-US" dirty="0">
                <a:solidFill>
                  <a:schemeClr val="tx2"/>
                </a:solidFill>
              </a:rPr>
              <a:t> com [</a:t>
            </a:r>
            <a:r>
              <a:rPr lang="en-US" dirty="0" err="1">
                <a:solidFill>
                  <a:schemeClr val="tx2"/>
                </a:solidFill>
              </a:rPr>
              <a:t>ocso</a:t>
            </a:r>
            <a:r>
              <a:rPr lang="en-US" dirty="0">
                <a:solidFill>
                  <a:schemeClr val="tx2"/>
                </a:solidFill>
              </a:rPr>
              <a:t>]</a:t>
            </a:r>
          </a:p>
          <a:p>
            <a:r>
              <a:rPr lang="en-US" dirty="0">
                <a:solidFill>
                  <a:schemeClr val="tx2"/>
                </a:solidFill>
              </a:rPr>
              <a:t>http://www.cin.ufpe.br/~svc/ocso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98835.0950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4" name="Rectangle 1038">
            <a:extLst>
              <a:ext uri="{FF2B5EF4-FFF2-40B4-BE49-F238E27FC236}">
                <a16:creationId xmlns:a16="http://schemas.microsoft.com/office/drawing/2014/main" id="{D86A4C51-AAFE-4BBC-91AC-C41AD8B7F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03400"/>
            <a:ext cx="5791200" cy="47879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6837" name="Group 1061">
            <a:extLst>
              <a:ext uri="{FF2B5EF4-FFF2-40B4-BE49-F238E27FC236}">
                <a16:creationId xmlns:a16="http://schemas.microsoft.com/office/drawing/2014/main" id="{390927E1-0081-4561-B0F8-86D2049326F2}"/>
              </a:ext>
            </a:extLst>
          </p:cNvPr>
          <p:cNvGrpSpPr>
            <a:grpSpLocks/>
          </p:cNvGrpSpPr>
          <p:nvPr/>
        </p:nvGrpSpPr>
        <p:grpSpPr bwMode="auto">
          <a:xfrm>
            <a:off x="4981576" y="1565275"/>
            <a:ext cx="5686425" cy="5073650"/>
            <a:chOff x="2178" y="986"/>
            <a:chExt cx="3582" cy="3196"/>
          </a:xfrm>
        </p:grpSpPr>
        <p:sp>
          <p:nvSpPr>
            <p:cNvPr id="76834" name="AutoShape 1058">
              <a:extLst>
                <a:ext uri="{FF2B5EF4-FFF2-40B4-BE49-F238E27FC236}">
                  <a16:creationId xmlns:a16="http://schemas.microsoft.com/office/drawing/2014/main" id="{675BF318-B523-4CDC-BF0E-D6B3B9EFC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986"/>
              <a:ext cx="3582" cy="3196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28575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36" name="Text Box 1060">
              <a:extLst>
                <a:ext uri="{FF2B5EF4-FFF2-40B4-BE49-F238E27FC236}">
                  <a16:creationId xmlns:a16="http://schemas.microsoft.com/office/drawing/2014/main" id="{856ED209-E5E2-489C-9965-301423D37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9" y="1174"/>
              <a:ext cx="14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BR" sz="18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Escopo deste curso</a:t>
              </a:r>
              <a:endParaRPr kumimoji="0" lang="pt-BR" altLang="pt-BR" sz="1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  <p:sp>
        <p:nvSpPr>
          <p:cNvPr id="76802" name="Line 1026">
            <a:extLst>
              <a:ext uri="{FF2B5EF4-FFF2-40B4-BE49-F238E27FC236}">
                <a16:creationId xmlns:a16="http://schemas.microsoft.com/office/drawing/2014/main" id="{B7561F63-0726-4CAE-B7BE-D6FD172A68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2188" y="3795714"/>
            <a:ext cx="0" cy="1773237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B584F350-D23A-4ED7-AF93-4F6249A61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04" name="Rectangle 1028">
            <a:extLst>
              <a:ext uri="{FF2B5EF4-FFF2-40B4-BE49-F238E27FC236}">
                <a16:creationId xmlns:a16="http://schemas.microsoft.com/office/drawing/2014/main" id="{2F179570-50D1-4036-BC04-0D44D7C84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05" name="Rectangle 1029">
            <a:extLst>
              <a:ext uri="{FF2B5EF4-FFF2-40B4-BE49-F238E27FC236}">
                <a16:creationId xmlns:a16="http://schemas.microsoft.com/office/drawing/2014/main" id="{1DA680F3-7013-4D74-A801-7248CF782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06" name="Rectangle 1030">
            <a:extLst>
              <a:ext uri="{FF2B5EF4-FFF2-40B4-BE49-F238E27FC236}">
                <a16:creationId xmlns:a16="http://schemas.microsoft.com/office/drawing/2014/main" id="{BA4C412A-EE9E-4D46-81C9-71E54CE7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07" name="Rectangle 1031">
            <a:extLst>
              <a:ext uri="{FF2B5EF4-FFF2-40B4-BE49-F238E27FC236}">
                <a16:creationId xmlns:a16="http://schemas.microsoft.com/office/drawing/2014/main" id="{0D371173-4A39-47BA-A4D2-36B5DEC04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4013" y="76200"/>
            <a:ext cx="7772400" cy="1143000"/>
          </a:xfrm>
          <a:noFill/>
          <a:ln/>
        </p:spPr>
        <p:txBody>
          <a:bodyPr/>
          <a:lstStyle/>
          <a:p>
            <a:r>
              <a:rPr lang="pt-BR" altLang="pt-BR" sz="3800"/>
              <a:t>Componentes de um computador</a:t>
            </a:r>
            <a:endParaRPr lang="pt-PT" altLang="pt-BR" sz="3800"/>
          </a:p>
        </p:txBody>
      </p:sp>
      <p:grpSp>
        <p:nvGrpSpPr>
          <p:cNvPr id="76808" name="Group 1032">
            <a:extLst>
              <a:ext uri="{FF2B5EF4-FFF2-40B4-BE49-F238E27FC236}">
                <a16:creationId xmlns:a16="http://schemas.microsoft.com/office/drawing/2014/main" id="{CF5E687D-9E14-45EB-AC54-80FD9D7FF511}"/>
              </a:ext>
            </a:extLst>
          </p:cNvPr>
          <p:cNvGrpSpPr>
            <a:grpSpLocks/>
          </p:cNvGrpSpPr>
          <p:nvPr/>
        </p:nvGrpSpPr>
        <p:grpSpPr bwMode="auto">
          <a:xfrm>
            <a:off x="7847013" y="2744788"/>
            <a:ext cx="1587500" cy="1054100"/>
            <a:chOff x="3983" y="1729"/>
            <a:chExt cx="1000" cy="664"/>
          </a:xfrm>
        </p:grpSpPr>
        <p:sp>
          <p:nvSpPr>
            <p:cNvPr id="76809" name="AutoShape 1033">
              <a:extLst>
                <a:ext uri="{FF2B5EF4-FFF2-40B4-BE49-F238E27FC236}">
                  <a16:creationId xmlns:a16="http://schemas.microsoft.com/office/drawing/2014/main" id="{1E8C11BD-E142-4A31-822C-232D15243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" y="1729"/>
              <a:ext cx="1000" cy="664"/>
            </a:xfrm>
            <a:prstGeom prst="roundRect">
              <a:avLst>
                <a:gd name="adj" fmla="val 12477"/>
              </a:avLst>
            </a:prstGeom>
            <a:solidFill>
              <a:srgbClr val="CBCBCB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10" name="Rectangle 1034">
              <a:extLst>
                <a:ext uri="{FF2B5EF4-FFF2-40B4-BE49-F238E27FC236}">
                  <a16:creationId xmlns:a16="http://schemas.microsoft.com/office/drawing/2014/main" id="{F0664BD2-B62D-4CA9-8FD5-4B40DDEB9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2" y="1891"/>
              <a:ext cx="47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Vídeo</a:t>
              </a:r>
            </a:p>
          </p:txBody>
        </p:sp>
      </p:grpSp>
      <p:grpSp>
        <p:nvGrpSpPr>
          <p:cNvPr id="76811" name="Group 1035">
            <a:extLst>
              <a:ext uri="{FF2B5EF4-FFF2-40B4-BE49-F238E27FC236}">
                <a16:creationId xmlns:a16="http://schemas.microsoft.com/office/drawing/2014/main" id="{752BEA93-F197-477E-BABC-DA9ABEA60156}"/>
              </a:ext>
            </a:extLst>
          </p:cNvPr>
          <p:cNvGrpSpPr>
            <a:grpSpLocks/>
          </p:cNvGrpSpPr>
          <p:nvPr/>
        </p:nvGrpSpPr>
        <p:grpSpPr bwMode="auto">
          <a:xfrm>
            <a:off x="8166100" y="3990975"/>
            <a:ext cx="2501900" cy="520700"/>
            <a:chOff x="4184" y="2514"/>
            <a:chExt cx="1576" cy="328"/>
          </a:xfrm>
        </p:grpSpPr>
        <p:sp>
          <p:nvSpPr>
            <p:cNvPr id="76812" name="AutoShape 1036">
              <a:extLst>
                <a:ext uri="{FF2B5EF4-FFF2-40B4-BE49-F238E27FC236}">
                  <a16:creationId xmlns:a16="http://schemas.microsoft.com/office/drawing/2014/main" id="{F471A30C-2D0D-466D-A970-B43ECE180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2514"/>
              <a:ext cx="1576" cy="328"/>
            </a:xfrm>
            <a:prstGeom prst="parallelogram">
              <a:avLst>
                <a:gd name="adj" fmla="val 120011"/>
              </a:avLst>
            </a:prstGeom>
            <a:solidFill>
              <a:srgbClr val="EAEAE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13" name="Rectangle 1037">
              <a:extLst>
                <a:ext uri="{FF2B5EF4-FFF2-40B4-BE49-F238E27FC236}">
                  <a16:creationId xmlns:a16="http://schemas.microsoft.com/office/drawing/2014/main" id="{E1B2C093-BAFA-4559-AB3F-A83E358D6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" y="2548"/>
              <a:ext cx="5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Teclado</a:t>
              </a:r>
            </a:p>
          </p:txBody>
        </p:sp>
      </p:grpSp>
      <p:sp>
        <p:nvSpPr>
          <p:cNvPr id="76815" name="Rectangle 1039">
            <a:extLst>
              <a:ext uri="{FF2B5EF4-FFF2-40B4-BE49-F238E27FC236}">
                <a16:creationId xmlns:a16="http://schemas.microsoft.com/office/drawing/2014/main" id="{7990BBA3-9BE3-4F34-931E-ABE262854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1931988"/>
            <a:ext cx="3111500" cy="3873500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CPU</a:t>
            </a: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Execução das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instruções de 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programa</a:t>
            </a:r>
          </a:p>
        </p:txBody>
      </p:sp>
      <p:grpSp>
        <p:nvGrpSpPr>
          <p:cNvPr id="76816" name="Group 1040">
            <a:extLst>
              <a:ext uri="{FF2B5EF4-FFF2-40B4-BE49-F238E27FC236}">
                <a16:creationId xmlns:a16="http://schemas.microsoft.com/office/drawing/2014/main" id="{1F928EE9-8FD8-489E-98B7-C08F682B8B8C}"/>
              </a:ext>
            </a:extLst>
          </p:cNvPr>
          <p:cNvGrpSpPr>
            <a:grpSpLocks/>
          </p:cNvGrpSpPr>
          <p:nvPr/>
        </p:nvGrpSpPr>
        <p:grpSpPr bwMode="auto">
          <a:xfrm>
            <a:off x="5359400" y="2035176"/>
            <a:ext cx="1804988" cy="2246313"/>
            <a:chOff x="2416" y="1282"/>
            <a:chExt cx="1137" cy="1415"/>
          </a:xfrm>
        </p:grpSpPr>
        <p:sp>
          <p:nvSpPr>
            <p:cNvPr id="76817" name="Rectangle 1041">
              <a:extLst>
                <a:ext uri="{FF2B5EF4-FFF2-40B4-BE49-F238E27FC236}">
                  <a16:creationId xmlns:a16="http://schemas.microsoft.com/office/drawing/2014/main" id="{43EAFDD3-5AF5-4FB3-9294-595713D99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" y="1282"/>
              <a:ext cx="1048" cy="14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18" name="Rectangle 1042">
              <a:extLst>
                <a:ext uri="{FF2B5EF4-FFF2-40B4-BE49-F238E27FC236}">
                  <a16:creationId xmlns:a16="http://schemas.microsoft.com/office/drawing/2014/main" id="{1A60ED53-33E0-4CB4-A2F5-1C7455FA7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1402"/>
              <a:ext cx="1137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Memória</a:t>
              </a:r>
              <a:endPara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Programas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+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Dados</a:t>
              </a:r>
            </a:p>
          </p:txBody>
        </p:sp>
      </p:grpSp>
      <p:sp>
        <p:nvSpPr>
          <p:cNvPr id="76819" name="Line 1043">
            <a:extLst>
              <a:ext uri="{FF2B5EF4-FFF2-40B4-BE49-F238E27FC236}">
                <a16:creationId xmlns:a16="http://schemas.microsoft.com/office/drawing/2014/main" id="{9A5BC304-5E11-4766-B515-6D6A270904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8538" y="4710113"/>
            <a:ext cx="1687512" cy="190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0" name="Line 1044">
            <a:extLst>
              <a:ext uri="{FF2B5EF4-FFF2-40B4-BE49-F238E27FC236}">
                <a16:creationId xmlns:a16="http://schemas.microsoft.com/office/drawing/2014/main" id="{BC970E49-9010-4150-AD84-7EE8CA1633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4263" y="4289426"/>
            <a:ext cx="0" cy="45402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1" name="Rectangle 1045">
            <a:extLst>
              <a:ext uri="{FF2B5EF4-FFF2-40B4-BE49-F238E27FC236}">
                <a16:creationId xmlns:a16="http://schemas.microsoft.com/office/drawing/2014/main" id="{BD307DC2-4CEA-4DC6-AD48-30A9BF782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169" y="2427289"/>
            <a:ext cx="186013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2" name="Rectangle 1046">
            <a:extLst>
              <a:ext uri="{FF2B5EF4-FFF2-40B4-BE49-F238E27FC236}">
                <a16:creationId xmlns:a16="http://schemas.microsoft.com/office/drawing/2014/main" id="{09E239AD-156A-44C7-8C94-B7F4E49F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029200"/>
            <a:ext cx="1257300" cy="142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E/S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3" name="Line 1047">
            <a:extLst>
              <a:ext uri="{FF2B5EF4-FFF2-40B4-BE49-F238E27FC236}">
                <a16:creationId xmlns:a16="http://schemas.microsoft.com/office/drawing/2014/main" id="{43CF65CD-B462-408A-8111-840E5BCC6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708526"/>
            <a:ext cx="0" cy="3206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4" name="Line 1048">
            <a:extLst>
              <a:ext uri="{FF2B5EF4-FFF2-40B4-BE49-F238E27FC236}">
                <a16:creationId xmlns:a16="http://schemas.microsoft.com/office/drawing/2014/main" id="{AE957533-5D1F-43D0-A2A3-CD78FA084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9276" y="5524500"/>
            <a:ext cx="1711325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5" name="Line 1049">
            <a:extLst>
              <a:ext uri="{FF2B5EF4-FFF2-40B4-BE49-F238E27FC236}">
                <a16:creationId xmlns:a16="http://schemas.microsoft.com/office/drawing/2014/main" id="{AF9AE8BF-7EB1-4227-B31D-F12EB157B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9276" y="5905500"/>
            <a:ext cx="2511425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6826" name="Line 1050">
            <a:extLst>
              <a:ext uri="{FF2B5EF4-FFF2-40B4-BE49-F238E27FC236}">
                <a16:creationId xmlns:a16="http://schemas.microsoft.com/office/drawing/2014/main" id="{84CD633F-4E72-4ACC-AD77-F48F9B822C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516439"/>
            <a:ext cx="0" cy="138747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6827" name="Group 1051">
            <a:extLst>
              <a:ext uri="{FF2B5EF4-FFF2-40B4-BE49-F238E27FC236}">
                <a16:creationId xmlns:a16="http://schemas.microsoft.com/office/drawing/2014/main" id="{C3A842F0-7E8A-41EB-9AAE-55A04BE87682}"/>
              </a:ext>
            </a:extLst>
          </p:cNvPr>
          <p:cNvGrpSpPr>
            <a:grpSpLocks/>
          </p:cNvGrpSpPr>
          <p:nvPr/>
        </p:nvGrpSpPr>
        <p:grpSpPr bwMode="auto">
          <a:xfrm>
            <a:off x="6229350" y="5391150"/>
            <a:ext cx="590550" cy="800100"/>
            <a:chOff x="2964" y="3396"/>
            <a:chExt cx="372" cy="504"/>
          </a:xfrm>
        </p:grpSpPr>
        <p:sp>
          <p:nvSpPr>
            <p:cNvPr id="76828" name="Rectangle 1052">
              <a:extLst>
                <a:ext uri="{FF2B5EF4-FFF2-40B4-BE49-F238E27FC236}">
                  <a16:creationId xmlns:a16="http://schemas.microsoft.com/office/drawing/2014/main" id="{D04624EE-C3C0-4EE9-9964-CD0D3B32F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3396"/>
              <a:ext cx="360" cy="5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29" name="Line 1053">
              <a:extLst>
                <a:ext uri="{FF2B5EF4-FFF2-40B4-BE49-F238E27FC236}">
                  <a16:creationId xmlns:a16="http://schemas.microsoft.com/office/drawing/2014/main" id="{47606F9A-4E71-4BBE-944D-BA28E8DE7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3504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30" name="Line 1054">
              <a:extLst>
                <a:ext uri="{FF2B5EF4-FFF2-40B4-BE49-F238E27FC236}">
                  <a16:creationId xmlns:a16="http://schemas.microsoft.com/office/drawing/2014/main" id="{C3D25118-2C2F-432B-A1A5-B69BEDC8AE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8" y="3600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31" name="Line 1055">
              <a:extLst>
                <a:ext uri="{FF2B5EF4-FFF2-40B4-BE49-F238E27FC236}">
                  <a16:creationId xmlns:a16="http://schemas.microsoft.com/office/drawing/2014/main" id="{6F7E5E27-1C27-4174-A2C8-C82C19789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3696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6832" name="Line 1056">
              <a:extLst>
                <a:ext uri="{FF2B5EF4-FFF2-40B4-BE49-F238E27FC236}">
                  <a16:creationId xmlns:a16="http://schemas.microsoft.com/office/drawing/2014/main" id="{00CB0634-B4E0-4B43-94E1-57E8B25BA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8" y="3792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  <p:sp>
        <p:nvSpPr>
          <p:cNvPr id="76833" name="Rectangle 1057">
            <a:extLst>
              <a:ext uri="{FF2B5EF4-FFF2-40B4-BE49-F238E27FC236}">
                <a16:creationId xmlns:a16="http://schemas.microsoft.com/office/drawing/2014/main" id="{6C5EB64F-0949-4185-A2B4-1B36C8B5C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156" y="6183314"/>
            <a:ext cx="75014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Buffers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2">
            <a:extLst>
              <a:ext uri="{FF2B5EF4-FFF2-40B4-BE49-F238E27FC236}">
                <a16:creationId xmlns:a16="http://schemas.microsoft.com/office/drawing/2014/main" id="{35B184A6-F070-49A3-8627-95172231BF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2188" y="3795714"/>
            <a:ext cx="0" cy="1773237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7DCC9DC6-5E9A-4892-AE56-532390C6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42F27E18-A57B-4D32-9AB9-FCF48DCC8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E823141B-396F-4BCB-915A-77B0336E2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096FB84E-45B1-4422-89BB-F7E8B552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E793763D-C3F2-4F16-A36F-F464BBC5A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4013" y="76200"/>
            <a:ext cx="7772400" cy="1143000"/>
          </a:xfrm>
          <a:noFill/>
          <a:ln/>
        </p:spPr>
        <p:txBody>
          <a:bodyPr/>
          <a:lstStyle/>
          <a:p>
            <a:r>
              <a:rPr lang="pt-BR" altLang="pt-BR" sz="3800"/>
              <a:t>Componentes de um computador</a:t>
            </a:r>
          </a:p>
        </p:txBody>
      </p:sp>
      <p:grpSp>
        <p:nvGrpSpPr>
          <p:cNvPr id="78856" name="Group 8">
            <a:extLst>
              <a:ext uri="{FF2B5EF4-FFF2-40B4-BE49-F238E27FC236}">
                <a16:creationId xmlns:a16="http://schemas.microsoft.com/office/drawing/2014/main" id="{C93903E6-E2BC-4490-BEE6-D69EED1AB68D}"/>
              </a:ext>
            </a:extLst>
          </p:cNvPr>
          <p:cNvGrpSpPr>
            <a:grpSpLocks/>
          </p:cNvGrpSpPr>
          <p:nvPr/>
        </p:nvGrpSpPr>
        <p:grpSpPr bwMode="auto">
          <a:xfrm>
            <a:off x="7847013" y="2744788"/>
            <a:ext cx="1587500" cy="1054100"/>
            <a:chOff x="3983" y="1729"/>
            <a:chExt cx="1000" cy="664"/>
          </a:xfrm>
        </p:grpSpPr>
        <p:sp>
          <p:nvSpPr>
            <p:cNvPr id="78857" name="AutoShape 9">
              <a:extLst>
                <a:ext uri="{FF2B5EF4-FFF2-40B4-BE49-F238E27FC236}">
                  <a16:creationId xmlns:a16="http://schemas.microsoft.com/office/drawing/2014/main" id="{8257A0B3-8C13-4A85-8887-AED9CEBB2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" y="1729"/>
              <a:ext cx="1000" cy="664"/>
            </a:xfrm>
            <a:prstGeom prst="roundRect">
              <a:avLst>
                <a:gd name="adj" fmla="val 12477"/>
              </a:avLst>
            </a:prstGeom>
            <a:solidFill>
              <a:srgbClr val="CBCBCB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58" name="Rectangle 10">
              <a:extLst>
                <a:ext uri="{FF2B5EF4-FFF2-40B4-BE49-F238E27FC236}">
                  <a16:creationId xmlns:a16="http://schemas.microsoft.com/office/drawing/2014/main" id="{1D7E1460-12F3-4121-BF1C-4B5E11DFF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2" y="1891"/>
              <a:ext cx="47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Vídeo</a:t>
              </a:r>
            </a:p>
          </p:txBody>
        </p:sp>
      </p:grpSp>
      <p:grpSp>
        <p:nvGrpSpPr>
          <p:cNvPr id="78859" name="Group 11">
            <a:extLst>
              <a:ext uri="{FF2B5EF4-FFF2-40B4-BE49-F238E27FC236}">
                <a16:creationId xmlns:a16="http://schemas.microsoft.com/office/drawing/2014/main" id="{C699B1F9-A29A-4A57-95F1-532C2D243B7A}"/>
              </a:ext>
            </a:extLst>
          </p:cNvPr>
          <p:cNvGrpSpPr>
            <a:grpSpLocks/>
          </p:cNvGrpSpPr>
          <p:nvPr/>
        </p:nvGrpSpPr>
        <p:grpSpPr bwMode="auto">
          <a:xfrm>
            <a:off x="8166100" y="3990975"/>
            <a:ext cx="2501900" cy="520700"/>
            <a:chOff x="4184" y="2514"/>
            <a:chExt cx="1576" cy="328"/>
          </a:xfrm>
        </p:grpSpPr>
        <p:sp>
          <p:nvSpPr>
            <p:cNvPr id="78860" name="AutoShape 12">
              <a:extLst>
                <a:ext uri="{FF2B5EF4-FFF2-40B4-BE49-F238E27FC236}">
                  <a16:creationId xmlns:a16="http://schemas.microsoft.com/office/drawing/2014/main" id="{5958CC0A-8456-4E22-9627-66873E472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2514"/>
              <a:ext cx="1576" cy="328"/>
            </a:xfrm>
            <a:prstGeom prst="parallelogram">
              <a:avLst>
                <a:gd name="adj" fmla="val 120011"/>
              </a:avLst>
            </a:prstGeom>
            <a:solidFill>
              <a:srgbClr val="EAEAE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61" name="Rectangle 13">
              <a:extLst>
                <a:ext uri="{FF2B5EF4-FFF2-40B4-BE49-F238E27FC236}">
                  <a16:creationId xmlns:a16="http://schemas.microsoft.com/office/drawing/2014/main" id="{F3C043E7-907D-42AE-A453-143C8231B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" y="2548"/>
              <a:ext cx="5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Teclado</a:t>
              </a:r>
            </a:p>
          </p:txBody>
        </p:sp>
      </p:grpSp>
      <p:sp>
        <p:nvSpPr>
          <p:cNvPr id="78862" name="Rectangle 14">
            <a:extLst>
              <a:ext uri="{FF2B5EF4-FFF2-40B4-BE49-F238E27FC236}">
                <a16:creationId xmlns:a16="http://schemas.microsoft.com/office/drawing/2014/main" id="{958CA764-5B0F-48A3-A7AE-4389FD69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03400"/>
            <a:ext cx="5791200" cy="47879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8863" name="Group 15">
            <a:extLst>
              <a:ext uri="{FF2B5EF4-FFF2-40B4-BE49-F238E27FC236}">
                <a16:creationId xmlns:a16="http://schemas.microsoft.com/office/drawing/2014/main" id="{E695F3FD-8DAD-4A5E-ABC1-7B3559357F96}"/>
              </a:ext>
            </a:extLst>
          </p:cNvPr>
          <p:cNvGrpSpPr>
            <a:grpSpLocks/>
          </p:cNvGrpSpPr>
          <p:nvPr/>
        </p:nvGrpSpPr>
        <p:grpSpPr bwMode="auto">
          <a:xfrm>
            <a:off x="5359400" y="2035176"/>
            <a:ext cx="1804988" cy="2246313"/>
            <a:chOff x="2416" y="1282"/>
            <a:chExt cx="1137" cy="1415"/>
          </a:xfrm>
        </p:grpSpPr>
        <p:sp>
          <p:nvSpPr>
            <p:cNvPr id="78864" name="Rectangle 16">
              <a:extLst>
                <a:ext uri="{FF2B5EF4-FFF2-40B4-BE49-F238E27FC236}">
                  <a16:creationId xmlns:a16="http://schemas.microsoft.com/office/drawing/2014/main" id="{D9D80B4B-254A-4D30-8A8B-4EA7FBC61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" y="1282"/>
              <a:ext cx="1048" cy="14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65" name="Rectangle 17">
              <a:extLst>
                <a:ext uri="{FF2B5EF4-FFF2-40B4-BE49-F238E27FC236}">
                  <a16:creationId xmlns:a16="http://schemas.microsoft.com/office/drawing/2014/main" id="{29FB8107-4D8C-4F54-8C67-4B6EEF925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1402"/>
              <a:ext cx="1137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Memória</a:t>
              </a:r>
              <a:endPara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Programas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+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Dados</a:t>
              </a:r>
            </a:p>
          </p:txBody>
        </p:sp>
      </p:grpSp>
      <p:sp>
        <p:nvSpPr>
          <p:cNvPr id="78866" name="Line 18">
            <a:extLst>
              <a:ext uri="{FF2B5EF4-FFF2-40B4-BE49-F238E27FC236}">
                <a16:creationId xmlns:a16="http://schemas.microsoft.com/office/drawing/2014/main" id="{B7738676-B2E3-4D60-BFDA-7DA609456D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8538" y="4710113"/>
            <a:ext cx="1687512" cy="190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67" name="Line 19">
            <a:extLst>
              <a:ext uri="{FF2B5EF4-FFF2-40B4-BE49-F238E27FC236}">
                <a16:creationId xmlns:a16="http://schemas.microsoft.com/office/drawing/2014/main" id="{F1336165-F4A1-4CB4-A0EF-1F116AA5C0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4263" y="4289426"/>
            <a:ext cx="0" cy="45402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68" name="Rectangle 20">
            <a:extLst>
              <a:ext uri="{FF2B5EF4-FFF2-40B4-BE49-F238E27FC236}">
                <a16:creationId xmlns:a16="http://schemas.microsoft.com/office/drawing/2014/main" id="{EE8AAC74-4A15-40E6-AC94-B5D54EE05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169" y="2427289"/>
            <a:ext cx="186013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69" name="Rectangle 21">
            <a:extLst>
              <a:ext uri="{FF2B5EF4-FFF2-40B4-BE49-F238E27FC236}">
                <a16:creationId xmlns:a16="http://schemas.microsoft.com/office/drawing/2014/main" id="{CF79BB89-D4F7-4A54-B273-78D8D1E9C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029200"/>
            <a:ext cx="1257300" cy="142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E/S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70" name="Line 22">
            <a:extLst>
              <a:ext uri="{FF2B5EF4-FFF2-40B4-BE49-F238E27FC236}">
                <a16:creationId xmlns:a16="http://schemas.microsoft.com/office/drawing/2014/main" id="{6F247B34-D43D-4D39-8DE2-0D463933D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708526"/>
            <a:ext cx="0" cy="3206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71" name="Line 23">
            <a:extLst>
              <a:ext uri="{FF2B5EF4-FFF2-40B4-BE49-F238E27FC236}">
                <a16:creationId xmlns:a16="http://schemas.microsoft.com/office/drawing/2014/main" id="{885B59C0-A12B-4696-A192-60E0322AC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9276" y="5524500"/>
            <a:ext cx="1711325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72" name="Line 24">
            <a:extLst>
              <a:ext uri="{FF2B5EF4-FFF2-40B4-BE49-F238E27FC236}">
                <a16:creationId xmlns:a16="http://schemas.microsoft.com/office/drawing/2014/main" id="{803EFF8F-3BC1-4278-9FDB-BC05E32A1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9276" y="5905500"/>
            <a:ext cx="2511425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73" name="Line 25">
            <a:extLst>
              <a:ext uri="{FF2B5EF4-FFF2-40B4-BE49-F238E27FC236}">
                <a16:creationId xmlns:a16="http://schemas.microsoft.com/office/drawing/2014/main" id="{7E281A4F-D544-448F-90CB-C4896924D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516439"/>
            <a:ext cx="0" cy="138747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8874" name="Group 26">
            <a:extLst>
              <a:ext uri="{FF2B5EF4-FFF2-40B4-BE49-F238E27FC236}">
                <a16:creationId xmlns:a16="http://schemas.microsoft.com/office/drawing/2014/main" id="{706F26E5-D703-43F1-9A5D-ACC23356F51B}"/>
              </a:ext>
            </a:extLst>
          </p:cNvPr>
          <p:cNvGrpSpPr>
            <a:grpSpLocks/>
          </p:cNvGrpSpPr>
          <p:nvPr/>
        </p:nvGrpSpPr>
        <p:grpSpPr bwMode="auto">
          <a:xfrm>
            <a:off x="6229350" y="5391150"/>
            <a:ext cx="590550" cy="800100"/>
            <a:chOff x="2964" y="3396"/>
            <a:chExt cx="372" cy="504"/>
          </a:xfrm>
        </p:grpSpPr>
        <p:sp>
          <p:nvSpPr>
            <p:cNvPr id="78875" name="Rectangle 27">
              <a:extLst>
                <a:ext uri="{FF2B5EF4-FFF2-40B4-BE49-F238E27FC236}">
                  <a16:creationId xmlns:a16="http://schemas.microsoft.com/office/drawing/2014/main" id="{D5E5D14D-4B43-48D2-B206-FC46EB987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3396"/>
              <a:ext cx="360" cy="5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76" name="Line 28">
              <a:extLst>
                <a:ext uri="{FF2B5EF4-FFF2-40B4-BE49-F238E27FC236}">
                  <a16:creationId xmlns:a16="http://schemas.microsoft.com/office/drawing/2014/main" id="{8FCBBFF5-F711-4DDF-B379-8B7245D4A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3504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77" name="Line 29">
              <a:extLst>
                <a:ext uri="{FF2B5EF4-FFF2-40B4-BE49-F238E27FC236}">
                  <a16:creationId xmlns:a16="http://schemas.microsoft.com/office/drawing/2014/main" id="{455C626A-51C5-48F0-A83C-A96A6FA71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8" y="3600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78" name="Line 30">
              <a:extLst>
                <a:ext uri="{FF2B5EF4-FFF2-40B4-BE49-F238E27FC236}">
                  <a16:creationId xmlns:a16="http://schemas.microsoft.com/office/drawing/2014/main" id="{927E8DE9-2FCE-4E71-A4C2-74A6C2EE7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3696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79" name="Line 31">
              <a:extLst>
                <a:ext uri="{FF2B5EF4-FFF2-40B4-BE49-F238E27FC236}">
                  <a16:creationId xmlns:a16="http://schemas.microsoft.com/office/drawing/2014/main" id="{EF7C0E27-FA17-48E1-88CA-8BB20ED91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8" y="3792"/>
              <a:ext cx="35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  <p:sp>
        <p:nvSpPr>
          <p:cNvPr id="78880" name="Rectangle 32">
            <a:extLst>
              <a:ext uri="{FF2B5EF4-FFF2-40B4-BE49-F238E27FC236}">
                <a16:creationId xmlns:a16="http://schemas.microsoft.com/office/drawing/2014/main" id="{0F559F8D-8164-4A1C-A88D-FF7CADA64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156" y="6183314"/>
            <a:ext cx="75014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Buffers</a:t>
            </a:r>
          </a:p>
        </p:txBody>
      </p:sp>
      <p:sp>
        <p:nvSpPr>
          <p:cNvPr id="78881" name="Rectangle 33">
            <a:extLst>
              <a:ext uri="{FF2B5EF4-FFF2-40B4-BE49-F238E27FC236}">
                <a16:creationId xmlns:a16="http://schemas.microsoft.com/office/drawing/2014/main" id="{3F185DCD-7A4D-46E4-A1B4-E165CC443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1931989"/>
            <a:ext cx="3490912" cy="4232275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82" name="Rectangle 34">
            <a:extLst>
              <a:ext uri="{FF2B5EF4-FFF2-40B4-BE49-F238E27FC236}">
                <a16:creationId xmlns:a16="http://schemas.microsoft.com/office/drawing/2014/main" id="{C433D031-F94A-44BE-A4F4-621B3830B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8" y="2025651"/>
            <a:ext cx="2901950" cy="835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83" name="Rectangle 35">
            <a:extLst>
              <a:ext uri="{FF2B5EF4-FFF2-40B4-BE49-F238E27FC236}">
                <a16:creationId xmlns:a16="http://schemas.microsoft.com/office/drawing/2014/main" id="{285C034A-1676-46AF-98D3-451BCB73B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1" y="3308350"/>
            <a:ext cx="3260725" cy="2800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84" name="Rectangle 36">
            <a:extLst>
              <a:ext uri="{FF2B5EF4-FFF2-40B4-BE49-F238E27FC236}">
                <a16:creationId xmlns:a16="http://schemas.microsoft.com/office/drawing/2014/main" id="{EB7734C4-D64C-48C3-9EE7-E6EAA04B2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9" y="3306763"/>
            <a:ext cx="65723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Reg</a:t>
            </a: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.</a:t>
            </a:r>
          </a:p>
        </p:txBody>
      </p:sp>
      <p:grpSp>
        <p:nvGrpSpPr>
          <p:cNvPr id="78885" name="Group 37">
            <a:extLst>
              <a:ext uri="{FF2B5EF4-FFF2-40B4-BE49-F238E27FC236}">
                <a16:creationId xmlns:a16="http://schemas.microsoft.com/office/drawing/2014/main" id="{A84C9DEE-3103-4D3E-9053-DB0EF1CE0735}"/>
              </a:ext>
            </a:extLst>
          </p:cNvPr>
          <p:cNvGrpSpPr>
            <a:grpSpLocks/>
          </p:cNvGrpSpPr>
          <p:nvPr/>
        </p:nvGrpSpPr>
        <p:grpSpPr bwMode="auto">
          <a:xfrm>
            <a:off x="3119438" y="4876800"/>
            <a:ext cx="1084262" cy="520700"/>
            <a:chOff x="1005" y="3072"/>
            <a:chExt cx="683" cy="328"/>
          </a:xfrm>
        </p:grpSpPr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D46B22C8-2E1D-4064-B402-8D4345EA8C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1005" y="3072"/>
              <a:ext cx="683" cy="328"/>
            </a:xfrm>
            <a:custGeom>
              <a:avLst/>
              <a:gdLst>
                <a:gd name="G0" fmla="+- 5395 0 0"/>
                <a:gd name="G1" fmla="+- 21600 0 5395"/>
                <a:gd name="G2" fmla="*/ 5395 1 2"/>
                <a:gd name="G3" fmla="+- 21600 0 G2"/>
                <a:gd name="G4" fmla="+/ 5395 21600 2"/>
                <a:gd name="G5" fmla="+/ G1 0 2"/>
                <a:gd name="G6" fmla="*/ 21600 21600 5395"/>
                <a:gd name="G7" fmla="*/ G6 1 2"/>
                <a:gd name="G8" fmla="+- 21600 0 G7"/>
                <a:gd name="G9" fmla="*/ 21600 1 2"/>
                <a:gd name="G10" fmla="+- 5395 0 G9"/>
                <a:gd name="G11" fmla="?: G10 G8 0"/>
                <a:gd name="G12" fmla="?: G10 G7 21600"/>
                <a:gd name="T0" fmla="*/ 18902 w 21600"/>
                <a:gd name="T1" fmla="*/ 10800 h 21600"/>
                <a:gd name="T2" fmla="*/ 10800 w 21600"/>
                <a:gd name="T3" fmla="*/ 21600 h 21600"/>
                <a:gd name="T4" fmla="*/ 2698 w 21600"/>
                <a:gd name="T5" fmla="*/ 10800 h 21600"/>
                <a:gd name="T6" fmla="*/ 10800 w 21600"/>
                <a:gd name="T7" fmla="*/ 0 h 21600"/>
                <a:gd name="T8" fmla="*/ 4498 w 21600"/>
                <a:gd name="T9" fmla="*/ 4498 h 21600"/>
                <a:gd name="T10" fmla="*/ 17102 w 21600"/>
                <a:gd name="T11" fmla="*/ 1710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5" y="21600"/>
                  </a:lnTo>
                  <a:lnTo>
                    <a:pt x="1620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3B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87" name="Rectangle 39">
              <a:extLst>
                <a:ext uri="{FF2B5EF4-FFF2-40B4-BE49-F238E27FC236}">
                  <a16:creationId xmlns:a16="http://schemas.microsoft.com/office/drawing/2014/main" id="{F67F4E97-4CC0-4E3A-A48A-0F816DD1C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" y="3106"/>
              <a:ext cx="4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sym typeface="Arial" charset="0"/>
                </a:rPr>
                <a:t>ALU</a:t>
              </a:r>
            </a:p>
          </p:txBody>
        </p:sp>
      </p:grpSp>
      <p:sp>
        <p:nvSpPr>
          <p:cNvPr id="78888" name="Line 40">
            <a:extLst>
              <a:ext uri="{FF2B5EF4-FFF2-40B4-BE49-F238E27FC236}">
                <a16:creationId xmlns:a16="http://schemas.microsoft.com/office/drawing/2014/main" id="{AD3D1261-D9B1-431D-834B-9195A1B24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5988" y="3835400"/>
            <a:ext cx="0" cy="103505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89" name="Line 41">
            <a:extLst>
              <a:ext uri="{FF2B5EF4-FFF2-40B4-BE49-F238E27FC236}">
                <a16:creationId xmlns:a16="http://schemas.microsoft.com/office/drawing/2014/main" id="{0D798E25-BF20-445C-838B-9FD69FBDB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7475" y="3835401"/>
            <a:ext cx="0" cy="103822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90" name="Line 42">
            <a:extLst>
              <a:ext uri="{FF2B5EF4-FFF2-40B4-BE49-F238E27FC236}">
                <a16:creationId xmlns:a16="http://schemas.microsoft.com/office/drawing/2014/main" id="{4A169705-34D7-4CB4-91CE-0F5ED00F9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5400676"/>
            <a:ext cx="4763" cy="201613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91" name="Line 43">
            <a:extLst>
              <a:ext uri="{FF2B5EF4-FFF2-40B4-BE49-F238E27FC236}">
                <a16:creationId xmlns:a16="http://schemas.microsoft.com/office/drawing/2014/main" id="{B81DC95D-41A7-4BEC-931F-BEDB90856A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06575" y="5600700"/>
            <a:ext cx="1900238" cy="1588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92" name="Line 44">
            <a:extLst>
              <a:ext uri="{FF2B5EF4-FFF2-40B4-BE49-F238E27FC236}">
                <a16:creationId xmlns:a16="http://schemas.microsoft.com/office/drawing/2014/main" id="{9B1554B7-26CB-434F-B78D-71BA3512D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3" y="4278313"/>
            <a:ext cx="89535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93" name="Line 45">
            <a:extLst>
              <a:ext uri="{FF2B5EF4-FFF2-40B4-BE49-F238E27FC236}">
                <a16:creationId xmlns:a16="http://schemas.microsoft.com/office/drawing/2014/main" id="{DE6A5ACF-3995-42CC-94CC-C3AE29B1E3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4267201"/>
            <a:ext cx="0" cy="131127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894" name="Line 46">
            <a:extLst>
              <a:ext uri="{FF2B5EF4-FFF2-40B4-BE49-F238E27FC236}">
                <a16:creationId xmlns:a16="http://schemas.microsoft.com/office/drawing/2014/main" id="{94D48501-8616-4C3E-9E36-389E32F21D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6526" y="4270376"/>
            <a:ext cx="295275" cy="4763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8895" name="Group 47">
            <a:extLst>
              <a:ext uri="{FF2B5EF4-FFF2-40B4-BE49-F238E27FC236}">
                <a16:creationId xmlns:a16="http://schemas.microsoft.com/office/drawing/2014/main" id="{99173722-7A9F-4F3A-8C6F-56B60D24519E}"/>
              </a:ext>
            </a:extLst>
          </p:cNvPr>
          <p:cNvGrpSpPr>
            <a:grpSpLocks/>
          </p:cNvGrpSpPr>
          <p:nvPr/>
        </p:nvGrpSpPr>
        <p:grpSpPr bwMode="auto">
          <a:xfrm>
            <a:off x="3068638" y="3351213"/>
            <a:ext cx="971550" cy="336550"/>
            <a:chOff x="973" y="2111"/>
            <a:chExt cx="612" cy="212"/>
          </a:xfrm>
        </p:grpSpPr>
        <p:sp>
          <p:nvSpPr>
            <p:cNvPr id="78896" name="Rectangle 48">
              <a:extLst>
                <a:ext uri="{FF2B5EF4-FFF2-40B4-BE49-F238E27FC236}">
                  <a16:creationId xmlns:a16="http://schemas.microsoft.com/office/drawing/2014/main" id="{661BD578-15A2-4F12-8B8C-F375E4D0A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" y="2139"/>
              <a:ext cx="612" cy="136"/>
            </a:xfrm>
            <a:prstGeom prst="rect">
              <a:avLst/>
            </a:prstGeom>
            <a:solidFill>
              <a:srgbClr val="E3B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897" name="Rectangle 49">
              <a:extLst>
                <a:ext uri="{FF2B5EF4-FFF2-40B4-BE49-F238E27FC236}">
                  <a16:creationId xmlns:a16="http://schemas.microsoft.com/office/drawing/2014/main" id="{C0C75188-712A-4752-98FA-F6E546B82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" y="2111"/>
              <a:ext cx="2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PC</a:t>
              </a:r>
            </a:p>
          </p:txBody>
        </p:sp>
      </p:grpSp>
      <p:grpSp>
        <p:nvGrpSpPr>
          <p:cNvPr id="78898" name="Group 50">
            <a:extLst>
              <a:ext uri="{FF2B5EF4-FFF2-40B4-BE49-F238E27FC236}">
                <a16:creationId xmlns:a16="http://schemas.microsoft.com/office/drawing/2014/main" id="{32E53CE8-4591-4DD0-B273-52B46DE1B1E4}"/>
              </a:ext>
            </a:extLst>
          </p:cNvPr>
          <p:cNvGrpSpPr>
            <a:grpSpLocks/>
          </p:cNvGrpSpPr>
          <p:nvPr/>
        </p:nvGrpSpPr>
        <p:grpSpPr bwMode="auto">
          <a:xfrm>
            <a:off x="1962151" y="3321050"/>
            <a:ext cx="969963" cy="336550"/>
            <a:chOff x="276" y="2092"/>
            <a:chExt cx="611" cy="212"/>
          </a:xfrm>
        </p:grpSpPr>
        <p:sp>
          <p:nvSpPr>
            <p:cNvPr id="78899" name="Rectangle 51">
              <a:extLst>
                <a:ext uri="{FF2B5EF4-FFF2-40B4-BE49-F238E27FC236}">
                  <a16:creationId xmlns:a16="http://schemas.microsoft.com/office/drawing/2014/main" id="{CAB72196-BDC0-48E2-BB9D-B0F390634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" y="2128"/>
              <a:ext cx="611" cy="136"/>
            </a:xfrm>
            <a:prstGeom prst="rect">
              <a:avLst/>
            </a:prstGeom>
            <a:solidFill>
              <a:srgbClr val="E3B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8900" name="Rectangle 52">
              <a:extLst>
                <a:ext uri="{FF2B5EF4-FFF2-40B4-BE49-F238E27FC236}">
                  <a16:creationId xmlns:a16="http://schemas.microsoft.com/office/drawing/2014/main" id="{C44BEE24-C4B2-4826-9149-1CD928807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" y="2092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IR</a:t>
              </a:r>
            </a:p>
          </p:txBody>
        </p:sp>
      </p:grpSp>
      <p:sp>
        <p:nvSpPr>
          <p:cNvPr id="78901" name="Rectangle 53">
            <a:extLst>
              <a:ext uri="{FF2B5EF4-FFF2-40B4-BE49-F238E27FC236}">
                <a16:creationId xmlns:a16="http://schemas.microsoft.com/office/drawing/2014/main" id="{5C69CA9F-91B9-409B-B3DA-464E0275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13" y="4189413"/>
            <a:ext cx="971550" cy="215900"/>
          </a:xfrm>
          <a:prstGeom prst="rect">
            <a:avLst/>
          </a:prstGeom>
          <a:solidFill>
            <a:srgbClr val="E3BE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02" name="Rectangle 54">
            <a:extLst>
              <a:ext uri="{FF2B5EF4-FFF2-40B4-BE49-F238E27FC236}">
                <a16:creationId xmlns:a16="http://schemas.microsoft.com/office/drawing/2014/main" id="{9B4BDFC0-1E5D-490B-BE19-094C49565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25" y="3421063"/>
            <a:ext cx="692150" cy="366712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MAR</a:t>
            </a:r>
          </a:p>
        </p:txBody>
      </p:sp>
      <p:sp>
        <p:nvSpPr>
          <p:cNvPr id="78903" name="Rectangle 55">
            <a:extLst>
              <a:ext uri="{FF2B5EF4-FFF2-40B4-BE49-F238E27FC236}">
                <a16:creationId xmlns:a16="http://schemas.microsoft.com/office/drawing/2014/main" id="{B1D39990-75CD-4544-9E01-DD532570F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650" y="4040188"/>
            <a:ext cx="692150" cy="366712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MBR</a:t>
            </a:r>
          </a:p>
        </p:txBody>
      </p:sp>
      <p:sp>
        <p:nvSpPr>
          <p:cNvPr id="78904" name="Rectangle 56">
            <a:extLst>
              <a:ext uri="{FF2B5EF4-FFF2-40B4-BE49-F238E27FC236}">
                <a16:creationId xmlns:a16="http://schemas.microsoft.com/office/drawing/2014/main" id="{074F9391-1C81-4FC1-A9FF-912AC5B3E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488" y="5707063"/>
            <a:ext cx="2837315" cy="4007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ZapfDingbats" pitchFamily="82" charset="2"/>
              <a:buChar char="o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Unid. processamento</a:t>
            </a:r>
          </a:p>
        </p:txBody>
      </p:sp>
      <p:sp>
        <p:nvSpPr>
          <p:cNvPr id="78905" name="Rectangle 57">
            <a:extLst>
              <a:ext uri="{FF2B5EF4-FFF2-40B4-BE49-F238E27FC236}">
                <a16:creationId xmlns:a16="http://schemas.microsoft.com/office/drawing/2014/main" id="{953EA4EF-3648-4086-B7E0-C93DAEA0A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823" y="2135188"/>
            <a:ext cx="1997342" cy="4007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ZapfDingbats" pitchFamily="82" charset="2"/>
              <a:buChar char="o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Unid. controle</a:t>
            </a:r>
          </a:p>
        </p:txBody>
      </p:sp>
      <p:sp>
        <p:nvSpPr>
          <p:cNvPr id="78906" name="Line 58">
            <a:extLst>
              <a:ext uri="{FF2B5EF4-FFF2-40B4-BE49-F238E27FC236}">
                <a16:creationId xmlns:a16="http://schemas.microsoft.com/office/drawing/2014/main" id="{F0EA429B-4ECD-4EBF-A581-9BD5638D0D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4501" y="5229225"/>
            <a:ext cx="301625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07" name="Line 59">
            <a:extLst>
              <a:ext uri="{FF2B5EF4-FFF2-40B4-BE49-F238E27FC236}">
                <a16:creationId xmlns:a16="http://schemas.microsoft.com/office/drawing/2014/main" id="{92A56B8F-4890-4780-8434-B248CF834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7676" y="3463925"/>
            <a:ext cx="206375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08" name="Line 60">
            <a:extLst>
              <a:ext uri="{FF2B5EF4-FFF2-40B4-BE49-F238E27FC236}">
                <a16:creationId xmlns:a16="http://schemas.microsoft.com/office/drawing/2014/main" id="{E9C19CF0-A5AF-44A0-8FDE-060A3D3D3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8551" y="4429125"/>
            <a:ext cx="358775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09" name="Line 61">
            <a:extLst>
              <a:ext uri="{FF2B5EF4-FFF2-40B4-BE49-F238E27FC236}">
                <a16:creationId xmlns:a16="http://schemas.microsoft.com/office/drawing/2014/main" id="{12FD0B50-CFD8-429A-AA57-4233E8758F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06964" y="4151314"/>
            <a:ext cx="301625" cy="158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10" name="Line 62">
            <a:extLst>
              <a:ext uri="{FF2B5EF4-FFF2-40B4-BE49-F238E27FC236}">
                <a16:creationId xmlns:a16="http://schemas.microsoft.com/office/drawing/2014/main" id="{01C3C403-51B0-4BAE-97E2-CAADBDCF2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450" y="2860676"/>
            <a:ext cx="0" cy="2825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11" name="Line 63">
            <a:extLst>
              <a:ext uri="{FF2B5EF4-FFF2-40B4-BE49-F238E27FC236}">
                <a16:creationId xmlns:a16="http://schemas.microsoft.com/office/drawing/2014/main" id="{5C30AA7A-2B4A-4D54-BF33-A9CC7320C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050" y="2860676"/>
            <a:ext cx="0" cy="2825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12" name="Line 64">
            <a:extLst>
              <a:ext uri="{FF2B5EF4-FFF2-40B4-BE49-F238E27FC236}">
                <a16:creationId xmlns:a16="http://schemas.microsoft.com/office/drawing/2014/main" id="{D107A19E-151E-40C6-B35A-F72C05924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2874964"/>
            <a:ext cx="0" cy="2825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13" name="Line 65">
            <a:extLst>
              <a:ext uri="{FF2B5EF4-FFF2-40B4-BE49-F238E27FC236}">
                <a16:creationId xmlns:a16="http://schemas.microsoft.com/office/drawing/2014/main" id="{2709B64F-5BFA-42FB-96B0-9B1392699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413" y="2890839"/>
            <a:ext cx="0" cy="2825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14" name="Line 66">
            <a:extLst>
              <a:ext uri="{FF2B5EF4-FFF2-40B4-BE49-F238E27FC236}">
                <a16:creationId xmlns:a16="http://schemas.microsoft.com/office/drawing/2014/main" id="{74C7B072-FAA6-4A59-8094-98A5B1EC1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9300" y="2890839"/>
            <a:ext cx="0" cy="2825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8915" name="Rectangle 67">
            <a:extLst>
              <a:ext uri="{FF2B5EF4-FFF2-40B4-BE49-F238E27FC236}">
                <a16:creationId xmlns:a16="http://schemas.microsoft.com/office/drawing/2014/main" id="{523087AD-EFF4-4E99-BFCD-DBE62FCBB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4167188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AC</a:t>
            </a: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60" y="5174153"/>
            <a:ext cx="1219200" cy="1219200"/>
          </a:xfrm>
          <a:prstGeom prst="rect">
            <a:avLst/>
          </a:prstGeom>
        </p:spPr>
      </p:pic>
      <p:sp>
        <p:nvSpPr>
          <p:cNvPr id="20" name="Explosion 2 19"/>
          <p:cNvSpPr/>
          <p:nvPr/>
        </p:nvSpPr>
        <p:spPr>
          <a:xfrm>
            <a:off x="1839191" y="3838073"/>
            <a:ext cx="8565765" cy="137317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>
                <a:latin typeface="Arial Black"/>
                <a:cs typeface="Arial Black"/>
              </a:rPr>
              <a:t>Complexidade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60" y="5016558"/>
            <a:ext cx="1219200" cy="121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6506"/>
          </a:xfrm>
        </p:spPr>
        <p:txBody>
          <a:bodyPr/>
          <a:lstStyle/>
          <a:p>
            <a:r>
              <a:rPr lang="en-US" dirty="0" err="1"/>
              <a:t>Mundo</a:t>
            </a:r>
            <a:r>
              <a:rPr lang="en-US" dirty="0"/>
              <a:t> real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520" y="1705039"/>
            <a:ext cx="1219200" cy="1219200"/>
          </a:xfrm>
          <a:prstGeom prst="rect">
            <a:avLst/>
          </a:prstGeom>
        </p:spPr>
      </p:pic>
      <p:pic>
        <p:nvPicPr>
          <p:cNvPr id="6" name="Picture 5" descr="MC9004339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218" y="1464311"/>
            <a:ext cx="1459929" cy="1459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20" y="1705039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139" y="1705039"/>
            <a:ext cx="12192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60" y="5174153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360" y="5174153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036" y="5109262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284" y="5239056"/>
            <a:ext cx="1219200" cy="121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3751" y="627625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istral"/>
                <a:cs typeface="Mistral"/>
              </a:rPr>
              <a:t>hardware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46701" y="627283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redes</a:t>
            </a:r>
            <a:endParaRPr lang="en-US" sz="3600" b="1" dirty="0">
              <a:latin typeface="Mistral"/>
              <a:cs typeface="Mistr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00341" y="1057706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Pessoas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e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aplicativos</a:t>
            </a:r>
            <a:endParaRPr lang="en-US" sz="3600" b="1" dirty="0">
              <a:latin typeface="Mistral"/>
              <a:cs typeface="Mistr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2359" y="3337453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sistemas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operacionais</a:t>
            </a:r>
            <a:r>
              <a:rPr lang="en-US" sz="3600" b="1" dirty="0">
                <a:latin typeface="Mistral"/>
                <a:cs typeface="Mistral"/>
              </a:rPr>
              <a:t>, middleware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3561" y="4210399"/>
            <a:ext cx="515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Black"/>
                <a:cs typeface="Arial Black"/>
              </a:rPr>
              <a:t>uso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/>
                <a:cs typeface="Arial Black"/>
              </a:rPr>
              <a:t>gerenciamento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/>
                <a:cs typeface="Arial Black"/>
              </a:rPr>
              <a:t>compartilhamento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0660" y="3067701"/>
            <a:ext cx="1134840" cy="1250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60" y="5174153"/>
            <a:ext cx="1219200" cy="1219200"/>
          </a:xfrm>
          <a:prstGeom prst="rect">
            <a:avLst/>
          </a:prstGeom>
        </p:spPr>
      </p:pic>
      <p:sp>
        <p:nvSpPr>
          <p:cNvPr id="20" name="Explosion 2 19"/>
          <p:cNvSpPr/>
          <p:nvPr/>
        </p:nvSpPr>
        <p:spPr>
          <a:xfrm>
            <a:off x="1839191" y="3838073"/>
            <a:ext cx="8565765" cy="137317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>
                <a:latin typeface="Arial Black"/>
                <a:cs typeface="Arial Black"/>
              </a:rPr>
              <a:t>Complexidade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60" y="5016558"/>
            <a:ext cx="1219200" cy="121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6506"/>
          </a:xfrm>
        </p:spPr>
        <p:txBody>
          <a:bodyPr/>
          <a:lstStyle/>
          <a:p>
            <a:r>
              <a:rPr lang="en-US" dirty="0" err="1"/>
              <a:t>Mundo</a:t>
            </a:r>
            <a:r>
              <a:rPr lang="en-US" dirty="0"/>
              <a:t> real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520" y="1705039"/>
            <a:ext cx="1219200" cy="1219200"/>
          </a:xfrm>
          <a:prstGeom prst="rect">
            <a:avLst/>
          </a:prstGeom>
        </p:spPr>
      </p:pic>
      <p:pic>
        <p:nvPicPr>
          <p:cNvPr id="6" name="Picture 5" descr="MC9004339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218" y="1464311"/>
            <a:ext cx="1459929" cy="1459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20" y="1705039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139" y="1705039"/>
            <a:ext cx="12192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60" y="5174153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360" y="5174153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036" y="5109262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284" y="5239056"/>
            <a:ext cx="1219200" cy="121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3751" y="627625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istral"/>
                <a:cs typeface="Mistral"/>
              </a:rPr>
              <a:t>hardware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46701" y="627283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redes</a:t>
            </a:r>
            <a:endParaRPr lang="en-US" sz="3600" b="1" dirty="0">
              <a:latin typeface="Mistral"/>
              <a:cs typeface="Mistr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00341" y="1057706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Pessoas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e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aplicativos</a:t>
            </a:r>
            <a:endParaRPr lang="en-US" sz="3600" b="1" dirty="0">
              <a:latin typeface="Mistral"/>
              <a:cs typeface="Mistr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2359" y="3337453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sistemas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operacionais</a:t>
            </a:r>
            <a:r>
              <a:rPr lang="en-US" sz="3600" b="1" dirty="0">
                <a:latin typeface="Mistral"/>
                <a:cs typeface="Mistral"/>
              </a:rPr>
              <a:t>, middleware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3561" y="4210399"/>
            <a:ext cx="515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Black"/>
                <a:cs typeface="Arial Black"/>
              </a:rPr>
              <a:t>uso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/>
                <a:cs typeface="Arial Black"/>
              </a:rPr>
              <a:t>gerenciamento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/>
                <a:cs typeface="Arial Black"/>
              </a:rPr>
              <a:t>compartilhamento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0660" y="3067701"/>
            <a:ext cx="1134840" cy="1250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5500" y="419100"/>
            <a:ext cx="5461000" cy="60198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814604" y="5896252"/>
            <a:ext cx="3587499" cy="460099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42359" y="5953981"/>
            <a:ext cx="1199055" cy="3799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62556" y="4554991"/>
            <a:ext cx="2597481" cy="2197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53148" y="1207120"/>
            <a:ext cx="1199055" cy="3799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941769" y="4369264"/>
            <a:ext cx="2597481" cy="219735"/>
          </a:xfrm>
          <a:prstGeom prst="ellipse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/>
          <p:cNvSpPr/>
          <p:nvPr/>
        </p:nvSpPr>
        <p:spPr>
          <a:xfrm rot="16200000">
            <a:off x="19260" y="3092657"/>
            <a:ext cx="5566215" cy="1126271"/>
          </a:xfrm>
          <a:prstGeom prst="trapezoid">
            <a:avLst>
              <a:gd name="adj" fmla="val 193191"/>
            </a:avLst>
          </a:prstGeom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320764" y="2924240"/>
            <a:ext cx="7583112" cy="1303200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Infra-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estrutura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Software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6506"/>
          </a:xfrm>
        </p:spPr>
        <p:txBody>
          <a:bodyPr/>
          <a:lstStyle/>
          <a:p>
            <a:r>
              <a:rPr lang="en-US" dirty="0"/>
              <a:t>Infra-</a:t>
            </a:r>
            <a:r>
              <a:rPr lang="en-US" dirty="0" err="1"/>
              <a:t>estruturas</a:t>
            </a:r>
            <a:r>
              <a:rPr lang="en-US" dirty="0"/>
              <a:t> de </a:t>
            </a:r>
            <a:r>
              <a:rPr lang="en-US" dirty="0" err="1"/>
              <a:t>Suporte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520" y="1705039"/>
            <a:ext cx="1219200" cy="1219200"/>
          </a:xfrm>
          <a:prstGeom prst="rect">
            <a:avLst/>
          </a:prstGeom>
        </p:spPr>
      </p:pic>
      <p:pic>
        <p:nvPicPr>
          <p:cNvPr id="6" name="Picture 5" descr="MC9004339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18" y="1464311"/>
            <a:ext cx="1459929" cy="1459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320" y="1705039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139" y="1705039"/>
            <a:ext cx="12192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960" y="5174153"/>
            <a:ext cx="12192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160" y="5174153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360" y="5174153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760" y="5016558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036" y="5109262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284" y="5239056"/>
            <a:ext cx="1219200" cy="1219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42359" y="3337453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Mistral"/>
                <a:cs typeface="Mistral"/>
              </a:rPr>
              <a:t>sistemas</a:t>
            </a:r>
            <a:r>
              <a:rPr lang="en-US" sz="3600" b="1" dirty="0">
                <a:latin typeface="Mistral"/>
                <a:cs typeface="Mistral"/>
              </a:rPr>
              <a:t> </a:t>
            </a:r>
            <a:r>
              <a:rPr lang="en-US" sz="3600" b="1" dirty="0" err="1">
                <a:latin typeface="Mistral"/>
                <a:cs typeface="Mistral"/>
              </a:rPr>
              <a:t>operacionais</a:t>
            </a:r>
            <a:r>
              <a:rPr lang="en-US" sz="3600" b="1" dirty="0">
                <a:latin typeface="Mistral"/>
                <a:cs typeface="Mistral"/>
              </a:rPr>
              <a:t>, middleware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321246" y="1141145"/>
            <a:ext cx="7583112" cy="1783095"/>
          </a:xfrm>
          <a:prstGeom prst="round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Usuários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Programas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Usuários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21246" y="4227441"/>
            <a:ext cx="4018038" cy="2391839"/>
          </a:xfrm>
          <a:prstGeom prst="round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Infra-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estrutura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Hardware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39284" y="4227441"/>
            <a:ext cx="3564592" cy="2391839"/>
          </a:xfrm>
          <a:prstGeom prst="round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Infra-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estrutura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Comunicação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8486" y="967583"/>
            <a:ext cx="3075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19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12023" y="1747326"/>
            <a:ext cx="7409731" cy="3523289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62626"/>
                </a:solidFill>
              </a:rPr>
              <a:t>Sistemas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operacionais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visam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gerenciar</a:t>
            </a:r>
            <a:r>
              <a:rPr lang="en-US" sz="3600" dirty="0">
                <a:solidFill>
                  <a:srgbClr val="262626"/>
                </a:solidFill>
              </a:rPr>
              <a:t> a </a:t>
            </a:r>
            <a:r>
              <a:rPr lang="en-US" sz="3600" dirty="0" err="1">
                <a:solidFill>
                  <a:srgbClr val="262626"/>
                </a:solidFill>
              </a:rPr>
              <a:t>operação</a:t>
            </a:r>
            <a:r>
              <a:rPr lang="en-US" sz="3600" dirty="0">
                <a:solidFill>
                  <a:srgbClr val="262626"/>
                </a:solidFill>
              </a:rPr>
              <a:t> de </a:t>
            </a:r>
            <a:r>
              <a:rPr lang="en-US" sz="3600" dirty="0" err="1">
                <a:solidFill>
                  <a:srgbClr val="262626"/>
                </a:solidFill>
              </a:rPr>
              <a:t>computadores</a:t>
            </a:r>
            <a:r>
              <a:rPr lang="en-US" sz="3600" dirty="0">
                <a:solidFill>
                  <a:srgbClr val="262626"/>
                </a:solidFill>
              </a:rPr>
              <a:t> de </a:t>
            </a:r>
            <a:r>
              <a:rPr lang="en-US" sz="3600" dirty="0" err="1">
                <a:solidFill>
                  <a:srgbClr val="262626"/>
                </a:solidFill>
              </a:rPr>
              <a:t>modo</a:t>
            </a:r>
            <a:r>
              <a:rPr lang="en-US" sz="3600" dirty="0">
                <a:solidFill>
                  <a:srgbClr val="262626"/>
                </a:solidFill>
              </a:rPr>
              <a:t> a </a:t>
            </a:r>
            <a:r>
              <a:rPr lang="en-US" sz="3600" dirty="0" err="1">
                <a:solidFill>
                  <a:srgbClr val="262626"/>
                </a:solidFill>
              </a:rPr>
              <a:t>oferecer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flexibilidade</a:t>
            </a:r>
            <a:r>
              <a:rPr lang="en-US" sz="3600" dirty="0">
                <a:solidFill>
                  <a:srgbClr val="262626"/>
                </a:solidFill>
              </a:rPr>
              <a:t>, </a:t>
            </a:r>
            <a:r>
              <a:rPr lang="en-US" sz="3600" dirty="0" err="1">
                <a:solidFill>
                  <a:srgbClr val="262626"/>
                </a:solidFill>
              </a:rPr>
              <a:t>eficiência</a:t>
            </a:r>
            <a:r>
              <a:rPr lang="en-US" sz="3600" dirty="0">
                <a:solidFill>
                  <a:srgbClr val="262626"/>
                </a:solidFill>
              </a:rPr>
              <a:t>, </a:t>
            </a:r>
            <a:r>
              <a:rPr lang="en-US" sz="3600" dirty="0" err="1">
                <a:solidFill>
                  <a:srgbClr val="262626"/>
                </a:solidFill>
              </a:rPr>
              <a:t>segurança</a:t>
            </a:r>
            <a:r>
              <a:rPr lang="en-US" sz="3600" dirty="0">
                <a:solidFill>
                  <a:srgbClr val="262626"/>
                </a:solidFill>
              </a:rPr>
              <a:t>, </a:t>
            </a:r>
            <a:r>
              <a:rPr lang="en-US" sz="3600" dirty="0" err="1">
                <a:solidFill>
                  <a:srgbClr val="262626"/>
                </a:solidFill>
              </a:rPr>
              <a:t>transparência</a:t>
            </a:r>
            <a:r>
              <a:rPr lang="en-US" sz="3600" dirty="0">
                <a:solidFill>
                  <a:srgbClr val="262626"/>
                </a:solidFill>
              </a:rPr>
              <a:t> e </a:t>
            </a:r>
            <a:r>
              <a:rPr lang="en-US" sz="3600" dirty="0" err="1">
                <a:solidFill>
                  <a:srgbClr val="262626"/>
                </a:solidFill>
              </a:rPr>
              <a:t>compartilhamento</a:t>
            </a:r>
            <a:r>
              <a:rPr lang="en-US" sz="3600" dirty="0">
                <a:solidFill>
                  <a:srgbClr val="262626"/>
                </a:solidFill>
              </a:rPr>
              <a:t> de </a:t>
            </a:r>
            <a:r>
              <a:rPr lang="en-US" sz="3600" dirty="0" err="1">
                <a:solidFill>
                  <a:srgbClr val="262626"/>
                </a:solidFill>
              </a:rPr>
              <a:t>recursos</a:t>
            </a:r>
            <a:endParaRPr lang="en-US" sz="3600" dirty="0">
              <a:solidFill>
                <a:srgbClr val="262626"/>
              </a:solidFill>
            </a:endParaRPr>
          </a:p>
        </p:txBody>
      </p:sp>
      <p:sp>
        <p:nvSpPr>
          <p:cNvPr id="6" name="Line Callout 3 5"/>
          <p:cNvSpPr/>
          <p:nvPr/>
        </p:nvSpPr>
        <p:spPr>
          <a:xfrm>
            <a:off x="2669836" y="3064975"/>
            <a:ext cx="2845489" cy="496506"/>
          </a:xfrm>
          <a:prstGeom prst="borderCallout3">
            <a:avLst>
              <a:gd name="adj1" fmla="val 18750"/>
              <a:gd name="adj2" fmla="val -2964"/>
              <a:gd name="adj3" fmla="val 18750"/>
              <a:gd name="adj4" fmla="val -16667"/>
              <a:gd name="adj5" fmla="val -307693"/>
              <a:gd name="adj6" fmla="val -17003"/>
              <a:gd name="adj7" fmla="val -356269"/>
              <a:gd name="adj8" fmla="val 9788"/>
            </a:avLst>
          </a:prstGeom>
          <a:solidFill>
            <a:srgbClr val="FF6600">
              <a:alpha val="32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4939" y="916627"/>
            <a:ext cx="652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</a:rPr>
              <a:t>Computadores</a:t>
            </a:r>
            <a:r>
              <a:rPr lang="en-US" dirty="0">
                <a:solidFill>
                  <a:srgbClr val="800000"/>
                </a:solidFill>
              </a:rPr>
              <a:t> de </a:t>
            </a:r>
            <a:r>
              <a:rPr lang="en-US" dirty="0" err="1">
                <a:solidFill>
                  <a:srgbClr val="800000"/>
                </a:solidFill>
              </a:rPr>
              <a:t>grande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err="1">
                <a:solidFill>
                  <a:srgbClr val="800000"/>
                </a:solidFill>
              </a:rPr>
              <a:t>porte</a:t>
            </a:r>
            <a:r>
              <a:rPr lang="en-US" dirty="0">
                <a:solidFill>
                  <a:srgbClr val="800000"/>
                </a:solidFill>
              </a:rPr>
              <a:t>, desktops, tablets, </a:t>
            </a:r>
            <a:r>
              <a:rPr lang="en-US" dirty="0" err="1">
                <a:solidFill>
                  <a:srgbClr val="800000"/>
                </a:solidFill>
              </a:rPr>
              <a:t>celulares</a:t>
            </a:r>
            <a:r>
              <a:rPr lang="en-US" dirty="0">
                <a:solidFill>
                  <a:srgbClr val="800000"/>
                </a:solidFill>
              </a:rPr>
              <a:t>, TV etc.</a:t>
            </a:r>
          </a:p>
        </p:txBody>
      </p:sp>
      <p:sp>
        <p:nvSpPr>
          <p:cNvPr id="8" name="Line Callout 2 7"/>
          <p:cNvSpPr/>
          <p:nvPr/>
        </p:nvSpPr>
        <p:spPr>
          <a:xfrm>
            <a:off x="5558542" y="4755007"/>
            <a:ext cx="1690106" cy="391477"/>
          </a:xfrm>
          <a:prstGeom prst="borderCallout2">
            <a:avLst>
              <a:gd name="adj1" fmla="val 99238"/>
              <a:gd name="adj2" fmla="val 23315"/>
              <a:gd name="adj3" fmla="val 195037"/>
              <a:gd name="adj4" fmla="val -10300"/>
              <a:gd name="adj5" fmla="val 312018"/>
              <a:gd name="adj6" fmla="val -138278"/>
            </a:avLst>
          </a:prstGeom>
          <a:solidFill>
            <a:srgbClr val="FF6600">
              <a:alpha val="3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2022" y="5929437"/>
            <a:ext cx="846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Quatro </a:t>
            </a:r>
            <a:r>
              <a:rPr lang="en-US" dirty="0" err="1">
                <a:solidFill>
                  <a:srgbClr val="800000"/>
                </a:solidFill>
              </a:rPr>
              <a:t>grupos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err="1">
                <a:solidFill>
                  <a:srgbClr val="800000"/>
                </a:solidFill>
              </a:rPr>
              <a:t>básicos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 err="1">
                <a:solidFill>
                  <a:srgbClr val="800000"/>
                </a:solidFill>
              </a:rPr>
              <a:t>processos</a:t>
            </a:r>
            <a:r>
              <a:rPr lang="en-US" dirty="0">
                <a:solidFill>
                  <a:srgbClr val="800000"/>
                </a:solidFill>
              </a:rPr>
              <a:t>, </a:t>
            </a:r>
            <a:r>
              <a:rPr lang="en-US" dirty="0" err="1">
                <a:solidFill>
                  <a:srgbClr val="800000"/>
                </a:solidFill>
              </a:rPr>
              <a:t>memória</a:t>
            </a:r>
            <a:r>
              <a:rPr lang="en-US" dirty="0">
                <a:solidFill>
                  <a:srgbClr val="800000"/>
                </a:solidFill>
              </a:rPr>
              <a:t>, </a:t>
            </a:r>
            <a:r>
              <a:rPr lang="en-US" dirty="0" err="1">
                <a:solidFill>
                  <a:srgbClr val="800000"/>
                </a:solidFill>
              </a:rPr>
              <a:t>armazenamento</a:t>
            </a:r>
            <a:r>
              <a:rPr lang="en-US" dirty="0">
                <a:solidFill>
                  <a:srgbClr val="800000"/>
                </a:solidFill>
              </a:rPr>
              <a:t> (</a:t>
            </a:r>
            <a:r>
              <a:rPr lang="en-US" dirty="0" err="1">
                <a:solidFill>
                  <a:srgbClr val="800000"/>
                </a:solidFill>
              </a:rPr>
              <a:t>arquivos</a:t>
            </a:r>
            <a:r>
              <a:rPr lang="en-US" dirty="0">
                <a:solidFill>
                  <a:srgbClr val="800000"/>
                </a:solidFill>
              </a:rPr>
              <a:t>), entrada e </a:t>
            </a:r>
            <a:r>
              <a:rPr lang="en-US" dirty="0" err="1">
                <a:solidFill>
                  <a:srgbClr val="800000"/>
                </a:solidFill>
              </a:rPr>
              <a:t>saída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Pra quê software básico?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que acontece quando ligamos o computador?</a:t>
            </a:r>
          </a:p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 quando “clicamos” num ícone?</a:t>
            </a:r>
          </a:p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Como funcionam dois programas ao mesmo tempo?</a:t>
            </a:r>
          </a:p>
          <a:p>
            <a:r>
              <a:rPr lang="pt-PT" sz="28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Como </a:t>
            </a:r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ocorre o mapeamento de discos?</a:t>
            </a:r>
          </a:p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 se dois programas quiserem usar o mesmo recurso?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648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Como se </a:t>
            </a:r>
            <a:r>
              <a:rPr lang="en-US" dirty="0" err="1"/>
              <a:t>faz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1"/>
            <a:ext cx="8229600" cy="4094163"/>
          </a:xfrm>
        </p:spPr>
        <p:txBody>
          <a:bodyPr/>
          <a:lstStyle/>
          <a:p>
            <a:pPr eaLnBrk="1" hangingPunct="1"/>
            <a:r>
              <a:rPr lang="en-US" sz="2800" dirty="0" err="1"/>
              <a:t>Existe</a:t>
            </a:r>
            <a:r>
              <a:rPr lang="en-US" sz="2800" dirty="0"/>
              <a:t> </a:t>
            </a:r>
            <a:r>
              <a:rPr lang="en-US" sz="2800" dirty="0" err="1"/>
              <a:t>aqui</a:t>
            </a:r>
            <a:r>
              <a:rPr lang="en-US" sz="2800" dirty="0"/>
              <a:t> um </a:t>
            </a:r>
            <a:r>
              <a:rPr lang="en-US" sz="2800" dirty="0" err="1"/>
              <a:t>programa</a:t>
            </a:r>
            <a:r>
              <a:rPr lang="en-US" sz="2800" dirty="0"/>
              <a:t> (PowerPoint) </a:t>
            </a:r>
            <a:r>
              <a:rPr lang="en-US" sz="2800" dirty="0" err="1"/>
              <a:t>rodando</a:t>
            </a:r>
            <a:r>
              <a:rPr lang="en-US" sz="2800" dirty="0"/>
              <a:t>,</a:t>
            </a:r>
          </a:p>
          <a:p>
            <a:pPr lvl="1"/>
            <a:r>
              <a:rPr lang="en-US" sz="2400" dirty="0" err="1"/>
              <a:t>usando</a:t>
            </a:r>
            <a:r>
              <a:rPr lang="en-US" sz="2400" dirty="0"/>
              <a:t> </a:t>
            </a:r>
            <a:r>
              <a:rPr lang="en-US" sz="2400" dirty="0" err="1"/>
              <a:t>o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processador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máquina</a:t>
            </a:r>
            <a:r>
              <a:rPr lang="en-US" sz="2400" dirty="0"/>
              <a:t>,</a:t>
            </a:r>
          </a:p>
          <a:p>
            <a:pPr lvl="1"/>
            <a:r>
              <a:rPr lang="en-US" sz="2400" dirty="0"/>
              <a:t>…a </a:t>
            </a:r>
            <a:r>
              <a:rPr lang="en-US" sz="2400" dirty="0" err="1">
                <a:solidFill>
                  <a:srgbClr val="FF0000"/>
                </a:solidFill>
              </a:rPr>
              <a:t>memória</a:t>
            </a:r>
            <a:r>
              <a:rPr lang="en-US" sz="2400" dirty="0"/>
              <a:t>,</a:t>
            </a:r>
          </a:p>
          <a:p>
            <a:pPr lvl="1"/>
            <a:r>
              <a:rPr lang="en-US" sz="2400" dirty="0"/>
              <a:t>…</a:t>
            </a:r>
            <a:r>
              <a:rPr lang="en-US" sz="2400" dirty="0" err="1"/>
              <a:t>manipulando</a:t>
            </a:r>
            <a:r>
              <a:rPr lang="en-US" sz="2400" dirty="0"/>
              <a:t> um </a:t>
            </a:r>
            <a:r>
              <a:rPr lang="en-US" sz="2400" dirty="0" err="1">
                <a:solidFill>
                  <a:srgbClr val="FF0000"/>
                </a:solidFill>
              </a:rPr>
              <a:t>arquivo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armazenado</a:t>
            </a:r>
            <a:r>
              <a:rPr lang="en-US" sz="2400" dirty="0"/>
              <a:t> no </a:t>
            </a:r>
            <a:r>
              <a:rPr lang="en-US" sz="2400" dirty="0">
                <a:solidFill>
                  <a:srgbClr val="FF0000"/>
                </a:solidFill>
              </a:rPr>
              <a:t>disco</a:t>
            </a:r>
            <a:r>
              <a:rPr lang="en-US" sz="2400" dirty="0"/>
              <a:t>,</a:t>
            </a:r>
          </a:p>
          <a:p>
            <a:pPr lvl="1"/>
            <a:r>
              <a:rPr lang="en-US" sz="2400" dirty="0"/>
              <a:t>…</a:t>
            </a:r>
            <a:r>
              <a:rPr lang="en-US" sz="2400" dirty="0" err="1"/>
              <a:t>aparecendo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tela</a:t>
            </a:r>
            <a:r>
              <a:rPr lang="en-US" sz="2400" dirty="0"/>
              <a:t>,</a:t>
            </a:r>
          </a:p>
          <a:p>
            <a:pPr lvl="1"/>
            <a:r>
              <a:rPr lang="en-US" sz="2400" dirty="0"/>
              <a:t>…</a:t>
            </a:r>
            <a:r>
              <a:rPr lang="en-US" sz="2400" dirty="0" err="1"/>
              <a:t>recebendo</a:t>
            </a:r>
            <a:r>
              <a:rPr lang="en-US" sz="2400" dirty="0"/>
              <a:t> </a:t>
            </a:r>
            <a:r>
              <a:rPr lang="en-US" sz="2400" dirty="0" err="1"/>
              <a:t>comandos</a:t>
            </a:r>
            <a:r>
              <a:rPr lang="en-US" sz="2400" dirty="0"/>
              <a:t>, via </a:t>
            </a:r>
            <a:r>
              <a:rPr lang="en-US" sz="2400" dirty="0" err="1">
                <a:solidFill>
                  <a:srgbClr val="FF0000"/>
                </a:solidFill>
              </a:rPr>
              <a:t>teclado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4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4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4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4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ro da Muribeca - Volume Alto 2">
            <a:hlinkClick r:id="" action="ppaction://media"/>
            <a:extLst>
              <a:ext uri="{FF2B5EF4-FFF2-40B4-BE49-F238E27FC236}">
                <a16:creationId xmlns:a16="http://schemas.microsoft.com/office/drawing/2014/main" id="{0B0C5D5F-E0F4-49D7-BB29-30E474E9E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9564" y="0"/>
            <a:ext cx="12192000" cy="6858000"/>
          </a:xfrm>
          <a:prstGeom prst="rect">
            <a:avLst/>
          </a:prstGeom>
        </p:spPr>
      </p:pic>
      <p:pic>
        <p:nvPicPr>
          <p:cNvPr id="6" name="Trem no Tunel">
            <a:hlinkClick r:id="" action="ppaction://media"/>
            <a:extLst>
              <a:ext uri="{FF2B5EF4-FFF2-40B4-BE49-F238E27FC236}">
                <a16:creationId xmlns:a16="http://schemas.microsoft.com/office/drawing/2014/main" id="{7840FB6E-8E68-491A-B588-7DE5C267FE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4739"/>
            <a:ext cx="6843261" cy="6843261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1527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PT" dirty="0">
                <a:solidFill>
                  <a:srgbClr val="FF0000"/>
                </a:solidFill>
              </a:rPr>
              <a:t>Como isso está acontecendo</a:t>
            </a:r>
            <a:br>
              <a:rPr lang="pt-PT" dirty="0">
                <a:solidFill>
                  <a:srgbClr val="FF0000"/>
                </a:solidFill>
              </a:rPr>
            </a:br>
            <a:r>
              <a:rPr lang="pt-PT" dirty="0">
                <a:solidFill>
                  <a:srgbClr val="FF0000"/>
                </a:solidFill>
              </a:rPr>
              <a:t>ao mesmo tempo?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624"/>
            <a:ext cx="10972800" cy="12192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 dirty="0"/>
              <a:t>Um </a:t>
            </a:r>
            <a:r>
              <a:rPr lang="en-US" sz="3200" dirty="0" err="1"/>
              <a:t>Sistema</a:t>
            </a:r>
            <a:r>
              <a:rPr lang="en-US" sz="3200" dirty="0"/>
              <a:t> </a:t>
            </a:r>
            <a:r>
              <a:rPr lang="en-US" sz="3200" dirty="0" err="1"/>
              <a:t>Operacional</a:t>
            </a:r>
            <a:endParaRPr lang="en-US" sz="32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16224"/>
            <a:ext cx="10972800" cy="46482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abstrata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2638" lvl="1" eaLnBrk="1" hangingPunct="1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Esconde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detalhes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fácil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usar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gerenciador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2638" lvl="1" eaLnBrk="1" hangingPunct="1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tem um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com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2688" lvl="2" eaLnBrk="1" hangingPunct="1">
              <a:buClr>
                <a:srgbClr val="FF9900"/>
              </a:buClr>
              <a:buFont typeface="Helvetica" charset="0"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Ex.: CPU, </a:t>
            </a:r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Impressora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182688" lvl="2" eaLnBrk="1" hangingPunct="1">
              <a:buClr>
                <a:srgbClr val="FF9900"/>
              </a:buClr>
              <a:buFont typeface="Helvetica" charset="0"/>
              <a:buChar char="•"/>
            </a:pP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2638" lvl="1" eaLnBrk="1" hangingPunct="1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tem um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2688" lvl="2" eaLnBrk="1" hangingPunct="1">
              <a:buClr>
                <a:srgbClr val="FF9900"/>
              </a:buClr>
              <a:buFont typeface="Helvetica" charset="0"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Ex.: </a:t>
            </a:r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Memória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FDD30CF-FF51-453F-B9D1-DBE6D53A2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/>
              <a:t>Motivação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860F7A9-522B-4744-B813-512A23204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1464" y="1752600"/>
            <a:ext cx="9244137" cy="2573338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190000"/>
              </a:lnSpc>
            </a:pPr>
            <a:r>
              <a:rPr lang="pt-BR" altLang="pt-BR" dirty="0">
                <a:solidFill>
                  <a:srgbClr val="000099"/>
                </a:solidFill>
              </a:rPr>
              <a:t>O que é este curso ?</a:t>
            </a:r>
          </a:p>
          <a:p>
            <a:pPr>
              <a:lnSpc>
                <a:spcPct val="120000"/>
              </a:lnSpc>
            </a:pPr>
            <a:r>
              <a:rPr lang="pt-BR" altLang="pt-BR" dirty="0">
                <a:solidFill>
                  <a:srgbClr val="000099"/>
                </a:solidFill>
              </a:rPr>
              <a:t>Porque é importante saber conceitos de arquitetura/organização de computadores e sistemas operacionais?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9560"/>
            <a:ext cx="10972800" cy="12192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 dirty="0"/>
              <a:t>Sistema </a:t>
            </a:r>
            <a:r>
              <a:rPr lang="en-US" sz="3200" dirty="0" err="1"/>
              <a:t>Computacional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Camadas</a:t>
            </a:r>
            <a:endParaRPr lang="en-US" sz="3200" dirty="0"/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6364" y="1196752"/>
            <a:ext cx="7554092" cy="446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25600" y="4365461"/>
            <a:ext cx="2311400" cy="1870239"/>
            <a:chOff x="-48" y="-110"/>
            <a:chExt cx="1456" cy="1177"/>
          </a:xfrm>
        </p:grpSpPr>
        <p:sp>
          <p:nvSpPr>
            <p:cNvPr id="27662" name="AutoShape 5"/>
            <p:cNvSpPr>
              <a:spLocks/>
            </p:cNvSpPr>
            <p:nvPr/>
          </p:nvSpPr>
          <p:spPr bwMode="auto">
            <a:xfrm>
              <a:off x="-48" y="-110"/>
              <a:ext cx="1455" cy="1177"/>
            </a:xfrm>
            <a:custGeom>
              <a:avLst/>
              <a:gdLst>
                <a:gd name="T0" fmla="*/ 46 w 21600"/>
                <a:gd name="T1" fmla="*/ 26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436"/>
                  </a:moveTo>
                  <a:lnTo>
                    <a:pt x="0" y="4796"/>
                  </a:lnTo>
                  <a:lnTo>
                    <a:pt x="0" y="9838"/>
                  </a:lnTo>
                  <a:lnTo>
                    <a:pt x="0" y="21600"/>
                  </a:lnTo>
                  <a:lnTo>
                    <a:pt x="12600" y="21600"/>
                  </a:lnTo>
                  <a:lnTo>
                    <a:pt x="18000" y="21600"/>
                  </a:lnTo>
                  <a:lnTo>
                    <a:pt x="21600" y="21600"/>
                  </a:lnTo>
                  <a:lnTo>
                    <a:pt x="21600" y="9838"/>
                  </a:lnTo>
                  <a:lnTo>
                    <a:pt x="21600" y="4796"/>
                  </a:lnTo>
                  <a:lnTo>
                    <a:pt x="21600" y="1436"/>
                  </a:lnTo>
                  <a:lnTo>
                    <a:pt x="18000" y="1436"/>
                  </a:lnTo>
                  <a:lnTo>
                    <a:pt x="15916" y="0"/>
                  </a:lnTo>
                  <a:lnTo>
                    <a:pt x="12600" y="1436"/>
                  </a:lnTo>
                  <a:close/>
                  <a:moveTo>
                    <a:pt x="0" y="1436"/>
                  </a:move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7663" name="Rectangle 6"/>
            <p:cNvSpPr>
              <a:spLocks/>
            </p:cNvSpPr>
            <p:nvPr/>
          </p:nvSpPr>
          <p:spPr bwMode="auto">
            <a:xfrm>
              <a:off x="0" y="12"/>
              <a:ext cx="1408" cy="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Acesso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completo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todo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o hardware e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pode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executar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qualquer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instrução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que 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máquina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seja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capaz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de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executar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625600" y="1196752"/>
            <a:ext cx="2628900" cy="1695451"/>
            <a:chOff x="-248" y="-92"/>
            <a:chExt cx="1656" cy="1068"/>
          </a:xfrm>
        </p:grpSpPr>
        <p:sp>
          <p:nvSpPr>
            <p:cNvPr id="27660" name="AutoShape 8"/>
            <p:cNvSpPr>
              <a:spLocks/>
            </p:cNvSpPr>
            <p:nvPr/>
          </p:nvSpPr>
          <p:spPr bwMode="auto">
            <a:xfrm>
              <a:off x="-248" y="-92"/>
              <a:ext cx="1655" cy="1068"/>
            </a:xfrm>
            <a:custGeom>
              <a:avLst/>
              <a:gdLst>
                <a:gd name="T0" fmla="*/ 46 w 21600"/>
                <a:gd name="T1" fmla="*/ 23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0" y="8534"/>
                  </a:lnTo>
                  <a:lnTo>
                    <a:pt x="0" y="12191"/>
                  </a:lnTo>
                  <a:lnTo>
                    <a:pt x="0" y="14629"/>
                  </a:lnTo>
                  <a:lnTo>
                    <a:pt x="12600" y="14629"/>
                  </a:lnTo>
                  <a:lnTo>
                    <a:pt x="16745" y="21600"/>
                  </a:lnTo>
                  <a:lnTo>
                    <a:pt x="18000" y="14629"/>
                  </a:lnTo>
                  <a:lnTo>
                    <a:pt x="21600" y="14629"/>
                  </a:lnTo>
                  <a:lnTo>
                    <a:pt x="21600" y="12191"/>
                  </a:lnTo>
                  <a:lnTo>
                    <a:pt x="21600" y="8534"/>
                  </a:lnTo>
                  <a:lnTo>
                    <a:pt x="21600" y="0"/>
                  </a:lnTo>
                  <a:lnTo>
                    <a:pt x="18000" y="0"/>
                  </a:lnTo>
                  <a:lnTo>
                    <a:pt x="12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7661" name="Rectangle 9"/>
            <p:cNvSpPr>
              <a:spLocks/>
            </p:cNvSpPr>
            <p:nvPr/>
          </p:nvSpPr>
          <p:spPr bwMode="auto">
            <a:xfrm>
              <a:off x="-200" y="-77"/>
              <a:ext cx="1608" cy="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Não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pode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executar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instruções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que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afetam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o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controle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da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máquina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ou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fazem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E/S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8040216" y="1818885"/>
            <a:ext cx="2308225" cy="1519238"/>
            <a:chOff x="0" y="0"/>
            <a:chExt cx="1453" cy="957"/>
          </a:xfrm>
        </p:grpSpPr>
        <p:sp>
          <p:nvSpPr>
            <p:cNvPr id="27657" name="Freeform 11"/>
            <p:cNvSpPr>
              <a:spLocks/>
            </p:cNvSpPr>
            <p:nvPr/>
          </p:nvSpPr>
          <p:spPr bwMode="auto">
            <a:xfrm>
              <a:off x="0" y="72"/>
              <a:ext cx="861" cy="885"/>
            </a:xfrm>
            <a:custGeom>
              <a:avLst/>
              <a:gdLst>
                <a:gd name="T0" fmla="*/ 0 w 21600"/>
                <a:gd name="T1" fmla="*/ 885 h 21600"/>
                <a:gd name="T2" fmla="*/ 594 w 21600"/>
                <a:gd name="T3" fmla="*/ 0 h 21600"/>
                <a:gd name="T4" fmla="*/ 861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21600"/>
                  </a:moveTo>
                  <a:lnTo>
                    <a:pt x="14902" y="0"/>
                  </a:lnTo>
                  <a:lnTo>
                    <a:pt x="2160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7658" name="Rectangle 12"/>
            <p:cNvSpPr>
              <a:spLocks/>
            </p:cNvSpPr>
            <p:nvPr/>
          </p:nvSpPr>
          <p:spPr bwMode="auto">
            <a:xfrm>
              <a:off x="909" y="0"/>
              <a:ext cx="544" cy="58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7659" name="Rectangle 13"/>
            <p:cNvSpPr>
              <a:spLocks/>
            </p:cNvSpPr>
            <p:nvPr/>
          </p:nvSpPr>
          <p:spPr bwMode="auto">
            <a:xfrm>
              <a:off x="909" y="0"/>
              <a:ext cx="544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GUI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ou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shell</a:t>
              </a:r>
            </a:p>
          </p:txBody>
        </p:sp>
      </p:grpSp>
      <p:sp>
        <p:nvSpPr>
          <p:cNvPr id="27656" name="Rectangle 14"/>
          <p:cNvSpPr>
            <a:spLocks/>
          </p:cNvSpPr>
          <p:nvPr/>
        </p:nvSpPr>
        <p:spPr bwMode="auto">
          <a:xfrm>
            <a:off x="3962400" y="6324600"/>
            <a:ext cx="586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Tanenbaum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, Modern Operating Systems 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,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) 2008 Prentice-Hall, Inc. All rights reserved.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700556DC-9796-4611-A807-DCDC5D653B14}"/>
              </a:ext>
            </a:extLst>
          </p:cNvPr>
          <p:cNvSpPr>
            <a:spLocks/>
          </p:cNvSpPr>
          <p:nvPr/>
        </p:nvSpPr>
        <p:spPr bwMode="auto">
          <a:xfrm>
            <a:off x="2351584" y="2871763"/>
            <a:ext cx="1980951" cy="30777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Modo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Usuário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A0FCD600-D361-4926-A7F3-36394C9B47DD}"/>
              </a:ext>
            </a:extLst>
          </p:cNvPr>
          <p:cNvSpPr>
            <a:spLocks/>
          </p:cNvSpPr>
          <p:nvPr/>
        </p:nvSpPr>
        <p:spPr bwMode="auto">
          <a:xfrm>
            <a:off x="2351584" y="4068908"/>
            <a:ext cx="1980951" cy="30777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Modo Kernel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6C4145-4879-4860-8092-BFE8F6F23C2A}"/>
              </a:ext>
            </a:extLst>
          </p:cNvPr>
          <p:cNvSpPr>
            <a:spLocks/>
          </p:cNvSpPr>
          <p:nvPr/>
        </p:nvSpPr>
        <p:spPr bwMode="auto">
          <a:xfrm>
            <a:off x="4839567" y="3140968"/>
            <a:ext cx="3416673" cy="66331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Programa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 de Interface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Usuário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5E075BB0-7062-465F-B42E-0C1501258A03}"/>
              </a:ext>
            </a:extLst>
          </p:cNvPr>
          <p:cNvSpPr>
            <a:spLocks/>
          </p:cNvSpPr>
          <p:nvPr/>
        </p:nvSpPr>
        <p:spPr bwMode="auto">
          <a:xfrm>
            <a:off x="4879977" y="3923624"/>
            <a:ext cx="3416673" cy="66331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Sistema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Operacional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6CC3261D-A0E2-4A67-B22E-D2CC966BB37F}"/>
              </a:ext>
            </a:extLst>
          </p:cNvPr>
          <p:cNvSpPr>
            <a:spLocks/>
          </p:cNvSpPr>
          <p:nvPr/>
        </p:nvSpPr>
        <p:spPr bwMode="auto">
          <a:xfrm>
            <a:off x="4943872" y="1508436"/>
            <a:ext cx="1152128" cy="62640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Browser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EBC1DD17-7974-42AA-89AD-14B67340D93F}"/>
              </a:ext>
            </a:extLst>
          </p:cNvPr>
          <p:cNvSpPr>
            <a:spLocks/>
          </p:cNvSpPr>
          <p:nvPr/>
        </p:nvSpPr>
        <p:spPr bwMode="auto">
          <a:xfrm>
            <a:off x="6238361" y="1305931"/>
            <a:ext cx="1152128" cy="62640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Editor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Texto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ADEE0DD9-4171-41AE-A864-EC9ACE1D1434}"/>
              </a:ext>
            </a:extLst>
          </p:cNvPr>
          <p:cNvSpPr>
            <a:spLocks/>
          </p:cNvSpPr>
          <p:nvPr/>
        </p:nvSpPr>
        <p:spPr bwMode="auto">
          <a:xfrm>
            <a:off x="7531703" y="1340865"/>
            <a:ext cx="1152128" cy="62640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Power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Point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21" grpId="0" animBg="1" autoUpdateAnimBg="0"/>
      <p:bldP spid="2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9560"/>
            <a:ext cx="10972800" cy="12192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 dirty="0"/>
              <a:t>O S.O.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uma</a:t>
            </a:r>
            <a:r>
              <a:rPr lang="en-US" sz="3200" dirty="0"/>
              <a:t> </a:t>
            </a:r>
            <a:r>
              <a:rPr lang="en-US" sz="3200" dirty="0" err="1"/>
              <a:t>Máquina</a:t>
            </a:r>
            <a:r>
              <a:rPr lang="en-US" sz="3200" dirty="0"/>
              <a:t> </a:t>
            </a:r>
            <a:r>
              <a:rPr lang="en-US" sz="3200" dirty="0" err="1"/>
              <a:t>Estendida</a:t>
            </a:r>
            <a:endParaRPr lang="en-US" sz="32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645" y="1066981"/>
            <a:ext cx="10972800" cy="1281899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operacionais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fazem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com que o hardware,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interfaces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difíceis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torne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acessível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meio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abstrações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fáceis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e simples.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603875" y="5534025"/>
            <a:ext cx="1676400" cy="381000"/>
            <a:chOff x="0" y="0"/>
            <a:chExt cx="1056" cy="240"/>
          </a:xfrm>
        </p:grpSpPr>
        <p:sp>
          <p:nvSpPr>
            <p:cNvPr id="28696" name="Rectangle 8"/>
            <p:cNvSpPr>
              <a:spLocks/>
            </p:cNvSpPr>
            <p:nvPr/>
          </p:nvSpPr>
          <p:spPr bwMode="auto">
            <a:xfrm>
              <a:off x="0" y="0"/>
              <a:ext cx="1056" cy="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8697" name="Rectangle 9"/>
            <p:cNvSpPr>
              <a:spLocks/>
            </p:cNvSpPr>
            <p:nvPr/>
          </p:nvSpPr>
          <p:spPr bwMode="auto">
            <a:xfrm>
              <a:off x="121" y="42"/>
              <a:ext cx="813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Processador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280275" y="5534025"/>
            <a:ext cx="1676400" cy="381000"/>
            <a:chOff x="0" y="0"/>
            <a:chExt cx="1056" cy="240"/>
          </a:xfrm>
        </p:grpSpPr>
        <p:sp>
          <p:nvSpPr>
            <p:cNvPr id="28694" name="Rectangle 11"/>
            <p:cNvSpPr>
              <a:spLocks/>
            </p:cNvSpPr>
            <p:nvPr/>
          </p:nvSpPr>
          <p:spPr bwMode="auto">
            <a:xfrm>
              <a:off x="0" y="0"/>
              <a:ext cx="1056" cy="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8695" name="Rectangle 12"/>
            <p:cNvSpPr>
              <a:spLocks/>
            </p:cNvSpPr>
            <p:nvPr/>
          </p:nvSpPr>
          <p:spPr bwMode="auto">
            <a:xfrm>
              <a:off x="250" y="42"/>
              <a:ext cx="554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Memória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8956675" y="5534025"/>
            <a:ext cx="1676400" cy="381000"/>
            <a:chOff x="0" y="0"/>
            <a:chExt cx="1056" cy="240"/>
          </a:xfrm>
        </p:grpSpPr>
        <p:sp>
          <p:nvSpPr>
            <p:cNvPr id="28692" name="Rectangle 14"/>
            <p:cNvSpPr>
              <a:spLocks/>
            </p:cNvSpPr>
            <p:nvPr/>
          </p:nvSpPr>
          <p:spPr bwMode="auto">
            <a:xfrm>
              <a:off x="0" y="0"/>
              <a:ext cx="1056" cy="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28693" name="Rectangle 15"/>
            <p:cNvSpPr>
              <a:spLocks/>
            </p:cNvSpPr>
            <p:nvPr/>
          </p:nvSpPr>
          <p:spPr bwMode="auto">
            <a:xfrm>
              <a:off x="36" y="42"/>
              <a:ext cx="983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Dispositivos E/S</a:t>
              </a:r>
            </a:p>
          </p:txBody>
        </p:sp>
      </p:grpSp>
      <p:sp>
        <p:nvSpPr>
          <p:cNvPr id="6160" name="Freeform 16"/>
          <p:cNvSpPr>
            <a:spLocks/>
          </p:cNvSpPr>
          <p:nvPr/>
        </p:nvSpPr>
        <p:spPr bwMode="auto">
          <a:xfrm rot="-5400000">
            <a:off x="8004175" y="1625600"/>
            <a:ext cx="228600" cy="5029200"/>
          </a:xfrm>
          <a:custGeom>
            <a:avLst/>
            <a:gdLst>
              <a:gd name="T0" fmla="*/ 0 w 21600"/>
              <a:gd name="T1" fmla="*/ 0 h 21600"/>
              <a:gd name="T2" fmla="*/ 114300 w 21600"/>
              <a:gd name="T3" fmla="*/ 419100 h 21600"/>
              <a:gd name="T4" fmla="*/ 114300 w 21600"/>
              <a:gd name="T5" fmla="*/ 2095500 h 21600"/>
              <a:gd name="T6" fmla="*/ 228600 w 21600"/>
              <a:gd name="T7" fmla="*/ 2514600 h 21600"/>
              <a:gd name="T8" fmla="*/ 114300 w 21600"/>
              <a:gd name="T9" fmla="*/ 2933700 h 21600"/>
              <a:gd name="T10" fmla="*/ 114300 w 21600"/>
              <a:gd name="T11" fmla="*/ 4610100 h 21600"/>
              <a:gd name="T12" fmla="*/ 0 w 21600"/>
              <a:gd name="T13" fmla="*/ 502920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61" name="Rectangle 17"/>
          <p:cNvSpPr>
            <a:spLocks/>
          </p:cNvSpPr>
          <p:nvPr/>
        </p:nvSpPr>
        <p:spPr bwMode="auto">
          <a:xfrm>
            <a:off x="7816963" y="3674676"/>
            <a:ext cx="115865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Processos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6162" name="Freeform 18"/>
          <p:cNvSpPr>
            <a:spLocks/>
          </p:cNvSpPr>
          <p:nvPr/>
        </p:nvSpPr>
        <p:spPr bwMode="auto">
          <a:xfrm rot="5400000" flipH="1">
            <a:off x="9680575" y="4505325"/>
            <a:ext cx="228600" cy="1676400"/>
          </a:xfrm>
          <a:custGeom>
            <a:avLst/>
            <a:gdLst>
              <a:gd name="T0" fmla="*/ 0 w 21600"/>
              <a:gd name="T1" fmla="*/ 0 h 21600"/>
              <a:gd name="T2" fmla="*/ 114300 w 21600"/>
              <a:gd name="T3" fmla="*/ 139700 h 21600"/>
              <a:gd name="T4" fmla="*/ 114300 w 21600"/>
              <a:gd name="T5" fmla="*/ 698500 h 21600"/>
              <a:gd name="T6" fmla="*/ 228600 w 21600"/>
              <a:gd name="T7" fmla="*/ 838200 h 21600"/>
              <a:gd name="T8" fmla="*/ 114300 w 21600"/>
              <a:gd name="T9" fmla="*/ 977900 h 21600"/>
              <a:gd name="T10" fmla="*/ 114300 w 21600"/>
              <a:gd name="T11" fmla="*/ 1536700 h 21600"/>
              <a:gd name="T12" fmla="*/ 0 w 21600"/>
              <a:gd name="T13" fmla="*/ 167640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63" name="Rectangle 19"/>
          <p:cNvSpPr>
            <a:spLocks/>
          </p:cNvSpPr>
          <p:nvPr/>
        </p:nvSpPr>
        <p:spPr bwMode="auto">
          <a:xfrm>
            <a:off x="9358501" y="4922451"/>
            <a:ext cx="97911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Arquivos</a:t>
            </a:r>
          </a:p>
        </p:txBody>
      </p:sp>
      <p:sp>
        <p:nvSpPr>
          <p:cNvPr id="6164" name="Freeform 20"/>
          <p:cNvSpPr>
            <a:spLocks/>
          </p:cNvSpPr>
          <p:nvPr/>
        </p:nvSpPr>
        <p:spPr bwMode="auto">
          <a:xfrm rot="-5400000">
            <a:off x="8804275" y="3095625"/>
            <a:ext cx="304800" cy="3352800"/>
          </a:xfrm>
          <a:custGeom>
            <a:avLst/>
            <a:gdLst>
              <a:gd name="T0" fmla="*/ 0 w 21600"/>
              <a:gd name="T1" fmla="*/ 0 h 21600"/>
              <a:gd name="T2" fmla="*/ 152400 w 21600"/>
              <a:gd name="T3" fmla="*/ 279400 h 21600"/>
              <a:gd name="T4" fmla="*/ 152400 w 21600"/>
              <a:gd name="T5" fmla="*/ 1397000 h 21600"/>
              <a:gd name="T6" fmla="*/ 304800 w 21600"/>
              <a:gd name="T7" fmla="*/ 1676400 h 21600"/>
              <a:gd name="T8" fmla="*/ 152400 w 21600"/>
              <a:gd name="T9" fmla="*/ 1955800 h 21600"/>
              <a:gd name="T10" fmla="*/ 152400 w 21600"/>
              <a:gd name="T11" fmla="*/ 3073400 h 21600"/>
              <a:gd name="T12" fmla="*/ 0 w 21600"/>
              <a:gd name="T13" fmla="*/ 335280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65" name="Rectangle 21"/>
          <p:cNvSpPr>
            <a:spLocks/>
          </p:cNvSpPr>
          <p:nvPr/>
        </p:nvSpPr>
        <p:spPr bwMode="auto">
          <a:xfrm>
            <a:off x="8339524" y="4344601"/>
            <a:ext cx="169309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Memória Virtual</a:t>
            </a: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 rot="10800000" flipH="1">
            <a:off x="1831245" y="4238625"/>
            <a:ext cx="1588" cy="1295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 rot="10800000" flipH="1">
            <a:off x="10633075" y="4238625"/>
            <a:ext cx="1588" cy="1295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rot="10800000" flipH="1">
            <a:off x="7280275" y="4924425"/>
            <a:ext cx="1588" cy="609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69" name="AutoShape 25"/>
          <p:cNvSpPr>
            <a:spLocks/>
          </p:cNvSpPr>
          <p:nvPr/>
        </p:nvSpPr>
        <p:spPr bwMode="auto">
          <a:xfrm flipH="1">
            <a:off x="7608889" y="3573463"/>
            <a:ext cx="2879725" cy="1655762"/>
          </a:xfrm>
          <a:custGeom>
            <a:avLst/>
            <a:gdLst>
              <a:gd name="T0" fmla="*/ 191963402 w 21600"/>
              <a:gd name="T1" fmla="*/ 63461755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4321" y="0"/>
                </a:moveTo>
                <a:lnTo>
                  <a:pt x="21600" y="0"/>
                </a:lnTo>
                <a:lnTo>
                  <a:pt x="17204" y="21600"/>
                </a:lnTo>
                <a:lnTo>
                  <a:pt x="0" y="21600"/>
                </a:lnTo>
                <a:close/>
                <a:moveTo>
                  <a:pt x="4321" y="0"/>
                </a:moveTo>
              </a:path>
            </a:pathLst>
          </a:cu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6170" name="Rectangle 26"/>
          <p:cNvSpPr>
            <a:spLocks/>
          </p:cNvSpPr>
          <p:nvPr/>
        </p:nvSpPr>
        <p:spPr bwMode="auto">
          <a:xfrm>
            <a:off x="7802563" y="3043238"/>
            <a:ext cx="1724510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Abstrações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 charset="0"/>
              <a:ea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EA94FF46-87DB-452C-ADE0-7F5719F1881F}"/>
              </a:ext>
            </a:extLst>
          </p:cNvPr>
          <p:cNvSpPr>
            <a:spLocks/>
          </p:cNvSpPr>
          <p:nvPr/>
        </p:nvSpPr>
        <p:spPr bwMode="auto">
          <a:xfrm>
            <a:off x="1831244" y="3626428"/>
            <a:ext cx="3416673" cy="32524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Interface Simples</a:t>
            </a: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E3775828-5F78-4C5D-8825-807EA1F538CC}"/>
              </a:ext>
            </a:extLst>
          </p:cNvPr>
          <p:cNvSpPr>
            <a:spLocks/>
          </p:cNvSpPr>
          <p:nvPr/>
        </p:nvSpPr>
        <p:spPr bwMode="auto">
          <a:xfrm>
            <a:off x="1831244" y="4922451"/>
            <a:ext cx="3416673" cy="37875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Interface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Complexa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B12F3E84-D9ED-4284-B2E9-7BFAA3946368}"/>
              </a:ext>
            </a:extLst>
          </p:cNvPr>
          <p:cNvSpPr>
            <a:spLocks/>
          </p:cNvSpPr>
          <p:nvPr/>
        </p:nvSpPr>
        <p:spPr bwMode="auto">
          <a:xfrm>
            <a:off x="1831244" y="2590364"/>
            <a:ext cx="3416673" cy="10360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Programas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Usuário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013B6A60-0A77-40DA-9C16-24FAD69BC20B}"/>
              </a:ext>
            </a:extLst>
          </p:cNvPr>
          <p:cNvSpPr>
            <a:spLocks/>
          </p:cNvSpPr>
          <p:nvPr/>
        </p:nvSpPr>
        <p:spPr bwMode="auto">
          <a:xfrm>
            <a:off x="1831244" y="3914437"/>
            <a:ext cx="3416673" cy="1008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Sistema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Operacional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5" name="Rectangle 17">
            <a:extLst>
              <a:ext uri="{FF2B5EF4-FFF2-40B4-BE49-F238E27FC236}">
                <a16:creationId xmlns:a16="http://schemas.microsoft.com/office/drawing/2014/main" id="{A375D5A2-B1D2-447B-ADDE-E554551DDA4A}"/>
              </a:ext>
            </a:extLst>
          </p:cNvPr>
          <p:cNvSpPr>
            <a:spLocks/>
          </p:cNvSpPr>
          <p:nvPr/>
        </p:nvSpPr>
        <p:spPr bwMode="auto">
          <a:xfrm>
            <a:off x="1831244" y="5301208"/>
            <a:ext cx="3416673" cy="100801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40639" bIns="0" anchor="ctr">
            <a:prstTxWarp prst="textNoShape">
              <a:avLst/>
            </a:prstTxWarp>
            <a:no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Hardware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 advAuto="500"/>
      <p:bldP spid="6160" grpId="0" animBg="1"/>
      <p:bldP spid="6161" grpId="0" autoUpdateAnimBg="0"/>
      <p:bldP spid="6162" grpId="0" animBg="1"/>
      <p:bldP spid="6163" grpId="0" autoUpdateAnimBg="0"/>
      <p:bldP spid="6164" grpId="0" animBg="1"/>
      <p:bldP spid="6165" grpId="0" autoUpdateAnimBg="0"/>
      <p:bldP spid="6166" grpId="0" animBg="1"/>
      <p:bldP spid="6167" grpId="0" animBg="1"/>
      <p:bldP spid="6168" grpId="0" animBg="1"/>
      <p:bldP spid="6169" grpId="0" animBg="1"/>
      <p:bldP spid="6170" grpId="0" autoUpdateAnimBg="0"/>
      <p:bldP spid="30" grpId="0" animBg="1" autoUpdateAnimBg="0"/>
      <p:bldP spid="31" grpId="0" animBg="1" autoUpdateAnimBg="0"/>
      <p:bldP spid="33" grpId="0" animBg="1" autoUpdateAnimBg="0"/>
      <p:bldP spid="34" grpId="0" animBg="1" autoUpdateAnimBg="0"/>
      <p:bldP spid="3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/>
              <a:t>SO: Interface de </a:t>
            </a:r>
            <a:r>
              <a:rPr lang="en-US" dirty="0" err="1"/>
              <a:t>Usuário</a:t>
            </a:r>
            <a:br>
              <a:rPr lang="en-US" dirty="0"/>
            </a:br>
            <a:r>
              <a:rPr lang="en-US" dirty="0"/>
              <a:t>Shell</a:t>
            </a:r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827" y="1619697"/>
            <a:ext cx="7296150" cy="454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/>
          <p:cNvPicPr>
            <a:picLocks noChangeArrowheads="1"/>
          </p:cNvPicPr>
          <p:nvPr/>
        </p:nvPicPr>
        <p:blipFill rotWithShape="1">
          <a:blip r:embed="rId3"/>
          <a:srcRect l="27756" t="4198" r="22244" b="23622"/>
          <a:stretch/>
        </p:blipFill>
        <p:spPr bwMode="auto">
          <a:xfrm>
            <a:off x="8168094" y="2207430"/>
            <a:ext cx="3904570" cy="29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/>
          </p:cNvSpPr>
          <p:nvPr/>
        </p:nvSpPr>
        <p:spPr bwMode="auto">
          <a:xfrm>
            <a:off x="8184134" y="3789040"/>
            <a:ext cx="3744514" cy="648072"/>
          </a:xfrm>
          <a:prstGeom prst="rect">
            <a:avLst/>
          </a:prstGeom>
          <a:solidFill>
            <a:srgbClr val="FF9933">
              <a:alpha val="3960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8198" name="AutoShape 6"/>
          <p:cNvSpPr>
            <a:spLocks/>
          </p:cNvSpPr>
          <p:nvPr/>
        </p:nvSpPr>
        <p:spPr bwMode="auto">
          <a:xfrm rot="-5400000">
            <a:off x="5728297" y="3781476"/>
            <a:ext cx="4464495" cy="303159"/>
          </a:xfrm>
          <a:custGeom>
            <a:avLst/>
            <a:gdLst>
              <a:gd name="T0" fmla="*/ 173387683 w 21600"/>
              <a:gd name="T1" fmla="*/ 10790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0"/>
                </a:moveTo>
                <a:lnTo>
                  <a:pt x="9548" y="21600"/>
                </a:lnTo>
                <a:lnTo>
                  <a:pt x="12052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9933">
              <a:alpha val="3960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-94456"/>
            <a:ext cx="10972800" cy="12192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/>
              <a:t>SO: Interface de </a:t>
            </a:r>
            <a:r>
              <a:rPr lang="en-US" dirty="0" err="1"/>
              <a:t>Usuário</a:t>
            </a:r>
            <a:br>
              <a:rPr lang="en-US" dirty="0"/>
            </a:br>
            <a:r>
              <a:rPr lang="en-US" dirty="0"/>
              <a:t>GUI – </a:t>
            </a:r>
            <a:r>
              <a:rPr lang="en-US" i="1" dirty="0"/>
              <a:t>Graphical User Interface</a:t>
            </a:r>
          </a:p>
        </p:txBody>
      </p:sp>
      <p:pic>
        <p:nvPicPr>
          <p:cNvPr id="7171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808" y="1340768"/>
            <a:ext cx="7576750" cy="482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AutoShape 6"/>
          <p:cNvSpPr>
            <a:spLocks/>
          </p:cNvSpPr>
          <p:nvPr/>
        </p:nvSpPr>
        <p:spPr bwMode="auto">
          <a:xfrm rot="-5400000">
            <a:off x="5698332" y="3750469"/>
            <a:ext cx="4464050" cy="360363"/>
          </a:xfrm>
          <a:custGeom>
            <a:avLst/>
            <a:gdLst>
              <a:gd name="T0" fmla="*/ 461290333 w 21600"/>
              <a:gd name="T1" fmla="*/ 3006061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0"/>
                </a:moveTo>
                <a:lnTo>
                  <a:pt x="10016" y="21600"/>
                </a:lnTo>
                <a:lnTo>
                  <a:pt x="11584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9933">
              <a:alpha val="39607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03582E-DF1C-45D8-8DAC-71F9D8A4A8C3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/>
          <a:srcRect l="27756" t="4198" r="22244" b="23622"/>
          <a:stretch/>
        </p:blipFill>
        <p:spPr bwMode="auto">
          <a:xfrm>
            <a:off x="8168094" y="1988840"/>
            <a:ext cx="3904570" cy="29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7323DED-D03A-4E24-93A5-89D9A2647CFD}"/>
              </a:ext>
            </a:extLst>
          </p:cNvPr>
          <p:cNvSpPr>
            <a:spLocks/>
          </p:cNvSpPr>
          <p:nvPr/>
        </p:nvSpPr>
        <p:spPr bwMode="auto">
          <a:xfrm>
            <a:off x="8184134" y="3570450"/>
            <a:ext cx="3744514" cy="648072"/>
          </a:xfrm>
          <a:prstGeom prst="rect">
            <a:avLst/>
          </a:prstGeom>
          <a:solidFill>
            <a:srgbClr val="FF9933">
              <a:alpha val="3960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FAC2C821-2E5E-4E5B-8A4C-A7D347B58393}"/>
              </a:ext>
            </a:extLst>
          </p:cNvPr>
          <p:cNvSpPr>
            <a:spLocks/>
          </p:cNvSpPr>
          <p:nvPr/>
        </p:nvSpPr>
        <p:spPr bwMode="auto">
          <a:xfrm rot="-5400000">
            <a:off x="5546866" y="3600044"/>
            <a:ext cx="4824535" cy="305981"/>
          </a:xfrm>
          <a:custGeom>
            <a:avLst/>
            <a:gdLst>
              <a:gd name="T0" fmla="*/ 173387683 w 21600"/>
              <a:gd name="T1" fmla="*/ 10790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0"/>
                </a:moveTo>
                <a:lnTo>
                  <a:pt x="9548" y="21600"/>
                </a:lnTo>
                <a:lnTo>
                  <a:pt x="12052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9933">
              <a:alpha val="3960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 dirty="0"/>
              <a:t>O S.O.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Gerenciador</a:t>
            </a:r>
            <a:r>
              <a:rPr lang="en-US" sz="3200" dirty="0"/>
              <a:t> de </a:t>
            </a:r>
            <a:r>
              <a:rPr lang="en-US" sz="3200" dirty="0" err="1"/>
              <a:t>Recursos</a:t>
            </a:r>
            <a:endParaRPr lang="en-US" sz="32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chemeClr val="tx1"/>
              </a:buClr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memória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dispositivos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E/S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(hardware)</a:t>
            </a:r>
          </a:p>
          <a:p>
            <a:pPr eaLnBrk="1" hangingPunct="1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compartilhamento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2638"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tempo (time-sharing)</a:t>
            </a:r>
          </a:p>
          <a:p>
            <a:pPr marL="1182688" lvl="2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Ex.: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múltiplos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compartilham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processador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executam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mesmo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tempo”</a:t>
            </a:r>
          </a:p>
          <a:p>
            <a:pPr marL="782638" lvl="1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espaço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2688" lvl="2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Ex.: dados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usuários/arquivos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compartilhem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espaço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disco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769269"/>
            <a:ext cx="8229600" cy="4525963"/>
          </a:xfrm>
        </p:spPr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] </a:t>
            </a:r>
            <a:r>
              <a:rPr lang="en-US" b="1" dirty="0" err="1"/>
              <a:t>gerencia</a:t>
            </a:r>
            <a:r>
              <a:rPr lang="en-US" b="1" dirty="0"/>
              <a:t>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recursos</a:t>
            </a:r>
            <a:r>
              <a:rPr lang="en-US" b="1" dirty="0"/>
              <a:t> </a:t>
            </a:r>
            <a:r>
              <a:rPr lang="en-US" b="1" dirty="0" err="1"/>
              <a:t>disponíveis</a:t>
            </a:r>
            <a:endParaRPr lang="en-US" b="1" dirty="0"/>
          </a:p>
          <a:p>
            <a:pPr lvl="1"/>
            <a:r>
              <a:rPr lang="en-US" dirty="0" err="1"/>
              <a:t>processo/processador</a:t>
            </a:r>
            <a:endParaRPr lang="en-US" dirty="0"/>
          </a:p>
          <a:p>
            <a:pPr lvl="1"/>
            <a:r>
              <a:rPr lang="en-US" dirty="0" err="1"/>
              <a:t>memória</a:t>
            </a:r>
            <a:endParaRPr lang="pt-BR" dirty="0"/>
          </a:p>
          <a:p>
            <a:pPr lvl="1"/>
            <a:r>
              <a:rPr lang="en-US" dirty="0" err="1"/>
              <a:t>arquivos</a:t>
            </a:r>
            <a:r>
              <a:rPr lang="en-US" dirty="0"/>
              <a:t>/disco</a:t>
            </a:r>
          </a:p>
          <a:p>
            <a:pPr lvl="1"/>
            <a:r>
              <a:rPr lang="en-US" dirty="0" err="1"/>
              <a:t>dispositivos</a:t>
            </a:r>
            <a:r>
              <a:rPr lang="en-US" dirty="0"/>
              <a:t> de </a:t>
            </a:r>
            <a:r>
              <a:rPr lang="en-US" dirty="0" err="1"/>
              <a:t>entrada/saída</a:t>
            </a:r>
            <a:r>
              <a:rPr lang="en-US" dirty="0"/>
              <a:t> – </a:t>
            </a:r>
            <a:r>
              <a:rPr lang="en-US" dirty="0" err="1"/>
              <a:t>teclado</a:t>
            </a:r>
            <a:r>
              <a:rPr lang="en-US" dirty="0"/>
              <a:t>, </a:t>
            </a:r>
            <a:r>
              <a:rPr lang="en-US" dirty="0" err="1"/>
              <a:t>tela</a:t>
            </a:r>
            <a:r>
              <a:rPr lang="en-US" dirty="0"/>
              <a:t>, mouse etc.</a:t>
            </a:r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6265381" y="3938391"/>
            <a:ext cx="4308724" cy="2754829"/>
          </a:xfrm>
          <a:prstGeom prst="rect">
            <a:avLst/>
          </a:prstGeom>
          <a:solidFill>
            <a:srgbClr val="FF0000"/>
          </a:solidFill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Gerência</a:t>
            </a:r>
            <a:r>
              <a:rPr lang="en-US" sz="2400" dirty="0">
                <a:solidFill>
                  <a:schemeClr val="bg1"/>
                </a:solidFill>
                <a:latin typeface="Lucida Sans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processo</a:t>
            </a:r>
            <a:endParaRPr lang="en-US" sz="2400" dirty="0">
              <a:solidFill>
                <a:schemeClr val="bg1"/>
              </a:solidFill>
              <a:latin typeface="Lucida San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Gerência</a:t>
            </a:r>
            <a:r>
              <a:rPr lang="en-US" sz="2400" dirty="0">
                <a:solidFill>
                  <a:schemeClr val="bg1"/>
                </a:solidFill>
                <a:latin typeface="Lucida Sans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memória</a:t>
            </a:r>
            <a:endParaRPr lang="pt-BR" sz="2400" dirty="0">
              <a:solidFill>
                <a:schemeClr val="bg1"/>
              </a:solidFill>
              <a:latin typeface="Lucida San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Gerência</a:t>
            </a:r>
            <a:r>
              <a:rPr lang="en-US" sz="2400" dirty="0">
                <a:solidFill>
                  <a:schemeClr val="bg1"/>
                </a:solidFill>
                <a:latin typeface="Lucida Sans" charset="0"/>
              </a:rPr>
              <a:t> de disco/ </a:t>
            </a: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armazenamento</a:t>
            </a:r>
            <a:r>
              <a:rPr lang="en-US" sz="2400" dirty="0">
                <a:solidFill>
                  <a:schemeClr val="bg1"/>
                </a:solidFill>
                <a:latin typeface="Lucida Sans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Sistema</a:t>
            </a:r>
            <a:r>
              <a:rPr lang="en-US" sz="2400" dirty="0">
                <a:solidFill>
                  <a:schemeClr val="bg1"/>
                </a:solidFill>
                <a:latin typeface="Lucida Sans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Arquivos</a:t>
            </a:r>
            <a:endParaRPr lang="en-US" sz="2400" dirty="0">
              <a:solidFill>
                <a:schemeClr val="bg1"/>
              </a:solidFill>
              <a:latin typeface="Lucida Sans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Gerência</a:t>
            </a:r>
            <a:r>
              <a:rPr lang="en-US" sz="2400" dirty="0">
                <a:solidFill>
                  <a:schemeClr val="bg1"/>
                </a:solidFill>
                <a:latin typeface="Lucida Sans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Lucida Sans" charset="0"/>
              </a:rPr>
              <a:t>entrada/saída</a:t>
            </a:r>
            <a:endParaRPr lang="en-US" sz="2400" dirty="0">
              <a:solidFill>
                <a:schemeClr val="bg1"/>
              </a:solidFill>
              <a:latin typeface="Lucida Sans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6165" y="4597337"/>
            <a:ext cx="3704014" cy="22002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Eficiência</a:t>
            </a:r>
            <a:r>
              <a:rPr lang="en-US" sz="3200" dirty="0"/>
              <a:t>, </a:t>
            </a:r>
            <a:r>
              <a:rPr lang="en-US" sz="3200" dirty="0" err="1"/>
              <a:t>compartilhamento</a:t>
            </a:r>
            <a:r>
              <a:rPr lang="en-US" sz="3200" dirty="0"/>
              <a:t> </a:t>
            </a:r>
            <a:r>
              <a:rPr lang="en-US" sz="3200" dirty="0" err="1"/>
              <a:t>e</a:t>
            </a:r>
            <a:r>
              <a:rPr lang="en-US" sz="3200" dirty="0"/>
              <a:t> </a:t>
            </a:r>
            <a:r>
              <a:rPr lang="en-US" sz="3200" dirty="0" err="1"/>
              <a:t>resolução</a:t>
            </a:r>
            <a:r>
              <a:rPr lang="en-US" sz="3200" dirty="0"/>
              <a:t> de </a:t>
            </a:r>
            <a:r>
              <a:rPr lang="en-US" sz="3200" dirty="0" err="1"/>
              <a:t>possíveis</a:t>
            </a:r>
            <a:r>
              <a:rPr lang="en-US" sz="3200" dirty="0"/>
              <a:t> </a:t>
            </a:r>
            <a:r>
              <a:rPr lang="en-US" sz="3200" dirty="0" err="1"/>
              <a:t>conflitos</a:t>
            </a:r>
            <a:endParaRPr lang="en-US" sz="3200" dirty="0"/>
          </a:p>
        </p:txBody>
      </p:sp>
      <p:sp>
        <p:nvSpPr>
          <p:cNvPr id="9" name="Down Arrow 8"/>
          <p:cNvSpPr/>
          <p:nvPr/>
        </p:nvSpPr>
        <p:spPr>
          <a:xfrm>
            <a:off x="4313612" y="4192920"/>
            <a:ext cx="554453" cy="44720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-216690"/>
            <a:ext cx="8229600" cy="1143000"/>
          </a:xfrm>
        </p:spPr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Operacional</a:t>
            </a:r>
            <a:r>
              <a:rPr lang="en-US" dirty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/>
      <p:bldP spid="13619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Operacional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] </a:t>
            </a:r>
            <a:r>
              <a:rPr lang="en-US" b="1" dirty="0"/>
              <a:t>visa </a:t>
            </a:r>
            <a:r>
              <a:rPr lang="en-US" b="1" dirty="0" err="1"/>
              <a:t>esconder</a:t>
            </a:r>
            <a:r>
              <a:rPr lang="en-US" b="1" dirty="0"/>
              <a:t> as </a:t>
            </a:r>
            <a:r>
              <a:rPr lang="en-US" b="1" dirty="0" err="1"/>
              <a:t>peculiaridades</a:t>
            </a:r>
            <a:r>
              <a:rPr lang="en-US" b="1" dirty="0"/>
              <a:t> do hardware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436165" y="4418457"/>
            <a:ext cx="7297315" cy="14847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Máquina</a:t>
            </a:r>
            <a:r>
              <a:rPr lang="en-US" sz="3200" dirty="0"/>
              <a:t>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fácil</a:t>
            </a:r>
            <a:r>
              <a:rPr lang="en-US" sz="3200" dirty="0"/>
              <a:t> de ser </a:t>
            </a:r>
            <a:r>
              <a:rPr lang="en-US" sz="3200" dirty="0" err="1"/>
              <a:t>utilizada</a:t>
            </a:r>
            <a:r>
              <a:rPr lang="en-US" sz="3200" dirty="0"/>
              <a:t>,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amigável</a:t>
            </a:r>
            <a:r>
              <a:rPr lang="en-US" sz="3200" dirty="0"/>
              <a:t> </a:t>
            </a:r>
            <a:r>
              <a:rPr lang="en-US" sz="3200" dirty="0" err="1"/>
              <a:t>e</a:t>
            </a:r>
            <a:r>
              <a:rPr lang="en-US" sz="3200" dirty="0"/>
              <a:t>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segura</a:t>
            </a:r>
            <a:endParaRPr lang="en-US" sz="3200" dirty="0"/>
          </a:p>
        </p:txBody>
      </p:sp>
      <p:sp>
        <p:nvSpPr>
          <p:cNvPr id="5" name="Down Arrow 4"/>
          <p:cNvSpPr/>
          <p:nvPr/>
        </p:nvSpPr>
        <p:spPr>
          <a:xfrm>
            <a:off x="5834424" y="3112598"/>
            <a:ext cx="554453" cy="894425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95C77-B3E3-974D-9E9B-3A9F8C2647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2514600"/>
            <a:ext cx="5774466" cy="89255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aggadocio"/>
                <a:ea typeface="ヒラギノ角ゴ ProN W3" charset="-128"/>
                <a:cs typeface="Braggadocio"/>
                <a:sym typeface="Arial" charset="0"/>
              </a:rPr>
              <a:t>Software </a:t>
            </a: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aggadocio"/>
                <a:ea typeface="ヒラギノ角ゴ ProN W3" charset="-128"/>
                <a:cs typeface="Braggadocio"/>
                <a:sym typeface="Arial" charset="0"/>
              </a:rPr>
              <a:t>Executável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aggadocio"/>
              <a:ea typeface="ヒラギノ角ゴ ProN W3" charset="-128"/>
              <a:cs typeface="Braggadocio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81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624"/>
            <a:ext cx="10972800" cy="12192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/>
              <a:t>Software </a:t>
            </a:r>
            <a:r>
              <a:rPr lang="en-US" dirty="0" err="1"/>
              <a:t>Executável</a:t>
            </a:r>
            <a:br>
              <a:rPr lang="en-US" dirty="0"/>
            </a:br>
            <a:r>
              <a:rPr lang="en-US" sz="1000" dirty="0"/>
              <a:t>[A. </a:t>
            </a:r>
            <a:r>
              <a:rPr lang="en-US" sz="1000" dirty="0" err="1"/>
              <a:t>Raposo</a:t>
            </a:r>
            <a:r>
              <a:rPr lang="en-US" sz="1000" dirty="0"/>
              <a:t> e M. </a:t>
            </a:r>
            <a:r>
              <a:rPr lang="en-US" sz="1000" dirty="0" err="1"/>
              <a:t>Endler</a:t>
            </a:r>
            <a:r>
              <a:rPr lang="en-US" sz="1000" dirty="0"/>
              <a:t>, PUC-Rio, 2008]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7408" y="1196753"/>
            <a:ext cx="10972800" cy="3010124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Font typeface="Helvetica" charset="0"/>
              <a:buChar char="•"/>
            </a:pP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Conhecendo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2400" u="sng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4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baixo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do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escrever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eficientes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confiáveis</a:t>
            </a:r>
            <a:r>
              <a:rPr 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Abstrações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computação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03512" y="2420938"/>
            <a:ext cx="1371600" cy="647700"/>
            <a:chOff x="0" y="0"/>
            <a:chExt cx="864" cy="408"/>
          </a:xfrm>
        </p:grpSpPr>
        <p:sp>
          <p:nvSpPr>
            <p:cNvPr id="38942" name="Rectangle 5"/>
            <p:cNvSpPr>
              <a:spLocks/>
            </p:cNvSpPr>
            <p:nvPr/>
          </p:nvSpPr>
          <p:spPr bwMode="auto">
            <a:xfrm>
              <a:off x="1" y="0"/>
              <a:ext cx="862" cy="4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43" name="Rectangle 6"/>
            <p:cNvSpPr>
              <a:spLocks/>
            </p:cNvSpPr>
            <p:nvPr/>
          </p:nvSpPr>
          <p:spPr bwMode="auto">
            <a:xfrm>
              <a:off x="0" y="32"/>
              <a:ext cx="864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Programa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de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usuário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542338" y="2420938"/>
            <a:ext cx="1371600" cy="647700"/>
            <a:chOff x="0" y="0"/>
            <a:chExt cx="864" cy="408"/>
          </a:xfrm>
        </p:grpSpPr>
        <p:sp>
          <p:nvSpPr>
            <p:cNvPr id="38940" name="Rectangle 8"/>
            <p:cNvSpPr>
              <a:spLocks/>
            </p:cNvSpPr>
            <p:nvPr/>
          </p:nvSpPr>
          <p:spPr bwMode="auto">
            <a:xfrm>
              <a:off x="1" y="0"/>
              <a:ext cx="862" cy="4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41" name="Rectangle 9"/>
            <p:cNvSpPr>
              <a:spLocks/>
            </p:cNvSpPr>
            <p:nvPr/>
          </p:nvSpPr>
          <p:spPr bwMode="auto">
            <a:xfrm>
              <a:off x="0" y="104"/>
              <a:ext cx="864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Hardware</a:t>
              </a:r>
            </a:p>
          </p:txBody>
        </p:sp>
      </p:grpSp>
      <p:cxnSp>
        <p:nvCxnSpPr>
          <p:cNvPr id="16394" name="AutoShape 10"/>
          <p:cNvCxnSpPr>
            <a:cxnSpLocks noChangeShapeType="1"/>
            <a:stCxn id="38942" idx="3"/>
            <a:endCxn id="38941" idx="1"/>
          </p:cNvCxnSpPr>
          <p:nvPr/>
        </p:nvCxnSpPr>
        <p:spPr bwMode="auto">
          <a:xfrm>
            <a:off x="3073525" y="2744788"/>
            <a:ext cx="5468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395" name="Rectangle 11"/>
          <p:cNvSpPr>
            <a:spLocks/>
          </p:cNvSpPr>
          <p:nvPr/>
        </p:nvSpPr>
        <p:spPr bwMode="auto">
          <a:xfrm>
            <a:off x="5349171" y="2420938"/>
            <a:ext cx="1492075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Ctr="1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  <a:sym typeface="Arial Black" charset="0"/>
              </a:rPr>
              <a:t>?????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716462" y="2420938"/>
            <a:ext cx="1447800" cy="647700"/>
            <a:chOff x="0" y="0"/>
            <a:chExt cx="912" cy="408"/>
          </a:xfrm>
        </p:grpSpPr>
        <p:sp>
          <p:nvSpPr>
            <p:cNvPr id="38938" name="Rectangle 13"/>
            <p:cNvSpPr>
              <a:spLocks/>
            </p:cNvSpPr>
            <p:nvPr/>
          </p:nvSpPr>
          <p:spPr bwMode="auto">
            <a:xfrm>
              <a:off x="2" y="0"/>
              <a:ext cx="908" cy="4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39" name="Rectangle 14"/>
            <p:cNvSpPr>
              <a:spLocks/>
            </p:cNvSpPr>
            <p:nvPr/>
          </p:nvSpPr>
          <p:spPr bwMode="auto">
            <a:xfrm>
              <a:off x="0" y="32"/>
              <a:ext cx="912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Programa em Assembly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526213" y="2420938"/>
            <a:ext cx="1371600" cy="647700"/>
            <a:chOff x="0" y="0"/>
            <a:chExt cx="864" cy="408"/>
          </a:xfrm>
        </p:grpSpPr>
        <p:sp>
          <p:nvSpPr>
            <p:cNvPr id="38936" name="Rectangle 16"/>
            <p:cNvSpPr>
              <a:spLocks/>
            </p:cNvSpPr>
            <p:nvPr/>
          </p:nvSpPr>
          <p:spPr bwMode="auto">
            <a:xfrm>
              <a:off x="1" y="0"/>
              <a:ext cx="862" cy="4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37" name="Rectangle 17"/>
            <p:cNvSpPr>
              <a:spLocks/>
            </p:cNvSpPr>
            <p:nvPr/>
          </p:nvSpPr>
          <p:spPr bwMode="auto">
            <a:xfrm>
              <a:off x="0" y="32"/>
              <a:ext cx="864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Sistema Operacional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422525" y="3070226"/>
            <a:ext cx="2451100" cy="1438275"/>
            <a:chOff x="0" y="0"/>
            <a:chExt cx="1544" cy="905"/>
          </a:xfrm>
        </p:grpSpPr>
        <p:sp>
          <p:nvSpPr>
            <p:cNvPr id="38934" name="AutoShape 19"/>
            <p:cNvSpPr>
              <a:spLocks/>
            </p:cNvSpPr>
            <p:nvPr/>
          </p:nvSpPr>
          <p:spPr bwMode="auto">
            <a:xfrm>
              <a:off x="1" y="0"/>
              <a:ext cx="1541" cy="905"/>
            </a:xfrm>
            <a:custGeom>
              <a:avLst/>
              <a:gdLst>
                <a:gd name="T0" fmla="*/ 55 w 21600"/>
                <a:gd name="T1" fmla="*/ 19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4273"/>
                  </a:moveTo>
                  <a:lnTo>
                    <a:pt x="0" y="7160"/>
                  </a:lnTo>
                  <a:lnTo>
                    <a:pt x="0" y="11492"/>
                  </a:lnTo>
                  <a:lnTo>
                    <a:pt x="0" y="21600"/>
                  </a:lnTo>
                  <a:lnTo>
                    <a:pt x="3600" y="21600"/>
                  </a:lnTo>
                  <a:lnTo>
                    <a:pt x="9000" y="21600"/>
                  </a:lnTo>
                  <a:lnTo>
                    <a:pt x="21600" y="21600"/>
                  </a:lnTo>
                  <a:lnTo>
                    <a:pt x="21600" y="11492"/>
                  </a:lnTo>
                  <a:lnTo>
                    <a:pt x="21600" y="7160"/>
                  </a:lnTo>
                  <a:lnTo>
                    <a:pt x="21600" y="4273"/>
                  </a:lnTo>
                  <a:lnTo>
                    <a:pt x="9000" y="4273"/>
                  </a:lnTo>
                  <a:lnTo>
                    <a:pt x="5729" y="0"/>
                  </a:lnTo>
                  <a:lnTo>
                    <a:pt x="3600" y="4273"/>
                  </a:lnTo>
                  <a:close/>
                  <a:moveTo>
                    <a:pt x="0" y="4273"/>
                  </a:move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35" name="Rectangle 20"/>
            <p:cNvSpPr>
              <a:spLocks/>
            </p:cNvSpPr>
            <p:nvPr/>
          </p:nvSpPr>
          <p:spPr bwMode="auto">
            <a:xfrm>
              <a:off x="0" y="179"/>
              <a:ext cx="1544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Aplicações: jogos, editores, browsers, media players …</a:t>
              </a:r>
            </a:p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Escritos geralmente em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linguagem de alto nível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(C, C++, C#, Java etc.)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8470900" y="3070226"/>
            <a:ext cx="1657350" cy="1438275"/>
            <a:chOff x="0" y="0"/>
            <a:chExt cx="1044" cy="905"/>
          </a:xfrm>
        </p:grpSpPr>
        <p:sp>
          <p:nvSpPr>
            <p:cNvPr id="38932" name="AutoShape 22"/>
            <p:cNvSpPr>
              <a:spLocks/>
            </p:cNvSpPr>
            <p:nvPr/>
          </p:nvSpPr>
          <p:spPr bwMode="auto">
            <a:xfrm>
              <a:off x="0" y="0"/>
              <a:ext cx="1044" cy="905"/>
            </a:xfrm>
            <a:custGeom>
              <a:avLst/>
              <a:gdLst>
                <a:gd name="T0" fmla="*/ 25 w 21600"/>
                <a:gd name="T1" fmla="*/ 19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4273"/>
                  </a:moveTo>
                  <a:lnTo>
                    <a:pt x="0" y="7160"/>
                  </a:lnTo>
                  <a:lnTo>
                    <a:pt x="0" y="11492"/>
                  </a:lnTo>
                  <a:lnTo>
                    <a:pt x="0" y="21600"/>
                  </a:lnTo>
                  <a:lnTo>
                    <a:pt x="3600" y="21600"/>
                  </a:lnTo>
                  <a:lnTo>
                    <a:pt x="9000" y="21600"/>
                  </a:lnTo>
                  <a:lnTo>
                    <a:pt x="21600" y="21600"/>
                  </a:lnTo>
                  <a:lnTo>
                    <a:pt x="21600" y="11492"/>
                  </a:lnTo>
                  <a:lnTo>
                    <a:pt x="21600" y="7160"/>
                  </a:lnTo>
                  <a:lnTo>
                    <a:pt x="21600" y="4273"/>
                  </a:lnTo>
                  <a:lnTo>
                    <a:pt x="9000" y="4273"/>
                  </a:lnTo>
                  <a:lnTo>
                    <a:pt x="8193" y="0"/>
                  </a:lnTo>
                  <a:lnTo>
                    <a:pt x="3600" y="4273"/>
                  </a:lnTo>
                  <a:close/>
                  <a:moveTo>
                    <a:pt x="0" y="4273"/>
                  </a:move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33" name="Rectangle 23"/>
            <p:cNvSpPr>
              <a:spLocks/>
            </p:cNvSpPr>
            <p:nvPr/>
          </p:nvSpPr>
          <p:spPr bwMode="auto">
            <a:xfrm>
              <a:off x="2" y="179"/>
              <a:ext cx="1040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Linguagem de máquina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: binária (0,1) – pouco legível por humanos</a:t>
              </a:r>
            </a:p>
          </p:txBody>
        </p:sp>
      </p:grpSp>
      <p:sp>
        <p:nvSpPr>
          <p:cNvPr id="16408" name="Rectangle 24"/>
          <p:cNvSpPr>
            <a:spLocks/>
          </p:cNvSpPr>
          <p:nvPr/>
        </p:nvSpPr>
        <p:spPr bwMode="auto">
          <a:xfrm>
            <a:off x="1970088" y="4724400"/>
            <a:ext cx="82423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4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linguagem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montagem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Assembly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um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mapeamento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direto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linguagem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máquina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que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introduz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várias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facilidades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”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menos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dificuldades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”)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para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programador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839788" marR="0" lvl="1" indent="-34290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usa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"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apelidos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" das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instruções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máquina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mais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fáceis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lembrar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que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seu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valor hexadecimal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exigido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pelo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processador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1296988" marR="0" lvl="2" indent="-342900" algn="l" defTabSz="914400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Ex.: mov AX, DX</a:t>
            </a:r>
          </a:p>
        </p:txBody>
      </p: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3689351" y="6384926"/>
            <a:ext cx="5287963" cy="373063"/>
            <a:chOff x="0" y="0"/>
            <a:chExt cx="3330" cy="234"/>
          </a:xfrm>
        </p:grpSpPr>
        <p:sp>
          <p:nvSpPr>
            <p:cNvPr id="38930" name="Freeform 26"/>
            <p:cNvSpPr>
              <a:spLocks/>
            </p:cNvSpPr>
            <p:nvPr/>
          </p:nvSpPr>
          <p:spPr bwMode="auto">
            <a:xfrm>
              <a:off x="0" y="0"/>
              <a:ext cx="154" cy="114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114 h 21600"/>
                <a:gd name="T4" fmla="*/ 154 w 21600"/>
                <a:gd name="T5" fmla="*/ 11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11002" y="2160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8931" name="Rectangle 27"/>
            <p:cNvSpPr>
              <a:spLocks/>
            </p:cNvSpPr>
            <p:nvPr/>
          </p:nvSpPr>
          <p:spPr bwMode="auto">
            <a:xfrm>
              <a:off x="202" y="42"/>
              <a:ext cx="312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move o que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está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no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registrador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DX para o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registrador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 AX</a:t>
              </a:r>
            </a:p>
          </p:txBody>
        </p:sp>
      </p:grpSp>
      <p:sp>
        <p:nvSpPr>
          <p:cNvPr id="16412" name="AutoShape 28"/>
          <p:cNvSpPr>
            <a:spLocks/>
          </p:cNvSpPr>
          <p:nvPr/>
        </p:nvSpPr>
        <p:spPr bwMode="auto">
          <a:xfrm>
            <a:off x="7377644" y="4745567"/>
            <a:ext cx="2754313" cy="287338"/>
          </a:xfrm>
          <a:custGeom>
            <a:avLst/>
            <a:gdLst>
              <a:gd name="T0" fmla="*/ 175607474 w 21600"/>
              <a:gd name="T1" fmla="*/ 1911183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20217" y="0"/>
                </a:moveTo>
                <a:lnTo>
                  <a:pt x="0" y="0"/>
                </a:lnTo>
                <a:lnTo>
                  <a:pt x="0" y="21600"/>
                </a:lnTo>
                <a:lnTo>
                  <a:pt x="20217" y="21600"/>
                </a:lnTo>
                <a:lnTo>
                  <a:pt x="21600" y="10800"/>
                </a:lnTo>
                <a:close/>
                <a:moveTo>
                  <a:pt x="20217" y="0"/>
                </a:moveTo>
              </a:path>
            </a:pathLst>
          </a:custGeom>
          <a:solidFill>
            <a:srgbClr val="FF0000">
              <a:alpha val="39607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16413" name="Rectangle 29"/>
          <p:cNvSpPr>
            <a:spLocks/>
          </p:cNvSpPr>
          <p:nvPr/>
        </p:nvSpPr>
        <p:spPr bwMode="auto">
          <a:xfrm>
            <a:off x="2298701" y="5024967"/>
            <a:ext cx="2663825" cy="287338"/>
          </a:xfrm>
          <a:prstGeom prst="rect">
            <a:avLst/>
          </a:prstGeom>
          <a:solidFill>
            <a:srgbClr val="FF0000">
              <a:alpha val="39607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cxnSp>
        <p:nvCxnSpPr>
          <p:cNvPr id="16414" name="AutoShape 30"/>
          <p:cNvCxnSpPr>
            <a:cxnSpLocks noChangeShapeType="1"/>
          </p:cNvCxnSpPr>
          <p:nvPr/>
        </p:nvCxnSpPr>
        <p:spPr bwMode="auto">
          <a:xfrm rot="10800000">
            <a:off x="5867400" y="3048000"/>
            <a:ext cx="2590802" cy="533402"/>
          </a:xfrm>
          <a:prstGeom prst="straightConnector1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sm" len="med"/>
          </a:ln>
        </p:spPr>
      </p:cxnSp>
    </p:spTree>
    <p:extLst>
      <p:ext uri="{BB962C8B-B14F-4D97-AF65-F5344CB8AC3E}">
        <p14:creationId xmlns:p14="http://schemas.microsoft.com/office/powerpoint/2010/main" val="591899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1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2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2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2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  <p:bldP spid="16394" grpId="0" animBg="1"/>
      <p:bldP spid="16395" grpId="0" autoUpdateAnimBg="0"/>
      <p:bldP spid="16395" grpId="1" autoUpdateAnimBg="0"/>
      <p:bldP spid="16408" grpId="0" build="p" autoUpdateAnimBg="0"/>
      <p:bldP spid="16412" grpId="0" animBg="1"/>
      <p:bldP spid="16413" grpId="0" animBg="1"/>
      <p:bldP spid="164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Gerando um executável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4762500" cy="2103438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lnSpc>
                <a:spcPct val="8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unix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&gt;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gcc</a:t>
            </a:r>
            <a:r>
              <a:rPr lang="en-US" sz="2000" dirty="0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 –o hello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hello.c</a:t>
            </a:r>
            <a:endParaRPr lang="en-US" sz="2000" dirty="0">
              <a:latin typeface="Courier New Italic" charset="0"/>
              <a:sym typeface="Courier New Italic" charset="0"/>
            </a:endParaRPr>
          </a:p>
        </p:txBody>
      </p:sp>
      <p:sp>
        <p:nvSpPr>
          <p:cNvPr id="39941" name="Rectangle 4"/>
          <p:cNvSpPr>
            <a:spLocks/>
          </p:cNvSpPr>
          <p:nvPr/>
        </p:nvSpPr>
        <p:spPr bwMode="auto">
          <a:xfrm>
            <a:off x="1992313" y="4724400"/>
            <a:ext cx="822960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80000"/>
              </a:lnSpc>
              <a:spcBef>
                <a:spcPts val="4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Modifica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C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acordo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com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diretivas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começadas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com #</a:t>
            </a:r>
          </a:p>
          <a:p>
            <a:pPr marL="839788" marR="0" lvl="1" indent="-342900" algn="l" defTabSz="914400" rtl="0" eaLnBrk="1" fontAlgn="base" latinLnBrk="0" hangingPunct="1">
              <a:lnSpc>
                <a:spcPct val="8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Ex.: #include &lt;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stdio.h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&gt;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diz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pré-processador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arquivo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stdio.h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inseri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-lo no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fonte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80000"/>
              </a:lnSpc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resultado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um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expandido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C,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normalmente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com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extensão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.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Unix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81575" y="1773239"/>
            <a:ext cx="5435600" cy="1150937"/>
            <a:chOff x="0" y="0"/>
            <a:chExt cx="3423" cy="725"/>
          </a:xfrm>
        </p:grpSpPr>
        <p:sp>
          <p:nvSpPr>
            <p:cNvPr id="39953" name="Freeform 6"/>
            <p:cNvSpPr>
              <a:spLocks/>
            </p:cNvSpPr>
            <p:nvPr/>
          </p:nvSpPr>
          <p:spPr bwMode="auto">
            <a:xfrm>
              <a:off x="0" y="69"/>
              <a:ext cx="1062" cy="2"/>
            </a:xfrm>
            <a:custGeom>
              <a:avLst/>
              <a:gdLst>
                <a:gd name="T0" fmla="*/ 0 w 21600"/>
                <a:gd name="T1" fmla="*/ 0 h 21600"/>
                <a:gd name="T2" fmla="*/ 619 w 21600"/>
                <a:gd name="T3" fmla="*/ 2 h 21600"/>
                <a:gd name="T4" fmla="*/ 1062 w 21600"/>
                <a:gd name="T5" fmla="*/ 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12590" y="2160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9954" name="Rectangle 7"/>
            <p:cNvSpPr>
              <a:spLocks/>
            </p:cNvSpPr>
            <p:nvPr/>
          </p:nvSpPr>
          <p:spPr bwMode="auto">
            <a:xfrm>
              <a:off x="1110" y="0"/>
              <a:ext cx="2313" cy="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9955" name="Rectangle 8"/>
            <p:cNvSpPr>
              <a:spLocks/>
            </p:cNvSpPr>
            <p:nvPr/>
          </p:nvSpPr>
          <p:spPr bwMode="auto">
            <a:xfrm>
              <a:off x="1110" y="0"/>
              <a:ext cx="2312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#include &lt;stdio.h&gt;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int main()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{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    printf(“hello, world\n”);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}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62250" y="3284539"/>
            <a:ext cx="1030288" cy="936625"/>
            <a:chOff x="0" y="0"/>
            <a:chExt cx="649" cy="590"/>
          </a:xfrm>
        </p:grpSpPr>
        <p:sp>
          <p:nvSpPr>
            <p:cNvPr id="39951" name="Rectangle 10"/>
            <p:cNvSpPr>
              <a:spLocks/>
            </p:cNvSpPr>
            <p:nvPr/>
          </p:nvSpPr>
          <p:spPr bwMode="auto">
            <a:xfrm>
              <a:off x="0" y="0"/>
              <a:ext cx="649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9952" name="Rectangle 11"/>
            <p:cNvSpPr>
              <a:spLocks/>
            </p:cNvSpPr>
            <p:nvPr/>
          </p:nvSpPr>
          <p:spPr bwMode="auto">
            <a:xfrm>
              <a:off x="0" y="151"/>
              <a:ext cx="64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pré-processador</a:t>
              </a:r>
            </a:p>
          </p:txBody>
        </p:sp>
      </p:grpSp>
      <p:sp>
        <p:nvSpPr>
          <p:cNvPr id="39944" name="Rectangle 12"/>
          <p:cNvSpPr>
            <a:spLocks/>
          </p:cNvSpPr>
          <p:nvPr/>
        </p:nvSpPr>
        <p:spPr bwMode="auto">
          <a:xfrm>
            <a:off x="1855788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hello.c</a:t>
            </a:r>
          </a:p>
        </p:txBody>
      </p:sp>
      <p:sp>
        <p:nvSpPr>
          <p:cNvPr id="39945" name="Rectangle 13"/>
          <p:cNvSpPr>
            <a:spLocks/>
          </p:cNvSpPr>
          <p:nvPr/>
        </p:nvSpPr>
        <p:spPr bwMode="auto">
          <a:xfrm>
            <a:off x="1858963" y="3790951"/>
            <a:ext cx="100965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sp>
        <p:nvSpPr>
          <p:cNvPr id="39946" name="Rectangle 14"/>
          <p:cNvSpPr>
            <a:spLocks/>
          </p:cNvSpPr>
          <p:nvPr/>
        </p:nvSpPr>
        <p:spPr bwMode="auto">
          <a:xfrm>
            <a:off x="3894608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39947" name="Rectangle 15"/>
          <p:cNvSpPr>
            <a:spLocks/>
          </p:cNvSpPr>
          <p:nvPr/>
        </p:nvSpPr>
        <p:spPr bwMode="auto">
          <a:xfrm>
            <a:off x="3903042" y="3790951"/>
            <a:ext cx="1112838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modificado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9948" name="Line 16"/>
          <p:cNvSpPr>
            <a:spLocks noChangeShapeType="1"/>
          </p:cNvSpPr>
          <p:nvPr/>
        </p:nvSpPr>
        <p:spPr bwMode="auto">
          <a:xfrm>
            <a:off x="3792538" y="3752850"/>
            <a:ext cx="863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9949" name="Line 17"/>
          <p:cNvSpPr>
            <a:spLocks noChangeShapeType="1"/>
          </p:cNvSpPr>
          <p:nvPr/>
        </p:nvSpPr>
        <p:spPr bwMode="auto">
          <a:xfrm>
            <a:off x="1905000" y="3762375"/>
            <a:ext cx="8651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9950" name="AutoShape 18"/>
          <p:cNvSpPr>
            <a:spLocks/>
          </p:cNvSpPr>
          <p:nvPr/>
        </p:nvSpPr>
        <p:spPr bwMode="auto">
          <a:xfrm>
            <a:off x="3187700" y="4292601"/>
            <a:ext cx="215900" cy="288925"/>
          </a:xfrm>
          <a:custGeom>
            <a:avLst/>
            <a:gdLst>
              <a:gd name="T0" fmla="*/ 1079000 w 21600"/>
              <a:gd name="T1" fmla="*/ 193236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  <a:moveTo>
                  <a:pt x="0" y="5400"/>
                </a:moveTo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339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855AFA8-24CF-42C8-BC92-156B04B54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/>
              <a:t>Público alvo</a:t>
            </a:r>
          </a:p>
        </p:txBody>
      </p:sp>
      <p:grpSp>
        <p:nvGrpSpPr>
          <p:cNvPr id="8205" name="Group 13">
            <a:extLst>
              <a:ext uri="{FF2B5EF4-FFF2-40B4-BE49-F238E27FC236}">
                <a16:creationId xmlns:a16="http://schemas.microsoft.com/office/drawing/2014/main" id="{6AEB603D-8CF9-4393-973B-8993746CFD4C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1682750"/>
            <a:ext cx="7759700" cy="4559300"/>
            <a:chOff x="580" y="1060"/>
            <a:chExt cx="4888" cy="2872"/>
          </a:xfrm>
        </p:grpSpPr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0A893D55-EBE2-44AD-86AA-46B6C06C5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" y="1060"/>
              <a:ext cx="4888" cy="2872"/>
            </a:xfrm>
            <a:prstGeom prst="rect">
              <a:avLst/>
            </a:prstGeom>
            <a:solidFill>
              <a:srgbClr val="FDA4B5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8196" name="Rectangle 4">
              <a:extLst>
                <a:ext uri="{FF2B5EF4-FFF2-40B4-BE49-F238E27FC236}">
                  <a16:creationId xmlns:a16="http://schemas.microsoft.com/office/drawing/2014/main" id="{4F476E17-DC7C-4DFC-97BE-C4D9A6910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1204"/>
              <a:ext cx="4216" cy="2344"/>
            </a:xfrm>
            <a:prstGeom prst="rect">
              <a:avLst/>
            </a:prstGeom>
            <a:solidFill>
              <a:srgbClr val="FFC5C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8197" name="Rectangle 5">
              <a:extLst>
                <a:ext uri="{FF2B5EF4-FFF2-40B4-BE49-F238E27FC236}">
                  <a16:creationId xmlns:a16="http://schemas.microsoft.com/office/drawing/2014/main" id="{CCE046A1-8284-4FEF-89B5-8D2EDE858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8" y="1252"/>
              <a:ext cx="3400" cy="1816"/>
            </a:xfrm>
            <a:prstGeom prst="rect">
              <a:avLst/>
            </a:prstGeom>
            <a:solidFill>
              <a:srgbClr val="FCD1C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8198" name="Rectangle 6">
              <a:extLst>
                <a:ext uri="{FF2B5EF4-FFF2-40B4-BE49-F238E27FC236}">
                  <a16:creationId xmlns:a16="http://schemas.microsoft.com/office/drawing/2014/main" id="{0C69D17D-0F29-4D1A-BD4A-9D26EB051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1348"/>
              <a:ext cx="2680" cy="1096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8199" name="Rectangle 7">
              <a:extLst>
                <a:ext uri="{FF2B5EF4-FFF2-40B4-BE49-F238E27FC236}">
                  <a16:creationId xmlns:a16="http://schemas.microsoft.com/office/drawing/2014/main" id="{243E48AE-E02F-426C-A271-0E53E0E71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1444"/>
              <a:ext cx="2008" cy="520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8200" name="Rectangle 8">
              <a:extLst>
                <a:ext uri="{FF2B5EF4-FFF2-40B4-BE49-F238E27FC236}">
                  <a16:creationId xmlns:a16="http://schemas.microsoft.com/office/drawing/2014/main" id="{AEDC1C02-8455-47E8-AC03-C4B0AD219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1479"/>
              <a:ext cx="159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Projeto de máquinas</a:t>
              </a:r>
            </a:p>
          </p:txBody>
        </p:sp>
        <p:sp>
          <p:nvSpPr>
            <p:cNvPr id="8201" name="Rectangle 9">
              <a:extLst>
                <a:ext uri="{FF2B5EF4-FFF2-40B4-BE49-F238E27FC236}">
                  <a16:creationId xmlns:a16="http://schemas.microsoft.com/office/drawing/2014/main" id="{71C75D92-D149-4744-8352-E3E81D132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1" y="2054"/>
              <a:ext cx="233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Desenvolvimento de sw básico</a:t>
              </a:r>
            </a:p>
          </p:txBody>
        </p:sp>
        <p:sp>
          <p:nvSpPr>
            <p:cNvPr id="8202" name="Rectangle 10">
              <a:extLst>
                <a:ext uri="{FF2B5EF4-FFF2-40B4-BE49-F238E27FC236}">
                  <a16:creationId xmlns:a16="http://schemas.microsoft.com/office/drawing/2014/main" id="{E74E0A01-8A6B-498F-B52B-C486E1D11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5" y="2582"/>
              <a:ext cx="206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Concepção de sistemas de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computação</a:t>
              </a:r>
            </a:p>
          </p:txBody>
        </p:sp>
        <p:sp>
          <p:nvSpPr>
            <p:cNvPr id="8203" name="Rectangle 11">
              <a:extLst>
                <a:ext uri="{FF2B5EF4-FFF2-40B4-BE49-F238E27FC236}">
                  <a16:creationId xmlns:a16="http://schemas.microsoft.com/office/drawing/2014/main" id="{99F68A1C-9D0F-4BF4-AA92-62D05C07C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" y="3206"/>
              <a:ext cx="389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Desenvolvimento de aplicações de alto desempenho</a:t>
              </a:r>
            </a:p>
          </p:txBody>
        </p:sp>
        <p:sp>
          <p:nvSpPr>
            <p:cNvPr id="8204" name="Rectangle 12">
              <a:extLst>
                <a:ext uri="{FF2B5EF4-FFF2-40B4-BE49-F238E27FC236}">
                  <a16:creationId xmlns:a16="http://schemas.microsoft.com/office/drawing/2014/main" id="{F18FEE16-1A9D-4E45-893A-7D9E23580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" y="3638"/>
              <a:ext cx="215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Aquisição de computadores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Gerando um executável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4762500" cy="2103438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lnSpc>
                <a:spcPct val="8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unix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&gt;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gcc</a:t>
            </a:r>
            <a:r>
              <a:rPr lang="en-US" sz="2000" dirty="0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 –o hello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hello.c</a:t>
            </a:r>
            <a:endParaRPr lang="en-US" sz="2000" dirty="0">
              <a:latin typeface="Courier New Italic" charset="0"/>
              <a:sym typeface="Courier New Italic" charset="0"/>
            </a:endParaRPr>
          </a:p>
        </p:txBody>
      </p:sp>
      <p:sp>
        <p:nvSpPr>
          <p:cNvPr id="40965" name="Rectangle 4"/>
          <p:cNvSpPr>
            <a:spLocks/>
          </p:cNvSpPr>
          <p:nvPr/>
        </p:nvSpPr>
        <p:spPr bwMode="auto">
          <a:xfrm>
            <a:off x="1992313" y="4724400"/>
            <a:ext cx="8229600" cy="116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4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Compilador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traduz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.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um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Assembly</a:t>
            </a:r>
          </a:p>
          <a:p>
            <a:pPr marL="839788" marR="0" lvl="1" indent="-34290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É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formato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saída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comum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compiladores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várias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linguagens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alto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nível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1296988" marR="0" lvl="2" indent="-342900" algn="l" defTabSz="914400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i.e.,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C, Java, Fortran, etc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vão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ser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traduzidos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para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mesma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linguagem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Assembly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81575" y="1773239"/>
            <a:ext cx="5435600" cy="1150937"/>
            <a:chOff x="0" y="0"/>
            <a:chExt cx="3423" cy="725"/>
          </a:xfrm>
        </p:grpSpPr>
        <p:sp>
          <p:nvSpPr>
            <p:cNvPr id="40983" name="Freeform 6"/>
            <p:cNvSpPr>
              <a:spLocks/>
            </p:cNvSpPr>
            <p:nvPr/>
          </p:nvSpPr>
          <p:spPr bwMode="auto">
            <a:xfrm>
              <a:off x="0" y="69"/>
              <a:ext cx="1062" cy="2"/>
            </a:xfrm>
            <a:custGeom>
              <a:avLst/>
              <a:gdLst>
                <a:gd name="T0" fmla="*/ 0 w 21600"/>
                <a:gd name="T1" fmla="*/ 0 h 21600"/>
                <a:gd name="T2" fmla="*/ 619 w 21600"/>
                <a:gd name="T3" fmla="*/ 2 h 21600"/>
                <a:gd name="T4" fmla="*/ 1062 w 21600"/>
                <a:gd name="T5" fmla="*/ 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12590" y="2160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0984" name="Rectangle 7"/>
            <p:cNvSpPr>
              <a:spLocks/>
            </p:cNvSpPr>
            <p:nvPr/>
          </p:nvSpPr>
          <p:spPr bwMode="auto">
            <a:xfrm>
              <a:off x="1110" y="0"/>
              <a:ext cx="2313" cy="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0985" name="Rectangle 8"/>
            <p:cNvSpPr>
              <a:spLocks/>
            </p:cNvSpPr>
            <p:nvPr/>
          </p:nvSpPr>
          <p:spPr bwMode="auto">
            <a:xfrm>
              <a:off x="1110" y="0"/>
              <a:ext cx="2312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#include &lt;stdio.h&gt;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int main()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{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    printf(“hello, world\n”);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}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41614" y="3284539"/>
            <a:ext cx="1030287" cy="936625"/>
            <a:chOff x="0" y="0"/>
            <a:chExt cx="649" cy="590"/>
          </a:xfrm>
        </p:grpSpPr>
        <p:sp>
          <p:nvSpPr>
            <p:cNvPr id="40981" name="Rectangle 10"/>
            <p:cNvSpPr>
              <a:spLocks/>
            </p:cNvSpPr>
            <p:nvPr/>
          </p:nvSpPr>
          <p:spPr bwMode="auto">
            <a:xfrm>
              <a:off x="0" y="0"/>
              <a:ext cx="649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0982" name="Rectangle 11"/>
            <p:cNvSpPr>
              <a:spLocks/>
            </p:cNvSpPr>
            <p:nvPr/>
          </p:nvSpPr>
          <p:spPr bwMode="auto">
            <a:xfrm>
              <a:off x="0" y="151"/>
              <a:ext cx="64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pré-processador</a:t>
              </a:r>
            </a:p>
          </p:txBody>
        </p:sp>
      </p:grpSp>
      <p:sp>
        <p:nvSpPr>
          <p:cNvPr id="40968" name="Rectangle 12"/>
          <p:cNvSpPr>
            <a:spLocks/>
          </p:cNvSpPr>
          <p:nvPr/>
        </p:nvSpPr>
        <p:spPr bwMode="auto">
          <a:xfrm>
            <a:off x="1835150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hello.c</a:t>
            </a:r>
          </a:p>
        </p:txBody>
      </p:sp>
      <p:sp>
        <p:nvSpPr>
          <p:cNvPr id="40969" name="Rectangle 13"/>
          <p:cNvSpPr>
            <a:spLocks/>
          </p:cNvSpPr>
          <p:nvPr/>
        </p:nvSpPr>
        <p:spPr bwMode="auto">
          <a:xfrm>
            <a:off x="1838325" y="3790951"/>
            <a:ext cx="100965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632325" y="3284539"/>
            <a:ext cx="1054100" cy="936625"/>
            <a:chOff x="0" y="0"/>
            <a:chExt cx="664" cy="590"/>
          </a:xfrm>
        </p:grpSpPr>
        <p:sp>
          <p:nvSpPr>
            <p:cNvPr id="40979" name="Rectangle 15"/>
            <p:cNvSpPr>
              <a:spLocks/>
            </p:cNvSpPr>
            <p:nvPr/>
          </p:nvSpPr>
          <p:spPr bwMode="auto">
            <a:xfrm>
              <a:off x="1" y="0"/>
              <a:ext cx="661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0980" name="Rectangle 16"/>
            <p:cNvSpPr>
              <a:spLocks/>
            </p:cNvSpPr>
            <p:nvPr/>
          </p:nvSpPr>
          <p:spPr bwMode="auto">
            <a:xfrm>
              <a:off x="0" y="207"/>
              <a:ext cx="664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compilador</a:t>
              </a:r>
            </a:p>
          </p:txBody>
        </p:sp>
      </p:grpSp>
      <p:sp>
        <p:nvSpPr>
          <p:cNvPr id="40971" name="Rectangle 17"/>
          <p:cNvSpPr>
            <a:spLocks/>
          </p:cNvSpPr>
          <p:nvPr/>
        </p:nvSpPr>
        <p:spPr bwMode="auto">
          <a:xfrm>
            <a:off x="3751263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hello.i</a:t>
            </a:r>
          </a:p>
        </p:txBody>
      </p:sp>
      <p:sp>
        <p:nvSpPr>
          <p:cNvPr id="40972" name="Rectangle 18"/>
          <p:cNvSpPr>
            <a:spLocks/>
          </p:cNvSpPr>
          <p:nvPr/>
        </p:nvSpPr>
        <p:spPr bwMode="auto">
          <a:xfrm>
            <a:off x="3751264" y="3790951"/>
            <a:ext cx="1112837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 modificado</a:t>
            </a:r>
          </a:p>
        </p:txBody>
      </p:sp>
      <p:cxnSp>
        <p:nvCxnSpPr>
          <p:cNvPr id="40973" name="AutoShape 19"/>
          <p:cNvCxnSpPr>
            <a:cxnSpLocks noChangeShapeType="1"/>
            <a:stCxn id="40981" idx="3"/>
            <a:endCxn id="40979" idx="1"/>
          </p:cNvCxnSpPr>
          <p:nvPr/>
        </p:nvCxnSpPr>
        <p:spPr bwMode="auto">
          <a:xfrm>
            <a:off x="3771901" y="3752851"/>
            <a:ext cx="86201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0974" name="Rectangle 20"/>
          <p:cNvSpPr>
            <a:spLocks/>
          </p:cNvSpPr>
          <p:nvPr/>
        </p:nvSpPr>
        <p:spPr bwMode="auto">
          <a:xfrm>
            <a:off x="5643563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hello.s</a:t>
            </a:r>
          </a:p>
        </p:txBody>
      </p:sp>
      <p:sp>
        <p:nvSpPr>
          <p:cNvPr id="40975" name="Rectangle 21"/>
          <p:cNvSpPr>
            <a:spLocks/>
          </p:cNvSpPr>
          <p:nvPr/>
        </p:nvSpPr>
        <p:spPr bwMode="auto">
          <a:xfrm>
            <a:off x="5643564" y="3790951"/>
            <a:ext cx="1112837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Assembly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sp>
        <p:nvSpPr>
          <p:cNvPr id="40976" name="Line 22"/>
          <p:cNvSpPr>
            <a:spLocks noChangeShapeType="1"/>
          </p:cNvSpPr>
          <p:nvPr/>
        </p:nvSpPr>
        <p:spPr bwMode="auto">
          <a:xfrm>
            <a:off x="1884364" y="3762375"/>
            <a:ext cx="8651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0977" name="Line 23"/>
          <p:cNvSpPr>
            <a:spLocks noChangeShapeType="1"/>
          </p:cNvSpPr>
          <p:nvPr/>
        </p:nvSpPr>
        <p:spPr bwMode="auto">
          <a:xfrm>
            <a:off x="5684839" y="3752850"/>
            <a:ext cx="8223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0978" name="AutoShape 24"/>
          <p:cNvSpPr>
            <a:spLocks/>
          </p:cNvSpPr>
          <p:nvPr/>
        </p:nvSpPr>
        <p:spPr bwMode="auto">
          <a:xfrm>
            <a:off x="5087938" y="4292601"/>
            <a:ext cx="215900" cy="288925"/>
          </a:xfrm>
          <a:custGeom>
            <a:avLst/>
            <a:gdLst>
              <a:gd name="T0" fmla="*/ 1079000 w 21600"/>
              <a:gd name="T1" fmla="*/ 193236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  <a:moveTo>
                  <a:pt x="0" y="5400"/>
                </a:moveTo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7287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Gerando um executável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4762500" cy="2103438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lnSpc>
                <a:spcPct val="8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unix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&gt;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gcc</a:t>
            </a:r>
            <a:r>
              <a:rPr lang="en-US" sz="2000" dirty="0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 –o hello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hello.c</a:t>
            </a:r>
            <a:endParaRPr lang="en-US" sz="2000" dirty="0">
              <a:latin typeface="Courier New Italic" charset="0"/>
              <a:sym typeface="Courier New Italic" charset="0"/>
            </a:endParaRPr>
          </a:p>
        </p:txBody>
      </p:sp>
      <p:sp>
        <p:nvSpPr>
          <p:cNvPr id="41989" name="Rectangle 4"/>
          <p:cNvSpPr>
            <a:spLocks/>
          </p:cNvSpPr>
          <p:nvPr/>
        </p:nvSpPr>
        <p:spPr bwMode="auto">
          <a:xfrm>
            <a:off x="1992313" y="4652964"/>
            <a:ext cx="8229600" cy="1443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Montador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(Assembler)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transforma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Assembly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um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binário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linguagem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máquina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chamado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programa-objeto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)</a:t>
            </a:r>
          </a:p>
          <a:p>
            <a:pPr marL="839788" marR="0" lvl="1" indent="-342900" algn="l" defTabSz="914400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módulos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compilados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montados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são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armazenados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formato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intermediário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(“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Programa-Objeto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Relocável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”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extensão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.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)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Endereços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acesso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posição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memória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ficam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indefinidos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81575" y="1773239"/>
            <a:ext cx="5435600" cy="1150937"/>
            <a:chOff x="0" y="0"/>
            <a:chExt cx="3423" cy="725"/>
          </a:xfrm>
        </p:grpSpPr>
        <p:sp>
          <p:nvSpPr>
            <p:cNvPr id="42013" name="Freeform 6"/>
            <p:cNvSpPr>
              <a:spLocks/>
            </p:cNvSpPr>
            <p:nvPr/>
          </p:nvSpPr>
          <p:spPr bwMode="auto">
            <a:xfrm>
              <a:off x="0" y="69"/>
              <a:ext cx="1062" cy="2"/>
            </a:xfrm>
            <a:custGeom>
              <a:avLst/>
              <a:gdLst>
                <a:gd name="T0" fmla="*/ 0 w 21600"/>
                <a:gd name="T1" fmla="*/ 0 h 21600"/>
                <a:gd name="T2" fmla="*/ 619 w 21600"/>
                <a:gd name="T3" fmla="*/ 2 h 21600"/>
                <a:gd name="T4" fmla="*/ 1062 w 21600"/>
                <a:gd name="T5" fmla="*/ 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12590" y="2160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2014" name="Rectangle 7"/>
            <p:cNvSpPr>
              <a:spLocks/>
            </p:cNvSpPr>
            <p:nvPr/>
          </p:nvSpPr>
          <p:spPr bwMode="auto">
            <a:xfrm>
              <a:off x="1110" y="0"/>
              <a:ext cx="2313" cy="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2015" name="Rectangle 8"/>
            <p:cNvSpPr>
              <a:spLocks/>
            </p:cNvSpPr>
            <p:nvPr/>
          </p:nvSpPr>
          <p:spPr bwMode="auto">
            <a:xfrm>
              <a:off x="1110" y="0"/>
              <a:ext cx="2312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#include &lt;stdio.h&gt;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int main()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{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    printf(“hello, world\n”);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}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43200" y="3284539"/>
            <a:ext cx="1030288" cy="936625"/>
            <a:chOff x="0" y="0"/>
            <a:chExt cx="649" cy="590"/>
          </a:xfrm>
        </p:grpSpPr>
        <p:sp>
          <p:nvSpPr>
            <p:cNvPr id="42011" name="Rectangle 10"/>
            <p:cNvSpPr>
              <a:spLocks/>
            </p:cNvSpPr>
            <p:nvPr/>
          </p:nvSpPr>
          <p:spPr bwMode="auto">
            <a:xfrm>
              <a:off x="0" y="0"/>
              <a:ext cx="649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2012" name="Rectangle 11"/>
            <p:cNvSpPr>
              <a:spLocks/>
            </p:cNvSpPr>
            <p:nvPr/>
          </p:nvSpPr>
          <p:spPr bwMode="auto">
            <a:xfrm>
              <a:off x="0" y="151"/>
              <a:ext cx="64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pré-processador</a:t>
              </a:r>
            </a:p>
          </p:txBody>
        </p:sp>
      </p:grpSp>
      <p:sp>
        <p:nvSpPr>
          <p:cNvPr id="41992" name="Rectangle 12"/>
          <p:cNvSpPr>
            <a:spLocks/>
          </p:cNvSpPr>
          <p:nvPr/>
        </p:nvSpPr>
        <p:spPr bwMode="auto">
          <a:xfrm>
            <a:off x="1836738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hello.c</a:t>
            </a:r>
          </a:p>
        </p:txBody>
      </p:sp>
      <p:sp>
        <p:nvSpPr>
          <p:cNvPr id="41993" name="Rectangle 13"/>
          <p:cNvSpPr>
            <a:spLocks/>
          </p:cNvSpPr>
          <p:nvPr/>
        </p:nvSpPr>
        <p:spPr bwMode="auto">
          <a:xfrm>
            <a:off x="1839913" y="3790951"/>
            <a:ext cx="100965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633913" y="3284539"/>
            <a:ext cx="1054100" cy="936625"/>
            <a:chOff x="0" y="0"/>
            <a:chExt cx="664" cy="590"/>
          </a:xfrm>
        </p:grpSpPr>
        <p:sp>
          <p:nvSpPr>
            <p:cNvPr id="42009" name="Rectangle 15"/>
            <p:cNvSpPr>
              <a:spLocks/>
            </p:cNvSpPr>
            <p:nvPr/>
          </p:nvSpPr>
          <p:spPr bwMode="auto">
            <a:xfrm>
              <a:off x="1" y="0"/>
              <a:ext cx="661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2010" name="Rectangle 16"/>
            <p:cNvSpPr>
              <a:spLocks/>
            </p:cNvSpPr>
            <p:nvPr/>
          </p:nvSpPr>
          <p:spPr bwMode="auto">
            <a:xfrm>
              <a:off x="0" y="207"/>
              <a:ext cx="664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compilador</a:t>
              </a:r>
            </a:p>
          </p:txBody>
        </p:sp>
      </p:grpSp>
      <p:sp>
        <p:nvSpPr>
          <p:cNvPr id="41995" name="Rectangle 17"/>
          <p:cNvSpPr>
            <a:spLocks/>
          </p:cNvSpPr>
          <p:nvPr/>
        </p:nvSpPr>
        <p:spPr bwMode="auto">
          <a:xfrm>
            <a:off x="3752850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hello.i</a:t>
            </a:r>
          </a:p>
        </p:txBody>
      </p:sp>
      <p:sp>
        <p:nvSpPr>
          <p:cNvPr id="41996" name="Rectangle 18"/>
          <p:cNvSpPr>
            <a:spLocks/>
          </p:cNvSpPr>
          <p:nvPr/>
        </p:nvSpPr>
        <p:spPr bwMode="auto">
          <a:xfrm>
            <a:off x="3752850" y="3790951"/>
            <a:ext cx="1112838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 modificado</a:t>
            </a:r>
          </a:p>
        </p:txBody>
      </p:sp>
      <p:cxnSp>
        <p:nvCxnSpPr>
          <p:cNvPr id="41997" name="AutoShape 19"/>
          <p:cNvCxnSpPr>
            <a:cxnSpLocks noChangeShapeType="1"/>
            <a:stCxn id="42011" idx="3"/>
            <a:endCxn id="42009" idx="1"/>
          </p:cNvCxnSpPr>
          <p:nvPr/>
        </p:nvCxnSpPr>
        <p:spPr bwMode="auto">
          <a:xfrm>
            <a:off x="3773489" y="3752851"/>
            <a:ext cx="86201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505575" y="3284539"/>
            <a:ext cx="1054100" cy="936625"/>
            <a:chOff x="0" y="0"/>
            <a:chExt cx="664" cy="590"/>
          </a:xfrm>
        </p:grpSpPr>
        <p:sp>
          <p:nvSpPr>
            <p:cNvPr id="42007" name="Rectangle 21"/>
            <p:cNvSpPr>
              <a:spLocks/>
            </p:cNvSpPr>
            <p:nvPr/>
          </p:nvSpPr>
          <p:spPr bwMode="auto">
            <a:xfrm>
              <a:off x="1" y="0"/>
              <a:ext cx="661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2008" name="Rectangle 22"/>
            <p:cNvSpPr>
              <a:spLocks/>
            </p:cNvSpPr>
            <p:nvPr/>
          </p:nvSpPr>
          <p:spPr bwMode="auto">
            <a:xfrm>
              <a:off x="0" y="151"/>
              <a:ext cx="6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montador (assembler)</a:t>
              </a:r>
            </a:p>
          </p:txBody>
        </p:sp>
      </p:grpSp>
      <p:sp>
        <p:nvSpPr>
          <p:cNvPr id="41999" name="Rectangle 23"/>
          <p:cNvSpPr>
            <a:spLocks/>
          </p:cNvSpPr>
          <p:nvPr/>
        </p:nvSpPr>
        <p:spPr bwMode="auto">
          <a:xfrm>
            <a:off x="5645150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hello.s</a:t>
            </a:r>
          </a:p>
        </p:txBody>
      </p:sp>
      <p:sp>
        <p:nvSpPr>
          <p:cNvPr id="42000" name="Rectangle 24"/>
          <p:cNvSpPr>
            <a:spLocks/>
          </p:cNvSpPr>
          <p:nvPr/>
        </p:nvSpPr>
        <p:spPr bwMode="auto">
          <a:xfrm>
            <a:off x="5645150" y="3790951"/>
            <a:ext cx="1112838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Assembly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sp>
        <p:nvSpPr>
          <p:cNvPr id="42001" name="Rectangle 25"/>
          <p:cNvSpPr>
            <a:spLocks/>
          </p:cNvSpPr>
          <p:nvPr/>
        </p:nvSpPr>
        <p:spPr bwMode="auto">
          <a:xfrm>
            <a:off x="7516813" y="34718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hello.o</a:t>
            </a:r>
          </a:p>
        </p:txBody>
      </p:sp>
      <p:sp>
        <p:nvSpPr>
          <p:cNvPr id="42002" name="Rectangle 26"/>
          <p:cNvSpPr>
            <a:spLocks/>
          </p:cNvSpPr>
          <p:nvPr/>
        </p:nvSpPr>
        <p:spPr bwMode="auto">
          <a:xfrm>
            <a:off x="7516813" y="3778250"/>
            <a:ext cx="1117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programa-objeto relocável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(binário)</a:t>
            </a:r>
          </a:p>
        </p:txBody>
      </p:sp>
      <p:sp>
        <p:nvSpPr>
          <p:cNvPr id="42003" name="Line 27"/>
          <p:cNvSpPr>
            <a:spLocks noChangeShapeType="1"/>
          </p:cNvSpPr>
          <p:nvPr/>
        </p:nvSpPr>
        <p:spPr bwMode="auto">
          <a:xfrm>
            <a:off x="1885950" y="3762375"/>
            <a:ext cx="8651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cxnSp>
        <p:nvCxnSpPr>
          <p:cNvPr id="42004" name="AutoShape 28"/>
          <p:cNvCxnSpPr>
            <a:cxnSpLocks noChangeShapeType="1"/>
            <a:stCxn id="42009" idx="3"/>
            <a:endCxn id="42007" idx="1"/>
          </p:cNvCxnSpPr>
          <p:nvPr/>
        </p:nvCxnSpPr>
        <p:spPr bwMode="auto">
          <a:xfrm>
            <a:off x="5684839" y="3752851"/>
            <a:ext cx="822324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005" name="Line 29"/>
          <p:cNvSpPr>
            <a:spLocks noChangeShapeType="1"/>
          </p:cNvSpPr>
          <p:nvPr/>
        </p:nvSpPr>
        <p:spPr bwMode="auto">
          <a:xfrm>
            <a:off x="7554913" y="3746500"/>
            <a:ext cx="863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2006" name="AutoShape 30"/>
          <p:cNvSpPr>
            <a:spLocks/>
          </p:cNvSpPr>
          <p:nvPr/>
        </p:nvSpPr>
        <p:spPr bwMode="auto">
          <a:xfrm>
            <a:off x="6888163" y="4292601"/>
            <a:ext cx="215900" cy="288925"/>
          </a:xfrm>
          <a:custGeom>
            <a:avLst/>
            <a:gdLst>
              <a:gd name="T0" fmla="*/ 1079000 w 21600"/>
              <a:gd name="T1" fmla="*/ 193236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  <a:moveTo>
                  <a:pt x="0" y="5400"/>
                </a:moveTo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797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Gerando um executável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4762500" cy="2103438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lnSpc>
                <a:spcPct val="8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unix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&gt;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gcc</a:t>
            </a:r>
            <a:r>
              <a:rPr lang="en-US" sz="2000" dirty="0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 –o hello </a:t>
            </a:r>
            <a:r>
              <a:rPr lang="en-US" sz="2000" dirty="0" err="1">
                <a:latin typeface="Courier New Italic" charset="0"/>
                <a:ea typeface="Courier New Italic" charset="0"/>
                <a:cs typeface="Courier New Italic" charset="0"/>
                <a:sym typeface="Courier New Italic" charset="0"/>
              </a:rPr>
              <a:t>hello.c</a:t>
            </a:r>
            <a:endParaRPr lang="en-US" sz="2000" dirty="0">
              <a:latin typeface="Courier New Italic" charset="0"/>
              <a:sym typeface="Courier New Italic" charset="0"/>
            </a:endParaRPr>
          </a:p>
        </p:txBody>
      </p:sp>
      <p:sp>
        <p:nvSpPr>
          <p:cNvPr id="43013" name="Rectangle 4"/>
          <p:cNvSpPr>
            <a:spLocks/>
          </p:cNvSpPr>
          <p:nvPr/>
        </p:nvSpPr>
        <p:spPr bwMode="auto">
          <a:xfrm>
            <a:off x="1992313" y="4652963"/>
            <a:ext cx="8229600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4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ligador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(linker)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gera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executável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partir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do .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gerado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pelo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assembler</a:t>
            </a:r>
          </a:p>
          <a:p>
            <a:pPr marL="839788" marR="0" lvl="1" indent="-34290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entanto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pode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haver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funções-padrão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linguagem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(ex.,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printf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que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estão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definidas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no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outro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arquivo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.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pré-compilado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printf.o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)</a:t>
            </a:r>
          </a:p>
          <a:p>
            <a:pPr marL="839788" marR="0" lvl="1" indent="-34290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ligador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faz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junção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dos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programas-objeto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necessários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para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gerar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executável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81575" y="1773239"/>
            <a:ext cx="5435600" cy="1150937"/>
            <a:chOff x="0" y="0"/>
            <a:chExt cx="3423" cy="725"/>
          </a:xfrm>
        </p:grpSpPr>
        <p:sp>
          <p:nvSpPr>
            <p:cNvPr id="43045" name="Freeform 6"/>
            <p:cNvSpPr>
              <a:spLocks/>
            </p:cNvSpPr>
            <p:nvPr/>
          </p:nvSpPr>
          <p:spPr bwMode="auto">
            <a:xfrm>
              <a:off x="0" y="69"/>
              <a:ext cx="1062" cy="2"/>
            </a:xfrm>
            <a:custGeom>
              <a:avLst/>
              <a:gdLst>
                <a:gd name="T0" fmla="*/ 0 w 21600"/>
                <a:gd name="T1" fmla="*/ 0 h 21600"/>
                <a:gd name="T2" fmla="*/ 619 w 21600"/>
                <a:gd name="T3" fmla="*/ 2 h 21600"/>
                <a:gd name="T4" fmla="*/ 1062 w 21600"/>
                <a:gd name="T5" fmla="*/ 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12590" y="2160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3046" name="Rectangle 7"/>
            <p:cNvSpPr>
              <a:spLocks/>
            </p:cNvSpPr>
            <p:nvPr/>
          </p:nvSpPr>
          <p:spPr bwMode="auto">
            <a:xfrm>
              <a:off x="1110" y="0"/>
              <a:ext cx="2313" cy="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3047" name="Rectangle 8"/>
            <p:cNvSpPr>
              <a:spLocks/>
            </p:cNvSpPr>
            <p:nvPr/>
          </p:nvSpPr>
          <p:spPr bwMode="auto">
            <a:xfrm>
              <a:off x="1110" y="0"/>
              <a:ext cx="2312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#include &lt;stdio.h&gt;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int main()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{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    printf(“hello, world\n”);</a:t>
              </a:r>
            </a:p>
            <a:p>
              <a:pPr marL="382588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}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52725" y="3284539"/>
            <a:ext cx="1030288" cy="936625"/>
            <a:chOff x="0" y="0"/>
            <a:chExt cx="649" cy="590"/>
          </a:xfrm>
        </p:grpSpPr>
        <p:sp>
          <p:nvSpPr>
            <p:cNvPr id="43043" name="Rectangle 10"/>
            <p:cNvSpPr>
              <a:spLocks/>
            </p:cNvSpPr>
            <p:nvPr/>
          </p:nvSpPr>
          <p:spPr bwMode="auto">
            <a:xfrm>
              <a:off x="0" y="0"/>
              <a:ext cx="649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3044" name="Rectangle 11"/>
            <p:cNvSpPr>
              <a:spLocks/>
            </p:cNvSpPr>
            <p:nvPr/>
          </p:nvSpPr>
          <p:spPr bwMode="auto">
            <a:xfrm>
              <a:off x="0" y="151"/>
              <a:ext cx="64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pré-processador</a:t>
              </a:r>
            </a:p>
          </p:txBody>
        </p:sp>
      </p:grpSp>
      <p:sp>
        <p:nvSpPr>
          <p:cNvPr id="43016" name="Rectangle 12"/>
          <p:cNvSpPr>
            <a:spLocks/>
          </p:cNvSpPr>
          <p:nvPr/>
        </p:nvSpPr>
        <p:spPr bwMode="auto">
          <a:xfrm>
            <a:off x="1846263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hello.c</a:t>
            </a:r>
          </a:p>
        </p:txBody>
      </p:sp>
      <p:sp>
        <p:nvSpPr>
          <p:cNvPr id="43017" name="Rectangle 13"/>
          <p:cNvSpPr>
            <a:spLocks/>
          </p:cNvSpPr>
          <p:nvPr/>
        </p:nvSpPr>
        <p:spPr bwMode="auto">
          <a:xfrm>
            <a:off x="1849438" y="3790951"/>
            <a:ext cx="100965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643438" y="3284539"/>
            <a:ext cx="1054100" cy="936625"/>
            <a:chOff x="0" y="0"/>
            <a:chExt cx="664" cy="590"/>
          </a:xfrm>
        </p:grpSpPr>
        <p:sp>
          <p:nvSpPr>
            <p:cNvPr id="43041" name="Rectangle 15"/>
            <p:cNvSpPr>
              <a:spLocks/>
            </p:cNvSpPr>
            <p:nvPr/>
          </p:nvSpPr>
          <p:spPr bwMode="auto">
            <a:xfrm>
              <a:off x="1" y="0"/>
              <a:ext cx="661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3042" name="Rectangle 16"/>
            <p:cNvSpPr>
              <a:spLocks/>
            </p:cNvSpPr>
            <p:nvPr/>
          </p:nvSpPr>
          <p:spPr bwMode="auto">
            <a:xfrm>
              <a:off x="0" y="207"/>
              <a:ext cx="664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compilador</a:t>
              </a:r>
            </a:p>
          </p:txBody>
        </p:sp>
      </p:grpSp>
      <p:sp>
        <p:nvSpPr>
          <p:cNvPr id="43019" name="Rectangle 17"/>
          <p:cNvSpPr>
            <a:spLocks/>
          </p:cNvSpPr>
          <p:nvPr/>
        </p:nvSpPr>
        <p:spPr bwMode="auto">
          <a:xfrm>
            <a:off x="3762375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hello.i</a:t>
            </a:r>
          </a:p>
        </p:txBody>
      </p:sp>
      <p:sp>
        <p:nvSpPr>
          <p:cNvPr id="43020" name="Rectangle 18"/>
          <p:cNvSpPr>
            <a:spLocks/>
          </p:cNvSpPr>
          <p:nvPr/>
        </p:nvSpPr>
        <p:spPr bwMode="auto">
          <a:xfrm>
            <a:off x="3762375" y="3790951"/>
            <a:ext cx="1112838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programa-fonte modificado</a:t>
            </a:r>
          </a:p>
        </p:txBody>
      </p:sp>
      <p:cxnSp>
        <p:nvCxnSpPr>
          <p:cNvPr id="43021" name="AutoShape 19"/>
          <p:cNvCxnSpPr>
            <a:cxnSpLocks noChangeShapeType="1"/>
            <a:stCxn id="43044" idx="3"/>
            <a:endCxn id="43041" idx="1"/>
          </p:cNvCxnSpPr>
          <p:nvPr/>
        </p:nvCxnSpPr>
        <p:spPr bwMode="auto">
          <a:xfrm>
            <a:off x="3781426" y="3752851"/>
            <a:ext cx="863601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515100" y="3284539"/>
            <a:ext cx="1054100" cy="936625"/>
            <a:chOff x="0" y="0"/>
            <a:chExt cx="664" cy="590"/>
          </a:xfrm>
        </p:grpSpPr>
        <p:sp>
          <p:nvSpPr>
            <p:cNvPr id="43039" name="Rectangle 21"/>
            <p:cNvSpPr>
              <a:spLocks/>
            </p:cNvSpPr>
            <p:nvPr/>
          </p:nvSpPr>
          <p:spPr bwMode="auto">
            <a:xfrm>
              <a:off x="1" y="0"/>
              <a:ext cx="661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3040" name="Rectangle 22"/>
            <p:cNvSpPr>
              <a:spLocks/>
            </p:cNvSpPr>
            <p:nvPr/>
          </p:nvSpPr>
          <p:spPr bwMode="auto">
            <a:xfrm>
              <a:off x="0" y="151"/>
              <a:ext cx="6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montador (assembler)</a:t>
              </a:r>
            </a:p>
          </p:txBody>
        </p:sp>
      </p:grpSp>
      <p:sp>
        <p:nvSpPr>
          <p:cNvPr id="43023" name="Rectangle 23"/>
          <p:cNvSpPr>
            <a:spLocks/>
          </p:cNvSpPr>
          <p:nvPr/>
        </p:nvSpPr>
        <p:spPr bwMode="auto">
          <a:xfrm>
            <a:off x="5654675" y="34845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hello.s</a:t>
            </a:r>
          </a:p>
        </p:txBody>
      </p:sp>
      <p:sp>
        <p:nvSpPr>
          <p:cNvPr id="43024" name="Rectangle 24"/>
          <p:cNvSpPr>
            <a:spLocks/>
          </p:cNvSpPr>
          <p:nvPr/>
        </p:nvSpPr>
        <p:spPr bwMode="auto">
          <a:xfrm>
            <a:off x="5654675" y="3790951"/>
            <a:ext cx="1112838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Assembly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(texto)</a:t>
            </a:r>
          </a:p>
        </p:txBody>
      </p:sp>
      <p:sp>
        <p:nvSpPr>
          <p:cNvPr id="43025" name="Rectangle 25"/>
          <p:cNvSpPr>
            <a:spLocks/>
          </p:cNvSpPr>
          <p:nvPr/>
        </p:nvSpPr>
        <p:spPr bwMode="auto">
          <a:xfrm>
            <a:off x="7526338" y="3471863"/>
            <a:ext cx="83324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hello.o</a:t>
            </a:r>
          </a:p>
        </p:txBody>
      </p:sp>
      <p:sp>
        <p:nvSpPr>
          <p:cNvPr id="43026" name="Rectangle 26"/>
          <p:cNvSpPr>
            <a:spLocks/>
          </p:cNvSpPr>
          <p:nvPr/>
        </p:nvSpPr>
        <p:spPr bwMode="auto">
          <a:xfrm>
            <a:off x="7526338" y="3778250"/>
            <a:ext cx="1117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programa-objeto relocável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(binário)</a:t>
            </a:r>
          </a:p>
        </p:txBody>
      </p:sp>
      <p:sp>
        <p:nvSpPr>
          <p:cNvPr id="43027" name="Line 27"/>
          <p:cNvSpPr>
            <a:spLocks noChangeShapeType="1"/>
          </p:cNvSpPr>
          <p:nvPr/>
        </p:nvSpPr>
        <p:spPr bwMode="auto">
          <a:xfrm>
            <a:off x="1895475" y="3762375"/>
            <a:ext cx="8651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cxnSp>
        <p:nvCxnSpPr>
          <p:cNvPr id="43028" name="AutoShape 28"/>
          <p:cNvCxnSpPr>
            <a:cxnSpLocks noChangeShapeType="1"/>
            <a:stCxn id="43041" idx="3"/>
            <a:endCxn id="43039" idx="1"/>
          </p:cNvCxnSpPr>
          <p:nvPr/>
        </p:nvCxnSpPr>
        <p:spPr bwMode="auto">
          <a:xfrm>
            <a:off x="5694364" y="3752851"/>
            <a:ext cx="822324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9" name="Line 29"/>
          <p:cNvSpPr>
            <a:spLocks noChangeShapeType="1"/>
          </p:cNvSpPr>
          <p:nvPr/>
        </p:nvSpPr>
        <p:spPr bwMode="auto">
          <a:xfrm>
            <a:off x="7564438" y="3746500"/>
            <a:ext cx="863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8448675" y="3284539"/>
            <a:ext cx="1054100" cy="936625"/>
            <a:chOff x="0" y="0"/>
            <a:chExt cx="664" cy="590"/>
          </a:xfrm>
        </p:grpSpPr>
        <p:sp>
          <p:nvSpPr>
            <p:cNvPr id="43037" name="Rectangle 31"/>
            <p:cNvSpPr>
              <a:spLocks/>
            </p:cNvSpPr>
            <p:nvPr/>
          </p:nvSpPr>
          <p:spPr bwMode="auto">
            <a:xfrm>
              <a:off x="1" y="0"/>
              <a:ext cx="661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43038" name="Rectangle 32"/>
            <p:cNvSpPr>
              <a:spLocks/>
            </p:cNvSpPr>
            <p:nvPr/>
          </p:nvSpPr>
          <p:spPr bwMode="auto">
            <a:xfrm>
              <a:off x="0" y="151"/>
              <a:ext cx="6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ligador (linker)</a:t>
              </a:r>
            </a:p>
          </p:txBody>
        </p:sp>
      </p:grpSp>
      <p:sp>
        <p:nvSpPr>
          <p:cNvPr id="43031" name="Rectangle 33"/>
          <p:cNvSpPr>
            <a:spLocks/>
          </p:cNvSpPr>
          <p:nvPr/>
        </p:nvSpPr>
        <p:spPr bwMode="auto">
          <a:xfrm>
            <a:off x="9459913" y="3471863"/>
            <a:ext cx="61843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hello</a:t>
            </a:r>
          </a:p>
        </p:txBody>
      </p:sp>
      <p:sp>
        <p:nvSpPr>
          <p:cNvPr id="43032" name="Rectangle 34"/>
          <p:cNvSpPr>
            <a:spLocks/>
          </p:cNvSpPr>
          <p:nvPr/>
        </p:nvSpPr>
        <p:spPr bwMode="auto">
          <a:xfrm>
            <a:off x="9459913" y="3778250"/>
            <a:ext cx="1117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programa-objeto executável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(binário)</a:t>
            </a:r>
          </a:p>
        </p:txBody>
      </p:sp>
      <p:sp>
        <p:nvSpPr>
          <p:cNvPr id="43033" name="Line 35"/>
          <p:cNvSpPr>
            <a:spLocks noChangeShapeType="1"/>
          </p:cNvSpPr>
          <p:nvPr/>
        </p:nvSpPr>
        <p:spPr bwMode="auto">
          <a:xfrm>
            <a:off x="9498013" y="3746500"/>
            <a:ext cx="863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3034" name="Rectangle 36"/>
          <p:cNvSpPr>
            <a:spLocks/>
          </p:cNvSpPr>
          <p:nvPr/>
        </p:nvSpPr>
        <p:spPr bwMode="auto">
          <a:xfrm>
            <a:off x="7319964" y="2924175"/>
            <a:ext cx="940641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printf.o</a:t>
            </a:r>
          </a:p>
        </p:txBody>
      </p:sp>
      <p:sp>
        <p:nvSpPr>
          <p:cNvPr id="43035" name="Line 37"/>
          <p:cNvSpPr>
            <a:spLocks noChangeShapeType="1"/>
          </p:cNvSpPr>
          <p:nvPr/>
        </p:nvSpPr>
        <p:spPr bwMode="auto">
          <a:xfrm>
            <a:off x="7851776" y="3171826"/>
            <a:ext cx="5762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3036" name="AutoShape 38"/>
          <p:cNvSpPr>
            <a:spLocks/>
          </p:cNvSpPr>
          <p:nvPr/>
        </p:nvSpPr>
        <p:spPr bwMode="auto">
          <a:xfrm>
            <a:off x="8904288" y="4292601"/>
            <a:ext cx="215900" cy="288925"/>
          </a:xfrm>
          <a:custGeom>
            <a:avLst/>
            <a:gdLst>
              <a:gd name="T0" fmla="*/ 1079000 w 21600"/>
              <a:gd name="T1" fmla="*/ 193236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  <a:moveTo>
                  <a:pt x="0" y="5400"/>
                </a:moveTo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4834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95C77-B3E3-974D-9E9B-3A9F8C2647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5332" y="2743200"/>
            <a:ext cx="4267002" cy="12926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aggadocio"/>
                <a:ea typeface="ヒラギノ角ゴ ProN W3" charset="-128"/>
                <a:cs typeface="Braggadocio"/>
                <a:sym typeface="Arial" charset="0"/>
              </a:rPr>
              <a:t>Hardware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aggadocio"/>
              <a:ea typeface="ヒラギノ角ゴ ProN W3" charset="-128"/>
              <a:cs typeface="Braggadocio"/>
              <a:sym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429625" y="3003550"/>
            <a:ext cx="909638" cy="914400"/>
            <a:chOff x="0" y="0"/>
            <a:chExt cx="573" cy="576"/>
          </a:xfrm>
        </p:grpSpPr>
        <p:sp>
          <p:nvSpPr>
            <p:cNvPr id="32836" name="Rectangle 3"/>
            <p:cNvSpPr>
              <a:spLocks/>
            </p:cNvSpPr>
            <p:nvPr/>
          </p:nvSpPr>
          <p:spPr bwMode="auto">
            <a:xfrm>
              <a:off x="0" y="0"/>
              <a:ext cx="573" cy="5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37" name="Rectangle 4"/>
            <p:cNvSpPr>
              <a:spLocks/>
            </p:cNvSpPr>
            <p:nvPr/>
          </p:nvSpPr>
          <p:spPr bwMode="auto">
            <a:xfrm>
              <a:off x="27" y="133"/>
              <a:ext cx="519" cy="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Main</a:t>
              </a:r>
            </a:p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memory</a:t>
              </a:r>
            </a:p>
          </p:txBody>
        </p:sp>
      </p:grpSp>
      <p:sp>
        <p:nvSpPr>
          <p:cNvPr id="32772" name="AutoShape 5"/>
          <p:cNvSpPr>
            <a:spLocks/>
          </p:cNvSpPr>
          <p:nvPr/>
        </p:nvSpPr>
        <p:spPr bwMode="auto">
          <a:xfrm>
            <a:off x="6905625" y="3155950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991225" y="3187700"/>
            <a:ext cx="909638" cy="577850"/>
            <a:chOff x="0" y="2"/>
            <a:chExt cx="573" cy="364"/>
          </a:xfrm>
        </p:grpSpPr>
        <p:sp>
          <p:nvSpPr>
            <p:cNvPr id="32834" name="Rectangle 7"/>
            <p:cNvSpPr>
              <a:spLocks/>
            </p:cNvSpPr>
            <p:nvPr/>
          </p:nvSpPr>
          <p:spPr bwMode="auto">
            <a:xfrm>
              <a:off x="0" y="2"/>
              <a:ext cx="573" cy="3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35" name="Rectangle 8"/>
            <p:cNvSpPr>
              <a:spLocks/>
            </p:cNvSpPr>
            <p:nvPr/>
          </p:nvSpPr>
          <p:spPr bwMode="auto">
            <a:xfrm>
              <a:off x="81" y="29"/>
              <a:ext cx="410" cy="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I/O </a:t>
              </a:r>
            </a:p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bridge</a:t>
              </a:r>
            </a:p>
          </p:txBody>
        </p:sp>
      </p:grpSp>
      <p:sp>
        <p:nvSpPr>
          <p:cNvPr id="32774" name="AutoShape 9"/>
          <p:cNvSpPr>
            <a:spLocks/>
          </p:cNvSpPr>
          <p:nvPr/>
        </p:nvSpPr>
        <p:spPr bwMode="auto">
          <a:xfrm>
            <a:off x="4533901" y="3155950"/>
            <a:ext cx="1452563" cy="533400"/>
          </a:xfrm>
          <a:prstGeom prst="leftRightArrow">
            <a:avLst>
              <a:gd name="adj1" fmla="val 50000"/>
              <a:gd name="adj2" fmla="val 5446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633663" y="3187700"/>
            <a:ext cx="1873250" cy="577850"/>
            <a:chOff x="0" y="0"/>
            <a:chExt cx="1180" cy="364"/>
          </a:xfrm>
        </p:grpSpPr>
        <p:sp>
          <p:nvSpPr>
            <p:cNvPr id="32832" name="Rectangle 11"/>
            <p:cNvSpPr>
              <a:spLocks/>
            </p:cNvSpPr>
            <p:nvPr/>
          </p:nvSpPr>
          <p:spPr bwMode="auto">
            <a:xfrm>
              <a:off x="0" y="0"/>
              <a:ext cx="1180" cy="3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33" name="Rectangle 12"/>
            <p:cNvSpPr>
              <a:spLocks/>
            </p:cNvSpPr>
            <p:nvPr/>
          </p:nvSpPr>
          <p:spPr bwMode="auto">
            <a:xfrm>
              <a:off x="187" y="104"/>
              <a:ext cx="806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Bus interface</a:t>
              </a:r>
            </a:p>
          </p:txBody>
        </p:sp>
      </p:grpSp>
      <p:sp>
        <p:nvSpPr>
          <p:cNvPr id="32776" name="Rectangle 13"/>
          <p:cNvSpPr>
            <a:spLocks/>
          </p:cNvSpPr>
          <p:nvPr/>
        </p:nvSpPr>
        <p:spPr bwMode="auto">
          <a:xfrm>
            <a:off x="3549651" y="186055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77" name="Rectangle 14"/>
          <p:cNvSpPr>
            <a:spLocks/>
          </p:cNvSpPr>
          <p:nvPr/>
        </p:nvSpPr>
        <p:spPr bwMode="auto">
          <a:xfrm>
            <a:off x="3549651" y="201295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78" name="Rectangle 15"/>
          <p:cNvSpPr>
            <a:spLocks/>
          </p:cNvSpPr>
          <p:nvPr/>
        </p:nvSpPr>
        <p:spPr bwMode="auto">
          <a:xfrm>
            <a:off x="3549651" y="216535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79" name="Rectangle 16"/>
          <p:cNvSpPr>
            <a:spLocks/>
          </p:cNvSpPr>
          <p:nvPr/>
        </p:nvSpPr>
        <p:spPr bwMode="auto">
          <a:xfrm>
            <a:off x="3549651" y="231775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80" name="Rectangle 17"/>
          <p:cNvSpPr>
            <a:spLocks/>
          </p:cNvSpPr>
          <p:nvPr/>
        </p:nvSpPr>
        <p:spPr bwMode="auto">
          <a:xfrm>
            <a:off x="3549651" y="247015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81" name="AutoShape 18"/>
          <p:cNvSpPr>
            <a:spLocks/>
          </p:cNvSpPr>
          <p:nvPr/>
        </p:nvSpPr>
        <p:spPr bwMode="auto">
          <a:xfrm>
            <a:off x="4322763" y="186055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82" name="AutoShape 19"/>
          <p:cNvSpPr>
            <a:spLocks/>
          </p:cNvSpPr>
          <p:nvPr/>
        </p:nvSpPr>
        <p:spPr bwMode="auto">
          <a:xfrm flipH="1">
            <a:off x="4233863" y="224155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765699" y="1708150"/>
            <a:ext cx="534941" cy="1066800"/>
            <a:chOff x="5" y="0"/>
            <a:chExt cx="336" cy="672"/>
          </a:xfrm>
        </p:grpSpPr>
        <p:sp>
          <p:nvSpPr>
            <p:cNvPr id="32830" name="Rectangle 21"/>
            <p:cNvSpPr>
              <a:spLocks/>
            </p:cNvSpPr>
            <p:nvPr/>
          </p:nvSpPr>
          <p:spPr bwMode="auto">
            <a:xfrm>
              <a:off x="5" y="0"/>
              <a:ext cx="336" cy="6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31" name="Rectangle 22"/>
            <p:cNvSpPr>
              <a:spLocks/>
            </p:cNvSpPr>
            <p:nvPr/>
          </p:nvSpPr>
          <p:spPr bwMode="auto">
            <a:xfrm>
              <a:off x="23" y="258"/>
              <a:ext cx="301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ALU</a:t>
              </a:r>
            </a:p>
          </p:txBody>
        </p:sp>
      </p:grpSp>
      <p:sp>
        <p:nvSpPr>
          <p:cNvPr id="32784" name="Rectangle 23"/>
          <p:cNvSpPr>
            <a:spLocks/>
          </p:cNvSpPr>
          <p:nvPr/>
        </p:nvSpPr>
        <p:spPr bwMode="auto">
          <a:xfrm>
            <a:off x="3333046" y="1585040"/>
            <a:ext cx="116345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Register file</a:t>
            </a:r>
          </a:p>
        </p:txBody>
      </p:sp>
      <p:sp>
        <p:nvSpPr>
          <p:cNvPr id="32785" name="AutoShape 24"/>
          <p:cNvSpPr>
            <a:spLocks/>
          </p:cNvSpPr>
          <p:nvPr/>
        </p:nvSpPr>
        <p:spPr bwMode="auto">
          <a:xfrm>
            <a:off x="3624263" y="2698750"/>
            <a:ext cx="609600" cy="457200"/>
          </a:xfrm>
          <a:custGeom>
            <a:avLst/>
            <a:gdLst>
              <a:gd name="T0" fmla="*/ 8602133 w 21600"/>
              <a:gd name="T1" fmla="*/ 48387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  <a:moveTo>
                  <a:pt x="10800" y="0"/>
                </a:moveTo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86" name="Rectangle 25"/>
          <p:cNvSpPr>
            <a:spLocks/>
          </p:cNvSpPr>
          <p:nvPr/>
        </p:nvSpPr>
        <p:spPr bwMode="auto">
          <a:xfrm>
            <a:off x="2479675" y="1479550"/>
            <a:ext cx="2973388" cy="24384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87" name="Rectangle 26"/>
          <p:cNvSpPr>
            <a:spLocks/>
          </p:cNvSpPr>
          <p:nvPr/>
        </p:nvSpPr>
        <p:spPr bwMode="auto">
          <a:xfrm>
            <a:off x="1902681" y="1529478"/>
            <a:ext cx="51263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CPU</a:t>
            </a:r>
          </a:p>
        </p:txBody>
      </p:sp>
      <p:sp>
        <p:nvSpPr>
          <p:cNvPr id="32788" name="Rectangle 27"/>
          <p:cNvSpPr>
            <a:spLocks/>
          </p:cNvSpPr>
          <p:nvPr/>
        </p:nvSpPr>
        <p:spPr bwMode="auto">
          <a:xfrm>
            <a:off x="5494474" y="2515315"/>
            <a:ext cx="115384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System bus</a:t>
            </a:r>
          </a:p>
        </p:txBody>
      </p:sp>
      <p:sp>
        <p:nvSpPr>
          <p:cNvPr id="32789" name="Line 28"/>
          <p:cNvSpPr>
            <a:spLocks noChangeShapeType="1"/>
          </p:cNvSpPr>
          <p:nvPr/>
        </p:nvSpPr>
        <p:spPr bwMode="auto">
          <a:xfrm flipH="1">
            <a:off x="5300663" y="277495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90" name="Rectangle 29"/>
          <p:cNvSpPr>
            <a:spLocks/>
          </p:cNvSpPr>
          <p:nvPr/>
        </p:nvSpPr>
        <p:spPr bwMode="auto">
          <a:xfrm>
            <a:off x="7030895" y="2515315"/>
            <a:ext cx="121154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Memory bus</a:t>
            </a:r>
          </a:p>
        </p:txBody>
      </p:sp>
      <p:sp>
        <p:nvSpPr>
          <p:cNvPr id="32791" name="Line 30"/>
          <p:cNvSpPr>
            <a:spLocks noChangeShapeType="1"/>
          </p:cNvSpPr>
          <p:nvPr/>
        </p:nvSpPr>
        <p:spPr bwMode="auto">
          <a:xfrm>
            <a:off x="7586664" y="2774950"/>
            <a:ext cx="1587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92" name="AutoShape 31"/>
          <p:cNvSpPr>
            <a:spLocks/>
          </p:cNvSpPr>
          <p:nvPr/>
        </p:nvSpPr>
        <p:spPr bwMode="auto">
          <a:xfrm>
            <a:off x="6215063" y="3841750"/>
            <a:ext cx="495300" cy="685800"/>
          </a:xfrm>
          <a:custGeom>
            <a:avLst/>
            <a:gdLst>
              <a:gd name="T0" fmla="*/ 5678752 w 21600"/>
              <a:gd name="T1" fmla="*/ 10887075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7000"/>
                </a:moveTo>
                <a:lnTo>
                  <a:pt x="6840" y="7000"/>
                </a:lnTo>
                <a:lnTo>
                  <a:pt x="6840" y="21600"/>
                </a:lnTo>
                <a:lnTo>
                  <a:pt x="14760" y="21600"/>
                </a:lnTo>
                <a:lnTo>
                  <a:pt x="14760" y="7000"/>
                </a:lnTo>
                <a:lnTo>
                  <a:pt x="21600" y="7000"/>
                </a:lnTo>
                <a:lnTo>
                  <a:pt x="10800" y="0"/>
                </a:lnTo>
                <a:close/>
                <a:moveTo>
                  <a:pt x="0" y="7000"/>
                </a:moveTo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793" name="AutoShape 32"/>
          <p:cNvSpPr>
            <a:spLocks/>
          </p:cNvSpPr>
          <p:nvPr/>
        </p:nvSpPr>
        <p:spPr bwMode="auto">
          <a:xfrm rot="10800000" flipH="1">
            <a:off x="7319963" y="4578350"/>
            <a:ext cx="495300" cy="685800"/>
          </a:xfrm>
          <a:custGeom>
            <a:avLst/>
            <a:gdLst>
              <a:gd name="T0" fmla="*/ 5678752 w 21600"/>
              <a:gd name="T1" fmla="*/ 10887075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7000"/>
                </a:moveTo>
                <a:lnTo>
                  <a:pt x="6840" y="7000"/>
                </a:lnTo>
                <a:lnTo>
                  <a:pt x="6840" y="21600"/>
                </a:lnTo>
                <a:lnTo>
                  <a:pt x="14760" y="21600"/>
                </a:lnTo>
                <a:lnTo>
                  <a:pt x="14760" y="7000"/>
                </a:lnTo>
                <a:lnTo>
                  <a:pt x="21600" y="7000"/>
                </a:lnTo>
                <a:lnTo>
                  <a:pt x="10800" y="0"/>
                </a:lnTo>
                <a:close/>
                <a:moveTo>
                  <a:pt x="0" y="7000"/>
                </a:moveTo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6900863" y="5302250"/>
            <a:ext cx="1295400" cy="520700"/>
            <a:chOff x="0" y="20"/>
            <a:chExt cx="816" cy="328"/>
          </a:xfrm>
        </p:grpSpPr>
        <p:sp>
          <p:nvSpPr>
            <p:cNvPr id="32828" name="Rectangle 34"/>
            <p:cNvSpPr>
              <a:spLocks/>
            </p:cNvSpPr>
            <p:nvPr/>
          </p:nvSpPr>
          <p:spPr bwMode="auto">
            <a:xfrm>
              <a:off x="0" y="20"/>
              <a:ext cx="816" cy="3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29" name="Rectangle 35"/>
            <p:cNvSpPr>
              <a:spLocks/>
            </p:cNvSpPr>
            <p:nvPr/>
          </p:nvSpPr>
          <p:spPr bwMode="auto">
            <a:xfrm>
              <a:off x="116" y="29"/>
              <a:ext cx="582" cy="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Disk </a:t>
              </a:r>
            </a:p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controller</a:t>
              </a:r>
            </a:p>
          </p:txBody>
        </p:sp>
      </p:grpSp>
      <p:sp>
        <p:nvSpPr>
          <p:cNvPr id="32795" name="AutoShape 36"/>
          <p:cNvSpPr>
            <a:spLocks/>
          </p:cNvSpPr>
          <p:nvPr/>
        </p:nvSpPr>
        <p:spPr bwMode="auto">
          <a:xfrm rot="10800000" flipH="1">
            <a:off x="4989513" y="4578350"/>
            <a:ext cx="495300" cy="685800"/>
          </a:xfrm>
          <a:custGeom>
            <a:avLst/>
            <a:gdLst>
              <a:gd name="T0" fmla="*/ 5678752 w 21600"/>
              <a:gd name="T1" fmla="*/ 10887075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7000"/>
                </a:moveTo>
                <a:lnTo>
                  <a:pt x="6840" y="7000"/>
                </a:lnTo>
                <a:lnTo>
                  <a:pt x="6840" y="21600"/>
                </a:lnTo>
                <a:lnTo>
                  <a:pt x="14760" y="21600"/>
                </a:lnTo>
                <a:lnTo>
                  <a:pt x="14760" y="7000"/>
                </a:lnTo>
                <a:lnTo>
                  <a:pt x="21600" y="7000"/>
                </a:lnTo>
                <a:lnTo>
                  <a:pt x="10800" y="0"/>
                </a:lnTo>
                <a:close/>
                <a:moveTo>
                  <a:pt x="0" y="7000"/>
                </a:moveTo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570413" y="5302250"/>
            <a:ext cx="1295400" cy="520700"/>
            <a:chOff x="0" y="20"/>
            <a:chExt cx="816" cy="328"/>
          </a:xfrm>
        </p:grpSpPr>
        <p:sp>
          <p:nvSpPr>
            <p:cNvPr id="32826" name="Rectangle 38"/>
            <p:cNvSpPr>
              <a:spLocks/>
            </p:cNvSpPr>
            <p:nvPr/>
          </p:nvSpPr>
          <p:spPr bwMode="auto">
            <a:xfrm>
              <a:off x="0" y="20"/>
              <a:ext cx="816" cy="3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27" name="Rectangle 39"/>
            <p:cNvSpPr>
              <a:spLocks/>
            </p:cNvSpPr>
            <p:nvPr/>
          </p:nvSpPr>
          <p:spPr bwMode="auto">
            <a:xfrm>
              <a:off x="123" y="29"/>
              <a:ext cx="568" cy="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Graphics</a:t>
              </a:r>
            </a:p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adapter</a:t>
              </a:r>
            </a:p>
          </p:txBody>
        </p:sp>
      </p:grpSp>
      <p:sp>
        <p:nvSpPr>
          <p:cNvPr id="32797" name="AutoShape 40"/>
          <p:cNvSpPr>
            <a:spLocks/>
          </p:cNvSpPr>
          <p:nvPr/>
        </p:nvSpPr>
        <p:spPr bwMode="auto">
          <a:xfrm rot="10800000" flipH="1">
            <a:off x="3313113" y="4578350"/>
            <a:ext cx="495300" cy="685800"/>
          </a:xfrm>
          <a:custGeom>
            <a:avLst/>
            <a:gdLst>
              <a:gd name="T0" fmla="*/ 5678752 w 21600"/>
              <a:gd name="T1" fmla="*/ 10887075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0" y="7000"/>
                </a:moveTo>
                <a:lnTo>
                  <a:pt x="6840" y="7000"/>
                </a:lnTo>
                <a:lnTo>
                  <a:pt x="6840" y="21600"/>
                </a:lnTo>
                <a:lnTo>
                  <a:pt x="14760" y="21600"/>
                </a:lnTo>
                <a:lnTo>
                  <a:pt x="14760" y="7000"/>
                </a:lnTo>
                <a:lnTo>
                  <a:pt x="21600" y="7000"/>
                </a:lnTo>
                <a:lnTo>
                  <a:pt x="10800" y="0"/>
                </a:lnTo>
                <a:close/>
                <a:moveTo>
                  <a:pt x="0" y="7000"/>
                </a:moveTo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2970213" y="5289550"/>
            <a:ext cx="1143000" cy="520700"/>
            <a:chOff x="0" y="20"/>
            <a:chExt cx="720" cy="328"/>
          </a:xfrm>
        </p:grpSpPr>
        <p:sp>
          <p:nvSpPr>
            <p:cNvPr id="32824" name="Rectangle 42"/>
            <p:cNvSpPr>
              <a:spLocks/>
            </p:cNvSpPr>
            <p:nvPr/>
          </p:nvSpPr>
          <p:spPr bwMode="auto">
            <a:xfrm>
              <a:off x="0" y="20"/>
              <a:ext cx="720" cy="3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25" name="Rectangle 43"/>
            <p:cNvSpPr>
              <a:spLocks/>
            </p:cNvSpPr>
            <p:nvPr/>
          </p:nvSpPr>
          <p:spPr bwMode="auto">
            <a:xfrm>
              <a:off x="68" y="29"/>
              <a:ext cx="582" cy="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USB</a:t>
              </a:r>
            </a:p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controller</a:t>
              </a:r>
            </a:p>
          </p:txBody>
        </p:sp>
      </p:grpSp>
      <p:sp>
        <p:nvSpPr>
          <p:cNvPr id="32799" name="Line 44"/>
          <p:cNvSpPr>
            <a:spLocks noChangeShapeType="1"/>
          </p:cNvSpPr>
          <p:nvPr/>
        </p:nvSpPr>
        <p:spPr bwMode="auto">
          <a:xfrm>
            <a:off x="3198814" y="5822950"/>
            <a:ext cx="1587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00" name="Line 45"/>
          <p:cNvSpPr>
            <a:spLocks noChangeShapeType="1"/>
          </p:cNvSpPr>
          <p:nvPr/>
        </p:nvSpPr>
        <p:spPr bwMode="auto">
          <a:xfrm>
            <a:off x="3960814" y="5822950"/>
            <a:ext cx="1587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01" name="Rectangle 46"/>
          <p:cNvSpPr>
            <a:spLocks/>
          </p:cNvSpPr>
          <p:nvPr/>
        </p:nvSpPr>
        <p:spPr bwMode="auto">
          <a:xfrm>
            <a:off x="2840002" y="6096715"/>
            <a:ext cx="696985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Mouse</a:t>
            </a:r>
          </a:p>
        </p:txBody>
      </p:sp>
      <p:sp>
        <p:nvSpPr>
          <p:cNvPr id="32802" name="Rectangle 47"/>
          <p:cNvSpPr>
            <a:spLocks/>
          </p:cNvSpPr>
          <p:nvPr/>
        </p:nvSpPr>
        <p:spPr bwMode="auto">
          <a:xfrm>
            <a:off x="3511044" y="6096715"/>
            <a:ext cx="958274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Keyboard</a:t>
            </a:r>
          </a:p>
        </p:txBody>
      </p:sp>
      <p:sp>
        <p:nvSpPr>
          <p:cNvPr id="32803" name="Line 48"/>
          <p:cNvSpPr>
            <a:spLocks noChangeShapeType="1"/>
          </p:cNvSpPr>
          <p:nvPr/>
        </p:nvSpPr>
        <p:spPr bwMode="auto">
          <a:xfrm>
            <a:off x="5256214" y="5822950"/>
            <a:ext cx="1587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04" name="Rectangle 49"/>
          <p:cNvSpPr>
            <a:spLocks/>
          </p:cNvSpPr>
          <p:nvPr/>
        </p:nvSpPr>
        <p:spPr bwMode="auto">
          <a:xfrm>
            <a:off x="4861420" y="6096715"/>
            <a:ext cx="75148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Display</a:t>
            </a:r>
          </a:p>
        </p:txBody>
      </p:sp>
      <p:sp>
        <p:nvSpPr>
          <p:cNvPr id="32805" name="Line 50"/>
          <p:cNvSpPr>
            <a:spLocks noChangeShapeType="1"/>
          </p:cNvSpPr>
          <p:nvPr/>
        </p:nvSpPr>
        <p:spPr bwMode="auto">
          <a:xfrm>
            <a:off x="7561264" y="582295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7256463" y="6203950"/>
            <a:ext cx="609600" cy="609600"/>
            <a:chOff x="0" y="0"/>
            <a:chExt cx="384" cy="384"/>
          </a:xfrm>
        </p:grpSpPr>
        <p:sp>
          <p:nvSpPr>
            <p:cNvPr id="32822" name="AutoShape 52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custGeom>
              <a:avLst/>
              <a:gdLst>
                <a:gd name="T0" fmla="*/ 3 w 21600"/>
                <a:gd name="T1" fmla="*/ 3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4835" y="21600"/>
                    <a:pt x="10800" y="21600"/>
                  </a:cubicBezTo>
                  <a:cubicBezTo>
                    <a:pt x="16765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16765" y="0"/>
                    <a:pt x="10800" y="0"/>
                  </a:cubicBezTo>
                  <a:close/>
                  <a:moveTo>
                    <a:pt x="0" y="2700"/>
                  </a:moveTo>
                  <a:cubicBezTo>
                    <a:pt x="0" y="4191"/>
                    <a:pt x="4835" y="5400"/>
                    <a:pt x="10800" y="5400"/>
                  </a:cubicBezTo>
                  <a:cubicBezTo>
                    <a:pt x="16765" y="5400"/>
                    <a:pt x="21600" y="4191"/>
                    <a:pt x="21600" y="27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23" name="Rectangle 53"/>
            <p:cNvSpPr>
              <a:spLocks/>
            </p:cNvSpPr>
            <p:nvPr/>
          </p:nvSpPr>
          <p:spPr bwMode="auto">
            <a:xfrm>
              <a:off x="20" y="114"/>
              <a:ext cx="342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Disk</a:t>
              </a:r>
            </a:p>
          </p:txBody>
        </p:sp>
      </p:grpSp>
      <p:sp>
        <p:nvSpPr>
          <p:cNvPr id="32807" name="AutoShape 54"/>
          <p:cNvSpPr>
            <a:spLocks/>
          </p:cNvSpPr>
          <p:nvPr/>
        </p:nvSpPr>
        <p:spPr bwMode="auto">
          <a:xfrm>
            <a:off x="2405063" y="436245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08" name="Rectangle 55"/>
          <p:cNvSpPr>
            <a:spLocks/>
          </p:cNvSpPr>
          <p:nvPr/>
        </p:nvSpPr>
        <p:spPr bwMode="auto">
          <a:xfrm>
            <a:off x="3481389" y="4532313"/>
            <a:ext cx="166687" cy="15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09" name="Rectangle 56"/>
          <p:cNvSpPr>
            <a:spLocks/>
          </p:cNvSpPr>
          <p:nvPr/>
        </p:nvSpPr>
        <p:spPr bwMode="auto">
          <a:xfrm>
            <a:off x="5157789" y="4522788"/>
            <a:ext cx="166687" cy="15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10" name="Rectangle 57"/>
          <p:cNvSpPr>
            <a:spLocks/>
          </p:cNvSpPr>
          <p:nvPr/>
        </p:nvSpPr>
        <p:spPr bwMode="auto">
          <a:xfrm>
            <a:off x="7491414" y="4513263"/>
            <a:ext cx="161925" cy="15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11" name="Rectangle 58"/>
          <p:cNvSpPr>
            <a:spLocks/>
          </p:cNvSpPr>
          <p:nvPr/>
        </p:nvSpPr>
        <p:spPr bwMode="auto">
          <a:xfrm>
            <a:off x="6148120" y="4712415"/>
            <a:ext cx="745075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I/O bus</a:t>
            </a:r>
          </a:p>
        </p:txBody>
      </p:sp>
      <p:sp>
        <p:nvSpPr>
          <p:cNvPr id="32812" name="Rectangle 59"/>
          <p:cNvSpPr>
            <a:spLocks/>
          </p:cNvSpPr>
          <p:nvPr/>
        </p:nvSpPr>
        <p:spPr bwMode="auto">
          <a:xfrm>
            <a:off x="6381751" y="4451350"/>
            <a:ext cx="161925" cy="15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13" name="Rectangle 60"/>
          <p:cNvSpPr>
            <a:spLocks/>
          </p:cNvSpPr>
          <p:nvPr/>
        </p:nvSpPr>
        <p:spPr bwMode="auto">
          <a:xfrm>
            <a:off x="8272463" y="4375150"/>
            <a:ext cx="127000" cy="406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14" name="Rectangle 61"/>
          <p:cNvSpPr>
            <a:spLocks/>
          </p:cNvSpPr>
          <p:nvPr/>
        </p:nvSpPr>
        <p:spPr bwMode="auto">
          <a:xfrm>
            <a:off x="8577263" y="4375150"/>
            <a:ext cx="127000" cy="406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15" name="Rectangle 62"/>
          <p:cNvSpPr>
            <a:spLocks/>
          </p:cNvSpPr>
          <p:nvPr/>
        </p:nvSpPr>
        <p:spPr bwMode="auto">
          <a:xfrm>
            <a:off x="8882063" y="4375150"/>
            <a:ext cx="127000" cy="406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2816" name="Rectangle 63"/>
          <p:cNvSpPr>
            <a:spLocks/>
          </p:cNvSpPr>
          <p:nvPr/>
        </p:nvSpPr>
        <p:spPr bwMode="auto">
          <a:xfrm>
            <a:off x="8258175" y="4921806"/>
            <a:ext cx="192969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Expansion slots for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other devices such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as network adapters</a:t>
            </a:r>
          </a:p>
        </p:txBody>
      </p: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2633663" y="2089150"/>
            <a:ext cx="762000" cy="304800"/>
            <a:chOff x="0" y="12"/>
            <a:chExt cx="480" cy="192"/>
          </a:xfrm>
        </p:grpSpPr>
        <p:sp>
          <p:nvSpPr>
            <p:cNvPr id="32820" name="Rectangle 65"/>
            <p:cNvSpPr>
              <a:spLocks/>
            </p:cNvSpPr>
            <p:nvPr/>
          </p:nvSpPr>
          <p:spPr bwMode="auto">
            <a:xfrm>
              <a:off x="0" y="12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2821" name="Rectangle 66"/>
            <p:cNvSpPr>
              <a:spLocks/>
            </p:cNvSpPr>
            <p:nvPr/>
          </p:nvSpPr>
          <p:spPr bwMode="auto">
            <a:xfrm>
              <a:off x="124" y="30"/>
              <a:ext cx="230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PC</a:t>
              </a:r>
            </a:p>
          </p:txBody>
        </p:sp>
      </p:grpSp>
      <p:sp>
        <p:nvSpPr>
          <p:cNvPr id="32818" name="Rectangle 67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2800" dirty="0"/>
              <a:t>Um </a:t>
            </a:r>
            <a:r>
              <a:rPr lang="en-US" sz="2800" dirty="0" err="1"/>
              <a:t>pouco</a:t>
            </a:r>
            <a:r>
              <a:rPr lang="en-US" sz="2800" dirty="0"/>
              <a:t> de um </a:t>
            </a:r>
            <a:r>
              <a:rPr lang="en-US" sz="2800" dirty="0" err="1"/>
              <a:t>computador</a:t>
            </a:r>
            <a:r>
              <a:rPr lang="en-US" sz="2800" dirty="0"/>
              <a:t> </a:t>
            </a:r>
            <a:r>
              <a:rPr lang="en-US" sz="2800" dirty="0" err="1"/>
              <a:t>típico</a:t>
            </a:r>
            <a:endParaRPr lang="en-US" sz="2800" dirty="0"/>
          </a:p>
        </p:txBody>
      </p:sp>
      <p:sp>
        <p:nvSpPr>
          <p:cNvPr id="32819" name="Rectangle 68"/>
          <p:cNvSpPr>
            <a:spLocks/>
          </p:cNvSpPr>
          <p:nvPr/>
        </p:nvSpPr>
        <p:spPr bwMode="auto">
          <a:xfrm>
            <a:off x="8229600" y="5943600"/>
            <a:ext cx="2286000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Randal E. Bryant, David R.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O'Hallaron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. Computer Systems: A Programmer's Perspective.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Prentice Hall, 2003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CPU: Central Processing Unit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4038600" cy="5257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333399"/>
              </a:buClr>
              <a:buFont typeface="Helvetica" charset="0"/>
              <a:buChar char="•"/>
            </a:pPr>
            <a:r>
              <a:rPr lang="en-US" sz="2000" dirty="0" err="1">
                <a:solidFill>
                  <a:srgbClr val="333399"/>
                </a:solidFill>
              </a:rPr>
              <a:t>Unidade</a:t>
            </a:r>
            <a:r>
              <a:rPr lang="en-US" sz="2000" dirty="0">
                <a:solidFill>
                  <a:srgbClr val="333399"/>
                </a:solidFill>
              </a:rPr>
              <a:t> de </a:t>
            </a:r>
            <a:r>
              <a:rPr lang="en-US" sz="2000" dirty="0" err="1">
                <a:solidFill>
                  <a:srgbClr val="333399"/>
                </a:solidFill>
              </a:rPr>
              <a:t>Controle</a:t>
            </a:r>
            <a:endParaRPr lang="en-US" sz="20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ALU: </a:t>
            </a:r>
            <a:r>
              <a:rPr lang="en-US" sz="2000" dirty="0" err="1"/>
              <a:t>Unidade</a:t>
            </a:r>
            <a:r>
              <a:rPr lang="en-US" sz="2000" dirty="0"/>
              <a:t> </a:t>
            </a:r>
            <a:r>
              <a:rPr lang="en-US" sz="2000" dirty="0" err="1"/>
              <a:t>Aritmética</a:t>
            </a:r>
            <a:r>
              <a:rPr lang="en-US" sz="2000" dirty="0"/>
              <a:t> </a:t>
            </a:r>
            <a:r>
              <a:rPr lang="en-US" sz="2000" dirty="0" err="1"/>
              <a:t>e</a:t>
            </a:r>
            <a:r>
              <a:rPr lang="en-US" sz="2000" dirty="0"/>
              <a:t> </a:t>
            </a:r>
            <a:r>
              <a:rPr lang="en-US" sz="2000" dirty="0" err="1"/>
              <a:t>Lógica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 err="1"/>
              <a:t>Registradores</a:t>
            </a:r>
            <a:endParaRPr lang="en-US" sz="2000" dirty="0"/>
          </a:p>
          <a:p>
            <a:pPr marL="782638" lvl="1" eaLnBrk="1" hangingPunct="1">
              <a:lnSpc>
                <a:spcPct val="90000"/>
              </a:lnSpc>
            </a:pPr>
            <a:r>
              <a:rPr lang="en-US" sz="1800" dirty="0" err="1"/>
              <a:t>Funcionam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dirty="0" err="1"/>
              <a:t>memória</a:t>
            </a:r>
            <a:r>
              <a:rPr lang="en-US" sz="1800" dirty="0"/>
              <a:t> de </a:t>
            </a:r>
            <a:r>
              <a:rPr lang="en-US" sz="1800" dirty="0" err="1"/>
              <a:t>acesso</a:t>
            </a:r>
            <a:r>
              <a:rPr lang="en-US" sz="1800" dirty="0"/>
              <a:t> </a:t>
            </a:r>
            <a:r>
              <a:rPr lang="en-US" sz="1800" dirty="0" err="1"/>
              <a:t>extremamente</a:t>
            </a:r>
            <a:r>
              <a:rPr lang="en-US" sz="1800" dirty="0"/>
              <a:t> </a:t>
            </a:r>
            <a:r>
              <a:rPr lang="en-US" sz="1800" dirty="0" err="1"/>
              <a:t>rápida</a:t>
            </a:r>
            <a:endParaRPr lang="en-US" sz="1800" dirty="0"/>
          </a:p>
          <a:p>
            <a:pPr marL="782638" lvl="1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800" dirty="0" err="1">
                <a:solidFill>
                  <a:srgbClr val="FF0000"/>
                </a:solidFill>
              </a:rPr>
              <a:t>Baixa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capacidade</a:t>
            </a:r>
            <a:endParaRPr lang="en-US" sz="1800" dirty="0">
              <a:solidFill>
                <a:srgbClr val="FF0000"/>
              </a:solidFill>
            </a:endParaRPr>
          </a:p>
          <a:p>
            <a:pPr marL="782638" lvl="1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800" dirty="0" err="1"/>
              <a:t>Funções</a:t>
            </a:r>
            <a:r>
              <a:rPr lang="en-US" sz="1800" dirty="0"/>
              <a:t> </a:t>
            </a:r>
            <a:r>
              <a:rPr lang="en-US" sz="1800" dirty="0" err="1"/>
              <a:t>específicas</a:t>
            </a:r>
            <a:endParaRPr lang="en-US" sz="1800" dirty="0"/>
          </a:p>
          <a:p>
            <a:pPr marL="782638" lvl="1" eaLnBrk="1" hangingPunct="1">
              <a:lnSpc>
                <a:spcPct val="90000"/>
              </a:lnSpc>
            </a:pPr>
            <a:r>
              <a:rPr lang="en-US" sz="1800" dirty="0" err="1"/>
              <a:t>Exemplos</a:t>
            </a:r>
            <a:r>
              <a:rPr lang="en-US" sz="1800" dirty="0"/>
              <a:t> de </a:t>
            </a:r>
            <a:r>
              <a:rPr lang="en-US" sz="1800" dirty="0" err="1"/>
              <a:t>registradores</a:t>
            </a:r>
            <a:endParaRPr lang="en-US" sz="1800" dirty="0"/>
          </a:p>
          <a:p>
            <a:pPr marL="1182688" lvl="2" eaLnBrk="1" hangingPunct="1">
              <a:lnSpc>
                <a:spcPct val="90000"/>
              </a:lnSpc>
            </a:pPr>
            <a:r>
              <a:rPr lang="en-US" sz="1600" dirty="0"/>
              <a:t>PC (program counter): </a:t>
            </a:r>
            <a:r>
              <a:rPr lang="en-US" sz="1600" dirty="0" err="1"/>
              <a:t>contém</a:t>
            </a:r>
            <a:r>
              <a:rPr lang="en-US" sz="1600" dirty="0"/>
              <a:t> </a:t>
            </a:r>
            <a:r>
              <a:rPr lang="en-US" sz="1600" dirty="0" err="1"/>
              <a:t>o</a:t>
            </a:r>
            <a:r>
              <a:rPr lang="en-US" sz="1600" dirty="0"/>
              <a:t> </a:t>
            </a:r>
            <a:r>
              <a:rPr lang="en-US" sz="1600" dirty="0" err="1"/>
              <a:t>endereço</a:t>
            </a:r>
            <a:r>
              <a:rPr lang="en-US" sz="1600" dirty="0"/>
              <a:t> </a:t>
            </a:r>
            <a:r>
              <a:rPr lang="en-US" sz="1600" dirty="0" err="1"/>
              <a:t>da</a:t>
            </a:r>
            <a:r>
              <a:rPr lang="en-US" sz="1600" dirty="0"/>
              <a:t> </a:t>
            </a:r>
            <a:r>
              <a:rPr lang="en-US" sz="1600" dirty="0" err="1"/>
              <a:t>próxima</a:t>
            </a:r>
            <a:r>
              <a:rPr lang="en-US" sz="1600" dirty="0"/>
              <a:t> </a:t>
            </a:r>
            <a:r>
              <a:rPr lang="en-US" sz="1600" dirty="0" err="1"/>
              <a:t>instrução</a:t>
            </a:r>
            <a:r>
              <a:rPr lang="en-US" sz="1600" dirty="0"/>
              <a:t> a ser </a:t>
            </a:r>
            <a:r>
              <a:rPr lang="en-US" sz="1600" dirty="0" err="1"/>
              <a:t>executada</a:t>
            </a:r>
            <a:endParaRPr lang="en-US" sz="1600" dirty="0"/>
          </a:p>
          <a:p>
            <a:pPr marL="1182688" lvl="2" eaLnBrk="1" hangingPunct="1">
              <a:lnSpc>
                <a:spcPct val="90000"/>
              </a:lnSpc>
            </a:pPr>
            <a:r>
              <a:rPr lang="en-US" sz="1600" dirty="0"/>
              <a:t>Instruction register: </a:t>
            </a:r>
            <a:r>
              <a:rPr lang="en-US" sz="1600" dirty="0" err="1"/>
              <a:t>onde</a:t>
            </a:r>
            <a:r>
              <a:rPr lang="en-US" sz="1600" dirty="0"/>
              <a:t> </a:t>
            </a:r>
            <a:r>
              <a:rPr lang="en-US" sz="1600" dirty="0" err="1"/>
              <a:t>é</a:t>
            </a:r>
            <a:r>
              <a:rPr lang="en-US" sz="1600" dirty="0"/>
              <a:t> </a:t>
            </a:r>
            <a:r>
              <a:rPr lang="en-US" sz="1600" dirty="0" err="1"/>
              <a:t>copiada</a:t>
            </a:r>
            <a:r>
              <a:rPr lang="en-US" sz="1600" dirty="0"/>
              <a:t> </a:t>
            </a:r>
            <a:r>
              <a:rPr lang="en-US" sz="1600" dirty="0" err="1"/>
              <a:t>cada</a:t>
            </a:r>
            <a:r>
              <a:rPr lang="en-US" sz="1600" dirty="0"/>
              <a:t> </a:t>
            </a:r>
            <a:r>
              <a:rPr lang="en-US" sz="1600" dirty="0" err="1"/>
              <a:t>instrução</a:t>
            </a:r>
            <a:r>
              <a:rPr lang="en-US" sz="1600" dirty="0"/>
              <a:t> a ser </a:t>
            </a:r>
            <a:r>
              <a:rPr lang="en-US" sz="1600" dirty="0" err="1"/>
              <a:t>executada</a:t>
            </a:r>
            <a:endParaRPr lang="en-US" sz="1600" dirty="0"/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6172200" y="1600200"/>
            <a:ext cx="4191000" cy="223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80000"/>
              </a:lnSpc>
              <a:spcBef>
                <a:spcPts val="4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A CPU,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seguidamente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executa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instruções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requisitadas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memória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839788" marR="0" lvl="1" indent="-342900" algn="l" defTabSz="914400" rtl="0" eaLnBrk="1" fontAlgn="base" latinLnBrk="0" hangingPunct="1">
              <a:lnSpc>
                <a:spcPct val="80000"/>
              </a:lnSpc>
              <a:spcBef>
                <a:spcPts val="4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Ciclo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fetch-decode-execute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:</a:t>
            </a:r>
          </a:p>
          <a:p>
            <a:pPr marL="1296988" marR="0" lvl="2" indent="-342900" algn="l" defTabSz="914400" rtl="0" eaLnBrk="1" fontAlgn="base" latinLnBrk="0" hangingPunct="1">
              <a:lnSpc>
                <a:spcPct val="8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busca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instrução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memória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1296988" marR="0" lvl="2" indent="-342900" algn="l" defTabSz="914400" rtl="0" eaLnBrk="1" fontAlgn="base" latinLnBrk="0" hangingPunct="1">
              <a:lnSpc>
                <a:spcPct val="8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Incrementa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PC</a:t>
            </a:r>
          </a:p>
          <a:p>
            <a:pPr marL="1296988" marR="0" lvl="2" indent="-342900" algn="l" defTabSz="914400" rtl="0" eaLnBrk="1" fontAlgn="base" latinLnBrk="0" hangingPunct="1">
              <a:lnSpc>
                <a:spcPct val="8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decodifica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instrução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  <a:p>
            <a:pPr marL="1296988" marR="0" lvl="2" indent="-342900" algn="l" defTabSz="914400" rtl="0" eaLnBrk="1" fontAlgn="base" latinLnBrk="0" hangingPunct="1">
              <a:lnSpc>
                <a:spcPct val="8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executa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instrução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pic>
        <p:nvPicPr>
          <p:cNvPr id="11269" name="Picture 5"/>
          <p:cNvPicPr>
            <a:picLocks noChangeArrowheads="1"/>
          </p:cNvPicPr>
          <p:nvPr/>
        </p:nvPicPr>
        <p:blipFill>
          <a:blip r:embed="rId2"/>
          <a:srcRect r="11810" b="15747"/>
          <a:stretch>
            <a:fillRect/>
          </a:stretch>
        </p:blipFill>
        <p:spPr bwMode="auto">
          <a:xfrm>
            <a:off x="6516689" y="3956051"/>
            <a:ext cx="388778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/>
          </p:cNvSpPr>
          <p:nvPr/>
        </p:nvSpPr>
        <p:spPr bwMode="auto">
          <a:xfrm>
            <a:off x="6456363" y="3933826"/>
            <a:ext cx="1727200" cy="1439863"/>
          </a:xfrm>
          <a:prstGeom prst="rect">
            <a:avLst/>
          </a:prstGeom>
          <a:noFill/>
          <a:ln w="28575">
            <a:solidFill>
              <a:srgbClr val="333399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5" autoUpdateAnimBg="0"/>
      <p:bldP spid="11268" grpId="0" build="p" autoUpdateAnimBg="0"/>
      <p:bldP spid="1127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/>
              <a:t>Barramentos e Dispositivos de E/S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1" y="1600200"/>
            <a:ext cx="4267200" cy="4114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Clr>
                <a:srgbClr val="009900"/>
              </a:buClr>
              <a:buFont typeface="Helvetica" charset="0"/>
              <a:buChar char="•"/>
            </a:pPr>
            <a:r>
              <a:rPr lang="en-US" sz="2000" dirty="0" err="1">
                <a:solidFill>
                  <a:srgbClr val="009900"/>
                </a:solidFill>
              </a:rPr>
              <a:t>Barramentos</a:t>
            </a:r>
            <a:r>
              <a:rPr lang="en-US" sz="2000" dirty="0"/>
              <a:t>: </a:t>
            </a:r>
            <a:r>
              <a:rPr lang="en-US" sz="2000" dirty="0" err="1"/>
              <a:t>conexões</a:t>
            </a:r>
            <a:r>
              <a:rPr lang="en-US" sz="2000" dirty="0"/>
              <a:t> </a:t>
            </a:r>
            <a:r>
              <a:rPr lang="en-US" sz="2000" dirty="0" err="1"/>
              <a:t>elétricas</a:t>
            </a:r>
            <a:r>
              <a:rPr lang="en-US" sz="2000" dirty="0"/>
              <a:t> que </a:t>
            </a:r>
            <a:r>
              <a:rPr lang="en-US" sz="2000" dirty="0" err="1">
                <a:solidFill>
                  <a:srgbClr val="FF0000"/>
                </a:solidFill>
              </a:rPr>
              <a:t>carregam</a:t>
            </a:r>
            <a:r>
              <a:rPr lang="en-US" sz="2000" dirty="0">
                <a:solidFill>
                  <a:srgbClr val="FF0000"/>
                </a:solidFill>
              </a:rPr>
              <a:t> a </a:t>
            </a:r>
            <a:r>
              <a:rPr lang="en-US" sz="2000" dirty="0" err="1">
                <a:solidFill>
                  <a:srgbClr val="FF0000"/>
                </a:solidFill>
              </a:rPr>
              <a:t>informação</a:t>
            </a:r>
            <a:r>
              <a:rPr lang="en-US" sz="2000" dirty="0"/>
              <a:t> entre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vários</a:t>
            </a:r>
            <a:r>
              <a:rPr lang="en-US" sz="2000" dirty="0"/>
              <a:t> </a:t>
            </a:r>
            <a:r>
              <a:rPr lang="en-US" sz="2000" dirty="0" err="1"/>
              <a:t>componentes</a:t>
            </a:r>
            <a:r>
              <a:rPr lang="en-US" sz="2000" dirty="0"/>
              <a:t> da </a:t>
            </a:r>
            <a:r>
              <a:rPr lang="en-US" sz="2000" dirty="0" err="1"/>
              <a:t>máquina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Clr>
                <a:srgbClr val="FF3300"/>
              </a:buClr>
              <a:buFont typeface="Helvetica" charset="0"/>
              <a:buChar char="•"/>
            </a:pPr>
            <a:r>
              <a:rPr lang="en-US" sz="2000" dirty="0" err="1">
                <a:solidFill>
                  <a:srgbClr val="FF3300"/>
                </a:solidFill>
              </a:rPr>
              <a:t>Dispositivos</a:t>
            </a:r>
            <a:r>
              <a:rPr lang="en-US" sz="2000" dirty="0">
                <a:solidFill>
                  <a:srgbClr val="FF3300"/>
                </a:solidFill>
              </a:rPr>
              <a:t> de E/S</a:t>
            </a:r>
            <a:r>
              <a:rPr lang="en-US" sz="2000" dirty="0"/>
              <a:t>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1800" dirty="0" err="1"/>
              <a:t>Conexão</a:t>
            </a:r>
            <a:r>
              <a:rPr lang="en-US" sz="1800" dirty="0"/>
              <a:t> </a:t>
            </a:r>
            <a:r>
              <a:rPr lang="en-US" sz="1800" dirty="0" err="1"/>
              <a:t>da</a:t>
            </a:r>
            <a:r>
              <a:rPr lang="en-US" sz="1800" dirty="0"/>
              <a:t> </a:t>
            </a:r>
            <a:r>
              <a:rPr lang="en-US" sz="1800" dirty="0" err="1"/>
              <a:t>máquina</a:t>
            </a:r>
            <a:r>
              <a:rPr lang="en-US" sz="1800" dirty="0"/>
              <a:t> com </a:t>
            </a:r>
            <a:r>
              <a:rPr lang="en-US" sz="1800" dirty="0" err="1"/>
              <a:t>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mundo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externo</a:t>
            </a:r>
            <a:endParaRPr lang="en-US" sz="1800" dirty="0">
              <a:solidFill>
                <a:srgbClr val="FF0000"/>
              </a:solidFill>
            </a:endParaRPr>
          </a:p>
          <a:p>
            <a:pPr marL="782638" lvl="1" eaLnBrk="1" hangingPunct="1">
              <a:lnSpc>
                <a:spcPct val="80000"/>
              </a:lnSpc>
            </a:pPr>
            <a:r>
              <a:rPr lang="en-US" sz="1800" dirty="0" err="1"/>
              <a:t>Conectados</a:t>
            </a:r>
            <a:r>
              <a:rPr lang="en-US" sz="1800" dirty="0"/>
              <a:t> </a:t>
            </a:r>
            <a:r>
              <a:rPr lang="en-US" sz="1800" dirty="0" err="1"/>
              <a:t>ao</a:t>
            </a:r>
            <a:r>
              <a:rPr lang="en-US" sz="1800" dirty="0"/>
              <a:t> </a:t>
            </a:r>
            <a:r>
              <a:rPr lang="en-US" sz="1800" dirty="0" err="1"/>
              <a:t>barramento</a:t>
            </a:r>
            <a:r>
              <a:rPr lang="en-US" sz="1800" dirty="0"/>
              <a:t> de E/S </a:t>
            </a:r>
            <a:r>
              <a:rPr lang="en-US" sz="1800" dirty="0" err="1"/>
              <a:t>por</a:t>
            </a:r>
            <a:endParaRPr lang="en-US" sz="1800" dirty="0"/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  <a:buFont typeface="Helvetica" charset="0"/>
              <a:buChar char="•"/>
            </a:pPr>
            <a:r>
              <a:rPr lang="en-US" sz="1600" i="1" dirty="0" err="1"/>
              <a:t>controladores</a:t>
            </a:r>
            <a:r>
              <a:rPr lang="en-US" sz="1600" i="1" dirty="0"/>
              <a:t> </a:t>
            </a:r>
            <a:r>
              <a:rPr lang="en-US" sz="1600" dirty="0"/>
              <a:t>(chips no </a:t>
            </a:r>
            <a:r>
              <a:rPr lang="en-US" sz="1600" dirty="0" err="1"/>
              <a:t>próprio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r>
              <a:rPr lang="en-US" sz="1600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placa</a:t>
            </a:r>
            <a:r>
              <a:rPr lang="en-US" sz="1600" dirty="0"/>
              <a:t> </a:t>
            </a:r>
            <a:r>
              <a:rPr lang="en-US" sz="1600" dirty="0" err="1"/>
              <a:t>mãe</a:t>
            </a:r>
            <a:r>
              <a:rPr lang="en-US" sz="1600" dirty="0"/>
              <a:t>) </a:t>
            </a:r>
            <a:r>
              <a:rPr lang="en-US" sz="1600" dirty="0" err="1"/>
              <a:t>ou</a:t>
            </a:r>
            <a:endParaRPr lang="en-US" sz="1600" dirty="0"/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  <a:buFont typeface="Helvetica" charset="0"/>
              <a:buChar char="•"/>
            </a:pPr>
            <a:r>
              <a:rPr lang="en-US" sz="1600" i="1" dirty="0" err="1"/>
              <a:t>adaptadores</a:t>
            </a:r>
            <a:r>
              <a:rPr lang="en-US" sz="1600" i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quando</a:t>
            </a:r>
            <a:r>
              <a:rPr lang="en-US" sz="1600" dirty="0"/>
              <a:t> </a:t>
            </a:r>
            <a:r>
              <a:rPr lang="en-US" sz="1600" dirty="0" err="1"/>
              <a:t>placa</a:t>
            </a:r>
            <a:r>
              <a:rPr lang="en-US" sz="1600" dirty="0"/>
              <a:t> </a:t>
            </a:r>
            <a:r>
              <a:rPr lang="en-US" sz="1600" dirty="0" err="1"/>
              <a:t>separada</a:t>
            </a:r>
            <a:r>
              <a:rPr lang="en-US" sz="1600" dirty="0"/>
              <a:t>)</a:t>
            </a:r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2"/>
          <a:srcRect r="11810" b="15747"/>
          <a:stretch>
            <a:fillRect/>
          </a:stretch>
        </p:blipFill>
        <p:spPr bwMode="auto">
          <a:xfrm>
            <a:off x="6516689" y="2205038"/>
            <a:ext cx="38877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5"/>
          <p:cNvSpPr>
            <a:spLocks/>
          </p:cNvSpPr>
          <p:nvPr/>
        </p:nvSpPr>
        <p:spPr bwMode="auto">
          <a:xfrm>
            <a:off x="7535863" y="3141664"/>
            <a:ext cx="792162" cy="358775"/>
          </a:xfrm>
          <a:prstGeom prst="rect">
            <a:avLst/>
          </a:prstGeom>
          <a:noFill/>
          <a:ln w="28575">
            <a:solidFill>
              <a:srgbClr val="009900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8688388" y="3141664"/>
            <a:ext cx="792162" cy="358775"/>
          </a:xfrm>
          <a:prstGeom prst="rect">
            <a:avLst/>
          </a:prstGeom>
          <a:noFill/>
          <a:ln w="28575">
            <a:solidFill>
              <a:srgbClr val="009900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12295" name="Rectangle 7"/>
          <p:cNvSpPr>
            <a:spLocks/>
          </p:cNvSpPr>
          <p:nvPr/>
        </p:nvSpPr>
        <p:spPr bwMode="auto">
          <a:xfrm>
            <a:off x="6456364" y="3644901"/>
            <a:ext cx="3887787" cy="576263"/>
          </a:xfrm>
          <a:prstGeom prst="rect">
            <a:avLst/>
          </a:prstGeom>
          <a:noFill/>
          <a:ln w="28575">
            <a:solidFill>
              <a:srgbClr val="009900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12296" name="Rectangle 8"/>
          <p:cNvSpPr>
            <a:spLocks/>
          </p:cNvSpPr>
          <p:nvPr/>
        </p:nvSpPr>
        <p:spPr bwMode="auto">
          <a:xfrm>
            <a:off x="6672263" y="4149725"/>
            <a:ext cx="2736850" cy="863600"/>
          </a:xfrm>
          <a:prstGeom prst="rect">
            <a:avLst/>
          </a:prstGeom>
          <a:noFill/>
          <a:ln w="28575">
            <a:solidFill>
              <a:srgbClr val="FF3300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  <p:bldP spid="12293" grpId="0" animBg="1"/>
      <p:bldP spid="12294" grpId="0" animBg="1"/>
      <p:bldP spid="12295" grpId="0" animBg="1"/>
      <p:bldP spid="1229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Memória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4475163" cy="4114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err="1"/>
              <a:t>Logicamente</a:t>
            </a:r>
            <a:r>
              <a:rPr lang="en-US" sz="2000" dirty="0"/>
              <a:t>, a </a:t>
            </a:r>
            <a:r>
              <a:rPr lang="en-US" sz="2000" dirty="0" err="1"/>
              <a:t>memória</a:t>
            </a:r>
            <a:r>
              <a:rPr lang="en-US" sz="2000" dirty="0"/>
              <a:t> principal </a:t>
            </a:r>
            <a:r>
              <a:rPr lang="en-US" sz="2000" dirty="0" err="1"/>
              <a:t>corresponde</a:t>
            </a:r>
            <a:r>
              <a:rPr lang="en-US" sz="2000" dirty="0"/>
              <a:t> a um </a:t>
            </a:r>
            <a:r>
              <a:rPr lang="en-US" sz="2000" dirty="0" err="1"/>
              <a:t>enorme</a:t>
            </a:r>
            <a:r>
              <a:rPr lang="en-US" sz="2000" dirty="0"/>
              <a:t> </a:t>
            </a:r>
            <a:r>
              <a:rPr lang="en-US" sz="2000" dirty="0" err="1"/>
              <a:t>vetor</a:t>
            </a:r>
            <a:r>
              <a:rPr lang="en-US" sz="2000" dirty="0"/>
              <a:t> (array) de bytes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posição</a:t>
            </a:r>
            <a:r>
              <a:rPr lang="en-US" sz="1800" dirty="0"/>
              <a:t> tem um </a:t>
            </a:r>
            <a:r>
              <a:rPr lang="en-US" sz="1800" dirty="0" err="1"/>
              <a:t>endereço</a:t>
            </a:r>
            <a:r>
              <a:rPr lang="en-US" sz="1800" dirty="0"/>
              <a:t> </a:t>
            </a:r>
            <a:r>
              <a:rPr lang="en-US" sz="1800" dirty="0" err="1"/>
              <a:t>único</a:t>
            </a:r>
            <a:r>
              <a:rPr lang="en-US" sz="1800" dirty="0"/>
              <a:t> (</a:t>
            </a:r>
            <a:r>
              <a:rPr lang="en-US" sz="1800" dirty="0" err="1"/>
              <a:t>índice</a:t>
            </a:r>
            <a:r>
              <a:rPr lang="en-US" sz="1800" dirty="0"/>
              <a:t> do </a:t>
            </a:r>
            <a:r>
              <a:rPr lang="en-US" sz="1800" dirty="0" err="1"/>
              <a:t>vetor</a:t>
            </a:r>
            <a:r>
              <a:rPr lang="en-US" sz="18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Os </a:t>
            </a:r>
            <a:r>
              <a:rPr lang="en-US" sz="2000" dirty="0" err="1"/>
              <a:t>registradores</a:t>
            </a:r>
            <a:r>
              <a:rPr lang="en-US" sz="2000" dirty="0"/>
              <a:t> </a:t>
            </a:r>
            <a:r>
              <a:rPr lang="en-US" sz="2000" dirty="0" err="1"/>
              <a:t>da</a:t>
            </a:r>
            <a:r>
              <a:rPr lang="en-US" sz="2000" dirty="0"/>
              <a:t> CPU </a:t>
            </a:r>
            <a:r>
              <a:rPr lang="en-US" sz="2000" dirty="0" err="1"/>
              <a:t>muitas</a:t>
            </a:r>
            <a:r>
              <a:rPr lang="en-US" sz="2000" dirty="0"/>
              <a:t> </a:t>
            </a:r>
            <a:r>
              <a:rPr lang="en-US" sz="2000" dirty="0" err="1"/>
              <a:t>vezes</a:t>
            </a:r>
            <a:r>
              <a:rPr lang="en-US" sz="2000" dirty="0"/>
              <a:t>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dirty="0" err="1"/>
              <a:t>usados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</a:t>
            </a:r>
            <a:r>
              <a:rPr lang="en-US" sz="2000" dirty="0" err="1"/>
              <a:t>armazenar</a:t>
            </a:r>
            <a:r>
              <a:rPr lang="en-US" sz="2000" dirty="0"/>
              <a:t> </a:t>
            </a:r>
            <a:r>
              <a:rPr lang="en-US" sz="2000" dirty="0" err="1"/>
              <a:t>endereços</a:t>
            </a:r>
            <a:r>
              <a:rPr lang="en-US" sz="2000" dirty="0"/>
              <a:t> de </a:t>
            </a:r>
            <a:r>
              <a:rPr lang="en-US" sz="2000" dirty="0" err="1"/>
              <a:t>memória</a:t>
            </a:r>
            <a:endParaRPr lang="en-US" sz="2000" dirty="0"/>
          </a:p>
          <a:p>
            <a:pPr marL="782638" lvl="1" eaLnBrk="1" hangingPunct="1">
              <a:lnSpc>
                <a:spcPct val="90000"/>
              </a:lnSpc>
            </a:pPr>
            <a:r>
              <a:rPr lang="en-US" sz="1800" dirty="0" err="1"/>
              <a:t>Assim</a:t>
            </a:r>
            <a:r>
              <a:rPr lang="en-US" sz="1800" dirty="0"/>
              <a:t>, </a:t>
            </a:r>
            <a:r>
              <a:rPr lang="en-US" sz="1800" dirty="0" err="1"/>
              <a:t>o</a:t>
            </a:r>
            <a:r>
              <a:rPr lang="en-US" sz="1800" dirty="0"/>
              <a:t> </a:t>
            </a:r>
            <a:r>
              <a:rPr lang="en-US" sz="1800" dirty="0" err="1"/>
              <a:t>número</a:t>
            </a:r>
            <a:r>
              <a:rPr lang="en-US" sz="1800" dirty="0"/>
              <a:t> de bits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registrador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limita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o</a:t>
            </a:r>
            <a:r>
              <a:rPr lang="en-US" sz="1800" dirty="0"/>
              <a:t> </a:t>
            </a:r>
            <a:r>
              <a:rPr lang="en-US" sz="1800" dirty="0" err="1"/>
              <a:t>número</a:t>
            </a:r>
            <a:r>
              <a:rPr lang="en-US" sz="1800" dirty="0"/>
              <a:t> de </a:t>
            </a:r>
            <a:r>
              <a:rPr lang="en-US" sz="1800" dirty="0" err="1">
                <a:solidFill>
                  <a:srgbClr val="FF0000"/>
                </a:solidFill>
              </a:rPr>
              <a:t>posições</a:t>
            </a:r>
            <a:r>
              <a:rPr lang="en-US" sz="1800" dirty="0">
                <a:solidFill>
                  <a:srgbClr val="FF0000"/>
                </a:solidFill>
              </a:rPr>
              <a:t> de </a:t>
            </a:r>
            <a:r>
              <a:rPr lang="en-US" sz="1800" dirty="0" err="1">
                <a:solidFill>
                  <a:srgbClr val="FF0000"/>
                </a:solidFill>
              </a:rPr>
              <a:t>memória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endereçáveis</a:t>
            </a:r>
            <a:endParaRPr lang="en-US" sz="1800" dirty="0">
              <a:solidFill>
                <a:srgbClr val="FF0000"/>
              </a:solidFill>
            </a:endParaRPr>
          </a:p>
          <a:p>
            <a:pPr marL="1182688" lvl="2" eaLnBrk="1" hangingPunct="1">
              <a:lnSpc>
                <a:spcPct val="90000"/>
              </a:lnSpc>
            </a:pPr>
            <a:r>
              <a:rPr lang="en-US" sz="1400" dirty="0"/>
              <a:t>Ex.: 8 bits </a:t>
            </a:r>
            <a:r>
              <a:rPr lang="en-US" sz="1400" dirty="0" err="1">
                <a:latin typeface="Wingdings"/>
                <a:ea typeface="Wingdings"/>
                <a:cs typeface="Wingdings"/>
              </a:rPr>
              <a:t></a:t>
            </a:r>
            <a:r>
              <a:rPr lang="en-US" sz="1400"/>
              <a:t> 256 </a:t>
            </a:r>
            <a:r>
              <a:rPr lang="en-US" sz="1400" dirty="0" err="1"/>
              <a:t>posições</a:t>
            </a:r>
            <a:r>
              <a:rPr lang="en-US" sz="1400" dirty="0"/>
              <a:t>…</a:t>
            </a:r>
          </a:p>
        </p:txBody>
      </p:sp>
      <p:pic>
        <p:nvPicPr>
          <p:cNvPr id="13316" name="Picture 4"/>
          <p:cNvPicPr>
            <a:picLocks noChangeArrowheads="1"/>
          </p:cNvPicPr>
          <p:nvPr/>
        </p:nvPicPr>
        <p:blipFill>
          <a:blip r:embed="rId2"/>
          <a:srcRect r="11810" b="15747"/>
          <a:stretch>
            <a:fillRect/>
          </a:stretch>
        </p:blipFill>
        <p:spPr bwMode="auto">
          <a:xfrm>
            <a:off x="6516689" y="2205038"/>
            <a:ext cx="38877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/>
          </p:cNvSpPr>
          <p:nvPr/>
        </p:nvSpPr>
        <p:spPr bwMode="auto">
          <a:xfrm>
            <a:off x="9348788" y="2997200"/>
            <a:ext cx="647700" cy="647700"/>
          </a:xfrm>
          <a:prstGeom prst="rect">
            <a:avLst/>
          </a:prstGeom>
          <a:noFill/>
          <a:ln w="28575">
            <a:solidFill>
              <a:srgbClr val="FF9933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  <p:bldP spid="133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/>
          <p:cNvSpPr>
            <a:spLocks/>
          </p:cNvSpPr>
          <p:nvPr/>
        </p:nvSpPr>
        <p:spPr bwMode="auto">
          <a:xfrm>
            <a:off x="2689225" y="1047750"/>
            <a:ext cx="6242050" cy="5391150"/>
          </a:xfrm>
          <a:prstGeom prst="triangle">
            <a:avLst>
              <a:gd name="adj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68" name="Rectangle 3"/>
          <p:cNvSpPr>
            <a:spLocks/>
          </p:cNvSpPr>
          <p:nvPr/>
        </p:nvSpPr>
        <p:spPr bwMode="auto">
          <a:xfrm>
            <a:off x="5367681" y="1648540"/>
            <a:ext cx="9470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Registers</a:t>
            </a:r>
          </a:p>
        </p:txBody>
      </p:sp>
      <p:sp>
        <p:nvSpPr>
          <p:cNvPr id="36869" name="Rectangle 4"/>
          <p:cNvSpPr>
            <a:spLocks/>
          </p:cNvSpPr>
          <p:nvPr/>
        </p:nvSpPr>
        <p:spPr bwMode="auto">
          <a:xfrm>
            <a:off x="5103479" y="2065180"/>
            <a:ext cx="1415130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On-chip L1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cache (SRAM)</a:t>
            </a:r>
          </a:p>
        </p:txBody>
      </p:sp>
      <p:sp>
        <p:nvSpPr>
          <p:cNvPr id="36870" name="Rectangle 5"/>
          <p:cNvSpPr>
            <a:spLocks/>
          </p:cNvSpPr>
          <p:nvPr/>
        </p:nvSpPr>
        <p:spPr bwMode="auto">
          <a:xfrm>
            <a:off x="5168207" y="3555843"/>
            <a:ext cx="132536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Main memory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(DRAM)</a:t>
            </a:r>
          </a:p>
        </p:txBody>
      </p:sp>
      <p:sp>
        <p:nvSpPr>
          <p:cNvPr id="36871" name="Rectangle 6"/>
          <p:cNvSpPr>
            <a:spLocks/>
          </p:cNvSpPr>
          <p:nvPr/>
        </p:nvSpPr>
        <p:spPr bwMode="auto">
          <a:xfrm>
            <a:off x="4639541" y="4619468"/>
            <a:ext cx="231601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Local secondary storage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(local disks)</a:t>
            </a:r>
          </a:p>
        </p:txBody>
      </p:sp>
      <p:sp>
        <p:nvSpPr>
          <p:cNvPr id="36872" name="Line 7"/>
          <p:cNvSpPr>
            <a:spLocks noChangeShapeType="1"/>
          </p:cNvSpPr>
          <p:nvPr/>
        </p:nvSpPr>
        <p:spPr bwMode="auto">
          <a:xfrm>
            <a:off x="5284789" y="1970089"/>
            <a:ext cx="10636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73" name="Line 8"/>
          <p:cNvSpPr>
            <a:spLocks noChangeShapeType="1"/>
          </p:cNvSpPr>
          <p:nvPr/>
        </p:nvSpPr>
        <p:spPr bwMode="auto">
          <a:xfrm>
            <a:off x="4889500" y="2608264"/>
            <a:ext cx="1849438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74" name="Line 9"/>
          <p:cNvSpPr>
            <a:spLocks noChangeShapeType="1"/>
          </p:cNvSpPr>
          <p:nvPr/>
        </p:nvSpPr>
        <p:spPr bwMode="auto">
          <a:xfrm>
            <a:off x="4535488" y="3246439"/>
            <a:ext cx="25527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75" name="Line 10"/>
          <p:cNvSpPr>
            <a:spLocks noChangeShapeType="1"/>
          </p:cNvSpPr>
          <p:nvPr/>
        </p:nvSpPr>
        <p:spPr bwMode="auto">
          <a:xfrm>
            <a:off x="1847850" y="3911600"/>
            <a:ext cx="1588" cy="2344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76" name="Rectangle 11"/>
          <p:cNvSpPr>
            <a:spLocks/>
          </p:cNvSpPr>
          <p:nvPr/>
        </p:nvSpPr>
        <p:spPr bwMode="auto">
          <a:xfrm>
            <a:off x="1949213" y="4044732"/>
            <a:ext cx="738663" cy="1292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Larger, 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slower,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and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cheaper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(per byte)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storage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devices</a:t>
            </a:r>
          </a:p>
        </p:txBody>
      </p:sp>
      <p:sp>
        <p:nvSpPr>
          <p:cNvPr id="36877" name="Line 12"/>
          <p:cNvSpPr>
            <a:spLocks noChangeShapeType="1"/>
          </p:cNvSpPr>
          <p:nvPr/>
        </p:nvSpPr>
        <p:spPr bwMode="auto">
          <a:xfrm>
            <a:off x="3919539" y="4310064"/>
            <a:ext cx="376078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78" name="Rectangle 13"/>
          <p:cNvSpPr>
            <a:spLocks/>
          </p:cNvSpPr>
          <p:nvPr/>
        </p:nvSpPr>
        <p:spPr bwMode="auto">
          <a:xfrm>
            <a:off x="4074190" y="5719605"/>
            <a:ext cx="35594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Remote secondary storage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(distributed file systems, Web servers)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593139" y="5178425"/>
            <a:ext cx="2212975" cy="852488"/>
            <a:chOff x="0" y="0"/>
            <a:chExt cx="1394" cy="537"/>
          </a:xfrm>
        </p:grpSpPr>
        <p:sp>
          <p:nvSpPr>
            <p:cNvPr id="36902" name="Freeform 15"/>
            <p:cNvSpPr>
              <a:spLocks/>
            </p:cNvSpPr>
            <p:nvPr/>
          </p:nvSpPr>
          <p:spPr bwMode="auto">
            <a:xfrm>
              <a:off x="0" y="0"/>
              <a:ext cx="44" cy="537"/>
            </a:xfrm>
            <a:custGeom>
              <a:avLst/>
              <a:gdLst>
                <a:gd name="T0" fmla="*/ 0 w 21600"/>
                <a:gd name="T1" fmla="*/ 0 h 21600"/>
                <a:gd name="T2" fmla="*/ 22 w 21600"/>
                <a:gd name="T3" fmla="*/ 45 h 21600"/>
                <a:gd name="T4" fmla="*/ 22 w 21600"/>
                <a:gd name="T5" fmla="*/ 224 h 21600"/>
                <a:gd name="T6" fmla="*/ 44 w 21600"/>
                <a:gd name="T7" fmla="*/ 269 h 21600"/>
                <a:gd name="T8" fmla="*/ 22 w 21600"/>
                <a:gd name="T9" fmla="*/ 313 h 21600"/>
                <a:gd name="T10" fmla="*/ 22 w 21600"/>
                <a:gd name="T11" fmla="*/ 492 h 21600"/>
                <a:gd name="T12" fmla="*/ 0 w 21600"/>
                <a:gd name="T13" fmla="*/ 537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6903" name="Rectangle 16"/>
            <p:cNvSpPr>
              <a:spLocks/>
            </p:cNvSpPr>
            <p:nvPr/>
          </p:nvSpPr>
          <p:spPr bwMode="auto">
            <a:xfrm>
              <a:off x="86" y="58"/>
              <a:ext cx="130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Local disks hold files retrieved from disks on remote network servers.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085138" y="4049714"/>
            <a:ext cx="2921000" cy="852487"/>
            <a:chOff x="0" y="0"/>
            <a:chExt cx="1839" cy="537"/>
          </a:xfrm>
        </p:grpSpPr>
        <p:sp>
          <p:nvSpPr>
            <p:cNvPr id="36900" name="Freeform 18"/>
            <p:cNvSpPr>
              <a:spLocks/>
            </p:cNvSpPr>
            <p:nvPr/>
          </p:nvSpPr>
          <p:spPr bwMode="auto">
            <a:xfrm>
              <a:off x="0" y="0"/>
              <a:ext cx="44" cy="537"/>
            </a:xfrm>
            <a:custGeom>
              <a:avLst/>
              <a:gdLst>
                <a:gd name="T0" fmla="*/ 0 w 21600"/>
                <a:gd name="T1" fmla="*/ 0 h 21600"/>
                <a:gd name="T2" fmla="*/ 22 w 21600"/>
                <a:gd name="T3" fmla="*/ 45 h 21600"/>
                <a:gd name="T4" fmla="*/ 22 w 21600"/>
                <a:gd name="T5" fmla="*/ 224 h 21600"/>
                <a:gd name="T6" fmla="*/ 44 w 21600"/>
                <a:gd name="T7" fmla="*/ 269 h 21600"/>
                <a:gd name="T8" fmla="*/ 22 w 21600"/>
                <a:gd name="T9" fmla="*/ 313 h 21600"/>
                <a:gd name="T10" fmla="*/ 22 w 21600"/>
                <a:gd name="T11" fmla="*/ 492 h 21600"/>
                <a:gd name="T12" fmla="*/ 0 w 21600"/>
                <a:gd name="T13" fmla="*/ 537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6901" name="Rectangle 19"/>
            <p:cNvSpPr>
              <a:spLocks/>
            </p:cNvSpPr>
            <p:nvPr/>
          </p:nvSpPr>
          <p:spPr bwMode="auto">
            <a:xfrm>
              <a:off x="88" y="59"/>
              <a:ext cx="175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Main memory holds disk </a:t>
              </a:r>
            </a:p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blocks retrieved from local </a:t>
              </a:r>
            </a:p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disks.</a:t>
              </a:r>
            </a:p>
          </p:txBody>
        </p:sp>
      </p:grpSp>
      <p:sp>
        <p:nvSpPr>
          <p:cNvPr id="36881" name="Line 20"/>
          <p:cNvSpPr>
            <a:spLocks noChangeShapeType="1"/>
          </p:cNvSpPr>
          <p:nvPr/>
        </p:nvSpPr>
        <p:spPr bwMode="auto">
          <a:xfrm>
            <a:off x="3328988" y="5375275"/>
            <a:ext cx="49657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82" name="Rectangle 21"/>
          <p:cNvSpPr>
            <a:spLocks/>
          </p:cNvSpPr>
          <p:nvPr/>
        </p:nvSpPr>
        <p:spPr bwMode="auto">
          <a:xfrm>
            <a:off x="5141579" y="2730343"/>
            <a:ext cx="1415130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Off-chip L2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cache (SRAM)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954839" y="2300288"/>
            <a:ext cx="3024187" cy="615950"/>
            <a:chOff x="0" y="0"/>
            <a:chExt cx="1905" cy="388"/>
          </a:xfrm>
        </p:grpSpPr>
        <p:sp>
          <p:nvSpPr>
            <p:cNvPr id="36898" name="Rectangle 23"/>
            <p:cNvSpPr>
              <a:spLocks/>
            </p:cNvSpPr>
            <p:nvPr/>
          </p:nvSpPr>
          <p:spPr bwMode="auto">
            <a:xfrm>
              <a:off x="109" y="42"/>
              <a:ext cx="17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L1 cache holds cache lines retrieved from the L2 cache.</a:t>
              </a:r>
            </a:p>
          </p:txBody>
        </p:sp>
        <p:sp>
          <p:nvSpPr>
            <p:cNvPr id="36899" name="Freeform 24"/>
            <p:cNvSpPr>
              <a:spLocks/>
            </p:cNvSpPr>
            <p:nvPr/>
          </p:nvSpPr>
          <p:spPr bwMode="auto">
            <a:xfrm>
              <a:off x="0" y="0"/>
              <a:ext cx="45" cy="388"/>
            </a:xfrm>
            <a:custGeom>
              <a:avLst/>
              <a:gdLst>
                <a:gd name="T0" fmla="*/ 0 w 21600"/>
                <a:gd name="T1" fmla="*/ 0 h 21600"/>
                <a:gd name="T2" fmla="*/ 23 w 21600"/>
                <a:gd name="T3" fmla="*/ 32 h 21600"/>
                <a:gd name="T4" fmla="*/ 23 w 21600"/>
                <a:gd name="T5" fmla="*/ 162 h 21600"/>
                <a:gd name="T6" fmla="*/ 45 w 21600"/>
                <a:gd name="T7" fmla="*/ 194 h 21600"/>
                <a:gd name="T8" fmla="*/ 23 w 21600"/>
                <a:gd name="T9" fmla="*/ 226 h 21600"/>
                <a:gd name="T10" fmla="*/ 23 w 21600"/>
                <a:gd name="T11" fmla="*/ 356 h 21600"/>
                <a:gd name="T12" fmla="*/ 0 w 21600"/>
                <a:gd name="T13" fmla="*/ 388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  <p:sp>
        <p:nvSpPr>
          <p:cNvPr id="36884" name="Rectangle 25"/>
          <p:cNvSpPr>
            <a:spLocks/>
          </p:cNvSpPr>
          <p:nvPr/>
        </p:nvSpPr>
        <p:spPr bwMode="auto">
          <a:xfrm>
            <a:off x="6764338" y="1657350"/>
            <a:ext cx="29321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CPU registers hold words retrieved from cache memory.</a:t>
            </a:r>
          </a:p>
        </p:txBody>
      </p:sp>
      <p:sp>
        <p:nvSpPr>
          <p:cNvPr id="36885" name="Freeform 26"/>
          <p:cNvSpPr>
            <a:spLocks/>
          </p:cNvSpPr>
          <p:nvPr/>
        </p:nvSpPr>
        <p:spPr bwMode="auto">
          <a:xfrm>
            <a:off x="6573838" y="1614488"/>
            <a:ext cx="76200" cy="615950"/>
          </a:xfrm>
          <a:custGeom>
            <a:avLst/>
            <a:gdLst>
              <a:gd name="T0" fmla="*/ 0 w 21600"/>
              <a:gd name="T1" fmla="*/ 0 h 21600"/>
              <a:gd name="T2" fmla="*/ 38100 w 21600"/>
              <a:gd name="T3" fmla="*/ 51329 h 21600"/>
              <a:gd name="T4" fmla="*/ 38100 w 21600"/>
              <a:gd name="T5" fmla="*/ 256646 h 21600"/>
              <a:gd name="T6" fmla="*/ 76200 w 21600"/>
              <a:gd name="T7" fmla="*/ 307975 h 21600"/>
              <a:gd name="T8" fmla="*/ 38100 w 21600"/>
              <a:gd name="T9" fmla="*/ 359304 h 21600"/>
              <a:gd name="T10" fmla="*/ 38100 w 21600"/>
              <a:gd name="T11" fmla="*/ 564621 h 21600"/>
              <a:gd name="T12" fmla="*/ 0 w 21600"/>
              <a:gd name="T13" fmla="*/ 61595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373938" y="2940051"/>
            <a:ext cx="2874962" cy="614363"/>
            <a:chOff x="0" y="0"/>
            <a:chExt cx="1811" cy="387"/>
          </a:xfrm>
        </p:grpSpPr>
        <p:sp>
          <p:nvSpPr>
            <p:cNvPr id="36896" name="Rectangle 28"/>
            <p:cNvSpPr>
              <a:spLocks/>
            </p:cNvSpPr>
            <p:nvPr/>
          </p:nvSpPr>
          <p:spPr bwMode="auto">
            <a:xfrm>
              <a:off x="147" y="49"/>
              <a:ext cx="16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L2 cache holds cache lines retrieved from memory.</a:t>
              </a:r>
            </a:p>
          </p:txBody>
        </p:sp>
        <p:sp>
          <p:nvSpPr>
            <p:cNvPr id="36897" name="Freeform 29"/>
            <p:cNvSpPr>
              <a:spLocks/>
            </p:cNvSpPr>
            <p:nvPr/>
          </p:nvSpPr>
          <p:spPr bwMode="auto">
            <a:xfrm>
              <a:off x="0" y="0"/>
              <a:ext cx="45" cy="387"/>
            </a:xfrm>
            <a:custGeom>
              <a:avLst/>
              <a:gdLst>
                <a:gd name="T0" fmla="*/ 0 w 21600"/>
                <a:gd name="T1" fmla="*/ 0 h 21600"/>
                <a:gd name="T2" fmla="*/ 23 w 21600"/>
                <a:gd name="T3" fmla="*/ 32 h 21600"/>
                <a:gd name="T4" fmla="*/ 23 w 21600"/>
                <a:gd name="T5" fmla="*/ 161 h 21600"/>
                <a:gd name="T6" fmla="*/ 45 w 21600"/>
                <a:gd name="T7" fmla="*/ 194 h 21600"/>
                <a:gd name="T8" fmla="*/ 23 w 21600"/>
                <a:gd name="T9" fmla="*/ 226 h 21600"/>
                <a:gd name="T10" fmla="*/ 23 w 21600"/>
                <a:gd name="T11" fmla="*/ 355 h 21600"/>
                <a:gd name="T12" fmla="*/ 0 w 21600"/>
                <a:gd name="T13" fmla="*/ 387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  <p:sp>
        <p:nvSpPr>
          <p:cNvPr id="36887" name="Rectangle 30"/>
          <p:cNvSpPr>
            <a:spLocks/>
          </p:cNvSpPr>
          <p:nvPr/>
        </p:nvSpPr>
        <p:spPr bwMode="auto">
          <a:xfrm>
            <a:off x="5138711" y="1410415"/>
            <a:ext cx="3667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L0:</a:t>
            </a:r>
          </a:p>
        </p:txBody>
      </p:sp>
      <p:sp>
        <p:nvSpPr>
          <p:cNvPr id="36888" name="Rectangle 31"/>
          <p:cNvSpPr>
            <a:spLocks/>
          </p:cNvSpPr>
          <p:nvPr/>
        </p:nvSpPr>
        <p:spPr bwMode="auto">
          <a:xfrm>
            <a:off x="4760886" y="2120028"/>
            <a:ext cx="3667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L1:</a:t>
            </a:r>
          </a:p>
        </p:txBody>
      </p:sp>
      <p:sp>
        <p:nvSpPr>
          <p:cNvPr id="36889" name="Rectangle 32"/>
          <p:cNvSpPr>
            <a:spLocks/>
          </p:cNvSpPr>
          <p:nvPr/>
        </p:nvSpPr>
        <p:spPr bwMode="auto">
          <a:xfrm>
            <a:off x="4322736" y="2816940"/>
            <a:ext cx="3667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L2:</a:t>
            </a:r>
          </a:p>
        </p:txBody>
      </p:sp>
      <p:sp>
        <p:nvSpPr>
          <p:cNvPr id="36890" name="Rectangle 33"/>
          <p:cNvSpPr>
            <a:spLocks/>
          </p:cNvSpPr>
          <p:nvPr/>
        </p:nvSpPr>
        <p:spPr bwMode="auto">
          <a:xfrm>
            <a:off x="3849661" y="3620215"/>
            <a:ext cx="3667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L3:</a:t>
            </a:r>
          </a:p>
        </p:txBody>
      </p:sp>
      <p:sp>
        <p:nvSpPr>
          <p:cNvPr id="36891" name="Rectangle 34"/>
          <p:cNvSpPr>
            <a:spLocks/>
          </p:cNvSpPr>
          <p:nvPr/>
        </p:nvSpPr>
        <p:spPr bwMode="auto">
          <a:xfrm>
            <a:off x="3247998" y="4685428"/>
            <a:ext cx="3667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L4:</a:t>
            </a:r>
          </a:p>
        </p:txBody>
      </p:sp>
      <p:sp>
        <p:nvSpPr>
          <p:cNvPr id="36892" name="Rectangle 35"/>
          <p:cNvSpPr>
            <a:spLocks/>
          </p:cNvSpPr>
          <p:nvPr/>
        </p:nvSpPr>
        <p:spPr bwMode="auto">
          <a:xfrm>
            <a:off x="2608236" y="5783978"/>
            <a:ext cx="3667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L5:</a:t>
            </a:r>
          </a:p>
        </p:txBody>
      </p:sp>
      <p:sp>
        <p:nvSpPr>
          <p:cNvPr id="36893" name="Rectangle 36"/>
          <p:cNvSpPr>
            <a:spLocks/>
          </p:cNvSpPr>
          <p:nvPr/>
        </p:nvSpPr>
        <p:spPr bwMode="auto">
          <a:xfrm>
            <a:off x="1955563" y="1557119"/>
            <a:ext cx="738663" cy="1292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Smaller,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faster,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and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costlier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(per byte)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storage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devices</a:t>
            </a:r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 rot="10800000">
            <a:off x="1862139" y="1112839"/>
            <a:ext cx="1587" cy="2154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36895" name="Rectangle 3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2319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Hierarquia de Memória</a:t>
            </a:r>
          </a:p>
        </p:txBody>
      </p:sp>
      <p:sp>
        <p:nvSpPr>
          <p:cNvPr id="40" name="Striped Right Arrow 39"/>
          <p:cNvSpPr/>
          <p:nvPr/>
        </p:nvSpPr>
        <p:spPr bwMode="auto">
          <a:xfrm rot="14412828">
            <a:off x="4561672" y="3546289"/>
            <a:ext cx="5715000" cy="304800"/>
          </a:xfrm>
          <a:prstGeom prst="stripedRightArrow">
            <a:avLst/>
          </a:prstGeom>
          <a:solidFill>
            <a:srgbClr val="660066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8720665" y="6155266"/>
            <a:ext cx="1447800" cy="533400"/>
          </a:xfrm>
          <a:prstGeom prst="roundRect">
            <a:avLst>
              <a:gd name="adj" fmla="val 42594"/>
            </a:avLst>
          </a:prstGeom>
          <a:solidFill>
            <a:srgbClr val="660066">
              <a:alpha val="57000"/>
            </a:srgbClr>
          </a:solidFill>
          <a:ln w="9525" cap="flat" cmpd="sng" algn="ctr">
            <a:solidFill>
              <a:srgbClr val="66006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Trajetória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 de dados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até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 a CPU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8915400" y="5943600"/>
            <a:ext cx="1524000" cy="1588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8229600" y="4800600"/>
            <a:ext cx="1981200" cy="1588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7620000" y="3505200"/>
            <a:ext cx="2590800" cy="1588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7162800" y="2819400"/>
            <a:ext cx="2590800" cy="1588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6781800" y="2133600"/>
            <a:ext cx="2895600" cy="1588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Chips Multithreaded e Multicore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76600" y="5373688"/>
            <a:ext cx="6172200" cy="874712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649288" indent="-609600" eaLnBrk="1" hangingPunct="1">
              <a:buAutoNum type="alphaLcParenBoth"/>
            </a:pPr>
            <a:r>
              <a:rPr lang="en-US" sz="2000" dirty="0"/>
              <a:t>A quad-core chip with a shared L2 cache. </a:t>
            </a:r>
          </a:p>
          <a:p>
            <a:pPr marL="649288" indent="-609600" eaLnBrk="1" hangingPunct="1">
              <a:buAutoNum type="alphaLcParenBoth"/>
            </a:pPr>
            <a:r>
              <a:rPr lang="en-US" sz="2000" dirty="0"/>
              <a:t>A quad-core chip with separate L2 caches.</a:t>
            </a:r>
          </a:p>
        </p:txBody>
      </p:sp>
      <p:sp>
        <p:nvSpPr>
          <p:cNvPr id="37893" name="Rectangle 4"/>
          <p:cNvSpPr>
            <a:spLocks/>
          </p:cNvSpPr>
          <p:nvPr/>
        </p:nvSpPr>
        <p:spPr bwMode="auto">
          <a:xfrm>
            <a:off x="1701800" y="6400800"/>
            <a:ext cx="87249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Tanenbaum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, Modern Operating Systems 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,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) 2008 Prentice-Hall, Inc. All rights reserved.</a:t>
            </a:r>
          </a:p>
        </p:txBody>
      </p:sp>
      <p:pic>
        <p:nvPicPr>
          <p:cNvPr id="37894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5813" y="1487489"/>
            <a:ext cx="5821362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/>
          <p:nvPr/>
        </p:nvGrpSpPr>
        <p:grpSpPr>
          <a:xfrm>
            <a:off x="5914954" y="1066800"/>
            <a:ext cx="4143447" cy="1219200"/>
            <a:chOff x="4390953" y="1066800"/>
            <a:chExt cx="4143447" cy="1219200"/>
          </a:xfrm>
        </p:grpSpPr>
        <p:sp>
          <p:nvSpPr>
            <p:cNvPr id="7" name="Line Callout 2 6"/>
            <p:cNvSpPr/>
            <p:nvPr/>
          </p:nvSpPr>
          <p:spPr bwMode="auto">
            <a:xfrm>
              <a:off x="4390953" y="1752600"/>
              <a:ext cx="685800" cy="533400"/>
            </a:xfrm>
            <a:prstGeom prst="borderCallout2">
              <a:avLst>
                <a:gd name="adj1" fmla="val 849"/>
                <a:gd name="adj2" fmla="val 74372"/>
                <a:gd name="adj3" fmla="val -70753"/>
                <a:gd name="adj4" fmla="val 224764"/>
                <a:gd name="adj5" fmla="val -77247"/>
                <a:gd name="adj6" fmla="val 273430"/>
              </a:avLst>
            </a:prstGeom>
            <a:solidFill>
              <a:srgbClr val="660066">
                <a:alpha val="49000"/>
              </a:srgbClr>
            </a:solidFill>
            <a:ln w="95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324600" y="1066800"/>
              <a:ext cx="2209800" cy="609600"/>
            </a:xfrm>
            <a:prstGeom prst="roundRect">
              <a:avLst/>
            </a:prstGeom>
            <a:solidFill>
              <a:srgbClr val="660066">
                <a:alpha val="40000"/>
              </a:srgbClr>
            </a:solidFill>
            <a:ln w="95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Cache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nível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1: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dentro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de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cada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núcleo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1600200" y="2057400"/>
            <a:ext cx="3962400" cy="2209800"/>
            <a:chOff x="76200" y="2057400"/>
            <a:chExt cx="3962400" cy="2209800"/>
          </a:xfrm>
        </p:grpSpPr>
        <p:sp>
          <p:nvSpPr>
            <p:cNvPr id="10" name="Line Callout 1 9"/>
            <p:cNvSpPr/>
            <p:nvPr/>
          </p:nvSpPr>
          <p:spPr bwMode="auto">
            <a:xfrm>
              <a:off x="2362200" y="2905148"/>
              <a:ext cx="1676400" cy="457200"/>
            </a:xfrm>
            <a:prstGeom prst="borderCallout1">
              <a:avLst>
                <a:gd name="adj1" fmla="val 54253"/>
                <a:gd name="adj2" fmla="val -928"/>
                <a:gd name="adj3" fmla="val 56113"/>
                <a:gd name="adj4" fmla="val -21245"/>
              </a:avLst>
            </a:prstGeom>
            <a:solidFill>
              <a:srgbClr val="660066">
                <a:alpha val="37000"/>
              </a:srgbClr>
            </a:solidFill>
            <a:ln w="95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76200" y="2057400"/>
              <a:ext cx="1905000" cy="2209800"/>
            </a:xfrm>
            <a:prstGeom prst="roundRect">
              <a:avLst/>
            </a:prstGeom>
            <a:solidFill>
              <a:srgbClr val="660066">
                <a:alpha val="49000"/>
              </a:srgbClr>
            </a:solidFill>
            <a:ln w="95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Cache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nível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2: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normalmente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dentro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do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mesmo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processador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fora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dos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núcleos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Exs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.: Core 2 Duo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 Quad-Core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93462" y="1346756"/>
            <a:ext cx="21019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Concreto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rker Felt"/>
              <a:ea typeface="ヒラギノ角ゴ ProN W3" charset="-128"/>
              <a:cs typeface="Marker Felt"/>
              <a:sym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Tangível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rker Felt"/>
              <a:ea typeface="ヒラギノ角ゴ ProN W3" charset="-128"/>
              <a:cs typeface="Marker Felt"/>
              <a:sym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3462" y="3327956"/>
            <a:ext cx="2173352" cy="67710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aggadocio"/>
                <a:ea typeface="ヒラギノ角ゴ ProN W3" charset="-128"/>
                <a:cs typeface="Braggadocio"/>
                <a:sym typeface="Arial" charset="0"/>
              </a:rPr>
              <a:t>Hardware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aggadocio"/>
              <a:ea typeface="ヒラギノ角ゴ ProN W3" charset="-128"/>
              <a:cs typeface="Braggadocio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4862" y="1346756"/>
            <a:ext cx="2373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Abstrato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rker Felt"/>
              <a:ea typeface="ヒラギノ角ゴ ProN W3" charset="-128"/>
              <a:cs typeface="Marker Felt"/>
              <a:sym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Intangível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rker Felt"/>
              <a:ea typeface="ヒラギノ角ゴ ProN W3" charset="-128"/>
              <a:cs typeface="Marker Felt"/>
              <a:sym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4862" y="3327956"/>
            <a:ext cx="2011000" cy="67710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aggadocio"/>
                <a:ea typeface="ヒラギノ角ゴ ProN W3" charset="-128"/>
                <a:cs typeface="Braggadocio"/>
                <a:sym typeface="Arial" charset="0"/>
              </a:rPr>
              <a:t>Software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aggadocio"/>
              <a:ea typeface="ヒラギノ角ゴ ProN W3" charset="-128"/>
              <a:cs typeface="Braggadocio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2993" y="1219201"/>
            <a:ext cx="4305987" cy="138499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aggadocio"/>
                <a:ea typeface="ヒラギノ角ゴ ProN W3" charset="-128"/>
                <a:cs typeface="Braggadocio"/>
                <a:sym typeface="Arial" charset="0"/>
              </a:rPr>
              <a:t>Execução</a:t>
            </a:r>
            <a:endParaRPr kumimoji="0" lang="en-US" sz="8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aggadocio"/>
              <a:ea typeface="ヒラギノ角ゴ ProN W3" charset="-128"/>
              <a:cs typeface="Braggadocio"/>
              <a:sym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951" y="4397514"/>
            <a:ext cx="3942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Como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acontece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rker Felt"/>
                <a:ea typeface="ヒラギノ角ゴ ProN W3" charset="-128"/>
                <a:cs typeface="Marker Felt"/>
                <a:sym typeface="Arial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438400" y="1524000"/>
            <a:ext cx="5867400" cy="533400"/>
          </a:xfrm>
          <a:prstGeom prst="rect">
            <a:avLst/>
          </a:prstGeom>
          <a:solidFill>
            <a:srgbClr val="FFFF00"/>
          </a:solidFill>
          <a:ln w="57150" cap="flat" cmpd="thinThick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/>
              <a:t>Processo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3182938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lnSpc>
                <a:spcPct val="80000"/>
              </a:lnSpc>
              <a:buNone/>
            </a:pPr>
            <a:r>
              <a:rPr lang="en-US" sz="2400" b="1" dirty="0"/>
              <a:t>     </a:t>
            </a:r>
            <a:r>
              <a:rPr lang="en-US" sz="2400" b="1" dirty="0" err="1"/>
              <a:t>Conceito</a:t>
            </a:r>
            <a:r>
              <a:rPr lang="en-US" sz="2400" dirty="0"/>
              <a:t>: Um </a:t>
            </a:r>
            <a:r>
              <a:rPr lang="en-US" sz="2400" dirty="0" err="1"/>
              <a:t>programa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execução</a:t>
            </a:r>
            <a:endParaRPr lang="en-US" sz="2400" dirty="0"/>
          </a:p>
          <a:p>
            <a:pPr marL="496888" indent="-457200" eaLnBrk="1" hangingPunct="1">
              <a:lnSpc>
                <a:spcPct val="80000"/>
              </a:lnSpc>
              <a:buSzPct val="99000"/>
              <a:buFontTx/>
              <a:buAutoNum type="arabicPeriod"/>
            </a:pPr>
            <a:endParaRPr lang="en-US" sz="2400" dirty="0"/>
          </a:p>
          <a:p>
            <a:pPr marL="496888" indent="-457200" eaLnBrk="1" hangingPunct="1">
              <a:lnSpc>
                <a:spcPct val="80000"/>
              </a:lnSpc>
              <a:buSzPct val="99000"/>
              <a:buFontTx/>
              <a:buAutoNum type="arabicPeriod"/>
            </a:pP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digitar</a:t>
            </a:r>
            <a:r>
              <a:rPr lang="en-US" sz="2400" dirty="0"/>
              <a:t> “hello”,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caracteres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passados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um </a:t>
            </a:r>
            <a:r>
              <a:rPr lang="en-US" sz="2400" dirty="0" err="1"/>
              <a:t>registrador</a:t>
            </a:r>
            <a:r>
              <a:rPr lang="en-US" sz="2400" dirty="0"/>
              <a:t> e </a:t>
            </a:r>
            <a:r>
              <a:rPr lang="en-US" sz="2400" dirty="0" err="1"/>
              <a:t>depois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a </a:t>
            </a:r>
            <a:r>
              <a:rPr lang="en-US" sz="2400" dirty="0" err="1"/>
              <a:t>memória</a:t>
            </a:r>
            <a:r>
              <a:rPr lang="en-US" sz="2400" dirty="0"/>
              <a:t> principal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08439" y="3141664"/>
            <a:ext cx="4175125" cy="3527425"/>
            <a:chOff x="0" y="0"/>
            <a:chExt cx="2630" cy="2222"/>
          </a:xfrm>
        </p:grpSpPr>
        <p:pic>
          <p:nvPicPr>
            <p:cNvPr id="45063" name="Picture 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" y="0"/>
              <a:ext cx="2599" cy="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4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99"/>
              <a:ext cx="2630" cy="1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5" name="Oval 7"/>
          <p:cNvSpPr>
            <a:spLocks/>
          </p:cNvSpPr>
          <p:nvPr/>
        </p:nvSpPr>
        <p:spPr bwMode="auto">
          <a:xfrm>
            <a:off x="4800601" y="5734051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1111 C -0.01302 -0.01388 -0.01493 -0.01458 -0.01945 -0.0206 C -0.02136 -0.02777 -0.02101 -0.03726 -0.02344 -0.04351 C -0.02466 -0.04652 -0.02761 -0.05161 -0.02761 -0.05161 C -0.02865 -0.07082 -0.02917 -0.07151 -0.02761 -0.09095 C -0.02761 -0.09118 -0.02605 -0.09974 -0.02553 -0.10021 C -0.02414 -0.10229 -0.02049 -0.10368 -0.01841 -0.10437 C 0.00626 -0.10391 0.03508 -0.09997 0.06061 -0.10576 C 0.07677 -0.10437 0.09344 -0.10553 0.10942 -0.10021 C 0.12227 -0.10298 0.12817 -0.10483 0.14189 -0.10576 C 0.1412 -0.10854 0.1405 -0.11131 0.13981 -0.11386 C 0.13946 -0.11525 0.13877 -0.11779 0.13877 -0.11779 C 0.13599 -0.14209 0.13686 -0.16663 0.13581 -0.19093 C 0.12644 -0.18792 0.13026 -0.18954 0.12453 -0.18676 C 0.07937 -0.18954 0.04151 -0.19162 -0.00625 -0.19231 C -0.01146 -0.1944 -0.01024 -0.19278 -0.01024 -0.20435 C -0.01024 -0.24531 -0.00729 -0.2504 -0.00729 -0.28003 " pathEditMode="relative" ptsTypes="ffffffffffffffffA">
                                      <p:cBhvr>
                                        <p:cTn id="23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28002 C -0.00329 -0.28118 0.0007 -0.2828 0.00487 -0.28396 C 0.00643 -0.28558 0.00956 -0.29021 0.0099 -0.2828 C 0.01268 -0.21152 -0.00607 -0.21962 0.01511 -0.21245 C 0.05957 -0.2136 0.10334 -0.21522 0.1478 -0.21384 C 0.19104 -0.2055 0.15718 -0.21106 0.25027 -0.21106 " pathEditMode="relative" ptsTypes="fffffA">
                                      <p:cBhvr>
                                        <p:cTn id="26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531" grpId="0" build="p" autoUpdateAnimBg="0"/>
      <p:bldP spid="22535" grpId="0" animBg="1"/>
      <p:bldP spid="22535" grpId="1" animBg="1"/>
      <p:bldP spid="22535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execução</a:t>
            </a:r>
            <a:endParaRPr lang="en-US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35433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496888" indent="-457200" eaLnBrk="1" hangingPunct="1">
              <a:lnSpc>
                <a:spcPct val="90000"/>
              </a:lnSpc>
              <a:buSzPct val="99000"/>
              <a:buFontTx/>
              <a:buAutoNum type="arabicPeriod" startAt="2"/>
            </a:pP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clicar</a:t>
            </a:r>
            <a:r>
              <a:rPr lang="en-US" sz="2400" dirty="0"/>
              <a:t> “Enter”, </a:t>
            </a:r>
            <a:r>
              <a:rPr lang="en-US" sz="2400" dirty="0" err="1"/>
              <a:t>sabe</a:t>
            </a:r>
            <a:r>
              <a:rPr lang="en-US" sz="2400" dirty="0"/>
              <a:t>-se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acabou</a:t>
            </a:r>
            <a:r>
              <a:rPr lang="en-US" sz="2400" dirty="0"/>
              <a:t> </a:t>
            </a:r>
            <a:r>
              <a:rPr lang="en-US" sz="2400" dirty="0" err="1"/>
              <a:t>o</a:t>
            </a:r>
            <a:r>
              <a:rPr lang="en-US" sz="2400" dirty="0"/>
              <a:t> </a:t>
            </a:r>
            <a:r>
              <a:rPr lang="en-US" sz="2400" dirty="0" err="1"/>
              <a:t>comando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dirty="0"/>
              <a:t> </a:t>
            </a:r>
            <a:r>
              <a:rPr lang="en-US" sz="2400" dirty="0" err="1"/>
              <a:t>então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realizada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seqüência</a:t>
            </a:r>
            <a:r>
              <a:rPr lang="en-US" sz="2400" dirty="0"/>
              <a:t> de </a:t>
            </a:r>
            <a:r>
              <a:rPr lang="en-US" sz="2400" dirty="0" err="1"/>
              <a:t>instruções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copiar</a:t>
            </a:r>
            <a:r>
              <a:rPr lang="en-US" sz="2400" dirty="0"/>
              <a:t> </a:t>
            </a:r>
            <a:r>
              <a:rPr lang="en-US" sz="2400" dirty="0" err="1"/>
              <a:t>código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dirty="0"/>
              <a:t> dados do </a:t>
            </a:r>
            <a:r>
              <a:rPr lang="en-US" sz="2400" dirty="0" err="1"/>
              <a:t>programa</a:t>
            </a:r>
            <a:r>
              <a:rPr lang="en-US" sz="2400" dirty="0"/>
              <a:t> </a:t>
            </a:r>
            <a:r>
              <a:rPr lang="en-US" sz="2400" dirty="0">
                <a:latin typeface="Courier New"/>
                <a:cs typeface="Courier New"/>
              </a:rPr>
              <a:t>hello </a:t>
            </a:r>
            <a:r>
              <a:rPr lang="en-US" sz="2400" dirty="0"/>
              <a:t>do disco </a:t>
            </a:r>
            <a:r>
              <a:rPr lang="en-US" sz="2400" dirty="0" err="1"/>
              <a:t>para</a:t>
            </a:r>
            <a:r>
              <a:rPr lang="en-US" sz="2400" dirty="0"/>
              <a:t> a </a:t>
            </a:r>
            <a:r>
              <a:rPr lang="en-US" sz="2400" dirty="0" err="1"/>
              <a:t>memória</a:t>
            </a:r>
            <a:r>
              <a:rPr lang="en-US" sz="2400" dirty="0"/>
              <a:t> principal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05263" y="3357564"/>
            <a:ext cx="4178300" cy="3330575"/>
            <a:chOff x="0" y="0"/>
            <a:chExt cx="2632" cy="2098"/>
          </a:xfrm>
        </p:grpSpPr>
        <p:pic>
          <p:nvPicPr>
            <p:cNvPr id="46086" name="Picture 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" y="0"/>
              <a:ext cx="2579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7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44"/>
              <a:ext cx="2632" cy="1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Oval 7"/>
          <p:cNvSpPr>
            <a:spLocks/>
          </p:cNvSpPr>
          <p:nvPr/>
        </p:nvSpPr>
        <p:spPr bwMode="auto">
          <a:xfrm>
            <a:off x="6477001" y="6248401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848E-6 4.25596E-6 C -0.00087 -0.02268 -0.00191 -0.04397 0.00104 -0.06619 C 0.00035 -0.07938 -0.00174 -0.13631 -0.00191 -0.13654 C -0.00539 -0.14349 -0.01424 -0.13747 -0.02032 -0.13793 C -0.03126 -0.14117 -0.04568 -0.13839 -0.05679 -0.13909 C -0.05714 -0.14233 -0.05783 -0.14557 -0.05783 -0.14858 C -0.05783 -0.24068 -0.07485 -0.2261 -0.01824 -0.22171 C -0.0139 -0.22148 -0.00955 -0.22078 -0.00504 -0.22032 C 0.0033 -0.22148 0.01007 -0.22356 0.01823 -0.22564 C 0.02744 -0.23189 0.03126 -0.22425 0.0396 -0.22425 " pathEditMode="relative" ptsTypes="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execução</a:t>
            </a:r>
            <a:endParaRPr lang="en-US" dirty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3614738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496888" indent="-457200" eaLnBrk="1" hangingPunct="1">
              <a:lnSpc>
                <a:spcPct val="90000"/>
              </a:lnSpc>
              <a:buSzPct val="99000"/>
              <a:buFontTx/>
              <a:buAutoNum type="arabicPeriod" startAt="3"/>
            </a:pPr>
            <a:r>
              <a:rPr lang="en-US" sz="2400" dirty="0"/>
              <a:t>PC </a:t>
            </a:r>
            <a:r>
              <a:rPr lang="en-US" sz="2400" dirty="0" err="1"/>
              <a:t>aponta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o</a:t>
            </a:r>
            <a:r>
              <a:rPr lang="en-US" sz="2400" dirty="0"/>
              <a:t> </a:t>
            </a:r>
            <a:r>
              <a:rPr lang="en-US" sz="2400" dirty="0" err="1"/>
              <a:t>endereço</a:t>
            </a:r>
            <a:r>
              <a:rPr lang="en-US" sz="2400" dirty="0"/>
              <a:t> de </a:t>
            </a:r>
            <a:r>
              <a:rPr lang="en-US" sz="2400" dirty="0" err="1"/>
              <a:t>memória</a:t>
            </a:r>
            <a:r>
              <a:rPr lang="en-US" sz="2400" dirty="0"/>
              <a:t> </a:t>
            </a:r>
            <a:r>
              <a:rPr lang="en-US" sz="2400" dirty="0" err="1"/>
              <a:t>onde</a:t>
            </a:r>
            <a:r>
              <a:rPr lang="en-US" sz="2400" dirty="0"/>
              <a:t> </a:t>
            </a:r>
            <a:r>
              <a:rPr lang="en-US" sz="2400" dirty="0" err="1"/>
              <a:t>o</a:t>
            </a:r>
            <a:r>
              <a:rPr lang="en-US" sz="2400" dirty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</a:t>
            </a:r>
            <a:r>
              <a:rPr lang="en-US" sz="2400" dirty="0">
                <a:latin typeface="Courier New"/>
                <a:cs typeface="Courier New"/>
              </a:rPr>
              <a:t>hello</a:t>
            </a:r>
            <a:r>
              <a:rPr lang="en-US" sz="2400" dirty="0"/>
              <a:t>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escrito</a:t>
            </a:r>
            <a:endParaRPr lang="en-US" sz="2400" dirty="0"/>
          </a:p>
          <a:p>
            <a:pPr marL="496888" indent="-457200" eaLnBrk="1" hangingPunct="1">
              <a:lnSpc>
                <a:spcPct val="90000"/>
              </a:lnSpc>
              <a:buSzPct val="99000"/>
              <a:buFontTx/>
              <a:buAutoNum type="arabicPeriod" startAt="3"/>
            </a:pPr>
            <a:r>
              <a:rPr lang="en-US" sz="2400" dirty="0" err="1"/>
              <a:t>Processador</a:t>
            </a:r>
            <a:r>
              <a:rPr lang="en-US" sz="2400" dirty="0"/>
              <a:t> </a:t>
            </a:r>
            <a:r>
              <a:rPr lang="en-US" sz="2400" dirty="0" err="1"/>
              <a:t>executa</a:t>
            </a:r>
            <a:r>
              <a:rPr lang="en-US" sz="2400" dirty="0"/>
              <a:t> </a:t>
            </a:r>
            <a:r>
              <a:rPr lang="en-US" sz="2400" dirty="0" err="1"/>
              <a:t>instruções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linguagem</a:t>
            </a:r>
            <a:r>
              <a:rPr lang="en-US" sz="2400" dirty="0"/>
              <a:t> de </a:t>
            </a:r>
            <a:r>
              <a:rPr lang="en-US" sz="2400" dirty="0" err="1"/>
              <a:t>máquina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função</a:t>
            </a:r>
            <a:r>
              <a:rPr lang="en-US" sz="2400" dirty="0"/>
              <a:t> </a:t>
            </a:r>
            <a:r>
              <a:rPr lang="en-US" sz="2400" dirty="0">
                <a:latin typeface="Courier New"/>
                <a:cs typeface="Courier New"/>
              </a:rPr>
              <a:t>main()</a:t>
            </a:r>
            <a:r>
              <a:rPr lang="en-US" sz="2400" dirty="0"/>
              <a:t> do </a:t>
            </a:r>
            <a:r>
              <a:rPr lang="en-US" sz="2400" dirty="0" err="1"/>
              <a:t>programa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32238" y="3200401"/>
            <a:ext cx="4324350" cy="3300413"/>
            <a:chOff x="0" y="0"/>
            <a:chExt cx="2724" cy="2078"/>
          </a:xfrm>
        </p:grpSpPr>
        <p:pic>
          <p:nvPicPr>
            <p:cNvPr id="47110" name="Picture 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" y="0"/>
              <a:ext cx="269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1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40"/>
              <a:ext cx="2724" cy="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200"/>
              <a:t>Mais de um programa em execução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/>
              <a:t>Múltiplos processos </a:t>
            </a:r>
            <a:r>
              <a:rPr lang="en-US" sz="2800" i="1"/>
              <a:t>vs.</a:t>
            </a:r>
            <a:r>
              <a:rPr lang="en-US" sz="2800"/>
              <a:t> um (ou [poucos] mais) processador(es) </a:t>
            </a:r>
            <a:r>
              <a:rPr lang="en-US" sz="2800">
                <a:latin typeface="Wingdings" charset="2"/>
                <a:ea typeface="Wingdings" charset="2"/>
                <a:cs typeface="Wingdings" charset="2"/>
                <a:sym typeface="Wingdings" charset="2"/>
              </a:rPr>
              <a:t></a:t>
            </a:r>
            <a:r>
              <a:rPr lang="en-US" sz="2800"/>
              <a:t> </a:t>
            </a:r>
            <a:r>
              <a:rPr lang="en-US" sz="2800" b="1">
                <a:solidFill>
                  <a:srgbClr val="FF33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como pode???</a:t>
            </a:r>
            <a:endParaRPr lang="en-US" sz="2800" b="1">
              <a:solidFill>
                <a:srgbClr val="FF3300"/>
              </a:solidFill>
              <a:latin typeface="Comic Sans MS" charset="0"/>
              <a:ea typeface="ヒラギノ明朝 ProN W6" charset="-128"/>
              <a:cs typeface="ヒラギノ明朝 ProN W6" charset="-128"/>
              <a:sym typeface="Comic Sans MS" charset="0"/>
            </a:endParaRP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2"/>
          <a:srcRect l="26575"/>
          <a:stretch>
            <a:fillRect/>
          </a:stretch>
        </p:blipFill>
        <p:spPr bwMode="auto">
          <a:xfrm>
            <a:off x="3522664" y="2595563"/>
            <a:ext cx="512762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Sistema Numérico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Como contar coisas?</a:t>
            </a:r>
          </a:p>
          <a:p>
            <a:pPr lvl="1"/>
            <a:r>
              <a:rPr lang="pt-PT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I,II, III, IIII ,IIIII, ..., IIIIIIIIIIIIIIIIIIIIIIIIIIIIIIIIIIIIIIIIIIIIIIIIIIIIIIIIIIIIIIIIIIIIIIIIIIIIIIIIIIIII </a:t>
            </a:r>
          </a:p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onde veio a base 10?</a:t>
            </a:r>
          </a:p>
          <a:p>
            <a:pPr lvl="1"/>
            <a:r>
              <a:rPr lang="pt-PT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Algarismos Arábicos (séculos I a IV)</a:t>
            </a:r>
          </a:p>
          <a:p>
            <a:pPr lvl="2"/>
            <a:r>
              <a:rPr lang="pt-PT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Sistema numérico posicional</a:t>
            </a:r>
          </a:p>
          <a:p>
            <a:pPr lvl="2"/>
            <a:r>
              <a:rPr lang="pt-PT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zero veio no século IX</a:t>
            </a:r>
          </a:p>
          <a:p>
            <a:r>
              <a:rPr lang="pt-PT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Sistema Romano</a:t>
            </a:r>
          </a:p>
          <a:p>
            <a:endParaRPr lang="pt-PT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pt-PT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Ao</a:t>
            </a:r>
            <a:r>
              <a:rPr lang="en-US" dirty="0"/>
              <a:t> final do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deverá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ser </a:t>
            </a:r>
            <a:r>
              <a:rPr lang="en-US" dirty="0" err="1"/>
              <a:t>capaz</a:t>
            </a:r>
            <a:r>
              <a:rPr lang="en-US" dirty="0"/>
              <a:t> de…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Explicar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o</a:t>
            </a:r>
            <a:r>
              <a:rPr lang="en-US" dirty="0"/>
              <a:t> </a:t>
            </a:r>
            <a:r>
              <a:rPr lang="en-US" dirty="0" err="1"/>
              <a:t>funcionamento</a:t>
            </a:r>
            <a:r>
              <a:rPr lang="en-US" dirty="0"/>
              <a:t> de um SO</a:t>
            </a:r>
          </a:p>
          <a:p>
            <a:pPr lvl="1"/>
            <a:r>
              <a:rPr lang="en-US" dirty="0"/>
              <a:t>Dos </a:t>
            </a:r>
            <a:r>
              <a:rPr lang="en-US" dirty="0" err="1"/>
              <a:t>pontos</a:t>
            </a:r>
            <a:r>
              <a:rPr lang="en-US" dirty="0"/>
              <a:t> de vista de </a:t>
            </a:r>
            <a:r>
              <a:rPr lang="en-US" dirty="0" err="1"/>
              <a:t>mecanismo</a:t>
            </a:r>
            <a:r>
              <a:rPr lang="en-US" dirty="0"/>
              <a:t> de </a:t>
            </a:r>
            <a:r>
              <a:rPr lang="en-US" dirty="0" err="1"/>
              <a:t>abstração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gerenciamento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Aplicar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vários</a:t>
            </a:r>
            <a:r>
              <a:rPr lang="en-US" dirty="0"/>
              <a:t> dos </a:t>
            </a:r>
            <a:r>
              <a:rPr lang="en-US" dirty="0" err="1"/>
              <a:t>conceitos</a:t>
            </a:r>
            <a:r>
              <a:rPr lang="en-US" dirty="0"/>
              <a:t> </a:t>
            </a:r>
            <a:r>
              <a:rPr lang="en-US" dirty="0" err="1"/>
              <a:t>discutidos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processos</a:t>
            </a:r>
            <a:r>
              <a:rPr lang="en-US" dirty="0"/>
              <a:t>, </a:t>
            </a:r>
            <a:r>
              <a:rPr lang="en-US" i="1" dirty="0"/>
              <a:t>threads</a:t>
            </a:r>
            <a:r>
              <a:rPr lang="en-US" dirty="0"/>
              <a:t>, </a:t>
            </a:r>
            <a:r>
              <a:rPr lang="en-US" dirty="0" err="1"/>
              <a:t>interrupções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escalonamento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…E </a:t>
            </a:r>
            <a:r>
              <a:rPr lang="en-US" dirty="0" err="1">
                <a:solidFill>
                  <a:srgbClr val="FF0000"/>
                </a:solidFill>
              </a:rPr>
              <a:t>não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deverá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ser </a:t>
            </a:r>
            <a:r>
              <a:rPr lang="en-US" dirty="0" err="1"/>
              <a:t>capaz</a:t>
            </a:r>
            <a:r>
              <a:rPr lang="en-US" dirty="0"/>
              <a:t> de</a:t>
            </a:r>
            <a:endParaRPr lang="pt-BR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Projetar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um novo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operacional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Implementar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um novo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operacional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Estender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operacional</a:t>
            </a:r>
            <a:r>
              <a:rPr lang="en-US" dirty="0"/>
              <a:t> </a:t>
            </a:r>
            <a:r>
              <a:rPr lang="en-US" dirty="0" err="1"/>
              <a:t>existente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Avaliação</a:t>
            </a:r>
            <a:endParaRPr lang="pt-B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Provas (EE1 e EE3)</a:t>
            </a:r>
          </a:p>
          <a:p>
            <a:r>
              <a:rPr lang="pt-BR" dirty="0"/>
              <a:t>Projeto (EE2 e EE4)</a:t>
            </a:r>
            <a:endParaRPr lang="pt-BR" b="1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exercícios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linguagem</a:t>
            </a:r>
            <a:r>
              <a:rPr lang="en-US" dirty="0"/>
              <a:t> de </a:t>
            </a:r>
            <a:r>
              <a:rPr lang="en-US" dirty="0" err="1"/>
              <a:t>montagem</a:t>
            </a:r>
            <a:endParaRPr lang="en-US" dirty="0"/>
          </a:p>
          <a:p>
            <a:pPr lvl="1"/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exercícios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programação</a:t>
            </a:r>
            <a:r>
              <a:rPr lang="en-US" dirty="0"/>
              <a:t> </a:t>
            </a:r>
            <a:r>
              <a:rPr lang="en-US" dirty="0" err="1"/>
              <a:t>concorrente</a:t>
            </a:r>
            <a:endParaRPr lang="en-US" dirty="0"/>
          </a:p>
          <a:p>
            <a:pPr lvl="1"/>
            <a:r>
              <a:rPr lang="en-US" dirty="0" err="1"/>
              <a:t>Bootloader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estágios</a:t>
            </a:r>
            <a:endParaRPr lang="en-US" dirty="0"/>
          </a:p>
          <a:p>
            <a:pPr lvl="1"/>
            <a:r>
              <a:rPr lang="en-US" dirty="0" err="1"/>
              <a:t>Galeria</a:t>
            </a:r>
            <a:r>
              <a:rPr lang="en-US" dirty="0"/>
              <a:t> de </a:t>
            </a:r>
            <a:r>
              <a:rPr lang="en-US" dirty="0" err="1"/>
              <a:t>tiros</a:t>
            </a:r>
            <a:endParaRPr lang="en-US" dirty="0"/>
          </a:p>
          <a:p>
            <a:pPr lvl="1"/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Distribuído</a:t>
            </a:r>
            <a:endParaRPr lang="pt-BR" dirty="0"/>
          </a:p>
          <a:p>
            <a:r>
              <a:rPr lang="en-US" dirty="0"/>
              <a:t>Nota Final = (EE1 + EE2 + EE3) /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Material de </a:t>
            </a:r>
            <a:r>
              <a:rPr lang="en-US" dirty="0" err="1"/>
              <a:t>Estudo</a:t>
            </a:r>
            <a:endParaRPr lang="pt-BR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err="1"/>
              <a:t>Transparências</a:t>
            </a:r>
            <a:r>
              <a:rPr lang="en-US" sz="2800" dirty="0"/>
              <a:t> das </a:t>
            </a:r>
            <a:r>
              <a:rPr lang="en-US" sz="2800" dirty="0" err="1"/>
              <a:t>aulas</a:t>
            </a:r>
            <a:endParaRPr lang="en-US" sz="28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hlinkClick r:id="rId3"/>
              </a:rPr>
              <a:t>www.cin.ufpe.br/~svc/ocso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Livro</a:t>
            </a:r>
            <a:endParaRPr lang="en-US" sz="28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Operacionais</a:t>
            </a:r>
            <a:r>
              <a:rPr lang="en-US" sz="2400" dirty="0"/>
              <a:t> </a:t>
            </a:r>
            <a:r>
              <a:rPr lang="en-US" sz="2400" dirty="0" err="1"/>
              <a:t>Modernos</a:t>
            </a:r>
            <a:r>
              <a:rPr lang="en-US" sz="2400" dirty="0"/>
              <a:t> – 2ª </a:t>
            </a:r>
            <a:r>
              <a:rPr lang="en-US" sz="2400" dirty="0" err="1"/>
              <a:t>Edição</a:t>
            </a:r>
            <a:r>
              <a:rPr lang="en-US" sz="2400" dirty="0"/>
              <a:t>. A. </a:t>
            </a:r>
            <a:r>
              <a:rPr lang="en-US" sz="2400" dirty="0" err="1"/>
              <a:t>Tanenbaum</a:t>
            </a:r>
            <a:r>
              <a:rPr lang="en-US" sz="2400" dirty="0"/>
              <a:t>, 2003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err="1"/>
              <a:t>Opção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898989"/>
                </a:solidFill>
              </a:rPr>
              <a:t>Modern Operating Systems 3 </a:t>
            </a:r>
            <a:r>
              <a:rPr lang="en-US" sz="2000" dirty="0" err="1">
                <a:solidFill>
                  <a:srgbClr val="898989"/>
                </a:solidFill>
              </a:rPr>
              <a:t>e</a:t>
            </a:r>
            <a:r>
              <a:rPr lang="en-US" sz="2000" dirty="0">
                <a:solidFill>
                  <a:srgbClr val="898989"/>
                </a:solidFill>
              </a:rPr>
              <a:t>. Prentice-Hall, 2008 (</a:t>
            </a:r>
            <a:r>
              <a:rPr lang="en-US" sz="2000" dirty="0" err="1">
                <a:solidFill>
                  <a:srgbClr val="898989"/>
                </a:solidFill>
              </a:rPr>
              <a:t>Já</a:t>
            </a:r>
            <a:r>
              <a:rPr lang="en-US" sz="2000" dirty="0">
                <a:solidFill>
                  <a:srgbClr val="898989"/>
                </a:solidFill>
              </a:rPr>
              <a:t> </a:t>
            </a:r>
            <a:r>
              <a:rPr lang="en-US" sz="2000" dirty="0" err="1">
                <a:solidFill>
                  <a:srgbClr val="898989"/>
                </a:solidFill>
              </a:rPr>
              <a:t>em</a:t>
            </a:r>
            <a:r>
              <a:rPr lang="en-US" sz="2000" dirty="0">
                <a:solidFill>
                  <a:srgbClr val="898989"/>
                </a:solidFill>
              </a:rPr>
              <a:t> </a:t>
            </a:r>
            <a:r>
              <a:rPr lang="en-US" sz="2000" dirty="0" err="1">
                <a:solidFill>
                  <a:srgbClr val="898989"/>
                </a:solidFill>
              </a:rPr>
              <a:t>Português</a:t>
            </a:r>
            <a:r>
              <a:rPr lang="en-US" sz="2000" dirty="0">
                <a:solidFill>
                  <a:srgbClr val="898989"/>
                </a:solidFill>
              </a:rPr>
              <a:t>, </a:t>
            </a:r>
            <a:r>
              <a:rPr lang="en-US" sz="2000" dirty="0" err="1">
                <a:solidFill>
                  <a:srgbClr val="898989"/>
                </a:solidFill>
              </a:rPr>
              <a:t>edição</a:t>
            </a:r>
            <a:r>
              <a:rPr lang="en-US" sz="2000" dirty="0">
                <a:solidFill>
                  <a:srgbClr val="898989"/>
                </a:solidFill>
              </a:rPr>
              <a:t> 2010)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34B9-8DD7-6F4C-A167-62051AD52C6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064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pt-PT" sz="4300" dirty="0"/>
              <a:t>Hardware e Software</a:t>
            </a:r>
          </a:p>
        </p:txBody>
      </p:sp>
      <p:sp>
        <p:nvSpPr>
          <p:cNvPr id="82977" name="Rectangle 33"/>
          <p:cNvSpPr>
            <a:spLocks noChangeArrowheads="1"/>
          </p:cNvSpPr>
          <p:nvPr/>
        </p:nvSpPr>
        <p:spPr bwMode="auto">
          <a:xfrm>
            <a:off x="3225800" y="4406900"/>
            <a:ext cx="6223000" cy="1079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PT">
                <a:latin typeface="Arial" pitchFamily="34" charset="0"/>
                <a:cs typeface="Arial" pitchFamily="34" charset="0"/>
              </a:rPr>
              <a:t>Hardware</a:t>
            </a: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410200" y="3200400"/>
            <a:ext cx="3048000" cy="1143000"/>
            <a:chOff x="2448" y="2016"/>
            <a:chExt cx="1920" cy="720"/>
          </a:xfrm>
        </p:grpSpPr>
        <p:sp>
          <p:nvSpPr>
            <p:cNvPr id="82984" name="Freeform 40"/>
            <p:cNvSpPr>
              <a:spLocks/>
            </p:cNvSpPr>
            <p:nvPr/>
          </p:nvSpPr>
          <p:spPr bwMode="auto">
            <a:xfrm>
              <a:off x="2448" y="2016"/>
              <a:ext cx="1920" cy="720"/>
            </a:xfrm>
            <a:custGeom>
              <a:avLst/>
              <a:gdLst/>
              <a:ahLst/>
              <a:cxnLst>
                <a:cxn ang="0">
                  <a:pos x="1920" y="720"/>
                </a:cxn>
                <a:cxn ang="0">
                  <a:pos x="1920" y="432"/>
                </a:cxn>
                <a:cxn ang="0">
                  <a:pos x="1296" y="432"/>
                </a:cxn>
                <a:cxn ang="0">
                  <a:pos x="1296" y="0"/>
                </a:cxn>
                <a:cxn ang="0">
                  <a:pos x="0" y="0"/>
                </a:cxn>
                <a:cxn ang="0">
                  <a:pos x="0" y="720"/>
                </a:cxn>
                <a:cxn ang="0">
                  <a:pos x="1920" y="720"/>
                </a:cxn>
              </a:cxnLst>
              <a:rect l="0" t="0" r="r" b="b"/>
              <a:pathLst>
                <a:path w="1920" h="720">
                  <a:moveTo>
                    <a:pt x="1920" y="720"/>
                  </a:moveTo>
                  <a:lnTo>
                    <a:pt x="1920" y="432"/>
                  </a:lnTo>
                  <a:lnTo>
                    <a:pt x="1296" y="432"/>
                  </a:lnTo>
                  <a:lnTo>
                    <a:pt x="1296" y="0"/>
                  </a:lnTo>
                  <a:lnTo>
                    <a:pt x="0" y="0"/>
                  </a:lnTo>
                  <a:lnTo>
                    <a:pt x="0" y="720"/>
                  </a:lnTo>
                  <a:lnTo>
                    <a:pt x="1920" y="720"/>
                  </a:lnTo>
                  <a:close/>
                </a:path>
              </a:pathLst>
            </a:custGeom>
            <a:solidFill>
              <a:srgbClr val="FF9999"/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6" name="Text Box 29"/>
            <p:cNvSpPr txBox="1">
              <a:spLocks noChangeArrowheads="1"/>
            </p:cNvSpPr>
            <p:nvPr/>
          </p:nvSpPr>
          <p:spPr bwMode="auto">
            <a:xfrm>
              <a:off x="2640" y="2110"/>
              <a:ext cx="900" cy="407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PT">
                  <a:latin typeface="Arial" pitchFamily="34" charset="0"/>
                  <a:cs typeface="Arial" pitchFamily="34" charset="0"/>
                </a:rPr>
                <a:t>Sistema</a:t>
              </a:r>
              <a:br>
                <a:rPr lang="pt-PT">
                  <a:latin typeface="Arial" pitchFamily="34" charset="0"/>
                  <a:cs typeface="Arial" pitchFamily="34" charset="0"/>
                </a:rPr>
              </a:br>
              <a:r>
                <a:rPr lang="pt-PT">
                  <a:latin typeface="Arial" pitchFamily="34" charset="0"/>
                  <a:cs typeface="Arial" pitchFamily="34" charset="0"/>
                </a:rPr>
                <a:t>Operacional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7543800" y="3124200"/>
            <a:ext cx="2133600" cy="1219200"/>
            <a:chOff x="3792" y="1968"/>
            <a:chExt cx="1344" cy="768"/>
          </a:xfrm>
        </p:grpSpPr>
        <p:sp>
          <p:nvSpPr>
            <p:cNvPr id="82982" name="Freeform 38"/>
            <p:cNvSpPr>
              <a:spLocks/>
            </p:cNvSpPr>
            <p:nvPr/>
          </p:nvSpPr>
          <p:spPr bwMode="auto">
            <a:xfrm>
              <a:off x="3792" y="2016"/>
              <a:ext cx="1200" cy="720"/>
            </a:xfrm>
            <a:custGeom>
              <a:avLst/>
              <a:gdLst/>
              <a:ahLst/>
              <a:cxnLst>
                <a:cxn ang="0">
                  <a:pos x="1200" y="720"/>
                </a:cxn>
                <a:cxn ang="0">
                  <a:pos x="1200" y="0"/>
                </a:cxn>
                <a:cxn ang="0">
                  <a:pos x="0" y="0"/>
                </a:cxn>
                <a:cxn ang="0">
                  <a:pos x="0" y="384"/>
                </a:cxn>
                <a:cxn ang="0">
                  <a:pos x="624" y="384"/>
                </a:cxn>
                <a:cxn ang="0">
                  <a:pos x="624" y="672"/>
                </a:cxn>
                <a:cxn ang="0">
                  <a:pos x="624" y="720"/>
                </a:cxn>
                <a:cxn ang="0">
                  <a:pos x="1200" y="720"/>
                </a:cxn>
              </a:cxnLst>
              <a:rect l="0" t="0" r="r" b="b"/>
              <a:pathLst>
                <a:path w="1200" h="720">
                  <a:moveTo>
                    <a:pt x="1200" y="720"/>
                  </a:moveTo>
                  <a:lnTo>
                    <a:pt x="1200" y="0"/>
                  </a:lnTo>
                  <a:lnTo>
                    <a:pt x="0" y="0"/>
                  </a:lnTo>
                  <a:lnTo>
                    <a:pt x="0" y="384"/>
                  </a:lnTo>
                  <a:lnTo>
                    <a:pt x="624" y="384"/>
                  </a:lnTo>
                  <a:lnTo>
                    <a:pt x="624" y="672"/>
                  </a:lnTo>
                  <a:lnTo>
                    <a:pt x="624" y="720"/>
                  </a:lnTo>
                  <a:lnTo>
                    <a:pt x="1200" y="720"/>
                  </a:lnTo>
                  <a:close/>
                </a:path>
              </a:pathLst>
            </a:custGeom>
            <a:solidFill>
              <a:srgbClr val="C0C0C0"/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4" name="Rectangle 42"/>
            <p:cNvSpPr>
              <a:spLocks noChangeArrowheads="1"/>
            </p:cNvSpPr>
            <p:nvPr/>
          </p:nvSpPr>
          <p:spPr bwMode="auto">
            <a:xfrm>
              <a:off x="3984" y="1968"/>
              <a:ext cx="1152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pt-PT">
                  <a:latin typeface="Arial" pitchFamily="34" charset="0"/>
                  <a:cs typeface="Arial" pitchFamily="34" charset="0"/>
                </a:rPr>
                <a:t>Software de Suporte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200400" y="2286000"/>
            <a:ext cx="6248400" cy="2057400"/>
            <a:chOff x="1056" y="1440"/>
            <a:chExt cx="3936" cy="1296"/>
          </a:xfrm>
        </p:grpSpPr>
        <p:sp>
          <p:nvSpPr>
            <p:cNvPr id="82985" name="Freeform 41"/>
            <p:cNvSpPr>
              <a:spLocks/>
            </p:cNvSpPr>
            <p:nvPr/>
          </p:nvSpPr>
          <p:spPr bwMode="auto">
            <a:xfrm>
              <a:off x="1056" y="1440"/>
              <a:ext cx="3936" cy="1296"/>
            </a:xfrm>
            <a:custGeom>
              <a:avLst/>
              <a:gdLst/>
              <a:ahLst/>
              <a:cxnLst>
                <a:cxn ang="0">
                  <a:pos x="0" y="1296"/>
                </a:cxn>
                <a:cxn ang="0">
                  <a:pos x="0" y="0"/>
                </a:cxn>
                <a:cxn ang="0">
                  <a:pos x="3936" y="0"/>
                </a:cxn>
                <a:cxn ang="0">
                  <a:pos x="3936" y="528"/>
                </a:cxn>
                <a:cxn ang="0">
                  <a:pos x="1344" y="528"/>
                </a:cxn>
                <a:cxn ang="0">
                  <a:pos x="1344" y="1296"/>
                </a:cxn>
                <a:cxn ang="0">
                  <a:pos x="0" y="1296"/>
                </a:cxn>
              </a:cxnLst>
              <a:rect l="0" t="0" r="r" b="b"/>
              <a:pathLst>
                <a:path w="3936" h="1296">
                  <a:moveTo>
                    <a:pt x="0" y="1296"/>
                  </a:moveTo>
                  <a:lnTo>
                    <a:pt x="0" y="0"/>
                  </a:lnTo>
                  <a:lnTo>
                    <a:pt x="3936" y="0"/>
                  </a:lnTo>
                  <a:lnTo>
                    <a:pt x="3936" y="528"/>
                  </a:lnTo>
                  <a:lnTo>
                    <a:pt x="1344" y="528"/>
                  </a:lnTo>
                  <a:lnTo>
                    <a:pt x="1344" y="1296"/>
                  </a:lnTo>
                  <a:lnTo>
                    <a:pt x="0" y="1296"/>
                  </a:lnTo>
                  <a:close/>
                </a:path>
              </a:pathLst>
            </a:custGeom>
            <a:solidFill>
              <a:srgbClr val="FFCC66"/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2" name="Rectangle 43"/>
            <p:cNvSpPr>
              <a:spLocks noChangeArrowheads="1"/>
            </p:cNvSpPr>
            <p:nvPr/>
          </p:nvSpPr>
          <p:spPr bwMode="auto">
            <a:xfrm>
              <a:off x="2289" y="1536"/>
              <a:ext cx="134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>
                  <a:latin typeface="Arial" pitchFamily="34" charset="0"/>
                  <a:cs typeface="Arial" pitchFamily="34" charset="0"/>
                </a:rPr>
                <a:t>Software </a:t>
              </a:r>
              <a:r>
                <a:rPr lang="pt-PT">
                  <a:latin typeface="Arial" pitchFamily="34" charset="0"/>
                  <a:cs typeface="Arial" pitchFamily="34" charset="0"/>
                </a:rPr>
                <a:t>Aplicativo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7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F6ECAE4-EE2D-429F-B022-3CBF715CD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PT" altLang="pt-BR"/>
              <a:t>   </a:t>
            </a:r>
            <a:r>
              <a:rPr lang="pt-BR" altLang="pt-BR"/>
              <a:t>Arquitetura </a:t>
            </a:r>
            <a:r>
              <a:rPr lang="pt-PT" altLang="pt-BR"/>
              <a:t> X </a:t>
            </a:r>
            <a:r>
              <a:rPr lang="pt-BR" altLang="pt-BR"/>
              <a:t> Organização</a:t>
            </a:r>
          </a:p>
        </p:txBody>
      </p:sp>
      <p:grpSp>
        <p:nvGrpSpPr>
          <p:cNvPr id="73735" name="Group 7">
            <a:extLst>
              <a:ext uri="{FF2B5EF4-FFF2-40B4-BE49-F238E27FC236}">
                <a16:creationId xmlns:a16="http://schemas.microsoft.com/office/drawing/2014/main" id="{4BECDAF2-ECBE-43C6-B94F-A4037FADD775}"/>
              </a:ext>
            </a:extLst>
          </p:cNvPr>
          <p:cNvGrpSpPr>
            <a:grpSpLocks/>
          </p:cNvGrpSpPr>
          <p:nvPr/>
        </p:nvGrpSpPr>
        <p:grpSpPr bwMode="auto">
          <a:xfrm>
            <a:off x="6807200" y="1714500"/>
            <a:ext cx="2908300" cy="4514850"/>
            <a:chOff x="3328" y="1080"/>
            <a:chExt cx="1832" cy="2844"/>
          </a:xfrm>
        </p:grpSpPr>
        <p:sp>
          <p:nvSpPr>
            <p:cNvPr id="73736" name="Rectangle 8">
              <a:extLst>
                <a:ext uri="{FF2B5EF4-FFF2-40B4-BE49-F238E27FC236}">
                  <a16:creationId xmlns:a16="http://schemas.microsoft.com/office/drawing/2014/main" id="{7667BBBA-0FCA-474F-B5A0-14CA430CE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1080"/>
              <a:ext cx="156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N W3" charset="-128"/>
                  <a:sym typeface="Arial" charset="0"/>
                </a:rPr>
                <a:t>Organização</a:t>
              </a:r>
            </a:p>
          </p:txBody>
        </p:sp>
        <p:grpSp>
          <p:nvGrpSpPr>
            <p:cNvPr id="73737" name="Group 9">
              <a:extLst>
                <a:ext uri="{FF2B5EF4-FFF2-40B4-BE49-F238E27FC236}">
                  <a16:creationId xmlns:a16="http://schemas.microsoft.com/office/drawing/2014/main" id="{EC748DF9-ACF2-494E-BDF2-31C26CE16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6" y="1532"/>
              <a:ext cx="1824" cy="2392"/>
              <a:chOff x="3336" y="1532"/>
              <a:chExt cx="1824" cy="2392"/>
            </a:xfrm>
          </p:grpSpPr>
          <p:sp>
            <p:nvSpPr>
              <p:cNvPr id="73738" name="Rectangle 10">
                <a:extLst>
                  <a:ext uri="{FF2B5EF4-FFF2-40B4-BE49-F238E27FC236}">
                    <a16:creationId xmlns:a16="http://schemas.microsoft.com/office/drawing/2014/main" id="{351A6CA8-F6E1-442A-B6E7-1ED8089A5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6" y="1532"/>
                <a:ext cx="1816" cy="239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endParaRPr>
              </a:p>
            </p:txBody>
          </p:sp>
          <p:sp>
            <p:nvSpPr>
              <p:cNvPr id="73739" name="Rectangle 11">
                <a:extLst>
                  <a:ext uri="{FF2B5EF4-FFF2-40B4-BE49-F238E27FC236}">
                    <a16:creationId xmlns:a16="http://schemas.microsoft.com/office/drawing/2014/main" id="{DA790360-502A-465B-BB0B-5EE40F902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0" y="1720"/>
                <a:ext cx="1780" cy="1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Tecnologia de memória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Interfaces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Implementação das instruções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interconexões</a:t>
                </a:r>
              </a:p>
            </p:txBody>
          </p:sp>
        </p:grpSp>
      </p:grpSp>
      <p:grpSp>
        <p:nvGrpSpPr>
          <p:cNvPr id="73743" name="Group 15">
            <a:extLst>
              <a:ext uri="{FF2B5EF4-FFF2-40B4-BE49-F238E27FC236}">
                <a16:creationId xmlns:a16="http://schemas.microsoft.com/office/drawing/2014/main" id="{5AAC17A8-CFD1-4CF1-A82B-A475FF50FC20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781175"/>
            <a:ext cx="2882900" cy="4459288"/>
            <a:chOff x="768" y="1122"/>
            <a:chExt cx="1816" cy="2809"/>
          </a:xfrm>
        </p:grpSpPr>
        <p:grpSp>
          <p:nvGrpSpPr>
            <p:cNvPr id="73740" name="Group 12">
              <a:extLst>
                <a:ext uri="{FF2B5EF4-FFF2-40B4-BE49-F238E27FC236}">
                  <a16:creationId xmlns:a16="http://schemas.microsoft.com/office/drawing/2014/main" id="{085333A4-5F71-4B24-BBFD-2EE84B445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9"/>
              <a:ext cx="1816" cy="2392"/>
              <a:chOff x="768" y="1539"/>
              <a:chExt cx="1816" cy="2392"/>
            </a:xfrm>
          </p:grpSpPr>
          <p:sp>
            <p:nvSpPr>
              <p:cNvPr id="73733" name="Rectangle 5">
                <a:extLst>
                  <a:ext uri="{FF2B5EF4-FFF2-40B4-BE49-F238E27FC236}">
                    <a16:creationId xmlns:a16="http://schemas.microsoft.com/office/drawing/2014/main" id="{62635AE4-CBD4-4F81-89B7-115FC4F6E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539"/>
                <a:ext cx="1816" cy="239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endParaRPr>
              </a:p>
            </p:txBody>
          </p:sp>
          <p:sp>
            <p:nvSpPr>
              <p:cNvPr id="73734" name="Rectangle 6">
                <a:extLst>
                  <a:ext uri="{FF2B5EF4-FFF2-40B4-BE49-F238E27FC236}">
                    <a16:creationId xmlns:a16="http://schemas.microsoft.com/office/drawing/2014/main" id="{457C1412-11C1-4198-85DB-6AA220ED6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" y="1727"/>
                <a:ext cx="1772" cy="2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Repertório de instruções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Tipos de Dados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Modos de endereçamento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75000"/>
                  <a:buFont typeface="Monotype Sorts" pitchFamily="2" charset="2"/>
                  <a:buChar char="n"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N W3" charset="-128"/>
                    <a:sym typeface="Arial" charset="0"/>
                  </a:rPr>
                  <a:t>Conjunto de registradores</a:t>
                </a:r>
              </a:p>
            </p:txBody>
          </p:sp>
        </p:grpSp>
        <p:sp>
          <p:nvSpPr>
            <p:cNvPr id="73741" name="Text Box 13">
              <a:extLst>
                <a:ext uri="{FF2B5EF4-FFF2-40B4-BE49-F238E27FC236}">
                  <a16:creationId xmlns:a16="http://schemas.microsoft.com/office/drawing/2014/main" id="{F22668A7-91DA-4995-8BDD-2B91E5434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" y="1122"/>
              <a:ext cx="121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Arquitetura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>
            <a:extLst>
              <a:ext uri="{FF2B5EF4-FFF2-40B4-BE49-F238E27FC236}">
                <a16:creationId xmlns:a16="http://schemas.microsoft.com/office/drawing/2014/main" id="{0578BB0D-8EBC-4841-B816-533FD2507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0" y="290513"/>
            <a:ext cx="7772400" cy="1143000"/>
          </a:xfrm>
        </p:spPr>
        <p:txBody>
          <a:bodyPr/>
          <a:lstStyle/>
          <a:p>
            <a:r>
              <a:rPr lang="pt-PT" altLang="pt-BR"/>
              <a:t>Organizações Diferentes</a:t>
            </a:r>
            <a:endParaRPr lang="pt-BR" altLang="pt-BR"/>
          </a:p>
        </p:txBody>
      </p:sp>
      <p:pic>
        <p:nvPicPr>
          <p:cNvPr id="84995" name="Picture 1027">
            <a:extLst>
              <a:ext uri="{FF2B5EF4-FFF2-40B4-BE49-F238E27FC236}">
                <a16:creationId xmlns:a16="http://schemas.microsoft.com/office/drawing/2014/main" id="{C3AECB39-7447-4D1B-A5E4-027C66EF1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54364"/>
            <a:ext cx="4298950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1028">
            <a:extLst>
              <a:ext uri="{FF2B5EF4-FFF2-40B4-BE49-F238E27FC236}">
                <a16:creationId xmlns:a16="http://schemas.microsoft.com/office/drawing/2014/main" id="{76DBDD30-C2DA-4A40-88DA-05E03451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1" y="3478214"/>
            <a:ext cx="12922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1029">
            <a:extLst>
              <a:ext uri="{FF2B5EF4-FFF2-40B4-BE49-F238E27FC236}">
                <a16:creationId xmlns:a16="http://schemas.microsoft.com/office/drawing/2014/main" id="{D01C7C4D-195A-4B5D-82BD-0955FC94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299720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1030">
            <a:extLst>
              <a:ext uri="{FF2B5EF4-FFF2-40B4-BE49-F238E27FC236}">
                <a16:creationId xmlns:a16="http://schemas.microsoft.com/office/drawing/2014/main" id="{7477018E-4665-4772-BADF-EB65819E0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622425"/>
            <a:ext cx="148113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1031">
            <a:extLst>
              <a:ext uri="{FF2B5EF4-FFF2-40B4-BE49-F238E27FC236}">
                <a16:creationId xmlns:a16="http://schemas.microsoft.com/office/drawing/2014/main" id="{E32DB73F-0D17-44CF-9E4A-FC12ABEC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6" y="1447800"/>
            <a:ext cx="11160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0" name="Text Box 1032">
            <a:extLst>
              <a:ext uri="{FF2B5EF4-FFF2-40B4-BE49-F238E27FC236}">
                <a16:creationId xmlns:a16="http://schemas.microsoft.com/office/drawing/2014/main" id="{2767A591-97DE-4604-A0ED-0FF85415F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64" y="1817688"/>
            <a:ext cx="29376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Computadores estão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presentes nos mais  diversos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equipamentos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2DCC6694-975C-4D54-BCD0-95910F4CD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1063" y="363538"/>
            <a:ext cx="7772400" cy="1143000"/>
          </a:xfrm>
        </p:spPr>
        <p:txBody>
          <a:bodyPr/>
          <a:lstStyle/>
          <a:p>
            <a:r>
              <a:rPr lang="pt-PT" altLang="pt-BR"/>
              <a:t>Organizações Diferentes</a:t>
            </a:r>
            <a:endParaRPr lang="pt-BR" altLang="pt-BR"/>
          </a:p>
        </p:txBody>
      </p:sp>
      <p:pic>
        <p:nvPicPr>
          <p:cNvPr id="86019" name="Picture 3">
            <a:extLst>
              <a:ext uri="{FF2B5EF4-FFF2-40B4-BE49-F238E27FC236}">
                <a16:creationId xmlns:a16="http://schemas.microsoft.com/office/drawing/2014/main" id="{B8B5E6DB-3C41-492D-8A28-EAE999D6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63246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0" name="Text Box 4">
            <a:extLst>
              <a:ext uri="{FF2B5EF4-FFF2-40B4-BE49-F238E27FC236}">
                <a16:creationId xmlns:a16="http://schemas.microsoft.com/office/drawing/2014/main" id="{CC558DB5-67FD-4A30-A309-D4E369EA5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670550"/>
            <a:ext cx="37904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Computadores n</a:t>
            </a: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N W3" charset="-128"/>
                <a:sym typeface="Arial" charset="0"/>
              </a:rPr>
              <a:t>o nosso dia a  dia ....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03" name="Group 27">
            <a:extLst>
              <a:ext uri="{FF2B5EF4-FFF2-40B4-BE49-F238E27FC236}">
                <a16:creationId xmlns:a16="http://schemas.microsoft.com/office/drawing/2014/main" id="{EFD45068-0DE2-4D38-8F6C-893B6DD11DA3}"/>
              </a:ext>
            </a:extLst>
          </p:cNvPr>
          <p:cNvGrpSpPr>
            <a:grpSpLocks/>
          </p:cNvGrpSpPr>
          <p:nvPr/>
        </p:nvGrpSpPr>
        <p:grpSpPr bwMode="auto">
          <a:xfrm>
            <a:off x="5092701" y="4216400"/>
            <a:ext cx="1698625" cy="1377950"/>
            <a:chOff x="2248" y="2656"/>
            <a:chExt cx="1070" cy="868"/>
          </a:xfrm>
        </p:grpSpPr>
        <p:sp>
          <p:nvSpPr>
            <p:cNvPr id="75783" name="Oval 7">
              <a:extLst>
                <a:ext uri="{FF2B5EF4-FFF2-40B4-BE49-F238E27FC236}">
                  <a16:creationId xmlns:a16="http://schemas.microsoft.com/office/drawing/2014/main" id="{87D17149-9BE7-48D8-B210-DA54E8845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" y="2656"/>
              <a:ext cx="1036" cy="868"/>
            </a:xfrm>
            <a:prstGeom prst="ellipse">
              <a:avLst/>
            </a:prstGeom>
            <a:solidFill>
              <a:srgbClr val="FF9999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5796" name="Rectangle 20">
              <a:extLst>
                <a:ext uri="{FF2B5EF4-FFF2-40B4-BE49-F238E27FC236}">
                  <a16:creationId xmlns:a16="http://schemas.microsoft.com/office/drawing/2014/main" id="{001A02C2-AFE5-4F2D-BAC8-9FA390653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" y="2949"/>
              <a:ext cx="1012" cy="231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Interconexão</a:t>
              </a:r>
            </a:p>
          </p:txBody>
        </p:sp>
      </p:grpSp>
      <p:sp>
        <p:nvSpPr>
          <p:cNvPr id="75778" name="Rectangle 2">
            <a:extLst>
              <a:ext uri="{FF2B5EF4-FFF2-40B4-BE49-F238E27FC236}">
                <a16:creationId xmlns:a16="http://schemas.microsoft.com/office/drawing/2014/main" id="{348E2C2C-5654-423A-9C3F-E2D931364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/>
              <a:t>Estrutura de um computador</a:t>
            </a:r>
          </a:p>
        </p:txBody>
      </p:sp>
      <p:sp>
        <p:nvSpPr>
          <p:cNvPr id="75779" name="Oval 3">
            <a:extLst>
              <a:ext uri="{FF2B5EF4-FFF2-40B4-BE49-F238E27FC236}">
                <a16:creationId xmlns:a16="http://schemas.microsoft.com/office/drawing/2014/main" id="{49CFE53E-B05F-4CD7-8BDF-8FD48E86D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1797051"/>
            <a:ext cx="1479550" cy="12160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grpSp>
        <p:nvGrpSpPr>
          <p:cNvPr id="75802" name="Group 26">
            <a:extLst>
              <a:ext uri="{FF2B5EF4-FFF2-40B4-BE49-F238E27FC236}">
                <a16:creationId xmlns:a16="http://schemas.microsoft.com/office/drawing/2014/main" id="{68342D66-59EE-422A-9AA7-3B877E1B2FF5}"/>
              </a:ext>
            </a:extLst>
          </p:cNvPr>
          <p:cNvGrpSpPr>
            <a:grpSpLocks/>
          </p:cNvGrpSpPr>
          <p:nvPr/>
        </p:nvGrpSpPr>
        <p:grpSpPr bwMode="auto">
          <a:xfrm>
            <a:off x="4233863" y="3776663"/>
            <a:ext cx="1187450" cy="1187450"/>
            <a:chOff x="1756" y="2320"/>
            <a:chExt cx="748" cy="748"/>
          </a:xfrm>
        </p:grpSpPr>
        <p:sp>
          <p:nvSpPr>
            <p:cNvPr id="75780" name="Oval 4">
              <a:extLst>
                <a:ext uri="{FF2B5EF4-FFF2-40B4-BE49-F238E27FC236}">
                  <a16:creationId xmlns:a16="http://schemas.microsoft.com/office/drawing/2014/main" id="{08E8BA99-37BF-4AD0-AD6F-B9CC01E3F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2320"/>
              <a:ext cx="748" cy="7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5784" name="Rectangle 8">
              <a:extLst>
                <a:ext uri="{FF2B5EF4-FFF2-40B4-BE49-F238E27FC236}">
                  <a16:creationId xmlns:a16="http://schemas.microsoft.com/office/drawing/2014/main" id="{305646D3-9B33-46C1-896E-155CA415E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2462"/>
              <a:ext cx="4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CPU</a:t>
              </a:r>
            </a:p>
          </p:txBody>
        </p:sp>
      </p:grpSp>
      <p:grpSp>
        <p:nvGrpSpPr>
          <p:cNvPr id="75799" name="Group 23">
            <a:extLst>
              <a:ext uri="{FF2B5EF4-FFF2-40B4-BE49-F238E27FC236}">
                <a16:creationId xmlns:a16="http://schemas.microsoft.com/office/drawing/2014/main" id="{49BC39BF-8618-4219-94D8-BBD355934BDA}"/>
              </a:ext>
            </a:extLst>
          </p:cNvPr>
          <p:cNvGrpSpPr>
            <a:grpSpLocks/>
          </p:cNvGrpSpPr>
          <p:nvPr/>
        </p:nvGrpSpPr>
        <p:grpSpPr bwMode="auto">
          <a:xfrm>
            <a:off x="6269039" y="3654425"/>
            <a:ext cx="1685925" cy="1187450"/>
            <a:chOff x="2989" y="2302"/>
            <a:chExt cx="1062" cy="748"/>
          </a:xfrm>
        </p:grpSpPr>
        <p:sp>
          <p:nvSpPr>
            <p:cNvPr id="75781" name="Oval 5">
              <a:extLst>
                <a:ext uri="{FF2B5EF4-FFF2-40B4-BE49-F238E27FC236}">
                  <a16:creationId xmlns:a16="http://schemas.microsoft.com/office/drawing/2014/main" id="{5B6D4E3A-1A85-4DED-BBA9-E8E8CFE07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2302"/>
              <a:ext cx="1062" cy="7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5785" name="Rectangle 9">
              <a:extLst>
                <a:ext uri="{FF2B5EF4-FFF2-40B4-BE49-F238E27FC236}">
                  <a16:creationId xmlns:a16="http://schemas.microsoft.com/office/drawing/2014/main" id="{9E4BE571-BCB5-4759-B358-74894EE28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4" y="2498"/>
              <a:ext cx="6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Memória</a:t>
              </a:r>
            </a:p>
          </p:txBody>
        </p:sp>
      </p:grpSp>
      <p:grpSp>
        <p:nvGrpSpPr>
          <p:cNvPr id="75800" name="Group 24">
            <a:extLst>
              <a:ext uri="{FF2B5EF4-FFF2-40B4-BE49-F238E27FC236}">
                <a16:creationId xmlns:a16="http://schemas.microsoft.com/office/drawing/2014/main" id="{8F32CA0B-95EF-45D4-870D-6E2F6073EA6E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5332413"/>
            <a:ext cx="1187450" cy="1187450"/>
            <a:chOff x="1888" y="3172"/>
            <a:chExt cx="748" cy="748"/>
          </a:xfrm>
        </p:grpSpPr>
        <p:sp>
          <p:nvSpPr>
            <p:cNvPr id="75782" name="Oval 6">
              <a:extLst>
                <a:ext uri="{FF2B5EF4-FFF2-40B4-BE49-F238E27FC236}">
                  <a16:creationId xmlns:a16="http://schemas.microsoft.com/office/drawing/2014/main" id="{798CC6EB-2424-4684-959F-B4CB94087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3172"/>
              <a:ext cx="748" cy="7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5786" name="Rectangle 10">
              <a:extLst>
                <a:ext uri="{FF2B5EF4-FFF2-40B4-BE49-F238E27FC236}">
                  <a16:creationId xmlns:a16="http://schemas.microsoft.com/office/drawing/2014/main" id="{613B640F-8E4B-4265-9E19-2693725E8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" y="3350"/>
              <a:ext cx="3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-128"/>
                  <a:sym typeface="Arial" charset="0"/>
                </a:rPr>
                <a:t>I/O</a:t>
              </a:r>
            </a:p>
          </p:txBody>
        </p:sp>
      </p:grpSp>
      <p:sp>
        <p:nvSpPr>
          <p:cNvPr id="75788" name="Rectangle 12">
            <a:extLst>
              <a:ext uri="{FF2B5EF4-FFF2-40B4-BE49-F238E27FC236}">
                <a16:creationId xmlns:a16="http://schemas.microsoft.com/office/drawing/2014/main" id="{2AA3AB6C-6A8F-4629-B2D7-5DE073DB5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825" y="2166938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Computador</a:t>
            </a:r>
          </a:p>
        </p:txBody>
      </p:sp>
      <p:sp>
        <p:nvSpPr>
          <p:cNvPr id="75789" name="Line 13">
            <a:extLst>
              <a:ext uri="{FF2B5EF4-FFF2-40B4-BE49-F238E27FC236}">
                <a16:creationId xmlns:a16="http://schemas.microsoft.com/office/drawing/2014/main" id="{56039EED-74AA-4AF1-AA7F-3194EF8207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4400" y="1809750"/>
            <a:ext cx="171450" cy="1905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5790" name="Line 14">
            <a:extLst>
              <a:ext uri="{FF2B5EF4-FFF2-40B4-BE49-F238E27FC236}">
                <a16:creationId xmlns:a16="http://schemas.microsoft.com/office/drawing/2014/main" id="{2AA5F3A2-9073-4E01-BB28-9C2D141C5A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76850" y="1581150"/>
            <a:ext cx="0" cy="20955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5791" name="Line 15">
            <a:extLst>
              <a:ext uri="{FF2B5EF4-FFF2-40B4-BE49-F238E27FC236}">
                <a16:creationId xmlns:a16="http://schemas.microsoft.com/office/drawing/2014/main" id="{2E66C339-9207-49F6-A240-BB4339DA25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8200" y="1676400"/>
            <a:ext cx="190500" cy="17145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5792" name="Line 16">
            <a:extLst>
              <a:ext uri="{FF2B5EF4-FFF2-40B4-BE49-F238E27FC236}">
                <a16:creationId xmlns:a16="http://schemas.microsoft.com/office/drawing/2014/main" id="{6A73ECBF-4202-4F95-A4D8-AD8520637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3000" y="2000250"/>
            <a:ext cx="304800" cy="9525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-128"/>
              <a:sym typeface="Arial" charset="0"/>
            </a:endParaRPr>
          </a:p>
        </p:txBody>
      </p:sp>
      <p:sp>
        <p:nvSpPr>
          <p:cNvPr id="75793" name="Rectangle 17">
            <a:extLst>
              <a:ext uri="{FF2B5EF4-FFF2-40B4-BE49-F238E27FC236}">
                <a16:creationId xmlns:a16="http://schemas.microsoft.com/office/drawing/2014/main" id="{DC5239BE-5AEE-433A-9A2D-270518EA2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63353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rPr>
              <a:t>Periféricos</a:t>
            </a:r>
          </a:p>
        </p:txBody>
      </p:sp>
      <p:grpSp>
        <p:nvGrpSpPr>
          <p:cNvPr id="75797" name="Group 21">
            <a:extLst>
              <a:ext uri="{FF2B5EF4-FFF2-40B4-BE49-F238E27FC236}">
                <a16:creationId xmlns:a16="http://schemas.microsoft.com/office/drawing/2014/main" id="{4D52410C-63C7-4B68-8895-A686FB7177B7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438400"/>
            <a:ext cx="4902200" cy="4279900"/>
            <a:chOff x="1204" y="1536"/>
            <a:chExt cx="3088" cy="2696"/>
          </a:xfrm>
        </p:grpSpPr>
        <p:sp>
          <p:nvSpPr>
            <p:cNvPr id="75787" name="Oval 11">
              <a:extLst>
                <a:ext uri="{FF2B5EF4-FFF2-40B4-BE49-F238E27FC236}">
                  <a16:creationId xmlns:a16="http://schemas.microsoft.com/office/drawing/2014/main" id="{E1615992-4F11-402F-B57E-180A43F9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1972"/>
              <a:ext cx="3088" cy="226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5794" name="Line 18">
              <a:extLst>
                <a:ext uri="{FF2B5EF4-FFF2-40B4-BE49-F238E27FC236}">
                  <a16:creationId xmlns:a16="http://schemas.microsoft.com/office/drawing/2014/main" id="{AFC2FF7D-1847-4C71-A75A-6E9E90B70C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6" y="1536"/>
              <a:ext cx="468" cy="7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5795" name="Line 19">
              <a:extLst>
                <a:ext uri="{FF2B5EF4-FFF2-40B4-BE49-F238E27FC236}">
                  <a16:creationId xmlns:a16="http://schemas.microsoft.com/office/drawing/2014/main" id="{0E6066F5-9725-4057-B0E7-9D6622468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1547"/>
              <a:ext cx="708" cy="67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-128"/>
                <a:sym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5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In200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n2008">
      <a:majorFont>
        <a:latin typeface="Verdana"/>
        <a:ea typeface="ヒラギノ角ゴ ProN W6"/>
        <a:cs typeface="ヒラギノ角ゴ ProN W6"/>
      </a:majorFont>
      <a:minorFont>
        <a:latin typeface="Lucida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CIn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15420</TotalTime>
  <Words>2226</Words>
  <Application>Microsoft Office PowerPoint</Application>
  <PresentationFormat>Widescreen</PresentationFormat>
  <Paragraphs>468</Paragraphs>
  <Slides>49</Slides>
  <Notes>9</Notes>
  <HiddenSlides>2</HiddenSlides>
  <MMClips>2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69" baseType="lpstr">
      <vt:lpstr>Arial</vt:lpstr>
      <vt:lpstr>Arial Black</vt:lpstr>
      <vt:lpstr>Braggadocio</vt:lpstr>
      <vt:lpstr>Calibri</vt:lpstr>
      <vt:lpstr>Comic Sans MS</vt:lpstr>
      <vt:lpstr>Copperplate Light</vt:lpstr>
      <vt:lpstr>Courier New</vt:lpstr>
      <vt:lpstr>Courier New Italic</vt:lpstr>
      <vt:lpstr>Futura</vt:lpstr>
      <vt:lpstr>Helvetica</vt:lpstr>
      <vt:lpstr>Lucida Sans</vt:lpstr>
      <vt:lpstr>Marker Felt</vt:lpstr>
      <vt:lpstr>Mistral</vt:lpstr>
      <vt:lpstr>Monotype Sorts</vt:lpstr>
      <vt:lpstr>Times New Roman</vt:lpstr>
      <vt:lpstr>Verdana</vt:lpstr>
      <vt:lpstr>Wingdings</vt:lpstr>
      <vt:lpstr>ZapfDingbats</vt:lpstr>
      <vt:lpstr>Office Theme</vt:lpstr>
      <vt:lpstr>CIn2008</vt:lpstr>
      <vt:lpstr>Organização de Computadores e Sistemas Operacionais</vt:lpstr>
      <vt:lpstr>Motivação</vt:lpstr>
      <vt:lpstr>Público alvo</vt:lpstr>
      <vt:lpstr>Apresentação do PowerPoint</vt:lpstr>
      <vt:lpstr>Hardware e Software</vt:lpstr>
      <vt:lpstr>   Arquitetura  X  Organização</vt:lpstr>
      <vt:lpstr>Organizações Diferentes</vt:lpstr>
      <vt:lpstr>Organizações Diferentes</vt:lpstr>
      <vt:lpstr>Estrutura de um computador</vt:lpstr>
      <vt:lpstr>Componentes de um computador</vt:lpstr>
      <vt:lpstr>Componentes de um computador</vt:lpstr>
      <vt:lpstr>Mundo real</vt:lpstr>
      <vt:lpstr>Mundo real</vt:lpstr>
      <vt:lpstr>Infra-estruturas de Suporte</vt:lpstr>
      <vt:lpstr>Apresentação do PowerPoint</vt:lpstr>
      <vt:lpstr>Pra quê software básico?</vt:lpstr>
      <vt:lpstr>Como se faz?</vt:lpstr>
      <vt:lpstr>Como isso está acontecendo ao mesmo tempo?</vt:lpstr>
      <vt:lpstr>Um Sistema Operacional</vt:lpstr>
      <vt:lpstr>Sistema Computacional em Camadas</vt:lpstr>
      <vt:lpstr>O S.O. como uma Máquina Estendida</vt:lpstr>
      <vt:lpstr>SO: Interface de Usuário Shell</vt:lpstr>
      <vt:lpstr>SO: Interface de Usuário GUI – Graphical User Interface</vt:lpstr>
      <vt:lpstr>O S.O. como Gerenciador de Recursos</vt:lpstr>
      <vt:lpstr>Um Sistema Operacional…</vt:lpstr>
      <vt:lpstr>Um Sistema Operacional…</vt:lpstr>
      <vt:lpstr>Apresentação do PowerPoint</vt:lpstr>
      <vt:lpstr>Software Executável [A. Raposo e M. Endler, PUC-Rio, 2008]</vt:lpstr>
      <vt:lpstr>Gerando um executável</vt:lpstr>
      <vt:lpstr>Gerando um executável</vt:lpstr>
      <vt:lpstr>Gerando um executável</vt:lpstr>
      <vt:lpstr>Gerando um executável</vt:lpstr>
      <vt:lpstr>Apresentação do PowerPoint</vt:lpstr>
      <vt:lpstr>Um pouco de um computador típico</vt:lpstr>
      <vt:lpstr>CPU: Central Processing Unit</vt:lpstr>
      <vt:lpstr>Barramentos e Dispositivos de E/S</vt:lpstr>
      <vt:lpstr>Memória</vt:lpstr>
      <vt:lpstr>Hierarquia de Memória</vt:lpstr>
      <vt:lpstr>Chips Multithreaded e Multicore</vt:lpstr>
      <vt:lpstr>Apresentação do PowerPoint</vt:lpstr>
      <vt:lpstr>Processo</vt:lpstr>
      <vt:lpstr>Programa em execução</vt:lpstr>
      <vt:lpstr>Programa em execução</vt:lpstr>
      <vt:lpstr>Mais de um programa em execução</vt:lpstr>
      <vt:lpstr>Sistema Numérico</vt:lpstr>
      <vt:lpstr>Ao final do curso você deverá ser capaz de…</vt:lpstr>
      <vt:lpstr>…E não deverá ser capaz de</vt:lpstr>
      <vt:lpstr>Avaliação</vt:lpstr>
      <vt:lpstr>Material de Estudo</vt:lpstr>
    </vt:vector>
  </TitlesOfParts>
  <Company>UFPE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Infra-estrutura de Software</dc:title>
  <dc:creator>Carlos Ferraz</dc:creator>
  <cp:lastModifiedBy>Sergio Cavalcante</cp:lastModifiedBy>
  <cp:revision>50</cp:revision>
  <dcterms:created xsi:type="dcterms:W3CDTF">2011-08-09T12:11:02Z</dcterms:created>
  <dcterms:modified xsi:type="dcterms:W3CDTF">2022-02-01T12:10:56Z</dcterms:modified>
</cp:coreProperties>
</file>