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10" autoAdjust="0"/>
  </p:normalViewPr>
  <p:slideViewPr>
    <p:cSldViewPr>
      <p:cViewPr varScale="1">
        <p:scale>
          <a:sx n="64" d="100"/>
          <a:sy n="64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22CC-6C6A-4976-9BF6-037D3140D39F}" type="datetimeFigureOut">
              <a:rPr lang="pt-BR" smtClean="0"/>
              <a:t>06/05/2014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07E32-30CA-44C0-8077-ACFDEBBDA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30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589" y="369262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9"/>
          <a:stretch/>
        </p:blipFill>
        <p:spPr bwMode="auto">
          <a:xfrm>
            <a:off x="1763688" y="5873368"/>
            <a:ext cx="1152128" cy="5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63" y="6625816"/>
            <a:ext cx="9991726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8184360" y="6309320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</a:rPr>
              <a:t>CIn.ufpe.br</a:t>
            </a:r>
            <a:endParaRPr lang="pt-BR" sz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4" name="Picture 2" descr="\\virtualdisk.cin.ufpe.br\imprensa\CIn - Design\40 anos CIn\selo 40 anos CIn\versões jpg e png\CIn+40Ano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66363"/>
            <a:ext cx="720080" cy="7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4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429" y="260648"/>
            <a:ext cx="742716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  <a:lvl2pPr>
              <a:defRPr sz="2000">
                <a:solidFill>
                  <a:srgbClr val="8A2626"/>
                </a:solidFill>
                <a:latin typeface="Swis721 Cn BT" panose="020B0506020202030204" pitchFamily="34" charset="0"/>
              </a:defRPr>
            </a:lvl2pPr>
            <a:lvl3pPr>
              <a:defRPr sz="1800">
                <a:solidFill>
                  <a:srgbClr val="8A2626"/>
                </a:solidFill>
                <a:latin typeface="Swis721 Cn BT" panose="020B0506020202030204" pitchFamily="34" charset="0"/>
              </a:defRPr>
            </a:lvl3pPr>
            <a:lvl4pPr>
              <a:defRPr sz="1600">
                <a:solidFill>
                  <a:srgbClr val="8A2626"/>
                </a:solidFill>
                <a:latin typeface="Swis721 Cn BT" panose="020B0506020202030204" pitchFamily="34" charset="0"/>
              </a:defRPr>
            </a:lvl4pPr>
            <a:lvl5pPr>
              <a:defRPr sz="1600">
                <a:solidFill>
                  <a:srgbClr val="8A2626"/>
                </a:solidFill>
                <a:latin typeface="Swis721 Cn BT" panose="020B0506020202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863" y="6625816"/>
            <a:ext cx="9991726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7668344" y="6309320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</a:rPr>
              <a:t>CIn.ufpe.br</a:t>
            </a:r>
            <a:endParaRPr lang="pt-BR" sz="10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11" name="Picture 2" descr="\\virtualdisk.cin.ufpe.br\imprensa\CIn - Design\40 anos CIn\selo 40 anos CIn\versões jpg e png\CIn+40Ano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23" y="5228865"/>
            <a:ext cx="974333" cy="10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8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429" y="260648"/>
            <a:ext cx="742716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8A2626"/>
                </a:solidFill>
                <a:latin typeface="Swis721 Cn BT" panose="020B0506020202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3826D-F469-48E7-B0B1-806DC2BEC38F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491880" y="1556792"/>
            <a:ext cx="5112568" cy="4752528"/>
          </a:xfrm>
          <a:prstGeom prst="rect">
            <a:avLst/>
          </a:prstGeom>
        </p:spPr>
        <p:txBody>
          <a:bodyPr/>
          <a:lstStyle/>
          <a:p>
            <a:fld id="{0A2A0A98-E173-4083-B4DA-54C61E3F78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DEF6-3213-4E1F-BF11-F9A2367C79DC}" type="datetimeFigureOut">
              <a:rPr lang="pt-BR" smtClean="0"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0E64-08E1-4CA4-97BB-8E38FA75E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33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uruagy@cs.ucla.edu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/>
          <a:p>
            <a:r>
              <a:rPr lang="en-US" dirty="0" err="1" smtClean="0"/>
              <a:t>Prêmio</a:t>
            </a:r>
            <a:r>
              <a:rPr lang="en-US" dirty="0" smtClean="0"/>
              <a:t> </a:t>
            </a:r>
            <a:r>
              <a:rPr lang="en-US" dirty="0" err="1" smtClean="0"/>
              <a:t>Destaque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SBRC 2014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José Augusto Suruagy </a:t>
            </a:r>
            <a:r>
              <a:rPr lang="en-US" dirty="0" err="1" smtClean="0"/>
              <a:t>Monteiro</a:t>
            </a:r>
            <a:endParaRPr lang="en-US" dirty="0" smtClean="0"/>
          </a:p>
          <a:p>
            <a:r>
              <a:rPr lang="en-US" dirty="0" smtClean="0"/>
              <a:t>suruagy@cin.ufpe.br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248472" cy="47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412776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43608" y="1198493"/>
            <a:ext cx="289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1996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14º SBRC (Fortaleza)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Início do projeto Internet2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196752"/>
            <a:ext cx="4370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1996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Participação no 14º 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GT P&amp;D: Projeto de Integração de Redes Experimentais de Alta Velocidade e Aplicações (IREXAVA) apresentada ao CGI-BR</a:t>
            </a:r>
            <a:endParaRPr lang="pt-BR" dirty="0" smtClean="0">
              <a:solidFill>
                <a:srgbClr val="C00000"/>
              </a:solidFill>
            </a:endParaRPr>
          </a:p>
        </p:txBody>
      </p:sp>
      <p:pic>
        <p:nvPicPr>
          <p:cNvPr id="19" name="Picture 4" descr="simpos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5" y="1085850"/>
            <a:ext cx="806959" cy="9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surua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47283"/>
            <a:ext cx="1042255" cy="9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0" y="2475512"/>
            <a:ext cx="9108504" cy="2020253"/>
            <a:chOff x="0" y="2475512"/>
            <a:chExt cx="9108504" cy="2020253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3212976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0" y="2475512"/>
              <a:ext cx="9108504" cy="2020253"/>
              <a:chOff x="0" y="2475512"/>
              <a:chExt cx="9108504" cy="2020253"/>
            </a:xfrm>
          </p:grpSpPr>
          <p:sp>
            <p:nvSpPr>
              <p:cNvPr id="34" name="CaixaDeTexto 33"/>
              <p:cNvSpPr txBox="1"/>
              <p:nvPr/>
            </p:nvSpPr>
            <p:spPr>
              <a:xfrm>
                <a:off x="0" y="3020178"/>
                <a:ext cx="39382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1997</a:t>
                </a:r>
              </a:p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15º SBRC (São Carlos)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Edital </a:t>
                </a:r>
                <a:r>
                  <a:rPr lang="pt-BR" dirty="0" err="1" smtClean="0">
                    <a:solidFill>
                      <a:srgbClr val="C00000"/>
                    </a:solidFill>
                  </a:rPr>
                  <a:t>ProTeM</a:t>
                </a:r>
                <a:r>
                  <a:rPr lang="pt-BR" dirty="0" smtClean="0">
                    <a:solidFill>
                      <a:srgbClr val="C00000"/>
                    </a:solidFill>
                  </a:rPr>
                  <a:t>/RNP para </a:t>
                </a:r>
                <a:r>
                  <a:rPr lang="pt-BR" dirty="0" err="1" smtClean="0">
                    <a:solidFill>
                      <a:srgbClr val="C00000"/>
                    </a:solidFill>
                  </a:rPr>
                  <a:t>REMAVs</a:t>
                </a:r>
                <a:endParaRPr lang="pt-BR" dirty="0" smtClean="0">
                  <a:solidFill>
                    <a:srgbClr val="C00000"/>
                  </a:solidFill>
                </a:endParaRP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Lançamento da CA*net II (ATM/SONET)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413170" y="3018437"/>
                <a:ext cx="46233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1997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Participação no 15º SBRC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Reeleito </a:t>
                </a:r>
                <a:r>
                  <a:rPr lang="pt-BR" dirty="0">
                    <a:solidFill>
                      <a:srgbClr val="8A2626"/>
                    </a:solidFill>
                  </a:rPr>
                  <a:t>Diretor do CTC do LARC (</a:t>
                </a:r>
                <a:r>
                  <a:rPr lang="pt-BR" dirty="0" smtClean="0">
                    <a:solidFill>
                      <a:srgbClr val="8A2626"/>
                    </a:solidFill>
                  </a:rPr>
                  <a:t>97-99)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Elaboração Projeto </a:t>
                </a:r>
                <a:r>
                  <a:rPr lang="pt-BR" dirty="0" err="1" smtClean="0">
                    <a:solidFill>
                      <a:srgbClr val="8A2626"/>
                    </a:solidFill>
                  </a:rPr>
                  <a:t>RedeRecife</a:t>
                </a:r>
                <a:r>
                  <a:rPr lang="pt-BR" dirty="0" smtClean="0">
                    <a:solidFill>
                      <a:srgbClr val="8A2626"/>
                    </a:solidFill>
                  </a:rPr>
                  <a:t> ATM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Projeto ALMADEM (97-00</a:t>
                </a:r>
                <a:r>
                  <a:rPr lang="pt-BR" dirty="0" smtClean="0">
                    <a:solidFill>
                      <a:srgbClr val="8A2626"/>
                    </a:solidFill>
                  </a:rPr>
                  <a:t>) (P)</a:t>
                </a:r>
                <a:endParaRPr lang="pt-BR" dirty="0" smtClean="0">
                  <a:solidFill>
                    <a:srgbClr val="8A2626"/>
                  </a:solidFill>
                </a:endParaRPr>
              </a:p>
            </p:txBody>
          </p:sp>
          <p:pic>
            <p:nvPicPr>
              <p:cNvPr id="27" name="Picture 4" descr="http://www.sbrc2014.ufsc.br/images/promocao_larc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4748" y="3578638"/>
                <a:ext cx="818461" cy="426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5" descr="cartaz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2475512"/>
                <a:ext cx="78699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4" name="Picture 2" descr="http://www.di.ufpe.br/~recifeatm/imagens/marca2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7879" y="3933056"/>
                <a:ext cx="1190625" cy="376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upo 5"/>
          <p:cNvGrpSpPr/>
          <p:nvPr/>
        </p:nvGrpSpPr>
        <p:grpSpPr>
          <a:xfrm>
            <a:off x="323528" y="4605457"/>
            <a:ext cx="8460432" cy="1847879"/>
            <a:chOff x="323528" y="4605457"/>
            <a:chExt cx="8460432" cy="1847879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5068851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380666" y="4876053"/>
              <a:ext cx="35575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1998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16º SBRC (Rio)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Carta de Florianópolis: preocupação com a Internet/BR (RNP</a:t>
              </a:r>
              <a:r>
                <a:rPr lang="pt-BR" dirty="0" smtClean="0">
                  <a:solidFill>
                    <a:srgbClr val="C00000"/>
                  </a:solidFill>
                </a:rPr>
                <a:t>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Lançamento da CA*net III (óptica)</a:t>
              </a:r>
              <a:endParaRPr lang="pt-B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4874312"/>
              <a:ext cx="43707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1998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16º SBRC</a:t>
              </a:r>
            </a:p>
            <a:p>
              <a:r>
                <a:rPr lang="pt-BR" dirty="0" smtClean="0">
                  <a:solidFill>
                    <a:srgbClr val="C00000"/>
                  </a:solidFill>
                </a:rPr>
                <a:t>Nascimento </a:t>
              </a:r>
              <a:r>
                <a:rPr lang="pt-BR" dirty="0">
                  <a:solidFill>
                    <a:srgbClr val="C00000"/>
                  </a:solidFill>
                </a:rPr>
                <a:t>de </a:t>
              </a:r>
              <a:r>
                <a:rPr lang="pt-BR" dirty="0" smtClean="0">
                  <a:solidFill>
                    <a:srgbClr val="C00000"/>
                  </a:solidFill>
                </a:rPr>
                <a:t>Tarcísio</a:t>
              </a:r>
              <a:endParaRPr lang="pt-BR" dirty="0">
                <a:solidFill>
                  <a:srgbClr val="C00000"/>
                </a:solidFill>
              </a:endParaRPr>
            </a:p>
            <a:p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24" name="Picture 6" descr="cortad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972" y="4605457"/>
              <a:ext cx="807764" cy="85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457405"/>
              <a:ext cx="711110" cy="995931"/>
            </a:xfrm>
            <a:prstGeom prst="rect">
              <a:avLst/>
            </a:prstGeom>
          </p:spPr>
        </p:pic>
        <p:pic>
          <p:nvPicPr>
            <p:cNvPr id="28" name="Picture 4" descr="http://www.sbrc2014.ufsc.br/images/promocao_lar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666870"/>
              <a:ext cx="818461" cy="42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06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412776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43608" y="1198493"/>
            <a:ext cx="2894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1999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17º SBRC (Salvador)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I Workshop RNP2 (Curitiba): apresentação </a:t>
            </a:r>
            <a:r>
              <a:rPr lang="pt-BR" dirty="0" err="1" smtClean="0">
                <a:solidFill>
                  <a:srgbClr val="C00000"/>
                </a:solidFill>
              </a:rPr>
              <a:t>REMAVs</a:t>
            </a:r>
            <a:endParaRPr lang="pt-BR" dirty="0" smtClean="0">
              <a:solidFill>
                <a:srgbClr val="C00000"/>
              </a:solidFill>
            </a:endParaRP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Institucionalização da </a:t>
            </a:r>
            <a:r>
              <a:rPr lang="pt-BR" dirty="0" err="1" smtClean="0">
                <a:solidFill>
                  <a:srgbClr val="C00000"/>
                </a:solidFill>
              </a:rPr>
              <a:t>AsRNP</a:t>
            </a:r>
            <a:endParaRPr lang="pt-BR" dirty="0" smtClean="0">
              <a:solidFill>
                <a:srgbClr val="C00000"/>
              </a:solidFill>
            </a:endParaRP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Parceria MEC/MCT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196752"/>
            <a:ext cx="4230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1999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Início do Mestrado Profissional em 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Redes da UNIFACS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Participação no 17º 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Eleito Vice-Diretor do CTC do LARC (99-01)</a:t>
            </a:r>
          </a:p>
        </p:txBody>
      </p:sp>
      <p:pic>
        <p:nvPicPr>
          <p:cNvPr id="27" name="Picture 4" descr="http://www.sbrc2014.ufsc.br/images/promocao_lar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87" y="2531390"/>
            <a:ext cx="818461" cy="4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nais-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1095"/>
            <a:ext cx="706714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9" y="1345941"/>
            <a:ext cx="758093" cy="77588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23528" y="2852936"/>
            <a:ext cx="8712967" cy="2196826"/>
            <a:chOff x="323528" y="2852936"/>
            <a:chExt cx="8712967" cy="2196826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3212976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23528" y="3020178"/>
              <a:ext cx="36147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2000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18º SBRC (Belo Horizonte)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Inauguração Backbone RNP2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Participação do Brasil na </a:t>
              </a:r>
              <a:r>
                <a:rPr lang="pt-BR" dirty="0" smtClean="0">
                  <a:solidFill>
                    <a:srgbClr val="C00000"/>
                  </a:solidFill>
                </a:rPr>
                <a:t>Internet2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Implantação de IPv6 na Internet2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Criação da </a:t>
              </a:r>
              <a:r>
                <a:rPr lang="pt-BR" dirty="0" err="1" smtClean="0">
                  <a:solidFill>
                    <a:srgbClr val="C00000"/>
                  </a:solidFill>
                </a:rPr>
                <a:t>Géant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413170" y="3018437"/>
              <a:ext cx="462332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2000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18º </a:t>
              </a:r>
              <a:r>
                <a:rPr lang="pt-BR" dirty="0" smtClean="0">
                  <a:solidFill>
                    <a:srgbClr val="8A2626"/>
                  </a:solidFill>
                </a:rPr>
                <a:t>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LARC: Reunião de planejamento (</a:t>
              </a:r>
              <a:r>
                <a:rPr lang="pt-BR" dirty="0" err="1" smtClean="0">
                  <a:solidFill>
                    <a:srgbClr val="8A2626"/>
                  </a:solidFill>
                </a:rPr>
                <a:t>Floripa</a:t>
              </a:r>
              <a:r>
                <a:rPr lang="pt-BR" dirty="0" smtClean="0">
                  <a:solidFill>
                    <a:srgbClr val="8A2626"/>
                  </a:solidFill>
                </a:rPr>
                <a:t>) – RNP; Parceria MEC/MCT; Sociedade da Informação; Comitê Gestor; Redes Experimentais de Alta Velocidade; Ações Concretas e Editais</a:t>
              </a:r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16" name="Picture 6" descr="anais-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2936"/>
              <a:ext cx="676885" cy="93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356770" y="4856386"/>
            <a:ext cx="8427190" cy="1740966"/>
            <a:chOff x="356770" y="4856386"/>
            <a:chExt cx="8427190" cy="1740966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5589821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395536" y="5397023"/>
              <a:ext cx="35427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2001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19º SBRC (</a:t>
              </a:r>
              <a:r>
                <a:rPr lang="pt-BR" dirty="0" err="1" smtClean="0">
                  <a:solidFill>
                    <a:srgbClr val="8A2626"/>
                  </a:solidFill>
                </a:rPr>
                <a:t>Floripa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Conexão da RNP2 à rede ABILENE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Início da operação da </a:t>
              </a:r>
              <a:r>
                <a:rPr lang="pt-BR" dirty="0" err="1" smtClean="0">
                  <a:solidFill>
                    <a:srgbClr val="C00000"/>
                  </a:solidFill>
                </a:rPr>
                <a:t>Géant</a:t>
              </a:r>
              <a:endParaRPr lang="pt-B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5395282"/>
              <a:ext cx="43707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2001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19º 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Reeleito </a:t>
              </a:r>
              <a:r>
                <a:rPr lang="pt-BR" dirty="0">
                  <a:solidFill>
                    <a:srgbClr val="8A2626"/>
                  </a:solidFill>
                </a:rPr>
                <a:t>Vice-Diretor do CTC do LARC </a:t>
              </a:r>
              <a:r>
                <a:rPr lang="pt-BR" dirty="0" smtClean="0">
                  <a:solidFill>
                    <a:srgbClr val="8A2626"/>
                  </a:solidFill>
                </a:rPr>
                <a:t>(01-03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  <a:endParaRPr lang="pt-BR" dirty="0">
                <a:solidFill>
                  <a:srgbClr val="C00000"/>
                </a:solidFill>
              </a:endParaRPr>
            </a:p>
            <a:p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17" name="Picture 4" descr="anais-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70" y="4856386"/>
              <a:ext cx="754416" cy="109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086" y="5001628"/>
              <a:ext cx="598305" cy="892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7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578858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84144" y="1364575"/>
            <a:ext cx="315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2002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20º SBRC (Búzios)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Qualificação da </a:t>
            </a:r>
            <a:r>
              <a:rPr lang="pt-BR" dirty="0" err="1" smtClean="0">
                <a:solidFill>
                  <a:srgbClr val="C00000"/>
                </a:solidFill>
              </a:rPr>
              <a:t>AsRNP</a:t>
            </a:r>
            <a:r>
              <a:rPr lang="pt-BR" dirty="0" smtClean="0">
                <a:solidFill>
                  <a:srgbClr val="C00000"/>
                </a:solidFill>
              </a:rPr>
              <a:t> como OS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Grupos de Trabalho RNP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362834"/>
            <a:ext cx="4623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2002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Participação no 20º 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GT Qualidade de Serviço (</a:t>
            </a:r>
            <a:r>
              <a:rPr lang="pt-BR" dirty="0" err="1" smtClean="0">
                <a:solidFill>
                  <a:srgbClr val="8A2626"/>
                </a:solidFill>
              </a:rPr>
              <a:t>QoS</a:t>
            </a:r>
            <a:r>
              <a:rPr lang="pt-BR" dirty="0" smtClean="0">
                <a:solidFill>
                  <a:srgbClr val="8A2626"/>
                </a:solidFill>
              </a:rPr>
              <a:t>) (C)</a:t>
            </a:r>
            <a:endParaRPr lang="pt-BR" dirty="0" smtClean="0">
              <a:solidFill>
                <a:srgbClr val="8A2626"/>
              </a:solidFill>
            </a:endParaRPr>
          </a:p>
          <a:p>
            <a:r>
              <a:rPr lang="pt-BR" dirty="0" smtClean="0">
                <a:solidFill>
                  <a:srgbClr val="8A2626"/>
                </a:solidFill>
              </a:rPr>
              <a:t>Projeto </a:t>
            </a:r>
            <a:r>
              <a:rPr lang="pt-BR" dirty="0" err="1" smtClean="0">
                <a:solidFill>
                  <a:srgbClr val="8A2626"/>
                </a:solidFill>
              </a:rPr>
              <a:t>IQoM</a:t>
            </a:r>
            <a:r>
              <a:rPr lang="pt-BR" dirty="0" smtClean="0">
                <a:solidFill>
                  <a:srgbClr val="8A2626"/>
                </a:solidFill>
              </a:rPr>
              <a:t> (02-04</a:t>
            </a:r>
            <a:r>
              <a:rPr lang="pt-BR" dirty="0" smtClean="0">
                <a:solidFill>
                  <a:srgbClr val="8A2626"/>
                </a:solidFill>
              </a:rPr>
              <a:t>) (C) </a:t>
            </a:r>
            <a:r>
              <a:rPr lang="pt-BR" dirty="0" smtClean="0">
                <a:solidFill>
                  <a:srgbClr val="8A2626"/>
                </a:solidFill>
              </a:rPr>
              <a:t>(Edital CNPq/RNP)</a:t>
            </a:r>
          </a:p>
          <a:p>
            <a:r>
              <a:rPr lang="pt-BR" dirty="0">
                <a:solidFill>
                  <a:srgbClr val="8A2626"/>
                </a:solidFill>
              </a:rPr>
              <a:t>Projeto </a:t>
            </a:r>
            <a:r>
              <a:rPr lang="pt-BR" dirty="0" err="1" smtClean="0">
                <a:solidFill>
                  <a:srgbClr val="8A2626"/>
                </a:solidFill>
              </a:rPr>
              <a:t>InfraVIDA</a:t>
            </a:r>
            <a:r>
              <a:rPr lang="pt-BR" dirty="0" smtClean="0">
                <a:solidFill>
                  <a:srgbClr val="8A2626"/>
                </a:solidFill>
              </a:rPr>
              <a:t> (02-04</a:t>
            </a:r>
            <a:r>
              <a:rPr lang="pt-BR" dirty="0" smtClean="0">
                <a:solidFill>
                  <a:srgbClr val="8A2626"/>
                </a:solidFill>
              </a:rPr>
              <a:t>) (P) </a:t>
            </a:r>
            <a:r>
              <a:rPr lang="pt-BR" dirty="0">
                <a:solidFill>
                  <a:srgbClr val="8A2626"/>
                </a:solidFill>
              </a:rPr>
              <a:t>(Edital CNPq/RNP</a:t>
            </a:r>
            <a:r>
              <a:rPr lang="pt-BR" dirty="0" smtClean="0">
                <a:solidFill>
                  <a:srgbClr val="8A2626"/>
                </a:solidFill>
              </a:rPr>
              <a:t>)</a:t>
            </a:r>
            <a:endParaRPr lang="pt-BR" dirty="0">
              <a:solidFill>
                <a:srgbClr val="8A2626"/>
              </a:solidFill>
            </a:endParaRPr>
          </a:p>
        </p:txBody>
      </p:sp>
      <p:pic>
        <p:nvPicPr>
          <p:cNvPr id="18" name="Picture 4" descr="anais-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87645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3528" y="2636912"/>
            <a:ext cx="8712967" cy="1858853"/>
            <a:chOff x="323528" y="2636912"/>
            <a:chExt cx="8712967" cy="1858853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3212976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23528" y="3020178"/>
              <a:ext cx="36147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2003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21º SBRC (Natal)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Projeto GIGA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413170" y="3018437"/>
              <a:ext cx="46233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2003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21º 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LARC: Passagem do bastão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GT Qualidade de Serviço </a:t>
              </a:r>
              <a:r>
                <a:rPr lang="pt-BR" dirty="0" smtClean="0">
                  <a:solidFill>
                    <a:srgbClr val="8A2626"/>
                  </a:solidFill>
                </a:rPr>
                <a:t>2 (C)</a:t>
              </a:r>
              <a:endParaRPr lang="pt-BR" dirty="0" smtClean="0">
                <a:solidFill>
                  <a:srgbClr val="8A2626"/>
                </a:solidFill>
              </a:endParaRPr>
            </a:p>
            <a:p>
              <a:r>
                <a:rPr lang="pt-BR" dirty="0" smtClean="0">
                  <a:solidFill>
                    <a:srgbClr val="8A2626"/>
                  </a:solidFill>
                </a:rPr>
                <a:t>Projeto VIMOS (03-05</a:t>
              </a:r>
              <a:r>
                <a:rPr lang="pt-BR" dirty="0" smtClean="0">
                  <a:solidFill>
                    <a:srgbClr val="8A2626"/>
                  </a:solidFill>
                </a:rPr>
                <a:t>) (P)</a:t>
              </a:r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19" name="Picture 4" descr="anais-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7" y="2636912"/>
              <a:ext cx="784144" cy="110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0" y="4365104"/>
            <a:ext cx="8820472" cy="1891940"/>
            <a:chOff x="0" y="4365104"/>
            <a:chExt cx="8820472" cy="1891940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4972514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0" y="4779716"/>
              <a:ext cx="39382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2004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22º SBRC (Gramado)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Colaboração da RNP com o </a:t>
              </a:r>
              <a:r>
                <a:rPr lang="pt-BR" dirty="0" err="1" smtClean="0">
                  <a:solidFill>
                    <a:schemeClr val="bg1"/>
                  </a:solidFill>
                </a:rPr>
                <a:t>perfSONAR</a:t>
              </a:r>
              <a:endParaRPr lang="pt-BR" dirty="0" smtClean="0">
                <a:solidFill>
                  <a:schemeClr val="bg1"/>
                </a:solidFill>
              </a:endParaRP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Conclusão da ampliação da </a:t>
              </a:r>
              <a:r>
                <a:rPr lang="pt-BR" dirty="0">
                  <a:solidFill>
                    <a:srgbClr val="C00000"/>
                  </a:solidFill>
                </a:rPr>
                <a:t>ABILENE para </a:t>
              </a:r>
              <a:r>
                <a:rPr lang="pt-BR" dirty="0" smtClean="0">
                  <a:solidFill>
                    <a:srgbClr val="C00000"/>
                  </a:solidFill>
                </a:rPr>
                <a:t>10Gbps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4777975"/>
              <a:ext cx="43707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2004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22º 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GT </a:t>
              </a:r>
              <a:r>
                <a:rPr lang="pt-BR" dirty="0" smtClean="0">
                  <a:solidFill>
                    <a:srgbClr val="8A2626"/>
                  </a:solidFill>
                </a:rPr>
                <a:t>Medições (C)</a:t>
              </a:r>
            </a:p>
            <a:p>
              <a:r>
                <a:rPr lang="pt-BR" dirty="0">
                  <a:solidFill>
                    <a:srgbClr val="8A2626"/>
                  </a:solidFill>
                </a:rPr>
                <a:t>Projeto </a:t>
              </a:r>
              <a:r>
                <a:rPr lang="pt-BR" dirty="0" err="1">
                  <a:solidFill>
                    <a:srgbClr val="8A2626"/>
                  </a:solidFill>
                </a:rPr>
                <a:t>GigaIQoM</a:t>
              </a:r>
              <a:r>
                <a:rPr lang="pt-BR" dirty="0">
                  <a:solidFill>
                    <a:srgbClr val="8A2626"/>
                  </a:solidFill>
                </a:rPr>
                <a:t> (</a:t>
              </a:r>
              <a:r>
                <a:rPr lang="pt-BR" dirty="0" smtClean="0">
                  <a:solidFill>
                    <a:srgbClr val="8A2626"/>
                  </a:solidFill>
                </a:rPr>
                <a:t>04-08</a:t>
              </a:r>
              <a:r>
                <a:rPr lang="pt-BR" dirty="0">
                  <a:solidFill>
                    <a:srgbClr val="8A2626"/>
                  </a:solidFill>
                </a:rPr>
                <a:t>) (C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  <a:endParaRPr lang="pt-BR" dirty="0">
                <a:solidFill>
                  <a:srgbClr val="8A2626"/>
                </a:solidFill>
              </a:endParaRPr>
            </a:p>
          </p:txBody>
        </p:sp>
        <p:pic>
          <p:nvPicPr>
            <p:cNvPr id="20" name="Picture 4" descr="anais-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7" y="4365104"/>
              <a:ext cx="688297" cy="101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perfSONAR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373216"/>
              <a:ext cx="990684" cy="21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589" y="5046992"/>
              <a:ext cx="1368883" cy="958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77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578858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84144" y="1364575"/>
            <a:ext cx="315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2005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23º SBRC (Fortaleza)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Lançamento da rede Ipê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362834"/>
            <a:ext cx="447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2005</a:t>
            </a:r>
          </a:p>
          <a:p>
            <a:r>
              <a:rPr lang="pt-BR" dirty="0" err="1" smtClean="0">
                <a:solidFill>
                  <a:srgbClr val="8A2626"/>
                </a:solidFill>
              </a:rPr>
              <a:t>Co-Coordenação</a:t>
            </a:r>
            <a:r>
              <a:rPr lang="pt-BR" dirty="0" smtClean="0">
                <a:solidFill>
                  <a:srgbClr val="8A2626"/>
                </a:solidFill>
              </a:rPr>
              <a:t> do TPC do 23º </a:t>
            </a:r>
            <a:r>
              <a:rPr lang="pt-BR" dirty="0" smtClean="0">
                <a:solidFill>
                  <a:srgbClr val="8A2626"/>
                </a:solidFill>
              </a:rPr>
              <a:t>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GT Medições 2 </a:t>
            </a:r>
            <a:r>
              <a:rPr lang="pt-BR" dirty="0">
                <a:solidFill>
                  <a:srgbClr val="8A2626"/>
                </a:solidFill>
              </a:rPr>
              <a:t>(C)</a:t>
            </a:r>
          </a:p>
        </p:txBody>
      </p:sp>
      <p:pic>
        <p:nvPicPr>
          <p:cNvPr id="16" name="Picture 4" descr="anais-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8" y="932714"/>
            <a:ext cx="729824" cy="10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91" y="2064137"/>
            <a:ext cx="1616257" cy="107683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23528" y="2845279"/>
            <a:ext cx="8712967" cy="1128415"/>
            <a:chOff x="323528" y="2845279"/>
            <a:chExt cx="8712967" cy="112841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3212976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23528" y="3020178"/>
              <a:ext cx="3614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2006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24º SBRC (Curitiba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  <a:endParaRPr lang="pt-BR" dirty="0" smtClean="0">
                <a:solidFill>
                  <a:srgbClr val="8A2626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413170" y="3018437"/>
              <a:ext cx="4623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2006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24º SBRC</a:t>
              </a:r>
            </a:p>
          </p:txBody>
        </p:sp>
        <p:pic>
          <p:nvPicPr>
            <p:cNvPr id="21" name="Picture 4" descr="anais-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76" y="2845279"/>
              <a:ext cx="784144" cy="112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rede Ip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3" y="2097375"/>
            <a:ext cx="571274" cy="5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8165" y="4221088"/>
            <a:ext cx="8978330" cy="2282189"/>
            <a:chOff x="58165" y="4221088"/>
            <a:chExt cx="8978330" cy="2282189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4941749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784144" y="4748951"/>
              <a:ext cx="31540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2007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25º SBRC (Belém)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Aposentadoria da ABILENE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Nova Internet2 a 100Gbps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Lançamento do GENI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Lançamento do FIRE</a:t>
              </a:r>
              <a:endParaRPr lang="pt-B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4747210"/>
              <a:ext cx="46233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2007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Coordenador de Painéis e Debates do 25º </a:t>
              </a:r>
              <a:r>
                <a:rPr lang="pt-BR" dirty="0" smtClean="0">
                  <a:solidFill>
                    <a:srgbClr val="8A2626"/>
                  </a:solidFill>
                </a:rPr>
                <a:t>SBRC</a:t>
              </a:r>
              <a:endParaRPr lang="pt-BR" dirty="0">
                <a:solidFill>
                  <a:srgbClr val="C00000"/>
                </a:solidFill>
              </a:endParaRPr>
            </a:p>
            <a:p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22" name="Picture 2" descr="Logo25SBRC_corrigid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5" y="4221088"/>
              <a:ext cx="1451957" cy="108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089" y="5434185"/>
              <a:ext cx="1080120" cy="81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1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578858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84144" y="1364575"/>
            <a:ext cx="315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2008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26º SBRC (Rio)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Uso de </a:t>
            </a:r>
            <a:r>
              <a:rPr lang="pt-BR" dirty="0" err="1" smtClean="0">
                <a:solidFill>
                  <a:srgbClr val="C00000"/>
                </a:solidFill>
              </a:rPr>
              <a:t>DTNs</a:t>
            </a:r>
            <a:r>
              <a:rPr lang="pt-BR" dirty="0" smtClean="0">
                <a:solidFill>
                  <a:srgbClr val="C00000"/>
                </a:solidFill>
              </a:rPr>
              <a:t> pela NASA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Surgimento do </a:t>
            </a:r>
            <a:r>
              <a:rPr lang="pt-BR" dirty="0" err="1" smtClean="0">
                <a:solidFill>
                  <a:srgbClr val="C00000"/>
                </a:solidFill>
              </a:rPr>
              <a:t>OpenFlow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362834"/>
            <a:ext cx="447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2008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Participação no 26º 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GT-</a:t>
            </a:r>
            <a:r>
              <a:rPr lang="pt-BR" dirty="0" err="1" smtClean="0">
                <a:solidFill>
                  <a:srgbClr val="8A2626"/>
                </a:solidFill>
              </a:rPr>
              <a:t>BackStreamDB</a:t>
            </a:r>
            <a:r>
              <a:rPr lang="pt-BR" dirty="0" smtClean="0">
                <a:solidFill>
                  <a:srgbClr val="8A2626"/>
                </a:solidFill>
              </a:rPr>
              <a:t> (08-10) (P)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Serviço </a:t>
            </a:r>
            <a:r>
              <a:rPr lang="pt-BR" dirty="0" err="1" smtClean="0">
                <a:solidFill>
                  <a:srgbClr val="8A2626"/>
                </a:solidFill>
              </a:rPr>
              <a:t>MonIPÊ</a:t>
            </a:r>
            <a:r>
              <a:rPr lang="pt-BR" dirty="0" smtClean="0">
                <a:solidFill>
                  <a:srgbClr val="8A2626"/>
                </a:solidFill>
              </a:rPr>
              <a:t> (08-11) (C)</a:t>
            </a:r>
            <a:endParaRPr lang="pt-BR" dirty="0">
              <a:solidFill>
                <a:srgbClr val="8A2626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84144" y="4615968"/>
            <a:ext cx="7999816" cy="1477328"/>
            <a:chOff x="784144" y="4615968"/>
            <a:chExt cx="7999816" cy="1477328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4810507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784144" y="4617709"/>
              <a:ext cx="3154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2010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28º SBRC (Gramado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  <a:endParaRPr lang="pt-BR" dirty="0" smtClean="0">
                <a:solidFill>
                  <a:srgbClr val="8A2626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4615968"/>
              <a:ext cx="437078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2010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28º </a:t>
              </a:r>
              <a:r>
                <a:rPr lang="pt-BR" dirty="0" smtClean="0">
                  <a:solidFill>
                    <a:srgbClr val="8A2626"/>
                  </a:solidFill>
                </a:rPr>
                <a:t>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GT-</a:t>
              </a:r>
              <a:r>
                <a:rPr lang="pt-BR" dirty="0" err="1" smtClean="0">
                  <a:solidFill>
                    <a:srgbClr val="8A2626"/>
                  </a:solidFill>
                </a:rPr>
                <a:t>Mediciones</a:t>
              </a:r>
              <a:r>
                <a:rPr lang="pt-BR" dirty="0" smtClean="0">
                  <a:solidFill>
                    <a:srgbClr val="8A2626"/>
                  </a:solidFill>
                </a:rPr>
                <a:t> (</a:t>
              </a:r>
              <a:r>
                <a:rPr lang="pt-BR" dirty="0" err="1" smtClean="0">
                  <a:solidFill>
                    <a:srgbClr val="8A2626"/>
                  </a:solidFill>
                </a:rPr>
                <a:t>RedClara</a:t>
              </a:r>
              <a:r>
                <a:rPr lang="pt-BR" dirty="0" smtClean="0">
                  <a:solidFill>
                    <a:srgbClr val="8A2626"/>
                  </a:solidFill>
                </a:rPr>
                <a:t>) (10-13) (C)</a:t>
              </a:r>
              <a:endParaRPr lang="pt-BR" dirty="0" smtClean="0">
                <a:solidFill>
                  <a:srgbClr val="8A2626"/>
                </a:solidFill>
              </a:endParaRPr>
            </a:p>
            <a:p>
              <a:endParaRPr lang="pt-BR" dirty="0">
                <a:solidFill>
                  <a:srgbClr val="C00000"/>
                </a:solidFill>
              </a:endParaRPr>
            </a:p>
            <a:p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44" y="4755524"/>
              <a:ext cx="1019175" cy="647700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6" y="1124744"/>
            <a:ext cx="1182491" cy="80250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87905"/>
            <a:ext cx="844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323528" y="2883718"/>
            <a:ext cx="8712967" cy="1612047"/>
            <a:chOff x="323528" y="2883718"/>
            <a:chExt cx="8712967" cy="1612047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3212976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23528" y="3020178"/>
              <a:ext cx="3614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2009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27º SBRC (Recife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  <a:endParaRPr lang="pt-BR" dirty="0" smtClean="0">
                <a:solidFill>
                  <a:srgbClr val="8A2626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413170" y="3018437"/>
              <a:ext cx="46233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2009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27º </a:t>
              </a:r>
              <a:r>
                <a:rPr lang="pt-BR" dirty="0" smtClean="0">
                  <a:solidFill>
                    <a:srgbClr val="8A2626"/>
                  </a:solidFill>
                </a:rPr>
                <a:t>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INCT em Ciência da Web (P)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Projeto MonEELA2 (99-10) (C)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Projeto </a:t>
              </a:r>
              <a:r>
                <a:rPr lang="pt-BR" dirty="0" err="1" smtClean="0">
                  <a:solidFill>
                    <a:srgbClr val="8A2626"/>
                  </a:solidFill>
                </a:rPr>
                <a:t>MonCircuitos</a:t>
              </a:r>
              <a:r>
                <a:rPr lang="pt-BR" dirty="0" smtClean="0">
                  <a:solidFill>
                    <a:srgbClr val="8A2626"/>
                  </a:solidFill>
                </a:rPr>
                <a:t> (99-10) (C)</a:t>
              </a:r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06" y="2883718"/>
              <a:ext cx="1238250" cy="781050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019" y="3212976"/>
              <a:ext cx="576064" cy="624069"/>
            </a:xfrm>
            <a:prstGeom prst="rect">
              <a:avLst/>
            </a:prstGeom>
          </p:spPr>
        </p:pic>
        <p:pic>
          <p:nvPicPr>
            <p:cNvPr id="1026" name="Picture 2" descr="https://wiki.rnp.br/download/attachments/24740320/MonEELA2?version=1&amp;modificationDate=1304180934000&amp;api=v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888" y="3905067"/>
              <a:ext cx="137160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05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578858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84144" y="1364575"/>
            <a:ext cx="315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2011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29º SBRC (Campo Grande</a:t>
            </a:r>
            <a:r>
              <a:rPr lang="pt-BR" dirty="0" smtClean="0">
                <a:solidFill>
                  <a:srgbClr val="8A2626"/>
                </a:solidFill>
              </a:rPr>
              <a:t>)</a:t>
            </a:r>
            <a:endParaRPr lang="pt-BR" dirty="0" smtClean="0">
              <a:solidFill>
                <a:srgbClr val="8A262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362834"/>
            <a:ext cx="3471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2011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Coordenador de Painéis e Debates do 29º </a:t>
            </a:r>
            <a:r>
              <a:rPr lang="pt-BR" dirty="0" smtClean="0">
                <a:solidFill>
                  <a:srgbClr val="8A2626"/>
                </a:solidFill>
              </a:rPr>
              <a:t>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Projeto FIBRE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CT-</a:t>
            </a:r>
            <a:r>
              <a:rPr lang="pt-BR" dirty="0" err="1" smtClean="0">
                <a:solidFill>
                  <a:srgbClr val="8A2626"/>
                </a:solidFill>
              </a:rPr>
              <a:t>Mon</a:t>
            </a:r>
            <a:r>
              <a:rPr lang="pt-BR" dirty="0" smtClean="0">
                <a:solidFill>
                  <a:srgbClr val="8A2626"/>
                </a:solidFill>
              </a:rPr>
              <a:t> (11-13) (C)</a:t>
            </a:r>
            <a:endParaRPr lang="pt-BR" dirty="0" smtClean="0">
              <a:solidFill>
                <a:srgbClr val="8A2626"/>
              </a:solidFill>
            </a:endParaRPr>
          </a:p>
          <a:p>
            <a:endParaRPr lang="pt-BR" dirty="0">
              <a:solidFill>
                <a:srgbClr val="8A2626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9212"/>
            <a:ext cx="784144" cy="1250574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602914" y="4646179"/>
            <a:ext cx="8181046" cy="1879165"/>
            <a:chOff x="602914" y="4646179"/>
            <a:chExt cx="8181046" cy="1879165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4965557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784144" y="4772759"/>
              <a:ext cx="31540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2013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31º SBRC (Brasília)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Workshop </a:t>
              </a:r>
              <a:r>
                <a:rPr lang="pt-BR" dirty="0" err="1" smtClean="0">
                  <a:solidFill>
                    <a:srgbClr val="C00000"/>
                  </a:solidFill>
                </a:rPr>
                <a:t>GranD-ReSD</a:t>
              </a:r>
              <a:endParaRPr lang="pt-BR" dirty="0" smtClean="0">
                <a:solidFill>
                  <a:srgbClr val="C00000"/>
                </a:solidFill>
              </a:endParaRPr>
            </a:p>
            <a:p>
              <a:pPr algn="r"/>
              <a:r>
                <a:rPr lang="pt-BR" dirty="0" err="1" smtClean="0">
                  <a:solidFill>
                    <a:srgbClr val="C00000"/>
                  </a:solidFill>
                </a:rPr>
                <a:t>Netflix</a:t>
              </a:r>
              <a:r>
                <a:rPr lang="pt-BR" dirty="0" smtClean="0">
                  <a:solidFill>
                    <a:srgbClr val="C00000"/>
                  </a:solidFill>
                </a:rPr>
                <a:t> e </a:t>
              </a:r>
              <a:r>
                <a:rPr lang="pt-BR" dirty="0" err="1" smtClean="0">
                  <a:solidFill>
                    <a:srgbClr val="C00000"/>
                  </a:solidFill>
                </a:rPr>
                <a:t>Youtube</a:t>
              </a:r>
              <a:r>
                <a:rPr lang="pt-BR" dirty="0" smtClean="0">
                  <a:solidFill>
                    <a:srgbClr val="C00000"/>
                  </a:solidFill>
                </a:rPr>
                <a:t> atingem 50% do tráfego em bytes</a:t>
              </a:r>
              <a:endParaRPr lang="pt-B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4771018"/>
              <a:ext cx="437078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2013</a:t>
              </a:r>
            </a:p>
            <a:p>
              <a:r>
                <a:rPr lang="pt-BR" dirty="0" err="1" smtClean="0">
                  <a:solidFill>
                    <a:srgbClr val="8A2626"/>
                  </a:solidFill>
                </a:rPr>
                <a:t>Co-coordenação</a:t>
              </a:r>
              <a:r>
                <a:rPr lang="pt-BR" dirty="0" smtClean="0">
                  <a:solidFill>
                    <a:srgbClr val="8A2626"/>
                  </a:solidFill>
                </a:rPr>
                <a:t> do TPC do 28º </a:t>
              </a:r>
              <a:r>
                <a:rPr lang="pt-BR" dirty="0" smtClean="0">
                  <a:solidFill>
                    <a:srgbClr val="8A2626"/>
                  </a:solidFill>
                </a:rPr>
                <a:t>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Comissão de Organização do </a:t>
              </a:r>
              <a:r>
                <a:rPr lang="pt-BR" dirty="0" err="1" smtClean="0">
                  <a:solidFill>
                    <a:srgbClr val="8A2626"/>
                  </a:solidFill>
                </a:rPr>
                <a:t>GranD-ReSD</a:t>
              </a:r>
              <a:r>
                <a:rPr lang="pt-BR" dirty="0" smtClean="0">
                  <a:solidFill>
                    <a:srgbClr val="8A2626"/>
                  </a:solidFill>
                </a:rPr>
                <a:t> (P)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Comissão Especial </a:t>
              </a:r>
              <a:r>
                <a:rPr lang="pt-BR" dirty="0" err="1" smtClean="0">
                  <a:solidFill>
                    <a:srgbClr val="8A2626"/>
                  </a:solidFill>
                </a:rPr>
                <a:t>ReSD</a:t>
              </a:r>
              <a:r>
                <a:rPr lang="pt-BR" dirty="0" smtClean="0">
                  <a:solidFill>
                    <a:srgbClr val="8A2626"/>
                  </a:solidFill>
                </a:rPr>
                <a:t>/SBC (P)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Eleito Vice-Diretor do </a:t>
              </a:r>
              <a:r>
                <a:rPr lang="pt-BR" dirty="0" err="1" smtClean="0">
                  <a:solidFill>
                    <a:srgbClr val="8A2626"/>
                  </a:solidFill>
                </a:rPr>
                <a:t>CIn</a:t>
              </a:r>
              <a:r>
                <a:rPr lang="pt-BR" dirty="0" smtClean="0">
                  <a:solidFill>
                    <a:srgbClr val="8A2626"/>
                  </a:solidFill>
                </a:rPr>
                <a:t> (13-17)</a:t>
              </a:r>
              <a:endParaRPr lang="pt-BR" dirty="0">
                <a:solidFill>
                  <a:srgbClr val="C00000"/>
                </a:solidFill>
              </a:endParaRPr>
            </a:p>
            <a:p>
              <a:endParaRPr lang="pt-BR" dirty="0" smtClean="0">
                <a:solidFill>
                  <a:srgbClr val="8A2626"/>
                </a:solidFill>
              </a:endParaRPr>
            </a:p>
          </p:txBody>
        </p:sp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602914" y="4646179"/>
              <a:ext cx="1268005" cy="674348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71" y="1916147"/>
            <a:ext cx="638175" cy="647700"/>
          </a:xfrm>
          <a:prstGeom prst="rect">
            <a:avLst/>
          </a:prstGeom>
        </p:spPr>
      </p:pic>
      <p:pic>
        <p:nvPicPr>
          <p:cNvPr id="2050" name="Picture 2" descr="https://wiki.rnp.br/download/attachments/46633404/ctmon?version=1&amp;modificationDate=130418093400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87" y="2544051"/>
            <a:ext cx="912933" cy="3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0" y="2817497"/>
            <a:ext cx="9036495" cy="1547607"/>
            <a:chOff x="0" y="2817497"/>
            <a:chExt cx="9036495" cy="1547607"/>
          </a:xfrm>
        </p:grpSpPr>
        <p:grpSp>
          <p:nvGrpSpPr>
            <p:cNvPr id="9" name="Grupo 8"/>
            <p:cNvGrpSpPr/>
            <p:nvPr/>
          </p:nvGrpSpPr>
          <p:grpSpPr>
            <a:xfrm>
              <a:off x="0" y="2817497"/>
              <a:ext cx="9036495" cy="1126011"/>
              <a:chOff x="0" y="2817497"/>
              <a:chExt cx="9036495" cy="1126011"/>
            </a:xfrm>
          </p:grpSpPr>
          <p:cxnSp>
            <p:nvCxnSpPr>
              <p:cNvPr id="32" name="Conector reto 31"/>
              <p:cNvCxnSpPr/>
              <p:nvPr/>
            </p:nvCxnSpPr>
            <p:spPr>
              <a:xfrm>
                <a:off x="3959680" y="3212976"/>
                <a:ext cx="432048" cy="0"/>
              </a:xfrm>
              <a:prstGeom prst="line">
                <a:avLst/>
              </a:prstGeom>
              <a:ln>
                <a:solidFill>
                  <a:srgbClr val="8A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ixaDeTexto 33"/>
              <p:cNvSpPr txBox="1"/>
              <p:nvPr/>
            </p:nvSpPr>
            <p:spPr>
              <a:xfrm>
                <a:off x="0" y="3020178"/>
                <a:ext cx="39382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2012</a:t>
                </a:r>
              </a:p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30º SBRC (Ouro Preto)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Lançamento do Projeto Veredas Novas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413170" y="3018437"/>
                <a:ext cx="46233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2012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Retorno à UFPE</a:t>
                </a:r>
                <a:endParaRPr lang="pt-BR" dirty="0" smtClean="0">
                  <a:solidFill>
                    <a:srgbClr val="8A2626"/>
                  </a:solidFill>
                </a:endParaRP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Participação no 30º SBRC</a:t>
                </a:r>
              </a:p>
            </p:txBody>
          </p:sp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791" y="2817497"/>
                <a:ext cx="1166099" cy="802845"/>
              </a:xfrm>
              <a:prstGeom prst="rect">
                <a:avLst/>
              </a:prstGeom>
            </p:spPr>
          </p:pic>
        </p:grpSp>
        <p:pic>
          <p:nvPicPr>
            <p:cNvPr id="2052" name="Picture 4" descr="https://scontent-a-mia.xx.fbcdn.net/hphotos-ash2/t1.0-9/421624_10151700097212328_2115275682_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032" y="3218919"/>
              <a:ext cx="1721968" cy="114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1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74848" y="2708920"/>
            <a:ext cx="8229600" cy="3096344"/>
          </a:xfrm>
        </p:spPr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r>
              <a:rPr lang="en-US" dirty="0" smtClean="0"/>
              <a:t>:</a:t>
            </a:r>
          </a:p>
          <a:p>
            <a:pPr lvl="1"/>
            <a:r>
              <a:rPr lang="pt-BR" dirty="0"/>
              <a:t>Grandes Desafios em Redes e Sistemas Distribuídos:</a:t>
            </a:r>
          </a:p>
          <a:p>
            <a:pPr lvl="2"/>
            <a:r>
              <a:rPr lang="pt-BR" dirty="0"/>
              <a:t>Desdobramentos</a:t>
            </a:r>
          </a:p>
          <a:p>
            <a:pPr lvl="1"/>
            <a:r>
              <a:rPr lang="pt-BR" dirty="0"/>
              <a:t>Articulações:</a:t>
            </a:r>
          </a:p>
          <a:p>
            <a:pPr lvl="2"/>
            <a:r>
              <a:rPr lang="pt-BR" dirty="0"/>
              <a:t>Chamadas de Projetos (Cooperação FAPESP-MCTI-MC)</a:t>
            </a:r>
          </a:p>
          <a:p>
            <a:pPr lvl="2"/>
            <a:r>
              <a:rPr lang="pt-BR" dirty="0"/>
              <a:t>Projeto Nacional de Pesquisa em Internet do Futuro</a:t>
            </a:r>
          </a:p>
          <a:p>
            <a:pPr lvl="2"/>
            <a:r>
              <a:rPr lang="pt-BR" dirty="0"/>
              <a:t>INCT em Redes</a:t>
            </a:r>
          </a:p>
          <a:p>
            <a:pPr lvl="1"/>
            <a:endParaRPr lang="en-US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936104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578858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84144" y="1364575"/>
            <a:ext cx="315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2014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32º SBRC (</a:t>
            </a:r>
            <a:r>
              <a:rPr lang="pt-BR" dirty="0" err="1" smtClean="0">
                <a:solidFill>
                  <a:srgbClr val="8A2626"/>
                </a:solidFill>
              </a:rPr>
              <a:t>Floripa</a:t>
            </a:r>
            <a:r>
              <a:rPr lang="pt-BR" dirty="0" smtClean="0">
                <a:solidFill>
                  <a:srgbClr val="8A2626"/>
                </a:solidFill>
              </a:rPr>
              <a:t>)</a:t>
            </a:r>
            <a:endParaRPr lang="pt-BR" dirty="0" smtClean="0">
              <a:solidFill>
                <a:srgbClr val="8A262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362834"/>
            <a:ext cx="46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2014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Participação no 32º </a:t>
            </a:r>
            <a:r>
              <a:rPr lang="pt-BR" dirty="0" smtClean="0">
                <a:solidFill>
                  <a:srgbClr val="8A2626"/>
                </a:solidFill>
              </a:rPr>
              <a:t>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Prêmio Destaque 2014</a:t>
            </a:r>
            <a:endParaRPr lang="pt-BR" dirty="0" smtClean="0">
              <a:solidFill>
                <a:srgbClr val="8A2626"/>
              </a:solidFill>
            </a:endParaRPr>
          </a:p>
          <a:p>
            <a:endParaRPr lang="pt-BR" dirty="0">
              <a:solidFill>
                <a:srgbClr val="8A262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5284"/>
            <a:ext cx="1221075" cy="7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À colega que indicou o meu nome</a:t>
            </a:r>
          </a:p>
          <a:p>
            <a:r>
              <a:rPr lang="pt-BR" dirty="0" smtClean="0"/>
              <a:t>Aos colegas que escolheram o meu nome</a:t>
            </a:r>
          </a:p>
          <a:p>
            <a:r>
              <a:rPr lang="pt-BR" dirty="0" smtClean="0"/>
              <a:t>A todos os colegas da comunidade de </a:t>
            </a:r>
            <a:r>
              <a:rPr lang="pt-BR" dirty="0" err="1" smtClean="0"/>
              <a:t>ReSD</a:t>
            </a:r>
            <a:r>
              <a:rPr lang="pt-BR" dirty="0" smtClean="0"/>
              <a:t> com os quais tive o privilégio de conviver e colaborar ao longo destes 34 anos</a:t>
            </a:r>
          </a:p>
          <a:p>
            <a:r>
              <a:rPr lang="pt-BR" dirty="0" smtClean="0"/>
              <a:t>À minha família por todo o suporte, paciência e carinho, em particular aos que aniversariam durante os diversos </a:t>
            </a:r>
            <a:r>
              <a:rPr lang="pt-BR" dirty="0" err="1" smtClean="0"/>
              <a:t>SBRCs</a:t>
            </a:r>
            <a:r>
              <a:rPr lang="pt-BR" dirty="0" smtClean="0"/>
              <a:t>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Prêmio</a:t>
            </a:r>
            <a:r>
              <a:rPr lang="en-US" dirty="0" smtClean="0"/>
              <a:t> </a:t>
            </a:r>
            <a:r>
              <a:rPr lang="en-US" dirty="0" err="1" smtClean="0"/>
              <a:t>Destaque</a:t>
            </a:r>
            <a:r>
              <a:rPr lang="en-US" dirty="0" smtClean="0"/>
              <a:t> SBRC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Critérios</a:t>
            </a:r>
            <a:r>
              <a:rPr lang="en-US" dirty="0" smtClean="0"/>
              <a:t> para </a:t>
            </a:r>
            <a:r>
              <a:rPr lang="en-US" dirty="0" err="1" smtClean="0"/>
              <a:t>indicação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Reconhecida colaboração </a:t>
            </a:r>
            <a:r>
              <a:rPr lang="pt-BR" dirty="0"/>
              <a:t>para a </a:t>
            </a:r>
            <a:r>
              <a:rPr lang="pt-BR" dirty="0" smtClean="0"/>
              <a:t>área </a:t>
            </a:r>
            <a:r>
              <a:rPr lang="pt-BR" dirty="0"/>
              <a:t>de </a:t>
            </a:r>
            <a:r>
              <a:rPr lang="pt-BR" dirty="0" err="1" smtClean="0"/>
              <a:t>ReSD</a:t>
            </a:r>
            <a:r>
              <a:rPr lang="pt-BR" dirty="0" smtClean="0"/>
              <a:t> </a:t>
            </a:r>
            <a:r>
              <a:rPr lang="pt-BR" dirty="0"/>
              <a:t>ao longo da existência do evento (alguém que coordenou comitê de programa do SBRC, e/ou organizou o SBRC e comparece sempre ao evento).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Contribuição </a:t>
            </a:r>
            <a:r>
              <a:rPr lang="pt-BR" dirty="0"/>
              <a:t>para </a:t>
            </a:r>
            <a:r>
              <a:rPr lang="pt-BR" dirty="0" smtClean="0"/>
              <a:t>a evolução </a:t>
            </a:r>
            <a:r>
              <a:rPr lang="pt-BR" dirty="0"/>
              <a:t>da Internet no Brasil.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Produtividade </a:t>
            </a:r>
            <a:r>
              <a:rPr lang="pt-BR" dirty="0"/>
              <a:t>Científica.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Inserção </a:t>
            </a:r>
            <a:r>
              <a:rPr lang="pt-BR" dirty="0"/>
              <a:t>internacional.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412776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231488" y="1198493"/>
            <a:ext cx="170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1979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Criação do LARC</a:t>
            </a:r>
            <a:endParaRPr lang="pt-BR" dirty="0">
              <a:solidFill>
                <a:srgbClr val="8A2626"/>
              </a:solidFill>
            </a:endParaRPr>
          </a:p>
        </p:txBody>
      </p:sp>
      <p:pic>
        <p:nvPicPr>
          <p:cNvPr id="3076" name="Picture 4" descr="http://www.sbrc2014.ufsc.br/images/promocao_lar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4" y="1254273"/>
            <a:ext cx="11334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413171" y="1196752"/>
            <a:ext cx="341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1979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Conclusão do Curso de EE na UFPE</a:t>
            </a:r>
            <a:endParaRPr lang="pt-BR" dirty="0">
              <a:solidFill>
                <a:srgbClr val="8A2626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9"/>
          <a:stretch/>
        </p:blipFill>
        <p:spPr bwMode="auto">
          <a:xfrm>
            <a:off x="7776104" y="1268760"/>
            <a:ext cx="1152128" cy="5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395536" y="3262754"/>
            <a:ext cx="7380568" cy="1200329"/>
            <a:chOff x="575808" y="3140968"/>
            <a:chExt cx="7380568" cy="1200329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4139952" y="3356992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575808" y="3142709"/>
              <a:ext cx="35427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1981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Primeiro Congresso da SBC (</a:t>
              </a:r>
              <a:r>
                <a:rPr lang="pt-BR" dirty="0" err="1" smtClean="0">
                  <a:solidFill>
                    <a:srgbClr val="8A2626"/>
                  </a:solidFill>
                </a:rPr>
                <a:t>Floripa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Criação da </a:t>
              </a:r>
              <a:r>
                <a:rPr lang="pt-BR" dirty="0" err="1" smtClean="0">
                  <a:solidFill>
                    <a:srgbClr val="C00000"/>
                  </a:solidFill>
                </a:rPr>
                <a:t>Bitnet</a:t>
              </a:r>
              <a:r>
                <a:rPr lang="pt-BR" dirty="0" smtClean="0">
                  <a:solidFill>
                    <a:srgbClr val="C00000"/>
                  </a:solidFill>
                </a:rPr>
                <a:t> e da </a:t>
              </a:r>
              <a:r>
                <a:rPr lang="pt-BR" dirty="0" err="1" smtClean="0">
                  <a:solidFill>
                    <a:srgbClr val="C00000"/>
                  </a:solidFill>
                </a:rPr>
                <a:t>CSNet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593443" y="3140968"/>
              <a:ext cx="3362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1981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em reuniões do LARC como representante da UFPE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projeto REXPAC</a:t>
              </a:r>
              <a:endParaRPr lang="pt-BR" dirty="0">
                <a:solidFill>
                  <a:srgbClr val="8A2626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959680" y="1774557"/>
            <a:ext cx="4946433" cy="1704221"/>
            <a:chOff x="3959680" y="1774557"/>
            <a:chExt cx="4946433" cy="1704221"/>
          </a:xfrm>
        </p:grpSpPr>
        <p:grpSp>
          <p:nvGrpSpPr>
            <p:cNvPr id="15" name="Grupo 14"/>
            <p:cNvGrpSpPr/>
            <p:nvPr/>
          </p:nvGrpSpPr>
          <p:grpSpPr>
            <a:xfrm>
              <a:off x="3959680" y="1774557"/>
              <a:ext cx="4946433" cy="1200329"/>
              <a:chOff x="4139952" y="1918573"/>
              <a:chExt cx="4946433" cy="1200329"/>
            </a:xfrm>
          </p:grpSpPr>
          <p:cxnSp>
            <p:nvCxnSpPr>
              <p:cNvPr id="13" name="Conector reto 12"/>
              <p:cNvCxnSpPr/>
              <p:nvPr/>
            </p:nvCxnSpPr>
            <p:spPr>
              <a:xfrm>
                <a:off x="4139952" y="2134597"/>
                <a:ext cx="432048" cy="0"/>
              </a:xfrm>
              <a:prstGeom prst="line">
                <a:avLst/>
              </a:prstGeom>
              <a:ln>
                <a:solidFill>
                  <a:srgbClr val="8A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/>
              <p:cNvSpPr txBox="1"/>
              <p:nvPr/>
            </p:nvSpPr>
            <p:spPr>
              <a:xfrm>
                <a:off x="4593443" y="1918573"/>
                <a:ext cx="33629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1980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Início do Mestrado em EE (Sist. Digitais) na </a:t>
                </a:r>
                <a:r>
                  <a:rPr lang="pt-BR" dirty="0" err="1" smtClean="0">
                    <a:solidFill>
                      <a:srgbClr val="8A2626"/>
                    </a:solidFill>
                  </a:rPr>
                  <a:t>Poli-USP</a:t>
                </a:r>
                <a:endParaRPr lang="pt-BR" dirty="0" smtClean="0">
                  <a:solidFill>
                    <a:srgbClr val="8A2626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solidFill>
                      <a:srgbClr val="C00000"/>
                    </a:solidFill>
                  </a:rPr>
                  <a:t>Estudo do Protocolo X.25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78" name="Picture 6" descr="http://www.elitecampinas.com.br/ultimasnoticias/figuras/poli-usp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2134597"/>
                <a:ext cx="636786" cy="726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http://upload.wikimedia.org/wikipedia/commons/7/78/USP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5857" y="2335161"/>
                <a:ext cx="680528" cy="289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056" y="2770381"/>
              <a:ext cx="1339440" cy="708397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08360" y="4531029"/>
            <a:ext cx="8157490" cy="2282347"/>
            <a:chOff x="408360" y="4531029"/>
            <a:chExt cx="8157490" cy="2282347"/>
          </a:xfrm>
        </p:grpSpPr>
        <p:cxnSp>
          <p:nvCxnSpPr>
            <p:cNvPr id="30" name="Conector reto 29"/>
            <p:cNvCxnSpPr/>
            <p:nvPr/>
          </p:nvCxnSpPr>
          <p:spPr>
            <a:xfrm>
              <a:off x="3959680" y="4747053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408360" y="4531029"/>
              <a:ext cx="8157490" cy="2282347"/>
              <a:chOff x="408360" y="4531029"/>
              <a:chExt cx="8157490" cy="2282347"/>
            </a:xfrm>
          </p:grpSpPr>
          <p:sp>
            <p:nvSpPr>
              <p:cNvPr id="31" name="CaixaDeTexto 30"/>
              <p:cNvSpPr txBox="1"/>
              <p:nvPr/>
            </p:nvSpPr>
            <p:spPr>
              <a:xfrm>
                <a:off x="408360" y="4532770"/>
                <a:ext cx="35298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1982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Início do uso do TCP/IP na ARPANET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4413172" y="4531029"/>
                <a:ext cx="41526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1982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Conclusão do Mestrado com a dissertação: “Descrição, Validação e Geração Automática de Implementações de Protocolos”.</a:t>
                </a:r>
              </a:p>
              <a:p>
                <a:r>
                  <a:rPr lang="pt-BR" dirty="0" smtClean="0">
                    <a:solidFill>
                      <a:srgbClr val="C00000"/>
                    </a:solidFill>
                  </a:rPr>
                  <a:t>Casamento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952" y="5781299"/>
                <a:ext cx="1496320" cy="1032077"/>
              </a:xfrm>
              <a:prstGeom prst="rect">
                <a:avLst/>
              </a:prstGeom>
            </p:spPr>
          </p:pic>
        </p:grpSp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35" y="562148"/>
            <a:ext cx="1270075" cy="8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412776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619672" y="1198493"/>
            <a:ext cx="231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1983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Perdi a chance de participar do 1º SBRC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(Porto Alegre)</a:t>
            </a:r>
            <a:endParaRPr lang="pt-BR" dirty="0">
              <a:solidFill>
                <a:srgbClr val="8A262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196752"/>
            <a:ext cx="3362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1983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Ingresso no então </a:t>
            </a:r>
            <a:r>
              <a:rPr lang="pt-BR" dirty="0" err="1" smtClean="0">
                <a:solidFill>
                  <a:srgbClr val="8A2626"/>
                </a:solidFill>
              </a:rPr>
              <a:t>Depto</a:t>
            </a:r>
            <a:r>
              <a:rPr lang="pt-BR" dirty="0" smtClean="0">
                <a:solidFill>
                  <a:srgbClr val="8A2626"/>
                </a:solidFill>
              </a:rPr>
              <a:t>. de Estatística e Informática da UFPE</a:t>
            </a:r>
          </a:p>
          <a:p>
            <a:endParaRPr lang="pt-BR" dirty="0">
              <a:solidFill>
                <a:srgbClr val="8A2626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Nascimento de Estêvão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9"/>
          <a:stretch/>
        </p:blipFill>
        <p:spPr bwMode="auto">
          <a:xfrm>
            <a:off x="7776104" y="1480880"/>
            <a:ext cx="1152128" cy="5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anais-1-cort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119887"/>
            <a:ext cx="959972" cy="10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 descr="1983 - Estêvão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164288" y="2181608"/>
            <a:ext cx="1375231" cy="887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220278" y="2780928"/>
            <a:ext cx="7555826" cy="1077808"/>
            <a:chOff x="220278" y="2780928"/>
            <a:chExt cx="7555826" cy="1077808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3959680" y="2996952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1187624" y="2782669"/>
              <a:ext cx="2750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1984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2º SBRC (Campina Grande)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Introdução do DNS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413171" y="2780928"/>
              <a:ext cx="3362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1984</a:t>
              </a:r>
            </a:p>
            <a:p>
              <a:r>
                <a:rPr lang="pt-BR" dirty="0">
                  <a:solidFill>
                    <a:srgbClr val="8A2626"/>
                  </a:solidFill>
                </a:rPr>
                <a:t>Participação no 2º SBRC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5" descr="anais2-cortad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78" y="2782669"/>
              <a:ext cx="841001" cy="107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1187624" y="4170565"/>
            <a:ext cx="7636660" cy="2031325"/>
            <a:chOff x="1187624" y="4170565"/>
            <a:chExt cx="7636660" cy="203132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4365104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1187624" y="4172306"/>
              <a:ext cx="2750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1985</a:t>
              </a:r>
            </a:p>
            <a:p>
              <a:pPr algn="r"/>
              <a:r>
                <a:rPr lang="pt-BR" dirty="0">
                  <a:solidFill>
                    <a:srgbClr val="8A2626"/>
                  </a:solidFill>
                </a:rPr>
                <a:t>3</a:t>
              </a:r>
              <a:r>
                <a:rPr lang="pt-BR" dirty="0" smtClean="0">
                  <a:solidFill>
                    <a:srgbClr val="8A2626"/>
                  </a:solidFill>
                </a:rPr>
                <a:t>º SBRC (Rio)</a:t>
              </a:r>
              <a:endParaRPr lang="pt-BR" dirty="0">
                <a:solidFill>
                  <a:srgbClr val="8A2626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413171" y="4170565"/>
              <a:ext cx="361521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1985</a:t>
              </a:r>
            </a:p>
            <a:p>
              <a:r>
                <a:rPr lang="pt-BR" dirty="0">
                  <a:solidFill>
                    <a:srgbClr val="8A2626"/>
                  </a:solidFill>
                </a:rPr>
                <a:t>Participação no </a:t>
              </a:r>
              <a:r>
                <a:rPr lang="pt-BR" dirty="0" smtClean="0">
                  <a:solidFill>
                    <a:srgbClr val="8A2626"/>
                  </a:solidFill>
                </a:rPr>
                <a:t>3º SBRC</a:t>
              </a:r>
            </a:p>
            <a:p>
              <a:r>
                <a:rPr lang="pt-BR" dirty="0" smtClean="0">
                  <a:solidFill>
                    <a:srgbClr val="C00000"/>
                  </a:solidFill>
                </a:rPr>
                <a:t>Nascimento de Letícia</a:t>
              </a:r>
            </a:p>
            <a:p>
              <a:endParaRPr lang="pt-BR" dirty="0" smtClean="0">
                <a:solidFill>
                  <a:srgbClr val="C00000"/>
                </a:solidFill>
              </a:endParaRPr>
            </a:p>
            <a:p>
              <a:r>
                <a:rPr lang="pt-BR" dirty="0" smtClean="0">
                  <a:solidFill>
                    <a:srgbClr val="8A2626"/>
                  </a:solidFill>
                </a:rPr>
                <a:t>Início do Doutorado na UCLA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Primeiro e-mail: </a:t>
              </a:r>
              <a:r>
                <a:rPr lang="pt-BR" dirty="0" smtClean="0">
                  <a:solidFill>
                    <a:srgbClr val="8A2626"/>
                  </a:solidFill>
                  <a:hlinkClick r:id="rId6"/>
                </a:rPr>
                <a:t>suruagy@cs.ucla.edu</a:t>
              </a:r>
              <a:r>
                <a:rPr lang="pt-BR" dirty="0" smtClean="0">
                  <a:solidFill>
                    <a:srgbClr val="8A2626"/>
                  </a:solidFill>
                </a:rPr>
                <a:t> (hoje inativo)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pic>
          <p:nvPicPr>
            <p:cNvPr id="38" name="Picture 4" descr="anai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331" y="4317482"/>
              <a:ext cx="885055" cy="85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891" y="4183057"/>
              <a:ext cx="896012" cy="1005630"/>
            </a:xfrm>
            <a:prstGeom prst="rect">
              <a:avLst/>
            </a:prstGeom>
          </p:spPr>
        </p:pic>
        <p:pic>
          <p:nvPicPr>
            <p:cNvPr id="4100" name="Picture 4" descr="http://content.sportslogos.net/logos/35/882/thumbs/f14dh4p8ot36v1exxoazhf03a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052" y="5175776"/>
              <a:ext cx="944232" cy="62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6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412776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267134" y="1198493"/>
            <a:ext cx="267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1986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4º SBRC (Recife)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Criação da NSFNET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Início da IETF e da IRTF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196752"/>
            <a:ext cx="336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1986</a:t>
            </a:r>
          </a:p>
        </p:txBody>
      </p:sp>
      <p:pic>
        <p:nvPicPr>
          <p:cNvPr id="20" name="Picture 2" descr="Digitalizar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4" y="1196752"/>
            <a:ext cx="70507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0" y="2348880"/>
            <a:ext cx="7776104" cy="1301735"/>
            <a:chOff x="0" y="2348880"/>
            <a:chExt cx="7776104" cy="1301735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3959680" y="2664569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0" y="2450286"/>
              <a:ext cx="39382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1987</a:t>
              </a:r>
            </a:p>
            <a:p>
              <a:pPr algn="r"/>
              <a:r>
                <a:rPr lang="pt-BR" dirty="0">
                  <a:solidFill>
                    <a:srgbClr val="8A2626"/>
                  </a:solidFill>
                </a:rPr>
                <a:t>5</a:t>
              </a:r>
              <a:r>
                <a:rPr lang="pt-BR" dirty="0" smtClean="0">
                  <a:solidFill>
                    <a:srgbClr val="8A2626"/>
                  </a:solidFill>
                </a:rPr>
                <a:t>º SBRC (São Paulo)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Fundação da UUNET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Conexão da FAPESP e do LNCC aos EUA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413171" y="2448545"/>
              <a:ext cx="336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1987</a:t>
              </a:r>
            </a:p>
          </p:txBody>
        </p:sp>
        <p:pic>
          <p:nvPicPr>
            <p:cNvPr id="21" name="Picture 4" descr="anai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09" y="2348880"/>
              <a:ext cx="931430" cy="93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/>
          <p:cNvGrpSpPr/>
          <p:nvPr/>
        </p:nvGrpSpPr>
        <p:grpSpPr>
          <a:xfrm>
            <a:off x="0" y="3645024"/>
            <a:ext cx="7862332" cy="1367571"/>
            <a:chOff x="0" y="3645024"/>
            <a:chExt cx="7862332" cy="1367571"/>
          </a:xfrm>
        </p:grpSpPr>
        <p:grpSp>
          <p:nvGrpSpPr>
            <p:cNvPr id="6" name="Grupo 5"/>
            <p:cNvGrpSpPr/>
            <p:nvPr/>
          </p:nvGrpSpPr>
          <p:grpSpPr>
            <a:xfrm>
              <a:off x="0" y="3810525"/>
              <a:ext cx="7776104" cy="1202070"/>
              <a:chOff x="0" y="3810525"/>
              <a:chExt cx="7776104" cy="1202070"/>
            </a:xfrm>
          </p:grpSpPr>
          <p:cxnSp>
            <p:nvCxnSpPr>
              <p:cNvPr id="32" name="Conector reto 31"/>
              <p:cNvCxnSpPr/>
              <p:nvPr/>
            </p:nvCxnSpPr>
            <p:spPr>
              <a:xfrm>
                <a:off x="3981123" y="4018660"/>
                <a:ext cx="432048" cy="0"/>
              </a:xfrm>
              <a:prstGeom prst="line">
                <a:avLst/>
              </a:prstGeom>
              <a:ln>
                <a:solidFill>
                  <a:srgbClr val="8A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ixaDeTexto 33"/>
              <p:cNvSpPr txBox="1"/>
              <p:nvPr/>
            </p:nvSpPr>
            <p:spPr>
              <a:xfrm>
                <a:off x="0" y="3812266"/>
                <a:ext cx="39382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1988</a:t>
                </a:r>
              </a:p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6º SBRC (Belo Horizonte)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Controle de Congestionamento do TCP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Reunião de proposta da RNP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413171" y="3810525"/>
                <a:ext cx="33629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1988</a:t>
                </a:r>
              </a:p>
              <a:p>
                <a:r>
                  <a:rPr lang="pt-BR" dirty="0" smtClean="0">
                    <a:solidFill>
                      <a:srgbClr val="C00000"/>
                    </a:solidFill>
                  </a:rPr>
                  <a:t>Nascimento de Mateus</a:t>
                </a:r>
              </a:p>
            </p:txBody>
          </p:sp>
        </p:grp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3645024"/>
              <a:ext cx="914068" cy="1191994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578946" y="5157192"/>
            <a:ext cx="7197158" cy="1479069"/>
            <a:chOff x="578946" y="5157192"/>
            <a:chExt cx="7197158" cy="1479069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959680" y="5351731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1187624" y="5158933"/>
              <a:ext cx="27506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1989</a:t>
              </a:r>
            </a:p>
            <a:p>
              <a:pPr algn="r"/>
              <a:r>
                <a:rPr lang="pt-BR" dirty="0">
                  <a:solidFill>
                    <a:srgbClr val="8A2626"/>
                  </a:solidFill>
                </a:rPr>
                <a:t>7</a:t>
              </a:r>
              <a:r>
                <a:rPr lang="pt-BR" dirty="0" smtClean="0">
                  <a:solidFill>
                    <a:srgbClr val="8A2626"/>
                  </a:solidFill>
                </a:rPr>
                <a:t>º SBRC (Porto Alegre)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20 anos da ARPANET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(</a:t>
              </a:r>
              <a:r>
                <a:rPr lang="pt-BR" dirty="0" err="1" smtClean="0">
                  <a:solidFill>
                    <a:srgbClr val="C00000"/>
                  </a:solidFill>
                </a:rPr>
                <a:t>Act</a:t>
              </a:r>
              <a:r>
                <a:rPr lang="pt-BR" dirty="0" smtClean="0">
                  <a:solidFill>
                    <a:srgbClr val="C00000"/>
                  </a:solidFill>
                </a:rPr>
                <a:t> </a:t>
              </a:r>
              <a:r>
                <a:rPr lang="pt-BR" dirty="0" err="1" smtClean="0">
                  <a:solidFill>
                    <a:srgbClr val="C00000"/>
                  </a:solidFill>
                </a:rPr>
                <a:t>One</a:t>
              </a:r>
              <a:r>
                <a:rPr lang="pt-BR" dirty="0" smtClean="0">
                  <a:solidFill>
                    <a:srgbClr val="C00000"/>
                  </a:solidFill>
                </a:rPr>
                <a:t> </a:t>
              </a:r>
              <a:r>
                <a:rPr lang="pt-BR" dirty="0" err="1" smtClean="0">
                  <a:solidFill>
                    <a:srgbClr val="C00000"/>
                  </a:solidFill>
                </a:rPr>
                <a:t>Symposium</a:t>
              </a:r>
              <a:r>
                <a:rPr lang="pt-BR" dirty="0" smtClean="0">
                  <a:solidFill>
                    <a:srgbClr val="C00000"/>
                  </a:solidFill>
                </a:rPr>
                <a:t>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Criação da RNP pelo MCT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13171" y="5157192"/>
              <a:ext cx="336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1989</a:t>
              </a:r>
            </a:p>
          </p:txBody>
        </p:sp>
        <p:pic>
          <p:nvPicPr>
            <p:cNvPr id="33" name="Picture 3" descr="SBRC7CapaAnai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089" y="5157192"/>
              <a:ext cx="829761" cy="1052736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6" descr="rnp_115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46" y="6287011"/>
              <a:ext cx="730250" cy="34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412776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43608" y="1198493"/>
            <a:ext cx="2894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1990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8º SBRC (Campinas) – não foi realizado vítima do Plano Collor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Conexão do Brasil à NSFNET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2" y="1196752"/>
            <a:ext cx="2967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1990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Conclusão do Doutorado com a Tese: “</a:t>
            </a:r>
            <a:r>
              <a:rPr lang="pt-BR" i="1" dirty="0" smtClean="0">
                <a:solidFill>
                  <a:srgbClr val="8A2626"/>
                </a:solidFill>
              </a:rPr>
              <a:t>Bandwidth </a:t>
            </a:r>
            <a:r>
              <a:rPr lang="pt-BR" i="1" dirty="0" err="1" smtClean="0">
                <a:solidFill>
                  <a:srgbClr val="8A2626"/>
                </a:solidFill>
              </a:rPr>
              <a:t>Allocation</a:t>
            </a:r>
            <a:r>
              <a:rPr lang="pt-BR" i="1" dirty="0" smtClean="0">
                <a:solidFill>
                  <a:srgbClr val="8A2626"/>
                </a:solidFill>
              </a:rPr>
              <a:t> in </a:t>
            </a:r>
            <a:r>
              <a:rPr lang="pt-BR" i="1" dirty="0" err="1" smtClean="0">
                <a:solidFill>
                  <a:srgbClr val="8A2626"/>
                </a:solidFill>
              </a:rPr>
              <a:t>Broadband</a:t>
            </a:r>
            <a:r>
              <a:rPr lang="pt-BR" i="1" dirty="0" smtClean="0">
                <a:solidFill>
                  <a:srgbClr val="8A2626"/>
                </a:solidFill>
              </a:rPr>
              <a:t> </a:t>
            </a:r>
            <a:r>
              <a:rPr lang="pt-BR" i="1" dirty="0" err="1" smtClean="0">
                <a:solidFill>
                  <a:srgbClr val="8A2626"/>
                </a:solidFill>
              </a:rPr>
              <a:t>Integrated</a:t>
            </a:r>
            <a:r>
              <a:rPr lang="pt-BR" i="1" dirty="0" smtClean="0">
                <a:solidFill>
                  <a:srgbClr val="8A2626"/>
                </a:solidFill>
              </a:rPr>
              <a:t> Services Digital Networks”</a:t>
            </a:r>
          </a:p>
          <a:p>
            <a:endParaRPr lang="pt-BR" i="1" dirty="0">
              <a:solidFill>
                <a:srgbClr val="8A2626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Nascimento de Renata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1417"/>
            <a:ext cx="645477" cy="9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m 23" descr="19900806 - nasc. Renata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0" y="3205535"/>
            <a:ext cx="1090857" cy="79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/>
          <p:nvPr/>
        </p:nvGrpSpPr>
        <p:grpSpPr>
          <a:xfrm>
            <a:off x="0" y="3795098"/>
            <a:ext cx="9036495" cy="1640502"/>
            <a:chOff x="0" y="3795098"/>
            <a:chExt cx="9036495" cy="1640502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959680" y="4428069"/>
              <a:ext cx="432048" cy="0"/>
            </a:xfrm>
            <a:prstGeom prst="line">
              <a:avLst/>
            </a:prstGeom>
            <a:ln>
              <a:solidFill>
                <a:srgbClr val="8A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0" y="4235271"/>
              <a:ext cx="39382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1991</a:t>
              </a:r>
            </a:p>
            <a:p>
              <a:pPr algn="r"/>
              <a:r>
                <a:rPr lang="pt-BR" dirty="0" smtClean="0">
                  <a:solidFill>
                    <a:srgbClr val="8A2626"/>
                  </a:solidFill>
                </a:rPr>
                <a:t>9º SBRC (</a:t>
              </a:r>
              <a:r>
                <a:rPr lang="pt-BR" dirty="0" err="1" smtClean="0">
                  <a:solidFill>
                    <a:srgbClr val="8A2626"/>
                  </a:solidFill>
                </a:rPr>
                <a:t>Floripa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Lançamento da Web</a:t>
              </a:r>
            </a:p>
            <a:p>
              <a:pPr algn="r"/>
              <a:r>
                <a:rPr lang="pt-BR" dirty="0" smtClean="0">
                  <a:solidFill>
                    <a:srgbClr val="C00000"/>
                  </a:solidFill>
                </a:rPr>
                <a:t>Abertura da NSFNET para uso comercial</a:t>
              </a:r>
              <a:endParaRPr lang="pt-BR" dirty="0">
                <a:solidFill>
                  <a:srgbClr val="C00000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4413170" y="4233530"/>
              <a:ext cx="4623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8A2626"/>
                  </a:solidFill>
                </a:rPr>
                <a:t>1991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Participação no 9º SBRC</a:t>
              </a:r>
            </a:p>
            <a:p>
              <a:r>
                <a:rPr lang="pt-BR" dirty="0" smtClean="0">
                  <a:solidFill>
                    <a:srgbClr val="8A2626"/>
                  </a:solidFill>
                </a:rPr>
                <a:t>Responsável pela Implantação do </a:t>
              </a:r>
              <a:r>
                <a:rPr lang="pt-BR" dirty="0" err="1" smtClean="0">
                  <a:solidFill>
                    <a:srgbClr val="8A2626"/>
                  </a:solidFill>
                </a:rPr>
                <a:t>PoP</a:t>
              </a:r>
              <a:r>
                <a:rPr lang="pt-BR" dirty="0" smtClean="0">
                  <a:solidFill>
                    <a:srgbClr val="8A2626"/>
                  </a:solidFill>
                </a:rPr>
                <a:t>-PE da RNP no ITEP </a:t>
              </a:r>
              <a:r>
                <a:rPr lang="pt-BR" dirty="0" smtClean="0">
                  <a:solidFill>
                    <a:srgbClr val="8A2626"/>
                  </a:solidFill>
                </a:rPr>
                <a:t>(91-94</a:t>
              </a:r>
              <a:r>
                <a:rPr lang="pt-BR" dirty="0" smtClean="0">
                  <a:solidFill>
                    <a:srgbClr val="8A2626"/>
                  </a:solidFill>
                </a:rPr>
                <a:t>)</a:t>
              </a:r>
            </a:p>
          </p:txBody>
        </p:sp>
        <p:pic>
          <p:nvPicPr>
            <p:cNvPr id="28" name="Picture 4" descr="anais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52" y="3795098"/>
              <a:ext cx="681159" cy="100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51" y="462849"/>
            <a:ext cx="1359429" cy="19580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43" y="2316802"/>
            <a:ext cx="1179833" cy="1303239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187624" y="5309196"/>
            <a:ext cx="7548635" cy="1330299"/>
            <a:chOff x="1187624" y="5309196"/>
            <a:chExt cx="7548635" cy="1330299"/>
          </a:xfrm>
        </p:grpSpPr>
        <p:grpSp>
          <p:nvGrpSpPr>
            <p:cNvPr id="10" name="Grupo 9"/>
            <p:cNvGrpSpPr/>
            <p:nvPr/>
          </p:nvGrpSpPr>
          <p:grpSpPr>
            <a:xfrm>
              <a:off x="1187624" y="5517232"/>
              <a:ext cx="6588480" cy="1122263"/>
              <a:chOff x="1187624" y="5517232"/>
              <a:chExt cx="6588480" cy="1122263"/>
            </a:xfrm>
          </p:grpSpPr>
          <p:cxnSp>
            <p:nvCxnSpPr>
              <p:cNvPr id="23" name="Conector reto 22"/>
              <p:cNvCxnSpPr/>
              <p:nvPr/>
            </p:nvCxnSpPr>
            <p:spPr>
              <a:xfrm>
                <a:off x="3959680" y="5883911"/>
                <a:ext cx="432048" cy="0"/>
              </a:xfrm>
              <a:prstGeom prst="line">
                <a:avLst/>
              </a:prstGeom>
              <a:ln>
                <a:solidFill>
                  <a:srgbClr val="8A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ixaDeTexto 29"/>
              <p:cNvSpPr txBox="1"/>
              <p:nvPr/>
            </p:nvSpPr>
            <p:spPr>
              <a:xfrm>
                <a:off x="1187624" y="5691113"/>
                <a:ext cx="27506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1992</a:t>
                </a:r>
              </a:p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10º SBRC (Recife)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Criação da ISOC</a:t>
                </a: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4413171" y="5689372"/>
                <a:ext cx="33629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1992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Organização e Coordenação do TPC do 10º SBRC</a:t>
                </a:r>
              </a:p>
            </p:txBody>
          </p:sp>
          <p:pic>
            <p:nvPicPr>
              <p:cNvPr id="29" name="Picture 4" descr="anais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532" y="5517232"/>
                <a:ext cx="797188" cy="1122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271" y="5309196"/>
              <a:ext cx="1046988" cy="928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7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59680" y="1519624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43608" y="1305341"/>
            <a:ext cx="289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1993</a:t>
            </a: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11º SBRC (Campinas)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Criação do </a:t>
            </a:r>
            <a:r>
              <a:rPr lang="pt-BR" dirty="0" err="1" smtClean="0">
                <a:solidFill>
                  <a:srgbClr val="C00000"/>
                </a:solidFill>
              </a:rPr>
              <a:t>InterNIC</a:t>
            </a:r>
            <a:endParaRPr lang="pt-BR" dirty="0" smtClean="0">
              <a:solidFill>
                <a:srgbClr val="C00000"/>
              </a:solidFill>
            </a:endParaRP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Novos tipos de </a:t>
            </a:r>
            <a:r>
              <a:rPr lang="pt-BR" dirty="0" err="1" smtClean="0">
                <a:solidFill>
                  <a:srgbClr val="C00000"/>
                </a:solidFill>
              </a:rPr>
              <a:t>Worms</a:t>
            </a:r>
            <a:r>
              <a:rPr lang="pt-BR" dirty="0" smtClean="0">
                <a:solidFill>
                  <a:srgbClr val="C00000"/>
                </a:solidFill>
              </a:rPr>
              <a:t>...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13171" y="1303600"/>
            <a:ext cx="3362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1993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Participação no 11º SBRC Incluindo artigo premiado de estudante (Carlos </a:t>
            </a:r>
            <a:r>
              <a:rPr lang="pt-BR" dirty="0" err="1" smtClean="0">
                <a:solidFill>
                  <a:srgbClr val="8A2626"/>
                </a:solidFill>
              </a:rPr>
              <a:t>Pazos</a:t>
            </a:r>
            <a:r>
              <a:rPr lang="pt-BR" dirty="0" smtClean="0">
                <a:solidFill>
                  <a:srgbClr val="8A2626"/>
                </a:solidFill>
              </a:rPr>
              <a:t>)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Nascimento de Marcos</a:t>
            </a:r>
          </a:p>
        </p:txBody>
      </p:sp>
      <p:pic>
        <p:nvPicPr>
          <p:cNvPr id="18" name="Picture 4" descr="anais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4" y="1303600"/>
            <a:ext cx="719311" cy="11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06900"/>
            <a:ext cx="1475656" cy="964852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23528" y="2780928"/>
            <a:ext cx="8712967" cy="3888432"/>
            <a:chOff x="323528" y="2780928"/>
            <a:chExt cx="8712967" cy="3888432"/>
          </a:xfrm>
        </p:grpSpPr>
        <p:grpSp>
          <p:nvGrpSpPr>
            <p:cNvPr id="9" name="Grupo 8"/>
            <p:cNvGrpSpPr/>
            <p:nvPr/>
          </p:nvGrpSpPr>
          <p:grpSpPr>
            <a:xfrm>
              <a:off x="323528" y="2780928"/>
              <a:ext cx="8712967" cy="1786845"/>
              <a:chOff x="323528" y="2780928"/>
              <a:chExt cx="8712967" cy="1786845"/>
            </a:xfrm>
          </p:grpSpPr>
          <p:cxnSp>
            <p:nvCxnSpPr>
              <p:cNvPr id="32" name="Conector reto 31"/>
              <p:cNvCxnSpPr/>
              <p:nvPr/>
            </p:nvCxnSpPr>
            <p:spPr>
              <a:xfrm>
                <a:off x="3959680" y="3284984"/>
                <a:ext cx="432048" cy="0"/>
              </a:xfrm>
              <a:prstGeom prst="line">
                <a:avLst/>
              </a:prstGeom>
              <a:ln>
                <a:solidFill>
                  <a:srgbClr val="8A26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ixaDeTexto 33"/>
              <p:cNvSpPr txBox="1"/>
              <p:nvPr/>
            </p:nvSpPr>
            <p:spPr>
              <a:xfrm>
                <a:off x="323528" y="3092186"/>
                <a:ext cx="36147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1994</a:t>
                </a:r>
              </a:p>
              <a:p>
                <a:pPr algn="r"/>
                <a:r>
                  <a:rPr lang="pt-BR" dirty="0" smtClean="0">
                    <a:solidFill>
                      <a:srgbClr val="8A2626"/>
                    </a:solidFill>
                  </a:rPr>
                  <a:t>12º SBRC (Curitiba)</a:t>
                </a:r>
              </a:p>
              <a:p>
                <a:pPr algn="r"/>
                <a:r>
                  <a:rPr lang="pt-BR" dirty="0" smtClean="0">
                    <a:solidFill>
                      <a:srgbClr val="C00000"/>
                    </a:solidFill>
                  </a:rPr>
                  <a:t>Abertura da RNP para uso comercial</a:t>
                </a:r>
                <a:endParaRPr lang="pt-B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413170" y="3090445"/>
                <a:ext cx="46233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8A2626"/>
                    </a:solidFill>
                  </a:rPr>
                  <a:t>1994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Participação no 12º SBRC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Coordenação da Pós-Graduação (94-98)</a:t>
                </a:r>
              </a:p>
              <a:p>
                <a:r>
                  <a:rPr lang="pt-BR" dirty="0" smtClean="0">
                    <a:solidFill>
                      <a:srgbClr val="8A2626"/>
                    </a:solidFill>
                  </a:rPr>
                  <a:t>Livro na Escola de Computação: “Rede Digital de Serviços Integrados de Faixa Larga (RDSI-FL)”</a:t>
                </a:r>
              </a:p>
            </p:txBody>
          </p:sp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979" y="2780928"/>
                <a:ext cx="833709" cy="812716"/>
              </a:xfrm>
              <a:prstGeom prst="rect">
                <a:avLst/>
              </a:prstGeom>
            </p:spPr>
          </p:pic>
        </p:grp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632" y="4693441"/>
              <a:ext cx="1427570" cy="1975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7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175704" y="1268760"/>
            <a:ext cx="0" cy="5472608"/>
          </a:xfrm>
          <a:prstGeom prst="line">
            <a:avLst/>
          </a:prstGeom>
          <a:ln w="127000"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959680" y="1459231"/>
            <a:ext cx="432048" cy="0"/>
          </a:xfrm>
          <a:prstGeom prst="line">
            <a:avLst/>
          </a:prstGeom>
          <a:ln>
            <a:solidFill>
              <a:srgbClr val="8A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91116" y="1266433"/>
            <a:ext cx="364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8A2626"/>
                </a:solidFill>
              </a:rPr>
              <a:t>1995</a:t>
            </a:r>
          </a:p>
          <a:p>
            <a:pPr algn="r"/>
            <a:endParaRPr lang="pt-BR" dirty="0" smtClean="0">
              <a:solidFill>
                <a:srgbClr val="8A2626"/>
              </a:solidFill>
            </a:endParaRPr>
          </a:p>
          <a:p>
            <a:pPr algn="r"/>
            <a:r>
              <a:rPr lang="pt-BR" dirty="0" smtClean="0">
                <a:solidFill>
                  <a:srgbClr val="8A2626"/>
                </a:solidFill>
              </a:rPr>
              <a:t>13º SBRC (Belo Horizonte)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Criação do Comitê Gestor da </a:t>
            </a:r>
            <a:r>
              <a:rPr lang="pt-BR" dirty="0" smtClean="0">
                <a:solidFill>
                  <a:srgbClr val="C00000"/>
                </a:solidFill>
              </a:rPr>
              <a:t>Internet/BR</a:t>
            </a:r>
          </a:p>
          <a:p>
            <a:pPr algn="r"/>
            <a:r>
              <a:rPr lang="pt-BR" dirty="0" smtClean="0">
                <a:solidFill>
                  <a:srgbClr val="C00000"/>
                </a:solidFill>
              </a:rPr>
              <a:t>Criação da </a:t>
            </a:r>
            <a:r>
              <a:rPr lang="pt-BR" dirty="0" err="1" smtClean="0">
                <a:solidFill>
                  <a:srgbClr val="C00000"/>
                </a:solidFill>
              </a:rPr>
              <a:t>vBNS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413171" y="1264692"/>
            <a:ext cx="43707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8A2626"/>
                </a:solidFill>
              </a:rPr>
              <a:t>1995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Nascimento de Diana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Coordenação do TPC do 13º SBRC</a:t>
            </a:r>
          </a:p>
          <a:p>
            <a:r>
              <a:rPr lang="pt-BR" dirty="0" smtClean="0">
                <a:solidFill>
                  <a:srgbClr val="8A2626"/>
                </a:solidFill>
              </a:rPr>
              <a:t>Eleito Diretor do CTC do LARC (95-97):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8A2626"/>
                </a:solidFill>
              </a:rPr>
              <a:t>Proposta do Projeto GIGALARC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8A2626"/>
                </a:solidFill>
              </a:rPr>
              <a:t>Workshop GIGALARC (Articulação de Projetos Submetidos ao </a:t>
            </a:r>
            <a:r>
              <a:rPr lang="pt-BR" dirty="0" err="1" smtClean="0">
                <a:solidFill>
                  <a:srgbClr val="8A2626"/>
                </a:solidFill>
              </a:rPr>
              <a:t>ProTeM</a:t>
            </a:r>
            <a:r>
              <a:rPr lang="pt-BR" dirty="0" smtClean="0">
                <a:solidFill>
                  <a:srgbClr val="8A2626"/>
                </a:solidFill>
              </a:rPr>
              <a:t>-III)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8A2626"/>
                </a:solidFill>
              </a:rPr>
              <a:t>GT de P&amp;D em Redes da </a:t>
            </a:r>
            <a:r>
              <a:rPr lang="pt-BR" dirty="0" smtClean="0">
                <a:solidFill>
                  <a:srgbClr val="8A2626"/>
                </a:solidFill>
              </a:rPr>
              <a:t>Internet/BR (C)</a:t>
            </a:r>
            <a:endParaRPr lang="pt-BR" dirty="0" smtClean="0">
              <a:solidFill>
                <a:srgbClr val="8A2626"/>
              </a:solidFill>
            </a:endParaRPr>
          </a:p>
          <a:p>
            <a:r>
              <a:rPr lang="pt-BR" dirty="0" smtClean="0">
                <a:solidFill>
                  <a:srgbClr val="8A2626"/>
                </a:solidFill>
              </a:rPr>
              <a:t>Criação e Coordenação do Fórum de Coordenadores de Pós-Graduação em </a:t>
            </a:r>
            <a:r>
              <a:rPr lang="pt-BR" dirty="0" smtClean="0">
                <a:solidFill>
                  <a:srgbClr val="8A2626"/>
                </a:solidFill>
              </a:rPr>
              <a:t>CC</a:t>
            </a:r>
            <a:endParaRPr lang="pt-BR" dirty="0" smtClean="0">
              <a:solidFill>
                <a:srgbClr val="8A2626"/>
              </a:solidFill>
            </a:endParaRPr>
          </a:p>
          <a:p>
            <a:r>
              <a:rPr lang="pt-BR" dirty="0" smtClean="0">
                <a:solidFill>
                  <a:srgbClr val="8A2626"/>
                </a:solidFill>
              </a:rPr>
              <a:t>Projetos </a:t>
            </a:r>
            <a:r>
              <a:rPr lang="pt-BR" dirty="0" smtClean="0">
                <a:solidFill>
                  <a:srgbClr val="8A2626"/>
                </a:solidFill>
              </a:rPr>
              <a:t>COMATM (P) e TRAVEL (P)</a:t>
            </a:r>
            <a:endParaRPr lang="pt-BR" dirty="0" smtClean="0">
              <a:solidFill>
                <a:srgbClr val="8A2626"/>
              </a:solidFill>
            </a:endParaRPr>
          </a:p>
        </p:txBody>
      </p:sp>
      <p:pic>
        <p:nvPicPr>
          <p:cNvPr id="25" name="Picture 4" descr="sbrc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6" y="1355877"/>
            <a:ext cx="896508" cy="7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Imagem (11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964540" y="1067845"/>
            <a:ext cx="1097868" cy="7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" descr="http://www.sbrc2014.ufsc.br/images/promocao_la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45" y="2075957"/>
            <a:ext cx="818461" cy="4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84" y="4725144"/>
            <a:ext cx="1979712" cy="1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1297</Words>
  <Application>Microsoft Office PowerPoint</Application>
  <PresentationFormat>Apresentação na tela (4:3)</PresentationFormat>
  <Paragraphs>279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Prêmio Destaque  SBRC 2014</vt:lpstr>
      <vt:lpstr>Agradecimentos</vt:lpstr>
      <vt:lpstr>Prêmio Destaque SBRC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Linha do Tempo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Tomaz de Aquino dos Santos Junior</dc:creator>
  <cp:lastModifiedBy>Suruagy</cp:lastModifiedBy>
  <cp:revision>75</cp:revision>
  <dcterms:created xsi:type="dcterms:W3CDTF">2013-08-09T12:44:12Z</dcterms:created>
  <dcterms:modified xsi:type="dcterms:W3CDTF">2014-05-06T18:15:03Z</dcterms:modified>
</cp:coreProperties>
</file>