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0" r:id="rId3"/>
    <p:sldId id="416" r:id="rId4"/>
    <p:sldId id="487" r:id="rId5"/>
    <p:sldId id="418" r:id="rId6"/>
    <p:sldId id="419" r:id="rId7"/>
    <p:sldId id="417" r:id="rId8"/>
    <p:sldId id="420" r:id="rId9"/>
    <p:sldId id="421" r:id="rId10"/>
    <p:sldId id="529" r:id="rId11"/>
    <p:sldId id="479" r:id="rId12"/>
    <p:sldId id="473" r:id="rId13"/>
    <p:sldId id="423" r:id="rId14"/>
    <p:sldId id="530" r:id="rId15"/>
    <p:sldId id="373" r:id="rId16"/>
    <p:sldId id="428" r:id="rId17"/>
    <p:sldId id="429" r:id="rId18"/>
    <p:sldId id="475" r:id="rId19"/>
    <p:sldId id="376" r:id="rId20"/>
    <p:sldId id="377" r:id="rId21"/>
    <p:sldId id="378" r:id="rId22"/>
    <p:sldId id="379" r:id="rId23"/>
    <p:sldId id="430" r:id="rId24"/>
    <p:sldId id="431" r:id="rId25"/>
    <p:sldId id="434" r:id="rId26"/>
    <p:sldId id="432" r:id="rId27"/>
    <p:sldId id="476" r:id="rId28"/>
    <p:sldId id="480" r:id="rId2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0099"/>
    <a:srgbClr val="FFFF00"/>
    <a:srgbClr val="DDDDDD"/>
    <a:srgbClr val="FFCCFF"/>
    <a:srgbClr val="FF99CC"/>
    <a:srgbClr val="FF33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32" autoAdjust="0"/>
    <p:restoredTop sz="86392" autoAdjust="0"/>
  </p:normalViewPr>
  <p:slideViewPr>
    <p:cSldViewPr snapToGrid="0">
      <p:cViewPr>
        <p:scale>
          <a:sx n="81" d="100"/>
          <a:sy n="81" d="100"/>
        </p:scale>
        <p:origin x="-169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4619" tIns="47310" rIns="94619" bIns="47310" numCol="1" anchor="t" anchorCtr="0" compatLnSpc="1">
            <a:prstTxWarp prst="textNoShape">
              <a:avLst/>
            </a:prstTxWarp>
          </a:bodyPr>
          <a:lstStyle>
            <a:lvl1pPr defTabSz="946033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5" y="0"/>
            <a:ext cx="316388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4619" tIns="47310" rIns="94619" bIns="47310" numCol="1" anchor="t" anchorCtr="0" compatLnSpc="1">
            <a:prstTxWarp prst="textNoShape">
              <a:avLst/>
            </a:prstTxWarp>
          </a:bodyPr>
          <a:lstStyle>
            <a:lvl1pPr algn="r" defTabSz="946033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9713"/>
            <a:ext cx="316388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4619" tIns="47310" rIns="94619" bIns="47310" numCol="1" anchor="b" anchorCtr="0" compatLnSpc="1">
            <a:prstTxWarp prst="textNoShape">
              <a:avLst/>
            </a:prstTxWarp>
          </a:bodyPr>
          <a:lstStyle>
            <a:lvl1pPr defTabSz="946033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5" y="9129713"/>
            <a:ext cx="316388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4619" tIns="47310" rIns="94619" bIns="47310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 smtClean="0"/>
            </a:lvl1pPr>
          </a:lstStyle>
          <a:p>
            <a:pPr>
              <a:defRPr/>
            </a:pPr>
            <a:fld id="{23D219B2-21CC-4CC7-810A-3818A172C80D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51906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defTabSz="966668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668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defTabSz="966668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2D06566-8697-483A-B4B2-7E1DA88C880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97759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E8F1A94B-6795-4F2C-8FFF-A9619185D22E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1C220080-9F5F-466C-B897-6F5FC922E314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58BB1BD2-0EB4-4359-B19F-4D336B7049ED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11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418CEA21-A635-43B5-AB23-040F4D160499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12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0081D976-B497-4845-834F-1BE9E2751D5A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13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EDC69CAA-BD6B-40B7-9F25-95AA1CE54B3A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14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18190B90-1112-49C7-B731-8A4CB88970EC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15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7706F7EC-5F31-4B97-9897-5FF26CBD6193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16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582516BA-5E04-4C45-8A08-835BF75E6A96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17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580ED8B6-397D-43A8-8307-A63F4F48F8A2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18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79323E56-16BB-4D95-B9D0-C7E178AA526A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19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7D080DA0-324F-4AA8-A896-7581FA879025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53F44696-8553-4644-8EFB-C5541C0BA88E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20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40AB36BC-BF41-4F79-93E8-C74845BA7BC1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21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93CBC23C-7E11-44A1-823D-3BAB07B600FF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22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41EC9DE0-6710-479E-9BAB-0DAE3EE3300B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23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D86D2EE1-2452-44E9-B0AB-D041767AC7FE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24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5D77B839-F222-4EB1-A852-568C1A5BAC77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25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1424D25B-BCD0-495F-982C-D84CF4FA298C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26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DDAB9A28-DC57-47E0-825E-342478695688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27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1EA2B630-B1E9-415C-822B-F7C6B11CB798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28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D55C7F04-F7CD-4CFE-B6E0-EEEE88CE2E10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F1FE1DC1-A715-4D66-86A1-2973017AA89F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4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047B3CF1-6798-4550-9DF2-735697B7A814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5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212B7A72-9998-4C3C-AE77-0EFACEE40E74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6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543E1EED-D731-4B83-A85E-DF223607D7DA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7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87481033-DE75-4A5A-B8F8-C73EAAA3C894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8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defTabSz="9652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fld id="{A6B22382-47B3-4B79-8336-FB55732DC248}" type="slidenum">
              <a:rPr lang="en-US" altLang="pt-BR" sz="1200" smtClean="0">
                <a:latin typeface="Times New Roman" pitchFamily="18" charset="0"/>
              </a:rPr>
              <a:pPr>
                <a:defRPr/>
              </a:pPr>
              <a:t>9</a:t>
            </a:fld>
            <a:endParaRPr lang="en-US" altLang="pt-BR" sz="1200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E845E4E3-4385-44FF-A02E-9D562F2A4EA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7758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3544B330-1446-4BD0-AB02-A15F01A0C0A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9813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F3A6EF03-15F5-43DD-BD80-2083FDC674A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13383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A40BFE54-9A06-48CE-BACC-D407D53BC36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1741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5663BCFE-0B21-4DC3-8829-2D6463900A7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81903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968939E1-2FBF-48DF-9301-85136F849BD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9685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53F953ED-27EE-4F91-93F6-CBFCC7DD3F5E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6438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444EDCD9-ECAB-4553-BBD7-96B44C4F617E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4569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2D644007-7209-49AF-A7E5-C6EB06C2014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7483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F4DE7D1E-3E9C-45AF-8BA2-99646E0F18F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1624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587C4F0F-B097-4082-9DE8-1563D475F0B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4622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pt-BR"/>
              <a:t>6-</a:t>
            </a:r>
            <a:fld id="{D4B5285E-FB11-403A-9AAD-CFD7DA65512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2223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6763" y="6400800"/>
            <a:ext cx="386238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pt-BR"/>
              <a:t>Redes sem fio e móveis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pt-BR"/>
              <a:t>6-</a:t>
            </a:r>
            <a:fld id="{4D94FC2F-065B-41E0-BF8A-1A7E7B809AA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4.png"/><Relationship Id="rId7" Type="http://schemas.openxmlformats.org/officeDocument/2006/relationships/image" Target="../media/image19.pn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39.png"/><Relationship Id="rId5" Type="http://schemas.openxmlformats.org/officeDocument/2006/relationships/image" Target="../media/image35.png"/><Relationship Id="rId10" Type="http://schemas.openxmlformats.org/officeDocument/2006/relationships/image" Target="../media/image38.png"/><Relationship Id="rId4" Type="http://schemas.openxmlformats.org/officeDocument/2006/relationships/image" Target="../media/image5.png"/><Relationship Id="rId9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17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45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23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1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33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1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31.wmf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.pn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dirty="0" smtClean="0">
                <a:latin typeface="Arial" charset="0"/>
              </a:rPr>
              <a:t>Redes sem fio e móveis</a:t>
            </a:r>
            <a:endParaRPr lang="en-US" dirty="0">
              <a:latin typeface="Arial" charset="0"/>
            </a:endParaRPr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185F515C-0A42-4B82-A44F-02A35D747E1A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255588"/>
            <a:ext cx="8736012" cy="1143000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latin typeface="Gill Sans MT" charset="0"/>
                <a:ea typeface="ＭＳ Ｐゴシック" charset="0"/>
              </a:rPr>
              <a:t>Cap. 6: Redes sem fio </a:t>
            </a:r>
            <a:r>
              <a:rPr lang="pt-BR" sz="4000" dirty="0" smtClean="0">
                <a:solidFill>
                  <a:schemeClr val="bg1">
                    <a:lumMod val="75000"/>
                  </a:schemeClr>
                </a:solidFill>
                <a:latin typeface="Gill Sans MT" charset="0"/>
                <a:ea typeface="ＭＳ Ｐゴシック" charset="0"/>
              </a:rPr>
              <a:t>e redes móveis</a:t>
            </a:r>
            <a:endParaRPr lang="pt-BR" sz="4000" dirty="0">
              <a:solidFill>
                <a:schemeClr val="bg1">
                  <a:lumMod val="75000"/>
                </a:schemeClr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pt-BR" i="1" u="sng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Informações gerais:</a:t>
            </a:r>
            <a:r>
              <a:rPr lang="pt-BR" sz="2400" i="1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pt-BR" sz="2400" dirty="0" smtClean="0">
                <a:latin typeface="Gill Sans MT" charset="0"/>
                <a:ea typeface="ＭＳ Ｐゴシック" charset="0"/>
              </a:rPr>
              <a:t>No. de telefones celulares (móveis) excede atualmente o número de assinantes de telefones fixos (5-para-1)!</a:t>
            </a:r>
          </a:p>
          <a:p>
            <a:pPr>
              <a:buFont typeface="Wingdings" charset="0"/>
              <a:buChar char="v"/>
              <a:defRPr/>
            </a:pPr>
            <a:r>
              <a:rPr lang="pt-BR" sz="2400" dirty="0" smtClean="0">
                <a:latin typeface="Gill Sans MT" charset="0"/>
                <a:ea typeface="ＭＳ Ｐゴシック" charset="0"/>
              </a:rPr>
              <a:t>No. de dispositivos sem fio conectados à Internet iguala o número de dispositivos conectados à Internet cabeada</a:t>
            </a:r>
          </a:p>
          <a:p>
            <a:pPr lvl="1">
              <a:buFont typeface="Wingdings" charset="0"/>
              <a:buChar char="§"/>
              <a:defRPr/>
            </a:pPr>
            <a:r>
              <a:rPr lang="pt-BR" sz="2000" dirty="0" smtClean="0">
                <a:latin typeface="Gill Sans MT" charset="0"/>
                <a:ea typeface="ＭＳ Ｐゴシック" charset="0"/>
              </a:rPr>
              <a:t>laptops, telefones habilitados para a Internet prometem acesso à Internet a </a:t>
            </a:r>
            <a:r>
              <a:rPr lang="pt-BR" sz="2000" dirty="0" err="1" smtClean="0">
                <a:latin typeface="Gill Sans MT" charset="0"/>
                <a:ea typeface="ＭＳ Ｐゴシック" charset="0"/>
              </a:rPr>
              <a:t>qq</a:t>
            </a:r>
            <a:r>
              <a:rPr lang="pt-BR" sz="2000" dirty="0" smtClean="0">
                <a:latin typeface="Gill Sans MT" charset="0"/>
                <a:ea typeface="ＭＳ Ｐゴシック" charset="0"/>
              </a:rPr>
              <a:t> hora e lugar.</a:t>
            </a:r>
          </a:p>
          <a:p>
            <a:pPr>
              <a:buFont typeface="Wingdings" charset="0"/>
              <a:buChar char="v"/>
              <a:defRPr/>
            </a:pPr>
            <a:r>
              <a:rPr lang="pt-BR" sz="2400" dirty="0" smtClean="0">
                <a:latin typeface="Gill Sans MT" charset="0"/>
                <a:ea typeface="ＭＳ Ｐゴシック" charset="0"/>
              </a:rPr>
              <a:t>dois desafios importantes (mas diferentes)</a:t>
            </a:r>
          </a:p>
          <a:p>
            <a:pPr lvl="1">
              <a:buFont typeface="Wingdings" charset="0"/>
              <a:buChar char="§"/>
              <a:defRPr/>
            </a:pPr>
            <a:r>
              <a:rPr lang="pt-BR" sz="2000" i="1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sem fio:</a:t>
            </a:r>
            <a:r>
              <a:rPr lang="pt-BR" sz="2000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pt-BR" sz="2000" dirty="0" smtClean="0">
                <a:latin typeface="Gill Sans MT" charset="0"/>
                <a:ea typeface="ＭＳ Ｐゴシック" charset="0"/>
              </a:rPr>
              <a:t>comunicação usando enlaces sem fio</a:t>
            </a:r>
          </a:p>
          <a:p>
            <a:pPr lvl="1">
              <a:buFont typeface="Wingdings" charset="0"/>
              <a:buChar char="§"/>
              <a:defRPr/>
            </a:pPr>
            <a:r>
              <a:rPr lang="pt-BR" sz="2000" i="1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mobilidade:</a:t>
            </a:r>
            <a:r>
              <a:rPr lang="pt-BR" sz="2000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pt-BR" sz="2000" dirty="0" smtClean="0">
                <a:latin typeface="Gill Sans MT" charset="0"/>
                <a:ea typeface="ＭＳ Ｐゴシック" charset="0"/>
              </a:rPr>
              <a:t>tratamento de usuários móveis que mudam seu ponto de 	ligação com a rede</a:t>
            </a:r>
            <a:endParaRPr lang="pt-BR" sz="2000" dirty="0">
              <a:latin typeface="Gill Sans MT" charset="0"/>
              <a:ea typeface="ＭＳ Ｐゴシック" charset="0"/>
            </a:endParaRPr>
          </a:p>
        </p:txBody>
      </p:sp>
      <p:pic>
        <p:nvPicPr>
          <p:cNvPr id="3078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10382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dirty="0" smtClean="0">
                <a:latin typeface="Arial" charset="0"/>
              </a:rPr>
              <a:t>Redes sem fio e móveis</a:t>
            </a:r>
            <a:endParaRPr lang="en-US" dirty="0">
              <a:latin typeface="Arial" charset="0"/>
            </a:endParaRP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72E817BD-E778-4BE8-B440-DF6147C0168A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10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Capítulo 6 roteiro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1923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6.1 Introdução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altLang="pt-BR" u="sng" dirty="0" smtClean="0">
                <a:solidFill>
                  <a:srgbClr val="000099"/>
                </a:solidFill>
              </a:rPr>
              <a:t>Sem fio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rgbClr val="FF0000"/>
                </a:solidFill>
              </a:rPr>
              <a:t>6.2 Características de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rgbClr val="FF0000"/>
                </a:solidFill>
              </a:rPr>
              <a:t>enlaces sem fio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	</a:t>
            </a: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CDMA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6.3 </a:t>
            </a:r>
            <a:r>
              <a:rPr lang="pt-BR" altLang="pt-BR" sz="2400" dirty="0" err="1" smtClean="0"/>
              <a:t>LANs</a:t>
            </a:r>
            <a:r>
              <a:rPr lang="pt-BR" altLang="pt-BR" sz="2400" dirty="0" smtClean="0"/>
              <a:t> sem fio IEEE 802.11 (</a:t>
            </a:r>
            <a:r>
              <a:rPr lang="pt-BR" altLang="ja-JP" sz="2400" dirty="0" smtClean="0"/>
              <a:t>“Wi-Fi”)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chemeClr val="bg1">
                    <a:lumMod val="75000"/>
                  </a:schemeClr>
                </a:solidFill>
              </a:rPr>
              <a:t>6.4 Acesso celular à Internet</a:t>
            </a:r>
          </a:p>
          <a:p>
            <a:pPr lvl="1">
              <a:defRPr/>
            </a:pP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arquitetura</a:t>
            </a:r>
          </a:p>
          <a:p>
            <a:pPr lvl="1">
              <a:defRPr/>
            </a:pP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padrões (ex.: GSM)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9238"/>
            <a:ext cx="4054475" cy="4648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u="sng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Mobilidade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6.5 Princípios: endereçamento e roteamento para usuários móveis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6.6 IP móvel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6.7 Tratando mobilidade em redes celulares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6.8 Mobilidade e protocolos de alto nível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6.9 Resumo</a:t>
            </a:r>
          </a:p>
        </p:txBody>
      </p:sp>
      <p:pic>
        <p:nvPicPr>
          <p:cNvPr id="12295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175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1B6C6291-A274-4F99-8E1F-27108BD6F4C4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11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sz="3600" dirty="0" smtClean="0">
                <a:latin typeface="Gill Sans MT" charset="0"/>
                <a:ea typeface="ＭＳ Ｐゴシック" charset="0"/>
              </a:rPr>
              <a:t>Características de enlaces sem fio (1)</a:t>
            </a:r>
            <a:endParaRPr lang="pt-BR" sz="3600" dirty="0">
              <a:latin typeface="Gill Sans MT" charset="0"/>
              <a:ea typeface="ＭＳ Ｐゴシック" charset="0"/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314450"/>
            <a:ext cx="8213725" cy="5197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altLang="pt-BR" sz="2400" i="1" dirty="0" smtClean="0">
                <a:solidFill>
                  <a:srgbClr val="C00000"/>
                </a:solidFill>
              </a:rPr>
              <a:t>importantes </a:t>
            </a:r>
            <a:r>
              <a:rPr lang="pt-BR" altLang="pt-BR" sz="2400" dirty="0" smtClean="0"/>
              <a:t>diferenças de enlaces cabeados...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pt-BR" altLang="pt-BR" sz="2000" dirty="0" smtClean="0"/>
          </a:p>
          <a:p>
            <a:pPr lvl="1">
              <a:lnSpc>
                <a:spcPct val="80000"/>
              </a:lnSpc>
              <a:defRPr/>
            </a:pPr>
            <a:r>
              <a:rPr lang="pt-BR" altLang="pt-BR" dirty="0" smtClean="0">
                <a:solidFill>
                  <a:srgbClr val="C00000"/>
                </a:solidFill>
              </a:rPr>
              <a:t>Redução da força do sinal: </a:t>
            </a:r>
            <a:r>
              <a:rPr lang="pt-BR" altLang="pt-BR" dirty="0" smtClean="0"/>
              <a:t>os sinais de rádio se atenuam à medida que eles se propagam através da matéria (</a:t>
            </a:r>
            <a:r>
              <a:rPr lang="pt-BR" altLang="pt-BR" i="1" dirty="0" smtClean="0"/>
              <a:t>path </a:t>
            </a:r>
            <a:r>
              <a:rPr lang="pt-BR" altLang="pt-BR" i="1" dirty="0" err="1" smtClean="0"/>
              <a:t>loss</a:t>
            </a:r>
            <a:r>
              <a:rPr lang="pt-BR" altLang="pt-BR" dirty="0" smtClean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pt-BR" altLang="pt-BR" dirty="0" smtClean="0">
                <a:solidFill>
                  <a:srgbClr val="C00000"/>
                </a:solidFill>
              </a:rPr>
              <a:t>Interferência de outras fontes: </a:t>
            </a:r>
            <a:r>
              <a:rPr lang="pt-BR" altLang="pt-BR" dirty="0" smtClean="0"/>
              <a:t>as frequências padronizadas para redes sem fio (ex., 2,4 GHz) são compartilhadas por outros equipamentos (ex., telefone sem fio); motores também produzem interferência</a:t>
            </a:r>
          </a:p>
          <a:p>
            <a:pPr lvl="1">
              <a:lnSpc>
                <a:spcPct val="80000"/>
              </a:lnSpc>
              <a:defRPr/>
            </a:pPr>
            <a:r>
              <a:rPr lang="pt-BR" altLang="pt-BR" dirty="0" smtClean="0">
                <a:solidFill>
                  <a:srgbClr val="C00000"/>
                </a:solidFill>
              </a:rPr>
              <a:t>Propagação através de múltiplos caminhos: </a:t>
            </a:r>
            <a:r>
              <a:rPr lang="pt-BR" altLang="pt-BR" dirty="0" smtClean="0"/>
              <a:t>o sinal de rádio se reflete no solo e em objetos. O sinal principal e os refletidos chegam ao destino em instantes ligeiramente diferentes</a:t>
            </a:r>
          </a:p>
          <a:p>
            <a:pPr marL="457200" lvl="1" indent="0">
              <a:lnSpc>
                <a:spcPct val="80000"/>
              </a:lnSpc>
              <a:buFont typeface="Wingdings" pitchFamily="2" charset="2"/>
              <a:buNone/>
              <a:defRPr/>
            </a:pPr>
            <a:endParaRPr lang="pt-BR" altLang="pt-BR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altLang="pt-BR" sz="2400" dirty="0" smtClean="0"/>
              <a:t>…. tornam a comunicação através de enlaces sem fio (mesmo no caso ponto-a-ponto) muito mais “difícil” </a:t>
            </a:r>
            <a:endParaRPr lang="pt-BR" altLang="ja-JP" sz="2400" dirty="0" smtClean="0"/>
          </a:p>
          <a:p>
            <a:pPr>
              <a:lnSpc>
                <a:spcPct val="80000"/>
              </a:lnSpc>
              <a:defRPr/>
            </a:pPr>
            <a:endParaRPr lang="pt-BR" altLang="pt-BR" sz="2400" dirty="0" smtClean="0"/>
          </a:p>
        </p:txBody>
      </p:sp>
      <p:pic>
        <p:nvPicPr>
          <p:cNvPr id="13318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70834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A27DB8D8-7944-4DB3-939A-814390D1291B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12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sz="3600" dirty="0" smtClean="0">
                <a:latin typeface="Gill Sans MT" charset="0"/>
                <a:ea typeface="ＭＳ Ｐゴシック" charset="0"/>
              </a:rPr>
              <a:t>Características de enlaces sem fio (2)</a:t>
            </a:r>
            <a:endParaRPr lang="pt-BR" sz="3600" dirty="0">
              <a:latin typeface="Gill Sans MT" charset="0"/>
              <a:ea typeface="ＭＳ Ｐゴシック" charset="0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73175"/>
            <a:ext cx="4276725" cy="5197475"/>
          </a:xfrm>
        </p:spPr>
        <p:txBody>
          <a:bodyPr/>
          <a:lstStyle/>
          <a:p>
            <a:pPr>
              <a:defRPr/>
            </a:pPr>
            <a:r>
              <a:rPr lang="pt-BR" altLang="pt-BR" sz="2400" dirty="0" smtClean="0"/>
              <a:t>SNR: relação sinal/ruído</a:t>
            </a:r>
          </a:p>
          <a:p>
            <a:pPr lvl="1">
              <a:defRPr/>
            </a:pPr>
            <a:r>
              <a:rPr lang="pt-BR" altLang="pt-BR" sz="2200" dirty="0" smtClean="0"/>
              <a:t>SNR alto – mais fácil extrair o sinal do ruído</a:t>
            </a:r>
          </a:p>
          <a:p>
            <a:pPr>
              <a:defRPr/>
            </a:pPr>
            <a:r>
              <a:rPr lang="pt-BR" altLang="pt-BR" sz="2400" i="1" dirty="0" smtClean="0">
                <a:solidFill>
                  <a:srgbClr val="C00000"/>
                </a:solidFill>
              </a:rPr>
              <a:t>compromissos SNR vs. BER</a:t>
            </a:r>
          </a:p>
          <a:p>
            <a:pPr lvl="1">
              <a:defRPr/>
            </a:pPr>
            <a:r>
              <a:rPr lang="pt-BR" altLang="pt-BR" sz="2000" i="1" dirty="0" smtClean="0">
                <a:solidFill>
                  <a:srgbClr val="000099"/>
                </a:solidFill>
              </a:rPr>
              <a:t>dada a camada física:</a:t>
            </a:r>
            <a:r>
              <a:rPr lang="pt-BR" altLang="pt-BR" sz="2000" dirty="0" smtClean="0"/>
              <a:t> aumento de potência -&gt; aumenta SNR-&gt; diminui BER</a:t>
            </a:r>
          </a:p>
          <a:p>
            <a:pPr lvl="1">
              <a:defRPr/>
            </a:pPr>
            <a:r>
              <a:rPr lang="pt-BR" altLang="pt-BR" sz="2000" i="1" dirty="0" smtClean="0">
                <a:solidFill>
                  <a:srgbClr val="000099"/>
                </a:solidFill>
              </a:rPr>
              <a:t>dada SNR:</a:t>
            </a:r>
            <a:r>
              <a:rPr lang="pt-BR" altLang="pt-BR" sz="2000" dirty="0" smtClean="0"/>
              <a:t> escolha a camada física que atende o requisito de BER e que dá a maior vazão</a:t>
            </a:r>
          </a:p>
          <a:p>
            <a:pPr lvl="2">
              <a:defRPr/>
            </a:pPr>
            <a:r>
              <a:rPr lang="pt-BR" altLang="pt-BR" dirty="0" smtClean="0">
                <a:latin typeface="Gill Sans MT" pitchFamily="34" charset="0"/>
              </a:rPr>
              <a:t>SNR pode variar com a mobilidade: adaptação dinâmica da camada física (técnica/taxa de modulação) </a:t>
            </a:r>
          </a:p>
        </p:txBody>
      </p:sp>
      <p:sp>
        <p:nvSpPr>
          <p:cNvPr id="14342" name="Freeform 4"/>
          <p:cNvSpPr>
            <a:spLocks/>
          </p:cNvSpPr>
          <p:nvPr/>
        </p:nvSpPr>
        <p:spPr bwMode="auto">
          <a:xfrm>
            <a:off x="5483225" y="1781175"/>
            <a:ext cx="609600" cy="2527300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3" name="Freeform 5"/>
          <p:cNvSpPr>
            <a:spLocks/>
          </p:cNvSpPr>
          <p:nvPr/>
        </p:nvSpPr>
        <p:spPr bwMode="auto">
          <a:xfrm>
            <a:off x="6130925" y="1450975"/>
            <a:ext cx="685800" cy="28575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4" name="Freeform 6"/>
          <p:cNvSpPr>
            <a:spLocks/>
          </p:cNvSpPr>
          <p:nvPr/>
        </p:nvSpPr>
        <p:spPr bwMode="auto">
          <a:xfrm>
            <a:off x="7045325" y="1450975"/>
            <a:ext cx="647700" cy="2844800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5475288" y="1438275"/>
            <a:ext cx="2862262" cy="287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5475288" y="1931988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>
            <a:off x="5484813" y="239871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5494338" y="2879725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5503863" y="3346450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5513388" y="382746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6224588" y="143827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>
            <a:off x="6931025" y="145573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7637463" y="144462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6037263" y="42941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6745288" y="42957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20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7435850" y="429895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30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8158163" y="43021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40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14358" name="Line 20"/>
          <p:cNvSpPr>
            <a:spLocks noChangeShapeType="1"/>
          </p:cNvSpPr>
          <p:nvPr/>
        </p:nvSpPr>
        <p:spPr bwMode="auto">
          <a:xfrm>
            <a:off x="5780088" y="5965825"/>
            <a:ext cx="43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9" name="Line 21"/>
          <p:cNvSpPr>
            <a:spLocks noChangeShapeType="1"/>
          </p:cNvSpPr>
          <p:nvPr/>
        </p:nvSpPr>
        <p:spPr bwMode="auto">
          <a:xfrm>
            <a:off x="5780088" y="5572125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5792788" y="5153025"/>
            <a:ext cx="393700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61" name="Text Box 23"/>
          <p:cNvSpPr txBox="1">
            <a:spLocks noChangeArrowheads="1"/>
          </p:cNvSpPr>
          <p:nvPr/>
        </p:nvSpPr>
        <p:spPr bwMode="auto">
          <a:xfrm>
            <a:off x="6191250" y="5019675"/>
            <a:ext cx="163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QAM256 (8 Mbps)</a:t>
            </a:r>
          </a:p>
        </p:txBody>
      </p:sp>
      <p:sp>
        <p:nvSpPr>
          <p:cNvPr id="14362" name="Text Box 24"/>
          <p:cNvSpPr txBox="1">
            <a:spLocks noChangeArrowheads="1"/>
          </p:cNvSpPr>
          <p:nvPr/>
        </p:nvSpPr>
        <p:spPr bwMode="auto">
          <a:xfrm>
            <a:off x="6178550" y="5411788"/>
            <a:ext cx="153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QAM16 (4 Mbps)</a:t>
            </a:r>
          </a:p>
        </p:txBody>
      </p:sp>
      <p:sp>
        <p:nvSpPr>
          <p:cNvPr id="14363" name="Text Box 25"/>
          <p:cNvSpPr txBox="1">
            <a:spLocks noChangeArrowheads="1"/>
          </p:cNvSpPr>
          <p:nvPr/>
        </p:nvSpPr>
        <p:spPr bwMode="auto">
          <a:xfrm>
            <a:off x="6194425" y="5818188"/>
            <a:ext cx="1408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BPSK (1 Mbps)</a:t>
            </a:r>
          </a:p>
        </p:txBody>
      </p:sp>
      <p:sp>
        <p:nvSpPr>
          <p:cNvPr id="14364" name="Text Box 26"/>
          <p:cNvSpPr txBox="1">
            <a:spLocks noChangeArrowheads="1"/>
          </p:cNvSpPr>
          <p:nvPr/>
        </p:nvSpPr>
        <p:spPr bwMode="auto">
          <a:xfrm>
            <a:off x="6445250" y="449421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SNR(dB)</a:t>
            </a:r>
          </a:p>
        </p:txBody>
      </p:sp>
      <p:sp>
        <p:nvSpPr>
          <p:cNvPr id="14365" name="Text Box 27"/>
          <p:cNvSpPr txBox="1">
            <a:spLocks noChangeArrowheads="1"/>
          </p:cNvSpPr>
          <p:nvPr/>
        </p:nvSpPr>
        <p:spPr bwMode="auto">
          <a:xfrm rot="-5400000">
            <a:off x="4636294" y="2767806"/>
            <a:ext cx="4841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Gill Sans MT" charset="0"/>
              </a:rPr>
              <a:t>BER</a:t>
            </a:r>
          </a:p>
        </p:txBody>
      </p:sp>
      <p:sp>
        <p:nvSpPr>
          <p:cNvPr id="14366" name="Text Box 28"/>
          <p:cNvSpPr txBox="1">
            <a:spLocks noChangeArrowheads="1"/>
          </p:cNvSpPr>
          <p:nvPr/>
        </p:nvSpPr>
        <p:spPr bwMode="auto">
          <a:xfrm>
            <a:off x="4960938" y="1301750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-1</a:t>
            </a:r>
          </a:p>
        </p:txBody>
      </p:sp>
      <p:sp>
        <p:nvSpPr>
          <p:cNvPr id="14367" name="Text Box 29"/>
          <p:cNvSpPr txBox="1">
            <a:spLocks noChangeArrowheads="1"/>
          </p:cNvSpPr>
          <p:nvPr/>
        </p:nvSpPr>
        <p:spPr bwMode="auto">
          <a:xfrm>
            <a:off x="4979988" y="1782763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-2</a:t>
            </a:r>
          </a:p>
        </p:txBody>
      </p:sp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4970463" y="2249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-3</a:t>
            </a:r>
          </a:p>
        </p:txBody>
      </p:sp>
      <p:sp>
        <p:nvSpPr>
          <p:cNvPr id="14369" name="Text Box 31"/>
          <p:cNvSpPr txBox="1">
            <a:spLocks noChangeArrowheads="1"/>
          </p:cNvSpPr>
          <p:nvPr/>
        </p:nvSpPr>
        <p:spPr bwMode="auto">
          <a:xfrm>
            <a:off x="4979988" y="31829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-5</a:t>
            </a:r>
          </a:p>
        </p:txBody>
      </p:sp>
      <p:sp>
        <p:nvSpPr>
          <p:cNvPr id="14370" name="Text Box 32"/>
          <p:cNvSpPr txBox="1">
            <a:spLocks noChangeArrowheads="1"/>
          </p:cNvSpPr>
          <p:nvPr/>
        </p:nvSpPr>
        <p:spPr bwMode="auto">
          <a:xfrm>
            <a:off x="4984750" y="36639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-6</a:t>
            </a:r>
          </a:p>
        </p:txBody>
      </p:sp>
      <p:sp>
        <p:nvSpPr>
          <p:cNvPr id="14371" name="Text Box 33"/>
          <p:cNvSpPr txBox="1">
            <a:spLocks noChangeArrowheads="1"/>
          </p:cNvSpPr>
          <p:nvPr/>
        </p:nvSpPr>
        <p:spPr bwMode="auto">
          <a:xfrm>
            <a:off x="4975225" y="41592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-7</a:t>
            </a:r>
          </a:p>
        </p:txBody>
      </p:sp>
      <p:sp>
        <p:nvSpPr>
          <p:cNvPr id="14372" name="Text Box 34"/>
          <p:cNvSpPr txBox="1">
            <a:spLocks noChangeArrowheads="1"/>
          </p:cNvSpPr>
          <p:nvPr/>
        </p:nvSpPr>
        <p:spPr bwMode="auto">
          <a:xfrm>
            <a:off x="4962525" y="27384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-4</a:t>
            </a:r>
          </a:p>
        </p:txBody>
      </p:sp>
      <p:pic>
        <p:nvPicPr>
          <p:cNvPr id="14373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701675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56"/>
          <p:cNvGrpSpPr>
            <a:grpSpLocks/>
          </p:cNvGrpSpPr>
          <p:nvPr/>
        </p:nvGrpSpPr>
        <p:grpSpPr bwMode="auto">
          <a:xfrm>
            <a:off x="2163763" y="2570163"/>
            <a:ext cx="627062" cy="642937"/>
            <a:chOff x="313" y="1497"/>
            <a:chExt cx="1152" cy="1014"/>
          </a:xfrm>
        </p:grpSpPr>
        <p:pic>
          <p:nvPicPr>
            <p:cNvPr id="15404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5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68EB055C-D8B4-4119-9DC4-B216417A6EE9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13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301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sz="3600" dirty="0" smtClean="0">
                <a:latin typeface="Gill Sans MT" charset="0"/>
                <a:ea typeface="ＭＳ Ｐゴシック" charset="0"/>
              </a:rPr>
              <a:t>Características das redes sem fio</a:t>
            </a:r>
            <a:endParaRPr lang="pt-BR" sz="3600" dirty="0">
              <a:latin typeface="Gill Sans MT" charset="0"/>
              <a:ea typeface="ＭＳ Ｐゴシック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150938"/>
            <a:ext cx="7772400" cy="1117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pt-BR" sz="2400" dirty="0">
                <a:latin typeface="Gill Sans MT" charset="0"/>
                <a:ea typeface="ＭＳ Ｐゴシック" charset="0"/>
              </a:rPr>
              <a:t>Múltiplos remetentes sem fio e receptores criam problemas adicionais (além do acesso múltiplo):</a:t>
            </a:r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698500" y="2413000"/>
            <a:ext cx="2020888" cy="1085850"/>
          </a:xfrm>
          <a:custGeom>
            <a:avLst/>
            <a:gdLst>
              <a:gd name="T0" fmla="*/ 2147483647 w 1273"/>
              <a:gd name="T1" fmla="*/ 2147483647 h 684"/>
              <a:gd name="T2" fmla="*/ 2147483647 w 1273"/>
              <a:gd name="T3" fmla="*/ 0 h 684"/>
              <a:gd name="T4" fmla="*/ 2147483647 w 1273"/>
              <a:gd name="T5" fmla="*/ 2147483647 h 684"/>
              <a:gd name="T6" fmla="*/ 2147483647 w 1273"/>
              <a:gd name="T7" fmla="*/ 2147483647 h 684"/>
              <a:gd name="T8" fmla="*/ 2147483647 w 1273"/>
              <a:gd name="T9" fmla="*/ 2147483647 h 684"/>
              <a:gd name="T10" fmla="*/ 2147483647 w 1273"/>
              <a:gd name="T11" fmla="*/ 2147483647 h 684"/>
              <a:gd name="T12" fmla="*/ 2147483647 w 1273"/>
              <a:gd name="T13" fmla="*/ 2147483647 h 684"/>
              <a:gd name="T14" fmla="*/ 2147483647 w 1273"/>
              <a:gd name="T15" fmla="*/ 2147483647 h 684"/>
              <a:gd name="T16" fmla="*/ 2147483647 w 1273"/>
              <a:gd name="T17" fmla="*/ 2147483647 h 684"/>
              <a:gd name="T18" fmla="*/ 0 w 1273"/>
              <a:gd name="T19" fmla="*/ 2147483647 h 6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73" h="684">
                <a:moveTo>
                  <a:pt x="9" y="675"/>
                </a:moveTo>
                <a:lnTo>
                  <a:pt x="316" y="0"/>
                </a:lnTo>
                <a:lnTo>
                  <a:pt x="461" y="228"/>
                </a:lnTo>
                <a:lnTo>
                  <a:pt x="510" y="119"/>
                </a:lnTo>
                <a:lnTo>
                  <a:pt x="631" y="467"/>
                </a:lnTo>
                <a:lnTo>
                  <a:pt x="667" y="391"/>
                </a:lnTo>
                <a:lnTo>
                  <a:pt x="739" y="464"/>
                </a:lnTo>
                <a:lnTo>
                  <a:pt x="1058" y="57"/>
                </a:lnTo>
                <a:lnTo>
                  <a:pt x="1273" y="684"/>
                </a:lnTo>
                <a:lnTo>
                  <a:pt x="0" y="674"/>
                </a:ln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CC66"/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5368" name="Line 26"/>
          <p:cNvSpPr>
            <a:spLocks noChangeShapeType="1"/>
          </p:cNvSpPr>
          <p:nvPr/>
        </p:nvSpPr>
        <p:spPr bwMode="auto">
          <a:xfrm flipV="1">
            <a:off x="1971675" y="3627438"/>
            <a:ext cx="998538" cy="169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5369" name="Line 27"/>
          <p:cNvSpPr>
            <a:spLocks noChangeShapeType="1"/>
          </p:cNvSpPr>
          <p:nvPr/>
        </p:nvSpPr>
        <p:spPr bwMode="auto">
          <a:xfrm>
            <a:off x="2644775" y="3148013"/>
            <a:ext cx="407988" cy="322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5370" name="Text Box 28"/>
          <p:cNvSpPr txBox="1">
            <a:spLocks noChangeArrowheads="1"/>
          </p:cNvSpPr>
          <p:nvPr/>
        </p:nvSpPr>
        <p:spPr bwMode="auto">
          <a:xfrm>
            <a:off x="1090613" y="3519488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71" name="Text Box 29"/>
          <p:cNvSpPr txBox="1">
            <a:spLocks noChangeArrowheads="1"/>
          </p:cNvSpPr>
          <p:nvPr/>
        </p:nvSpPr>
        <p:spPr bwMode="auto">
          <a:xfrm>
            <a:off x="3563938" y="3292475"/>
            <a:ext cx="3381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72" name="Text Box 30"/>
          <p:cNvSpPr txBox="1">
            <a:spLocks noChangeArrowheads="1"/>
          </p:cNvSpPr>
          <p:nvPr/>
        </p:nvSpPr>
        <p:spPr bwMode="auto">
          <a:xfrm>
            <a:off x="2741613" y="2587625"/>
            <a:ext cx="350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5373" name="Rectangle 32"/>
          <p:cNvSpPr>
            <a:spLocks noChangeArrowheads="1"/>
          </p:cNvSpPr>
          <p:nvPr/>
        </p:nvSpPr>
        <p:spPr bwMode="auto">
          <a:xfrm>
            <a:off x="471488" y="4175125"/>
            <a:ext cx="4148137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i="1" dirty="0" err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Problema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do terminal </a:t>
            </a:r>
            <a:r>
              <a:rPr lang="en-US" sz="2400" i="1" dirty="0" err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oculto</a:t>
            </a:r>
            <a:endParaRPr lang="en-US" sz="2400" i="1" dirty="0">
              <a:solidFill>
                <a:srgbClr val="C00000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 dirty="0">
                <a:latin typeface="Gill Sans MT" charset="0"/>
                <a:ea typeface="ＭＳ Ｐゴシック" charset="0"/>
              </a:rPr>
              <a:t>B, A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ouvem</a:t>
            </a:r>
            <a:r>
              <a:rPr lang="en-US" sz="2200" dirty="0">
                <a:latin typeface="Gill Sans MT" charset="0"/>
                <a:ea typeface="ＭＳ Ｐゴシック" charset="0"/>
              </a:rPr>
              <a:t> um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ao</a:t>
            </a:r>
            <a:r>
              <a:rPr lang="en-US" sz="2200" dirty="0">
                <a:latin typeface="Gill Sans MT" charset="0"/>
                <a:ea typeface="ＭＳ Ｐゴシック" charset="0"/>
              </a:rPr>
              <a:t> outro</a:t>
            </a:r>
            <a:endParaRPr lang="en-US" sz="2200" dirty="0"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 dirty="0">
                <a:latin typeface="Gill Sans MT" charset="0"/>
                <a:ea typeface="ＭＳ Ｐゴシック" charset="0"/>
              </a:rPr>
              <a:t>B, C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ouvem</a:t>
            </a:r>
            <a:r>
              <a:rPr lang="en-US" sz="2200" dirty="0">
                <a:latin typeface="Gill Sans MT" charset="0"/>
                <a:ea typeface="ＭＳ Ｐゴシック" charset="0"/>
              </a:rPr>
              <a:t> um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ao</a:t>
            </a:r>
            <a:r>
              <a:rPr lang="en-US" sz="2200" dirty="0">
                <a:latin typeface="Gill Sans MT" charset="0"/>
                <a:ea typeface="ＭＳ Ｐゴシック" charset="0"/>
              </a:rPr>
              <a:t> outro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 dirty="0">
                <a:latin typeface="Gill Sans MT" charset="0"/>
                <a:ea typeface="ＭＳ Ｐゴシック" charset="0"/>
              </a:rPr>
              <a:t>A, C </a:t>
            </a:r>
            <a:r>
              <a:rPr lang="pt-BR" sz="2200" dirty="0">
                <a:latin typeface="Gill Sans MT" charset="0"/>
                <a:ea typeface="ＭＳ Ｐゴシック" charset="0"/>
              </a:rPr>
              <a:t>quando não podem ouvir um ao outro, implica que não se dão conta da sua interferência em B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000" dirty="0">
              <a:latin typeface="Comic Sans MS" charset="0"/>
              <a:ea typeface="ＭＳ Ｐゴシック" charset="0"/>
            </a:endParaRPr>
          </a:p>
        </p:txBody>
      </p:sp>
      <p:sp>
        <p:nvSpPr>
          <p:cNvPr id="13335" name="Text Box 47"/>
          <p:cNvSpPr txBox="1">
            <a:spLocks noChangeArrowheads="1"/>
          </p:cNvSpPr>
          <p:nvPr/>
        </p:nvSpPr>
        <p:spPr bwMode="auto">
          <a:xfrm>
            <a:off x="4943475" y="229235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3336" name="Text Box 48"/>
          <p:cNvSpPr txBox="1">
            <a:spLocks noChangeArrowheads="1"/>
          </p:cNvSpPr>
          <p:nvPr/>
        </p:nvSpPr>
        <p:spPr bwMode="auto">
          <a:xfrm>
            <a:off x="6853238" y="2289175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3337" name="Text Box 49"/>
          <p:cNvSpPr txBox="1">
            <a:spLocks noChangeArrowheads="1"/>
          </p:cNvSpPr>
          <p:nvPr/>
        </p:nvSpPr>
        <p:spPr bwMode="auto">
          <a:xfrm>
            <a:off x="8034338" y="2332038"/>
            <a:ext cx="3508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3323" name="Text Box 55"/>
          <p:cNvSpPr txBox="1">
            <a:spLocks noChangeArrowheads="1"/>
          </p:cNvSpPr>
          <p:nvPr/>
        </p:nvSpPr>
        <p:spPr bwMode="auto">
          <a:xfrm>
            <a:off x="5016500" y="3119438"/>
            <a:ext cx="9620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pt-BR" altLang="pt-BR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força do </a:t>
            </a:r>
          </a:p>
          <a:p>
            <a:pPr>
              <a:defRPr/>
            </a:pPr>
            <a:r>
              <a:rPr lang="pt-BR" altLang="pt-BR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sinal de A</a:t>
            </a:r>
            <a:endParaRPr lang="en-US" altLang="pt-BR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24" name="Line 60"/>
          <p:cNvSpPr>
            <a:spLocks noChangeShapeType="1"/>
          </p:cNvSpPr>
          <p:nvPr/>
        </p:nvSpPr>
        <p:spPr bwMode="auto">
          <a:xfrm>
            <a:off x="5078413" y="4148138"/>
            <a:ext cx="326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25" name="Line 61"/>
          <p:cNvSpPr>
            <a:spLocks noChangeShapeType="1"/>
          </p:cNvSpPr>
          <p:nvPr/>
        </p:nvSpPr>
        <p:spPr bwMode="auto">
          <a:xfrm>
            <a:off x="5024438" y="2968625"/>
            <a:ext cx="0" cy="1138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26" name="Freeform 62"/>
          <p:cNvSpPr>
            <a:spLocks/>
          </p:cNvSpPr>
          <p:nvPr/>
        </p:nvSpPr>
        <p:spPr bwMode="auto">
          <a:xfrm>
            <a:off x="5106988" y="3024188"/>
            <a:ext cx="2995612" cy="1081087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3327" name="Text Box 63"/>
          <p:cNvSpPr txBox="1">
            <a:spLocks noChangeArrowheads="1"/>
          </p:cNvSpPr>
          <p:nvPr/>
        </p:nvSpPr>
        <p:spPr bwMode="auto">
          <a:xfrm>
            <a:off x="6167438" y="4111625"/>
            <a:ext cx="9413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err="1" smtClean="0">
                <a:latin typeface="Arial" charset="0"/>
                <a:cs typeface="Arial" charset="0"/>
              </a:rPr>
              <a:t>localização</a:t>
            </a:r>
            <a:endParaRPr lang="en-US" sz="1200" dirty="0" smtClean="0">
              <a:latin typeface="Arial" charset="0"/>
              <a:cs typeface="Arial" charset="0"/>
            </a:endParaRPr>
          </a:p>
        </p:txBody>
      </p:sp>
      <p:sp>
        <p:nvSpPr>
          <p:cNvPr id="13328" name="Freeform 65"/>
          <p:cNvSpPr>
            <a:spLocks/>
          </p:cNvSpPr>
          <p:nvPr/>
        </p:nvSpPr>
        <p:spPr bwMode="auto">
          <a:xfrm flipH="1">
            <a:off x="5202238" y="2994025"/>
            <a:ext cx="2995612" cy="1081088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3329" name="Text Box 66"/>
          <p:cNvSpPr txBox="1">
            <a:spLocks noChangeArrowheads="1"/>
          </p:cNvSpPr>
          <p:nvPr/>
        </p:nvSpPr>
        <p:spPr bwMode="auto">
          <a:xfrm>
            <a:off x="7643813" y="3048000"/>
            <a:ext cx="981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pt-BR" altLang="pt-BR" sz="1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força do</a:t>
            </a:r>
          </a:p>
          <a:p>
            <a:pPr>
              <a:defRPr/>
            </a:pPr>
            <a:r>
              <a:rPr lang="pt-BR" altLang="pt-BR" sz="1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sinal de C</a:t>
            </a:r>
            <a:endParaRPr lang="en-US" altLang="pt-BR" sz="14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30" name="Line 67"/>
          <p:cNvSpPr>
            <a:spLocks noChangeShapeType="1"/>
          </p:cNvSpPr>
          <p:nvPr/>
        </p:nvSpPr>
        <p:spPr bwMode="auto">
          <a:xfrm flipH="1">
            <a:off x="5403850" y="2855913"/>
            <a:ext cx="26988" cy="1263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31" name="Line 68"/>
          <p:cNvSpPr>
            <a:spLocks noChangeShapeType="1"/>
          </p:cNvSpPr>
          <p:nvPr/>
        </p:nvSpPr>
        <p:spPr bwMode="auto">
          <a:xfrm>
            <a:off x="6624638" y="2924175"/>
            <a:ext cx="0" cy="12080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32" name="Line 69"/>
          <p:cNvSpPr>
            <a:spLocks noChangeShapeType="1"/>
          </p:cNvSpPr>
          <p:nvPr/>
        </p:nvSpPr>
        <p:spPr bwMode="auto">
          <a:xfrm>
            <a:off x="7705725" y="2908300"/>
            <a:ext cx="0" cy="11811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21" name="Rectangle 70"/>
          <p:cNvSpPr>
            <a:spLocks noChangeArrowheads="1"/>
          </p:cNvSpPr>
          <p:nvPr/>
        </p:nvSpPr>
        <p:spPr bwMode="auto">
          <a:xfrm>
            <a:off x="4995863" y="4432300"/>
            <a:ext cx="4148137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i="1" dirty="0" err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Atenuação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do </a:t>
            </a:r>
            <a:r>
              <a:rPr lang="en-US" sz="2400" i="1" dirty="0" err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sinal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:</a:t>
            </a:r>
            <a:endParaRPr lang="en-US" sz="2400" i="1" dirty="0">
              <a:solidFill>
                <a:srgbClr val="C00000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 dirty="0">
                <a:latin typeface="Gill Sans MT" charset="0"/>
                <a:ea typeface="ＭＳ Ｐゴシック" charset="0"/>
              </a:rPr>
              <a:t>B, A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ouvem</a:t>
            </a:r>
            <a:r>
              <a:rPr lang="en-US" sz="2200" dirty="0">
                <a:latin typeface="Gill Sans MT" charset="0"/>
                <a:ea typeface="ＭＳ Ｐゴシック" charset="0"/>
              </a:rPr>
              <a:t> um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ao</a:t>
            </a:r>
            <a:r>
              <a:rPr lang="en-US" sz="2200" dirty="0">
                <a:latin typeface="Gill Sans MT" charset="0"/>
                <a:ea typeface="ＭＳ Ｐゴシック" charset="0"/>
              </a:rPr>
              <a:t> outro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 dirty="0">
                <a:latin typeface="Gill Sans MT" charset="0"/>
                <a:ea typeface="ＭＳ Ｐゴシック" charset="0"/>
              </a:rPr>
              <a:t>B, C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ouvem</a:t>
            </a:r>
            <a:r>
              <a:rPr lang="en-US" sz="2200" dirty="0">
                <a:latin typeface="Gill Sans MT" charset="0"/>
                <a:ea typeface="ＭＳ Ｐゴシック" charset="0"/>
              </a:rPr>
              <a:t> um </a:t>
            </a:r>
            <a:r>
              <a:rPr lang="en-US" sz="2200" dirty="0" err="1">
                <a:latin typeface="Gill Sans MT" charset="0"/>
                <a:ea typeface="ＭＳ Ｐゴシック" charset="0"/>
              </a:rPr>
              <a:t>ao</a:t>
            </a:r>
            <a:r>
              <a:rPr lang="en-US" sz="2200" dirty="0">
                <a:latin typeface="Gill Sans MT" charset="0"/>
                <a:ea typeface="ＭＳ Ｐゴシック" charset="0"/>
              </a:rPr>
              <a:t> outro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 dirty="0">
                <a:latin typeface="Gill Sans MT" charset="0"/>
                <a:ea typeface="ＭＳ Ｐゴシック" charset="0"/>
              </a:rPr>
              <a:t>A, C </a:t>
            </a:r>
            <a:r>
              <a:rPr lang="pt-BR" sz="2200" dirty="0">
                <a:latin typeface="Gill Sans MT" charset="0"/>
                <a:ea typeface="ＭＳ Ｐゴシック" charset="0"/>
              </a:rPr>
              <a:t>não podem ouvir um ao outro, interferindo em B</a:t>
            </a:r>
          </a:p>
        </p:txBody>
      </p:sp>
      <p:grpSp>
        <p:nvGrpSpPr>
          <p:cNvPr id="15388" name="Group 356"/>
          <p:cNvGrpSpPr>
            <a:grpSpLocks/>
          </p:cNvGrpSpPr>
          <p:nvPr/>
        </p:nvGrpSpPr>
        <p:grpSpPr bwMode="auto">
          <a:xfrm>
            <a:off x="2925763" y="3119438"/>
            <a:ext cx="627062" cy="642937"/>
            <a:chOff x="313" y="1497"/>
            <a:chExt cx="1152" cy="1014"/>
          </a:xfrm>
        </p:grpSpPr>
        <p:pic>
          <p:nvPicPr>
            <p:cNvPr id="15402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3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89" name="Group 356"/>
          <p:cNvGrpSpPr>
            <a:grpSpLocks/>
          </p:cNvGrpSpPr>
          <p:nvPr/>
        </p:nvGrpSpPr>
        <p:grpSpPr bwMode="auto">
          <a:xfrm>
            <a:off x="1401763" y="3260725"/>
            <a:ext cx="627062" cy="644525"/>
            <a:chOff x="313" y="1497"/>
            <a:chExt cx="1152" cy="1014"/>
          </a:xfrm>
        </p:grpSpPr>
        <p:pic>
          <p:nvPicPr>
            <p:cNvPr id="15400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401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" name="Group 356"/>
          <p:cNvGrpSpPr>
            <a:grpSpLocks/>
          </p:cNvGrpSpPr>
          <p:nvPr/>
        </p:nvGrpSpPr>
        <p:grpSpPr bwMode="auto">
          <a:xfrm>
            <a:off x="5130800" y="2154238"/>
            <a:ext cx="627063" cy="642937"/>
            <a:chOff x="313" y="1497"/>
            <a:chExt cx="1152" cy="1014"/>
          </a:xfrm>
        </p:grpSpPr>
        <p:pic>
          <p:nvPicPr>
            <p:cNvPr id="15398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9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3" name="Group 356"/>
          <p:cNvGrpSpPr>
            <a:grpSpLocks/>
          </p:cNvGrpSpPr>
          <p:nvPr/>
        </p:nvGrpSpPr>
        <p:grpSpPr bwMode="auto">
          <a:xfrm>
            <a:off x="6319838" y="2193925"/>
            <a:ext cx="627062" cy="644525"/>
            <a:chOff x="313" y="1497"/>
            <a:chExt cx="1152" cy="1014"/>
          </a:xfrm>
        </p:grpSpPr>
        <p:pic>
          <p:nvPicPr>
            <p:cNvPr id="15396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7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6" name="Group 356"/>
          <p:cNvGrpSpPr>
            <a:grpSpLocks/>
          </p:cNvGrpSpPr>
          <p:nvPr/>
        </p:nvGrpSpPr>
        <p:grpSpPr bwMode="auto">
          <a:xfrm>
            <a:off x="7396163" y="2124075"/>
            <a:ext cx="627062" cy="642938"/>
            <a:chOff x="313" y="1497"/>
            <a:chExt cx="1152" cy="1014"/>
          </a:xfrm>
        </p:grpSpPr>
        <p:pic>
          <p:nvPicPr>
            <p:cNvPr id="15394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95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393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/>
      <p:bldP spid="13336" grpId="0"/>
      <p:bldP spid="13337" grpId="0"/>
      <p:bldP spid="13323" grpId="0"/>
      <p:bldP spid="13326" grpId="0" animBg="1"/>
      <p:bldP spid="13327" grpId="0"/>
      <p:bldP spid="13328" grpId="0" animBg="1"/>
      <p:bldP spid="13329" grpId="0"/>
      <p:bldP spid="133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dirty="0" smtClean="0">
                <a:latin typeface="Arial" charset="0"/>
              </a:rPr>
              <a:t>Redes sem fio e móveis</a:t>
            </a:r>
            <a:endParaRPr lang="en-US" dirty="0">
              <a:latin typeface="Arial" charset="0"/>
            </a:endParaRP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5C5C5F4E-8BD9-434E-9889-CBC4D823C76F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14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Capítulo 6 roteiro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1923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6.1 Introdução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altLang="pt-BR" u="sng" dirty="0" smtClean="0">
                <a:solidFill>
                  <a:srgbClr val="000099"/>
                </a:solidFill>
              </a:rPr>
              <a:t>Sem fio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6.2 Características de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enlaces sem fio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	</a:t>
            </a: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CDMA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rgbClr val="FF0000"/>
                </a:solidFill>
              </a:rPr>
              <a:t>6.3 </a:t>
            </a:r>
            <a:r>
              <a:rPr lang="pt-BR" altLang="pt-BR" sz="2400" dirty="0" err="1" smtClean="0">
                <a:solidFill>
                  <a:srgbClr val="FF0000"/>
                </a:solidFill>
              </a:rPr>
              <a:t>LANs</a:t>
            </a:r>
            <a:r>
              <a:rPr lang="pt-BR" altLang="pt-BR" sz="2400" dirty="0" smtClean="0">
                <a:solidFill>
                  <a:srgbClr val="FF0000"/>
                </a:solidFill>
              </a:rPr>
              <a:t> sem fio IEEE 802.11 (</a:t>
            </a:r>
            <a:r>
              <a:rPr lang="pt-BR" altLang="ja-JP" sz="2400" dirty="0" smtClean="0">
                <a:solidFill>
                  <a:srgbClr val="FF0000"/>
                </a:solidFill>
              </a:rPr>
              <a:t>“Wi-Fi”)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chemeClr val="bg1">
                    <a:lumMod val="75000"/>
                  </a:schemeClr>
                </a:solidFill>
              </a:rPr>
              <a:t>6.4 Acesso celular à Internet</a:t>
            </a:r>
          </a:p>
          <a:p>
            <a:pPr lvl="1">
              <a:defRPr/>
            </a:pP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arquitetura</a:t>
            </a:r>
          </a:p>
          <a:p>
            <a:pPr lvl="1">
              <a:defRPr/>
            </a:pP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padrões (ex.: GSM)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9238"/>
            <a:ext cx="4054475" cy="4648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u="sng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Mobilidade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6.5 Princípios: endereçamento e roteamento para usuários móveis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6.6 IP móvel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6.7 Tratando mobilidade em redes celulares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6.8 Mobilidade e protocolos de alto nível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6.9 Resumo</a:t>
            </a:r>
          </a:p>
        </p:txBody>
      </p:sp>
      <p:pic>
        <p:nvPicPr>
          <p:cNvPr id="16391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175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9E17F78B-EED2-4AD0-B337-33F686E724AA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15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LAN sem fio IEEE 802.11 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1489075"/>
            <a:ext cx="4665663" cy="3300413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rgbClr val="C00000"/>
                </a:solidFill>
                <a:ea typeface="+mn-ea"/>
              </a:rPr>
              <a:t>802.11b</a:t>
            </a:r>
          </a:p>
          <a:p>
            <a:pPr>
              <a:defRPr/>
            </a:pPr>
            <a:r>
              <a:rPr lang="pt-BR" sz="2400" dirty="0" smtClean="0">
                <a:ea typeface="+mn-ea"/>
              </a:rPr>
              <a:t>2,4-5 GHz espectro não licenciado</a:t>
            </a:r>
          </a:p>
          <a:p>
            <a:pPr>
              <a:defRPr/>
            </a:pPr>
            <a:r>
              <a:rPr lang="pt-BR" sz="2400" dirty="0" smtClean="0">
                <a:ea typeface="+mn-ea"/>
              </a:rPr>
              <a:t>até 11 Mbps</a:t>
            </a:r>
          </a:p>
          <a:p>
            <a:pPr>
              <a:defRPr/>
            </a:pPr>
            <a:r>
              <a:rPr lang="pt-BR" sz="2400" i="1" dirty="0" err="1" smtClean="0">
                <a:ea typeface="+mn-ea"/>
              </a:rPr>
              <a:t>direct</a:t>
            </a:r>
            <a:r>
              <a:rPr lang="pt-BR" sz="2400" i="1" dirty="0" smtClean="0">
                <a:ea typeface="+mn-ea"/>
              </a:rPr>
              <a:t> </a:t>
            </a:r>
            <a:r>
              <a:rPr lang="pt-BR" sz="2400" i="1" dirty="0" err="1" smtClean="0">
                <a:ea typeface="+mn-ea"/>
              </a:rPr>
              <a:t>sequence</a:t>
            </a:r>
            <a:r>
              <a:rPr lang="pt-BR" sz="2400" i="1" dirty="0" smtClean="0">
                <a:ea typeface="+mn-ea"/>
              </a:rPr>
              <a:t> spread </a:t>
            </a:r>
            <a:r>
              <a:rPr lang="pt-BR" sz="2400" i="1" dirty="0" err="1" smtClean="0">
                <a:ea typeface="+mn-ea"/>
              </a:rPr>
              <a:t>spectrum</a:t>
            </a:r>
            <a:r>
              <a:rPr lang="pt-BR" sz="2400" i="1" dirty="0" smtClean="0">
                <a:ea typeface="+mn-ea"/>
              </a:rPr>
              <a:t> </a:t>
            </a:r>
            <a:r>
              <a:rPr lang="pt-BR" sz="2400" dirty="0" smtClean="0">
                <a:ea typeface="+mn-ea"/>
              </a:rPr>
              <a:t>(DSSS) na camada física</a:t>
            </a:r>
          </a:p>
          <a:p>
            <a:pPr lvl="1">
              <a:defRPr/>
            </a:pPr>
            <a:r>
              <a:rPr lang="pt-BR" dirty="0" smtClean="0">
                <a:ea typeface="ＭＳ Ｐゴシック" charset="0"/>
              </a:rPr>
              <a:t>Todos os hospedeiros usam a mesma sequência de código</a:t>
            </a:r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29188" y="1398588"/>
            <a:ext cx="4044950" cy="351948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pt-BR" sz="2400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802.11a</a:t>
            </a:r>
            <a:r>
              <a:rPr lang="pt-BR" sz="2400" dirty="0" smtClean="0">
                <a:latin typeface="Gill Sans MT" charset="0"/>
                <a:ea typeface="ＭＳ Ｐゴシック" charset="0"/>
              </a:rPr>
              <a:t> 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faixa de 5-6 GHz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até 54 Mbps</a:t>
            </a:r>
          </a:p>
          <a:p>
            <a:pPr marL="0" indent="0">
              <a:buFont typeface="Wingdings" charset="0"/>
              <a:buNone/>
              <a:defRPr/>
            </a:pPr>
            <a:r>
              <a:rPr lang="pt-BR" sz="2400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802.11g</a:t>
            </a:r>
            <a:r>
              <a:rPr lang="pt-BR" sz="2400" dirty="0" smtClean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faixa de 2,4-5 GHz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até 54 Mbps</a:t>
            </a:r>
          </a:p>
          <a:p>
            <a:pPr marL="0" indent="0">
              <a:buFont typeface="Wingdings" charset="0"/>
              <a:buNone/>
              <a:defRPr/>
            </a:pPr>
            <a:r>
              <a:rPr lang="pt-BR" sz="2400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802.11n: </a:t>
            </a:r>
            <a:r>
              <a:rPr lang="pt-BR" sz="2400" dirty="0" smtClean="0">
                <a:latin typeface="Gill Sans MT" charset="0"/>
                <a:ea typeface="ＭＳ Ｐゴシック" charset="0"/>
              </a:rPr>
              <a:t>múltiplas antenas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faixa de 2,4-5 GHz</a:t>
            </a:r>
          </a:p>
          <a:p>
            <a:pPr lvl="1">
              <a:lnSpc>
                <a:spcPts val="2200"/>
              </a:lnSpc>
              <a:buFont typeface="Wingdings" charset="0"/>
              <a:buChar char="§"/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até 200 Mbps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782638" y="5456238"/>
            <a:ext cx="7383462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sz="2400" dirty="0">
                <a:latin typeface="Gill Sans MT" charset="0"/>
                <a:ea typeface="ＭＳ Ｐゴシック" charset="0"/>
              </a:rPr>
              <a:t>Todos usam CSMA/CA para acesso múltiplo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sz="2400" dirty="0">
                <a:latin typeface="Gill Sans MT" charset="0"/>
                <a:ea typeface="ＭＳ Ｐゴシック" charset="0"/>
              </a:rPr>
              <a:t>Todos têm estações-base e versão para redes ad hoc</a:t>
            </a:r>
            <a:endParaRPr lang="en-US" sz="2400" dirty="0">
              <a:latin typeface="Gill Sans MT" charset="0"/>
              <a:ea typeface="ＭＳ Ｐゴシック" charset="0"/>
            </a:endParaRPr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>
            <a:off x="1712913" y="5180013"/>
            <a:ext cx="5264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1741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028700"/>
            <a:ext cx="575468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3F34D10A-DCEA-48E9-BEDD-CE5FCB3F5A26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16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147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arquitetura das </a:t>
            </a:r>
            <a:r>
              <a:rPr lang="pt-BR" dirty="0" err="1" smtClean="0">
                <a:latin typeface="Gill Sans MT" charset="0"/>
                <a:ea typeface="ＭＳ Ｐゴシック" charset="0"/>
              </a:rPr>
              <a:t>LANs</a:t>
            </a:r>
            <a:r>
              <a:rPr lang="pt-BR" dirty="0" smtClean="0">
                <a:latin typeface="Gill Sans MT" charset="0"/>
                <a:ea typeface="ＭＳ Ｐゴシック" charset="0"/>
              </a:rPr>
              <a:t> 802.11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4984750" y="1390650"/>
            <a:ext cx="3965575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pt-BR" altLang="pt-BR" dirty="0" smtClean="0">
                <a:latin typeface="Gill Sans MT" pitchFamily="34" charset="0"/>
              </a:rPr>
              <a:t>Hospedeiro sem fio se comunica com a estação-base</a:t>
            </a:r>
          </a:p>
          <a:p>
            <a:pPr lvl="1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/>
            </a:pPr>
            <a:r>
              <a:rPr lang="en-US" altLang="pt-BR" sz="2000" dirty="0" err="1" smtClean="0">
                <a:solidFill>
                  <a:srgbClr val="C00000"/>
                </a:solidFill>
                <a:latin typeface="Gill Sans MT" pitchFamily="34" charset="0"/>
              </a:rPr>
              <a:t>estação</a:t>
            </a:r>
            <a:r>
              <a:rPr lang="en-US" altLang="pt-BR" sz="2000" dirty="0" smtClean="0">
                <a:solidFill>
                  <a:srgbClr val="C00000"/>
                </a:solidFill>
                <a:latin typeface="Gill Sans MT" pitchFamily="34" charset="0"/>
              </a:rPr>
              <a:t>-base = </a:t>
            </a:r>
            <a:r>
              <a:rPr lang="en-US" altLang="pt-BR" sz="2000" dirty="0" err="1" smtClean="0">
                <a:solidFill>
                  <a:srgbClr val="C00000"/>
                </a:solidFill>
                <a:latin typeface="Gill Sans MT" pitchFamily="34" charset="0"/>
              </a:rPr>
              <a:t>ponto</a:t>
            </a:r>
            <a:r>
              <a:rPr lang="en-US" altLang="pt-BR" sz="2000" dirty="0" smtClean="0">
                <a:solidFill>
                  <a:srgbClr val="C00000"/>
                </a:solidFill>
                <a:latin typeface="Gill Sans MT" pitchFamily="34" charset="0"/>
              </a:rPr>
              <a:t> de </a:t>
            </a:r>
            <a:r>
              <a:rPr lang="en-US" altLang="pt-BR" sz="2000" dirty="0" err="1" smtClean="0">
                <a:solidFill>
                  <a:srgbClr val="C00000"/>
                </a:solidFill>
                <a:latin typeface="Gill Sans MT" pitchFamily="34" charset="0"/>
              </a:rPr>
              <a:t>acesso</a:t>
            </a:r>
            <a:r>
              <a:rPr lang="en-US" altLang="pt-BR" sz="2000" dirty="0" smtClean="0">
                <a:solidFill>
                  <a:srgbClr val="C00000"/>
                </a:solidFill>
                <a:latin typeface="Gill Sans MT" pitchFamily="34" charset="0"/>
              </a:rPr>
              <a:t> (AP)</a:t>
            </a:r>
          </a:p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pt-BR" i="1" dirty="0" smtClean="0">
                <a:solidFill>
                  <a:srgbClr val="C00000"/>
                </a:solidFill>
                <a:latin typeface="Gill Sans MT" pitchFamily="34" charset="0"/>
              </a:rPr>
              <a:t>Basic Service Set </a:t>
            </a:r>
            <a:r>
              <a:rPr lang="en-US" altLang="pt-BR" dirty="0" smtClean="0">
                <a:solidFill>
                  <a:srgbClr val="C00000"/>
                </a:solidFill>
                <a:latin typeface="Gill Sans MT" pitchFamily="34" charset="0"/>
              </a:rPr>
              <a:t>(BSS) </a:t>
            </a:r>
            <a:r>
              <a:rPr lang="en-US" altLang="pt-BR" dirty="0" smtClean="0">
                <a:latin typeface="Gill Sans MT" pitchFamily="34" charset="0"/>
              </a:rPr>
              <a:t>(</a:t>
            </a:r>
            <a:r>
              <a:rPr lang="en-US" altLang="pt-BR" dirty="0" err="1" smtClean="0">
                <a:latin typeface="Gill Sans MT" pitchFamily="34" charset="0"/>
              </a:rPr>
              <a:t>ou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ja-JP" altLang="en-US" dirty="0" smtClean="0">
                <a:latin typeface="Gill Sans MT" pitchFamily="34" charset="0"/>
              </a:rPr>
              <a:t>“</a:t>
            </a:r>
            <a:r>
              <a:rPr lang="en-US" altLang="ja-JP" dirty="0" err="1" smtClean="0">
                <a:latin typeface="Gill Sans MT" pitchFamily="34" charset="0"/>
              </a:rPr>
              <a:t>célula</a:t>
            </a:r>
            <a:r>
              <a:rPr lang="ja-JP" altLang="en-US" dirty="0" smtClean="0">
                <a:latin typeface="Gill Sans MT" pitchFamily="34" charset="0"/>
              </a:rPr>
              <a:t>”</a:t>
            </a:r>
            <a:r>
              <a:rPr lang="en-US" altLang="ja-JP" dirty="0" smtClean="0">
                <a:latin typeface="Gill Sans MT" pitchFamily="34" charset="0"/>
              </a:rPr>
              <a:t>) </a:t>
            </a:r>
            <a:r>
              <a:rPr lang="pt-BR" altLang="ja-JP" dirty="0" smtClean="0">
                <a:latin typeface="Gill Sans MT" pitchFamily="34" charset="0"/>
              </a:rPr>
              <a:t>no modo </a:t>
            </a:r>
            <a:r>
              <a:rPr lang="pt-BR" altLang="ja-JP" dirty="0" err="1" smtClean="0">
                <a:latin typeface="Gill Sans MT" pitchFamily="34" charset="0"/>
              </a:rPr>
              <a:t>infra-estrutura</a:t>
            </a:r>
            <a:r>
              <a:rPr lang="pt-BR" altLang="ja-JP" dirty="0" smtClean="0">
                <a:latin typeface="Gill Sans MT" pitchFamily="34" charset="0"/>
              </a:rPr>
              <a:t> contém:</a:t>
            </a:r>
          </a:p>
          <a:p>
            <a:pPr marL="800100" lvl="1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pt-BR" altLang="ja-JP" sz="2000" dirty="0" smtClean="0">
                <a:latin typeface="Gill Sans MT" pitchFamily="34" charset="0"/>
              </a:rPr>
              <a:t>Hospedeiros sem fio</a:t>
            </a:r>
          </a:p>
          <a:p>
            <a:pPr marL="800100" lvl="1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pt-BR" altLang="ja-JP" sz="2000" dirty="0" smtClean="0">
                <a:latin typeface="Gill Sans MT" pitchFamily="34" charset="0"/>
              </a:rPr>
              <a:t>Ponto de acesso (AP): 	estação-base</a:t>
            </a:r>
          </a:p>
          <a:p>
            <a:pPr marL="800100" lvl="1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pt-BR" altLang="ja-JP" sz="2000" dirty="0" smtClean="0">
                <a:latin typeface="Gill Sans MT" pitchFamily="34" charset="0"/>
              </a:rPr>
              <a:t>Modo ad hoc: somente 	hospedeiros</a:t>
            </a:r>
          </a:p>
        </p:txBody>
      </p:sp>
      <p:grpSp>
        <p:nvGrpSpPr>
          <p:cNvPr id="18438" name="Group 7"/>
          <p:cNvGrpSpPr>
            <a:grpSpLocks/>
          </p:cNvGrpSpPr>
          <p:nvPr/>
        </p:nvGrpSpPr>
        <p:grpSpPr bwMode="auto">
          <a:xfrm>
            <a:off x="3013075" y="3606800"/>
            <a:ext cx="417513" cy="192088"/>
            <a:chOff x="3600" y="219"/>
            <a:chExt cx="360" cy="175"/>
          </a:xfrm>
        </p:grpSpPr>
        <p:sp>
          <p:nvSpPr>
            <p:cNvPr id="21556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1557" name="Line 9"/>
            <p:cNvSpPr>
              <a:spLocks noChangeShapeType="1"/>
            </p:cNvSpPr>
            <p:nvPr/>
          </p:nvSpPr>
          <p:spPr bwMode="auto">
            <a:xfrm>
              <a:off x="3603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1558" name="Line 10"/>
            <p:cNvSpPr>
              <a:spLocks noChangeShapeType="1"/>
            </p:cNvSpPr>
            <p:nvPr/>
          </p:nvSpPr>
          <p:spPr bwMode="auto">
            <a:xfrm>
              <a:off x="3960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1559" name="Rectangle 11"/>
            <p:cNvSpPr>
              <a:spLocks noChangeArrowheads="1"/>
            </p:cNvSpPr>
            <p:nvPr/>
          </p:nvSpPr>
          <p:spPr bwMode="auto">
            <a:xfrm>
              <a:off x="3603" y="288"/>
              <a:ext cx="356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21560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8489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566" name="Line 14"/>
              <p:cNvSpPr>
                <a:spLocks noChangeShapeType="1"/>
              </p:cNvSpPr>
              <p:nvPr/>
            </p:nvSpPr>
            <p:spPr bwMode="auto">
              <a:xfrm flipV="1">
                <a:off x="2848" y="847"/>
                <a:ext cx="5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7" name="Line 15"/>
              <p:cNvSpPr>
                <a:spLocks noChangeShapeType="1"/>
              </p:cNvSpPr>
              <p:nvPr/>
            </p:nvSpPr>
            <p:spPr bwMode="auto">
              <a:xfrm>
                <a:off x="2943" y="946"/>
                <a:ext cx="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8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18490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563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4" name="Line 19"/>
              <p:cNvSpPr>
                <a:spLocks noChangeShapeType="1"/>
              </p:cNvSpPr>
              <p:nvPr/>
            </p:nvSpPr>
            <p:spPr bwMode="auto">
              <a:xfrm>
                <a:off x="2943" y="945"/>
                <a:ext cx="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1565" name="Line 20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</p:grpSp>
      <p:sp>
        <p:nvSpPr>
          <p:cNvPr id="21511" name="Text Box 24"/>
          <p:cNvSpPr txBox="1">
            <a:spLocks noChangeArrowheads="1"/>
          </p:cNvSpPr>
          <p:nvPr/>
        </p:nvSpPr>
        <p:spPr bwMode="auto">
          <a:xfrm>
            <a:off x="917575" y="4652963"/>
            <a:ext cx="1054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BSS 1</a:t>
            </a:r>
          </a:p>
        </p:txBody>
      </p:sp>
      <p:sp>
        <p:nvSpPr>
          <p:cNvPr id="21512" name="Text Box 27"/>
          <p:cNvSpPr txBox="1">
            <a:spLocks noChangeArrowheads="1"/>
          </p:cNvSpPr>
          <p:nvPr/>
        </p:nvSpPr>
        <p:spPr bwMode="auto">
          <a:xfrm>
            <a:off x="3211513" y="6086475"/>
            <a:ext cx="85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BSS 2</a:t>
            </a:r>
          </a:p>
        </p:txBody>
      </p:sp>
      <p:sp>
        <p:nvSpPr>
          <p:cNvPr id="21513" name="Line 28"/>
          <p:cNvSpPr>
            <a:spLocks noChangeShapeType="1"/>
          </p:cNvSpPr>
          <p:nvPr/>
        </p:nvSpPr>
        <p:spPr bwMode="auto">
          <a:xfrm flipV="1">
            <a:off x="3176588" y="2684463"/>
            <a:ext cx="214312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8442" name="Group 29"/>
          <p:cNvGrpSpPr>
            <a:grpSpLocks/>
          </p:cNvGrpSpPr>
          <p:nvPr/>
        </p:nvGrpSpPr>
        <p:grpSpPr bwMode="auto">
          <a:xfrm>
            <a:off x="2447925" y="1503363"/>
            <a:ext cx="1978025" cy="1444625"/>
            <a:chOff x="3744" y="1392"/>
            <a:chExt cx="1488" cy="1110"/>
          </a:xfrm>
        </p:grpSpPr>
        <p:sp>
          <p:nvSpPr>
            <p:cNvPr id="18482" name="Freeform 30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555" name="Text Box 31"/>
            <p:cNvSpPr txBox="1">
              <a:spLocks noChangeArrowheads="1"/>
            </p:cNvSpPr>
            <p:nvPr/>
          </p:nvSpPr>
          <p:spPr bwMode="auto">
            <a:xfrm>
              <a:off x="4129" y="1776"/>
              <a:ext cx="727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1515" name="Text Box 32"/>
          <p:cNvSpPr txBox="1">
            <a:spLocks noChangeArrowheads="1"/>
          </p:cNvSpPr>
          <p:nvPr/>
        </p:nvSpPr>
        <p:spPr bwMode="auto">
          <a:xfrm>
            <a:off x="3348038" y="3408363"/>
            <a:ext cx="139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hub, switch</a:t>
            </a:r>
          </a:p>
          <a:p>
            <a:pPr eaLnBrk="1" hangingPunct="1"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ou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roteador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1516" name="Oval 23"/>
          <p:cNvSpPr>
            <a:spLocks noChangeArrowheads="1"/>
          </p:cNvSpPr>
          <p:nvPr/>
        </p:nvSpPr>
        <p:spPr bwMode="auto">
          <a:xfrm>
            <a:off x="487363" y="2874963"/>
            <a:ext cx="1960562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8445" name="Group 361"/>
          <p:cNvGrpSpPr>
            <a:grpSpLocks/>
          </p:cNvGrpSpPr>
          <p:nvPr/>
        </p:nvGrpSpPr>
        <p:grpSpPr bwMode="auto">
          <a:xfrm>
            <a:off x="1554163" y="3302000"/>
            <a:ext cx="639762" cy="581025"/>
            <a:chOff x="2967" y="478"/>
            <a:chExt cx="788" cy="625"/>
          </a:xfrm>
        </p:grpSpPr>
        <p:pic>
          <p:nvPicPr>
            <p:cNvPr id="18480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81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46" name="Group 356"/>
          <p:cNvGrpSpPr>
            <a:grpSpLocks/>
          </p:cNvGrpSpPr>
          <p:nvPr/>
        </p:nvGrpSpPr>
        <p:grpSpPr bwMode="auto">
          <a:xfrm>
            <a:off x="1798638" y="3860800"/>
            <a:ext cx="436562" cy="498475"/>
            <a:chOff x="313" y="1497"/>
            <a:chExt cx="1152" cy="1014"/>
          </a:xfrm>
        </p:grpSpPr>
        <p:pic>
          <p:nvPicPr>
            <p:cNvPr id="18478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9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47" name="Group 403"/>
          <p:cNvGrpSpPr>
            <a:grpSpLocks/>
          </p:cNvGrpSpPr>
          <p:nvPr/>
        </p:nvGrpSpPr>
        <p:grpSpPr bwMode="auto">
          <a:xfrm>
            <a:off x="1127125" y="3068638"/>
            <a:ext cx="446088" cy="382587"/>
            <a:chOff x="2751" y="1851"/>
            <a:chExt cx="462" cy="478"/>
          </a:xfrm>
        </p:grpSpPr>
        <p:pic>
          <p:nvPicPr>
            <p:cNvPr id="18476" name="Picture 364" descr="iphone_stylized_smal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48" name="Group 356"/>
          <p:cNvGrpSpPr>
            <a:grpSpLocks/>
          </p:cNvGrpSpPr>
          <p:nvPr/>
        </p:nvGrpSpPr>
        <p:grpSpPr bwMode="auto">
          <a:xfrm>
            <a:off x="1147763" y="3738563"/>
            <a:ext cx="436562" cy="498475"/>
            <a:chOff x="313" y="1497"/>
            <a:chExt cx="1152" cy="1014"/>
          </a:xfrm>
        </p:grpSpPr>
        <p:pic>
          <p:nvPicPr>
            <p:cNvPr id="18474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5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49" name="Group 356"/>
          <p:cNvGrpSpPr>
            <a:grpSpLocks/>
          </p:cNvGrpSpPr>
          <p:nvPr/>
        </p:nvGrpSpPr>
        <p:grpSpPr bwMode="auto">
          <a:xfrm>
            <a:off x="720725" y="3352800"/>
            <a:ext cx="438150" cy="498475"/>
            <a:chOff x="313" y="1497"/>
            <a:chExt cx="1152" cy="1014"/>
          </a:xfrm>
        </p:grpSpPr>
        <p:pic>
          <p:nvPicPr>
            <p:cNvPr id="18472" name="Picture 354" descr="laptop_stylized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3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2" name="Line 26"/>
          <p:cNvSpPr>
            <a:spLocks noChangeShapeType="1"/>
          </p:cNvSpPr>
          <p:nvPr/>
        </p:nvSpPr>
        <p:spPr bwMode="auto">
          <a:xfrm>
            <a:off x="1990725" y="3732213"/>
            <a:ext cx="102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1523" name="Oval 23"/>
          <p:cNvSpPr>
            <a:spLocks noChangeArrowheads="1"/>
          </p:cNvSpPr>
          <p:nvPr/>
        </p:nvSpPr>
        <p:spPr bwMode="auto">
          <a:xfrm>
            <a:off x="2682875" y="4195763"/>
            <a:ext cx="1960563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8452" name="Group 361"/>
          <p:cNvGrpSpPr>
            <a:grpSpLocks/>
          </p:cNvGrpSpPr>
          <p:nvPr/>
        </p:nvGrpSpPr>
        <p:grpSpPr bwMode="auto">
          <a:xfrm>
            <a:off x="3749675" y="4622800"/>
            <a:ext cx="639763" cy="581025"/>
            <a:chOff x="2967" y="478"/>
            <a:chExt cx="788" cy="625"/>
          </a:xfrm>
        </p:grpSpPr>
        <p:pic>
          <p:nvPicPr>
            <p:cNvPr id="18470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71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53" name="Group 356"/>
          <p:cNvGrpSpPr>
            <a:grpSpLocks/>
          </p:cNvGrpSpPr>
          <p:nvPr/>
        </p:nvGrpSpPr>
        <p:grpSpPr bwMode="auto">
          <a:xfrm>
            <a:off x="3992563" y="5181600"/>
            <a:ext cx="436562" cy="498475"/>
            <a:chOff x="313" y="1497"/>
            <a:chExt cx="1152" cy="1014"/>
          </a:xfrm>
        </p:grpSpPr>
        <p:pic>
          <p:nvPicPr>
            <p:cNvPr id="18468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9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54" name="Group 403"/>
          <p:cNvGrpSpPr>
            <a:grpSpLocks/>
          </p:cNvGrpSpPr>
          <p:nvPr/>
        </p:nvGrpSpPr>
        <p:grpSpPr bwMode="auto">
          <a:xfrm>
            <a:off x="3535363" y="5172075"/>
            <a:ext cx="569912" cy="544513"/>
            <a:chOff x="2751" y="1851"/>
            <a:chExt cx="462" cy="478"/>
          </a:xfrm>
        </p:grpSpPr>
        <p:pic>
          <p:nvPicPr>
            <p:cNvPr id="18466" name="Picture 364" descr="iphone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55" name="Group 356"/>
          <p:cNvGrpSpPr>
            <a:grpSpLocks/>
          </p:cNvGrpSpPr>
          <p:nvPr/>
        </p:nvGrpSpPr>
        <p:grpSpPr bwMode="auto">
          <a:xfrm>
            <a:off x="3078163" y="5191125"/>
            <a:ext cx="436562" cy="498475"/>
            <a:chOff x="313" y="1497"/>
            <a:chExt cx="1152" cy="1014"/>
          </a:xfrm>
        </p:grpSpPr>
        <p:pic>
          <p:nvPicPr>
            <p:cNvPr id="18464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5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456" name="Group 356"/>
          <p:cNvGrpSpPr>
            <a:grpSpLocks/>
          </p:cNvGrpSpPr>
          <p:nvPr/>
        </p:nvGrpSpPr>
        <p:grpSpPr bwMode="auto">
          <a:xfrm>
            <a:off x="3027363" y="4602163"/>
            <a:ext cx="436562" cy="498475"/>
            <a:chOff x="313" y="1497"/>
            <a:chExt cx="1152" cy="1014"/>
          </a:xfrm>
        </p:grpSpPr>
        <p:pic>
          <p:nvPicPr>
            <p:cNvPr id="18462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3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203575" y="3794125"/>
            <a:ext cx="738188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8458" name="Group 403"/>
          <p:cNvGrpSpPr>
            <a:grpSpLocks/>
          </p:cNvGrpSpPr>
          <p:nvPr/>
        </p:nvGrpSpPr>
        <p:grpSpPr bwMode="auto">
          <a:xfrm>
            <a:off x="3322638" y="4246563"/>
            <a:ext cx="568325" cy="544512"/>
            <a:chOff x="2751" y="1851"/>
            <a:chExt cx="462" cy="478"/>
          </a:xfrm>
        </p:grpSpPr>
        <p:pic>
          <p:nvPicPr>
            <p:cNvPr id="18460" name="Picture 364" descr="iphone_stylized_small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6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8459" name="Picture 19" descr="underline_base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969963"/>
            <a:ext cx="659923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EDC4C927-8FC3-4DDB-BF69-E7C3871A72DD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17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802.11: Canais, associação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t-BR" altLang="pt-BR" sz="2400" dirty="0" smtClean="0"/>
              <a:t>802.11b: o espectro de 2,4 GHz-2,485 GHz é dividido em 11 canais de diferentes frequências</a:t>
            </a:r>
          </a:p>
          <a:p>
            <a:pPr lvl="1">
              <a:lnSpc>
                <a:spcPct val="90000"/>
              </a:lnSpc>
              <a:defRPr/>
            </a:pPr>
            <a:r>
              <a:rPr lang="pt-BR" altLang="pt-BR" sz="2000" dirty="0" smtClean="0"/>
              <a:t>O administrador do AP escolhe a frequência para o AP</a:t>
            </a:r>
          </a:p>
          <a:p>
            <a:pPr lvl="1">
              <a:lnSpc>
                <a:spcPct val="90000"/>
              </a:lnSpc>
              <a:defRPr/>
            </a:pPr>
            <a:r>
              <a:rPr lang="pt-BR" altLang="pt-BR" sz="2000" dirty="0" smtClean="0"/>
              <a:t>Possível interferência: canal pode ser o mesmo que aquele escolhido 	por um AP vizinho!</a:t>
            </a:r>
          </a:p>
          <a:p>
            <a:pPr>
              <a:lnSpc>
                <a:spcPct val="90000"/>
              </a:lnSpc>
              <a:defRPr/>
            </a:pPr>
            <a:r>
              <a:rPr lang="pt-BR" altLang="pt-BR" sz="2400" dirty="0" smtClean="0"/>
              <a:t>Hospedeiro: deve se </a:t>
            </a:r>
            <a:r>
              <a:rPr lang="pt-BR" altLang="pt-BR" sz="2400" dirty="0" smtClean="0">
                <a:solidFill>
                  <a:srgbClr val="FF0000"/>
                </a:solidFill>
              </a:rPr>
              <a:t>associar</a:t>
            </a:r>
            <a:r>
              <a:rPr lang="pt-BR" altLang="pt-BR" sz="2400" dirty="0" smtClean="0"/>
              <a:t> com um AP</a:t>
            </a:r>
          </a:p>
          <a:p>
            <a:pPr lvl="1">
              <a:lnSpc>
                <a:spcPct val="90000"/>
              </a:lnSpc>
              <a:defRPr/>
            </a:pPr>
            <a:r>
              <a:rPr lang="pt-BR" altLang="pt-BR" sz="2000" dirty="0" smtClean="0"/>
              <a:t>Percorre canais, buscando quadros </a:t>
            </a:r>
            <a:r>
              <a:rPr lang="pt-BR" altLang="pt-BR" sz="2000" i="1" dirty="0" err="1" smtClean="0"/>
              <a:t>beacon</a:t>
            </a:r>
            <a:r>
              <a:rPr lang="pt-BR" altLang="pt-BR" sz="2000" dirty="0" smtClean="0"/>
              <a:t> que contêm o nome do AP (SSID) e o endereço MAC </a:t>
            </a:r>
          </a:p>
          <a:p>
            <a:pPr lvl="1">
              <a:lnSpc>
                <a:spcPct val="90000"/>
              </a:lnSpc>
              <a:defRPr/>
            </a:pPr>
            <a:r>
              <a:rPr lang="pt-BR" altLang="pt-BR" sz="2000" dirty="0" smtClean="0"/>
              <a:t>Escolhe um AP para se associar</a:t>
            </a:r>
          </a:p>
          <a:p>
            <a:pPr lvl="1">
              <a:lnSpc>
                <a:spcPct val="90000"/>
              </a:lnSpc>
              <a:defRPr/>
            </a:pPr>
            <a:r>
              <a:rPr lang="pt-BR" altLang="pt-BR" sz="2000" dirty="0" smtClean="0"/>
              <a:t>Pode realizar autenticação [capítulo 8]</a:t>
            </a:r>
          </a:p>
          <a:p>
            <a:pPr lvl="1">
              <a:lnSpc>
                <a:spcPct val="90000"/>
              </a:lnSpc>
              <a:defRPr/>
            </a:pPr>
            <a:r>
              <a:rPr lang="pt-BR" altLang="pt-BR" sz="2000" dirty="0" smtClean="0"/>
              <a:t>Usa tipicamente DHCP para obter um endereço IP na </a:t>
            </a:r>
            <a:r>
              <a:rPr lang="pt-BR" altLang="pt-BR" sz="2000" dirty="0" err="1" smtClean="0"/>
              <a:t>subrede</a:t>
            </a:r>
            <a:r>
              <a:rPr lang="pt-BR" altLang="pt-BR" sz="2000" dirty="0" smtClean="0"/>
              <a:t> do AP</a:t>
            </a:r>
          </a:p>
          <a:p>
            <a:pPr>
              <a:lnSpc>
                <a:spcPct val="90000"/>
              </a:lnSpc>
              <a:defRPr/>
            </a:pPr>
            <a:endParaRPr lang="pt-BR" altLang="pt-BR" dirty="0" smtClean="0"/>
          </a:p>
        </p:txBody>
      </p:sp>
      <p:pic>
        <p:nvPicPr>
          <p:cNvPr id="19462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31875"/>
            <a:ext cx="60817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9265B58C-7A1D-4242-83F8-5876A7F7D02F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18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8112125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802.11: busca passiva/ativa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3557" name="Oval 80"/>
          <p:cNvSpPr>
            <a:spLocks noChangeArrowheads="1"/>
          </p:cNvSpPr>
          <p:nvPr/>
        </p:nvSpPr>
        <p:spPr bwMode="auto">
          <a:xfrm>
            <a:off x="2208213" y="1484313"/>
            <a:ext cx="2335212" cy="2224087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600">
              <a:latin typeface="Comic Sans MS" charset="0"/>
              <a:ea typeface="ＭＳ Ｐゴシック" charset="0"/>
            </a:endParaRPr>
          </a:p>
        </p:txBody>
      </p:sp>
      <p:sp>
        <p:nvSpPr>
          <p:cNvPr id="23558" name="Oval 81"/>
          <p:cNvSpPr>
            <a:spLocks noChangeArrowheads="1"/>
          </p:cNvSpPr>
          <p:nvPr/>
        </p:nvSpPr>
        <p:spPr bwMode="auto">
          <a:xfrm>
            <a:off x="352425" y="1419225"/>
            <a:ext cx="2335213" cy="2224088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600">
              <a:latin typeface="Arial" charset="0"/>
              <a:ea typeface="ＭＳ Ｐゴシック" charset="0"/>
            </a:endParaRPr>
          </a:p>
        </p:txBody>
      </p:sp>
      <p:sp>
        <p:nvSpPr>
          <p:cNvPr id="23559" name="Text Box 82"/>
          <p:cNvSpPr txBox="1">
            <a:spLocks noChangeArrowheads="1"/>
          </p:cNvSpPr>
          <p:nvPr/>
        </p:nvSpPr>
        <p:spPr bwMode="auto">
          <a:xfrm>
            <a:off x="3578225" y="2536825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AP 2</a:t>
            </a:r>
          </a:p>
        </p:txBody>
      </p:sp>
      <p:sp>
        <p:nvSpPr>
          <p:cNvPr id="23560" name="Text Box 83"/>
          <p:cNvSpPr txBox="1">
            <a:spLocks noChangeArrowheads="1"/>
          </p:cNvSpPr>
          <p:nvPr/>
        </p:nvSpPr>
        <p:spPr bwMode="auto">
          <a:xfrm>
            <a:off x="1839913" y="21907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600" smtClean="0">
              <a:latin typeface="Arial" charset="0"/>
            </a:endParaRPr>
          </a:p>
        </p:txBody>
      </p:sp>
      <p:sp>
        <p:nvSpPr>
          <p:cNvPr id="23561" name="Text Box 84"/>
          <p:cNvSpPr txBox="1">
            <a:spLocks noChangeArrowheads="1"/>
          </p:cNvSpPr>
          <p:nvPr/>
        </p:nvSpPr>
        <p:spPr bwMode="auto">
          <a:xfrm>
            <a:off x="846138" y="2547938"/>
            <a:ext cx="6238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AP 1</a:t>
            </a:r>
          </a:p>
        </p:txBody>
      </p:sp>
      <p:sp>
        <p:nvSpPr>
          <p:cNvPr id="23562" name="Text Box 85"/>
          <p:cNvSpPr txBox="1">
            <a:spLocks noChangeArrowheads="1"/>
          </p:cNvSpPr>
          <p:nvPr/>
        </p:nvSpPr>
        <p:spPr bwMode="auto">
          <a:xfrm>
            <a:off x="2205038" y="3206750"/>
            <a:ext cx="44608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3563" name="Text Box 87"/>
          <p:cNvSpPr txBox="1">
            <a:spLocks noChangeArrowheads="1"/>
          </p:cNvSpPr>
          <p:nvPr/>
        </p:nvSpPr>
        <p:spPr bwMode="auto">
          <a:xfrm>
            <a:off x="2995613" y="1541463"/>
            <a:ext cx="766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23564" name="Text Box 88"/>
          <p:cNvSpPr txBox="1">
            <a:spLocks noChangeArrowheads="1"/>
          </p:cNvSpPr>
          <p:nvPr/>
        </p:nvSpPr>
        <p:spPr bwMode="auto">
          <a:xfrm>
            <a:off x="1179513" y="1490663"/>
            <a:ext cx="7651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23565" name="Line 130"/>
          <p:cNvSpPr>
            <a:spLocks noChangeShapeType="1"/>
          </p:cNvSpPr>
          <p:nvPr/>
        </p:nvSpPr>
        <p:spPr bwMode="auto">
          <a:xfrm>
            <a:off x="1701800" y="2571750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566" name="Line 131"/>
          <p:cNvSpPr>
            <a:spLocks noChangeShapeType="1"/>
          </p:cNvSpPr>
          <p:nvPr/>
        </p:nvSpPr>
        <p:spPr bwMode="auto">
          <a:xfrm flipH="1">
            <a:off x="2589213" y="25876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567" name="Line 132"/>
          <p:cNvSpPr>
            <a:spLocks noChangeShapeType="1"/>
          </p:cNvSpPr>
          <p:nvPr/>
        </p:nvSpPr>
        <p:spPr bwMode="auto">
          <a:xfrm flipH="1">
            <a:off x="2787650" y="2919413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3568" name="Line 133"/>
          <p:cNvSpPr>
            <a:spLocks noChangeShapeType="1"/>
          </p:cNvSpPr>
          <p:nvPr/>
        </p:nvSpPr>
        <p:spPr bwMode="auto">
          <a:xfrm flipV="1">
            <a:off x="2743200" y="27400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0497" name="Group 134"/>
          <p:cNvGrpSpPr>
            <a:grpSpLocks/>
          </p:cNvGrpSpPr>
          <p:nvPr/>
        </p:nvGrpSpPr>
        <p:grpSpPr bwMode="auto">
          <a:xfrm>
            <a:off x="2898775" y="2489200"/>
            <a:ext cx="282575" cy="304800"/>
            <a:chOff x="1255" y="3461"/>
            <a:chExt cx="178" cy="192"/>
          </a:xfrm>
        </p:grpSpPr>
        <p:sp>
          <p:nvSpPr>
            <p:cNvPr id="23631" name="Oval 135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632" name="Text Box 136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smtClean="0">
                  <a:latin typeface="Arial" charset="0"/>
                </a:rPr>
                <a:t>1</a:t>
              </a:r>
            </a:p>
          </p:txBody>
        </p:sp>
      </p:grpSp>
      <p:grpSp>
        <p:nvGrpSpPr>
          <p:cNvPr id="20498" name="Group 137"/>
          <p:cNvGrpSpPr>
            <a:grpSpLocks/>
          </p:cNvGrpSpPr>
          <p:nvPr/>
        </p:nvGrpSpPr>
        <p:grpSpPr bwMode="auto">
          <a:xfrm>
            <a:off x="2811463" y="2746375"/>
            <a:ext cx="282575" cy="304800"/>
            <a:chOff x="1851" y="2490"/>
            <a:chExt cx="178" cy="192"/>
          </a:xfrm>
        </p:grpSpPr>
        <p:sp>
          <p:nvSpPr>
            <p:cNvPr id="23629" name="Oval 138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630" name="Text Box 139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smtClean="0">
                  <a:latin typeface="Arial" charset="0"/>
                </a:rPr>
                <a:t>2</a:t>
              </a:r>
            </a:p>
          </p:txBody>
        </p:sp>
      </p:grpSp>
      <p:grpSp>
        <p:nvGrpSpPr>
          <p:cNvPr id="20499" name="Group 140"/>
          <p:cNvGrpSpPr>
            <a:grpSpLocks/>
          </p:cNvGrpSpPr>
          <p:nvPr/>
        </p:nvGrpSpPr>
        <p:grpSpPr bwMode="auto">
          <a:xfrm>
            <a:off x="3097213" y="2852738"/>
            <a:ext cx="282575" cy="304800"/>
            <a:chOff x="1851" y="2490"/>
            <a:chExt cx="178" cy="192"/>
          </a:xfrm>
        </p:grpSpPr>
        <p:sp>
          <p:nvSpPr>
            <p:cNvPr id="23627" name="Oval 141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628" name="Text Box 142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smtClean="0">
                  <a:latin typeface="Arial" charset="0"/>
                </a:rPr>
                <a:t>3</a:t>
              </a:r>
            </a:p>
          </p:txBody>
        </p:sp>
      </p:grpSp>
      <p:grpSp>
        <p:nvGrpSpPr>
          <p:cNvPr id="20500" name="Group 143"/>
          <p:cNvGrpSpPr>
            <a:grpSpLocks/>
          </p:cNvGrpSpPr>
          <p:nvPr/>
        </p:nvGrpSpPr>
        <p:grpSpPr bwMode="auto">
          <a:xfrm>
            <a:off x="1731963" y="2462213"/>
            <a:ext cx="282575" cy="304800"/>
            <a:chOff x="1255" y="3461"/>
            <a:chExt cx="178" cy="192"/>
          </a:xfrm>
        </p:grpSpPr>
        <p:sp>
          <p:nvSpPr>
            <p:cNvPr id="23625" name="Oval 144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626" name="Text Box 145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smtClean="0">
                  <a:latin typeface="Arial" charset="0"/>
                </a:rPr>
                <a:t>1</a:t>
              </a:r>
            </a:p>
          </p:txBody>
        </p:sp>
      </p:grpSp>
      <p:sp>
        <p:nvSpPr>
          <p:cNvPr id="23573" name="Text Box 146"/>
          <p:cNvSpPr txBox="1">
            <a:spLocks noChangeArrowheads="1"/>
          </p:cNvSpPr>
          <p:nvPr/>
        </p:nvSpPr>
        <p:spPr bwMode="auto">
          <a:xfrm>
            <a:off x="265113" y="3703638"/>
            <a:ext cx="4116387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400" i="1" u="sng" dirty="0" err="1" smtClean="0">
                <a:solidFill>
                  <a:srgbClr val="C00000"/>
                </a:solidFill>
                <a:latin typeface="Gill Sans MT" charset="0"/>
              </a:rPr>
              <a:t>busca</a:t>
            </a:r>
            <a:r>
              <a:rPr lang="en-US" sz="2400" i="1" u="sng" dirty="0" smtClean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400" i="1" u="sng" dirty="0" err="1" smtClean="0">
                <a:solidFill>
                  <a:srgbClr val="C00000"/>
                </a:solidFill>
                <a:latin typeface="Gill Sans MT" charset="0"/>
              </a:rPr>
              <a:t>passiva</a:t>
            </a:r>
            <a:r>
              <a:rPr lang="en-US" sz="2400" i="1" u="sng" dirty="0" smtClean="0">
                <a:solidFill>
                  <a:srgbClr val="C00000"/>
                </a:solidFill>
                <a:latin typeface="Gill Sans MT" charset="0"/>
              </a:rPr>
              <a:t>:</a:t>
            </a:r>
            <a:r>
              <a:rPr lang="en-US" sz="2400" u="sng" dirty="0" smtClean="0">
                <a:solidFill>
                  <a:srgbClr val="C00000"/>
                </a:solidFill>
                <a:latin typeface="Gill Sans MT" charset="0"/>
              </a:rPr>
              <a:t> 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dirty="0" err="1" smtClean="0">
                <a:latin typeface="Gill Sans MT" charset="0"/>
              </a:rPr>
              <a:t>quadros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i="1" dirty="0" smtClean="0">
                <a:latin typeface="Gill Sans MT" charset="0"/>
              </a:rPr>
              <a:t>beacon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err="1" smtClean="0">
                <a:latin typeface="Gill Sans MT" charset="0"/>
              </a:rPr>
              <a:t>são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err="1" smtClean="0">
                <a:latin typeface="Gill Sans MT" charset="0"/>
              </a:rPr>
              <a:t>enviados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err="1" smtClean="0">
                <a:latin typeface="Gill Sans MT" charset="0"/>
              </a:rPr>
              <a:t>pelos</a:t>
            </a:r>
            <a:r>
              <a:rPr lang="en-US" dirty="0" smtClean="0">
                <a:latin typeface="Gill Sans MT" charset="0"/>
              </a:rPr>
              <a:t> APs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dirty="0" err="1" smtClean="0">
                <a:latin typeface="Gill Sans MT" charset="0"/>
              </a:rPr>
              <a:t>quadro</a:t>
            </a:r>
            <a:r>
              <a:rPr lang="en-US" dirty="0" smtClean="0">
                <a:latin typeface="Gill Sans MT" charset="0"/>
              </a:rPr>
              <a:t> de </a:t>
            </a:r>
            <a:r>
              <a:rPr lang="en-US" dirty="0" err="1" smtClean="0">
                <a:latin typeface="Gill Sans MT" charset="0"/>
              </a:rPr>
              <a:t>pedido</a:t>
            </a:r>
            <a:r>
              <a:rPr lang="en-US" dirty="0" smtClean="0">
                <a:latin typeface="Gill Sans MT" charset="0"/>
              </a:rPr>
              <a:t> de </a:t>
            </a:r>
            <a:r>
              <a:rPr lang="en-US" dirty="0" err="1" smtClean="0">
                <a:latin typeface="Gill Sans MT" charset="0"/>
              </a:rPr>
              <a:t>associação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err="1" smtClean="0">
                <a:latin typeface="Gill Sans MT" charset="0"/>
              </a:rPr>
              <a:t>enviado</a:t>
            </a:r>
            <a:r>
              <a:rPr lang="en-US" dirty="0" smtClean="0">
                <a:latin typeface="Gill Sans MT" charset="0"/>
              </a:rPr>
              <a:t>: H1 para o AP </a:t>
            </a:r>
            <a:r>
              <a:rPr lang="en-US" dirty="0" err="1" smtClean="0">
                <a:latin typeface="Gill Sans MT" charset="0"/>
              </a:rPr>
              <a:t>selecionado</a:t>
            </a:r>
            <a:endParaRPr lang="en-US" dirty="0" smtClean="0">
              <a:latin typeface="Gill Sans MT" charset="0"/>
            </a:endParaRPr>
          </a:p>
          <a:p>
            <a:pPr eaLnBrk="1" hangingPunct="1">
              <a:buFontTx/>
              <a:buAutoNum type="arabicParenBoth"/>
              <a:defRPr/>
            </a:pPr>
            <a:r>
              <a:rPr lang="en-US" dirty="0" err="1" smtClean="0">
                <a:latin typeface="Gill Sans MT" charset="0"/>
              </a:rPr>
              <a:t>quadro</a:t>
            </a:r>
            <a:r>
              <a:rPr lang="en-US" dirty="0" smtClean="0">
                <a:latin typeface="Gill Sans MT" charset="0"/>
              </a:rPr>
              <a:t> de </a:t>
            </a:r>
            <a:r>
              <a:rPr lang="en-US" dirty="0" err="1" smtClean="0">
                <a:latin typeface="Gill Sans MT" charset="0"/>
              </a:rPr>
              <a:t>resposta</a:t>
            </a:r>
            <a:r>
              <a:rPr lang="en-US" dirty="0" smtClean="0">
                <a:latin typeface="Gill Sans MT" charset="0"/>
              </a:rPr>
              <a:t> de </a:t>
            </a:r>
            <a:r>
              <a:rPr lang="en-US" dirty="0" err="1" smtClean="0">
                <a:latin typeface="Gill Sans MT" charset="0"/>
              </a:rPr>
              <a:t>associação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err="1" smtClean="0">
                <a:latin typeface="Gill Sans MT" charset="0"/>
              </a:rPr>
              <a:t>enviado</a:t>
            </a:r>
            <a:r>
              <a:rPr lang="en-US" dirty="0" smtClean="0">
                <a:latin typeface="Gill Sans MT" charset="0"/>
              </a:rPr>
              <a:t> do AP </a:t>
            </a:r>
            <a:r>
              <a:rPr lang="en-US" dirty="0" err="1" smtClean="0">
                <a:latin typeface="Gill Sans MT" charset="0"/>
              </a:rPr>
              <a:t>selecionado</a:t>
            </a:r>
            <a:r>
              <a:rPr lang="en-US" dirty="0" smtClean="0">
                <a:latin typeface="Gill Sans MT" charset="0"/>
              </a:rPr>
              <a:t> para o H1</a:t>
            </a:r>
          </a:p>
        </p:txBody>
      </p:sp>
      <p:grpSp>
        <p:nvGrpSpPr>
          <p:cNvPr id="20502" name="Group 361"/>
          <p:cNvGrpSpPr>
            <a:grpSpLocks/>
          </p:cNvGrpSpPr>
          <p:nvPr/>
        </p:nvGrpSpPr>
        <p:grpSpPr bwMode="auto">
          <a:xfrm>
            <a:off x="1260475" y="2092325"/>
            <a:ext cx="649288" cy="561975"/>
            <a:chOff x="2967" y="478"/>
            <a:chExt cx="788" cy="625"/>
          </a:xfrm>
        </p:grpSpPr>
        <p:pic>
          <p:nvPicPr>
            <p:cNvPr id="20551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2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03" name="Group 361"/>
          <p:cNvGrpSpPr>
            <a:grpSpLocks/>
          </p:cNvGrpSpPr>
          <p:nvPr/>
        </p:nvGrpSpPr>
        <p:grpSpPr bwMode="auto">
          <a:xfrm>
            <a:off x="3170238" y="2112963"/>
            <a:ext cx="649287" cy="561975"/>
            <a:chOff x="2967" y="478"/>
            <a:chExt cx="788" cy="625"/>
          </a:xfrm>
        </p:grpSpPr>
        <p:pic>
          <p:nvPicPr>
            <p:cNvPr id="20549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0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04" name="Group 356"/>
          <p:cNvGrpSpPr>
            <a:grpSpLocks/>
          </p:cNvGrpSpPr>
          <p:nvPr/>
        </p:nvGrpSpPr>
        <p:grpSpPr bwMode="auto">
          <a:xfrm>
            <a:off x="2205038" y="2519363"/>
            <a:ext cx="436562" cy="498475"/>
            <a:chOff x="313" y="1497"/>
            <a:chExt cx="1152" cy="1014"/>
          </a:xfrm>
        </p:grpSpPr>
        <p:pic>
          <p:nvPicPr>
            <p:cNvPr id="20547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8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18038" y="1390650"/>
            <a:ext cx="4297362" cy="4976813"/>
            <a:chOff x="4618038" y="1390650"/>
            <a:chExt cx="4297362" cy="4975900"/>
          </a:xfrm>
        </p:grpSpPr>
        <p:sp>
          <p:nvSpPr>
            <p:cNvPr id="23579" name="Oval 6"/>
            <p:cNvSpPr>
              <a:spLocks noChangeArrowheads="1"/>
            </p:cNvSpPr>
            <p:nvPr/>
          </p:nvSpPr>
          <p:spPr bwMode="auto">
            <a:xfrm>
              <a:off x="6580188" y="1455726"/>
              <a:ext cx="2335212" cy="2223679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80" name="Oval 7"/>
            <p:cNvSpPr>
              <a:spLocks noChangeArrowheads="1"/>
            </p:cNvSpPr>
            <p:nvPr/>
          </p:nvSpPr>
          <p:spPr bwMode="auto">
            <a:xfrm>
              <a:off x="4724400" y="1390650"/>
              <a:ext cx="2335213" cy="2223680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>
                <a:latin typeface="Arial" charset="0"/>
                <a:ea typeface="ＭＳ Ｐゴシック" charset="0"/>
              </a:endParaRPr>
            </a:p>
          </p:txBody>
        </p:sp>
        <p:sp>
          <p:nvSpPr>
            <p:cNvPr id="23581" name="Text Box 8"/>
            <p:cNvSpPr txBox="1">
              <a:spLocks noChangeArrowheads="1"/>
            </p:cNvSpPr>
            <p:nvPr/>
          </p:nvSpPr>
          <p:spPr bwMode="auto">
            <a:xfrm>
              <a:off x="7961313" y="2406464"/>
              <a:ext cx="623887" cy="336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AP 2</a:t>
              </a:r>
            </a:p>
          </p:txBody>
        </p:sp>
        <p:sp>
          <p:nvSpPr>
            <p:cNvPr id="23582" name="Text Box 9"/>
            <p:cNvSpPr txBox="1">
              <a:spLocks noChangeArrowheads="1"/>
            </p:cNvSpPr>
            <p:nvPr/>
          </p:nvSpPr>
          <p:spPr bwMode="auto">
            <a:xfrm>
              <a:off x="6211888" y="2162033"/>
              <a:ext cx="184150" cy="336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smtClean="0">
                <a:latin typeface="Arial" charset="0"/>
              </a:endParaRPr>
            </a:p>
          </p:txBody>
        </p:sp>
        <p:sp>
          <p:nvSpPr>
            <p:cNvPr id="23583" name="Text Box 10"/>
            <p:cNvSpPr txBox="1">
              <a:spLocks noChangeArrowheads="1"/>
            </p:cNvSpPr>
            <p:nvPr/>
          </p:nvSpPr>
          <p:spPr bwMode="auto">
            <a:xfrm>
              <a:off x="5289550" y="2590580"/>
              <a:ext cx="623888" cy="338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AP 1</a:t>
              </a:r>
            </a:p>
          </p:txBody>
        </p:sp>
        <p:sp>
          <p:nvSpPr>
            <p:cNvPr id="23584" name="Text Box 11"/>
            <p:cNvSpPr txBox="1">
              <a:spLocks noChangeArrowheads="1"/>
            </p:cNvSpPr>
            <p:nvPr/>
          </p:nvSpPr>
          <p:spPr bwMode="auto">
            <a:xfrm>
              <a:off x="6577013" y="3177847"/>
              <a:ext cx="446087" cy="338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H1</a:t>
              </a:r>
            </a:p>
          </p:txBody>
        </p:sp>
        <p:sp>
          <p:nvSpPr>
            <p:cNvPr id="23585" name="Text Box 12"/>
            <p:cNvSpPr txBox="1">
              <a:spLocks noChangeArrowheads="1"/>
            </p:cNvSpPr>
            <p:nvPr/>
          </p:nvSpPr>
          <p:spPr bwMode="auto">
            <a:xfrm>
              <a:off x="8218488" y="2981033"/>
              <a:ext cx="184150" cy="336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smtClean="0">
                <a:latin typeface="Arial" charset="0"/>
              </a:endParaRPr>
            </a:p>
          </p:txBody>
        </p:sp>
        <p:sp>
          <p:nvSpPr>
            <p:cNvPr id="23586" name="Text Box 13"/>
            <p:cNvSpPr txBox="1">
              <a:spLocks noChangeArrowheads="1"/>
            </p:cNvSpPr>
            <p:nvPr/>
          </p:nvSpPr>
          <p:spPr bwMode="auto">
            <a:xfrm>
              <a:off x="7367588" y="1512866"/>
              <a:ext cx="766762" cy="336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BBS 2</a:t>
              </a:r>
            </a:p>
          </p:txBody>
        </p:sp>
        <p:sp>
          <p:nvSpPr>
            <p:cNvPr id="23587" name="Text Box 14"/>
            <p:cNvSpPr txBox="1">
              <a:spLocks noChangeArrowheads="1"/>
            </p:cNvSpPr>
            <p:nvPr/>
          </p:nvSpPr>
          <p:spPr bwMode="auto">
            <a:xfrm>
              <a:off x="5551488" y="1462075"/>
              <a:ext cx="765175" cy="338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smtClean="0">
                  <a:latin typeface="Arial" charset="0"/>
                  <a:cs typeface="Arial" charset="0"/>
                </a:rPr>
                <a:t>BBS 1</a:t>
              </a:r>
            </a:p>
          </p:txBody>
        </p:sp>
        <p:sp>
          <p:nvSpPr>
            <p:cNvPr id="20516" name="Freeform 56"/>
            <p:cNvSpPr>
              <a:spLocks/>
            </p:cNvSpPr>
            <p:nvPr/>
          </p:nvSpPr>
          <p:spPr bwMode="auto">
            <a:xfrm>
              <a:off x="6837363" y="2466975"/>
              <a:ext cx="869950" cy="225425"/>
            </a:xfrm>
            <a:custGeom>
              <a:avLst/>
              <a:gdLst>
                <a:gd name="T0" fmla="*/ 0 w 548"/>
                <a:gd name="T1" fmla="*/ 2147483647 h 142"/>
                <a:gd name="T2" fmla="*/ 0 w 548"/>
                <a:gd name="T3" fmla="*/ 0 h 142"/>
                <a:gd name="T4" fmla="*/ 2147483647 w 548"/>
                <a:gd name="T5" fmla="*/ 0 h 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8" h="142">
                  <a:moveTo>
                    <a:pt x="0" y="142"/>
                  </a:moveTo>
                  <a:lnTo>
                    <a:pt x="0" y="0"/>
                  </a:lnTo>
                  <a:lnTo>
                    <a:pt x="54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589" name="Line 57"/>
            <p:cNvSpPr>
              <a:spLocks noChangeShapeType="1"/>
            </p:cNvSpPr>
            <p:nvPr/>
          </p:nvSpPr>
          <p:spPr bwMode="auto">
            <a:xfrm flipH="1">
              <a:off x="6011863" y="2466778"/>
              <a:ext cx="823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0" name="Line 58"/>
            <p:cNvSpPr>
              <a:spLocks noChangeShapeType="1"/>
            </p:cNvSpPr>
            <p:nvPr/>
          </p:nvSpPr>
          <p:spPr bwMode="auto">
            <a:xfrm>
              <a:off x="6073775" y="2542964"/>
              <a:ext cx="644525" cy="225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1" name="Line 59"/>
            <p:cNvSpPr>
              <a:spLocks noChangeShapeType="1"/>
            </p:cNvSpPr>
            <p:nvPr/>
          </p:nvSpPr>
          <p:spPr bwMode="auto">
            <a:xfrm flipH="1">
              <a:off x="6961188" y="2558836"/>
              <a:ext cx="644525" cy="225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2" name="Line 60"/>
            <p:cNvSpPr>
              <a:spLocks noChangeShapeType="1"/>
            </p:cNvSpPr>
            <p:nvPr/>
          </p:nvSpPr>
          <p:spPr bwMode="auto">
            <a:xfrm flipH="1">
              <a:off x="7159625" y="2890563"/>
              <a:ext cx="644525" cy="225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3593" name="Line 61"/>
            <p:cNvSpPr>
              <a:spLocks noChangeShapeType="1"/>
            </p:cNvSpPr>
            <p:nvPr/>
          </p:nvSpPr>
          <p:spPr bwMode="auto">
            <a:xfrm flipV="1">
              <a:off x="7115175" y="2711208"/>
              <a:ext cx="644525" cy="225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20522" name="Group 62"/>
            <p:cNvGrpSpPr>
              <a:grpSpLocks/>
            </p:cNvGrpSpPr>
            <p:nvPr/>
          </p:nvGrpSpPr>
          <p:grpSpPr bwMode="auto">
            <a:xfrm>
              <a:off x="6686550" y="2295525"/>
              <a:ext cx="282575" cy="304800"/>
              <a:chOff x="1255" y="3461"/>
              <a:chExt cx="178" cy="192"/>
            </a:xfrm>
          </p:grpSpPr>
          <p:sp>
            <p:nvSpPr>
              <p:cNvPr id="23617" name="Oval 63"/>
              <p:cNvSpPr>
                <a:spLocks noChangeArrowheads="1"/>
              </p:cNvSpPr>
              <p:nvPr/>
            </p:nvSpPr>
            <p:spPr bwMode="auto">
              <a:xfrm>
                <a:off x="1274" y="349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3618" name="Text Box 64"/>
              <p:cNvSpPr txBox="1">
                <a:spLocks noChangeArrowheads="1"/>
              </p:cNvSpPr>
              <p:nvPr/>
            </p:nvSpPr>
            <p:spPr bwMode="auto">
              <a:xfrm>
                <a:off x="1255" y="346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smtClean="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20523" name="Group 65"/>
            <p:cNvGrpSpPr>
              <a:grpSpLocks/>
            </p:cNvGrpSpPr>
            <p:nvPr/>
          </p:nvGrpSpPr>
          <p:grpSpPr bwMode="auto">
            <a:xfrm>
              <a:off x="7258050" y="2492375"/>
              <a:ext cx="282575" cy="304800"/>
              <a:chOff x="1851" y="2490"/>
              <a:chExt cx="178" cy="192"/>
            </a:xfrm>
          </p:grpSpPr>
          <p:sp>
            <p:nvSpPr>
              <p:cNvPr id="23615" name="Oval 66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3616" name="Text Box 67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smtClean="0"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20524" name="Group 68"/>
            <p:cNvGrpSpPr>
              <a:grpSpLocks/>
            </p:cNvGrpSpPr>
            <p:nvPr/>
          </p:nvGrpSpPr>
          <p:grpSpPr bwMode="auto">
            <a:xfrm>
              <a:off x="6180138" y="2509838"/>
              <a:ext cx="282575" cy="304800"/>
              <a:chOff x="1851" y="2490"/>
              <a:chExt cx="178" cy="192"/>
            </a:xfrm>
          </p:grpSpPr>
          <p:sp>
            <p:nvSpPr>
              <p:cNvPr id="23613" name="Oval 69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3614" name="Text Box 70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smtClean="0">
                    <a:latin typeface="Arial" charset="0"/>
                  </a:rPr>
                  <a:t>2</a:t>
                </a:r>
              </a:p>
            </p:txBody>
          </p:sp>
        </p:grpSp>
        <p:grpSp>
          <p:nvGrpSpPr>
            <p:cNvPr id="20525" name="Group 71"/>
            <p:cNvGrpSpPr>
              <a:grpSpLocks/>
            </p:cNvGrpSpPr>
            <p:nvPr/>
          </p:nvGrpSpPr>
          <p:grpSpPr bwMode="auto">
            <a:xfrm>
              <a:off x="7200900" y="2735263"/>
              <a:ext cx="282575" cy="304800"/>
              <a:chOff x="1851" y="2490"/>
              <a:chExt cx="178" cy="192"/>
            </a:xfrm>
          </p:grpSpPr>
          <p:sp>
            <p:nvSpPr>
              <p:cNvPr id="23611" name="Oval 72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3612" name="Text Box 73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smtClean="0">
                    <a:latin typeface="Arial" charset="0"/>
                  </a:rPr>
                  <a:t>3</a:t>
                </a:r>
              </a:p>
            </p:txBody>
          </p:sp>
        </p:grpSp>
        <p:grpSp>
          <p:nvGrpSpPr>
            <p:cNvPr id="20526" name="Group 74"/>
            <p:cNvGrpSpPr>
              <a:grpSpLocks/>
            </p:cNvGrpSpPr>
            <p:nvPr/>
          </p:nvGrpSpPr>
          <p:grpSpPr bwMode="auto">
            <a:xfrm>
              <a:off x="7489825" y="2827338"/>
              <a:ext cx="282575" cy="304800"/>
              <a:chOff x="1851" y="2490"/>
              <a:chExt cx="178" cy="192"/>
            </a:xfrm>
          </p:grpSpPr>
          <p:sp>
            <p:nvSpPr>
              <p:cNvPr id="23609" name="Oval 75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3610" name="Text Box 76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smtClean="0">
                    <a:latin typeface="Arial" charset="0"/>
                  </a:rPr>
                  <a:t>4</a:t>
                </a:r>
              </a:p>
            </p:txBody>
          </p:sp>
        </p:grpSp>
        <p:sp>
          <p:nvSpPr>
            <p:cNvPr id="23599" name="Text Box 77"/>
            <p:cNvSpPr txBox="1">
              <a:spLocks noChangeArrowheads="1"/>
            </p:cNvSpPr>
            <p:nvPr/>
          </p:nvSpPr>
          <p:spPr bwMode="auto">
            <a:xfrm>
              <a:off x="4618038" y="3688928"/>
              <a:ext cx="4297362" cy="2677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i="1" u="sng" dirty="0" err="1" smtClean="0">
                  <a:solidFill>
                    <a:srgbClr val="C00000"/>
                  </a:solidFill>
                  <a:latin typeface="Gill Sans MT" charset="0"/>
                </a:rPr>
                <a:t>busca</a:t>
              </a:r>
              <a:r>
                <a:rPr lang="en-US" sz="2400" i="1" u="sng" dirty="0" smtClean="0">
                  <a:solidFill>
                    <a:srgbClr val="C00000"/>
                  </a:solidFill>
                  <a:latin typeface="Gill Sans MT" charset="0"/>
                </a:rPr>
                <a:t> </a:t>
              </a:r>
              <a:r>
                <a:rPr lang="en-US" sz="2400" i="1" u="sng" dirty="0" err="1" smtClean="0">
                  <a:solidFill>
                    <a:srgbClr val="C00000"/>
                  </a:solidFill>
                  <a:latin typeface="Gill Sans MT" charset="0"/>
                </a:rPr>
                <a:t>ativa</a:t>
              </a:r>
              <a:r>
                <a:rPr lang="en-US" sz="2400" dirty="0" smtClean="0">
                  <a:solidFill>
                    <a:srgbClr val="C00000"/>
                  </a:solidFill>
                  <a:latin typeface="Gill Sans MT" charset="0"/>
                </a:rPr>
                <a:t>: 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dirty="0" err="1" smtClean="0">
                  <a:latin typeface="Arial" charset="0"/>
                </a:rPr>
                <a:t>quadro</a:t>
              </a:r>
              <a:r>
                <a:rPr lang="en-US" dirty="0" smtClean="0">
                  <a:latin typeface="Arial" charset="0"/>
                </a:rPr>
                <a:t> de </a:t>
              </a:r>
              <a:r>
                <a:rPr lang="en-US" dirty="0" err="1" smtClean="0">
                  <a:latin typeface="Arial" charset="0"/>
                </a:rPr>
                <a:t>solicitação</a:t>
              </a:r>
              <a:r>
                <a:rPr lang="en-US" dirty="0" smtClean="0">
                  <a:latin typeface="Arial" charset="0"/>
                </a:rPr>
                <a:t> </a:t>
              </a:r>
              <a:r>
                <a:rPr lang="en-US" i="1" dirty="0" smtClean="0">
                  <a:latin typeface="Arial" charset="0"/>
                </a:rPr>
                <a:t>(probe)</a:t>
              </a:r>
              <a:r>
                <a:rPr lang="en-US" dirty="0" smtClean="0">
                  <a:latin typeface="Arial" charset="0"/>
                </a:rPr>
                <a:t> </a:t>
              </a:r>
              <a:r>
                <a:rPr lang="en-US" dirty="0" err="1" smtClean="0">
                  <a:latin typeface="Arial" charset="0"/>
                </a:rPr>
                <a:t>difundido</a:t>
              </a:r>
              <a:r>
                <a:rPr lang="en-US" dirty="0" smtClean="0">
                  <a:latin typeface="Arial" charset="0"/>
                </a:rPr>
                <a:t> a </a:t>
              </a:r>
              <a:r>
                <a:rPr lang="en-US" dirty="0" err="1" smtClean="0">
                  <a:latin typeface="Arial" charset="0"/>
                </a:rPr>
                <a:t>partir</a:t>
              </a:r>
              <a:r>
                <a:rPr lang="en-US" dirty="0" smtClean="0">
                  <a:latin typeface="Arial" charset="0"/>
                </a:rPr>
                <a:t> de H1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dirty="0" err="1" smtClean="0">
                  <a:latin typeface="Arial" charset="0"/>
                </a:rPr>
                <a:t>quadros</a:t>
              </a:r>
              <a:r>
                <a:rPr lang="en-US" dirty="0" smtClean="0">
                  <a:latin typeface="Arial" charset="0"/>
                </a:rPr>
                <a:t> de </a:t>
              </a:r>
              <a:r>
                <a:rPr lang="en-US" dirty="0" err="1" smtClean="0">
                  <a:latin typeface="Arial" charset="0"/>
                </a:rPr>
                <a:t>resposta</a:t>
              </a:r>
              <a:r>
                <a:rPr lang="en-US" dirty="0" smtClean="0">
                  <a:latin typeface="Arial" charset="0"/>
                </a:rPr>
                <a:t> </a:t>
              </a:r>
              <a:r>
                <a:rPr lang="en-US" i="1" dirty="0">
                  <a:latin typeface="Arial" charset="0"/>
                </a:rPr>
                <a:t>(probe)</a:t>
              </a:r>
              <a:r>
                <a:rPr lang="en-US" dirty="0">
                  <a:latin typeface="Arial" charset="0"/>
                </a:rPr>
                <a:t> </a:t>
              </a:r>
              <a:r>
                <a:rPr lang="en-US" dirty="0" err="1" smtClean="0">
                  <a:latin typeface="Arial" charset="0"/>
                </a:rPr>
                <a:t>enviados</a:t>
              </a:r>
              <a:r>
                <a:rPr lang="en-US" dirty="0" smtClean="0">
                  <a:latin typeface="Arial" charset="0"/>
                </a:rPr>
                <a:t> </a:t>
              </a:r>
              <a:r>
                <a:rPr lang="en-US" dirty="0" err="1" smtClean="0">
                  <a:latin typeface="Arial" charset="0"/>
                </a:rPr>
                <a:t>pelos</a:t>
              </a:r>
              <a:r>
                <a:rPr lang="en-US" dirty="0" smtClean="0">
                  <a:latin typeface="Arial" charset="0"/>
                </a:rPr>
                <a:t> APs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dirty="0" err="1" smtClean="0">
                  <a:latin typeface="Arial" charset="0"/>
                </a:rPr>
                <a:t>quadro</a:t>
              </a:r>
              <a:r>
                <a:rPr lang="en-US" dirty="0" smtClean="0">
                  <a:latin typeface="Arial" charset="0"/>
                </a:rPr>
                <a:t> de </a:t>
              </a:r>
              <a:r>
                <a:rPr lang="en-US" dirty="0" err="1" smtClean="0">
                  <a:latin typeface="Arial" charset="0"/>
                </a:rPr>
                <a:t>pedido</a:t>
              </a:r>
              <a:r>
                <a:rPr lang="en-US" dirty="0" smtClean="0">
                  <a:latin typeface="Arial" charset="0"/>
                </a:rPr>
                <a:t> de </a:t>
              </a:r>
              <a:r>
                <a:rPr lang="en-US" dirty="0" err="1" smtClean="0">
                  <a:latin typeface="Arial" charset="0"/>
                </a:rPr>
                <a:t>associação</a:t>
              </a:r>
              <a:r>
                <a:rPr lang="en-US" dirty="0" smtClean="0">
                  <a:latin typeface="Arial" charset="0"/>
                </a:rPr>
                <a:t> </a:t>
              </a:r>
              <a:r>
                <a:rPr lang="en-US" dirty="0" err="1" smtClean="0">
                  <a:latin typeface="Arial" charset="0"/>
                </a:rPr>
                <a:t>enviado</a:t>
              </a:r>
              <a:r>
                <a:rPr lang="en-US" dirty="0" smtClean="0">
                  <a:latin typeface="Arial" charset="0"/>
                </a:rPr>
                <a:t>: de H1 para AP </a:t>
              </a:r>
              <a:r>
                <a:rPr lang="en-US" dirty="0" err="1" smtClean="0">
                  <a:latin typeface="Arial" charset="0"/>
                </a:rPr>
                <a:t>selecionado</a:t>
              </a:r>
              <a:endParaRPr lang="en-US" dirty="0" smtClean="0">
                <a:latin typeface="Arial" charset="0"/>
              </a:endParaRP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dirty="0" err="1" smtClean="0">
                  <a:latin typeface="Arial" charset="0"/>
                </a:rPr>
                <a:t>quadro</a:t>
              </a:r>
              <a:r>
                <a:rPr lang="en-US" dirty="0" smtClean="0">
                  <a:latin typeface="Arial" charset="0"/>
                </a:rPr>
                <a:t> de </a:t>
              </a:r>
              <a:r>
                <a:rPr lang="en-US" dirty="0" err="1" smtClean="0">
                  <a:latin typeface="Arial" charset="0"/>
                </a:rPr>
                <a:t>resposta</a:t>
              </a:r>
              <a:r>
                <a:rPr lang="en-US" dirty="0" smtClean="0">
                  <a:latin typeface="Arial" charset="0"/>
                </a:rPr>
                <a:t> de </a:t>
              </a:r>
              <a:r>
                <a:rPr lang="en-US" dirty="0" err="1" smtClean="0">
                  <a:latin typeface="Arial" charset="0"/>
                </a:rPr>
                <a:t>associação</a:t>
              </a:r>
              <a:r>
                <a:rPr lang="en-US" dirty="0" smtClean="0">
                  <a:latin typeface="Arial" charset="0"/>
                </a:rPr>
                <a:t> </a:t>
              </a:r>
              <a:r>
                <a:rPr lang="en-US" dirty="0" err="1" smtClean="0">
                  <a:latin typeface="Arial" charset="0"/>
                </a:rPr>
                <a:t>enviado</a:t>
              </a:r>
              <a:r>
                <a:rPr lang="en-US" dirty="0" smtClean="0">
                  <a:latin typeface="Arial" charset="0"/>
                </a:rPr>
                <a:t>: do AP </a:t>
              </a:r>
              <a:r>
                <a:rPr lang="en-US" dirty="0" err="1" smtClean="0">
                  <a:latin typeface="Arial" charset="0"/>
                </a:rPr>
                <a:t>selecionado</a:t>
              </a:r>
              <a:r>
                <a:rPr lang="en-US" dirty="0" smtClean="0">
                  <a:latin typeface="Arial" charset="0"/>
                </a:rPr>
                <a:t> para H1</a:t>
              </a:r>
            </a:p>
          </p:txBody>
        </p:sp>
        <p:grpSp>
          <p:nvGrpSpPr>
            <p:cNvPr id="20528" name="Group 361"/>
            <p:cNvGrpSpPr>
              <a:grpSpLocks/>
            </p:cNvGrpSpPr>
            <p:nvPr/>
          </p:nvGrpSpPr>
          <p:grpSpPr bwMode="auto">
            <a:xfrm>
              <a:off x="5557520" y="2062480"/>
              <a:ext cx="650240" cy="561340"/>
              <a:chOff x="2967" y="478"/>
              <a:chExt cx="788" cy="625"/>
            </a:xfrm>
          </p:grpSpPr>
          <p:pic>
            <p:nvPicPr>
              <p:cNvPr id="20535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6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29" name="Group 361"/>
            <p:cNvGrpSpPr>
              <a:grpSpLocks/>
            </p:cNvGrpSpPr>
            <p:nvPr/>
          </p:nvGrpSpPr>
          <p:grpSpPr bwMode="auto">
            <a:xfrm>
              <a:off x="7599680" y="2001520"/>
              <a:ext cx="650240" cy="561340"/>
              <a:chOff x="2967" y="478"/>
              <a:chExt cx="788" cy="625"/>
            </a:xfrm>
          </p:grpSpPr>
          <p:pic>
            <p:nvPicPr>
              <p:cNvPr id="20533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4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30" name="Group 356"/>
            <p:cNvGrpSpPr>
              <a:grpSpLocks/>
            </p:cNvGrpSpPr>
            <p:nvPr/>
          </p:nvGrpSpPr>
          <p:grpSpPr bwMode="auto">
            <a:xfrm>
              <a:off x="6532880" y="2590799"/>
              <a:ext cx="436880" cy="497841"/>
              <a:chOff x="313" y="1497"/>
              <a:chExt cx="1152" cy="1014"/>
            </a:xfrm>
          </p:grpSpPr>
          <p:pic>
            <p:nvPicPr>
              <p:cNvPr id="20531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32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06" name="Picture 17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31875"/>
            <a:ext cx="59293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0638" y="6400800"/>
            <a:ext cx="2068512" cy="322263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32B709AC-3FF9-453F-876E-3F5499C8F3B3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19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IEEE 802.11: acesso múltiplo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60463"/>
            <a:ext cx="8188325" cy="4648200"/>
          </a:xfrm>
        </p:spPr>
        <p:txBody>
          <a:bodyPr/>
          <a:lstStyle/>
          <a:p>
            <a:pPr>
              <a:defRPr/>
            </a:pPr>
            <a:r>
              <a:rPr lang="pt-BR" altLang="pt-BR" sz="2400" dirty="0" smtClean="0"/>
              <a:t>Evita colisões: 2 ou mais nós transmitindo ao mesmo tempo</a:t>
            </a:r>
          </a:p>
          <a:p>
            <a:pPr>
              <a:defRPr/>
            </a:pPr>
            <a:r>
              <a:rPr lang="pt-BR" altLang="pt-BR" sz="2400" dirty="0" smtClean="0"/>
              <a:t>802.11: CSMA – escuta antes de transmitir</a:t>
            </a:r>
          </a:p>
          <a:p>
            <a:pPr lvl="1">
              <a:defRPr/>
            </a:pPr>
            <a:r>
              <a:rPr lang="pt-BR" altLang="pt-BR" sz="2000" dirty="0" smtClean="0"/>
              <a:t>Não colide com transmissões em curso de outros nós</a:t>
            </a:r>
          </a:p>
          <a:p>
            <a:pPr>
              <a:defRPr/>
            </a:pPr>
            <a:r>
              <a:rPr lang="pt-BR" altLang="pt-BR" sz="2400" dirty="0" smtClean="0"/>
              <a:t>802.11: não faz detecção de colisão!</a:t>
            </a:r>
          </a:p>
          <a:p>
            <a:pPr lvl="1">
              <a:defRPr/>
            </a:pPr>
            <a:r>
              <a:rPr lang="pt-BR" altLang="pt-BR" sz="2000" dirty="0" smtClean="0"/>
              <a:t>Difícil de receber (sentir as colisões) quando transmitindo devido ao fraco sinal recebido (desvanecimento)</a:t>
            </a:r>
          </a:p>
          <a:p>
            <a:pPr lvl="1">
              <a:defRPr/>
            </a:pPr>
            <a:r>
              <a:rPr lang="pt-BR" altLang="pt-BR" sz="2000" dirty="0" smtClean="0"/>
              <a:t>Pode não perceber as colisões: terminal oculto, fading</a:t>
            </a:r>
          </a:p>
          <a:p>
            <a:pPr lvl="1">
              <a:defRPr/>
            </a:pPr>
            <a:r>
              <a:rPr lang="pt-BR" altLang="pt-BR" sz="2000" dirty="0" smtClean="0"/>
              <a:t>Meta: </a:t>
            </a:r>
            <a:r>
              <a:rPr lang="pt-BR" altLang="pt-BR" sz="2000" dirty="0" smtClean="0">
                <a:solidFill>
                  <a:srgbClr val="FF0000"/>
                </a:solidFill>
              </a:rPr>
              <a:t>evitar colisões</a:t>
            </a:r>
            <a:r>
              <a:rPr lang="pt-BR" altLang="pt-BR" sz="2000" dirty="0" smtClean="0"/>
              <a:t>: CSMA/C(</a:t>
            </a:r>
            <a:r>
              <a:rPr lang="pt-BR" altLang="pt-BR" sz="2000" dirty="0" err="1" smtClean="0"/>
              <a:t>collision</a:t>
            </a:r>
            <a:r>
              <a:rPr lang="pt-BR" altLang="pt-BR" sz="2000" dirty="0" smtClean="0"/>
              <a:t>)A(</a:t>
            </a:r>
            <a:r>
              <a:rPr lang="pt-BR" altLang="pt-BR" sz="2000" dirty="0" err="1" smtClean="0"/>
              <a:t>voidance</a:t>
            </a:r>
            <a:r>
              <a:rPr lang="pt-BR" altLang="pt-BR" sz="2000" dirty="0" smtClean="0"/>
              <a:t>)</a:t>
            </a:r>
          </a:p>
        </p:txBody>
      </p:sp>
      <p:sp>
        <p:nvSpPr>
          <p:cNvPr id="63" name="Text Box 63"/>
          <p:cNvSpPr txBox="1">
            <a:spLocks noChangeArrowheads="1"/>
          </p:cNvSpPr>
          <p:nvPr/>
        </p:nvSpPr>
        <p:spPr bwMode="auto">
          <a:xfrm>
            <a:off x="5592763" y="6032500"/>
            <a:ext cx="9413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err="1" smtClean="0">
                <a:latin typeface="Arial" charset="0"/>
                <a:cs typeface="Arial" charset="0"/>
              </a:rPr>
              <a:t>localização</a:t>
            </a:r>
            <a:endParaRPr lang="en-US" sz="1200" dirty="0" smtClean="0">
              <a:latin typeface="Arial" charset="0"/>
              <a:cs typeface="Arial" charset="0"/>
            </a:endParaRPr>
          </a:p>
        </p:txBody>
      </p:sp>
      <p:grpSp>
        <p:nvGrpSpPr>
          <p:cNvPr id="21511" name="Group 1"/>
          <p:cNvGrpSpPr>
            <a:grpSpLocks/>
          </p:cNvGrpSpPr>
          <p:nvPr/>
        </p:nvGrpSpPr>
        <p:grpSpPr bwMode="auto">
          <a:xfrm>
            <a:off x="1371600" y="4664075"/>
            <a:ext cx="2273300" cy="1028700"/>
            <a:chOff x="576580" y="4516120"/>
            <a:chExt cx="3170330" cy="1491615"/>
          </a:xfrm>
        </p:grpSpPr>
        <p:grpSp>
          <p:nvGrpSpPr>
            <p:cNvPr id="21535" name="Group 356"/>
            <p:cNvGrpSpPr>
              <a:grpSpLocks/>
            </p:cNvGrpSpPr>
            <p:nvPr/>
          </p:nvGrpSpPr>
          <p:grpSpPr bwMode="auto">
            <a:xfrm>
              <a:off x="2042160" y="4673600"/>
              <a:ext cx="627380" cy="643255"/>
              <a:chOff x="313" y="1497"/>
              <a:chExt cx="1152" cy="1014"/>
            </a:xfrm>
          </p:grpSpPr>
          <p:pic>
            <p:nvPicPr>
              <p:cNvPr id="21548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49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536" name="Freeform 7"/>
            <p:cNvSpPr>
              <a:spLocks/>
            </p:cNvSpPr>
            <p:nvPr/>
          </p:nvSpPr>
          <p:spPr bwMode="auto">
            <a:xfrm>
              <a:off x="576580" y="4516120"/>
              <a:ext cx="2020888" cy="1085850"/>
            </a:xfrm>
            <a:custGeom>
              <a:avLst/>
              <a:gdLst>
                <a:gd name="T0" fmla="*/ 2147483647 w 1273"/>
                <a:gd name="T1" fmla="*/ 2147483647 h 684"/>
                <a:gd name="T2" fmla="*/ 2147483647 w 1273"/>
                <a:gd name="T3" fmla="*/ 0 h 684"/>
                <a:gd name="T4" fmla="*/ 2147483647 w 1273"/>
                <a:gd name="T5" fmla="*/ 2147483647 h 684"/>
                <a:gd name="T6" fmla="*/ 2147483647 w 1273"/>
                <a:gd name="T7" fmla="*/ 2147483647 h 684"/>
                <a:gd name="T8" fmla="*/ 2147483647 w 1273"/>
                <a:gd name="T9" fmla="*/ 2147483647 h 684"/>
                <a:gd name="T10" fmla="*/ 2147483647 w 1273"/>
                <a:gd name="T11" fmla="*/ 2147483647 h 684"/>
                <a:gd name="T12" fmla="*/ 2147483647 w 1273"/>
                <a:gd name="T13" fmla="*/ 2147483647 h 684"/>
                <a:gd name="T14" fmla="*/ 2147483647 w 1273"/>
                <a:gd name="T15" fmla="*/ 2147483647 h 684"/>
                <a:gd name="T16" fmla="*/ 2147483647 w 1273"/>
                <a:gd name="T17" fmla="*/ 2147483647 h 684"/>
                <a:gd name="T18" fmla="*/ 0 w 1273"/>
                <a:gd name="T19" fmla="*/ 2147483647 h 6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3" h="684">
                  <a:moveTo>
                    <a:pt x="9" y="675"/>
                  </a:moveTo>
                  <a:lnTo>
                    <a:pt x="316" y="0"/>
                  </a:lnTo>
                  <a:lnTo>
                    <a:pt x="461" y="228"/>
                  </a:lnTo>
                  <a:lnTo>
                    <a:pt x="510" y="119"/>
                  </a:lnTo>
                  <a:lnTo>
                    <a:pt x="631" y="467"/>
                  </a:lnTo>
                  <a:lnTo>
                    <a:pt x="667" y="391"/>
                  </a:lnTo>
                  <a:lnTo>
                    <a:pt x="739" y="464"/>
                  </a:lnTo>
                  <a:lnTo>
                    <a:pt x="1058" y="57"/>
                  </a:lnTo>
                  <a:lnTo>
                    <a:pt x="1273" y="684"/>
                  </a:lnTo>
                  <a:lnTo>
                    <a:pt x="0" y="674"/>
                  </a:lnTo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00CC66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4609" name="Line 26"/>
            <p:cNvSpPr>
              <a:spLocks noChangeShapeType="1"/>
            </p:cNvSpPr>
            <p:nvPr/>
          </p:nvSpPr>
          <p:spPr bwMode="auto">
            <a:xfrm flipV="1">
              <a:off x="1849583" y="5731510"/>
              <a:ext cx="998476" cy="1680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610" name="Line 27"/>
            <p:cNvSpPr>
              <a:spLocks noChangeShapeType="1"/>
            </p:cNvSpPr>
            <p:nvPr/>
          </p:nvSpPr>
          <p:spPr bwMode="auto">
            <a:xfrm>
              <a:off x="2522614" y="5250419"/>
              <a:ext cx="407361" cy="3222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611" name="Text Box 28"/>
            <p:cNvSpPr txBox="1">
              <a:spLocks noChangeArrowheads="1"/>
            </p:cNvSpPr>
            <p:nvPr/>
          </p:nvSpPr>
          <p:spPr bwMode="auto">
            <a:xfrm>
              <a:off x="968444" y="5623323"/>
              <a:ext cx="305521" cy="306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4612" name="Text Box 29"/>
            <p:cNvSpPr txBox="1">
              <a:spLocks noChangeArrowheads="1"/>
            </p:cNvSpPr>
            <p:nvPr/>
          </p:nvSpPr>
          <p:spPr bwMode="auto">
            <a:xfrm>
              <a:off x="3441389" y="5395436"/>
              <a:ext cx="305521" cy="308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4613" name="Text Box 30"/>
            <p:cNvSpPr txBox="1">
              <a:spLocks noChangeArrowheads="1"/>
            </p:cNvSpPr>
            <p:nvPr/>
          </p:nvSpPr>
          <p:spPr bwMode="auto">
            <a:xfrm>
              <a:off x="2620027" y="4691063"/>
              <a:ext cx="314376" cy="3084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21542" name="Group 356"/>
            <p:cNvGrpSpPr>
              <a:grpSpLocks/>
            </p:cNvGrpSpPr>
            <p:nvPr/>
          </p:nvGrpSpPr>
          <p:grpSpPr bwMode="auto">
            <a:xfrm>
              <a:off x="2804160" y="5222240"/>
              <a:ext cx="627380" cy="643255"/>
              <a:chOff x="313" y="1497"/>
              <a:chExt cx="1152" cy="1014"/>
            </a:xfrm>
          </p:grpSpPr>
          <p:pic>
            <p:nvPicPr>
              <p:cNvPr id="21546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47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543" name="Group 356"/>
            <p:cNvGrpSpPr>
              <a:grpSpLocks/>
            </p:cNvGrpSpPr>
            <p:nvPr/>
          </p:nvGrpSpPr>
          <p:grpSpPr bwMode="auto">
            <a:xfrm>
              <a:off x="1280160" y="5364480"/>
              <a:ext cx="627380" cy="643255"/>
              <a:chOff x="313" y="1497"/>
              <a:chExt cx="1152" cy="1014"/>
            </a:xfrm>
          </p:grpSpPr>
          <p:pic>
            <p:nvPicPr>
              <p:cNvPr id="21544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45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21512" name="Group 2"/>
          <p:cNvGrpSpPr>
            <a:grpSpLocks/>
          </p:cNvGrpSpPr>
          <p:nvPr/>
        </p:nvGrpSpPr>
        <p:grpSpPr bwMode="auto">
          <a:xfrm>
            <a:off x="4724400" y="4460875"/>
            <a:ext cx="3005138" cy="1536700"/>
            <a:chOff x="4821555" y="4226560"/>
            <a:chExt cx="3793254" cy="2024698"/>
          </a:xfrm>
        </p:grpSpPr>
        <p:sp>
          <p:nvSpPr>
            <p:cNvPr id="24586" name="Text Box 47"/>
            <p:cNvSpPr txBox="1">
              <a:spLocks noChangeArrowheads="1"/>
            </p:cNvSpPr>
            <p:nvPr/>
          </p:nvSpPr>
          <p:spPr bwMode="auto">
            <a:xfrm>
              <a:off x="4821555" y="4395983"/>
              <a:ext cx="304582" cy="307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4587" name="Text Box 48"/>
            <p:cNvSpPr txBox="1">
              <a:spLocks noChangeArrowheads="1"/>
            </p:cNvSpPr>
            <p:nvPr/>
          </p:nvSpPr>
          <p:spPr bwMode="auto">
            <a:xfrm>
              <a:off x="6731207" y="4391799"/>
              <a:ext cx="328628" cy="307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4588" name="Text Box 49"/>
            <p:cNvSpPr txBox="1">
              <a:spLocks noChangeArrowheads="1"/>
            </p:cNvSpPr>
            <p:nvPr/>
          </p:nvSpPr>
          <p:spPr bwMode="auto">
            <a:xfrm>
              <a:off x="7913468" y="4435723"/>
              <a:ext cx="314601" cy="307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24589" name="Text Box 55"/>
            <p:cNvSpPr txBox="1">
              <a:spLocks noChangeArrowheads="1"/>
            </p:cNvSpPr>
            <p:nvPr/>
          </p:nvSpPr>
          <p:spPr bwMode="auto">
            <a:xfrm>
              <a:off x="4893693" y="5222176"/>
              <a:ext cx="1072051" cy="608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pt-BR" altLang="pt-BR" sz="1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força do</a:t>
              </a:r>
            </a:p>
            <a:p>
              <a:pPr>
                <a:defRPr/>
              </a:pPr>
              <a:r>
                <a:rPr lang="pt-BR" altLang="pt-BR" sz="12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sinal de A</a:t>
              </a:r>
              <a:endParaRPr lang="en-US" altLang="pt-BR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0" name="Line 60"/>
            <p:cNvSpPr>
              <a:spLocks noChangeShapeType="1"/>
            </p:cNvSpPr>
            <p:nvPr/>
          </p:nvSpPr>
          <p:spPr bwMode="auto">
            <a:xfrm>
              <a:off x="4955812" y="6251258"/>
              <a:ext cx="32662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591" name="Line 61"/>
            <p:cNvSpPr>
              <a:spLocks noChangeShapeType="1"/>
            </p:cNvSpPr>
            <p:nvPr/>
          </p:nvSpPr>
          <p:spPr bwMode="auto">
            <a:xfrm>
              <a:off x="4901708" y="5071579"/>
              <a:ext cx="0" cy="11378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1520" name="Freeform 62"/>
            <p:cNvSpPr>
              <a:spLocks/>
            </p:cNvSpPr>
            <p:nvPr/>
          </p:nvSpPr>
          <p:spPr bwMode="auto">
            <a:xfrm>
              <a:off x="4985068" y="5127308"/>
              <a:ext cx="2995613" cy="1081088"/>
            </a:xfrm>
            <a:custGeom>
              <a:avLst/>
              <a:gdLst>
                <a:gd name="T0" fmla="*/ 0 w 1887"/>
                <a:gd name="T1" fmla="*/ 0 h 681"/>
                <a:gd name="T2" fmla="*/ 2147483647 w 1887"/>
                <a:gd name="T3" fmla="*/ 2147483647 h 681"/>
                <a:gd name="T4" fmla="*/ 2147483647 w 1887"/>
                <a:gd name="T5" fmla="*/ 2147483647 h 681"/>
                <a:gd name="T6" fmla="*/ 2147483647 w 1887"/>
                <a:gd name="T7" fmla="*/ 2147483647 h 6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1521" name="Freeform 65"/>
            <p:cNvSpPr>
              <a:spLocks/>
            </p:cNvSpPr>
            <p:nvPr/>
          </p:nvSpPr>
          <p:spPr bwMode="auto">
            <a:xfrm flipH="1">
              <a:off x="5080318" y="5097145"/>
              <a:ext cx="2995613" cy="1081088"/>
            </a:xfrm>
            <a:custGeom>
              <a:avLst/>
              <a:gdLst>
                <a:gd name="T0" fmla="*/ 0 w 1887"/>
                <a:gd name="T1" fmla="*/ 0 h 681"/>
                <a:gd name="T2" fmla="*/ 2147483647 w 1887"/>
                <a:gd name="T3" fmla="*/ 2147483647 h 681"/>
                <a:gd name="T4" fmla="*/ 2147483647 w 1887"/>
                <a:gd name="T5" fmla="*/ 2147483647 h 681"/>
                <a:gd name="T6" fmla="*/ 2147483647 w 1887"/>
                <a:gd name="T7" fmla="*/ 2147483647 h 6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4594" name="Text Box 66"/>
            <p:cNvSpPr txBox="1">
              <a:spLocks noChangeArrowheads="1"/>
            </p:cNvSpPr>
            <p:nvPr/>
          </p:nvSpPr>
          <p:spPr bwMode="auto">
            <a:xfrm>
              <a:off x="7522720" y="5151061"/>
              <a:ext cx="1092089" cy="608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pt-BR" altLang="pt-BR" sz="1200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força do</a:t>
              </a:r>
            </a:p>
            <a:p>
              <a:pPr>
                <a:defRPr/>
              </a:pPr>
              <a:r>
                <a:rPr lang="pt-BR" altLang="pt-BR" sz="1200" dirty="0" smtClean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sinal de C</a:t>
              </a:r>
              <a:endParaRPr lang="en-US" altLang="pt-BR" sz="1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5" name="Line 67"/>
            <p:cNvSpPr>
              <a:spLocks noChangeShapeType="1"/>
            </p:cNvSpPr>
            <p:nvPr/>
          </p:nvSpPr>
          <p:spPr bwMode="auto">
            <a:xfrm flipH="1">
              <a:off x="5282436" y="4958631"/>
              <a:ext cx="26050" cy="1263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596" name="Line 68"/>
            <p:cNvSpPr>
              <a:spLocks noChangeShapeType="1"/>
            </p:cNvSpPr>
            <p:nvPr/>
          </p:nvSpPr>
          <p:spPr bwMode="auto">
            <a:xfrm>
              <a:off x="6502770" y="5027655"/>
              <a:ext cx="0" cy="12068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4597" name="Line 69"/>
            <p:cNvSpPr>
              <a:spLocks noChangeShapeType="1"/>
            </p:cNvSpPr>
            <p:nvPr/>
          </p:nvSpPr>
          <p:spPr bwMode="auto">
            <a:xfrm>
              <a:off x="7584840" y="5010922"/>
              <a:ext cx="0" cy="1181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21526" name="Group 356"/>
            <p:cNvGrpSpPr>
              <a:grpSpLocks/>
            </p:cNvGrpSpPr>
            <p:nvPr/>
          </p:nvGrpSpPr>
          <p:grpSpPr bwMode="auto">
            <a:xfrm>
              <a:off x="5008880" y="4257040"/>
              <a:ext cx="627380" cy="643255"/>
              <a:chOff x="313" y="1497"/>
              <a:chExt cx="1152" cy="1014"/>
            </a:xfrm>
          </p:grpSpPr>
          <p:pic>
            <p:nvPicPr>
              <p:cNvPr id="21533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34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527" name="Group 356"/>
            <p:cNvGrpSpPr>
              <a:grpSpLocks/>
            </p:cNvGrpSpPr>
            <p:nvPr/>
          </p:nvGrpSpPr>
          <p:grpSpPr bwMode="auto">
            <a:xfrm>
              <a:off x="6197600" y="4297680"/>
              <a:ext cx="627380" cy="643255"/>
              <a:chOff x="313" y="1497"/>
              <a:chExt cx="1152" cy="1014"/>
            </a:xfrm>
          </p:grpSpPr>
          <p:pic>
            <p:nvPicPr>
              <p:cNvPr id="21531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32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528" name="Group 356"/>
            <p:cNvGrpSpPr>
              <a:grpSpLocks/>
            </p:cNvGrpSpPr>
            <p:nvPr/>
          </p:nvGrpSpPr>
          <p:grpSpPr bwMode="auto">
            <a:xfrm>
              <a:off x="7274560" y="4226560"/>
              <a:ext cx="627380" cy="643255"/>
              <a:chOff x="313" y="1497"/>
              <a:chExt cx="1152" cy="1014"/>
            </a:xfrm>
          </p:grpSpPr>
          <p:pic>
            <p:nvPicPr>
              <p:cNvPr id="21529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30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1513" name="Picture 18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14388"/>
            <a:ext cx="6602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dirty="0" smtClean="0">
                <a:latin typeface="Arial" charset="0"/>
              </a:rPr>
              <a:t>Redes sem fio e móveis</a:t>
            </a:r>
            <a:endParaRPr lang="en-US" dirty="0">
              <a:latin typeface="Arial" charset="0"/>
            </a:endParaRP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C1B97219-57A0-4DA8-9ABC-23E5D58EDF04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Capítulo 6 roteiro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1923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rgbClr val="C00000"/>
                </a:solidFill>
              </a:rPr>
              <a:t>6.1 Introdução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altLang="pt-BR" u="sng" dirty="0" smtClean="0">
                <a:solidFill>
                  <a:srgbClr val="000099"/>
                </a:solidFill>
              </a:rPr>
              <a:t>Sem fio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rgbClr val="000099"/>
                </a:solidFill>
              </a:rPr>
              <a:t>6.2</a:t>
            </a:r>
            <a:r>
              <a:rPr lang="pt-BR" altLang="pt-BR" sz="2400" dirty="0" smtClean="0">
                <a:solidFill>
                  <a:srgbClr val="0000FF"/>
                </a:solidFill>
              </a:rPr>
              <a:t> </a:t>
            </a:r>
            <a:r>
              <a:rPr lang="pt-BR" altLang="pt-BR" sz="2400" dirty="0" smtClean="0"/>
              <a:t>Características de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enlaces sem fio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	</a:t>
            </a: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CDMA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/>
              <a:t>6.3 </a:t>
            </a:r>
            <a:r>
              <a:rPr lang="pt-BR" altLang="pt-BR" sz="2400" dirty="0" err="1" smtClean="0"/>
              <a:t>LANs</a:t>
            </a:r>
            <a:r>
              <a:rPr lang="pt-BR" altLang="pt-BR" sz="2400" dirty="0" smtClean="0"/>
              <a:t> sem fio IEEE 802.11 (</a:t>
            </a:r>
            <a:r>
              <a:rPr lang="pt-BR" altLang="ja-JP" sz="2400" dirty="0" smtClean="0"/>
              <a:t>“Wi-Fi”) </a:t>
            </a:r>
          </a:p>
          <a:p>
            <a:pPr>
              <a:buFont typeface="Wingdings" pitchFamily="2" charset="2"/>
              <a:buNone/>
              <a:defRPr/>
            </a:pPr>
            <a:r>
              <a:rPr lang="pt-BR" altLang="pt-BR" sz="2400" dirty="0" smtClean="0">
                <a:solidFill>
                  <a:schemeClr val="bg1">
                    <a:lumMod val="75000"/>
                  </a:schemeClr>
                </a:solidFill>
              </a:rPr>
              <a:t>6.4 Acesso celular à Internet</a:t>
            </a:r>
          </a:p>
          <a:p>
            <a:pPr lvl="1">
              <a:defRPr/>
            </a:pP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arquitetura</a:t>
            </a:r>
          </a:p>
          <a:p>
            <a:pPr lvl="1">
              <a:defRPr/>
            </a:pPr>
            <a:r>
              <a:rPr lang="pt-BR" altLang="pt-BR" sz="2000" dirty="0" smtClean="0">
                <a:solidFill>
                  <a:schemeClr val="bg1">
                    <a:lumMod val="75000"/>
                  </a:schemeClr>
                </a:solidFill>
              </a:rPr>
              <a:t>padrões (ex.: GSM)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9238"/>
            <a:ext cx="4054475" cy="4648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u="sng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Mobilidade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6.5 Princípios: endereçamento e roteamento para usuários móveis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6.6 IP móvel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6.7 Tratando mobilidade em redes celulares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6.8 Mobilidade e protocolos de alto nível</a:t>
            </a:r>
          </a:p>
          <a:p>
            <a:pPr>
              <a:buFont typeface="Wingdings" pitchFamily="2" charset="2"/>
              <a:buNone/>
              <a:defRPr/>
            </a:pPr>
            <a:r>
              <a:rPr lang="pt-BR" sz="2400" dirty="0" smtClean="0">
                <a:solidFill>
                  <a:schemeClr val="bg1">
                    <a:lumMod val="75000"/>
                  </a:schemeClr>
                </a:solidFill>
                <a:ea typeface="+mn-ea"/>
              </a:rPr>
              <a:t>6.9 Resumo</a:t>
            </a:r>
          </a:p>
        </p:txBody>
      </p:sp>
      <p:pic>
        <p:nvPicPr>
          <p:cNvPr id="4103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175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DB45A174-0336-4384-B60B-0F55587B7EAD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20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157163"/>
            <a:ext cx="8515350" cy="950912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latin typeface="Gill Sans MT" charset="0"/>
                <a:ea typeface="ＭＳ Ｐゴシック" charset="0"/>
              </a:rPr>
              <a:t>Protocolo MAC IEEE 802.11: CSMA/CA</a:t>
            </a:r>
            <a:endParaRPr lang="pt-BR" sz="4000" dirty="0">
              <a:latin typeface="Gill Sans MT" charset="0"/>
              <a:ea typeface="ＭＳ Ｐゴシック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222375"/>
            <a:ext cx="5630863" cy="4953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pt-BR" sz="2400" i="1" u="sng" dirty="0" smtClean="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rPr>
              <a:t>transmissor  802.11</a:t>
            </a:r>
            <a:endParaRPr lang="pt-BR" sz="2400" i="1" dirty="0" smtClean="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pt-BR" sz="24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1 </a:t>
            </a:r>
            <a:r>
              <a:rPr lang="pt-BR" sz="20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se o canal é percebido quieto (</a:t>
            </a:r>
            <a:r>
              <a:rPr lang="pt-BR" sz="2000" i="1" dirty="0" err="1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idle</a:t>
            </a:r>
            <a:r>
              <a:rPr lang="pt-BR" sz="20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) </a:t>
            </a: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por </a:t>
            </a:r>
            <a:r>
              <a:rPr lang="pt-BR" sz="2000" b="1" dirty="0" smtClean="0">
                <a:latin typeface="Arial" charset="0"/>
                <a:ea typeface="ＭＳ Ｐゴシック" charset="0"/>
                <a:cs typeface="Arial" charset="0"/>
              </a:rPr>
              <a:t>DIFS</a:t>
            </a: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  </a:t>
            </a:r>
            <a:r>
              <a:rPr lang="pt-BR" sz="20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então</a:t>
            </a:r>
            <a:endParaRPr lang="pt-BR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transmite o quadro inteiro (sem CD)</a:t>
            </a:r>
          </a:p>
          <a:p>
            <a:pPr>
              <a:buFont typeface="Wingdings" charset="0"/>
              <a:buNone/>
              <a:defRPr/>
            </a:pPr>
            <a:r>
              <a:rPr lang="pt-BR" sz="20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2 se o canal é percebido ocupado, então</a:t>
            </a:r>
            <a:endParaRPr lang="pt-BR" sz="200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>
              <a:buFont typeface="Wingdings" charset="0"/>
              <a:buNone/>
              <a:defRPr/>
            </a:pP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inicia um tempo de </a:t>
            </a:r>
            <a:r>
              <a:rPr lang="pt-BR" sz="2000" i="1" dirty="0" err="1" smtClean="0">
                <a:latin typeface="Arial" charset="0"/>
                <a:ea typeface="ＭＳ Ｐゴシック" charset="0"/>
                <a:cs typeface="Arial" charset="0"/>
              </a:rPr>
              <a:t>backoff</a:t>
            </a: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 aleatório</a:t>
            </a:r>
          </a:p>
          <a:p>
            <a:pPr lvl="1">
              <a:buFont typeface="Wingdings" charset="0"/>
              <a:buNone/>
              <a:defRPr/>
            </a:pP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temporizador faz contagem regressiva enquanto o canal está ocioso</a:t>
            </a:r>
          </a:p>
          <a:p>
            <a:pPr lvl="1">
              <a:buFont typeface="Wingdings" charset="0"/>
              <a:buNone/>
              <a:defRPr/>
            </a:pP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transmite quando o temporizador expirar</a:t>
            </a:r>
          </a:p>
          <a:p>
            <a:pPr lvl="1">
              <a:buFont typeface="Wingdings" charset="0"/>
              <a:buNone/>
              <a:defRPr/>
            </a:pP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se não vier um ACK, aumenta o intervalo de </a:t>
            </a:r>
            <a:r>
              <a:rPr lang="pt-BR" sz="2000" i="1" dirty="0" err="1" smtClean="0">
                <a:latin typeface="Arial" charset="0"/>
                <a:ea typeface="ＭＳ Ｐゴシック" charset="0"/>
                <a:cs typeface="Arial" charset="0"/>
              </a:rPr>
              <a:t>backoff</a:t>
            </a: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 aleatório, repete 2</a:t>
            </a:r>
          </a:p>
          <a:p>
            <a:pPr>
              <a:buFont typeface="Wingdings" charset="0"/>
              <a:buNone/>
              <a:defRPr/>
            </a:pPr>
            <a:r>
              <a:rPr lang="pt-BR" sz="2400" i="1" u="sng" dirty="0" smtClean="0">
                <a:solidFill>
                  <a:srgbClr val="C00000"/>
                </a:solidFill>
                <a:latin typeface="Arial" charset="0"/>
                <a:ea typeface="ＭＳ Ｐゴシック" charset="0"/>
                <a:cs typeface="Arial" charset="0"/>
              </a:rPr>
              <a:t>receptor 802.11</a:t>
            </a:r>
            <a:endParaRPr lang="pt-BR" sz="2400" i="1" dirty="0" smtClean="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pt-BR" sz="24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- </a:t>
            </a:r>
            <a:r>
              <a:rPr lang="pt-BR" sz="2000" dirty="0" smtClean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rPr>
              <a:t>se o quadro for recebido OK</a:t>
            </a:r>
          </a:p>
          <a:p>
            <a:pPr>
              <a:buFont typeface="Wingdings" charset="0"/>
              <a:buNone/>
              <a:defRPr/>
            </a:pPr>
            <a:r>
              <a:rPr lang="pt-BR" sz="2000" dirty="0" smtClean="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rPr>
              <a:t>   </a:t>
            </a: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retorna ACK após </a:t>
            </a:r>
            <a:r>
              <a:rPr lang="pt-BR" sz="2000" b="1" dirty="0" smtClean="0">
                <a:latin typeface="Arial" charset="0"/>
                <a:ea typeface="ＭＳ Ｐゴシック" charset="0"/>
                <a:cs typeface="Arial" charset="0"/>
              </a:rPr>
              <a:t>SIFS </a:t>
            </a:r>
            <a:r>
              <a:rPr lang="pt-BR" sz="2000" dirty="0" smtClean="0">
                <a:latin typeface="Arial" charset="0"/>
                <a:ea typeface="ＭＳ Ｐゴシック" charset="0"/>
                <a:cs typeface="Arial" charset="0"/>
              </a:rPr>
              <a:t>(ACK é necessário devido ao problema do terminal oculto) </a:t>
            </a:r>
            <a:endParaRPr lang="pt-BR" sz="2400" b="1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6432550" y="22701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8351838" y="22574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5827713" y="1912938"/>
            <a:ext cx="12461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err="1" smtClean="0">
                <a:latin typeface="Arial" charset="0"/>
                <a:cs typeface="Arial" charset="0"/>
              </a:rPr>
              <a:t>transmissor</a:t>
            </a: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7861300" y="1922463"/>
            <a:ext cx="9382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receptor</a:t>
            </a:r>
          </a:p>
        </p:txBody>
      </p:sp>
      <p:grpSp>
        <p:nvGrpSpPr>
          <p:cNvPr id="354327" name="Group 23"/>
          <p:cNvGrpSpPr>
            <a:grpSpLocks/>
          </p:cNvGrpSpPr>
          <p:nvPr/>
        </p:nvGrpSpPr>
        <p:grpSpPr bwMode="auto">
          <a:xfrm>
            <a:off x="5737225" y="2566988"/>
            <a:ext cx="2616200" cy="1690687"/>
            <a:chOff x="3614" y="1617"/>
            <a:chExt cx="1648" cy="1065"/>
          </a:xfrm>
        </p:grpSpPr>
        <p:grpSp>
          <p:nvGrpSpPr>
            <p:cNvPr id="22546" name="Group 22"/>
            <p:cNvGrpSpPr>
              <a:grpSpLocks/>
            </p:cNvGrpSpPr>
            <p:nvPr/>
          </p:nvGrpSpPr>
          <p:grpSpPr bwMode="auto">
            <a:xfrm>
              <a:off x="3614" y="1617"/>
              <a:ext cx="424" cy="194"/>
              <a:chOff x="3614" y="1617"/>
              <a:chExt cx="424" cy="194"/>
            </a:xfrm>
          </p:grpSpPr>
          <p:sp>
            <p:nvSpPr>
              <p:cNvPr id="25622" name="AutoShape 11"/>
              <p:cNvSpPr>
                <a:spLocks/>
              </p:cNvSpPr>
              <p:nvPr/>
            </p:nvSpPr>
            <p:spPr bwMode="auto">
              <a:xfrm>
                <a:off x="3984" y="1620"/>
                <a:ext cx="54" cy="162"/>
              </a:xfrm>
              <a:prstGeom prst="leftBrace">
                <a:avLst>
                  <a:gd name="adj1" fmla="val 2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5623" name="Text Box 12"/>
              <p:cNvSpPr txBox="1">
                <a:spLocks noChangeArrowheads="1"/>
              </p:cNvSpPr>
              <p:nvPr/>
            </p:nvSpPr>
            <p:spPr bwMode="auto">
              <a:xfrm>
                <a:off x="3614" y="1617"/>
                <a:ext cx="37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latin typeface="Arial" charset="0"/>
                    <a:cs typeface="Arial" charset="0"/>
                  </a:rPr>
                  <a:t>DIFS</a:t>
                </a:r>
              </a:p>
            </p:txBody>
          </p:sp>
        </p:grpSp>
        <p:grpSp>
          <p:nvGrpSpPr>
            <p:cNvPr id="22547" name="Group 20"/>
            <p:cNvGrpSpPr>
              <a:grpSpLocks/>
            </p:cNvGrpSpPr>
            <p:nvPr/>
          </p:nvGrpSpPr>
          <p:grpSpPr bwMode="auto">
            <a:xfrm>
              <a:off x="4050" y="1782"/>
              <a:ext cx="1212" cy="900"/>
              <a:chOff x="4050" y="1782"/>
              <a:chExt cx="1212" cy="900"/>
            </a:xfrm>
          </p:grpSpPr>
          <p:sp>
            <p:nvSpPr>
              <p:cNvPr id="22548" name="Freeform 13"/>
              <p:cNvSpPr>
                <a:spLocks/>
              </p:cNvSpPr>
              <p:nvPr/>
            </p:nvSpPr>
            <p:spPr bwMode="auto">
              <a:xfrm>
                <a:off x="4050" y="1782"/>
                <a:ext cx="1212" cy="900"/>
              </a:xfrm>
              <a:custGeom>
                <a:avLst/>
                <a:gdLst>
                  <a:gd name="T0" fmla="*/ 6 w 1212"/>
                  <a:gd name="T1" fmla="*/ 0 h 900"/>
                  <a:gd name="T2" fmla="*/ 1212 w 1212"/>
                  <a:gd name="T3" fmla="*/ 228 h 900"/>
                  <a:gd name="T4" fmla="*/ 1212 w 1212"/>
                  <a:gd name="T5" fmla="*/ 900 h 900"/>
                  <a:gd name="T6" fmla="*/ 0 w 1212"/>
                  <a:gd name="T7" fmla="*/ 660 h 900"/>
                  <a:gd name="T8" fmla="*/ 6 w 1212"/>
                  <a:gd name="T9" fmla="*/ 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900">
                    <a:moveTo>
                      <a:pt x="6" y="0"/>
                    </a:moveTo>
                    <a:lnTo>
                      <a:pt x="1212" y="228"/>
                    </a:lnTo>
                    <a:lnTo>
                      <a:pt x="1212" y="900"/>
                    </a:lnTo>
                    <a:lnTo>
                      <a:pt x="0" y="66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5621" name="Text Box 18"/>
              <p:cNvSpPr txBox="1">
                <a:spLocks noChangeArrowheads="1"/>
              </p:cNvSpPr>
              <p:nvPr/>
            </p:nvSpPr>
            <p:spPr bwMode="auto">
              <a:xfrm>
                <a:off x="4394" y="2108"/>
                <a:ext cx="512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dirty="0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dados</a:t>
                </a:r>
              </a:p>
            </p:txBody>
          </p:sp>
        </p:grpSp>
      </p:grpSp>
      <p:grpSp>
        <p:nvGrpSpPr>
          <p:cNvPr id="354328" name="Group 24"/>
          <p:cNvGrpSpPr>
            <a:grpSpLocks/>
          </p:cNvGrpSpPr>
          <p:nvPr/>
        </p:nvGrpSpPr>
        <p:grpSpPr bwMode="auto">
          <a:xfrm>
            <a:off x="6419850" y="4267200"/>
            <a:ext cx="2511425" cy="923925"/>
            <a:chOff x="4044" y="2688"/>
            <a:chExt cx="1582" cy="582"/>
          </a:xfrm>
        </p:grpSpPr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5258" y="2697"/>
              <a:ext cx="36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SIFS</a:t>
              </a:r>
            </a:p>
          </p:txBody>
        </p:sp>
        <p:sp>
          <p:nvSpPr>
            <p:cNvPr id="25614" name="AutoShape 15"/>
            <p:cNvSpPr>
              <a:spLocks/>
            </p:cNvSpPr>
            <p:nvPr/>
          </p:nvSpPr>
          <p:spPr bwMode="auto">
            <a:xfrm flipH="1">
              <a:off x="5262" y="2688"/>
              <a:ext cx="54" cy="162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2543" name="Group 21"/>
            <p:cNvGrpSpPr>
              <a:grpSpLocks/>
            </p:cNvGrpSpPr>
            <p:nvPr/>
          </p:nvGrpSpPr>
          <p:grpSpPr bwMode="auto">
            <a:xfrm>
              <a:off x="4044" y="2856"/>
              <a:ext cx="1212" cy="414"/>
              <a:chOff x="4044" y="2856"/>
              <a:chExt cx="1212" cy="414"/>
            </a:xfrm>
          </p:grpSpPr>
          <p:sp>
            <p:nvSpPr>
              <p:cNvPr id="22544" name="Freeform 17"/>
              <p:cNvSpPr>
                <a:spLocks/>
              </p:cNvSpPr>
              <p:nvPr/>
            </p:nvSpPr>
            <p:spPr bwMode="auto">
              <a:xfrm flipV="1">
                <a:off x="4044" y="2856"/>
                <a:ext cx="1212" cy="414"/>
              </a:xfrm>
              <a:custGeom>
                <a:avLst/>
                <a:gdLst>
                  <a:gd name="T0" fmla="*/ 0 w 1212"/>
                  <a:gd name="T1" fmla="*/ 0 h 414"/>
                  <a:gd name="T2" fmla="*/ 1212 w 1212"/>
                  <a:gd name="T3" fmla="*/ 246 h 414"/>
                  <a:gd name="T4" fmla="*/ 1212 w 1212"/>
                  <a:gd name="T5" fmla="*/ 414 h 414"/>
                  <a:gd name="T6" fmla="*/ 6 w 1212"/>
                  <a:gd name="T7" fmla="*/ 174 h 414"/>
                  <a:gd name="T8" fmla="*/ 0 w 1212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414">
                    <a:moveTo>
                      <a:pt x="0" y="0"/>
                    </a:moveTo>
                    <a:lnTo>
                      <a:pt x="1212" y="246"/>
                    </a:lnTo>
                    <a:lnTo>
                      <a:pt x="1212" y="414"/>
                    </a:lnTo>
                    <a:lnTo>
                      <a:pt x="6" y="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5617" name="Text Box 19"/>
              <p:cNvSpPr txBox="1">
                <a:spLocks noChangeArrowheads="1"/>
              </p:cNvSpPr>
              <p:nvPr/>
            </p:nvSpPr>
            <p:spPr bwMode="auto">
              <a:xfrm>
                <a:off x="4436" y="2954"/>
                <a:ext cx="41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ACK</a:t>
                </a:r>
              </a:p>
            </p:txBody>
          </p:sp>
        </p:grpSp>
      </p:grpSp>
      <p:pic>
        <p:nvPicPr>
          <p:cNvPr id="22540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849313"/>
            <a:ext cx="857726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9631B15D-E5DB-4887-B823-10D6166FE385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21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12725"/>
            <a:ext cx="8370887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Evitando colisões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439863"/>
            <a:ext cx="8131175" cy="361156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pt-BR" altLang="pt-BR" sz="2400" i="1" dirty="0" smtClean="0">
                <a:solidFill>
                  <a:srgbClr val="FF0000"/>
                </a:solidFill>
              </a:rPr>
              <a:t>Ideia:</a:t>
            </a:r>
            <a:r>
              <a:rPr lang="pt-BR" altLang="pt-BR" sz="2400" i="1" dirty="0" smtClean="0"/>
              <a:t> permite o transmissor “reservar” o canal em vez de acessar aleatoriamente ao enviar quadros de dados: evita colisões de quadros grandes</a:t>
            </a:r>
          </a:p>
          <a:p>
            <a:pPr>
              <a:defRPr/>
            </a:pPr>
            <a:r>
              <a:rPr lang="pt-BR" altLang="pt-BR" sz="2400" i="1" dirty="0" smtClean="0"/>
              <a:t>Transmissor envia primeiro um pequeno quadro chamado </a:t>
            </a:r>
            <a:r>
              <a:rPr lang="pt-BR" altLang="pt-BR" sz="2400" i="1" dirty="0" err="1" smtClean="0"/>
              <a:t>request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to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send</a:t>
            </a:r>
            <a:r>
              <a:rPr lang="pt-BR" altLang="pt-BR" sz="2400" i="1" dirty="0" smtClean="0"/>
              <a:t> (RTS) à estação-base usando CSMA</a:t>
            </a:r>
          </a:p>
          <a:p>
            <a:pPr lvl="1">
              <a:defRPr/>
            </a:pPr>
            <a:r>
              <a:rPr lang="pt-BR" altLang="pt-BR" sz="2000" i="1" dirty="0" err="1" smtClean="0"/>
              <a:t>RTSs</a:t>
            </a:r>
            <a:r>
              <a:rPr lang="pt-BR" altLang="pt-BR" sz="2000" i="1" dirty="0" smtClean="0"/>
              <a:t> podem ainda colidir uns com os outros, mas são pequenos</a:t>
            </a:r>
          </a:p>
          <a:p>
            <a:pPr>
              <a:defRPr/>
            </a:pPr>
            <a:r>
              <a:rPr lang="pt-BR" altLang="pt-BR" sz="2400" i="1" dirty="0" smtClean="0"/>
              <a:t>BS envia em broadcast </a:t>
            </a:r>
            <a:r>
              <a:rPr lang="pt-BR" altLang="pt-BR" sz="2400" i="1" dirty="0" err="1" smtClean="0"/>
              <a:t>clear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to</a:t>
            </a:r>
            <a:r>
              <a:rPr lang="pt-BR" altLang="pt-BR" sz="2400" i="1" dirty="0" smtClean="0"/>
              <a:t> </a:t>
            </a:r>
            <a:r>
              <a:rPr lang="pt-BR" altLang="pt-BR" sz="2400" i="1" dirty="0" err="1" smtClean="0"/>
              <a:t>send</a:t>
            </a:r>
            <a:r>
              <a:rPr lang="pt-BR" altLang="pt-BR" sz="2400" i="1" dirty="0" smtClean="0"/>
              <a:t> CTS em resposta ao RTS</a:t>
            </a:r>
          </a:p>
          <a:p>
            <a:pPr>
              <a:defRPr/>
            </a:pPr>
            <a:r>
              <a:rPr lang="pt-BR" altLang="pt-BR" sz="2400" i="1" dirty="0" smtClean="0"/>
              <a:t>CTS é ouvido por todos os nós</a:t>
            </a:r>
          </a:p>
          <a:p>
            <a:pPr lvl="1">
              <a:defRPr/>
            </a:pPr>
            <a:r>
              <a:rPr lang="pt-BR" altLang="pt-BR" sz="2000" i="1" dirty="0" smtClean="0"/>
              <a:t>Transmissor envia o quadro de dados</a:t>
            </a:r>
          </a:p>
          <a:p>
            <a:pPr lvl="1">
              <a:defRPr/>
            </a:pPr>
            <a:r>
              <a:rPr lang="pt-BR" altLang="pt-BR" sz="2000" i="1" dirty="0" smtClean="0"/>
              <a:t>Outras estações adiam suas transmissões</a:t>
            </a:r>
            <a:endParaRPr lang="pt-BR" altLang="pt-BR" sz="1600" dirty="0" smtClean="0"/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1465263" y="5459413"/>
            <a:ext cx="61404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pt-BR" sz="2400" i="1" dirty="0">
                <a:solidFill>
                  <a:srgbClr val="000099"/>
                </a:solidFill>
                <a:latin typeface="Gill Sans MT" charset="0"/>
                <a:cs typeface="Arial" charset="0"/>
              </a:rPr>
              <a:t>Evita colisões de quadros de dados completamente </a:t>
            </a:r>
          </a:p>
          <a:p>
            <a:pPr algn="ctr">
              <a:defRPr/>
            </a:pPr>
            <a:r>
              <a:rPr lang="pt-BR" sz="2400" i="1" dirty="0">
                <a:solidFill>
                  <a:srgbClr val="000099"/>
                </a:solidFill>
                <a:latin typeface="Gill Sans MT" charset="0"/>
                <a:cs typeface="Arial" charset="0"/>
              </a:rPr>
              <a:t>usando pequenos quadros de reserva!</a:t>
            </a:r>
            <a:endParaRPr lang="pt-BR" sz="2400" i="1" dirty="0" smtClean="0">
              <a:solidFill>
                <a:srgbClr val="000099"/>
              </a:solidFill>
              <a:latin typeface="Gill Sans MT" charset="0"/>
              <a:cs typeface="Arial" charset="0"/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465263" y="5441950"/>
            <a:ext cx="6140450" cy="9144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2356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008063"/>
            <a:ext cx="40227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2F71944D-E77C-4E26-926F-18CA407CE3B7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22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15888"/>
            <a:ext cx="7772400" cy="941387"/>
          </a:xfrm>
        </p:spPr>
        <p:txBody>
          <a:bodyPr/>
          <a:lstStyle/>
          <a:p>
            <a:pPr>
              <a:defRPr/>
            </a:pPr>
            <a:r>
              <a:rPr lang="pt-BR" sz="3200" dirty="0" smtClean="0">
                <a:latin typeface="Gill Sans MT" charset="0"/>
                <a:ea typeface="ＭＳ Ｐゴシック" charset="0"/>
              </a:rPr>
              <a:t>Evitando colisões: reservas com RTS-CTS</a:t>
            </a:r>
            <a:endParaRPr lang="pt-BR" sz="3200" dirty="0">
              <a:latin typeface="Gill Sans MT" charset="0"/>
              <a:ea typeface="ＭＳ Ｐゴシック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3246438" y="74612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3200" smtClean="0">
              <a:latin typeface="Times New Roman" charset="0"/>
            </a:endParaRPr>
          </a:p>
        </p:txBody>
      </p:sp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4767263" y="1393825"/>
            <a:ext cx="4921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AP</a:t>
            </a:r>
          </a:p>
        </p:txBody>
      </p:sp>
      <p:sp>
        <p:nvSpPr>
          <p:cNvPr id="27655" name="Text Box 41"/>
          <p:cNvSpPr txBox="1">
            <a:spLocks noChangeArrowheads="1"/>
          </p:cNvSpPr>
          <p:nvPr/>
        </p:nvSpPr>
        <p:spPr bwMode="auto">
          <a:xfrm>
            <a:off x="2073275" y="1243013"/>
            <a:ext cx="350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7656" name="Text Box 42"/>
          <p:cNvSpPr txBox="1">
            <a:spLocks noChangeArrowheads="1"/>
          </p:cNvSpPr>
          <p:nvPr/>
        </p:nvSpPr>
        <p:spPr bwMode="auto">
          <a:xfrm>
            <a:off x="7670800" y="1241425"/>
            <a:ext cx="3381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7657" name="Line 45"/>
          <p:cNvSpPr>
            <a:spLocks noChangeShapeType="1"/>
          </p:cNvSpPr>
          <p:nvPr/>
        </p:nvSpPr>
        <p:spPr bwMode="auto">
          <a:xfrm>
            <a:off x="758825" y="1743075"/>
            <a:ext cx="41275" cy="3938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7658" name="Text Box 46"/>
          <p:cNvSpPr txBox="1">
            <a:spLocks noChangeArrowheads="1"/>
          </p:cNvSpPr>
          <p:nvPr/>
        </p:nvSpPr>
        <p:spPr bwMode="auto">
          <a:xfrm>
            <a:off x="30163" y="5378450"/>
            <a:ext cx="8255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tempo</a:t>
            </a:r>
          </a:p>
        </p:txBody>
      </p:sp>
      <p:sp>
        <p:nvSpPr>
          <p:cNvPr id="27659" name="Line 44"/>
          <p:cNvSpPr>
            <a:spLocks noChangeShapeType="1"/>
          </p:cNvSpPr>
          <p:nvPr/>
        </p:nvSpPr>
        <p:spPr bwMode="auto">
          <a:xfrm>
            <a:off x="744538" y="1728788"/>
            <a:ext cx="783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356422" name="Group 70"/>
          <p:cNvGrpSpPr>
            <a:grpSpLocks/>
          </p:cNvGrpSpPr>
          <p:nvPr/>
        </p:nvGrpSpPr>
        <p:grpSpPr bwMode="auto">
          <a:xfrm>
            <a:off x="1801813" y="1857375"/>
            <a:ext cx="6611937" cy="855663"/>
            <a:chOff x="1135" y="1170"/>
            <a:chExt cx="4165" cy="539"/>
          </a:xfrm>
        </p:grpSpPr>
        <p:grpSp>
          <p:nvGrpSpPr>
            <p:cNvPr id="24619" name="Group 9"/>
            <p:cNvGrpSpPr>
              <a:grpSpLocks/>
            </p:cNvGrpSpPr>
            <p:nvPr/>
          </p:nvGrpSpPr>
          <p:grpSpPr bwMode="auto">
            <a:xfrm>
              <a:off x="1135" y="1194"/>
              <a:ext cx="4163" cy="515"/>
              <a:chOff x="594" y="1184"/>
              <a:chExt cx="4163" cy="515"/>
            </a:xfrm>
          </p:grpSpPr>
          <p:sp>
            <p:nvSpPr>
              <p:cNvPr id="24622" name="Freeform 7"/>
              <p:cNvSpPr>
                <a:spLocks/>
              </p:cNvSpPr>
              <p:nvPr/>
            </p:nvSpPr>
            <p:spPr bwMode="auto">
              <a:xfrm>
                <a:off x="594" y="1238"/>
                <a:ext cx="3642" cy="461"/>
              </a:xfrm>
              <a:custGeom>
                <a:avLst/>
                <a:gdLst>
                  <a:gd name="T0" fmla="*/ 1 w 2996"/>
                  <a:gd name="T1" fmla="*/ 0 h 461"/>
                  <a:gd name="T2" fmla="*/ 11753 w 2996"/>
                  <a:gd name="T3" fmla="*/ 298 h 461"/>
                  <a:gd name="T4" fmla="*/ 11753 w 2996"/>
                  <a:gd name="T5" fmla="*/ 461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4623" name="Freeform 8"/>
              <p:cNvSpPr>
                <a:spLocks/>
              </p:cNvSpPr>
              <p:nvPr/>
            </p:nvSpPr>
            <p:spPr bwMode="auto">
              <a:xfrm flipH="1">
                <a:off x="1115" y="1184"/>
                <a:ext cx="3642" cy="461"/>
              </a:xfrm>
              <a:custGeom>
                <a:avLst/>
                <a:gdLst>
                  <a:gd name="T0" fmla="*/ 1 w 2996"/>
                  <a:gd name="T1" fmla="*/ 0 h 461"/>
                  <a:gd name="T2" fmla="*/ 11753 w 2996"/>
                  <a:gd name="T3" fmla="*/ 298 h 461"/>
                  <a:gd name="T4" fmla="*/ 11753 w 2996"/>
                  <a:gd name="T5" fmla="*/ 461 h 461"/>
                  <a:gd name="T6" fmla="*/ 0 w 2996"/>
                  <a:gd name="T7" fmla="*/ 160 h 461"/>
                  <a:gd name="T8" fmla="*/ 1 w 2996"/>
                  <a:gd name="T9" fmla="*/ 0 h 4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6" h="461">
                    <a:moveTo>
                      <a:pt x="1" y="0"/>
                    </a:moveTo>
                    <a:lnTo>
                      <a:pt x="2996" y="298"/>
                    </a:lnTo>
                    <a:lnTo>
                      <a:pt x="2996" y="461"/>
                    </a:lnTo>
                    <a:lnTo>
                      <a:pt x="0" y="160"/>
                    </a:lnTo>
                    <a:lnTo>
                      <a:pt x="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rgbClr val="FFFFFF">
                      <a:alpha val="6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sp>
          <p:nvSpPr>
            <p:cNvPr id="27691" name="Text Box 51"/>
            <p:cNvSpPr txBox="1">
              <a:spLocks noChangeArrowheads="1"/>
            </p:cNvSpPr>
            <p:nvPr/>
          </p:nvSpPr>
          <p:spPr bwMode="auto">
            <a:xfrm rot="356404">
              <a:off x="1544" y="1279"/>
              <a:ext cx="6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27692" name="Text Box 52"/>
            <p:cNvSpPr txBox="1">
              <a:spLocks noChangeArrowheads="1"/>
            </p:cNvSpPr>
            <p:nvPr/>
          </p:nvSpPr>
          <p:spPr bwMode="auto">
            <a:xfrm rot="-354180">
              <a:off x="4699" y="1170"/>
              <a:ext cx="6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RTS(B)</a:t>
              </a:r>
            </a:p>
          </p:txBody>
        </p:sp>
      </p:grpSp>
      <p:grpSp>
        <p:nvGrpSpPr>
          <p:cNvPr id="356420" name="Group 68"/>
          <p:cNvGrpSpPr>
            <a:grpSpLocks/>
          </p:cNvGrpSpPr>
          <p:nvPr/>
        </p:nvGrpSpPr>
        <p:grpSpPr bwMode="auto">
          <a:xfrm>
            <a:off x="1800225" y="2693988"/>
            <a:ext cx="6472238" cy="1174750"/>
            <a:chOff x="1134" y="1697"/>
            <a:chExt cx="4077" cy="740"/>
          </a:xfrm>
        </p:grpSpPr>
        <p:sp>
          <p:nvSpPr>
            <p:cNvPr id="24613" name="Freeform 48"/>
            <p:cNvSpPr>
              <a:spLocks/>
            </p:cNvSpPr>
            <p:nvPr/>
          </p:nvSpPr>
          <p:spPr bwMode="auto">
            <a:xfrm>
              <a:off x="1134" y="1697"/>
              <a:ext cx="3642" cy="461"/>
            </a:xfrm>
            <a:custGeom>
              <a:avLst/>
              <a:gdLst>
                <a:gd name="T0" fmla="*/ 1 w 2996"/>
                <a:gd name="T1" fmla="*/ 0 h 461"/>
                <a:gd name="T2" fmla="*/ 11753 w 2996"/>
                <a:gd name="T3" fmla="*/ 298 h 461"/>
                <a:gd name="T4" fmla="*/ 11753 w 2996"/>
                <a:gd name="T5" fmla="*/ 461 h 461"/>
                <a:gd name="T6" fmla="*/ 0 w 2996"/>
                <a:gd name="T7" fmla="*/ 160 h 461"/>
                <a:gd name="T8" fmla="*/ 1 w 2996"/>
                <a:gd name="T9" fmla="*/ 0 h 4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96" h="461">
                  <a:moveTo>
                    <a:pt x="1" y="0"/>
                  </a:moveTo>
                  <a:lnTo>
                    <a:pt x="2996" y="298"/>
                  </a:lnTo>
                  <a:lnTo>
                    <a:pt x="2996" y="461"/>
                  </a:lnTo>
                  <a:lnTo>
                    <a:pt x="0" y="160"/>
                  </a:lnTo>
                  <a:lnTo>
                    <a:pt x="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7685" name="Text Box 54"/>
            <p:cNvSpPr txBox="1">
              <a:spLocks noChangeArrowheads="1"/>
            </p:cNvSpPr>
            <p:nvPr/>
          </p:nvSpPr>
          <p:spPr bwMode="auto">
            <a:xfrm rot="356404">
              <a:off x="1551" y="1738"/>
              <a:ext cx="6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RTS(A)</a:t>
              </a:r>
            </a:p>
          </p:txBody>
        </p:sp>
        <p:sp>
          <p:nvSpPr>
            <p:cNvPr id="24615" name="Freeform 56"/>
            <p:cNvSpPr>
              <a:spLocks/>
            </p:cNvSpPr>
            <p:nvPr/>
          </p:nvSpPr>
          <p:spPr bwMode="auto">
            <a:xfrm>
              <a:off x="2951" y="2082"/>
              <a:ext cx="2260" cy="355"/>
            </a:xfrm>
            <a:custGeom>
              <a:avLst/>
              <a:gdLst>
                <a:gd name="T0" fmla="*/ 0 w 2260"/>
                <a:gd name="T1" fmla="*/ 0 h 355"/>
                <a:gd name="T2" fmla="*/ 2260 w 2260"/>
                <a:gd name="T3" fmla="*/ 186 h 355"/>
                <a:gd name="T4" fmla="*/ 2260 w 2260"/>
                <a:gd name="T5" fmla="*/ 355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4616" name="Freeform 57"/>
            <p:cNvSpPr>
              <a:spLocks/>
            </p:cNvSpPr>
            <p:nvPr/>
          </p:nvSpPr>
          <p:spPr bwMode="auto">
            <a:xfrm>
              <a:off x="1134" y="2081"/>
              <a:ext cx="1860" cy="347"/>
            </a:xfrm>
            <a:custGeom>
              <a:avLst/>
              <a:gdLst>
                <a:gd name="T0" fmla="*/ 1860 w 1860"/>
                <a:gd name="T1" fmla="*/ 0 h 347"/>
                <a:gd name="T2" fmla="*/ 0 w 1860"/>
                <a:gd name="T3" fmla="*/ 179 h 347"/>
                <a:gd name="T4" fmla="*/ 0 w 1860"/>
                <a:gd name="T5" fmla="*/ 347 h 347"/>
                <a:gd name="T6" fmla="*/ 1860 w 1860"/>
                <a:gd name="T7" fmla="*/ 151 h 347"/>
                <a:gd name="T8" fmla="*/ 1860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7688" name="Text Box 58"/>
            <p:cNvSpPr txBox="1">
              <a:spLocks noChangeArrowheads="1"/>
            </p:cNvSpPr>
            <p:nvPr/>
          </p:nvSpPr>
          <p:spPr bwMode="auto">
            <a:xfrm rot="-379204">
              <a:off x="1584" y="2157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CTS(A)</a:t>
              </a:r>
            </a:p>
          </p:txBody>
        </p:sp>
        <p:sp>
          <p:nvSpPr>
            <p:cNvPr id="27689" name="Text Box 59"/>
            <p:cNvSpPr txBox="1">
              <a:spLocks noChangeArrowheads="1"/>
            </p:cNvSpPr>
            <p:nvPr/>
          </p:nvSpPr>
          <p:spPr bwMode="auto">
            <a:xfrm rot="276164">
              <a:off x="3816" y="2147"/>
              <a:ext cx="6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CTS(A)</a:t>
              </a:r>
            </a:p>
          </p:txBody>
        </p:sp>
      </p:grpSp>
      <p:grpSp>
        <p:nvGrpSpPr>
          <p:cNvPr id="356421" name="Group 69"/>
          <p:cNvGrpSpPr>
            <a:grpSpLocks/>
          </p:cNvGrpSpPr>
          <p:nvPr/>
        </p:nvGrpSpPr>
        <p:grpSpPr bwMode="auto">
          <a:xfrm>
            <a:off x="1825625" y="3956050"/>
            <a:ext cx="6472238" cy="2174875"/>
            <a:chOff x="1150" y="2492"/>
            <a:chExt cx="4077" cy="1370"/>
          </a:xfrm>
        </p:grpSpPr>
        <p:sp>
          <p:nvSpPr>
            <p:cNvPr id="24607" name="Freeform 60"/>
            <p:cNvSpPr>
              <a:spLocks/>
            </p:cNvSpPr>
            <p:nvPr/>
          </p:nvSpPr>
          <p:spPr bwMode="auto">
            <a:xfrm>
              <a:off x="1150" y="2492"/>
              <a:ext cx="3652" cy="1134"/>
            </a:xfrm>
            <a:custGeom>
              <a:avLst/>
              <a:gdLst>
                <a:gd name="T0" fmla="*/ 0 w 3652"/>
                <a:gd name="T1" fmla="*/ 0 h 1134"/>
                <a:gd name="T2" fmla="*/ 3652 w 3652"/>
                <a:gd name="T3" fmla="*/ 318 h 1134"/>
                <a:gd name="T4" fmla="*/ 3652 w 3652"/>
                <a:gd name="T5" fmla="*/ 1134 h 1134"/>
                <a:gd name="T6" fmla="*/ 1 w 3652"/>
                <a:gd name="T7" fmla="*/ 787 h 1134"/>
                <a:gd name="T8" fmla="*/ 0 w 3652"/>
                <a:gd name="T9" fmla="*/ 0 h 1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652" h="1134">
                  <a:moveTo>
                    <a:pt x="0" y="0"/>
                  </a:moveTo>
                  <a:lnTo>
                    <a:pt x="3652" y="318"/>
                  </a:lnTo>
                  <a:lnTo>
                    <a:pt x="3652" y="1134"/>
                  </a:lnTo>
                  <a:lnTo>
                    <a:pt x="1" y="78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7679" name="Text Box 61"/>
            <p:cNvSpPr txBox="1">
              <a:spLocks noChangeArrowheads="1"/>
            </p:cNvSpPr>
            <p:nvPr/>
          </p:nvSpPr>
          <p:spPr bwMode="auto">
            <a:xfrm>
              <a:off x="1594" y="2814"/>
              <a:ext cx="113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DATA (A)</a:t>
              </a:r>
            </a:p>
          </p:txBody>
        </p:sp>
        <p:sp>
          <p:nvSpPr>
            <p:cNvPr id="24609" name="Freeform 62"/>
            <p:cNvSpPr>
              <a:spLocks/>
            </p:cNvSpPr>
            <p:nvPr/>
          </p:nvSpPr>
          <p:spPr bwMode="auto">
            <a:xfrm>
              <a:off x="2967" y="3507"/>
              <a:ext cx="2260" cy="355"/>
            </a:xfrm>
            <a:custGeom>
              <a:avLst/>
              <a:gdLst>
                <a:gd name="T0" fmla="*/ 0 w 2260"/>
                <a:gd name="T1" fmla="*/ 0 h 355"/>
                <a:gd name="T2" fmla="*/ 2260 w 2260"/>
                <a:gd name="T3" fmla="*/ 186 h 355"/>
                <a:gd name="T4" fmla="*/ 2260 w 2260"/>
                <a:gd name="T5" fmla="*/ 355 h 355"/>
                <a:gd name="T6" fmla="*/ 0 w 2260"/>
                <a:gd name="T7" fmla="*/ 151 h 355"/>
                <a:gd name="T8" fmla="*/ 0 w 2260"/>
                <a:gd name="T9" fmla="*/ 0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0" h="355">
                  <a:moveTo>
                    <a:pt x="0" y="0"/>
                  </a:moveTo>
                  <a:lnTo>
                    <a:pt x="2260" y="186"/>
                  </a:lnTo>
                  <a:lnTo>
                    <a:pt x="2260" y="355"/>
                  </a:lnTo>
                  <a:lnTo>
                    <a:pt x="0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4610" name="Freeform 63"/>
            <p:cNvSpPr>
              <a:spLocks/>
            </p:cNvSpPr>
            <p:nvPr/>
          </p:nvSpPr>
          <p:spPr bwMode="auto">
            <a:xfrm>
              <a:off x="1150" y="3506"/>
              <a:ext cx="1860" cy="347"/>
            </a:xfrm>
            <a:custGeom>
              <a:avLst/>
              <a:gdLst>
                <a:gd name="T0" fmla="*/ 1860 w 1860"/>
                <a:gd name="T1" fmla="*/ 0 h 347"/>
                <a:gd name="T2" fmla="*/ 0 w 1860"/>
                <a:gd name="T3" fmla="*/ 179 h 347"/>
                <a:gd name="T4" fmla="*/ 0 w 1860"/>
                <a:gd name="T5" fmla="*/ 347 h 347"/>
                <a:gd name="T6" fmla="*/ 1860 w 1860"/>
                <a:gd name="T7" fmla="*/ 151 h 347"/>
                <a:gd name="T8" fmla="*/ 1860 w 1860"/>
                <a:gd name="T9" fmla="*/ 0 h 3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0" h="347">
                  <a:moveTo>
                    <a:pt x="1860" y="0"/>
                  </a:moveTo>
                  <a:lnTo>
                    <a:pt x="0" y="179"/>
                  </a:lnTo>
                  <a:lnTo>
                    <a:pt x="0" y="347"/>
                  </a:lnTo>
                  <a:lnTo>
                    <a:pt x="1860" y="151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27682" name="Text Box 64"/>
            <p:cNvSpPr txBox="1">
              <a:spLocks noChangeArrowheads="1"/>
            </p:cNvSpPr>
            <p:nvPr/>
          </p:nvSpPr>
          <p:spPr bwMode="auto">
            <a:xfrm rot="-379204">
              <a:off x="1600" y="3582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ACK(A)</a:t>
              </a:r>
            </a:p>
          </p:txBody>
        </p:sp>
        <p:sp>
          <p:nvSpPr>
            <p:cNvPr id="27683" name="Text Box 65"/>
            <p:cNvSpPr txBox="1">
              <a:spLocks noChangeArrowheads="1"/>
            </p:cNvSpPr>
            <p:nvPr/>
          </p:nvSpPr>
          <p:spPr bwMode="auto">
            <a:xfrm rot="276164">
              <a:off x="3832" y="3572"/>
              <a:ext cx="6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ACK(A)</a:t>
              </a:r>
            </a:p>
          </p:txBody>
        </p:sp>
      </p:grpSp>
      <p:grpSp>
        <p:nvGrpSpPr>
          <p:cNvPr id="356418" name="Group 66"/>
          <p:cNvGrpSpPr>
            <a:grpSpLocks/>
          </p:cNvGrpSpPr>
          <p:nvPr/>
        </p:nvGrpSpPr>
        <p:grpSpPr bwMode="auto">
          <a:xfrm>
            <a:off x="4418013" y="2046288"/>
            <a:ext cx="3109912" cy="715962"/>
            <a:chOff x="2596" y="1330"/>
            <a:chExt cx="1959" cy="451"/>
          </a:xfrm>
        </p:grpSpPr>
        <p:sp>
          <p:nvSpPr>
            <p:cNvPr id="27676" name="AutoShape 10"/>
            <p:cNvSpPr>
              <a:spLocks noChangeArrowheads="1"/>
            </p:cNvSpPr>
            <p:nvPr/>
          </p:nvSpPr>
          <p:spPr bwMode="auto">
            <a:xfrm>
              <a:off x="2596" y="1330"/>
              <a:ext cx="683" cy="293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677" name="Text Box 11"/>
            <p:cNvSpPr txBox="1">
              <a:spLocks noChangeArrowheads="1"/>
            </p:cNvSpPr>
            <p:nvPr/>
          </p:nvSpPr>
          <p:spPr bwMode="auto">
            <a:xfrm>
              <a:off x="2778" y="1550"/>
              <a:ext cx="17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err="1" smtClean="0">
                  <a:latin typeface="Arial" charset="0"/>
                  <a:cs typeface="Arial" charset="0"/>
                </a:rPr>
                <a:t>colisão</a:t>
              </a:r>
              <a:r>
                <a:rPr lang="en-US" dirty="0" smtClean="0">
                  <a:latin typeface="Arial" charset="0"/>
                  <a:cs typeface="Arial" charset="0"/>
                </a:rPr>
                <a:t> de </a:t>
              </a:r>
              <a:r>
                <a:rPr lang="en-US" dirty="0" err="1" smtClean="0">
                  <a:latin typeface="Arial" charset="0"/>
                  <a:cs typeface="Arial" charset="0"/>
                </a:rPr>
                <a:t>reservas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918450" y="3671888"/>
            <a:ext cx="1030288" cy="2424112"/>
            <a:chOff x="7917752" y="3671888"/>
            <a:chExt cx="1031051" cy="2424112"/>
          </a:xfrm>
        </p:grpSpPr>
        <p:sp>
          <p:nvSpPr>
            <p:cNvPr id="27664" name="Line 71"/>
            <p:cNvSpPr>
              <a:spLocks noChangeShapeType="1"/>
            </p:cNvSpPr>
            <p:nvPr/>
          </p:nvSpPr>
          <p:spPr bwMode="auto">
            <a:xfrm>
              <a:off x="8427717" y="3671888"/>
              <a:ext cx="0" cy="24241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7665" name="Text Box 72"/>
            <p:cNvSpPr txBox="1">
              <a:spLocks noChangeArrowheads="1"/>
            </p:cNvSpPr>
            <p:nvPr/>
          </p:nvSpPr>
          <p:spPr bwMode="auto">
            <a:xfrm>
              <a:off x="7917752" y="4689475"/>
              <a:ext cx="1031051" cy="369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err="1" smtClean="0">
                  <a:latin typeface="Arial" charset="0"/>
                  <a:cs typeface="Arial" charset="0"/>
                </a:rPr>
                <a:t>aguarda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4593" name="Group 361"/>
          <p:cNvGrpSpPr>
            <a:grpSpLocks/>
          </p:cNvGrpSpPr>
          <p:nvPr/>
        </p:nvGrpSpPr>
        <p:grpSpPr bwMode="auto">
          <a:xfrm>
            <a:off x="4327525" y="1117600"/>
            <a:ext cx="650875" cy="561975"/>
            <a:chOff x="2967" y="478"/>
            <a:chExt cx="788" cy="625"/>
          </a:xfrm>
        </p:grpSpPr>
        <p:pic>
          <p:nvPicPr>
            <p:cNvPr id="24601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2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594" name="Group 356"/>
          <p:cNvGrpSpPr>
            <a:grpSpLocks/>
          </p:cNvGrpSpPr>
          <p:nvPr/>
        </p:nvGrpSpPr>
        <p:grpSpPr bwMode="auto">
          <a:xfrm>
            <a:off x="1514475" y="1057275"/>
            <a:ext cx="609600" cy="598488"/>
            <a:chOff x="313" y="1497"/>
            <a:chExt cx="1152" cy="1014"/>
          </a:xfrm>
        </p:grpSpPr>
        <p:pic>
          <p:nvPicPr>
            <p:cNvPr id="24599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00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4595" name="Group 356"/>
          <p:cNvGrpSpPr>
            <a:grpSpLocks/>
          </p:cNvGrpSpPr>
          <p:nvPr/>
        </p:nvGrpSpPr>
        <p:grpSpPr bwMode="auto">
          <a:xfrm>
            <a:off x="7966075" y="1087438"/>
            <a:ext cx="609600" cy="598487"/>
            <a:chOff x="313" y="1497"/>
            <a:chExt cx="1152" cy="1014"/>
          </a:xfrm>
        </p:grpSpPr>
        <p:pic>
          <p:nvPicPr>
            <p:cNvPr id="24597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8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596" name="Picture 17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746125"/>
            <a:ext cx="69373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5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B132FCC1-9209-4005-A279-1D99D5BD7FF5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23</a:t>
            </a:fld>
            <a:endParaRPr lang="en-US" altLang="pt-BR" sz="1200" smtClean="0">
              <a:latin typeface="Arial" pitchFamily="34" charset="0"/>
            </a:endParaRPr>
          </a:p>
        </p:txBody>
      </p:sp>
      <p:grpSp>
        <p:nvGrpSpPr>
          <p:cNvPr id="25604" name="Group 2"/>
          <p:cNvGrpSpPr>
            <a:grpSpLocks/>
          </p:cNvGrpSpPr>
          <p:nvPr/>
        </p:nvGrpSpPr>
        <p:grpSpPr bwMode="auto">
          <a:xfrm>
            <a:off x="288925" y="1812925"/>
            <a:ext cx="8077200" cy="985838"/>
            <a:chOff x="240" y="887"/>
            <a:chExt cx="5088" cy="621"/>
          </a:xfrm>
        </p:grpSpPr>
        <p:sp>
          <p:nvSpPr>
            <p:cNvPr id="2868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frame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2868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duration</a:t>
              </a:r>
            </a:p>
          </p:txBody>
        </p:sp>
        <p:sp>
          <p:nvSpPr>
            <p:cNvPr id="2868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2869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2869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2869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2869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>
                <a:latin typeface="Arial" charset="0"/>
                <a:ea typeface="ＭＳ Ｐゴシック" charset="0"/>
              </a:endParaRPr>
            </a:p>
          </p:txBody>
        </p:sp>
        <p:sp>
          <p:nvSpPr>
            <p:cNvPr id="2869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payload</a:t>
              </a:r>
            </a:p>
          </p:txBody>
        </p:sp>
        <p:sp>
          <p:nvSpPr>
            <p:cNvPr id="2869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CRC</a:t>
              </a:r>
            </a:p>
          </p:txBody>
        </p:sp>
        <p:sp>
          <p:nvSpPr>
            <p:cNvPr id="2869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2869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2869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2869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2870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2870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2870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2870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0 - 2312</a:t>
              </a:r>
            </a:p>
          </p:txBody>
        </p:sp>
        <p:sp>
          <p:nvSpPr>
            <p:cNvPr id="2870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4</a:t>
              </a:r>
            </a:p>
          </p:txBody>
        </p:sp>
        <p:sp>
          <p:nvSpPr>
            <p:cNvPr id="2870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seq</a:t>
              </a:r>
            </a:p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control</a:t>
              </a:r>
            </a:p>
          </p:txBody>
        </p:sp>
      </p:grpSp>
      <p:sp>
        <p:nvSpPr>
          <p:cNvPr id="28677" name="Rectangle 49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7413625" cy="1143000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quadro 802.11: endereçamento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28678" name="Text Box 52"/>
          <p:cNvSpPr txBox="1">
            <a:spLocks noChangeArrowheads="1"/>
          </p:cNvSpPr>
          <p:nvPr/>
        </p:nvSpPr>
        <p:spPr bwMode="auto">
          <a:xfrm>
            <a:off x="823913" y="4792663"/>
            <a:ext cx="327501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2: </a:t>
            </a:r>
            <a:r>
              <a:rPr lang="pt-BR" sz="2000" dirty="0">
                <a:latin typeface="Gill Sans MT" charset="0"/>
              </a:rPr>
              <a:t>endereço MAC</a:t>
            </a:r>
          </a:p>
          <a:p>
            <a:pPr>
              <a:defRPr/>
            </a:pPr>
            <a:r>
              <a:rPr lang="pt-BR" sz="2000" dirty="0">
                <a:latin typeface="Gill Sans MT" charset="0"/>
              </a:rPr>
              <a:t>do hospedeiro sem fio ou AP </a:t>
            </a:r>
          </a:p>
          <a:p>
            <a:pPr>
              <a:defRPr/>
            </a:pPr>
            <a:r>
              <a:rPr lang="pt-BR" sz="2000" dirty="0">
                <a:latin typeface="Gill Sans MT" charset="0"/>
              </a:rPr>
              <a:t>transmitindo este quadro</a:t>
            </a:r>
          </a:p>
        </p:txBody>
      </p:sp>
      <p:sp>
        <p:nvSpPr>
          <p:cNvPr id="28679" name="Line 53"/>
          <p:cNvSpPr>
            <a:spLocks noChangeShapeType="1"/>
          </p:cNvSpPr>
          <p:nvPr/>
        </p:nvSpPr>
        <p:spPr bwMode="auto">
          <a:xfrm flipV="1">
            <a:off x="974725" y="2835275"/>
            <a:ext cx="1235075" cy="730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8680" name="Line 54"/>
          <p:cNvSpPr>
            <a:spLocks noChangeShapeType="1"/>
          </p:cNvSpPr>
          <p:nvPr/>
        </p:nvSpPr>
        <p:spPr bwMode="auto">
          <a:xfrm flipH="1" flipV="1">
            <a:off x="3186113" y="2849563"/>
            <a:ext cx="44450" cy="1873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8681" name="Text Box 55"/>
          <p:cNvSpPr txBox="1">
            <a:spLocks noChangeArrowheads="1"/>
          </p:cNvSpPr>
          <p:nvPr/>
        </p:nvSpPr>
        <p:spPr bwMode="auto">
          <a:xfrm>
            <a:off x="274638" y="3486150"/>
            <a:ext cx="283368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1: </a:t>
            </a:r>
            <a:r>
              <a:rPr lang="pt-BR" sz="2000" dirty="0">
                <a:latin typeface="Gill Sans MT" charset="0"/>
              </a:rPr>
              <a:t>endereço MAC do destino ou AP que deve receber o  quadro</a:t>
            </a:r>
          </a:p>
        </p:txBody>
      </p:sp>
      <p:sp>
        <p:nvSpPr>
          <p:cNvPr id="28682" name="Line 56"/>
          <p:cNvSpPr>
            <a:spLocks noChangeShapeType="1"/>
          </p:cNvSpPr>
          <p:nvPr/>
        </p:nvSpPr>
        <p:spPr bwMode="auto">
          <a:xfrm flipH="1" flipV="1">
            <a:off x="3978275" y="2879725"/>
            <a:ext cx="609600" cy="8366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8683" name="Text Box 57"/>
          <p:cNvSpPr txBox="1">
            <a:spLocks noChangeArrowheads="1"/>
          </p:cNvSpPr>
          <p:nvPr/>
        </p:nvSpPr>
        <p:spPr bwMode="auto">
          <a:xfrm>
            <a:off x="3598863" y="3851275"/>
            <a:ext cx="3049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3: </a:t>
            </a:r>
            <a:r>
              <a:rPr lang="pt-BR" sz="2000" dirty="0">
                <a:latin typeface="Gill Sans MT" charset="0"/>
              </a:rPr>
              <a:t>endereço MAC</a:t>
            </a:r>
          </a:p>
          <a:p>
            <a:pPr>
              <a:defRPr/>
            </a:pPr>
            <a:r>
              <a:rPr lang="pt-BR" sz="2000" dirty="0">
                <a:latin typeface="Gill Sans MT" charset="0"/>
              </a:rPr>
              <a:t>da interface do roteador à qual o AP é ligado</a:t>
            </a:r>
          </a:p>
        </p:txBody>
      </p:sp>
      <p:sp>
        <p:nvSpPr>
          <p:cNvPr id="28684" name="Text Box 58"/>
          <p:cNvSpPr txBox="1">
            <a:spLocks noChangeArrowheads="1"/>
          </p:cNvSpPr>
          <p:nvPr/>
        </p:nvSpPr>
        <p:spPr bwMode="auto">
          <a:xfrm>
            <a:off x="5838825" y="3071813"/>
            <a:ext cx="29035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</a:rPr>
              <a:t>Address 4: </a:t>
            </a:r>
            <a:r>
              <a:rPr lang="pt-BR" sz="2000" dirty="0">
                <a:latin typeface="Gill Sans MT" charset="0"/>
              </a:rPr>
              <a:t>usado apenas no modo ad hoc </a:t>
            </a:r>
            <a:endParaRPr lang="en-US" sz="2000" dirty="0" smtClean="0">
              <a:latin typeface="Gill Sans MT" charset="0"/>
            </a:endParaRPr>
          </a:p>
        </p:txBody>
      </p:sp>
      <p:sp>
        <p:nvSpPr>
          <p:cNvPr id="28685" name="Line 59"/>
          <p:cNvSpPr>
            <a:spLocks noChangeShapeType="1"/>
          </p:cNvSpPr>
          <p:nvPr/>
        </p:nvSpPr>
        <p:spPr bwMode="auto">
          <a:xfrm flipH="1" flipV="1">
            <a:off x="5594350" y="2833688"/>
            <a:ext cx="290513" cy="37941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25614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60438"/>
            <a:ext cx="72199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2D8B7E90-6B0D-4BF5-B781-EF66A106E930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24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29700" name="Oval 3"/>
          <p:cNvSpPr>
            <a:spLocks noChangeArrowheads="1"/>
          </p:cNvSpPr>
          <p:nvPr/>
        </p:nvSpPr>
        <p:spPr bwMode="auto">
          <a:xfrm>
            <a:off x="1601788" y="1216025"/>
            <a:ext cx="2454275" cy="23749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9701" name="Line 23"/>
          <p:cNvSpPr>
            <a:spLocks noChangeShapeType="1"/>
          </p:cNvSpPr>
          <p:nvPr/>
        </p:nvSpPr>
        <p:spPr bwMode="auto">
          <a:xfrm>
            <a:off x="3581400" y="27289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9702" name="Line 25"/>
          <p:cNvSpPr>
            <a:spLocks noChangeShapeType="1"/>
          </p:cNvSpPr>
          <p:nvPr/>
        </p:nvSpPr>
        <p:spPr bwMode="auto">
          <a:xfrm flipV="1">
            <a:off x="5257800" y="2271713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6631" name="Group 26"/>
          <p:cNvGrpSpPr>
            <a:grpSpLocks/>
          </p:cNvGrpSpPr>
          <p:nvPr/>
        </p:nvGrpSpPr>
        <p:grpSpPr bwMode="auto">
          <a:xfrm>
            <a:off x="6019800" y="1433513"/>
            <a:ext cx="2362200" cy="1762125"/>
            <a:chOff x="3744" y="1392"/>
            <a:chExt cx="1488" cy="1110"/>
          </a:xfrm>
        </p:grpSpPr>
        <p:sp>
          <p:nvSpPr>
            <p:cNvPr id="26719" name="Freeform 27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92" name="Text Box 28"/>
            <p:cNvSpPr txBox="1">
              <a:spLocks noChangeArrowheads="1"/>
            </p:cNvSpPr>
            <p:nvPr/>
          </p:nvSpPr>
          <p:spPr bwMode="auto">
            <a:xfrm>
              <a:off x="4128" y="1776"/>
              <a:ext cx="60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grpSp>
        <p:nvGrpSpPr>
          <p:cNvPr id="26632" name="Group 161"/>
          <p:cNvGrpSpPr>
            <a:grpSpLocks/>
          </p:cNvGrpSpPr>
          <p:nvPr/>
        </p:nvGrpSpPr>
        <p:grpSpPr bwMode="auto">
          <a:xfrm>
            <a:off x="4660900" y="2259013"/>
            <a:ext cx="1044575" cy="550862"/>
            <a:chOff x="2936" y="1423"/>
            <a:chExt cx="658" cy="347"/>
          </a:xfrm>
        </p:grpSpPr>
        <p:grpSp>
          <p:nvGrpSpPr>
            <p:cNvPr id="26704" name="Group 4"/>
            <p:cNvGrpSpPr>
              <a:grpSpLocks/>
            </p:cNvGrpSpPr>
            <p:nvPr/>
          </p:nvGrpSpPr>
          <p:grpSpPr bwMode="auto">
            <a:xfrm>
              <a:off x="3024" y="1623"/>
              <a:ext cx="315" cy="147"/>
              <a:chOff x="3600" y="219"/>
              <a:chExt cx="360" cy="175"/>
            </a:xfrm>
          </p:grpSpPr>
          <p:sp>
            <p:nvSpPr>
              <p:cNvPr id="29778" name="Oval 5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779" name="Line 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9780" name="Line 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29781" name="Rectangle 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782" name="Oval 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26711" name="Group 1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978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89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90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26712" name="Group 1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978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86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29787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29777" name="Text Box 29"/>
            <p:cNvSpPr txBox="1">
              <a:spLocks noChangeArrowheads="1"/>
            </p:cNvSpPr>
            <p:nvPr/>
          </p:nvSpPr>
          <p:spPr bwMode="auto">
            <a:xfrm>
              <a:off x="2936" y="1423"/>
              <a:ext cx="6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 err="1" smtClean="0">
                  <a:latin typeface="Arial" charset="0"/>
                  <a:cs typeface="Arial" charset="0"/>
                </a:rPr>
                <a:t>roteador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</p:grpSp>
      <p:sp>
        <p:nvSpPr>
          <p:cNvPr id="29705" name="Text Box 90"/>
          <p:cNvSpPr txBox="1">
            <a:spLocks noChangeArrowheads="1"/>
          </p:cNvSpPr>
          <p:nvPr/>
        </p:nvSpPr>
        <p:spPr bwMode="auto">
          <a:xfrm>
            <a:off x="1727200" y="23479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9706" name="Text Box 93"/>
          <p:cNvSpPr txBox="1">
            <a:spLocks noChangeArrowheads="1"/>
          </p:cNvSpPr>
          <p:nvPr/>
        </p:nvSpPr>
        <p:spPr bwMode="auto">
          <a:xfrm>
            <a:off x="4327525" y="2376488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  <a:cs typeface="Arial" charset="0"/>
              </a:rPr>
              <a:t>R1</a:t>
            </a:r>
          </a:p>
        </p:txBody>
      </p:sp>
      <p:grpSp>
        <p:nvGrpSpPr>
          <p:cNvPr id="411805" name="Group 157"/>
          <p:cNvGrpSpPr>
            <a:grpSpLocks/>
          </p:cNvGrpSpPr>
          <p:nvPr/>
        </p:nvGrpSpPr>
        <p:grpSpPr bwMode="auto">
          <a:xfrm>
            <a:off x="349250" y="2392363"/>
            <a:ext cx="5391150" cy="3916362"/>
            <a:chOff x="268" y="1180"/>
            <a:chExt cx="3396" cy="2467"/>
          </a:xfrm>
        </p:grpSpPr>
        <p:sp>
          <p:nvSpPr>
            <p:cNvPr id="29747" name="Line 94"/>
            <p:cNvSpPr>
              <a:spLocks noChangeShapeType="1"/>
            </p:cNvSpPr>
            <p:nvPr/>
          </p:nvSpPr>
          <p:spPr bwMode="auto">
            <a:xfrm>
              <a:off x="1612" y="1180"/>
              <a:ext cx="566" cy="21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48" name="Rectangle 98"/>
            <p:cNvSpPr>
              <a:spLocks noChangeArrowheads="1"/>
            </p:cNvSpPr>
            <p:nvPr/>
          </p:nvSpPr>
          <p:spPr bwMode="auto">
            <a:xfrm>
              <a:off x="358" y="2897"/>
              <a:ext cx="3280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6677" name="Freeform 95"/>
            <p:cNvSpPr>
              <a:spLocks/>
            </p:cNvSpPr>
            <p:nvPr/>
          </p:nvSpPr>
          <p:spPr bwMode="auto">
            <a:xfrm>
              <a:off x="268" y="1426"/>
              <a:ext cx="3374" cy="1668"/>
            </a:xfrm>
            <a:custGeom>
              <a:avLst/>
              <a:gdLst>
                <a:gd name="T0" fmla="*/ 1397 w 3374"/>
                <a:gd name="T1" fmla="*/ 0 h 1668"/>
                <a:gd name="T2" fmla="*/ 104 w 3374"/>
                <a:gd name="T3" fmla="*/ 1445 h 1668"/>
                <a:gd name="T4" fmla="*/ 1294 w 3374"/>
                <a:gd name="T5" fmla="*/ 1418 h 1668"/>
                <a:gd name="T6" fmla="*/ 3374 w 3374"/>
                <a:gd name="T7" fmla="*/ 1445 h 1668"/>
                <a:gd name="T8" fmla="*/ 1585 w 3374"/>
                <a:gd name="T9" fmla="*/ 75 h 1668"/>
                <a:gd name="T10" fmla="*/ 1397 w 3374"/>
                <a:gd name="T11" fmla="*/ 0 h 16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4" h="1668">
                  <a:moveTo>
                    <a:pt x="1397" y="0"/>
                  </a:moveTo>
                  <a:cubicBezTo>
                    <a:pt x="1255" y="557"/>
                    <a:pt x="999" y="1064"/>
                    <a:pt x="104" y="1445"/>
                  </a:cubicBezTo>
                  <a:cubicBezTo>
                    <a:pt x="0" y="1641"/>
                    <a:pt x="719" y="1436"/>
                    <a:pt x="1294" y="1418"/>
                  </a:cubicBezTo>
                  <a:cubicBezTo>
                    <a:pt x="1839" y="1418"/>
                    <a:pt x="3326" y="1668"/>
                    <a:pt x="3374" y="1445"/>
                  </a:cubicBezTo>
                  <a:cubicBezTo>
                    <a:pt x="1983" y="1002"/>
                    <a:pt x="1929" y="582"/>
                    <a:pt x="1585" y="75"/>
                  </a:cubicBezTo>
                  <a:cubicBezTo>
                    <a:pt x="1491" y="25"/>
                    <a:pt x="1529" y="67"/>
                    <a:pt x="1397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7695" name="Rectangle 96"/>
            <p:cNvSpPr>
              <a:spLocks noChangeArrowheads="1"/>
            </p:cNvSpPr>
            <p:nvPr/>
          </p:nvSpPr>
          <p:spPr bwMode="auto">
            <a:xfrm rot="1284652">
              <a:off x="1621" y="1314"/>
              <a:ext cx="355" cy="115"/>
            </a:xfrm>
            <a:prstGeom prst="rect">
              <a:avLst/>
            </a:prstGeom>
            <a:solidFill>
              <a:srgbClr val="262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9751" name="Text Box 97"/>
            <p:cNvSpPr txBox="1">
              <a:spLocks noChangeArrowheads="1"/>
            </p:cNvSpPr>
            <p:nvPr/>
          </p:nvSpPr>
          <p:spPr bwMode="auto">
            <a:xfrm>
              <a:off x="540" y="2923"/>
              <a:ext cx="29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AP MAC addr  H1 MAC addr R1 MAC addr</a:t>
              </a:r>
            </a:p>
          </p:txBody>
        </p:sp>
        <p:sp>
          <p:nvSpPr>
            <p:cNvPr id="29752" name="Line 99"/>
            <p:cNvSpPr>
              <a:spLocks noChangeShapeType="1"/>
            </p:cNvSpPr>
            <p:nvPr/>
          </p:nvSpPr>
          <p:spPr bwMode="auto">
            <a:xfrm>
              <a:off x="56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53" name="Line 100"/>
            <p:cNvSpPr>
              <a:spLocks noChangeShapeType="1"/>
            </p:cNvSpPr>
            <p:nvPr/>
          </p:nvSpPr>
          <p:spPr bwMode="auto">
            <a:xfrm>
              <a:off x="152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54" name="Line 101"/>
            <p:cNvSpPr>
              <a:spLocks noChangeShapeType="1"/>
            </p:cNvSpPr>
            <p:nvPr/>
          </p:nvSpPr>
          <p:spPr bwMode="auto">
            <a:xfrm>
              <a:off x="248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26683" name="Group 106"/>
            <p:cNvGrpSpPr>
              <a:grpSpLocks/>
            </p:cNvGrpSpPr>
            <p:nvPr/>
          </p:nvGrpSpPr>
          <p:grpSpPr bwMode="auto">
            <a:xfrm>
              <a:off x="396" y="3107"/>
              <a:ext cx="120" cy="114"/>
              <a:chOff x="1300" y="3186"/>
              <a:chExt cx="120" cy="114"/>
            </a:xfrm>
          </p:grpSpPr>
          <p:sp>
            <p:nvSpPr>
              <p:cNvPr id="29773" name="Rectangle 10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702" name="Freeform 10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703" name="Freeform 10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26684" name="Group 107"/>
            <p:cNvGrpSpPr>
              <a:grpSpLocks/>
            </p:cNvGrpSpPr>
            <p:nvPr/>
          </p:nvGrpSpPr>
          <p:grpSpPr bwMode="auto">
            <a:xfrm>
              <a:off x="412" y="2839"/>
              <a:ext cx="120" cy="114"/>
              <a:chOff x="1300" y="3186"/>
              <a:chExt cx="120" cy="114"/>
            </a:xfrm>
          </p:grpSpPr>
          <p:sp>
            <p:nvSpPr>
              <p:cNvPr id="29770" name="Rectangle 108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99" name="Freeform 109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700" name="Freeform 110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26685" name="Group 111"/>
            <p:cNvGrpSpPr>
              <a:grpSpLocks/>
            </p:cNvGrpSpPr>
            <p:nvPr/>
          </p:nvGrpSpPr>
          <p:grpSpPr bwMode="auto">
            <a:xfrm>
              <a:off x="3456" y="2851"/>
              <a:ext cx="120" cy="114"/>
              <a:chOff x="1300" y="3186"/>
              <a:chExt cx="120" cy="114"/>
            </a:xfrm>
          </p:grpSpPr>
          <p:sp>
            <p:nvSpPr>
              <p:cNvPr id="29767" name="Rectangle 112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96" name="Freeform 11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697" name="Freeform 11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sp>
          <p:nvSpPr>
            <p:cNvPr id="29758" name="Line 115"/>
            <p:cNvSpPr>
              <a:spLocks noChangeShapeType="1"/>
            </p:cNvSpPr>
            <p:nvPr/>
          </p:nvSpPr>
          <p:spPr bwMode="auto">
            <a:xfrm>
              <a:off x="3404" y="2903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26687" name="Group 116"/>
            <p:cNvGrpSpPr>
              <a:grpSpLocks/>
            </p:cNvGrpSpPr>
            <p:nvPr/>
          </p:nvGrpSpPr>
          <p:grpSpPr bwMode="auto">
            <a:xfrm>
              <a:off x="3462" y="3103"/>
              <a:ext cx="120" cy="114"/>
              <a:chOff x="1300" y="3186"/>
              <a:chExt cx="120" cy="114"/>
            </a:xfrm>
          </p:grpSpPr>
          <p:sp>
            <p:nvSpPr>
              <p:cNvPr id="29764" name="Rectangle 11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93" name="Freeform 11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694" name="Freeform 11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sp>
          <p:nvSpPr>
            <p:cNvPr id="29760" name="Text Box 120"/>
            <p:cNvSpPr txBox="1">
              <a:spLocks noChangeArrowheads="1"/>
            </p:cNvSpPr>
            <p:nvPr/>
          </p:nvSpPr>
          <p:spPr bwMode="auto">
            <a:xfrm>
              <a:off x="523" y="3182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address 1</a:t>
              </a:r>
            </a:p>
          </p:txBody>
        </p:sp>
        <p:sp>
          <p:nvSpPr>
            <p:cNvPr id="29761" name="Text Box 121"/>
            <p:cNvSpPr txBox="1">
              <a:spLocks noChangeArrowheads="1"/>
            </p:cNvSpPr>
            <p:nvPr/>
          </p:nvSpPr>
          <p:spPr bwMode="auto">
            <a:xfrm>
              <a:off x="1500" y="3180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address 2</a:t>
              </a:r>
            </a:p>
          </p:txBody>
        </p:sp>
        <p:sp>
          <p:nvSpPr>
            <p:cNvPr id="29762" name="Text Box 122"/>
            <p:cNvSpPr txBox="1">
              <a:spLocks noChangeArrowheads="1"/>
            </p:cNvSpPr>
            <p:nvPr/>
          </p:nvSpPr>
          <p:spPr bwMode="auto">
            <a:xfrm>
              <a:off x="2480" y="3171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address 3</a:t>
              </a:r>
            </a:p>
          </p:txBody>
        </p:sp>
        <p:sp>
          <p:nvSpPr>
            <p:cNvPr id="29763" name="Text Box 123"/>
            <p:cNvSpPr txBox="1">
              <a:spLocks noChangeArrowheads="1"/>
            </p:cNvSpPr>
            <p:nvPr/>
          </p:nvSpPr>
          <p:spPr bwMode="auto">
            <a:xfrm>
              <a:off x="2619" y="3414"/>
              <a:ext cx="104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err="1" smtClean="0">
                  <a:latin typeface="Arial" charset="0"/>
                  <a:cs typeface="Arial" charset="0"/>
                </a:rPr>
                <a:t>quadro</a:t>
              </a:r>
              <a:r>
                <a:rPr lang="en-US" dirty="0" smtClean="0">
                  <a:latin typeface="Arial" charset="0"/>
                  <a:cs typeface="Arial" charset="0"/>
                </a:rPr>
                <a:t> 802.</a:t>
              </a:r>
              <a:r>
                <a:rPr lang="en-US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11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411808" name="Group 160"/>
          <p:cNvGrpSpPr>
            <a:grpSpLocks/>
          </p:cNvGrpSpPr>
          <p:nvPr/>
        </p:nvGrpSpPr>
        <p:grpSpPr bwMode="auto">
          <a:xfrm>
            <a:off x="3811588" y="2811463"/>
            <a:ext cx="4314825" cy="2155825"/>
            <a:chOff x="2401" y="1771"/>
            <a:chExt cx="2718" cy="1358"/>
          </a:xfrm>
        </p:grpSpPr>
        <p:sp>
          <p:nvSpPr>
            <p:cNvPr id="26648" name="Freeform 130"/>
            <p:cNvSpPr>
              <a:spLocks/>
            </p:cNvSpPr>
            <p:nvPr/>
          </p:nvSpPr>
          <p:spPr bwMode="auto">
            <a:xfrm>
              <a:off x="2592" y="2002"/>
              <a:ext cx="2419" cy="441"/>
            </a:xfrm>
            <a:custGeom>
              <a:avLst/>
              <a:gdLst>
                <a:gd name="T0" fmla="*/ 54 w 2419"/>
                <a:gd name="T1" fmla="*/ 9 h 441"/>
                <a:gd name="T2" fmla="*/ 0 w 2419"/>
                <a:gd name="T3" fmla="*/ 437 h 441"/>
                <a:gd name="T4" fmla="*/ 2419 w 2419"/>
                <a:gd name="T5" fmla="*/ 369 h 441"/>
                <a:gd name="T6" fmla="*/ 336 w 2419"/>
                <a:gd name="T7" fmla="*/ 5 h 441"/>
                <a:gd name="T8" fmla="*/ 54 w 2419"/>
                <a:gd name="T9" fmla="*/ 9 h 4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19" h="441">
                  <a:moveTo>
                    <a:pt x="54" y="9"/>
                  </a:moveTo>
                  <a:cubicBezTo>
                    <a:pt x="45" y="275"/>
                    <a:pt x="38" y="312"/>
                    <a:pt x="0" y="437"/>
                  </a:cubicBezTo>
                  <a:cubicBezTo>
                    <a:pt x="499" y="418"/>
                    <a:pt x="2363" y="441"/>
                    <a:pt x="2419" y="369"/>
                  </a:cubicBezTo>
                  <a:cubicBezTo>
                    <a:pt x="921" y="148"/>
                    <a:pt x="719" y="337"/>
                    <a:pt x="336" y="5"/>
                  </a:cubicBezTo>
                  <a:cubicBezTo>
                    <a:pt x="205" y="9"/>
                    <a:pt x="231" y="0"/>
                    <a:pt x="54" y="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1" name="Line 127"/>
            <p:cNvSpPr>
              <a:spLocks noChangeShapeType="1"/>
            </p:cNvSpPr>
            <p:nvPr/>
          </p:nvSpPr>
          <p:spPr bwMode="auto">
            <a:xfrm>
              <a:off x="2401" y="1771"/>
              <a:ext cx="6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22" name="Rectangle 129"/>
            <p:cNvSpPr>
              <a:spLocks noChangeArrowheads="1"/>
            </p:cNvSpPr>
            <p:nvPr/>
          </p:nvSpPr>
          <p:spPr bwMode="auto">
            <a:xfrm>
              <a:off x="2620" y="2398"/>
              <a:ext cx="2385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668" name="Rectangle 131"/>
            <p:cNvSpPr>
              <a:spLocks noChangeArrowheads="1"/>
            </p:cNvSpPr>
            <p:nvPr/>
          </p:nvSpPr>
          <p:spPr bwMode="auto">
            <a:xfrm>
              <a:off x="2563" y="1848"/>
              <a:ext cx="355" cy="115"/>
            </a:xfrm>
            <a:prstGeom prst="rect">
              <a:avLst/>
            </a:prstGeom>
            <a:solidFill>
              <a:srgbClr val="262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9724" name="Text Box 132"/>
            <p:cNvSpPr txBox="1">
              <a:spLocks noChangeArrowheads="1"/>
            </p:cNvSpPr>
            <p:nvPr/>
          </p:nvSpPr>
          <p:spPr bwMode="auto">
            <a:xfrm>
              <a:off x="2802" y="2424"/>
              <a:ext cx="20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R1 MAC addr  H1 MAC addr </a:t>
              </a:r>
            </a:p>
          </p:txBody>
        </p:sp>
        <p:sp>
          <p:nvSpPr>
            <p:cNvPr id="29725" name="Line 133"/>
            <p:cNvSpPr>
              <a:spLocks noChangeShapeType="1"/>
            </p:cNvSpPr>
            <p:nvPr/>
          </p:nvSpPr>
          <p:spPr bwMode="auto">
            <a:xfrm>
              <a:off x="282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26" name="Line 134"/>
            <p:cNvSpPr>
              <a:spLocks noChangeShapeType="1"/>
            </p:cNvSpPr>
            <p:nvPr/>
          </p:nvSpPr>
          <p:spPr bwMode="auto">
            <a:xfrm>
              <a:off x="378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29727" name="Line 135"/>
            <p:cNvSpPr>
              <a:spLocks noChangeShapeType="1"/>
            </p:cNvSpPr>
            <p:nvPr/>
          </p:nvSpPr>
          <p:spPr bwMode="auto">
            <a:xfrm>
              <a:off x="474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26656" name="Group 136"/>
            <p:cNvGrpSpPr>
              <a:grpSpLocks/>
            </p:cNvGrpSpPr>
            <p:nvPr/>
          </p:nvGrpSpPr>
          <p:grpSpPr bwMode="auto">
            <a:xfrm>
              <a:off x="2658" y="2608"/>
              <a:ext cx="120" cy="114"/>
              <a:chOff x="1300" y="3186"/>
              <a:chExt cx="120" cy="114"/>
            </a:xfrm>
          </p:grpSpPr>
          <p:sp>
            <p:nvSpPr>
              <p:cNvPr id="29744" name="Rectangle 13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73" name="Freeform 13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674" name="Freeform 13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26657" name="Group 140"/>
            <p:cNvGrpSpPr>
              <a:grpSpLocks/>
            </p:cNvGrpSpPr>
            <p:nvPr/>
          </p:nvGrpSpPr>
          <p:grpSpPr bwMode="auto">
            <a:xfrm>
              <a:off x="2674" y="2340"/>
              <a:ext cx="120" cy="114"/>
              <a:chOff x="1300" y="3186"/>
              <a:chExt cx="120" cy="114"/>
            </a:xfrm>
          </p:grpSpPr>
          <p:sp>
            <p:nvSpPr>
              <p:cNvPr id="29741" name="Rectangle 141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70" name="Freeform 142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671" name="Freeform 143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26658" name="Group 144"/>
            <p:cNvGrpSpPr>
              <a:grpSpLocks/>
            </p:cNvGrpSpPr>
            <p:nvPr/>
          </p:nvGrpSpPr>
          <p:grpSpPr bwMode="auto">
            <a:xfrm>
              <a:off x="4814" y="2352"/>
              <a:ext cx="120" cy="114"/>
              <a:chOff x="1300" y="3186"/>
              <a:chExt cx="120" cy="114"/>
            </a:xfrm>
          </p:grpSpPr>
          <p:sp>
            <p:nvSpPr>
              <p:cNvPr id="29738" name="Rectangle 14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67" name="Freeform 146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668" name="Freeform 147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grpSp>
          <p:nvGrpSpPr>
            <p:cNvPr id="26659" name="Group 149"/>
            <p:cNvGrpSpPr>
              <a:grpSpLocks/>
            </p:cNvGrpSpPr>
            <p:nvPr/>
          </p:nvGrpSpPr>
          <p:grpSpPr bwMode="auto">
            <a:xfrm>
              <a:off x="4820" y="2604"/>
              <a:ext cx="120" cy="114"/>
              <a:chOff x="1300" y="3186"/>
              <a:chExt cx="120" cy="114"/>
            </a:xfrm>
          </p:grpSpPr>
          <p:sp>
            <p:nvSpPr>
              <p:cNvPr id="29735" name="Rectangle 150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664" name="Freeform 151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26665" name="Freeform 152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2 w 60"/>
                  <a:gd name="T1" fmla="*/ 0 h 150"/>
                  <a:gd name="T2" fmla="*/ 2 w 60"/>
                  <a:gd name="T3" fmla="*/ 7 h 150"/>
                  <a:gd name="T4" fmla="*/ 10 w 60"/>
                  <a:gd name="T5" fmla="*/ 12 h 150"/>
                  <a:gd name="T6" fmla="*/ 0 w 60"/>
                  <a:gd name="T7" fmla="*/ 22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sp>
          <p:nvSpPr>
            <p:cNvPr id="29732" name="Text Box 153"/>
            <p:cNvSpPr txBox="1">
              <a:spLocks noChangeArrowheads="1"/>
            </p:cNvSpPr>
            <p:nvPr/>
          </p:nvSpPr>
          <p:spPr bwMode="auto">
            <a:xfrm>
              <a:off x="2785" y="2683"/>
              <a:ext cx="81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dest. address </a:t>
              </a:r>
            </a:p>
          </p:txBody>
        </p:sp>
        <p:sp>
          <p:nvSpPr>
            <p:cNvPr id="29733" name="Text Box 154"/>
            <p:cNvSpPr txBox="1">
              <a:spLocks noChangeArrowheads="1"/>
            </p:cNvSpPr>
            <p:nvPr/>
          </p:nvSpPr>
          <p:spPr bwMode="auto">
            <a:xfrm>
              <a:off x="3762" y="2681"/>
              <a:ext cx="9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source address </a:t>
              </a:r>
            </a:p>
          </p:txBody>
        </p:sp>
        <p:sp>
          <p:nvSpPr>
            <p:cNvPr id="29734" name="Text Box 156"/>
            <p:cNvSpPr txBox="1">
              <a:spLocks noChangeArrowheads="1"/>
            </p:cNvSpPr>
            <p:nvPr/>
          </p:nvSpPr>
          <p:spPr bwMode="auto">
            <a:xfrm>
              <a:off x="4146" y="2896"/>
              <a:ext cx="97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 err="1" smtClean="0">
                  <a:latin typeface="Arial" charset="0"/>
                  <a:cs typeface="Arial" charset="0"/>
                </a:rPr>
                <a:t>quadro</a:t>
              </a:r>
              <a:r>
                <a:rPr lang="en-US" dirty="0" smtClean="0">
                  <a:latin typeface="Arial" charset="0"/>
                  <a:cs typeface="Arial" charset="0"/>
                </a:rPr>
                <a:t> 802.</a:t>
              </a:r>
              <a:r>
                <a:rPr lang="en-US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3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6637" name="Group 361"/>
          <p:cNvGrpSpPr>
            <a:grpSpLocks/>
          </p:cNvGrpSpPr>
          <p:nvPr/>
        </p:nvGrpSpPr>
        <p:grpSpPr bwMode="auto">
          <a:xfrm>
            <a:off x="3311525" y="2235200"/>
            <a:ext cx="762000" cy="663575"/>
            <a:chOff x="2967" y="478"/>
            <a:chExt cx="788" cy="625"/>
          </a:xfrm>
        </p:grpSpPr>
        <p:pic>
          <p:nvPicPr>
            <p:cNvPr id="2664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8" name="Group 356"/>
          <p:cNvGrpSpPr>
            <a:grpSpLocks/>
          </p:cNvGrpSpPr>
          <p:nvPr/>
        </p:nvGrpSpPr>
        <p:grpSpPr bwMode="auto">
          <a:xfrm>
            <a:off x="1909763" y="1798638"/>
            <a:ext cx="609600" cy="598487"/>
            <a:chOff x="313" y="1497"/>
            <a:chExt cx="1152" cy="1014"/>
          </a:xfrm>
        </p:grpSpPr>
        <p:pic>
          <p:nvPicPr>
            <p:cNvPr id="26644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5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9" name="Group 356"/>
          <p:cNvGrpSpPr>
            <a:grpSpLocks/>
          </p:cNvGrpSpPr>
          <p:nvPr/>
        </p:nvGrpSpPr>
        <p:grpSpPr bwMode="auto">
          <a:xfrm>
            <a:off x="2874963" y="1493838"/>
            <a:ext cx="609600" cy="598487"/>
            <a:chOff x="313" y="1497"/>
            <a:chExt cx="1152" cy="1014"/>
          </a:xfrm>
        </p:grpSpPr>
        <p:pic>
          <p:nvPicPr>
            <p:cNvPr id="26642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3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7" name="Rectangle 49"/>
          <p:cNvSpPr txBox="1">
            <a:spLocks noChangeArrowheads="1"/>
          </p:cNvSpPr>
          <p:nvPr/>
        </p:nvSpPr>
        <p:spPr>
          <a:xfrm>
            <a:off x="533400" y="157163"/>
            <a:ext cx="7413625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9"/>
                </a:solidFill>
                <a:latin typeface="Gill Sans MT" pitchFamily="34" charset="0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9"/>
                </a:solidFill>
                <a:latin typeface="Gill Sans MT" pitchFamily="34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9"/>
                </a:solidFill>
                <a:latin typeface="Gill Sans MT" pitchFamily="34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9"/>
                </a:solidFill>
                <a:latin typeface="Gill Sans MT" pitchFamily="34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9"/>
                </a:solidFill>
                <a:latin typeface="Gill Sans MT" pitchFamily="34" charset="0"/>
                <a:ea typeface="MS PGothic" pitchFamily="34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000" u="sng">
                <a:solidFill>
                  <a:srgbClr val="000099"/>
                </a:solidFill>
                <a:latin typeface="Comic Sans MS" pitchFamily="66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000" u="sng">
                <a:solidFill>
                  <a:srgbClr val="000099"/>
                </a:solidFill>
                <a:latin typeface="Comic Sans MS" pitchFamily="66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000" u="sng">
                <a:solidFill>
                  <a:srgbClr val="000099"/>
                </a:solidFill>
                <a:latin typeface="Comic Sans MS" pitchFamily="66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000" u="sng">
                <a:solidFill>
                  <a:srgbClr val="000099"/>
                </a:solidFill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en-US" kern="0" smtClean="0">
                <a:latin typeface="Gill Sans MT" charset="0"/>
                <a:ea typeface="ＭＳ Ｐゴシック" charset="0"/>
              </a:rPr>
              <a:t>quadro 802.11: endereçamento</a:t>
            </a:r>
            <a:endParaRPr lang="en-US" kern="0" dirty="0">
              <a:latin typeface="Gill Sans MT" charset="0"/>
              <a:ea typeface="ＭＳ Ｐゴシック" charset="0"/>
            </a:endParaRPr>
          </a:p>
        </p:txBody>
      </p:sp>
      <p:pic>
        <p:nvPicPr>
          <p:cNvPr id="26641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60438"/>
            <a:ext cx="72199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858F61A7-4F40-40F2-846A-F865BF1BF427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25</a:t>
            </a:fld>
            <a:endParaRPr lang="en-US" altLang="pt-BR" sz="1200" smtClean="0">
              <a:latin typeface="Arial" pitchFamily="34" charset="0"/>
            </a:endParaRPr>
          </a:p>
        </p:txBody>
      </p:sp>
      <p:grpSp>
        <p:nvGrpSpPr>
          <p:cNvPr id="27652" name="Group 2"/>
          <p:cNvGrpSpPr>
            <a:grpSpLocks/>
          </p:cNvGrpSpPr>
          <p:nvPr/>
        </p:nvGrpSpPr>
        <p:grpSpPr bwMode="auto">
          <a:xfrm>
            <a:off x="519113" y="2179638"/>
            <a:ext cx="8077200" cy="985837"/>
            <a:chOff x="240" y="887"/>
            <a:chExt cx="5088" cy="621"/>
          </a:xfrm>
        </p:grpSpPr>
        <p:sp>
          <p:nvSpPr>
            <p:cNvPr id="3075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frame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control</a:t>
              </a:r>
            </a:p>
          </p:txBody>
        </p:sp>
        <p:sp>
          <p:nvSpPr>
            <p:cNvPr id="3075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duration</a:t>
              </a:r>
            </a:p>
          </p:txBody>
        </p:sp>
        <p:sp>
          <p:nvSpPr>
            <p:cNvPr id="3075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3076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3076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4</a:t>
              </a:r>
            </a:p>
          </p:txBody>
        </p:sp>
        <p:sp>
          <p:nvSpPr>
            <p:cNvPr id="3076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3076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076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latin typeface="Arial" charset="0"/>
                  <a:ea typeface="ＭＳ Ｐゴシック" charset="0"/>
                </a:rPr>
                <a:t>payload</a:t>
              </a:r>
            </a:p>
          </p:txBody>
        </p:sp>
        <p:sp>
          <p:nvSpPr>
            <p:cNvPr id="3076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CRC</a:t>
              </a:r>
            </a:p>
          </p:txBody>
        </p:sp>
        <p:sp>
          <p:nvSpPr>
            <p:cNvPr id="3076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3076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3076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3076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3077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3077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3077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6</a:t>
              </a:r>
            </a:p>
          </p:txBody>
        </p:sp>
        <p:sp>
          <p:nvSpPr>
            <p:cNvPr id="3077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0 - 2312</a:t>
              </a:r>
            </a:p>
          </p:txBody>
        </p:sp>
        <p:sp>
          <p:nvSpPr>
            <p:cNvPr id="3077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4</a:t>
              </a:r>
            </a:p>
          </p:txBody>
        </p:sp>
        <p:sp>
          <p:nvSpPr>
            <p:cNvPr id="3077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seq</a:t>
              </a:r>
            </a:p>
            <a:p>
              <a:pPr algn="ctr" eaLnBrk="1" hangingPunct="1">
                <a:defRPr/>
              </a:pPr>
              <a:r>
                <a:rPr lang="en-US" sz="1600" smtClean="0">
                  <a:latin typeface="Arial" charset="0"/>
                </a:rPr>
                <a:t>control</a:t>
              </a:r>
            </a:p>
          </p:txBody>
        </p:sp>
      </p:grpSp>
      <p:grpSp>
        <p:nvGrpSpPr>
          <p:cNvPr id="27653" name="Group 23"/>
          <p:cNvGrpSpPr>
            <a:grpSpLocks/>
          </p:cNvGrpSpPr>
          <p:nvPr/>
        </p:nvGrpSpPr>
        <p:grpSpPr bwMode="auto">
          <a:xfrm>
            <a:off x="442913" y="3856038"/>
            <a:ext cx="8534400" cy="954087"/>
            <a:chOff x="240" y="1991"/>
            <a:chExt cx="5376" cy="601"/>
          </a:xfrm>
        </p:grpSpPr>
        <p:sp>
          <p:nvSpPr>
            <p:cNvPr id="30735" name="Rectangle 24"/>
            <p:cNvSpPr>
              <a:spLocks noChangeArrowheads="1"/>
            </p:cNvSpPr>
            <p:nvPr/>
          </p:nvSpPr>
          <p:spPr bwMode="auto">
            <a:xfrm>
              <a:off x="864" y="2208"/>
              <a:ext cx="62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Type</a:t>
              </a:r>
            </a:p>
          </p:txBody>
        </p:sp>
        <p:sp>
          <p:nvSpPr>
            <p:cNvPr id="30736" name="Rectangle 25"/>
            <p:cNvSpPr>
              <a:spLocks noChangeArrowheads="1"/>
            </p:cNvSpPr>
            <p:nvPr/>
          </p:nvSpPr>
          <p:spPr bwMode="auto">
            <a:xfrm>
              <a:off x="2592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From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AP</a:t>
              </a:r>
            </a:p>
          </p:txBody>
        </p:sp>
        <p:sp>
          <p:nvSpPr>
            <p:cNvPr id="30737" name="Rectangle 26"/>
            <p:cNvSpPr>
              <a:spLocks noChangeArrowheads="1"/>
            </p:cNvSpPr>
            <p:nvPr/>
          </p:nvSpPr>
          <p:spPr bwMode="auto">
            <a:xfrm>
              <a:off x="1488" y="2208"/>
              <a:ext cx="67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Subtype</a:t>
              </a:r>
            </a:p>
          </p:txBody>
        </p:sp>
        <p:sp>
          <p:nvSpPr>
            <p:cNvPr id="30738" name="Rectangle 27"/>
            <p:cNvSpPr>
              <a:spLocks noChangeArrowheads="1"/>
            </p:cNvSpPr>
            <p:nvPr/>
          </p:nvSpPr>
          <p:spPr bwMode="auto">
            <a:xfrm>
              <a:off x="2160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To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AP</a:t>
              </a:r>
            </a:p>
          </p:txBody>
        </p:sp>
        <p:sp>
          <p:nvSpPr>
            <p:cNvPr id="30739" name="Rectangle 28"/>
            <p:cNvSpPr>
              <a:spLocks noChangeArrowheads="1"/>
            </p:cNvSpPr>
            <p:nvPr/>
          </p:nvSpPr>
          <p:spPr bwMode="auto">
            <a:xfrm>
              <a:off x="3024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More 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frag</a:t>
              </a:r>
            </a:p>
          </p:txBody>
        </p:sp>
        <p:sp>
          <p:nvSpPr>
            <p:cNvPr id="30740" name="Rectangle 29"/>
            <p:cNvSpPr>
              <a:spLocks noChangeArrowheads="1"/>
            </p:cNvSpPr>
            <p:nvPr/>
          </p:nvSpPr>
          <p:spPr bwMode="auto">
            <a:xfrm>
              <a:off x="4752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WEP</a:t>
              </a:r>
            </a:p>
          </p:txBody>
        </p:sp>
        <p:sp>
          <p:nvSpPr>
            <p:cNvPr id="30741" name="Rectangle 30"/>
            <p:cNvSpPr>
              <a:spLocks noChangeArrowheads="1"/>
            </p:cNvSpPr>
            <p:nvPr/>
          </p:nvSpPr>
          <p:spPr bwMode="auto">
            <a:xfrm>
              <a:off x="4320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More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data</a:t>
              </a:r>
            </a:p>
          </p:txBody>
        </p:sp>
        <p:sp>
          <p:nvSpPr>
            <p:cNvPr id="30742" name="Rectangle 31"/>
            <p:cNvSpPr>
              <a:spLocks noChangeArrowheads="1"/>
            </p:cNvSpPr>
            <p:nvPr/>
          </p:nvSpPr>
          <p:spPr bwMode="auto">
            <a:xfrm>
              <a:off x="3888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Power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mgt</a:t>
              </a:r>
            </a:p>
          </p:txBody>
        </p:sp>
        <p:sp>
          <p:nvSpPr>
            <p:cNvPr id="30743" name="Rectangle 32"/>
            <p:cNvSpPr>
              <a:spLocks noChangeArrowheads="1"/>
            </p:cNvSpPr>
            <p:nvPr/>
          </p:nvSpPr>
          <p:spPr bwMode="auto">
            <a:xfrm>
              <a:off x="3456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Retry</a:t>
              </a:r>
            </a:p>
          </p:txBody>
        </p:sp>
        <p:sp>
          <p:nvSpPr>
            <p:cNvPr id="30744" name="Rectangle 33"/>
            <p:cNvSpPr>
              <a:spLocks noChangeArrowheads="1"/>
            </p:cNvSpPr>
            <p:nvPr/>
          </p:nvSpPr>
          <p:spPr bwMode="auto">
            <a:xfrm>
              <a:off x="5184" y="2208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Rsvd</a:t>
              </a:r>
            </a:p>
          </p:txBody>
        </p:sp>
        <p:sp>
          <p:nvSpPr>
            <p:cNvPr id="30745" name="Rectangle 34"/>
            <p:cNvSpPr>
              <a:spLocks noChangeArrowheads="1"/>
            </p:cNvSpPr>
            <p:nvPr/>
          </p:nvSpPr>
          <p:spPr bwMode="auto">
            <a:xfrm>
              <a:off x="240" y="2208"/>
              <a:ext cx="624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Protocol</a:t>
              </a:r>
            </a:p>
            <a:p>
              <a:pPr algn="ctr" eaLnBrk="1" hangingPunct="1">
                <a:defRPr/>
              </a:pPr>
              <a:r>
                <a:rPr lang="en-US" sz="1600">
                  <a:latin typeface="Arial" charset="0"/>
                  <a:ea typeface="ＭＳ Ｐゴシック" charset="0"/>
                </a:rPr>
                <a:t>version</a:t>
              </a:r>
            </a:p>
          </p:txBody>
        </p:sp>
        <p:sp>
          <p:nvSpPr>
            <p:cNvPr id="30746" name="Text Box 35"/>
            <p:cNvSpPr txBox="1">
              <a:spLocks noChangeArrowheads="1"/>
            </p:cNvSpPr>
            <p:nvPr/>
          </p:nvSpPr>
          <p:spPr bwMode="auto">
            <a:xfrm>
              <a:off x="518" y="19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30747" name="Text Box 36"/>
            <p:cNvSpPr txBox="1">
              <a:spLocks noChangeArrowheads="1"/>
            </p:cNvSpPr>
            <p:nvPr/>
          </p:nvSpPr>
          <p:spPr bwMode="auto">
            <a:xfrm>
              <a:off x="110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2</a:t>
              </a:r>
            </a:p>
          </p:txBody>
        </p:sp>
        <p:sp>
          <p:nvSpPr>
            <p:cNvPr id="30748" name="Text Box 37"/>
            <p:cNvSpPr txBox="1">
              <a:spLocks noChangeArrowheads="1"/>
            </p:cNvSpPr>
            <p:nvPr/>
          </p:nvSpPr>
          <p:spPr bwMode="auto">
            <a:xfrm>
              <a:off x="1728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4</a:t>
              </a:r>
            </a:p>
          </p:txBody>
        </p:sp>
        <p:sp>
          <p:nvSpPr>
            <p:cNvPr id="30749" name="Text Box 38"/>
            <p:cNvSpPr txBox="1">
              <a:spLocks noChangeArrowheads="1"/>
            </p:cNvSpPr>
            <p:nvPr/>
          </p:nvSpPr>
          <p:spPr bwMode="auto">
            <a:xfrm>
              <a:off x="230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0" name="Text Box 39"/>
            <p:cNvSpPr txBox="1">
              <a:spLocks noChangeArrowheads="1"/>
            </p:cNvSpPr>
            <p:nvPr/>
          </p:nvSpPr>
          <p:spPr bwMode="auto">
            <a:xfrm>
              <a:off x="2688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1" name="Text Box 40"/>
            <p:cNvSpPr txBox="1">
              <a:spLocks noChangeArrowheads="1"/>
            </p:cNvSpPr>
            <p:nvPr/>
          </p:nvSpPr>
          <p:spPr bwMode="auto">
            <a:xfrm>
              <a:off x="312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2" name="Text Box 41"/>
            <p:cNvSpPr txBox="1">
              <a:spLocks noChangeArrowheads="1"/>
            </p:cNvSpPr>
            <p:nvPr/>
          </p:nvSpPr>
          <p:spPr bwMode="auto">
            <a:xfrm>
              <a:off x="446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3" name="Text Box 42"/>
            <p:cNvSpPr txBox="1">
              <a:spLocks noChangeArrowheads="1"/>
            </p:cNvSpPr>
            <p:nvPr/>
          </p:nvSpPr>
          <p:spPr bwMode="auto">
            <a:xfrm>
              <a:off x="4896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4" name="Text Box 43"/>
            <p:cNvSpPr txBox="1">
              <a:spLocks noChangeArrowheads="1"/>
            </p:cNvSpPr>
            <p:nvPr/>
          </p:nvSpPr>
          <p:spPr bwMode="auto">
            <a:xfrm>
              <a:off x="528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5" name="Text Box 44"/>
            <p:cNvSpPr txBox="1">
              <a:spLocks noChangeArrowheads="1"/>
            </p:cNvSpPr>
            <p:nvPr/>
          </p:nvSpPr>
          <p:spPr bwMode="auto">
            <a:xfrm>
              <a:off x="3600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  <p:sp>
          <p:nvSpPr>
            <p:cNvPr id="30756" name="Text Box 45"/>
            <p:cNvSpPr txBox="1">
              <a:spLocks noChangeArrowheads="1"/>
            </p:cNvSpPr>
            <p:nvPr/>
          </p:nvSpPr>
          <p:spPr bwMode="auto">
            <a:xfrm>
              <a:off x="3984" y="201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mtClean="0">
                  <a:latin typeface="Arial" charset="0"/>
                </a:rPr>
                <a:t>1</a:t>
              </a:r>
            </a:p>
          </p:txBody>
        </p:sp>
      </p:grpSp>
      <p:sp>
        <p:nvSpPr>
          <p:cNvPr id="27654" name="Freeform 47"/>
          <p:cNvSpPr>
            <a:spLocks/>
          </p:cNvSpPr>
          <p:nvPr/>
        </p:nvSpPr>
        <p:spPr bwMode="auto">
          <a:xfrm>
            <a:off x="430213" y="3144838"/>
            <a:ext cx="8713787" cy="1066800"/>
          </a:xfrm>
          <a:custGeom>
            <a:avLst/>
            <a:gdLst>
              <a:gd name="T0" fmla="*/ 2147483647 w 5489"/>
              <a:gd name="T1" fmla="*/ 0 h 672"/>
              <a:gd name="T2" fmla="*/ 0 w 5489"/>
              <a:gd name="T3" fmla="*/ 2147483647 h 672"/>
              <a:gd name="T4" fmla="*/ 2147483647 w 5489"/>
              <a:gd name="T5" fmla="*/ 2147483647 h 672"/>
              <a:gd name="T6" fmla="*/ 2147483647 w 5489"/>
              <a:gd name="T7" fmla="*/ 0 h 672"/>
              <a:gd name="T8" fmla="*/ 2147483647 w 5489"/>
              <a:gd name="T9" fmla="*/ 0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89" h="672">
                <a:moveTo>
                  <a:pt x="64" y="0"/>
                </a:moveTo>
                <a:lnTo>
                  <a:pt x="0" y="664"/>
                </a:lnTo>
                <a:lnTo>
                  <a:pt x="5392" y="672"/>
                </a:lnTo>
                <a:cubicBezTo>
                  <a:pt x="5489" y="561"/>
                  <a:pt x="976" y="408"/>
                  <a:pt x="584" y="0"/>
                </a:cubicBezTo>
                <a:cubicBezTo>
                  <a:pt x="152" y="0"/>
                  <a:pt x="172" y="0"/>
                  <a:pt x="64" y="0"/>
                </a:cubicBez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bg1">
                  <a:alpha val="17998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7" name="Text Box 49"/>
          <p:cNvSpPr txBox="1">
            <a:spLocks noChangeArrowheads="1"/>
          </p:cNvSpPr>
          <p:nvPr/>
        </p:nvSpPr>
        <p:spPr bwMode="auto">
          <a:xfrm>
            <a:off x="2132013" y="1335088"/>
            <a:ext cx="37750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dirty="0">
                <a:latin typeface="Arial" charset="0"/>
                <a:cs typeface="Arial" charset="0"/>
              </a:rPr>
              <a:t>Duração do tempo </a:t>
            </a:r>
            <a:r>
              <a:rPr lang="pt-BR" dirty="0" smtClean="0">
                <a:latin typeface="Arial" charset="0"/>
                <a:cs typeface="Arial" charset="0"/>
              </a:rPr>
              <a:t>de transmissão </a:t>
            </a:r>
          </a:p>
          <a:p>
            <a:pPr>
              <a:defRPr/>
            </a:pPr>
            <a:r>
              <a:rPr lang="pt-BR" dirty="0" smtClean="0">
                <a:latin typeface="Arial" charset="0"/>
                <a:cs typeface="Arial" charset="0"/>
              </a:rPr>
              <a:t>reservada </a:t>
            </a:r>
            <a:r>
              <a:rPr lang="pt-BR" dirty="0">
                <a:latin typeface="Arial" charset="0"/>
                <a:cs typeface="Arial" charset="0"/>
              </a:rPr>
              <a:t>(RTS/CTS)</a:t>
            </a:r>
          </a:p>
        </p:txBody>
      </p:sp>
      <p:sp>
        <p:nvSpPr>
          <p:cNvPr id="30728" name="Line 50"/>
          <p:cNvSpPr>
            <a:spLocks noChangeShapeType="1"/>
          </p:cNvSpPr>
          <p:nvPr/>
        </p:nvSpPr>
        <p:spPr bwMode="auto">
          <a:xfrm flipH="1">
            <a:off x="1905000" y="1554163"/>
            <a:ext cx="258763" cy="639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0729" name="Text Box 51"/>
          <p:cNvSpPr txBox="1">
            <a:spLocks noChangeArrowheads="1"/>
          </p:cNvSpPr>
          <p:nvPr/>
        </p:nvSpPr>
        <p:spPr bwMode="auto">
          <a:xfrm>
            <a:off x="5926138" y="1196975"/>
            <a:ext cx="20447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no. </a:t>
            </a:r>
            <a:r>
              <a:rPr lang="en-US" dirty="0" err="1" smtClean="0">
                <a:latin typeface="Arial" charset="0"/>
                <a:cs typeface="Arial" charset="0"/>
              </a:rPr>
              <a:t>seq</a:t>
            </a:r>
            <a:r>
              <a:rPr lang="en-US" dirty="0" smtClean="0">
                <a:latin typeface="Arial" charset="0"/>
                <a:cs typeface="Arial" charset="0"/>
              </a:rPr>
              <a:t> do </a:t>
            </a:r>
            <a:r>
              <a:rPr lang="en-US" dirty="0" err="1" smtClean="0">
                <a:latin typeface="Arial" charset="0"/>
                <a:cs typeface="Arial" charset="0"/>
              </a:rPr>
              <a:t>quadro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(para RDT)</a:t>
            </a:r>
          </a:p>
        </p:txBody>
      </p:sp>
      <p:sp>
        <p:nvSpPr>
          <p:cNvPr id="30730" name="Line 52"/>
          <p:cNvSpPr>
            <a:spLocks noChangeShapeType="1"/>
          </p:cNvSpPr>
          <p:nvPr/>
        </p:nvSpPr>
        <p:spPr bwMode="auto">
          <a:xfrm flipH="1">
            <a:off x="5410200" y="1493838"/>
            <a:ext cx="487363" cy="912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0731" name="Line 53"/>
          <p:cNvSpPr>
            <a:spLocks noChangeShapeType="1"/>
          </p:cNvSpPr>
          <p:nvPr/>
        </p:nvSpPr>
        <p:spPr bwMode="auto">
          <a:xfrm flipH="1" flipV="1">
            <a:off x="2012950" y="4908550"/>
            <a:ext cx="258763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0732" name="Text Box 54"/>
          <p:cNvSpPr txBox="1">
            <a:spLocks noChangeArrowheads="1"/>
          </p:cNvSpPr>
          <p:nvPr/>
        </p:nvSpPr>
        <p:spPr bwMode="auto">
          <a:xfrm>
            <a:off x="2192338" y="5480050"/>
            <a:ext cx="27320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err="1" smtClean="0">
                <a:latin typeface="Arial" charset="0"/>
                <a:cs typeface="Arial" charset="0"/>
              </a:rPr>
              <a:t>tipo</a:t>
            </a:r>
            <a:r>
              <a:rPr lang="en-US" dirty="0" smtClean="0">
                <a:latin typeface="Arial" charset="0"/>
                <a:cs typeface="Arial" charset="0"/>
              </a:rPr>
              <a:t> de </a:t>
            </a:r>
            <a:r>
              <a:rPr lang="en-US" dirty="0" err="1" smtClean="0">
                <a:latin typeface="Arial" charset="0"/>
                <a:cs typeface="Arial" charset="0"/>
              </a:rPr>
              <a:t>quadro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(RTS, CTS, ACK, dados)</a:t>
            </a:r>
          </a:p>
        </p:txBody>
      </p:sp>
      <p:sp>
        <p:nvSpPr>
          <p:cNvPr id="27661" name="Rectangle 49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pt-BR" sz="4400">
                <a:solidFill>
                  <a:srgbClr val="000099"/>
                </a:solidFill>
              </a:rPr>
              <a:t>quadro 802.11: mais</a:t>
            </a:r>
          </a:p>
        </p:txBody>
      </p:sp>
      <p:pic>
        <p:nvPicPr>
          <p:cNvPr id="27662" name="Picture 22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620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5CA9C59A-A89D-4A87-9AE6-79E0AF22E3CA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26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31748" name="Rectangle 74"/>
          <p:cNvSpPr>
            <a:spLocks noChangeArrowheads="1"/>
          </p:cNvSpPr>
          <p:nvPr/>
        </p:nvSpPr>
        <p:spPr bwMode="auto">
          <a:xfrm>
            <a:off x="350838" y="274638"/>
            <a:ext cx="818356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</a:t>
            </a:r>
            <a:r>
              <a:rPr lang="en-US" sz="40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mobilidade</a:t>
            </a: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na</a:t>
            </a: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mesma</a:t>
            </a: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40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subrede</a:t>
            </a:r>
            <a:endParaRPr lang="en-US" sz="4000" dirty="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31749" name="Rectangle 94"/>
          <p:cNvSpPr>
            <a:spLocks noGrp="1" noChangeArrowheads="1"/>
          </p:cNvSpPr>
          <p:nvPr>
            <p:ph type="body" sz="half" idx="1"/>
          </p:nvPr>
        </p:nvSpPr>
        <p:spPr>
          <a:xfrm>
            <a:off x="452438" y="1325563"/>
            <a:ext cx="3643312" cy="4648200"/>
          </a:xfrm>
        </p:spPr>
        <p:txBody>
          <a:bodyPr/>
          <a:lstStyle/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pt-BR" altLang="pt-BR" dirty="0" smtClean="0"/>
              <a:t>H1 permanece na mesma </a:t>
            </a:r>
            <a:r>
              <a:rPr lang="pt-BR" altLang="pt-BR" dirty="0" err="1" smtClean="0"/>
              <a:t>subrede</a:t>
            </a:r>
            <a:r>
              <a:rPr lang="pt-BR" altLang="pt-BR" dirty="0" smtClean="0"/>
              <a:t> IP; endereço IP pode ficar o mesmo</a:t>
            </a:r>
          </a:p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pt-BR" altLang="pt-BR" dirty="0" smtClean="0"/>
              <a:t>Switch: qual AP está associado com H1?</a:t>
            </a:r>
          </a:p>
          <a:p>
            <a:pPr lvl="1"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pt-BR" altLang="pt-BR" dirty="0" smtClean="0"/>
              <a:t>Aprendizado (Cap. 5): switch vê quadro de H1 e 	“lembra” qual porta do switch deve ser usada para chegar a H1</a:t>
            </a:r>
          </a:p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endParaRPr lang="pt-BR" altLang="pt-BR" dirty="0" smtClean="0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6380163" y="3179763"/>
            <a:ext cx="2154237" cy="2093912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1" name="Oval 38"/>
          <p:cNvSpPr>
            <a:spLocks noChangeArrowheads="1"/>
          </p:cNvSpPr>
          <p:nvPr/>
        </p:nvSpPr>
        <p:spPr bwMode="auto">
          <a:xfrm>
            <a:off x="4673600" y="3241675"/>
            <a:ext cx="2278063" cy="205105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2" name="Line 59"/>
          <p:cNvSpPr>
            <a:spLocks noChangeShapeType="1"/>
          </p:cNvSpPr>
          <p:nvPr/>
        </p:nvSpPr>
        <p:spPr bwMode="auto">
          <a:xfrm>
            <a:off x="6792913" y="4225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3" name="Line 60"/>
          <p:cNvSpPr>
            <a:spLocks noChangeShapeType="1"/>
          </p:cNvSpPr>
          <p:nvPr/>
        </p:nvSpPr>
        <p:spPr bwMode="auto">
          <a:xfrm flipH="1">
            <a:off x="6305550" y="41290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4" name="Line 61"/>
          <p:cNvSpPr>
            <a:spLocks noChangeShapeType="1"/>
          </p:cNvSpPr>
          <p:nvPr/>
        </p:nvSpPr>
        <p:spPr bwMode="auto">
          <a:xfrm flipH="1">
            <a:off x="6319838" y="42052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55" name="Line 62"/>
          <p:cNvSpPr>
            <a:spLocks noChangeShapeType="1"/>
          </p:cNvSpPr>
          <p:nvPr/>
        </p:nvSpPr>
        <p:spPr bwMode="auto">
          <a:xfrm flipH="1">
            <a:off x="6262688" y="42719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8684" name="Group 356"/>
          <p:cNvGrpSpPr>
            <a:grpSpLocks/>
          </p:cNvGrpSpPr>
          <p:nvPr/>
        </p:nvGrpSpPr>
        <p:grpSpPr bwMode="auto">
          <a:xfrm>
            <a:off x="8005763" y="3667125"/>
            <a:ext cx="333375" cy="369888"/>
            <a:chOff x="313" y="1497"/>
            <a:chExt cx="1152" cy="1014"/>
          </a:xfrm>
        </p:grpSpPr>
        <p:pic>
          <p:nvPicPr>
            <p:cNvPr id="28729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30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85" name="Group 403"/>
          <p:cNvGrpSpPr>
            <a:grpSpLocks/>
          </p:cNvGrpSpPr>
          <p:nvPr/>
        </p:nvGrpSpPr>
        <p:grpSpPr bwMode="auto">
          <a:xfrm>
            <a:off x="4968875" y="4156075"/>
            <a:ext cx="525463" cy="392113"/>
            <a:chOff x="2751" y="1851"/>
            <a:chExt cx="462" cy="478"/>
          </a:xfrm>
        </p:grpSpPr>
        <p:pic>
          <p:nvPicPr>
            <p:cNvPr id="28727" name="Picture 364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2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86" name="Group 356"/>
          <p:cNvGrpSpPr>
            <a:grpSpLocks/>
          </p:cNvGrpSpPr>
          <p:nvPr/>
        </p:nvGrpSpPr>
        <p:grpSpPr bwMode="auto">
          <a:xfrm>
            <a:off x="7345363" y="4592638"/>
            <a:ext cx="363537" cy="338137"/>
            <a:chOff x="313" y="1497"/>
            <a:chExt cx="1152" cy="1014"/>
          </a:xfrm>
        </p:grpSpPr>
        <p:pic>
          <p:nvPicPr>
            <p:cNvPr id="28725" name="Picture 354" descr="laptop_stylized_smal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26" name="Picture 355" descr="antenna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87" name="Group 356"/>
          <p:cNvGrpSpPr>
            <a:grpSpLocks/>
          </p:cNvGrpSpPr>
          <p:nvPr/>
        </p:nvGrpSpPr>
        <p:grpSpPr bwMode="auto">
          <a:xfrm>
            <a:off x="6116638" y="4613275"/>
            <a:ext cx="376237" cy="347663"/>
            <a:chOff x="313" y="1497"/>
            <a:chExt cx="1152" cy="1014"/>
          </a:xfrm>
        </p:grpSpPr>
        <p:pic>
          <p:nvPicPr>
            <p:cNvPr id="28723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24" name="Picture 355" descr="antenna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88" name="Group 356"/>
          <p:cNvGrpSpPr>
            <a:grpSpLocks/>
          </p:cNvGrpSpPr>
          <p:nvPr/>
        </p:nvGrpSpPr>
        <p:grpSpPr bwMode="auto">
          <a:xfrm>
            <a:off x="5394325" y="4632325"/>
            <a:ext cx="384175" cy="438150"/>
            <a:chOff x="313" y="1497"/>
            <a:chExt cx="1152" cy="1014"/>
          </a:xfrm>
        </p:grpSpPr>
        <p:pic>
          <p:nvPicPr>
            <p:cNvPr id="28721" name="Picture 354" descr="laptop_stylized_small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22" name="Picture 355" descr="antenna_stylized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89" name="Group 403"/>
          <p:cNvGrpSpPr>
            <a:grpSpLocks/>
          </p:cNvGrpSpPr>
          <p:nvPr/>
        </p:nvGrpSpPr>
        <p:grpSpPr bwMode="auto">
          <a:xfrm>
            <a:off x="5292725" y="3475038"/>
            <a:ext cx="487363" cy="401637"/>
            <a:chOff x="2751" y="1851"/>
            <a:chExt cx="462" cy="478"/>
          </a:xfrm>
        </p:grpSpPr>
        <p:pic>
          <p:nvPicPr>
            <p:cNvPr id="28719" name="Picture 364" descr="iphone_stylized_small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2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90" name="Group 403"/>
          <p:cNvGrpSpPr>
            <a:grpSpLocks/>
          </p:cNvGrpSpPr>
          <p:nvPr/>
        </p:nvGrpSpPr>
        <p:grpSpPr bwMode="auto">
          <a:xfrm>
            <a:off x="7853363" y="4135438"/>
            <a:ext cx="527050" cy="392112"/>
            <a:chOff x="2751" y="1851"/>
            <a:chExt cx="462" cy="478"/>
          </a:xfrm>
        </p:grpSpPr>
        <p:pic>
          <p:nvPicPr>
            <p:cNvPr id="28717" name="Picture 364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1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91" name="Group 356"/>
          <p:cNvGrpSpPr>
            <a:grpSpLocks/>
          </p:cNvGrpSpPr>
          <p:nvPr/>
        </p:nvGrpSpPr>
        <p:grpSpPr bwMode="auto">
          <a:xfrm>
            <a:off x="6421438" y="3992563"/>
            <a:ext cx="376237" cy="349250"/>
            <a:chOff x="313" y="1497"/>
            <a:chExt cx="1152" cy="1014"/>
          </a:xfrm>
        </p:grpSpPr>
        <p:pic>
          <p:nvPicPr>
            <p:cNvPr id="28715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16" name="Picture 355" descr="antenna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92" name="Group 361"/>
          <p:cNvGrpSpPr>
            <a:grpSpLocks/>
          </p:cNvGrpSpPr>
          <p:nvPr/>
        </p:nvGrpSpPr>
        <p:grpSpPr bwMode="auto">
          <a:xfrm>
            <a:off x="5516563" y="3810000"/>
            <a:ext cx="762000" cy="663575"/>
            <a:chOff x="2967" y="478"/>
            <a:chExt cx="788" cy="625"/>
          </a:xfrm>
        </p:grpSpPr>
        <p:pic>
          <p:nvPicPr>
            <p:cNvPr id="28713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14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93" name="Group 361"/>
          <p:cNvGrpSpPr>
            <a:grpSpLocks/>
          </p:cNvGrpSpPr>
          <p:nvPr/>
        </p:nvGrpSpPr>
        <p:grpSpPr bwMode="auto">
          <a:xfrm>
            <a:off x="7153275" y="3830638"/>
            <a:ext cx="762000" cy="661987"/>
            <a:chOff x="2967" y="478"/>
            <a:chExt cx="788" cy="625"/>
          </a:xfrm>
        </p:grpSpPr>
        <p:pic>
          <p:nvPicPr>
            <p:cNvPr id="28711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712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66" name="Text Box 18"/>
          <p:cNvSpPr txBox="1">
            <a:spLocks noChangeArrowheads="1"/>
          </p:cNvSpPr>
          <p:nvPr/>
        </p:nvSpPr>
        <p:spPr bwMode="auto">
          <a:xfrm>
            <a:off x="5719763" y="4894263"/>
            <a:ext cx="4460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31767" name="Text Box 20"/>
          <p:cNvSpPr txBox="1">
            <a:spLocks noChangeArrowheads="1"/>
          </p:cNvSpPr>
          <p:nvPr/>
        </p:nvSpPr>
        <p:spPr bwMode="auto">
          <a:xfrm>
            <a:off x="7721600" y="48879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31768" name="Text Box 20"/>
          <p:cNvSpPr txBox="1">
            <a:spLocks noChangeArrowheads="1"/>
          </p:cNvSpPr>
          <p:nvPr/>
        </p:nvSpPr>
        <p:spPr bwMode="auto">
          <a:xfrm>
            <a:off x="4613275" y="49895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31769" name="Line 13"/>
          <p:cNvSpPr>
            <a:spLocks noChangeShapeType="1"/>
          </p:cNvSpPr>
          <p:nvPr/>
        </p:nvSpPr>
        <p:spPr bwMode="auto">
          <a:xfrm flipV="1">
            <a:off x="6524625" y="1941513"/>
            <a:ext cx="14288" cy="77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70" name="Line 13"/>
          <p:cNvSpPr>
            <a:spLocks noChangeShapeType="1"/>
          </p:cNvSpPr>
          <p:nvPr/>
        </p:nvSpPr>
        <p:spPr bwMode="auto">
          <a:xfrm flipH="1" flipV="1">
            <a:off x="6630988" y="2997200"/>
            <a:ext cx="744537" cy="116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1771" name="Line 13"/>
          <p:cNvSpPr>
            <a:spLocks noChangeShapeType="1"/>
          </p:cNvSpPr>
          <p:nvPr/>
        </p:nvSpPr>
        <p:spPr bwMode="auto">
          <a:xfrm flipV="1">
            <a:off x="5784850" y="3017838"/>
            <a:ext cx="657225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8700" name="Group 332"/>
          <p:cNvGrpSpPr>
            <a:grpSpLocks/>
          </p:cNvGrpSpPr>
          <p:nvPr/>
        </p:nvGrpSpPr>
        <p:grpSpPr bwMode="auto">
          <a:xfrm>
            <a:off x="6075363" y="1689100"/>
            <a:ext cx="881062" cy="454025"/>
            <a:chOff x="2356" y="1300"/>
            <a:chExt cx="555" cy="194"/>
          </a:xfrm>
        </p:grpSpPr>
        <p:sp>
          <p:nvSpPr>
            <p:cNvPr id="2870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2870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2400">
                <a:latin typeface="Times New Roman" pitchFamily="18" charset="0"/>
              </a:endParaRPr>
            </a:p>
          </p:txBody>
        </p:sp>
        <p:sp>
          <p:nvSpPr>
            <p:cNvPr id="2870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pitchFamily="2" charset="2"/>
                <a:buChar char="v"/>
                <a:defRPr sz="28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000099"/>
                </a:buClr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Gill Sans MT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itchFamily="66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 sz="2400">
                <a:latin typeface="Times New Roman" pitchFamily="18" charset="0"/>
              </a:endParaRPr>
            </a:p>
          </p:txBody>
        </p:sp>
        <p:grpSp>
          <p:nvGrpSpPr>
            <p:cNvPr id="28706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28709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710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1779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1780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pic>
        <p:nvPicPr>
          <p:cNvPr id="31773" name="Picture 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184900" y="2619375"/>
            <a:ext cx="7032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702" name="Picture 16" descr="underline_base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890588"/>
            <a:ext cx="79152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4A7D16DC-F6D3-4F63-A221-34B0D400952F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27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32772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</a:t>
            </a:r>
            <a:r>
              <a:rPr lang="en-US" sz="44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recursos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avançados</a:t>
            </a:r>
            <a:endParaRPr lang="en-US" sz="4400" dirty="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32773" name="Rectangle 90"/>
          <p:cNvSpPr>
            <a:spLocks noGrp="1" noChangeArrowheads="1"/>
          </p:cNvSpPr>
          <p:nvPr>
            <p:ph type="body" sz="half" idx="1"/>
          </p:nvPr>
        </p:nvSpPr>
        <p:spPr>
          <a:xfrm>
            <a:off x="509588" y="1365250"/>
            <a:ext cx="4049712" cy="4648200"/>
          </a:xfrm>
        </p:spPr>
        <p:txBody>
          <a:bodyPr/>
          <a:lstStyle/>
          <a:p>
            <a:pPr>
              <a:buFont typeface="Wingdings" charset="0"/>
              <a:buNone/>
              <a:tabLst>
                <a:tab pos="746125" algn="l"/>
              </a:tabLst>
              <a:defRPr/>
            </a:pPr>
            <a:r>
              <a:rPr lang="pt-BR" i="1" dirty="0" smtClean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Adaptação de taxa</a:t>
            </a:r>
          </a:p>
          <a:p>
            <a:pPr>
              <a:buFont typeface="Wingdings" charset="0"/>
              <a:buChar char="v"/>
              <a:tabLst>
                <a:tab pos="746125" algn="l"/>
              </a:tabLst>
              <a:defRPr/>
            </a:pPr>
            <a:r>
              <a:rPr lang="pt-BR" sz="2400" dirty="0" smtClean="0">
                <a:latin typeface="Gill Sans MT" charset="0"/>
                <a:ea typeface="ＭＳ Ｐゴシック" charset="0"/>
              </a:rPr>
              <a:t>estação-base, dispositivo móvel altera dinamicamente a taxa de transmissão (técnica de modulação da camada física) à medida que o dispositivo se move, SNR é alterado</a:t>
            </a:r>
          </a:p>
        </p:txBody>
      </p:sp>
      <p:sp>
        <p:nvSpPr>
          <p:cNvPr id="32774" name="Line 140"/>
          <p:cNvSpPr>
            <a:spLocks noChangeShapeType="1"/>
          </p:cNvSpPr>
          <p:nvPr/>
        </p:nvSpPr>
        <p:spPr bwMode="auto">
          <a:xfrm>
            <a:off x="1997075" y="5237163"/>
            <a:ext cx="2968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5" name="Line 141"/>
          <p:cNvSpPr>
            <a:spLocks noChangeShapeType="1"/>
          </p:cNvSpPr>
          <p:nvPr/>
        </p:nvSpPr>
        <p:spPr bwMode="auto">
          <a:xfrm>
            <a:off x="1997075" y="5064125"/>
            <a:ext cx="29686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6" name="Line 142"/>
          <p:cNvSpPr>
            <a:spLocks noChangeShapeType="1"/>
          </p:cNvSpPr>
          <p:nvPr/>
        </p:nvSpPr>
        <p:spPr bwMode="auto">
          <a:xfrm>
            <a:off x="2006600" y="4894263"/>
            <a:ext cx="269875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77" name="Text Box 143"/>
          <p:cNvSpPr txBox="1">
            <a:spLocks noChangeArrowheads="1"/>
          </p:cNvSpPr>
          <p:nvPr/>
        </p:nvSpPr>
        <p:spPr bwMode="auto">
          <a:xfrm>
            <a:off x="2279650" y="4768850"/>
            <a:ext cx="12176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QAM256 (8 Mbps)</a:t>
            </a:r>
          </a:p>
        </p:txBody>
      </p:sp>
      <p:sp>
        <p:nvSpPr>
          <p:cNvPr id="32778" name="Text Box 144"/>
          <p:cNvSpPr txBox="1">
            <a:spLocks noChangeArrowheads="1"/>
          </p:cNvSpPr>
          <p:nvPr/>
        </p:nvSpPr>
        <p:spPr bwMode="auto">
          <a:xfrm>
            <a:off x="2271713" y="4922838"/>
            <a:ext cx="11477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QAM16 (4 Mbps)</a:t>
            </a:r>
          </a:p>
        </p:txBody>
      </p:sp>
      <p:sp>
        <p:nvSpPr>
          <p:cNvPr id="32779" name="Text Box 145"/>
          <p:cNvSpPr txBox="1">
            <a:spLocks noChangeArrowheads="1"/>
          </p:cNvSpPr>
          <p:nvPr/>
        </p:nvSpPr>
        <p:spPr bwMode="auto">
          <a:xfrm>
            <a:off x="2281238" y="5103813"/>
            <a:ext cx="1055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BPSK (1 Mbps)</a:t>
            </a:r>
          </a:p>
        </p:txBody>
      </p:sp>
      <p:sp>
        <p:nvSpPr>
          <p:cNvPr id="29708" name="Freeform 124"/>
          <p:cNvSpPr>
            <a:spLocks/>
          </p:cNvSpPr>
          <p:nvPr/>
        </p:nvSpPr>
        <p:spPr bwMode="auto">
          <a:xfrm>
            <a:off x="5357813" y="1806575"/>
            <a:ext cx="631825" cy="1687513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09" name="Freeform 125"/>
          <p:cNvSpPr>
            <a:spLocks/>
          </p:cNvSpPr>
          <p:nvPr/>
        </p:nvSpPr>
        <p:spPr bwMode="auto">
          <a:xfrm>
            <a:off x="5765800" y="1652588"/>
            <a:ext cx="604838" cy="18796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710" name="Freeform 126"/>
          <p:cNvSpPr>
            <a:spLocks/>
          </p:cNvSpPr>
          <p:nvPr/>
        </p:nvSpPr>
        <p:spPr bwMode="auto">
          <a:xfrm>
            <a:off x="6203950" y="1652588"/>
            <a:ext cx="571500" cy="1889125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3" name="Rectangle 127"/>
          <p:cNvSpPr>
            <a:spLocks noChangeArrowheads="1"/>
          </p:cNvSpPr>
          <p:nvPr/>
        </p:nvSpPr>
        <p:spPr bwMode="auto">
          <a:xfrm>
            <a:off x="5343525" y="1644650"/>
            <a:ext cx="1847850" cy="191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4" name="Line 128"/>
          <p:cNvSpPr>
            <a:spLocks noChangeShapeType="1"/>
          </p:cNvSpPr>
          <p:nvPr/>
        </p:nvSpPr>
        <p:spPr bwMode="auto">
          <a:xfrm>
            <a:off x="5343525" y="1973263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5" name="Line 129"/>
          <p:cNvSpPr>
            <a:spLocks noChangeShapeType="1"/>
          </p:cNvSpPr>
          <p:nvPr/>
        </p:nvSpPr>
        <p:spPr bwMode="auto">
          <a:xfrm>
            <a:off x="5349875" y="2282825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6" name="Line 130"/>
          <p:cNvSpPr>
            <a:spLocks noChangeShapeType="1"/>
          </p:cNvSpPr>
          <p:nvPr/>
        </p:nvSpPr>
        <p:spPr bwMode="auto">
          <a:xfrm>
            <a:off x="5354638" y="2601913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7" name="Line 131"/>
          <p:cNvSpPr>
            <a:spLocks noChangeShapeType="1"/>
          </p:cNvSpPr>
          <p:nvPr/>
        </p:nvSpPr>
        <p:spPr bwMode="auto">
          <a:xfrm>
            <a:off x="5360988" y="2911475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8" name="Line 132"/>
          <p:cNvSpPr>
            <a:spLocks noChangeShapeType="1"/>
          </p:cNvSpPr>
          <p:nvPr/>
        </p:nvSpPr>
        <p:spPr bwMode="auto">
          <a:xfrm>
            <a:off x="5367338" y="3232150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89" name="Line 133"/>
          <p:cNvSpPr>
            <a:spLocks noChangeShapeType="1"/>
          </p:cNvSpPr>
          <p:nvPr/>
        </p:nvSpPr>
        <p:spPr bwMode="auto">
          <a:xfrm>
            <a:off x="5826125" y="1644650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90" name="Line 134"/>
          <p:cNvSpPr>
            <a:spLocks noChangeShapeType="1"/>
          </p:cNvSpPr>
          <p:nvPr/>
        </p:nvSpPr>
        <p:spPr bwMode="auto">
          <a:xfrm>
            <a:off x="6283325" y="165576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91" name="Line 135"/>
          <p:cNvSpPr>
            <a:spLocks noChangeShapeType="1"/>
          </p:cNvSpPr>
          <p:nvPr/>
        </p:nvSpPr>
        <p:spPr bwMode="auto">
          <a:xfrm>
            <a:off x="6738938" y="164941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792" name="Text Box 136"/>
          <p:cNvSpPr txBox="1">
            <a:spLocks noChangeArrowheads="1"/>
          </p:cNvSpPr>
          <p:nvPr/>
        </p:nvSpPr>
        <p:spPr bwMode="auto">
          <a:xfrm>
            <a:off x="5707063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32793" name="Text Box 137"/>
          <p:cNvSpPr txBox="1">
            <a:spLocks noChangeArrowheads="1"/>
          </p:cNvSpPr>
          <p:nvPr/>
        </p:nvSpPr>
        <p:spPr bwMode="auto">
          <a:xfrm>
            <a:off x="6162675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20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32794" name="Text Box 138"/>
          <p:cNvSpPr txBox="1">
            <a:spLocks noChangeArrowheads="1"/>
          </p:cNvSpPr>
          <p:nvPr/>
        </p:nvSpPr>
        <p:spPr bwMode="auto">
          <a:xfrm>
            <a:off x="6608763" y="35433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30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32795" name="Text Box 139"/>
          <p:cNvSpPr txBox="1">
            <a:spLocks noChangeArrowheads="1"/>
          </p:cNvSpPr>
          <p:nvPr/>
        </p:nvSpPr>
        <p:spPr bwMode="auto">
          <a:xfrm>
            <a:off x="7075488" y="35464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40</a:t>
            </a:r>
            <a:endParaRPr lang="en-US" sz="1200" baseline="30000" smtClean="0">
              <a:latin typeface="Arial" charset="0"/>
            </a:endParaRPr>
          </a:p>
        </p:txBody>
      </p:sp>
      <p:sp>
        <p:nvSpPr>
          <p:cNvPr id="32796" name="Text Box 146"/>
          <p:cNvSpPr txBox="1">
            <a:spLocks noChangeArrowheads="1"/>
          </p:cNvSpPr>
          <p:nvPr/>
        </p:nvSpPr>
        <p:spPr bwMode="auto">
          <a:xfrm>
            <a:off x="5970588" y="367506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SNR(dB)</a:t>
            </a:r>
          </a:p>
        </p:txBody>
      </p:sp>
      <p:sp>
        <p:nvSpPr>
          <p:cNvPr id="32797" name="Text Box 147"/>
          <p:cNvSpPr txBox="1">
            <a:spLocks noChangeArrowheads="1"/>
          </p:cNvSpPr>
          <p:nvPr/>
        </p:nvSpPr>
        <p:spPr bwMode="auto">
          <a:xfrm rot="-5400000">
            <a:off x="4641057" y="2382044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BER</a:t>
            </a:r>
          </a:p>
        </p:txBody>
      </p:sp>
      <p:sp>
        <p:nvSpPr>
          <p:cNvPr id="32798" name="Text Box 148"/>
          <p:cNvSpPr txBox="1">
            <a:spLocks noChangeArrowheads="1"/>
          </p:cNvSpPr>
          <p:nvPr/>
        </p:nvSpPr>
        <p:spPr bwMode="auto">
          <a:xfrm>
            <a:off x="4973638" y="1487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-1</a:t>
            </a:r>
          </a:p>
        </p:txBody>
      </p:sp>
      <p:sp>
        <p:nvSpPr>
          <p:cNvPr id="32799" name="Text Box 149"/>
          <p:cNvSpPr txBox="1">
            <a:spLocks noChangeArrowheads="1"/>
          </p:cNvSpPr>
          <p:nvPr/>
        </p:nvSpPr>
        <p:spPr bwMode="auto">
          <a:xfrm>
            <a:off x="4986338" y="1806575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-2</a:t>
            </a:r>
          </a:p>
        </p:txBody>
      </p:sp>
      <p:sp>
        <p:nvSpPr>
          <p:cNvPr id="32800" name="Text Box 150"/>
          <p:cNvSpPr txBox="1">
            <a:spLocks noChangeArrowheads="1"/>
          </p:cNvSpPr>
          <p:nvPr/>
        </p:nvSpPr>
        <p:spPr bwMode="auto">
          <a:xfrm>
            <a:off x="4978400" y="21177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-3</a:t>
            </a:r>
          </a:p>
        </p:txBody>
      </p:sp>
      <p:sp>
        <p:nvSpPr>
          <p:cNvPr id="32801" name="Text Box 151"/>
          <p:cNvSpPr txBox="1">
            <a:spLocks noChangeArrowheads="1"/>
          </p:cNvSpPr>
          <p:nvPr/>
        </p:nvSpPr>
        <p:spPr bwMode="auto">
          <a:xfrm>
            <a:off x="4986338" y="27384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-5</a:t>
            </a:r>
          </a:p>
        </p:txBody>
      </p:sp>
      <p:sp>
        <p:nvSpPr>
          <p:cNvPr id="32802" name="Text Box 152"/>
          <p:cNvSpPr txBox="1">
            <a:spLocks noChangeArrowheads="1"/>
          </p:cNvSpPr>
          <p:nvPr/>
        </p:nvSpPr>
        <p:spPr bwMode="auto">
          <a:xfrm>
            <a:off x="4987925" y="30575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-6</a:t>
            </a:r>
          </a:p>
        </p:txBody>
      </p:sp>
      <p:sp>
        <p:nvSpPr>
          <p:cNvPr id="32803" name="Text Box 153"/>
          <p:cNvSpPr txBox="1">
            <a:spLocks noChangeArrowheads="1"/>
          </p:cNvSpPr>
          <p:nvPr/>
        </p:nvSpPr>
        <p:spPr bwMode="auto">
          <a:xfrm>
            <a:off x="4981575" y="33861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-7</a:t>
            </a:r>
          </a:p>
        </p:txBody>
      </p:sp>
      <p:sp>
        <p:nvSpPr>
          <p:cNvPr id="32804" name="Text Box 154"/>
          <p:cNvSpPr txBox="1">
            <a:spLocks noChangeArrowheads="1"/>
          </p:cNvSpPr>
          <p:nvPr/>
        </p:nvSpPr>
        <p:spPr bwMode="auto">
          <a:xfrm>
            <a:off x="4975225" y="244157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-4</a:t>
            </a:r>
          </a:p>
        </p:txBody>
      </p:sp>
      <p:sp>
        <p:nvSpPr>
          <p:cNvPr id="536734" name="Oval 158"/>
          <p:cNvSpPr>
            <a:spLocks noChangeArrowheads="1"/>
          </p:cNvSpPr>
          <p:nvPr/>
        </p:nvSpPr>
        <p:spPr bwMode="auto">
          <a:xfrm>
            <a:off x="6667500" y="3176588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806" name="Oval 159"/>
          <p:cNvSpPr>
            <a:spLocks noChangeArrowheads="1"/>
          </p:cNvSpPr>
          <p:nvPr/>
        </p:nvSpPr>
        <p:spPr bwMode="auto">
          <a:xfrm>
            <a:off x="2065338" y="5330825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2807" name="Text Box 160"/>
          <p:cNvSpPr txBox="1">
            <a:spLocks noChangeArrowheads="1"/>
          </p:cNvSpPr>
          <p:nvPr/>
        </p:nvSpPr>
        <p:spPr bwMode="auto">
          <a:xfrm>
            <a:off x="2290763" y="5294313"/>
            <a:ext cx="10175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smtClean="0">
                <a:latin typeface="Arial" charset="0"/>
              </a:rPr>
              <a:t>operating point</a:t>
            </a:r>
          </a:p>
        </p:txBody>
      </p:sp>
      <p:sp>
        <p:nvSpPr>
          <p:cNvPr id="536737" name="Text Box 161"/>
          <p:cNvSpPr txBox="1">
            <a:spLocks noChangeArrowheads="1"/>
          </p:cNvSpPr>
          <p:nvPr/>
        </p:nvSpPr>
        <p:spPr bwMode="auto">
          <a:xfrm>
            <a:off x="4983163" y="4121150"/>
            <a:ext cx="3203575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1. SNR </a:t>
            </a:r>
            <a:r>
              <a:rPr lang="en-US" dirty="0" err="1" smtClean="0">
                <a:latin typeface="Arial" charset="0"/>
                <a:cs typeface="Arial" charset="0"/>
              </a:rPr>
              <a:t>diminui</a:t>
            </a:r>
            <a:r>
              <a:rPr lang="en-US" dirty="0" smtClean="0">
                <a:latin typeface="Arial" charset="0"/>
                <a:cs typeface="Arial" charset="0"/>
              </a:rPr>
              <a:t> e a BER </a:t>
            </a:r>
            <a:r>
              <a:rPr lang="en-US" dirty="0" err="1" smtClean="0">
                <a:latin typeface="Arial" charset="0"/>
                <a:cs typeface="Arial" charset="0"/>
              </a:rPr>
              <a:t>aumenta</a:t>
            </a:r>
            <a:r>
              <a:rPr lang="en-US" dirty="0" smtClean="0">
                <a:latin typeface="Arial" charset="0"/>
                <a:cs typeface="Arial" charset="0"/>
              </a:rPr>
              <a:t> à </a:t>
            </a:r>
            <a:r>
              <a:rPr lang="en-US" dirty="0" err="1" smtClean="0">
                <a:latin typeface="Arial" charset="0"/>
                <a:cs typeface="Arial" charset="0"/>
              </a:rPr>
              <a:t>medida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que</a:t>
            </a:r>
            <a:r>
              <a:rPr lang="en-US" dirty="0" smtClean="0">
                <a:latin typeface="Arial" charset="0"/>
                <a:cs typeface="Arial" charset="0"/>
              </a:rPr>
              <a:t> o </a:t>
            </a:r>
            <a:r>
              <a:rPr lang="en-US" dirty="0" err="1" smtClean="0">
                <a:latin typeface="Arial" charset="0"/>
                <a:cs typeface="Arial" charset="0"/>
              </a:rPr>
              <a:t>nó</a:t>
            </a:r>
            <a:r>
              <a:rPr lang="en-US" dirty="0" smtClean="0">
                <a:latin typeface="Arial" charset="0"/>
                <a:cs typeface="Arial" charset="0"/>
              </a:rPr>
              <a:t> se </a:t>
            </a:r>
            <a:r>
              <a:rPr lang="en-US" dirty="0" err="1" smtClean="0">
                <a:latin typeface="Arial" charset="0"/>
                <a:cs typeface="Arial" charset="0"/>
              </a:rPr>
              <a:t>afasta</a:t>
            </a:r>
            <a:r>
              <a:rPr lang="en-US" dirty="0" smtClean="0">
                <a:latin typeface="Arial" charset="0"/>
                <a:cs typeface="Arial" charset="0"/>
              </a:rPr>
              <a:t> da </a:t>
            </a:r>
            <a:r>
              <a:rPr lang="en-US" dirty="0" err="1" smtClean="0">
                <a:latin typeface="Arial" charset="0"/>
                <a:cs typeface="Arial" charset="0"/>
              </a:rPr>
              <a:t>estação</a:t>
            </a:r>
            <a:r>
              <a:rPr lang="en-US" dirty="0" smtClean="0">
                <a:latin typeface="Arial" charset="0"/>
                <a:cs typeface="Arial" charset="0"/>
              </a:rPr>
              <a:t> base</a:t>
            </a:r>
          </a:p>
        </p:txBody>
      </p:sp>
      <p:sp>
        <p:nvSpPr>
          <p:cNvPr id="536738" name="Text Box 162"/>
          <p:cNvSpPr txBox="1">
            <a:spLocks noChangeArrowheads="1"/>
          </p:cNvSpPr>
          <p:nvPr/>
        </p:nvSpPr>
        <p:spPr bwMode="auto">
          <a:xfrm>
            <a:off x="4994275" y="5059363"/>
            <a:ext cx="3203575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2. </a:t>
            </a:r>
            <a:r>
              <a:rPr lang="en-US" dirty="0" err="1" smtClean="0">
                <a:latin typeface="Arial" charset="0"/>
                <a:cs typeface="Arial" charset="0"/>
              </a:rPr>
              <a:t>Quando</a:t>
            </a:r>
            <a:r>
              <a:rPr lang="en-US" dirty="0" smtClean="0">
                <a:latin typeface="Arial" charset="0"/>
                <a:cs typeface="Arial" charset="0"/>
              </a:rPr>
              <a:t> o BER se </a:t>
            </a:r>
            <a:r>
              <a:rPr lang="en-US" dirty="0" err="1" smtClean="0">
                <a:latin typeface="Arial" charset="0"/>
                <a:cs typeface="Arial" charset="0"/>
              </a:rPr>
              <a:t>torna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muito</a:t>
            </a:r>
            <a:r>
              <a:rPr lang="en-US" dirty="0" smtClean="0">
                <a:latin typeface="Arial" charset="0"/>
                <a:cs typeface="Arial" charset="0"/>
              </a:rPr>
              <a:t> alto, </a:t>
            </a:r>
            <a:r>
              <a:rPr lang="en-US" dirty="0" err="1" smtClean="0">
                <a:latin typeface="Arial" charset="0"/>
                <a:cs typeface="Arial" charset="0"/>
              </a:rPr>
              <a:t>altera</a:t>
            </a:r>
            <a:r>
              <a:rPr lang="en-US" dirty="0" smtClean="0">
                <a:latin typeface="Arial" charset="0"/>
                <a:cs typeface="Arial" charset="0"/>
              </a:rPr>
              <a:t> para </a:t>
            </a:r>
            <a:r>
              <a:rPr lang="en-US" dirty="0" err="1" smtClean="0">
                <a:latin typeface="Arial" charset="0"/>
                <a:cs typeface="Arial" charset="0"/>
              </a:rPr>
              <a:t>uma</a:t>
            </a:r>
            <a:r>
              <a:rPr lang="en-US" dirty="0" smtClean="0">
                <a:latin typeface="Arial" charset="0"/>
                <a:cs typeface="Arial" charset="0"/>
              </a:rPr>
              <a:t> taxa de </a:t>
            </a:r>
            <a:r>
              <a:rPr lang="en-US" dirty="0" err="1" smtClean="0">
                <a:latin typeface="Arial" charset="0"/>
                <a:cs typeface="Arial" charset="0"/>
              </a:rPr>
              <a:t>transmissão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mais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baixa</a:t>
            </a:r>
            <a:r>
              <a:rPr lang="en-US" dirty="0" smtClean="0">
                <a:latin typeface="Arial" charset="0"/>
                <a:cs typeface="Arial" charset="0"/>
              </a:rPr>
              <a:t> mas com </a:t>
            </a:r>
            <a:r>
              <a:rPr lang="en-US" dirty="0" err="1" smtClean="0">
                <a:latin typeface="Arial" charset="0"/>
                <a:cs typeface="Arial" charset="0"/>
              </a:rPr>
              <a:t>uma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dirty="0" err="1" smtClean="0">
                <a:latin typeface="Arial" charset="0"/>
                <a:cs typeface="Arial" charset="0"/>
              </a:rPr>
              <a:t>menor</a:t>
            </a:r>
            <a:r>
              <a:rPr lang="en-US" dirty="0" smtClean="0">
                <a:latin typeface="Arial" charset="0"/>
                <a:cs typeface="Arial" charset="0"/>
              </a:rPr>
              <a:t> BER.</a:t>
            </a:r>
          </a:p>
        </p:txBody>
      </p:sp>
      <p:pic>
        <p:nvPicPr>
          <p:cNvPr id="29738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27100"/>
            <a:ext cx="62341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33333E-6 C -0.00138 -0.0162 -0.00277 -0.03217 -0.0052 -0.04792 C -0.00763 -0.06366 -0.01145 -0.08032 -0.01423 -0.09421 C -0.01701 -0.1081 -0.01909 -0.11829 -0.02187 -0.13171 C -0.02465 -0.14514 -0.02847 -0.16505 -0.0309 -0.17454 C -0.03333 -0.18403 -0.03368 -0.18264 -0.03593 -0.18819 C -0.03819 -0.19375 -0.04166 -0.20116 -0.04496 -0.20856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96 -0.20857 C -0.04496 -0.20857 -0.04444 -0.09329 -0.04374 0.02222 " pathEditMode="relative" ptsTypes="aA">
                                      <p:cBhvr>
                                        <p:cTn id="12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75 0.02222 C -0.04583 0.00856 -0.04791 -0.00486 -0.05017 -0.02223 C -0.05243 -0.03959 -0.05468 -0.06227 -0.05781 -0.08195 C -0.06093 -0.10162 -0.06753 -0.13033 -0.06944 -0.14005 " pathEditMode="relative" ptsTypes="aaaA">
                                      <p:cBhvr>
                                        <p:cTn id="17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734" grpId="0" animBg="1"/>
      <p:bldP spid="536734" grpId="1" animBg="1"/>
      <p:bldP spid="536734" grpId="2" animBg="1"/>
      <p:bldP spid="536737" grpId="0"/>
      <p:bldP spid="5367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DB297047-0443-40C6-96F7-77D34A5E3D76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28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1963" y="1266825"/>
            <a:ext cx="7913687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685800" indent="-228600"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6125" algn="l"/>
              </a:tabLs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defRPr/>
            </a:pPr>
            <a:r>
              <a:rPr lang="en-US" altLang="pt-BR" sz="2800" i="1" dirty="0" err="1" smtClean="0">
                <a:solidFill>
                  <a:srgbClr val="C00000"/>
                </a:solidFill>
                <a:latin typeface="Gill Sans MT" pitchFamily="34" charset="0"/>
              </a:rPr>
              <a:t>gerenciamento</a:t>
            </a:r>
            <a:r>
              <a:rPr lang="en-US" altLang="pt-BR" sz="2800" i="1" dirty="0" smtClean="0">
                <a:solidFill>
                  <a:srgbClr val="C00000"/>
                </a:solidFill>
                <a:latin typeface="Gill Sans MT" pitchFamily="34" charset="0"/>
              </a:rPr>
              <a:t> de </a:t>
            </a:r>
            <a:r>
              <a:rPr lang="en-US" altLang="pt-BR" sz="2800" i="1" dirty="0" err="1" smtClean="0">
                <a:solidFill>
                  <a:srgbClr val="C00000"/>
                </a:solidFill>
                <a:latin typeface="Gill Sans MT" pitchFamily="34" charset="0"/>
              </a:rPr>
              <a:t>energia</a:t>
            </a:r>
            <a:endParaRPr lang="en-US" altLang="pt-BR" sz="2800" i="1" dirty="0" smtClean="0">
              <a:solidFill>
                <a:srgbClr val="C00000"/>
              </a:solidFill>
              <a:latin typeface="Gill Sans MT" pitchFamily="34" charset="0"/>
            </a:endParaRPr>
          </a:p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pt-BR" sz="2800" dirty="0" err="1" smtClean="0">
                <a:latin typeface="Gill Sans MT" pitchFamily="34" charset="0"/>
              </a:rPr>
              <a:t>nó</a:t>
            </a:r>
            <a:r>
              <a:rPr lang="en-US" altLang="pt-BR" sz="2800" dirty="0" smtClean="0">
                <a:latin typeface="Gill Sans MT" pitchFamily="34" charset="0"/>
              </a:rPr>
              <a:t>-para-AP: </a:t>
            </a:r>
            <a:r>
              <a:rPr lang="ja-JP" altLang="en-US" sz="2800" dirty="0" smtClean="0">
                <a:latin typeface="Gill Sans MT" pitchFamily="34" charset="0"/>
              </a:rPr>
              <a:t>“</a:t>
            </a:r>
            <a:r>
              <a:rPr lang="en-US" altLang="ja-JP" sz="2800" dirty="0" err="1" smtClean="0">
                <a:latin typeface="Gill Sans MT" pitchFamily="34" charset="0"/>
              </a:rPr>
              <a:t>Irei</a:t>
            </a:r>
            <a:r>
              <a:rPr lang="en-US" altLang="ja-JP" sz="2800" dirty="0" smtClean="0">
                <a:latin typeface="Gill Sans MT" pitchFamily="34" charset="0"/>
              </a:rPr>
              <a:t> </a:t>
            </a:r>
            <a:r>
              <a:rPr lang="en-US" altLang="ja-JP" sz="2800" dirty="0" err="1" smtClean="0">
                <a:latin typeface="Gill Sans MT" pitchFamily="34" charset="0"/>
              </a:rPr>
              <a:t>dormir</a:t>
            </a:r>
            <a:r>
              <a:rPr lang="en-US" altLang="ja-JP" sz="2800" dirty="0" smtClean="0">
                <a:latin typeface="Gill Sans MT" pitchFamily="34" charset="0"/>
              </a:rPr>
              <a:t> </a:t>
            </a:r>
            <a:r>
              <a:rPr lang="en-US" altLang="ja-JP" sz="2800" dirty="0" err="1" smtClean="0">
                <a:latin typeface="Gill Sans MT" pitchFamily="34" charset="0"/>
              </a:rPr>
              <a:t>até</a:t>
            </a:r>
            <a:r>
              <a:rPr lang="en-US" altLang="ja-JP" sz="2800" dirty="0" smtClean="0">
                <a:latin typeface="Gill Sans MT" pitchFamily="34" charset="0"/>
              </a:rPr>
              <a:t> o </a:t>
            </a:r>
            <a:r>
              <a:rPr lang="en-US" altLang="ja-JP" sz="2800" dirty="0" err="1" smtClean="0">
                <a:latin typeface="Gill Sans MT" pitchFamily="34" charset="0"/>
              </a:rPr>
              <a:t>próximo</a:t>
            </a:r>
            <a:r>
              <a:rPr lang="en-US" altLang="ja-JP" sz="2800" dirty="0" smtClean="0">
                <a:latin typeface="Gill Sans MT" pitchFamily="34" charset="0"/>
              </a:rPr>
              <a:t> </a:t>
            </a:r>
            <a:r>
              <a:rPr lang="en-US" altLang="ja-JP" sz="2800" dirty="0" err="1" smtClean="0">
                <a:latin typeface="Gill Sans MT" pitchFamily="34" charset="0"/>
              </a:rPr>
              <a:t>quadro</a:t>
            </a:r>
            <a:r>
              <a:rPr lang="en-US" altLang="ja-JP" sz="2800" dirty="0" smtClean="0">
                <a:latin typeface="Gill Sans MT" pitchFamily="34" charset="0"/>
              </a:rPr>
              <a:t> </a:t>
            </a:r>
            <a:r>
              <a:rPr lang="en-US" altLang="ja-JP" sz="2800" i="1" dirty="0" smtClean="0">
                <a:latin typeface="Gill Sans MT" pitchFamily="34" charset="0"/>
              </a:rPr>
              <a:t>beacon</a:t>
            </a:r>
            <a:r>
              <a:rPr lang="ja-JP" altLang="en-US" sz="2800" dirty="0" smtClean="0">
                <a:latin typeface="Gill Sans MT" pitchFamily="34" charset="0"/>
              </a:rPr>
              <a:t>”</a:t>
            </a:r>
            <a:endParaRPr lang="en-US" altLang="ja-JP" sz="2800" dirty="0" smtClean="0">
              <a:latin typeface="Gill Sans MT" pitchFamily="34" charset="0"/>
            </a:endParaRPr>
          </a:p>
          <a:p>
            <a:pPr lvl="1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/>
            </a:pPr>
            <a:r>
              <a:rPr lang="en-US" altLang="pt-BR" dirty="0" smtClean="0">
                <a:latin typeface="Gill Sans MT" pitchFamily="34" charset="0"/>
              </a:rPr>
              <a:t>AP </a:t>
            </a:r>
            <a:r>
              <a:rPr lang="en-US" altLang="pt-BR" dirty="0" err="1" smtClean="0">
                <a:latin typeface="Gill Sans MT" pitchFamily="34" charset="0"/>
              </a:rPr>
              <a:t>sabe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que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não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deve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transmitir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quadros</a:t>
            </a:r>
            <a:r>
              <a:rPr lang="en-US" altLang="pt-BR" dirty="0" smtClean="0">
                <a:latin typeface="Gill Sans MT" pitchFamily="34" charset="0"/>
              </a:rPr>
              <a:t> para </a:t>
            </a:r>
            <a:r>
              <a:rPr lang="en-US" altLang="pt-BR" dirty="0" err="1" smtClean="0">
                <a:latin typeface="Gill Sans MT" pitchFamily="34" charset="0"/>
              </a:rPr>
              <a:t>este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nó</a:t>
            </a:r>
            <a:endParaRPr lang="en-US" altLang="pt-BR" dirty="0" smtClean="0">
              <a:latin typeface="Gill Sans MT" pitchFamily="34" charset="0"/>
            </a:endParaRPr>
          </a:p>
          <a:p>
            <a:pPr lvl="1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/>
            </a:pPr>
            <a:r>
              <a:rPr lang="en-US" altLang="pt-BR" dirty="0" err="1" smtClean="0">
                <a:latin typeface="Gill Sans MT" pitchFamily="34" charset="0"/>
              </a:rPr>
              <a:t>nó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acorda</a:t>
            </a:r>
            <a:r>
              <a:rPr lang="en-US" altLang="pt-BR" dirty="0" smtClean="0">
                <a:latin typeface="Gill Sans MT" pitchFamily="34" charset="0"/>
              </a:rPr>
              <a:t> antes do </a:t>
            </a:r>
            <a:r>
              <a:rPr lang="en-US" altLang="pt-BR" dirty="0" err="1" smtClean="0">
                <a:latin typeface="Gill Sans MT" pitchFamily="34" charset="0"/>
              </a:rPr>
              <a:t>próximo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quadro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i="1" dirty="0" smtClean="0">
                <a:latin typeface="Gill Sans MT" pitchFamily="34" charset="0"/>
              </a:rPr>
              <a:t>beacon</a:t>
            </a:r>
            <a:endParaRPr lang="en-US" altLang="pt-BR" dirty="0" smtClean="0">
              <a:latin typeface="Gill Sans MT" pitchFamily="34" charset="0"/>
            </a:endParaRPr>
          </a:p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pt-BR" sz="2800" dirty="0" err="1" smtClean="0">
                <a:latin typeface="Gill Sans MT" pitchFamily="34" charset="0"/>
              </a:rPr>
              <a:t>quadro</a:t>
            </a:r>
            <a:r>
              <a:rPr lang="en-US" altLang="pt-BR" sz="2800" dirty="0" smtClean="0">
                <a:latin typeface="Gill Sans MT" pitchFamily="34" charset="0"/>
              </a:rPr>
              <a:t> </a:t>
            </a:r>
            <a:r>
              <a:rPr lang="en-US" altLang="pt-BR" sz="2800" i="1" dirty="0" smtClean="0">
                <a:latin typeface="Gill Sans MT" pitchFamily="34" charset="0"/>
              </a:rPr>
              <a:t>beacon</a:t>
            </a:r>
            <a:r>
              <a:rPr lang="en-US" altLang="pt-BR" sz="2800" dirty="0" smtClean="0">
                <a:latin typeface="Gill Sans MT" pitchFamily="34" charset="0"/>
              </a:rPr>
              <a:t>: </a:t>
            </a:r>
            <a:r>
              <a:rPr lang="en-US" altLang="pt-BR" sz="2800" dirty="0" err="1" smtClean="0">
                <a:latin typeface="Gill Sans MT" pitchFamily="34" charset="0"/>
              </a:rPr>
              <a:t>contém</a:t>
            </a:r>
            <a:r>
              <a:rPr lang="en-US" altLang="pt-BR" sz="2800" dirty="0" smtClean="0">
                <a:latin typeface="Gill Sans MT" pitchFamily="34" charset="0"/>
              </a:rPr>
              <a:t> </a:t>
            </a:r>
            <a:r>
              <a:rPr lang="en-US" altLang="pt-BR" sz="2800" dirty="0" err="1" smtClean="0">
                <a:latin typeface="Gill Sans MT" pitchFamily="34" charset="0"/>
              </a:rPr>
              <a:t>lista</a:t>
            </a:r>
            <a:r>
              <a:rPr lang="en-US" altLang="pt-BR" sz="2800" dirty="0" smtClean="0">
                <a:latin typeface="Gill Sans MT" pitchFamily="34" charset="0"/>
              </a:rPr>
              <a:t> de </a:t>
            </a:r>
            <a:r>
              <a:rPr lang="en-US" altLang="pt-BR" sz="2800" dirty="0" err="1" smtClean="0">
                <a:latin typeface="Gill Sans MT" pitchFamily="34" charset="0"/>
              </a:rPr>
              <a:t>dispositivos</a:t>
            </a:r>
            <a:r>
              <a:rPr lang="en-US" altLang="pt-BR" sz="2800" dirty="0" smtClean="0">
                <a:latin typeface="Gill Sans MT" pitchFamily="34" charset="0"/>
              </a:rPr>
              <a:t> </a:t>
            </a:r>
            <a:r>
              <a:rPr lang="en-US" altLang="pt-BR" sz="2800" dirty="0" err="1" smtClean="0">
                <a:latin typeface="Gill Sans MT" pitchFamily="34" charset="0"/>
              </a:rPr>
              <a:t>móveis</a:t>
            </a:r>
            <a:r>
              <a:rPr lang="en-US" altLang="pt-BR" sz="2800" dirty="0" smtClean="0">
                <a:latin typeface="Gill Sans MT" pitchFamily="34" charset="0"/>
              </a:rPr>
              <a:t> com </a:t>
            </a:r>
            <a:r>
              <a:rPr lang="en-US" altLang="pt-BR" sz="2800" dirty="0" err="1" smtClean="0">
                <a:latin typeface="Gill Sans MT" pitchFamily="34" charset="0"/>
              </a:rPr>
              <a:t>quadros</a:t>
            </a:r>
            <a:r>
              <a:rPr lang="en-US" altLang="pt-BR" sz="2800" dirty="0" smtClean="0">
                <a:latin typeface="Gill Sans MT" pitchFamily="34" charset="0"/>
              </a:rPr>
              <a:t> AP-para-</a:t>
            </a:r>
            <a:r>
              <a:rPr lang="en-US" altLang="pt-BR" sz="2800" dirty="0" err="1" smtClean="0">
                <a:latin typeface="Gill Sans MT" pitchFamily="34" charset="0"/>
              </a:rPr>
              <a:t>móvel</a:t>
            </a:r>
            <a:r>
              <a:rPr lang="en-US" altLang="pt-BR" sz="2800" dirty="0" smtClean="0">
                <a:latin typeface="Gill Sans MT" pitchFamily="34" charset="0"/>
              </a:rPr>
              <a:t> </a:t>
            </a:r>
            <a:r>
              <a:rPr lang="en-US" altLang="pt-BR" sz="2800" dirty="0" err="1" smtClean="0">
                <a:latin typeface="Gill Sans MT" pitchFamily="34" charset="0"/>
              </a:rPr>
              <a:t>esperando</a:t>
            </a:r>
            <a:r>
              <a:rPr lang="en-US" altLang="pt-BR" sz="2800" dirty="0" smtClean="0">
                <a:latin typeface="Gill Sans MT" pitchFamily="34" charset="0"/>
              </a:rPr>
              <a:t> para </a:t>
            </a:r>
            <a:r>
              <a:rPr lang="en-US" altLang="pt-BR" sz="2800" dirty="0" err="1" smtClean="0">
                <a:latin typeface="Gill Sans MT" pitchFamily="34" charset="0"/>
              </a:rPr>
              <a:t>ser</a:t>
            </a:r>
            <a:r>
              <a:rPr lang="en-US" altLang="pt-BR" sz="2800" dirty="0" smtClean="0">
                <a:latin typeface="Gill Sans MT" pitchFamily="34" charset="0"/>
              </a:rPr>
              <a:t> </a:t>
            </a:r>
            <a:r>
              <a:rPr lang="en-US" altLang="pt-BR" sz="2800" dirty="0" err="1" smtClean="0">
                <a:latin typeface="Gill Sans MT" pitchFamily="34" charset="0"/>
              </a:rPr>
              <a:t>enviados</a:t>
            </a:r>
            <a:endParaRPr lang="en-US" altLang="pt-BR" sz="2800" dirty="0" smtClean="0">
              <a:latin typeface="Gill Sans MT" pitchFamily="34" charset="0"/>
            </a:endParaRPr>
          </a:p>
          <a:p>
            <a:pPr lvl="1"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/>
            </a:pPr>
            <a:r>
              <a:rPr lang="en-US" altLang="pt-BR" dirty="0" err="1" smtClean="0">
                <a:latin typeface="Gill Sans MT" pitchFamily="34" charset="0"/>
              </a:rPr>
              <a:t>nó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permanece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acordado</a:t>
            </a:r>
            <a:r>
              <a:rPr lang="en-US" altLang="pt-BR" dirty="0" smtClean="0">
                <a:latin typeface="Gill Sans MT" pitchFamily="34" charset="0"/>
              </a:rPr>
              <a:t> se </a:t>
            </a:r>
            <a:r>
              <a:rPr lang="en-US" altLang="pt-BR" dirty="0" err="1" smtClean="0">
                <a:latin typeface="Gill Sans MT" pitchFamily="34" charset="0"/>
              </a:rPr>
              <a:t>houver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quadros</a:t>
            </a:r>
            <a:r>
              <a:rPr lang="en-US" altLang="pt-BR" dirty="0" smtClean="0">
                <a:latin typeface="Gill Sans MT" pitchFamily="34" charset="0"/>
              </a:rPr>
              <a:t> AP-para-</a:t>
            </a:r>
            <a:r>
              <a:rPr lang="en-US" altLang="pt-BR" dirty="0" err="1" smtClean="0">
                <a:latin typeface="Gill Sans MT" pitchFamily="34" charset="0"/>
              </a:rPr>
              <a:t>móvel</a:t>
            </a:r>
            <a:r>
              <a:rPr lang="en-US" altLang="pt-BR" dirty="0" smtClean="0">
                <a:latin typeface="Gill Sans MT" pitchFamily="34" charset="0"/>
              </a:rPr>
              <a:t> a </a:t>
            </a:r>
            <a:r>
              <a:rPr lang="en-US" altLang="pt-BR" dirty="0" err="1" smtClean="0">
                <a:latin typeface="Gill Sans MT" pitchFamily="34" charset="0"/>
              </a:rPr>
              <a:t>serem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enviados</a:t>
            </a:r>
            <a:r>
              <a:rPr lang="en-US" altLang="pt-BR" dirty="0" smtClean="0">
                <a:latin typeface="Gill Sans MT" pitchFamily="34" charset="0"/>
              </a:rPr>
              <a:t>; </a:t>
            </a:r>
            <a:r>
              <a:rPr lang="en-US" altLang="pt-BR" dirty="0" err="1" smtClean="0">
                <a:latin typeface="Gill Sans MT" pitchFamily="34" charset="0"/>
              </a:rPr>
              <a:t>caso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contrário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vai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dormir</a:t>
            </a:r>
            <a:r>
              <a:rPr lang="en-US" altLang="pt-BR" dirty="0" smtClean="0">
                <a:latin typeface="Gill Sans MT" pitchFamily="34" charset="0"/>
              </a:rPr>
              <a:t> de novo </a:t>
            </a:r>
            <a:r>
              <a:rPr lang="en-US" altLang="pt-BR" dirty="0" err="1" smtClean="0">
                <a:latin typeface="Gill Sans MT" pitchFamily="34" charset="0"/>
              </a:rPr>
              <a:t>até</a:t>
            </a:r>
            <a:r>
              <a:rPr lang="en-US" altLang="pt-BR" dirty="0" smtClean="0">
                <a:latin typeface="Gill Sans MT" pitchFamily="34" charset="0"/>
              </a:rPr>
              <a:t> o </a:t>
            </a:r>
            <a:r>
              <a:rPr lang="en-US" altLang="pt-BR" dirty="0" err="1" smtClean="0">
                <a:latin typeface="Gill Sans MT" pitchFamily="34" charset="0"/>
              </a:rPr>
              <a:t>próximo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quadro</a:t>
            </a: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i="1" dirty="0" smtClean="0">
                <a:latin typeface="Gill Sans MT" pitchFamily="34" charset="0"/>
              </a:rPr>
              <a:t>beacon</a:t>
            </a:r>
            <a:endParaRPr lang="en-US" altLang="pt-BR" dirty="0" smtClean="0">
              <a:latin typeface="Gill Sans MT" pitchFamily="34" charset="0"/>
            </a:endParaRPr>
          </a:p>
          <a:p>
            <a:pPr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defRPr/>
            </a:pPr>
            <a:endParaRPr lang="en-US" altLang="pt-BR" dirty="0" smtClean="0"/>
          </a:p>
        </p:txBody>
      </p:sp>
      <p:pic>
        <p:nvPicPr>
          <p:cNvPr id="30725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27100"/>
            <a:ext cx="62341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802.11: </a:t>
            </a:r>
            <a:r>
              <a:rPr lang="en-US" sz="44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recursos</a:t>
            </a:r>
            <a:r>
              <a:rPr lang="en-US" sz="4400" dirty="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4400" dirty="0" err="1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avançados</a:t>
            </a:r>
            <a:endParaRPr lang="en-US" sz="4400" dirty="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0B60B16B-0831-4BF2-A882-65BFC76E85B1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3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Elementos de uma rede sem fio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3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4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5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7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8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9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0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1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3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5135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5244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45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36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5242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43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37" name="Group 1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5225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5227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28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29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0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1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2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3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4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5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6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7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3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4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4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5226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38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5223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39" name="Group 100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5206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520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0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1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2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2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22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5207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0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5204" name="Picture 354" descr="laptop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05" name="Picture 355" descr="antenna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1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5202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03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2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5200" name="Picture 354" descr="laptop_stylized_small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01" name="Picture 35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3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5198" name="Picture 364" descr="iphone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9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4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5196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9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5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5194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95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6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5192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93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7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5190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9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8" name="Group 142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5173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517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7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7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7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7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518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5174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49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5171" name="Picture 354" descr="laptop_stylized_small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72" name="Picture 355" descr="antenna_stylized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50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5169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70" name="Picture 355" descr="antenna_stylized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51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5167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8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52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5165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6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53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5163" name="Picture 354" descr="laptop_stylized_small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4" name="Picture 355" descr="antenna_stylized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54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5161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6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55" name="Picture 16" descr="underline_base"/>
          <p:cNvPicPr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0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5158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5159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8" name="Text Box 8"/>
            <p:cNvSpPr txBox="1">
              <a:spLocks noChangeArrowheads="1"/>
            </p:cNvSpPr>
            <p:nvPr/>
          </p:nvSpPr>
          <p:spPr bwMode="auto">
            <a:xfrm>
              <a:off x="4144" y="2030"/>
              <a:ext cx="97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err="1" smtClean="0">
                  <a:latin typeface="Arial" charset="0"/>
                  <a:cs typeface="Arial" charset="0"/>
                </a:rPr>
                <a:t>infraestrutura</a:t>
              </a:r>
              <a:endParaRPr lang="en-US" dirty="0" smtClean="0"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de </a:t>
              </a:r>
              <a:r>
                <a:rPr lang="en-US" dirty="0" err="1" smtClean="0">
                  <a:latin typeface="Arial" charset="0"/>
                  <a:cs typeface="Arial" charset="0"/>
                </a:rPr>
                <a:t>rede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4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5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6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7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8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9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0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1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2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3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4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158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6279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80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9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627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7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0" name="Group 89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6260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626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6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7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6261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1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6258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5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2" name="Group 91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6241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624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4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4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4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4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4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4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5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6242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3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6239" name="Picture 354" descr="laptop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0" name="Picture 355" descr="antenna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4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6237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38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5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6235" name="Picture 354" descr="laptop_stylized_small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36" name="Picture 35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6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6233" name="Picture 364" descr="iphone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3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7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6231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3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8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6229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30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69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6227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28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0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6225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26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1" name="Group 100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6208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621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1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2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2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2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2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622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6209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2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6206" name="Picture 354" descr="laptop_stylized_small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07" name="Picture 355" descr="antenna_stylized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3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6204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05" name="Picture 355" descr="antenna_stylized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4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6202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03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5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6200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0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6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6198" name="Picture 354" descr="laptop_stylized_small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9" name="Picture 355" descr="antenna_stylized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77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6196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55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5156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5D9AFF6B-999E-476C-940E-C71593024413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4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5157" name="Rectangle 84"/>
          <p:cNvSpPr>
            <a:spLocks noChangeArrowheads="1"/>
          </p:cNvSpPr>
          <p:nvPr/>
        </p:nvSpPr>
        <p:spPr bwMode="auto">
          <a:xfrm>
            <a:off x="5500688" y="1785938"/>
            <a:ext cx="3376612" cy="206851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58" name="Rectangle 85"/>
          <p:cNvSpPr>
            <a:spLocks noChangeArrowheads="1"/>
          </p:cNvSpPr>
          <p:nvPr/>
        </p:nvSpPr>
        <p:spPr bwMode="auto">
          <a:xfrm>
            <a:off x="5584825" y="1631950"/>
            <a:ext cx="1912938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59" name="Rectangle 83"/>
          <p:cNvSpPr>
            <a:spLocks noChangeArrowheads="1"/>
          </p:cNvSpPr>
          <p:nvPr/>
        </p:nvSpPr>
        <p:spPr bwMode="auto">
          <a:xfrm>
            <a:off x="5573713" y="1560513"/>
            <a:ext cx="3308350" cy="257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ea typeface="ＭＳ Ｐゴシック" charset="0"/>
              </a:rPr>
              <a:t>Hosts </a:t>
            </a:r>
            <a:r>
              <a:rPr lang="en-US" sz="2400" dirty="0" err="1">
                <a:latin typeface="Gill Sans MT" charset="0"/>
                <a:ea typeface="ＭＳ Ｐゴシック" charset="0"/>
              </a:rPr>
              <a:t>sem</a:t>
            </a:r>
            <a:r>
              <a:rPr lang="en-US" sz="2400" dirty="0">
                <a:latin typeface="Gill Sans MT" charset="0"/>
                <a:ea typeface="ＭＳ Ｐゴシック" charset="0"/>
              </a:rPr>
              <a:t> </a:t>
            </a:r>
            <a:r>
              <a:rPr lang="en-US" sz="2400" dirty="0" err="1">
                <a:latin typeface="Gill Sans MT" charset="0"/>
                <a:ea typeface="ＭＳ Ｐゴシック" charset="0"/>
              </a:rPr>
              <a:t>fio</a:t>
            </a:r>
            <a:endParaRPr lang="en-US" sz="2400" dirty="0"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 dirty="0">
                <a:latin typeface="Gill Sans MT" charset="0"/>
                <a:ea typeface="ＭＳ Ｐゴシック" charset="0"/>
              </a:rPr>
              <a:t>laptop, smartphone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 dirty="0" err="1">
                <a:latin typeface="Gill Sans MT" charset="0"/>
                <a:ea typeface="ＭＳ Ｐゴシック" charset="0"/>
              </a:rPr>
              <a:t>rodam</a:t>
            </a:r>
            <a:r>
              <a:rPr lang="en-US" sz="2000" dirty="0">
                <a:latin typeface="Gill Sans MT" charset="0"/>
                <a:ea typeface="ＭＳ Ｐゴシック" charset="0"/>
              </a:rPr>
              <a:t>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aplicações</a:t>
            </a:r>
            <a:endParaRPr lang="en-US" sz="2000" dirty="0"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 dirty="0" err="1">
                <a:latin typeface="Gill Sans MT" charset="0"/>
                <a:ea typeface="ＭＳ Ｐゴシック" charset="0"/>
              </a:rPr>
              <a:t>podem</a:t>
            </a:r>
            <a:r>
              <a:rPr lang="en-US" sz="2000" dirty="0">
                <a:latin typeface="Gill Sans MT" charset="0"/>
                <a:ea typeface="ＭＳ Ｐゴシック" charset="0"/>
              </a:rPr>
              <a:t>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ser</a:t>
            </a:r>
            <a:r>
              <a:rPr lang="en-US" sz="2000" dirty="0">
                <a:latin typeface="Gill Sans MT" charset="0"/>
                <a:ea typeface="ＭＳ Ｐゴシック" charset="0"/>
              </a:rPr>
              <a:t>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fixos</a:t>
            </a:r>
            <a:r>
              <a:rPr lang="en-US" sz="2000" dirty="0">
                <a:latin typeface="Gill Sans MT" charset="0"/>
                <a:ea typeface="ＭＳ Ｐゴシック" charset="0"/>
              </a:rPr>
              <a:t> (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imóveis</a:t>
            </a:r>
            <a:r>
              <a:rPr lang="en-US" sz="2000" dirty="0">
                <a:latin typeface="Gill Sans MT" charset="0"/>
                <a:ea typeface="ＭＳ Ｐゴシック" charset="0"/>
              </a:rPr>
              <a:t>)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ou</a:t>
            </a:r>
            <a:r>
              <a:rPr lang="en-US" sz="2000" dirty="0">
                <a:latin typeface="Gill Sans MT" charset="0"/>
                <a:ea typeface="ＭＳ Ｐゴシック" charset="0"/>
              </a:rPr>
              <a:t>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móveis</a:t>
            </a:r>
            <a:endParaRPr lang="en-US" sz="2000" dirty="0">
              <a:latin typeface="Gill Sans MT" charset="0"/>
              <a:ea typeface="ＭＳ Ｐゴシック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dirty="0" err="1">
                <a:latin typeface="Gill Sans MT" charset="0"/>
                <a:ea typeface="ＭＳ Ｐゴシック" charset="0"/>
              </a:rPr>
              <a:t>sem</a:t>
            </a:r>
            <a:r>
              <a:rPr lang="en-US" dirty="0">
                <a:latin typeface="Gill Sans MT" charset="0"/>
                <a:ea typeface="ＭＳ Ｐゴシック" charset="0"/>
              </a:rPr>
              <a:t> </a:t>
            </a:r>
            <a:r>
              <a:rPr lang="en-US" dirty="0" err="1">
                <a:latin typeface="Gill Sans MT" charset="0"/>
                <a:ea typeface="ＭＳ Ｐゴシック" charset="0"/>
              </a:rPr>
              <a:t>fio</a:t>
            </a:r>
            <a:r>
              <a:rPr lang="en-US" dirty="0">
                <a:latin typeface="Gill Sans MT" charset="0"/>
                <a:ea typeface="ＭＳ Ｐゴシック" charset="0"/>
              </a:rPr>
              <a:t>, </a:t>
            </a:r>
            <a:r>
              <a:rPr lang="en-US" i="1" dirty="0" err="1">
                <a:latin typeface="Gill Sans MT" charset="0"/>
                <a:ea typeface="ＭＳ Ｐゴシック" charset="0"/>
              </a:rPr>
              <a:t>nem</a:t>
            </a:r>
            <a:r>
              <a:rPr lang="en-US" dirty="0">
                <a:latin typeface="Gill Sans MT" charset="0"/>
                <a:ea typeface="ＭＳ Ｐゴシック" charset="0"/>
              </a:rPr>
              <a:t> </a:t>
            </a:r>
            <a:r>
              <a:rPr lang="en-US" dirty="0" err="1">
                <a:latin typeface="Gill Sans MT" charset="0"/>
                <a:ea typeface="ＭＳ Ｐゴシック" charset="0"/>
              </a:rPr>
              <a:t>sempre</a:t>
            </a:r>
            <a:r>
              <a:rPr lang="en-US" dirty="0">
                <a:latin typeface="Gill Sans MT" charset="0"/>
                <a:ea typeface="ＭＳ Ｐゴシック" charset="0"/>
              </a:rPr>
              <a:t> </a:t>
            </a:r>
            <a:r>
              <a:rPr lang="en-US" dirty="0" err="1">
                <a:latin typeface="Gill Sans MT" charset="0"/>
                <a:ea typeface="ＭＳ Ｐゴシック" charset="0"/>
              </a:rPr>
              <a:t>significa</a:t>
            </a:r>
            <a:r>
              <a:rPr lang="en-US" dirty="0">
                <a:latin typeface="Gill Sans MT" charset="0"/>
                <a:ea typeface="ＭＳ Ｐゴシック" charset="0"/>
              </a:rPr>
              <a:t> </a:t>
            </a:r>
            <a:r>
              <a:rPr lang="en-US" dirty="0" err="1">
                <a:latin typeface="Gill Sans MT" charset="0"/>
                <a:ea typeface="ＭＳ Ｐゴシック" charset="0"/>
              </a:rPr>
              <a:t>mobilidade</a:t>
            </a:r>
            <a:endParaRPr lang="en-US" dirty="0">
              <a:latin typeface="Gill Sans MT" charset="0"/>
              <a:ea typeface="ＭＳ Ｐゴシック" charset="0"/>
            </a:endParaRPr>
          </a:p>
        </p:txBody>
      </p:sp>
      <p:sp>
        <p:nvSpPr>
          <p:cNvPr id="5160" name="Line 86"/>
          <p:cNvSpPr>
            <a:spLocks noChangeShapeType="1"/>
          </p:cNvSpPr>
          <p:nvPr/>
        </p:nvSpPr>
        <p:spPr bwMode="auto">
          <a:xfrm flipH="1">
            <a:off x="6189663" y="3911600"/>
            <a:ext cx="957262" cy="1884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61" name="Line 87"/>
          <p:cNvSpPr>
            <a:spLocks noChangeShapeType="1"/>
          </p:cNvSpPr>
          <p:nvPr/>
        </p:nvSpPr>
        <p:spPr bwMode="auto">
          <a:xfrm flipH="1">
            <a:off x="5257800" y="3895725"/>
            <a:ext cx="1885950" cy="13636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6185" name="Group 356"/>
          <p:cNvGrpSpPr>
            <a:grpSpLocks/>
          </p:cNvGrpSpPr>
          <p:nvPr/>
        </p:nvGrpSpPr>
        <p:grpSpPr bwMode="auto">
          <a:xfrm>
            <a:off x="7985125" y="1209675"/>
            <a:ext cx="762000" cy="771525"/>
            <a:chOff x="313" y="1497"/>
            <a:chExt cx="1152" cy="1014"/>
          </a:xfrm>
        </p:grpSpPr>
        <p:pic>
          <p:nvPicPr>
            <p:cNvPr id="6194" name="Picture 354" descr="laptop_stylized_small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5" name="Picture 355" descr="antenna_stylized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86" name="Group 403"/>
          <p:cNvGrpSpPr>
            <a:grpSpLocks/>
          </p:cNvGrpSpPr>
          <p:nvPr/>
        </p:nvGrpSpPr>
        <p:grpSpPr bwMode="auto">
          <a:xfrm>
            <a:off x="7416800" y="1371600"/>
            <a:ext cx="598488" cy="514350"/>
            <a:chOff x="2751" y="1851"/>
            <a:chExt cx="462" cy="478"/>
          </a:xfrm>
        </p:grpSpPr>
        <p:pic>
          <p:nvPicPr>
            <p:cNvPr id="6192" name="Picture 364" descr="iphone_stylized_small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93" name="Picture 402" descr="antenna_radiation_stylized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Elementos de uma rede sem fio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pic>
        <p:nvPicPr>
          <p:cNvPr id="6188" name="Picture 16" descr="underline_base"/>
          <p:cNvPicPr>
            <a:picLocks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89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6190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256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err="1">
                  <a:latin typeface="Arial" charset="0"/>
                  <a:cs typeface="Arial" charset="0"/>
                </a:rPr>
                <a:t>infraestrutura</a:t>
              </a:r>
              <a:endParaRPr lang="en-US" dirty="0"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de </a:t>
              </a:r>
              <a:r>
                <a:rPr lang="en-US" dirty="0" err="1">
                  <a:latin typeface="Arial" charset="0"/>
                  <a:cs typeface="Arial" charset="0"/>
                </a:rPr>
                <a:t>rede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48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0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1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2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3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4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5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6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7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8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182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731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31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3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731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31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4" name="Group 91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7298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730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0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1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1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1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1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31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7299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5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7296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9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6" name="Group 112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7279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728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8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9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9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9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9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9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9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7280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7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7277" name="Picture 354" descr="laptop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8" name="Picture 355" descr="antenna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8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7275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6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89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7273" name="Picture 354" descr="laptop_stylized_small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4" name="Picture 35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0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7271" name="Picture 364" descr="iphone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1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7269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2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7267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68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3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7265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66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4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7263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6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5" name="Group 154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7246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724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4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5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6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6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6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7247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6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7244" name="Picture 354" descr="laptop_stylized_small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45" name="Picture 355" descr="antenna_stylized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7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7242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43" name="Picture 355" descr="antenna_stylized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8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7240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41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99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7238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3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00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7236" name="Picture 354" descr="laptop_stylized_small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37" name="Picture 355" descr="antenna_stylized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01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7234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3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7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618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120FC26E-5831-414D-A953-136716024077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5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6181" name="Rectangle 64"/>
          <p:cNvSpPr>
            <a:spLocks noChangeArrowheads="1"/>
          </p:cNvSpPr>
          <p:nvPr/>
        </p:nvSpPr>
        <p:spPr bwMode="auto">
          <a:xfrm>
            <a:off x="5484813" y="1557338"/>
            <a:ext cx="3500437" cy="295433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82" name="Rectangle 65"/>
          <p:cNvSpPr>
            <a:spLocks noChangeArrowheads="1"/>
          </p:cNvSpPr>
          <p:nvPr/>
        </p:nvSpPr>
        <p:spPr bwMode="auto">
          <a:xfrm>
            <a:off x="5538788" y="1403350"/>
            <a:ext cx="1912937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83" name="Rectangle 66"/>
          <p:cNvSpPr>
            <a:spLocks noChangeArrowheads="1"/>
          </p:cNvSpPr>
          <p:nvPr/>
        </p:nvSpPr>
        <p:spPr bwMode="auto">
          <a:xfrm>
            <a:off x="5537200" y="1362075"/>
            <a:ext cx="3448050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  <a:defRPr/>
            </a:pPr>
            <a:r>
              <a:rPr lang="en-US" altLang="pt-BR" dirty="0" smtClean="0">
                <a:latin typeface="Gill Sans MT" pitchFamily="34" charset="0"/>
              </a:rPr>
              <a:t> </a:t>
            </a:r>
            <a:r>
              <a:rPr lang="en-US" altLang="pt-BR" dirty="0" err="1" smtClean="0">
                <a:latin typeface="Gill Sans MT" pitchFamily="34" charset="0"/>
              </a:rPr>
              <a:t>estação</a:t>
            </a:r>
            <a:r>
              <a:rPr lang="en-US" altLang="pt-BR" dirty="0" smtClean="0">
                <a:latin typeface="Gill Sans MT" pitchFamily="34" charset="0"/>
              </a:rPr>
              <a:t> base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pt-BR" sz="2000" dirty="0" err="1" smtClean="0">
                <a:latin typeface="Gill Sans MT" pitchFamily="34" charset="0"/>
              </a:rPr>
              <a:t>tipicamente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conectada</a:t>
            </a:r>
            <a:r>
              <a:rPr lang="en-US" altLang="pt-BR" sz="2000" dirty="0" smtClean="0">
                <a:latin typeface="Gill Sans MT" pitchFamily="34" charset="0"/>
              </a:rPr>
              <a:t> a </a:t>
            </a:r>
            <a:r>
              <a:rPr lang="en-US" altLang="pt-BR" sz="2000" dirty="0" err="1" smtClean="0">
                <a:latin typeface="Gill Sans MT" pitchFamily="34" charset="0"/>
              </a:rPr>
              <a:t>uma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rede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cabeada</a:t>
            </a:r>
            <a:endParaRPr lang="en-US" altLang="pt-BR" sz="2000" dirty="0" smtClean="0">
              <a:latin typeface="Gill Sans MT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altLang="pt-BR" sz="2000" dirty="0" err="1" smtClean="0">
                <a:latin typeface="Gill Sans MT" pitchFamily="34" charset="0"/>
              </a:rPr>
              <a:t>repasse</a:t>
            </a:r>
            <a:r>
              <a:rPr lang="en-US" altLang="pt-BR" sz="2000" dirty="0" smtClean="0">
                <a:latin typeface="Gill Sans MT" pitchFamily="34" charset="0"/>
              </a:rPr>
              <a:t> – </a:t>
            </a:r>
            <a:r>
              <a:rPr lang="en-US" altLang="pt-BR" sz="2000" dirty="0" err="1" smtClean="0">
                <a:latin typeface="Gill Sans MT" pitchFamily="34" charset="0"/>
              </a:rPr>
              <a:t>responsável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por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enviar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pacotes</a:t>
            </a:r>
            <a:r>
              <a:rPr lang="en-US" altLang="pt-BR" sz="2000" dirty="0" smtClean="0">
                <a:latin typeface="Gill Sans MT" pitchFamily="34" charset="0"/>
              </a:rPr>
              <a:t> entre a </a:t>
            </a:r>
            <a:r>
              <a:rPr lang="en-US" altLang="pt-BR" sz="2000" dirty="0" err="1" smtClean="0">
                <a:latin typeface="Gill Sans MT" pitchFamily="34" charset="0"/>
              </a:rPr>
              <a:t>rede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cabeada</a:t>
            </a:r>
            <a:r>
              <a:rPr lang="en-US" altLang="pt-BR" sz="2000" dirty="0" smtClean="0">
                <a:latin typeface="Gill Sans MT" pitchFamily="34" charset="0"/>
              </a:rPr>
              <a:t> e </a:t>
            </a:r>
            <a:r>
              <a:rPr lang="en-US" altLang="pt-BR" sz="2000" dirty="0" err="1" smtClean="0">
                <a:latin typeface="Gill Sans MT" pitchFamily="34" charset="0"/>
              </a:rPr>
              <a:t>os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hospedeiros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sem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fio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na</a:t>
            </a:r>
            <a:r>
              <a:rPr lang="en-US" altLang="pt-BR" sz="2000" dirty="0" smtClean="0">
                <a:latin typeface="Gill Sans MT" pitchFamily="34" charset="0"/>
              </a:rPr>
              <a:t> </a:t>
            </a:r>
            <a:r>
              <a:rPr lang="en-US" altLang="pt-BR" sz="2000" dirty="0" err="1" smtClean="0">
                <a:latin typeface="Gill Sans MT" pitchFamily="34" charset="0"/>
              </a:rPr>
              <a:t>sua</a:t>
            </a:r>
            <a:r>
              <a:rPr lang="en-US" altLang="pt-BR" sz="2000" dirty="0" smtClean="0">
                <a:latin typeface="Gill Sans MT" pitchFamily="34" charset="0"/>
              </a:rPr>
              <a:t> “</a:t>
            </a:r>
            <a:r>
              <a:rPr lang="en-US" altLang="pt-BR" sz="2000" dirty="0" err="1" smtClean="0">
                <a:latin typeface="Gill Sans MT" pitchFamily="34" charset="0"/>
              </a:rPr>
              <a:t>área</a:t>
            </a:r>
            <a:r>
              <a:rPr lang="en-US" altLang="pt-BR" sz="2000" dirty="0" smtClean="0">
                <a:latin typeface="Gill Sans MT" pitchFamily="34" charset="0"/>
              </a:rPr>
              <a:t>”</a:t>
            </a:r>
            <a:endParaRPr lang="en-US" altLang="ja-JP" sz="2000" dirty="0" smtClean="0">
              <a:latin typeface="Gill Sans MT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  <a:defRPr/>
            </a:pPr>
            <a:r>
              <a:rPr lang="en-US" altLang="pt-BR" sz="2000" dirty="0" smtClean="0">
                <a:latin typeface="Gill Sans MT" pitchFamily="34" charset="0"/>
              </a:rPr>
              <a:t>ex.: </a:t>
            </a:r>
            <a:r>
              <a:rPr lang="en-US" altLang="pt-BR" sz="2000" dirty="0" err="1" smtClean="0">
                <a:latin typeface="Gill Sans MT" pitchFamily="34" charset="0"/>
              </a:rPr>
              <a:t>torres</a:t>
            </a:r>
            <a:r>
              <a:rPr lang="en-US" altLang="pt-BR" sz="2000" dirty="0" smtClean="0">
                <a:latin typeface="Gill Sans MT" pitchFamily="34" charset="0"/>
              </a:rPr>
              <a:t> de </a:t>
            </a:r>
            <a:r>
              <a:rPr lang="en-US" altLang="pt-BR" sz="2000" dirty="0" err="1" smtClean="0">
                <a:latin typeface="Gill Sans MT" pitchFamily="34" charset="0"/>
              </a:rPr>
              <a:t>celular</a:t>
            </a:r>
            <a:r>
              <a:rPr lang="en-US" altLang="pt-BR" sz="2000" dirty="0" smtClean="0">
                <a:latin typeface="Gill Sans MT" pitchFamily="34" charset="0"/>
              </a:rPr>
              <a:t>,  </a:t>
            </a:r>
            <a:r>
              <a:rPr lang="en-US" altLang="pt-BR" sz="2000" dirty="0" err="1" smtClean="0">
                <a:latin typeface="Gill Sans MT" pitchFamily="34" charset="0"/>
              </a:rPr>
              <a:t>pontos</a:t>
            </a:r>
            <a:r>
              <a:rPr lang="en-US" altLang="pt-BR" sz="2000" dirty="0" smtClean="0">
                <a:latin typeface="Gill Sans MT" pitchFamily="34" charset="0"/>
              </a:rPr>
              <a:t> de </a:t>
            </a:r>
            <a:r>
              <a:rPr lang="en-US" altLang="pt-BR" sz="2000" dirty="0" err="1" smtClean="0">
                <a:latin typeface="Gill Sans MT" pitchFamily="34" charset="0"/>
              </a:rPr>
              <a:t>acesso</a:t>
            </a:r>
            <a:r>
              <a:rPr lang="en-US" altLang="pt-BR" sz="2000" dirty="0" smtClean="0">
                <a:latin typeface="Gill Sans MT" pitchFamily="34" charset="0"/>
              </a:rPr>
              <a:t> 802.11</a:t>
            </a:r>
          </a:p>
        </p:txBody>
      </p:sp>
      <p:sp>
        <p:nvSpPr>
          <p:cNvPr id="6184" name="Line 75"/>
          <p:cNvSpPr>
            <a:spLocks noChangeShapeType="1"/>
          </p:cNvSpPr>
          <p:nvPr/>
        </p:nvSpPr>
        <p:spPr bwMode="auto">
          <a:xfrm flipH="1">
            <a:off x="6019800" y="4530725"/>
            <a:ext cx="309563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7208" name="Group 190"/>
          <p:cNvGrpSpPr>
            <a:grpSpLocks/>
          </p:cNvGrpSpPr>
          <p:nvPr/>
        </p:nvGrpSpPr>
        <p:grpSpPr bwMode="auto">
          <a:xfrm>
            <a:off x="8188325" y="1087438"/>
            <a:ext cx="458788" cy="620712"/>
            <a:chOff x="5955030" y="3031808"/>
            <a:chExt cx="914400" cy="1398587"/>
          </a:xfrm>
        </p:grpSpPr>
        <p:grpSp>
          <p:nvGrpSpPr>
            <p:cNvPr id="7217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721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2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3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3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3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723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7218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09" name="Group 361"/>
          <p:cNvGrpSpPr>
            <a:grpSpLocks/>
          </p:cNvGrpSpPr>
          <p:nvPr/>
        </p:nvGrpSpPr>
        <p:grpSpPr bwMode="auto">
          <a:xfrm>
            <a:off x="7578725" y="1228725"/>
            <a:ext cx="590550" cy="501650"/>
            <a:chOff x="2967" y="478"/>
            <a:chExt cx="788" cy="625"/>
          </a:xfrm>
        </p:grpSpPr>
        <p:pic>
          <p:nvPicPr>
            <p:cNvPr id="721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1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87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Elementos de uma rede sem fio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pic>
        <p:nvPicPr>
          <p:cNvPr id="7211" name="Picture 16" descr="underline_base"/>
          <p:cNvPicPr>
            <a:picLocks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12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7213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294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err="1">
                  <a:latin typeface="Arial" charset="0"/>
                  <a:cs typeface="Arial" charset="0"/>
                </a:rPr>
                <a:t>infraestrutura</a:t>
              </a:r>
              <a:endParaRPr lang="en-US" dirty="0"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de </a:t>
              </a:r>
              <a:r>
                <a:rPr lang="en-US" dirty="0" err="1">
                  <a:latin typeface="Arial" charset="0"/>
                  <a:cs typeface="Arial" charset="0"/>
                </a:rPr>
                <a:t>rede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2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3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4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5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6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7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8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80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81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82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8206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833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3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07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833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3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08" name="Group 108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8318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832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2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3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3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3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3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3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8319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09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8316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31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0" name="Group 129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8299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830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0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1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1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1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1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1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31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8300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1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8297" name="Picture 354" descr="laptop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98" name="Picture 355" descr="antenna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2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8295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96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3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8293" name="Picture 354" descr="laptop_stylized_small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94" name="Picture 35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4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8291" name="Picture 364" descr="iphone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9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5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8289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9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6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8287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8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7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8285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6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8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8283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8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19" name="Group 171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8266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826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6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7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8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8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828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8267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0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8264" name="Picture 354" descr="laptop_stylized_small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65" name="Picture 355" descr="antenna_stylized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1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8262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63" name="Picture 355" descr="antenna_stylized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2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8260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61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3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8258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4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8256" name="Picture 354" descr="laptop_stylized_small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7" name="Picture 355" descr="antenna_stylized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25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8254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5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203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7204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D1343989-4EB5-4FB1-A89D-1492A18DBFFE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6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7205" name="Rectangle 64"/>
          <p:cNvSpPr>
            <a:spLocks noChangeArrowheads="1"/>
          </p:cNvSpPr>
          <p:nvPr/>
        </p:nvSpPr>
        <p:spPr bwMode="auto">
          <a:xfrm>
            <a:off x="5484813" y="1557338"/>
            <a:ext cx="3500437" cy="282098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206" name="Rectangle 65"/>
          <p:cNvSpPr>
            <a:spLocks noChangeArrowheads="1"/>
          </p:cNvSpPr>
          <p:nvPr/>
        </p:nvSpPr>
        <p:spPr bwMode="auto">
          <a:xfrm>
            <a:off x="5538788" y="1403350"/>
            <a:ext cx="1912937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207" name="Rectangle 66"/>
          <p:cNvSpPr>
            <a:spLocks noChangeArrowheads="1"/>
          </p:cNvSpPr>
          <p:nvPr/>
        </p:nvSpPr>
        <p:spPr bwMode="auto">
          <a:xfrm>
            <a:off x="5537200" y="1362075"/>
            <a:ext cx="3448050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 dirty="0">
                <a:latin typeface="Comic Sans MS" charset="0"/>
                <a:ea typeface="ＭＳ Ｐゴシック" charset="0"/>
              </a:rPr>
              <a:t> </a:t>
            </a:r>
            <a:r>
              <a:rPr lang="en-US" sz="2000" dirty="0">
                <a:latin typeface="Gill Sans MT" charset="0"/>
                <a:ea typeface="ＭＳ Ｐゴシック" charset="0"/>
              </a:rPr>
              <a:t>enlaces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sem</a:t>
            </a:r>
            <a:r>
              <a:rPr lang="en-US" sz="2000" dirty="0">
                <a:latin typeface="Gill Sans MT" charset="0"/>
                <a:ea typeface="ＭＳ Ｐゴシック" charset="0"/>
              </a:rPr>
              <a:t> </a:t>
            </a:r>
            <a:r>
              <a:rPr lang="en-US" sz="2000" dirty="0" err="1">
                <a:latin typeface="Gill Sans MT" charset="0"/>
                <a:ea typeface="ＭＳ Ｐゴシック" charset="0"/>
              </a:rPr>
              <a:t>fio</a:t>
            </a:r>
            <a:endParaRPr lang="en-US" sz="2400" dirty="0"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dirty="0">
                <a:latin typeface="Gill Sans MT" charset="0"/>
                <a:ea typeface="ＭＳ Ｐゴシック" charset="0"/>
              </a:rPr>
              <a:t>Tipicamente usado para conectar os hospedeiros móveis à estação-base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dirty="0">
                <a:latin typeface="Gill Sans MT" charset="0"/>
                <a:ea typeface="ＭＳ Ｐゴシック" charset="0"/>
              </a:rPr>
              <a:t>Também </a:t>
            </a:r>
            <a:r>
              <a:rPr lang="pt-BR" dirty="0">
                <a:latin typeface="Gill Sans MT" charset="0"/>
                <a:ea typeface="ＭＳ Ｐゴシック" charset="0"/>
              </a:rPr>
              <a:t>usado como enlace de </a:t>
            </a:r>
            <a:r>
              <a:rPr lang="pt-BR" i="1" dirty="0" err="1">
                <a:latin typeface="Gill Sans MT" charset="0"/>
                <a:ea typeface="ＭＳ Ｐゴシック" charset="0"/>
              </a:rPr>
              <a:t>backbone</a:t>
            </a:r>
            <a:endParaRPr lang="pt-BR" i="1" dirty="0"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dirty="0">
                <a:latin typeface="Gill Sans MT" charset="0"/>
                <a:ea typeface="ＭＳ Ｐゴシック" charset="0"/>
              </a:rPr>
              <a:t>Protocolos </a:t>
            </a:r>
            <a:r>
              <a:rPr lang="pt-BR" dirty="0">
                <a:latin typeface="Gill Sans MT" charset="0"/>
                <a:ea typeface="ＭＳ Ｐゴシック" charset="0"/>
              </a:rPr>
              <a:t>de acesso múltiplos coordenam o acesso ao enlace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dirty="0">
                <a:latin typeface="Gill Sans MT" charset="0"/>
                <a:ea typeface="ＭＳ Ｐゴシック" charset="0"/>
              </a:rPr>
              <a:t>Várias </a:t>
            </a:r>
            <a:r>
              <a:rPr lang="pt-BR" dirty="0">
                <a:latin typeface="Gill Sans MT" charset="0"/>
                <a:ea typeface="ＭＳ Ｐゴシック" charset="0"/>
              </a:rPr>
              <a:t>taxas de dados e distâncias de transmissão</a:t>
            </a:r>
          </a:p>
        </p:txBody>
      </p:sp>
      <p:sp>
        <p:nvSpPr>
          <p:cNvPr id="7208" name="Line 68"/>
          <p:cNvSpPr>
            <a:spLocks noChangeShapeType="1"/>
          </p:cNvSpPr>
          <p:nvPr/>
        </p:nvSpPr>
        <p:spPr bwMode="auto">
          <a:xfrm flipH="1">
            <a:off x="6207125" y="4378325"/>
            <a:ext cx="106363" cy="5492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32" name="AutoShape 72"/>
          <p:cNvSpPr>
            <a:spLocks noChangeAspect="1" noChangeArrowheads="1" noTextEdit="1"/>
          </p:cNvSpPr>
          <p:nvPr/>
        </p:nvSpPr>
        <p:spPr bwMode="auto">
          <a:xfrm>
            <a:off x="7800975" y="1430338"/>
            <a:ext cx="735013" cy="2206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8233" name="Group 137"/>
          <p:cNvGrpSpPr>
            <a:grpSpLocks/>
          </p:cNvGrpSpPr>
          <p:nvPr/>
        </p:nvGrpSpPr>
        <p:grpSpPr bwMode="auto">
          <a:xfrm>
            <a:off x="7815263" y="1347788"/>
            <a:ext cx="722312" cy="303212"/>
            <a:chOff x="4750" y="264"/>
            <a:chExt cx="455" cy="191"/>
          </a:xfrm>
        </p:grpSpPr>
        <p:sp>
          <p:nvSpPr>
            <p:cNvPr id="8239" name="Freeform 89"/>
            <p:cNvSpPr>
              <a:spLocks/>
            </p:cNvSpPr>
            <p:nvPr/>
          </p:nvSpPr>
          <p:spPr bwMode="auto">
            <a:xfrm>
              <a:off x="4872" y="298"/>
              <a:ext cx="82" cy="104"/>
            </a:xfrm>
            <a:custGeom>
              <a:avLst/>
              <a:gdLst>
                <a:gd name="T0" fmla="*/ 0 w 247"/>
                <a:gd name="T1" fmla="*/ 0 h 209"/>
                <a:gd name="T2" fmla="*/ 0 w 247"/>
                <a:gd name="T3" fmla="*/ 0 h 209"/>
                <a:gd name="T4" fmla="*/ 0 w 247"/>
                <a:gd name="T5" fmla="*/ 0 h 209"/>
                <a:gd name="T6" fmla="*/ 0 w 247"/>
                <a:gd name="T7" fmla="*/ 0 h 209"/>
                <a:gd name="T8" fmla="*/ 0 w 247"/>
                <a:gd name="T9" fmla="*/ 0 h 209"/>
                <a:gd name="T10" fmla="*/ 0 w 247"/>
                <a:gd name="T11" fmla="*/ 0 h 209"/>
                <a:gd name="T12" fmla="*/ 0 w 247"/>
                <a:gd name="T13" fmla="*/ 0 h 209"/>
                <a:gd name="T14" fmla="*/ 0 w 247"/>
                <a:gd name="T15" fmla="*/ 0 h 209"/>
                <a:gd name="T16" fmla="*/ 0 w 247"/>
                <a:gd name="T17" fmla="*/ 1 h 209"/>
                <a:gd name="T18" fmla="*/ 0 w 247"/>
                <a:gd name="T19" fmla="*/ 1 h 209"/>
                <a:gd name="T20" fmla="*/ 0 w 247"/>
                <a:gd name="T21" fmla="*/ 1 h 209"/>
                <a:gd name="T22" fmla="*/ 0 w 247"/>
                <a:gd name="T23" fmla="*/ 1 h 209"/>
                <a:gd name="T24" fmla="*/ 0 w 247"/>
                <a:gd name="T25" fmla="*/ 1 h 209"/>
                <a:gd name="T26" fmla="*/ 0 w 247"/>
                <a:gd name="T27" fmla="*/ 1 h 209"/>
                <a:gd name="T28" fmla="*/ 0 w 247"/>
                <a:gd name="T29" fmla="*/ 1 h 209"/>
                <a:gd name="T30" fmla="*/ 0 w 247"/>
                <a:gd name="T31" fmla="*/ 1 h 209"/>
                <a:gd name="T32" fmla="*/ 0 w 247"/>
                <a:gd name="T33" fmla="*/ 1 h 209"/>
                <a:gd name="T34" fmla="*/ 0 w 247"/>
                <a:gd name="T35" fmla="*/ 1 h 209"/>
                <a:gd name="T36" fmla="*/ 0 w 247"/>
                <a:gd name="T37" fmla="*/ 1 h 209"/>
                <a:gd name="T38" fmla="*/ 0 w 247"/>
                <a:gd name="T39" fmla="*/ 1 h 209"/>
                <a:gd name="T40" fmla="*/ 0 w 247"/>
                <a:gd name="T41" fmla="*/ 1 h 209"/>
                <a:gd name="T42" fmla="*/ 0 w 247"/>
                <a:gd name="T43" fmla="*/ 1 h 209"/>
                <a:gd name="T44" fmla="*/ 0 w 247"/>
                <a:gd name="T45" fmla="*/ 1 h 209"/>
                <a:gd name="T46" fmla="*/ 0 w 247"/>
                <a:gd name="T47" fmla="*/ 1 h 209"/>
                <a:gd name="T48" fmla="*/ 0 w 247"/>
                <a:gd name="T49" fmla="*/ 1 h 209"/>
                <a:gd name="T50" fmla="*/ 0 w 247"/>
                <a:gd name="T51" fmla="*/ 1 h 209"/>
                <a:gd name="T52" fmla="*/ 0 w 247"/>
                <a:gd name="T53" fmla="*/ 1 h 209"/>
                <a:gd name="T54" fmla="*/ 0 w 247"/>
                <a:gd name="T55" fmla="*/ 1 h 209"/>
                <a:gd name="T56" fmla="*/ 0 w 247"/>
                <a:gd name="T57" fmla="*/ 1 h 209"/>
                <a:gd name="T58" fmla="*/ 0 w 247"/>
                <a:gd name="T59" fmla="*/ 1 h 209"/>
                <a:gd name="T60" fmla="*/ 0 w 247"/>
                <a:gd name="T61" fmla="*/ 1 h 209"/>
                <a:gd name="T62" fmla="*/ 0 w 247"/>
                <a:gd name="T63" fmla="*/ 1 h 209"/>
                <a:gd name="T64" fmla="*/ 0 w 247"/>
                <a:gd name="T65" fmla="*/ 1 h 209"/>
                <a:gd name="T66" fmla="*/ 0 w 247"/>
                <a:gd name="T67" fmla="*/ 0 h 209"/>
                <a:gd name="T68" fmla="*/ 0 w 247"/>
                <a:gd name="T69" fmla="*/ 0 h 209"/>
                <a:gd name="T70" fmla="*/ 0 w 247"/>
                <a:gd name="T71" fmla="*/ 0 h 209"/>
                <a:gd name="T72" fmla="*/ 0 w 247"/>
                <a:gd name="T73" fmla="*/ 0 h 209"/>
                <a:gd name="T74" fmla="*/ 0 w 247"/>
                <a:gd name="T75" fmla="*/ 0 h 209"/>
                <a:gd name="T76" fmla="*/ 0 w 247"/>
                <a:gd name="T77" fmla="*/ 0 h 209"/>
                <a:gd name="T78" fmla="*/ 0 w 247"/>
                <a:gd name="T79" fmla="*/ 0 h 209"/>
                <a:gd name="T80" fmla="*/ 0 w 247"/>
                <a:gd name="T81" fmla="*/ 0 h 209"/>
                <a:gd name="T82" fmla="*/ 0 w 247"/>
                <a:gd name="T83" fmla="*/ 0 h 209"/>
                <a:gd name="T84" fmla="*/ 0 w 247"/>
                <a:gd name="T85" fmla="*/ 0 h 209"/>
                <a:gd name="T86" fmla="*/ 0 w 247"/>
                <a:gd name="T87" fmla="*/ 0 h 209"/>
                <a:gd name="T88" fmla="*/ 0 w 247"/>
                <a:gd name="T89" fmla="*/ 0 h 209"/>
                <a:gd name="T90" fmla="*/ 0 w 247"/>
                <a:gd name="T91" fmla="*/ 0 h 209"/>
                <a:gd name="T92" fmla="*/ 0 w 247"/>
                <a:gd name="T93" fmla="*/ 0 h 209"/>
                <a:gd name="T94" fmla="*/ 0 w 247"/>
                <a:gd name="T95" fmla="*/ 0 h 209"/>
                <a:gd name="T96" fmla="*/ 0 w 247"/>
                <a:gd name="T97" fmla="*/ 0 h 20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47" h="209">
                  <a:moveTo>
                    <a:pt x="87" y="27"/>
                  </a:moveTo>
                  <a:lnTo>
                    <a:pt x="68" y="35"/>
                  </a:lnTo>
                  <a:lnTo>
                    <a:pt x="52" y="46"/>
                  </a:lnTo>
                  <a:lnTo>
                    <a:pt x="37" y="57"/>
                  </a:lnTo>
                  <a:lnTo>
                    <a:pt x="24" y="69"/>
                  </a:lnTo>
                  <a:lnTo>
                    <a:pt x="14" y="83"/>
                  </a:lnTo>
                  <a:lnTo>
                    <a:pt x="7" y="97"/>
                  </a:lnTo>
                  <a:lnTo>
                    <a:pt x="2" y="113"/>
                  </a:lnTo>
                  <a:lnTo>
                    <a:pt x="0" y="128"/>
                  </a:lnTo>
                  <a:lnTo>
                    <a:pt x="2" y="150"/>
                  </a:lnTo>
                  <a:lnTo>
                    <a:pt x="14" y="167"/>
                  </a:lnTo>
                  <a:lnTo>
                    <a:pt x="32" y="183"/>
                  </a:lnTo>
                  <a:lnTo>
                    <a:pt x="55" y="194"/>
                  </a:lnTo>
                  <a:lnTo>
                    <a:pt x="81" y="203"/>
                  </a:lnTo>
                  <a:lnTo>
                    <a:pt x="109" y="208"/>
                  </a:lnTo>
                  <a:lnTo>
                    <a:pt x="138" y="209"/>
                  </a:lnTo>
                  <a:lnTo>
                    <a:pt x="165" y="206"/>
                  </a:lnTo>
                  <a:lnTo>
                    <a:pt x="171" y="206"/>
                  </a:lnTo>
                  <a:lnTo>
                    <a:pt x="177" y="203"/>
                  </a:lnTo>
                  <a:lnTo>
                    <a:pt x="181" y="200"/>
                  </a:lnTo>
                  <a:lnTo>
                    <a:pt x="183" y="196"/>
                  </a:lnTo>
                  <a:lnTo>
                    <a:pt x="180" y="191"/>
                  </a:lnTo>
                  <a:lnTo>
                    <a:pt x="174" y="187"/>
                  </a:lnTo>
                  <a:lnTo>
                    <a:pt x="167" y="183"/>
                  </a:lnTo>
                  <a:lnTo>
                    <a:pt x="159" y="181"/>
                  </a:lnTo>
                  <a:lnTo>
                    <a:pt x="145" y="178"/>
                  </a:lnTo>
                  <a:lnTo>
                    <a:pt x="130" y="176"/>
                  </a:lnTo>
                  <a:lnTo>
                    <a:pt x="116" y="174"/>
                  </a:lnTo>
                  <a:lnTo>
                    <a:pt x="103" y="171"/>
                  </a:lnTo>
                  <a:lnTo>
                    <a:pt x="90" y="168"/>
                  </a:lnTo>
                  <a:lnTo>
                    <a:pt x="77" y="164"/>
                  </a:lnTo>
                  <a:lnTo>
                    <a:pt x="65" y="159"/>
                  </a:lnTo>
                  <a:lnTo>
                    <a:pt x="53" y="151"/>
                  </a:lnTo>
                  <a:lnTo>
                    <a:pt x="49" y="116"/>
                  </a:lnTo>
                  <a:lnTo>
                    <a:pt x="61" y="87"/>
                  </a:lnTo>
                  <a:lnTo>
                    <a:pt x="84" y="64"/>
                  </a:lnTo>
                  <a:lnTo>
                    <a:pt x="116" y="46"/>
                  </a:lnTo>
                  <a:lnTo>
                    <a:pt x="151" y="31"/>
                  </a:lnTo>
                  <a:lnTo>
                    <a:pt x="187" y="20"/>
                  </a:lnTo>
                  <a:lnTo>
                    <a:pt x="220" y="12"/>
                  </a:lnTo>
                  <a:lnTo>
                    <a:pt x="247" y="5"/>
                  </a:lnTo>
                  <a:lnTo>
                    <a:pt x="231" y="1"/>
                  </a:lnTo>
                  <a:lnTo>
                    <a:pt x="213" y="0"/>
                  </a:lnTo>
                  <a:lnTo>
                    <a:pt x="193" y="2"/>
                  </a:lnTo>
                  <a:lnTo>
                    <a:pt x="171" y="5"/>
                  </a:lnTo>
                  <a:lnTo>
                    <a:pt x="149" y="10"/>
                  </a:lnTo>
                  <a:lnTo>
                    <a:pt x="127" y="15"/>
                  </a:lnTo>
                  <a:lnTo>
                    <a:pt x="106" y="21"/>
                  </a:lnTo>
                  <a:lnTo>
                    <a:pt x="87" y="2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0" name="Freeform 90"/>
            <p:cNvSpPr>
              <a:spLocks/>
            </p:cNvSpPr>
            <p:nvPr/>
          </p:nvSpPr>
          <p:spPr bwMode="auto">
            <a:xfrm>
              <a:off x="5012" y="297"/>
              <a:ext cx="53" cy="81"/>
            </a:xfrm>
            <a:custGeom>
              <a:avLst/>
              <a:gdLst>
                <a:gd name="T0" fmla="*/ 0 w 158"/>
                <a:gd name="T1" fmla="*/ 1 h 162"/>
                <a:gd name="T2" fmla="*/ 0 w 158"/>
                <a:gd name="T3" fmla="*/ 1 h 162"/>
                <a:gd name="T4" fmla="*/ 0 w 158"/>
                <a:gd name="T5" fmla="*/ 1 h 162"/>
                <a:gd name="T6" fmla="*/ 0 w 158"/>
                <a:gd name="T7" fmla="*/ 1 h 162"/>
                <a:gd name="T8" fmla="*/ 0 w 158"/>
                <a:gd name="T9" fmla="*/ 1 h 162"/>
                <a:gd name="T10" fmla="*/ 0 w 158"/>
                <a:gd name="T11" fmla="*/ 1 h 162"/>
                <a:gd name="T12" fmla="*/ 0 w 158"/>
                <a:gd name="T13" fmla="*/ 2 h 162"/>
                <a:gd name="T14" fmla="*/ 0 w 158"/>
                <a:gd name="T15" fmla="*/ 2 h 162"/>
                <a:gd name="T16" fmla="*/ 0 w 158"/>
                <a:gd name="T17" fmla="*/ 2 h 162"/>
                <a:gd name="T18" fmla="*/ 0 w 158"/>
                <a:gd name="T19" fmla="*/ 2 h 162"/>
                <a:gd name="T20" fmla="*/ 0 w 158"/>
                <a:gd name="T21" fmla="*/ 2 h 162"/>
                <a:gd name="T22" fmla="*/ 0 w 158"/>
                <a:gd name="T23" fmla="*/ 2 h 162"/>
                <a:gd name="T24" fmla="*/ 0 w 158"/>
                <a:gd name="T25" fmla="*/ 2 h 162"/>
                <a:gd name="T26" fmla="*/ 0 w 158"/>
                <a:gd name="T27" fmla="*/ 2 h 162"/>
                <a:gd name="T28" fmla="*/ 0 w 158"/>
                <a:gd name="T29" fmla="*/ 2 h 162"/>
                <a:gd name="T30" fmla="*/ 0 w 158"/>
                <a:gd name="T31" fmla="*/ 2 h 162"/>
                <a:gd name="T32" fmla="*/ 0 w 158"/>
                <a:gd name="T33" fmla="*/ 2 h 162"/>
                <a:gd name="T34" fmla="*/ 0 w 158"/>
                <a:gd name="T35" fmla="*/ 2 h 162"/>
                <a:gd name="T36" fmla="*/ 0 w 158"/>
                <a:gd name="T37" fmla="*/ 2 h 162"/>
                <a:gd name="T38" fmla="*/ 0 w 158"/>
                <a:gd name="T39" fmla="*/ 2 h 162"/>
                <a:gd name="T40" fmla="*/ 0 w 158"/>
                <a:gd name="T41" fmla="*/ 1 h 162"/>
                <a:gd name="T42" fmla="*/ 0 w 158"/>
                <a:gd name="T43" fmla="*/ 1 h 162"/>
                <a:gd name="T44" fmla="*/ 0 w 158"/>
                <a:gd name="T45" fmla="*/ 1 h 162"/>
                <a:gd name="T46" fmla="*/ 0 w 158"/>
                <a:gd name="T47" fmla="*/ 1 h 162"/>
                <a:gd name="T48" fmla="*/ 0 w 158"/>
                <a:gd name="T49" fmla="*/ 1 h 162"/>
                <a:gd name="T50" fmla="*/ 0 w 158"/>
                <a:gd name="T51" fmla="*/ 1 h 162"/>
                <a:gd name="T52" fmla="*/ 0 w 158"/>
                <a:gd name="T53" fmla="*/ 1 h 162"/>
                <a:gd name="T54" fmla="*/ 0 w 158"/>
                <a:gd name="T55" fmla="*/ 1 h 162"/>
                <a:gd name="T56" fmla="*/ 0 w 158"/>
                <a:gd name="T57" fmla="*/ 1 h 162"/>
                <a:gd name="T58" fmla="*/ 0 w 158"/>
                <a:gd name="T59" fmla="*/ 1 h 162"/>
                <a:gd name="T60" fmla="*/ 0 w 158"/>
                <a:gd name="T61" fmla="*/ 0 h 162"/>
                <a:gd name="T62" fmla="*/ 0 w 158"/>
                <a:gd name="T63" fmla="*/ 0 h 162"/>
                <a:gd name="T64" fmla="*/ 0 w 158"/>
                <a:gd name="T65" fmla="*/ 1 h 162"/>
                <a:gd name="T66" fmla="*/ 0 w 158"/>
                <a:gd name="T67" fmla="*/ 1 h 162"/>
                <a:gd name="T68" fmla="*/ 0 w 158"/>
                <a:gd name="T69" fmla="*/ 1 h 162"/>
                <a:gd name="T70" fmla="*/ 0 w 158"/>
                <a:gd name="T71" fmla="*/ 1 h 162"/>
                <a:gd name="T72" fmla="*/ 0 w 158"/>
                <a:gd name="T73" fmla="*/ 1 h 162"/>
                <a:gd name="T74" fmla="*/ 0 w 158"/>
                <a:gd name="T75" fmla="*/ 1 h 162"/>
                <a:gd name="T76" fmla="*/ 0 w 158"/>
                <a:gd name="T77" fmla="*/ 1 h 162"/>
                <a:gd name="T78" fmla="*/ 0 w 158"/>
                <a:gd name="T79" fmla="*/ 1 h 162"/>
                <a:gd name="T80" fmla="*/ 0 w 158"/>
                <a:gd name="T81" fmla="*/ 1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58" h="162">
                  <a:moveTo>
                    <a:pt x="134" y="53"/>
                  </a:moveTo>
                  <a:lnTo>
                    <a:pt x="140" y="69"/>
                  </a:lnTo>
                  <a:lnTo>
                    <a:pt x="138" y="85"/>
                  </a:lnTo>
                  <a:lnTo>
                    <a:pt x="128" y="97"/>
                  </a:lnTo>
                  <a:lnTo>
                    <a:pt x="113" y="109"/>
                  </a:lnTo>
                  <a:lnTo>
                    <a:pt x="96" y="119"/>
                  </a:lnTo>
                  <a:lnTo>
                    <a:pt x="76" y="129"/>
                  </a:lnTo>
                  <a:lnTo>
                    <a:pt x="55" y="138"/>
                  </a:lnTo>
                  <a:lnTo>
                    <a:pt x="38" y="148"/>
                  </a:lnTo>
                  <a:lnTo>
                    <a:pt x="35" y="151"/>
                  </a:lnTo>
                  <a:lnTo>
                    <a:pt x="33" y="153"/>
                  </a:lnTo>
                  <a:lnTo>
                    <a:pt x="33" y="156"/>
                  </a:lnTo>
                  <a:lnTo>
                    <a:pt x="35" y="159"/>
                  </a:lnTo>
                  <a:lnTo>
                    <a:pt x="39" y="161"/>
                  </a:lnTo>
                  <a:lnTo>
                    <a:pt x="44" y="162"/>
                  </a:lnTo>
                  <a:lnTo>
                    <a:pt x="46" y="162"/>
                  </a:lnTo>
                  <a:lnTo>
                    <a:pt x="51" y="161"/>
                  </a:lnTo>
                  <a:lnTo>
                    <a:pt x="74" y="152"/>
                  </a:lnTo>
                  <a:lnTo>
                    <a:pt x="96" y="142"/>
                  </a:lnTo>
                  <a:lnTo>
                    <a:pt x="116" y="130"/>
                  </a:lnTo>
                  <a:lnTo>
                    <a:pt x="135" y="117"/>
                  </a:lnTo>
                  <a:lnTo>
                    <a:pt x="148" y="102"/>
                  </a:lnTo>
                  <a:lnTo>
                    <a:pt x="157" y="86"/>
                  </a:lnTo>
                  <a:lnTo>
                    <a:pt x="158" y="68"/>
                  </a:lnTo>
                  <a:lnTo>
                    <a:pt x="153" y="50"/>
                  </a:lnTo>
                  <a:lnTo>
                    <a:pt x="140" y="35"/>
                  </a:lnTo>
                  <a:lnTo>
                    <a:pt x="121" y="23"/>
                  </a:lnTo>
                  <a:lnTo>
                    <a:pt x="97" y="14"/>
                  </a:lnTo>
                  <a:lnTo>
                    <a:pt x="71" y="6"/>
                  </a:lnTo>
                  <a:lnTo>
                    <a:pt x="45" y="2"/>
                  </a:lnTo>
                  <a:lnTo>
                    <a:pt x="23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17" y="9"/>
                  </a:lnTo>
                  <a:lnTo>
                    <a:pt x="36" y="13"/>
                  </a:lnTo>
                  <a:lnTo>
                    <a:pt x="57" y="17"/>
                  </a:lnTo>
                  <a:lnTo>
                    <a:pt x="76" y="21"/>
                  </a:lnTo>
                  <a:lnTo>
                    <a:pt x="94" y="26"/>
                  </a:lnTo>
                  <a:lnTo>
                    <a:pt x="110" y="33"/>
                  </a:lnTo>
                  <a:lnTo>
                    <a:pt x="124" y="42"/>
                  </a:lnTo>
                  <a:lnTo>
                    <a:pt x="134" y="53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1" name="Freeform 91"/>
            <p:cNvSpPr>
              <a:spLocks/>
            </p:cNvSpPr>
            <p:nvPr/>
          </p:nvSpPr>
          <p:spPr bwMode="auto">
            <a:xfrm>
              <a:off x="4820" y="278"/>
              <a:ext cx="133" cy="169"/>
            </a:xfrm>
            <a:custGeom>
              <a:avLst/>
              <a:gdLst>
                <a:gd name="T0" fmla="*/ 0 w 400"/>
                <a:gd name="T1" fmla="*/ 0 h 339"/>
                <a:gd name="T2" fmla="*/ 0 w 400"/>
                <a:gd name="T3" fmla="*/ 0 h 339"/>
                <a:gd name="T4" fmla="*/ 0 w 400"/>
                <a:gd name="T5" fmla="*/ 1 h 339"/>
                <a:gd name="T6" fmla="*/ 0 w 400"/>
                <a:gd name="T7" fmla="*/ 1 h 339"/>
                <a:gd name="T8" fmla="*/ 0 w 400"/>
                <a:gd name="T9" fmla="*/ 1 h 339"/>
                <a:gd name="T10" fmla="*/ 0 w 400"/>
                <a:gd name="T11" fmla="*/ 1 h 339"/>
                <a:gd name="T12" fmla="*/ 0 w 400"/>
                <a:gd name="T13" fmla="*/ 2 h 339"/>
                <a:gd name="T14" fmla="*/ 0 w 400"/>
                <a:gd name="T15" fmla="*/ 2 h 339"/>
                <a:gd name="T16" fmla="*/ 0 w 400"/>
                <a:gd name="T17" fmla="*/ 2 h 339"/>
                <a:gd name="T18" fmla="*/ 0 w 400"/>
                <a:gd name="T19" fmla="*/ 2 h 339"/>
                <a:gd name="T20" fmla="*/ 0 w 400"/>
                <a:gd name="T21" fmla="*/ 2 h 339"/>
                <a:gd name="T22" fmla="*/ 0 w 400"/>
                <a:gd name="T23" fmla="*/ 2 h 339"/>
                <a:gd name="T24" fmla="*/ 0 w 400"/>
                <a:gd name="T25" fmla="*/ 2 h 339"/>
                <a:gd name="T26" fmla="*/ 0 w 400"/>
                <a:gd name="T27" fmla="*/ 2 h 339"/>
                <a:gd name="T28" fmla="*/ 0 w 400"/>
                <a:gd name="T29" fmla="*/ 2 h 339"/>
                <a:gd name="T30" fmla="*/ 0 w 400"/>
                <a:gd name="T31" fmla="*/ 2 h 339"/>
                <a:gd name="T32" fmla="*/ 0 w 400"/>
                <a:gd name="T33" fmla="*/ 2 h 339"/>
                <a:gd name="T34" fmla="*/ 0 w 400"/>
                <a:gd name="T35" fmla="*/ 2 h 339"/>
                <a:gd name="T36" fmla="*/ 0 w 400"/>
                <a:gd name="T37" fmla="*/ 2 h 339"/>
                <a:gd name="T38" fmla="*/ 0 w 400"/>
                <a:gd name="T39" fmla="*/ 2 h 339"/>
                <a:gd name="T40" fmla="*/ 0 w 400"/>
                <a:gd name="T41" fmla="*/ 2 h 339"/>
                <a:gd name="T42" fmla="*/ 0 w 400"/>
                <a:gd name="T43" fmla="*/ 2 h 339"/>
                <a:gd name="T44" fmla="*/ 0 w 400"/>
                <a:gd name="T45" fmla="*/ 2 h 339"/>
                <a:gd name="T46" fmla="*/ 0 w 400"/>
                <a:gd name="T47" fmla="*/ 2 h 339"/>
                <a:gd name="T48" fmla="*/ 0 w 400"/>
                <a:gd name="T49" fmla="*/ 2 h 339"/>
                <a:gd name="T50" fmla="*/ 0 w 400"/>
                <a:gd name="T51" fmla="*/ 2 h 339"/>
                <a:gd name="T52" fmla="*/ 0 w 400"/>
                <a:gd name="T53" fmla="*/ 2 h 339"/>
                <a:gd name="T54" fmla="*/ 0 w 400"/>
                <a:gd name="T55" fmla="*/ 2 h 339"/>
                <a:gd name="T56" fmla="*/ 0 w 400"/>
                <a:gd name="T57" fmla="*/ 1 h 339"/>
                <a:gd name="T58" fmla="*/ 0 w 400"/>
                <a:gd name="T59" fmla="*/ 1 h 339"/>
                <a:gd name="T60" fmla="*/ 0 w 400"/>
                <a:gd name="T61" fmla="*/ 1 h 339"/>
                <a:gd name="T62" fmla="*/ 0 w 400"/>
                <a:gd name="T63" fmla="*/ 1 h 339"/>
                <a:gd name="T64" fmla="*/ 0 w 400"/>
                <a:gd name="T65" fmla="*/ 1 h 339"/>
                <a:gd name="T66" fmla="*/ 0 w 400"/>
                <a:gd name="T67" fmla="*/ 0 h 339"/>
                <a:gd name="T68" fmla="*/ 0 w 400"/>
                <a:gd name="T69" fmla="*/ 0 h 339"/>
                <a:gd name="T70" fmla="*/ 0 w 400"/>
                <a:gd name="T71" fmla="*/ 0 h 339"/>
                <a:gd name="T72" fmla="*/ 0 w 400"/>
                <a:gd name="T73" fmla="*/ 0 h 339"/>
                <a:gd name="T74" fmla="*/ 0 w 400"/>
                <a:gd name="T75" fmla="*/ 0 h 339"/>
                <a:gd name="T76" fmla="*/ 0 w 400"/>
                <a:gd name="T77" fmla="*/ 0 h 339"/>
                <a:gd name="T78" fmla="*/ 0 w 400"/>
                <a:gd name="T79" fmla="*/ 0 h 339"/>
                <a:gd name="T80" fmla="*/ 0 w 400"/>
                <a:gd name="T81" fmla="*/ 0 h 339"/>
                <a:gd name="T82" fmla="*/ 0 w 400"/>
                <a:gd name="T83" fmla="*/ 0 h 339"/>
                <a:gd name="T84" fmla="*/ 0 w 400"/>
                <a:gd name="T85" fmla="*/ 0 h 339"/>
                <a:gd name="T86" fmla="*/ 0 w 400"/>
                <a:gd name="T87" fmla="*/ 0 h 3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00" h="339">
                  <a:moveTo>
                    <a:pt x="156" y="44"/>
                  </a:moveTo>
                  <a:lnTo>
                    <a:pt x="125" y="63"/>
                  </a:lnTo>
                  <a:lnTo>
                    <a:pt x="95" y="82"/>
                  </a:lnTo>
                  <a:lnTo>
                    <a:pt x="67" y="103"/>
                  </a:lnTo>
                  <a:lnTo>
                    <a:pt x="42" y="126"/>
                  </a:lnTo>
                  <a:lnTo>
                    <a:pt x="22" y="150"/>
                  </a:lnTo>
                  <a:lnTo>
                    <a:pt x="7" y="175"/>
                  </a:lnTo>
                  <a:lnTo>
                    <a:pt x="0" y="203"/>
                  </a:lnTo>
                  <a:lnTo>
                    <a:pt x="2" y="232"/>
                  </a:lnTo>
                  <a:lnTo>
                    <a:pt x="4" y="239"/>
                  </a:lnTo>
                  <a:lnTo>
                    <a:pt x="7" y="248"/>
                  </a:lnTo>
                  <a:lnTo>
                    <a:pt x="12" y="254"/>
                  </a:lnTo>
                  <a:lnTo>
                    <a:pt x="18" y="261"/>
                  </a:lnTo>
                  <a:lnTo>
                    <a:pt x="25" y="267"/>
                  </a:lnTo>
                  <a:lnTo>
                    <a:pt x="33" y="273"/>
                  </a:lnTo>
                  <a:lnTo>
                    <a:pt x="41" y="278"/>
                  </a:lnTo>
                  <a:lnTo>
                    <a:pt x="51" y="283"/>
                  </a:lnTo>
                  <a:lnTo>
                    <a:pt x="70" y="291"/>
                  </a:lnTo>
                  <a:lnTo>
                    <a:pt x="89" y="298"/>
                  </a:lnTo>
                  <a:lnTo>
                    <a:pt x="108" y="304"/>
                  </a:lnTo>
                  <a:lnTo>
                    <a:pt x="128" y="309"/>
                  </a:lnTo>
                  <a:lnTo>
                    <a:pt x="148" y="315"/>
                  </a:lnTo>
                  <a:lnTo>
                    <a:pt x="169" y="319"/>
                  </a:lnTo>
                  <a:lnTo>
                    <a:pt x="189" y="323"/>
                  </a:lnTo>
                  <a:lnTo>
                    <a:pt x="209" y="326"/>
                  </a:lnTo>
                  <a:lnTo>
                    <a:pt x="231" y="329"/>
                  </a:lnTo>
                  <a:lnTo>
                    <a:pt x="251" y="331"/>
                  </a:lnTo>
                  <a:lnTo>
                    <a:pt x="273" y="333"/>
                  </a:lnTo>
                  <a:lnTo>
                    <a:pt x="295" y="335"/>
                  </a:lnTo>
                  <a:lnTo>
                    <a:pt x="315" y="336"/>
                  </a:lnTo>
                  <a:lnTo>
                    <a:pt x="337" y="337"/>
                  </a:lnTo>
                  <a:lnTo>
                    <a:pt x="359" y="338"/>
                  </a:lnTo>
                  <a:lnTo>
                    <a:pt x="379" y="339"/>
                  </a:lnTo>
                  <a:lnTo>
                    <a:pt x="387" y="339"/>
                  </a:lnTo>
                  <a:lnTo>
                    <a:pt x="392" y="337"/>
                  </a:lnTo>
                  <a:lnTo>
                    <a:pt x="397" y="333"/>
                  </a:lnTo>
                  <a:lnTo>
                    <a:pt x="400" y="329"/>
                  </a:lnTo>
                  <a:lnTo>
                    <a:pt x="400" y="324"/>
                  </a:lnTo>
                  <a:lnTo>
                    <a:pt x="397" y="320"/>
                  </a:lnTo>
                  <a:lnTo>
                    <a:pt x="391" y="317"/>
                  </a:lnTo>
                  <a:lnTo>
                    <a:pt x="384" y="315"/>
                  </a:lnTo>
                  <a:lnTo>
                    <a:pt x="365" y="311"/>
                  </a:lnTo>
                  <a:lnTo>
                    <a:pt x="346" y="309"/>
                  </a:lnTo>
                  <a:lnTo>
                    <a:pt x="327" y="306"/>
                  </a:lnTo>
                  <a:lnTo>
                    <a:pt x="307" y="304"/>
                  </a:lnTo>
                  <a:lnTo>
                    <a:pt x="288" y="302"/>
                  </a:lnTo>
                  <a:lnTo>
                    <a:pt x="269" y="300"/>
                  </a:lnTo>
                  <a:lnTo>
                    <a:pt x="249" y="298"/>
                  </a:lnTo>
                  <a:lnTo>
                    <a:pt x="230" y="295"/>
                  </a:lnTo>
                  <a:lnTo>
                    <a:pt x="211" y="293"/>
                  </a:lnTo>
                  <a:lnTo>
                    <a:pt x="192" y="290"/>
                  </a:lnTo>
                  <a:lnTo>
                    <a:pt x="173" y="286"/>
                  </a:lnTo>
                  <a:lnTo>
                    <a:pt x="154" y="283"/>
                  </a:lnTo>
                  <a:lnTo>
                    <a:pt x="137" y="277"/>
                  </a:lnTo>
                  <a:lnTo>
                    <a:pt x="118" y="272"/>
                  </a:lnTo>
                  <a:lnTo>
                    <a:pt x="100" y="267"/>
                  </a:lnTo>
                  <a:lnTo>
                    <a:pt x="83" y="260"/>
                  </a:lnTo>
                  <a:lnTo>
                    <a:pt x="68" y="253"/>
                  </a:lnTo>
                  <a:lnTo>
                    <a:pt x="57" y="243"/>
                  </a:lnTo>
                  <a:lnTo>
                    <a:pt x="48" y="233"/>
                  </a:lnTo>
                  <a:lnTo>
                    <a:pt x="44" y="221"/>
                  </a:lnTo>
                  <a:lnTo>
                    <a:pt x="42" y="208"/>
                  </a:lnTo>
                  <a:lnTo>
                    <a:pt x="44" y="194"/>
                  </a:lnTo>
                  <a:lnTo>
                    <a:pt x="48" y="180"/>
                  </a:lnTo>
                  <a:lnTo>
                    <a:pt x="54" y="168"/>
                  </a:lnTo>
                  <a:lnTo>
                    <a:pt x="64" y="153"/>
                  </a:lnTo>
                  <a:lnTo>
                    <a:pt x="76" y="137"/>
                  </a:lnTo>
                  <a:lnTo>
                    <a:pt x="89" y="124"/>
                  </a:lnTo>
                  <a:lnTo>
                    <a:pt x="103" y="111"/>
                  </a:lnTo>
                  <a:lnTo>
                    <a:pt x="118" y="99"/>
                  </a:lnTo>
                  <a:lnTo>
                    <a:pt x="134" y="87"/>
                  </a:lnTo>
                  <a:lnTo>
                    <a:pt x="153" y="74"/>
                  </a:lnTo>
                  <a:lnTo>
                    <a:pt x="172" y="62"/>
                  </a:lnTo>
                  <a:lnTo>
                    <a:pt x="190" y="52"/>
                  </a:lnTo>
                  <a:lnTo>
                    <a:pt x="215" y="42"/>
                  </a:lnTo>
                  <a:lnTo>
                    <a:pt x="243" y="34"/>
                  </a:lnTo>
                  <a:lnTo>
                    <a:pt x="270" y="26"/>
                  </a:lnTo>
                  <a:lnTo>
                    <a:pt x="295" y="19"/>
                  </a:lnTo>
                  <a:lnTo>
                    <a:pt x="315" y="13"/>
                  </a:lnTo>
                  <a:lnTo>
                    <a:pt x="328" y="6"/>
                  </a:lnTo>
                  <a:lnTo>
                    <a:pt x="333" y="2"/>
                  </a:lnTo>
                  <a:lnTo>
                    <a:pt x="318" y="0"/>
                  </a:lnTo>
                  <a:lnTo>
                    <a:pt x="298" y="1"/>
                  </a:lnTo>
                  <a:lnTo>
                    <a:pt x="275" y="4"/>
                  </a:lnTo>
                  <a:lnTo>
                    <a:pt x="250" y="9"/>
                  </a:lnTo>
                  <a:lnTo>
                    <a:pt x="224" y="17"/>
                  </a:lnTo>
                  <a:lnTo>
                    <a:pt x="199" y="25"/>
                  </a:lnTo>
                  <a:lnTo>
                    <a:pt x="176" y="34"/>
                  </a:lnTo>
                  <a:lnTo>
                    <a:pt x="156" y="44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2" name="Freeform 92"/>
            <p:cNvSpPr>
              <a:spLocks/>
            </p:cNvSpPr>
            <p:nvPr/>
          </p:nvSpPr>
          <p:spPr bwMode="auto">
            <a:xfrm>
              <a:off x="5007" y="272"/>
              <a:ext cx="117" cy="113"/>
            </a:xfrm>
            <a:custGeom>
              <a:avLst/>
              <a:gdLst>
                <a:gd name="T0" fmla="*/ 0 w 351"/>
                <a:gd name="T1" fmla="*/ 1 h 226"/>
                <a:gd name="T2" fmla="*/ 0 w 351"/>
                <a:gd name="T3" fmla="*/ 1 h 226"/>
                <a:gd name="T4" fmla="*/ 0 w 351"/>
                <a:gd name="T5" fmla="*/ 1 h 226"/>
                <a:gd name="T6" fmla="*/ 0 w 351"/>
                <a:gd name="T7" fmla="*/ 1 h 226"/>
                <a:gd name="T8" fmla="*/ 0 w 351"/>
                <a:gd name="T9" fmla="*/ 1 h 226"/>
                <a:gd name="T10" fmla="*/ 0 w 351"/>
                <a:gd name="T11" fmla="*/ 2 h 226"/>
                <a:gd name="T12" fmla="*/ 0 w 351"/>
                <a:gd name="T13" fmla="*/ 2 h 226"/>
                <a:gd name="T14" fmla="*/ 0 w 351"/>
                <a:gd name="T15" fmla="*/ 2 h 226"/>
                <a:gd name="T16" fmla="*/ 0 w 351"/>
                <a:gd name="T17" fmla="*/ 2 h 226"/>
                <a:gd name="T18" fmla="*/ 0 w 351"/>
                <a:gd name="T19" fmla="*/ 2 h 226"/>
                <a:gd name="T20" fmla="*/ 0 w 351"/>
                <a:gd name="T21" fmla="*/ 2 h 226"/>
                <a:gd name="T22" fmla="*/ 0 w 351"/>
                <a:gd name="T23" fmla="*/ 2 h 226"/>
                <a:gd name="T24" fmla="*/ 0 w 351"/>
                <a:gd name="T25" fmla="*/ 2 h 226"/>
                <a:gd name="T26" fmla="*/ 0 w 351"/>
                <a:gd name="T27" fmla="*/ 2 h 226"/>
                <a:gd name="T28" fmla="*/ 0 w 351"/>
                <a:gd name="T29" fmla="*/ 2 h 226"/>
                <a:gd name="T30" fmla="*/ 0 w 351"/>
                <a:gd name="T31" fmla="*/ 2 h 226"/>
                <a:gd name="T32" fmla="*/ 0 w 351"/>
                <a:gd name="T33" fmla="*/ 2 h 226"/>
                <a:gd name="T34" fmla="*/ 0 w 351"/>
                <a:gd name="T35" fmla="*/ 2 h 226"/>
                <a:gd name="T36" fmla="*/ 0 w 351"/>
                <a:gd name="T37" fmla="*/ 2 h 226"/>
                <a:gd name="T38" fmla="*/ 0 w 351"/>
                <a:gd name="T39" fmla="*/ 2 h 226"/>
                <a:gd name="T40" fmla="*/ 0 w 351"/>
                <a:gd name="T41" fmla="*/ 2 h 226"/>
                <a:gd name="T42" fmla="*/ 0 w 351"/>
                <a:gd name="T43" fmla="*/ 2 h 226"/>
                <a:gd name="T44" fmla="*/ 0 w 351"/>
                <a:gd name="T45" fmla="*/ 2 h 226"/>
                <a:gd name="T46" fmla="*/ 0 w 351"/>
                <a:gd name="T47" fmla="*/ 2 h 226"/>
                <a:gd name="T48" fmla="*/ 0 w 351"/>
                <a:gd name="T49" fmla="*/ 2 h 226"/>
                <a:gd name="T50" fmla="*/ 0 w 351"/>
                <a:gd name="T51" fmla="*/ 1 h 226"/>
                <a:gd name="T52" fmla="*/ 0 w 351"/>
                <a:gd name="T53" fmla="*/ 1 h 226"/>
                <a:gd name="T54" fmla="*/ 0 w 351"/>
                <a:gd name="T55" fmla="*/ 1 h 226"/>
                <a:gd name="T56" fmla="*/ 0 w 351"/>
                <a:gd name="T57" fmla="*/ 1 h 226"/>
                <a:gd name="T58" fmla="*/ 0 w 351"/>
                <a:gd name="T59" fmla="*/ 1 h 226"/>
                <a:gd name="T60" fmla="*/ 0 w 351"/>
                <a:gd name="T61" fmla="*/ 1 h 226"/>
                <a:gd name="T62" fmla="*/ 0 w 351"/>
                <a:gd name="T63" fmla="*/ 1 h 226"/>
                <a:gd name="T64" fmla="*/ 0 w 351"/>
                <a:gd name="T65" fmla="*/ 1 h 226"/>
                <a:gd name="T66" fmla="*/ 0 w 351"/>
                <a:gd name="T67" fmla="*/ 1 h 226"/>
                <a:gd name="T68" fmla="*/ 0 w 351"/>
                <a:gd name="T69" fmla="*/ 1 h 226"/>
                <a:gd name="T70" fmla="*/ 0 w 351"/>
                <a:gd name="T71" fmla="*/ 1 h 226"/>
                <a:gd name="T72" fmla="*/ 0 w 351"/>
                <a:gd name="T73" fmla="*/ 1 h 226"/>
                <a:gd name="T74" fmla="*/ 0 w 351"/>
                <a:gd name="T75" fmla="*/ 1 h 226"/>
                <a:gd name="T76" fmla="*/ 0 w 351"/>
                <a:gd name="T77" fmla="*/ 1 h 226"/>
                <a:gd name="T78" fmla="*/ 0 w 351"/>
                <a:gd name="T79" fmla="*/ 0 h 226"/>
                <a:gd name="T80" fmla="*/ 0 w 351"/>
                <a:gd name="T81" fmla="*/ 0 h 226"/>
                <a:gd name="T82" fmla="*/ 0 w 351"/>
                <a:gd name="T83" fmla="*/ 0 h 226"/>
                <a:gd name="T84" fmla="*/ 0 w 351"/>
                <a:gd name="T85" fmla="*/ 0 h 226"/>
                <a:gd name="T86" fmla="*/ 0 w 351"/>
                <a:gd name="T87" fmla="*/ 1 h 226"/>
                <a:gd name="T88" fmla="*/ 0 w 351"/>
                <a:gd name="T89" fmla="*/ 1 h 226"/>
                <a:gd name="T90" fmla="*/ 0 w 351"/>
                <a:gd name="T91" fmla="*/ 1 h 226"/>
                <a:gd name="T92" fmla="*/ 0 w 351"/>
                <a:gd name="T93" fmla="*/ 1 h 226"/>
                <a:gd name="T94" fmla="*/ 0 w 351"/>
                <a:gd name="T95" fmla="*/ 1 h 226"/>
                <a:gd name="T96" fmla="*/ 0 w 351"/>
                <a:gd name="T97" fmla="*/ 1 h 226"/>
                <a:gd name="T98" fmla="*/ 0 w 351"/>
                <a:gd name="T99" fmla="*/ 1 h 226"/>
                <a:gd name="T100" fmla="*/ 0 w 351"/>
                <a:gd name="T101" fmla="*/ 1 h 226"/>
                <a:gd name="T102" fmla="*/ 0 w 351"/>
                <a:gd name="T103" fmla="*/ 1 h 226"/>
                <a:gd name="T104" fmla="*/ 0 w 351"/>
                <a:gd name="T105" fmla="*/ 1 h 226"/>
                <a:gd name="T106" fmla="*/ 0 w 351"/>
                <a:gd name="T107" fmla="*/ 1 h 226"/>
                <a:gd name="T108" fmla="*/ 0 w 351"/>
                <a:gd name="T109" fmla="*/ 1 h 226"/>
                <a:gd name="T110" fmla="*/ 0 w 351"/>
                <a:gd name="T111" fmla="*/ 1 h 226"/>
                <a:gd name="T112" fmla="*/ 0 w 351"/>
                <a:gd name="T113" fmla="*/ 1 h 226"/>
                <a:gd name="T114" fmla="*/ 0 w 351"/>
                <a:gd name="T115" fmla="*/ 1 h 226"/>
                <a:gd name="T116" fmla="*/ 0 w 351"/>
                <a:gd name="T117" fmla="*/ 1 h 226"/>
                <a:gd name="T118" fmla="*/ 0 w 351"/>
                <a:gd name="T119" fmla="*/ 1 h 226"/>
                <a:gd name="T120" fmla="*/ 0 w 351"/>
                <a:gd name="T121" fmla="*/ 1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51" h="226">
                  <a:moveTo>
                    <a:pt x="291" y="69"/>
                  </a:moveTo>
                  <a:lnTo>
                    <a:pt x="307" y="81"/>
                  </a:lnTo>
                  <a:lnTo>
                    <a:pt x="317" y="96"/>
                  </a:lnTo>
                  <a:lnTo>
                    <a:pt x="322" y="111"/>
                  </a:lnTo>
                  <a:lnTo>
                    <a:pt x="322" y="128"/>
                  </a:lnTo>
                  <a:lnTo>
                    <a:pt x="319" y="141"/>
                  </a:lnTo>
                  <a:lnTo>
                    <a:pt x="313" y="152"/>
                  </a:lnTo>
                  <a:lnTo>
                    <a:pt x="303" y="164"/>
                  </a:lnTo>
                  <a:lnTo>
                    <a:pt x="293" y="173"/>
                  </a:lnTo>
                  <a:lnTo>
                    <a:pt x="279" y="183"/>
                  </a:lnTo>
                  <a:lnTo>
                    <a:pt x="266" y="192"/>
                  </a:lnTo>
                  <a:lnTo>
                    <a:pt x="253" y="201"/>
                  </a:lnTo>
                  <a:lnTo>
                    <a:pt x="240" y="210"/>
                  </a:lnTo>
                  <a:lnTo>
                    <a:pt x="237" y="213"/>
                  </a:lnTo>
                  <a:lnTo>
                    <a:pt x="237" y="216"/>
                  </a:lnTo>
                  <a:lnTo>
                    <a:pt x="237" y="219"/>
                  </a:lnTo>
                  <a:lnTo>
                    <a:pt x="240" y="222"/>
                  </a:lnTo>
                  <a:lnTo>
                    <a:pt x="245" y="225"/>
                  </a:lnTo>
                  <a:lnTo>
                    <a:pt x="250" y="226"/>
                  </a:lnTo>
                  <a:lnTo>
                    <a:pt x="255" y="225"/>
                  </a:lnTo>
                  <a:lnTo>
                    <a:pt x="259" y="222"/>
                  </a:lnTo>
                  <a:lnTo>
                    <a:pt x="288" y="209"/>
                  </a:lnTo>
                  <a:lnTo>
                    <a:pt x="313" y="192"/>
                  </a:lnTo>
                  <a:lnTo>
                    <a:pt x="332" y="172"/>
                  </a:lnTo>
                  <a:lnTo>
                    <a:pt x="345" y="149"/>
                  </a:lnTo>
                  <a:lnTo>
                    <a:pt x="351" y="127"/>
                  </a:lnTo>
                  <a:lnTo>
                    <a:pt x="348" y="103"/>
                  </a:lnTo>
                  <a:lnTo>
                    <a:pt x="336" y="81"/>
                  </a:lnTo>
                  <a:lnTo>
                    <a:pt x="313" y="62"/>
                  </a:lnTo>
                  <a:lnTo>
                    <a:pt x="295" y="51"/>
                  </a:lnTo>
                  <a:lnTo>
                    <a:pt x="275" y="43"/>
                  </a:lnTo>
                  <a:lnTo>
                    <a:pt x="253" y="35"/>
                  </a:lnTo>
                  <a:lnTo>
                    <a:pt x="229" y="28"/>
                  </a:lnTo>
                  <a:lnTo>
                    <a:pt x="204" y="20"/>
                  </a:lnTo>
                  <a:lnTo>
                    <a:pt x="179" y="15"/>
                  </a:lnTo>
                  <a:lnTo>
                    <a:pt x="153" y="11"/>
                  </a:lnTo>
                  <a:lnTo>
                    <a:pt x="128" y="7"/>
                  </a:lnTo>
                  <a:lnTo>
                    <a:pt x="104" y="4"/>
                  </a:lnTo>
                  <a:lnTo>
                    <a:pt x="82" y="2"/>
                  </a:lnTo>
                  <a:lnTo>
                    <a:pt x="60" y="0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4" y="0"/>
                  </a:lnTo>
                  <a:lnTo>
                    <a:pt x="5" y="2"/>
                  </a:lnTo>
                  <a:lnTo>
                    <a:pt x="0" y="4"/>
                  </a:lnTo>
                  <a:lnTo>
                    <a:pt x="15" y="6"/>
                  </a:lnTo>
                  <a:lnTo>
                    <a:pt x="30" y="7"/>
                  </a:lnTo>
                  <a:lnTo>
                    <a:pt x="47" y="9"/>
                  </a:lnTo>
                  <a:lnTo>
                    <a:pt x="64" y="11"/>
                  </a:lnTo>
                  <a:lnTo>
                    <a:pt x="82" y="14"/>
                  </a:lnTo>
                  <a:lnTo>
                    <a:pt x="102" y="16"/>
                  </a:lnTo>
                  <a:lnTo>
                    <a:pt x="121" y="19"/>
                  </a:lnTo>
                  <a:lnTo>
                    <a:pt x="141" y="23"/>
                  </a:lnTo>
                  <a:lnTo>
                    <a:pt x="160" y="27"/>
                  </a:lnTo>
                  <a:lnTo>
                    <a:pt x="181" y="31"/>
                  </a:lnTo>
                  <a:lnTo>
                    <a:pt x="201" y="35"/>
                  </a:lnTo>
                  <a:lnTo>
                    <a:pt x="220" y="40"/>
                  </a:lnTo>
                  <a:lnTo>
                    <a:pt x="239" y="46"/>
                  </a:lnTo>
                  <a:lnTo>
                    <a:pt x="258" y="53"/>
                  </a:lnTo>
                  <a:lnTo>
                    <a:pt x="275" y="61"/>
                  </a:lnTo>
                  <a:lnTo>
                    <a:pt x="291" y="6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3" name="Freeform 93"/>
            <p:cNvSpPr>
              <a:spLocks/>
            </p:cNvSpPr>
            <p:nvPr/>
          </p:nvSpPr>
          <p:spPr bwMode="auto">
            <a:xfrm>
              <a:off x="4769" y="324"/>
              <a:ext cx="48" cy="107"/>
            </a:xfrm>
            <a:custGeom>
              <a:avLst/>
              <a:gdLst>
                <a:gd name="T0" fmla="*/ 0 w 142"/>
                <a:gd name="T1" fmla="*/ 1 h 213"/>
                <a:gd name="T2" fmla="*/ 0 w 142"/>
                <a:gd name="T3" fmla="*/ 2 h 213"/>
                <a:gd name="T4" fmla="*/ 0 w 142"/>
                <a:gd name="T5" fmla="*/ 2 h 213"/>
                <a:gd name="T6" fmla="*/ 0 w 142"/>
                <a:gd name="T7" fmla="*/ 2 h 213"/>
                <a:gd name="T8" fmla="*/ 0 w 142"/>
                <a:gd name="T9" fmla="*/ 2 h 213"/>
                <a:gd name="T10" fmla="*/ 0 w 142"/>
                <a:gd name="T11" fmla="*/ 2 h 213"/>
                <a:gd name="T12" fmla="*/ 0 w 142"/>
                <a:gd name="T13" fmla="*/ 2 h 213"/>
                <a:gd name="T14" fmla="*/ 0 w 142"/>
                <a:gd name="T15" fmla="*/ 2 h 213"/>
                <a:gd name="T16" fmla="*/ 0 w 142"/>
                <a:gd name="T17" fmla="*/ 2 h 213"/>
                <a:gd name="T18" fmla="*/ 0 w 142"/>
                <a:gd name="T19" fmla="*/ 2 h 213"/>
                <a:gd name="T20" fmla="*/ 0 w 142"/>
                <a:gd name="T21" fmla="*/ 2 h 213"/>
                <a:gd name="T22" fmla="*/ 0 w 142"/>
                <a:gd name="T23" fmla="*/ 2 h 213"/>
                <a:gd name="T24" fmla="*/ 0 w 142"/>
                <a:gd name="T25" fmla="*/ 2 h 213"/>
                <a:gd name="T26" fmla="*/ 0 w 142"/>
                <a:gd name="T27" fmla="*/ 2 h 213"/>
                <a:gd name="T28" fmla="*/ 0 w 142"/>
                <a:gd name="T29" fmla="*/ 2 h 213"/>
                <a:gd name="T30" fmla="*/ 0 w 142"/>
                <a:gd name="T31" fmla="*/ 2 h 213"/>
                <a:gd name="T32" fmla="*/ 0 w 142"/>
                <a:gd name="T33" fmla="*/ 2 h 213"/>
                <a:gd name="T34" fmla="*/ 0 w 142"/>
                <a:gd name="T35" fmla="*/ 2 h 213"/>
                <a:gd name="T36" fmla="*/ 0 w 142"/>
                <a:gd name="T37" fmla="*/ 2 h 213"/>
                <a:gd name="T38" fmla="*/ 0 w 142"/>
                <a:gd name="T39" fmla="*/ 2 h 213"/>
                <a:gd name="T40" fmla="*/ 0 w 142"/>
                <a:gd name="T41" fmla="*/ 2 h 213"/>
                <a:gd name="T42" fmla="*/ 0 w 142"/>
                <a:gd name="T43" fmla="*/ 2 h 213"/>
                <a:gd name="T44" fmla="*/ 0 w 142"/>
                <a:gd name="T45" fmla="*/ 1 h 213"/>
                <a:gd name="T46" fmla="*/ 0 w 142"/>
                <a:gd name="T47" fmla="*/ 1 h 213"/>
                <a:gd name="T48" fmla="*/ 0 w 142"/>
                <a:gd name="T49" fmla="*/ 1 h 213"/>
                <a:gd name="T50" fmla="*/ 0 w 142"/>
                <a:gd name="T51" fmla="*/ 1 h 213"/>
                <a:gd name="T52" fmla="*/ 0 w 142"/>
                <a:gd name="T53" fmla="*/ 1 h 213"/>
                <a:gd name="T54" fmla="*/ 0 w 142"/>
                <a:gd name="T55" fmla="*/ 1 h 213"/>
                <a:gd name="T56" fmla="*/ 0 w 142"/>
                <a:gd name="T57" fmla="*/ 1 h 213"/>
                <a:gd name="T58" fmla="*/ 0 w 142"/>
                <a:gd name="T59" fmla="*/ 1 h 213"/>
                <a:gd name="T60" fmla="*/ 0 w 142"/>
                <a:gd name="T61" fmla="*/ 1 h 213"/>
                <a:gd name="T62" fmla="*/ 0 w 142"/>
                <a:gd name="T63" fmla="*/ 1 h 213"/>
                <a:gd name="T64" fmla="*/ 0 w 142"/>
                <a:gd name="T65" fmla="*/ 1 h 213"/>
                <a:gd name="T66" fmla="*/ 0 w 142"/>
                <a:gd name="T67" fmla="*/ 0 h 213"/>
                <a:gd name="T68" fmla="*/ 0 w 142"/>
                <a:gd name="T69" fmla="*/ 1 h 213"/>
                <a:gd name="T70" fmla="*/ 0 w 142"/>
                <a:gd name="T71" fmla="*/ 1 h 213"/>
                <a:gd name="T72" fmla="*/ 0 w 142"/>
                <a:gd name="T73" fmla="*/ 1 h 213"/>
                <a:gd name="T74" fmla="*/ 0 w 142"/>
                <a:gd name="T75" fmla="*/ 1 h 213"/>
                <a:gd name="T76" fmla="*/ 0 w 142"/>
                <a:gd name="T77" fmla="*/ 1 h 213"/>
                <a:gd name="T78" fmla="*/ 0 w 142"/>
                <a:gd name="T79" fmla="*/ 1 h 213"/>
                <a:gd name="T80" fmla="*/ 0 w 142"/>
                <a:gd name="T81" fmla="*/ 1 h 2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2" h="213">
                  <a:moveTo>
                    <a:pt x="0" y="116"/>
                  </a:moveTo>
                  <a:lnTo>
                    <a:pt x="0" y="134"/>
                  </a:lnTo>
                  <a:lnTo>
                    <a:pt x="6" y="150"/>
                  </a:lnTo>
                  <a:lnTo>
                    <a:pt x="16" y="166"/>
                  </a:lnTo>
                  <a:lnTo>
                    <a:pt x="30" y="179"/>
                  </a:lnTo>
                  <a:lnTo>
                    <a:pt x="48" y="191"/>
                  </a:lnTo>
                  <a:lnTo>
                    <a:pt x="68" y="201"/>
                  </a:lnTo>
                  <a:lnTo>
                    <a:pt x="91" y="208"/>
                  </a:lnTo>
                  <a:lnTo>
                    <a:pt x="115" y="212"/>
                  </a:lnTo>
                  <a:lnTo>
                    <a:pt x="122" y="213"/>
                  </a:lnTo>
                  <a:lnTo>
                    <a:pt x="129" y="211"/>
                  </a:lnTo>
                  <a:lnTo>
                    <a:pt x="135" y="208"/>
                  </a:lnTo>
                  <a:lnTo>
                    <a:pt x="138" y="204"/>
                  </a:lnTo>
                  <a:lnTo>
                    <a:pt x="138" y="199"/>
                  </a:lnTo>
                  <a:lnTo>
                    <a:pt x="137" y="194"/>
                  </a:lnTo>
                  <a:lnTo>
                    <a:pt x="132" y="190"/>
                  </a:lnTo>
                  <a:lnTo>
                    <a:pt x="125" y="188"/>
                  </a:lnTo>
                  <a:lnTo>
                    <a:pt x="102" y="181"/>
                  </a:lnTo>
                  <a:lnTo>
                    <a:pt x="80" y="173"/>
                  </a:lnTo>
                  <a:lnTo>
                    <a:pt x="62" y="162"/>
                  </a:lnTo>
                  <a:lnTo>
                    <a:pt x="49" y="149"/>
                  </a:lnTo>
                  <a:lnTo>
                    <a:pt x="41" y="134"/>
                  </a:lnTo>
                  <a:lnTo>
                    <a:pt x="36" y="117"/>
                  </a:lnTo>
                  <a:lnTo>
                    <a:pt x="36" y="100"/>
                  </a:lnTo>
                  <a:lnTo>
                    <a:pt x="44" y="81"/>
                  </a:lnTo>
                  <a:lnTo>
                    <a:pt x="52" y="68"/>
                  </a:lnTo>
                  <a:lnTo>
                    <a:pt x="64" y="56"/>
                  </a:lnTo>
                  <a:lnTo>
                    <a:pt x="77" y="44"/>
                  </a:lnTo>
                  <a:lnTo>
                    <a:pt x="91" y="34"/>
                  </a:lnTo>
                  <a:lnTo>
                    <a:pt x="105" y="25"/>
                  </a:lnTo>
                  <a:lnTo>
                    <a:pt x="119" y="16"/>
                  </a:lnTo>
                  <a:lnTo>
                    <a:pt x="132" y="8"/>
                  </a:lnTo>
                  <a:lnTo>
                    <a:pt x="142" y="1"/>
                  </a:lnTo>
                  <a:lnTo>
                    <a:pt x="132" y="0"/>
                  </a:lnTo>
                  <a:lnTo>
                    <a:pt x="116" y="5"/>
                  </a:lnTo>
                  <a:lnTo>
                    <a:pt x="94" y="16"/>
                  </a:lnTo>
                  <a:lnTo>
                    <a:pt x="70" y="32"/>
                  </a:lnTo>
                  <a:lnTo>
                    <a:pt x="46" y="51"/>
                  </a:lnTo>
                  <a:lnTo>
                    <a:pt x="25" y="72"/>
                  </a:lnTo>
                  <a:lnTo>
                    <a:pt x="9" y="9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4" name="Freeform 94"/>
            <p:cNvSpPr>
              <a:spLocks/>
            </p:cNvSpPr>
            <p:nvPr/>
          </p:nvSpPr>
          <p:spPr bwMode="auto">
            <a:xfrm>
              <a:off x="5104" y="264"/>
              <a:ext cx="101" cy="139"/>
            </a:xfrm>
            <a:custGeom>
              <a:avLst/>
              <a:gdLst>
                <a:gd name="T0" fmla="*/ 0 w 305"/>
                <a:gd name="T1" fmla="*/ 0 h 279"/>
                <a:gd name="T2" fmla="*/ 0 w 305"/>
                <a:gd name="T3" fmla="*/ 1 h 279"/>
                <a:gd name="T4" fmla="*/ 0 w 305"/>
                <a:gd name="T5" fmla="*/ 1 h 279"/>
                <a:gd name="T6" fmla="*/ 0 w 305"/>
                <a:gd name="T7" fmla="*/ 1 h 279"/>
                <a:gd name="T8" fmla="*/ 0 w 305"/>
                <a:gd name="T9" fmla="*/ 1 h 279"/>
                <a:gd name="T10" fmla="*/ 0 w 305"/>
                <a:gd name="T11" fmla="*/ 1 h 279"/>
                <a:gd name="T12" fmla="*/ 0 w 305"/>
                <a:gd name="T13" fmla="*/ 1 h 279"/>
                <a:gd name="T14" fmla="*/ 0 w 305"/>
                <a:gd name="T15" fmla="*/ 1 h 279"/>
                <a:gd name="T16" fmla="*/ 0 w 305"/>
                <a:gd name="T17" fmla="*/ 1 h 279"/>
                <a:gd name="T18" fmla="*/ 0 w 305"/>
                <a:gd name="T19" fmla="*/ 2 h 279"/>
                <a:gd name="T20" fmla="*/ 0 w 305"/>
                <a:gd name="T21" fmla="*/ 2 h 279"/>
                <a:gd name="T22" fmla="*/ 0 w 305"/>
                <a:gd name="T23" fmla="*/ 2 h 279"/>
                <a:gd name="T24" fmla="*/ 0 w 305"/>
                <a:gd name="T25" fmla="*/ 2 h 279"/>
                <a:gd name="T26" fmla="*/ 0 w 305"/>
                <a:gd name="T27" fmla="*/ 2 h 279"/>
                <a:gd name="T28" fmla="*/ 0 w 305"/>
                <a:gd name="T29" fmla="*/ 2 h 279"/>
                <a:gd name="T30" fmla="*/ 0 w 305"/>
                <a:gd name="T31" fmla="*/ 1 h 279"/>
                <a:gd name="T32" fmla="*/ 0 w 305"/>
                <a:gd name="T33" fmla="*/ 1 h 279"/>
                <a:gd name="T34" fmla="*/ 0 w 305"/>
                <a:gd name="T35" fmla="*/ 1 h 279"/>
                <a:gd name="T36" fmla="*/ 0 w 305"/>
                <a:gd name="T37" fmla="*/ 1 h 279"/>
                <a:gd name="T38" fmla="*/ 0 w 305"/>
                <a:gd name="T39" fmla="*/ 1 h 279"/>
                <a:gd name="T40" fmla="*/ 0 w 305"/>
                <a:gd name="T41" fmla="*/ 0 h 279"/>
                <a:gd name="T42" fmla="*/ 0 w 305"/>
                <a:gd name="T43" fmla="*/ 0 h 279"/>
                <a:gd name="T44" fmla="*/ 0 w 305"/>
                <a:gd name="T45" fmla="*/ 0 h 279"/>
                <a:gd name="T46" fmla="*/ 0 w 305"/>
                <a:gd name="T47" fmla="*/ 0 h 279"/>
                <a:gd name="T48" fmla="*/ 0 w 305"/>
                <a:gd name="T49" fmla="*/ 0 h 279"/>
                <a:gd name="T50" fmla="*/ 0 w 305"/>
                <a:gd name="T51" fmla="*/ 0 h 279"/>
                <a:gd name="T52" fmla="*/ 0 w 305"/>
                <a:gd name="T53" fmla="*/ 0 h 279"/>
                <a:gd name="T54" fmla="*/ 0 w 305"/>
                <a:gd name="T55" fmla="*/ 0 h 279"/>
                <a:gd name="T56" fmla="*/ 0 w 305"/>
                <a:gd name="T57" fmla="*/ 0 h 279"/>
                <a:gd name="T58" fmla="*/ 0 w 305"/>
                <a:gd name="T59" fmla="*/ 0 h 279"/>
                <a:gd name="T60" fmla="*/ 0 w 305"/>
                <a:gd name="T61" fmla="*/ 0 h 279"/>
                <a:gd name="T62" fmla="*/ 0 w 305"/>
                <a:gd name="T63" fmla="*/ 0 h 279"/>
                <a:gd name="T64" fmla="*/ 0 w 305"/>
                <a:gd name="T65" fmla="*/ 0 h 279"/>
                <a:gd name="T66" fmla="*/ 0 w 305"/>
                <a:gd name="T67" fmla="*/ 0 h 279"/>
                <a:gd name="T68" fmla="*/ 0 w 305"/>
                <a:gd name="T69" fmla="*/ 0 h 279"/>
                <a:gd name="T70" fmla="*/ 0 w 305"/>
                <a:gd name="T71" fmla="*/ 0 h 279"/>
                <a:gd name="T72" fmla="*/ 0 w 305"/>
                <a:gd name="T73" fmla="*/ 0 h 279"/>
                <a:gd name="T74" fmla="*/ 0 w 305"/>
                <a:gd name="T75" fmla="*/ 0 h 2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5" h="279">
                  <a:moveTo>
                    <a:pt x="247" y="104"/>
                  </a:moveTo>
                  <a:lnTo>
                    <a:pt x="257" y="112"/>
                  </a:lnTo>
                  <a:lnTo>
                    <a:pt x="266" y="120"/>
                  </a:lnTo>
                  <a:lnTo>
                    <a:pt x="271" y="129"/>
                  </a:lnTo>
                  <a:lnTo>
                    <a:pt x="277" y="138"/>
                  </a:lnTo>
                  <a:lnTo>
                    <a:pt x="279" y="148"/>
                  </a:lnTo>
                  <a:lnTo>
                    <a:pt x="279" y="158"/>
                  </a:lnTo>
                  <a:lnTo>
                    <a:pt x="274" y="168"/>
                  </a:lnTo>
                  <a:lnTo>
                    <a:pt x="268" y="178"/>
                  </a:lnTo>
                  <a:lnTo>
                    <a:pt x="258" y="188"/>
                  </a:lnTo>
                  <a:lnTo>
                    <a:pt x="247" y="197"/>
                  </a:lnTo>
                  <a:lnTo>
                    <a:pt x="234" y="205"/>
                  </a:lnTo>
                  <a:lnTo>
                    <a:pt x="219" y="214"/>
                  </a:lnTo>
                  <a:lnTo>
                    <a:pt x="206" y="221"/>
                  </a:lnTo>
                  <a:lnTo>
                    <a:pt x="191" y="229"/>
                  </a:lnTo>
                  <a:lnTo>
                    <a:pt x="177" y="237"/>
                  </a:lnTo>
                  <a:lnTo>
                    <a:pt x="164" y="247"/>
                  </a:lnTo>
                  <a:lnTo>
                    <a:pt x="160" y="250"/>
                  </a:lnTo>
                  <a:lnTo>
                    <a:pt x="157" y="254"/>
                  </a:lnTo>
                  <a:lnTo>
                    <a:pt x="154" y="258"/>
                  </a:lnTo>
                  <a:lnTo>
                    <a:pt x="151" y="262"/>
                  </a:lnTo>
                  <a:lnTo>
                    <a:pt x="149" y="266"/>
                  </a:lnTo>
                  <a:lnTo>
                    <a:pt x="149" y="270"/>
                  </a:lnTo>
                  <a:lnTo>
                    <a:pt x="151" y="275"/>
                  </a:lnTo>
                  <a:lnTo>
                    <a:pt x="155" y="278"/>
                  </a:lnTo>
                  <a:lnTo>
                    <a:pt x="161" y="279"/>
                  </a:lnTo>
                  <a:lnTo>
                    <a:pt x="167" y="279"/>
                  </a:lnTo>
                  <a:lnTo>
                    <a:pt x="173" y="278"/>
                  </a:lnTo>
                  <a:lnTo>
                    <a:pt x="177" y="275"/>
                  </a:lnTo>
                  <a:lnTo>
                    <a:pt x="191" y="263"/>
                  </a:lnTo>
                  <a:lnTo>
                    <a:pt x="207" y="252"/>
                  </a:lnTo>
                  <a:lnTo>
                    <a:pt x="223" y="242"/>
                  </a:lnTo>
                  <a:lnTo>
                    <a:pt x="241" y="231"/>
                  </a:lnTo>
                  <a:lnTo>
                    <a:pt x="257" y="221"/>
                  </a:lnTo>
                  <a:lnTo>
                    <a:pt x="271" y="210"/>
                  </a:lnTo>
                  <a:lnTo>
                    <a:pt x="286" y="197"/>
                  </a:lnTo>
                  <a:lnTo>
                    <a:pt x="296" y="184"/>
                  </a:lnTo>
                  <a:lnTo>
                    <a:pt x="303" y="168"/>
                  </a:lnTo>
                  <a:lnTo>
                    <a:pt x="305" y="153"/>
                  </a:lnTo>
                  <a:lnTo>
                    <a:pt x="300" y="137"/>
                  </a:lnTo>
                  <a:lnTo>
                    <a:pt x="293" y="123"/>
                  </a:lnTo>
                  <a:lnTo>
                    <a:pt x="282" y="109"/>
                  </a:lnTo>
                  <a:lnTo>
                    <a:pt x="267" y="96"/>
                  </a:lnTo>
                  <a:lnTo>
                    <a:pt x="250" y="85"/>
                  </a:lnTo>
                  <a:lnTo>
                    <a:pt x="232" y="75"/>
                  </a:lnTo>
                  <a:lnTo>
                    <a:pt x="219" y="67"/>
                  </a:lnTo>
                  <a:lnTo>
                    <a:pt x="205" y="61"/>
                  </a:lnTo>
                  <a:lnTo>
                    <a:pt x="189" y="54"/>
                  </a:lnTo>
                  <a:lnTo>
                    <a:pt x="173" y="47"/>
                  </a:lnTo>
                  <a:lnTo>
                    <a:pt x="157" y="40"/>
                  </a:lnTo>
                  <a:lnTo>
                    <a:pt x="139" y="32"/>
                  </a:lnTo>
                  <a:lnTo>
                    <a:pt x="122" y="26"/>
                  </a:lnTo>
                  <a:lnTo>
                    <a:pt x="106" y="20"/>
                  </a:lnTo>
                  <a:lnTo>
                    <a:pt x="90" y="15"/>
                  </a:lnTo>
                  <a:lnTo>
                    <a:pt x="74" y="10"/>
                  </a:lnTo>
                  <a:lnTo>
                    <a:pt x="58" y="7"/>
                  </a:lnTo>
                  <a:lnTo>
                    <a:pt x="43" y="3"/>
                  </a:lnTo>
                  <a:lnTo>
                    <a:pt x="30" y="1"/>
                  </a:lnTo>
                  <a:lnTo>
                    <a:pt x="19" y="0"/>
                  </a:lnTo>
                  <a:lnTo>
                    <a:pt x="8" y="1"/>
                  </a:lnTo>
                  <a:lnTo>
                    <a:pt x="0" y="3"/>
                  </a:lnTo>
                  <a:lnTo>
                    <a:pt x="10" y="6"/>
                  </a:lnTo>
                  <a:lnTo>
                    <a:pt x="21" y="9"/>
                  </a:lnTo>
                  <a:lnTo>
                    <a:pt x="35" y="13"/>
                  </a:lnTo>
                  <a:lnTo>
                    <a:pt x="48" y="17"/>
                  </a:lnTo>
                  <a:lnTo>
                    <a:pt x="64" y="22"/>
                  </a:lnTo>
                  <a:lnTo>
                    <a:pt x="80" y="27"/>
                  </a:lnTo>
                  <a:lnTo>
                    <a:pt x="97" y="33"/>
                  </a:lnTo>
                  <a:lnTo>
                    <a:pt x="114" y="40"/>
                  </a:lnTo>
                  <a:lnTo>
                    <a:pt x="132" y="47"/>
                  </a:lnTo>
                  <a:lnTo>
                    <a:pt x="149" y="54"/>
                  </a:lnTo>
                  <a:lnTo>
                    <a:pt x="167" y="62"/>
                  </a:lnTo>
                  <a:lnTo>
                    <a:pt x="184" y="70"/>
                  </a:lnTo>
                  <a:lnTo>
                    <a:pt x="202" y="79"/>
                  </a:lnTo>
                  <a:lnTo>
                    <a:pt x="218" y="87"/>
                  </a:lnTo>
                  <a:lnTo>
                    <a:pt x="232" y="95"/>
                  </a:lnTo>
                  <a:lnTo>
                    <a:pt x="247" y="104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5" name="Freeform 99"/>
            <p:cNvSpPr>
              <a:spLocks/>
            </p:cNvSpPr>
            <p:nvPr/>
          </p:nvSpPr>
          <p:spPr bwMode="auto">
            <a:xfrm>
              <a:off x="4976" y="382"/>
              <a:ext cx="18" cy="42"/>
            </a:xfrm>
            <a:custGeom>
              <a:avLst/>
              <a:gdLst>
                <a:gd name="T0" fmla="*/ 0 w 54"/>
                <a:gd name="T1" fmla="*/ 0 h 85"/>
                <a:gd name="T2" fmla="*/ 0 w 54"/>
                <a:gd name="T3" fmla="*/ 0 h 85"/>
                <a:gd name="T4" fmla="*/ 0 w 54"/>
                <a:gd name="T5" fmla="*/ 0 h 85"/>
                <a:gd name="T6" fmla="*/ 0 w 54"/>
                <a:gd name="T7" fmla="*/ 0 h 85"/>
                <a:gd name="T8" fmla="*/ 0 w 54"/>
                <a:gd name="T9" fmla="*/ 0 h 85"/>
                <a:gd name="T10" fmla="*/ 0 w 54"/>
                <a:gd name="T11" fmla="*/ 0 h 85"/>
                <a:gd name="T12" fmla="*/ 0 w 54"/>
                <a:gd name="T13" fmla="*/ 0 h 85"/>
                <a:gd name="T14" fmla="*/ 0 w 54"/>
                <a:gd name="T15" fmla="*/ 0 h 85"/>
                <a:gd name="T16" fmla="*/ 0 w 54"/>
                <a:gd name="T17" fmla="*/ 0 h 85"/>
                <a:gd name="T18" fmla="*/ 0 w 54"/>
                <a:gd name="T19" fmla="*/ 0 h 85"/>
                <a:gd name="T20" fmla="*/ 0 w 54"/>
                <a:gd name="T21" fmla="*/ 0 h 85"/>
                <a:gd name="T22" fmla="*/ 0 w 54"/>
                <a:gd name="T23" fmla="*/ 0 h 85"/>
                <a:gd name="T24" fmla="*/ 0 w 54"/>
                <a:gd name="T25" fmla="*/ 0 h 85"/>
                <a:gd name="T26" fmla="*/ 0 w 54"/>
                <a:gd name="T27" fmla="*/ 0 h 85"/>
                <a:gd name="T28" fmla="*/ 0 w 54"/>
                <a:gd name="T29" fmla="*/ 0 h 85"/>
                <a:gd name="T30" fmla="*/ 0 w 54"/>
                <a:gd name="T31" fmla="*/ 0 h 85"/>
                <a:gd name="T32" fmla="*/ 0 w 54"/>
                <a:gd name="T33" fmla="*/ 0 h 85"/>
                <a:gd name="T34" fmla="*/ 0 w 54"/>
                <a:gd name="T35" fmla="*/ 0 h 85"/>
                <a:gd name="T36" fmla="*/ 0 w 54"/>
                <a:gd name="T37" fmla="*/ 0 h 85"/>
                <a:gd name="T38" fmla="*/ 0 w 54"/>
                <a:gd name="T39" fmla="*/ 0 h 85"/>
                <a:gd name="T40" fmla="*/ 0 w 54"/>
                <a:gd name="T41" fmla="*/ 0 h 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85">
                  <a:moveTo>
                    <a:pt x="28" y="10"/>
                  </a:moveTo>
                  <a:lnTo>
                    <a:pt x="27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34"/>
                  </a:lnTo>
                  <a:lnTo>
                    <a:pt x="11" y="47"/>
                  </a:lnTo>
                  <a:lnTo>
                    <a:pt x="18" y="59"/>
                  </a:lnTo>
                  <a:lnTo>
                    <a:pt x="27" y="70"/>
                  </a:lnTo>
                  <a:lnTo>
                    <a:pt x="35" y="79"/>
                  </a:lnTo>
                  <a:lnTo>
                    <a:pt x="46" y="84"/>
                  </a:lnTo>
                  <a:lnTo>
                    <a:pt x="53" y="85"/>
                  </a:lnTo>
                  <a:lnTo>
                    <a:pt x="54" y="68"/>
                  </a:lnTo>
                  <a:lnTo>
                    <a:pt x="47" y="49"/>
                  </a:lnTo>
                  <a:lnTo>
                    <a:pt x="38" y="29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6" name="Freeform 100"/>
            <p:cNvSpPr>
              <a:spLocks/>
            </p:cNvSpPr>
            <p:nvPr/>
          </p:nvSpPr>
          <p:spPr bwMode="auto">
            <a:xfrm>
              <a:off x="4962" y="351"/>
              <a:ext cx="15" cy="24"/>
            </a:xfrm>
            <a:custGeom>
              <a:avLst/>
              <a:gdLst>
                <a:gd name="T0" fmla="*/ 0 w 46"/>
                <a:gd name="T1" fmla="*/ 1 h 48"/>
                <a:gd name="T2" fmla="*/ 0 w 46"/>
                <a:gd name="T3" fmla="*/ 1 h 48"/>
                <a:gd name="T4" fmla="*/ 0 w 46"/>
                <a:gd name="T5" fmla="*/ 1 h 48"/>
                <a:gd name="T6" fmla="*/ 0 w 46"/>
                <a:gd name="T7" fmla="*/ 1 h 48"/>
                <a:gd name="T8" fmla="*/ 0 w 46"/>
                <a:gd name="T9" fmla="*/ 1 h 48"/>
                <a:gd name="T10" fmla="*/ 0 w 46"/>
                <a:gd name="T11" fmla="*/ 1 h 48"/>
                <a:gd name="T12" fmla="*/ 0 w 46"/>
                <a:gd name="T13" fmla="*/ 1 h 48"/>
                <a:gd name="T14" fmla="*/ 0 w 46"/>
                <a:gd name="T15" fmla="*/ 0 h 48"/>
                <a:gd name="T16" fmla="*/ 0 w 46"/>
                <a:gd name="T17" fmla="*/ 0 h 48"/>
                <a:gd name="T18" fmla="*/ 0 w 46"/>
                <a:gd name="T19" fmla="*/ 1 h 48"/>
                <a:gd name="T20" fmla="*/ 0 w 46"/>
                <a:gd name="T21" fmla="*/ 1 h 48"/>
                <a:gd name="T22" fmla="*/ 0 w 46"/>
                <a:gd name="T23" fmla="*/ 1 h 48"/>
                <a:gd name="T24" fmla="*/ 0 w 46"/>
                <a:gd name="T25" fmla="*/ 1 h 48"/>
                <a:gd name="T26" fmla="*/ 0 w 46"/>
                <a:gd name="T27" fmla="*/ 1 h 48"/>
                <a:gd name="T28" fmla="*/ 0 w 46"/>
                <a:gd name="T29" fmla="*/ 1 h 48"/>
                <a:gd name="T30" fmla="*/ 0 w 46"/>
                <a:gd name="T31" fmla="*/ 1 h 48"/>
                <a:gd name="T32" fmla="*/ 0 w 46"/>
                <a:gd name="T33" fmla="*/ 1 h 48"/>
                <a:gd name="T34" fmla="*/ 0 w 46"/>
                <a:gd name="T35" fmla="*/ 1 h 48"/>
                <a:gd name="T36" fmla="*/ 0 w 46"/>
                <a:gd name="T37" fmla="*/ 1 h 48"/>
                <a:gd name="T38" fmla="*/ 0 w 46"/>
                <a:gd name="T39" fmla="*/ 1 h 48"/>
                <a:gd name="T40" fmla="*/ 0 w 46"/>
                <a:gd name="T41" fmla="*/ 1 h 48"/>
                <a:gd name="T42" fmla="*/ 0 w 46"/>
                <a:gd name="T43" fmla="*/ 1 h 48"/>
                <a:gd name="T44" fmla="*/ 0 w 46"/>
                <a:gd name="T45" fmla="*/ 1 h 48"/>
                <a:gd name="T46" fmla="*/ 0 w 46"/>
                <a:gd name="T47" fmla="*/ 1 h 48"/>
                <a:gd name="T48" fmla="*/ 0 w 46"/>
                <a:gd name="T49" fmla="*/ 1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6" h="48">
                  <a:moveTo>
                    <a:pt x="25" y="6"/>
                  </a:moveTo>
                  <a:lnTo>
                    <a:pt x="25" y="7"/>
                  </a:lnTo>
                  <a:lnTo>
                    <a:pt x="23" y="4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4" y="21"/>
                  </a:lnTo>
                  <a:lnTo>
                    <a:pt x="10" y="28"/>
                  </a:lnTo>
                  <a:lnTo>
                    <a:pt x="17" y="35"/>
                  </a:lnTo>
                  <a:lnTo>
                    <a:pt x="25" y="41"/>
                  </a:lnTo>
                  <a:lnTo>
                    <a:pt x="33" y="45"/>
                  </a:lnTo>
                  <a:lnTo>
                    <a:pt x="41" y="48"/>
                  </a:lnTo>
                  <a:lnTo>
                    <a:pt x="46" y="48"/>
                  </a:lnTo>
                  <a:lnTo>
                    <a:pt x="45" y="38"/>
                  </a:lnTo>
                  <a:lnTo>
                    <a:pt x="39" y="25"/>
                  </a:lnTo>
                  <a:lnTo>
                    <a:pt x="30" y="14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7" name="Freeform 101"/>
            <p:cNvSpPr>
              <a:spLocks/>
            </p:cNvSpPr>
            <p:nvPr/>
          </p:nvSpPr>
          <p:spPr bwMode="auto">
            <a:xfrm>
              <a:off x="4949" y="331"/>
              <a:ext cx="21" cy="16"/>
            </a:xfrm>
            <a:custGeom>
              <a:avLst/>
              <a:gdLst>
                <a:gd name="T0" fmla="*/ 0 w 64"/>
                <a:gd name="T1" fmla="*/ 1 h 32"/>
                <a:gd name="T2" fmla="*/ 0 w 64"/>
                <a:gd name="T3" fmla="*/ 1 h 32"/>
                <a:gd name="T4" fmla="*/ 0 w 64"/>
                <a:gd name="T5" fmla="*/ 1 h 32"/>
                <a:gd name="T6" fmla="*/ 0 w 64"/>
                <a:gd name="T7" fmla="*/ 1 h 32"/>
                <a:gd name="T8" fmla="*/ 0 w 64"/>
                <a:gd name="T9" fmla="*/ 1 h 32"/>
                <a:gd name="T10" fmla="*/ 0 w 64"/>
                <a:gd name="T11" fmla="*/ 1 h 32"/>
                <a:gd name="T12" fmla="*/ 0 w 64"/>
                <a:gd name="T13" fmla="*/ 1 h 32"/>
                <a:gd name="T14" fmla="*/ 0 w 64"/>
                <a:gd name="T15" fmla="*/ 0 h 32"/>
                <a:gd name="T16" fmla="*/ 0 w 64"/>
                <a:gd name="T17" fmla="*/ 0 h 32"/>
                <a:gd name="T18" fmla="*/ 0 w 64"/>
                <a:gd name="T19" fmla="*/ 0 h 32"/>
                <a:gd name="T20" fmla="*/ 0 w 64"/>
                <a:gd name="T21" fmla="*/ 1 h 32"/>
                <a:gd name="T22" fmla="*/ 0 w 64"/>
                <a:gd name="T23" fmla="*/ 1 h 32"/>
                <a:gd name="T24" fmla="*/ 0 w 64"/>
                <a:gd name="T25" fmla="*/ 1 h 32"/>
                <a:gd name="T26" fmla="*/ 0 w 64"/>
                <a:gd name="T27" fmla="*/ 1 h 32"/>
                <a:gd name="T28" fmla="*/ 0 w 64"/>
                <a:gd name="T29" fmla="*/ 1 h 32"/>
                <a:gd name="T30" fmla="*/ 0 w 64"/>
                <a:gd name="T31" fmla="*/ 1 h 32"/>
                <a:gd name="T32" fmla="*/ 0 w 64"/>
                <a:gd name="T33" fmla="*/ 1 h 32"/>
                <a:gd name="T34" fmla="*/ 0 w 64"/>
                <a:gd name="T35" fmla="*/ 1 h 32"/>
                <a:gd name="T36" fmla="*/ 0 w 64"/>
                <a:gd name="T37" fmla="*/ 1 h 32"/>
                <a:gd name="T38" fmla="*/ 0 w 64"/>
                <a:gd name="T39" fmla="*/ 1 h 32"/>
                <a:gd name="T40" fmla="*/ 0 w 64"/>
                <a:gd name="T41" fmla="*/ 1 h 32"/>
                <a:gd name="T42" fmla="*/ 0 w 64"/>
                <a:gd name="T43" fmla="*/ 1 h 32"/>
                <a:gd name="T44" fmla="*/ 0 w 64"/>
                <a:gd name="T45" fmla="*/ 1 h 32"/>
                <a:gd name="T46" fmla="*/ 0 w 64"/>
                <a:gd name="T47" fmla="*/ 1 h 32"/>
                <a:gd name="T48" fmla="*/ 0 w 64"/>
                <a:gd name="T49" fmla="*/ 1 h 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4" h="32">
                  <a:moveTo>
                    <a:pt x="50" y="24"/>
                  </a:moveTo>
                  <a:lnTo>
                    <a:pt x="56" y="22"/>
                  </a:lnTo>
                  <a:lnTo>
                    <a:pt x="62" y="19"/>
                  </a:lnTo>
                  <a:lnTo>
                    <a:pt x="64" y="15"/>
                  </a:lnTo>
                  <a:lnTo>
                    <a:pt x="64" y="11"/>
                  </a:lnTo>
                  <a:lnTo>
                    <a:pt x="61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26" y="3"/>
                  </a:lnTo>
                  <a:lnTo>
                    <a:pt x="16" y="8"/>
                  </a:lnTo>
                  <a:lnTo>
                    <a:pt x="7" y="14"/>
                  </a:lnTo>
                  <a:lnTo>
                    <a:pt x="3" y="20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4" y="30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21" y="32"/>
                  </a:lnTo>
                  <a:lnTo>
                    <a:pt x="29" y="30"/>
                  </a:lnTo>
                  <a:lnTo>
                    <a:pt x="36" y="29"/>
                  </a:lnTo>
                  <a:lnTo>
                    <a:pt x="43" y="27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8" name="Freeform 130"/>
            <p:cNvSpPr>
              <a:spLocks/>
            </p:cNvSpPr>
            <p:nvPr/>
          </p:nvSpPr>
          <p:spPr bwMode="auto">
            <a:xfrm>
              <a:off x="4849" y="304"/>
              <a:ext cx="82" cy="106"/>
            </a:xfrm>
            <a:custGeom>
              <a:avLst/>
              <a:gdLst>
                <a:gd name="T0" fmla="*/ 0 w 246"/>
                <a:gd name="T1" fmla="*/ 1 h 211"/>
                <a:gd name="T2" fmla="*/ 0 w 246"/>
                <a:gd name="T3" fmla="*/ 1 h 211"/>
                <a:gd name="T4" fmla="*/ 0 w 246"/>
                <a:gd name="T5" fmla="*/ 1 h 211"/>
                <a:gd name="T6" fmla="*/ 0 w 246"/>
                <a:gd name="T7" fmla="*/ 1 h 211"/>
                <a:gd name="T8" fmla="*/ 0 w 246"/>
                <a:gd name="T9" fmla="*/ 1 h 211"/>
                <a:gd name="T10" fmla="*/ 0 w 246"/>
                <a:gd name="T11" fmla="*/ 1 h 211"/>
                <a:gd name="T12" fmla="*/ 0 w 246"/>
                <a:gd name="T13" fmla="*/ 1 h 211"/>
                <a:gd name="T14" fmla="*/ 0 w 246"/>
                <a:gd name="T15" fmla="*/ 1 h 211"/>
                <a:gd name="T16" fmla="*/ 0 w 246"/>
                <a:gd name="T17" fmla="*/ 2 h 211"/>
                <a:gd name="T18" fmla="*/ 0 w 246"/>
                <a:gd name="T19" fmla="*/ 2 h 211"/>
                <a:gd name="T20" fmla="*/ 0 w 246"/>
                <a:gd name="T21" fmla="*/ 2 h 211"/>
                <a:gd name="T22" fmla="*/ 0 w 246"/>
                <a:gd name="T23" fmla="*/ 2 h 211"/>
                <a:gd name="T24" fmla="*/ 0 w 246"/>
                <a:gd name="T25" fmla="*/ 2 h 211"/>
                <a:gd name="T26" fmla="*/ 0 w 246"/>
                <a:gd name="T27" fmla="*/ 2 h 211"/>
                <a:gd name="T28" fmla="*/ 0 w 246"/>
                <a:gd name="T29" fmla="*/ 2 h 211"/>
                <a:gd name="T30" fmla="*/ 0 w 246"/>
                <a:gd name="T31" fmla="*/ 2 h 211"/>
                <a:gd name="T32" fmla="*/ 0 w 246"/>
                <a:gd name="T33" fmla="*/ 2 h 211"/>
                <a:gd name="T34" fmla="*/ 0 w 246"/>
                <a:gd name="T35" fmla="*/ 2 h 211"/>
                <a:gd name="T36" fmla="*/ 0 w 246"/>
                <a:gd name="T37" fmla="*/ 2 h 211"/>
                <a:gd name="T38" fmla="*/ 0 w 246"/>
                <a:gd name="T39" fmla="*/ 2 h 211"/>
                <a:gd name="T40" fmla="*/ 0 w 246"/>
                <a:gd name="T41" fmla="*/ 2 h 211"/>
                <a:gd name="T42" fmla="*/ 0 w 246"/>
                <a:gd name="T43" fmla="*/ 2 h 211"/>
                <a:gd name="T44" fmla="*/ 0 w 246"/>
                <a:gd name="T45" fmla="*/ 2 h 211"/>
                <a:gd name="T46" fmla="*/ 0 w 246"/>
                <a:gd name="T47" fmla="*/ 2 h 211"/>
                <a:gd name="T48" fmla="*/ 0 w 246"/>
                <a:gd name="T49" fmla="*/ 2 h 211"/>
                <a:gd name="T50" fmla="*/ 0 w 246"/>
                <a:gd name="T51" fmla="*/ 2 h 211"/>
                <a:gd name="T52" fmla="*/ 0 w 246"/>
                <a:gd name="T53" fmla="*/ 2 h 211"/>
                <a:gd name="T54" fmla="*/ 0 w 246"/>
                <a:gd name="T55" fmla="*/ 2 h 211"/>
                <a:gd name="T56" fmla="*/ 0 w 246"/>
                <a:gd name="T57" fmla="*/ 2 h 211"/>
                <a:gd name="T58" fmla="*/ 0 w 246"/>
                <a:gd name="T59" fmla="*/ 2 h 211"/>
                <a:gd name="T60" fmla="*/ 0 w 246"/>
                <a:gd name="T61" fmla="*/ 2 h 211"/>
                <a:gd name="T62" fmla="*/ 0 w 246"/>
                <a:gd name="T63" fmla="*/ 2 h 211"/>
                <a:gd name="T64" fmla="*/ 0 w 246"/>
                <a:gd name="T65" fmla="*/ 2 h 211"/>
                <a:gd name="T66" fmla="*/ 0 w 246"/>
                <a:gd name="T67" fmla="*/ 2 h 211"/>
                <a:gd name="T68" fmla="*/ 0 w 246"/>
                <a:gd name="T69" fmla="*/ 2 h 211"/>
                <a:gd name="T70" fmla="*/ 0 w 246"/>
                <a:gd name="T71" fmla="*/ 2 h 211"/>
                <a:gd name="T72" fmla="*/ 0 w 246"/>
                <a:gd name="T73" fmla="*/ 2 h 211"/>
                <a:gd name="T74" fmla="*/ 0 w 246"/>
                <a:gd name="T75" fmla="*/ 2 h 211"/>
                <a:gd name="T76" fmla="*/ 0 w 246"/>
                <a:gd name="T77" fmla="*/ 1 h 211"/>
                <a:gd name="T78" fmla="*/ 0 w 246"/>
                <a:gd name="T79" fmla="*/ 1 h 211"/>
                <a:gd name="T80" fmla="*/ 0 w 246"/>
                <a:gd name="T81" fmla="*/ 1 h 211"/>
                <a:gd name="T82" fmla="*/ 0 w 246"/>
                <a:gd name="T83" fmla="*/ 1 h 211"/>
                <a:gd name="T84" fmla="*/ 0 w 246"/>
                <a:gd name="T85" fmla="*/ 1 h 211"/>
                <a:gd name="T86" fmla="*/ 0 w 246"/>
                <a:gd name="T87" fmla="*/ 1 h 211"/>
                <a:gd name="T88" fmla="*/ 0 w 246"/>
                <a:gd name="T89" fmla="*/ 1 h 211"/>
                <a:gd name="T90" fmla="*/ 0 w 246"/>
                <a:gd name="T91" fmla="*/ 1 h 211"/>
                <a:gd name="T92" fmla="*/ 0 w 246"/>
                <a:gd name="T93" fmla="*/ 1 h 211"/>
                <a:gd name="T94" fmla="*/ 0 w 246"/>
                <a:gd name="T95" fmla="*/ 1 h 211"/>
                <a:gd name="T96" fmla="*/ 0 w 246"/>
                <a:gd name="T97" fmla="*/ 1 h 211"/>
                <a:gd name="T98" fmla="*/ 0 w 246"/>
                <a:gd name="T99" fmla="*/ 1 h 211"/>
                <a:gd name="T100" fmla="*/ 0 w 246"/>
                <a:gd name="T101" fmla="*/ 1 h 211"/>
                <a:gd name="T102" fmla="*/ 0 w 246"/>
                <a:gd name="T103" fmla="*/ 1 h 211"/>
                <a:gd name="T104" fmla="*/ 0 w 246"/>
                <a:gd name="T105" fmla="*/ 1 h 211"/>
                <a:gd name="T106" fmla="*/ 0 w 246"/>
                <a:gd name="T107" fmla="*/ 1 h 211"/>
                <a:gd name="T108" fmla="*/ 0 w 246"/>
                <a:gd name="T109" fmla="*/ 0 h 211"/>
                <a:gd name="T110" fmla="*/ 0 w 246"/>
                <a:gd name="T111" fmla="*/ 1 h 211"/>
                <a:gd name="T112" fmla="*/ 0 w 246"/>
                <a:gd name="T113" fmla="*/ 1 h 211"/>
                <a:gd name="T114" fmla="*/ 0 w 246"/>
                <a:gd name="T115" fmla="*/ 1 h 211"/>
                <a:gd name="T116" fmla="*/ 0 w 246"/>
                <a:gd name="T117" fmla="*/ 1 h 211"/>
                <a:gd name="T118" fmla="*/ 0 w 246"/>
                <a:gd name="T119" fmla="*/ 1 h 211"/>
                <a:gd name="T120" fmla="*/ 0 w 246"/>
                <a:gd name="T121" fmla="*/ 1 h 2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46" h="211">
                  <a:moveTo>
                    <a:pt x="90" y="32"/>
                  </a:moveTo>
                  <a:lnTo>
                    <a:pt x="73" y="41"/>
                  </a:lnTo>
                  <a:lnTo>
                    <a:pt x="57" y="51"/>
                  </a:lnTo>
                  <a:lnTo>
                    <a:pt x="41" y="64"/>
                  </a:lnTo>
                  <a:lnTo>
                    <a:pt x="28" y="76"/>
                  </a:lnTo>
                  <a:lnTo>
                    <a:pt x="18" y="89"/>
                  </a:lnTo>
                  <a:lnTo>
                    <a:pt x="9" y="103"/>
                  </a:lnTo>
                  <a:lnTo>
                    <a:pt x="3" y="116"/>
                  </a:lnTo>
                  <a:lnTo>
                    <a:pt x="0" y="131"/>
                  </a:lnTo>
                  <a:lnTo>
                    <a:pt x="3" y="152"/>
                  </a:lnTo>
                  <a:lnTo>
                    <a:pt x="15" y="170"/>
                  </a:lnTo>
                  <a:lnTo>
                    <a:pt x="32" y="185"/>
                  </a:lnTo>
                  <a:lnTo>
                    <a:pt x="54" y="197"/>
                  </a:lnTo>
                  <a:lnTo>
                    <a:pt x="80" y="205"/>
                  </a:lnTo>
                  <a:lnTo>
                    <a:pt x="109" y="210"/>
                  </a:lnTo>
                  <a:lnTo>
                    <a:pt x="137" y="211"/>
                  </a:lnTo>
                  <a:lnTo>
                    <a:pt x="164" y="208"/>
                  </a:lnTo>
                  <a:lnTo>
                    <a:pt x="170" y="208"/>
                  </a:lnTo>
                  <a:lnTo>
                    <a:pt x="176" y="206"/>
                  </a:lnTo>
                  <a:lnTo>
                    <a:pt x="180" y="202"/>
                  </a:lnTo>
                  <a:lnTo>
                    <a:pt x="182" y="198"/>
                  </a:lnTo>
                  <a:lnTo>
                    <a:pt x="180" y="196"/>
                  </a:lnTo>
                  <a:lnTo>
                    <a:pt x="176" y="196"/>
                  </a:lnTo>
                  <a:lnTo>
                    <a:pt x="170" y="195"/>
                  </a:lnTo>
                  <a:lnTo>
                    <a:pt x="163" y="195"/>
                  </a:lnTo>
                  <a:lnTo>
                    <a:pt x="154" y="195"/>
                  </a:lnTo>
                  <a:lnTo>
                    <a:pt x="147" y="195"/>
                  </a:lnTo>
                  <a:lnTo>
                    <a:pt x="140" y="195"/>
                  </a:lnTo>
                  <a:lnTo>
                    <a:pt x="135" y="195"/>
                  </a:lnTo>
                  <a:lnTo>
                    <a:pt x="121" y="194"/>
                  </a:lnTo>
                  <a:lnTo>
                    <a:pt x="108" y="193"/>
                  </a:lnTo>
                  <a:lnTo>
                    <a:pt x="93" y="191"/>
                  </a:lnTo>
                  <a:lnTo>
                    <a:pt x="79" y="188"/>
                  </a:lnTo>
                  <a:lnTo>
                    <a:pt x="64" y="185"/>
                  </a:lnTo>
                  <a:lnTo>
                    <a:pt x="50" y="178"/>
                  </a:lnTo>
                  <a:lnTo>
                    <a:pt x="37" y="169"/>
                  </a:lnTo>
                  <a:lnTo>
                    <a:pt x="22" y="155"/>
                  </a:lnTo>
                  <a:lnTo>
                    <a:pt x="19" y="140"/>
                  </a:lnTo>
                  <a:lnTo>
                    <a:pt x="21" y="126"/>
                  </a:lnTo>
                  <a:lnTo>
                    <a:pt x="26" y="111"/>
                  </a:lnTo>
                  <a:lnTo>
                    <a:pt x="35" y="98"/>
                  </a:lnTo>
                  <a:lnTo>
                    <a:pt x="48" y="85"/>
                  </a:lnTo>
                  <a:lnTo>
                    <a:pt x="63" y="73"/>
                  </a:lnTo>
                  <a:lnTo>
                    <a:pt x="79" y="63"/>
                  </a:lnTo>
                  <a:lnTo>
                    <a:pt x="98" y="52"/>
                  </a:lnTo>
                  <a:lnTo>
                    <a:pt x="117" y="43"/>
                  </a:lnTo>
                  <a:lnTo>
                    <a:pt x="137" y="35"/>
                  </a:lnTo>
                  <a:lnTo>
                    <a:pt x="157" y="28"/>
                  </a:lnTo>
                  <a:lnTo>
                    <a:pt x="176" y="21"/>
                  </a:lnTo>
                  <a:lnTo>
                    <a:pt x="196" y="16"/>
                  </a:lnTo>
                  <a:lnTo>
                    <a:pt x="214" y="11"/>
                  </a:lnTo>
                  <a:lnTo>
                    <a:pt x="231" y="8"/>
                  </a:lnTo>
                  <a:lnTo>
                    <a:pt x="246" y="6"/>
                  </a:lnTo>
                  <a:lnTo>
                    <a:pt x="236" y="2"/>
                  </a:lnTo>
                  <a:lnTo>
                    <a:pt x="220" y="0"/>
                  </a:lnTo>
                  <a:lnTo>
                    <a:pt x="201" y="2"/>
                  </a:lnTo>
                  <a:lnTo>
                    <a:pt x="179" y="5"/>
                  </a:lnTo>
                  <a:lnTo>
                    <a:pt x="154" y="10"/>
                  </a:lnTo>
                  <a:lnTo>
                    <a:pt x="131" y="16"/>
                  </a:lnTo>
                  <a:lnTo>
                    <a:pt x="109" y="24"/>
                  </a:lnTo>
                  <a:lnTo>
                    <a:pt x="90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49" name="Freeform 131"/>
            <p:cNvSpPr>
              <a:spLocks/>
            </p:cNvSpPr>
            <p:nvPr/>
          </p:nvSpPr>
          <p:spPr bwMode="auto">
            <a:xfrm>
              <a:off x="4989" y="303"/>
              <a:ext cx="53" cy="82"/>
            </a:xfrm>
            <a:custGeom>
              <a:avLst/>
              <a:gdLst>
                <a:gd name="T0" fmla="*/ 0 w 158"/>
                <a:gd name="T1" fmla="*/ 1 h 164"/>
                <a:gd name="T2" fmla="*/ 0 w 158"/>
                <a:gd name="T3" fmla="*/ 1 h 164"/>
                <a:gd name="T4" fmla="*/ 0 w 158"/>
                <a:gd name="T5" fmla="*/ 1 h 164"/>
                <a:gd name="T6" fmla="*/ 0 w 158"/>
                <a:gd name="T7" fmla="*/ 1 h 164"/>
                <a:gd name="T8" fmla="*/ 0 w 158"/>
                <a:gd name="T9" fmla="*/ 1 h 164"/>
                <a:gd name="T10" fmla="*/ 0 w 158"/>
                <a:gd name="T11" fmla="*/ 1 h 164"/>
                <a:gd name="T12" fmla="*/ 0 w 158"/>
                <a:gd name="T13" fmla="*/ 2 h 164"/>
                <a:gd name="T14" fmla="*/ 0 w 158"/>
                <a:gd name="T15" fmla="*/ 2 h 164"/>
                <a:gd name="T16" fmla="*/ 0 w 158"/>
                <a:gd name="T17" fmla="*/ 2 h 164"/>
                <a:gd name="T18" fmla="*/ 0 w 158"/>
                <a:gd name="T19" fmla="*/ 2 h 164"/>
                <a:gd name="T20" fmla="*/ 0 w 158"/>
                <a:gd name="T21" fmla="*/ 2 h 164"/>
                <a:gd name="T22" fmla="*/ 0 w 158"/>
                <a:gd name="T23" fmla="*/ 2 h 164"/>
                <a:gd name="T24" fmla="*/ 0 w 158"/>
                <a:gd name="T25" fmla="*/ 2 h 164"/>
                <a:gd name="T26" fmla="*/ 0 w 158"/>
                <a:gd name="T27" fmla="*/ 2 h 164"/>
                <a:gd name="T28" fmla="*/ 0 w 158"/>
                <a:gd name="T29" fmla="*/ 2 h 164"/>
                <a:gd name="T30" fmla="*/ 0 w 158"/>
                <a:gd name="T31" fmla="*/ 2 h 164"/>
                <a:gd name="T32" fmla="*/ 0 w 158"/>
                <a:gd name="T33" fmla="*/ 2 h 164"/>
                <a:gd name="T34" fmla="*/ 0 w 158"/>
                <a:gd name="T35" fmla="*/ 2 h 164"/>
                <a:gd name="T36" fmla="*/ 0 w 158"/>
                <a:gd name="T37" fmla="*/ 2 h 164"/>
                <a:gd name="T38" fmla="*/ 0 w 158"/>
                <a:gd name="T39" fmla="*/ 2 h 164"/>
                <a:gd name="T40" fmla="*/ 0 w 158"/>
                <a:gd name="T41" fmla="*/ 1 h 164"/>
                <a:gd name="T42" fmla="*/ 0 w 158"/>
                <a:gd name="T43" fmla="*/ 1 h 164"/>
                <a:gd name="T44" fmla="*/ 0 w 158"/>
                <a:gd name="T45" fmla="*/ 1 h 164"/>
                <a:gd name="T46" fmla="*/ 0 w 158"/>
                <a:gd name="T47" fmla="*/ 1 h 164"/>
                <a:gd name="T48" fmla="*/ 0 w 158"/>
                <a:gd name="T49" fmla="*/ 1 h 164"/>
                <a:gd name="T50" fmla="*/ 0 w 158"/>
                <a:gd name="T51" fmla="*/ 1 h 164"/>
                <a:gd name="T52" fmla="*/ 0 w 158"/>
                <a:gd name="T53" fmla="*/ 1 h 164"/>
                <a:gd name="T54" fmla="*/ 0 w 158"/>
                <a:gd name="T55" fmla="*/ 1 h 164"/>
                <a:gd name="T56" fmla="*/ 0 w 158"/>
                <a:gd name="T57" fmla="*/ 1 h 164"/>
                <a:gd name="T58" fmla="*/ 0 w 158"/>
                <a:gd name="T59" fmla="*/ 1 h 164"/>
                <a:gd name="T60" fmla="*/ 0 w 158"/>
                <a:gd name="T61" fmla="*/ 0 h 164"/>
                <a:gd name="T62" fmla="*/ 0 w 158"/>
                <a:gd name="T63" fmla="*/ 1 h 164"/>
                <a:gd name="T64" fmla="*/ 0 w 158"/>
                <a:gd name="T65" fmla="*/ 1 h 164"/>
                <a:gd name="T66" fmla="*/ 0 w 158"/>
                <a:gd name="T67" fmla="*/ 1 h 164"/>
                <a:gd name="T68" fmla="*/ 0 w 158"/>
                <a:gd name="T69" fmla="*/ 1 h 164"/>
                <a:gd name="T70" fmla="*/ 0 w 158"/>
                <a:gd name="T71" fmla="*/ 1 h 164"/>
                <a:gd name="T72" fmla="*/ 0 w 158"/>
                <a:gd name="T73" fmla="*/ 1 h 164"/>
                <a:gd name="T74" fmla="*/ 0 w 158"/>
                <a:gd name="T75" fmla="*/ 1 h 164"/>
                <a:gd name="T76" fmla="*/ 0 w 158"/>
                <a:gd name="T77" fmla="*/ 1 h 164"/>
                <a:gd name="T78" fmla="*/ 0 w 158"/>
                <a:gd name="T79" fmla="*/ 1 h 164"/>
                <a:gd name="T80" fmla="*/ 0 w 158"/>
                <a:gd name="T81" fmla="*/ 1 h 1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58" h="164">
                  <a:moveTo>
                    <a:pt x="133" y="54"/>
                  </a:moveTo>
                  <a:lnTo>
                    <a:pt x="138" y="72"/>
                  </a:lnTo>
                  <a:lnTo>
                    <a:pt x="135" y="86"/>
                  </a:lnTo>
                  <a:lnTo>
                    <a:pt x="125" y="99"/>
                  </a:lnTo>
                  <a:lnTo>
                    <a:pt x="110" y="110"/>
                  </a:lnTo>
                  <a:lnTo>
                    <a:pt x="93" y="120"/>
                  </a:lnTo>
                  <a:lnTo>
                    <a:pt x="74" y="130"/>
                  </a:lnTo>
                  <a:lnTo>
                    <a:pt x="53" y="140"/>
                  </a:lnTo>
                  <a:lnTo>
                    <a:pt x="36" y="149"/>
                  </a:lnTo>
                  <a:lnTo>
                    <a:pt x="33" y="152"/>
                  </a:lnTo>
                  <a:lnTo>
                    <a:pt x="32" y="154"/>
                  </a:lnTo>
                  <a:lnTo>
                    <a:pt x="32" y="157"/>
                  </a:lnTo>
                  <a:lnTo>
                    <a:pt x="35" y="160"/>
                  </a:lnTo>
                  <a:lnTo>
                    <a:pt x="37" y="163"/>
                  </a:lnTo>
                  <a:lnTo>
                    <a:pt x="42" y="164"/>
                  </a:lnTo>
                  <a:lnTo>
                    <a:pt x="46" y="164"/>
                  </a:lnTo>
                  <a:lnTo>
                    <a:pt x="51" y="163"/>
                  </a:lnTo>
                  <a:lnTo>
                    <a:pt x="72" y="153"/>
                  </a:lnTo>
                  <a:lnTo>
                    <a:pt x="94" y="143"/>
                  </a:lnTo>
                  <a:lnTo>
                    <a:pt x="114" y="132"/>
                  </a:lnTo>
                  <a:lnTo>
                    <a:pt x="133" y="118"/>
                  </a:lnTo>
                  <a:lnTo>
                    <a:pt x="146" y="104"/>
                  </a:lnTo>
                  <a:lnTo>
                    <a:pt x="155" y="87"/>
                  </a:lnTo>
                  <a:lnTo>
                    <a:pt x="158" y="70"/>
                  </a:lnTo>
                  <a:lnTo>
                    <a:pt x="152" y="51"/>
                  </a:lnTo>
                  <a:lnTo>
                    <a:pt x="139" y="37"/>
                  </a:lnTo>
                  <a:lnTo>
                    <a:pt x="122" y="24"/>
                  </a:lnTo>
                  <a:lnTo>
                    <a:pt x="99" y="14"/>
                  </a:lnTo>
                  <a:lnTo>
                    <a:pt x="75" y="7"/>
                  </a:lnTo>
                  <a:lnTo>
                    <a:pt x="51" y="2"/>
                  </a:lnTo>
                  <a:lnTo>
                    <a:pt x="29" y="0"/>
                  </a:lnTo>
                  <a:lnTo>
                    <a:pt x="11" y="1"/>
                  </a:lnTo>
                  <a:lnTo>
                    <a:pt x="0" y="5"/>
                  </a:lnTo>
                  <a:lnTo>
                    <a:pt x="20" y="9"/>
                  </a:lnTo>
                  <a:lnTo>
                    <a:pt x="40" y="12"/>
                  </a:lnTo>
                  <a:lnTo>
                    <a:pt x="59" y="15"/>
                  </a:lnTo>
                  <a:lnTo>
                    <a:pt x="78" y="19"/>
                  </a:lnTo>
                  <a:lnTo>
                    <a:pt x="96" y="24"/>
                  </a:lnTo>
                  <a:lnTo>
                    <a:pt x="112" y="32"/>
                  </a:lnTo>
                  <a:lnTo>
                    <a:pt x="125" y="41"/>
                  </a:lnTo>
                  <a:lnTo>
                    <a:pt x="133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50" name="Freeform 132"/>
            <p:cNvSpPr>
              <a:spLocks/>
            </p:cNvSpPr>
            <p:nvPr/>
          </p:nvSpPr>
          <p:spPr bwMode="auto">
            <a:xfrm>
              <a:off x="4796" y="285"/>
              <a:ext cx="134" cy="170"/>
            </a:xfrm>
            <a:custGeom>
              <a:avLst/>
              <a:gdLst>
                <a:gd name="T0" fmla="*/ 0 w 400"/>
                <a:gd name="T1" fmla="*/ 1 h 340"/>
                <a:gd name="T2" fmla="*/ 0 w 400"/>
                <a:gd name="T3" fmla="*/ 1 h 340"/>
                <a:gd name="T4" fmla="*/ 0 w 400"/>
                <a:gd name="T5" fmla="*/ 2 h 340"/>
                <a:gd name="T6" fmla="*/ 0 w 400"/>
                <a:gd name="T7" fmla="*/ 2 h 340"/>
                <a:gd name="T8" fmla="*/ 0 w 400"/>
                <a:gd name="T9" fmla="*/ 2 h 340"/>
                <a:gd name="T10" fmla="*/ 0 w 400"/>
                <a:gd name="T11" fmla="*/ 2 h 340"/>
                <a:gd name="T12" fmla="*/ 0 w 400"/>
                <a:gd name="T13" fmla="*/ 3 h 340"/>
                <a:gd name="T14" fmla="*/ 0 w 400"/>
                <a:gd name="T15" fmla="*/ 3 h 340"/>
                <a:gd name="T16" fmla="*/ 0 w 400"/>
                <a:gd name="T17" fmla="*/ 3 h 340"/>
                <a:gd name="T18" fmla="*/ 0 w 400"/>
                <a:gd name="T19" fmla="*/ 3 h 340"/>
                <a:gd name="T20" fmla="*/ 0 w 400"/>
                <a:gd name="T21" fmla="*/ 3 h 340"/>
                <a:gd name="T22" fmla="*/ 0 w 400"/>
                <a:gd name="T23" fmla="*/ 3 h 340"/>
                <a:gd name="T24" fmla="*/ 0 w 400"/>
                <a:gd name="T25" fmla="*/ 3 h 340"/>
                <a:gd name="T26" fmla="*/ 0 w 400"/>
                <a:gd name="T27" fmla="*/ 3 h 340"/>
                <a:gd name="T28" fmla="*/ 0 w 400"/>
                <a:gd name="T29" fmla="*/ 3 h 340"/>
                <a:gd name="T30" fmla="*/ 0 w 400"/>
                <a:gd name="T31" fmla="*/ 3 h 340"/>
                <a:gd name="T32" fmla="*/ 0 w 400"/>
                <a:gd name="T33" fmla="*/ 3 h 340"/>
                <a:gd name="T34" fmla="*/ 0 w 400"/>
                <a:gd name="T35" fmla="*/ 3 h 340"/>
                <a:gd name="T36" fmla="*/ 0 w 400"/>
                <a:gd name="T37" fmla="*/ 3 h 340"/>
                <a:gd name="T38" fmla="*/ 0 w 400"/>
                <a:gd name="T39" fmla="*/ 3 h 340"/>
                <a:gd name="T40" fmla="*/ 0 w 400"/>
                <a:gd name="T41" fmla="*/ 3 h 340"/>
                <a:gd name="T42" fmla="*/ 0 w 400"/>
                <a:gd name="T43" fmla="*/ 3 h 340"/>
                <a:gd name="T44" fmla="*/ 0 w 400"/>
                <a:gd name="T45" fmla="*/ 3 h 340"/>
                <a:gd name="T46" fmla="*/ 0 w 400"/>
                <a:gd name="T47" fmla="*/ 3 h 340"/>
                <a:gd name="T48" fmla="*/ 0 w 400"/>
                <a:gd name="T49" fmla="*/ 3 h 340"/>
                <a:gd name="T50" fmla="*/ 0 w 400"/>
                <a:gd name="T51" fmla="*/ 3 h 340"/>
                <a:gd name="T52" fmla="*/ 0 w 400"/>
                <a:gd name="T53" fmla="*/ 3 h 340"/>
                <a:gd name="T54" fmla="*/ 0 w 400"/>
                <a:gd name="T55" fmla="*/ 3 h 340"/>
                <a:gd name="T56" fmla="*/ 0 w 400"/>
                <a:gd name="T57" fmla="*/ 3 h 340"/>
                <a:gd name="T58" fmla="*/ 0 w 400"/>
                <a:gd name="T59" fmla="*/ 2 h 340"/>
                <a:gd name="T60" fmla="*/ 0 w 400"/>
                <a:gd name="T61" fmla="*/ 2 h 340"/>
                <a:gd name="T62" fmla="*/ 0 w 400"/>
                <a:gd name="T63" fmla="*/ 2 h 340"/>
                <a:gd name="T64" fmla="*/ 0 w 400"/>
                <a:gd name="T65" fmla="*/ 2 h 340"/>
                <a:gd name="T66" fmla="*/ 0 w 400"/>
                <a:gd name="T67" fmla="*/ 1 h 340"/>
                <a:gd name="T68" fmla="*/ 0 w 400"/>
                <a:gd name="T69" fmla="*/ 1 h 340"/>
                <a:gd name="T70" fmla="*/ 0 w 400"/>
                <a:gd name="T71" fmla="*/ 1 h 340"/>
                <a:gd name="T72" fmla="*/ 0 w 400"/>
                <a:gd name="T73" fmla="*/ 1 h 340"/>
                <a:gd name="T74" fmla="*/ 0 w 400"/>
                <a:gd name="T75" fmla="*/ 1 h 340"/>
                <a:gd name="T76" fmla="*/ 0 w 400"/>
                <a:gd name="T77" fmla="*/ 1 h 340"/>
                <a:gd name="T78" fmla="*/ 0 w 400"/>
                <a:gd name="T79" fmla="*/ 1 h 340"/>
                <a:gd name="T80" fmla="*/ 0 w 400"/>
                <a:gd name="T81" fmla="*/ 0 h 340"/>
                <a:gd name="T82" fmla="*/ 0 w 400"/>
                <a:gd name="T83" fmla="*/ 1 h 340"/>
                <a:gd name="T84" fmla="*/ 0 w 400"/>
                <a:gd name="T85" fmla="*/ 1 h 340"/>
                <a:gd name="T86" fmla="*/ 0 w 400"/>
                <a:gd name="T87" fmla="*/ 1 h 3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00" h="340">
                  <a:moveTo>
                    <a:pt x="156" y="45"/>
                  </a:moveTo>
                  <a:lnTo>
                    <a:pt x="125" y="62"/>
                  </a:lnTo>
                  <a:lnTo>
                    <a:pt x="95" y="82"/>
                  </a:lnTo>
                  <a:lnTo>
                    <a:pt x="67" y="103"/>
                  </a:lnTo>
                  <a:lnTo>
                    <a:pt x="42" y="125"/>
                  </a:lnTo>
                  <a:lnTo>
                    <a:pt x="22" y="150"/>
                  </a:lnTo>
                  <a:lnTo>
                    <a:pt x="8" y="176"/>
                  </a:lnTo>
                  <a:lnTo>
                    <a:pt x="0" y="204"/>
                  </a:lnTo>
                  <a:lnTo>
                    <a:pt x="2" y="233"/>
                  </a:lnTo>
                  <a:lnTo>
                    <a:pt x="5" y="240"/>
                  </a:lnTo>
                  <a:lnTo>
                    <a:pt x="9" y="248"/>
                  </a:lnTo>
                  <a:lnTo>
                    <a:pt x="13" y="254"/>
                  </a:lnTo>
                  <a:lnTo>
                    <a:pt x="19" y="261"/>
                  </a:lnTo>
                  <a:lnTo>
                    <a:pt x="26" y="268"/>
                  </a:lnTo>
                  <a:lnTo>
                    <a:pt x="34" y="274"/>
                  </a:lnTo>
                  <a:lnTo>
                    <a:pt x="42" y="279"/>
                  </a:lnTo>
                  <a:lnTo>
                    <a:pt x="51" y="283"/>
                  </a:lnTo>
                  <a:lnTo>
                    <a:pt x="70" y="291"/>
                  </a:lnTo>
                  <a:lnTo>
                    <a:pt x="89" y="298"/>
                  </a:lnTo>
                  <a:lnTo>
                    <a:pt x="108" y="305"/>
                  </a:lnTo>
                  <a:lnTo>
                    <a:pt x="128" y="310"/>
                  </a:lnTo>
                  <a:lnTo>
                    <a:pt x="149" y="315"/>
                  </a:lnTo>
                  <a:lnTo>
                    <a:pt x="169" y="319"/>
                  </a:lnTo>
                  <a:lnTo>
                    <a:pt x="189" y="323"/>
                  </a:lnTo>
                  <a:lnTo>
                    <a:pt x="210" y="326"/>
                  </a:lnTo>
                  <a:lnTo>
                    <a:pt x="231" y="329"/>
                  </a:lnTo>
                  <a:lnTo>
                    <a:pt x="253" y="331"/>
                  </a:lnTo>
                  <a:lnTo>
                    <a:pt x="274" y="334"/>
                  </a:lnTo>
                  <a:lnTo>
                    <a:pt x="295" y="336"/>
                  </a:lnTo>
                  <a:lnTo>
                    <a:pt x="317" y="337"/>
                  </a:lnTo>
                  <a:lnTo>
                    <a:pt x="339" y="338"/>
                  </a:lnTo>
                  <a:lnTo>
                    <a:pt x="359" y="339"/>
                  </a:lnTo>
                  <a:lnTo>
                    <a:pt x="381" y="340"/>
                  </a:lnTo>
                  <a:lnTo>
                    <a:pt x="387" y="340"/>
                  </a:lnTo>
                  <a:lnTo>
                    <a:pt x="393" y="337"/>
                  </a:lnTo>
                  <a:lnTo>
                    <a:pt x="397" y="334"/>
                  </a:lnTo>
                  <a:lnTo>
                    <a:pt x="400" y="328"/>
                  </a:lnTo>
                  <a:lnTo>
                    <a:pt x="400" y="323"/>
                  </a:lnTo>
                  <a:lnTo>
                    <a:pt x="397" y="319"/>
                  </a:lnTo>
                  <a:lnTo>
                    <a:pt x="391" y="316"/>
                  </a:lnTo>
                  <a:lnTo>
                    <a:pt x="385" y="315"/>
                  </a:lnTo>
                  <a:lnTo>
                    <a:pt x="365" y="315"/>
                  </a:lnTo>
                  <a:lnTo>
                    <a:pt x="346" y="315"/>
                  </a:lnTo>
                  <a:lnTo>
                    <a:pt x="326" y="314"/>
                  </a:lnTo>
                  <a:lnTo>
                    <a:pt x="307" y="313"/>
                  </a:lnTo>
                  <a:lnTo>
                    <a:pt x="287" y="312"/>
                  </a:lnTo>
                  <a:lnTo>
                    <a:pt x="266" y="310"/>
                  </a:lnTo>
                  <a:lnTo>
                    <a:pt x="247" y="308"/>
                  </a:lnTo>
                  <a:lnTo>
                    <a:pt x="227" y="306"/>
                  </a:lnTo>
                  <a:lnTo>
                    <a:pt x="208" y="303"/>
                  </a:lnTo>
                  <a:lnTo>
                    <a:pt x="188" y="300"/>
                  </a:lnTo>
                  <a:lnTo>
                    <a:pt x="169" y="295"/>
                  </a:lnTo>
                  <a:lnTo>
                    <a:pt x="150" y="291"/>
                  </a:lnTo>
                  <a:lnTo>
                    <a:pt x="131" y="287"/>
                  </a:lnTo>
                  <a:lnTo>
                    <a:pt x="114" y="281"/>
                  </a:lnTo>
                  <a:lnTo>
                    <a:pt x="95" y="275"/>
                  </a:lnTo>
                  <a:lnTo>
                    <a:pt x="77" y="269"/>
                  </a:lnTo>
                  <a:lnTo>
                    <a:pt x="63" y="261"/>
                  </a:lnTo>
                  <a:lnTo>
                    <a:pt x="51" y="251"/>
                  </a:lnTo>
                  <a:lnTo>
                    <a:pt x="44" y="241"/>
                  </a:lnTo>
                  <a:lnTo>
                    <a:pt x="38" y="228"/>
                  </a:lnTo>
                  <a:lnTo>
                    <a:pt x="38" y="214"/>
                  </a:lnTo>
                  <a:lnTo>
                    <a:pt x="41" y="195"/>
                  </a:lnTo>
                  <a:lnTo>
                    <a:pt x="47" y="177"/>
                  </a:lnTo>
                  <a:lnTo>
                    <a:pt x="53" y="163"/>
                  </a:lnTo>
                  <a:lnTo>
                    <a:pt x="63" y="148"/>
                  </a:lnTo>
                  <a:lnTo>
                    <a:pt x="74" y="135"/>
                  </a:lnTo>
                  <a:lnTo>
                    <a:pt x="85" y="122"/>
                  </a:lnTo>
                  <a:lnTo>
                    <a:pt x="98" y="111"/>
                  </a:lnTo>
                  <a:lnTo>
                    <a:pt x="111" y="100"/>
                  </a:lnTo>
                  <a:lnTo>
                    <a:pt x="125" y="89"/>
                  </a:lnTo>
                  <a:lnTo>
                    <a:pt x="141" y="79"/>
                  </a:lnTo>
                  <a:lnTo>
                    <a:pt x="160" y="68"/>
                  </a:lnTo>
                  <a:lnTo>
                    <a:pt x="179" y="57"/>
                  </a:lnTo>
                  <a:lnTo>
                    <a:pt x="201" y="47"/>
                  </a:lnTo>
                  <a:lnTo>
                    <a:pt x="224" y="37"/>
                  </a:lnTo>
                  <a:lnTo>
                    <a:pt x="249" y="27"/>
                  </a:lnTo>
                  <a:lnTo>
                    <a:pt x="272" y="19"/>
                  </a:lnTo>
                  <a:lnTo>
                    <a:pt x="294" y="12"/>
                  </a:lnTo>
                  <a:lnTo>
                    <a:pt x="314" y="6"/>
                  </a:lnTo>
                  <a:lnTo>
                    <a:pt x="332" y="1"/>
                  </a:lnTo>
                  <a:lnTo>
                    <a:pt x="316" y="0"/>
                  </a:lnTo>
                  <a:lnTo>
                    <a:pt x="295" y="1"/>
                  </a:lnTo>
                  <a:lnTo>
                    <a:pt x="274" y="5"/>
                  </a:lnTo>
                  <a:lnTo>
                    <a:pt x="249" y="10"/>
                  </a:lnTo>
                  <a:lnTo>
                    <a:pt x="224" y="17"/>
                  </a:lnTo>
                  <a:lnTo>
                    <a:pt x="199" y="25"/>
                  </a:lnTo>
                  <a:lnTo>
                    <a:pt x="176" y="35"/>
                  </a:lnTo>
                  <a:lnTo>
                    <a:pt x="156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51" name="Freeform 133"/>
            <p:cNvSpPr>
              <a:spLocks/>
            </p:cNvSpPr>
            <p:nvPr/>
          </p:nvSpPr>
          <p:spPr bwMode="auto">
            <a:xfrm>
              <a:off x="4984" y="279"/>
              <a:ext cx="117" cy="114"/>
            </a:xfrm>
            <a:custGeom>
              <a:avLst/>
              <a:gdLst>
                <a:gd name="T0" fmla="*/ 0 w 349"/>
                <a:gd name="T1" fmla="*/ 1 h 227"/>
                <a:gd name="T2" fmla="*/ 0 w 349"/>
                <a:gd name="T3" fmla="*/ 1 h 227"/>
                <a:gd name="T4" fmla="*/ 0 w 349"/>
                <a:gd name="T5" fmla="*/ 1 h 227"/>
                <a:gd name="T6" fmla="*/ 0 w 349"/>
                <a:gd name="T7" fmla="*/ 1 h 227"/>
                <a:gd name="T8" fmla="*/ 0 w 349"/>
                <a:gd name="T9" fmla="*/ 2 h 227"/>
                <a:gd name="T10" fmla="*/ 0 w 349"/>
                <a:gd name="T11" fmla="*/ 2 h 227"/>
                <a:gd name="T12" fmla="*/ 0 w 349"/>
                <a:gd name="T13" fmla="*/ 2 h 227"/>
                <a:gd name="T14" fmla="*/ 0 w 349"/>
                <a:gd name="T15" fmla="*/ 2 h 227"/>
                <a:gd name="T16" fmla="*/ 0 w 349"/>
                <a:gd name="T17" fmla="*/ 2 h 227"/>
                <a:gd name="T18" fmla="*/ 0 w 349"/>
                <a:gd name="T19" fmla="*/ 2 h 227"/>
                <a:gd name="T20" fmla="*/ 0 w 349"/>
                <a:gd name="T21" fmla="*/ 2 h 227"/>
                <a:gd name="T22" fmla="*/ 0 w 349"/>
                <a:gd name="T23" fmla="*/ 2 h 227"/>
                <a:gd name="T24" fmla="*/ 0 w 349"/>
                <a:gd name="T25" fmla="*/ 2 h 227"/>
                <a:gd name="T26" fmla="*/ 0 w 349"/>
                <a:gd name="T27" fmla="*/ 2 h 227"/>
                <a:gd name="T28" fmla="*/ 0 w 349"/>
                <a:gd name="T29" fmla="*/ 2 h 227"/>
                <a:gd name="T30" fmla="*/ 0 w 349"/>
                <a:gd name="T31" fmla="*/ 2 h 227"/>
                <a:gd name="T32" fmla="*/ 0 w 349"/>
                <a:gd name="T33" fmla="*/ 2 h 227"/>
                <a:gd name="T34" fmla="*/ 0 w 349"/>
                <a:gd name="T35" fmla="*/ 2 h 227"/>
                <a:gd name="T36" fmla="*/ 0 w 349"/>
                <a:gd name="T37" fmla="*/ 2 h 227"/>
                <a:gd name="T38" fmla="*/ 0 w 349"/>
                <a:gd name="T39" fmla="*/ 2 h 227"/>
                <a:gd name="T40" fmla="*/ 0 w 349"/>
                <a:gd name="T41" fmla="*/ 2 h 227"/>
                <a:gd name="T42" fmla="*/ 0 w 349"/>
                <a:gd name="T43" fmla="*/ 2 h 227"/>
                <a:gd name="T44" fmla="*/ 0 w 349"/>
                <a:gd name="T45" fmla="*/ 2 h 227"/>
                <a:gd name="T46" fmla="*/ 0 w 349"/>
                <a:gd name="T47" fmla="*/ 2 h 227"/>
                <a:gd name="T48" fmla="*/ 0 w 349"/>
                <a:gd name="T49" fmla="*/ 2 h 227"/>
                <a:gd name="T50" fmla="*/ 0 w 349"/>
                <a:gd name="T51" fmla="*/ 1 h 227"/>
                <a:gd name="T52" fmla="*/ 0 w 349"/>
                <a:gd name="T53" fmla="*/ 1 h 227"/>
                <a:gd name="T54" fmla="*/ 0 w 349"/>
                <a:gd name="T55" fmla="*/ 1 h 227"/>
                <a:gd name="T56" fmla="*/ 0 w 349"/>
                <a:gd name="T57" fmla="*/ 1 h 227"/>
                <a:gd name="T58" fmla="*/ 0 w 349"/>
                <a:gd name="T59" fmla="*/ 1 h 227"/>
                <a:gd name="T60" fmla="*/ 0 w 349"/>
                <a:gd name="T61" fmla="*/ 1 h 227"/>
                <a:gd name="T62" fmla="*/ 0 w 349"/>
                <a:gd name="T63" fmla="*/ 1 h 227"/>
                <a:gd name="T64" fmla="*/ 0 w 349"/>
                <a:gd name="T65" fmla="*/ 1 h 227"/>
                <a:gd name="T66" fmla="*/ 0 w 349"/>
                <a:gd name="T67" fmla="*/ 1 h 227"/>
                <a:gd name="T68" fmla="*/ 0 w 349"/>
                <a:gd name="T69" fmla="*/ 1 h 227"/>
                <a:gd name="T70" fmla="*/ 0 w 349"/>
                <a:gd name="T71" fmla="*/ 1 h 227"/>
                <a:gd name="T72" fmla="*/ 0 w 349"/>
                <a:gd name="T73" fmla="*/ 1 h 227"/>
                <a:gd name="T74" fmla="*/ 0 w 349"/>
                <a:gd name="T75" fmla="*/ 1 h 227"/>
                <a:gd name="T76" fmla="*/ 0 w 349"/>
                <a:gd name="T77" fmla="*/ 1 h 227"/>
                <a:gd name="T78" fmla="*/ 0 w 349"/>
                <a:gd name="T79" fmla="*/ 0 h 227"/>
                <a:gd name="T80" fmla="*/ 0 w 349"/>
                <a:gd name="T81" fmla="*/ 0 h 227"/>
                <a:gd name="T82" fmla="*/ 0 w 349"/>
                <a:gd name="T83" fmla="*/ 0 h 227"/>
                <a:gd name="T84" fmla="*/ 0 w 349"/>
                <a:gd name="T85" fmla="*/ 1 h 227"/>
                <a:gd name="T86" fmla="*/ 0 w 349"/>
                <a:gd name="T87" fmla="*/ 1 h 227"/>
                <a:gd name="T88" fmla="*/ 0 w 349"/>
                <a:gd name="T89" fmla="*/ 1 h 227"/>
                <a:gd name="T90" fmla="*/ 0 w 349"/>
                <a:gd name="T91" fmla="*/ 1 h 227"/>
                <a:gd name="T92" fmla="*/ 0 w 349"/>
                <a:gd name="T93" fmla="*/ 1 h 227"/>
                <a:gd name="T94" fmla="*/ 0 w 349"/>
                <a:gd name="T95" fmla="*/ 1 h 227"/>
                <a:gd name="T96" fmla="*/ 0 w 349"/>
                <a:gd name="T97" fmla="*/ 1 h 227"/>
                <a:gd name="T98" fmla="*/ 0 w 349"/>
                <a:gd name="T99" fmla="*/ 1 h 227"/>
                <a:gd name="T100" fmla="*/ 0 w 349"/>
                <a:gd name="T101" fmla="*/ 1 h 227"/>
                <a:gd name="T102" fmla="*/ 0 w 349"/>
                <a:gd name="T103" fmla="*/ 1 h 227"/>
                <a:gd name="T104" fmla="*/ 0 w 349"/>
                <a:gd name="T105" fmla="*/ 1 h 227"/>
                <a:gd name="T106" fmla="*/ 0 w 349"/>
                <a:gd name="T107" fmla="*/ 1 h 227"/>
                <a:gd name="T108" fmla="*/ 0 w 349"/>
                <a:gd name="T109" fmla="*/ 1 h 227"/>
                <a:gd name="T110" fmla="*/ 0 w 349"/>
                <a:gd name="T111" fmla="*/ 1 h 227"/>
                <a:gd name="T112" fmla="*/ 0 w 349"/>
                <a:gd name="T113" fmla="*/ 1 h 227"/>
                <a:gd name="T114" fmla="*/ 0 w 349"/>
                <a:gd name="T115" fmla="*/ 1 h 227"/>
                <a:gd name="T116" fmla="*/ 0 w 349"/>
                <a:gd name="T117" fmla="*/ 1 h 227"/>
                <a:gd name="T118" fmla="*/ 0 w 349"/>
                <a:gd name="T119" fmla="*/ 1 h 227"/>
                <a:gd name="T120" fmla="*/ 0 w 349"/>
                <a:gd name="T121" fmla="*/ 1 h 2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49" h="227">
                  <a:moveTo>
                    <a:pt x="291" y="70"/>
                  </a:moveTo>
                  <a:lnTo>
                    <a:pt x="307" y="83"/>
                  </a:lnTo>
                  <a:lnTo>
                    <a:pt x="316" y="97"/>
                  </a:lnTo>
                  <a:lnTo>
                    <a:pt x="321" y="113"/>
                  </a:lnTo>
                  <a:lnTo>
                    <a:pt x="321" y="129"/>
                  </a:lnTo>
                  <a:lnTo>
                    <a:pt x="318" y="142"/>
                  </a:lnTo>
                  <a:lnTo>
                    <a:pt x="313" y="154"/>
                  </a:lnTo>
                  <a:lnTo>
                    <a:pt x="302" y="165"/>
                  </a:lnTo>
                  <a:lnTo>
                    <a:pt x="292" y="174"/>
                  </a:lnTo>
                  <a:lnTo>
                    <a:pt x="279" y="185"/>
                  </a:lnTo>
                  <a:lnTo>
                    <a:pt x="266" y="193"/>
                  </a:lnTo>
                  <a:lnTo>
                    <a:pt x="253" y="202"/>
                  </a:lnTo>
                  <a:lnTo>
                    <a:pt x="240" y="212"/>
                  </a:lnTo>
                  <a:lnTo>
                    <a:pt x="237" y="215"/>
                  </a:lnTo>
                  <a:lnTo>
                    <a:pt x="236" y="218"/>
                  </a:lnTo>
                  <a:lnTo>
                    <a:pt x="237" y="221"/>
                  </a:lnTo>
                  <a:lnTo>
                    <a:pt x="240" y="224"/>
                  </a:lnTo>
                  <a:lnTo>
                    <a:pt x="244" y="226"/>
                  </a:lnTo>
                  <a:lnTo>
                    <a:pt x="249" y="227"/>
                  </a:lnTo>
                  <a:lnTo>
                    <a:pt x="254" y="226"/>
                  </a:lnTo>
                  <a:lnTo>
                    <a:pt x="259" y="224"/>
                  </a:lnTo>
                  <a:lnTo>
                    <a:pt x="288" y="211"/>
                  </a:lnTo>
                  <a:lnTo>
                    <a:pt x="311" y="193"/>
                  </a:lnTo>
                  <a:lnTo>
                    <a:pt x="331" y="172"/>
                  </a:lnTo>
                  <a:lnTo>
                    <a:pt x="345" y="151"/>
                  </a:lnTo>
                  <a:lnTo>
                    <a:pt x="349" y="127"/>
                  </a:lnTo>
                  <a:lnTo>
                    <a:pt x="346" y="104"/>
                  </a:lnTo>
                  <a:lnTo>
                    <a:pt x="334" y="83"/>
                  </a:lnTo>
                  <a:lnTo>
                    <a:pt x="311" y="63"/>
                  </a:lnTo>
                  <a:lnTo>
                    <a:pt x="294" y="53"/>
                  </a:lnTo>
                  <a:lnTo>
                    <a:pt x="273" y="44"/>
                  </a:lnTo>
                  <a:lnTo>
                    <a:pt x="250" y="35"/>
                  </a:lnTo>
                  <a:lnTo>
                    <a:pt x="227" y="28"/>
                  </a:lnTo>
                  <a:lnTo>
                    <a:pt x="202" y="22"/>
                  </a:lnTo>
                  <a:lnTo>
                    <a:pt x="176" y="17"/>
                  </a:lnTo>
                  <a:lnTo>
                    <a:pt x="151" y="12"/>
                  </a:lnTo>
                  <a:lnTo>
                    <a:pt x="125" y="7"/>
                  </a:lnTo>
                  <a:lnTo>
                    <a:pt x="102" y="4"/>
                  </a:lnTo>
                  <a:lnTo>
                    <a:pt x="79" y="2"/>
                  </a:lnTo>
                  <a:lnTo>
                    <a:pt x="58" y="0"/>
                  </a:lnTo>
                  <a:lnTo>
                    <a:pt x="39" y="0"/>
                  </a:lnTo>
                  <a:lnTo>
                    <a:pt x="23" y="0"/>
                  </a:lnTo>
                  <a:lnTo>
                    <a:pt x="12" y="1"/>
                  </a:lnTo>
                  <a:lnTo>
                    <a:pt x="5" y="3"/>
                  </a:lnTo>
                  <a:lnTo>
                    <a:pt x="0" y="5"/>
                  </a:lnTo>
                  <a:lnTo>
                    <a:pt x="15" y="7"/>
                  </a:lnTo>
                  <a:lnTo>
                    <a:pt x="31" y="9"/>
                  </a:lnTo>
                  <a:lnTo>
                    <a:pt x="47" y="11"/>
                  </a:lnTo>
                  <a:lnTo>
                    <a:pt x="64" y="13"/>
                  </a:lnTo>
                  <a:lnTo>
                    <a:pt x="83" y="15"/>
                  </a:lnTo>
                  <a:lnTo>
                    <a:pt x="102" y="17"/>
                  </a:lnTo>
                  <a:lnTo>
                    <a:pt x="121" y="20"/>
                  </a:lnTo>
                  <a:lnTo>
                    <a:pt x="141" y="23"/>
                  </a:lnTo>
                  <a:lnTo>
                    <a:pt x="160" y="27"/>
                  </a:lnTo>
                  <a:lnTo>
                    <a:pt x="180" y="31"/>
                  </a:lnTo>
                  <a:lnTo>
                    <a:pt x="201" y="36"/>
                  </a:lnTo>
                  <a:lnTo>
                    <a:pt x="220" y="41"/>
                  </a:lnTo>
                  <a:lnTo>
                    <a:pt x="238" y="48"/>
                  </a:lnTo>
                  <a:lnTo>
                    <a:pt x="257" y="54"/>
                  </a:lnTo>
                  <a:lnTo>
                    <a:pt x="275" y="62"/>
                  </a:lnTo>
                  <a:lnTo>
                    <a:pt x="291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52" name="Freeform 134"/>
            <p:cNvSpPr>
              <a:spLocks/>
            </p:cNvSpPr>
            <p:nvPr/>
          </p:nvSpPr>
          <p:spPr bwMode="auto">
            <a:xfrm>
              <a:off x="4750" y="340"/>
              <a:ext cx="48" cy="107"/>
            </a:xfrm>
            <a:custGeom>
              <a:avLst/>
              <a:gdLst>
                <a:gd name="T0" fmla="*/ 0 w 143"/>
                <a:gd name="T1" fmla="*/ 1 h 212"/>
                <a:gd name="T2" fmla="*/ 0 w 143"/>
                <a:gd name="T3" fmla="*/ 2 h 212"/>
                <a:gd name="T4" fmla="*/ 0 w 143"/>
                <a:gd name="T5" fmla="*/ 2 h 212"/>
                <a:gd name="T6" fmla="*/ 0 w 143"/>
                <a:gd name="T7" fmla="*/ 2 h 212"/>
                <a:gd name="T8" fmla="*/ 0 w 143"/>
                <a:gd name="T9" fmla="*/ 2 h 212"/>
                <a:gd name="T10" fmla="*/ 0 w 143"/>
                <a:gd name="T11" fmla="*/ 2 h 212"/>
                <a:gd name="T12" fmla="*/ 0 w 143"/>
                <a:gd name="T13" fmla="*/ 2 h 212"/>
                <a:gd name="T14" fmla="*/ 0 w 143"/>
                <a:gd name="T15" fmla="*/ 2 h 212"/>
                <a:gd name="T16" fmla="*/ 0 w 143"/>
                <a:gd name="T17" fmla="*/ 2 h 212"/>
                <a:gd name="T18" fmla="*/ 0 w 143"/>
                <a:gd name="T19" fmla="*/ 2 h 212"/>
                <a:gd name="T20" fmla="*/ 0 w 143"/>
                <a:gd name="T21" fmla="*/ 2 h 212"/>
                <a:gd name="T22" fmla="*/ 0 w 143"/>
                <a:gd name="T23" fmla="*/ 2 h 212"/>
                <a:gd name="T24" fmla="*/ 0 w 143"/>
                <a:gd name="T25" fmla="*/ 2 h 212"/>
                <a:gd name="T26" fmla="*/ 0 w 143"/>
                <a:gd name="T27" fmla="*/ 2 h 212"/>
                <a:gd name="T28" fmla="*/ 0 w 143"/>
                <a:gd name="T29" fmla="*/ 2 h 212"/>
                <a:gd name="T30" fmla="*/ 0 w 143"/>
                <a:gd name="T31" fmla="*/ 2 h 212"/>
                <a:gd name="T32" fmla="*/ 0 w 143"/>
                <a:gd name="T33" fmla="*/ 2 h 212"/>
                <a:gd name="T34" fmla="*/ 0 w 143"/>
                <a:gd name="T35" fmla="*/ 2 h 212"/>
                <a:gd name="T36" fmla="*/ 0 w 143"/>
                <a:gd name="T37" fmla="*/ 2 h 212"/>
                <a:gd name="T38" fmla="*/ 0 w 143"/>
                <a:gd name="T39" fmla="*/ 2 h 212"/>
                <a:gd name="T40" fmla="*/ 0 w 143"/>
                <a:gd name="T41" fmla="*/ 2 h 212"/>
                <a:gd name="T42" fmla="*/ 0 w 143"/>
                <a:gd name="T43" fmla="*/ 2 h 212"/>
                <a:gd name="T44" fmla="*/ 0 w 143"/>
                <a:gd name="T45" fmla="*/ 1 h 212"/>
                <a:gd name="T46" fmla="*/ 0 w 143"/>
                <a:gd name="T47" fmla="*/ 1 h 212"/>
                <a:gd name="T48" fmla="*/ 0 w 143"/>
                <a:gd name="T49" fmla="*/ 1 h 212"/>
                <a:gd name="T50" fmla="*/ 0 w 143"/>
                <a:gd name="T51" fmla="*/ 1 h 212"/>
                <a:gd name="T52" fmla="*/ 0 w 143"/>
                <a:gd name="T53" fmla="*/ 1 h 212"/>
                <a:gd name="T54" fmla="*/ 0 w 143"/>
                <a:gd name="T55" fmla="*/ 1 h 212"/>
                <a:gd name="T56" fmla="*/ 0 w 143"/>
                <a:gd name="T57" fmla="*/ 1 h 212"/>
                <a:gd name="T58" fmla="*/ 0 w 143"/>
                <a:gd name="T59" fmla="*/ 1 h 212"/>
                <a:gd name="T60" fmla="*/ 0 w 143"/>
                <a:gd name="T61" fmla="*/ 1 h 212"/>
                <a:gd name="T62" fmla="*/ 0 w 143"/>
                <a:gd name="T63" fmla="*/ 1 h 212"/>
                <a:gd name="T64" fmla="*/ 0 w 143"/>
                <a:gd name="T65" fmla="*/ 0 h 212"/>
                <a:gd name="T66" fmla="*/ 0 w 143"/>
                <a:gd name="T67" fmla="*/ 1 h 212"/>
                <a:gd name="T68" fmla="*/ 0 w 143"/>
                <a:gd name="T69" fmla="*/ 1 h 212"/>
                <a:gd name="T70" fmla="*/ 0 w 143"/>
                <a:gd name="T71" fmla="*/ 1 h 212"/>
                <a:gd name="T72" fmla="*/ 0 w 143"/>
                <a:gd name="T73" fmla="*/ 1 h 212"/>
                <a:gd name="T74" fmla="*/ 0 w 143"/>
                <a:gd name="T75" fmla="*/ 1 h 212"/>
                <a:gd name="T76" fmla="*/ 0 w 143"/>
                <a:gd name="T77" fmla="*/ 1 h 212"/>
                <a:gd name="T78" fmla="*/ 0 w 143"/>
                <a:gd name="T79" fmla="*/ 1 h 212"/>
                <a:gd name="T80" fmla="*/ 0 w 143"/>
                <a:gd name="T81" fmla="*/ 1 h 2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3" h="212">
                  <a:moveTo>
                    <a:pt x="0" y="115"/>
                  </a:moveTo>
                  <a:lnTo>
                    <a:pt x="0" y="133"/>
                  </a:lnTo>
                  <a:lnTo>
                    <a:pt x="6" y="149"/>
                  </a:lnTo>
                  <a:lnTo>
                    <a:pt x="16" y="165"/>
                  </a:lnTo>
                  <a:lnTo>
                    <a:pt x="31" y="178"/>
                  </a:lnTo>
                  <a:lnTo>
                    <a:pt x="48" y="190"/>
                  </a:lnTo>
                  <a:lnTo>
                    <a:pt x="69" y="200"/>
                  </a:lnTo>
                  <a:lnTo>
                    <a:pt x="92" y="207"/>
                  </a:lnTo>
                  <a:lnTo>
                    <a:pt x="115" y="211"/>
                  </a:lnTo>
                  <a:lnTo>
                    <a:pt x="122" y="212"/>
                  </a:lnTo>
                  <a:lnTo>
                    <a:pt x="130" y="210"/>
                  </a:lnTo>
                  <a:lnTo>
                    <a:pt x="135" y="207"/>
                  </a:lnTo>
                  <a:lnTo>
                    <a:pt x="138" y="203"/>
                  </a:lnTo>
                  <a:lnTo>
                    <a:pt x="138" y="198"/>
                  </a:lnTo>
                  <a:lnTo>
                    <a:pt x="137" y="193"/>
                  </a:lnTo>
                  <a:lnTo>
                    <a:pt x="133" y="189"/>
                  </a:lnTo>
                  <a:lnTo>
                    <a:pt x="125" y="186"/>
                  </a:lnTo>
                  <a:lnTo>
                    <a:pt x="102" y="180"/>
                  </a:lnTo>
                  <a:lnTo>
                    <a:pt x="80" y="172"/>
                  </a:lnTo>
                  <a:lnTo>
                    <a:pt x="63" y="161"/>
                  </a:lnTo>
                  <a:lnTo>
                    <a:pt x="50" y="148"/>
                  </a:lnTo>
                  <a:lnTo>
                    <a:pt x="41" y="133"/>
                  </a:lnTo>
                  <a:lnTo>
                    <a:pt x="37" y="116"/>
                  </a:lnTo>
                  <a:lnTo>
                    <a:pt x="37" y="99"/>
                  </a:lnTo>
                  <a:lnTo>
                    <a:pt x="44" y="80"/>
                  </a:lnTo>
                  <a:lnTo>
                    <a:pt x="54" y="67"/>
                  </a:lnTo>
                  <a:lnTo>
                    <a:pt x="70" y="54"/>
                  </a:lnTo>
                  <a:lnTo>
                    <a:pt x="87" y="41"/>
                  </a:lnTo>
                  <a:lnTo>
                    <a:pt x="106" y="30"/>
                  </a:lnTo>
                  <a:lnTo>
                    <a:pt x="122" y="21"/>
                  </a:lnTo>
                  <a:lnTo>
                    <a:pt x="135" y="11"/>
                  </a:lnTo>
                  <a:lnTo>
                    <a:pt x="143" y="5"/>
                  </a:lnTo>
                  <a:lnTo>
                    <a:pt x="143" y="0"/>
                  </a:lnTo>
                  <a:lnTo>
                    <a:pt x="127" y="4"/>
                  </a:lnTo>
                  <a:lnTo>
                    <a:pt x="106" y="11"/>
                  </a:lnTo>
                  <a:lnTo>
                    <a:pt x="85" y="24"/>
                  </a:lnTo>
                  <a:lnTo>
                    <a:pt x="61" y="38"/>
                  </a:lnTo>
                  <a:lnTo>
                    <a:pt x="40" y="55"/>
                  </a:lnTo>
                  <a:lnTo>
                    <a:pt x="22" y="74"/>
                  </a:lnTo>
                  <a:lnTo>
                    <a:pt x="8" y="9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253" name="Freeform 135"/>
            <p:cNvSpPr>
              <a:spLocks/>
            </p:cNvSpPr>
            <p:nvPr/>
          </p:nvSpPr>
          <p:spPr bwMode="auto">
            <a:xfrm>
              <a:off x="5081" y="272"/>
              <a:ext cx="101" cy="139"/>
            </a:xfrm>
            <a:custGeom>
              <a:avLst/>
              <a:gdLst>
                <a:gd name="T0" fmla="*/ 0 w 304"/>
                <a:gd name="T1" fmla="*/ 1 h 278"/>
                <a:gd name="T2" fmla="*/ 0 w 304"/>
                <a:gd name="T3" fmla="*/ 2 h 278"/>
                <a:gd name="T4" fmla="*/ 0 w 304"/>
                <a:gd name="T5" fmla="*/ 2 h 278"/>
                <a:gd name="T6" fmla="*/ 0 w 304"/>
                <a:gd name="T7" fmla="*/ 2 h 278"/>
                <a:gd name="T8" fmla="*/ 0 w 304"/>
                <a:gd name="T9" fmla="*/ 2 h 278"/>
                <a:gd name="T10" fmla="*/ 0 w 304"/>
                <a:gd name="T11" fmla="*/ 2 h 278"/>
                <a:gd name="T12" fmla="*/ 0 w 304"/>
                <a:gd name="T13" fmla="*/ 2 h 278"/>
                <a:gd name="T14" fmla="*/ 0 w 304"/>
                <a:gd name="T15" fmla="*/ 2 h 278"/>
                <a:gd name="T16" fmla="*/ 0 w 304"/>
                <a:gd name="T17" fmla="*/ 2 h 278"/>
                <a:gd name="T18" fmla="*/ 0 w 304"/>
                <a:gd name="T19" fmla="*/ 3 h 278"/>
                <a:gd name="T20" fmla="*/ 0 w 304"/>
                <a:gd name="T21" fmla="*/ 3 h 278"/>
                <a:gd name="T22" fmla="*/ 0 w 304"/>
                <a:gd name="T23" fmla="*/ 3 h 278"/>
                <a:gd name="T24" fmla="*/ 0 w 304"/>
                <a:gd name="T25" fmla="*/ 3 h 278"/>
                <a:gd name="T26" fmla="*/ 0 w 304"/>
                <a:gd name="T27" fmla="*/ 3 h 278"/>
                <a:gd name="T28" fmla="*/ 0 w 304"/>
                <a:gd name="T29" fmla="*/ 3 h 278"/>
                <a:gd name="T30" fmla="*/ 0 w 304"/>
                <a:gd name="T31" fmla="*/ 2 h 278"/>
                <a:gd name="T32" fmla="*/ 0 w 304"/>
                <a:gd name="T33" fmla="*/ 2 h 278"/>
                <a:gd name="T34" fmla="*/ 0 w 304"/>
                <a:gd name="T35" fmla="*/ 2 h 278"/>
                <a:gd name="T36" fmla="*/ 0 w 304"/>
                <a:gd name="T37" fmla="*/ 2 h 278"/>
                <a:gd name="T38" fmla="*/ 0 w 304"/>
                <a:gd name="T39" fmla="*/ 2 h 278"/>
                <a:gd name="T40" fmla="*/ 0 w 304"/>
                <a:gd name="T41" fmla="*/ 1 h 278"/>
                <a:gd name="T42" fmla="*/ 0 w 304"/>
                <a:gd name="T43" fmla="*/ 1 h 278"/>
                <a:gd name="T44" fmla="*/ 0 w 304"/>
                <a:gd name="T45" fmla="*/ 1 h 278"/>
                <a:gd name="T46" fmla="*/ 0 w 304"/>
                <a:gd name="T47" fmla="*/ 1 h 278"/>
                <a:gd name="T48" fmla="*/ 0 w 304"/>
                <a:gd name="T49" fmla="*/ 1 h 278"/>
                <a:gd name="T50" fmla="*/ 0 w 304"/>
                <a:gd name="T51" fmla="*/ 1 h 278"/>
                <a:gd name="T52" fmla="*/ 0 w 304"/>
                <a:gd name="T53" fmla="*/ 1 h 278"/>
                <a:gd name="T54" fmla="*/ 0 w 304"/>
                <a:gd name="T55" fmla="*/ 1 h 278"/>
                <a:gd name="T56" fmla="*/ 0 w 304"/>
                <a:gd name="T57" fmla="*/ 1 h 278"/>
                <a:gd name="T58" fmla="*/ 0 w 304"/>
                <a:gd name="T59" fmla="*/ 0 h 278"/>
                <a:gd name="T60" fmla="*/ 0 w 304"/>
                <a:gd name="T61" fmla="*/ 1 h 278"/>
                <a:gd name="T62" fmla="*/ 0 w 304"/>
                <a:gd name="T63" fmla="*/ 1 h 278"/>
                <a:gd name="T64" fmla="*/ 0 w 304"/>
                <a:gd name="T65" fmla="*/ 1 h 278"/>
                <a:gd name="T66" fmla="*/ 0 w 304"/>
                <a:gd name="T67" fmla="*/ 1 h 278"/>
                <a:gd name="T68" fmla="*/ 0 w 304"/>
                <a:gd name="T69" fmla="*/ 1 h 278"/>
                <a:gd name="T70" fmla="*/ 0 w 304"/>
                <a:gd name="T71" fmla="*/ 1 h 278"/>
                <a:gd name="T72" fmla="*/ 0 w 304"/>
                <a:gd name="T73" fmla="*/ 1 h 278"/>
                <a:gd name="T74" fmla="*/ 0 w 304"/>
                <a:gd name="T75" fmla="*/ 1 h 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4" h="278">
                  <a:moveTo>
                    <a:pt x="247" y="104"/>
                  </a:moveTo>
                  <a:lnTo>
                    <a:pt x="258" y="111"/>
                  </a:lnTo>
                  <a:lnTo>
                    <a:pt x="265" y="119"/>
                  </a:lnTo>
                  <a:lnTo>
                    <a:pt x="272" y="129"/>
                  </a:lnTo>
                  <a:lnTo>
                    <a:pt x="276" y="138"/>
                  </a:lnTo>
                  <a:lnTo>
                    <a:pt x="279" y="147"/>
                  </a:lnTo>
                  <a:lnTo>
                    <a:pt x="278" y="158"/>
                  </a:lnTo>
                  <a:lnTo>
                    <a:pt x="275" y="168"/>
                  </a:lnTo>
                  <a:lnTo>
                    <a:pt x="268" y="177"/>
                  </a:lnTo>
                  <a:lnTo>
                    <a:pt x="258" y="187"/>
                  </a:lnTo>
                  <a:lnTo>
                    <a:pt x="246" y="197"/>
                  </a:lnTo>
                  <a:lnTo>
                    <a:pt x="233" y="205"/>
                  </a:lnTo>
                  <a:lnTo>
                    <a:pt x="220" y="213"/>
                  </a:lnTo>
                  <a:lnTo>
                    <a:pt x="205" y="220"/>
                  </a:lnTo>
                  <a:lnTo>
                    <a:pt x="191" y="229"/>
                  </a:lnTo>
                  <a:lnTo>
                    <a:pt x="176" y="237"/>
                  </a:lnTo>
                  <a:lnTo>
                    <a:pt x="163" y="246"/>
                  </a:lnTo>
                  <a:lnTo>
                    <a:pt x="159" y="249"/>
                  </a:lnTo>
                  <a:lnTo>
                    <a:pt x="156" y="253"/>
                  </a:lnTo>
                  <a:lnTo>
                    <a:pt x="153" y="258"/>
                  </a:lnTo>
                  <a:lnTo>
                    <a:pt x="150" y="262"/>
                  </a:lnTo>
                  <a:lnTo>
                    <a:pt x="149" y="266"/>
                  </a:lnTo>
                  <a:lnTo>
                    <a:pt x="149" y="270"/>
                  </a:lnTo>
                  <a:lnTo>
                    <a:pt x="151" y="274"/>
                  </a:lnTo>
                  <a:lnTo>
                    <a:pt x="156" y="277"/>
                  </a:lnTo>
                  <a:lnTo>
                    <a:pt x="162" y="278"/>
                  </a:lnTo>
                  <a:lnTo>
                    <a:pt x="167" y="278"/>
                  </a:lnTo>
                  <a:lnTo>
                    <a:pt x="172" y="277"/>
                  </a:lnTo>
                  <a:lnTo>
                    <a:pt x="176" y="274"/>
                  </a:lnTo>
                  <a:lnTo>
                    <a:pt x="191" y="262"/>
                  </a:lnTo>
                  <a:lnTo>
                    <a:pt x="207" y="251"/>
                  </a:lnTo>
                  <a:lnTo>
                    <a:pt x="223" y="241"/>
                  </a:lnTo>
                  <a:lnTo>
                    <a:pt x="240" y="231"/>
                  </a:lnTo>
                  <a:lnTo>
                    <a:pt x="256" y="220"/>
                  </a:lnTo>
                  <a:lnTo>
                    <a:pt x="272" y="209"/>
                  </a:lnTo>
                  <a:lnTo>
                    <a:pt x="285" y="197"/>
                  </a:lnTo>
                  <a:lnTo>
                    <a:pt x="295" y="183"/>
                  </a:lnTo>
                  <a:lnTo>
                    <a:pt x="303" y="167"/>
                  </a:lnTo>
                  <a:lnTo>
                    <a:pt x="304" y="151"/>
                  </a:lnTo>
                  <a:lnTo>
                    <a:pt x="301" y="136"/>
                  </a:lnTo>
                  <a:lnTo>
                    <a:pt x="294" y="120"/>
                  </a:lnTo>
                  <a:lnTo>
                    <a:pt x="282" y="107"/>
                  </a:lnTo>
                  <a:lnTo>
                    <a:pt x="269" y="94"/>
                  </a:lnTo>
                  <a:lnTo>
                    <a:pt x="252" y="83"/>
                  </a:lnTo>
                  <a:lnTo>
                    <a:pt x="233" y="74"/>
                  </a:lnTo>
                  <a:lnTo>
                    <a:pt x="218" y="68"/>
                  </a:lnTo>
                  <a:lnTo>
                    <a:pt x="202" y="62"/>
                  </a:lnTo>
                  <a:lnTo>
                    <a:pt x="186" y="54"/>
                  </a:lnTo>
                  <a:lnTo>
                    <a:pt x="169" y="48"/>
                  </a:lnTo>
                  <a:lnTo>
                    <a:pt x="151" y="41"/>
                  </a:lnTo>
                  <a:lnTo>
                    <a:pt x="133" y="35"/>
                  </a:lnTo>
                  <a:lnTo>
                    <a:pt x="115" y="28"/>
                  </a:lnTo>
                  <a:lnTo>
                    <a:pt x="98" y="21"/>
                  </a:lnTo>
                  <a:lnTo>
                    <a:pt x="82" y="16"/>
                  </a:lnTo>
                  <a:lnTo>
                    <a:pt x="66" y="11"/>
                  </a:lnTo>
                  <a:lnTo>
                    <a:pt x="50" y="7"/>
                  </a:lnTo>
                  <a:lnTo>
                    <a:pt x="37" y="4"/>
                  </a:lnTo>
                  <a:lnTo>
                    <a:pt x="25" y="1"/>
                  </a:lnTo>
                  <a:lnTo>
                    <a:pt x="15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13" y="7"/>
                  </a:lnTo>
                  <a:lnTo>
                    <a:pt x="28" y="12"/>
                  </a:lnTo>
                  <a:lnTo>
                    <a:pt x="44" y="17"/>
                  </a:lnTo>
                  <a:lnTo>
                    <a:pt x="58" y="23"/>
                  </a:lnTo>
                  <a:lnTo>
                    <a:pt x="74" y="28"/>
                  </a:lnTo>
                  <a:lnTo>
                    <a:pt x="90" y="33"/>
                  </a:lnTo>
                  <a:lnTo>
                    <a:pt x="106" y="39"/>
                  </a:lnTo>
                  <a:lnTo>
                    <a:pt x="122" y="45"/>
                  </a:lnTo>
                  <a:lnTo>
                    <a:pt x="140" y="51"/>
                  </a:lnTo>
                  <a:lnTo>
                    <a:pt x="156" y="58"/>
                  </a:lnTo>
                  <a:lnTo>
                    <a:pt x="172" y="64"/>
                  </a:lnTo>
                  <a:lnTo>
                    <a:pt x="188" y="71"/>
                  </a:lnTo>
                  <a:lnTo>
                    <a:pt x="204" y="79"/>
                  </a:lnTo>
                  <a:lnTo>
                    <a:pt x="218" y="86"/>
                  </a:lnTo>
                  <a:lnTo>
                    <a:pt x="233" y="95"/>
                  </a:lnTo>
                  <a:lnTo>
                    <a:pt x="247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211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Elementos de uma rede sem fio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pic>
        <p:nvPicPr>
          <p:cNvPr id="8235" name="Picture 16" descr="underline_base"/>
          <p:cNvPicPr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36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8237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314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err="1">
                  <a:latin typeface="Arial" charset="0"/>
                  <a:cs typeface="Arial" charset="0"/>
                </a:rPr>
                <a:t>infraestrutura</a:t>
              </a:r>
              <a:endParaRPr lang="en-US" dirty="0"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de </a:t>
              </a:r>
              <a:r>
                <a:rPr lang="en-US" dirty="0" err="1">
                  <a:latin typeface="Arial" charset="0"/>
                  <a:cs typeface="Arial" charset="0"/>
                </a:rPr>
                <a:t>rede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1C2DDD2B-994A-4425-A5F1-511A03FE0513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7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8664575" cy="1143000"/>
          </a:xfrm>
        </p:spPr>
        <p:txBody>
          <a:bodyPr/>
          <a:lstStyle/>
          <a:p>
            <a:pPr>
              <a:defRPr/>
            </a:pPr>
            <a:r>
              <a:rPr lang="pt-BR" sz="4000" dirty="0" smtClean="0">
                <a:latin typeface="Gill Sans MT" charset="0"/>
                <a:ea typeface="ＭＳ Ｐゴシック" charset="0"/>
              </a:rPr>
              <a:t>Características de enlaces sem fio</a:t>
            </a:r>
            <a:endParaRPr lang="pt-BR" sz="4000" dirty="0">
              <a:latin typeface="Gill Sans MT" charset="0"/>
              <a:ea typeface="ＭＳ Ｐゴシック" charset="0"/>
            </a:endParaRPr>
          </a:p>
        </p:txBody>
      </p:sp>
      <p:sp>
        <p:nvSpPr>
          <p:cNvPr id="7176" name="Rectangle 111"/>
          <p:cNvSpPr>
            <a:spLocks noChangeArrowheads="1"/>
          </p:cNvSpPr>
          <p:nvPr/>
        </p:nvSpPr>
        <p:spPr bwMode="auto">
          <a:xfrm>
            <a:off x="1327150" y="1955800"/>
            <a:ext cx="6567488" cy="34671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8198" name="Line 112"/>
          <p:cNvSpPr>
            <a:spLocks noChangeShapeType="1"/>
          </p:cNvSpPr>
          <p:nvPr/>
        </p:nvSpPr>
        <p:spPr bwMode="auto">
          <a:xfrm>
            <a:off x="1327150" y="5422900"/>
            <a:ext cx="662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9" name="Text Box 113"/>
          <p:cNvSpPr txBox="1">
            <a:spLocks noChangeArrowheads="1"/>
          </p:cNvSpPr>
          <p:nvPr/>
        </p:nvSpPr>
        <p:spPr bwMode="auto">
          <a:xfrm>
            <a:off x="1704975" y="5413375"/>
            <a:ext cx="83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Indoor</a:t>
            </a:r>
          </a:p>
          <a:p>
            <a:pPr algn="ctr" eaLnBrk="1" hangingPunct="1">
              <a:defRPr/>
            </a:pPr>
            <a:r>
              <a:rPr lang="en-US" sz="1400" smtClean="0">
                <a:latin typeface="Arial" charset="0"/>
              </a:rPr>
              <a:t>10-30m</a:t>
            </a:r>
          </a:p>
        </p:txBody>
      </p:sp>
      <p:sp>
        <p:nvSpPr>
          <p:cNvPr id="8200" name="Text Box 114"/>
          <p:cNvSpPr txBox="1">
            <a:spLocks noChangeArrowheads="1"/>
          </p:cNvSpPr>
          <p:nvPr/>
        </p:nvSpPr>
        <p:spPr bwMode="auto">
          <a:xfrm>
            <a:off x="3217863" y="5416550"/>
            <a:ext cx="1009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Outdoor</a:t>
            </a:r>
          </a:p>
          <a:p>
            <a:pPr algn="ctr" eaLnBrk="1" hangingPunct="1">
              <a:defRPr/>
            </a:pPr>
            <a:r>
              <a:rPr lang="en-US" sz="1400" smtClean="0">
                <a:latin typeface="Arial" charset="0"/>
              </a:rPr>
              <a:t>50-200m</a:t>
            </a:r>
          </a:p>
        </p:txBody>
      </p:sp>
      <p:sp>
        <p:nvSpPr>
          <p:cNvPr id="8201" name="Text Box 115"/>
          <p:cNvSpPr txBox="1">
            <a:spLocks noChangeArrowheads="1"/>
          </p:cNvSpPr>
          <p:nvPr/>
        </p:nvSpPr>
        <p:spPr bwMode="auto">
          <a:xfrm>
            <a:off x="4695825" y="5421313"/>
            <a:ext cx="1238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pt-BR" sz="1800" smtClean="0">
                <a:latin typeface="Arial" pitchFamily="34" charset="0"/>
              </a:rPr>
              <a:t>Mid-range</a:t>
            </a:r>
          </a:p>
          <a:p>
            <a:pPr algn="ctr" eaLnBrk="1" hangingPunct="1">
              <a:defRPr/>
            </a:pPr>
            <a:r>
              <a:rPr lang="en-US" altLang="pt-BR" sz="1800" smtClean="0">
                <a:latin typeface="Arial" pitchFamily="34" charset="0"/>
              </a:rPr>
              <a:t>outdoor</a:t>
            </a:r>
          </a:p>
          <a:p>
            <a:pPr algn="ctr" eaLnBrk="1" hangingPunct="1">
              <a:defRPr/>
            </a:pPr>
            <a:r>
              <a:rPr lang="en-US" altLang="pt-BR" sz="1400" smtClean="0">
                <a:latin typeface="Arial" pitchFamily="34" charset="0"/>
              </a:rPr>
              <a:t>200m – 4 Km</a:t>
            </a:r>
          </a:p>
        </p:txBody>
      </p:sp>
      <p:sp>
        <p:nvSpPr>
          <p:cNvPr id="8202" name="Text Box 116"/>
          <p:cNvSpPr txBox="1">
            <a:spLocks noChangeArrowheads="1"/>
          </p:cNvSpPr>
          <p:nvPr/>
        </p:nvSpPr>
        <p:spPr bwMode="auto">
          <a:xfrm>
            <a:off x="6200775" y="5421313"/>
            <a:ext cx="13525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pt-BR" sz="1800" smtClean="0">
                <a:latin typeface="Arial" pitchFamily="34" charset="0"/>
              </a:rPr>
              <a:t>Long-range</a:t>
            </a:r>
          </a:p>
          <a:p>
            <a:pPr algn="ctr" eaLnBrk="1" hangingPunct="1">
              <a:defRPr/>
            </a:pPr>
            <a:r>
              <a:rPr lang="en-US" altLang="pt-BR" sz="1800" smtClean="0">
                <a:latin typeface="Arial" pitchFamily="34" charset="0"/>
              </a:rPr>
              <a:t>outdoor</a:t>
            </a:r>
          </a:p>
          <a:p>
            <a:pPr algn="ctr" eaLnBrk="1" hangingPunct="1">
              <a:defRPr/>
            </a:pPr>
            <a:r>
              <a:rPr lang="en-US" altLang="pt-BR" sz="1400" smtClean="0">
                <a:latin typeface="Arial" pitchFamily="34" charset="0"/>
              </a:rPr>
              <a:t>5Km – 20 Km</a:t>
            </a:r>
          </a:p>
        </p:txBody>
      </p:sp>
      <p:sp>
        <p:nvSpPr>
          <p:cNvPr id="8203" name="Text Box 117"/>
          <p:cNvSpPr txBox="1">
            <a:spLocks noChangeArrowheads="1"/>
          </p:cNvSpPr>
          <p:nvPr/>
        </p:nvSpPr>
        <p:spPr bwMode="auto">
          <a:xfrm>
            <a:off x="679450" y="4800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.056</a:t>
            </a:r>
            <a:endParaRPr lang="en-US" sz="1400" smtClean="0">
              <a:latin typeface="Arial" charset="0"/>
            </a:endParaRPr>
          </a:p>
        </p:txBody>
      </p:sp>
      <p:sp>
        <p:nvSpPr>
          <p:cNvPr id="8204" name="Text Box 118"/>
          <p:cNvSpPr txBox="1">
            <a:spLocks noChangeArrowheads="1"/>
          </p:cNvSpPr>
          <p:nvPr/>
        </p:nvSpPr>
        <p:spPr bwMode="auto">
          <a:xfrm>
            <a:off x="682625" y="43688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.384</a:t>
            </a:r>
            <a:endParaRPr lang="en-US" sz="1400" smtClean="0">
              <a:latin typeface="Arial" charset="0"/>
            </a:endParaRPr>
          </a:p>
        </p:txBody>
      </p:sp>
      <p:sp>
        <p:nvSpPr>
          <p:cNvPr id="8205" name="Text Box 119"/>
          <p:cNvSpPr txBox="1">
            <a:spLocks noChangeArrowheads="1"/>
          </p:cNvSpPr>
          <p:nvPr/>
        </p:nvSpPr>
        <p:spPr bwMode="auto">
          <a:xfrm>
            <a:off x="923925" y="3678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1</a:t>
            </a:r>
            <a:endParaRPr lang="en-US" sz="1400" smtClean="0">
              <a:latin typeface="Arial" charset="0"/>
            </a:endParaRPr>
          </a:p>
        </p:txBody>
      </p:sp>
      <p:sp>
        <p:nvSpPr>
          <p:cNvPr id="8206" name="Text Box 120"/>
          <p:cNvSpPr txBox="1">
            <a:spLocks noChangeArrowheads="1"/>
          </p:cNvSpPr>
          <p:nvPr/>
        </p:nvSpPr>
        <p:spPr bwMode="auto">
          <a:xfrm>
            <a:off x="922338" y="3246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4</a:t>
            </a:r>
            <a:endParaRPr lang="en-US" sz="1400" smtClean="0">
              <a:latin typeface="Arial" charset="0"/>
            </a:endParaRPr>
          </a:p>
        </p:txBody>
      </p:sp>
      <p:sp>
        <p:nvSpPr>
          <p:cNvPr id="8207" name="Text Box 121"/>
          <p:cNvSpPr txBox="1">
            <a:spLocks noChangeArrowheads="1"/>
          </p:cNvSpPr>
          <p:nvPr/>
        </p:nvSpPr>
        <p:spPr bwMode="auto">
          <a:xfrm>
            <a:off x="625475" y="28511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5-11</a:t>
            </a:r>
            <a:endParaRPr lang="en-US" sz="1400" smtClean="0">
              <a:latin typeface="Arial" charset="0"/>
            </a:endParaRPr>
          </a:p>
        </p:txBody>
      </p:sp>
      <p:sp>
        <p:nvSpPr>
          <p:cNvPr id="8208" name="Text Box 122"/>
          <p:cNvSpPr txBox="1">
            <a:spLocks noChangeArrowheads="1"/>
          </p:cNvSpPr>
          <p:nvPr/>
        </p:nvSpPr>
        <p:spPr bwMode="auto">
          <a:xfrm>
            <a:off x="814388" y="24352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54</a:t>
            </a:r>
            <a:endParaRPr lang="en-US" sz="1400" smtClean="0">
              <a:latin typeface="Arial" charset="0"/>
            </a:endParaRPr>
          </a:p>
        </p:txBody>
      </p:sp>
      <p:sp>
        <p:nvSpPr>
          <p:cNvPr id="8209" name="Rectangle 123"/>
          <p:cNvSpPr>
            <a:spLocks noChangeArrowheads="1"/>
          </p:cNvSpPr>
          <p:nvPr/>
        </p:nvSpPr>
        <p:spPr bwMode="auto">
          <a:xfrm>
            <a:off x="2662238" y="4852988"/>
            <a:ext cx="4676775" cy="284162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0" name="Text Box 124"/>
          <p:cNvSpPr txBox="1">
            <a:spLocks noChangeArrowheads="1"/>
          </p:cNvSpPr>
          <p:nvPr/>
        </p:nvSpPr>
        <p:spPr bwMode="auto">
          <a:xfrm>
            <a:off x="3948113" y="4845050"/>
            <a:ext cx="21066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2G: IS-95, CDMA, GSM</a:t>
            </a:r>
          </a:p>
        </p:txBody>
      </p:sp>
      <p:sp>
        <p:nvSpPr>
          <p:cNvPr id="8211" name="Rectangle 126"/>
          <p:cNvSpPr>
            <a:spLocks noChangeArrowheads="1"/>
          </p:cNvSpPr>
          <p:nvPr/>
        </p:nvSpPr>
        <p:spPr bwMode="auto">
          <a:xfrm>
            <a:off x="2651125" y="4435475"/>
            <a:ext cx="4676775" cy="2841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2" name="Text Box 127"/>
          <p:cNvSpPr txBox="1">
            <a:spLocks noChangeArrowheads="1"/>
          </p:cNvSpPr>
          <p:nvPr/>
        </p:nvSpPr>
        <p:spPr bwMode="auto">
          <a:xfrm>
            <a:off x="3681413" y="4413250"/>
            <a:ext cx="29829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2.5G: UMTS/WCDMA, CDMA2000</a:t>
            </a:r>
          </a:p>
        </p:txBody>
      </p:sp>
      <p:sp>
        <p:nvSpPr>
          <p:cNvPr id="8213" name="Rectangle 129"/>
          <p:cNvSpPr>
            <a:spLocks noChangeArrowheads="1"/>
          </p:cNvSpPr>
          <p:nvPr/>
        </p:nvSpPr>
        <p:spPr bwMode="auto">
          <a:xfrm>
            <a:off x="1339850" y="3703638"/>
            <a:ext cx="928688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4" name="Text Box 130"/>
          <p:cNvSpPr txBox="1">
            <a:spLocks noChangeArrowheads="1"/>
          </p:cNvSpPr>
          <p:nvPr/>
        </p:nvSpPr>
        <p:spPr bwMode="auto">
          <a:xfrm>
            <a:off x="1422400" y="3711575"/>
            <a:ext cx="725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802.15</a:t>
            </a:r>
          </a:p>
        </p:txBody>
      </p:sp>
      <p:sp>
        <p:nvSpPr>
          <p:cNvPr id="8215" name="Rectangle 131"/>
          <p:cNvSpPr>
            <a:spLocks noChangeArrowheads="1"/>
          </p:cNvSpPr>
          <p:nvPr/>
        </p:nvSpPr>
        <p:spPr bwMode="auto">
          <a:xfrm>
            <a:off x="1354138" y="2865438"/>
            <a:ext cx="1724025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6" name="Text Box 132"/>
          <p:cNvSpPr txBox="1">
            <a:spLocks noChangeArrowheads="1"/>
          </p:cNvSpPr>
          <p:nvPr/>
        </p:nvSpPr>
        <p:spPr bwMode="auto">
          <a:xfrm>
            <a:off x="1724025" y="2890838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802.11b</a:t>
            </a:r>
          </a:p>
        </p:txBody>
      </p:sp>
      <p:sp>
        <p:nvSpPr>
          <p:cNvPr id="8217" name="Rectangle 133"/>
          <p:cNvSpPr>
            <a:spLocks noChangeArrowheads="1"/>
          </p:cNvSpPr>
          <p:nvPr/>
        </p:nvSpPr>
        <p:spPr bwMode="auto">
          <a:xfrm>
            <a:off x="1357313" y="2432050"/>
            <a:ext cx="1724025" cy="31591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8" name="Text Box 134"/>
          <p:cNvSpPr txBox="1">
            <a:spLocks noChangeArrowheads="1"/>
          </p:cNvSpPr>
          <p:nvPr/>
        </p:nvSpPr>
        <p:spPr bwMode="auto">
          <a:xfrm>
            <a:off x="1727200" y="2457450"/>
            <a:ext cx="981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802.11a,g</a:t>
            </a:r>
          </a:p>
        </p:txBody>
      </p:sp>
      <p:sp>
        <p:nvSpPr>
          <p:cNvPr id="8219" name="Line 135"/>
          <p:cNvSpPr>
            <a:spLocks noChangeShapeType="1"/>
          </p:cNvSpPr>
          <p:nvPr/>
        </p:nvSpPr>
        <p:spPr bwMode="auto">
          <a:xfrm flipV="1">
            <a:off x="1328738" y="2395538"/>
            <a:ext cx="0" cy="302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0" name="Rectangle 136"/>
          <p:cNvSpPr>
            <a:spLocks noChangeArrowheads="1"/>
          </p:cNvSpPr>
          <p:nvPr/>
        </p:nvSpPr>
        <p:spPr bwMode="auto">
          <a:xfrm>
            <a:off x="2717800" y="2744788"/>
            <a:ext cx="5078413" cy="596900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1" name="Rectangle 137"/>
          <p:cNvSpPr>
            <a:spLocks noChangeArrowheads="1"/>
          </p:cNvSpPr>
          <p:nvPr/>
        </p:nvSpPr>
        <p:spPr bwMode="auto">
          <a:xfrm>
            <a:off x="2654300" y="3297238"/>
            <a:ext cx="4676775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2" name="Text Box 138"/>
          <p:cNvSpPr txBox="1">
            <a:spLocks noChangeArrowheads="1"/>
          </p:cNvSpPr>
          <p:nvPr/>
        </p:nvSpPr>
        <p:spPr bwMode="auto">
          <a:xfrm>
            <a:off x="2965450" y="3305175"/>
            <a:ext cx="42910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3G: UMTS/WCDMA-HSPDA, CDMA2000-1xEVDO</a:t>
            </a:r>
          </a:p>
        </p:txBody>
      </p:sp>
      <p:sp>
        <p:nvSpPr>
          <p:cNvPr id="8223" name="Text Box 140"/>
          <p:cNvSpPr txBox="1">
            <a:spLocks noChangeArrowheads="1"/>
          </p:cNvSpPr>
          <p:nvPr/>
        </p:nvSpPr>
        <p:spPr bwMode="auto">
          <a:xfrm>
            <a:off x="5013325" y="2922588"/>
            <a:ext cx="16954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4G: LTWE WIMAX</a:t>
            </a:r>
          </a:p>
        </p:txBody>
      </p:sp>
      <p:sp>
        <p:nvSpPr>
          <p:cNvPr id="8224" name="Rectangle 141"/>
          <p:cNvSpPr>
            <a:spLocks noChangeArrowheads="1"/>
          </p:cNvSpPr>
          <p:nvPr/>
        </p:nvSpPr>
        <p:spPr bwMode="auto">
          <a:xfrm>
            <a:off x="3133725" y="2536825"/>
            <a:ext cx="4062413" cy="28416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5" name="Text Box 142"/>
          <p:cNvSpPr txBox="1">
            <a:spLocks noChangeArrowheads="1"/>
          </p:cNvSpPr>
          <p:nvPr/>
        </p:nvSpPr>
        <p:spPr bwMode="auto">
          <a:xfrm>
            <a:off x="4164013" y="2514600"/>
            <a:ext cx="2178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802.11a,g point-to-point</a:t>
            </a:r>
          </a:p>
        </p:txBody>
      </p:sp>
      <p:sp>
        <p:nvSpPr>
          <p:cNvPr id="8226" name="Line 143"/>
          <p:cNvSpPr>
            <a:spLocks noChangeShapeType="1"/>
          </p:cNvSpPr>
          <p:nvPr/>
        </p:nvSpPr>
        <p:spPr bwMode="auto">
          <a:xfrm flipH="1">
            <a:off x="7900988" y="2700338"/>
            <a:ext cx="25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7" name="Text Box 144"/>
          <p:cNvSpPr txBox="1">
            <a:spLocks noChangeArrowheads="1"/>
          </p:cNvSpPr>
          <p:nvPr/>
        </p:nvSpPr>
        <p:spPr bwMode="auto">
          <a:xfrm>
            <a:off x="714375" y="2022475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200</a:t>
            </a:r>
            <a:endParaRPr lang="en-US" sz="1400" smtClean="0">
              <a:latin typeface="Arial" charset="0"/>
            </a:endParaRPr>
          </a:p>
        </p:txBody>
      </p:sp>
      <p:sp>
        <p:nvSpPr>
          <p:cNvPr id="8228" name="Rectangle 145"/>
          <p:cNvSpPr>
            <a:spLocks noChangeArrowheads="1"/>
          </p:cNvSpPr>
          <p:nvPr/>
        </p:nvSpPr>
        <p:spPr bwMode="auto">
          <a:xfrm>
            <a:off x="1344613" y="2036763"/>
            <a:ext cx="1522412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9" name="Text Box 146"/>
          <p:cNvSpPr txBox="1">
            <a:spLocks noChangeArrowheads="1"/>
          </p:cNvSpPr>
          <p:nvPr/>
        </p:nvSpPr>
        <p:spPr bwMode="auto">
          <a:xfrm>
            <a:off x="1714500" y="2036763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802.11n</a:t>
            </a:r>
          </a:p>
        </p:txBody>
      </p:sp>
      <p:sp>
        <p:nvSpPr>
          <p:cNvPr id="8230" name="Text Box 147"/>
          <p:cNvSpPr txBox="1">
            <a:spLocks noChangeArrowheads="1"/>
          </p:cNvSpPr>
          <p:nvPr/>
        </p:nvSpPr>
        <p:spPr bwMode="auto">
          <a:xfrm rot="-5400000">
            <a:off x="-446881" y="3417094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</a:rPr>
              <a:t>Data rate (Mbps)</a:t>
            </a:r>
          </a:p>
        </p:txBody>
      </p:sp>
      <p:pic>
        <p:nvPicPr>
          <p:cNvPr id="9255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033463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0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1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2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3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4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5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6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7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8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9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30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0254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10371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2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55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10369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0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56" name="Group 92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10352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10354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55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56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57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58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59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0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1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2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3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4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5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6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7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68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10353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57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10350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58" name="Group 113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10333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1033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3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3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3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3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4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10334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59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10331" name="Picture 354" descr="laptop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2" name="Picture 355" descr="antenna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0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10329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0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1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10327" name="Picture 354" descr="laptop_stylized_small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8" name="Picture 355" descr="antenna_stylized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2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10325" name="Picture 364" descr="iphone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6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3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10323" name="Picture 364" descr="iphone_stylized_small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4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10321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2" name="Picture 355" descr="antenna_stylize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5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10319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0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6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10317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7" name="Group 155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10300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1030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0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  <p:sp>
            <p:nvSpPr>
              <p:cNvPr id="1031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pt-BR"/>
              </a:p>
            </p:txBody>
          </p:sp>
        </p:grpSp>
        <p:pic>
          <p:nvPicPr>
            <p:cNvPr id="10301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8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10298" name="Picture 354" descr="laptop_stylized_small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9" name="Picture 355" descr="antenna_stylized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69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10296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7" name="Picture 355" descr="antenna_stylized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0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10294" name="Picture 354" descr="laptop_stylized_small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5" name="Picture 355" descr="antenna_stylized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1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10292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3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2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10290" name="Picture 354" descr="laptop_stylized_small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1" name="Picture 355" descr="antenna_stylized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73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10288" name="Picture 364" descr="iphone_stylized_small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51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9252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47714254-1B48-40E0-84EE-159D626D3B25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8</a:t>
            </a:fld>
            <a:endParaRPr lang="en-US" altLang="pt-BR" sz="1200" smtClean="0">
              <a:latin typeface="Arial" pitchFamily="34" charset="0"/>
            </a:endParaRPr>
          </a:p>
        </p:txBody>
      </p:sp>
      <p:grpSp>
        <p:nvGrpSpPr>
          <p:cNvPr id="10276" name="Group 87"/>
          <p:cNvGrpSpPr>
            <a:grpSpLocks/>
          </p:cNvGrpSpPr>
          <p:nvPr/>
        </p:nvGrpSpPr>
        <p:grpSpPr bwMode="auto">
          <a:xfrm>
            <a:off x="4597400" y="1362075"/>
            <a:ext cx="4233863" cy="4064000"/>
            <a:chOff x="2896" y="858"/>
            <a:chExt cx="2667" cy="2560"/>
          </a:xfrm>
        </p:grpSpPr>
        <p:sp>
          <p:nvSpPr>
            <p:cNvPr id="9256" name="Rectangle 63"/>
            <p:cNvSpPr>
              <a:spLocks noChangeArrowheads="1"/>
            </p:cNvSpPr>
            <p:nvPr/>
          </p:nvSpPr>
          <p:spPr bwMode="auto">
            <a:xfrm>
              <a:off x="3455" y="981"/>
              <a:ext cx="2108" cy="1464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57" name="Rectangle 64"/>
            <p:cNvSpPr>
              <a:spLocks noChangeArrowheads="1"/>
            </p:cNvSpPr>
            <p:nvPr/>
          </p:nvSpPr>
          <p:spPr bwMode="auto">
            <a:xfrm>
              <a:off x="3489" y="884"/>
              <a:ext cx="1719" cy="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58" name="Rectangle 65"/>
            <p:cNvSpPr>
              <a:spLocks noChangeArrowheads="1"/>
            </p:cNvSpPr>
            <p:nvPr/>
          </p:nvSpPr>
          <p:spPr bwMode="auto">
            <a:xfrm>
              <a:off x="3488" y="858"/>
              <a:ext cx="1984" cy="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charset="0"/>
                <a:buNone/>
                <a:defRPr/>
              </a:pPr>
              <a:r>
                <a:rPr lang="en-US" sz="2400" dirty="0">
                  <a:latin typeface="Comic Sans MS" charset="0"/>
                  <a:ea typeface="ＭＳ Ｐゴシック" charset="0"/>
                </a:rPr>
                <a:t> </a:t>
              </a:r>
              <a:r>
                <a:rPr lang="en-US" sz="2400" dirty="0" err="1">
                  <a:latin typeface="Gill Sans MT" charset="0"/>
                  <a:ea typeface="ＭＳ Ｐゴシック" charset="0"/>
                </a:rPr>
                <a:t>modo</a:t>
              </a:r>
              <a:r>
                <a:rPr lang="en-US" sz="2400" dirty="0">
                  <a:latin typeface="Gill Sans MT" charset="0"/>
                  <a:ea typeface="ＭＳ Ｐゴシック" charset="0"/>
                </a:rPr>
                <a:t> </a:t>
              </a:r>
              <a:r>
                <a:rPr lang="en-US" sz="2400" dirty="0" err="1">
                  <a:latin typeface="Gill Sans MT" charset="0"/>
                  <a:ea typeface="ＭＳ Ｐゴシック" charset="0"/>
                </a:rPr>
                <a:t>infraestrutura</a:t>
              </a:r>
              <a:endParaRPr lang="en-US" sz="2400" dirty="0">
                <a:latin typeface="Gill Sans MT" charset="0"/>
                <a:ea typeface="ＭＳ Ｐゴシック" charset="0"/>
              </a:endParaRP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pt-BR" sz="2000" dirty="0">
                  <a:latin typeface="Gill Sans MT" charset="0"/>
                  <a:ea typeface="ＭＳ Ｐゴシック" charset="0"/>
                </a:rPr>
                <a:t>A estação-base conecta hospedeiros móveis na rede cabeada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pt-BR" sz="2000" i="1" dirty="0" err="1">
                  <a:latin typeface="Gill Sans MT" charset="0"/>
                  <a:ea typeface="ＭＳ Ｐゴシック" charset="0"/>
                </a:rPr>
                <a:t>handoff</a:t>
              </a:r>
              <a:r>
                <a:rPr lang="pt-BR" sz="2000" dirty="0">
                  <a:latin typeface="Gill Sans MT" charset="0"/>
                  <a:ea typeface="ＭＳ Ｐゴシック" charset="0"/>
                </a:rPr>
                <a:t>: hospedeiro móvel muda de estação-base que provê conexão à rede cabeada</a:t>
              </a:r>
              <a:endParaRPr lang="en-US" sz="2000" dirty="0">
                <a:latin typeface="Gill Sans MT" charset="0"/>
                <a:ea typeface="ＭＳ Ｐゴシック" charset="0"/>
              </a:endParaRPr>
            </a:p>
          </p:txBody>
        </p:sp>
        <p:sp>
          <p:nvSpPr>
            <p:cNvPr id="9259" name="Line 84"/>
            <p:cNvSpPr>
              <a:spLocks noChangeShapeType="1"/>
            </p:cNvSpPr>
            <p:nvPr/>
          </p:nvSpPr>
          <p:spPr bwMode="auto">
            <a:xfrm flipH="1">
              <a:off x="3314" y="2446"/>
              <a:ext cx="1072" cy="8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60" name="Line 85"/>
            <p:cNvSpPr>
              <a:spLocks noChangeShapeType="1"/>
            </p:cNvSpPr>
            <p:nvPr/>
          </p:nvSpPr>
          <p:spPr bwMode="auto">
            <a:xfrm flipH="1">
              <a:off x="3747" y="2445"/>
              <a:ext cx="637" cy="90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61" name="Line 86"/>
            <p:cNvSpPr>
              <a:spLocks noChangeShapeType="1"/>
            </p:cNvSpPr>
            <p:nvPr/>
          </p:nvSpPr>
          <p:spPr bwMode="auto">
            <a:xfrm flipH="1">
              <a:off x="2896" y="2453"/>
              <a:ext cx="1470" cy="96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9254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Elementos de uma rede sem fio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pic>
        <p:nvPicPr>
          <p:cNvPr id="10278" name="Picture 16" descr="underline_base"/>
          <p:cNvPicPr>
            <a:picLocks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9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10280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2 w 2135"/>
                <a:gd name="T1" fmla="*/ 39 h 1662"/>
                <a:gd name="T2" fmla="*/ 8 w 2135"/>
                <a:gd name="T3" fmla="*/ 5 h 1662"/>
                <a:gd name="T4" fmla="*/ 52 w 2135"/>
                <a:gd name="T5" fmla="*/ 11 h 1662"/>
                <a:gd name="T6" fmla="*/ 97 w 2135"/>
                <a:gd name="T7" fmla="*/ 6 h 1662"/>
                <a:gd name="T8" fmla="*/ 160 w 2135"/>
                <a:gd name="T9" fmla="*/ 24 h 1662"/>
                <a:gd name="T10" fmla="*/ 161 w 2135"/>
                <a:gd name="T11" fmla="*/ 68 h 1662"/>
                <a:gd name="T12" fmla="*/ 126 w 2135"/>
                <a:gd name="T13" fmla="*/ 95 h 1662"/>
                <a:gd name="T14" fmla="*/ 65 w 2135"/>
                <a:gd name="T15" fmla="*/ 89 h 1662"/>
                <a:gd name="T16" fmla="*/ 40 w 2135"/>
                <a:gd name="T17" fmla="*/ 75 h 1662"/>
                <a:gd name="T18" fmla="*/ 15 w 2135"/>
                <a:gd name="T19" fmla="*/ 63 h 1662"/>
                <a:gd name="T20" fmla="*/ 2 w 2135"/>
                <a:gd name="T21" fmla="*/ 39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348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err="1">
                  <a:latin typeface="Arial" charset="0"/>
                  <a:cs typeface="Arial" charset="0"/>
                </a:rPr>
                <a:t>infraestrutura</a:t>
              </a:r>
              <a:endParaRPr lang="en-US" dirty="0">
                <a:latin typeface="Arial" charset="0"/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en-US" dirty="0">
                  <a:latin typeface="Arial" charset="0"/>
                  <a:cs typeface="Arial" charset="0"/>
                </a:rPr>
                <a:t>de </a:t>
              </a:r>
              <a:r>
                <a:rPr lang="en-US" dirty="0" err="1">
                  <a:latin typeface="Arial" charset="0"/>
                  <a:cs typeface="Arial" charset="0"/>
                </a:rPr>
                <a:t>rede</a:t>
              </a:r>
              <a:endParaRPr lang="en-US" dirty="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BR" smtClean="0">
                <a:latin typeface="Arial" charset="0"/>
              </a:rPr>
              <a:t>Redes sem fio e móveis</a:t>
            </a:r>
            <a:endParaRPr lang="en-US">
              <a:latin typeface="Arial" charset="0"/>
            </a:endParaRP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pt-BR" sz="1200" smtClean="0">
                <a:latin typeface="Arial" pitchFamily="34" charset="0"/>
              </a:rPr>
              <a:t>6-</a:t>
            </a:r>
            <a:fld id="{4CFC4070-8A44-426E-8B5A-358E1FAEB17A}" type="slidenum">
              <a:rPr lang="en-US" altLang="pt-BR" sz="1200" smtClean="0">
                <a:latin typeface="Arial" pitchFamily="34" charset="0"/>
              </a:rPr>
              <a:pPr>
                <a:defRPr/>
              </a:pPr>
              <a:t>9</a:t>
            </a:fld>
            <a:endParaRPr lang="en-US" altLang="pt-BR" sz="1200" smtClean="0">
              <a:latin typeface="Arial" pitchFamily="34" charset="0"/>
            </a:endParaRPr>
          </a:p>
        </p:txBody>
      </p:sp>
      <p:sp>
        <p:nvSpPr>
          <p:cNvPr id="10244" name="Rectangle 64"/>
          <p:cNvSpPr>
            <a:spLocks noChangeArrowheads="1"/>
          </p:cNvSpPr>
          <p:nvPr/>
        </p:nvSpPr>
        <p:spPr bwMode="auto">
          <a:xfrm>
            <a:off x="5449888" y="1557338"/>
            <a:ext cx="3381375" cy="322103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245" name="Rectangle 240"/>
          <p:cNvSpPr>
            <a:spLocks noChangeArrowheads="1"/>
          </p:cNvSpPr>
          <p:nvPr/>
        </p:nvSpPr>
        <p:spPr bwMode="auto">
          <a:xfrm>
            <a:off x="5562600" y="1384300"/>
            <a:ext cx="1752600" cy="317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Comic Sans MS" charset="0"/>
              <a:ea typeface="ＭＳ Ｐゴシック" charset="0"/>
            </a:endParaRPr>
          </a:p>
        </p:txBody>
      </p:sp>
      <p:grpSp>
        <p:nvGrpSpPr>
          <p:cNvPr id="400592" name="Group 208"/>
          <p:cNvGrpSpPr>
            <a:grpSpLocks/>
          </p:cNvGrpSpPr>
          <p:nvPr/>
        </p:nvGrpSpPr>
        <p:grpSpPr bwMode="auto">
          <a:xfrm>
            <a:off x="876300" y="1717675"/>
            <a:ext cx="1755775" cy="1625600"/>
            <a:chOff x="1824" y="1076"/>
            <a:chExt cx="1106" cy="1024"/>
          </a:xfrm>
        </p:grpSpPr>
        <p:sp>
          <p:nvSpPr>
            <p:cNvPr id="10291" name="Oval 209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1316" name="Group 210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11317" name="Object 21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19" name="Clip" r:id="rId4" imgW="826829" imgH="840406" progId="MS_ClipArt_Gallery.2">
                      <p:embed/>
                    </p:oleObj>
                  </mc:Choice>
                  <mc:Fallback>
                    <p:oleObj name="Clip" r:id="rId4" imgW="826829" imgH="840406" progId="MS_ClipArt_Gallery.2">
                      <p:embed/>
                      <p:pic>
                        <p:nvPicPr>
                          <p:cNvPr id="0" name="Object 2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318" name="Object 21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0" name="Clip" r:id="rId6" imgW="1268295" imgH="1199426" progId="MS_ClipArt_Gallery.2">
                      <p:embed/>
                    </p:oleObj>
                  </mc:Choice>
                  <mc:Fallback>
                    <p:oleObj name="Clip" r:id="rId6" imgW="1268295" imgH="1199426" progId="MS_ClipArt_Gallery.2">
                      <p:embed/>
                      <p:pic>
                        <p:nvPicPr>
                          <p:cNvPr id="0" name="Object 2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47" name="Rectangle 66"/>
          <p:cNvSpPr>
            <a:spLocks noChangeArrowheads="1"/>
          </p:cNvSpPr>
          <p:nvPr/>
        </p:nvSpPr>
        <p:spPr bwMode="auto">
          <a:xfrm>
            <a:off x="5537200" y="1362075"/>
            <a:ext cx="3294063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dirty="0" err="1">
                <a:latin typeface="Gill Sans MT" charset="0"/>
                <a:ea typeface="ＭＳ Ｐゴシック" charset="0"/>
              </a:rPr>
              <a:t>modo</a:t>
            </a:r>
            <a:r>
              <a:rPr lang="en-US" sz="2400" dirty="0">
                <a:latin typeface="Gill Sans MT" charset="0"/>
                <a:ea typeface="ＭＳ Ｐゴシック" charset="0"/>
              </a:rPr>
              <a:t> ad hoc</a:t>
            </a:r>
            <a:endParaRPr lang="en-US" sz="2400" dirty="0"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sz="2400" dirty="0">
                <a:latin typeface="Gill Sans MT" charset="0"/>
                <a:ea typeface="ＭＳ Ｐゴシック" charset="0"/>
              </a:rPr>
              <a:t>Não há estações-base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sz="2400" dirty="0">
                <a:latin typeface="Gill Sans MT" charset="0"/>
                <a:ea typeface="ＭＳ Ｐゴシック" charset="0"/>
              </a:rPr>
              <a:t>Nós </a:t>
            </a:r>
            <a:r>
              <a:rPr lang="pt-BR" sz="2400" dirty="0">
                <a:latin typeface="Gill Sans MT" charset="0"/>
                <a:ea typeface="ＭＳ Ｐゴシック" charset="0"/>
              </a:rPr>
              <a:t>podem transmitir somente para outros nós dentro do alcance do enlace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pt-BR" sz="2400" dirty="0">
                <a:latin typeface="Gill Sans MT" charset="0"/>
                <a:ea typeface="ＭＳ Ｐゴシック" charset="0"/>
              </a:rPr>
              <a:t>Nós </a:t>
            </a:r>
            <a:r>
              <a:rPr lang="pt-BR" sz="2400" dirty="0">
                <a:latin typeface="Gill Sans MT" charset="0"/>
                <a:ea typeface="ＭＳ Ｐゴシック" charset="0"/>
              </a:rPr>
              <a:t>se organizam numa rede: roteiam entre eles próprios</a:t>
            </a:r>
          </a:p>
        </p:txBody>
      </p:sp>
      <p:grpSp>
        <p:nvGrpSpPr>
          <p:cNvPr id="400521" name="Group 137"/>
          <p:cNvGrpSpPr>
            <a:grpSpLocks/>
          </p:cNvGrpSpPr>
          <p:nvPr/>
        </p:nvGrpSpPr>
        <p:grpSpPr bwMode="auto">
          <a:xfrm>
            <a:off x="2181225" y="3041650"/>
            <a:ext cx="1755775" cy="1625600"/>
            <a:chOff x="1824" y="1076"/>
            <a:chExt cx="1106" cy="1024"/>
          </a:xfrm>
        </p:grpSpPr>
        <p:sp>
          <p:nvSpPr>
            <p:cNvPr id="10287" name="Oval 138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1312" name="Group 139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11313" name="Object 140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1" name="Clip" r:id="rId8" imgW="826829" imgH="840406" progId="MS_ClipArt_Gallery.2">
                      <p:embed/>
                    </p:oleObj>
                  </mc:Choice>
                  <mc:Fallback>
                    <p:oleObj name="Clip" r:id="rId8" imgW="826829" imgH="840406" progId="MS_ClipArt_Gallery.2">
                      <p:embed/>
                      <p:pic>
                        <p:nvPicPr>
                          <p:cNvPr id="0" name="Object 1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314" name="Object 141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2" name="Clip" r:id="rId9" imgW="1268295" imgH="1199426" progId="MS_ClipArt_Gallery.2">
                      <p:embed/>
                    </p:oleObj>
                  </mc:Choice>
                  <mc:Fallback>
                    <p:oleObj name="Clip" r:id="rId9" imgW="1268295" imgH="1199426" progId="MS_ClipArt_Gallery.2">
                      <p:embed/>
                      <p:pic>
                        <p:nvPicPr>
                          <p:cNvPr id="0" name="Object 1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0582" name="Group 198"/>
          <p:cNvGrpSpPr>
            <a:grpSpLocks/>
          </p:cNvGrpSpPr>
          <p:nvPr/>
        </p:nvGrpSpPr>
        <p:grpSpPr bwMode="auto">
          <a:xfrm>
            <a:off x="1933575" y="4765675"/>
            <a:ext cx="1755775" cy="1625600"/>
            <a:chOff x="1824" y="1076"/>
            <a:chExt cx="1106" cy="1024"/>
          </a:xfrm>
        </p:grpSpPr>
        <p:sp>
          <p:nvSpPr>
            <p:cNvPr id="10283" name="Oval 199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1308" name="Group 200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11309" name="Object 20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3" name="Clip" r:id="rId10" imgW="826829" imgH="840406" progId="MS_ClipArt_Gallery.2">
                      <p:embed/>
                    </p:oleObj>
                  </mc:Choice>
                  <mc:Fallback>
                    <p:oleObj name="Clip" r:id="rId10" imgW="826829" imgH="840406" progId="MS_ClipArt_Gallery.2">
                      <p:embed/>
                      <p:pic>
                        <p:nvPicPr>
                          <p:cNvPr id="0" name="Object 20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310" name="Object 20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4" name="Clip" r:id="rId11" imgW="1268295" imgH="1199426" progId="MS_ClipArt_Gallery.2">
                      <p:embed/>
                    </p:oleObj>
                  </mc:Choice>
                  <mc:Fallback>
                    <p:oleObj name="Clip" r:id="rId11" imgW="1268295" imgH="1199426" progId="MS_ClipArt_Gallery.2">
                      <p:embed/>
                      <p:pic>
                        <p:nvPicPr>
                          <p:cNvPr id="0" name="Object 2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0587" name="Group 203"/>
          <p:cNvGrpSpPr>
            <a:grpSpLocks/>
          </p:cNvGrpSpPr>
          <p:nvPr/>
        </p:nvGrpSpPr>
        <p:grpSpPr bwMode="auto">
          <a:xfrm>
            <a:off x="1047750" y="2317750"/>
            <a:ext cx="1755775" cy="1625600"/>
            <a:chOff x="1824" y="1076"/>
            <a:chExt cx="1106" cy="1024"/>
          </a:xfrm>
        </p:grpSpPr>
        <p:sp>
          <p:nvSpPr>
            <p:cNvPr id="10279" name="Oval 204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1304" name="Group 205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11305" name="Object 20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5" name="Clip" r:id="rId12" imgW="826829" imgH="840406" progId="MS_ClipArt_Gallery.2">
                      <p:embed/>
                    </p:oleObj>
                  </mc:Choice>
                  <mc:Fallback>
                    <p:oleObj name="Clip" r:id="rId12" imgW="826829" imgH="840406" progId="MS_ClipArt_Gallery.2">
                      <p:embed/>
                      <p:pic>
                        <p:nvPicPr>
                          <p:cNvPr id="0" name="Object 20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306" name="Object 20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6" name="Clip" r:id="rId13" imgW="1268295" imgH="1199426" progId="MS_ClipArt_Gallery.2">
                      <p:embed/>
                    </p:oleObj>
                  </mc:Choice>
                  <mc:Fallback>
                    <p:oleObj name="Clip" r:id="rId13" imgW="1268295" imgH="1199426" progId="MS_ClipArt_Gallery.2">
                      <p:embed/>
                      <p:pic>
                        <p:nvPicPr>
                          <p:cNvPr id="0" name="Object 20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0496" name="Group 112"/>
          <p:cNvGrpSpPr>
            <a:grpSpLocks/>
          </p:cNvGrpSpPr>
          <p:nvPr/>
        </p:nvGrpSpPr>
        <p:grpSpPr bwMode="auto">
          <a:xfrm>
            <a:off x="1620838" y="2741613"/>
            <a:ext cx="1755775" cy="1625600"/>
            <a:chOff x="1824" y="1076"/>
            <a:chExt cx="1106" cy="1024"/>
          </a:xfrm>
        </p:grpSpPr>
        <p:sp>
          <p:nvSpPr>
            <p:cNvPr id="10275" name="Oval 113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grpSp>
          <p:nvGrpSpPr>
            <p:cNvPr id="11300" name="Group 114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11301" name="Object 11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7" name="Clip" r:id="rId14" imgW="826829" imgH="840406" progId="MS_ClipArt_Gallery.2">
                      <p:embed/>
                    </p:oleObj>
                  </mc:Choice>
                  <mc:Fallback>
                    <p:oleObj name="Clip" r:id="rId14" imgW="826829" imgH="840406" progId="MS_ClipArt_Gallery.2">
                      <p:embed/>
                      <p:pic>
                        <p:nvPicPr>
                          <p:cNvPr id="0" name="Object 1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302" name="Object 11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8" name="Clip" r:id="rId15" imgW="1268295" imgH="1199426" progId="MS_ClipArt_Gallery.2">
                      <p:embed/>
                    </p:oleObj>
                  </mc:Choice>
                  <mc:Fallback>
                    <p:oleObj name="Clip" r:id="rId15" imgW="1268295" imgH="1199426" progId="MS_ClipArt_Gallery.2">
                      <p:embed/>
                      <p:pic>
                        <p:nvPicPr>
                          <p:cNvPr id="0" name="Object 1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52" name="Rectangle 65"/>
          <p:cNvSpPr>
            <a:spLocks noChangeArrowheads="1"/>
          </p:cNvSpPr>
          <p:nvPr/>
        </p:nvSpPr>
        <p:spPr bwMode="auto">
          <a:xfrm>
            <a:off x="2693988" y="1468438"/>
            <a:ext cx="1728787" cy="23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253" name="Oval 214"/>
          <p:cNvSpPr>
            <a:spLocks noChangeArrowheads="1"/>
          </p:cNvSpPr>
          <p:nvPr/>
        </p:nvSpPr>
        <p:spPr bwMode="auto">
          <a:xfrm>
            <a:off x="879475" y="1730375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254" name="Oval 219"/>
          <p:cNvSpPr>
            <a:spLocks noChangeArrowheads="1"/>
          </p:cNvSpPr>
          <p:nvPr/>
        </p:nvSpPr>
        <p:spPr bwMode="auto">
          <a:xfrm>
            <a:off x="2184400" y="3054350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255" name="Oval 229"/>
          <p:cNvSpPr>
            <a:spLocks noChangeArrowheads="1"/>
          </p:cNvSpPr>
          <p:nvPr/>
        </p:nvSpPr>
        <p:spPr bwMode="auto">
          <a:xfrm>
            <a:off x="1050925" y="2330450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256" name="Oval 234"/>
          <p:cNvSpPr>
            <a:spLocks noChangeArrowheads="1"/>
          </p:cNvSpPr>
          <p:nvPr/>
        </p:nvSpPr>
        <p:spPr bwMode="auto">
          <a:xfrm>
            <a:off x="1624013" y="2754313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0257" name="Oval 224"/>
          <p:cNvSpPr>
            <a:spLocks noChangeArrowheads="1"/>
          </p:cNvSpPr>
          <p:nvPr/>
        </p:nvSpPr>
        <p:spPr bwMode="auto">
          <a:xfrm>
            <a:off x="1936750" y="4778375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11282" name="Group 356"/>
          <p:cNvGrpSpPr>
            <a:grpSpLocks/>
          </p:cNvGrpSpPr>
          <p:nvPr/>
        </p:nvGrpSpPr>
        <p:grpSpPr bwMode="auto">
          <a:xfrm>
            <a:off x="1554163" y="2184400"/>
            <a:ext cx="465137" cy="481013"/>
            <a:chOff x="313" y="1497"/>
            <a:chExt cx="1152" cy="1014"/>
          </a:xfrm>
        </p:grpSpPr>
        <p:pic>
          <p:nvPicPr>
            <p:cNvPr id="11297" name="Picture 354" descr="laptop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8" name="Picture 355" descr="antenna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83" name="Group 356"/>
          <p:cNvGrpSpPr>
            <a:grpSpLocks/>
          </p:cNvGrpSpPr>
          <p:nvPr/>
        </p:nvGrpSpPr>
        <p:grpSpPr bwMode="auto">
          <a:xfrm>
            <a:off x="2530475" y="5273675"/>
            <a:ext cx="463550" cy="479425"/>
            <a:chOff x="313" y="1497"/>
            <a:chExt cx="1152" cy="1014"/>
          </a:xfrm>
        </p:grpSpPr>
        <p:pic>
          <p:nvPicPr>
            <p:cNvPr id="11295" name="Picture 354" descr="laptop_stylized_small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6" name="Picture 355" descr="antenna_stylized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84" name="Group 356"/>
          <p:cNvGrpSpPr>
            <a:grpSpLocks/>
          </p:cNvGrpSpPr>
          <p:nvPr/>
        </p:nvGrpSpPr>
        <p:grpSpPr bwMode="auto">
          <a:xfrm>
            <a:off x="2814638" y="3576638"/>
            <a:ext cx="465137" cy="481012"/>
            <a:chOff x="313" y="1497"/>
            <a:chExt cx="1152" cy="1014"/>
          </a:xfrm>
        </p:grpSpPr>
        <p:pic>
          <p:nvPicPr>
            <p:cNvPr id="11293" name="Picture 354" descr="laptop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4" name="Picture 355" descr="antenna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85" name="Group 356"/>
          <p:cNvGrpSpPr>
            <a:grpSpLocks/>
          </p:cNvGrpSpPr>
          <p:nvPr/>
        </p:nvGrpSpPr>
        <p:grpSpPr bwMode="auto">
          <a:xfrm>
            <a:off x="1655763" y="2936875"/>
            <a:ext cx="465137" cy="479425"/>
            <a:chOff x="313" y="1497"/>
            <a:chExt cx="1152" cy="1014"/>
          </a:xfrm>
        </p:grpSpPr>
        <p:pic>
          <p:nvPicPr>
            <p:cNvPr id="11291" name="Picture 354" descr="laptop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2" name="Picture 355" descr="antenna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86" name="Group 356"/>
          <p:cNvGrpSpPr>
            <a:grpSpLocks/>
          </p:cNvGrpSpPr>
          <p:nvPr/>
        </p:nvGrpSpPr>
        <p:grpSpPr bwMode="auto">
          <a:xfrm>
            <a:off x="2295525" y="3260725"/>
            <a:ext cx="465138" cy="481013"/>
            <a:chOff x="313" y="1497"/>
            <a:chExt cx="1152" cy="1014"/>
          </a:xfrm>
        </p:grpSpPr>
        <p:pic>
          <p:nvPicPr>
            <p:cNvPr id="11289" name="Picture 354" descr="laptop_stylized_small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90" name="Picture 355" descr="antenna_stylize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63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pt-BR" dirty="0" smtClean="0">
                <a:latin typeface="Gill Sans MT" charset="0"/>
                <a:ea typeface="ＭＳ Ｐゴシック" charset="0"/>
              </a:rPr>
              <a:t>Elementos de uma rede sem fio</a:t>
            </a:r>
            <a:endParaRPr lang="pt-BR" dirty="0">
              <a:latin typeface="Gill Sans MT" charset="0"/>
              <a:ea typeface="ＭＳ Ｐゴシック" charset="0"/>
            </a:endParaRPr>
          </a:p>
        </p:txBody>
      </p:sp>
      <p:pic>
        <p:nvPicPr>
          <p:cNvPr id="11288" name="Picture 16" descr="underline_base"/>
          <p:cNvPicPr>
            <a:picLocks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9948</TotalTime>
  <Words>2061</Words>
  <Application>Microsoft Office PowerPoint</Application>
  <PresentationFormat>Apresentação na tela (4:3)</PresentationFormat>
  <Paragraphs>527</Paragraphs>
  <Slides>28</Slides>
  <Notes>28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6" baseType="lpstr">
      <vt:lpstr>Comic Sans MS</vt:lpstr>
      <vt:lpstr>MS PGothic</vt:lpstr>
      <vt:lpstr>Arial</vt:lpstr>
      <vt:lpstr>Gill Sans MT</vt:lpstr>
      <vt:lpstr>Wingdings</vt:lpstr>
      <vt:lpstr>Times New Roman</vt:lpstr>
      <vt:lpstr>Default Design</vt:lpstr>
      <vt:lpstr>Microsoft Clip Gallery</vt:lpstr>
      <vt:lpstr>Cap. 6: Redes sem fio e redes móveis</vt:lpstr>
      <vt:lpstr>Capítulo 6 roteiro</vt:lpstr>
      <vt:lpstr>Elementos de uma rede sem fio</vt:lpstr>
      <vt:lpstr>Elementos de uma rede sem fio</vt:lpstr>
      <vt:lpstr>Elementos de uma rede sem fio</vt:lpstr>
      <vt:lpstr>Elementos de uma rede sem fio</vt:lpstr>
      <vt:lpstr>Características de enlaces sem fio</vt:lpstr>
      <vt:lpstr>Elementos de uma rede sem fio</vt:lpstr>
      <vt:lpstr>Elementos de uma rede sem fio</vt:lpstr>
      <vt:lpstr>Capítulo 6 roteiro</vt:lpstr>
      <vt:lpstr>Características de enlaces sem fio (1)</vt:lpstr>
      <vt:lpstr>Características de enlaces sem fio (2)</vt:lpstr>
      <vt:lpstr>Características das redes sem fio</vt:lpstr>
      <vt:lpstr>Capítulo 6 roteiro</vt:lpstr>
      <vt:lpstr>LAN sem fio IEEE 802.11 </vt:lpstr>
      <vt:lpstr>arquitetura das LANs 802.11</vt:lpstr>
      <vt:lpstr>802.11: Canais, associação</vt:lpstr>
      <vt:lpstr>802.11: busca passiva/ativa</vt:lpstr>
      <vt:lpstr>IEEE 802.11: acesso múltiplo</vt:lpstr>
      <vt:lpstr>Protocolo MAC IEEE 802.11: CSMA/CA</vt:lpstr>
      <vt:lpstr>Evitando colisões</vt:lpstr>
      <vt:lpstr>Evitando colisões: reservas com RTS-CTS</vt:lpstr>
      <vt:lpstr>quadro 802.11: endereçamento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slides, Computer Networking, 3rd edition</dc:title>
  <dc:creator>Jim Kurose and Keith Ross</dc:creator>
  <cp:lastModifiedBy>suruagy</cp:lastModifiedBy>
  <cp:revision>262</cp:revision>
  <cp:lastPrinted>2011-11-16T01:40:55Z</cp:lastPrinted>
  <dcterms:created xsi:type="dcterms:W3CDTF">1999-10-08T19:08:27Z</dcterms:created>
  <dcterms:modified xsi:type="dcterms:W3CDTF">2014-08-04T11:06:03Z</dcterms:modified>
</cp:coreProperties>
</file>