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9"/>
  </p:notesMasterIdLst>
  <p:sldIdLst>
    <p:sldId id="287" r:id="rId2"/>
    <p:sldId id="288" r:id="rId3"/>
    <p:sldId id="289" r:id="rId4"/>
    <p:sldId id="290" r:id="rId5"/>
    <p:sldId id="257" r:id="rId6"/>
    <p:sldId id="284" r:id="rId7"/>
    <p:sldId id="328" r:id="rId8"/>
    <p:sldId id="291" r:id="rId9"/>
    <p:sldId id="382" r:id="rId10"/>
    <p:sldId id="259" r:id="rId11"/>
    <p:sldId id="260" r:id="rId12"/>
    <p:sldId id="293" r:id="rId13"/>
    <p:sldId id="261" r:id="rId14"/>
    <p:sldId id="294" r:id="rId15"/>
    <p:sldId id="327" r:id="rId16"/>
    <p:sldId id="383" r:id="rId17"/>
    <p:sldId id="263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23" r:id="rId33"/>
    <p:sldId id="388" r:id="rId34"/>
    <p:sldId id="390" r:id="rId35"/>
    <p:sldId id="311" r:id="rId36"/>
    <p:sldId id="312" r:id="rId37"/>
    <p:sldId id="331" r:id="rId38"/>
    <p:sldId id="391" r:id="rId39"/>
    <p:sldId id="392" r:id="rId40"/>
    <p:sldId id="313" r:id="rId41"/>
    <p:sldId id="384" r:id="rId42"/>
    <p:sldId id="333" r:id="rId43"/>
    <p:sldId id="334" r:id="rId44"/>
    <p:sldId id="335" r:id="rId45"/>
    <p:sldId id="336" r:id="rId46"/>
    <p:sldId id="337" r:id="rId47"/>
    <p:sldId id="393" r:id="rId48"/>
    <p:sldId id="394" r:id="rId49"/>
    <p:sldId id="395" r:id="rId50"/>
    <p:sldId id="396" r:id="rId51"/>
    <p:sldId id="397" r:id="rId52"/>
    <p:sldId id="398" r:id="rId53"/>
    <p:sldId id="385" r:id="rId54"/>
    <p:sldId id="341" r:id="rId55"/>
    <p:sldId id="342" r:id="rId56"/>
    <p:sldId id="343" r:id="rId57"/>
    <p:sldId id="344" r:id="rId58"/>
    <p:sldId id="345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86" r:id="rId68"/>
    <p:sldId id="359" r:id="rId69"/>
    <p:sldId id="360" r:id="rId70"/>
    <p:sldId id="361" r:id="rId71"/>
    <p:sldId id="362" r:id="rId72"/>
    <p:sldId id="363" r:id="rId73"/>
    <p:sldId id="364" r:id="rId74"/>
    <p:sldId id="367" r:id="rId75"/>
    <p:sldId id="368" r:id="rId76"/>
    <p:sldId id="370" r:id="rId77"/>
    <p:sldId id="371" r:id="rId78"/>
    <p:sldId id="387" r:id="rId79"/>
    <p:sldId id="373" r:id="rId80"/>
    <p:sldId id="374" r:id="rId81"/>
    <p:sldId id="375" r:id="rId82"/>
    <p:sldId id="376" r:id="rId83"/>
    <p:sldId id="377" r:id="rId84"/>
    <p:sldId id="378" r:id="rId85"/>
    <p:sldId id="379" r:id="rId86"/>
    <p:sldId id="380" r:id="rId87"/>
    <p:sldId id="381" r:id="rId8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3592" autoAdjust="0"/>
    <p:restoredTop sz="90918" autoAdjust="0"/>
  </p:normalViewPr>
  <p:slideViewPr>
    <p:cSldViewPr>
      <p:cViewPr varScale="1">
        <p:scale>
          <a:sx n="59" d="100"/>
          <a:sy n="59" d="100"/>
        </p:scale>
        <p:origin x="-96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3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7.xml"/><Relationship Id="rId3" Type="http://schemas.openxmlformats.org/officeDocument/2006/relationships/slide" Target="slides/slide6.xml"/><Relationship Id="rId7" Type="http://schemas.openxmlformats.org/officeDocument/2006/relationships/slide" Target="slides/slide53.xml"/><Relationship Id="rId2" Type="http://schemas.openxmlformats.org/officeDocument/2006/relationships/slide" Target="slides/slide5.xml"/><Relationship Id="rId1" Type="http://schemas.openxmlformats.org/officeDocument/2006/relationships/slide" Target="slides/slide2.xml"/><Relationship Id="rId6" Type="http://schemas.openxmlformats.org/officeDocument/2006/relationships/slide" Target="slides/slide41.xml"/><Relationship Id="rId5" Type="http://schemas.openxmlformats.org/officeDocument/2006/relationships/slide" Target="slides/slide16.xml"/><Relationship Id="rId4" Type="http://schemas.openxmlformats.org/officeDocument/2006/relationships/slide" Target="slides/slide9.xml"/><Relationship Id="rId9" Type="http://schemas.openxmlformats.org/officeDocument/2006/relationships/slide" Target="slides/slide7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6C8798-FFFB-47A8-A74B-DA2F09A821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95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72BCC-FAD1-48A8-B774-68804843F0BA}" type="slidenum">
              <a:rPr lang="en-US"/>
              <a:pPr/>
              <a:t>7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46D9D6E-A17B-465C-A91E-73DC9DADE4CC}" type="slidenum">
              <a:rPr lang="en-US" smtClean="0">
                <a:latin typeface="Times New Roman" pitchFamily="18" charset="0"/>
              </a:rPr>
              <a:pPr/>
              <a:t>76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B8B603E-DDD1-4B80-9327-04DA704113FD}" type="slidenum">
              <a:rPr lang="en-US" smtClean="0">
                <a:latin typeface="Times New Roman" pitchFamily="18" charset="0"/>
              </a:rPr>
              <a:pPr/>
              <a:t>77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1167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A03BA1A-82FC-4445-A3D8-B9AB103F0EC8}" type="slidenum">
              <a:rPr lang="en-US" smtClean="0">
                <a:latin typeface="Times New Roman" pitchFamily="18" charset="0"/>
              </a:rPr>
              <a:pPr/>
              <a:t>87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2CB28C5-DE1F-4618-89F6-583522C0C72F}" type="slidenum">
              <a:rPr lang="en-US" smtClean="0">
                <a:latin typeface="Times New Roman" pitchFamily="18" charset="0"/>
              </a:rPr>
              <a:pPr/>
              <a:t>68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0E0D4DA-64D8-4C53-99DE-51AD3A16853A}" type="slidenum">
              <a:rPr lang="en-US" smtClean="0">
                <a:latin typeface="Times New Roman" pitchFamily="18" charset="0"/>
              </a:rPr>
              <a:pPr/>
              <a:t>69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75B0124-0E69-4552-B47D-CA89EC391EC7}" type="slidenum">
              <a:rPr lang="en-US" smtClean="0">
                <a:latin typeface="Times New Roman" pitchFamily="18" charset="0"/>
              </a:rPr>
              <a:pPr/>
              <a:t>70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43B1638-5094-41BA-BD6A-B89D59ECE357}" type="slidenum">
              <a:rPr lang="en-US" smtClean="0">
                <a:latin typeface="Times New Roman" pitchFamily="18" charset="0"/>
              </a:rPr>
              <a:pPr/>
              <a:t>71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DD20175-7AC9-4B67-A682-5202F13D388A}" type="slidenum">
              <a:rPr lang="en-US" smtClean="0">
                <a:latin typeface="Times New Roman" pitchFamily="18" charset="0"/>
              </a:rPr>
              <a:pPr/>
              <a:t>72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7C400FB-9981-45EA-9534-E6E8575F313C}" type="slidenum">
              <a:rPr lang="en-US" smtClean="0">
                <a:latin typeface="Times New Roman" pitchFamily="18" charset="0"/>
              </a:rPr>
              <a:pPr/>
              <a:t>73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C8A5685-6A60-4CBB-96A9-3F39AC9F3D67}" type="slidenum">
              <a:rPr lang="en-US" smtClean="0">
                <a:latin typeface="Times New Roman" pitchFamily="18" charset="0"/>
              </a:rPr>
              <a:pPr/>
              <a:t>74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BF4DB2A-FFE8-4AC6-9717-22FBA60F724A}" type="slidenum">
              <a:rPr lang="en-US" smtClean="0">
                <a:latin typeface="Times New Roman" pitchFamily="18" charset="0"/>
              </a:rPr>
              <a:pPr/>
              <a:t>75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4008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400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410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628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810000" cy="2628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Camada de Enlace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5c-</a:t>
            </a:r>
            <a:fld id="{2125FF09-6FD6-42A4-8D3B-126FD7F34F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1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638800" y="6461125"/>
            <a:ext cx="350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>
                <a:latin typeface="Arial" charset="0"/>
              </a:rPr>
              <a:t>5: Camada de Enlace  </a:t>
            </a:r>
            <a:r>
              <a:rPr lang="pt-BR" sz="1600" dirty="0" smtClean="0">
                <a:latin typeface="Arial" charset="0"/>
              </a:rPr>
              <a:t>5-</a:t>
            </a:r>
            <a:fld id="{EA901276-D283-40CD-838F-E0B3C40DFC27}" type="slidenum">
              <a:rPr lang="pt-BR" sz="1600">
                <a:latin typeface="Arial" charset="0"/>
              </a:rPr>
              <a:pPr>
                <a:spcBef>
                  <a:spcPct val="50000"/>
                </a:spcBef>
                <a:defRPr/>
              </a:pPr>
              <a:t>‹nº›</a:t>
            </a:fld>
            <a:endParaRPr lang="pt-BR" sz="16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5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9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5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1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61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9.bin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7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oleObject" Target="../embeddings/oleObject70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3.bin"/><Relationship Id="rId11" Type="http://schemas.openxmlformats.org/officeDocument/2006/relationships/oleObject" Target="../embeddings/oleObject68.bin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6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oleObject" Target="../embeddings/oleObject79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2.bin"/><Relationship Id="rId11" Type="http://schemas.openxmlformats.org/officeDocument/2006/relationships/oleObject" Target="../embeddings/oleObject77.bin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1.bin"/><Relationship Id="rId9" Type="http://schemas.openxmlformats.org/officeDocument/2006/relationships/oleObject" Target="../embeddings/oleObject75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6222"/>
            <a:ext cx="7772400" cy="838200"/>
          </a:xfrm>
        </p:spPr>
        <p:txBody>
          <a:bodyPr/>
          <a:lstStyle/>
          <a:p>
            <a:r>
              <a:rPr lang="pt-BR" sz="3600" dirty="0" smtClean="0"/>
              <a:t>Capítulo 5: A Camada de Enlace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38320"/>
            <a:ext cx="73056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Nossos objetivos:</a:t>
            </a:r>
            <a:r>
              <a:rPr lang="pt-BR" sz="2000" dirty="0" smtClean="0"/>
              <a:t> </a:t>
            </a:r>
          </a:p>
          <a:p>
            <a:r>
              <a:rPr lang="pt-BR" sz="2000" dirty="0" smtClean="0"/>
              <a:t>Entender os princípios por trás dos serviços da camada de enlace de dados:</a:t>
            </a:r>
          </a:p>
          <a:p>
            <a:pPr lvl="1"/>
            <a:r>
              <a:rPr lang="pt-BR" sz="2000" dirty="0" smtClean="0"/>
              <a:t>detecção e correção de erros</a:t>
            </a:r>
          </a:p>
          <a:p>
            <a:pPr lvl="1"/>
            <a:r>
              <a:rPr lang="pt-BR" sz="2000" dirty="0" smtClean="0"/>
              <a:t>compartilhamento de canal de </a:t>
            </a:r>
            <a:r>
              <a:rPr lang="pt-BR" sz="2000" i="1" dirty="0" smtClean="0"/>
              <a:t>broadcast</a:t>
            </a:r>
            <a:r>
              <a:rPr lang="pt-BR" sz="2000" dirty="0" smtClean="0"/>
              <a:t>: acesso múltiplo</a:t>
            </a:r>
          </a:p>
          <a:p>
            <a:pPr lvl="1"/>
            <a:r>
              <a:rPr lang="pt-BR" sz="2000" dirty="0" smtClean="0"/>
              <a:t>endereçamento da camada de enlace</a:t>
            </a:r>
          </a:p>
          <a:p>
            <a:pPr lvl="1"/>
            <a:r>
              <a:rPr lang="pt-BR" sz="2000" dirty="0" smtClean="0"/>
              <a:t>redes locais (</a:t>
            </a:r>
            <a:r>
              <a:rPr lang="pt-BR" sz="2000" dirty="0" err="1" smtClean="0"/>
              <a:t>LANs</a:t>
            </a:r>
            <a:r>
              <a:rPr lang="pt-BR" sz="2000" dirty="0" smtClean="0"/>
              <a:t>): Ethernet, </a:t>
            </a:r>
            <a:r>
              <a:rPr lang="pt-BR" sz="2000" dirty="0" err="1" smtClean="0"/>
              <a:t>VLANs</a:t>
            </a:r>
            <a:endParaRPr lang="pt-BR" sz="2000" dirty="0" smtClean="0"/>
          </a:p>
          <a:p>
            <a:r>
              <a:rPr lang="pt-BR" sz="2000" dirty="0" smtClean="0"/>
              <a:t>instanciação e implementação de diversas tecnologias de camada de enlace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16100" y="3419475"/>
            <a:ext cx="5203825" cy="3322638"/>
          </a:xfrm>
          <a:noFill/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Detecção de Erros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39750" y="993775"/>
            <a:ext cx="83550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latin typeface="Comic Sans MS" pitchFamily="66" charset="0"/>
              </a:rPr>
              <a:t>EDC= bits de Detecção e Correção de Erros (redundância)</a:t>
            </a:r>
          </a:p>
          <a:p>
            <a:r>
              <a:rPr lang="pt-BR" dirty="0">
                <a:latin typeface="Comic Sans MS" pitchFamily="66" charset="0"/>
              </a:rPr>
              <a:t>D    = Dados protegidos por verificação de erros, </a:t>
            </a:r>
            <a:br>
              <a:rPr lang="pt-BR" dirty="0">
                <a:latin typeface="Comic Sans MS" pitchFamily="66" charset="0"/>
              </a:rPr>
            </a:br>
            <a:r>
              <a:rPr lang="pt-BR" dirty="0">
                <a:latin typeface="Comic Sans MS" pitchFamily="66" charset="0"/>
              </a:rPr>
              <a:t>         podem incluir alguns campos do cabeçalho </a:t>
            </a:r>
          </a:p>
          <a:p>
            <a:pPr>
              <a:buFontTx/>
              <a:buChar char="•"/>
            </a:pPr>
            <a:r>
              <a:rPr lang="pt-BR" dirty="0">
                <a:latin typeface="Comic Sans MS" pitchFamily="66" charset="0"/>
              </a:rPr>
              <a:t> </a:t>
            </a:r>
            <a:r>
              <a:rPr lang="pt-BR" dirty="0" smtClean="0">
                <a:latin typeface="Comic Sans MS" pitchFamily="66" charset="0"/>
              </a:rPr>
              <a:t>a detecção </a:t>
            </a:r>
            <a:r>
              <a:rPr lang="pt-BR" dirty="0">
                <a:latin typeface="Comic Sans MS" pitchFamily="66" charset="0"/>
              </a:rPr>
              <a:t>de erros não é 100% confiável;</a:t>
            </a:r>
          </a:p>
          <a:p>
            <a:pPr lvl="1">
              <a:buFontTx/>
              <a:buChar char="•"/>
            </a:pPr>
            <a:r>
              <a:rPr lang="pt-BR" dirty="0">
                <a:latin typeface="Comic Sans MS" pitchFamily="66" charset="0"/>
              </a:rPr>
              <a:t> protocolos podem deixar passar alguns erros, mas é raro</a:t>
            </a:r>
          </a:p>
          <a:p>
            <a:pPr lvl="1">
              <a:buFontTx/>
              <a:buChar char="•"/>
            </a:pPr>
            <a:r>
              <a:rPr lang="pt-BR" dirty="0">
                <a:latin typeface="Comic Sans MS" pitchFamily="66" charset="0"/>
              </a:rPr>
              <a:t> quanto maior </a:t>
            </a:r>
            <a:r>
              <a:rPr lang="pt-BR" dirty="0" smtClean="0">
                <a:latin typeface="Comic Sans MS" pitchFamily="66" charset="0"/>
              </a:rPr>
              <a:t>for o </a:t>
            </a:r>
            <a:r>
              <a:rPr lang="pt-BR" dirty="0">
                <a:latin typeface="Comic Sans MS" pitchFamily="66" charset="0"/>
              </a:rPr>
              <a:t>campo </a:t>
            </a:r>
            <a:r>
              <a:rPr lang="pt-BR" dirty="0" smtClean="0">
                <a:latin typeface="Comic Sans MS" pitchFamily="66" charset="0"/>
              </a:rPr>
              <a:t>EDC, </a:t>
            </a:r>
            <a:r>
              <a:rPr lang="pt-BR" dirty="0">
                <a:latin typeface="Comic Sans MS" pitchFamily="66" charset="0"/>
              </a:rPr>
              <a:t>melhor será a capacidade de detecção e correção de erros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Verificações de Paridade</a:t>
            </a:r>
          </a:p>
        </p:txBody>
      </p:sp>
      <p:pic>
        <p:nvPicPr>
          <p:cNvPr id="13315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684338"/>
            <a:ext cx="3810000" cy="4697412"/>
          </a:xfrm>
          <a:noFill/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23850" y="1484313"/>
            <a:ext cx="312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u="sng">
                <a:solidFill>
                  <a:srgbClr val="FF0000"/>
                </a:solidFill>
                <a:latin typeface="Comic Sans MS" pitchFamily="66" charset="0"/>
              </a:rPr>
              <a:t>Paridade de 1 Bit:</a:t>
            </a:r>
          </a:p>
          <a:p>
            <a:r>
              <a:rPr lang="pt-BR" sz="1600" b="1">
                <a:latin typeface="Comic Sans MS" pitchFamily="66" charset="0"/>
              </a:rPr>
              <a:t>Detecta erros em um único bit</a:t>
            </a:r>
            <a:endParaRPr lang="en-US" sz="3200" b="1">
              <a:latin typeface="Comic Sans MS" pitchFamily="66" charset="0"/>
            </a:endParaRP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4083050" y="908050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u="sng">
                <a:solidFill>
                  <a:srgbClr val="FF0000"/>
                </a:solidFill>
                <a:latin typeface="Comic Sans MS" pitchFamily="66" charset="0"/>
              </a:rPr>
              <a:t>Paridade Bidimensional:</a:t>
            </a:r>
          </a:p>
          <a:p>
            <a:r>
              <a:rPr lang="pt-BR" sz="1600" b="1">
                <a:latin typeface="Comic Sans MS" pitchFamily="66" charset="0"/>
              </a:rPr>
              <a:t>Detecta e corrige erro em um único bit</a:t>
            </a:r>
            <a:endParaRPr lang="en-US" sz="1600" b="1">
              <a:latin typeface="Comic Sans MS" pitchFamily="66" charset="0"/>
            </a:endParaRPr>
          </a:p>
        </p:txBody>
      </p:sp>
      <p:pic>
        <p:nvPicPr>
          <p:cNvPr id="13318" name="Picture 14" descr="f05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636838"/>
            <a:ext cx="3114675" cy="1085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Soma de verificação da Internet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0575" y="2328863"/>
            <a:ext cx="3657600" cy="40687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Transmissor:</a:t>
            </a:r>
            <a:endParaRPr lang="pt-BR" sz="2400" dirty="0" smtClean="0"/>
          </a:p>
          <a:p>
            <a:r>
              <a:rPr lang="pt-BR" sz="2000" dirty="0" smtClean="0"/>
              <a:t>trata o conteúdo do segmento como uma sequência de inteiros de 16 bits</a:t>
            </a:r>
          </a:p>
          <a:p>
            <a:r>
              <a:rPr lang="pt-BR" sz="2000" dirty="0" smtClean="0"/>
              <a:t>Soma de verificação: adição (complemento de 1 da soma ) do conteúdo do segmento</a:t>
            </a:r>
          </a:p>
          <a:p>
            <a:r>
              <a:rPr lang="pt-BR" sz="2000" dirty="0" smtClean="0"/>
              <a:t>transmissor coloca o valor do </a:t>
            </a:r>
            <a:r>
              <a:rPr lang="pt-BR" sz="2000" i="1" dirty="0" err="1" smtClean="0"/>
              <a:t>checksum</a:t>
            </a:r>
            <a:r>
              <a:rPr lang="pt-BR" sz="2000" dirty="0" smtClean="0"/>
              <a:t> no campo de </a:t>
            </a:r>
            <a:r>
              <a:rPr lang="pt-BR" sz="2000" i="1" dirty="0" err="1" smtClean="0"/>
              <a:t>checksum</a:t>
            </a:r>
            <a:r>
              <a:rPr lang="pt-BR" sz="2000" dirty="0" smtClean="0"/>
              <a:t> UDP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171950" cy="3257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Receptor:</a:t>
            </a:r>
            <a:endParaRPr lang="pt-BR" sz="2400" dirty="0" smtClean="0"/>
          </a:p>
          <a:p>
            <a:r>
              <a:rPr lang="pt-BR" sz="2000" dirty="0" smtClean="0"/>
              <a:t>calcula a soma de verificação do segmento recebido</a:t>
            </a:r>
          </a:p>
          <a:p>
            <a:r>
              <a:rPr lang="pt-BR" sz="2000" dirty="0" smtClean="0"/>
              <a:t>verifica se o resultado é igual ao valor do campo da soma de verificação:</a:t>
            </a:r>
          </a:p>
          <a:p>
            <a:pPr lvl="1"/>
            <a:r>
              <a:rPr lang="pt-BR" sz="1800" dirty="0" smtClean="0"/>
              <a:t>NÃO - erro detectado</a:t>
            </a:r>
          </a:p>
          <a:p>
            <a:pPr lvl="1"/>
            <a:r>
              <a:rPr lang="pt-BR" sz="1800" dirty="0" smtClean="0"/>
              <a:t>SIM - nenhum erro foi detectado. </a:t>
            </a:r>
            <a:r>
              <a:rPr lang="pt-BR" sz="1800" i="1" dirty="0" smtClean="0"/>
              <a:t>Mas ainda pode conter erros?</a:t>
            </a:r>
            <a:r>
              <a:rPr lang="pt-BR" sz="1800" dirty="0" smtClean="0"/>
              <a:t> 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pt-BR" u="sng">
                <a:solidFill>
                  <a:srgbClr val="FF0000"/>
                </a:solidFill>
                <a:latin typeface="Comic Sans MS" pitchFamily="66" charset="0"/>
              </a:rPr>
              <a:t>Objetivo:</a:t>
            </a:r>
            <a:r>
              <a:rPr lang="pt-BR">
                <a:latin typeface="Comic Sans MS" pitchFamily="66" charset="0"/>
              </a:rPr>
              <a:t> detectar “erros” (ex., bits trocados) no segmento transmitido (nota: usado </a:t>
            </a:r>
            <a:r>
              <a:rPr lang="pt-BR" i="1">
                <a:latin typeface="Comic Sans MS" pitchFamily="66" charset="0"/>
              </a:rPr>
              <a:t>apenas</a:t>
            </a:r>
            <a:r>
              <a:rPr lang="pt-BR">
                <a:latin typeface="Comic Sans MS" pitchFamily="66" charset="0"/>
              </a:rPr>
              <a:t> na camada de transporte)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¨"/>
            </a:pPr>
            <a:endParaRPr lang="pt-BR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Verificação de redundância cíclica (CRC)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86420"/>
            <a:ext cx="7773988" cy="4014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1800" dirty="0" smtClean="0"/>
              <a:t>codificação para detecção de erro mais poderosa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vê os bits de dados, </a:t>
            </a:r>
            <a:r>
              <a:rPr lang="pt-BR" sz="1800" dirty="0" smtClean="0">
                <a:solidFill>
                  <a:srgbClr val="FF0000"/>
                </a:solidFill>
              </a:rPr>
              <a:t>D</a:t>
            </a:r>
            <a:r>
              <a:rPr lang="pt-BR" sz="1800" dirty="0" smtClean="0"/>
              <a:t>, como um número binário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é escolhido um polinômio </a:t>
            </a:r>
            <a:r>
              <a:rPr lang="pt-BR" sz="1800" i="1" dirty="0" smtClean="0"/>
              <a:t>Gerador</a:t>
            </a:r>
            <a:r>
              <a:rPr lang="pt-BR" sz="1800" dirty="0" smtClean="0"/>
              <a:t>, (</a:t>
            </a:r>
            <a:r>
              <a:rPr lang="pt-BR" sz="1800" dirty="0" smtClean="0">
                <a:solidFill>
                  <a:srgbClr val="FF0000"/>
                </a:solidFill>
              </a:rPr>
              <a:t>G</a:t>
            </a:r>
            <a:r>
              <a:rPr lang="pt-BR" sz="1800" dirty="0" smtClean="0"/>
              <a:t>), (=&gt; r+1 bits)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objetivo: escolher r bits CRC, </a:t>
            </a:r>
            <a:r>
              <a:rPr lang="pt-BR" sz="1800" dirty="0" smtClean="0">
                <a:solidFill>
                  <a:srgbClr val="FF0000"/>
                </a:solidFill>
              </a:rPr>
              <a:t>R</a:t>
            </a:r>
            <a:r>
              <a:rPr lang="pt-BR" sz="1800" dirty="0" smtClean="0"/>
              <a:t>, de modo que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&lt;D,R&gt;  seja exatamente divisível por G (módulo 2)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receptor conhece G, divide &lt;D,R&gt; por G. Caso o resto seja diferente de zero: detectado erro!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Pode detectar todos os erros em rajadas menores do que r+1 bits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Largamente usado na prática (Ethernet, 802.11 </a:t>
            </a:r>
            <a:r>
              <a:rPr lang="pt-BR" sz="1800" dirty="0" err="1" smtClean="0"/>
              <a:t>WiFi</a:t>
            </a:r>
            <a:r>
              <a:rPr lang="pt-BR" sz="1800" dirty="0" smtClean="0"/>
              <a:t>, ATM)</a:t>
            </a:r>
          </a:p>
        </p:txBody>
      </p:sp>
      <p:pic>
        <p:nvPicPr>
          <p:cNvPr id="15364" name="Picture 11" descr="f05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4508500"/>
            <a:ext cx="6408737" cy="1530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Exemplo de CRC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dirty="0" smtClean="0">
                <a:solidFill>
                  <a:schemeClr val="accent2"/>
                </a:solidFill>
              </a:rPr>
              <a:t>Queremos:</a:t>
            </a:r>
            <a:endParaRPr lang="pt-BR" sz="2800" dirty="0" smtClean="0"/>
          </a:p>
          <a:p>
            <a:pPr lvl="1">
              <a:buFont typeface="Wingdings" pitchFamily="2" charset="2"/>
              <a:buNone/>
            </a:pPr>
            <a:r>
              <a:rPr lang="pt-BR" sz="2800" dirty="0" smtClean="0"/>
              <a:t>D</a:t>
            </a:r>
            <a:r>
              <a:rPr lang="pt-BR" sz="2800" baseline="26000" dirty="0" smtClean="0"/>
              <a:t>.</a:t>
            </a:r>
            <a:r>
              <a:rPr lang="pt-BR" sz="2800" dirty="0" smtClean="0"/>
              <a:t>2</a:t>
            </a:r>
            <a:r>
              <a:rPr lang="pt-BR" sz="2800" baseline="30000" dirty="0" smtClean="0"/>
              <a:t>r</a:t>
            </a:r>
            <a:r>
              <a:rPr lang="pt-BR" sz="2800" dirty="0" smtClean="0"/>
              <a:t> XOR R = </a:t>
            </a:r>
            <a:r>
              <a:rPr lang="pt-BR" sz="2800" dirty="0" err="1" smtClean="0"/>
              <a:t>nG</a:t>
            </a:r>
            <a:endParaRPr lang="pt-BR" sz="2800" dirty="0" smtClean="0"/>
          </a:p>
          <a:p>
            <a:pPr>
              <a:buFont typeface="Wingdings" pitchFamily="2" charset="2"/>
              <a:buNone/>
            </a:pPr>
            <a:r>
              <a:rPr lang="pt-BR" i="1" dirty="0" smtClean="0">
                <a:solidFill>
                  <a:schemeClr val="accent2"/>
                </a:solidFill>
              </a:rPr>
              <a:t>de forma equivalente:</a:t>
            </a:r>
            <a:endParaRPr lang="pt-BR" sz="2800" dirty="0" smtClean="0"/>
          </a:p>
          <a:p>
            <a:pPr lvl="1">
              <a:buFont typeface="Wingdings" pitchFamily="2" charset="2"/>
              <a:buNone/>
            </a:pPr>
            <a:r>
              <a:rPr lang="pt-BR" sz="2800" dirty="0" smtClean="0"/>
              <a:t>D</a:t>
            </a:r>
            <a:r>
              <a:rPr lang="pt-BR" sz="2800" baseline="26000" dirty="0" smtClean="0"/>
              <a:t>.</a:t>
            </a:r>
            <a:r>
              <a:rPr lang="pt-BR" sz="2800" dirty="0" smtClean="0"/>
              <a:t>2</a:t>
            </a:r>
            <a:r>
              <a:rPr lang="pt-BR" sz="2800" baseline="30000" dirty="0" smtClean="0"/>
              <a:t>r</a:t>
            </a:r>
            <a:r>
              <a:rPr lang="pt-BR" sz="2800" dirty="0" smtClean="0"/>
              <a:t> = </a:t>
            </a:r>
            <a:r>
              <a:rPr lang="pt-BR" sz="2800" dirty="0" err="1" smtClean="0"/>
              <a:t>nG</a:t>
            </a:r>
            <a:r>
              <a:rPr lang="pt-BR" sz="2800" dirty="0" smtClean="0"/>
              <a:t> XOR R </a:t>
            </a:r>
          </a:p>
          <a:p>
            <a:pPr>
              <a:buFont typeface="Wingdings" pitchFamily="2" charset="2"/>
              <a:buNone/>
            </a:pPr>
            <a:r>
              <a:rPr lang="pt-BR" i="1" dirty="0" smtClean="0">
                <a:solidFill>
                  <a:schemeClr val="accent2"/>
                </a:solidFill>
              </a:rPr>
              <a:t>de forma equivalente :</a:t>
            </a:r>
            <a:r>
              <a:rPr lang="pt-BR" dirty="0" smtClean="0"/>
              <a:t>  </a:t>
            </a:r>
          </a:p>
          <a:p>
            <a:pPr>
              <a:buFont typeface="Wingdings" pitchFamily="2" charset="2"/>
              <a:buNone/>
            </a:pPr>
            <a:r>
              <a:rPr lang="pt-BR" dirty="0" smtClean="0"/>
              <a:t>    se dividirmos D</a:t>
            </a:r>
            <a:r>
              <a:rPr lang="pt-BR" baseline="26000" dirty="0" smtClean="0"/>
              <a:t>.</a:t>
            </a:r>
            <a:r>
              <a:rPr lang="pt-BR" dirty="0" smtClean="0"/>
              <a:t>2</a:t>
            </a:r>
            <a:r>
              <a:rPr lang="pt-BR" baseline="30000" dirty="0" smtClean="0"/>
              <a:t>r</a:t>
            </a:r>
            <a:r>
              <a:rPr lang="pt-BR" dirty="0" smtClean="0"/>
              <a:t> por G, queremos o resto R que satisfaça: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911225" y="4878388"/>
            <a:ext cx="3201988" cy="1190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58888" y="4941888"/>
          <a:ext cx="25161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1104840" imgH="482400" progId="Equation.3">
                  <p:embed/>
                </p:oleObj>
              </mc:Choice>
              <mc:Fallback>
                <p:oleObj name="Equation" r:id="rId3" imgW="1104840" imgH="482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941888"/>
                        <a:ext cx="2516187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0" name="Grupo 9"/>
          <p:cNvGrpSpPr>
            <a:grpSpLocks/>
          </p:cNvGrpSpPr>
          <p:nvPr/>
        </p:nvGrpSpPr>
        <p:grpSpPr bwMode="auto">
          <a:xfrm>
            <a:off x="5081588" y="1285875"/>
            <a:ext cx="3133725" cy="4594225"/>
            <a:chOff x="785786" y="1285860"/>
            <a:chExt cx="3134191" cy="4593494"/>
          </a:xfrm>
        </p:grpSpPr>
        <p:sp>
          <p:nvSpPr>
            <p:cNvPr id="11" name="Retângulo 10"/>
            <p:cNvSpPr/>
            <p:nvPr/>
          </p:nvSpPr>
          <p:spPr bwMode="auto">
            <a:xfrm>
              <a:off x="2714885" y="1857269"/>
              <a:ext cx="643034" cy="285705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857234" y="1857269"/>
              <a:ext cx="1071722" cy="285705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13" name="Conector reto 12"/>
            <p:cNvCxnSpPr/>
            <p:nvPr/>
          </p:nvCxnSpPr>
          <p:spPr bwMode="auto">
            <a:xfrm rot="5400000">
              <a:off x="2501379" y="1999327"/>
              <a:ext cx="285705" cy="15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tângulo 13"/>
            <p:cNvSpPr/>
            <p:nvPr/>
          </p:nvSpPr>
          <p:spPr bwMode="auto">
            <a:xfrm>
              <a:off x="1928956" y="4785741"/>
              <a:ext cx="643033" cy="285705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35" name="CaixaDeTexto 14"/>
            <p:cNvSpPr txBox="1">
              <a:spLocks noChangeArrowheads="1"/>
            </p:cNvSpPr>
            <p:nvPr/>
          </p:nvSpPr>
          <p:spPr bwMode="auto">
            <a:xfrm>
              <a:off x="785786" y="1785926"/>
              <a:ext cx="3134191" cy="4093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dirty="0">
                  <a:latin typeface="Courier New" pitchFamily="49" charset="0"/>
                  <a:cs typeface="Courier New" pitchFamily="49" charset="0"/>
                </a:rPr>
                <a:t>101110000 </a:t>
              </a:r>
              <a:r>
                <a:rPr lang="pt-BR" sz="2400" b="1" u="sng" dirty="0">
                  <a:latin typeface="Courier New" pitchFamily="49" charset="0"/>
                  <a:cs typeface="Courier New" pitchFamily="49" charset="0"/>
                </a:rPr>
                <a:t>1001</a:t>
              </a:r>
            </a:p>
            <a:p>
              <a:r>
                <a:rPr lang="pt-BR" sz="2400" b="1" u="sng" dirty="0">
                  <a:latin typeface="Courier New" pitchFamily="49" charset="0"/>
                  <a:cs typeface="Courier New" pitchFamily="49" charset="0"/>
                </a:rPr>
                <a:t>1001</a:t>
              </a:r>
              <a:r>
                <a:rPr lang="pt-BR" sz="2400" b="1" dirty="0">
                  <a:latin typeface="Courier New" pitchFamily="49" charset="0"/>
                  <a:cs typeface="Courier New" pitchFamily="49" charset="0"/>
                </a:rPr>
                <a:t>      101011</a:t>
              </a:r>
            </a:p>
            <a:p>
              <a:r>
                <a:rPr lang="pt-BR" sz="2400" b="1" dirty="0">
                  <a:latin typeface="Courier New" pitchFamily="49" charset="0"/>
                  <a:cs typeface="Courier New" pitchFamily="49" charset="0"/>
                </a:rPr>
                <a:t>  1010</a:t>
              </a:r>
            </a:p>
            <a:p>
              <a:r>
                <a:rPr lang="pt-BR" sz="2400" b="1" dirty="0">
                  <a:latin typeface="Courier New" pitchFamily="49" charset="0"/>
                  <a:cs typeface="Courier New" pitchFamily="49" charset="0"/>
                </a:rPr>
                <a:t>  </a:t>
              </a:r>
              <a:r>
                <a:rPr lang="pt-BR" sz="2400" b="1" u="sng" dirty="0">
                  <a:latin typeface="Courier New" pitchFamily="49" charset="0"/>
                  <a:cs typeface="Courier New" pitchFamily="49" charset="0"/>
                </a:rPr>
                <a:t>1001</a:t>
              </a:r>
            </a:p>
            <a:p>
              <a:r>
                <a:rPr lang="pt-BR" sz="2400" b="1" dirty="0">
                  <a:latin typeface="Courier New" pitchFamily="49" charset="0"/>
                  <a:cs typeface="Courier New" pitchFamily="49" charset="0"/>
                </a:rPr>
                <a:t>    1100</a:t>
              </a:r>
            </a:p>
            <a:p>
              <a:r>
                <a:rPr lang="pt-BR" sz="2400" b="1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pt-BR" sz="2400" b="1" u="sng" dirty="0">
                  <a:latin typeface="Courier New" pitchFamily="49" charset="0"/>
                  <a:cs typeface="Courier New" pitchFamily="49" charset="0"/>
                </a:rPr>
                <a:t>1001</a:t>
              </a:r>
            </a:p>
            <a:p>
              <a:r>
                <a:rPr lang="pt-BR" sz="2400" b="1" dirty="0">
                  <a:latin typeface="Courier New" pitchFamily="49" charset="0"/>
                  <a:cs typeface="Courier New" pitchFamily="49" charset="0"/>
                </a:rPr>
                <a:t>     1010</a:t>
              </a:r>
            </a:p>
            <a:p>
              <a:r>
                <a:rPr lang="pt-BR" sz="2400" b="1" dirty="0">
                  <a:latin typeface="Courier New" pitchFamily="49" charset="0"/>
                  <a:cs typeface="Courier New" pitchFamily="49" charset="0"/>
                </a:rPr>
                <a:t>     </a:t>
              </a:r>
              <a:r>
                <a:rPr lang="pt-BR" sz="2400" b="1" u="sng" dirty="0">
                  <a:latin typeface="Courier New" pitchFamily="49" charset="0"/>
                  <a:cs typeface="Courier New" pitchFamily="49" charset="0"/>
                </a:rPr>
                <a:t>1001</a:t>
              </a:r>
            </a:p>
            <a:p>
              <a:r>
                <a:rPr lang="pt-BR" sz="2400" b="1" dirty="0">
                  <a:latin typeface="Courier New" pitchFamily="49" charset="0"/>
                  <a:cs typeface="Courier New" pitchFamily="49" charset="0"/>
                </a:rPr>
                <a:t>      011</a:t>
              </a:r>
            </a:p>
            <a:p>
              <a:endParaRPr lang="pt-BR" b="1" dirty="0">
                <a:latin typeface="Courier New" pitchFamily="49" charset="0"/>
                <a:cs typeface="Courier New" pitchFamily="49" charset="0"/>
              </a:endParaRPr>
            </a:p>
            <a:p>
              <a:endParaRPr lang="pt-BR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Chave direita 15"/>
            <p:cNvSpPr/>
            <p:nvPr/>
          </p:nvSpPr>
          <p:spPr bwMode="auto">
            <a:xfrm rot="16200000">
              <a:off x="1357393" y="1214280"/>
              <a:ext cx="142852" cy="1000274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pt-BR">
                <a:latin typeface="Times New Roman" pitchFamily="18" charset="0"/>
              </a:endParaRPr>
            </a:p>
          </p:txBody>
        </p:sp>
        <p:sp>
          <p:nvSpPr>
            <p:cNvPr id="17" name="Chave direita 16"/>
            <p:cNvSpPr/>
            <p:nvPr/>
          </p:nvSpPr>
          <p:spPr bwMode="auto">
            <a:xfrm rot="16200000">
              <a:off x="2964975" y="1392901"/>
              <a:ext cx="142852" cy="643034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pt-BR">
                <a:latin typeface="Times New Roman" pitchFamily="18" charset="0"/>
              </a:endParaRPr>
            </a:p>
          </p:txBody>
        </p:sp>
        <p:sp>
          <p:nvSpPr>
            <p:cNvPr id="18" name="Chave direita 17"/>
            <p:cNvSpPr/>
            <p:nvPr/>
          </p:nvSpPr>
          <p:spPr bwMode="auto">
            <a:xfrm rot="5400000" flipV="1">
              <a:off x="2179046" y="4892781"/>
              <a:ext cx="142852" cy="643033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pt-BR">
                <a:latin typeface="Times New Roman" pitchFamily="18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285922" y="1285860"/>
              <a:ext cx="369943" cy="3999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D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843492" y="1285860"/>
              <a:ext cx="371530" cy="3999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G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2071852" y="5314294"/>
              <a:ext cx="347714" cy="3999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R</a:t>
              </a: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7516813" y="836712"/>
            <a:ext cx="9509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0"/>
              </a:rPr>
              <a:t>r</a:t>
            </a:r>
            <a:r>
              <a:rPr lang="en-US" sz="2800" dirty="0">
                <a:solidFill>
                  <a:srgbClr val="CC0000"/>
                </a:solidFill>
                <a:latin typeface="+mn-lt"/>
                <a:ea typeface="ＭＳ Ｐゴシック" charset="0"/>
              </a:rPr>
              <a:t> </a:t>
            </a:r>
            <a:r>
              <a:rPr lang="en-US" sz="2800" dirty="0">
                <a:latin typeface="+mn-lt"/>
                <a:ea typeface="ＭＳ Ｐゴシック" charset="0"/>
              </a:rPr>
              <a:t>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Implementação em Hardware</a:t>
            </a:r>
          </a:p>
        </p:txBody>
      </p:sp>
      <p:grpSp>
        <p:nvGrpSpPr>
          <p:cNvPr id="16387" name="Grupo 46"/>
          <p:cNvGrpSpPr>
            <a:grpSpLocks/>
          </p:cNvGrpSpPr>
          <p:nvPr/>
        </p:nvGrpSpPr>
        <p:grpSpPr bwMode="auto">
          <a:xfrm>
            <a:off x="2357438" y="1571625"/>
            <a:ext cx="3500437" cy="1643063"/>
            <a:chOff x="1142976" y="1785926"/>
            <a:chExt cx="3500462" cy="1643868"/>
          </a:xfrm>
        </p:grpSpPr>
        <p:sp>
          <p:nvSpPr>
            <p:cNvPr id="16390" name="Retângulo 21"/>
            <p:cNvSpPr>
              <a:spLocks noChangeArrowheads="1"/>
            </p:cNvSpPr>
            <p:nvPr/>
          </p:nvSpPr>
          <p:spPr bwMode="auto">
            <a:xfrm>
              <a:off x="1857356" y="2500306"/>
              <a:ext cx="428628" cy="57150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391" name="Text Box 19"/>
            <p:cNvSpPr txBox="1">
              <a:spLocks noChangeArrowheads="1"/>
            </p:cNvSpPr>
            <p:nvPr/>
          </p:nvSpPr>
          <p:spPr bwMode="auto">
            <a:xfrm>
              <a:off x="1142976" y="2500306"/>
              <a:ext cx="4572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pt-BR" sz="2800">
                  <a:latin typeface="Symbol" pitchFamily="18" charset="2"/>
                </a:rPr>
                <a:t>Å</a:t>
              </a:r>
            </a:p>
          </p:txBody>
        </p:sp>
        <p:sp>
          <p:nvSpPr>
            <p:cNvPr id="16392" name="Retângulo 23"/>
            <p:cNvSpPr>
              <a:spLocks noChangeArrowheads="1"/>
            </p:cNvSpPr>
            <p:nvPr/>
          </p:nvSpPr>
          <p:spPr bwMode="auto">
            <a:xfrm>
              <a:off x="2786050" y="2500306"/>
              <a:ext cx="428628" cy="57150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393" name="Retângulo 24"/>
            <p:cNvSpPr>
              <a:spLocks noChangeArrowheads="1"/>
            </p:cNvSpPr>
            <p:nvPr/>
          </p:nvSpPr>
          <p:spPr bwMode="auto">
            <a:xfrm>
              <a:off x="3714744" y="2500306"/>
              <a:ext cx="428628" cy="57150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394" name="Line 11"/>
            <p:cNvSpPr>
              <a:spLocks noChangeShapeType="1"/>
            </p:cNvSpPr>
            <p:nvPr/>
          </p:nvSpPr>
          <p:spPr bwMode="auto">
            <a:xfrm>
              <a:off x="1500166" y="2786058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cxnSp>
          <p:nvCxnSpPr>
            <p:cNvPr id="16395" name="Conector de seta reta 28"/>
            <p:cNvCxnSpPr>
              <a:cxnSpLocks noChangeShapeType="1"/>
              <a:stCxn id="16390" idx="3"/>
              <a:endCxn id="16392" idx="1"/>
            </p:cNvCxnSpPr>
            <p:nvPr/>
          </p:nvCxnSpPr>
          <p:spPr bwMode="auto">
            <a:xfrm>
              <a:off x="2285984" y="2786058"/>
              <a:ext cx="500066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396" name="Conector de seta reta 29"/>
            <p:cNvCxnSpPr>
              <a:cxnSpLocks noChangeShapeType="1"/>
            </p:cNvCxnSpPr>
            <p:nvPr/>
          </p:nvCxnSpPr>
          <p:spPr bwMode="auto">
            <a:xfrm>
              <a:off x="3214678" y="2786058"/>
              <a:ext cx="500066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397" name="Conector de seta reta 30"/>
            <p:cNvCxnSpPr>
              <a:cxnSpLocks noChangeShapeType="1"/>
            </p:cNvCxnSpPr>
            <p:nvPr/>
          </p:nvCxnSpPr>
          <p:spPr bwMode="auto">
            <a:xfrm>
              <a:off x="4143372" y="2786058"/>
              <a:ext cx="500066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398" name="Conector de seta reta 34"/>
            <p:cNvCxnSpPr>
              <a:cxnSpLocks noChangeShapeType="1"/>
            </p:cNvCxnSpPr>
            <p:nvPr/>
          </p:nvCxnSpPr>
          <p:spPr bwMode="auto">
            <a:xfrm rot="5400000">
              <a:off x="928662" y="2213760"/>
              <a:ext cx="857256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399" name="Conector angulado 42"/>
            <p:cNvCxnSpPr>
              <a:cxnSpLocks noChangeShapeType="1"/>
            </p:cNvCxnSpPr>
            <p:nvPr/>
          </p:nvCxnSpPr>
          <p:spPr bwMode="auto">
            <a:xfrm rot="10800000">
              <a:off x="1357290" y="2928934"/>
              <a:ext cx="3000396" cy="500066"/>
            </a:xfrm>
            <a:prstGeom prst="bentConnector3">
              <a:avLst>
                <a:gd name="adj1" fmla="val 100125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400" name="Conector reto 45"/>
            <p:cNvCxnSpPr>
              <a:cxnSpLocks noChangeShapeType="1"/>
            </p:cNvCxnSpPr>
            <p:nvPr/>
          </p:nvCxnSpPr>
          <p:spPr bwMode="auto">
            <a:xfrm rot="5400000" flipH="1" flipV="1">
              <a:off x="4035421" y="3107529"/>
              <a:ext cx="64294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8" name="CaixaDeTexto 47"/>
          <p:cNvSpPr txBox="1"/>
          <p:nvPr/>
        </p:nvSpPr>
        <p:spPr>
          <a:xfrm>
            <a:off x="4929188" y="1714500"/>
            <a:ext cx="10271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+mj-lt"/>
              </a:rPr>
              <a:t>G=1001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1592263" y="1028700"/>
            <a:ext cx="20510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+mj-lt"/>
              </a:rPr>
              <a:t>D.2</a:t>
            </a:r>
            <a:r>
              <a:rPr lang="pt-BR" baseline="30000" dirty="0">
                <a:latin typeface="+mj-lt"/>
              </a:rPr>
              <a:t>r</a:t>
            </a:r>
            <a:r>
              <a:rPr lang="pt-BR" dirty="0">
                <a:latin typeface="+mj-lt"/>
              </a:rPr>
              <a:t>=101110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000</a:t>
            </a:r>
            <a:endParaRPr lang="pt-B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Camada de Enlace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5.1 Introdução e serviços</a:t>
            </a:r>
          </a:p>
          <a:p>
            <a:pPr>
              <a:buNone/>
            </a:pPr>
            <a:r>
              <a:rPr lang="pt-BR" dirty="0" smtClean="0"/>
              <a:t>5.2 </a:t>
            </a:r>
            <a:r>
              <a:rPr lang="pt-BR" dirty="0"/>
              <a:t>D</a:t>
            </a:r>
            <a:r>
              <a:rPr lang="pt-BR" dirty="0" smtClean="0"/>
              <a:t>etecção e correção de erros </a:t>
            </a: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5.3 Protocolos de acesso múltiplo </a:t>
            </a:r>
          </a:p>
          <a:p>
            <a:pPr>
              <a:buNone/>
            </a:pPr>
            <a:r>
              <a:rPr lang="pt-BR" dirty="0" smtClean="0"/>
              <a:t>5.4 Redes Locais</a:t>
            </a:r>
          </a:p>
          <a:p>
            <a:pPr lvl="1"/>
            <a:r>
              <a:rPr lang="pt-BR" dirty="0" smtClean="0"/>
              <a:t>Endereçamento, ARP</a:t>
            </a:r>
          </a:p>
          <a:p>
            <a:pPr lvl="1"/>
            <a:r>
              <a:rPr lang="pt-BR" dirty="0" smtClean="0"/>
              <a:t>Ethernet</a:t>
            </a:r>
          </a:p>
          <a:p>
            <a:pPr lvl="1"/>
            <a:r>
              <a:rPr lang="pt-BR" dirty="0" smtClean="0"/>
              <a:t>Switches</a:t>
            </a:r>
          </a:p>
          <a:p>
            <a:pPr lvl="1"/>
            <a:r>
              <a:rPr lang="pt-BR" dirty="0" err="1" smtClean="0">
                <a:solidFill>
                  <a:schemeClr val="bg1">
                    <a:lumMod val="65000"/>
                  </a:schemeClr>
                </a:solidFill>
              </a:rPr>
              <a:t>VLANs</a:t>
            </a: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pt-BR" dirty="0" smtClean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5.5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Virtualização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enlace: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MPLS</a:t>
            </a:r>
          </a:p>
          <a:p>
            <a:pPr>
              <a:buNone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5.6 Redes de centros de dados</a:t>
            </a:r>
            <a:endParaRPr lang="pt-BR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pt-BR" dirty="0" smtClean="0"/>
              <a:t>5.7 </a:t>
            </a:r>
            <a:r>
              <a:rPr lang="pt-BR" dirty="0"/>
              <a:t>Um dia na vida de uma solicitação de página Web</a:t>
            </a:r>
          </a:p>
        </p:txBody>
      </p:sp>
    </p:spTree>
    <p:extLst>
      <p:ext uri="{BB962C8B-B14F-4D97-AF65-F5344CB8AC3E}">
        <p14:creationId xmlns:p14="http://schemas.microsoft.com/office/powerpoint/2010/main" val="11193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Enlaces e Protocolos de Acesso Múltiplo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43000"/>
            <a:ext cx="3810000" cy="541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000" dirty="0" smtClean="0"/>
              <a:t>Dois tipos de enlaces:</a:t>
            </a:r>
          </a:p>
          <a:p>
            <a:r>
              <a:rPr lang="pt-BR" sz="2000" dirty="0" err="1" smtClean="0">
                <a:solidFill>
                  <a:srgbClr val="FF0000"/>
                </a:solidFill>
              </a:rPr>
              <a:t>Ponto-a-ponto</a:t>
            </a:r>
            <a:r>
              <a:rPr lang="pt-BR" sz="2000" dirty="0" smtClean="0"/>
              <a:t>:</a:t>
            </a:r>
          </a:p>
          <a:p>
            <a:pPr lvl="1"/>
            <a:r>
              <a:rPr lang="pt-BR" sz="2000" dirty="0" smtClean="0"/>
              <a:t>PPP para acesso discado</a:t>
            </a:r>
          </a:p>
          <a:p>
            <a:pPr lvl="1"/>
            <a:r>
              <a:rPr lang="pt-BR" sz="2000" dirty="0" smtClean="0"/>
              <a:t>Conexão entre switch Ethernet e hospedeiro</a:t>
            </a:r>
          </a:p>
          <a:p>
            <a:r>
              <a:rPr lang="pt-BR" sz="2000" i="1" dirty="0" smtClean="0">
                <a:solidFill>
                  <a:srgbClr val="FF0000"/>
                </a:solidFill>
              </a:rPr>
              <a:t>broadcast</a:t>
            </a:r>
            <a:r>
              <a:rPr lang="pt-BR" sz="2000" dirty="0" smtClean="0"/>
              <a:t> (cabo ou meio compartilhado);</a:t>
            </a:r>
          </a:p>
          <a:p>
            <a:pPr lvl="1"/>
            <a:r>
              <a:rPr lang="pt-BR" sz="2000" dirty="0" smtClean="0"/>
              <a:t>Ethernet tradicional</a:t>
            </a:r>
          </a:p>
          <a:p>
            <a:pPr lvl="1"/>
            <a:r>
              <a:rPr lang="pt-BR" sz="2000" dirty="0" smtClean="0"/>
              <a:t>Upstream HFC</a:t>
            </a:r>
          </a:p>
          <a:p>
            <a:pPr lvl="1"/>
            <a:r>
              <a:rPr lang="pt-BR" sz="2000" dirty="0" smtClean="0"/>
              <a:t>802.11 LAN sem fio</a:t>
            </a:r>
          </a:p>
          <a:p>
            <a:pPr lvl="1"/>
            <a:r>
              <a:rPr lang="pt-BR" sz="2000" dirty="0" smtClean="0"/>
              <a:t>Satélite</a:t>
            </a:r>
          </a:p>
          <a:p>
            <a:pPr lvl="1"/>
            <a:r>
              <a:rPr lang="pt-BR" sz="2000" dirty="0" smtClean="0"/>
              <a:t>Etc.</a:t>
            </a:r>
          </a:p>
          <a:p>
            <a:pPr>
              <a:buFont typeface="Wingdings" pitchFamily="2" charset="2"/>
              <a:buNone/>
            </a:pPr>
            <a:r>
              <a:rPr lang="pt-BR" sz="2000" dirty="0" smtClean="0"/>
              <a:t>                </a:t>
            </a:r>
            <a:endParaRPr lang="pt-BR" sz="2000" b="1" dirty="0" smtClean="0"/>
          </a:p>
        </p:txBody>
      </p:sp>
      <p:pic>
        <p:nvPicPr>
          <p:cNvPr id="19460" name="Picture 5" descr="f05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521" y="1420813"/>
            <a:ext cx="4752975" cy="4745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Protocolos de Acesso Múltiplo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r>
              <a:rPr lang="pt-BR" sz="2000" dirty="0" smtClean="0"/>
              <a:t>canal de comunicação único de </a:t>
            </a:r>
            <a:r>
              <a:rPr lang="pt-BR" sz="2000" i="1" dirty="0" smtClean="0"/>
              <a:t>broadcast</a:t>
            </a:r>
          </a:p>
          <a:p>
            <a:r>
              <a:rPr lang="pt-BR" sz="2000" dirty="0" smtClean="0"/>
              <a:t>interferência: quando dois ou mais nós transmitem simultaneamente</a:t>
            </a:r>
          </a:p>
          <a:p>
            <a:pPr lvl="1"/>
            <a:r>
              <a:rPr lang="pt-BR" sz="2000" dirty="0" smtClean="0">
                <a:solidFill>
                  <a:srgbClr val="FF0000"/>
                </a:solidFill>
              </a:rPr>
              <a:t>colisão</a:t>
            </a:r>
            <a:r>
              <a:rPr lang="pt-BR" sz="2000" dirty="0" smtClean="0"/>
              <a:t> se um nó receber dois ou mais sinais ao mesmo tempo</a:t>
            </a:r>
          </a:p>
          <a:p>
            <a:pPr lvl="1">
              <a:buNone/>
            </a:pPr>
            <a:endParaRPr lang="pt-BR" sz="2000" dirty="0" smtClean="0"/>
          </a:p>
          <a:p>
            <a:pPr>
              <a:buFont typeface="Wingdings" pitchFamily="2" charset="2"/>
              <a:buNone/>
            </a:pPr>
            <a:r>
              <a:rPr lang="pt-BR" i="1" u="sng" dirty="0" smtClean="0">
                <a:solidFill>
                  <a:srgbClr val="FF0000"/>
                </a:solidFill>
              </a:rPr>
              <a:t>Protocolo de acesso múltiplo</a:t>
            </a:r>
            <a:endParaRPr lang="pt-BR" dirty="0" smtClean="0"/>
          </a:p>
          <a:p>
            <a:r>
              <a:rPr lang="pt-BR" sz="2000" dirty="0" smtClean="0"/>
              <a:t>algoritmo distribuído que determina como os nós compartilham o canal, isto é, determina quando um nó pode transmitir</a:t>
            </a:r>
          </a:p>
          <a:p>
            <a:r>
              <a:rPr lang="pt-BR" sz="2000" dirty="0" smtClean="0"/>
              <a:t>comunicação sobre o compartilhamento do canal deve usar o próprio canal!</a:t>
            </a:r>
          </a:p>
          <a:p>
            <a:pPr lvl="1"/>
            <a:r>
              <a:rPr lang="pt-BR" sz="2000" dirty="0" smtClean="0"/>
              <a:t>não há canal fora da faixa para coordenar a transmissão</a:t>
            </a:r>
          </a:p>
          <a:p>
            <a:pPr>
              <a:buFont typeface="Wingdings" pitchFamily="2" charset="2"/>
              <a:buNone/>
            </a:pP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Protocolo Ideal de Acesso Múltiplo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u="sng" smtClean="0">
                <a:solidFill>
                  <a:srgbClr val="FF0000"/>
                </a:solidFill>
              </a:rPr>
              <a:t>Para um canal de </a:t>
            </a:r>
            <a:r>
              <a:rPr lang="pt-BR" i="1" u="sng" smtClean="0">
                <a:solidFill>
                  <a:srgbClr val="FF0000"/>
                </a:solidFill>
              </a:rPr>
              <a:t>broadcast</a:t>
            </a:r>
            <a:r>
              <a:rPr lang="pt-BR" u="sng" smtClean="0">
                <a:solidFill>
                  <a:srgbClr val="FF0000"/>
                </a:solidFill>
              </a:rPr>
              <a:t> com taxa de </a:t>
            </a:r>
            <a:r>
              <a:rPr lang="pt-BR" i="1" u="sng" smtClean="0">
                <a:solidFill>
                  <a:srgbClr val="FF0000"/>
                </a:solidFill>
              </a:rPr>
              <a:t>R</a:t>
            </a:r>
            <a:r>
              <a:rPr lang="pt-BR" u="sng" smtClean="0">
                <a:solidFill>
                  <a:srgbClr val="FF0000"/>
                </a:solidFill>
              </a:rPr>
              <a:t> bps:</a:t>
            </a:r>
          </a:p>
          <a:p>
            <a:pPr>
              <a:buFont typeface="Wingdings" pitchFamily="2" charset="2"/>
              <a:buNone/>
            </a:pPr>
            <a:endParaRPr lang="pt-BR" smtClean="0"/>
          </a:p>
          <a:p>
            <a:pPr>
              <a:buFont typeface="Wingdings" pitchFamily="2" charset="2"/>
              <a:buNone/>
            </a:pPr>
            <a:r>
              <a:rPr lang="pt-BR" sz="2000" smtClean="0"/>
              <a:t>1. Quando apenas um nó tem dados para enviar, esse nó obtém uma vazão de </a:t>
            </a:r>
            <a:r>
              <a:rPr lang="pt-BR" sz="2000" i="1" smtClean="0"/>
              <a:t>R </a:t>
            </a:r>
            <a:r>
              <a:rPr lang="pt-BR" sz="2000" smtClean="0"/>
              <a:t>bps.</a:t>
            </a:r>
          </a:p>
          <a:p>
            <a:pPr>
              <a:buFont typeface="Wingdings" pitchFamily="2" charset="2"/>
              <a:buNone/>
            </a:pPr>
            <a:r>
              <a:rPr lang="pt-BR" sz="2000" smtClean="0"/>
              <a:t>2. Quando M nós têm dados para enviar, cada um desses nós poderá transmitir em média a uma taxa de </a:t>
            </a:r>
            <a:r>
              <a:rPr lang="pt-BR" sz="2000" i="1" smtClean="0"/>
              <a:t>R/M </a:t>
            </a:r>
            <a:r>
              <a:rPr lang="pt-BR" sz="2000" smtClean="0"/>
              <a:t>bps.</a:t>
            </a:r>
            <a:endParaRPr lang="pt-BR" sz="2000" i="1" smtClean="0"/>
          </a:p>
          <a:p>
            <a:pPr>
              <a:buFont typeface="Wingdings" pitchFamily="2" charset="2"/>
              <a:buNone/>
            </a:pPr>
            <a:r>
              <a:rPr lang="pt-BR" sz="2000" smtClean="0"/>
              <a:t>3. Completamente descentralizado</a:t>
            </a:r>
          </a:p>
          <a:p>
            <a:pPr lvl="1"/>
            <a:r>
              <a:rPr lang="pt-BR" sz="2000" smtClean="0"/>
              <a:t>nenhum nó especial (mestre) para coordenar as transmissões</a:t>
            </a:r>
          </a:p>
          <a:p>
            <a:pPr lvl="1"/>
            <a:r>
              <a:rPr lang="pt-BR" sz="2000" smtClean="0"/>
              <a:t>nenhuma sincronização de relógios ou slots</a:t>
            </a:r>
          </a:p>
          <a:p>
            <a:pPr>
              <a:buFont typeface="Wingdings" pitchFamily="2" charset="2"/>
              <a:buNone/>
            </a:pPr>
            <a:r>
              <a:rPr lang="pt-BR" sz="2000" smtClean="0"/>
              <a:t>4. Simples para que sua implementação seja barata</a:t>
            </a: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Camada de Enlace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5.1 Introdução e serviços</a:t>
            </a:r>
          </a:p>
          <a:p>
            <a:pPr>
              <a:buNone/>
            </a:pPr>
            <a:r>
              <a:rPr lang="pt-BR" dirty="0" smtClean="0"/>
              <a:t>5.2 </a:t>
            </a:r>
            <a:r>
              <a:rPr lang="pt-BR" dirty="0"/>
              <a:t>D</a:t>
            </a:r>
            <a:r>
              <a:rPr lang="pt-BR" dirty="0" smtClean="0"/>
              <a:t>etecção e correção de erros </a:t>
            </a:r>
          </a:p>
          <a:p>
            <a:pPr>
              <a:buNone/>
            </a:pPr>
            <a:r>
              <a:rPr lang="pt-BR" dirty="0" smtClean="0"/>
              <a:t>5.3 Protocolos de acesso múltiplo </a:t>
            </a:r>
          </a:p>
          <a:p>
            <a:pPr>
              <a:buNone/>
            </a:pPr>
            <a:r>
              <a:rPr lang="pt-BR" dirty="0" smtClean="0"/>
              <a:t>5.4 Redes Locais</a:t>
            </a:r>
          </a:p>
          <a:p>
            <a:pPr lvl="1"/>
            <a:r>
              <a:rPr lang="pt-BR" dirty="0" smtClean="0"/>
              <a:t>Endereçamento, ARP</a:t>
            </a:r>
          </a:p>
          <a:p>
            <a:pPr lvl="1"/>
            <a:r>
              <a:rPr lang="pt-BR" dirty="0" smtClean="0"/>
              <a:t>Ethernet</a:t>
            </a:r>
          </a:p>
          <a:p>
            <a:pPr lvl="1"/>
            <a:r>
              <a:rPr lang="pt-BR" dirty="0" smtClean="0"/>
              <a:t>Switches</a:t>
            </a:r>
          </a:p>
          <a:p>
            <a:pPr lvl="1"/>
            <a:r>
              <a:rPr lang="pt-BR" dirty="0" err="1" smtClean="0">
                <a:solidFill>
                  <a:schemeClr val="bg1">
                    <a:lumMod val="65000"/>
                  </a:schemeClr>
                </a:solidFill>
              </a:rPr>
              <a:t>VLANs</a:t>
            </a: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pt-BR" dirty="0" smtClean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5.5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Virtualização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enlace: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MPLS</a:t>
            </a:r>
          </a:p>
          <a:p>
            <a:pPr>
              <a:buNone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5.6 Redes de centros de dados</a:t>
            </a:r>
            <a:endParaRPr lang="pt-BR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pt-BR" dirty="0" smtClean="0"/>
              <a:t>5.7 </a:t>
            </a:r>
            <a:r>
              <a:rPr lang="pt-BR" dirty="0"/>
              <a:t>Um dia na vida de uma solicitação de página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01013" cy="1143000"/>
          </a:xfrm>
        </p:spPr>
        <p:txBody>
          <a:bodyPr/>
          <a:lstStyle/>
          <a:p>
            <a:r>
              <a:rPr lang="pt-BR" sz="3600" dirty="0" smtClean="0"/>
              <a:t>Taxonomia dos Protocolos MAC</a:t>
            </a:r>
            <a:endParaRPr lang="pt-BR" sz="44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1588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000" dirty="0" smtClean="0"/>
              <a:t>Três categorias gerais:</a:t>
            </a:r>
          </a:p>
          <a:p>
            <a:r>
              <a:rPr lang="pt-BR" sz="2000" dirty="0" smtClean="0">
                <a:solidFill>
                  <a:srgbClr val="FF0000"/>
                </a:solidFill>
              </a:rPr>
              <a:t>divisão de Canal</a:t>
            </a:r>
            <a:endParaRPr lang="pt-BR" dirty="0" smtClean="0"/>
          </a:p>
          <a:p>
            <a:pPr lvl="1"/>
            <a:r>
              <a:rPr lang="pt-BR" sz="2000" dirty="0" smtClean="0"/>
              <a:t>divide o canal em pequenos “pedaços” (</a:t>
            </a:r>
            <a:r>
              <a:rPr lang="pt-BR" sz="2000" i="1" dirty="0" smtClean="0"/>
              <a:t>slots</a:t>
            </a:r>
            <a:r>
              <a:rPr lang="pt-BR" sz="2000" dirty="0" smtClean="0"/>
              <a:t>/compartimentos de tempo, frequência, código)</a:t>
            </a:r>
          </a:p>
          <a:p>
            <a:pPr lvl="1"/>
            <a:r>
              <a:rPr lang="pt-BR" sz="2000" dirty="0" smtClean="0"/>
              <a:t>aloca pedaço a um dado nó para uso exclusivo deste</a:t>
            </a:r>
          </a:p>
          <a:p>
            <a:r>
              <a:rPr lang="pt-BR" sz="2000" dirty="0" smtClean="0">
                <a:solidFill>
                  <a:srgbClr val="FF0000"/>
                </a:solidFill>
              </a:rPr>
              <a:t>acesso Aleatório</a:t>
            </a:r>
            <a:endParaRPr lang="pt-BR" dirty="0" smtClean="0"/>
          </a:p>
          <a:p>
            <a:pPr lvl="1"/>
            <a:r>
              <a:rPr lang="pt-BR" sz="2000" dirty="0" smtClean="0"/>
              <a:t>canal não é dividido, podem ocorrer colisões</a:t>
            </a:r>
          </a:p>
          <a:p>
            <a:pPr lvl="1"/>
            <a:r>
              <a:rPr lang="pt-BR" sz="2000" dirty="0" smtClean="0"/>
              <a:t>“recuperação” das colisões</a:t>
            </a:r>
          </a:p>
          <a:p>
            <a:r>
              <a:rPr lang="pt-BR" sz="2000" dirty="0" smtClean="0">
                <a:solidFill>
                  <a:srgbClr val="FF0000"/>
                </a:solidFill>
              </a:rPr>
              <a:t>revezamento</a:t>
            </a:r>
            <a:endParaRPr lang="pt-BR" dirty="0" smtClean="0"/>
          </a:p>
          <a:p>
            <a:pPr lvl="1"/>
            <a:r>
              <a:rPr lang="pt-BR" sz="2000" dirty="0" smtClean="0"/>
              <a:t>Nós se alternam em revezamento, mas um nó que possui mais dados a transmitir pode demorar mais quando chegar a sua vez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r>
              <a:rPr lang="pt-BR" dirty="0" smtClean="0"/>
              <a:t>Protocolos MAC de divisão de canal: TDMA</a:t>
            </a:r>
            <a:endParaRPr lang="pt-BR" sz="40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422400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dirty="0" smtClean="0">
                <a:solidFill>
                  <a:srgbClr val="FF0000"/>
                </a:solidFill>
              </a:rPr>
              <a:t>TDMA: Acesso Múltiplo por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Divisão de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Tempo</a:t>
            </a:r>
            <a:endParaRPr lang="pt-BR" dirty="0" smtClean="0"/>
          </a:p>
          <a:p>
            <a:r>
              <a:rPr lang="pt-BR" sz="2000" dirty="0" smtClean="0"/>
              <a:t>acesso ao canal em “turnos" </a:t>
            </a:r>
          </a:p>
          <a:p>
            <a:r>
              <a:rPr lang="pt-BR" sz="2000" dirty="0" smtClean="0"/>
              <a:t>cada estação recebe um comprimento fixo de compartimento (comprimento = tempo de </a:t>
            </a:r>
            <a:r>
              <a:rPr lang="pt-BR" sz="2000" dirty="0" err="1" smtClean="0"/>
              <a:t>tx</a:t>
            </a:r>
            <a:r>
              <a:rPr lang="pt-BR" sz="2000" dirty="0" smtClean="0"/>
              <a:t> do pacote) em cada turno</a:t>
            </a:r>
          </a:p>
          <a:p>
            <a:r>
              <a:rPr lang="pt-BR" sz="2000" dirty="0" smtClean="0"/>
              <a:t>compartimentos não usados permanecem ociosos</a:t>
            </a:r>
          </a:p>
          <a:p>
            <a:r>
              <a:rPr lang="pt-BR" sz="2000" dirty="0" smtClean="0"/>
              <a:t>Exemplo: LAN com 6 estações: compartimentos 1, 3 e 4 com pacotes, compartimentos 2, 5 e 6 ociosos</a:t>
            </a:r>
          </a:p>
          <a:p>
            <a:pPr>
              <a:buFont typeface="Wingdings" pitchFamily="2" charset="2"/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23556" name="Picture 4" descr="IMG00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683125"/>
            <a:ext cx="734536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r>
              <a:rPr lang="pt-BR" dirty="0" smtClean="0"/>
              <a:t>Protocolos MAC de divisão de canal: FDMA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198754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dirty="0" smtClean="0">
                <a:solidFill>
                  <a:srgbClr val="FF0000"/>
                </a:solidFill>
              </a:rPr>
              <a:t>FDMA: Acesso Múltiplo por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Divisão de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Frequência</a:t>
            </a:r>
            <a:endParaRPr lang="pt-BR" dirty="0" smtClean="0"/>
          </a:p>
          <a:p>
            <a:r>
              <a:rPr lang="pt-BR" sz="2000" dirty="0" smtClean="0"/>
              <a:t>espectro do canal dividido em bandas de frequência </a:t>
            </a:r>
          </a:p>
          <a:p>
            <a:r>
              <a:rPr lang="pt-BR" sz="2000" dirty="0" smtClean="0"/>
              <a:t>a cada estação é atribuída uma banda fixa de frequência</a:t>
            </a:r>
          </a:p>
          <a:p>
            <a:r>
              <a:rPr lang="pt-BR" sz="2000" dirty="0" smtClean="0"/>
              <a:t>tempo de transmissão não usado nas bandas permanecem ociosos</a:t>
            </a:r>
          </a:p>
          <a:p>
            <a:r>
              <a:rPr lang="pt-BR" sz="2000" dirty="0" smtClean="0"/>
              <a:t>exemplo: LAN com 6 estações, 1,3,4 com pacotes, bandas 2,5,6 ociosas </a:t>
            </a:r>
          </a:p>
        </p:txBody>
      </p:sp>
      <p:sp>
        <p:nvSpPr>
          <p:cNvPr id="24592" name="Text Box 22"/>
          <p:cNvSpPr txBox="1">
            <a:spLocks noChangeArrowheads="1"/>
          </p:cNvSpPr>
          <p:nvPr/>
        </p:nvSpPr>
        <p:spPr bwMode="auto">
          <a:xfrm rot="-5400000">
            <a:off x="3077122" y="5116002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mic Sans MS" pitchFamily="66" charset="0"/>
              </a:rPr>
              <a:t>Bandas</a:t>
            </a:r>
            <a:r>
              <a:rPr lang="en-US" sz="1800" dirty="0">
                <a:latin typeface="Comic Sans MS" pitchFamily="66" charset="0"/>
              </a:rPr>
              <a:t> de </a:t>
            </a:r>
            <a:r>
              <a:rPr lang="en-US" sz="1800" dirty="0" err="1" smtClean="0">
                <a:latin typeface="Comic Sans MS" pitchFamily="66" charset="0"/>
              </a:rPr>
              <a:t>frequência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3"/>
              </a:cxn>
              <a:cxn ang="0">
                <a:pos x="1089" y="0"/>
              </a:cxn>
              <a:cxn ang="0">
                <a:pos x="1089" y="72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3"/>
              </a:cxn>
              <a:cxn ang="0">
                <a:pos x="1089" y="0"/>
              </a:cxn>
              <a:cxn ang="0">
                <a:pos x="1089" y="72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5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3"/>
                </a:cxn>
                <a:cxn ang="0">
                  <a:pos x="1089" y="0"/>
                </a:cxn>
                <a:cxn ang="0">
                  <a:pos x="1089" y="72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5448300" y="63547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 rot="67766">
            <a:off x="7203450" y="3948877"/>
            <a:ext cx="917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tempo</a:t>
            </a:r>
            <a:endParaRPr lang="en-US" i="0" dirty="0">
              <a:latin typeface="+mj-lt"/>
            </a:endParaRPr>
          </a:p>
        </p:txBody>
      </p:sp>
      <p:sp>
        <p:nvSpPr>
          <p:cNvPr id="42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/>
            <a:ahLst/>
            <a:cxnLst>
              <a:cxn ang="0">
                <a:pos x="375" y="0"/>
              </a:cxn>
              <a:cxn ang="0">
                <a:pos x="0" y="485"/>
              </a:cxn>
              <a:cxn ang="0">
                <a:pos x="375" y="969"/>
              </a:cxn>
              <a:cxn ang="0">
                <a:pos x="375" y="0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43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44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96"/>
                </a:cxn>
                <a:cxn ang="0">
                  <a:pos x="18" y="198"/>
                </a:cxn>
                <a:cxn ang="0">
                  <a:pos x="774" y="198"/>
                </a:cxn>
                <a:cxn ang="0">
                  <a:pos x="750" y="90"/>
                </a:cxn>
                <a:cxn ang="0">
                  <a:pos x="774" y="0"/>
                </a:cxn>
                <a:cxn ang="0">
                  <a:pos x="18" y="0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/>
            <a:ahLst/>
            <a:cxnLst>
              <a:cxn ang="0">
                <a:pos x="4" y="264"/>
              </a:cxn>
              <a:cxn ang="0">
                <a:pos x="52" y="6"/>
              </a:cxn>
              <a:cxn ang="0">
                <a:pos x="108" y="266"/>
              </a:cxn>
              <a:cxn ang="0">
                <a:pos x="174" y="0"/>
              </a:cxn>
              <a:cxn ang="0">
                <a:pos x="228" y="264"/>
              </a:cxn>
              <a:cxn ang="0">
                <a:pos x="288" y="8"/>
              </a:cxn>
              <a:cxn ang="0">
                <a:pos x="354" y="266"/>
              </a:cxn>
              <a:cxn ang="0">
                <a:pos x="402" y="8"/>
              </a:cxn>
              <a:cxn ang="0">
                <a:pos x="464" y="264"/>
              </a:cxn>
              <a:cxn ang="0">
                <a:pos x="506" y="6"/>
              </a:cxn>
              <a:cxn ang="0">
                <a:pos x="556" y="266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/>
            <a:ahLst/>
            <a:cxnLst>
              <a:cxn ang="0">
                <a:pos x="4" y="264"/>
              </a:cxn>
              <a:cxn ang="0">
                <a:pos x="52" y="6"/>
              </a:cxn>
              <a:cxn ang="0">
                <a:pos x="108" y="266"/>
              </a:cxn>
              <a:cxn ang="0">
                <a:pos x="174" y="0"/>
              </a:cxn>
              <a:cxn ang="0">
                <a:pos x="228" y="264"/>
              </a:cxn>
              <a:cxn ang="0">
                <a:pos x="288" y="8"/>
              </a:cxn>
              <a:cxn ang="0">
                <a:pos x="354" y="266"/>
              </a:cxn>
              <a:cxn ang="0">
                <a:pos x="402" y="8"/>
              </a:cxn>
              <a:cxn ang="0">
                <a:pos x="464" y="264"/>
              </a:cxn>
              <a:cxn ang="0">
                <a:pos x="506" y="6"/>
              </a:cxn>
              <a:cxn ang="0">
                <a:pos x="556" y="266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0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/>
            <a:ahLst/>
            <a:cxnLst>
              <a:cxn ang="0">
                <a:pos x="20" y="113"/>
              </a:cxn>
              <a:cxn ang="0">
                <a:pos x="114" y="2"/>
              </a:cxn>
              <a:cxn ang="0">
                <a:pos x="256" y="114"/>
              </a:cxn>
              <a:cxn ang="0">
                <a:pos x="394" y="0"/>
              </a:cxn>
              <a:cxn ang="0">
                <a:pos x="522" y="116"/>
              </a:cxn>
              <a:cxn ang="0">
                <a:pos x="616" y="14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" name="Text Box 69"/>
          <p:cNvSpPr txBox="1">
            <a:spLocks noChangeArrowheads="1"/>
          </p:cNvSpPr>
          <p:nvPr/>
        </p:nvSpPr>
        <p:spPr bwMode="auto">
          <a:xfrm>
            <a:off x="442913" y="5703888"/>
            <a:ext cx="1377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 dirty="0" err="1" smtClean="0">
                <a:latin typeface="+mj-lt"/>
              </a:rPr>
              <a:t>cabo</a:t>
            </a:r>
            <a:r>
              <a:rPr lang="en-US" i="0" dirty="0" smtClean="0">
                <a:latin typeface="+mj-lt"/>
              </a:rPr>
              <a:t> FDM</a:t>
            </a:r>
            <a:endParaRPr lang="en-US" i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Protocolos de Acesso Aleatório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Quando nó tem um pacote para transmitir</a:t>
            </a:r>
          </a:p>
          <a:p>
            <a:pPr lvl="1"/>
            <a:r>
              <a:rPr lang="pt-BR" dirty="0" smtClean="0"/>
              <a:t>transmite na taxa máxima R.</a:t>
            </a:r>
          </a:p>
          <a:p>
            <a:pPr lvl="1"/>
            <a:r>
              <a:rPr lang="pt-BR" dirty="0" smtClean="0"/>
              <a:t>nenhuma coordenação </a:t>
            </a:r>
            <a:r>
              <a:rPr lang="pt-BR" i="1" dirty="0" smtClean="0"/>
              <a:t>a priori</a:t>
            </a:r>
            <a:r>
              <a:rPr lang="pt-BR" dirty="0" smtClean="0"/>
              <a:t> entre os nós</a:t>
            </a:r>
          </a:p>
          <a:p>
            <a:r>
              <a:rPr lang="pt-BR" dirty="0" smtClean="0"/>
              <a:t>dois ou mais nós transmitindo </a:t>
            </a:r>
            <a:r>
              <a:rPr lang="pt-BR" dirty="0" smtClean="0">
                <a:latin typeface="MS Mincho" pitchFamily="49" charset="-128"/>
                <a:ea typeface="MS Mincho" pitchFamily="49" charset="-128"/>
              </a:rPr>
              <a:t>➜</a:t>
            </a:r>
            <a:r>
              <a:rPr lang="pt-BR" dirty="0" smtClean="0"/>
              <a:t> “colisão”,</a:t>
            </a:r>
          </a:p>
          <a:p>
            <a:r>
              <a:rPr lang="pt-BR" dirty="0" smtClean="0"/>
              <a:t>O </a:t>
            </a:r>
            <a:r>
              <a:rPr lang="pt-BR" dirty="0" smtClean="0">
                <a:solidFill>
                  <a:srgbClr val="FF0000"/>
                </a:solidFill>
              </a:rPr>
              <a:t>protocolo </a:t>
            </a:r>
            <a:r>
              <a:rPr lang="pt-BR" b="1" dirty="0" smtClean="0">
                <a:solidFill>
                  <a:srgbClr val="FF0000"/>
                </a:solidFill>
              </a:rPr>
              <a:t>MAC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de acesso aleatório</a:t>
            </a:r>
            <a:r>
              <a:rPr lang="pt-BR" b="1" dirty="0" smtClean="0"/>
              <a:t> </a:t>
            </a:r>
            <a:r>
              <a:rPr lang="pt-BR" dirty="0" smtClean="0"/>
              <a:t>especifica: </a:t>
            </a:r>
          </a:p>
          <a:p>
            <a:pPr lvl="1"/>
            <a:r>
              <a:rPr lang="pt-BR" dirty="0" smtClean="0"/>
              <a:t>como detectar colisões</a:t>
            </a:r>
          </a:p>
          <a:p>
            <a:pPr lvl="1"/>
            <a:r>
              <a:rPr lang="pt-BR" dirty="0" smtClean="0"/>
              <a:t>como se recuperar delas (através de retransmissões retardadas, por exemplo)</a:t>
            </a:r>
          </a:p>
          <a:p>
            <a:r>
              <a:rPr lang="pt-BR" dirty="0" smtClean="0"/>
              <a:t>Exemplos de protocolos MAC de acesso aleatório:</a:t>
            </a:r>
          </a:p>
          <a:p>
            <a:pPr lvl="1"/>
            <a:r>
              <a:rPr lang="pt-BR" dirty="0" err="1" smtClean="0"/>
              <a:t>slotted</a:t>
            </a:r>
            <a:r>
              <a:rPr lang="pt-BR" dirty="0" smtClean="0"/>
              <a:t> ALOHA</a:t>
            </a:r>
          </a:p>
          <a:p>
            <a:pPr lvl="1"/>
            <a:r>
              <a:rPr lang="pt-BR" dirty="0" smtClean="0"/>
              <a:t>ALOHA</a:t>
            </a:r>
          </a:p>
          <a:p>
            <a:pPr lvl="1"/>
            <a:r>
              <a:rPr lang="pt-BR" dirty="0" smtClean="0"/>
              <a:t>CSMA, CSMA/CD, CSMA/CA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i="1" dirty="0" err="1" smtClean="0"/>
              <a:t>Slotted</a:t>
            </a:r>
            <a:r>
              <a:rPr lang="pt-BR" sz="3600" dirty="0" smtClean="0"/>
              <a:t> ALOHA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600200"/>
            <a:ext cx="3989387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000" u="sng" dirty="0" smtClean="0">
                <a:solidFill>
                  <a:srgbClr val="FF0000"/>
                </a:solidFill>
              </a:rPr>
              <a:t>Hipóteses</a:t>
            </a:r>
            <a:endParaRPr lang="pt-BR" sz="2000" dirty="0" smtClean="0"/>
          </a:p>
          <a:p>
            <a:r>
              <a:rPr lang="pt-BR" sz="2000" dirty="0" smtClean="0"/>
              <a:t>todos os quadros têm o mesmo tamanho (</a:t>
            </a:r>
            <a:r>
              <a:rPr lang="pt-BR" sz="2000" i="1" dirty="0" smtClean="0"/>
              <a:t>L</a:t>
            </a:r>
            <a:r>
              <a:rPr lang="pt-BR" sz="2000" dirty="0" smtClean="0"/>
              <a:t> bits)</a:t>
            </a:r>
          </a:p>
          <a:p>
            <a:r>
              <a:rPr lang="pt-BR" sz="2000" dirty="0" smtClean="0"/>
              <a:t>tempo é dividido em </a:t>
            </a:r>
            <a:r>
              <a:rPr lang="pt-BR" sz="2000" dirty="0" err="1" smtClean="0"/>
              <a:t>slots</a:t>
            </a:r>
            <a:r>
              <a:rPr lang="pt-BR" sz="2000" dirty="0" smtClean="0"/>
              <a:t> de tamanho igual, tempo para transmitir 1 quadro (</a:t>
            </a:r>
            <a:r>
              <a:rPr lang="pt-BR" sz="2000" i="1" dirty="0" smtClean="0"/>
              <a:t>L</a:t>
            </a:r>
            <a:r>
              <a:rPr lang="pt-BR" sz="2000" dirty="0" smtClean="0"/>
              <a:t>/</a:t>
            </a:r>
            <a:r>
              <a:rPr lang="pt-BR" sz="2000" i="1" dirty="0" smtClean="0"/>
              <a:t>R </a:t>
            </a:r>
            <a:r>
              <a:rPr lang="pt-BR" sz="2000" dirty="0" err="1" smtClean="0"/>
              <a:t>seg</a:t>
            </a:r>
            <a:r>
              <a:rPr lang="pt-BR" sz="2000" dirty="0" smtClean="0"/>
              <a:t>)</a:t>
            </a:r>
          </a:p>
          <a:p>
            <a:r>
              <a:rPr lang="pt-BR" sz="2000" dirty="0" smtClean="0"/>
              <a:t>nós começam a transmitir quadros apenas no início dos intervalos (</a:t>
            </a:r>
            <a:r>
              <a:rPr lang="pt-BR" sz="2000" i="1" dirty="0" err="1" smtClean="0"/>
              <a:t>slots</a:t>
            </a:r>
            <a:r>
              <a:rPr lang="pt-BR" sz="2000" dirty="0" smtClean="0"/>
              <a:t>)</a:t>
            </a:r>
          </a:p>
          <a:p>
            <a:r>
              <a:rPr lang="pt-BR" sz="2000" dirty="0" smtClean="0"/>
              <a:t>nós são sincronizados</a:t>
            </a:r>
          </a:p>
          <a:p>
            <a:r>
              <a:rPr lang="pt-BR" sz="2000" dirty="0" smtClean="0"/>
              <a:t>se 2 ou mais nós transmitirem num </a:t>
            </a:r>
            <a:r>
              <a:rPr lang="pt-BR" sz="2000" i="1" dirty="0" err="1" smtClean="0"/>
              <a:t>slot</a:t>
            </a:r>
            <a:r>
              <a:rPr lang="pt-BR" sz="2000" dirty="0" smtClean="0"/>
              <a:t>, todos os nós detectam a colisão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332288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000" u="sng" dirty="0" smtClean="0">
                <a:solidFill>
                  <a:srgbClr val="FF0000"/>
                </a:solidFill>
              </a:rPr>
              <a:t>Operação</a:t>
            </a:r>
            <a:endParaRPr lang="pt-BR" sz="2000" dirty="0" smtClean="0"/>
          </a:p>
          <a:p>
            <a:r>
              <a:rPr lang="pt-BR" sz="2000" dirty="0" smtClean="0"/>
              <a:t>quando o nó obtém um novo quadro, ele espera até o início do próximo </a:t>
            </a:r>
            <a:r>
              <a:rPr lang="pt-BR" sz="2000" i="1" dirty="0" smtClean="0"/>
              <a:t>slot</a:t>
            </a:r>
            <a:r>
              <a:rPr lang="pt-BR" sz="2000" dirty="0" smtClean="0"/>
              <a:t> e transmite o quadro inteiro</a:t>
            </a:r>
          </a:p>
          <a:p>
            <a:r>
              <a:rPr lang="pt-BR" sz="2000" dirty="0" smtClean="0"/>
              <a:t>Se não houver colisão, nó poderá enviar um novo quadro no próximo </a:t>
            </a:r>
            <a:r>
              <a:rPr lang="pt-BR" sz="2000" i="1" dirty="0" smtClean="0"/>
              <a:t>slot</a:t>
            </a:r>
          </a:p>
          <a:p>
            <a:r>
              <a:rPr lang="pt-BR" sz="2000" dirty="0" smtClean="0"/>
              <a:t>caso haja uma colisão (detectada antes do final do intervalo), nó retransmite o quadro em cada intervalo subsequente com probabilidade </a:t>
            </a:r>
            <a:r>
              <a:rPr lang="pt-BR" sz="2000" i="1" dirty="0" smtClean="0"/>
              <a:t>p</a:t>
            </a:r>
            <a:r>
              <a:rPr lang="pt-BR" sz="2000" dirty="0" smtClean="0"/>
              <a:t> até obter sucesso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0"/>
            <a:ext cx="7772400" cy="1143000"/>
          </a:xfrm>
        </p:spPr>
        <p:txBody>
          <a:bodyPr/>
          <a:lstStyle/>
          <a:p>
            <a:r>
              <a:rPr lang="pt-BR" sz="3600" i="1" dirty="0" err="1" smtClean="0"/>
              <a:t>Slotted</a:t>
            </a:r>
            <a:r>
              <a:rPr lang="pt-BR" sz="3600" dirty="0" smtClean="0"/>
              <a:t> ALOHA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55963"/>
            <a:ext cx="3810000" cy="3203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000" u="sng" smtClean="0">
                <a:solidFill>
                  <a:srgbClr val="FF0000"/>
                </a:solidFill>
              </a:rPr>
              <a:t>Vantagens</a:t>
            </a:r>
            <a:endParaRPr lang="pt-BR" sz="2000" smtClean="0"/>
          </a:p>
          <a:p>
            <a:r>
              <a:rPr lang="pt-BR" sz="2000" smtClean="0"/>
              <a:t>único nó ativo pode transmitir continuamente na taxa máxima do canal</a:t>
            </a:r>
          </a:p>
          <a:p>
            <a:r>
              <a:rPr lang="pt-BR" sz="2000" smtClean="0"/>
              <a:t>Altamente descentralizado: apenas </a:t>
            </a:r>
            <a:r>
              <a:rPr lang="pt-BR" sz="2000" i="1" smtClean="0"/>
              <a:t>slots</a:t>
            </a:r>
            <a:r>
              <a:rPr lang="pt-BR" sz="2000" smtClean="0"/>
              <a:t> nos nós precisam estar sincronizados</a:t>
            </a:r>
          </a:p>
          <a:p>
            <a:r>
              <a:rPr lang="pt-BR" sz="2000" smtClean="0"/>
              <a:t>simples</a:t>
            </a:r>
          </a:p>
          <a:p>
            <a:endParaRPr lang="pt-BR" sz="2000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25596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000" u="sng" smtClean="0">
                <a:solidFill>
                  <a:srgbClr val="FF0000"/>
                </a:solidFill>
              </a:rPr>
              <a:t>Desvantagens</a:t>
            </a:r>
            <a:endParaRPr lang="pt-BR" sz="2000" smtClean="0"/>
          </a:p>
          <a:p>
            <a:pPr>
              <a:lnSpc>
                <a:spcPct val="90000"/>
              </a:lnSpc>
            </a:pPr>
            <a:r>
              <a:rPr lang="pt-BR" sz="2000" smtClean="0"/>
              <a:t>colisões: </a:t>
            </a:r>
            <a:r>
              <a:rPr lang="pt-BR" sz="2000" i="1" smtClean="0"/>
              <a:t>slots</a:t>
            </a:r>
            <a:r>
              <a:rPr lang="pt-BR" sz="2000" smtClean="0"/>
              <a:t> desperdiçados</a:t>
            </a:r>
          </a:p>
          <a:p>
            <a:pPr>
              <a:lnSpc>
                <a:spcPct val="90000"/>
              </a:lnSpc>
            </a:pPr>
            <a:r>
              <a:rPr lang="pt-BR" sz="2000" i="1" smtClean="0"/>
              <a:t>slots</a:t>
            </a:r>
            <a:r>
              <a:rPr lang="pt-BR" sz="2000" smtClean="0"/>
              <a:t> ociosos (desperdício)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nós podem ser capazes de detectar colisões num tempo inferior ao da transmissão do pacote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sincronização dos relógios</a:t>
            </a:r>
          </a:p>
        </p:txBody>
      </p:sp>
      <p:pic>
        <p:nvPicPr>
          <p:cNvPr id="28677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899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0"/>
            <a:ext cx="7772400" cy="1143000"/>
          </a:xfrm>
        </p:spPr>
        <p:txBody>
          <a:bodyPr/>
          <a:lstStyle/>
          <a:p>
            <a:r>
              <a:rPr lang="pt-BR" sz="3600" dirty="0" smtClean="0"/>
              <a:t>Eficiência do </a:t>
            </a:r>
            <a:r>
              <a:rPr lang="pt-BR" sz="3600" i="1" dirty="0" err="1" smtClean="0"/>
              <a:t>Slotted</a:t>
            </a:r>
            <a:r>
              <a:rPr lang="pt-BR" sz="3600" dirty="0" smtClean="0"/>
              <a:t> </a:t>
            </a:r>
            <a:r>
              <a:rPr lang="pt-BR" sz="3600" dirty="0" err="1" smtClean="0"/>
              <a:t>Aloha</a:t>
            </a:r>
            <a:endParaRPr lang="pt-BR" sz="36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1950" y="3324225"/>
            <a:ext cx="4138613" cy="3344863"/>
          </a:xfrm>
        </p:spPr>
        <p:txBody>
          <a:bodyPr/>
          <a:lstStyle/>
          <a:p>
            <a:r>
              <a:rPr lang="pt-BR" sz="2000" dirty="0" smtClean="0"/>
              <a:t>Assuma N nós com muitos quadros para enviar, cada um transmite num </a:t>
            </a:r>
            <a:r>
              <a:rPr lang="pt-BR" sz="2000" i="1" dirty="0" err="1" smtClean="0"/>
              <a:t>slot</a:t>
            </a:r>
            <a:r>
              <a:rPr lang="pt-BR" sz="2000" dirty="0" smtClean="0"/>
              <a:t> com probabilidade </a:t>
            </a:r>
            <a:r>
              <a:rPr lang="pt-BR" sz="2000" i="1" dirty="0" smtClean="0"/>
              <a:t>p</a:t>
            </a:r>
            <a:endParaRPr lang="pt-BR" sz="2000" dirty="0" smtClean="0"/>
          </a:p>
          <a:p>
            <a:r>
              <a:rPr lang="pt-BR" sz="2000" dirty="0" smtClean="0"/>
              <a:t>probabilidade que nó 1 tenha sucesso em um </a:t>
            </a:r>
            <a:r>
              <a:rPr lang="pt-BR" sz="2000" i="1" dirty="0" err="1" smtClean="0"/>
              <a:t>slot</a:t>
            </a:r>
            <a:r>
              <a:rPr lang="pt-BR" sz="1800" dirty="0" smtClean="0"/>
              <a:t>  = </a:t>
            </a:r>
            <a:r>
              <a:rPr lang="pt-BR" sz="1800" i="1" dirty="0" smtClean="0"/>
              <a:t>p</a:t>
            </a:r>
            <a:r>
              <a:rPr lang="pt-BR" sz="1800" dirty="0" smtClean="0"/>
              <a:t>(1-</a:t>
            </a:r>
            <a:r>
              <a:rPr lang="pt-BR" sz="1800" i="1" dirty="0" smtClean="0"/>
              <a:t>p</a:t>
            </a:r>
            <a:r>
              <a:rPr lang="pt-BR" sz="1800" dirty="0" smtClean="0"/>
              <a:t>)</a:t>
            </a:r>
            <a:r>
              <a:rPr lang="pt-BR" sz="1800" b="1" i="1" baseline="30000" dirty="0" smtClean="0"/>
              <a:t>N</a:t>
            </a:r>
            <a:r>
              <a:rPr lang="pt-BR" sz="1800" b="1" baseline="30000" dirty="0" smtClean="0"/>
              <a:t>-1</a:t>
            </a:r>
          </a:p>
          <a:p>
            <a:r>
              <a:rPr lang="pt-BR" sz="2000" dirty="0" smtClean="0"/>
              <a:t>probabilidade que qualquer nó tenha sucesso</a:t>
            </a:r>
            <a:r>
              <a:rPr lang="pt-BR" sz="1800" dirty="0" smtClean="0"/>
              <a:t> = </a:t>
            </a:r>
            <a:r>
              <a:rPr lang="pt-BR" sz="1800" i="1" dirty="0" smtClean="0"/>
              <a:t>Np</a:t>
            </a:r>
            <a:r>
              <a:rPr lang="pt-BR" sz="1800" dirty="0" smtClean="0"/>
              <a:t>(1-</a:t>
            </a:r>
            <a:r>
              <a:rPr lang="pt-BR" sz="1800" i="1" dirty="0" smtClean="0"/>
              <a:t>p</a:t>
            </a:r>
            <a:r>
              <a:rPr lang="pt-BR" sz="1800" dirty="0" smtClean="0"/>
              <a:t>)</a:t>
            </a:r>
            <a:r>
              <a:rPr lang="pt-BR" sz="1800" b="1" i="1" baseline="30000" dirty="0" smtClean="0"/>
              <a:t>N</a:t>
            </a:r>
            <a:r>
              <a:rPr lang="pt-BR" sz="1800" b="1" baseline="30000" dirty="0" smtClean="0"/>
              <a:t>-1</a:t>
            </a:r>
            <a:endParaRPr lang="pt-BR" sz="1800" dirty="0" smtClean="0"/>
          </a:p>
          <a:p>
            <a:pPr>
              <a:buFont typeface="Wingdings" pitchFamily="2" charset="2"/>
              <a:buNone/>
            </a:pPr>
            <a:r>
              <a:rPr lang="pt-BR" sz="1800" dirty="0" smtClean="0"/>
              <a:t>          </a:t>
            </a:r>
            <a:endParaRPr lang="pt-BR" sz="1800" b="1" i="1" dirty="0" smtClean="0"/>
          </a:p>
          <a:p>
            <a:pPr>
              <a:buFont typeface="Wingdings" pitchFamily="2" charset="2"/>
              <a:buNone/>
            </a:pPr>
            <a:endParaRPr lang="pt-BR" sz="1800" i="1" dirty="0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108075"/>
            <a:ext cx="3810000" cy="3163888"/>
          </a:xfrm>
        </p:spPr>
        <p:txBody>
          <a:bodyPr/>
          <a:lstStyle/>
          <a:p>
            <a:r>
              <a:rPr lang="pt-BR" sz="2000" dirty="0" smtClean="0"/>
              <a:t>Para eficiência máxima com </a:t>
            </a:r>
            <a:r>
              <a:rPr lang="pt-BR" sz="2000" i="1" dirty="0" smtClean="0"/>
              <a:t>N</a:t>
            </a:r>
            <a:r>
              <a:rPr lang="pt-BR" sz="2000" dirty="0" smtClean="0"/>
              <a:t> nós, encontre </a:t>
            </a:r>
            <a:r>
              <a:rPr lang="pt-BR" sz="2000" i="1" dirty="0" smtClean="0"/>
              <a:t>p</a:t>
            </a:r>
            <a:r>
              <a:rPr lang="pt-BR" sz="2000" dirty="0" smtClean="0"/>
              <a:t>* que maximiza </a:t>
            </a:r>
            <a:r>
              <a:rPr lang="pt-BR" sz="1800" i="1" dirty="0" smtClean="0"/>
              <a:t>Np</a:t>
            </a:r>
            <a:r>
              <a:rPr lang="pt-BR" sz="1800" dirty="0" smtClean="0"/>
              <a:t>(1-</a:t>
            </a:r>
            <a:r>
              <a:rPr lang="pt-BR" sz="1800" i="1" dirty="0" smtClean="0"/>
              <a:t>p</a:t>
            </a:r>
            <a:r>
              <a:rPr lang="pt-BR" sz="1800" dirty="0" smtClean="0"/>
              <a:t>)</a:t>
            </a:r>
            <a:r>
              <a:rPr lang="pt-BR" sz="1800" b="1" i="1" baseline="30000" dirty="0" smtClean="0"/>
              <a:t>N</a:t>
            </a:r>
            <a:r>
              <a:rPr lang="pt-BR" sz="1800" b="1" baseline="30000" dirty="0" smtClean="0"/>
              <a:t>-1</a:t>
            </a:r>
          </a:p>
          <a:p>
            <a:r>
              <a:rPr lang="pt-BR" sz="2000" dirty="0" smtClean="0"/>
              <a:t>Para muitos nós, faça limite para </a:t>
            </a:r>
            <a:r>
              <a:rPr lang="pt-BR" sz="2000" i="1" dirty="0" smtClean="0"/>
              <a:t>Np</a:t>
            </a:r>
            <a:r>
              <a:rPr lang="pt-BR" sz="2000" dirty="0" smtClean="0"/>
              <a:t>*(1-</a:t>
            </a:r>
            <a:r>
              <a:rPr lang="pt-BR" sz="2000" i="1" dirty="0" smtClean="0"/>
              <a:t>p</a:t>
            </a:r>
            <a:r>
              <a:rPr lang="pt-BR" sz="2000" dirty="0" smtClean="0"/>
              <a:t>*)</a:t>
            </a:r>
            <a:r>
              <a:rPr lang="pt-BR" sz="2000" b="1" i="1" baseline="30000" dirty="0" smtClean="0"/>
              <a:t>N</a:t>
            </a:r>
            <a:r>
              <a:rPr lang="pt-BR" sz="2000" b="1" baseline="30000" dirty="0" smtClean="0"/>
              <a:t>-1 </a:t>
            </a:r>
            <a:r>
              <a:rPr lang="pt-BR" sz="2000" dirty="0" smtClean="0"/>
              <a:t>quando </a:t>
            </a:r>
            <a:r>
              <a:rPr lang="pt-BR" sz="2000" i="1" dirty="0" smtClean="0"/>
              <a:t>N</a:t>
            </a:r>
            <a:r>
              <a:rPr lang="pt-BR" sz="2000" dirty="0" smtClean="0"/>
              <a:t> tende a infinito, dá 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eficiência máxima = 1/e = 0,37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61950" y="1143000"/>
            <a:ext cx="4614863" cy="19431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FF0000"/>
                </a:solidFill>
                <a:latin typeface="Comic Sans MS" pitchFamily="66" charset="0"/>
              </a:rPr>
              <a:t>Eficiência</a:t>
            </a:r>
            <a:r>
              <a:rPr lang="pt-BR" sz="2400">
                <a:latin typeface="Comic Sans MS" pitchFamily="66" charset="0"/>
              </a:rPr>
              <a:t> é a fração de longo prazo de </a:t>
            </a:r>
            <a:r>
              <a:rPr lang="pt-BR" sz="2400" i="1">
                <a:latin typeface="Comic Sans MS" pitchFamily="66" charset="0"/>
              </a:rPr>
              <a:t>slots</a:t>
            </a:r>
            <a:r>
              <a:rPr lang="pt-BR" sz="2400">
                <a:latin typeface="Comic Sans MS" pitchFamily="66" charset="0"/>
              </a:rPr>
              <a:t> bem sucedidos quando há muitos nós cada um com muitos quadros para transmitir</a:t>
            </a:r>
            <a:endParaRPr lang="pt-BR" sz="1800">
              <a:latin typeface="Comic Sans MS" pitchFamily="66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359405" y="4221162"/>
            <a:ext cx="2927371" cy="193899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i="1" dirty="0">
                <a:solidFill>
                  <a:srgbClr val="FF0000"/>
                </a:solidFill>
                <a:latin typeface="Comic Sans MS" pitchFamily="66" charset="0"/>
              </a:rPr>
              <a:t>Melhor caso:</a:t>
            </a:r>
            <a:r>
              <a:rPr lang="pt-BR" sz="2400" dirty="0">
                <a:latin typeface="Comic Sans MS" pitchFamily="66" charset="0"/>
              </a:rPr>
              <a:t> canal</a:t>
            </a:r>
          </a:p>
          <a:p>
            <a:r>
              <a:rPr lang="pt-BR" sz="2400" dirty="0">
                <a:latin typeface="Comic Sans MS" pitchFamily="66" charset="0"/>
              </a:rPr>
              <a:t>usado para transmissões  </a:t>
            </a:r>
          </a:p>
          <a:p>
            <a:r>
              <a:rPr lang="pt-BR" sz="2400" dirty="0">
                <a:latin typeface="Comic Sans MS" pitchFamily="66" charset="0"/>
              </a:rPr>
              <a:t>úteis em </a:t>
            </a:r>
            <a:r>
              <a:rPr lang="pt-BR" sz="2400" dirty="0" smtClean="0">
                <a:latin typeface="Comic Sans MS" pitchFamily="66" charset="0"/>
              </a:rPr>
              <a:t>apenas 37</a:t>
            </a:r>
            <a:r>
              <a:rPr lang="pt-BR" sz="2400" dirty="0">
                <a:latin typeface="Comic Sans MS" pitchFamily="66" charset="0"/>
              </a:rPr>
              <a:t>% do tempo!</a:t>
            </a:r>
            <a:endParaRPr lang="pt-BR" sz="1800" dirty="0">
              <a:latin typeface="Comic Sans MS" pitchFamily="66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312180" y="4357694"/>
            <a:ext cx="4746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 i="0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ALOHA Puro (sem </a:t>
            </a:r>
            <a:r>
              <a:rPr lang="pt-BR" sz="3600" i="1" dirty="0" err="1" smtClean="0"/>
              <a:t>slots</a:t>
            </a:r>
            <a:r>
              <a:rPr lang="pt-BR" sz="3600" dirty="0" smtClean="0"/>
              <a:t>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847013" cy="3941763"/>
          </a:xfrm>
        </p:spPr>
        <p:txBody>
          <a:bodyPr/>
          <a:lstStyle/>
          <a:p>
            <a:r>
              <a:rPr lang="pt-BR" sz="2000" smtClean="0"/>
              <a:t>Aloha puro (sem slots): mais simples, sem sincronização</a:t>
            </a:r>
          </a:p>
          <a:p>
            <a:r>
              <a:rPr lang="pt-BR" sz="2000" smtClean="0"/>
              <a:t>Ao chegar um quadro no nó</a:t>
            </a:r>
          </a:p>
          <a:p>
            <a:pPr lvl="1"/>
            <a:r>
              <a:rPr lang="pt-BR" sz="2000" smtClean="0"/>
              <a:t> transmite imediatamente </a:t>
            </a:r>
          </a:p>
          <a:p>
            <a:r>
              <a:rPr lang="pt-BR" sz="2000" smtClean="0"/>
              <a:t>Probabilidade de colisão aumenta:</a:t>
            </a:r>
          </a:p>
          <a:p>
            <a:pPr lvl="1"/>
            <a:r>
              <a:rPr lang="pt-BR" sz="2000" smtClean="0"/>
              <a:t>quadro enviado em t</a:t>
            </a:r>
            <a:r>
              <a:rPr lang="pt-BR" sz="2000" baseline="-25000" smtClean="0"/>
              <a:t>0</a:t>
            </a:r>
            <a:r>
              <a:rPr lang="pt-BR" sz="2000" smtClean="0"/>
              <a:t> colide com outros quadros enviados em [t</a:t>
            </a:r>
            <a:r>
              <a:rPr lang="pt-BR" sz="2000" baseline="-25000" smtClean="0"/>
              <a:t>0</a:t>
            </a:r>
            <a:r>
              <a:rPr lang="pt-BR" sz="2000" smtClean="0"/>
              <a:t>-1,t</a:t>
            </a:r>
            <a:r>
              <a:rPr lang="pt-BR" sz="2000" baseline="-25000" smtClean="0"/>
              <a:t>0</a:t>
            </a:r>
            <a:r>
              <a:rPr lang="pt-BR" sz="2000" smtClean="0"/>
              <a:t>+1]</a:t>
            </a:r>
          </a:p>
        </p:txBody>
      </p:sp>
      <p:pic>
        <p:nvPicPr>
          <p:cNvPr id="30724" name="Picture 5" descr="f05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4788" y="3644900"/>
            <a:ext cx="6337300" cy="2587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Eficiência do </a:t>
            </a:r>
            <a:r>
              <a:rPr lang="pt-BR" sz="3600" dirty="0" err="1" smtClean="0"/>
              <a:t>Aloha</a:t>
            </a:r>
            <a:r>
              <a:rPr lang="pt-BR" sz="3600" dirty="0" smtClean="0"/>
              <a:t> puro</a:t>
            </a:r>
            <a:endParaRPr lang="pt-BR" sz="40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645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1800" dirty="0" smtClean="0"/>
              <a:t>P(sucesso por um dado nó) = P(nó transmita) </a:t>
            </a:r>
            <a:r>
              <a:rPr lang="pt-BR" baseline="16000" dirty="0" smtClean="0"/>
              <a:t>.</a:t>
            </a:r>
            <a:endParaRPr lang="pt-BR" sz="1800" dirty="0" smtClean="0"/>
          </a:p>
          <a:p>
            <a:pPr>
              <a:buFont typeface="Wingdings" pitchFamily="2" charset="2"/>
              <a:buNone/>
            </a:pPr>
            <a:r>
              <a:rPr lang="pt-BR" sz="1800" dirty="0" smtClean="0"/>
              <a:t>                                         P(nenhum outro nó transmita em [t</a:t>
            </a:r>
            <a:r>
              <a:rPr lang="pt-BR" sz="1800" baseline="-25000" dirty="0" smtClean="0"/>
              <a:t>0</a:t>
            </a:r>
            <a:r>
              <a:rPr lang="pt-BR" sz="1800" dirty="0" smtClean="0"/>
              <a:t>-1,t</a:t>
            </a:r>
            <a:r>
              <a:rPr lang="pt-BR" sz="1800" baseline="-25000" dirty="0" smtClean="0"/>
              <a:t>0</a:t>
            </a:r>
            <a:r>
              <a:rPr lang="pt-BR" sz="1800" dirty="0" smtClean="0"/>
              <a:t>] </a:t>
            </a:r>
            <a:r>
              <a:rPr lang="pt-BR" baseline="16000" dirty="0" smtClean="0"/>
              <a:t>.</a:t>
            </a:r>
            <a:endParaRPr lang="pt-BR" sz="1800" dirty="0" smtClean="0"/>
          </a:p>
          <a:p>
            <a:pPr>
              <a:buFont typeface="Wingdings" pitchFamily="2" charset="2"/>
              <a:buNone/>
            </a:pPr>
            <a:r>
              <a:rPr lang="pt-BR" sz="1800" dirty="0" smtClean="0"/>
              <a:t>                                         P(nenhum outro nó transmita em [t</a:t>
            </a:r>
            <a:r>
              <a:rPr lang="pt-BR" sz="1800" baseline="-25000" dirty="0" smtClean="0"/>
              <a:t>0</a:t>
            </a:r>
            <a:r>
              <a:rPr lang="pt-BR" sz="1800" dirty="0" smtClean="0"/>
              <a:t>,t</a:t>
            </a:r>
            <a:r>
              <a:rPr lang="pt-BR" sz="1800" baseline="-25000" dirty="0" smtClean="0"/>
              <a:t>0</a:t>
            </a:r>
            <a:r>
              <a:rPr lang="pt-BR" sz="1800" dirty="0" smtClean="0"/>
              <a:t>+1] </a:t>
            </a:r>
          </a:p>
          <a:p>
            <a:pPr>
              <a:buFont typeface="Wingdings" pitchFamily="2" charset="2"/>
              <a:buNone/>
            </a:pPr>
            <a:r>
              <a:rPr lang="pt-BR" sz="1800" dirty="0" smtClean="0"/>
              <a:t>                                      = p </a:t>
            </a:r>
            <a:r>
              <a:rPr lang="pt-BR" baseline="16000" dirty="0" smtClean="0"/>
              <a:t>. </a:t>
            </a:r>
            <a:r>
              <a:rPr lang="pt-BR" sz="1800" dirty="0" smtClean="0"/>
              <a:t>(1-p)</a:t>
            </a:r>
            <a:r>
              <a:rPr lang="pt-BR" sz="1800" b="1" baseline="30000" dirty="0" smtClean="0"/>
              <a:t>N-1</a:t>
            </a:r>
            <a:r>
              <a:rPr lang="pt-BR" baseline="16000" dirty="0" smtClean="0"/>
              <a:t> . </a:t>
            </a:r>
            <a:r>
              <a:rPr lang="pt-BR" sz="1800" dirty="0" smtClean="0"/>
              <a:t>(1-p)</a:t>
            </a:r>
            <a:r>
              <a:rPr lang="pt-BR" sz="1800" b="1" baseline="30000" dirty="0" smtClean="0"/>
              <a:t>N-1</a:t>
            </a:r>
          </a:p>
          <a:p>
            <a:pPr>
              <a:buFont typeface="Wingdings" pitchFamily="2" charset="2"/>
              <a:buNone/>
            </a:pPr>
            <a:r>
              <a:rPr lang="pt-BR" sz="1800" b="1" baseline="30000" dirty="0" smtClean="0"/>
              <a:t>                                        </a:t>
            </a:r>
            <a:r>
              <a:rPr lang="pt-BR" sz="1800" b="1" dirty="0" smtClean="0"/>
              <a:t>= </a:t>
            </a:r>
            <a:r>
              <a:rPr lang="pt-BR" sz="1800" dirty="0" smtClean="0"/>
              <a:t>p </a:t>
            </a:r>
            <a:r>
              <a:rPr lang="pt-BR" baseline="16000" dirty="0" smtClean="0"/>
              <a:t>. </a:t>
            </a:r>
            <a:r>
              <a:rPr lang="pt-BR" sz="1800" dirty="0" smtClean="0"/>
              <a:t>(1-p)</a:t>
            </a:r>
            <a:r>
              <a:rPr lang="pt-BR" sz="1800" b="1" baseline="30000" dirty="0" smtClean="0"/>
              <a:t>2(N-1)</a:t>
            </a:r>
            <a:r>
              <a:rPr lang="pt-BR" baseline="16000" dirty="0" smtClean="0"/>
              <a:t> </a:t>
            </a:r>
            <a:endParaRPr lang="pt-BR" sz="1800" dirty="0" smtClean="0"/>
          </a:p>
          <a:p>
            <a:pPr>
              <a:buFont typeface="Wingdings" pitchFamily="2" charset="2"/>
              <a:buNone/>
            </a:pPr>
            <a:endParaRPr lang="pt-BR" baseline="16000" dirty="0" smtClean="0"/>
          </a:p>
          <a:p>
            <a:pPr>
              <a:buFont typeface="Wingdings" pitchFamily="2" charset="2"/>
              <a:buNone/>
            </a:pPr>
            <a:r>
              <a:rPr lang="pt-BR" baseline="16000" dirty="0" smtClean="0"/>
              <a:t>                            </a:t>
            </a:r>
            <a:r>
              <a:rPr lang="pt-BR" sz="2800" baseline="16000" dirty="0" smtClean="0"/>
              <a:t>… escolhendo o valor ótimo de p e deixando n -&gt; infinito ...</a:t>
            </a:r>
          </a:p>
          <a:p>
            <a:pPr>
              <a:buFont typeface="Wingdings" pitchFamily="2" charset="2"/>
              <a:buNone/>
            </a:pPr>
            <a:r>
              <a:rPr lang="pt-BR" sz="2800" baseline="16000" dirty="0" smtClean="0"/>
              <a:t>                                        </a:t>
            </a:r>
            <a:br>
              <a:rPr lang="pt-BR" sz="2800" baseline="16000" dirty="0" smtClean="0"/>
            </a:br>
            <a:r>
              <a:rPr lang="pt-BR" sz="2800" baseline="16000" dirty="0" smtClean="0"/>
              <a:t>                                    = 1/(2e) = 0,18</a:t>
            </a:r>
            <a:r>
              <a:rPr lang="pt-BR" sz="2000" baseline="16000" dirty="0" smtClean="0"/>
              <a:t> </a:t>
            </a:r>
            <a:r>
              <a:rPr lang="pt-BR" sz="1600" dirty="0" smtClean="0"/>
              <a:t>	</a:t>
            </a:r>
            <a:endParaRPr lang="pt-BR" sz="1800" b="1" i="1" dirty="0" smtClean="0"/>
          </a:p>
          <a:p>
            <a:endParaRPr lang="pt-BR" dirty="0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000232" y="5013325"/>
            <a:ext cx="51684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Ainda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omic Sans MS" pitchFamily="66" charset="0"/>
              </a:rPr>
              <a:t>pior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do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que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o Slotted Aloha!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r>
              <a:rPr lang="pt-BR" smtClean="0"/>
              <a:t>CSMA (Acesso múltiplo com detecção de portadora)</a:t>
            </a:r>
            <a:endParaRPr lang="pt-BR" sz="36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89113"/>
            <a:ext cx="8296275" cy="32464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b="1" u="sng" dirty="0" smtClean="0">
                <a:solidFill>
                  <a:srgbClr val="FF0000"/>
                </a:solidFill>
              </a:rPr>
              <a:t>CSMA (</a:t>
            </a:r>
            <a:r>
              <a:rPr lang="pt-BR" b="1" i="1" u="sng" dirty="0" smtClean="0">
                <a:solidFill>
                  <a:srgbClr val="FF0000"/>
                </a:solidFill>
              </a:rPr>
              <a:t>Carrier </a:t>
            </a:r>
            <a:r>
              <a:rPr lang="pt-BR" b="1" i="1" u="sng" dirty="0" err="1" smtClean="0">
                <a:solidFill>
                  <a:srgbClr val="FF0000"/>
                </a:solidFill>
              </a:rPr>
              <a:t>Sense</a:t>
            </a:r>
            <a:r>
              <a:rPr lang="pt-BR" b="1" i="1" u="sng" dirty="0" smtClean="0">
                <a:solidFill>
                  <a:srgbClr val="FF0000"/>
                </a:solidFill>
              </a:rPr>
              <a:t> </a:t>
            </a:r>
            <a:r>
              <a:rPr lang="pt-BR" b="1" i="1" u="sng" dirty="0" err="1" smtClean="0">
                <a:solidFill>
                  <a:srgbClr val="FF0000"/>
                </a:solidFill>
              </a:rPr>
              <a:t>Multiple</a:t>
            </a:r>
            <a:r>
              <a:rPr lang="pt-BR" b="1" i="1" u="sng" dirty="0" smtClean="0">
                <a:solidFill>
                  <a:srgbClr val="FF0000"/>
                </a:solidFill>
              </a:rPr>
              <a:t> Access</a:t>
            </a:r>
            <a:r>
              <a:rPr lang="pt-BR" b="1" u="sng" dirty="0" smtClean="0">
                <a:solidFill>
                  <a:srgbClr val="FF0000"/>
                </a:solidFill>
              </a:rPr>
              <a:t>)</a:t>
            </a:r>
            <a:r>
              <a:rPr lang="pt-BR" b="1" i="1" u="sng" dirty="0" smtClean="0">
                <a:solidFill>
                  <a:srgbClr val="FF0000"/>
                </a:solidFill>
              </a:rPr>
              <a:t>:</a:t>
            </a:r>
            <a:r>
              <a:rPr lang="pt-BR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pt-BR" dirty="0" smtClean="0"/>
              <a:t>Escuta antes de transmitir (detecção de portadora):</a:t>
            </a:r>
          </a:p>
          <a:p>
            <a:pPr lvl="1"/>
            <a:r>
              <a:rPr lang="pt-BR" dirty="0" smtClean="0">
                <a:solidFill>
                  <a:srgbClr val="0070C0"/>
                </a:solidFill>
              </a:rPr>
              <a:t>Se o canal estiver livre</a:t>
            </a:r>
            <a:r>
              <a:rPr lang="pt-BR" dirty="0" smtClean="0"/>
              <a:t>: transmite todo o quadro</a:t>
            </a:r>
          </a:p>
          <a:p>
            <a:pPr lvl="1"/>
            <a:r>
              <a:rPr lang="pt-BR" dirty="0" smtClean="0">
                <a:solidFill>
                  <a:srgbClr val="0070C0"/>
                </a:solidFill>
              </a:rPr>
              <a:t>Se o canal estiver ocupado</a:t>
            </a:r>
            <a:r>
              <a:rPr lang="pt-BR" dirty="0" smtClean="0"/>
              <a:t>, adia a transmissão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Analogia humana: não interrompa outros!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7" descr="f05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2" y="1071546"/>
            <a:ext cx="4392612" cy="4608513"/>
          </a:xfrm>
          <a:noFill/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Camada de Enlace: Introdução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43000"/>
            <a:ext cx="4171950" cy="541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000" u="sng" dirty="0" smtClean="0">
                <a:solidFill>
                  <a:srgbClr val="FF0000"/>
                </a:solidFill>
              </a:rPr>
              <a:t>Terminologia:</a:t>
            </a:r>
            <a:endParaRPr lang="pt-BR" sz="2000" dirty="0" smtClean="0"/>
          </a:p>
          <a:p>
            <a:r>
              <a:rPr lang="pt-BR" sz="1800" dirty="0" smtClean="0"/>
              <a:t>hospedeiros e roteadores são </a:t>
            </a:r>
            <a:r>
              <a:rPr lang="pt-BR" sz="1800" b="1" dirty="0" smtClean="0">
                <a:solidFill>
                  <a:srgbClr val="FF0000"/>
                </a:solidFill>
              </a:rPr>
              <a:t>nós</a:t>
            </a:r>
          </a:p>
          <a:p>
            <a:r>
              <a:rPr lang="pt-BR" sz="1800" dirty="0" smtClean="0"/>
              <a:t>canais de comunicação que conectam nós adjacentes ao longo de um caminho de comunicação são </a:t>
            </a:r>
            <a:r>
              <a:rPr lang="pt-BR" sz="1800" b="1" dirty="0" smtClean="0">
                <a:solidFill>
                  <a:srgbClr val="FF0000"/>
                </a:solidFill>
              </a:rPr>
              <a:t>enlaces </a:t>
            </a:r>
            <a:r>
              <a:rPr lang="pt-BR" sz="1800" dirty="0" smtClean="0"/>
              <a:t>(</a:t>
            </a:r>
            <a:r>
              <a:rPr lang="pt-BR" sz="1800" i="1" dirty="0" smtClean="0"/>
              <a:t>links</a:t>
            </a:r>
            <a:r>
              <a:rPr lang="pt-BR" sz="1800" dirty="0" smtClean="0"/>
              <a:t>)</a:t>
            </a:r>
          </a:p>
          <a:p>
            <a:pPr lvl="1"/>
            <a:r>
              <a:rPr lang="pt-BR" sz="1800" dirty="0" smtClean="0"/>
              <a:t>enlaces com fio (</a:t>
            </a:r>
            <a:r>
              <a:rPr lang="pt-BR" sz="1800" dirty="0" err="1" smtClean="0"/>
              <a:t>cabeados</a:t>
            </a:r>
            <a:r>
              <a:rPr lang="pt-BR" sz="1800" dirty="0" smtClean="0"/>
              <a:t>)</a:t>
            </a:r>
          </a:p>
          <a:p>
            <a:pPr lvl="1"/>
            <a:r>
              <a:rPr lang="pt-BR" sz="1800" dirty="0" smtClean="0"/>
              <a:t>enlaces sem fio (não </a:t>
            </a:r>
            <a:r>
              <a:rPr lang="pt-BR" sz="1800" dirty="0" err="1" smtClean="0"/>
              <a:t>cabeados</a:t>
            </a:r>
            <a:r>
              <a:rPr lang="pt-BR" sz="1800" dirty="0" smtClean="0"/>
              <a:t>)</a:t>
            </a:r>
          </a:p>
          <a:p>
            <a:pPr lvl="1"/>
            <a:r>
              <a:rPr lang="pt-BR" sz="1800" dirty="0" err="1" smtClean="0"/>
              <a:t>LANs</a:t>
            </a:r>
            <a:endParaRPr lang="pt-BR" sz="1800" b="1" dirty="0" smtClean="0">
              <a:solidFill>
                <a:srgbClr val="FF0000"/>
              </a:solidFill>
            </a:endParaRPr>
          </a:p>
          <a:p>
            <a:r>
              <a:rPr lang="pt-BR" sz="1800" dirty="0" smtClean="0"/>
              <a:t>Pacote da camada 2 é um </a:t>
            </a:r>
            <a:r>
              <a:rPr lang="pt-BR" sz="1800" b="1" dirty="0" smtClean="0">
                <a:solidFill>
                  <a:srgbClr val="FF0000"/>
                </a:solidFill>
              </a:rPr>
              <a:t>quadro </a:t>
            </a:r>
            <a:r>
              <a:rPr lang="pt-BR" sz="1800" i="1" dirty="0" smtClean="0"/>
              <a:t>(frame</a:t>
            </a:r>
            <a:r>
              <a:rPr lang="pt-BR" sz="1800" dirty="0" smtClean="0"/>
              <a:t>)</a:t>
            </a:r>
            <a:r>
              <a:rPr lang="pt-BR" sz="1800" b="1" i="1" dirty="0" smtClean="0"/>
              <a:t>,</a:t>
            </a:r>
            <a:r>
              <a:rPr lang="pt-BR" sz="1800" b="1" dirty="0" smtClean="0">
                <a:solidFill>
                  <a:srgbClr val="FF0000"/>
                </a:solidFill>
              </a:rPr>
              <a:t> </a:t>
            </a:r>
            <a:r>
              <a:rPr lang="pt-BR" sz="1800" dirty="0" smtClean="0"/>
              <a:t>encapsula o </a:t>
            </a:r>
            <a:r>
              <a:rPr lang="pt-BR" sz="1800" dirty="0" err="1" smtClean="0"/>
              <a:t>datagrama</a:t>
            </a:r>
            <a:endParaRPr lang="pt-BR" sz="1800" dirty="0" smtClean="0"/>
          </a:p>
          <a:p>
            <a:pPr>
              <a:buFont typeface="Wingdings" pitchFamily="2" charset="2"/>
              <a:buNone/>
            </a:pPr>
            <a:endParaRPr lang="pt-BR" sz="2000" dirty="0" smtClean="0"/>
          </a:p>
          <a:p>
            <a:endParaRPr lang="pt-BR" sz="2000" dirty="0" smtClean="0"/>
          </a:p>
        </p:txBody>
      </p:sp>
      <p:sp>
        <p:nvSpPr>
          <p:cNvPr id="6149" name="Text Box 236"/>
          <p:cNvSpPr txBox="1">
            <a:spLocks noChangeArrowheads="1"/>
          </p:cNvSpPr>
          <p:nvPr/>
        </p:nvSpPr>
        <p:spPr bwMode="auto">
          <a:xfrm>
            <a:off x="236538" y="5157789"/>
            <a:ext cx="4551486" cy="132343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a camada de enlace</a:t>
            </a:r>
            <a:r>
              <a:rPr lang="pt-BR" dirty="0">
                <a:latin typeface="Comic Sans MS" pitchFamily="66" charset="0"/>
              </a:rPr>
              <a:t> é responsável por transferir os </a:t>
            </a:r>
            <a:r>
              <a:rPr lang="pt-BR" dirty="0" err="1">
                <a:latin typeface="Comic Sans MS" pitchFamily="66" charset="0"/>
              </a:rPr>
              <a:t>datagramas</a:t>
            </a:r>
            <a:r>
              <a:rPr lang="pt-BR" dirty="0">
                <a:latin typeface="Comic Sans MS" pitchFamily="66" charset="0"/>
              </a:rPr>
              <a:t> entre nós </a:t>
            </a:r>
            <a:r>
              <a:rPr lang="pt-BR" dirty="0" smtClean="0">
                <a:latin typeface="Comic Sans MS" pitchFamily="66" charset="0"/>
              </a:rPr>
              <a:t>fisicamente adjacentes </a:t>
            </a:r>
            <a:r>
              <a:rPr lang="pt-BR" dirty="0">
                <a:latin typeface="Comic Sans MS" pitchFamily="66" charset="0"/>
              </a:rPr>
              <a:t>através de um enlace</a:t>
            </a:r>
            <a:endParaRPr lang="pt-BR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Colisões no CSMA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07975" y="1536700"/>
            <a:ext cx="37941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chemeClr val="accent2"/>
                </a:solidFill>
                <a:latin typeface="Comic Sans MS" pitchFamily="66" charset="0"/>
              </a:rPr>
              <a:t>colisões ainda </a:t>
            </a:r>
            <a:r>
              <a:rPr lang="pt-BR" sz="2400" i="1">
                <a:solidFill>
                  <a:schemeClr val="accent2"/>
                </a:solidFill>
                <a:latin typeface="Comic Sans MS" pitchFamily="66" charset="0"/>
              </a:rPr>
              <a:t>podem</a:t>
            </a:r>
            <a:r>
              <a:rPr lang="pt-BR" sz="2400">
                <a:solidFill>
                  <a:schemeClr val="accent2"/>
                </a:solidFill>
                <a:latin typeface="Comic Sans MS" pitchFamily="66" charset="0"/>
              </a:rPr>
              <a:t> acontecer:</a:t>
            </a:r>
            <a:endParaRPr lang="pt-BR" sz="2400">
              <a:latin typeface="Comic Sans MS" pitchFamily="66" charset="0"/>
            </a:endParaRPr>
          </a:p>
          <a:p>
            <a:r>
              <a:rPr lang="pt-BR">
                <a:latin typeface="Comic Sans MS" pitchFamily="66" charset="0"/>
              </a:rPr>
              <a:t>atraso de propagação significa que dois nós podem não ouvir</a:t>
            </a:r>
          </a:p>
          <a:p>
            <a:r>
              <a:rPr lang="pt-BR">
                <a:latin typeface="Comic Sans MS" pitchFamily="66" charset="0"/>
              </a:rPr>
              <a:t>a transmissão do outro </a:t>
            </a:r>
            <a:endParaRPr lang="pt-BR" sz="240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07975" y="3367088"/>
            <a:ext cx="3498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chemeClr val="accent2"/>
                </a:solidFill>
                <a:latin typeface="Comic Sans MS" pitchFamily="66" charset="0"/>
              </a:rPr>
              <a:t>colisão:</a:t>
            </a:r>
            <a:endParaRPr lang="pt-BR" sz="2400">
              <a:latin typeface="Comic Sans MS" pitchFamily="66" charset="0"/>
            </a:endParaRPr>
          </a:p>
          <a:p>
            <a:r>
              <a:rPr lang="pt-BR">
                <a:latin typeface="Comic Sans MS" pitchFamily="66" charset="0"/>
              </a:rPr>
              <a:t>todo o tempo de transmissão é desperdiçado</a:t>
            </a:r>
            <a:endParaRPr lang="pt-B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759325" y="874713"/>
            <a:ext cx="3546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Comic Sans MS" pitchFamily="66" charset="0"/>
              </a:rPr>
              <a:t>Disposição espacial dos nós </a:t>
            </a:r>
            <a:endParaRPr lang="pt-BR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07975" y="4505325"/>
            <a:ext cx="41354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solidFill>
                  <a:schemeClr val="accent2"/>
                </a:solidFill>
                <a:latin typeface="Comic Sans MS" pitchFamily="66" charset="0"/>
              </a:rPr>
              <a:t>nota:</a:t>
            </a:r>
            <a:endParaRPr lang="pt-BR" sz="2400" dirty="0">
              <a:latin typeface="Comic Sans MS" pitchFamily="66" charset="0"/>
            </a:endParaRPr>
          </a:p>
          <a:p>
            <a:r>
              <a:rPr lang="pt-BR" dirty="0">
                <a:latin typeface="Comic Sans MS" pitchFamily="66" charset="0"/>
              </a:rPr>
              <a:t>papel da distância e atraso de propagação na determinação da probabilidade de colisão</a:t>
            </a:r>
          </a:p>
        </p:txBody>
      </p:sp>
      <p:pic>
        <p:nvPicPr>
          <p:cNvPr id="8" name="Picture 3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0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1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2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3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4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15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30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16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28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17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26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18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24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19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CSMA/CD (Detecção de Colisões)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mtClean="0">
                <a:solidFill>
                  <a:srgbClr val="FF0000"/>
                </a:solidFill>
              </a:rPr>
              <a:t>CSMA/CD:</a:t>
            </a:r>
            <a:r>
              <a:rPr lang="pt-BR" smtClean="0"/>
              <a:t> detecção da portadora, adia a transmissão como no CSMA</a:t>
            </a:r>
          </a:p>
          <a:p>
            <a:pPr lvl="1"/>
            <a:r>
              <a:rPr lang="pt-BR" smtClean="0"/>
              <a:t>As colisões são </a:t>
            </a:r>
            <a:r>
              <a:rPr lang="pt-BR" i="1" smtClean="0"/>
              <a:t>detectadas</a:t>
            </a:r>
            <a:r>
              <a:rPr lang="pt-BR" smtClean="0"/>
              <a:t> em pouco tempo</a:t>
            </a:r>
          </a:p>
          <a:p>
            <a:pPr lvl="1"/>
            <a:r>
              <a:rPr lang="pt-BR" smtClean="0"/>
              <a:t>Transmissões que sofreram colisões são abortadas, reduzindo o desperdício do canal</a:t>
            </a:r>
          </a:p>
          <a:p>
            <a:r>
              <a:rPr lang="pt-BR" smtClean="0"/>
              <a:t>Detecção de colisões:</a:t>
            </a:r>
          </a:p>
          <a:p>
            <a:pPr lvl="1"/>
            <a:r>
              <a:rPr lang="pt-BR" smtClean="0"/>
              <a:t>Fácil em LANs cabeadas: mede a potência do sinal, compara o sinal recebido com o transmitido</a:t>
            </a:r>
          </a:p>
          <a:p>
            <a:pPr lvl="1"/>
            <a:r>
              <a:rPr lang="pt-BR" smtClean="0"/>
              <a:t>Difícil em LANs sem fio: o receptor é desligado durante a transmissão</a:t>
            </a:r>
          </a:p>
          <a:p>
            <a:r>
              <a:rPr lang="pt-BR" smtClean="0"/>
              <a:t>Analogia humana: bate papo educado!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Detecção de colisões em CSMA/CD</a:t>
            </a:r>
          </a:p>
        </p:txBody>
      </p:sp>
      <p:pic>
        <p:nvPicPr>
          <p:cNvPr id="35843" name="Picture 3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4433888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pt-BR" sz="3600" smtClean="0"/>
              <a:t>Algoritmo CSMA/CD do Ethernet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289050"/>
            <a:ext cx="435133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pt-BR" sz="2000" smtClean="0"/>
              <a:t>1. Adaptador recebe datagrama da camada de rede e cria um quadro</a:t>
            </a:r>
          </a:p>
          <a:p>
            <a:pPr>
              <a:buFont typeface="ZapfDingbats" pitchFamily="82" charset="2"/>
              <a:buNone/>
            </a:pPr>
            <a:r>
              <a:rPr lang="pt-BR" sz="2000" smtClean="0"/>
              <a:t>2. Se o adaptador percebe que o canal está ocioso, começa a transmitir o quadro. Se percebe que o canal está ocupado, espera que o canal fique livre e transmite</a:t>
            </a:r>
          </a:p>
          <a:p>
            <a:pPr>
              <a:buFont typeface="ZapfDingbats" pitchFamily="82" charset="2"/>
              <a:buNone/>
            </a:pPr>
            <a:r>
              <a:rPr lang="pt-BR" sz="2000" smtClean="0"/>
              <a:t>3.  Se o adaptador transmitir todo o quadro sem detectar outra transmissão, o adaptador concluiu a operação com o quadro!</a:t>
            </a:r>
          </a:p>
          <a:p>
            <a:pPr>
              <a:buFont typeface="ZapfDingbats" pitchFamily="82" charset="2"/>
              <a:buNone/>
            </a:pPr>
            <a:endParaRPr lang="pt-BR" sz="200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289050"/>
            <a:ext cx="4335462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pt-BR" sz="2000" dirty="0" smtClean="0"/>
              <a:t>4. Se o adaptador detectar outra transmissão enquanto estiver transmitindo, aborta e envia sinal de </a:t>
            </a:r>
            <a:r>
              <a:rPr lang="pt-BR" sz="2000" dirty="0" smtClean="0">
                <a:solidFill>
                  <a:srgbClr val="FF0000"/>
                </a:solidFill>
              </a:rPr>
              <a:t>reforço de colisão</a:t>
            </a:r>
            <a:r>
              <a:rPr lang="pt-BR" sz="2000" dirty="0" smtClean="0"/>
              <a:t> de 48 bits</a:t>
            </a:r>
          </a:p>
          <a:p>
            <a:pPr>
              <a:buFont typeface="ZapfDingbats" pitchFamily="82" charset="2"/>
              <a:buNone/>
            </a:pPr>
            <a:r>
              <a:rPr lang="pt-BR" sz="2000" dirty="0" smtClean="0"/>
              <a:t>5. Após o aborto, o adaptador entra na </a:t>
            </a:r>
            <a:r>
              <a:rPr lang="pt-BR" sz="2000" b="1" dirty="0" smtClean="0">
                <a:solidFill>
                  <a:srgbClr val="FF0000"/>
                </a:solidFill>
              </a:rPr>
              <a:t>retirada </a:t>
            </a:r>
            <a:r>
              <a:rPr lang="pt-BR" sz="2000" dirty="0" smtClean="0">
                <a:solidFill>
                  <a:srgbClr val="FF0000"/>
                </a:solidFill>
              </a:rPr>
              <a:t>(</a:t>
            </a:r>
            <a:r>
              <a:rPr lang="pt-BR" sz="2000" i="1" dirty="0" err="1" smtClean="0">
                <a:solidFill>
                  <a:srgbClr val="FF0000"/>
                </a:solidFill>
              </a:rPr>
              <a:t>backoff</a:t>
            </a:r>
            <a:r>
              <a:rPr lang="pt-BR" sz="2000" dirty="0" smtClean="0">
                <a:solidFill>
                  <a:srgbClr val="FF0000"/>
                </a:solidFill>
              </a:rPr>
              <a:t>)</a:t>
            </a:r>
            <a:r>
              <a:rPr lang="pt-BR" sz="2000" b="1" dirty="0" smtClean="0">
                <a:solidFill>
                  <a:srgbClr val="FF0000"/>
                </a:solidFill>
              </a:rPr>
              <a:t> exponencial binária</a:t>
            </a:r>
            <a:r>
              <a:rPr lang="pt-BR" sz="2000" dirty="0" smtClean="0"/>
              <a:t>: </a:t>
            </a:r>
          </a:p>
          <a:p>
            <a:pPr lvl="1"/>
            <a:r>
              <a:rPr lang="pt-BR" sz="1600" dirty="0" smtClean="0"/>
              <a:t>após a </a:t>
            </a:r>
            <a:r>
              <a:rPr lang="pt-BR" sz="1600" i="1" dirty="0" smtClean="0"/>
              <a:t>m</a:t>
            </a:r>
            <a:r>
              <a:rPr lang="pt-BR" sz="1600" dirty="0" smtClean="0"/>
              <a:t>-</a:t>
            </a:r>
            <a:r>
              <a:rPr lang="pt-BR" sz="1600" dirty="0" err="1" smtClean="0"/>
              <a:t>ésima</a:t>
            </a:r>
            <a:r>
              <a:rPr lang="pt-BR" sz="1600" dirty="0" smtClean="0"/>
              <a:t> colisão, o adaptador escolhe um </a:t>
            </a:r>
            <a:r>
              <a:rPr lang="pt-BR" sz="1600" i="1" dirty="0" smtClean="0"/>
              <a:t>K</a:t>
            </a:r>
            <a:r>
              <a:rPr lang="pt-BR" sz="1600" dirty="0" smtClean="0"/>
              <a:t> aleatoriamente entre {0,1,2,…,2</a:t>
            </a:r>
            <a:r>
              <a:rPr lang="pt-BR" sz="1600" b="1" baseline="30000" dirty="0" smtClean="0"/>
              <a:t>m</a:t>
            </a:r>
            <a:r>
              <a:rPr lang="pt-BR" sz="1600" dirty="0" smtClean="0"/>
              <a:t>-1}. O adaptador espera K·512 tempos de bit e retorna ao Passo 2</a:t>
            </a:r>
          </a:p>
          <a:p>
            <a:pPr lvl="1"/>
            <a:r>
              <a:rPr lang="pt-BR" sz="1600" dirty="0" smtClean="0"/>
              <a:t>quanto mais colisões houver, mas longos serão os intervalos de retirada.</a:t>
            </a:r>
          </a:p>
          <a:p>
            <a:pPr>
              <a:buFont typeface="ZapfDingbats" pitchFamily="82" charset="2"/>
              <a:buNone/>
            </a:pPr>
            <a:r>
              <a:rPr lang="pt-BR" sz="1800" dirty="0" smtClean="0"/>
              <a:t> </a:t>
            </a:r>
            <a:r>
              <a:rPr lang="pt-BR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62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Eficiência do CSMA/CD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94275"/>
          </a:xfrm>
        </p:spPr>
        <p:txBody>
          <a:bodyPr/>
          <a:lstStyle/>
          <a:p>
            <a:r>
              <a:rPr lang="pt-BR" i="1" smtClean="0">
                <a:latin typeface="Times New Roman" pitchFamily="18" charset="0"/>
              </a:rPr>
              <a:t>t</a:t>
            </a:r>
            <a:r>
              <a:rPr lang="pt-BR" i="1" baseline="-25000" smtClean="0">
                <a:latin typeface="Times New Roman" pitchFamily="18" charset="0"/>
              </a:rPr>
              <a:t>prop</a:t>
            </a:r>
            <a:r>
              <a:rPr lang="pt-BR" smtClean="0"/>
              <a:t> = atraso máximo de prop. entre 2 nós na LAN</a:t>
            </a:r>
          </a:p>
          <a:p>
            <a:r>
              <a:rPr lang="pt-BR" i="1" smtClean="0">
                <a:latin typeface="Times New Roman" pitchFamily="18" charset="0"/>
              </a:rPr>
              <a:t>t</a:t>
            </a:r>
            <a:r>
              <a:rPr lang="pt-BR" i="1" baseline="-25000" smtClean="0">
                <a:latin typeface="Times New Roman" pitchFamily="18" charset="0"/>
              </a:rPr>
              <a:t>trans</a:t>
            </a:r>
            <a:r>
              <a:rPr lang="pt-BR" smtClean="0"/>
              <a:t> = tempo para transmitir quadro de tamanho máximo</a:t>
            </a:r>
            <a:endParaRPr lang="pt-BR" sz="2800" smtClean="0"/>
          </a:p>
          <a:p>
            <a:endParaRPr lang="pt-BR" sz="2800" smtClean="0"/>
          </a:p>
          <a:p>
            <a:endParaRPr lang="pt-BR" sz="2800" smtClean="0"/>
          </a:p>
          <a:p>
            <a:endParaRPr lang="pt-BR" sz="2800" smtClean="0"/>
          </a:p>
          <a:p>
            <a:r>
              <a:rPr lang="pt-BR" smtClean="0"/>
              <a:t>Eficiência vai para 1 à medida que:</a:t>
            </a:r>
          </a:p>
          <a:p>
            <a:pPr lvl="1"/>
            <a:r>
              <a:rPr lang="pt-BR" smtClean="0"/>
              <a:t> </a:t>
            </a:r>
            <a:r>
              <a:rPr lang="pt-BR" i="1" smtClean="0">
                <a:latin typeface="Times New Roman" pitchFamily="18" charset="0"/>
              </a:rPr>
              <a:t>t</a:t>
            </a:r>
            <a:r>
              <a:rPr lang="pt-BR" i="1" baseline="-25000" smtClean="0">
                <a:latin typeface="Times New Roman" pitchFamily="18" charset="0"/>
              </a:rPr>
              <a:t>prop</a:t>
            </a:r>
            <a:r>
              <a:rPr lang="pt-BR" smtClean="0"/>
              <a:t> vai para 0</a:t>
            </a:r>
          </a:p>
          <a:p>
            <a:pPr lvl="1"/>
            <a:r>
              <a:rPr lang="pt-BR" i="1" smtClean="0">
                <a:latin typeface="Times New Roman" pitchFamily="18" charset="0"/>
              </a:rPr>
              <a:t>t</a:t>
            </a:r>
            <a:r>
              <a:rPr lang="pt-BR" i="1" baseline="-25000" smtClean="0">
                <a:latin typeface="Times New Roman" pitchFamily="18" charset="0"/>
              </a:rPr>
              <a:t>trans</a:t>
            </a:r>
            <a:r>
              <a:rPr lang="pt-BR" smtClean="0"/>
              <a:t> vai para infinito</a:t>
            </a:r>
          </a:p>
          <a:p>
            <a:r>
              <a:rPr lang="pt-BR" smtClean="0"/>
              <a:t>Muito melhor do que ALOHA, e ainda é descentralizado, simples, e barato!</a:t>
            </a:r>
            <a:endParaRPr lang="pt-BR" sz="28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509838" y="2795588"/>
          <a:ext cx="414496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2" name="Equation" r:id="rId3" imgW="1650960" imgH="444240" progId="Equation.3">
                  <p:embed/>
                </p:oleObj>
              </mc:Choice>
              <mc:Fallback>
                <p:oleObj name="Equation" r:id="rId3" imgW="1650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2795588"/>
                        <a:ext cx="414496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86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Protocolos MAC de “revezamento”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dirty="0" smtClean="0">
                <a:solidFill>
                  <a:schemeClr val="accent2"/>
                </a:solidFill>
              </a:rPr>
              <a:t>Protocolos MAC de divisão de canal:</a:t>
            </a:r>
            <a:endParaRPr lang="pt-BR" sz="2800" dirty="0" smtClean="0"/>
          </a:p>
          <a:p>
            <a:pPr lvl="1"/>
            <a:r>
              <a:rPr lang="pt-BR" dirty="0" smtClean="0"/>
              <a:t>Compartilha o canal eficientemente e de forma justa em altas cargas</a:t>
            </a:r>
          </a:p>
          <a:p>
            <a:pPr lvl="1"/>
            <a:r>
              <a:rPr lang="pt-BR" dirty="0" smtClean="0"/>
              <a:t>Ineficiente em baixas cargas: atraso no canal de acesso, alocação de 1/N da largura de banda mesmo com apenas 1 nó ativo!</a:t>
            </a:r>
          </a:p>
          <a:p>
            <a:pPr>
              <a:buFont typeface="Wingdings" pitchFamily="2" charset="2"/>
              <a:buNone/>
            </a:pPr>
            <a:r>
              <a:rPr lang="pt-BR" dirty="0" smtClean="0">
                <a:solidFill>
                  <a:schemeClr val="accent2"/>
                </a:solidFill>
              </a:rPr>
              <a:t>Protocolos MAC de acesso aleatório:</a:t>
            </a:r>
            <a:endParaRPr lang="pt-BR" sz="2800" dirty="0" smtClean="0"/>
          </a:p>
          <a:p>
            <a:pPr lvl="1"/>
            <a:r>
              <a:rPr lang="pt-BR" dirty="0" smtClean="0"/>
              <a:t>eficiente em baixas cargas: um único nó pode utilizar completamente o canal</a:t>
            </a:r>
          </a:p>
          <a:p>
            <a:pPr lvl="1"/>
            <a:r>
              <a:rPr lang="pt-BR" dirty="0" smtClean="0"/>
              <a:t>Altas cargas: overhead com colisões</a:t>
            </a:r>
          </a:p>
          <a:p>
            <a:pPr>
              <a:buFont typeface="Wingdings" pitchFamily="2" charset="2"/>
              <a:buNone/>
            </a:pPr>
            <a:r>
              <a:rPr lang="pt-BR" dirty="0" smtClean="0">
                <a:solidFill>
                  <a:srgbClr val="FF0000"/>
                </a:solidFill>
              </a:rPr>
              <a:t>Protocolos de revezamento:</a:t>
            </a:r>
            <a:endParaRPr lang="pt-BR" sz="28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pt-BR" dirty="0" smtClean="0"/>
              <a:t>Procura oferecer o melhor dos dois mundos!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Protocolos MAC de “revezamento”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dirty="0" smtClean="0">
                <a:solidFill>
                  <a:srgbClr val="FF0000"/>
                </a:solidFill>
              </a:rPr>
              <a:t>Seleção (</a:t>
            </a:r>
            <a:r>
              <a:rPr lang="pt-BR" i="1" dirty="0" err="1" smtClean="0">
                <a:solidFill>
                  <a:srgbClr val="FF0000"/>
                </a:solidFill>
              </a:rPr>
              <a:t>Polling</a:t>
            </a:r>
            <a:r>
              <a:rPr lang="pt-BR" dirty="0" smtClean="0">
                <a:solidFill>
                  <a:srgbClr val="FF0000"/>
                </a:solidFill>
              </a:rPr>
              <a:t>):</a:t>
            </a:r>
            <a:r>
              <a:rPr lang="pt-BR" b="1" dirty="0" smtClean="0"/>
              <a:t> </a:t>
            </a:r>
            <a:endParaRPr lang="pt-BR" dirty="0" smtClean="0"/>
          </a:p>
          <a:p>
            <a:r>
              <a:rPr lang="pt-BR" sz="2000" dirty="0" smtClean="0"/>
              <a:t>Nó mestre “convida” nós escravos a transmitir em revezamento</a:t>
            </a:r>
          </a:p>
          <a:p>
            <a:r>
              <a:rPr lang="pt-BR" sz="2000" dirty="0" smtClean="0"/>
              <a:t>Usado tipicamente com dispositivos escravo burros.</a:t>
            </a:r>
          </a:p>
          <a:p>
            <a:r>
              <a:rPr lang="pt-BR" sz="2000" dirty="0" smtClean="0"/>
              <a:t>Preocupações:</a:t>
            </a:r>
          </a:p>
          <a:p>
            <a:pPr lvl="1"/>
            <a:r>
              <a:rPr lang="pt-BR" sz="2000" dirty="0" smtClean="0"/>
              <a:t>Overhead com as consultas (</a:t>
            </a:r>
            <a:r>
              <a:rPr lang="pt-BR" sz="2000" i="1" dirty="0" err="1" smtClean="0"/>
              <a:t>polling</a:t>
            </a:r>
            <a:r>
              <a:rPr lang="pt-BR" sz="2000" dirty="0" smtClean="0"/>
              <a:t>)</a:t>
            </a:r>
          </a:p>
          <a:p>
            <a:pPr lvl="1"/>
            <a:r>
              <a:rPr lang="pt-BR" sz="2000" dirty="0" smtClean="0"/>
              <a:t>Latência</a:t>
            </a:r>
          </a:p>
          <a:p>
            <a:pPr lvl="1"/>
            <a:r>
              <a:rPr lang="pt-BR" sz="2000" dirty="0" smtClean="0"/>
              <a:t>Ponto único de falha (mestre)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5426075" y="2446338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9"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2446338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graphicFrame>
        <p:nvGraphicFramePr>
          <p:cNvPr id="10" name="Object 32"/>
          <p:cNvGraphicFramePr>
            <a:graphicFrameLocks noChangeAspect="1"/>
          </p:cNvGraphicFramePr>
          <p:nvPr/>
        </p:nvGraphicFramePr>
        <p:xfrm>
          <a:off x="6835775" y="2679700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0"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2679700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4"/>
          <p:cNvGraphicFramePr>
            <a:graphicFrameLocks noChangeAspect="1"/>
          </p:cNvGraphicFramePr>
          <p:nvPr/>
        </p:nvGraphicFramePr>
        <p:xfrm>
          <a:off x="5154613" y="2974975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1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2974975"/>
                        <a:ext cx="5222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graphicFrame>
        <p:nvGraphicFramePr>
          <p:cNvPr id="13" name="Object 36"/>
          <p:cNvGraphicFramePr>
            <a:graphicFrameLocks noChangeAspect="1"/>
          </p:cNvGraphicFramePr>
          <p:nvPr/>
        </p:nvGraphicFramePr>
        <p:xfrm>
          <a:off x="4883150" y="3503613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2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503613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graphicFrame>
        <p:nvGraphicFramePr>
          <p:cNvPr id="15" name="Object 38"/>
          <p:cNvGraphicFramePr>
            <a:graphicFrameLocks noChangeAspect="1"/>
          </p:cNvGraphicFramePr>
          <p:nvPr/>
        </p:nvGraphicFramePr>
        <p:xfrm>
          <a:off x="4611688" y="4032250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3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4032250"/>
                        <a:ext cx="5222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6616700" y="3141663"/>
            <a:ext cx="1034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 dirty="0" err="1" smtClean="0">
                <a:latin typeface="+mj-lt"/>
              </a:rPr>
              <a:t>mestre</a:t>
            </a:r>
            <a:endParaRPr lang="en-US" i="0" dirty="0">
              <a:latin typeface="+mj-lt"/>
            </a:endParaRP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4379913" y="4711700"/>
            <a:ext cx="12218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 dirty="0" err="1" smtClean="0">
                <a:latin typeface="+mj-lt"/>
              </a:rPr>
              <a:t>escravos</a:t>
            </a:r>
            <a:endParaRPr lang="en-US" i="0" dirty="0">
              <a:latin typeface="+mj-lt"/>
            </a:endParaRPr>
          </a:p>
        </p:txBody>
      </p:sp>
      <p:grpSp>
        <p:nvGrpSpPr>
          <p:cNvPr id="19" name="Group 44"/>
          <p:cNvGrpSpPr>
            <a:grpSpLocks/>
          </p:cNvGrpSpPr>
          <p:nvPr/>
        </p:nvGrpSpPr>
        <p:grpSpPr bwMode="auto">
          <a:xfrm>
            <a:off x="6823075" y="2641600"/>
            <a:ext cx="560388" cy="336550"/>
            <a:chOff x="4212" y="2867"/>
            <a:chExt cx="353" cy="212"/>
          </a:xfrm>
        </p:grpSpPr>
        <p:sp>
          <p:nvSpPr>
            <p:cNvPr id="20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Text Box 43"/>
            <p:cNvSpPr txBox="1">
              <a:spLocks noChangeArrowheads="1"/>
            </p:cNvSpPr>
            <p:nvPr/>
          </p:nvSpPr>
          <p:spPr bwMode="auto">
            <a:xfrm>
              <a:off x="4227" y="2867"/>
              <a:ext cx="3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chemeClr val="bg1"/>
                  </a:solidFill>
                </a:rPr>
                <a:t>poll</a:t>
              </a:r>
            </a:p>
          </p:txBody>
        </p:sp>
      </p:grpSp>
      <p:grpSp>
        <p:nvGrpSpPr>
          <p:cNvPr id="22" name="Group 48"/>
          <p:cNvGrpSpPr>
            <a:grpSpLocks/>
          </p:cNvGrpSpPr>
          <p:nvPr/>
        </p:nvGrpSpPr>
        <p:grpSpPr bwMode="auto">
          <a:xfrm>
            <a:off x="4643438" y="3563944"/>
            <a:ext cx="738186" cy="338138"/>
            <a:chOff x="4415" y="2367"/>
            <a:chExt cx="465" cy="213"/>
          </a:xfrm>
        </p:grpSpPr>
        <p:sp>
          <p:nvSpPr>
            <p:cNvPr id="23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Text Box 47"/>
            <p:cNvSpPr txBox="1">
              <a:spLocks noChangeArrowheads="1"/>
            </p:cNvSpPr>
            <p:nvPr/>
          </p:nvSpPr>
          <p:spPr bwMode="auto">
            <a:xfrm>
              <a:off x="4415" y="2367"/>
              <a:ext cx="46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0" dirty="0" smtClean="0">
                  <a:solidFill>
                    <a:schemeClr val="bg1"/>
                  </a:solidFill>
                  <a:latin typeface="+mj-lt"/>
                </a:rPr>
                <a:t>dados</a:t>
              </a:r>
              <a:endParaRPr lang="en-US" sz="1600" i="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5286382" y="2446344"/>
            <a:ext cx="738189" cy="338138"/>
            <a:chOff x="4357" y="2367"/>
            <a:chExt cx="465" cy="213"/>
          </a:xfrm>
        </p:grpSpPr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Text Box 51"/>
            <p:cNvSpPr txBox="1">
              <a:spLocks noChangeArrowheads="1"/>
            </p:cNvSpPr>
            <p:nvPr/>
          </p:nvSpPr>
          <p:spPr bwMode="auto">
            <a:xfrm>
              <a:off x="4357" y="2367"/>
              <a:ext cx="46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0" dirty="0" smtClean="0">
                  <a:solidFill>
                    <a:schemeClr val="bg1"/>
                  </a:solidFill>
                  <a:latin typeface="+mj-lt"/>
                </a:rPr>
                <a:t>dados</a:t>
              </a:r>
              <a:endParaRPr lang="en-US" sz="1600" i="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Protocolos MAC de “revezamento”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2" y="1485900"/>
            <a:ext cx="3667123" cy="4648200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Passagem de permissão (</a:t>
            </a:r>
            <a:r>
              <a:rPr lang="pt-BR" i="1" dirty="0" err="1" smtClean="0">
                <a:solidFill>
                  <a:srgbClr val="FF0000"/>
                </a:solidFill>
                <a:latin typeface="Comic Sans MS" pitchFamily="66" charset="0"/>
              </a:rPr>
              <a:t>token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pt-BR" i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pt-BR" sz="3200" b="1" i="1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controla </a:t>
            </a:r>
            <a:r>
              <a:rPr lang="pt-BR" sz="2000" b="1" dirty="0" smtClean="0">
                <a:solidFill>
                  <a:srgbClr val="FF0000"/>
                </a:solidFill>
                <a:latin typeface="Comic Sans MS" pitchFamily="66" charset="0"/>
              </a:rPr>
              <a:t>permissão</a:t>
            </a:r>
            <a:r>
              <a:rPr lang="pt-BR" sz="2000" b="1" dirty="0" smtClean="0">
                <a:latin typeface="Comic Sans MS" pitchFamily="66" charset="0"/>
              </a:rPr>
              <a:t> </a:t>
            </a:r>
            <a:r>
              <a:rPr lang="pt-BR" sz="2000" dirty="0" smtClean="0">
                <a:latin typeface="Comic Sans MS" pitchFamily="66" charset="0"/>
              </a:rPr>
              <a:t>passada de um nó para o próximo de forma sequencial.</a:t>
            </a:r>
          </a:p>
          <a:p>
            <a:r>
              <a:rPr lang="pt-BR" sz="2000" dirty="0" smtClean="0">
                <a:latin typeface="Comic Sans MS" pitchFamily="66" charset="0"/>
              </a:rPr>
              <a:t>mensagem de passagem da permissão</a:t>
            </a:r>
          </a:p>
          <a:p>
            <a:r>
              <a:rPr lang="pt-BR" sz="2000" dirty="0" smtClean="0">
                <a:latin typeface="Comic Sans MS" pitchFamily="66" charset="0"/>
              </a:rPr>
              <a:t>preocupações:</a:t>
            </a:r>
          </a:p>
          <a:p>
            <a:pPr lvl="1"/>
            <a:r>
              <a:rPr lang="pt-BR" sz="2000" i="1" dirty="0" smtClean="0">
                <a:latin typeface="Comic Sans MS" pitchFamily="66" charset="0"/>
              </a:rPr>
              <a:t>overhead</a:t>
            </a:r>
            <a:r>
              <a:rPr lang="pt-BR" sz="2000" dirty="0" smtClean="0">
                <a:latin typeface="Comic Sans MS" pitchFamily="66" charset="0"/>
              </a:rPr>
              <a:t> com a passagem de permissão</a:t>
            </a:r>
          </a:p>
          <a:p>
            <a:pPr lvl="1"/>
            <a:r>
              <a:rPr lang="pt-BR" sz="2000" dirty="0" smtClean="0">
                <a:latin typeface="Comic Sans MS" pitchFamily="66" charset="0"/>
              </a:rPr>
              <a:t>latência</a:t>
            </a:r>
          </a:p>
          <a:p>
            <a:pPr lvl="1"/>
            <a:r>
              <a:rPr lang="pt-BR" sz="2000" dirty="0" smtClean="0">
                <a:latin typeface="Comic Sans MS" pitchFamily="66" charset="0"/>
              </a:rPr>
              <a:t>Ponto único de falha (permissão)</a:t>
            </a:r>
            <a:endParaRPr lang="pt-BR" sz="2000" dirty="0">
              <a:latin typeface="Comic Sans MS" pitchFamily="66" charset="0"/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6342089" y="1881174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0"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89" y="1881174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645177" y="2392349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6459564" y="5302236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1"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64" y="5302236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4999064" y="3498836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2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64" y="3498836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7835927" y="3455974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3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27" y="3455974"/>
                        <a:ext cx="5222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89727" y="1500174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234139" y="5783249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0" dirty="0" smtClean="0">
                <a:solidFill>
                  <a:schemeClr val="bg1"/>
                </a:solidFill>
                <a:latin typeface="+mj-lt"/>
              </a:rPr>
              <a:t>dados</a:t>
            </a:r>
            <a:endParaRPr lang="en-US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427561" y="2859074"/>
            <a:ext cx="14285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 dirty="0" smtClean="0">
                <a:latin typeface="+mj-lt"/>
              </a:rPr>
              <a:t>(nada </a:t>
            </a:r>
            <a:r>
              <a:rPr lang="en-US" i="0" dirty="0" err="1" smtClean="0">
                <a:latin typeface="+mj-lt"/>
              </a:rPr>
              <a:t>para</a:t>
            </a:r>
            <a:endParaRPr lang="en-US" i="0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mandar</a:t>
            </a:r>
            <a:r>
              <a:rPr lang="en-US" i="0" dirty="0" smtClean="0">
                <a:latin typeface="+mj-lt"/>
              </a:rPr>
              <a:t>)</a:t>
            </a:r>
            <a:endParaRPr lang="en-US" i="0" dirty="0">
              <a:latin typeface="+mj-lt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122889" y="3517886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2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/>
      <p:bldP spid="14" grpId="0" animBg="1"/>
      <p:bldP spid="1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 de acesso a cabo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4725144"/>
            <a:ext cx="7772400" cy="1828056"/>
          </a:xfrm>
        </p:spPr>
        <p:txBody>
          <a:bodyPr/>
          <a:lstStyle/>
          <a:p>
            <a:r>
              <a:rPr lang="pt-BR" sz="1800" dirty="0" smtClean="0">
                <a:solidFill>
                  <a:srgbClr val="FF0000"/>
                </a:solidFill>
              </a:rPr>
              <a:t>Múltiplos</a:t>
            </a:r>
            <a:r>
              <a:rPr lang="pt-BR" sz="1800" dirty="0" smtClean="0"/>
              <a:t> canais de difusão </a:t>
            </a:r>
            <a:r>
              <a:rPr lang="pt-BR" sz="1800" i="1" dirty="0" err="1" smtClean="0"/>
              <a:t>downstream</a:t>
            </a:r>
            <a:r>
              <a:rPr lang="pt-BR" sz="1800" dirty="0" smtClean="0"/>
              <a:t> de 40Mbps</a:t>
            </a:r>
          </a:p>
          <a:p>
            <a:pPr lvl="1"/>
            <a:r>
              <a:rPr lang="pt-BR" sz="1800" dirty="0" smtClean="0"/>
              <a:t>Um único CMTS transmite para os diversos canais</a:t>
            </a:r>
          </a:p>
          <a:p>
            <a:r>
              <a:rPr lang="pt-BR" sz="1800" dirty="0" smtClean="0">
                <a:solidFill>
                  <a:srgbClr val="FF0000"/>
                </a:solidFill>
              </a:rPr>
              <a:t>Múltiplos</a:t>
            </a:r>
            <a:r>
              <a:rPr lang="pt-BR" sz="1800" dirty="0" smtClean="0"/>
              <a:t> canais </a:t>
            </a:r>
            <a:r>
              <a:rPr lang="pt-BR" sz="1800" i="1" dirty="0" err="1" smtClean="0"/>
              <a:t>upstream</a:t>
            </a:r>
            <a:r>
              <a:rPr lang="pt-BR" sz="1800" i="1" dirty="0" smtClean="0"/>
              <a:t> </a:t>
            </a:r>
            <a:r>
              <a:rPr lang="pt-BR" sz="1800" dirty="0" smtClean="0"/>
              <a:t>de 30 Mbps</a:t>
            </a:r>
          </a:p>
          <a:p>
            <a:pPr lvl="1"/>
            <a:r>
              <a:rPr lang="pt-BR" sz="1800" dirty="0" smtClean="0">
                <a:solidFill>
                  <a:srgbClr val="FF0000"/>
                </a:solidFill>
              </a:rPr>
              <a:t>Acesso múltiplo: </a:t>
            </a:r>
            <a:r>
              <a:rPr lang="pt-BR" sz="1800" dirty="0" smtClean="0"/>
              <a:t>todos os usuários disputam alguns slots de tempo em canais </a:t>
            </a:r>
            <a:r>
              <a:rPr lang="pt-BR" sz="1800" i="1" dirty="0" err="1" smtClean="0"/>
              <a:t>upstream</a:t>
            </a:r>
            <a:r>
              <a:rPr lang="pt-BR" sz="1800" dirty="0" smtClean="0"/>
              <a:t> (outros são </a:t>
            </a:r>
            <a:r>
              <a:rPr lang="pt-BR" sz="1800" dirty="0" err="1" smtClean="0"/>
              <a:t>pré</a:t>
            </a:r>
            <a:r>
              <a:rPr lang="pt-BR" sz="1800" dirty="0" smtClean="0"/>
              <a:t>-alocados)</a:t>
            </a:r>
          </a:p>
          <a:p>
            <a:pPr lvl="1"/>
            <a:endParaRPr lang="pt-BR" dirty="0"/>
          </a:p>
        </p:txBody>
      </p:sp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pt-BR" altLang="pt-BR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pt-BR" sz="1600" i="0" dirty="0" err="1" smtClean="0">
                <a:solidFill>
                  <a:srgbClr val="000000"/>
                </a:solidFill>
                <a:latin typeface="Arial" pitchFamily="34" charset="0"/>
              </a:rPr>
              <a:t>terminação</a:t>
            </a:r>
            <a:r>
              <a:rPr lang="en-US" altLang="pt-BR" sz="1600" i="0" dirty="0" smtClean="0">
                <a:solidFill>
                  <a:srgbClr val="000000"/>
                </a:solidFill>
                <a:latin typeface="Arial" pitchFamily="34" charset="0"/>
              </a:rPr>
              <a:t> do </a:t>
            </a:r>
            <a:r>
              <a:rPr lang="en-US" altLang="pt-BR" sz="1600" i="0" dirty="0" err="1" smtClean="0">
                <a:solidFill>
                  <a:srgbClr val="000000"/>
                </a:solidFill>
                <a:latin typeface="Arial" pitchFamily="34" charset="0"/>
              </a:rPr>
              <a:t>cabo</a:t>
            </a:r>
            <a:endParaRPr lang="en-US" altLang="pt-BR" sz="160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7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i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8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9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81326 w 765"/>
                <a:gd name="T1" fmla="*/ 591 h 459"/>
                <a:gd name="T2" fmla="*/ 55350 w 765"/>
                <a:gd name="T3" fmla="*/ 4166 h 459"/>
                <a:gd name="T4" fmla="*/ 18372 w 765"/>
                <a:gd name="T5" fmla="*/ 5984 h 459"/>
                <a:gd name="T6" fmla="*/ 2688 w 765"/>
                <a:gd name="T7" fmla="*/ 20046 h 459"/>
                <a:gd name="T8" fmla="*/ 34542 w 765"/>
                <a:gd name="T9" fmla="*/ 26482 h 459"/>
                <a:gd name="T10" fmla="*/ 66486 w 765"/>
                <a:gd name="T11" fmla="*/ 25439 h 459"/>
                <a:gd name="T12" fmla="*/ 112079 w 765"/>
                <a:gd name="T13" fmla="*/ 26482 h 459"/>
                <a:gd name="T14" fmla="*/ 133972 w 765"/>
                <a:gd name="T15" fmla="*/ 25900 h 459"/>
                <a:gd name="T16" fmla="*/ 144358 w 765"/>
                <a:gd name="T17" fmla="*/ 22207 h 459"/>
                <a:gd name="T18" fmla="*/ 143965 w 765"/>
                <a:gd name="T19" fmla="*/ 9426 h 459"/>
                <a:gd name="T20" fmla="*/ 127049 w 765"/>
                <a:gd name="T21" fmla="*/ 2045 h 459"/>
                <a:gd name="T22" fmla="*/ 81326 w 765"/>
                <a:gd name="T23" fmla="*/ 59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6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4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endParaRPr lang="pt-BR" altLang="pt-BR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algn="ctr"/>
                <a:endParaRPr lang="pt-BR" altLang="pt-BR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endParaRPr lang="pt-BR" altLang="pt-BR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9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2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3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50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3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endParaRPr lang="pt-BR" altLang="pt-BR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algn="ctr"/>
                <a:endParaRPr lang="pt-BR" altLang="pt-BR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endParaRPr lang="pt-BR" altLang="pt-BR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1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4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5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42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8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endParaRPr lang="pt-BR" altLang="pt-BR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algn="ctr"/>
                <a:endParaRPr lang="pt-BR" altLang="pt-BR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endParaRPr lang="pt-BR" altLang="pt-BR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3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4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9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endParaRPr lang="pt-BR" altLang="pt-BR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algn="ctr"/>
                <a:endParaRPr lang="pt-BR" altLang="pt-BR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endParaRPr lang="pt-BR" altLang="pt-BR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5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8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6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pt-BR" sz="1800" i="0">
                  <a:solidFill>
                    <a:srgbClr val="000000"/>
                  </a:solidFill>
                  <a:latin typeface="Arial" pitchFamily="34" charset="0"/>
                </a:rPr>
                <a:t>ISP</a:t>
              </a:r>
            </a:p>
          </p:txBody>
        </p:sp>
      </p:grpSp>
      <p:sp>
        <p:nvSpPr>
          <p:cNvPr id="54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i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" name="Text Box 177"/>
          <p:cNvSpPr txBox="1">
            <a:spLocks noChangeArrowheads="1"/>
          </p:cNvSpPr>
          <p:nvPr/>
        </p:nvSpPr>
        <p:spPr bwMode="auto">
          <a:xfrm>
            <a:off x="1344442" y="3370263"/>
            <a:ext cx="2282996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 err="1" smtClean="0">
                <a:solidFill>
                  <a:srgbClr val="000000"/>
                </a:solidFill>
              </a:rPr>
              <a:t>sistema</a:t>
            </a:r>
            <a:r>
              <a:rPr lang="en-US" sz="1400" dirty="0" smtClean="0">
                <a:solidFill>
                  <a:srgbClr val="000000"/>
                </a:solidFill>
              </a:rPr>
              <a:t> de </a:t>
            </a:r>
            <a:r>
              <a:rPr lang="en-US" sz="1400" dirty="0" err="1" smtClean="0">
                <a:solidFill>
                  <a:srgbClr val="000000"/>
                </a:solidFill>
              </a:rPr>
              <a:t>terminação</a:t>
            </a:r>
            <a:r>
              <a:rPr lang="en-US" sz="1400" dirty="0" smtClean="0">
                <a:solidFill>
                  <a:srgbClr val="000000"/>
                </a:solidFill>
              </a:rPr>
              <a:t> do 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cable modem</a:t>
            </a:r>
          </a:p>
        </p:txBody>
      </p:sp>
      <p:grpSp>
        <p:nvGrpSpPr>
          <p:cNvPr id="57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58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60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pt-BR" sz="1400" i="0">
                  <a:solidFill>
                    <a:srgbClr val="000000"/>
                  </a:solidFill>
                  <a:latin typeface="Arial" pitchFamily="34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pt-BR" sz="1400" i="0">
                  <a:solidFill>
                    <a:srgbClr val="000000"/>
                  </a:solidFill>
                  <a:latin typeface="Arial" pitchFamily="34" charset="0"/>
                </a:rPr>
                <a:t>modem</a:t>
              </a:r>
            </a:p>
          </p:txBody>
        </p:sp>
        <p:sp>
          <p:nvSpPr>
            <p:cNvPr id="61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pt-BR" sz="1400" i="0">
                  <a:solidFill>
                    <a:srgbClr val="000000"/>
                  </a:solidFill>
                  <a:latin typeface="Arial" pitchFamily="34" charset="0"/>
                </a:rPr>
                <a:t>splitter</a:t>
              </a:r>
            </a:p>
          </p:txBody>
        </p:sp>
        <p:grpSp>
          <p:nvGrpSpPr>
            <p:cNvPr id="62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7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3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67" name="Picture 25" descr="tv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8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69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</p:grpSp>
      <p:grpSp>
        <p:nvGrpSpPr>
          <p:cNvPr id="77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78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9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9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158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59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6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  <p:grpSp>
                <p:nvGrpSpPr>
                  <p:cNvPr id="16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168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69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0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1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2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3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pic>
                <p:nvPicPr>
                  <p:cNvPr id="163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65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47 w 381"/>
                      <a:gd name="T1" fmla="*/ 274 h 274"/>
                      <a:gd name="T2" fmla="*/ 4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66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67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20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142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43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44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5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  <p:grpSp>
                <p:nvGrpSpPr>
                  <p:cNvPr id="14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152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53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54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55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56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57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pic>
                <p:nvPicPr>
                  <p:cNvPr id="147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9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47 w 381"/>
                      <a:gd name="T1" fmla="*/ 274 h 274"/>
                      <a:gd name="T2" fmla="*/ 4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50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51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21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126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27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28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9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  <p:grpSp>
                <p:nvGrpSpPr>
                  <p:cNvPr id="130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136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7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8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9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0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1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pic>
                <p:nvPicPr>
                  <p:cNvPr id="131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2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3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47 w 381"/>
                      <a:gd name="T1" fmla="*/ 274 h 274"/>
                      <a:gd name="T2" fmla="*/ 4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4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35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22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r>
                  <a:rPr lang="en-US" altLang="pt-BR" i="0">
                    <a:solidFill>
                      <a:srgbClr val="969696"/>
                    </a:solidFill>
                    <a:latin typeface="Times New Roman" pitchFamily="18" charset="0"/>
                  </a:rPr>
                  <a:t>…</a:t>
                </a:r>
              </a:p>
            </p:txBody>
          </p:sp>
          <p:sp>
            <p:nvSpPr>
              <p:cNvPr id="123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4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5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80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01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03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04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05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2" y="1922"/>
                    <a:ext cx="1122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  <p:grpSp>
                <p:nvGrpSpPr>
                  <p:cNvPr id="107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113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4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5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8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pic>
                <p:nvPicPr>
                  <p:cNvPr id="108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09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0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47 w 381"/>
                      <a:gd name="T1" fmla="*/ 274 h 274"/>
                      <a:gd name="T2" fmla="*/ 4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1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12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02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1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83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85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6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87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  <p:grpSp>
                <p:nvGrpSpPr>
                  <p:cNvPr id="89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95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9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6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7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8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3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9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1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00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pic>
                <p:nvPicPr>
                  <p:cNvPr id="90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2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47 w 381"/>
                      <a:gd name="T1" fmla="*/ 274 h 274"/>
                      <a:gd name="T2" fmla="*/ 4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93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94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2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pt-BR" i="0">
                  <a:solidFill>
                    <a:srgbClr val="969696"/>
                  </a:solidFill>
                  <a:latin typeface="Times New Roman" pitchFamily="18" charset="0"/>
                </a:rPr>
                <a:t>…</a:t>
              </a:r>
            </a:p>
          </p:txBody>
        </p:sp>
      </p:grpSp>
      <p:grpSp>
        <p:nvGrpSpPr>
          <p:cNvPr id="174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175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err="1" smtClean="0">
                  <a:solidFill>
                    <a:srgbClr val="000000"/>
                  </a:solidFill>
                </a:rPr>
                <a:t>quadros</a:t>
              </a:r>
              <a:r>
                <a:rPr lang="en-US" sz="1600" dirty="0" smtClean="0">
                  <a:solidFill>
                    <a:srgbClr val="000000"/>
                  </a:solidFill>
                </a:rPr>
                <a:t> Internet,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canais</a:t>
              </a:r>
              <a:r>
                <a:rPr lang="en-US" sz="1600" dirty="0" smtClean="0">
                  <a:solidFill>
                    <a:srgbClr val="000000"/>
                  </a:solidFill>
                </a:rPr>
                <a:t> de TV e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controle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são</a:t>
              </a:r>
              <a:r>
                <a:rPr lang="en-US" sz="1600" dirty="0" smtClean="0">
                  <a:solidFill>
                    <a:srgbClr val="000000"/>
                  </a:solidFill>
                </a:rPr>
                <a:t> 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transmitidos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i="1" dirty="0" smtClean="0">
                  <a:solidFill>
                    <a:srgbClr val="000000"/>
                  </a:solidFill>
                </a:rPr>
                <a:t>downstream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em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frequências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diferentes</a:t>
              </a:r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76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pt-BR" altLang="pt-BR" i="0">
                <a:latin typeface="Arial" pitchFamily="34" charset="0"/>
              </a:endParaRPr>
            </a:p>
          </p:txBody>
        </p:sp>
      </p:grpSp>
      <p:grpSp>
        <p:nvGrpSpPr>
          <p:cNvPr id="177" name="Group 11"/>
          <p:cNvGrpSpPr>
            <a:grpSpLocks/>
          </p:cNvGrpSpPr>
          <p:nvPr/>
        </p:nvGrpSpPr>
        <p:grpSpPr bwMode="auto">
          <a:xfrm>
            <a:off x="2998788" y="3644902"/>
            <a:ext cx="5995987" cy="937948"/>
            <a:chOff x="2810374" y="3867998"/>
            <a:chExt cx="5997028" cy="938186"/>
          </a:xfrm>
        </p:grpSpPr>
        <p:sp>
          <p:nvSpPr>
            <p:cNvPr id="178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1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err="1" smtClean="0">
                  <a:solidFill>
                    <a:srgbClr val="000000"/>
                  </a:solidFill>
                </a:rPr>
                <a:t>quadros</a:t>
              </a:r>
              <a:r>
                <a:rPr lang="en-US" sz="1600" dirty="0" smtClean="0">
                  <a:solidFill>
                    <a:srgbClr val="000000"/>
                  </a:solidFill>
                </a:rPr>
                <a:t> Internet </a:t>
              </a:r>
              <a:r>
                <a:rPr lang="en-US" sz="1600" i="1" dirty="0" smtClean="0">
                  <a:solidFill>
                    <a:srgbClr val="000000"/>
                  </a:solidFill>
                </a:rPr>
                <a:t>upstream</a:t>
              </a:r>
              <a:r>
                <a:rPr lang="en-US" sz="1600" dirty="0" smtClean="0">
                  <a:solidFill>
                    <a:srgbClr val="000000"/>
                  </a:solidFill>
                </a:rPr>
                <a:t>, e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controle</a:t>
              </a:r>
              <a:r>
                <a:rPr lang="en-US" sz="1600" dirty="0" smtClean="0">
                  <a:solidFill>
                    <a:srgbClr val="000000"/>
                  </a:solidFill>
                </a:rPr>
                <a:t> de TV, 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são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transmitidos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i="1" dirty="0" smtClean="0">
                  <a:solidFill>
                    <a:srgbClr val="000000"/>
                  </a:solidFill>
                </a:rPr>
                <a:t>upstream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em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diferentes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frequências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em</a:t>
              </a:r>
              <a:r>
                <a:rPr lang="en-US" sz="1600" dirty="0" smtClean="0">
                  <a:solidFill>
                    <a:srgbClr val="000000"/>
                  </a:solidFill>
                </a:rPr>
                <a:t> slots de tempo</a:t>
              </a:r>
            </a:p>
          </p:txBody>
        </p:sp>
        <p:sp>
          <p:nvSpPr>
            <p:cNvPr id="179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pt-BR" altLang="pt-BR" i="0">
                <a:latin typeface="Arial" pitchFamily="34" charset="0"/>
              </a:endParaRPr>
            </a:p>
          </p:txBody>
        </p:sp>
      </p:grpSp>
      <p:pic>
        <p:nvPicPr>
          <p:cNvPr id="18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8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 de acesso a cabo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4193232"/>
            <a:ext cx="7772400" cy="2476128"/>
          </a:xfrm>
        </p:spPr>
        <p:txBody>
          <a:bodyPr/>
          <a:lstStyle/>
          <a:p>
            <a:r>
              <a:rPr lang="pt-BR" sz="1800" dirty="0" smtClean="0">
                <a:solidFill>
                  <a:srgbClr val="FF0000"/>
                </a:solidFill>
              </a:rPr>
              <a:t>DOCSIS:</a:t>
            </a:r>
            <a:r>
              <a:rPr lang="pt-BR" sz="1800" dirty="0" smtClean="0"/>
              <a:t> espec. da interface de serviço de dados sobre cabo</a:t>
            </a:r>
          </a:p>
          <a:p>
            <a:pPr lvl="1"/>
            <a:r>
              <a:rPr lang="pt-BR" sz="1800" dirty="0" smtClean="0"/>
              <a:t>FDM sobre as frequências dos canais </a:t>
            </a:r>
            <a:r>
              <a:rPr lang="pt-BR" sz="1800" i="1" dirty="0" err="1" smtClean="0"/>
              <a:t>up</a:t>
            </a:r>
            <a:r>
              <a:rPr lang="pt-BR" sz="1800" dirty="0" smtClean="0"/>
              <a:t> e </a:t>
            </a:r>
            <a:r>
              <a:rPr lang="pt-BR" sz="1800" i="1" dirty="0" err="1" smtClean="0"/>
              <a:t>downstream</a:t>
            </a:r>
            <a:endParaRPr lang="pt-BR" sz="1800" i="1" dirty="0" smtClean="0"/>
          </a:p>
          <a:p>
            <a:pPr lvl="1"/>
            <a:r>
              <a:rPr lang="pt-BR" sz="1800" dirty="0" smtClean="0"/>
              <a:t>TDM </a:t>
            </a:r>
            <a:r>
              <a:rPr lang="pt-BR" sz="1800" i="1" dirty="0" err="1" smtClean="0"/>
              <a:t>upstream</a:t>
            </a:r>
            <a:r>
              <a:rPr lang="pt-BR" sz="1800" dirty="0" smtClean="0"/>
              <a:t>: alguns slots são alocados, outros têm disputa</a:t>
            </a:r>
          </a:p>
          <a:p>
            <a:pPr lvl="2"/>
            <a:r>
              <a:rPr lang="pt-BR" sz="1800" dirty="0" smtClean="0"/>
              <a:t>quadro de mapeamento </a:t>
            </a:r>
            <a:r>
              <a:rPr lang="pt-BR" sz="1800" i="1" dirty="0" err="1" smtClean="0"/>
              <a:t>downstream</a:t>
            </a:r>
            <a:r>
              <a:rPr lang="pt-BR" sz="1800" dirty="0" smtClean="0"/>
              <a:t>: aloca slots </a:t>
            </a:r>
            <a:r>
              <a:rPr lang="pt-BR" sz="1800" i="1" dirty="0" err="1" smtClean="0"/>
              <a:t>upstream</a:t>
            </a:r>
            <a:endParaRPr lang="pt-BR" sz="1800" i="1" dirty="0" smtClean="0"/>
          </a:p>
          <a:p>
            <a:pPr lvl="2"/>
            <a:r>
              <a:rPr lang="pt-BR" sz="1800" dirty="0" smtClean="0"/>
              <a:t>requisição de slots </a:t>
            </a:r>
            <a:r>
              <a:rPr lang="pt-BR" sz="1800" i="1" dirty="0" err="1" smtClean="0"/>
              <a:t>upstream</a:t>
            </a:r>
            <a:r>
              <a:rPr lang="pt-BR" sz="1800" dirty="0" smtClean="0"/>
              <a:t> (e dados) são transmitidos através de acesso aleatório (retirada binária) em slots selecionados</a:t>
            </a:r>
            <a:endParaRPr lang="pt-BR" sz="18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6588" y="1304925"/>
            <a:ext cx="8018567" cy="2705193"/>
            <a:chOff x="871157" y="3598021"/>
            <a:chExt cx="8019056" cy="2705737"/>
          </a:xfrm>
        </p:grpSpPr>
        <p:sp>
          <p:nvSpPr>
            <p:cNvPr id="5" name="Rectangle 5"/>
            <p:cNvSpPr/>
            <p:nvPr/>
          </p:nvSpPr>
          <p:spPr>
            <a:xfrm>
              <a:off x="3692317" y="3679000"/>
              <a:ext cx="1505041" cy="4255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3692317" y="3716338"/>
              <a:ext cx="1998264" cy="400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altLang="pt-BR" sz="1000" dirty="0" err="1" smtClean="0">
                  <a:latin typeface="Arial" pitchFamily="34" charset="0"/>
                  <a:cs typeface="Arial" pitchFamily="34" charset="0"/>
                </a:rPr>
                <a:t>quadro</a:t>
              </a:r>
              <a:r>
                <a:rPr lang="en-US" altLang="pt-BR" sz="1000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altLang="pt-BR" sz="1000" dirty="0" err="1" smtClean="0">
                  <a:latin typeface="Arial" pitchFamily="34" charset="0"/>
                  <a:cs typeface="Arial" pitchFamily="34" charset="0"/>
                </a:rPr>
                <a:t>mapeamento</a:t>
              </a:r>
              <a:endParaRPr lang="en-US" altLang="pt-BR" sz="1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ts val="1200"/>
                </a:lnSpc>
              </a:pPr>
              <a:r>
                <a:rPr lang="en-US" altLang="pt-BR" sz="1000" dirty="0" smtClean="0">
                  <a:latin typeface="Arial" pitchFamily="34" charset="0"/>
                  <a:cs typeface="Arial" pitchFamily="34" charset="0"/>
                </a:rPr>
                <a:t>p/ </a:t>
              </a:r>
              <a:r>
                <a:rPr lang="en-US" altLang="pt-BR" sz="1000" dirty="0" err="1" smtClean="0">
                  <a:latin typeface="Arial" pitchFamily="34" charset="0"/>
                  <a:cs typeface="Arial" pitchFamily="34" charset="0"/>
                </a:rPr>
                <a:t>intervalo</a:t>
              </a:r>
              <a:r>
                <a:rPr lang="en-US" altLang="pt-BR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pt-BR" sz="1000" dirty="0">
                  <a:latin typeface="Arial" pitchFamily="34" charset="0"/>
                  <a:cs typeface="Arial" pitchFamily="34" charset="0"/>
                </a:rPr>
                <a:t>[t1, t2]</a:t>
              </a:r>
            </a:p>
          </p:txBody>
        </p:sp>
        <p:sp>
          <p:nvSpPr>
            <p:cNvPr id="7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62463" cy="30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pt-BR" sz="1400" dirty="0" err="1" smtClean="0">
                  <a:latin typeface="Arial" pitchFamily="34" charset="0"/>
                  <a:cs typeface="Arial" pitchFamily="34" charset="0"/>
                </a:rPr>
                <a:t>Residências</a:t>
              </a:r>
              <a:r>
                <a:rPr lang="en-US" altLang="pt-BR" sz="1400" dirty="0" smtClean="0">
                  <a:latin typeface="Arial" pitchFamily="34" charset="0"/>
                  <a:cs typeface="Arial" pitchFamily="34" charset="0"/>
                </a:rPr>
                <a:t> com cable </a:t>
              </a:r>
              <a:r>
                <a:rPr lang="en-US" altLang="pt-BR" sz="1400" dirty="0">
                  <a:latin typeface="Arial" pitchFamily="34" charset="0"/>
                  <a:cs typeface="Arial" pitchFamily="34" charset="0"/>
                </a:rPr>
                <a:t>modems</a:t>
              </a:r>
            </a:p>
          </p:txBody>
        </p:sp>
        <p:sp>
          <p:nvSpPr>
            <p:cNvPr id="8" name="Down Arrow 29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9" name="Down Arrow 30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10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539298" cy="27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pt-BR" sz="1200" dirty="0" smtClean="0">
                  <a:latin typeface="Arial" pitchFamily="34" charset="0"/>
                  <a:cs typeface="Arial" pitchFamily="34" charset="0"/>
                </a:rPr>
                <a:t>Canal downstream </a:t>
              </a:r>
              <a:r>
                <a:rPr lang="en-US" altLang="pt-BR" sz="1200" dirty="0" err="1" smtClean="0">
                  <a:latin typeface="Arial" pitchFamily="34" charset="0"/>
                  <a:cs typeface="Arial" pitchFamily="34" charset="0"/>
                </a:rPr>
                <a:t>i</a:t>
              </a:r>
              <a:endParaRPr lang="en-US" altLang="pt-B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369369" cy="27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pt-BR" sz="1200" dirty="0" smtClean="0">
                  <a:latin typeface="Arial" pitchFamily="34" charset="0"/>
                  <a:cs typeface="Arial" pitchFamily="34" charset="0"/>
                </a:rPr>
                <a:t>Canal Upstream j</a:t>
              </a:r>
              <a:endParaRPr lang="en-US" altLang="pt-BR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13" name="Straight Connector 34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5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6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7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8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9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0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1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2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3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4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5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6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7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8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49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50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51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52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53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4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5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6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57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58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59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0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61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62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63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64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pt-BR" sz="160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altLang="pt-BR" sz="1600" baseline="-25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5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pt-BR" sz="160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altLang="pt-BR" sz="1600" baseline="-2500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46" name="Straight Connector 67"/>
            <p:cNvCxnSpPr/>
            <p:nvPr/>
          </p:nvCxnSpPr>
          <p:spPr>
            <a:xfrm>
              <a:off x="3111255" y="5322393"/>
              <a:ext cx="577885" cy="317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68"/>
            <p:cNvCxnSpPr/>
            <p:nvPr/>
          </p:nvCxnSpPr>
          <p:spPr>
            <a:xfrm>
              <a:off x="3679615" y="5328744"/>
              <a:ext cx="1870189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69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70"/>
            <p:cNvCxnSpPr/>
            <p:nvPr/>
          </p:nvCxnSpPr>
          <p:spPr>
            <a:xfrm>
              <a:off x="4573433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379657" cy="461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pt-BR" sz="1200" dirty="0" err="1" smtClean="0">
                  <a:latin typeface="Arial" pitchFamily="34" charset="0"/>
                  <a:cs typeface="Arial" pitchFamily="34" charset="0"/>
                </a:rPr>
                <a:t>Minislots</a:t>
              </a:r>
              <a:r>
                <a:rPr lang="en-US" altLang="pt-BR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pt-BR" sz="1200" dirty="0" err="1" smtClean="0">
                  <a:latin typeface="Arial" pitchFamily="34" charset="0"/>
                  <a:cs typeface="Arial" pitchFamily="34" charset="0"/>
                </a:rPr>
                <a:t>alocados</a:t>
              </a:r>
              <a:r>
                <a:rPr lang="en-US" altLang="pt-BR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pt-BR" sz="1200" dirty="0" err="1" smtClean="0">
                  <a:latin typeface="Arial" pitchFamily="34" charset="0"/>
                  <a:cs typeface="Arial" pitchFamily="34" charset="0"/>
                </a:rPr>
                <a:t>contendo</a:t>
              </a:r>
              <a:r>
                <a:rPr lang="en-US" altLang="pt-BR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pt-BR" sz="1200" dirty="0" err="1" smtClean="0">
                  <a:latin typeface="Arial" pitchFamily="34" charset="0"/>
                  <a:cs typeface="Arial" pitchFamily="34" charset="0"/>
                </a:rPr>
                <a:t>quadros</a:t>
              </a:r>
              <a:r>
                <a:rPr lang="en-US" altLang="pt-BR" sz="1200" dirty="0" smtClean="0">
                  <a:latin typeface="Arial" pitchFamily="34" charset="0"/>
                  <a:cs typeface="Arial" pitchFamily="34" charset="0"/>
                </a:rPr>
                <a:t> de dados</a:t>
              </a:r>
            </a:p>
            <a:p>
              <a:r>
                <a:rPr lang="en-US" altLang="pt-BR" sz="1200" dirty="0" smtClean="0">
                  <a:latin typeface="Arial" pitchFamily="34" charset="0"/>
                  <a:cs typeface="Arial" pitchFamily="34" charset="0"/>
                </a:rPr>
                <a:t>upstream do cable modem</a:t>
              </a:r>
              <a:endParaRPr lang="en-US" altLang="pt-B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72"/>
            <p:cNvSpPr txBox="1">
              <a:spLocks noChangeArrowheads="1"/>
            </p:cNvSpPr>
            <p:nvPr/>
          </p:nvSpPr>
          <p:spPr bwMode="auto">
            <a:xfrm>
              <a:off x="2358388" y="5840413"/>
              <a:ext cx="2050686" cy="461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pt-BR" sz="1200" dirty="0" err="1">
                  <a:latin typeface="Arial" pitchFamily="34" charset="0"/>
                  <a:cs typeface="Arial" pitchFamily="34" charset="0"/>
                </a:rPr>
                <a:t>Minislots</a:t>
              </a:r>
              <a:r>
                <a:rPr lang="en-US" altLang="pt-BR" sz="1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pt-BR" sz="1200" dirty="0" err="1" smtClean="0">
                  <a:latin typeface="Arial" pitchFamily="34" charset="0"/>
                  <a:cs typeface="Arial" pitchFamily="34" charset="0"/>
                </a:rPr>
                <a:t>contendo</a:t>
              </a:r>
              <a:r>
                <a:rPr lang="en-US" altLang="pt-BR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pt-BR" sz="1200" dirty="0" err="1" smtClean="0">
                  <a:latin typeface="Arial" pitchFamily="34" charset="0"/>
                  <a:cs typeface="Arial" pitchFamily="34" charset="0"/>
                </a:rPr>
                <a:t>quadros</a:t>
              </a:r>
              <a:endParaRPr lang="en-US" altLang="pt-BR" sz="1200" dirty="0">
                <a:latin typeface="Arial" pitchFamily="34" charset="0"/>
                <a:cs typeface="Arial" pitchFamily="34" charset="0"/>
              </a:endParaRPr>
            </a:p>
            <a:p>
              <a:r>
                <a:rPr lang="en-US" altLang="pt-BR" sz="1200" dirty="0" smtClean="0">
                  <a:latin typeface="Arial" pitchFamily="34" charset="0"/>
                  <a:cs typeface="Arial" pitchFamily="34" charset="0"/>
                </a:rPr>
                <a:t>de </a:t>
              </a:r>
              <a:r>
                <a:rPr lang="en-US" altLang="pt-BR" sz="1200" dirty="0" err="1" smtClean="0">
                  <a:latin typeface="Arial" pitchFamily="34" charset="0"/>
                  <a:cs typeface="Arial" pitchFamily="34" charset="0"/>
                </a:rPr>
                <a:t>requisição</a:t>
              </a:r>
              <a:r>
                <a:rPr lang="en-US" altLang="pt-BR" sz="1200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altLang="pt-BR" sz="1200" dirty="0" err="1" smtClean="0">
                  <a:latin typeface="Arial" pitchFamily="34" charset="0"/>
                  <a:cs typeface="Arial" pitchFamily="34" charset="0"/>
                </a:rPr>
                <a:t>minislots</a:t>
              </a:r>
              <a:endParaRPr lang="en-US" altLang="pt-B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pt-BR" altLang="pt-BR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pt-BR" sz="1600" i="0">
                  <a:solidFill>
                    <a:srgbClr val="000000"/>
                  </a:solidFill>
                  <a:latin typeface="Arial" pitchFamily="34" charset="0"/>
                </a:rPr>
                <a:t>cable headend</a:t>
              </a:r>
            </a:p>
          </p:txBody>
        </p:sp>
        <p:sp>
          <p:nvSpPr>
            <p:cNvPr id="54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i="0" dirty="0" smtClean="0">
                  <a:solidFill>
                    <a:srgbClr val="000000"/>
                  </a:solidFill>
                </a:rPr>
                <a:t>CMTS</a:t>
              </a:r>
            </a:p>
          </p:txBody>
        </p:sp>
        <p:sp>
          <p:nvSpPr>
            <p:cNvPr id="55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57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09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10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11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113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19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35" y="1000"/>
                    <a:ext cx="855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2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4" y="1073"/>
                    <a:ext cx="4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21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22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23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24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pic>
              <p:nvPicPr>
                <p:cNvPr id="114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5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6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47 w 381"/>
                    <a:gd name="T1" fmla="*/ 274 h 274"/>
                    <a:gd name="T2" fmla="*/ 4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118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58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93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94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95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97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0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0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0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0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0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08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pic>
              <p:nvPicPr>
                <p:cNvPr id="98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0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47 w 381"/>
                    <a:gd name="T1" fmla="*/ 274 h 274"/>
                    <a:gd name="T2" fmla="*/ 4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102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59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77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78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79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8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81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8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88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89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90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91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92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pic>
              <p:nvPicPr>
                <p:cNvPr id="82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84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47 w 381"/>
                    <a:gd name="T1" fmla="*/ 274 h 274"/>
                    <a:gd name="T2" fmla="*/ 4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86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60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61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2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63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65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71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72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73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74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75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76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pic>
              <p:nvPicPr>
                <p:cNvPr id="66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8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47 w 381"/>
                    <a:gd name="T1" fmla="*/ 274 h 274"/>
                    <a:gd name="T2" fmla="*/ 4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70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125" name="Picture 180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03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0"/>
            <a:ext cx="7772400" cy="1143000"/>
          </a:xfrm>
        </p:spPr>
        <p:txBody>
          <a:bodyPr/>
          <a:lstStyle/>
          <a:p>
            <a:r>
              <a:rPr lang="pt-BR" sz="4000" dirty="0" smtClean="0"/>
              <a:t>Camada de Enlace: Contexto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8925" y="1258888"/>
            <a:ext cx="4151313" cy="4648200"/>
          </a:xfrm>
        </p:spPr>
        <p:txBody>
          <a:bodyPr/>
          <a:lstStyle/>
          <a:p>
            <a:r>
              <a:rPr lang="pt-BR" sz="2000" dirty="0" smtClean="0"/>
              <a:t>um </a:t>
            </a:r>
            <a:r>
              <a:rPr lang="pt-BR" sz="2000" dirty="0" err="1" smtClean="0"/>
              <a:t>datagrama</a:t>
            </a:r>
            <a:r>
              <a:rPr lang="pt-BR" sz="2000" dirty="0" smtClean="0"/>
              <a:t> é transferido por diferentes protocolos de enlace em diferentes enlaces:</a:t>
            </a:r>
          </a:p>
          <a:p>
            <a:pPr lvl="1"/>
            <a:r>
              <a:rPr lang="pt-BR" sz="2000" dirty="0" smtClean="0"/>
              <a:t>Ex.: Ethernet no primeiro enlace, frame </a:t>
            </a:r>
            <a:r>
              <a:rPr lang="pt-BR" sz="2000" dirty="0" err="1" smtClean="0"/>
              <a:t>relay</a:t>
            </a:r>
            <a:r>
              <a:rPr lang="pt-BR" sz="2000" dirty="0" smtClean="0"/>
              <a:t> em enlaces intermediários e 802.11 no último enlace</a:t>
            </a:r>
          </a:p>
          <a:p>
            <a:r>
              <a:rPr lang="pt-BR" sz="2000" dirty="0" smtClean="0"/>
              <a:t>cada protocolo de enlace provê diferentes serviços</a:t>
            </a:r>
          </a:p>
          <a:p>
            <a:pPr lvl="1"/>
            <a:r>
              <a:rPr lang="pt-BR" sz="2000" dirty="0" smtClean="0"/>
              <a:t>ex.: pode ou não prover transporte confiável de dados através do enlace</a:t>
            </a:r>
            <a:endParaRPr lang="pt-BR" sz="1800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6925" y="11239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1800" u="sng" dirty="0" smtClean="0">
                <a:solidFill>
                  <a:srgbClr val="FF0000"/>
                </a:solidFill>
              </a:rPr>
              <a:t>Analogia com um sistema de transporte</a:t>
            </a:r>
          </a:p>
          <a:p>
            <a:r>
              <a:rPr lang="pt-BR" sz="1600" dirty="0" smtClean="0"/>
              <a:t>Viagem de Princeton até </a:t>
            </a:r>
            <a:r>
              <a:rPr lang="pt-BR" sz="1600" dirty="0" err="1" smtClean="0"/>
              <a:t>Lausanne</a:t>
            </a:r>
            <a:endParaRPr lang="pt-BR" sz="1600" dirty="0" smtClean="0"/>
          </a:p>
          <a:p>
            <a:pPr lvl="1"/>
            <a:r>
              <a:rPr lang="pt-BR" sz="1800" dirty="0" smtClean="0"/>
              <a:t>taxi: Princeton até JFK</a:t>
            </a:r>
          </a:p>
          <a:p>
            <a:pPr lvl="1"/>
            <a:r>
              <a:rPr lang="pt-BR" sz="1800" dirty="0" smtClean="0"/>
              <a:t>avião: JFK até Genebra</a:t>
            </a:r>
          </a:p>
          <a:p>
            <a:pPr lvl="1"/>
            <a:r>
              <a:rPr lang="pt-BR" sz="1800" dirty="0" smtClean="0"/>
              <a:t>Trem: Genebra até </a:t>
            </a:r>
            <a:r>
              <a:rPr lang="pt-BR" sz="1800" dirty="0" err="1" smtClean="0"/>
              <a:t>Lausanne</a:t>
            </a:r>
            <a:endParaRPr lang="pt-BR" sz="1800" dirty="0" smtClean="0"/>
          </a:p>
          <a:p>
            <a:r>
              <a:rPr lang="pt-BR" sz="1800" dirty="0" smtClean="0"/>
              <a:t>turista = </a:t>
            </a:r>
            <a:r>
              <a:rPr lang="pt-BR" sz="1800" dirty="0" err="1" smtClean="0">
                <a:solidFill>
                  <a:srgbClr val="FF0000"/>
                </a:solidFill>
              </a:rPr>
              <a:t>datagrama</a:t>
            </a:r>
            <a:endParaRPr lang="pt-BR" sz="1800" dirty="0" smtClean="0"/>
          </a:p>
          <a:p>
            <a:r>
              <a:rPr lang="pt-BR" sz="1800" dirty="0" smtClean="0"/>
              <a:t>segmento de transporte = </a:t>
            </a:r>
            <a:r>
              <a:rPr lang="pt-BR" sz="1800" dirty="0" smtClean="0">
                <a:solidFill>
                  <a:srgbClr val="FF0000"/>
                </a:solidFill>
              </a:rPr>
              <a:t>enlace de</a:t>
            </a:r>
            <a:r>
              <a:rPr lang="pt-BR" sz="1800" dirty="0" smtClean="0"/>
              <a:t> </a:t>
            </a:r>
            <a:r>
              <a:rPr lang="pt-BR" sz="1800" dirty="0" smtClean="0">
                <a:solidFill>
                  <a:srgbClr val="FF0000"/>
                </a:solidFill>
              </a:rPr>
              <a:t>comunicação</a:t>
            </a:r>
            <a:endParaRPr lang="pt-BR" sz="1800" dirty="0" smtClean="0"/>
          </a:p>
          <a:p>
            <a:r>
              <a:rPr lang="pt-BR" sz="1800" dirty="0" smtClean="0"/>
              <a:t>modo de transporte = </a:t>
            </a:r>
            <a:r>
              <a:rPr lang="pt-BR" sz="1800" dirty="0" smtClean="0">
                <a:solidFill>
                  <a:srgbClr val="FF0000"/>
                </a:solidFill>
              </a:rPr>
              <a:t>protocolo da camada de enlace</a:t>
            </a:r>
            <a:endParaRPr lang="pt-BR" sz="1800" dirty="0" smtClean="0"/>
          </a:p>
          <a:p>
            <a:r>
              <a:rPr lang="pt-BR" sz="1800" dirty="0" smtClean="0"/>
              <a:t>agente de viagens = </a:t>
            </a:r>
            <a:r>
              <a:rPr lang="pt-BR" sz="1800" dirty="0" smtClean="0">
                <a:solidFill>
                  <a:srgbClr val="FF0000"/>
                </a:solidFill>
              </a:rPr>
              <a:t>algoritmo de</a:t>
            </a:r>
            <a:r>
              <a:rPr lang="pt-BR" sz="1800" dirty="0" smtClean="0"/>
              <a:t> </a:t>
            </a:r>
            <a:r>
              <a:rPr lang="pt-BR" sz="1800" dirty="0" smtClean="0">
                <a:solidFill>
                  <a:srgbClr val="FF0000"/>
                </a:solidFill>
              </a:rPr>
              <a:t>roteamento</a:t>
            </a:r>
          </a:p>
          <a:p>
            <a:pPr lvl="1"/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Resumo dos protocolos MAC</a:t>
            </a:r>
            <a:endParaRPr lang="pt-BR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 smtClean="0">
                <a:solidFill>
                  <a:srgbClr val="FF0000"/>
                </a:solidFill>
              </a:rPr>
              <a:t>divisão do canal</a:t>
            </a:r>
            <a:r>
              <a:rPr lang="pt-BR" dirty="0" smtClean="0"/>
              <a:t> por tempo, frequência ou código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Divisão de Tempo, Divisão de Frequência</a:t>
            </a:r>
          </a:p>
          <a:p>
            <a:pPr>
              <a:lnSpc>
                <a:spcPct val="90000"/>
              </a:lnSpc>
            </a:pPr>
            <a:r>
              <a:rPr lang="pt-BR" dirty="0" smtClean="0">
                <a:solidFill>
                  <a:srgbClr val="FF0000"/>
                </a:solidFill>
              </a:rPr>
              <a:t>acesso aleatório </a:t>
            </a:r>
            <a:r>
              <a:rPr lang="pt-BR" dirty="0" smtClean="0"/>
              <a:t>(dinâmico): 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ALOHA, S-ALOHA, CSMA, CSMA/CD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escutar a portadora: fácil em algumas tecnologias (cabeadas), difícil em outras (sem fio)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CSMA/CD usado na Ethernet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CSMA/CA usado no 802.11</a:t>
            </a:r>
          </a:p>
          <a:p>
            <a:pPr>
              <a:lnSpc>
                <a:spcPct val="90000"/>
              </a:lnSpc>
            </a:pPr>
            <a:r>
              <a:rPr lang="pt-BR" dirty="0" smtClean="0">
                <a:solidFill>
                  <a:srgbClr val="FF0000"/>
                </a:solidFill>
              </a:rPr>
              <a:t>Revezamento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Seleção (</a:t>
            </a:r>
            <a:r>
              <a:rPr lang="pt-BR" i="1" dirty="0" err="1" smtClean="0"/>
              <a:t>polling</a:t>
            </a:r>
            <a:r>
              <a:rPr lang="pt-BR" dirty="0" smtClean="0"/>
              <a:t>) a partir de um ponto central, passagem de permissões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Bluetooth, FDDI, Token </a:t>
            </a:r>
            <a:r>
              <a:rPr lang="pt-BR" dirty="0" err="1" smtClean="0"/>
              <a:t>Ring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Camada de Enlace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5.1 Introdução e serviços</a:t>
            </a:r>
          </a:p>
          <a:p>
            <a:pPr>
              <a:buNone/>
            </a:pPr>
            <a:r>
              <a:rPr lang="pt-BR" dirty="0" smtClean="0"/>
              <a:t>5.2 </a:t>
            </a:r>
            <a:r>
              <a:rPr lang="pt-BR" dirty="0"/>
              <a:t>D</a:t>
            </a:r>
            <a:r>
              <a:rPr lang="pt-BR" dirty="0" smtClean="0"/>
              <a:t>etecção e correção de erros </a:t>
            </a:r>
          </a:p>
          <a:p>
            <a:pPr>
              <a:buNone/>
            </a:pPr>
            <a:r>
              <a:rPr lang="pt-BR" dirty="0" smtClean="0"/>
              <a:t>5.3 Protocolos de acesso múltiplo </a:t>
            </a: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5.4 Redes Locais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Endereçamento, ARP</a:t>
            </a:r>
          </a:p>
          <a:p>
            <a:pPr lvl="1"/>
            <a:r>
              <a:rPr lang="pt-BR" dirty="0" smtClean="0"/>
              <a:t>Ethernet</a:t>
            </a:r>
          </a:p>
          <a:p>
            <a:pPr lvl="1"/>
            <a:r>
              <a:rPr lang="pt-BR" dirty="0" smtClean="0"/>
              <a:t>Switches</a:t>
            </a:r>
          </a:p>
          <a:p>
            <a:pPr lvl="1"/>
            <a:r>
              <a:rPr lang="pt-BR" dirty="0" err="1" smtClean="0">
                <a:solidFill>
                  <a:schemeClr val="bg1">
                    <a:lumMod val="65000"/>
                  </a:schemeClr>
                </a:solidFill>
              </a:rPr>
              <a:t>VLANs</a:t>
            </a: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pt-BR" dirty="0" smtClean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5.5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Virtualização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enlace: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MPLS</a:t>
            </a:r>
          </a:p>
          <a:p>
            <a:pPr>
              <a:buNone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5.6 Redes de centros de dados</a:t>
            </a:r>
            <a:endParaRPr lang="pt-BR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pt-BR" dirty="0" smtClean="0"/>
              <a:t>5.7 </a:t>
            </a:r>
            <a:r>
              <a:rPr lang="pt-BR" dirty="0"/>
              <a:t>Um dia na vida de uma solicitação de página Web</a:t>
            </a:r>
          </a:p>
        </p:txBody>
      </p:sp>
    </p:spTree>
    <p:extLst>
      <p:ext uri="{BB962C8B-B14F-4D97-AF65-F5344CB8AC3E}">
        <p14:creationId xmlns:p14="http://schemas.microsoft.com/office/powerpoint/2010/main" val="11193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Endereços MAC e ARP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Endereço IP de 32 bits: </a:t>
            </a:r>
          </a:p>
          <a:p>
            <a:pPr lvl="1"/>
            <a:r>
              <a:rPr lang="pt-BR" sz="2000" dirty="0" smtClean="0"/>
              <a:t>endereços da camada de rede para a interface</a:t>
            </a:r>
          </a:p>
          <a:p>
            <a:pPr lvl="1"/>
            <a:r>
              <a:rPr lang="pt-BR" sz="2000" dirty="0" smtClean="0"/>
              <a:t>usado pelo repasse da camada 3 (rede)</a:t>
            </a:r>
            <a:endParaRPr lang="pt-BR" sz="2000" b="1" dirty="0" smtClean="0"/>
          </a:p>
          <a:p>
            <a:r>
              <a:rPr lang="pt-BR" dirty="0" smtClean="0"/>
              <a:t>Endereço MAC (ou LAN, ou físico, ou Ethernet): </a:t>
            </a:r>
          </a:p>
          <a:p>
            <a:pPr lvl="1"/>
            <a:r>
              <a:rPr lang="pt-BR" sz="2000" dirty="0" smtClean="0"/>
              <a:t>Função:</a:t>
            </a:r>
            <a:r>
              <a:rPr lang="pt-BR" sz="2000" dirty="0" smtClean="0">
                <a:solidFill>
                  <a:srgbClr val="FF0000"/>
                </a:solidFill>
              </a:rPr>
              <a:t> usado ‘localmente’ para levar o quadro de uma interface até outra interface conectada fisicamente (na mesma rede, no sentido do endereçamento IP)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lvl="1"/>
            <a:r>
              <a:rPr lang="pt-BR" sz="2000" dirty="0" smtClean="0"/>
              <a:t>Endereço MAC de 48 bits</a:t>
            </a:r>
            <a:r>
              <a:rPr lang="pt-BR" sz="2000" b="1" dirty="0" smtClean="0"/>
              <a:t> </a:t>
            </a:r>
            <a:r>
              <a:rPr lang="pt-BR" sz="2000" dirty="0" smtClean="0"/>
              <a:t>(para a maioria das redes) gravado na ROM do adaptador, ou configurado por software</a:t>
            </a:r>
          </a:p>
          <a:p>
            <a:pPr lvl="1"/>
            <a:r>
              <a:rPr lang="pt-BR" sz="2000" dirty="0" err="1" smtClean="0"/>
              <a:t>Ex</a:t>
            </a:r>
            <a:r>
              <a:rPr lang="pt-BR" sz="2000" dirty="0" smtClean="0"/>
              <a:t>: 1A-2F-BB-76-09-AD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41653" y="5278288"/>
            <a:ext cx="3685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altLang="pt-BR" sz="1800" i="0" dirty="0" err="1" smtClean="0">
                <a:solidFill>
                  <a:srgbClr val="000099"/>
                </a:solidFill>
                <a:latin typeface="Arial" pitchFamily="34" charset="0"/>
              </a:rPr>
              <a:t>notação</a:t>
            </a:r>
            <a:r>
              <a:rPr lang="en-US" altLang="pt-BR" sz="1800" i="0" dirty="0" smtClean="0">
                <a:solidFill>
                  <a:srgbClr val="000099"/>
                </a:solidFill>
                <a:latin typeface="Arial" pitchFamily="34" charset="0"/>
              </a:rPr>
              <a:t> hexadecimal </a:t>
            </a:r>
            <a:r>
              <a:rPr lang="en-US" altLang="pt-BR" sz="1800" i="0" dirty="0">
                <a:solidFill>
                  <a:srgbClr val="000099"/>
                </a:solidFill>
                <a:latin typeface="Arial" pitchFamily="34" charset="0"/>
              </a:rPr>
              <a:t>(base 16</a:t>
            </a:r>
            <a:r>
              <a:rPr lang="en-US" altLang="pt-BR" sz="1800" i="0" dirty="0" smtClean="0">
                <a:solidFill>
                  <a:srgbClr val="000099"/>
                </a:solidFill>
                <a:latin typeface="Arial" pitchFamily="34" charset="0"/>
              </a:rPr>
              <a:t>)</a:t>
            </a:r>
            <a:endParaRPr lang="en-US" altLang="pt-BR" sz="1800" i="0" dirty="0">
              <a:solidFill>
                <a:srgbClr val="000099"/>
              </a:solidFill>
              <a:latin typeface="Arial" pitchFamily="34" charset="0"/>
            </a:endParaRPr>
          </a:p>
          <a:p>
            <a:pPr algn="ctr"/>
            <a:r>
              <a:rPr lang="en-US" altLang="pt-BR" sz="1800" i="0" dirty="0" smtClean="0">
                <a:solidFill>
                  <a:srgbClr val="000099"/>
                </a:solidFill>
                <a:latin typeface="Arial" pitchFamily="34" charset="0"/>
              </a:rPr>
              <a:t>(</a:t>
            </a:r>
            <a:r>
              <a:rPr lang="en-US" altLang="pt-BR" sz="1800" i="0" dirty="0" err="1" smtClean="0">
                <a:solidFill>
                  <a:srgbClr val="000099"/>
                </a:solidFill>
                <a:latin typeface="Arial" pitchFamily="34" charset="0"/>
              </a:rPr>
              <a:t>cada</a:t>
            </a:r>
            <a:r>
              <a:rPr lang="en-US" altLang="pt-BR" sz="1800" i="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ja-JP" altLang="en-US" sz="1800" i="0" dirty="0" smtClean="0">
                <a:solidFill>
                  <a:srgbClr val="000099"/>
                </a:solidFill>
                <a:latin typeface="Arial" pitchFamily="34" charset="0"/>
              </a:rPr>
              <a:t>“</a:t>
            </a:r>
            <a:r>
              <a:rPr lang="en-US" altLang="ja-JP" sz="1800" i="0" dirty="0" err="1" smtClean="0">
                <a:solidFill>
                  <a:srgbClr val="000099"/>
                </a:solidFill>
                <a:latin typeface="Arial" pitchFamily="34" charset="0"/>
              </a:rPr>
              <a:t>número</a:t>
            </a:r>
            <a:r>
              <a:rPr lang="ja-JP" altLang="en-US" sz="1800" i="0" dirty="0" smtClean="0">
                <a:solidFill>
                  <a:srgbClr val="000099"/>
                </a:solidFill>
                <a:latin typeface="Arial" pitchFamily="34" charset="0"/>
              </a:rPr>
              <a:t>”</a:t>
            </a:r>
            <a:r>
              <a:rPr lang="en-US" altLang="ja-JP" sz="1800" i="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n-US" altLang="ja-JP" sz="1800" i="0" dirty="0" err="1" smtClean="0">
                <a:solidFill>
                  <a:srgbClr val="000099"/>
                </a:solidFill>
                <a:latin typeface="Arial" pitchFamily="34" charset="0"/>
              </a:rPr>
              <a:t>representa</a:t>
            </a:r>
            <a:r>
              <a:rPr lang="en-US" altLang="ja-JP" sz="1800" i="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n-US" altLang="ja-JP" sz="1800" i="0" dirty="0">
                <a:solidFill>
                  <a:srgbClr val="000099"/>
                </a:solidFill>
                <a:latin typeface="Arial" pitchFamily="34" charset="0"/>
              </a:rPr>
              <a:t>4 bits)</a:t>
            </a:r>
            <a:endParaRPr lang="en-US" altLang="pt-BR" sz="1800" i="0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2116138" y="5013176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Endereços MAC e ARP</a:t>
            </a:r>
          </a:p>
        </p:txBody>
      </p:sp>
      <p:sp>
        <p:nvSpPr>
          <p:cNvPr id="1031" name="Text Box 3"/>
          <p:cNvSpPr txBox="1">
            <a:spLocks noChangeArrowheads="1"/>
          </p:cNvSpPr>
          <p:nvPr/>
        </p:nvSpPr>
        <p:spPr bwMode="auto">
          <a:xfrm>
            <a:off x="766763" y="1314450"/>
            <a:ext cx="664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pt-BR" sz="2000" dirty="0"/>
              <a:t>c</a:t>
            </a:r>
            <a:r>
              <a:rPr lang="pt-BR" sz="2000" dirty="0" smtClean="0"/>
              <a:t>ada </a:t>
            </a:r>
            <a:r>
              <a:rPr lang="pt-BR" sz="2000" dirty="0"/>
              <a:t>adaptador na LAN possui um endereço </a:t>
            </a:r>
            <a:r>
              <a:rPr lang="pt-BR" sz="2000" dirty="0">
                <a:solidFill>
                  <a:srgbClr val="FF0000"/>
                </a:solidFill>
              </a:rPr>
              <a:t>MAC </a:t>
            </a:r>
            <a:r>
              <a:rPr lang="pt-BR" sz="2000" dirty="0"/>
              <a:t>único</a:t>
            </a:r>
          </a:p>
        </p:txBody>
      </p:sp>
      <p:sp>
        <p:nvSpPr>
          <p:cNvPr id="1032" name="Text Box 4"/>
          <p:cNvSpPr txBox="1">
            <a:spLocks noChangeArrowheads="1"/>
          </p:cNvSpPr>
          <p:nvPr/>
        </p:nvSpPr>
        <p:spPr bwMode="auto">
          <a:xfrm>
            <a:off x="6180138" y="2490788"/>
            <a:ext cx="2841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Endereço de </a:t>
            </a:r>
            <a:r>
              <a:rPr lang="en-US" sz="1800" i="1">
                <a:solidFill>
                  <a:srgbClr val="FF0000"/>
                </a:solidFill>
              </a:rPr>
              <a:t>Broadcast</a:t>
            </a:r>
            <a:r>
              <a:rPr lang="en-US" sz="1800">
                <a:solidFill>
                  <a:srgbClr val="FF0000"/>
                </a:solidFill>
              </a:rPr>
              <a:t> =</a:t>
            </a:r>
          </a:p>
          <a:p>
            <a:r>
              <a:rPr lang="en-US" sz="1800">
                <a:solidFill>
                  <a:srgbClr val="FF0000"/>
                </a:solidFill>
              </a:rPr>
              <a:t>FF-FF-FF-FF-FF-FF</a:t>
            </a: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6642100" y="3989388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4" name="Text Box 6"/>
          <p:cNvSpPr txBox="1">
            <a:spLocks noChangeArrowheads="1"/>
          </p:cNvSpPr>
          <p:nvPr/>
        </p:nvSpPr>
        <p:spPr bwMode="auto">
          <a:xfrm>
            <a:off x="6862763" y="3895725"/>
            <a:ext cx="1450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= adaptador</a:t>
            </a:r>
          </a:p>
        </p:txBody>
      </p:sp>
      <p:grpSp>
        <p:nvGrpSpPr>
          <p:cNvPr id="1035" name="Group 7"/>
          <p:cNvGrpSpPr>
            <a:grpSpLocks/>
          </p:cNvGrpSpPr>
          <p:nvPr/>
        </p:nvGrpSpPr>
        <p:grpSpPr bwMode="auto">
          <a:xfrm>
            <a:off x="319088" y="2052638"/>
            <a:ext cx="6061075" cy="4279900"/>
            <a:chOff x="201" y="1293"/>
            <a:chExt cx="3818" cy="2696"/>
          </a:xfrm>
        </p:grpSpPr>
        <p:graphicFrame>
          <p:nvGraphicFramePr>
            <p:cNvPr id="1026" name="Object 8"/>
            <p:cNvGraphicFramePr>
              <a:graphicFrameLocks noChangeAspect="1"/>
            </p:cNvGraphicFramePr>
            <p:nvPr/>
          </p:nvGraphicFramePr>
          <p:xfrm>
            <a:off x="1869" y="1293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06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9" y="1293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6" name="Freeform 9"/>
            <p:cNvSpPr>
              <a:spLocks/>
            </p:cNvSpPr>
            <p:nvPr/>
          </p:nvSpPr>
          <p:spPr bwMode="auto">
            <a:xfrm>
              <a:off x="1356" y="2055"/>
              <a:ext cx="1289" cy="1291"/>
            </a:xfrm>
            <a:custGeom>
              <a:avLst/>
              <a:gdLst>
                <a:gd name="T0" fmla="*/ 237 w 1292"/>
                <a:gd name="T1" fmla="*/ 7 h 1255"/>
                <a:gd name="T2" fmla="*/ 35 w 1292"/>
                <a:gd name="T3" fmla="*/ 167 h 1255"/>
                <a:gd name="T4" fmla="*/ 29 w 1292"/>
                <a:gd name="T5" fmla="*/ 553 h 1255"/>
                <a:gd name="T6" fmla="*/ 53 w 1292"/>
                <a:gd name="T7" fmla="*/ 877 h 1255"/>
                <a:gd name="T8" fmla="*/ 243 w 1292"/>
                <a:gd name="T9" fmla="*/ 922 h 1255"/>
                <a:gd name="T10" fmla="*/ 644 w 1292"/>
                <a:gd name="T11" fmla="*/ 1194 h 1255"/>
                <a:gd name="T12" fmla="*/ 991 w 1292"/>
                <a:gd name="T13" fmla="*/ 1308 h 1255"/>
                <a:gd name="T14" fmla="*/ 1193 w 1292"/>
                <a:gd name="T15" fmla="*/ 1080 h 1255"/>
                <a:gd name="T16" fmla="*/ 1265 w 1292"/>
                <a:gd name="T17" fmla="*/ 471 h 1255"/>
                <a:gd name="T18" fmla="*/ 1199 w 1292"/>
                <a:gd name="T19" fmla="*/ 223 h 1255"/>
                <a:gd name="T20" fmla="*/ 745 w 1292"/>
                <a:gd name="T21" fmla="*/ 121 h 1255"/>
                <a:gd name="T22" fmla="*/ 237 w 1292"/>
                <a:gd name="T23" fmla="*/ 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1027" name="Object 10"/>
            <p:cNvGraphicFramePr>
              <a:graphicFrameLocks noChangeAspect="1"/>
            </p:cNvGraphicFramePr>
            <p:nvPr/>
          </p:nvGraphicFramePr>
          <p:xfrm>
            <a:off x="3255" y="243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07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" y="2437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11"/>
            <p:cNvGraphicFramePr>
              <a:graphicFrameLocks noChangeAspect="1"/>
            </p:cNvGraphicFramePr>
            <p:nvPr/>
          </p:nvGraphicFramePr>
          <p:xfrm>
            <a:off x="1860" y="3661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08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0" y="3661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12"/>
            <p:cNvGraphicFramePr>
              <a:graphicFrameLocks noChangeAspect="1"/>
            </p:cNvGraphicFramePr>
            <p:nvPr/>
          </p:nvGraphicFramePr>
          <p:xfrm>
            <a:off x="310" y="2338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09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" y="2338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130" y="2531"/>
              <a:ext cx="170" cy="1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654" y="2416"/>
              <a:ext cx="170" cy="1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2040" y="1604"/>
              <a:ext cx="121" cy="1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998" y="3501"/>
              <a:ext cx="121" cy="1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>
              <a:off x="819" y="2482"/>
              <a:ext cx="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2085" y="1769"/>
              <a:ext cx="0" cy="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H="1">
              <a:off x="2629" y="2588"/>
              <a:ext cx="5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 flipV="1">
              <a:off x="2061" y="3221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2287" y="1585"/>
              <a:ext cx="11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400"/>
                <a:t>1A-2F-BB-76-09-AD</a:t>
              </a:r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H="1" flipV="1">
              <a:off x="2166" y="1671"/>
              <a:ext cx="162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V="1">
              <a:off x="3205" y="2653"/>
              <a:ext cx="0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48" name="Text Box 24"/>
            <p:cNvSpPr txBox="1">
              <a:spLocks noChangeArrowheads="1"/>
            </p:cNvSpPr>
            <p:nvPr/>
          </p:nvSpPr>
          <p:spPr bwMode="auto">
            <a:xfrm>
              <a:off x="2822" y="2899"/>
              <a:ext cx="119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400"/>
                <a:t>58-23-D7-FA-20-B0</a:t>
              </a:r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 flipH="1">
              <a:off x="2126" y="357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50" name="Text Box 26"/>
            <p:cNvSpPr txBox="1">
              <a:spLocks noChangeArrowheads="1"/>
            </p:cNvSpPr>
            <p:nvPr/>
          </p:nvSpPr>
          <p:spPr bwMode="auto">
            <a:xfrm>
              <a:off x="2392" y="3499"/>
              <a:ext cx="11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400"/>
                <a:t>0C-C4-11-6F-E3-98</a:t>
              </a:r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V="1">
              <a:off x="737" y="2545"/>
              <a:ext cx="0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52" name="Text Box 28"/>
            <p:cNvSpPr txBox="1">
              <a:spLocks noChangeArrowheads="1"/>
            </p:cNvSpPr>
            <p:nvPr/>
          </p:nvSpPr>
          <p:spPr bwMode="auto">
            <a:xfrm>
              <a:off x="201" y="2818"/>
              <a:ext cx="11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400"/>
                <a:t>71-65-F7-2B-08-53</a:t>
              </a:r>
            </a:p>
          </p:txBody>
        </p:sp>
        <p:sp>
          <p:nvSpPr>
            <p:cNvPr id="1053" name="Text Box 29"/>
            <p:cNvSpPr txBox="1">
              <a:spLocks noChangeArrowheads="1"/>
            </p:cNvSpPr>
            <p:nvPr/>
          </p:nvSpPr>
          <p:spPr bwMode="auto">
            <a:xfrm>
              <a:off x="1661" y="2284"/>
              <a:ext cx="90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800"/>
                <a:t>   LAN</a:t>
              </a:r>
            </a:p>
            <a:p>
              <a:r>
                <a:rPr lang="en-US" sz="1800"/>
                <a:t>(cabeada ou</a:t>
              </a:r>
            </a:p>
            <a:p>
              <a:r>
                <a:rPr lang="en-US" sz="1800"/>
                <a:t>sem fio)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1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Endereço MAC (cont)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8201025" cy="4908550"/>
          </a:xfrm>
        </p:spPr>
        <p:txBody>
          <a:bodyPr/>
          <a:lstStyle/>
          <a:p>
            <a:r>
              <a:rPr lang="pt-BR" dirty="0" smtClean="0"/>
              <a:t>Alocação de endereços MAC gerenciada pelo IEEE</a:t>
            </a:r>
          </a:p>
          <a:p>
            <a:r>
              <a:rPr lang="pt-BR" dirty="0" smtClean="0"/>
              <a:t>Um fabricante compra uma parte do espaço de endereços (para garantir unicidade)</a:t>
            </a:r>
          </a:p>
          <a:p>
            <a:r>
              <a:rPr lang="pt-BR" dirty="0" smtClean="0"/>
              <a:t>Analogia:</a:t>
            </a:r>
          </a:p>
          <a:p>
            <a:pPr>
              <a:buFont typeface="ZapfDingbats" pitchFamily="82" charset="2"/>
              <a:buNone/>
            </a:pPr>
            <a:r>
              <a:rPr lang="pt-BR" dirty="0" smtClean="0"/>
              <a:t>         (a) endereço MAC: como número do CPF</a:t>
            </a:r>
          </a:p>
          <a:p>
            <a:pPr>
              <a:buFont typeface="ZapfDingbats" pitchFamily="82" charset="2"/>
              <a:buNone/>
            </a:pPr>
            <a:r>
              <a:rPr lang="pt-BR" dirty="0" smtClean="0"/>
              <a:t>         (b) endereço IP: como endereço postal (CEP)</a:t>
            </a:r>
          </a:p>
          <a:p>
            <a:r>
              <a:rPr lang="pt-BR" dirty="0" smtClean="0"/>
              <a:t>endereço MAC tem estrutura linear </a:t>
            </a:r>
            <a:r>
              <a:rPr lang="pt-BR" i="1" dirty="0" smtClean="0"/>
              <a:t>=&gt;</a:t>
            </a:r>
            <a:r>
              <a:rPr lang="pt-BR" dirty="0" smtClean="0"/>
              <a:t> portabilidade</a:t>
            </a:r>
          </a:p>
          <a:p>
            <a:pPr lvl="1"/>
            <a:r>
              <a:rPr lang="pt-BR" dirty="0" smtClean="0"/>
              <a:t>Pode mover um cartão LAN de uma LAN para outra</a:t>
            </a:r>
          </a:p>
          <a:p>
            <a:r>
              <a:rPr lang="pt-BR" dirty="0" smtClean="0"/>
              <a:t>endereço IP hierárquico NÃO é portátil (requer IP móvel)</a:t>
            </a:r>
          </a:p>
          <a:p>
            <a:pPr lvl="1"/>
            <a:r>
              <a:rPr lang="pt-BR" dirty="0" smtClean="0"/>
              <a:t>Depende da </a:t>
            </a:r>
            <a:r>
              <a:rPr lang="pt-BR" dirty="0" err="1" smtClean="0"/>
              <a:t>subrede</a:t>
            </a:r>
            <a:r>
              <a:rPr lang="pt-BR" dirty="0" smtClean="0"/>
              <a:t> IP à qual o nó está conectado</a:t>
            </a:r>
          </a:p>
        </p:txBody>
      </p:sp>
    </p:spTree>
    <p:extLst>
      <p:ext uri="{BB962C8B-B14F-4D97-AF65-F5344CB8AC3E}">
        <p14:creationId xmlns:p14="http://schemas.microsoft.com/office/powerpoint/2010/main" val="30228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r>
              <a:rPr lang="pt-BR" smtClean="0"/>
              <a:t>ARP: </a:t>
            </a:r>
            <a:r>
              <a:rPr lang="pt-BR" i="1" smtClean="0"/>
              <a:t>Address Resolution Protocol </a:t>
            </a:r>
            <a:br>
              <a:rPr lang="pt-BR" i="1" smtClean="0"/>
            </a:br>
            <a:r>
              <a:rPr lang="pt-BR" smtClean="0"/>
              <a:t>(Protocolo de Resolução de Endereços)</a:t>
            </a:r>
            <a:endParaRPr lang="pt-BR" sz="3600" i="1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8550" y="1474788"/>
            <a:ext cx="3990975" cy="4648200"/>
          </a:xfrm>
        </p:spPr>
        <p:txBody>
          <a:bodyPr/>
          <a:lstStyle/>
          <a:p>
            <a:r>
              <a:rPr lang="pt-BR" sz="2000" smtClean="0"/>
              <a:t>Cada nó IP (Host, Roteador) de uma LAN possui tabela  </a:t>
            </a:r>
            <a:r>
              <a:rPr lang="pt-BR" sz="2000" smtClean="0">
                <a:solidFill>
                  <a:srgbClr val="FF0000"/>
                </a:solidFill>
              </a:rPr>
              <a:t>ARP</a:t>
            </a:r>
            <a:endParaRPr lang="pt-BR" sz="2000" smtClean="0"/>
          </a:p>
          <a:p>
            <a:r>
              <a:rPr lang="pt-BR" sz="2000" smtClean="0"/>
              <a:t>Tabela ARP: mapeamento de endereços IP/MAC para alguns nós da LAN</a:t>
            </a:r>
          </a:p>
          <a:p>
            <a:pPr>
              <a:buFont typeface="ZapfDingbats" pitchFamily="82" charset="2"/>
              <a:buNone/>
            </a:pPr>
            <a:r>
              <a:rPr lang="pt-BR" sz="1600" smtClean="0"/>
              <a:t>    </a:t>
            </a:r>
            <a:r>
              <a:rPr lang="pt-BR" sz="1600" smtClean="0">
                <a:solidFill>
                  <a:srgbClr val="FF0000"/>
                </a:solidFill>
              </a:rPr>
              <a:t>&lt; endereço IP; endereço MAC; TTL&gt;</a:t>
            </a:r>
          </a:p>
          <a:p>
            <a:pPr lvl="1"/>
            <a:r>
              <a:rPr lang="pt-BR" sz="1400" smtClean="0"/>
              <a:t> </a:t>
            </a:r>
            <a:r>
              <a:rPr lang="pt-BR" sz="1800" smtClean="0"/>
              <a:t>TTL (</a:t>
            </a:r>
            <a:r>
              <a:rPr lang="pt-BR" sz="1800" i="1" smtClean="0"/>
              <a:t>Time To Live</a:t>
            </a:r>
            <a:r>
              <a:rPr lang="pt-BR" sz="1800" smtClean="0"/>
              <a:t>): tempo a partir do qual o mapeamento de endereços será esquecido (valor típico de 20 min)</a:t>
            </a:r>
          </a:p>
        </p:txBody>
      </p:sp>
      <p:grpSp>
        <p:nvGrpSpPr>
          <p:cNvPr id="2056" name="Group 4"/>
          <p:cNvGrpSpPr>
            <a:grpSpLocks/>
          </p:cNvGrpSpPr>
          <p:nvPr/>
        </p:nvGrpSpPr>
        <p:grpSpPr bwMode="auto">
          <a:xfrm>
            <a:off x="230188" y="1487488"/>
            <a:ext cx="4384675" cy="1277937"/>
            <a:chOff x="297" y="3336"/>
            <a:chExt cx="2814" cy="805"/>
          </a:xfrm>
        </p:grpSpPr>
        <p:sp>
          <p:nvSpPr>
            <p:cNvPr id="2083" name="Text Box 5"/>
            <p:cNvSpPr txBox="1">
              <a:spLocks noChangeArrowheads="1"/>
            </p:cNvSpPr>
            <p:nvPr/>
          </p:nvSpPr>
          <p:spPr bwMode="auto">
            <a:xfrm>
              <a:off x="390" y="3350"/>
              <a:ext cx="2721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pt-BR" sz="2400"/>
                <a:t>Pergunta: como obter o</a:t>
              </a:r>
            </a:p>
            <a:p>
              <a:r>
                <a:rPr lang="pt-BR" sz="2400"/>
                <a:t>endereço MAC de B a partir </a:t>
              </a:r>
            </a:p>
            <a:p>
              <a:r>
                <a:rPr lang="pt-BR" sz="2400"/>
                <a:t>do endereço IP de B?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84" name="Rectangle 6"/>
            <p:cNvSpPr>
              <a:spLocks noChangeArrowheads="1"/>
            </p:cNvSpPr>
            <p:nvPr/>
          </p:nvSpPr>
          <p:spPr bwMode="auto">
            <a:xfrm>
              <a:off x="297" y="3336"/>
              <a:ext cx="2788" cy="8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2354263" y="3044825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6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3044825"/>
                        <a:ext cx="415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Freeform 8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78156512 w 1292"/>
              <a:gd name="T1" fmla="*/ 10343602 h 1255"/>
              <a:gd name="T2" fmla="*/ 40733782 w 1292"/>
              <a:gd name="T3" fmla="*/ 231998614 h 1255"/>
              <a:gd name="T4" fmla="*/ 33751705 w 1292"/>
              <a:gd name="T5" fmla="*/ 772838065 h 1255"/>
              <a:gd name="T6" fmla="*/ 61683223 w 1292"/>
              <a:gd name="T7" fmla="*/ 1225013367 h 1255"/>
              <a:gd name="T8" fmla="*/ 285139727 w 1292"/>
              <a:gd name="T9" fmla="*/ 1287077686 h 1255"/>
              <a:gd name="T10" fmla="*/ 753000996 w 1292"/>
              <a:gd name="T11" fmla="*/ 1668324768 h 1255"/>
              <a:gd name="T12" fmla="*/ 1158016235 w 1292"/>
              <a:gd name="T13" fmla="*/ 1827915694 h 1255"/>
              <a:gd name="T14" fmla="*/ 1395438915 w 1292"/>
              <a:gd name="T15" fmla="*/ 1508732627 h 1255"/>
              <a:gd name="T16" fmla="*/ 1479234520 w 1292"/>
              <a:gd name="T17" fmla="*/ 657576669 h 1255"/>
              <a:gd name="T18" fmla="*/ 1402420983 w 1292"/>
              <a:gd name="T19" fmla="*/ 311794685 h 1255"/>
              <a:gd name="T20" fmla="*/ 871712336 w 1292"/>
              <a:gd name="T21" fmla="*/ 169935814 h 1255"/>
              <a:gd name="T22" fmla="*/ 278156512 w 1292"/>
              <a:gd name="T23" fmla="*/ 10343602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2051" name="Object 9"/>
          <p:cNvGraphicFramePr>
            <a:graphicFrameLocks noChangeAspect="1"/>
          </p:cNvGraphicFramePr>
          <p:nvPr/>
        </p:nvGraphicFramePr>
        <p:xfrm>
          <a:off x="3852863" y="4397375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7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4397375"/>
                        <a:ext cx="415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0"/>
          <p:cNvGraphicFramePr>
            <a:graphicFrameLocks noChangeAspect="1"/>
          </p:cNvGraphicFramePr>
          <p:nvPr/>
        </p:nvGraphicFramePr>
        <p:xfrm>
          <a:off x="2344738" y="5843588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8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5843588"/>
                        <a:ext cx="415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1"/>
          <p:cNvGraphicFramePr>
            <a:graphicFrameLocks noChangeAspect="1"/>
          </p:cNvGraphicFramePr>
          <p:nvPr/>
        </p:nvGraphicFramePr>
        <p:xfrm>
          <a:off x="668338" y="4279900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9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4279900"/>
                        <a:ext cx="415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3717925" y="4508500"/>
            <a:ext cx="18415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1041400" y="4371975"/>
            <a:ext cx="182563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2540000" y="3413125"/>
            <a:ext cx="130175" cy="188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2493963" y="5654675"/>
            <a:ext cx="130175" cy="190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2" name="Line 16"/>
          <p:cNvSpPr>
            <a:spLocks noChangeShapeType="1"/>
          </p:cNvSpPr>
          <p:nvPr/>
        </p:nvSpPr>
        <p:spPr bwMode="auto">
          <a:xfrm>
            <a:off x="1219200" y="4449763"/>
            <a:ext cx="614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63" name="Line 17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64" name="Line 18"/>
          <p:cNvSpPr>
            <a:spLocks noChangeShapeType="1"/>
          </p:cNvSpPr>
          <p:nvPr/>
        </p:nvSpPr>
        <p:spPr bwMode="auto">
          <a:xfrm flipH="1">
            <a:off x="3176588" y="4575175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65" name="Line 19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2806700" y="3389313"/>
            <a:ext cx="189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400"/>
              <a:t>1A-2F-BB-76-09-AD</a:t>
            </a:r>
          </a:p>
        </p:txBody>
      </p:sp>
      <p:sp>
        <p:nvSpPr>
          <p:cNvPr id="2067" name="Line 21"/>
          <p:cNvSpPr>
            <a:spLocks noChangeShapeType="1"/>
          </p:cNvSpPr>
          <p:nvPr/>
        </p:nvSpPr>
        <p:spPr bwMode="auto">
          <a:xfrm flipH="1" flipV="1">
            <a:off x="2674938" y="3490913"/>
            <a:ext cx="176212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68" name="Line 22"/>
          <p:cNvSpPr>
            <a:spLocks noChangeShapeType="1"/>
          </p:cNvSpPr>
          <p:nvPr/>
        </p:nvSpPr>
        <p:spPr bwMode="auto">
          <a:xfrm flipV="1">
            <a:off x="3798888" y="4651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69" name="Text Box 23"/>
          <p:cNvSpPr txBox="1">
            <a:spLocks noChangeArrowheads="1"/>
          </p:cNvSpPr>
          <p:nvPr/>
        </p:nvSpPr>
        <p:spPr bwMode="auto">
          <a:xfrm>
            <a:off x="3384550" y="4943475"/>
            <a:ext cx="1900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400"/>
              <a:t>58-23-D7-FA-20-B0</a:t>
            </a:r>
          </a:p>
        </p:txBody>
      </p:sp>
      <p:sp>
        <p:nvSpPr>
          <p:cNvPr id="2070" name="Line 24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71" name="Text Box 25"/>
          <p:cNvSpPr txBox="1">
            <a:spLocks noChangeArrowheads="1"/>
          </p:cNvSpPr>
          <p:nvPr/>
        </p:nvSpPr>
        <p:spPr bwMode="auto">
          <a:xfrm>
            <a:off x="2921000" y="5651500"/>
            <a:ext cx="1795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400"/>
              <a:t>0C-C4-11-6F-E3-98</a:t>
            </a:r>
          </a:p>
        </p:txBody>
      </p:sp>
      <p:sp>
        <p:nvSpPr>
          <p:cNvPr id="2072" name="Line 26"/>
          <p:cNvSpPr>
            <a:spLocks noChangeShapeType="1"/>
          </p:cNvSpPr>
          <p:nvPr/>
        </p:nvSpPr>
        <p:spPr bwMode="auto">
          <a:xfrm flipV="1">
            <a:off x="1130300" y="4524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73" name="Text Box 27"/>
          <p:cNvSpPr txBox="1">
            <a:spLocks noChangeArrowheads="1"/>
          </p:cNvSpPr>
          <p:nvPr/>
        </p:nvSpPr>
        <p:spPr bwMode="auto">
          <a:xfrm>
            <a:off x="0" y="4833938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400"/>
              <a:t>71-65-F7-2B-08-53</a:t>
            </a:r>
          </a:p>
        </p:txBody>
      </p:sp>
      <p:sp>
        <p:nvSpPr>
          <p:cNvPr id="2074" name="Text Box 28"/>
          <p:cNvSpPr txBox="1">
            <a:spLocks noChangeArrowheads="1"/>
          </p:cNvSpPr>
          <p:nvPr/>
        </p:nvSpPr>
        <p:spPr bwMode="auto">
          <a:xfrm>
            <a:off x="2012950" y="443547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800"/>
              <a:t>   LAN</a:t>
            </a:r>
          </a:p>
        </p:txBody>
      </p:sp>
      <p:sp>
        <p:nvSpPr>
          <p:cNvPr id="2075" name="Text Box 29"/>
          <p:cNvSpPr txBox="1">
            <a:spLocks noChangeArrowheads="1"/>
          </p:cNvSpPr>
          <p:nvPr/>
        </p:nvSpPr>
        <p:spPr bwMode="auto">
          <a:xfrm>
            <a:off x="230188" y="3790950"/>
            <a:ext cx="1260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400"/>
              <a:t>237.196.7.23</a:t>
            </a:r>
          </a:p>
        </p:txBody>
      </p:sp>
      <p:sp>
        <p:nvSpPr>
          <p:cNvPr id="2076" name="Line 30"/>
          <p:cNvSpPr>
            <a:spLocks noChangeShapeType="1"/>
          </p:cNvSpPr>
          <p:nvPr/>
        </p:nvSpPr>
        <p:spPr bwMode="auto">
          <a:xfrm>
            <a:off x="876300" y="4043363"/>
            <a:ext cx="0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77" name="Text Box 31"/>
          <p:cNvSpPr txBox="1">
            <a:spLocks noChangeArrowheads="1"/>
          </p:cNvSpPr>
          <p:nvPr/>
        </p:nvSpPr>
        <p:spPr bwMode="auto">
          <a:xfrm>
            <a:off x="2944813" y="2990850"/>
            <a:ext cx="1260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400"/>
              <a:t>237.196.7.78</a:t>
            </a:r>
          </a:p>
        </p:txBody>
      </p:sp>
      <p:sp>
        <p:nvSpPr>
          <p:cNvPr id="2078" name="Line 32"/>
          <p:cNvSpPr>
            <a:spLocks noChangeShapeType="1"/>
          </p:cNvSpPr>
          <p:nvPr/>
        </p:nvSpPr>
        <p:spPr bwMode="auto">
          <a:xfrm flipH="1" flipV="1">
            <a:off x="2705100" y="3116263"/>
            <a:ext cx="2825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79" name="Line 33"/>
          <p:cNvSpPr>
            <a:spLocks noChangeShapeType="1"/>
          </p:cNvSpPr>
          <p:nvPr/>
        </p:nvSpPr>
        <p:spPr bwMode="auto">
          <a:xfrm>
            <a:off x="4054475" y="415607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80" name="Text Box 34"/>
          <p:cNvSpPr txBox="1">
            <a:spLocks noChangeArrowheads="1"/>
          </p:cNvSpPr>
          <p:nvPr/>
        </p:nvSpPr>
        <p:spPr bwMode="auto">
          <a:xfrm>
            <a:off x="3444875" y="3890963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400"/>
              <a:t>237.196.7.14</a:t>
            </a:r>
          </a:p>
        </p:txBody>
      </p:sp>
      <p:sp>
        <p:nvSpPr>
          <p:cNvPr id="2081" name="Line 35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82" name="Text Box 36"/>
          <p:cNvSpPr txBox="1">
            <a:spLocks noChangeArrowheads="1"/>
          </p:cNvSpPr>
          <p:nvPr/>
        </p:nvSpPr>
        <p:spPr bwMode="auto">
          <a:xfrm>
            <a:off x="898525" y="5861050"/>
            <a:ext cx="1260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400"/>
              <a:t>237.196.7.88</a:t>
            </a:r>
          </a:p>
        </p:txBody>
      </p:sp>
    </p:spTree>
    <p:extLst>
      <p:ext uri="{BB962C8B-B14F-4D97-AF65-F5344CB8AC3E}">
        <p14:creationId xmlns:p14="http://schemas.microsoft.com/office/powerpoint/2010/main" val="28642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pt-BR" sz="3600" dirty="0" smtClean="0"/>
              <a:t>Protocolo ARP: mesma LAN (rede)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r>
              <a:rPr lang="pt-BR" sz="1800" smtClean="0"/>
              <a:t>A deseja enviar datagrama para B, e o endereço MAC de B não está na tabela ARP.</a:t>
            </a:r>
          </a:p>
          <a:p>
            <a:r>
              <a:rPr lang="pt-BR" sz="1800" smtClean="0"/>
              <a:t>A </a:t>
            </a:r>
            <a:r>
              <a:rPr lang="pt-BR" sz="1800" smtClean="0">
                <a:solidFill>
                  <a:srgbClr val="FF0000"/>
                </a:solidFill>
              </a:rPr>
              <a:t>difunde</a:t>
            </a:r>
            <a:r>
              <a:rPr lang="pt-BR" sz="1800" smtClean="0"/>
              <a:t> o pacote de solicitação ARP, que contém o endereço IP de B</a:t>
            </a:r>
          </a:p>
          <a:p>
            <a:pPr lvl="1"/>
            <a:r>
              <a:rPr lang="pt-BR" sz="1800" smtClean="0"/>
              <a:t>Endereço MAC destino = FF-FF-FF-FF-FF-FF</a:t>
            </a:r>
          </a:p>
          <a:p>
            <a:pPr lvl="1"/>
            <a:r>
              <a:rPr lang="pt-BR" sz="1800" smtClean="0"/>
              <a:t>todas as máquinas na LAN recebem a consulta do ARP</a:t>
            </a:r>
          </a:p>
          <a:p>
            <a:r>
              <a:rPr lang="pt-BR" sz="1800" smtClean="0"/>
              <a:t>B recebe o pacote ARP, responde a A com o seu (de B) endereço MAC</a:t>
            </a:r>
          </a:p>
          <a:p>
            <a:pPr lvl="1"/>
            <a:r>
              <a:rPr lang="pt-BR" sz="1600" smtClean="0"/>
              <a:t>Quadro enviado para o endereço MAC (</a:t>
            </a:r>
            <a:r>
              <a:rPr lang="pt-BR" sz="1600" i="1" smtClean="0"/>
              <a:t>unicast</a:t>
            </a:r>
            <a:r>
              <a:rPr lang="pt-BR" sz="1600" smtClean="0"/>
              <a:t>) de A</a:t>
            </a:r>
          </a:p>
          <a:p>
            <a:endParaRPr lang="pt-BR" sz="180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sz="1800" dirty="0" smtClean="0"/>
              <a:t>Uma cache (salva) o par de endereços IP-para-MAC na sua tabela ARP até que a informação fique antiquada (expire)</a:t>
            </a:r>
          </a:p>
          <a:p>
            <a:pPr lvl="1"/>
            <a:r>
              <a:rPr lang="pt-BR" sz="1400" dirty="0" smtClean="0"/>
              <a:t>‘</a:t>
            </a:r>
            <a:r>
              <a:rPr lang="pt-BR" sz="1400" i="1" dirty="0" smtClean="0"/>
              <a:t>soft </a:t>
            </a:r>
            <a:r>
              <a:rPr lang="pt-BR" sz="1400" i="1" dirty="0" err="1" smtClean="0"/>
              <a:t>state</a:t>
            </a:r>
            <a:r>
              <a:rPr lang="pt-BR" sz="1400" dirty="0" smtClean="0"/>
              <a:t>’: informação que expira (vai embora) a menos que seja renovada</a:t>
            </a:r>
          </a:p>
          <a:p>
            <a:r>
              <a:rPr lang="pt-BR" sz="1800" dirty="0" smtClean="0"/>
              <a:t>ARP é “</a:t>
            </a:r>
            <a:r>
              <a:rPr lang="pt-BR" sz="1800" i="1" dirty="0" err="1" smtClean="0"/>
              <a:t>plug</a:t>
            </a:r>
            <a:r>
              <a:rPr lang="pt-BR" sz="1800" i="1" dirty="0" smtClean="0"/>
              <a:t>-</a:t>
            </a:r>
            <a:r>
              <a:rPr lang="pt-BR" sz="1800" i="1" dirty="0" err="1" smtClean="0"/>
              <a:t>and</a:t>
            </a:r>
            <a:r>
              <a:rPr lang="pt-BR" sz="1800" i="1" dirty="0" smtClean="0"/>
              <a:t>-play</a:t>
            </a:r>
            <a:r>
              <a:rPr lang="pt-BR" sz="1800" dirty="0" smtClean="0"/>
              <a:t>”:</a:t>
            </a:r>
          </a:p>
          <a:p>
            <a:pPr lvl="1"/>
            <a:r>
              <a:rPr lang="pt-BR" sz="1600" dirty="0" smtClean="0"/>
              <a:t>os nós criam suas tabelas ARP sem a intervenção do administrador da rede</a:t>
            </a:r>
          </a:p>
        </p:txBody>
      </p:sp>
    </p:spTree>
    <p:extLst>
      <p:ext uri="{BB962C8B-B14F-4D97-AF65-F5344CB8AC3E}">
        <p14:creationId xmlns:p14="http://schemas.microsoft.com/office/powerpoint/2010/main" val="32072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Endereçamento: repassando para outra LAN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2502024"/>
          </a:xfrm>
        </p:spPr>
        <p:txBody>
          <a:bodyPr/>
          <a:lstStyle/>
          <a:p>
            <a:r>
              <a:rPr lang="pt-BR" sz="1800" dirty="0" smtClean="0"/>
              <a:t>encaminhamento: </a:t>
            </a:r>
            <a:r>
              <a:rPr lang="pt-BR" sz="1800" dirty="0" smtClean="0">
                <a:solidFill>
                  <a:srgbClr val="FF0000"/>
                </a:solidFill>
              </a:rPr>
              <a:t>envio de </a:t>
            </a:r>
            <a:r>
              <a:rPr lang="pt-BR" sz="1800" dirty="0" err="1" smtClean="0">
                <a:solidFill>
                  <a:srgbClr val="FF0000"/>
                </a:solidFill>
              </a:rPr>
              <a:t>datagrama</a:t>
            </a:r>
            <a:r>
              <a:rPr lang="pt-BR" sz="1800" dirty="0" smtClean="0">
                <a:solidFill>
                  <a:srgbClr val="FF0000"/>
                </a:solidFill>
              </a:rPr>
              <a:t> de A para B via R</a:t>
            </a:r>
            <a:endParaRPr lang="pt-BR" sz="2000" dirty="0" smtClean="0">
              <a:solidFill>
                <a:srgbClr val="FF0000"/>
              </a:solidFill>
            </a:endParaRPr>
          </a:p>
          <a:p>
            <a:pPr lvl="1"/>
            <a:r>
              <a:rPr lang="pt-BR" sz="1800" dirty="0" smtClean="0"/>
              <a:t>foco no endereçamento – nas camadas IP (</a:t>
            </a:r>
            <a:r>
              <a:rPr lang="pt-BR" sz="1800" dirty="0" err="1" smtClean="0"/>
              <a:t>datagrama</a:t>
            </a:r>
            <a:r>
              <a:rPr lang="pt-BR" sz="1800" dirty="0" smtClean="0"/>
              <a:t>) e MAC (quadro)</a:t>
            </a:r>
          </a:p>
          <a:p>
            <a:pPr lvl="1"/>
            <a:r>
              <a:rPr lang="pt-BR" sz="1800" dirty="0" smtClean="0"/>
              <a:t>assume que A conhece o endereço IP de B</a:t>
            </a:r>
          </a:p>
          <a:p>
            <a:pPr lvl="1"/>
            <a:r>
              <a:rPr lang="pt-BR" sz="1800" dirty="0" smtClean="0"/>
              <a:t>assume que A conhece o endereço IP do próximo roteador, R (como?)</a:t>
            </a:r>
          </a:p>
          <a:p>
            <a:pPr lvl="1"/>
            <a:r>
              <a:rPr lang="pt-BR" sz="1800" dirty="0" smtClean="0"/>
              <a:t>assume que A conhece o endereço MAC de R (como?)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5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6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6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sp>
            <p:nvSpPr>
              <p:cNvPr id="65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0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6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6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i="0" dirty="0">
                <a:latin typeface="+mn-lt"/>
                <a:ea typeface="+mn-ea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58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59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13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24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56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57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26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7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8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29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30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1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34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5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5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sp>
            <p:nvSpPr>
              <p:cNvPr id="53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35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4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4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9pPr>
                </a:lstStyle>
                <a:p>
                  <a:endParaRPr lang="pt-BR" altLang="pt-BR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9pPr>
                </a:lstStyle>
                <a:p>
                  <a:pPr algn="ctr"/>
                  <a:endParaRPr lang="pt-BR" altLang="pt-BR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9pPr>
                </a:lstStyle>
                <a:p>
                  <a:endParaRPr lang="pt-BR" altLang="pt-BR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4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5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48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36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37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3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275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Endereçamento: repassando para outra LAN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4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6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6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sp>
            <p:nvSpPr>
              <p:cNvPr id="64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5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59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6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6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i="0" dirty="0">
                <a:latin typeface="+mn-lt"/>
                <a:ea typeface="+mn-ea"/>
              </a:endParaRP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5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2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5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5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2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2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2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33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5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5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sp>
            <p:nvSpPr>
              <p:cNvPr id="52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34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40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4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4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9pPr>
                </a:lstStyle>
                <a:p>
                  <a:endParaRPr lang="pt-BR" altLang="pt-BR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9pPr>
                </a:lstStyle>
                <a:p>
                  <a:pPr algn="ctr"/>
                  <a:endParaRPr lang="pt-BR" altLang="pt-BR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9pPr>
                </a:lstStyle>
                <a:p>
                  <a:endParaRPr lang="pt-BR" altLang="pt-BR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4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4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35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36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3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6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68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1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72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3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4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5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6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77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79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0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78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82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83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5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 dirty="0">
                <a:latin typeface="Gill Sans MT" charset="0"/>
                <a:ea typeface="ＭＳ Ｐゴシック" charset="0"/>
              </a:rPr>
              <a:t>A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cria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datagrama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>
                <a:latin typeface="Gill Sans MT" charset="0"/>
                <a:ea typeface="ＭＳ Ｐゴシック" charset="0"/>
              </a:rPr>
              <a:t>IP 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com IP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origem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A</a:t>
            </a:r>
            <a:r>
              <a:rPr lang="en-US" sz="2000" i="0" dirty="0">
                <a:latin typeface="Gill Sans MT" charset="0"/>
                <a:ea typeface="ＭＳ Ｐゴシック" charset="0"/>
              </a:rPr>
              <a:t>,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destino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B </a:t>
            </a:r>
            <a:endParaRPr lang="en-US" sz="2000" i="0" dirty="0">
              <a:latin typeface="Gill Sans MT" charset="0"/>
              <a:ea typeface="ＭＳ Ｐゴシック" charset="0"/>
            </a:endParaRPr>
          </a:p>
        </p:txBody>
      </p:sp>
      <p:sp>
        <p:nvSpPr>
          <p:cNvPr id="86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 dirty="0">
                <a:latin typeface="Gill Sans MT" charset="0"/>
                <a:ea typeface="ＭＳ Ｐゴシック" charset="0"/>
              </a:rPr>
              <a:t>A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cria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quadro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da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camada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de enlace com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endereço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MAC de R</a:t>
            </a:r>
            <a:r>
              <a:rPr lang="en-US" dirty="0">
                <a:latin typeface="Gill Sans MT" charset="0"/>
                <a:ea typeface="ＭＳ Ｐゴシック" charset="0"/>
              </a:rPr>
              <a:t> </a:t>
            </a:r>
            <a:r>
              <a:rPr lang="en-US" dirty="0" err="1" smtClean="0">
                <a:latin typeface="Gill Sans MT" charset="0"/>
                <a:ea typeface="ＭＳ Ｐゴシック" charset="0"/>
              </a:rPr>
              <a:t>como</a:t>
            </a:r>
            <a:r>
              <a:rPr lang="en-US" dirty="0" smtClean="0">
                <a:latin typeface="Gill Sans MT" charset="0"/>
                <a:ea typeface="ＭＳ Ｐゴシック" charset="0"/>
              </a:rPr>
              <a:t> </a:t>
            </a:r>
            <a:r>
              <a:rPr lang="en-US" dirty="0" err="1" smtClean="0">
                <a:latin typeface="Gill Sans MT" charset="0"/>
                <a:ea typeface="ＭＳ Ｐゴシック" charset="0"/>
              </a:rPr>
              <a:t>destino</a:t>
            </a:r>
            <a:r>
              <a:rPr lang="en-US" dirty="0" smtClean="0">
                <a:latin typeface="Gill Sans MT" charset="0"/>
                <a:ea typeface="ＭＳ Ｐゴシック" charset="0"/>
              </a:rPr>
              <a:t>.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quadro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contém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o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datagrama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IP de A-para-B</a:t>
            </a:r>
            <a:endParaRPr lang="en-US" sz="2800" i="0" dirty="0">
              <a:latin typeface="Gill Sans MT" charset="0"/>
              <a:ea typeface="ＭＳ Ｐゴシック" charset="0"/>
            </a:endParaRPr>
          </a:p>
        </p:txBody>
      </p:sp>
      <p:grpSp>
        <p:nvGrpSpPr>
          <p:cNvPr id="87" name="Group 152"/>
          <p:cNvGrpSpPr>
            <a:grpSpLocks/>
          </p:cNvGrpSpPr>
          <p:nvPr/>
        </p:nvGrpSpPr>
        <p:grpSpPr bwMode="auto">
          <a:xfrm>
            <a:off x="1477963" y="2244725"/>
            <a:ext cx="2417762" cy="1519238"/>
            <a:chOff x="931" y="1414"/>
            <a:chExt cx="1523" cy="957"/>
          </a:xfrm>
        </p:grpSpPr>
        <p:sp>
          <p:nvSpPr>
            <p:cNvPr id="88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MAC dest: </a:t>
              </a:r>
              <a:r>
                <a:rPr lang="en-US" sz="1200" i="0" smtClean="0">
                  <a:solidFill>
                    <a:srgbClr val="FF0000"/>
                  </a:solidFill>
                  <a:latin typeface="Arial" charset="0"/>
                </a:rPr>
                <a:t>E6-E9-00-17-BB-4B</a:t>
              </a:r>
            </a:p>
          </p:txBody>
        </p:sp>
        <p:grpSp>
          <p:nvGrpSpPr>
            <p:cNvPr id="89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94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5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6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7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8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9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0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2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5" grpId="0"/>
      <p:bldP spid="8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Endereçamento: repassando para outra LAN</a:t>
            </a:r>
          </a:p>
        </p:txBody>
      </p:sp>
      <p:grpSp>
        <p:nvGrpSpPr>
          <p:cNvPr id="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6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6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sp>
            <p:nvSpPr>
              <p:cNvPr id="64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5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59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6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6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i="0" dirty="0">
                <a:latin typeface="+mn-lt"/>
                <a:ea typeface="+mn-ea"/>
              </a:endParaRP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5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2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5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5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2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2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2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33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5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5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sp>
            <p:nvSpPr>
              <p:cNvPr id="52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34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40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4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4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9pPr>
                </a:lstStyle>
                <a:p>
                  <a:endParaRPr lang="pt-BR" altLang="pt-BR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9pPr>
                </a:lstStyle>
                <a:p>
                  <a:pPr algn="ctr"/>
                  <a:endParaRPr lang="pt-BR" altLang="pt-BR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9pPr>
                </a:lstStyle>
                <a:p>
                  <a:endParaRPr lang="pt-BR" altLang="pt-BR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4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4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35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36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3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67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68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69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0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71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3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4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5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 dirty="0" err="1" smtClean="0">
                <a:latin typeface="Gill Sans MT" charset="0"/>
                <a:ea typeface="ＭＳ Ｐゴシック" charset="0"/>
              </a:rPr>
              <a:t>quadro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enviado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de </a:t>
            </a:r>
            <a:r>
              <a:rPr lang="en-US" sz="2000" i="0" dirty="0">
                <a:latin typeface="Gill Sans MT" charset="0"/>
                <a:ea typeface="ＭＳ Ｐゴシック" charset="0"/>
              </a:rPr>
              <a:t>A 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para R</a:t>
            </a:r>
            <a:endParaRPr lang="en-US" sz="2000" i="0" dirty="0">
              <a:latin typeface="Gill Sans MT" charset="0"/>
              <a:ea typeface="ＭＳ Ｐゴシック" charset="0"/>
            </a:endParaRPr>
          </a:p>
        </p:txBody>
      </p:sp>
      <p:grpSp>
        <p:nvGrpSpPr>
          <p:cNvPr id="76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77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8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9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80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8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3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84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5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6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 dirty="0" err="1" smtClean="0">
                <a:latin typeface="Gill Sans MT" charset="0"/>
                <a:ea typeface="ＭＳ Ｐゴシック" charset="0"/>
              </a:rPr>
              <a:t>quadro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recebido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em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R,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datagrama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removido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,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passado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para o IP</a:t>
            </a:r>
            <a:endParaRPr lang="en-US" sz="2000" i="0" dirty="0">
              <a:latin typeface="Gill Sans MT" charset="0"/>
              <a:ea typeface="ＭＳ Ｐゴシック" charset="0"/>
            </a:endParaRPr>
          </a:p>
        </p:txBody>
      </p:sp>
      <p:grpSp>
        <p:nvGrpSpPr>
          <p:cNvPr id="87" name="Group 131"/>
          <p:cNvGrpSpPr>
            <a:grpSpLocks/>
          </p:cNvGrpSpPr>
          <p:nvPr/>
        </p:nvGrpSpPr>
        <p:grpSpPr bwMode="auto">
          <a:xfrm>
            <a:off x="1477963" y="2244725"/>
            <a:ext cx="2427287" cy="1519238"/>
            <a:chOff x="931" y="1414"/>
            <a:chExt cx="1529" cy="957"/>
          </a:xfrm>
        </p:grpSpPr>
        <p:sp>
          <p:nvSpPr>
            <p:cNvPr id="88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MAC dest: E6-E9-00-17-BB-4B</a:t>
              </a:r>
            </a:p>
          </p:txBody>
        </p:sp>
        <p:grpSp>
          <p:nvGrpSpPr>
            <p:cNvPr id="8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95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6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7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8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9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0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0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4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101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102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3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4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326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Serviços da Camada de Enlace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000" dirty="0" smtClean="0">
                <a:solidFill>
                  <a:srgbClr val="FF0000"/>
                </a:solidFill>
              </a:rPr>
              <a:t>enquadramento (delimitação do quadro) e acesso ao enlace:</a:t>
            </a:r>
            <a:r>
              <a:rPr lang="pt-BR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encapsula </a:t>
            </a:r>
            <a:r>
              <a:rPr lang="pt-BR" sz="2000" dirty="0" err="1" smtClean="0"/>
              <a:t>datagrama</a:t>
            </a:r>
            <a:r>
              <a:rPr lang="pt-BR" sz="2000" dirty="0" smtClean="0"/>
              <a:t> num quadro adicionando cabeçalho e cauda </a:t>
            </a:r>
            <a:r>
              <a:rPr lang="pt-BR" sz="2000" i="1" dirty="0" smtClean="0"/>
              <a:t>(trailer</a:t>
            </a:r>
            <a:r>
              <a:rPr lang="pt-BR" sz="2000" dirty="0" smtClean="0"/>
              <a:t>). </a:t>
            </a:r>
          </a:p>
          <a:p>
            <a:pPr lvl="1">
              <a:lnSpc>
                <a:spcPct val="90000"/>
              </a:lnSpc>
            </a:pPr>
            <a:r>
              <a:rPr lang="pt-BR" sz="2000" dirty="0"/>
              <a:t>implementa acesso ao canal se meio for compartilhado, </a:t>
            </a:r>
          </a:p>
          <a:p>
            <a:pPr lvl="1">
              <a:lnSpc>
                <a:spcPct val="90000"/>
              </a:lnSpc>
            </a:pPr>
            <a:r>
              <a:rPr lang="pt-BR" sz="2000" dirty="0"/>
              <a:t>‘endereços físicos (MAC)’ são usados nos cabeçalhos dos quadros para  identificar origem e destino de quadros em enlaces multiponto</a:t>
            </a:r>
          </a:p>
          <a:p>
            <a:pPr lvl="2">
              <a:lnSpc>
                <a:spcPct val="90000"/>
              </a:lnSpc>
            </a:pPr>
            <a:r>
              <a:rPr lang="pt-BR" sz="2000" dirty="0"/>
              <a:t>Diferente do endereço IP</a:t>
            </a:r>
            <a:r>
              <a:rPr lang="pt-BR" sz="2000" dirty="0" smtClean="0"/>
              <a:t>!</a:t>
            </a:r>
          </a:p>
          <a:p>
            <a:pPr>
              <a:lnSpc>
                <a:spcPct val="90000"/>
              </a:lnSpc>
            </a:pPr>
            <a:r>
              <a:rPr lang="pt-BR" sz="2000" dirty="0" smtClean="0">
                <a:solidFill>
                  <a:srgbClr val="FF0000"/>
                </a:solidFill>
              </a:rPr>
              <a:t>entrega confiável entre nós adjacentes:</a:t>
            </a:r>
            <a:endParaRPr lang="pt-BR" sz="2000" dirty="0" smtClean="0"/>
          </a:p>
          <a:p>
            <a:pPr lvl="1">
              <a:lnSpc>
                <a:spcPct val="90000"/>
              </a:lnSpc>
            </a:pPr>
            <a:r>
              <a:rPr lang="pt-BR" sz="2000" dirty="0" smtClean="0"/>
              <a:t>já aprendemos como fazer isto (Capítulo 3)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raramente usada em canais com baixas taxas de erro (fibra óptica, alguns tipos de pares trançados)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Canais sem fio: altas taxas de erros</a:t>
            </a:r>
          </a:p>
          <a:p>
            <a:pPr lvl="2">
              <a:lnSpc>
                <a:spcPct val="90000"/>
              </a:lnSpc>
            </a:pPr>
            <a:r>
              <a:rPr lang="pt-BR" sz="2000" dirty="0" smtClean="0"/>
              <a:t>P: para que confiabilidade na camada de enlace e </a:t>
            </a:r>
            <a:r>
              <a:rPr lang="pt-BR" sz="2000" dirty="0" err="1" smtClean="0"/>
              <a:t>fim-a-fim</a:t>
            </a:r>
            <a:r>
              <a:rPr lang="pt-BR" sz="20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Endereçamento: repassando para outra LAN</a:t>
            </a:r>
          </a:p>
        </p:txBody>
      </p:sp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4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6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6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sp>
            <p:nvSpPr>
              <p:cNvPr id="64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5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59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6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6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i="0" dirty="0">
                <a:latin typeface="+mn-lt"/>
                <a:ea typeface="+mn-ea"/>
              </a:endParaRP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5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2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5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5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2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2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2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33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5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5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sp>
            <p:nvSpPr>
              <p:cNvPr id="52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34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40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4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4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9pPr>
                </a:lstStyle>
                <a:p>
                  <a:endParaRPr lang="pt-BR" altLang="pt-BR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9pPr>
                </a:lstStyle>
                <a:p>
                  <a:pPr algn="ctr"/>
                  <a:endParaRPr lang="pt-BR" altLang="pt-BR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9pPr>
                </a:lstStyle>
                <a:p>
                  <a:endParaRPr lang="pt-BR" altLang="pt-BR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4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4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35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36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3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67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69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 dirty="0">
                <a:latin typeface="Gill Sans MT" charset="0"/>
                <a:ea typeface="ＭＳ Ｐゴシック" charset="0"/>
              </a:rPr>
              <a:t>R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repassa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o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datagrama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com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origem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IP A,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destino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B</a:t>
            </a:r>
            <a:endParaRPr lang="en-US" sz="2000" i="0" dirty="0">
              <a:latin typeface="Gill Sans MT" charset="0"/>
              <a:ea typeface="ＭＳ Ｐゴシック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 dirty="0">
                <a:latin typeface="Gill Sans MT" charset="0"/>
                <a:ea typeface="ＭＳ Ｐゴシック" charset="0"/>
              </a:rPr>
              <a:t>R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cria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quadro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da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camada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de enlace com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endereço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MAC de B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como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destino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.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quadro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contém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o </a:t>
            </a:r>
            <a:r>
              <a:rPr lang="en-US" sz="2000" i="0" dirty="0" err="1" smtClean="0">
                <a:latin typeface="Gill Sans MT" charset="0"/>
                <a:ea typeface="ＭＳ Ｐゴシック" charset="0"/>
              </a:rPr>
              <a:t>datagrama</a:t>
            </a:r>
            <a:r>
              <a:rPr lang="en-US" sz="2000" i="0" dirty="0" smtClean="0">
                <a:latin typeface="Gill Sans MT" charset="0"/>
                <a:ea typeface="ＭＳ Ｐゴシック" charset="0"/>
              </a:rPr>
              <a:t> IP de A para B</a:t>
            </a:r>
            <a:endParaRPr lang="en-US" sz="2800" i="0" dirty="0">
              <a:latin typeface="Gill Sans MT" charset="0"/>
              <a:ea typeface="ＭＳ Ｐゴシック" charset="0"/>
            </a:endParaRPr>
          </a:p>
        </p:txBody>
      </p: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4791075" y="2293938"/>
            <a:ext cx="2398713" cy="1519237"/>
            <a:chOff x="931" y="1414"/>
            <a:chExt cx="1511" cy="957"/>
          </a:xfrm>
        </p:grpSpPr>
        <p:sp>
          <p:nvSpPr>
            <p:cNvPr id="80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MAC src: </a:t>
              </a:r>
              <a:r>
                <a:rPr lang="en-US" sz="1200" i="0" smtClean="0">
                  <a:solidFill>
                    <a:srgbClr val="FF0000"/>
                  </a:solidFill>
                  <a:latin typeface="Arial" charset="0"/>
                </a:rPr>
                <a:t>1A-23-F9-CD-06-9B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MAC dest: </a:t>
              </a:r>
              <a:r>
                <a:rPr lang="en-US" sz="1200" i="0" smtClean="0">
                  <a:solidFill>
                    <a:srgbClr val="FF0000"/>
                  </a:solidFill>
                  <a:latin typeface="Arial" charset="0"/>
                </a:rPr>
                <a:t>49-BD-D2-C7-56-2A</a:t>
              </a:r>
            </a:p>
            <a:p>
              <a:pPr>
                <a:defRPr/>
              </a:pPr>
              <a:endParaRPr lang="en-US" sz="1200" i="0" smtClean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86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2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3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5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5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7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98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99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0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1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102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3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4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5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1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7" grpId="0"/>
      <p:bldP spid="7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Endereçamento: repassando para outra LAN</a:t>
            </a:r>
          </a:p>
        </p:txBody>
      </p: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6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6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sp>
            <p:nvSpPr>
              <p:cNvPr id="64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59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6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6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i="0" dirty="0">
                <a:latin typeface="+mn-lt"/>
                <a:ea typeface="+mn-ea"/>
              </a:endParaRP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5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2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5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5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2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2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2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3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5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5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sp>
            <p:nvSpPr>
              <p:cNvPr id="52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3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40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4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4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9pPr>
                </a:lstStyle>
                <a:p>
                  <a:endParaRPr lang="pt-BR" altLang="pt-BR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9pPr>
                </a:lstStyle>
                <a:p>
                  <a:pPr algn="ctr"/>
                  <a:endParaRPr lang="pt-BR" altLang="pt-BR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itchFamily="66" charset="0"/>
                      <a:ea typeface="MS PGothic" pitchFamily="34" charset="-128"/>
                    </a:defRPr>
                  </a:lvl9pPr>
                </a:lstStyle>
                <a:p>
                  <a:endParaRPr lang="pt-BR" altLang="pt-BR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4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4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3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36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3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67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dirty="0">
                <a:latin typeface="Gill Sans MT" charset="0"/>
                <a:ea typeface="ＭＳ Ｐゴシック" charset="0"/>
              </a:rPr>
              <a:t>R </a:t>
            </a:r>
            <a:r>
              <a:rPr lang="en-US" dirty="0" err="1">
                <a:latin typeface="Gill Sans MT" charset="0"/>
                <a:ea typeface="ＭＳ Ｐゴシック" charset="0"/>
              </a:rPr>
              <a:t>repassa</a:t>
            </a:r>
            <a:r>
              <a:rPr lang="en-US" dirty="0">
                <a:latin typeface="Gill Sans MT" charset="0"/>
                <a:ea typeface="ＭＳ Ｐゴシック" charset="0"/>
              </a:rPr>
              <a:t> o </a:t>
            </a:r>
            <a:r>
              <a:rPr lang="en-US" dirty="0" err="1">
                <a:latin typeface="Gill Sans MT" charset="0"/>
                <a:ea typeface="ＭＳ Ｐゴシック" charset="0"/>
              </a:rPr>
              <a:t>datagrama</a:t>
            </a:r>
            <a:r>
              <a:rPr lang="en-US" dirty="0">
                <a:latin typeface="Gill Sans MT" charset="0"/>
                <a:ea typeface="ＭＳ Ｐゴシック" charset="0"/>
              </a:rPr>
              <a:t> com </a:t>
            </a:r>
            <a:r>
              <a:rPr lang="en-US" dirty="0" err="1">
                <a:latin typeface="Gill Sans MT" charset="0"/>
                <a:ea typeface="ＭＳ Ｐゴシック" charset="0"/>
              </a:rPr>
              <a:t>origem</a:t>
            </a:r>
            <a:r>
              <a:rPr lang="en-US" dirty="0">
                <a:latin typeface="Gill Sans MT" charset="0"/>
                <a:ea typeface="ＭＳ Ｐゴシック" charset="0"/>
              </a:rPr>
              <a:t> IP A, </a:t>
            </a:r>
            <a:r>
              <a:rPr lang="en-US" dirty="0" err="1">
                <a:latin typeface="Gill Sans MT" charset="0"/>
                <a:ea typeface="ＭＳ Ｐゴシック" charset="0"/>
              </a:rPr>
              <a:t>destino</a:t>
            </a:r>
            <a:r>
              <a:rPr lang="en-US" dirty="0">
                <a:latin typeface="Gill Sans MT" charset="0"/>
                <a:ea typeface="ＭＳ Ｐゴシック" charset="0"/>
              </a:rPr>
              <a:t> B</a:t>
            </a:r>
          </a:p>
        </p:txBody>
      </p:sp>
      <p:sp>
        <p:nvSpPr>
          <p:cNvPr id="68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dirty="0">
                <a:latin typeface="Gill Sans MT" charset="0"/>
                <a:ea typeface="ＭＳ Ｐゴシック" charset="0"/>
              </a:rPr>
              <a:t>R </a:t>
            </a:r>
            <a:r>
              <a:rPr lang="en-US" dirty="0" err="1">
                <a:latin typeface="Gill Sans MT" charset="0"/>
                <a:ea typeface="ＭＳ Ｐゴシック" charset="0"/>
              </a:rPr>
              <a:t>cria</a:t>
            </a:r>
            <a:r>
              <a:rPr lang="en-US" dirty="0">
                <a:latin typeface="Gill Sans MT" charset="0"/>
                <a:ea typeface="ＭＳ Ｐゴシック" charset="0"/>
              </a:rPr>
              <a:t> </a:t>
            </a:r>
            <a:r>
              <a:rPr lang="en-US" dirty="0" err="1">
                <a:latin typeface="Gill Sans MT" charset="0"/>
                <a:ea typeface="ＭＳ Ｐゴシック" charset="0"/>
              </a:rPr>
              <a:t>quadro</a:t>
            </a:r>
            <a:r>
              <a:rPr lang="en-US" dirty="0">
                <a:latin typeface="Gill Sans MT" charset="0"/>
                <a:ea typeface="ＭＳ Ｐゴシック" charset="0"/>
              </a:rPr>
              <a:t> da </a:t>
            </a:r>
            <a:r>
              <a:rPr lang="en-US" dirty="0" err="1">
                <a:latin typeface="Gill Sans MT" charset="0"/>
                <a:ea typeface="ＭＳ Ｐゴシック" charset="0"/>
              </a:rPr>
              <a:t>camada</a:t>
            </a:r>
            <a:r>
              <a:rPr lang="en-US" dirty="0">
                <a:latin typeface="Gill Sans MT" charset="0"/>
                <a:ea typeface="ＭＳ Ｐゴシック" charset="0"/>
              </a:rPr>
              <a:t> de enlace com </a:t>
            </a:r>
            <a:r>
              <a:rPr lang="en-US" dirty="0" err="1">
                <a:latin typeface="Gill Sans MT" charset="0"/>
                <a:ea typeface="ＭＳ Ｐゴシック" charset="0"/>
              </a:rPr>
              <a:t>endereço</a:t>
            </a:r>
            <a:r>
              <a:rPr lang="en-US" dirty="0">
                <a:latin typeface="Gill Sans MT" charset="0"/>
                <a:ea typeface="ＭＳ Ｐゴシック" charset="0"/>
              </a:rPr>
              <a:t> MAC de B </a:t>
            </a:r>
            <a:r>
              <a:rPr lang="en-US" dirty="0" err="1">
                <a:latin typeface="Gill Sans MT" charset="0"/>
                <a:ea typeface="ＭＳ Ｐゴシック" charset="0"/>
              </a:rPr>
              <a:t>como</a:t>
            </a:r>
            <a:r>
              <a:rPr lang="en-US" dirty="0">
                <a:latin typeface="Gill Sans MT" charset="0"/>
                <a:ea typeface="ＭＳ Ｐゴシック" charset="0"/>
              </a:rPr>
              <a:t> </a:t>
            </a:r>
            <a:r>
              <a:rPr lang="en-US" dirty="0" err="1">
                <a:latin typeface="Gill Sans MT" charset="0"/>
                <a:ea typeface="ＭＳ Ｐゴシック" charset="0"/>
              </a:rPr>
              <a:t>destino</a:t>
            </a:r>
            <a:r>
              <a:rPr lang="en-US" dirty="0">
                <a:latin typeface="Gill Sans MT" charset="0"/>
                <a:ea typeface="ＭＳ Ｐゴシック" charset="0"/>
              </a:rPr>
              <a:t>. </a:t>
            </a:r>
            <a:r>
              <a:rPr lang="en-US" dirty="0" err="1">
                <a:latin typeface="Gill Sans MT" charset="0"/>
                <a:ea typeface="ＭＳ Ｐゴシック" charset="0"/>
              </a:rPr>
              <a:t>quadro</a:t>
            </a:r>
            <a:r>
              <a:rPr lang="en-US" dirty="0">
                <a:latin typeface="Gill Sans MT" charset="0"/>
                <a:ea typeface="ＭＳ Ｐゴシック" charset="0"/>
              </a:rPr>
              <a:t> </a:t>
            </a:r>
            <a:r>
              <a:rPr lang="en-US" dirty="0" err="1">
                <a:latin typeface="Gill Sans MT" charset="0"/>
                <a:ea typeface="ＭＳ Ｐゴシック" charset="0"/>
              </a:rPr>
              <a:t>contém</a:t>
            </a:r>
            <a:r>
              <a:rPr lang="en-US" dirty="0">
                <a:latin typeface="Gill Sans MT" charset="0"/>
                <a:ea typeface="ＭＳ Ｐゴシック" charset="0"/>
              </a:rPr>
              <a:t> o </a:t>
            </a:r>
            <a:r>
              <a:rPr lang="en-US" dirty="0" err="1">
                <a:latin typeface="Gill Sans MT" charset="0"/>
                <a:ea typeface="ＭＳ Ｐゴシック" charset="0"/>
              </a:rPr>
              <a:t>datagrama</a:t>
            </a:r>
            <a:r>
              <a:rPr lang="en-US" dirty="0">
                <a:latin typeface="Gill Sans MT" charset="0"/>
                <a:ea typeface="ＭＳ Ｐゴシック" charset="0"/>
              </a:rPr>
              <a:t> IP de A para B</a:t>
            </a: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grpSp>
        <p:nvGrpSpPr>
          <p:cNvPr id="69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70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71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88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90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9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   IP dest: 222.222.222.222</a:t>
                </a:r>
              </a:p>
            </p:txBody>
          </p:sp>
        </p:grpSp>
        <p:grpSp>
          <p:nvGrpSpPr>
            <p:cNvPr id="72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86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3018" y="1445"/>
              <a:ext cx="1511" cy="957"/>
              <a:chOff x="931" y="1414"/>
              <a:chExt cx="1511" cy="957"/>
            </a:xfrm>
          </p:grpSpPr>
          <p:sp>
            <p:nvSpPr>
              <p:cNvPr id="74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11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MAC src: </a:t>
                </a:r>
                <a:r>
                  <a:rPr lang="en-US" sz="1200" i="0" smtClean="0">
                    <a:solidFill>
                      <a:srgbClr val="FF0000"/>
                    </a:solidFill>
                    <a:latin typeface="Arial" charset="0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  MAC dest: </a:t>
                </a:r>
                <a:r>
                  <a:rPr lang="en-US" sz="1200" i="0" smtClean="0">
                    <a:solidFill>
                      <a:srgbClr val="FF0000"/>
                    </a:solidFill>
                    <a:latin typeface="Arial" charset="0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smtClean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grpSp>
            <p:nvGrpSpPr>
              <p:cNvPr id="75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80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1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2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3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4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5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6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7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8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9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3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94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5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6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97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8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99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00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1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2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103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4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5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6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98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Endereçamento: repassando para outra LAN</a:t>
            </a:r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6980238" y="5354638"/>
            <a:ext cx="711200" cy="600075"/>
            <a:chOff x="7179310" y="4033520"/>
            <a:chExt cx="1009650" cy="855028"/>
          </a:xfrm>
        </p:grpSpPr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5" name="Rectangle 43"/>
            <p:cNvSpPr>
              <a:spLocks noChangeArrowheads="1"/>
            </p:cNvSpPr>
            <p:nvPr/>
          </p:nvSpPr>
          <p:spPr bwMode="auto">
            <a:xfrm rot="-54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8" name="Group 96"/>
          <p:cNvGrpSpPr>
            <a:grpSpLocks/>
          </p:cNvGrpSpPr>
          <p:nvPr/>
        </p:nvGrpSpPr>
        <p:grpSpPr bwMode="auto">
          <a:xfrm>
            <a:off x="1046163" y="3962400"/>
            <a:ext cx="1027112" cy="762000"/>
            <a:chOff x="1046480" y="3962400"/>
            <a:chExt cx="1026163" cy="761428"/>
          </a:xfrm>
        </p:grpSpPr>
        <p:sp>
          <p:nvSpPr>
            <p:cNvPr id="9" name="Rectangle 48"/>
            <p:cNvSpPr>
              <a:spLocks noChangeArrowheads="1"/>
            </p:cNvSpPr>
            <p:nvPr/>
          </p:nvSpPr>
          <p:spPr bwMode="auto">
            <a:xfrm rot="-54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</a:rPr>
              <a:t>R</a:t>
            </a:r>
            <a:endParaRPr lang="en-US" i="0" dirty="0">
              <a:latin typeface="+mn-lt"/>
              <a:ea typeface="+mn-ea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1A-23-F9-CD-06-9B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222.222.222.220</a:t>
            </a:r>
          </a:p>
        </p:txBody>
      </p: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111.111.111.110</a:t>
              </a: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CC-49-DE-D0-AB-7D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111.111.111.112</a:t>
            </a: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111.111.111.111</a:t>
            </a: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74-29-9C-E8-FF-55</a:t>
            </a:r>
          </a:p>
        </p:txBody>
      </p:sp>
      <p:sp>
        <p:nvSpPr>
          <p:cNvPr id="23" name="Freeform 39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4" name="Line 40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5" name="Line 41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8" name="Line 45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9" name="Line 46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0" name="Line 47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1" name="Text Box 58"/>
          <p:cNvSpPr txBox="1">
            <a:spLocks noChangeArrowheads="1"/>
          </p:cNvSpPr>
          <p:nvPr/>
        </p:nvSpPr>
        <p:spPr bwMode="auto">
          <a:xfrm>
            <a:off x="719138" y="4156075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</a:rPr>
              <a:t>A</a:t>
            </a:r>
          </a:p>
        </p:txBody>
      </p:sp>
      <p:sp>
        <p:nvSpPr>
          <p:cNvPr id="32" name="Line 60"/>
          <p:cNvSpPr>
            <a:spLocks noChangeShapeType="1"/>
          </p:cNvSpPr>
          <p:nvPr/>
        </p:nvSpPr>
        <p:spPr bwMode="auto">
          <a:xfrm>
            <a:off x="5045075" y="4921250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33" name="Group 63"/>
          <p:cNvGrpSpPr>
            <a:grpSpLocks/>
          </p:cNvGrpSpPr>
          <p:nvPr/>
        </p:nvGrpSpPr>
        <p:grpSpPr bwMode="auto">
          <a:xfrm>
            <a:off x="7372350" y="4845050"/>
            <a:ext cx="1558925" cy="460375"/>
            <a:chOff x="4351" y="2786"/>
            <a:chExt cx="982" cy="290"/>
          </a:xfrm>
        </p:grpSpPr>
        <p:sp>
          <p:nvSpPr>
            <p:cNvPr id="34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222.222.222.222</a:t>
              </a:r>
            </a:p>
          </p:txBody>
        </p:sp>
        <p:sp>
          <p:nvSpPr>
            <p:cNvPr id="35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49-BD-D2-C7-56-2A</a:t>
              </a:r>
            </a:p>
          </p:txBody>
        </p:sp>
      </p:grpSp>
      <p:sp>
        <p:nvSpPr>
          <p:cNvPr id="36" name="Line 67"/>
          <p:cNvSpPr>
            <a:spLocks noChangeShapeType="1"/>
          </p:cNvSpPr>
          <p:nvPr/>
        </p:nvSpPr>
        <p:spPr bwMode="auto">
          <a:xfrm flipV="1">
            <a:off x="6943725" y="4416425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7" name="Line 68"/>
          <p:cNvSpPr>
            <a:spLocks noChangeShapeType="1"/>
          </p:cNvSpPr>
          <p:nvPr/>
        </p:nvSpPr>
        <p:spPr bwMode="auto">
          <a:xfrm flipH="1" flipV="1">
            <a:off x="7469188" y="4492625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" name="Text Box 71"/>
          <p:cNvSpPr txBox="1">
            <a:spLocks noChangeArrowheads="1"/>
          </p:cNvSpPr>
          <p:nvPr/>
        </p:nvSpPr>
        <p:spPr bwMode="auto">
          <a:xfrm>
            <a:off x="7073900" y="5811838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222.222.222.221</a:t>
            </a:r>
          </a:p>
        </p:txBody>
      </p:sp>
      <p:sp>
        <p:nvSpPr>
          <p:cNvPr id="39" name="Text Box 72"/>
          <p:cNvSpPr txBox="1">
            <a:spLocks noChangeArrowheads="1"/>
          </p:cNvSpPr>
          <p:nvPr/>
        </p:nvSpPr>
        <p:spPr bwMode="auto">
          <a:xfrm>
            <a:off x="7077075" y="5986463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88-B2-2F-54-1A-0F</a:t>
            </a:r>
          </a:p>
        </p:txBody>
      </p:sp>
      <p:sp>
        <p:nvSpPr>
          <p:cNvPr id="40" name="Line 73"/>
          <p:cNvSpPr>
            <a:spLocks noChangeShapeType="1"/>
          </p:cNvSpPr>
          <p:nvPr/>
        </p:nvSpPr>
        <p:spPr bwMode="auto">
          <a:xfrm flipH="1" flipV="1">
            <a:off x="6873875" y="5313363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" name="Line 74"/>
          <p:cNvSpPr>
            <a:spLocks noChangeShapeType="1"/>
          </p:cNvSpPr>
          <p:nvPr/>
        </p:nvSpPr>
        <p:spPr bwMode="auto">
          <a:xfrm flipH="1">
            <a:off x="7208838" y="5654675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" name="Freeform 75"/>
          <p:cNvSpPr>
            <a:spLocks/>
          </p:cNvSpPr>
          <p:nvPr/>
        </p:nvSpPr>
        <p:spPr bwMode="auto">
          <a:xfrm>
            <a:off x="6203950" y="4440238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3" name="Text Box 76"/>
          <p:cNvSpPr txBox="1">
            <a:spLocks noChangeArrowheads="1"/>
          </p:cNvSpPr>
          <p:nvPr/>
        </p:nvSpPr>
        <p:spPr bwMode="auto">
          <a:xfrm>
            <a:off x="8307388" y="4073525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</a:rPr>
              <a:t>B</a:t>
            </a:r>
          </a:p>
        </p:txBody>
      </p:sp>
      <p:grpSp>
        <p:nvGrpSpPr>
          <p:cNvPr id="44" name="Group 124"/>
          <p:cNvGrpSpPr>
            <a:grpSpLocks/>
          </p:cNvGrpSpPr>
          <p:nvPr/>
        </p:nvGrpSpPr>
        <p:grpSpPr bwMode="auto">
          <a:xfrm>
            <a:off x="7178675" y="4033838"/>
            <a:ext cx="1009650" cy="854075"/>
            <a:chOff x="7179310" y="4033520"/>
            <a:chExt cx="1009650" cy="855028"/>
          </a:xfrm>
        </p:grpSpPr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4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 rot="-54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49" name="Group 125"/>
          <p:cNvGrpSpPr>
            <a:grpSpLocks/>
          </p:cNvGrpSpPr>
          <p:nvPr/>
        </p:nvGrpSpPr>
        <p:grpSpPr bwMode="auto">
          <a:xfrm>
            <a:off x="3757613" y="4714875"/>
            <a:ext cx="1292225" cy="425450"/>
            <a:chOff x="4011931" y="3379152"/>
            <a:chExt cx="1262062" cy="390207"/>
          </a:xfrm>
        </p:grpSpPr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 rot="-54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5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5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endParaRPr lang="pt-BR" altLang="pt-BR" i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algn="ctr"/>
                <a:endParaRPr lang="pt-BR" altLang="pt-BR" i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endParaRPr lang="pt-BR" altLang="pt-BR" i="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5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57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8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 rot="-54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61" name="Group 126"/>
          <p:cNvGrpSpPr>
            <a:grpSpLocks/>
          </p:cNvGrpSpPr>
          <p:nvPr/>
        </p:nvGrpSpPr>
        <p:grpSpPr bwMode="auto">
          <a:xfrm>
            <a:off x="1482725" y="5313363"/>
            <a:ext cx="701675" cy="517525"/>
            <a:chOff x="1046480" y="3962400"/>
            <a:chExt cx="1026163" cy="761428"/>
          </a:xfrm>
        </p:grpSpPr>
        <p:sp>
          <p:nvSpPr>
            <p:cNvPr id="62" name="Rectangle 48"/>
            <p:cNvSpPr>
              <a:spLocks noChangeArrowheads="1"/>
            </p:cNvSpPr>
            <p:nvPr/>
          </p:nvSpPr>
          <p:spPr bwMode="auto">
            <a:xfrm rot="-54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6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6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</p:grpSp>
      <p:sp>
        <p:nvSpPr>
          <p:cNvPr id="66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dirty="0">
                <a:latin typeface="Gill Sans MT" charset="0"/>
                <a:ea typeface="ＭＳ Ｐゴシック" charset="0"/>
              </a:rPr>
              <a:t>R </a:t>
            </a:r>
            <a:r>
              <a:rPr lang="en-US" dirty="0" err="1">
                <a:latin typeface="Gill Sans MT" charset="0"/>
                <a:ea typeface="ＭＳ Ｐゴシック" charset="0"/>
              </a:rPr>
              <a:t>repassa</a:t>
            </a:r>
            <a:r>
              <a:rPr lang="en-US" dirty="0">
                <a:latin typeface="Gill Sans MT" charset="0"/>
                <a:ea typeface="ＭＳ Ｐゴシック" charset="0"/>
              </a:rPr>
              <a:t> o </a:t>
            </a:r>
            <a:r>
              <a:rPr lang="en-US" dirty="0" err="1">
                <a:latin typeface="Gill Sans MT" charset="0"/>
                <a:ea typeface="ＭＳ Ｐゴシック" charset="0"/>
              </a:rPr>
              <a:t>datagrama</a:t>
            </a:r>
            <a:r>
              <a:rPr lang="en-US" dirty="0">
                <a:latin typeface="Gill Sans MT" charset="0"/>
                <a:ea typeface="ＭＳ Ｐゴシック" charset="0"/>
              </a:rPr>
              <a:t> com </a:t>
            </a:r>
            <a:r>
              <a:rPr lang="en-US" dirty="0" err="1">
                <a:latin typeface="Gill Sans MT" charset="0"/>
                <a:ea typeface="ＭＳ Ｐゴシック" charset="0"/>
              </a:rPr>
              <a:t>origem</a:t>
            </a:r>
            <a:r>
              <a:rPr lang="en-US" dirty="0">
                <a:latin typeface="Gill Sans MT" charset="0"/>
                <a:ea typeface="ＭＳ Ｐゴシック" charset="0"/>
              </a:rPr>
              <a:t> IP A, </a:t>
            </a:r>
            <a:r>
              <a:rPr lang="en-US" dirty="0" err="1">
                <a:latin typeface="Gill Sans MT" charset="0"/>
                <a:ea typeface="ＭＳ Ｐゴシック" charset="0"/>
              </a:rPr>
              <a:t>destino</a:t>
            </a:r>
            <a:r>
              <a:rPr lang="en-US" dirty="0">
                <a:latin typeface="Gill Sans MT" charset="0"/>
                <a:ea typeface="ＭＳ Ｐゴシック" charset="0"/>
              </a:rPr>
              <a:t> B</a:t>
            </a:r>
          </a:p>
        </p:txBody>
      </p:sp>
      <p:sp>
        <p:nvSpPr>
          <p:cNvPr id="67" name="Rectangle 6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dirty="0">
                <a:latin typeface="Gill Sans MT" charset="0"/>
                <a:ea typeface="ＭＳ Ｐゴシック" charset="0"/>
              </a:rPr>
              <a:t>R </a:t>
            </a:r>
            <a:r>
              <a:rPr lang="en-US" dirty="0" err="1">
                <a:latin typeface="Gill Sans MT" charset="0"/>
                <a:ea typeface="ＭＳ Ｐゴシック" charset="0"/>
              </a:rPr>
              <a:t>cria</a:t>
            </a:r>
            <a:r>
              <a:rPr lang="en-US" dirty="0">
                <a:latin typeface="Gill Sans MT" charset="0"/>
                <a:ea typeface="ＭＳ Ｐゴシック" charset="0"/>
              </a:rPr>
              <a:t> </a:t>
            </a:r>
            <a:r>
              <a:rPr lang="en-US" dirty="0" err="1">
                <a:latin typeface="Gill Sans MT" charset="0"/>
                <a:ea typeface="ＭＳ Ｐゴシック" charset="0"/>
              </a:rPr>
              <a:t>quadro</a:t>
            </a:r>
            <a:r>
              <a:rPr lang="en-US" dirty="0">
                <a:latin typeface="Gill Sans MT" charset="0"/>
                <a:ea typeface="ＭＳ Ｐゴシック" charset="0"/>
              </a:rPr>
              <a:t> da </a:t>
            </a:r>
            <a:r>
              <a:rPr lang="en-US" dirty="0" err="1">
                <a:latin typeface="Gill Sans MT" charset="0"/>
                <a:ea typeface="ＭＳ Ｐゴシック" charset="0"/>
              </a:rPr>
              <a:t>camada</a:t>
            </a:r>
            <a:r>
              <a:rPr lang="en-US" dirty="0">
                <a:latin typeface="Gill Sans MT" charset="0"/>
                <a:ea typeface="ＭＳ Ｐゴシック" charset="0"/>
              </a:rPr>
              <a:t> de enlace com </a:t>
            </a:r>
            <a:r>
              <a:rPr lang="en-US" dirty="0" err="1">
                <a:latin typeface="Gill Sans MT" charset="0"/>
                <a:ea typeface="ＭＳ Ｐゴシック" charset="0"/>
              </a:rPr>
              <a:t>endereço</a:t>
            </a:r>
            <a:r>
              <a:rPr lang="en-US" dirty="0">
                <a:latin typeface="Gill Sans MT" charset="0"/>
                <a:ea typeface="ＭＳ Ｐゴシック" charset="0"/>
              </a:rPr>
              <a:t> MAC de B </a:t>
            </a:r>
            <a:r>
              <a:rPr lang="en-US" dirty="0" err="1">
                <a:latin typeface="Gill Sans MT" charset="0"/>
                <a:ea typeface="ＭＳ Ｐゴシック" charset="0"/>
              </a:rPr>
              <a:t>como</a:t>
            </a:r>
            <a:r>
              <a:rPr lang="en-US" dirty="0">
                <a:latin typeface="Gill Sans MT" charset="0"/>
                <a:ea typeface="ＭＳ Ｐゴシック" charset="0"/>
              </a:rPr>
              <a:t> </a:t>
            </a:r>
            <a:r>
              <a:rPr lang="en-US" dirty="0" err="1">
                <a:latin typeface="Gill Sans MT" charset="0"/>
                <a:ea typeface="ＭＳ Ｐゴシック" charset="0"/>
              </a:rPr>
              <a:t>destino</a:t>
            </a:r>
            <a:r>
              <a:rPr lang="en-US" dirty="0">
                <a:latin typeface="Gill Sans MT" charset="0"/>
                <a:ea typeface="ＭＳ Ｐゴシック" charset="0"/>
              </a:rPr>
              <a:t>. </a:t>
            </a:r>
            <a:r>
              <a:rPr lang="en-US" dirty="0" err="1">
                <a:latin typeface="Gill Sans MT" charset="0"/>
                <a:ea typeface="ＭＳ Ｐゴシック" charset="0"/>
              </a:rPr>
              <a:t>quadro</a:t>
            </a:r>
            <a:r>
              <a:rPr lang="en-US" dirty="0">
                <a:latin typeface="Gill Sans MT" charset="0"/>
                <a:ea typeface="ＭＳ Ｐゴシック" charset="0"/>
              </a:rPr>
              <a:t> </a:t>
            </a:r>
            <a:r>
              <a:rPr lang="en-US" dirty="0" err="1">
                <a:latin typeface="Gill Sans MT" charset="0"/>
                <a:ea typeface="ＭＳ Ｐゴシック" charset="0"/>
              </a:rPr>
              <a:t>contém</a:t>
            </a:r>
            <a:r>
              <a:rPr lang="en-US" dirty="0">
                <a:latin typeface="Gill Sans MT" charset="0"/>
                <a:ea typeface="ＭＳ Ｐゴシック" charset="0"/>
              </a:rPr>
              <a:t> o </a:t>
            </a:r>
            <a:r>
              <a:rPr lang="en-US" dirty="0" err="1">
                <a:latin typeface="Gill Sans MT" charset="0"/>
                <a:ea typeface="ＭＳ Ｐゴシック" charset="0"/>
              </a:rPr>
              <a:t>datagrama</a:t>
            </a:r>
            <a:r>
              <a:rPr lang="en-US" dirty="0">
                <a:latin typeface="Gill Sans MT" charset="0"/>
                <a:ea typeface="ＭＳ Ｐゴシック" charset="0"/>
              </a:rPr>
              <a:t> IP de A para B</a:t>
            </a: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sp>
        <p:nvSpPr>
          <p:cNvPr id="68" name="AutoShape 63"/>
          <p:cNvSpPr>
            <a:spLocks noChangeArrowheads="1"/>
          </p:cNvSpPr>
          <p:nvPr/>
        </p:nvSpPr>
        <p:spPr bwMode="auto">
          <a:xfrm>
            <a:off x="6719888" y="289718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69" name="Group 64"/>
          <p:cNvGrpSpPr>
            <a:grpSpLocks/>
          </p:cNvGrpSpPr>
          <p:nvPr/>
        </p:nvGrpSpPr>
        <p:grpSpPr bwMode="auto">
          <a:xfrm>
            <a:off x="6226175" y="2454275"/>
            <a:ext cx="2011363" cy="760413"/>
            <a:chOff x="1197" y="1665"/>
            <a:chExt cx="1267" cy="479"/>
          </a:xfrm>
        </p:grpSpPr>
        <p:grpSp>
          <p:nvGrpSpPr>
            <p:cNvPr id="70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72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3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4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71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5" name="Group 70"/>
          <p:cNvGrpSpPr>
            <a:grpSpLocks/>
          </p:cNvGrpSpPr>
          <p:nvPr/>
        </p:nvGrpSpPr>
        <p:grpSpPr bwMode="auto">
          <a:xfrm>
            <a:off x="6350000" y="2705100"/>
            <a:ext cx="146050" cy="385763"/>
            <a:chOff x="1272" y="1762"/>
            <a:chExt cx="92" cy="243"/>
          </a:xfrm>
        </p:grpSpPr>
        <p:sp>
          <p:nvSpPr>
            <p:cNvPr id="76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7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8" name="Group 73"/>
          <p:cNvGrpSpPr>
            <a:grpSpLocks/>
          </p:cNvGrpSpPr>
          <p:nvPr/>
        </p:nvGrpSpPr>
        <p:grpSpPr bwMode="auto">
          <a:xfrm>
            <a:off x="5800725" y="2046288"/>
            <a:ext cx="2398713" cy="1519237"/>
            <a:chOff x="931" y="1414"/>
            <a:chExt cx="1511" cy="957"/>
          </a:xfrm>
        </p:grpSpPr>
        <p:sp>
          <p:nvSpPr>
            <p:cNvPr id="79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MAC src: </a:t>
              </a:r>
              <a:r>
                <a:rPr lang="en-US" sz="1200" i="0" smtClean="0">
                  <a:solidFill>
                    <a:srgbClr val="FF0000"/>
                  </a:solidFill>
                  <a:latin typeface="Arial" charset="0"/>
                </a:rPr>
                <a:t>1A-23-F9-CD-06-9B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MAC dest: </a:t>
              </a:r>
              <a:r>
                <a:rPr lang="en-US" sz="1200" i="0" smtClean="0">
                  <a:solidFill>
                    <a:srgbClr val="FF0000"/>
                  </a:solidFill>
                  <a:latin typeface="Arial" charset="0"/>
                </a:rPr>
                <a:t>49-BD-D2-C7-56-2A</a:t>
              </a:r>
            </a:p>
            <a:p>
              <a:pPr>
                <a:defRPr/>
              </a:pPr>
              <a:endParaRPr lang="en-US" sz="1200" i="0" smtClean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80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85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1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3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91" name="Group 92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3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4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95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6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7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8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74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Camada de Enlace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5.1 Introdução e serviços</a:t>
            </a:r>
          </a:p>
          <a:p>
            <a:pPr>
              <a:buNone/>
            </a:pPr>
            <a:r>
              <a:rPr lang="pt-BR" dirty="0" smtClean="0"/>
              <a:t>5.2 </a:t>
            </a:r>
            <a:r>
              <a:rPr lang="pt-BR" dirty="0"/>
              <a:t>D</a:t>
            </a:r>
            <a:r>
              <a:rPr lang="pt-BR" dirty="0" smtClean="0"/>
              <a:t>etecção e correção de erros </a:t>
            </a:r>
          </a:p>
          <a:p>
            <a:pPr>
              <a:buNone/>
            </a:pPr>
            <a:r>
              <a:rPr lang="pt-BR" dirty="0" smtClean="0"/>
              <a:t>5.3 Protocolos de acesso múltiplo </a:t>
            </a:r>
          </a:p>
          <a:p>
            <a:pPr>
              <a:buNone/>
            </a:pPr>
            <a:r>
              <a:rPr lang="pt-BR" dirty="0" smtClean="0"/>
              <a:t>5.4 Redes Locais</a:t>
            </a:r>
          </a:p>
          <a:p>
            <a:pPr lvl="1"/>
            <a:r>
              <a:rPr lang="pt-BR" dirty="0" smtClean="0"/>
              <a:t>Endereçamento, ARP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Ethernet</a:t>
            </a:r>
          </a:p>
          <a:p>
            <a:pPr lvl="1"/>
            <a:r>
              <a:rPr lang="pt-BR" dirty="0" smtClean="0"/>
              <a:t>Switches</a:t>
            </a:r>
          </a:p>
          <a:p>
            <a:pPr lvl="1"/>
            <a:r>
              <a:rPr lang="pt-BR" dirty="0" err="1" smtClean="0">
                <a:solidFill>
                  <a:schemeClr val="bg1">
                    <a:lumMod val="65000"/>
                  </a:schemeClr>
                </a:solidFill>
              </a:rPr>
              <a:t>VLANs</a:t>
            </a: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pt-BR" dirty="0" smtClean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5.5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Virtualização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enlace: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MPLS</a:t>
            </a:r>
          </a:p>
          <a:p>
            <a:pPr>
              <a:buNone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5.6 Redes de centros de dados</a:t>
            </a:r>
            <a:endParaRPr lang="pt-BR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pt-BR" dirty="0" smtClean="0"/>
              <a:t>5.7 </a:t>
            </a:r>
            <a:r>
              <a:rPr lang="pt-BR" dirty="0"/>
              <a:t>Um dia na vida de uma solicitação de página Web</a:t>
            </a:r>
          </a:p>
        </p:txBody>
      </p:sp>
    </p:spTree>
    <p:extLst>
      <p:ext uri="{BB962C8B-B14F-4D97-AF65-F5344CB8AC3E}">
        <p14:creationId xmlns:p14="http://schemas.microsoft.com/office/powerpoint/2010/main" val="11193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pt-BR" smtClean="0"/>
              <a:t>Ethernet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62925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dirty="0" smtClean="0"/>
              <a:t>Muitíssimo difundida porque: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Muito barata! </a:t>
            </a:r>
            <a:r>
              <a:rPr lang="pt-BR" sz="2000" dirty="0" smtClean="0"/>
              <a:t>R$50 </a:t>
            </a:r>
            <a:r>
              <a:rPr lang="pt-BR" sz="2000" dirty="0" smtClean="0"/>
              <a:t>para placas </a:t>
            </a:r>
            <a:r>
              <a:rPr lang="pt-BR" sz="2000" dirty="0" smtClean="0"/>
              <a:t>10/100/1000Mbps</a:t>
            </a:r>
            <a:r>
              <a:rPr lang="pt-BR" sz="2000" dirty="0" smtClean="0"/>
              <a:t>!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A mais antiga das tecnologias de rede local (meados da década de 70)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Mais simples e menos cara que redes usando ficha ou ATM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Acompanhou o aumento de velocidade: 10 Mbps – 10 </a:t>
            </a:r>
            <a:r>
              <a:rPr lang="pt-BR" sz="2000" dirty="0" err="1" smtClean="0"/>
              <a:t>Gbps</a:t>
            </a:r>
            <a:endParaRPr lang="pt-BR" sz="2000" dirty="0" smtClean="0"/>
          </a:p>
          <a:p>
            <a:pPr lvl="1">
              <a:lnSpc>
                <a:spcPct val="90000"/>
              </a:lnSpc>
            </a:pPr>
            <a:endParaRPr lang="pt-BR" sz="2000" dirty="0" smtClean="0"/>
          </a:p>
        </p:txBody>
      </p:sp>
      <p:pic>
        <p:nvPicPr>
          <p:cNvPr id="13316" name="Picture 4" descr="551 metcalfe-e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4" y="3429000"/>
            <a:ext cx="5410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218238" y="4487863"/>
            <a:ext cx="26193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800"/>
              <a:t>Rascunho de Metcalfe sobre o Ethernet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0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pt-BR" dirty="0" smtClean="0"/>
              <a:t>Ethernet: topologia física</a:t>
            </a:r>
            <a:endParaRPr lang="pt-BR" dirty="0" smtClean="0"/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989013"/>
            <a:ext cx="7772400" cy="1738312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barramento</a:t>
            </a:r>
            <a:r>
              <a:rPr lang="pt-BR" dirty="0" smtClean="0"/>
              <a:t> </a:t>
            </a:r>
            <a:r>
              <a:rPr lang="pt-BR" dirty="0" smtClean="0"/>
              <a:t>popular até meados dos anos 90</a:t>
            </a:r>
          </a:p>
          <a:p>
            <a:pPr lvl="1"/>
            <a:r>
              <a:rPr lang="pt-BR" sz="1800" dirty="0" smtClean="0"/>
              <a:t>Todos os nós no mesmo domínio de colisão (podem colidir um com o outro)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estrela: </a:t>
            </a:r>
            <a:r>
              <a:rPr lang="pt-BR" dirty="0" smtClean="0"/>
              <a:t>prevalência hoje</a:t>
            </a:r>
            <a:endParaRPr lang="pt-BR" dirty="0" smtClean="0">
              <a:solidFill>
                <a:srgbClr val="FF0000"/>
              </a:solidFill>
            </a:endParaRPr>
          </a:p>
          <a:p>
            <a:pPr lvl="1"/>
            <a:r>
              <a:rPr lang="pt-BR" sz="1800" dirty="0" smtClean="0"/>
              <a:t>Comutador (</a:t>
            </a:r>
            <a:r>
              <a:rPr lang="pt-BR" sz="1800" i="1" dirty="0" smtClean="0"/>
              <a:t>switch</a:t>
            </a:r>
            <a:r>
              <a:rPr lang="pt-BR" sz="1800" dirty="0" smtClean="0"/>
              <a:t>) </a:t>
            </a:r>
            <a:r>
              <a:rPr lang="pt-BR" sz="1800" dirty="0" smtClean="0"/>
              <a:t>ativo no </a:t>
            </a:r>
            <a:r>
              <a:rPr lang="pt-BR" sz="1800" dirty="0" smtClean="0"/>
              <a:t>centro</a:t>
            </a:r>
          </a:p>
          <a:p>
            <a:pPr lvl="1"/>
            <a:r>
              <a:rPr lang="pt-BR" sz="1800" dirty="0" smtClean="0"/>
              <a:t>Cada porta roda o protocolo Ethernet separadamente (os nós não colidem uns com os outros)</a:t>
            </a:r>
          </a:p>
        </p:txBody>
      </p:sp>
      <p:grpSp>
        <p:nvGrpSpPr>
          <p:cNvPr id="3085" name="Group 40"/>
          <p:cNvGrpSpPr>
            <a:grpSpLocks/>
          </p:cNvGrpSpPr>
          <p:nvPr/>
        </p:nvGrpSpPr>
        <p:grpSpPr bwMode="auto">
          <a:xfrm>
            <a:off x="1254125" y="3829050"/>
            <a:ext cx="2305050" cy="1946275"/>
            <a:chOff x="493" y="2719"/>
            <a:chExt cx="900" cy="743"/>
          </a:xfrm>
        </p:grpSpPr>
        <p:graphicFrame>
          <p:nvGraphicFramePr>
            <p:cNvPr id="3074" name="Object 19"/>
            <p:cNvGraphicFramePr>
              <a:graphicFrameLocks noChangeAspect="1"/>
            </p:cNvGraphicFramePr>
            <p:nvPr/>
          </p:nvGraphicFramePr>
          <p:xfrm>
            <a:off x="493" y="3231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25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" y="3231"/>
                          <a:ext cx="277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20"/>
            <p:cNvGraphicFramePr>
              <a:graphicFrameLocks noChangeAspect="1"/>
            </p:cNvGraphicFramePr>
            <p:nvPr/>
          </p:nvGraphicFramePr>
          <p:xfrm>
            <a:off x="591" y="2989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26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" y="2989"/>
                          <a:ext cx="277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21"/>
            <p:cNvGraphicFramePr>
              <a:graphicFrameLocks noChangeAspect="1"/>
            </p:cNvGraphicFramePr>
            <p:nvPr/>
          </p:nvGraphicFramePr>
          <p:xfrm>
            <a:off x="1116" y="2923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27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" y="2923"/>
                          <a:ext cx="277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22"/>
            <p:cNvGraphicFramePr>
              <a:graphicFrameLocks noChangeAspect="1"/>
            </p:cNvGraphicFramePr>
            <p:nvPr/>
          </p:nvGraphicFramePr>
          <p:xfrm>
            <a:off x="1003" y="3219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28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3" y="3219"/>
                          <a:ext cx="277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1" name="Line 32"/>
            <p:cNvSpPr>
              <a:spLocks noChangeShapeType="1"/>
            </p:cNvSpPr>
            <p:nvPr/>
          </p:nvSpPr>
          <p:spPr bwMode="auto">
            <a:xfrm flipH="1">
              <a:off x="847" y="2823"/>
              <a:ext cx="294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2" name="Line 33"/>
            <p:cNvSpPr>
              <a:spLocks noChangeShapeType="1"/>
            </p:cNvSpPr>
            <p:nvPr/>
          </p:nvSpPr>
          <p:spPr bwMode="auto">
            <a:xfrm>
              <a:off x="836" y="3120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3" name="Line 34"/>
            <p:cNvSpPr>
              <a:spLocks noChangeShapeType="1"/>
            </p:cNvSpPr>
            <p:nvPr/>
          </p:nvSpPr>
          <p:spPr bwMode="auto">
            <a:xfrm>
              <a:off x="751" y="3332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4" name="Line 35"/>
            <p:cNvSpPr>
              <a:spLocks noChangeShapeType="1"/>
            </p:cNvSpPr>
            <p:nvPr/>
          </p:nvSpPr>
          <p:spPr bwMode="auto">
            <a:xfrm flipV="1">
              <a:off x="1031" y="3032"/>
              <a:ext cx="112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3078" name="Object 23"/>
            <p:cNvGraphicFramePr>
              <a:graphicFrameLocks noChangeAspect="1"/>
            </p:cNvGraphicFramePr>
            <p:nvPr/>
          </p:nvGraphicFramePr>
          <p:xfrm>
            <a:off x="699" y="2719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29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719"/>
                          <a:ext cx="277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5" name="Line 37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6" name="Line 38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7" name="Line 39"/>
            <p:cNvSpPr>
              <a:spLocks noChangeShapeType="1"/>
            </p:cNvSpPr>
            <p:nvPr/>
          </p:nvSpPr>
          <p:spPr bwMode="auto">
            <a:xfrm>
              <a:off x="907" y="3290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86" name="Text Box 41"/>
          <p:cNvSpPr txBox="1">
            <a:spLocks noChangeArrowheads="1"/>
          </p:cNvSpPr>
          <p:nvPr/>
        </p:nvSpPr>
        <p:spPr bwMode="auto">
          <a:xfrm>
            <a:off x="1044575" y="5908675"/>
            <a:ext cx="2644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barramento: cabo coaxial</a:t>
            </a:r>
          </a:p>
        </p:txBody>
      </p:sp>
      <p:sp>
        <p:nvSpPr>
          <p:cNvPr id="3087" name="Rectangle 8"/>
          <p:cNvSpPr>
            <a:spLocks noChangeArrowheads="1"/>
          </p:cNvSpPr>
          <p:nvPr/>
        </p:nvSpPr>
        <p:spPr bwMode="auto">
          <a:xfrm>
            <a:off x="6226175" y="5043488"/>
            <a:ext cx="417513" cy="9207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graphicFrame>
        <p:nvGraphicFramePr>
          <p:cNvPr id="3079" name="Object 24"/>
          <p:cNvGraphicFramePr>
            <a:graphicFrameLocks noChangeAspect="1"/>
          </p:cNvGraphicFramePr>
          <p:nvPr/>
        </p:nvGraphicFramePr>
        <p:xfrm>
          <a:off x="7880350" y="4783138"/>
          <a:ext cx="6016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0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350" y="4783138"/>
                        <a:ext cx="60166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25"/>
          <p:cNvGraphicFramePr>
            <a:graphicFrameLocks noChangeAspect="1"/>
          </p:cNvGraphicFramePr>
          <p:nvPr/>
        </p:nvGraphicFramePr>
        <p:xfrm>
          <a:off x="4572000" y="4784725"/>
          <a:ext cx="6016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1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84725"/>
                        <a:ext cx="60166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13"/>
          <p:cNvSpPr>
            <a:spLocks noChangeArrowheads="1"/>
          </p:cNvSpPr>
          <p:nvPr/>
        </p:nvSpPr>
        <p:spPr bwMode="auto">
          <a:xfrm>
            <a:off x="5138738" y="49037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9" name="Rectangle 14"/>
          <p:cNvSpPr>
            <a:spLocks noChangeArrowheads="1"/>
          </p:cNvSpPr>
          <p:nvPr/>
        </p:nvSpPr>
        <p:spPr bwMode="auto">
          <a:xfrm>
            <a:off x="7770813" y="49418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0" name="Line 17"/>
          <p:cNvSpPr>
            <a:spLocks noChangeShapeType="1"/>
          </p:cNvSpPr>
          <p:nvPr/>
        </p:nvSpPr>
        <p:spPr bwMode="auto">
          <a:xfrm>
            <a:off x="5316538" y="4983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091" name="Line 18"/>
          <p:cNvSpPr>
            <a:spLocks noChangeShapeType="1"/>
          </p:cNvSpPr>
          <p:nvPr/>
        </p:nvSpPr>
        <p:spPr bwMode="auto">
          <a:xfrm>
            <a:off x="6556375" y="4391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092" name="Line 19"/>
          <p:cNvSpPr>
            <a:spLocks noChangeShapeType="1"/>
          </p:cNvSpPr>
          <p:nvPr/>
        </p:nvSpPr>
        <p:spPr bwMode="auto">
          <a:xfrm flipH="1">
            <a:off x="6746875" y="4999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093" name="Line 20"/>
          <p:cNvSpPr>
            <a:spLocks noChangeShapeType="1"/>
          </p:cNvSpPr>
          <p:nvPr/>
        </p:nvSpPr>
        <p:spPr bwMode="auto">
          <a:xfrm flipV="1">
            <a:off x="6556375" y="5124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094" name="Text Box 23"/>
          <p:cNvSpPr txBox="1">
            <a:spLocks noChangeArrowheads="1"/>
          </p:cNvSpPr>
          <p:nvPr/>
        </p:nvSpPr>
        <p:spPr bwMode="auto">
          <a:xfrm>
            <a:off x="5464175" y="5359400"/>
            <a:ext cx="796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i="1"/>
              <a:t>switch</a:t>
            </a:r>
          </a:p>
        </p:txBody>
      </p:sp>
      <p:sp>
        <p:nvSpPr>
          <p:cNvPr id="3095" name="Line 24"/>
          <p:cNvSpPr>
            <a:spLocks noChangeShapeType="1"/>
          </p:cNvSpPr>
          <p:nvPr/>
        </p:nvSpPr>
        <p:spPr bwMode="auto">
          <a:xfrm flipV="1">
            <a:off x="5834063" y="5148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096" name="Freeform 25"/>
          <p:cNvSpPr>
            <a:spLocks/>
          </p:cNvSpPr>
          <p:nvPr/>
        </p:nvSpPr>
        <p:spPr bwMode="auto">
          <a:xfrm>
            <a:off x="6283325" y="4919663"/>
            <a:ext cx="444500" cy="100012"/>
          </a:xfrm>
          <a:custGeom>
            <a:avLst/>
            <a:gdLst>
              <a:gd name="T0" fmla="*/ 0 w 280"/>
              <a:gd name="T1" fmla="*/ 63 h 63"/>
              <a:gd name="T2" fmla="*/ 37 w 280"/>
              <a:gd name="T3" fmla="*/ 62 h 63"/>
              <a:gd name="T4" fmla="*/ 219 w 280"/>
              <a:gd name="T5" fmla="*/ 0 h 63"/>
              <a:gd name="T6" fmla="*/ 280 w 280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280"/>
              <a:gd name="T13" fmla="*/ 0 h 63"/>
              <a:gd name="T14" fmla="*/ 280 w 280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" h="63">
                <a:moveTo>
                  <a:pt x="0" y="63"/>
                </a:moveTo>
                <a:lnTo>
                  <a:pt x="37" y="62"/>
                </a:lnTo>
                <a:lnTo>
                  <a:pt x="219" y="0"/>
                </a:lnTo>
                <a:lnTo>
                  <a:pt x="28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097" name="Freeform 26"/>
          <p:cNvSpPr>
            <a:spLocks/>
          </p:cNvSpPr>
          <p:nvPr/>
        </p:nvSpPr>
        <p:spPr bwMode="auto">
          <a:xfrm>
            <a:off x="6396038" y="4914900"/>
            <a:ext cx="230187" cy="103188"/>
          </a:xfrm>
          <a:custGeom>
            <a:avLst/>
            <a:gdLst>
              <a:gd name="T0" fmla="*/ 0 w 148"/>
              <a:gd name="T1" fmla="*/ 0 h 74"/>
              <a:gd name="T2" fmla="*/ 40 w 148"/>
              <a:gd name="T3" fmla="*/ 0 h 74"/>
              <a:gd name="T4" fmla="*/ 102 w 148"/>
              <a:gd name="T5" fmla="*/ 74 h 74"/>
              <a:gd name="T6" fmla="*/ 148 w 148"/>
              <a:gd name="T7" fmla="*/ 74 h 74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74"/>
              <a:gd name="T14" fmla="*/ 148 w 148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74">
                <a:moveTo>
                  <a:pt x="0" y="0"/>
                </a:moveTo>
                <a:lnTo>
                  <a:pt x="40" y="0"/>
                </a:lnTo>
                <a:lnTo>
                  <a:pt x="102" y="74"/>
                </a:lnTo>
                <a:lnTo>
                  <a:pt x="148" y="7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graphicFrame>
        <p:nvGraphicFramePr>
          <p:cNvPr id="3081" name="Object 26"/>
          <p:cNvGraphicFramePr>
            <a:graphicFrameLocks noChangeAspect="1"/>
          </p:cNvGraphicFramePr>
          <p:nvPr/>
        </p:nvGraphicFramePr>
        <p:xfrm>
          <a:off x="6235700" y="5835650"/>
          <a:ext cx="6016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2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5835650"/>
                        <a:ext cx="60166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8" name="Rectangle 16"/>
          <p:cNvSpPr>
            <a:spLocks noChangeArrowheads="1"/>
          </p:cNvSpPr>
          <p:nvPr/>
        </p:nvSpPr>
        <p:spPr bwMode="auto">
          <a:xfrm>
            <a:off x="6492875" y="5637213"/>
            <a:ext cx="141288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3082" name="Object 27"/>
          <p:cNvGraphicFramePr>
            <a:graphicFrameLocks noChangeAspect="1"/>
          </p:cNvGraphicFramePr>
          <p:nvPr/>
        </p:nvGraphicFramePr>
        <p:xfrm>
          <a:off x="6218238" y="3890963"/>
          <a:ext cx="6032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3" name="Clip" r:id="rId12" imgW="1305000" imgH="1085760" progId="MS_ClipArt_Gallery.2">
                  <p:embed/>
                </p:oleObj>
              </mc:Choice>
              <mc:Fallback>
                <p:oleObj name="Clip" r:id="rId12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238" y="3890963"/>
                        <a:ext cx="6032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9" name="Rectangle 15"/>
          <p:cNvSpPr>
            <a:spLocks noChangeArrowheads="1"/>
          </p:cNvSpPr>
          <p:nvPr/>
        </p:nvSpPr>
        <p:spPr bwMode="auto">
          <a:xfrm>
            <a:off x="6496050" y="4344988"/>
            <a:ext cx="14128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0" name="Text Box 42"/>
          <p:cNvSpPr txBox="1">
            <a:spLocks noChangeArrowheads="1"/>
          </p:cNvSpPr>
          <p:nvPr/>
        </p:nvSpPr>
        <p:spPr bwMode="auto">
          <a:xfrm>
            <a:off x="5081588" y="6022975"/>
            <a:ext cx="866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estrela</a:t>
            </a:r>
          </a:p>
        </p:txBody>
      </p:sp>
    </p:spTree>
    <p:extLst>
      <p:ext uri="{BB962C8B-B14F-4D97-AF65-F5344CB8AC3E}">
        <p14:creationId xmlns:p14="http://schemas.microsoft.com/office/powerpoint/2010/main" val="15585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Estrutura do Quadro Ethernet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7616825" cy="49085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pt-BR" sz="2000" dirty="0" smtClean="0"/>
              <a:t>Adaptador remetente encapsula </a:t>
            </a:r>
            <a:r>
              <a:rPr lang="pt-BR" sz="2000" dirty="0" err="1" smtClean="0"/>
              <a:t>datagrama</a:t>
            </a:r>
            <a:r>
              <a:rPr lang="pt-BR" sz="2000" dirty="0" smtClean="0"/>
              <a:t> IP (ou pacote de outro protocolo da camada de rede) num </a:t>
            </a:r>
            <a:r>
              <a:rPr lang="pt-BR" sz="2000" dirty="0" smtClean="0">
                <a:solidFill>
                  <a:srgbClr val="FF0000"/>
                </a:solidFill>
              </a:rPr>
              <a:t>quadro </a:t>
            </a:r>
            <a:r>
              <a:rPr lang="pt-BR" sz="2000" dirty="0" smtClean="0">
                <a:solidFill>
                  <a:srgbClr val="FF0000"/>
                </a:solidFill>
              </a:rPr>
              <a:t>Ethernet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pt-BR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pt-BR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pt-BR" sz="2000" dirty="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pt-BR" sz="2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preâmbulo</a:t>
            </a:r>
            <a:r>
              <a:rPr lang="pt-BR" sz="2000" dirty="0" smtClean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7 bytes com o padrão 10101010 seguidos por um byte com o padrão 10101011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usado para sincronizar receptor ao relógio do remetente (relógios nunca são exatos, é muito provável que exista algum desvio entre eles)</a:t>
            </a:r>
          </a:p>
        </p:txBody>
      </p:sp>
      <p:pic>
        <p:nvPicPr>
          <p:cNvPr id="14340" name="Picture 5" descr="f05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75" y="2224088"/>
            <a:ext cx="7224713" cy="900112"/>
          </a:xfrm>
          <a:noFill/>
        </p:spPr>
      </p:pic>
    </p:spTree>
    <p:extLst>
      <p:ext uri="{BB962C8B-B14F-4D97-AF65-F5344CB8AC3E}">
        <p14:creationId xmlns:p14="http://schemas.microsoft.com/office/powerpoint/2010/main" val="34804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Estrutura de Quadro Ethernet (cont)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8169275" cy="4908550"/>
          </a:xfrm>
        </p:spPr>
        <p:txBody>
          <a:bodyPr/>
          <a:lstStyle/>
          <a:p>
            <a:r>
              <a:rPr lang="pt-BR" sz="2000" smtClean="0">
                <a:solidFill>
                  <a:srgbClr val="FF0000"/>
                </a:solidFill>
              </a:rPr>
              <a:t>Endereços:</a:t>
            </a:r>
            <a:r>
              <a:rPr lang="pt-BR" sz="2000" smtClean="0"/>
              <a:t> 6 bytes para cada endereço MAC</a:t>
            </a:r>
          </a:p>
          <a:p>
            <a:pPr lvl="1"/>
            <a:r>
              <a:rPr lang="pt-BR" sz="1800" smtClean="0"/>
              <a:t>se o adaptador recebe um quadro com endereço destino igual ao seu, ou com endereço de </a:t>
            </a:r>
            <a:r>
              <a:rPr lang="pt-BR" sz="1800" i="1" smtClean="0"/>
              <a:t>broadcast</a:t>
            </a:r>
            <a:r>
              <a:rPr lang="pt-BR" sz="1800" smtClean="0"/>
              <a:t> (ex., pacote ARP), ele passa os dados do quadro para o protocolo da camada de rede</a:t>
            </a:r>
          </a:p>
          <a:p>
            <a:pPr lvl="1"/>
            <a:r>
              <a:rPr lang="pt-BR" sz="1800" smtClean="0"/>
              <a:t>caso contrário, o adaptador descarta o quadro</a:t>
            </a:r>
          </a:p>
          <a:p>
            <a:r>
              <a:rPr lang="pt-BR" sz="2000" smtClean="0">
                <a:solidFill>
                  <a:srgbClr val="FF0000"/>
                </a:solidFill>
              </a:rPr>
              <a:t>Tipo (2 bytes):</a:t>
            </a:r>
            <a:r>
              <a:rPr lang="pt-BR" sz="2000" smtClean="0"/>
              <a:t> indica o protocolo da camada superior, usualmente IP, mas existe suporte para outros (tais como IPX da Novell e AppleTalk)</a:t>
            </a:r>
          </a:p>
          <a:p>
            <a:r>
              <a:rPr lang="pt-BR" sz="2000" smtClean="0">
                <a:solidFill>
                  <a:srgbClr val="FF0000"/>
                </a:solidFill>
              </a:rPr>
              <a:t>CRC (4 bytes):</a:t>
            </a:r>
            <a:r>
              <a:rPr lang="pt-BR" sz="2000" smtClean="0"/>
              <a:t> verificado pelo receptor: se for detectado um erro, o quadro será descartado</a:t>
            </a:r>
          </a:p>
        </p:txBody>
      </p:sp>
      <p:pic>
        <p:nvPicPr>
          <p:cNvPr id="15364" name="Picture 7" descr="f05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650" y="4916488"/>
            <a:ext cx="7556500" cy="941387"/>
          </a:xfrm>
          <a:noFill/>
        </p:spPr>
      </p:pic>
    </p:spTree>
    <p:extLst>
      <p:ext uri="{BB962C8B-B14F-4D97-AF65-F5344CB8AC3E}">
        <p14:creationId xmlns:p14="http://schemas.microsoft.com/office/powerpoint/2010/main" val="16661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r>
              <a:rPr lang="pt-BR" dirty="0" smtClean="0"/>
              <a:t>Ethernet: não confiável e </a:t>
            </a:r>
            <a:r>
              <a:rPr lang="pt-BR" dirty="0" smtClean="0"/>
              <a:t>sem </a:t>
            </a:r>
            <a:r>
              <a:rPr lang="pt-BR" dirty="0" smtClean="0"/>
              <a:t>conexão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z="2000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sem conexão</a:t>
            </a:r>
            <a:r>
              <a:rPr lang="pt-BR" dirty="0" smtClean="0">
                <a:solidFill>
                  <a:srgbClr val="FF0000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 smtClean="0"/>
              <a:t>não </a:t>
            </a:r>
            <a:r>
              <a:rPr lang="pt-BR" dirty="0" smtClean="0"/>
              <a:t>há estabelecimento de conexão (saudação) entre os adaptadores transmissor e receptor.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Não confiável:</a:t>
            </a:r>
            <a:r>
              <a:rPr lang="pt-BR" dirty="0" smtClean="0"/>
              <a:t> o adaptador receptor não envia </a:t>
            </a:r>
            <a:r>
              <a:rPr lang="pt-BR" dirty="0" err="1" smtClean="0"/>
              <a:t>ACKs</a:t>
            </a:r>
            <a:r>
              <a:rPr lang="pt-BR" dirty="0" smtClean="0"/>
              <a:t> ou </a:t>
            </a:r>
            <a:r>
              <a:rPr lang="pt-BR" dirty="0" err="1" smtClean="0"/>
              <a:t>NACKs</a:t>
            </a:r>
            <a:r>
              <a:rPr lang="pt-BR" dirty="0" smtClean="0"/>
              <a:t> para o adaptador transmissor</a:t>
            </a:r>
          </a:p>
          <a:p>
            <a:pPr lvl="1"/>
            <a:r>
              <a:rPr lang="pt-BR" dirty="0" smtClean="0"/>
              <a:t>dados em quadros descartados são recuperados apenas se o transmissor usar transferência confiável em camadas mais altas (ex. </a:t>
            </a:r>
            <a:r>
              <a:rPr lang="pt-BR" dirty="0" smtClean="0"/>
              <a:t>TCP), caso contrário os dados estarão perdidos</a:t>
            </a:r>
            <a:endParaRPr lang="pt-BR" dirty="0" smtClean="0"/>
          </a:p>
          <a:p>
            <a:r>
              <a:rPr lang="pt-BR" sz="2200" dirty="0" smtClean="0"/>
              <a:t>Protocolo MAC do Ethernet: </a:t>
            </a:r>
            <a:r>
              <a:rPr lang="pt-BR" sz="2200" dirty="0" smtClean="0">
                <a:solidFill>
                  <a:srgbClr val="FF0000"/>
                </a:solidFill>
              </a:rPr>
              <a:t>CSMA</a:t>
            </a:r>
            <a:r>
              <a:rPr lang="en-US" sz="2200" dirty="0" smtClean="0">
                <a:solidFill>
                  <a:srgbClr val="FF0000"/>
                </a:solidFill>
              </a:rPr>
              <a:t>/CD com </a:t>
            </a:r>
            <a:r>
              <a:rPr lang="en-US" sz="2200" dirty="0" err="1" smtClean="0">
                <a:solidFill>
                  <a:srgbClr val="FF0000"/>
                </a:solidFill>
              </a:rPr>
              <a:t>retirada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binária</a:t>
            </a: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20320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Padrões Ethernet 802.3: Camadas de Enlace e Física</a:t>
            </a:r>
            <a:endParaRPr lang="en-US" smtClean="0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1339850"/>
            <a:ext cx="7772400" cy="2509838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diversos</a:t>
            </a:r>
            <a:r>
              <a:rPr lang="pt-BR" dirty="0" smtClean="0"/>
              <a:t> </a:t>
            </a:r>
            <a:r>
              <a:rPr lang="pt-BR" dirty="0" smtClean="0"/>
              <a:t>padrões Ethernet diferentes</a:t>
            </a:r>
          </a:p>
          <a:p>
            <a:pPr lvl="1"/>
            <a:r>
              <a:rPr lang="pt-BR" sz="2000" dirty="0" smtClean="0"/>
              <a:t>têm em comum o protocolo MAC e o formato do quadro</a:t>
            </a:r>
          </a:p>
          <a:p>
            <a:pPr lvl="1"/>
            <a:r>
              <a:rPr lang="pt-BR" sz="2000" dirty="0" smtClean="0"/>
              <a:t>diferentes velocidades: 2Mbps, 10Mbps, 100Mbps, 1Gbps, 10Gbps</a:t>
            </a:r>
          </a:p>
          <a:p>
            <a:pPr lvl="1"/>
            <a:r>
              <a:rPr lang="pt-BR" sz="2000" dirty="0" smtClean="0"/>
              <a:t>diferentes meios da camada física: fibra, cabo</a:t>
            </a:r>
            <a:endParaRPr lang="en-US" sz="2000" dirty="0" smtClean="0"/>
          </a:p>
        </p:txBody>
      </p:sp>
      <p:sp>
        <p:nvSpPr>
          <p:cNvPr id="19460" name="Freeform 39"/>
          <p:cNvSpPr>
            <a:spLocks/>
          </p:cNvSpPr>
          <p:nvPr/>
        </p:nvSpPr>
        <p:spPr bwMode="auto">
          <a:xfrm>
            <a:off x="2873375" y="3753545"/>
            <a:ext cx="1393825" cy="1527175"/>
          </a:xfrm>
          <a:custGeom>
            <a:avLst/>
            <a:gdLst>
              <a:gd name="T0" fmla="*/ 851 w 878"/>
              <a:gd name="T1" fmla="*/ 0 h 962"/>
              <a:gd name="T2" fmla="*/ 0 w 878"/>
              <a:gd name="T3" fmla="*/ 622 h 962"/>
              <a:gd name="T4" fmla="*/ 7 w 878"/>
              <a:gd name="T5" fmla="*/ 962 h 962"/>
              <a:gd name="T6" fmla="*/ 878 w 878"/>
              <a:gd name="T7" fmla="*/ 960 h 962"/>
              <a:gd name="T8" fmla="*/ 851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8"/>
              <a:gd name="T16" fmla="*/ 0 h 962"/>
              <a:gd name="T17" fmla="*/ 878 w 878"/>
              <a:gd name="T18" fmla="*/ 962 h 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9461" name="Group 40"/>
          <p:cNvGrpSpPr>
            <a:grpSpLocks/>
          </p:cNvGrpSpPr>
          <p:nvPr/>
        </p:nvGrpSpPr>
        <p:grpSpPr bwMode="auto">
          <a:xfrm>
            <a:off x="1577975" y="3867845"/>
            <a:ext cx="1300163" cy="1479550"/>
            <a:chOff x="921" y="785"/>
            <a:chExt cx="819" cy="932"/>
          </a:xfrm>
        </p:grpSpPr>
        <p:sp>
          <p:nvSpPr>
            <p:cNvPr id="19480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1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699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lnSpc>
                  <a:spcPts val="2225"/>
                </a:lnSpc>
              </a:pPr>
              <a:r>
                <a:rPr lang="pt-BR">
                  <a:latin typeface="Arial" charset="0"/>
                </a:rPr>
                <a:t>aplicação</a:t>
              </a:r>
            </a:p>
            <a:p>
              <a:pPr algn="ctr" eaLnBrk="1" hangingPunct="1">
                <a:lnSpc>
                  <a:spcPts val="2225"/>
                </a:lnSpc>
              </a:pPr>
              <a:r>
                <a:rPr lang="pt-BR">
                  <a:latin typeface="Arial" charset="0"/>
                </a:rPr>
                <a:t>transporte</a:t>
              </a:r>
            </a:p>
            <a:p>
              <a:pPr algn="ctr" eaLnBrk="1" hangingPunct="1">
                <a:lnSpc>
                  <a:spcPts val="2225"/>
                </a:lnSpc>
              </a:pPr>
              <a:r>
                <a:rPr lang="pt-BR">
                  <a:latin typeface="Arial" charset="0"/>
                </a:rPr>
                <a:t>rede</a:t>
              </a:r>
            </a:p>
            <a:p>
              <a:pPr algn="ctr" eaLnBrk="1" hangingPunct="1">
                <a:lnSpc>
                  <a:spcPts val="2225"/>
                </a:lnSpc>
              </a:pPr>
              <a:r>
                <a:rPr lang="pt-BR">
                  <a:latin typeface="Arial" charset="0"/>
                </a:rPr>
                <a:t>enlace</a:t>
              </a:r>
            </a:p>
            <a:p>
              <a:pPr algn="ctr" eaLnBrk="1" hangingPunct="1">
                <a:lnSpc>
                  <a:spcPts val="2225"/>
                </a:lnSpc>
              </a:pPr>
              <a:r>
                <a:rPr lang="pt-BR">
                  <a:latin typeface="Arial" charset="0"/>
                </a:rPr>
                <a:t>física</a:t>
              </a:r>
            </a:p>
          </p:txBody>
        </p:sp>
        <p:sp>
          <p:nvSpPr>
            <p:cNvPr id="19482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83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84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85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86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87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462" name="Rectangle 49"/>
          <p:cNvSpPr>
            <a:spLocks noChangeArrowheads="1"/>
          </p:cNvSpPr>
          <p:nvPr/>
        </p:nvSpPr>
        <p:spPr bwMode="auto">
          <a:xfrm>
            <a:off x="4230688" y="3717032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63" name="Line 50"/>
          <p:cNvSpPr>
            <a:spLocks noChangeShapeType="1"/>
          </p:cNvSpPr>
          <p:nvPr/>
        </p:nvSpPr>
        <p:spPr bwMode="auto">
          <a:xfrm flipV="1">
            <a:off x="4244975" y="4382195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4" name="Text Box 51"/>
          <p:cNvSpPr txBox="1">
            <a:spLocks noChangeArrowheads="1"/>
          </p:cNvSpPr>
          <p:nvPr/>
        </p:nvSpPr>
        <p:spPr bwMode="auto">
          <a:xfrm>
            <a:off x="5310188" y="3758307"/>
            <a:ext cx="2033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pt-BR">
                <a:latin typeface="Arial" charset="0"/>
              </a:rPr>
              <a:t>protocolo MAC</a:t>
            </a:r>
          </a:p>
          <a:p>
            <a:pPr algn="ctr" eaLnBrk="1" hangingPunct="1"/>
            <a:r>
              <a:rPr lang="pt-BR">
                <a:latin typeface="Arial" charset="0"/>
              </a:rPr>
              <a:t>e formato do quadro</a:t>
            </a:r>
          </a:p>
        </p:txBody>
      </p:sp>
      <p:sp>
        <p:nvSpPr>
          <p:cNvPr id="19465" name="Text Box 52"/>
          <p:cNvSpPr txBox="1">
            <a:spLocks noChangeArrowheads="1"/>
          </p:cNvSpPr>
          <p:nvPr/>
        </p:nvSpPr>
        <p:spPr bwMode="auto">
          <a:xfrm>
            <a:off x="4398963" y="4472682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sz="1400">
                <a:latin typeface="Arial" charset="0"/>
              </a:rPr>
              <a:t>100BASE-TX</a:t>
            </a:r>
          </a:p>
        </p:txBody>
      </p:sp>
      <p:sp>
        <p:nvSpPr>
          <p:cNvPr id="19466" name="Text Box 53"/>
          <p:cNvSpPr txBox="1">
            <a:spLocks noChangeArrowheads="1"/>
          </p:cNvSpPr>
          <p:nvPr/>
        </p:nvSpPr>
        <p:spPr bwMode="auto">
          <a:xfrm>
            <a:off x="4410075" y="4833045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sz="1400">
                <a:latin typeface="Arial" charset="0"/>
              </a:rPr>
              <a:t>100BASE-T4</a:t>
            </a:r>
          </a:p>
        </p:txBody>
      </p:sp>
      <p:sp>
        <p:nvSpPr>
          <p:cNvPr id="19467" name="Text Box 54"/>
          <p:cNvSpPr txBox="1">
            <a:spLocks noChangeArrowheads="1"/>
          </p:cNvSpPr>
          <p:nvPr/>
        </p:nvSpPr>
        <p:spPr bwMode="auto">
          <a:xfrm>
            <a:off x="7081838" y="446792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sz="1400">
                <a:latin typeface="Arial" charset="0"/>
              </a:rPr>
              <a:t>100BASE-FX</a:t>
            </a:r>
          </a:p>
        </p:txBody>
      </p:sp>
      <p:sp>
        <p:nvSpPr>
          <p:cNvPr id="19468" name="Freeform 55"/>
          <p:cNvSpPr>
            <a:spLocks/>
          </p:cNvSpPr>
          <p:nvPr/>
        </p:nvSpPr>
        <p:spPr bwMode="auto">
          <a:xfrm>
            <a:off x="2887663" y="4363145"/>
            <a:ext cx="1393825" cy="611187"/>
          </a:xfrm>
          <a:custGeom>
            <a:avLst/>
            <a:gdLst>
              <a:gd name="T0" fmla="*/ 0 w 878"/>
              <a:gd name="T1" fmla="*/ 385 h 385"/>
              <a:gd name="T2" fmla="*/ 878 w 878"/>
              <a:gd name="T3" fmla="*/ 0 h 385"/>
              <a:gd name="T4" fmla="*/ 0 60000 65536"/>
              <a:gd name="T5" fmla="*/ 0 60000 65536"/>
              <a:gd name="T6" fmla="*/ 0 w 878"/>
              <a:gd name="T7" fmla="*/ 0 h 385"/>
              <a:gd name="T8" fmla="*/ 878 w 878"/>
              <a:gd name="T9" fmla="*/ 385 h 3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9" name="Text Box 56"/>
          <p:cNvSpPr txBox="1">
            <a:spLocks noChangeArrowheads="1"/>
          </p:cNvSpPr>
          <p:nvPr/>
        </p:nvSpPr>
        <p:spPr bwMode="auto">
          <a:xfrm>
            <a:off x="5741988" y="4466332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sz="1400">
                <a:latin typeface="Arial" charset="0"/>
              </a:rPr>
              <a:t>100BASE-T2</a:t>
            </a:r>
          </a:p>
        </p:txBody>
      </p:sp>
      <p:sp>
        <p:nvSpPr>
          <p:cNvPr id="19470" name="Text Box 57"/>
          <p:cNvSpPr txBox="1">
            <a:spLocks noChangeArrowheads="1"/>
          </p:cNvSpPr>
          <p:nvPr/>
        </p:nvSpPr>
        <p:spPr bwMode="auto">
          <a:xfrm>
            <a:off x="5724525" y="4826695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sz="1400">
                <a:latin typeface="Arial" charset="0"/>
              </a:rPr>
              <a:t>100BASE-SX</a:t>
            </a:r>
          </a:p>
        </p:txBody>
      </p:sp>
      <p:sp>
        <p:nvSpPr>
          <p:cNvPr id="19471" name="Text Box 58"/>
          <p:cNvSpPr txBox="1">
            <a:spLocks noChangeArrowheads="1"/>
          </p:cNvSpPr>
          <p:nvPr/>
        </p:nvSpPr>
        <p:spPr bwMode="auto">
          <a:xfrm>
            <a:off x="7088188" y="4821932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sz="1400">
                <a:latin typeface="Arial" charset="0"/>
              </a:rPr>
              <a:t>100BASE-BX</a:t>
            </a:r>
          </a:p>
        </p:txBody>
      </p: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5681663" y="4421882"/>
            <a:ext cx="2994025" cy="1533525"/>
            <a:chOff x="3579" y="2988"/>
            <a:chExt cx="1886" cy="966"/>
          </a:xfrm>
        </p:grpSpPr>
        <p:sp>
          <p:nvSpPr>
            <p:cNvPr id="19477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9"/>
                <a:gd name="T22" fmla="*/ 0 h 489"/>
                <a:gd name="T23" fmla="*/ 1709 w 1709"/>
                <a:gd name="T24" fmla="*/ 489 h 4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9478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9479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4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pt-BR">
                  <a:solidFill>
                    <a:srgbClr val="FF0000"/>
                  </a:solidFill>
                </a:rPr>
                <a:t>camada física de fibra</a:t>
              </a:r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3689350" y="4412357"/>
            <a:ext cx="3303588" cy="1812925"/>
            <a:chOff x="2324" y="2982"/>
            <a:chExt cx="2081" cy="1142"/>
          </a:xfrm>
        </p:grpSpPr>
        <p:sp>
          <p:nvSpPr>
            <p:cNvPr id="19474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4"/>
                <a:gd name="T22" fmla="*/ 0 h 495"/>
                <a:gd name="T23" fmla="*/ 1664 w 1664"/>
                <a:gd name="T24" fmla="*/ 495 h 4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9475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9476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53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pt-BR">
                  <a:solidFill>
                    <a:schemeClr val="accent2"/>
                  </a:solidFill>
                </a:rPr>
                <a:t>camada física de cobre </a:t>
              </a:r>
            </a:p>
            <a:p>
              <a:r>
                <a:rPr lang="pt-BR">
                  <a:solidFill>
                    <a:schemeClr val="accent2"/>
                  </a:solidFill>
                </a:rPr>
                <a:t>(par trançado)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18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Serviços da Camada de Enlace (mais)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i="1" dirty="0" smtClean="0">
                <a:solidFill>
                  <a:srgbClr val="FF0000"/>
                </a:solidFill>
              </a:rPr>
              <a:t>controle de Fluxo</a:t>
            </a:r>
            <a:r>
              <a:rPr lang="pt-BR" sz="2000" dirty="0" smtClean="0">
                <a:solidFill>
                  <a:srgbClr val="FF0000"/>
                </a:solidFill>
              </a:rPr>
              <a:t>:</a:t>
            </a:r>
            <a:r>
              <a:rPr lang="pt-BR" sz="2000" dirty="0" smtClean="0"/>
              <a:t> </a:t>
            </a:r>
          </a:p>
          <a:p>
            <a:pPr lvl="1"/>
            <a:r>
              <a:rPr lang="pt-BR" sz="2000" dirty="0" smtClean="0"/>
              <a:t>compatibilizar taxas de produção e consumo de quadros entre remetentes e receptores</a:t>
            </a:r>
          </a:p>
          <a:p>
            <a:r>
              <a:rPr lang="pt-BR" sz="2000" i="1" dirty="0" smtClean="0">
                <a:solidFill>
                  <a:srgbClr val="FF0000"/>
                </a:solidFill>
              </a:rPr>
              <a:t>detecção de Erros</a:t>
            </a:r>
            <a:r>
              <a:rPr lang="pt-BR" sz="2000" dirty="0" smtClean="0">
                <a:solidFill>
                  <a:srgbClr val="FF0000"/>
                </a:solidFill>
              </a:rPr>
              <a:t>:</a:t>
            </a:r>
            <a:r>
              <a:rPr lang="pt-BR" sz="2000" dirty="0" smtClean="0"/>
              <a:t> </a:t>
            </a:r>
          </a:p>
          <a:p>
            <a:pPr lvl="1"/>
            <a:r>
              <a:rPr lang="pt-BR" sz="2000" dirty="0" smtClean="0"/>
              <a:t>erros são causados por atenuação do sinal e por ruído </a:t>
            </a:r>
          </a:p>
          <a:p>
            <a:pPr lvl="1"/>
            <a:r>
              <a:rPr lang="pt-BR" sz="2000" dirty="0" smtClean="0"/>
              <a:t>receptor detecta presença de erros </a:t>
            </a:r>
          </a:p>
          <a:p>
            <a:pPr lvl="2"/>
            <a:r>
              <a:rPr lang="pt-BR" sz="2000" dirty="0" smtClean="0"/>
              <a:t>receptor sinaliza ao remetente para retransmissão, ou simplesmente descarta o quadro em erro</a:t>
            </a:r>
          </a:p>
          <a:p>
            <a:r>
              <a:rPr lang="pt-BR" sz="2000" i="1" dirty="0" smtClean="0">
                <a:solidFill>
                  <a:srgbClr val="FF0000"/>
                </a:solidFill>
              </a:rPr>
              <a:t>correção de Erros</a:t>
            </a:r>
            <a:r>
              <a:rPr lang="pt-BR" sz="2000" dirty="0" smtClean="0">
                <a:solidFill>
                  <a:srgbClr val="FF0000"/>
                </a:solidFill>
              </a:rPr>
              <a:t>:</a:t>
            </a:r>
            <a:r>
              <a:rPr lang="pt-BR" sz="2000" dirty="0" smtClean="0"/>
              <a:t> </a:t>
            </a:r>
          </a:p>
          <a:p>
            <a:pPr lvl="1"/>
            <a:r>
              <a:rPr lang="pt-BR" sz="2000" dirty="0" smtClean="0"/>
              <a:t>mecanismo que permite que o receptor localize </a:t>
            </a:r>
            <a:r>
              <a:rPr lang="pt-BR" sz="2000" i="1" dirty="0" smtClean="0">
                <a:solidFill>
                  <a:srgbClr val="FF0000"/>
                </a:solidFill>
              </a:rPr>
              <a:t>e corrija</a:t>
            </a:r>
            <a:r>
              <a:rPr lang="pt-BR" sz="2000" dirty="0" smtClean="0"/>
              <a:t> o(s) erro(s) sem precisar da retransmissão</a:t>
            </a:r>
          </a:p>
          <a:p>
            <a:r>
              <a:rPr lang="pt-BR" sz="2000" i="1" dirty="0" err="1" smtClean="0">
                <a:solidFill>
                  <a:srgbClr val="FF0000"/>
                </a:solidFill>
              </a:rPr>
              <a:t>half</a:t>
            </a:r>
            <a:r>
              <a:rPr lang="pt-BR" sz="2000" i="1" dirty="0" smtClean="0">
                <a:solidFill>
                  <a:srgbClr val="FF0000"/>
                </a:solidFill>
              </a:rPr>
              <a:t>-duplex e </a:t>
            </a:r>
            <a:r>
              <a:rPr lang="pt-BR" sz="2000" i="1" dirty="0" err="1" smtClean="0">
                <a:solidFill>
                  <a:srgbClr val="FF0000"/>
                </a:solidFill>
              </a:rPr>
              <a:t>full</a:t>
            </a:r>
            <a:r>
              <a:rPr lang="pt-BR" sz="2000" i="1" dirty="0" smtClean="0">
                <a:solidFill>
                  <a:srgbClr val="FF0000"/>
                </a:solidFill>
              </a:rPr>
              <a:t>-duplex</a:t>
            </a:r>
          </a:p>
          <a:p>
            <a:pPr lvl="1"/>
            <a:r>
              <a:rPr lang="pt-BR" sz="2000" dirty="0" smtClean="0"/>
              <a:t>com </a:t>
            </a:r>
            <a:r>
              <a:rPr lang="pt-BR" sz="2000" dirty="0" err="1" smtClean="0"/>
              <a:t>half</a:t>
            </a:r>
            <a:r>
              <a:rPr lang="pt-BR" sz="2000" dirty="0" smtClean="0"/>
              <a:t> duplex um nó não pode transmitir e receber pacotes ao mesmo tempo</a:t>
            </a:r>
          </a:p>
          <a:p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10Base5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63650" y="6354763"/>
            <a:ext cx="308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pt-BR"/>
              <a:t>http://www.ethermanage.com/</a:t>
            </a:r>
          </a:p>
        </p:txBody>
      </p:sp>
    </p:spTree>
    <p:extLst>
      <p:ext uri="{BB962C8B-B14F-4D97-AF65-F5344CB8AC3E}">
        <p14:creationId xmlns:p14="http://schemas.microsoft.com/office/powerpoint/2010/main" val="24454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10Base2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263650" y="6354763"/>
            <a:ext cx="308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pt-BR"/>
              <a:t>http://www.ethermanage.com/</a:t>
            </a:r>
          </a:p>
        </p:txBody>
      </p:sp>
    </p:spTree>
    <p:extLst>
      <p:ext uri="{BB962C8B-B14F-4D97-AF65-F5344CB8AC3E}">
        <p14:creationId xmlns:p14="http://schemas.microsoft.com/office/powerpoint/2010/main" val="2717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10BaseT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63650" y="6354763"/>
            <a:ext cx="308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pt-BR"/>
              <a:t>http://www.ethermanage.com/</a:t>
            </a:r>
          </a:p>
        </p:txBody>
      </p:sp>
    </p:spTree>
    <p:extLst>
      <p:ext uri="{BB962C8B-B14F-4D97-AF65-F5344CB8AC3E}">
        <p14:creationId xmlns:p14="http://schemas.microsoft.com/office/powerpoint/2010/main" val="17681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Conector RJ 45</a:t>
            </a:r>
          </a:p>
        </p:txBody>
      </p:sp>
      <p:pic>
        <p:nvPicPr>
          <p:cNvPr id="23555" name="Picture 5" descr="RJ-45 Conn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781175"/>
            <a:ext cx="4670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8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100Base-TX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263650" y="6354763"/>
            <a:ext cx="308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pt-BR"/>
              <a:t>http://www.ethermanage.com/</a:t>
            </a:r>
          </a:p>
        </p:txBody>
      </p:sp>
    </p:spTree>
    <p:extLst>
      <p:ext uri="{BB962C8B-B14F-4D97-AF65-F5344CB8AC3E}">
        <p14:creationId xmlns:p14="http://schemas.microsoft.com/office/powerpoint/2010/main" val="84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7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Carrier Ethernet Defined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1663700" y="1993900"/>
            <a:ext cx="5257800" cy="1981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28600" indent="-228600" eaLnBrk="1" hangingPunct="1">
              <a:spcBef>
                <a:spcPct val="25000"/>
              </a:spcBef>
              <a:buFontTx/>
              <a:buChar char="•"/>
              <a:tabLst>
                <a:tab pos="228600" algn="l"/>
              </a:tabLst>
              <a:defRPr/>
            </a:pPr>
            <a:r>
              <a:rPr lang="en-US" altLang="zh-CN" sz="1500">
                <a:latin typeface="Arial" charset="0"/>
                <a:ea typeface="宋体" pitchFamily="2" charset="-122"/>
                <a:cs typeface="Arial" charset="0"/>
              </a:rPr>
              <a:t>Carrier Ethernet is a ubiquitous, standardized, </a:t>
            </a:r>
            <a:br>
              <a:rPr lang="en-US" altLang="zh-CN" sz="1500">
                <a:latin typeface="Arial" charset="0"/>
                <a:ea typeface="宋体" pitchFamily="2" charset="-122"/>
                <a:cs typeface="Arial" charset="0"/>
              </a:rPr>
            </a:br>
            <a:r>
              <a:rPr lang="en-US" altLang="zh-CN" sz="1500">
                <a:latin typeface="Arial" charset="0"/>
                <a:ea typeface="宋体" pitchFamily="2" charset="-122"/>
                <a:cs typeface="Arial" charset="0"/>
              </a:rPr>
              <a:t>carrier-class </a:t>
            </a:r>
            <a:r>
              <a:rPr lang="en-US" altLang="zh-CN" sz="1500" b="1">
                <a:latin typeface="Arial" charset="0"/>
                <a:ea typeface="宋体" pitchFamily="2" charset="-122"/>
                <a:cs typeface="Arial" charset="0"/>
              </a:rPr>
              <a:t>SERVICE </a:t>
            </a:r>
            <a:r>
              <a:rPr lang="en-US" altLang="zh-CN" sz="1500">
                <a:latin typeface="Arial" charset="0"/>
                <a:ea typeface="宋体" pitchFamily="2" charset="-122"/>
                <a:cs typeface="Arial" charset="0"/>
              </a:rPr>
              <a:t>defined by five </a:t>
            </a:r>
            <a:br>
              <a:rPr lang="en-US" altLang="zh-CN" sz="1500">
                <a:latin typeface="Arial" charset="0"/>
                <a:ea typeface="宋体" pitchFamily="2" charset="-122"/>
                <a:cs typeface="Arial" charset="0"/>
              </a:rPr>
            </a:br>
            <a:r>
              <a:rPr lang="en-US" altLang="zh-CN" sz="1500">
                <a:latin typeface="Arial" charset="0"/>
                <a:ea typeface="宋体" pitchFamily="2" charset="-122"/>
                <a:cs typeface="Arial" charset="0"/>
              </a:rPr>
              <a:t>attributes that distinguish Carrier Ethernet </a:t>
            </a:r>
            <a:br>
              <a:rPr lang="en-US" altLang="zh-CN" sz="1500">
                <a:latin typeface="Arial" charset="0"/>
                <a:ea typeface="宋体" pitchFamily="2" charset="-122"/>
                <a:cs typeface="Arial" charset="0"/>
              </a:rPr>
            </a:br>
            <a:r>
              <a:rPr lang="en-US" altLang="zh-CN" sz="1500">
                <a:latin typeface="Arial" charset="0"/>
                <a:ea typeface="宋体" pitchFamily="2" charset="-122"/>
                <a:cs typeface="Arial" charset="0"/>
              </a:rPr>
              <a:t>from familiar LAN based Ethernet</a:t>
            </a:r>
          </a:p>
          <a:p>
            <a:pPr marL="228600" indent="-228600" eaLnBrk="1" hangingPunct="1">
              <a:spcBef>
                <a:spcPct val="25000"/>
              </a:spcBef>
              <a:buFontTx/>
              <a:buChar char="•"/>
              <a:tabLst>
                <a:tab pos="228600" algn="l"/>
              </a:tabLst>
              <a:defRPr/>
            </a:pPr>
            <a:r>
              <a:rPr lang="en-US" altLang="zh-CN" sz="1500">
                <a:latin typeface="Arial" charset="0"/>
                <a:ea typeface="宋体" pitchFamily="2" charset="-122"/>
                <a:cs typeface="Arial" charset="0"/>
              </a:rPr>
              <a:t>It brings the compelling business </a:t>
            </a:r>
            <a:br>
              <a:rPr lang="en-US" altLang="zh-CN" sz="1500">
                <a:latin typeface="Arial" charset="0"/>
                <a:ea typeface="宋体" pitchFamily="2" charset="-122"/>
                <a:cs typeface="Arial" charset="0"/>
              </a:rPr>
            </a:br>
            <a:r>
              <a:rPr lang="en-US" altLang="zh-CN" sz="1500">
                <a:latin typeface="Arial" charset="0"/>
                <a:ea typeface="宋体" pitchFamily="2" charset="-122"/>
                <a:cs typeface="Arial" charset="0"/>
              </a:rPr>
              <a:t>benefit of the Ethernet cost model </a:t>
            </a:r>
            <a:br>
              <a:rPr lang="en-US" altLang="zh-CN" sz="1500">
                <a:latin typeface="Arial" charset="0"/>
                <a:ea typeface="宋体" pitchFamily="2" charset="-122"/>
                <a:cs typeface="Arial" charset="0"/>
              </a:rPr>
            </a:br>
            <a:r>
              <a:rPr lang="en-US" altLang="zh-CN" sz="1500">
                <a:latin typeface="Arial" charset="0"/>
                <a:ea typeface="宋体" pitchFamily="2" charset="-122"/>
                <a:cs typeface="Arial" charset="0"/>
              </a:rPr>
              <a:t>to achieve significant savings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68300" y="1993900"/>
            <a:ext cx="1143000" cy="1981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tabLst>
                <a:tab pos="1714500" algn="l"/>
              </a:tabLst>
            </a:pPr>
            <a:r>
              <a:rPr lang="en-US" altLang="zh-CN" sz="1500" b="1">
                <a:solidFill>
                  <a:srgbClr val="191980"/>
                </a:solidFill>
                <a:latin typeface="Arial" charset="0"/>
                <a:ea typeface="宋体" pitchFamily="2" charset="-122"/>
                <a:cs typeface="Arial" charset="0"/>
              </a:rPr>
              <a:t>Carrier Ethernet</a:t>
            </a:r>
            <a:endParaRPr lang="en-US" altLang="zh-CN" sz="3200">
              <a:latin typeface="Times New Roman" pitchFamily="18" charset="0"/>
              <a:ea typeface="宋体" pitchFamily="2" charset="-122"/>
              <a:cs typeface="Arial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663700" y="4508500"/>
            <a:ext cx="5257800" cy="2286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 eaLnBrk="1" hangingPunct="1">
              <a:buFontTx/>
              <a:buChar char="•"/>
              <a:tabLst>
                <a:tab pos="1714500" algn="l"/>
              </a:tabLst>
            </a:pPr>
            <a:r>
              <a:rPr lang="en-US" altLang="zh-CN" sz="1400" b="1">
                <a:solidFill>
                  <a:srgbClr val="6600CC"/>
                </a:solidFill>
                <a:latin typeface="Arial" charset="0"/>
                <a:ea typeface="宋体" pitchFamily="2" charset="-122"/>
                <a:cs typeface="Arial" charset="0"/>
              </a:rPr>
              <a:t>Scalability</a:t>
            </a:r>
            <a:endParaRPr lang="en-US" altLang="zh-CN" sz="1400">
              <a:solidFill>
                <a:srgbClr val="6600CC"/>
              </a:solidFill>
              <a:latin typeface="Times New Roman" pitchFamily="18" charset="0"/>
              <a:ea typeface="宋体" pitchFamily="2" charset="-122"/>
              <a:cs typeface="Arial" charset="0"/>
            </a:endParaRP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1663700" y="4127500"/>
            <a:ext cx="5257800" cy="2286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25999"/>
                </a:schemeClr>
              </a:gs>
            </a:gsLst>
            <a:lin ang="0" scaled="1"/>
          </a:gradFill>
          <a:ln w="9525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28600" indent="-228600" eaLnBrk="1" hangingPunct="1">
              <a:spcBef>
                <a:spcPct val="25000"/>
              </a:spcBef>
              <a:buFontTx/>
              <a:buChar char="•"/>
              <a:tabLst>
                <a:tab pos="228600" algn="l"/>
              </a:tabLst>
              <a:defRPr/>
            </a:pPr>
            <a:r>
              <a:rPr lang="en-US" altLang="zh-CN" sz="1500" b="1">
                <a:solidFill>
                  <a:srgbClr val="008000"/>
                </a:solidFill>
                <a:latin typeface="Arial" charset="0"/>
                <a:ea typeface="宋体" pitchFamily="2" charset="-122"/>
                <a:cs typeface="Arial" charset="0"/>
              </a:rPr>
              <a:t>Standardized Services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663700" y="4889500"/>
            <a:ext cx="5257800" cy="2286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 eaLnBrk="1" hangingPunct="1">
              <a:buFontTx/>
              <a:buChar char="•"/>
            </a:pPr>
            <a:r>
              <a:rPr lang="en-US" altLang="zh-CN" sz="1400" b="1">
                <a:solidFill>
                  <a:srgbClr val="FF0000"/>
                </a:solidFill>
                <a:latin typeface="Arial" charset="0"/>
                <a:ea typeface="宋体" pitchFamily="2" charset="-122"/>
                <a:cs typeface="Arial" charset="0"/>
              </a:rPr>
              <a:t>Service  Management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663700" y="5651500"/>
            <a:ext cx="5257800" cy="2286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>
                  <a:alpha val="25998"/>
                </a:srgbClr>
              </a:gs>
            </a:gsLst>
            <a:lin ang="0" scaled="1"/>
          </a:gra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 eaLnBrk="1" hangingPunct="1">
              <a:buFontTx/>
              <a:buChar char="•"/>
              <a:tabLst>
                <a:tab pos="1714500" algn="l"/>
              </a:tabLst>
            </a:pPr>
            <a:r>
              <a:rPr lang="en-US" altLang="zh-CN" sz="1400" b="1">
                <a:solidFill>
                  <a:srgbClr val="008000"/>
                </a:solidFill>
                <a:latin typeface="Arial" charset="0"/>
                <a:ea typeface="宋体" pitchFamily="2" charset="-122"/>
                <a:cs typeface="Arial" charset="0"/>
              </a:rPr>
              <a:t>Quality of Service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663700" y="5270500"/>
            <a:ext cx="5257800" cy="2286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>
                  <a:alpha val="25998"/>
                </a:srgbClr>
              </a:gs>
            </a:gsLst>
            <a:lin ang="0" scaled="1"/>
          </a:gra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 eaLnBrk="1" hangingPunct="1">
              <a:buFontTx/>
              <a:buChar char="•"/>
              <a:tabLst>
                <a:tab pos="1714500" algn="l"/>
              </a:tabLst>
            </a:pPr>
            <a:r>
              <a:rPr lang="en-US" altLang="zh-CN" sz="1400" b="1">
                <a:latin typeface="Arial" charset="0"/>
                <a:ea typeface="宋体" pitchFamily="2" charset="-122"/>
                <a:cs typeface="Arial" charset="0"/>
              </a:rPr>
              <a:t>Reliability</a:t>
            </a:r>
            <a:endParaRPr lang="en-US" altLang="zh-CN" sz="1400">
              <a:latin typeface="Times New Roman" pitchFamily="18" charset="0"/>
              <a:ea typeface="宋体" pitchFamily="2" charset="-122"/>
              <a:cs typeface="Arial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68300" y="4127500"/>
            <a:ext cx="1143000" cy="1752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tabLst>
                <a:tab pos="1714500" algn="l"/>
              </a:tabLst>
            </a:pPr>
            <a:r>
              <a:rPr lang="en-US" altLang="zh-CN" sz="1500" b="1">
                <a:solidFill>
                  <a:srgbClr val="191980"/>
                </a:solidFill>
                <a:latin typeface="Arial" charset="0"/>
                <a:ea typeface="宋体" pitchFamily="2" charset="-122"/>
                <a:cs typeface="Arial" charset="0"/>
              </a:rPr>
              <a:t>Carrier Ethernet Attributes</a:t>
            </a:r>
            <a:endParaRPr lang="en-US" altLang="zh-CN" sz="3200">
              <a:latin typeface="Times New Roman" pitchFamily="18" charset="0"/>
              <a:ea typeface="宋体" pitchFamily="2" charset="-122"/>
              <a:cs typeface="Arial" charset="0"/>
            </a:endParaRPr>
          </a:p>
        </p:txBody>
      </p:sp>
      <p:pic>
        <p:nvPicPr>
          <p:cNvPr id="26635" name="Picture 11" descr="carrier ethernet oval plus attributes toned do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298700"/>
            <a:ext cx="40576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881438" y="6080125"/>
            <a:ext cx="338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>
                <a:latin typeface="Arial" charset="0"/>
              </a:rPr>
              <a:t>http://www.metroethernetforum.org/</a:t>
            </a:r>
          </a:p>
        </p:txBody>
      </p:sp>
      <p:pic>
        <p:nvPicPr>
          <p:cNvPr id="26637" name="Picture 13" descr="MetroEthernetLogoFin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3" y="6154738"/>
            <a:ext cx="2952750" cy="385762"/>
          </a:xfrm>
          <a:noFill/>
        </p:spPr>
      </p:pic>
    </p:spTree>
    <p:extLst>
      <p:ext uri="{BB962C8B-B14F-4D97-AF65-F5344CB8AC3E}">
        <p14:creationId xmlns:p14="http://schemas.microsoft.com/office/powerpoint/2010/main" val="26483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Camada de Enlace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5.1 Introdução e serviços</a:t>
            </a:r>
          </a:p>
          <a:p>
            <a:pPr>
              <a:buNone/>
            </a:pPr>
            <a:r>
              <a:rPr lang="pt-BR" dirty="0" smtClean="0"/>
              <a:t>5.2 </a:t>
            </a:r>
            <a:r>
              <a:rPr lang="pt-BR" dirty="0"/>
              <a:t>D</a:t>
            </a:r>
            <a:r>
              <a:rPr lang="pt-BR" dirty="0" smtClean="0"/>
              <a:t>etecção e correção de erros </a:t>
            </a:r>
          </a:p>
          <a:p>
            <a:pPr>
              <a:buNone/>
            </a:pPr>
            <a:r>
              <a:rPr lang="pt-BR" dirty="0" smtClean="0"/>
              <a:t>5.3 Protocolos de acesso múltiplo </a:t>
            </a:r>
          </a:p>
          <a:p>
            <a:pPr>
              <a:buNone/>
            </a:pPr>
            <a:r>
              <a:rPr lang="pt-BR" dirty="0" smtClean="0"/>
              <a:t>5.4 Redes Locais</a:t>
            </a:r>
          </a:p>
          <a:p>
            <a:pPr lvl="1"/>
            <a:r>
              <a:rPr lang="pt-BR" dirty="0" smtClean="0"/>
              <a:t>Endereçamento, ARP</a:t>
            </a:r>
          </a:p>
          <a:p>
            <a:pPr lvl="1"/>
            <a:r>
              <a:rPr lang="pt-BR" dirty="0" smtClean="0"/>
              <a:t>Ethernet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Switches</a:t>
            </a:r>
          </a:p>
          <a:p>
            <a:pPr lvl="1"/>
            <a:r>
              <a:rPr lang="pt-BR" dirty="0" err="1" smtClean="0">
                <a:solidFill>
                  <a:schemeClr val="bg1">
                    <a:lumMod val="65000"/>
                  </a:schemeClr>
                </a:solidFill>
              </a:rPr>
              <a:t>VLANs</a:t>
            </a: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pt-BR" dirty="0" smtClean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5.5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Virtualização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enlace: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MPLS</a:t>
            </a:r>
          </a:p>
          <a:p>
            <a:pPr>
              <a:buNone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5.6 Redes de centros de dados</a:t>
            </a:r>
            <a:endParaRPr lang="pt-BR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pt-BR" dirty="0" smtClean="0"/>
              <a:t>5.7 </a:t>
            </a:r>
            <a:r>
              <a:rPr lang="pt-BR" dirty="0"/>
              <a:t>Um dia na vida de uma solicitação de página Web</a:t>
            </a:r>
          </a:p>
        </p:txBody>
      </p:sp>
    </p:spTree>
    <p:extLst>
      <p:ext uri="{BB962C8B-B14F-4D97-AF65-F5344CB8AC3E}">
        <p14:creationId xmlns:p14="http://schemas.microsoft.com/office/powerpoint/2010/main" val="11193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Comutador</a:t>
            </a:r>
            <a:r>
              <a:rPr lang="pt-BR" i="1" dirty="0" smtClean="0"/>
              <a:t> </a:t>
            </a:r>
            <a:r>
              <a:rPr lang="pt-BR" dirty="0" smtClean="0"/>
              <a:t>(</a:t>
            </a:r>
            <a:r>
              <a:rPr lang="pt-BR" i="1" dirty="0" smtClean="0"/>
              <a:t>switch</a:t>
            </a:r>
            <a:r>
              <a:rPr lang="pt-BR" dirty="0" smtClean="0"/>
              <a:t>) Ethernet</a:t>
            </a:r>
            <a:endParaRPr lang="pt-BR" dirty="0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FF0000"/>
                </a:solidFill>
              </a:rPr>
              <a:t>Dispositivo da camada de enlace: </a:t>
            </a:r>
            <a:r>
              <a:rPr lang="pt-BR" sz="2400" dirty="0" smtClean="0">
                <a:solidFill>
                  <a:srgbClr val="FF0000"/>
                </a:solidFill>
              </a:rPr>
              <a:t>têm </a:t>
            </a:r>
            <a:r>
              <a:rPr lang="pt-BR" sz="2400" dirty="0" smtClean="0">
                <a:solidFill>
                  <a:srgbClr val="FF0000"/>
                </a:solidFill>
              </a:rPr>
              <a:t>papel ativo </a:t>
            </a:r>
          </a:p>
          <a:p>
            <a:pPr lvl="1"/>
            <a:r>
              <a:rPr lang="pt-BR" dirty="0" smtClean="0"/>
              <a:t>armazena e retransmite quadros Ethernet</a:t>
            </a:r>
          </a:p>
          <a:p>
            <a:pPr lvl="1"/>
            <a:r>
              <a:rPr lang="pt-BR" dirty="0" smtClean="0"/>
              <a:t>examina o cabeçalho do quadro e </a:t>
            </a:r>
            <a:r>
              <a:rPr lang="pt-BR" dirty="0" smtClean="0">
                <a:solidFill>
                  <a:srgbClr val="FF0000"/>
                </a:solidFill>
              </a:rPr>
              <a:t>seletivamente</a:t>
            </a:r>
            <a:r>
              <a:rPr lang="pt-BR" dirty="0" smtClean="0"/>
              <a:t> encaminha o quadro para um ou mais links de saída, usa o CSMA/CD para acessar o segmento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transparente</a:t>
            </a:r>
          </a:p>
          <a:p>
            <a:pPr lvl="1"/>
            <a:r>
              <a:rPr lang="pt-BR" dirty="0" smtClean="0"/>
              <a:t>hospedeiros ignoram a presença dos </a:t>
            </a:r>
            <a:r>
              <a:rPr lang="pt-BR" i="1" dirty="0" smtClean="0"/>
              <a:t>switches</a:t>
            </a:r>
          </a:p>
          <a:p>
            <a:r>
              <a:rPr lang="pt-BR" sz="2400" i="1" dirty="0" err="1" smtClean="0">
                <a:solidFill>
                  <a:srgbClr val="FF0000"/>
                </a:solidFill>
              </a:rPr>
              <a:t>plug</a:t>
            </a:r>
            <a:r>
              <a:rPr lang="pt-BR" sz="2400" i="1" dirty="0" smtClean="0">
                <a:solidFill>
                  <a:srgbClr val="FF0000"/>
                </a:solidFill>
              </a:rPr>
              <a:t>-</a:t>
            </a:r>
            <a:r>
              <a:rPr lang="pt-BR" sz="2400" i="1" dirty="0" err="1" smtClean="0">
                <a:solidFill>
                  <a:srgbClr val="FF0000"/>
                </a:solidFill>
              </a:rPr>
              <a:t>and</a:t>
            </a:r>
            <a:r>
              <a:rPr lang="pt-BR" sz="2400" i="1" dirty="0" smtClean="0">
                <a:solidFill>
                  <a:srgbClr val="FF0000"/>
                </a:solidFill>
              </a:rPr>
              <a:t>-play, self-</a:t>
            </a:r>
            <a:r>
              <a:rPr lang="pt-BR" sz="2400" i="1" dirty="0" err="1" smtClean="0">
                <a:solidFill>
                  <a:srgbClr val="FF0000"/>
                </a:solidFill>
              </a:rPr>
              <a:t>learning</a:t>
            </a:r>
            <a:r>
              <a:rPr lang="pt-BR" sz="2400" i="1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>
                <a:solidFill>
                  <a:srgbClr val="FF0000"/>
                </a:solidFill>
              </a:rPr>
              <a:t>(autodidatas)</a:t>
            </a:r>
          </a:p>
          <a:p>
            <a:pPr lvl="1"/>
            <a:r>
              <a:rPr lang="pt-BR" dirty="0" smtClean="0"/>
              <a:t>os comutadores não necessitam ser configurados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6892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pt-BR" sz="3200" i="1" smtClean="0"/>
              <a:t>Switch</a:t>
            </a:r>
            <a:r>
              <a:rPr lang="pt-BR" sz="3200" smtClean="0"/>
              <a:t>:  permite</a:t>
            </a:r>
            <a:r>
              <a:rPr lang="pt-BR" sz="3200" i="1" smtClean="0"/>
              <a:t>múltiplas </a:t>
            </a:r>
            <a:r>
              <a:rPr lang="pt-BR" sz="3200" smtClean="0"/>
              <a:t>transmissões simultâneas</a:t>
            </a:r>
          </a:p>
        </p:txBody>
      </p:sp>
      <p:sp>
        <p:nvSpPr>
          <p:cNvPr id="2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800225"/>
            <a:ext cx="4895850" cy="4576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hospedeiros têm conexão direta e dedicada para o switch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os switches armazenam quadros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o protocolo Ethernet é usado em </a:t>
            </a:r>
            <a:r>
              <a:rPr lang="pt-BR" sz="2400" i="1" dirty="0" smtClean="0"/>
              <a:t>cada </a:t>
            </a:r>
            <a:r>
              <a:rPr lang="pt-BR" sz="2400" dirty="0" smtClean="0"/>
              <a:t>link de entrada, mas não há colisões; </a:t>
            </a:r>
            <a:r>
              <a:rPr lang="pt-BR" sz="2400" dirty="0" err="1" smtClean="0"/>
              <a:t>full</a:t>
            </a:r>
            <a:r>
              <a:rPr lang="pt-BR" sz="2400" dirty="0" smtClean="0"/>
              <a:t> duplex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cada link é o seu próprio domínio de colisão</a:t>
            </a:r>
          </a:p>
          <a:p>
            <a:pPr>
              <a:lnSpc>
                <a:spcPct val="90000"/>
              </a:lnSpc>
            </a:pPr>
            <a:r>
              <a:rPr lang="pt-BR" sz="2400" i="1" dirty="0" smtClean="0">
                <a:solidFill>
                  <a:srgbClr val="FF0000"/>
                </a:solidFill>
              </a:rPr>
              <a:t>comutação:</a:t>
            </a:r>
            <a:r>
              <a:rPr lang="pt-BR" sz="2400" dirty="0" smtClean="0">
                <a:solidFill>
                  <a:schemeClr val="accent2"/>
                </a:solidFill>
              </a:rPr>
              <a:t> </a:t>
            </a:r>
            <a:r>
              <a:rPr lang="pt-BR" sz="2400" dirty="0" err="1" smtClean="0"/>
              <a:t>A-para-A</a:t>
            </a:r>
            <a:r>
              <a:rPr lang="pt-BR" sz="2400" dirty="0" smtClean="0"/>
              <a:t>’ e B-para-B’ simultaneamente, sem colisões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2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Line 13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61" name="Line 14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62" name="Line 15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63" name="Line 16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4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5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6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Line 20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7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Line 22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66" name="Text Box 23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2067" name="Text Box 24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A’</a:t>
            </a:r>
          </a:p>
        </p:txBody>
      </p:sp>
      <p:sp>
        <p:nvSpPr>
          <p:cNvPr id="2068" name="Text Box 25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2069" name="Text Box 26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B’</a:t>
            </a:r>
          </a:p>
        </p:txBody>
      </p:sp>
      <p:sp>
        <p:nvSpPr>
          <p:cNvPr id="2070" name="Text Box 27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2071" name="Text Box 28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C’</a:t>
            </a:r>
          </a:p>
        </p:txBody>
      </p:sp>
      <p:grpSp>
        <p:nvGrpSpPr>
          <p:cNvPr id="2072" name="Group 33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2080" name="Rectangle 29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2081" name="Freeform 30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082" name="Freeform 31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2073" name="Text Box 34"/>
          <p:cNvSpPr txBox="1">
            <a:spLocks noChangeArrowheads="1"/>
          </p:cNvSpPr>
          <p:nvPr/>
        </p:nvSpPr>
        <p:spPr bwMode="auto">
          <a:xfrm>
            <a:off x="5702300" y="5062538"/>
            <a:ext cx="3046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i="1"/>
              <a:t>switch</a:t>
            </a:r>
            <a:r>
              <a:rPr lang="en-US"/>
              <a:t> com seis interfaces</a:t>
            </a:r>
          </a:p>
          <a:p>
            <a:pPr algn="ctr"/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1,2,3,4,5,6</a:t>
            </a:r>
            <a:r>
              <a:rPr lang="en-US"/>
              <a:t>)  </a:t>
            </a:r>
          </a:p>
        </p:txBody>
      </p:sp>
      <p:sp>
        <p:nvSpPr>
          <p:cNvPr id="2074" name="Text Box 35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75" name="Text Box 36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76" name="Text Box 37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77" name="Text Box 38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78" name="Text Box 39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79" name="Text Box 40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15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92"/>
          <p:cNvSpPr>
            <a:spLocks/>
          </p:cNvSpPr>
          <p:nvPr/>
        </p:nvSpPr>
        <p:spPr bwMode="auto">
          <a:xfrm>
            <a:off x="5648151" y="2616200"/>
            <a:ext cx="2308225" cy="3028950"/>
          </a:xfrm>
          <a:custGeom>
            <a:avLst/>
            <a:gdLst>
              <a:gd name="T0" fmla="*/ 0 w 1454"/>
              <a:gd name="T1" fmla="*/ 2147483647 h 1908"/>
              <a:gd name="T2" fmla="*/ 50403125 w 1454"/>
              <a:gd name="T3" fmla="*/ 2147483647 h 1908"/>
              <a:gd name="T4" fmla="*/ 708164700 w 1454"/>
              <a:gd name="T5" fmla="*/ 0 h 1908"/>
              <a:gd name="T6" fmla="*/ 2147483647 w 1454"/>
              <a:gd name="T7" fmla="*/ 758567825 h 1908"/>
              <a:gd name="T8" fmla="*/ 2147483647 w 1454"/>
              <a:gd name="T9" fmla="*/ 2147483647 h 1908"/>
              <a:gd name="T10" fmla="*/ 624998750 w 1454"/>
              <a:gd name="T11" fmla="*/ 2147483647 h 1908"/>
              <a:gd name="T12" fmla="*/ 0 w 1454"/>
              <a:gd name="T13" fmla="*/ 2147483647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grpSp>
        <p:nvGrpSpPr>
          <p:cNvPr id="50" name="Group 89"/>
          <p:cNvGrpSpPr>
            <a:grpSpLocks/>
          </p:cNvGrpSpPr>
          <p:nvPr/>
        </p:nvGrpSpPr>
        <p:grpSpPr bwMode="auto">
          <a:xfrm>
            <a:off x="5054426" y="5251450"/>
            <a:ext cx="1109662" cy="1095375"/>
            <a:chOff x="-44" y="1473"/>
            <a:chExt cx="981" cy="1105"/>
          </a:xfrm>
        </p:grpSpPr>
        <p:pic>
          <p:nvPicPr>
            <p:cNvPr id="5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51825" cy="1143000"/>
          </a:xfrm>
        </p:spPr>
        <p:txBody>
          <a:bodyPr/>
          <a:lstStyle/>
          <a:p>
            <a:r>
              <a:rPr lang="pt-BR" sz="3600" dirty="0" smtClean="0"/>
              <a:t>Onde a camada de enlace é implementada?</a:t>
            </a:r>
            <a:endParaRPr lang="pt-BR" sz="3600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2" y="1650007"/>
            <a:ext cx="4316413" cy="4659313"/>
          </a:xfrm>
        </p:spPr>
        <p:txBody>
          <a:bodyPr/>
          <a:lstStyle/>
          <a:p>
            <a:r>
              <a:rPr lang="pt-BR" sz="2000" dirty="0" smtClean="0"/>
              <a:t>em cada um dos hospedeiros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camada de enlace implementada no “adaptador” (NIC – </a:t>
            </a:r>
            <a:r>
              <a:rPr lang="pt-BR" sz="2000" i="1" dirty="0" smtClean="0">
                <a:solidFill>
                  <a:srgbClr val="FF0000"/>
                </a:solidFill>
              </a:rPr>
              <a:t>Network Interface </a:t>
            </a:r>
            <a:r>
              <a:rPr lang="pt-BR" sz="2000" i="1" dirty="0" err="1" smtClean="0">
                <a:solidFill>
                  <a:srgbClr val="FF0000"/>
                </a:solidFill>
              </a:rPr>
              <a:t>Card</a:t>
            </a:r>
            <a:r>
              <a:rPr lang="pt-BR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placa Ethernet, placa 802.11; chipset Ethernet</a:t>
            </a:r>
          </a:p>
          <a:p>
            <a:pPr lvl="1"/>
            <a:r>
              <a:rPr lang="pt-BR" sz="1800" dirty="0" smtClean="0"/>
              <a:t>implementa  as camadas de enlace e física</a:t>
            </a:r>
          </a:p>
          <a:p>
            <a:r>
              <a:rPr lang="pt-BR" sz="2000" dirty="0" smtClean="0"/>
              <a:t>conecta ao barramento do sistema hospedeiro</a:t>
            </a:r>
          </a:p>
          <a:p>
            <a:r>
              <a:rPr lang="pt-BR" sz="2000" dirty="0" smtClean="0"/>
              <a:t>combinação de hardware, software e firmware</a:t>
            </a:r>
          </a:p>
        </p:txBody>
      </p:sp>
      <p:sp>
        <p:nvSpPr>
          <p:cNvPr id="306218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6220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6221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sz="1200" i="0" smtClean="0">
                <a:latin typeface="Arial" pitchFamily="34" charset="0"/>
              </a:rPr>
              <a:t>controlador</a:t>
            </a:r>
            <a:endParaRPr lang="pt-BR" sz="1200" i="0">
              <a:latin typeface="Arial" pitchFamily="34" charset="0"/>
            </a:endParaRPr>
          </a:p>
        </p:txBody>
      </p:sp>
      <p:sp>
        <p:nvSpPr>
          <p:cNvPr id="306222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57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BR" sz="1200" i="0" smtClean="0">
                <a:latin typeface="Arial" pitchFamily="34" charset="0"/>
              </a:rPr>
              <a:t>Transmissão</a:t>
            </a:r>
          </a:p>
          <a:p>
            <a:pPr algn="ctr" eaLnBrk="1" hangingPunct="1"/>
            <a:r>
              <a:rPr lang="pt-BR" sz="1200" smtClean="0">
                <a:latin typeface="Arial" pitchFamily="34" charset="0"/>
              </a:rPr>
              <a:t>física</a:t>
            </a:r>
            <a:endParaRPr lang="pt-BR" sz="1200" i="0">
              <a:latin typeface="Arial" pitchFamily="34" charset="0"/>
            </a:endParaRPr>
          </a:p>
        </p:txBody>
      </p:sp>
      <p:sp>
        <p:nvSpPr>
          <p:cNvPr id="30622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0"/>
              </a:cxn>
              <a:cxn ang="0">
                <a:pos x="361" y="230"/>
              </a:cxn>
              <a:cxn ang="0">
                <a:pos x="359" y="478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06224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06225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06226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sz="1200" i="0" smtClean="0">
                <a:latin typeface="Arial" pitchFamily="34" charset="0"/>
              </a:rPr>
              <a:t>cpu</a:t>
            </a:r>
            <a:endParaRPr lang="pt-BR" sz="1200" i="0">
              <a:latin typeface="Arial" pitchFamily="34" charset="0"/>
            </a:endParaRPr>
          </a:p>
        </p:txBody>
      </p:sp>
      <p:sp>
        <p:nvSpPr>
          <p:cNvPr id="306227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sz="1200" i="0" smtClean="0">
                <a:latin typeface="Arial" pitchFamily="34" charset="0"/>
              </a:rPr>
              <a:t>memória</a:t>
            </a:r>
            <a:endParaRPr lang="pt-BR" sz="1200" i="0">
              <a:latin typeface="Arial" pitchFamily="34" charset="0"/>
            </a:endParaRPr>
          </a:p>
        </p:txBody>
      </p:sp>
      <p:sp>
        <p:nvSpPr>
          <p:cNvPr id="306228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06229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06230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11544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sz="1200" smtClean="0">
                <a:latin typeface="Arial" pitchFamily="34" charset="0"/>
              </a:rPr>
              <a:t>barramento</a:t>
            </a:r>
          </a:p>
          <a:p>
            <a:pPr eaLnBrk="1" hangingPunct="1"/>
            <a:r>
              <a:rPr lang="pt-BR" sz="1200" smtClean="0">
                <a:latin typeface="Arial" pitchFamily="34" charset="0"/>
              </a:rPr>
              <a:t>do hospedeiro</a:t>
            </a:r>
          </a:p>
          <a:p>
            <a:pPr eaLnBrk="1" hangingPunct="1"/>
            <a:r>
              <a:rPr lang="pt-BR" sz="1200" smtClean="0">
                <a:latin typeface="Arial" pitchFamily="34" charset="0"/>
              </a:rPr>
              <a:t>(ex., PCI)</a:t>
            </a:r>
            <a:endParaRPr lang="pt-BR" sz="1200">
              <a:latin typeface="Arial" pitchFamily="34" charset="0"/>
            </a:endParaRPr>
          </a:p>
        </p:txBody>
      </p:sp>
      <p:sp>
        <p:nvSpPr>
          <p:cNvPr id="306231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06232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06233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06234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1128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sz="1200" smtClean="0">
                <a:latin typeface="Arial" pitchFamily="34" charset="0"/>
              </a:rPr>
              <a:t>placa de rede</a:t>
            </a:r>
            <a:endParaRPr lang="pt-BR" sz="1200">
              <a:latin typeface="Arial" pitchFamily="34" charset="0"/>
            </a:endParaRPr>
          </a:p>
        </p:txBody>
      </p:sp>
      <p:sp>
        <p:nvSpPr>
          <p:cNvPr id="306235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06219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306238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/>
              <a:ahLst/>
              <a:cxnLst>
                <a:cxn ang="0">
                  <a:pos x="390" y="0"/>
                </a:cxn>
                <a:cxn ang="0">
                  <a:pos x="0" y="221"/>
                </a:cxn>
                <a:cxn ang="0">
                  <a:pos x="3" y="433"/>
                </a:cxn>
                <a:cxn ang="0">
                  <a:pos x="388" y="520"/>
                </a:cxn>
                <a:cxn ang="0">
                  <a:pos x="390" y="0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6239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/>
              <a:ahLst/>
              <a:cxnLst>
                <a:cxn ang="0">
                  <a:pos x="264" y="108"/>
                </a:cxn>
                <a:cxn ang="0">
                  <a:pos x="0" y="0"/>
                </a:cxn>
                <a:cxn ang="0">
                  <a:pos x="2" y="443"/>
                </a:cxn>
                <a:cxn ang="0">
                  <a:pos x="275" y="412"/>
                </a:cxn>
                <a:cxn ang="0">
                  <a:pos x="264" y="108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6240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6241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5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pt-BR" sz="1200" i="0" smtClean="0">
                  <a:latin typeface="Arial" pitchFamily="34" charset="0"/>
                </a:rPr>
                <a:t>aplicação</a:t>
              </a:r>
            </a:p>
            <a:p>
              <a:pPr algn="ctr" eaLnBrk="1" hangingPunct="1"/>
              <a:r>
                <a:rPr lang="pt-BR" sz="1200" i="0" smtClean="0">
                  <a:latin typeface="Arial" pitchFamily="34" charset="0"/>
                </a:rPr>
                <a:t>transporte</a:t>
              </a:r>
            </a:p>
            <a:p>
              <a:pPr algn="ctr" eaLnBrk="1" hangingPunct="1"/>
              <a:r>
                <a:rPr lang="pt-BR" sz="1200" i="0" smtClean="0">
                  <a:latin typeface="Arial" pitchFamily="34" charset="0"/>
                </a:rPr>
                <a:t>rede</a:t>
              </a:r>
            </a:p>
            <a:p>
              <a:pPr algn="ctr" eaLnBrk="1" hangingPunct="1"/>
              <a:r>
                <a:rPr lang="pt-BR" sz="1200" i="0" smtClean="0">
                  <a:latin typeface="Arial" pitchFamily="34" charset="0"/>
                </a:rPr>
                <a:t>enlace</a:t>
              </a:r>
              <a:endParaRPr lang="pt-BR" sz="1200" i="0">
                <a:latin typeface="Arial" pitchFamily="34" charset="0"/>
              </a:endParaRPr>
            </a:p>
          </p:txBody>
        </p:sp>
        <p:sp>
          <p:nvSpPr>
            <p:cNvPr id="306242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6243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6244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6245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6246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6247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6248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6249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6250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0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pt-BR" sz="1200" i="0" smtClean="0">
                <a:latin typeface="Arial" pitchFamily="34" charset="0"/>
              </a:endParaRPr>
            </a:p>
            <a:p>
              <a:pPr algn="ctr" eaLnBrk="1" hangingPunct="1"/>
              <a:endParaRPr lang="pt-BR" sz="1200" i="0" smtClean="0">
                <a:latin typeface="Arial" pitchFamily="34" charset="0"/>
              </a:endParaRPr>
            </a:p>
            <a:p>
              <a:pPr algn="ctr" eaLnBrk="1" hangingPunct="1"/>
              <a:endParaRPr lang="pt-BR" sz="1200" i="0" smtClean="0">
                <a:latin typeface="Arial" pitchFamily="34" charset="0"/>
              </a:endParaRPr>
            </a:p>
            <a:p>
              <a:pPr algn="ctr" eaLnBrk="1" hangingPunct="1"/>
              <a:r>
                <a:rPr lang="pt-BR" sz="1200" i="0" smtClean="0">
                  <a:latin typeface="Arial" pitchFamily="34" charset="0"/>
                </a:rPr>
                <a:t>enlace</a:t>
              </a:r>
            </a:p>
            <a:p>
              <a:pPr algn="ctr" eaLnBrk="1" hangingPunct="1"/>
              <a:r>
                <a:rPr lang="pt-BR" sz="1200" i="0" smtClean="0">
                  <a:latin typeface="Arial" pitchFamily="34" charset="0"/>
                </a:rPr>
                <a:t>física</a:t>
              </a:r>
              <a:endParaRPr lang="pt-BR" sz="1200" i="0">
                <a:latin typeface="Arial" pitchFamily="34" charset="0"/>
              </a:endParaRPr>
            </a:p>
          </p:txBody>
        </p:sp>
        <p:sp>
          <p:nvSpPr>
            <p:cNvPr id="306251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6252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6253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6254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6255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6256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6257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6258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6259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306262" name="Picture 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4075" y="1107058"/>
            <a:ext cx="135096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6263" name="Picture 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8000" y="1196752"/>
            <a:ext cx="1143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n-US" sz="3200" dirty="0" err="1" smtClean="0"/>
              <a:t>Tabela</a:t>
            </a:r>
            <a:r>
              <a:rPr lang="en-US" sz="3200" dirty="0" smtClean="0"/>
              <a:t> de </a:t>
            </a:r>
            <a:r>
              <a:rPr lang="en-US" sz="3200" dirty="0" err="1" smtClean="0"/>
              <a:t>repasse</a:t>
            </a:r>
            <a:r>
              <a:rPr lang="en-US" sz="3200" dirty="0" smtClean="0"/>
              <a:t> do switch</a:t>
            </a:r>
            <a:endParaRPr lang="en-US" sz="3200" dirty="0" smtClean="0"/>
          </a:p>
        </p:txBody>
      </p:sp>
      <p:sp>
        <p:nvSpPr>
          <p:cNvPr id="3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8" y="1549400"/>
            <a:ext cx="4992687" cy="4805363"/>
          </a:xfrm>
        </p:spPr>
        <p:txBody>
          <a:bodyPr/>
          <a:lstStyle/>
          <a:p>
            <a:r>
              <a:rPr lang="pt-BR" sz="2000" i="1" u="sng" dirty="0" smtClean="0">
                <a:solidFill>
                  <a:srgbClr val="FF0000"/>
                </a:solidFill>
              </a:rPr>
              <a:t>P:</a:t>
            </a:r>
            <a:r>
              <a:rPr lang="pt-BR" sz="2000" dirty="0" smtClean="0"/>
              <a:t> como é que o switch sabe que A’ é alcançável através da interface 4, e que B’ é alcançável a partir da interface 5?</a:t>
            </a:r>
          </a:p>
          <a:p>
            <a:r>
              <a:rPr lang="pt-BR" sz="2000" i="1" u="sng" dirty="0" smtClean="0">
                <a:solidFill>
                  <a:srgbClr val="FF0000"/>
                </a:solidFill>
              </a:rPr>
              <a:t>R:</a:t>
            </a:r>
            <a:r>
              <a:rPr lang="pt-BR" sz="2000" dirty="0" smtClean="0"/>
              <a:t>  cada </a:t>
            </a:r>
            <a:r>
              <a:rPr lang="pt-BR" sz="2000" i="1" dirty="0" smtClean="0"/>
              <a:t>switch</a:t>
            </a:r>
            <a:r>
              <a:rPr lang="pt-BR" sz="2000" dirty="0" smtClean="0"/>
              <a:t> possui uma </a:t>
            </a:r>
            <a:r>
              <a:rPr lang="pt-BR" sz="2000" dirty="0" smtClean="0">
                <a:solidFill>
                  <a:srgbClr val="FF0000"/>
                </a:solidFill>
              </a:rPr>
              <a:t>tabela de comutação, </a:t>
            </a:r>
            <a:r>
              <a:rPr lang="pt-BR" sz="2000" dirty="0" smtClean="0"/>
              <a:t>cada entrada contém:</a:t>
            </a:r>
          </a:p>
          <a:p>
            <a:pPr lvl="1"/>
            <a:r>
              <a:rPr lang="pt-BR" sz="1800" dirty="0" smtClean="0"/>
              <a:t>(endereço MAC do hospedeiro, interface para alcançar  o hospedeiro, carimbo de tempo)</a:t>
            </a:r>
          </a:p>
          <a:p>
            <a:pPr lvl="1"/>
            <a:r>
              <a:rPr lang="pt-BR" sz="2000" dirty="0" smtClean="0"/>
              <a:t>parece uma tabela de </a:t>
            </a:r>
            <a:r>
              <a:rPr lang="pt-BR" sz="2000" dirty="0" smtClean="0"/>
              <a:t>repasse!</a:t>
            </a:r>
            <a:endParaRPr lang="pt-BR" sz="2000" dirty="0" smtClean="0"/>
          </a:p>
          <a:p>
            <a:r>
              <a:rPr lang="pt-BR" sz="2000" i="1" u="sng" dirty="0" smtClean="0">
                <a:solidFill>
                  <a:srgbClr val="FF0000"/>
                </a:solidFill>
              </a:rPr>
              <a:t>P:</a:t>
            </a:r>
            <a:r>
              <a:rPr lang="pt-BR" sz="2000" dirty="0" smtClean="0"/>
              <a:t> como são criadas e mantidas as entradas na tabela de comutação?</a:t>
            </a:r>
          </a:p>
          <a:p>
            <a:pPr lvl="1"/>
            <a:r>
              <a:rPr lang="pt-BR" sz="1800" dirty="0" smtClean="0"/>
              <a:t>há algo como um protocolo de roteamento?</a:t>
            </a:r>
            <a:endParaRPr lang="pt-BR" sz="2000" dirty="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32438" y="21859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6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21859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8189913" y="3311525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9913" y="3311525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Line 6"/>
          <p:cNvSpPr>
            <a:spLocks noChangeShapeType="1"/>
          </p:cNvSpPr>
          <p:nvPr/>
        </p:nvSpPr>
        <p:spPr bwMode="auto">
          <a:xfrm>
            <a:off x="6078538" y="2582863"/>
            <a:ext cx="754062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5" name="Line 7"/>
          <p:cNvSpPr>
            <a:spLocks noChangeShapeType="1"/>
          </p:cNvSpPr>
          <p:nvPr/>
        </p:nvSpPr>
        <p:spPr bwMode="auto">
          <a:xfrm flipV="1">
            <a:off x="6140450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6" name="Line 8"/>
          <p:cNvSpPr>
            <a:spLocks noChangeShapeType="1"/>
          </p:cNvSpPr>
          <p:nvPr/>
        </p:nvSpPr>
        <p:spPr bwMode="auto">
          <a:xfrm flipV="1">
            <a:off x="7264400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7" name="Line 9"/>
          <p:cNvSpPr>
            <a:spLocks noChangeShapeType="1"/>
          </p:cNvSpPr>
          <p:nvPr/>
        </p:nvSpPr>
        <p:spPr bwMode="auto">
          <a:xfrm>
            <a:off x="7339013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868988" y="38369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8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8" y="38369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7800975" y="2201863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9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0975" y="2201863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6707188" y="1622425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0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188" y="1622425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Line 13"/>
          <p:cNvSpPr>
            <a:spLocks noChangeShapeType="1"/>
          </p:cNvSpPr>
          <p:nvPr/>
        </p:nvSpPr>
        <p:spPr bwMode="auto">
          <a:xfrm flipH="1" flipV="1">
            <a:off x="7032625" y="2132013"/>
            <a:ext cx="11113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7026275" y="39512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1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39512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Line 15"/>
          <p:cNvSpPr>
            <a:spLocks noChangeShapeType="1"/>
          </p:cNvSpPr>
          <p:nvPr/>
        </p:nvSpPr>
        <p:spPr bwMode="auto">
          <a:xfrm flipH="1" flipV="1">
            <a:off x="7042150" y="3159125"/>
            <a:ext cx="204788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90" name="Text Box 16"/>
          <p:cNvSpPr txBox="1">
            <a:spLocks noChangeArrowheads="1"/>
          </p:cNvSpPr>
          <p:nvPr/>
        </p:nvSpPr>
        <p:spPr bwMode="auto">
          <a:xfrm>
            <a:off x="6915150" y="1243013"/>
            <a:ext cx="350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3091" name="Text Box 17"/>
          <p:cNvSpPr txBox="1">
            <a:spLocks noChangeArrowheads="1"/>
          </p:cNvSpPr>
          <p:nvPr/>
        </p:nvSpPr>
        <p:spPr bwMode="auto">
          <a:xfrm>
            <a:off x="7108825" y="4502150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A’</a:t>
            </a:r>
          </a:p>
        </p:txBody>
      </p:sp>
      <p:sp>
        <p:nvSpPr>
          <p:cNvPr id="3092" name="Text Box 18"/>
          <p:cNvSpPr txBox="1">
            <a:spLocks noChangeArrowheads="1"/>
          </p:cNvSpPr>
          <p:nvPr/>
        </p:nvSpPr>
        <p:spPr bwMode="auto">
          <a:xfrm>
            <a:off x="8331200" y="1912938"/>
            <a:ext cx="328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3093" name="Text Box 19"/>
          <p:cNvSpPr txBox="1">
            <a:spLocks noChangeArrowheads="1"/>
          </p:cNvSpPr>
          <p:nvPr/>
        </p:nvSpPr>
        <p:spPr bwMode="auto">
          <a:xfrm>
            <a:off x="6000750" y="4398963"/>
            <a:ext cx="369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B’</a:t>
            </a:r>
          </a:p>
        </p:txBody>
      </p:sp>
      <p:sp>
        <p:nvSpPr>
          <p:cNvPr id="3094" name="Text Box 20"/>
          <p:cNvSpPr txBox="1">
            <a:spLocks noChangeArrowheads="1"/>
          </p:cNvSpPr>
          <p:nvPr/>
        </p:nvSpPr>
        <p:spPr bwMode="auto">
          <a:xfrm>
            <a:off x="8421688" y="3779838"/>
            <a:ext cx="322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3095" name="Text Box 21"/>
          <p:cNvSpPr txBox="1">
            <a:spLocks noChangeArrowheads="1"/>
          </p:cNvSpPr>
          <p:nvPr/>
        </p:nvSpPr>
        <p:spPr bwMode="auto">
          <a:xfrm>
            <a:off x="5510213" y="1860550"/>
            <a:ext cx="363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C’</a:t>
            </a:r>
          </a:p>
        </p:txBody>
      </p:sp>
      <p:grpSp>
        <p:nvGrpSpPr>
          <p:cNvPr id="3096" name="Group 22"/>
          <p:cNvGrpSpPr>
            <a:grpSpLocks/>
          </p:cNvGrpSpPr>
          <p:nvPr/>
        </p:nvGrpSpPr>
        <p:grpSpPr bwMode="auto">
          <a:xfrm>
            <a:off x="6648450" y="2936875"/>
            <a:ext cx="720725" cy="279400"/>
            <a:chOff x="3913" y="3140"/>
            <a:chExt cx="454" cy="176"/>
          </a:xfrm>
        </p:grpSpPr>
        <p:sp>
          <p:nvSpPr>
            <p:cNvPr id="3104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3105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106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3097" name="Text Box 26"/>
          <p:cNvSpPr txBox="1">
            <a:spLocks noChangeArrowheads="1"/>
          </p:cNvSpPr>
          <p:nvPr/>
        </p:nvSpPr>
        <p:spPr bwMode="auto">
          <a:xfrm>
            <a:off x="5768975" y="5062538"/>
            <a:ext cx="296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/>
              <a:t>switch with six interfaces</a:t>
            </a:r>
          </a:p>
          <a:p>
            <a:pPr algn="ctr"/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1,2,3,4,5,6</a:t>
            </a:r>
            <a:r>
              <a:rPr lang="en-US"/>
              <a:t>)  </a:t>
            </a:r>
          </a:p>
        </p:txBody>
      </p:sp>
      <p:sp>
        <p:nvSpPr>
          <p:cNvPr id="3098" name="Text Box 27"/>
          <p:cNvSpPr txBox="1">
            <a:spLocks noChangeArrowheads="1"/>
          </p:cNvSpPr>
          <p:nvPr/>
        </p:nvSpPr>
        <p:spPr bwMode="auto">
          <a:xfrm>
            <a:off x="6789738" y="26066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99" name="Text Box 28"/>
          <p:cNvSpPr txBox="1">
            <a:spLocks noChangeArrowheads="1"/>
          </p:cNvSpPr>
          <p:nvPr/>
        </p:nvSpPr>
        <p:spPr bwMode="auto">
          <a:xfrm>
            <a:off x="7123113" y="26320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00" name="Text Box 29"/>
          <p:cNvSpPr txBox="1">
            <a:spLocks noChangeArrowheads="1"/>
          </p:cNvSpPr>
          <p:nvPr/>
        </p:nvSpPr>
        <p:spPr bwMode="auto">
          <a:xfrm>
            <a:off x="7400925" y="27844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01" name="Text Box 30"/>
          <p:cNvSpPr txBox="1">
            <a:spLocks noChangeArrowheads="1"/>
          </p:cNvSpPr>
          <p:nvPr/>
        </p:nvSpPr>
        <p:spPr bwMode="auto">
          <a:xfrm>
            <a:off x="7085013" y="31654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02" name="Text Box 31"/>
          <p:cNvSpPr txBox="1">
            <a:spLocks noChangeArrowheads="1"/>
          </p:cNvSpPr>
          <p:nvPr/>
        </p:nvSpPr>
        <p:spPr bwMode="auto">
          <a:xfrm>
            <a:off x="6654800" y="32273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03" name="Text Box 32"/>
          <p:cNvSpPr txBox="1">
            <a:spLocks noChangeArrowheads="1"/>
          </p:cNvSpPr>
          <p:nvPr/>
        </p:nvSpPr>
        <p:spPr bwMode="auto">
          <a:xfrm>
            <a:off x="6396038" y="283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067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547813"/>
            <a:ext cx="4559300" cy="4114800"/>
          </a:xfrm>
        </p:spPr>
        <p:txBody>
          <a:bodyPr/>
          <a:lstStyle/>
          <a:p>
            <a:r>
              <a:rPr lang="pt-BR" sz="2400" smtClean="0"/>
              <a:t>switch</a:t>
            </a:r>
            <a:r>
              <a:rPr lang="pt-BR" sz="2400" smtClean="0">
                <a:solidFill>
                  <a:srgbClr val="FF0000"/>
                </a:solidFill>
              </a:rPr>
              <a:t> </a:t>
            </a:r>
            <a:r>
              <a:rPr lang="pt-BR" sz="2400" i="1" smtClean="0">
                <a:solidFill>
                  <a:srgbClr val="FF0000"/>
                </a:solidFill>
              </a:rPr>
              <a:t>aprende </a:t>
            </a:r>
            <a:r>
              <a:rPr lang="pt-BR" sz="2400" smtClean="0"/>
              <a:t>quais hospedeiros podem ser alcançados através de quais interfaces</a:t>
            </a:r>
          </a:p>
          <a:p>
            <a:pPr lvl="1"/>
            <a:r>
              <a:rPr lang="pt-BR" sz="2000" smtClean="0"/>
              <a:t>quando um quadro é recebido, o switch “aprende” a localização do transmissor: segmento LAN de entrada</a:t>
            </a:r>
          </a:p>
          <a:p>
            <a:pPr lvl="1"/>
            <a:r>
              <a:rPr lang="pt-BR" sz="2000" smtClean="0"/>
              <a:t>registra o par transmissor/localização na tabela de comutação</a:t>
            </a:r>
          </a:p>
        </p:txBody>
      </p:sp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Switch: autoaprendizagem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0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9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10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11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2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3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4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5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14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4115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A’</a:t>
            </a:r>
          </a:p>
        </p:txBody>
      </p:sp>
      <p:sp>
        <p:nvSpPr>
          <p:cNvPr id="4116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4117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B’</a:t>
            </a:r>
          </a:p>
        </p:txBody>
      </p:sp>
      <p:sp>
        <p:nvSpPr>
          <p:cNvPr id="4118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4119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C’</a:t>
            </a:r>
          </a:p>
        </p:txBody>
      </p:sp>
      <p:grpSp>
        <p:nvGrpSpPr>
          <p:cNvPr id="4120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4148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4149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4150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23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24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25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778625" y="1223963"/>
            <a:ext cx="1428750" cy="366712"/>
            <a:chOff x="1750" y="3514"/>
            <a:chExt cx="900" cy="231"/>
          </a:xfrm>
        </p:grpSpPr>
        <p:sp>
          <p:nvSpPr>
            <p:cNvPr id="4144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5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4146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4147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994525" y="525463"/>
            <a:ext cx="1533525" cy="714375"/>
            <a:chOff x="4406" y="331"/>
            <a:chExt cx="966" cy="450"/>
          </a:xfrm>
        </p:grpSpPr>
        <p:sp>
          <p:nvSpPr>
            <p:cNvPr id="4140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4141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4142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72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/>
                <a:t>Origem: A</a:t>
              </a:r>
            </a:p>
          </p:txBody>
        </p:sp>
        <p:sp>
          <p:nvSpPr>
            <p:cNvPr id="4143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/>
                <a:t>Dest: A’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5113338" y="5013176"/>
            <a:ext cx="3179762" cy="1444625"/>
            <a:chOff x="3441" y="3154"/>
            <a:chExt cx="2003" cy="910"/>
          </a:xfrm>
        </p:grpSpPr>
        <p:sp>
          <p:nvSpPr>
            <p:cNvPr id="4135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6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20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dirty="0"/>
                <a:t>end MAC  </a:t>
              </a:r>
              <a:r>
                <a:rPr lang="en-US" dirty="0" smtClean="0"/>
                <a:t>interface TTL</a:t>
              </a:r>
              <a:endParaRPr lang="en-US" dirty="0"/>
            </a:p>
          </p:txBody>
        </p:sp>
        <p:sp>
          <p:nvSpPr>
            <p:cNvPr id="4137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4138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4139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2584450" y="5922963"/>
            <a:ext cx="2432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/>
              <a:t>Tabela de comutação</a:t>
            </a:r>
          </a:p>
          <a:p>
            <a:pPr algn="ctr"/>
            <a:r>
              <a:rPr lang="en-US"/>
              <a:t>(inicialmente vazia)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548313" y="5595938"/>
            <a:ext cx="2493962" cy="374650"/>
            <a:chOff x="2376" y="3383"/>
            <a:chExt cx="1571" cy="236"/>
          </a:xfrm>
        </p:grpSpPr>
        <p:sp>
          <p:nvSpPr>
            <p:cNvPr id="4132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A</a:t>
              </a:r>
            </a:p>
          </p:txBody>
        </p:sp>
        <p:sp>
          <p:nvSpPr>
            <p:cNvPr id="4133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1</a:t>
              </a:r>
            </a:p>
          </p:txBody>
        </p:sp>
        <p:sp>
          <p:nvSpPr>
            <p:cNvPr id="4134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65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Rodapé 4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mtClean="0">
                <a:latin typeface="Arial" charset="0"/>
              </a:rPr>
              <a:t>5: Camada de Enlace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pt-BR" sz="3200" i="1" dirty="0" smtClean="0"/>
              <a:t>Switch: </a:t>
            </a:r>
            <a:r>
              <a:rPr lang="pt-BR" sz="3200" dirty="0" smtClean="0"/>
              <a:t>filtragem/repasse </a:t>
            </a:r>
            <a:r>
              <a:rPr lang="pt-BR" sz="3200" dirty="0" smtClean="0"/>
              <a:t>de quadros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150938"/>
            <a:ext cx="8201025" cy="374808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pt-BR" sz="2000" u="sng" dirty="0" smtClean="0">
                <a:solidFill>
                  <a:srgbClr val="FF0000"/>
                </a:solidFill>
              </a:rPr>
              <a:t>Quando </a:t>
            </a:r>
            <a:r>
              <a:rPr lang="pt-BR" sz="2000" u="sng" dirty="0" smtClean="0">
                <a:solidFill>
                  <a:srgbClr val="FF0000"/>
                </a:solidFill>
              </a:rPr>
              <a:t>o quadro é recebido em um comutador:</a:t>
            </a:r>
          </a:p>
          <a:p>
            <a:pPr>
              <a:buFont typeface="ZapfDingbats" pitchFamily="82" charset="2"/>
              <a:buNone/>
            </a:pPr>
            <a:endParaRPr lang="pt-BR" sz="2000" u="sng" dirty="0" smtClean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pt-BR" sz="2000" dirty="0" smtClean="0"/>
              <a:t>registra o link </a:t>
            </a:r>
            <a:r>
              <a:rPr lang="pt-BR" sz="2000" dirty="0" smtClean="0"/>
              <a:t>de entrada, endereço MAC </a:t>
            </a:r>
            <a:r>
              <a:rPr lang="pt-BR" sz="2000" dirty="0"/>
              <a:t>d</a:t>
            </a:r>
            <a:r>
              <a:rPr lang="pt-BR" sz="2000" dirty="0" smtClean="0"/>
              <a:t>o </a:t>
            </a:r>
            <a:r>
              <a:rPr lang="pt-BR" sz="2000" dirty="0" smtClean="0"/>
              <a:t>hospedeiro transmissor</a:t>
            </a:r>
          </a:p>
          <a:p>
            <a:pPr>
              <a:buFont typeface="ZapfDingbats" pitchFamily="82" charset="2"/>
              <a:buNone/>
            </a:pPr>
            <a:r>
              <a:rPr lang="pt-BR" sz="2000" dirty="0" smtClean="0"/>
              <a:t>indexa a tabela de comutação usando o endereço MAC do destino</a:t>
            </a:r>
            <a:endParaRPr lang="pt-BR" sz="2000" b="1" dirty="0" smtClean="0">
              <a:solidFill>
                <a:schemeClr val="accent2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pt-BR" sz="2000" b="1" dirty="0" err="1" smtClean="0">
                <a:solidFill>
                  <a:schemeClr val="accent2"/>
                </a:solidFill>
              </a:rPr>
              <a:t>if</a:t>
            </a:r>
            <a:r>
              <a:rPr lang="pt-BR" sz="2000" b="1" dirty="0" smtClean="0">
                <a:solidFill>
                  <a:schemeClr val="accent2"/>
                </a:solidFill>
              </a:rPr>
              <a:t> </a:t>
            </a:r>
            <a:r>
              <a:rPr lang="pt-BR" sz="2000" dirty="0" smtClean="0"/>
              <a:t>entrada encontrada para o destino</a:t>
            </a:r>
            <a:br>
              <a:rPr lang="pt-BR" sz="2000" dirty="0" smtClean="0"/>
            </a:br>
            <a:r>
              <a:rPr lang="pt-BR" sz="2000" b="1" dirty="0" err="1" smtClean="0">
                <a:solidFill>
                  <a:schemeClr val="accent2"/>
                </a:solidFill>
              </a:rPr>
              <a:t>then</a:t>
            </a:r>
            <a:r>
              <a:rPr lang="pt-BR" sz="2000" b="1" dirty="0" smtClean="0">
                <a:solidFill>
                  <a:schemeClr val="accent2"/>
                </a:solidFill>
              </a:rPr>
              <a:t>{</a:t>
            </a:r>
          </a:p>
          <a:p>
            <a:pPr>
              <a:buFont typeface="ZapfDingbats" pitchFamily="82" charset="2"/>
              <a:buNone/>
            </a:pPr>
            <a:r>
              <a:rPr lang="pt-BR" sz="2000" b="1" dirty="0" smtClean="0">
                <a:solidFill>
                  <a:schemeClr val="accent2"/>
                </a:solidFill>
              </a:rPr>
              <a:t>     </a:t>
            </a:r>
            <a:r>
              <a:rPr lang="pt-BR" sz="2000" b="1" dirty="0" err="1" smtClean="0">
                <a:solidFill>
                  <a:schemeClr val="accent2"/>
                </a:solidFill>
              </a:rPr>
              <a:t>if</a:t>
            </a:r>
            <a:r>
              <a:rPr lang="pt-BR" sz="2000" b="1" dirty="0" smtClean="0">
                <a:solidFill>
                  <a:schemeClr val="accent2"/>
                </a:solidFill>
              </a:rPr>
              <a:t> </a:t>
            </a:r>
            <a:r>
              <a:rPr lang="pt-BR" sz="2000" dirty="0" err="1" smtClean="0"/>
              <a:t>dest</a:t>
            </a:r>
            <a:r>
              <a:rPr lang="pt-BR" sz="2000" dirty="0" smtClean="0"/>
              <a:t> estiver no segmento de onde veio o </a:t>
            </a:r>
            <a:r>
              <a:rPr lang="pt-BR" sz="2000" dirty="0" smtClean="0"/>
              <a:t>quadro</a:t>
            </a:r>
          </a:p>
          <a:p>
            <a:pPr>
              <a:buFont typeface="ZapfDingbats" pitchFamily="82" charset="2"/>
              <a:buNone/>
            </a:pPr>
            <a:r>
              <a:rPr lang="pt-BR" sz="2000" b="1" dirty="0">
                <a:solidFill>
                  <a:schemeClr val="accent2"/>
                </a:solidFill>
              </a:rPr>
              <a:t>	</a:t>
            </a:r>
            <a:r>
              <a:rPr lang="pt-BR" sz="2000" b="1" dirty="0" smtClean="0">
                <a:solidFill>
                  <a:schemeClr val="accent2"/>
                </a:solidFill>
              </a:rPr>
              <a:t>  </a:t>
            </a:r>
            <a:r>
              <a:rPr lang="pt-BR" sz="2000" b="1" dirty="0" err="1" smtClean="0">
                <a:solidFill>
                  <a:schemeClr val="accent2"/>
                </a:solidFill>
              </a:rPr>
              <a:t>then</a:t>
            </a:r>
            <a:r>
              <a:rPr lang="pt-BR" sz="2000" dirty="0" smtClean="0"/>
              <a:t> </a:t>
            </a:r>
            <a:r>
              <a:rPr lang="pt-BR" sz="2000" dirty="0" smtClean="0"/>
              <a:t>descarta o quadro</a:t>
            </a:r>
          </a:p>
          <a:p>
            <a:pPr>
              <a:buFont typeface="ZapfDingbats" pitchFamily="82" charset="2"/>
              <a:buNone/>
            </a:pPr>
            <a:r>
              <a:rPr lang="pt-BR" sz="2000" dirty="0" smtClean="0"/>
              <a:t>        </a:t>
            </a:r>
            <a:r>
              <a:rPr lang="pt-BR" sz="2000" b="1" dirty="0" err="1" smtClean="0">
                <a:solidFill>
                  <a:schemeClr val="accent2"/>
                </a:solidFill>
              </a:rPr>
              <a:t>else</a:t>
            </a:r>
            <a:r>
              <a:rPr lang="pt-BR" sz="2000" dirty="0" smtClean="0"/>
              <a:t> </a:t>
            </a:r>
            <a:r>
              <a:rPr lang="pt-BR" sz="2000" dirty="0" smtClean="0"/>
              <a:t>repassa o quadro na interface indicada</a:t>
            </a:r>
          </a:p>
          <a:p>
            <a:pPr>
              <a:buFont typeface="ZapfDingbats" pitchFamily="82" charset="2"/>
              <a:buNone/>
            </a:pPr>
            <a:r>
              <a:rPr lang="pt-BR" sz="2000" dirty="0" smtClean="0"/>
              <a:t>     </a:t>
            </a:r>
            <a:r>
              <a:rPr lang="pt-BR" sz="2000" b="1" dirty="0" smtClean="0">
                <a:solidFill>
                  <a:schemeClr val="accent2"/>
                </a:solidFill>
              </a:rPr>
              <a:t>}</a:t>
            </a:r>
            <a:endParaRPr lang="pt-BR" sz="2000" dirty="0" smtClean="0"/>
          </a:p>
          <a:p>
            <a:pPr>
              <a:buFont typeface="ZapfDingbats" pitchFamily="82" charset="2"/>
              <a:buNone/>
            </a:pPr>
            <a:r>
              <a:rPr lang="pt-BR" sz="2000" dirty="0" smtClean="0"/>
              <a:t>    </a:t>
            </a:r>
            <a:r>
              <a:rPr lang="pt-BR" sz="2000" b="1" dirty="0" err="1" smtClean="0">
                <a:solidFill>
                  <a:schemeClr val="accent2"/>
                </a:solidFill>
              </a:rPr>
              <a:t>else</a:t>
            </a:r>
            <a:r>
              <a:rPr lang="pt-BR" sz="2000" dirty="0" smtClean="0"/>
              <a:t> usa inundação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3249613" y="5013176"/>
            <a:ext cx="5726112" cy="1016000"/>
            <a:chOff x="2047" y="3219"/>
            <a:chExt cx="3607" cy="640"/>
          </a:xfrm>
        </p:grpSpPr>
        <p:sp>
          <p:nvSpPr>
            <p:cNvPr id="20487" name="Text Box 4"/>
            <p:cNvSpPr txBox="1">
              <a:spLocks noChangeArrowheads="1"/>
            </p:cNvSpPr>
            <p:nvPr/>
          </p:nvSpPr>
          <p:spPr bwMode="auto">
            <a:xfrm>
              <a:off x="2377" y="3219"/>
              <a:ext cx="3277" cy="6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pt-BR" i="1" dirty="0">
                  <a:solidFill>
                    <a:schemeClr val="accent2"/>
                  </a:solidFill>
                </a:rPr>
                <a:t>Repassa o quadro para todas as demais interfaces exceto aquela em que o quadro foi recebido</a:t>
              </a:r>
              <a:endParaRPr lang="pt-BR" sz="1800" i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20488" name="Line 5"/>
            <p:cNvSpPr>
              <a:spLocks noChangeShapeType="1"/>
            </p:cNvSpPr>
            <p:nvPr/>
          </p:nvSpPr>
          <p:spPr bwMode="auto">
            <a:xfrm flipH="1" flipV="1">
              <a:off x="2047" y="3338"/>
              <a:ext cx="317" cy="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971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696913"/>
            <a:ext cx="3816350" cy="1143000"/>
          </a:xfrm>
        </p:spPr>
        <p:txBody>
          <a:bodyPr/>
          <a:lstStyle/>
          <a:p>
            <a:r>
              <a:rPr lang="en-US" sz="3600" dirty="0" err="1" smtClean="0"/>
              <a:t>Exemplo</a:t>
            </a:r>
            <a:r>
              <a:rPr lang="en-US" sz="3600" dirty="0" smtClean="0"/>
              <a:t> de auto </a:t>
            </a:r>
            <a:r>
              <a:rPr lang="en-US" sz="3600" dirty="0" err="1" smtClean="0"/>
              <a:t>aprendizagem</a:t>
            </a:r>
            <a:r>
              <a:rPr lang="en-US" sz="3600" dirty="0" smtClean="0"/>
              <a:t> e </a:t>
            </a:r>
            <a:r>
              <a:rPr lang="en-US" sz="3600" dirty="0" err="1" smtClean="0"/>
              <a:t>repasse</a:t>
            </a:r>
            <a:endParaRPr lang="en-US" sz="3600" dirty="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4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32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33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34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6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7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8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9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A’</a:t>
            </a:r>
          </a:p>
        </p:txBody>
      </p:sp>
      <p:sp>
        <p:nvSpPr>
          <p:cNvPr id="5139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5140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B’</a:t>
            </a:r>
          </a:p>
        </p:txBody>
      </p:sp>
      <p:sp>
        <p:nvSpPr>
          <p:cNvPr id="5141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5142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C’</a:t>
            </a:r>
          </a:p>
        </p:txBody>
      </p:sp>
      <p:grpSp>
        <p:nvGrpSpPr>
          <p:cNvPr id="5143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5209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5210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5211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5144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145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146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47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148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149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778625" y="1223963"/>
            <a:ext cx="1428750" cy="366712"/>
            <a:chOff x="1750" y="3514"/>
            <a:chExt cx="900" cy="231"/>
          </a:xfrm>
        </p:grpSpPr>
        <p:sp>
          <p:nvSpPr>
            <p:cNvPr id="5205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06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5207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5208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994525" y="525463"/>
            <a:ext cx="1533525" cy="714375"/>
            <a:chOff x="4406" y="331"/>
            <a:chExt cx="966" cy="450"/>
          </a:xfrm>
        </p:grpSpPr>
        <p:sp>
          <p:nvSpPr>
            <p:cNvPr id="5201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5202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5203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72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/>
                <a:t>Origem: A</a:t>
              </a:r>
            </a:p>
          </p:txBody>
        </p:sp>
        <p:sp>
          <p:nvSpPr>
            <p:cNvPr id="5204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/>
                <a:t>Dest: A’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336926" y="4937125"/>
            <a:ext cx="3179763" cy="1444625"/>
            <a:chOff x="3441" y="3154"/>
            <a:chExt cx="2003" cy="910"/>
          </a:xfrm>
        </p:grpSpPr>
        <p:sp>
          <p:nvSpPr>
            <p:cNvPr id="5196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97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20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dirty="0"/>
                <a:t>end MAC  </a:t>
              </a:r>
              <a:r>
                <a:rPr lang="en-US" dirty="0" smtClean="0"/>
                <a:t>interface TTL</a:t>
              </a:r>
              <a:endParaRPr lang="en-US" dirty="0"/>
            </a:p>
          </p:txBody>
        </p:sp>
        <p:sp>
          <p:nvSpPr>
            <p:cNvPr id="5198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5199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5200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00800" y="5326063"/>
            <a:ext cx="2432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/>
              <a:t>Tabela de comutação</a:t>
            </a:r>
          </a:p>
          <a:p>
            <a:pPr algn="ctr"/>
            <a:r>
              <a:rPr lang="en-US"/>
              <a:t>(inicialmente vazia)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771900" y="5370513"/>
            <a:ext cx="2493963" cy="374650"/>
            <a:chOff x="2376" y="3383"/>
            <a:chExt cx="1571" cy="236"/>
          </a:xfrm>
        </p:grpSpPr>
        <p:sp>
          <p:nvSpPr>
            <p:cNvPr id="5193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A</a:t>
              </a:r>
            </a:p>
          </p:txBody>
        </p:sp>
        <p:sp>
          <p:nvSpPr>
            <p:cNvPr id="5194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1</a:t>
              </a:r>
            </a:p>
          </p:txBody>
        </p:sp>
        <p:sp>
          <p:nvSpPr>
            <p:cNvPr id="5195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60</a:t>
              </a: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799138" y="2881313"/>
            <a:ext cx="1428750" cy="366712"/>
            <a:chOff x="1750" y="3514"/>
            <a:chExt cx="900" cy="231"/>
          </a:xfrm>
        </p:grpSpPr>
        <p:sp>
          <p:nvSpPr>
            <p:cNvPr id="5189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90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5191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5192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5799138" y="2879725"/>
            <a:ext cx="1428750" cy="366713"/>
            <a:chOff x="1750" y="3514"/>
            <a:chExt cx="900" cy="231"/>
          </a:xfrm>
        </p:grpSpPr>
        <p:sp>
          <p:nvSpPr>
            <p:cNvPr id="5185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86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5187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5188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5799138" y="2882900"/>
            <a:ext cx="1428750" cy="366713"/>
            <a:chOff x="1750" y="3514"/>
            <a:chExt cx="900" cy="231"/>
          </a:xfrm>
        </p:grpSpPr>
        <p:sp>
          <p:nvSpPr>
            <p:cNvPr id="5181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82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5183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5184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5799138" y="2882900"/>
            <a:ext cx="1428750" cy="366713"/>
            <a:chOff x="1750" y="3514"/>
            <a:chExt cx="900" cy="231"/>
          </a:xfrm>
        </p:grpSpPr>
        <p:sp>
          <p:nvSpPr>
            <p:cNvPr id="5177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78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5179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5180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5795963" y="2879725"/>
            <a:ext cx="1428750" cy="366713"/>
            <a:chOff x="1750" y="3514"/>
            <a:chExt cx="900" cy="231"/>
          </a:xfrm>
        </p:grpSpPr>
        <p:sp>
          <p:nvSpPr>
            <p:cNvPr id="5173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74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5175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5176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350838" y="2411413"/>
            <a:ext cx="4044950" cy="944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destino</a:t>
            </a:r>
            <a:r>
              <a:rPr lang="en-US" dirty="0" smtClean="0"/>
              <a:t> do </a:t>
            </a:r>
            <a:r>
              <a:rPr lang="en-US" dirty="0" err="1" smtClean="0"/>
              <a:t>quadro</a:t>
            </a:r>
            <a:r>
              <a:rPr lang="en-US" dirty="0" smtClean="0"/>
              <a:t>, A’, com </a:t>
            </a:r>
            <a:r>
              <a:rPr lang="en-US" dirty="0" err="1" smtClean="0"/>
              <a:t>localização</a:t>
            </a:r>
            <a:r>
              <a:rPr lang="en-US" dirty="0" smtClean="0"/>
              <a:t> </a:t>
            </a:r>
            <a:r>
              <a:rPr lang="en-US" dirty="0" err="1" smtClean="0"/>
              <a:t>desconhecida</a:t>
            </a:r>
            <a:r>
              <a:rPr lang="en-US" dirty="0" smtClean="0"/>
              <a:t>:</a:t>
            </a:r>
            <a:endParaRPr lang="en-US" i="1" dirty="0" smtClean="0"/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049588" y="2797175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inundação</a:t>
            </a:r>
          </a:p>
        </p:txBody>
      </p:sp>
      <p:grpSp>
        <p:nvGrpSpPr>
          <p:cNvPr id="12" name="Group 92"/>
          <p:cNvGrpSpPr>
            <a:grpSpLocks/>
          </p:cNvGrpSpPr>
          <p:nvPr/>
        </p:nvGrpSpPr>
        <p:grpSpPr bwMode="auto">
          <a:xfrm>
            <a:off x="6130925" y="3981450"/>
            <a:ext cx="1428750" cy="366713"/>
            <a:chOff x="730" y="2472"/>
            <a:chExt cx="900" cy="231"/>
          </a:xfrm>
        </p:grpSpPr>
        <p:sp>
          <p:nvSpPr>
            <p:cNvPr id="5169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70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</a:rPr>
                <a:t>A’ A</a:t>
              </a:r>
            </a:p>
          </p:txBody>
        </p:sp>
        <p:sp>
          <p:nvSpPr>
            <p:cNvPr id="5171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5172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65125" y="3445619"/>
            <a:ext cx="40449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dirty="0">
                <a:latin typeface="+mn-lt"/>
              </a:rPr>
              <a:t>local do </a:t>
            </a:r>
            <a:r>
              <a:rPr lang="en-US" sz="2400" dirty="0" err="1">
                <a:latin typeface="+mn-lt"/>
              </a:rPr>
              <a:t>destino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conhecido</a:t>
            </a:r>
            <a:r>
              <a:rPr lang="en-US" sz="2400" dirty="0">
                <a:latin typeface="+mn-lt"/>
              </a:rPr>
              <a:t>:</a:t>
            </a:r>
          </a:p>
        </p:txBody>
      </p:sp>
      <p:grpSp>
        <p:nvGrpSpPr>
          <p:cNvPr id="13" name="Group 94"/>
          <p:cNvGrpSpPr>
            <a:grpSpLocks/>
          </p:cNvGrpSpPr>
          <p:nvPr/>
        </p:nvGrpSpPr>
        <p:grpSpPr bwMode="auto">
          <a:xfrm>
            <a:off x="3768725" y="5656263"/>
            <a:ext cx="2493963" cy="374650"/>
            <a:chOff x="2376" y="3383"/>
            <a:chExt cx="1571" cy="236"/>
          </a:xfrm>
        </p:grpSpPr>
        <p:sp>
          <p:nvSpPr>
            <p:cNvPr id="5166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A’</a:t>
              </a:r>
            </a:p>
          </p:txBody>
        </p:sp>
        <p:sp>
          <p:nvSpPr>
            <p:cNvPr id="5167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4</a:t>
              </a:r>
            </a:p>
          </p:txBody>
        </p:sp>
        <p:sp>
          <p:nvSpPr>
            <p:cNvPr id="5168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60400" y="4193331"/>
            <a:ext cx="40449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 err="1">
                <a:solidFill>
                  <a:srgbClr val="FF0000"/>
                </a:solidFill>
                <a:latin typeface="+mn-lt"/>
              </a:rPr>
              <a:t>transmissão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seletiva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2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smtClean="0"/>
              <a:t>Interligação de comutadores</a:t>
            </a:r>
          </a:p>
        </p:txBody>
      </p:sp>
      <p:sp>
        <p:nvSpPr>
          <p:cNvPr id="82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r>
              <a:rPr lang="en-US" sz="2400" smtClean="0"/>
              <a:t>Podemos interligar comutadores (</a:t>
            </a:r>
            <a:r>
              <a:rPr lang="en-US" sz="2400" i="1" smtClean="0"/>
              <a:t>switches</a:t>
            </a:r>
            <a:r>
              <a:rPr lang="en-US" sz="2400" smtClean="0"/>
              <a:t>) 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646238" y="3346450"/>
          <a:ext cx="415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1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3346450"/>
                        <a:ext cx="4159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305050" y="3371850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2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3371850"/>
                        <a:ext cx="4175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206500" y="2867025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3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2867025"/>
                        <a:ext cx="4175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Line 20"/>
          <p:cNvSpPr>
            <a:spLocks noChangeShapeType="1"/>
          </p:cNvSpPr>
          <p:nvPr/>
        </p:nvSpPr>
        <p:spPr bwMode="auto">
          <a:xfrm flipH="1">
            <a:off x="1582738" y="30305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08" name="Line 21"/>
          <p:cNvSpPr>
            <a:spLocks noChangeShapeType="1"/>
          </p:cNvSpPr>
          <p:nvPr/>
        </p:nvSpPr>
        <p:spPr bwMode="auto">
          <a:xfrm flipH="1">
            <a:off x="1970088" y="3078163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09" name="Line 22"/>
          <p:cNvSpPr>
            <a:spLocks noChangeShapeType="1"/>
          </p:cNvSpPr>
          <p:nvPr/>
        </p:nvSpPr>
        <p:spPr bwMode="auto">
          <a:xfrm>
            <a:off x="2389188" y="31067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grpSp>
        <p:nvGrpSpPr>
          <p:cNvPr id="8210" name="Group 59"/>
          <p:cNvGrpSpPr>
            <a:grpSpLocks/>
          </p:cNvGrpSpPr>
          <p:nvPr/>
        </p:nvGrpSpPr>
        <p:grpSpPr bwMode="auto">
          <a:xfrm>
            <a:off x="2006600" y="2822575"/>
            <a:ext cx="720725" cy="279400"/>
            <a:chOff x="3913" y="3140"/>
            <a:chExt cx="454" cy="176"/>
          </a:xfrm>
        </p:grpSpPr>
        <p:sp>
          <p:nvSpPr>
            <p:cNvPr id="8247" name="Rectangle 6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8248" name="Freeform 6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49" name="Freeform 6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40 w 148"/>
                <a:gd name="T3" fmla="*/ 0 h 74"/>
                <a:gd name="T4" fmla="*/ 102 w 148"/>
                <a:gd name="T5" fmla="*/ 74 h 74"/>
                <a:gd name="T6" fmla="*/ 148 w 148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8211" name="Text Box 64"/>
          <p:cNvSpPr txBox="1">
            <a:spLocks noChangeArrowheads="1"/>
          </p:cNvSpPr>
          <p:nvPr/>
        </p:nvSpPr>
        <p:spPr bwMode="auto">
          <a:xfrm>
            <a:off x="958850" y="2844800"/>
            <a:ext cx="35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8212" name="Text Box 65"/>
          <p:cNvSpPr txBox="1">
            <a:spLocks noChangeArrowheads="1"/>
          </p:cNvSpPr>
          <p:nvPr/>
        </p:nvSpPr>
        <p:spPr bwMode="auto">
          <a:xfrm>
            <a:off x="1408113" y="3306763"/>
            <a:ext cx="328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u="sng" dirty="0">
                <a:solidFill>
                  <a:srgbClr val="FF0000"/>
                </a:solidFill>
                <a:latin typeface="+mn-lt"/>
              </a:rPr>
              <a:t>P: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transmitir</a:t>
            </a:r>
            <a:r>
              <a:rPr lang="en-US" sz="2400" dirty="0">
                <a:latin typeface="+mn-lt"/>
              </a:rPr>
              <a:t> de A para G – </a:t>
            </a:r>
            <a:r>
              <a:rPr lang="en-US" sz="2400" dirty="0" err="1">
                <a:latin typeface="+mn-lt"/>
              </a:rPr>
              <a:t>como</a:t>
            </a:r>
            <a:r>
              <a:rPr lang="en-US" sz="2400" dirty="0">
                <a:latin typeface="+mn-lt"/>
              </a:rPr>
              <a:t> S</a:t>
            </a:r>
            <a:r>
              <a:rPr lang="en-US" sz="2400" baseline="-25000" dirty="0">
                <a:latin typeface="+mn-lt"/>
              </a:rPr>
              <a:t>1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sabe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repassar</a:t>
            </a:r>
            <a:r>
              <a:rPr lang="en-US" sz="2400" dirty="0">
                <a:latin typeface="+mn-lt"/>
              </a:rPr>
              <a:t> o </a:t>
            </a:r>
            <a:r>
              <a:rPr lang="en-US" sz="2400" dirty="0" err="1">
                <a:latin typeface="+mn-lt"/>
              </a:rPr>
              <a:t>quadro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destinado</a:t>
            </a:r>
            <a:r>
              <a:rPr lang="en-US" sz="2400" dirty="0">
                <a:latin typeface="+mn-lt"/>
              </a:rPr>
              <a:t> a G via S</a:t>
            </a:r>
            <a:r>
              <a:rPr lang="en-US" sz="2400" baseline="-25000" dirty="0">
                <a:latin typeface="+mn-lt"/>
              </a:rPr>
              <a:t>4</a:t>
            </a:r>
            <a:r>
              <a:rPr lang="en-US" sz="2400" dirty="0">
                <a:latin typeface="+mn-lt"/>
              </a:rPr>
              <a:t> e S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u="sng" dirty="0">
                <a:solidFill>
                  <a:srgbClr val="FF0000"/>
                </a:solidFill>
                <a:latin typeface="+mn-lt"/>
              </a:rPr>
              <a:t>R: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autoaprendizado</a:t>
            </a:r>
            <a:r>
              <a:rPr lang="en-US" sz="2400" dirty="0">
                <a:latin typeface="+mn-lt"/>
              </a:rPr>
              <a:t>! (</a:t>
            </a:r>
            <a:r>
              <a:rPr lang="en-US" sz="2400" dirty="0" err="1">
                <a:latin typeface="+mn-lt"/>
              </a:rPr>
              <a:t>funciona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exatamente</a:t>
            </a:r>
            <a:r>
              <a:rPr lang="en-US" sz="2400" dirty="0">
                <a:latin typeface="+mn-lt"/>
              </a:rPr>
              <a:t> da </a:t>
            </a:r>
            <a:r>
              <a:rPr lang="en-US" sz="2400" dirty="0" err="1">
                <a:latin typeface="+mn-lt"/>
              </a:rPr>
              <a:t>mesma</a:t>
            </a:r>
            <a:r>
              <a:rPr lang="en-US" sz="2400" dirty="0">
                <a:latin typeface="+mn-lt"/>
              </a:rPr>
              <a:t> forma do </a:t>
            </a:r>
            <a:r>
              <a:rPr lang="en-US" sz="2400" dirty="0" err="1">
                <a:latin typeface="+mn-lt"/>
              </a:rPr>
              <a:t>que</a:t>
            </a:r>
            <a:r>
              <a:rPr lang="en-US" sz="2400" dirty="0">
                <a:latin typeface="+mn-lt"/>
              </a:rPr>
              <a:t> no </a:t>
            </a:r>
            <a:r>
              <a:rPr lang="en-US" sz="2400" dirty="0" err="1">
                <a:latin typeface="+mn-lt"/>
              </a:rPr>
              <a:t>caso</a:t>
            </a:r>
            <a:r>
              <a:rPr lang="en-US" sz="2400" dirty="0">
                <a:latin typeface="+mn-lt"/>
              </a:rPr>
              <a:t> de um </a:t>
            </a:r>
            <a:r>
              <a:rPr lang="en-US" sz="2400" dirty="0" err="1">
                <a:latin typeface="+mn-lt"/>
              </a:rPr>
              <a:t>único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comutador</a:t>
            </a:r>
            <a:r>
              <a:rPr lang="en-US" sz="2400" dirty="0">
                <a:latin typeface="+mn-lt"/>
              </a:rPr>
              <a:t>!)</a:t>
            </a:r>
          </a:p>
        </p:txBody>
      </p:sp>
      <p:sp>
        <p:nvSpPr>
          <p:cNvPr id="8214" name="Text Box 73"/>
          <p:cNvSpPr txBox="1">
            <a:spLocks noChangeArrowheads="1"/>
          </p:cNvSpPr>
          <p:nvPr/>
        </p:nvSpPr>
        <p:spPr bwMode="auto">
          <a:xfrm>
            <a:off x="2181225" y="2444750"/>
            <a:ext cx="411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S</a:t>
            </a:r>
            <a:r>
              <a:rPr lang="en-US" baseline="-25000"/>
              <a:t>1</a:t>
            </a:r>
          </a:p>
        </p:txBody>
      </p:sp>
      <p:sp>
        <p:nvSpPr>
          <p:cNvPr id="8215" name="Text Box 66"/>
          <p:cNvSpPr txBox="1">
            <a:spLocks noChangeArrowheads="1"/>
          </p:cNvSpPr>
          <p:nvPr/>
        </p:nvSpPr>
        <p:spPr bwMode="auto">
          <a:xfrm>
            <a:off x="2655888" y="3298825"/>
            <a:ext cx="322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C</a:t>
            </a: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2379663" y="1984375"/>
            <a:ext cx="4916487" cy="2041525"/>
            <a:chOff x="1499" y="1250"/>
            <a:chExt cx="3097" cy="1286"/>
          </a:xfrm>
        </p:grpSpPr>
        <p:graphicFrame>
          <p:nvGraphicFramePr>
            <p:cNvPr id="8197" name="Object 5"/>
            <p:cNvGraphicFramePr>
              <a:graphicFrameLocks noChangeAspect="1"/>
            </p:cNvGraphicFramePr>
            <p:nvPr/>
          </p:nvGraphicFramePr>
          <p:xfrm>
            <a:off x="2741" y="2116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44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2116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6"/>
            <p:cNvGraphicFramePr>
              <a:graphicFrameLocks noChangeAspect="1"/>
            </p:cNvGraphicFramePr>
            <p:nvPr/>
          </p:nvGraphicFramePr>
          <p:xfrm>
            <a:off x="3253" y="2087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45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3" y="2087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9" name="Object 7"/>
            <p:cNvGraphicFramePr>
              <a:graphicFrameLocks noChangeAspect="1"/>
            </p:cNvGraphicFramePr>
            <p:nvPr/>
          </p:nvGraphicFramePr>
          <p:xfrm>
            <a:off x="2045" y="2020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46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5" y="2020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Object 8"/>
            <p:cNvGraphicFramePr>
              <a:graphicFrameLocks noChangeAspect="1"/>
            </p:cNvGraphicFramePr>
            <p:nvPr/>
          </p:nvGraphicFramePr>
          <p:xfrm>
            <a:off x="2321" y="2321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47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1" y="2321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Object 9"/>
            <p:cNvGraphicFramePr>
              <a:graphicFrameLocks noChangeAspect="1"/>
            </p:cNvGraphicFramePr>
            <p:nvPr/>
          </p:nvGraphicFramePr>
          <p:xfrm>
            <a:off x="4173" y="2000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48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" y="2000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2" name="Object 10"/>
            <p:cNvGraphicFramePr>
              <a:graphicFrameLocks noChangeAspect="1"/>
            </p:cNvGraphicFramePr>
            <p:nvPr/>
          </p:nvGraphicFramePr>
          <p:xfrm>
            <a:off x="3698" y="2233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49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" y="2233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7" name="Line 23"/>
            <p:cNvSpPr>
              <a:spLocks noChangeShapeType="1"/>
            </p:cNvSpPr>
            <p:nvPr/>
          </p:nvSpPr>
          <p:spPr bwMode="auto">
            <a:xfrm flipH="1">
              <a:off x="2290" y="1933"/>
              <a:ext cx="2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8" name="Line 24"/>
            <p:cNvSpPr>
              <a:spLocks noChangeShapeType="1"/>
            </p:cNvSpPr>
            <p:nvPr/>
          </p:nvSpPr>
          <p:spPr bwMode="auto">
            <a:xfrm flipH="1">
              <a:off x="2488" y="1945"/>
              <a:ext cx="79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9" name="Line 25"/>
            <p:cNvSpPr>
              <a:spLocks noChangeShapeType="1"/>
            </p:cNvSpPr>
            <p:nvPr/>
          </p:nvSpPr>
          <p:spPr bwMode="auto">
            <a:xfrm>
              <a:off x="2680" y="1909"/>
              <a:ext cx="145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0" name="Line 26"/>
            <p:cNvSpPr>
              <a:spLocks noChangeShapeType="1"/>
            </p:cNvSpPr>
            <p:nvPr/>
          </p:nvSpPr>
          <p:spPr bwMode="auto">
            <a:xfrm flipH="1">
              <a:off x="3485" y="1957"/>
              <a:ext cx="27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1" name="Line 27"/>
            <p:cNvSpPr>
              <a:spLocks noChangeShapeType="1"/>
            </p:cNvSpPr>
            <p:nvPr/>
          </p:nvSpPr>
          <p:spPr bwMode="auto">
            <a:xfrm flipH="1">
              <a:off x="3802" y="1939"/>
              <a:ext cx="6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2" name="Line 35"/>
            <p:cNvSpPr>
              <a:spLocks noChangeShapeType="1"/>
            </p:cNvSpPr>
            <p:nvPr/>
          </p:nvSpPr>
          <p:spPr bwMode="auto">
            <a:xfrm flipH="1">
              <a:off x="1499" y="1484"/>
              <a:ext cx="956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3" name="Line 36"/>
            <p:cNvSpPr>
              <a:spLocks noChangeShapeType="1"/>
            </p:cNvSpPr>
            <p:nvPr/>
          </p:nvSpPr>
          <p:spPr bwMode="auto">
            <a:xfrm>
              <a:off x="2646" y="1463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4" name="Line 37"/>
            <p:cNvSpPr>
              <a:spLocks noChangeShapeType="1"/>
            </p:cNvSpPr>
            <p:nvPr/>
          </p:nvSpPr>
          <p:spPr bwMode="auto">
            <a:xfrm flipH="1" flipV="1">
              <a:off x="2912" y="1432"/>
              <a:ext cx="77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8225" name="Group 47"/>
            <p:cNvGrpSpPr>
              <a:grpSpLocks/>
            </p:cNvGrpSpPr>
            <p:nvPr/>
          </p:nvGrpSpPr>
          <p:grpSpPr bwMode="auto">
            <a:xfrm>
              <a:off x="2438" y="1353"/>
              <a:ext cx="454" cy="176"/>
              <a:chOff x="3913" y="3140"/>
              <a:chExt cx="454" cy="176"/>
            </a:xfrm>
          </p:grpSpPr>
          <p:sp>
            <p:nvSpPr>
              <p:cNvPr id="8244" name="Rectangle 48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pt-BR"/>
              </a:p>
            </p:txBody>
          </p:sp>
          <p:sp>
            <p:nvSpPr>
              <p:cNvPr id="8245" name="Freeform 49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8246" name="Freeform 50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40 w 148"/>
                  <a:gd name="T3" fmla="*/ 0 h 74"/>
                  <a:gd name="T4" fmla="*/ 102 w 148"/>
                  <a:gd name="T5" fmla="*/ 74 h 74"/>
                  <a:gd name="T6" fmla="*/ 148 w 148"/>
                  <a:gd name="T7" fmla="*/ 7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8226" name="Group 51"/>
            <p:cNvGrpSpPr>
              <a:grpSpLocks/>
            </p:cNvGrpSpPr>
            <p:nvPr/>
          </p:nvGrpSpPr>
          <p:grpSpPr bwMode="auto">
            <a:xfrm>
              <a:off x="3571" y="1845"/>
              <a:ext cx="454" cy="176"/>
              <a:chOff x="3913" y="3140"/>
              <a:chExt cx="454" cy="176"/>
            </a:xfrm>
          </p:grpSpPr>
          <p:sp>
            <p:nvSpPr>
              <p:cNvPr id="8241" name="Rectangle 52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pt-BR"/>
              </a:p>
            </p:txBody>
          </p:sp>
          <p:sp>
            <p:nvSpPr>
              <p:cNvPr id="8242" name="Freeform 53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8243" name="Freeform 54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40 w 148"/>
                  <a:gd name="T3" fmla="*/ 0 h 74"/>
                  <a:gd name="T4" fmla="*/ 102 w 148"/>
                  <a:gd name="T5" fmla="*/ 74 h 74"/>
                  <a:gd name="T6" fmla="*/ 148 w 148"/>
                  <a:gd name="T7" fmla="*/ 7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8227" name="Group 55"/>
            <p:cNvGrpSpPr>
              <a:grpSpLocks/>
            </p:cNvGrpSpPr>
            <p:nvPr/>
          </p:nvGrpSpPr>
          <p:grpSpPr bwMode="auto">
            <a:xfrm>
              <a:off x="2407" y="1819"/>
              <a:ext cx="454" cy="176"/>
              <a:chOff x="3913" y="3140"/>
              <a:chExt cx="454" cy="176"/>
            </a:xfrm>
          </p:grpSpPr>
          <p:sp>
            <p:nvSpPr>
              <p:cNvPr id="8238" name="Rectangle 56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pt-BR"/>
              </a:p>
            </p:txBody>
          </p:sp>
          <p:sp>
            <p:nvSpPr>
              <p:cNvPr id="8239" name="Freeform 57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8240" name="Freeform 58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40 w 148"/>
                  <a:gd name="T3" fmla="*/ 0 h 74"/>
                  <a:gd name="T4" fmla="*/ 102 w 148"/>
                  <a:gd name="T5" fmla="*/ 74 h 74"/>
                  <a:gd name="T6" fmla="*/ 148 w 148"/>
                  <a:gd name="T7" fmla="*/ 7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8228" name="Line 63"/>
            <p:cNvSpPr>
              <a:spLocks noChangeShapeType="1"/>
            </p:cNvSpPr>
            <p:nvPr/>
          </p:nvSpPr>
          <p:spPr bwMode="auto">
            <a:xfrm>
              <a:off x="4039" y="1973"/>
              <a:ext cx="18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9" name="Text Box 67"/>
            <p:cNvSpPr txBox="1">
              <a:spLocks noChangeArrowheads="1"/>
            </p:cNvSpPr>
            <p:nvPr/>
          </p:nvSpPr>
          <p:spPr bwMode="auto">
            <a:xfrm>
              <a:off x="2281" y="2030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D</a:t>
              </a:r>
            </a:p>
          </p:txBody>
        </p:sp>
        <p:sp>
          <p:nvSpPr>
            <p:cNvPr id="8230" name="Text Box 68"/>
            <p:cNvSpPr txBox="1">
              <a:spLocks noChangeArrowheads="1"/>
            </p:cNvSpPr>
            <p:nvPr/>
          </p:nvSpPr>
          <p:spPr bwMode="auto">
            <a:xfrm>
              <a:off x="2579" y="2305"/>
              <a:ext cx="2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E</a:t>
              </a:r>
            </a:p>
          </p:txBody>
        </p:sp>
        <p:sp>
          <p:nvSpPr>
            <p:cNvPr id="8231" name="Text Box 69"/>
            <p:cNvSpPr txBox="1">
              <a:spLocks noChangeArrowheads="1"/>
            </p:cNvSpPr>
            <p:nvPr/>
          </p:nvSpPr>
          <p:spPr bwMode="auto">
            <a:xfrm>
              <a:off x="2877" y="1926"/>
              <a:ext cx="2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F</a:t>
              </a:r>
            </a:p>
          </p:txBody>
        </p:sp>
        <p:sp>
          <p:nvSpPr>
            <p:cNvPr id="8232" name="Text Box 74"/>
            <p:cNvSpPr txBox="1">
              <a:spLocks noChangeArrowheads="1"/>
            </p:cNvSpPr>
            <p:nvPr/>
          </p:nvSpPr>
          <p:spPr bwMode="auto">
            <a:xfrm>
              <a:off x="2147" y="1744"/>
              <a:ext cx="27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2</a:t>
              </a:r>
            </a:p>
          </p:txBody>
        </p:sp>
        <p:sp>
          <p:nvSpPr>
            <p:cNvPr id="8233" name="Text Box 75"/>
            <p:cNvSpPr txBox="1">
              <a:spLocks noChangeArrowheads="1"/>
            </p:cNvSpPr>
            <p:nvPr/>
          </p:nvSpPr>
          <p:spPr bwMode="auto">
            <a:xfrm>
              <a:off x="2920" y="1250"/>
              <a:ext cx="27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4</a:t>
              </a:r>
            </a:p>
          </p:txBody>
        </p:sp>
        <p:sp>
          <p:nvSpPr>
            <p:cNvPr id="8234" name="Text Box 76"/>
            <p:cNvSpPr txBox="1">
              <a:spLocks noChangeArrowheads="1"/>
            </p:cNvSpPr>
            <p:nvPr/>
          </p:nvSpPr>
          <p:spPr bwMode="auto">
            <a:xfrm>
              <a:off x="3786" y="1619"/>
              <a:ext cx="27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3</a:t>
              </a:r>
            </a:p>
          </p:txBody>
        </p:sp>
        <p:sp>
          <p:nvSpPr>
            <p:cNvPr id="8235" name="Text Box 78"/>
            <p:cNvSpPr txBox="1">
              <a:spLocks noChangeArrowheads="1"/>
            </p:cNvSpPr>
            <p:nvPr/>
          </p:nvSpPr>
          <p:spPr bwMode="auto">
            <a:xfrm>
              <a:off x="3931" y="2231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H</a:t>
              </a:r>
            </a:p>
          </p:txBody>
        </p:sp>
        <p:sp>
          <p:nvSpPr>
            <p:cNvPr id="8236" name="Text Box 79"/>
            <p:cNvSpPr txBox="1">
              <a:spLocks noChangeArrowheads="1"/>
            </p:cNvSpPr>
            <p:nvPr/>
          </p:nvSpPr>
          <p:spPr bwMode="auto">
            <a:xfrm>
              <a:off x="4401" y="2003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I</a:t>
              </a:r>
            </a:p>
          </p:txBody>
        </p:sp>
        <p:sp>
          <p:nvSpPr>
            <p:cNvPr id="8237" name="Text Box 80"/>
            <p:cNvSpPr txBox="1">
              <a:spLocks noChangeArrowheads="1"/>
            </p:cNvSpPr>
            <p:nvPr/>
          </p:nvSpPr>
          <p:spPr bwMode="auto">
            <a:xfrm>
              <a:off x="3215" y="2265"/>
              <a:ext cx="2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343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r>
              <a:rPr lang="en-US" sz="3600" smtClean="0"/>
              <a:t>Exemplo de autoaprendizado com múltiplos comutadores</a:t>
            </a:r>
            <a:endParaRPr lang="en-US" smtClean="0"/>
          </a:p>
        </p:txBody>
      </p:sp>
      <p:sp>
        <p:nvSpPr>
          <p:cNvPr id="9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Suponha que C envia quadro para I, I responde para C</a:t>
            </a:r>
            <a:endParaRPr lang="en-US" smtClean="0"/>
          </a:p>
        </p:txBody>
      </p:sp>
      <p:sp>
        <p:nvSpPr>
          <p:cNvPr id="9231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u="sng" dirty="0">
                <a:solidFill>
                  <a:srgbClr val="FF0000"/>
                </a:solidFill>
                <a:latin typeface="+mn-lt"/>
              </a:rPr>
              <a:t>P: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mostre</a:t>
            </a:r>
            <a:r>
              <a:rPr lang="en-US" sz="2400" dirty="0">
                <a:latin typeface="+mn-lt"/>
              </a:rPr>
              <a:t> as </a:t>
            </a:r>
            <a:r>
              <a:rPr lang="en-US" sz="2400" dirty="0" err="1">
                <a:latin typeface="+mn-lt"/>
              </a:rPr>
              <a:t>tabelas</a:t>
            </a:r>
            <a:r>
              <a:rPr lang="en-US" sz="2400" dirty="0">
                <a:latin typeface="+mn-lt"/>
              </a:rPr>
              <a:t> de </a:t>
            </a:r>
            <a:r>
              <a:rPr lang="en-US" sz="2400" dirty="0" err="1">
                <a:latin typeface="+mn-lt"/>
              </a:rPr>
              <a:t>comutação</a:t>
            </a:r>
            <a:r>
              <a:rPr lang="en-US" sz="2400" dirty="0">
                <a:latin typeface="+mn-lt"/>
              </a:rPr>
              <a:t> e </a:t>
            </a:r>
            <a:r>
              <a:rPr lang="en-US" sz="2400" dirty="0" err="1">
                <a:latin typeface="+mn-lt"/>
              </a:rPr>
              <a:t>repasse</a:t>
            </a:r>
            <a:r>
              <a:rPr lang="en-US" sz="2400" dirty="0">
                <a:latin typeface="+mn-lt"/>
              </a:rPr>
              <a:t> de </a:t>
            </a:r>
            <a:r>
              <a:rPr lang="en-US" sz="2400" dirty="0" err="1">
                <a:latin typeface="+mn-lt"/>
              </a:rPr>
              <a:t>pacotes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em</a:t>
            </a:r>
            <a:r>
              <a:rPr lang="en-US" sz="2400" dirty="0">
                <a:latin typeface="+mn-lt"/>
              </a:rPr>
              <a:t> S</a:t>
            </a:r>
            <a:r>
              <a:rPr lang="en-US" sz="2400" baseline="-25000" dirty="0">
                <a:latin typeface="+mn-lt"/>
              </a:rPr>
              <a:t>1</a:t>
            </a:r>
            <a:r>
              <a:rPr lang="en-US" sz="2400" dirty="0">
                <a:latin typeface="+mn-lt"/>
              </a:rPr>
              <a:t>, S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, S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 e S</a:t>
            </a:r>
            <a:r>
              <a:rPr lang="en-US" sz="2400" baseline="-25000" dirty="0">
                <a:latin typeface="+mn-lt"/>
              </a:rPr>
              <a:t>4</a:t>
            </a:r>
            <a:r>
              <a:rPr lang="en-US" sz="2400" dirty="0">
                <a:latin typeface="+mn-lt"/>
              </a:rPr>
              <a:t> 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646238" y="3346450"/>
          <a:ext cx="415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5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3346450"/>
                        <a:ext cx="4159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305050" y="3371850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6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3371850"/>
                        <a:ext cx="4175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206500" y="2867025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7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2867025"/>
                        <a:ext cx="4175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Line 65"/>
          <p:cNvSpPr>
            <a:spLocks noChangeShapeType="1"/>
          </p:cNvSpPr>
          <p:nvPr/>
        </p:nvSpPr>
        <p:spPr bwMode="auto">
          <a:xfrm flipH="1">
            <a:off x="1582738" y="30305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9233" name="Line 66"/>
          <p:cNvSpPr>
            <a:spLocks noChangeShapeType="1"/>
          </p:cNvSpPr>
          <p:nvPr/>
        </p:nvSpPr>
        <p:spPr bwMode="auto">
          <a:xfrm flipH="1">
            <a:off x="1970088" y="3078163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9234" name="Line 67"/>
          <p:cNvSpPr>
            <a:spLocks noChangeShapeType="1"/>
          </p:cNvSpPr>
          <p:nvPr/>
        </p:nvSpPr>
        <p:spPr bwMode="auto">
          <a:xfrm>
            <a:off x="2389188" y="31067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grpSp>
        <p:nvGrpSpPr>
          <p:cNvPr id="9235" name="Group 68"/>
          <p:cNvGrpSpPr>
            <a:grpSpLocks/>
          </p:cNvGrpSpPr>
          <p:nvPr/>
        </p:nvGrpSpPr>
        <p:grpSpPr bwMode="auto">
          <a:xfrm>
            <a:off x="2006600" y="2822575"/>
            <a:ext cx="720725" cy="279400"/>
            <a:chOff x="3913" y="3140"/>
            <a:chExt cx="454" cy="176"/>
          </a:xfrm>
        </p:grpSpPr>
        <p:sp>
          <p:nvSpPr>
            <p:cNvPr id="9272" name="Rectangle 69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9273" name="Freeform 70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74" name="Freeform 71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40 w 148"/>
                <a:gd name="T3" fmla="*/ 0 h 74"/>
                <a:gd name="T4" fmla="*/ 102 w 148"/>
                <a:gd name="T5" fmla="*/ 74 h 74"/>
                <a:gd name="T6" fmla="*/ 148 w 148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9236" name="Text Box 72"/>
          <p:cNvSpPr txBox="1">
            <a:spLocks noChangeArrowheads="1"/>
          </p:cNvSpPr>
          <p:nvPr/>
        </p:nvSpPr>
        <p:spPr bwMode="auto">
          <a:xfrm>
            <a:off x="958850" y="2844800"/>
            <a:ext cx="35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9237" name="Text Box 73"/>
          <p:cNvSpPr txBox="1">
            <a:spLocks noChangeArrowheads="1"/>
          </p:cNvSpPr>
          <p:nvPr/>
        </p:nvSpPr>
        <p:spPr bwMode="auto">
          <a:xfrm>
            <a:off x="1408113" y="3306763"/>
            <a:ext cx="328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9238" name="Text Box 74"/>
          <p:cNvSpPr txBox="1">
            <a:spLocks noChangeArrowheads="1"/>
          </p:cNvSpPr>
          <p:nvPr/>
        </p:nvSpPr>
        <p:spPr bwMode="auto">
          <a:xfrm>
            <a:off x="2181225" y="2444750"/>
            <a:ext cx="411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S</a:t>
            </a:r>
            <a:r>
              <a:rPr lang="en-US" baseline="-25000"/>
              <a:t>1</a:t>
            </a:r>
          </a:p>
        </p:txBody>
      </p:sp>
      <p:sp>
        <p:nvSpPr>
          <p:cNvPr id="9239" name="Text Box 75"/>
          <p:cNvSpPr txBox="1">
            <a:spLocks noChangeArrowheads="1"/>
          </p:cNvSpPr>
          <p:nvPr/>
        </p:nvSpPr>
        <p:spPr bwMode="auto">
          <a:xfrm>
            <a:off x="2655888" y="3298825"/>
            <a:ext cx="322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C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51338" y="3359150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8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3359150"/>
                        <a:ext cx="4175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164138" y="3313113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9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3313113"/>
                        <a:ext cx="4175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3246438" y="3206750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70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3206750"/>
                        <a:ext cx="4175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3684588" y="3684588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71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3684588"/>
                        <a:ext cx="4175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6624638" y="3175000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72" name="Clip" r:id="rId12" imgW="1305000" imgH="1085760" progId="MS_ClipArt_Gallery.2">
                  <p:embed/>
                </p:oleObj>
              </mc:Choice>
              <mc:Fallback>
                <p:oleObj name="Clip" r:id="rId12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3175000"/>
                        <a:ext cx="4175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5870575" y="3544888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73" name="Clip" r:id="rId13" imgW="1305000" imgH="1085760" progId="MS_ClipArt_Gallery.2">
                  <p:embed/>
                </p:oleObj>
              </mc:Choice>
              <mc:Fallback>
                <p:oleObj name="Clip" r:id="rId1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3544888"/>
                        <a:ext cx="4175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0" name="Line 83"/>
          <p:cNvSpPr>
            <a:spLocks noChangeShapeType="1"/>
          </p:cNvSpPr>
          <p:nvPr/>
        </p:nvSpPr>
        <p:spPr bwMode="auto">
          <a:xfrm flipH="1">
            <a:off x="3635375" y="3068638"/>
            <a:ext cx="3460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9241" name="Line 84"/>
          <p:cNvSpPr>
            <a:spLocks noChangeShapeType="1"/>
          </p:cNvSpPr>
          <p:nvPr/>
        </p:nvSpPr>
        <p:spPr bwMode="auto">
          <a:xfrm flipH="1">
            <a:off x="3949700" y="3087688"/>
            <a:ext cx="125413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9242" name="Line 85"/>
          <p:cNvSpPr>
            <a:spLocks noChangeShapeType="1"/>
          </p:cNvSpPr>
          <p:nvPr/>
        </p:nvSpPr>
        <p:spPr bwMode="auto">
          <a:xfrm>
            <a:off x="4254500" y="3030538"/>
            <a:ext cx="230188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9243" name="Line 86"/>
          <p:cNvSpPr>
            <a:spLocks noChangeShapeType="1"/>
          </p:cNvSpPr>
          <p:nvPr/>
        </p:nvSpPr>
        <p:spPr bwMode="auto">
          <a:xfrm flipH="1">
            <a:off x="5532438" y="3106738"/>
            <a:ext cx="428625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9244" name="Line 87"/>
          <p:cNvSpPr>
            <a:spLocks noChangeShapeType="1"/>
          </p:cNvSpPr>
          <p:nvPr/>
        </p:nvSpPr>
        <p:spPr bwMode="auto">
          <a:xfrm flipH="1">
            <a:off x="6035675" y="3078163"/>
            <a:ext cx="9525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9245" name="Line 88"/>
          <p:cNvSpPr>
            <a:spLocks noChangeShapeType="1"/>
          </p:cNvSpPr>
          <p:nvPr/>
        </p:nvSpPr>
        <p:spPr bwMode="auto">
          <a:xfrm flipH="1">
            <a:off x="2379663" y="2355850"/>
            <a:ext cx="151765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9246" name="Line 89"/>
          <p:cNvSpPr>
            <a:spLocks noChangeShapeType="1"/>
          </p:cNvSpPr>
          <p:nvPr/>
        </p:nvSpPr>
        <p:spPr bwMode="auto">
          <a:xfrm>
            <a:off x="4200525" y="2322513"/>
            <a:ext cx="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9247" name="Line 90"/>
          <p:cNvSpPr>
            <a:spLocks noChangeShapeType="1"/>
          </p:cNvSpPr>
          <p:nvPr/>
        </p:nvSpPr>
        <p:spPr bwMode="auto">
          <a:xfrm flipH="1" flipV="1">
            <a:off x="4622800" y="2273300"/>
            <a:ext cx="1233488" cy="71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grpSp>
        <p:nvGrpSpPr>
          <p:cNvPr id="9248" name="Group 91"/>
          <p:cNvGrpSpPr>
            <a:grpSpLocks/>
          </p:cNvGrpSpPr>
          <p:nvPr/>
        </p:nvGrpSpPr>
        <p:grpSpPr bwMode="auto">
          <a:xfrm>
            <a:off x="3870325" y="2147888"/>
            <a:ext cx="720725" cy="279400"/>
            <a:chOff x="3913" y="3140"/>
            <a:chExt cx="454" cy="176"/>
          </a:xfrm>
        </p:grpSpPr>
        <p:sp>
          <p:nvSpPr>
            <p:cNvPr id="9269" name="Rectangle 92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9270" name="Freeform 93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71" name="Freeform 94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40 w 148"/>
                <a:gd name="T3" fmla="*/ 0 h 74"/>
                <a:gd name="T4" fmla="*/ 102 w 148"/>
                <a:gd name="T5" fmla="*/ 74 h 74"/>
                <a:gd name="T6" fmla="*/ 148 w 148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9249" name="Group 95"/>
          <p:cNvGrpSpPr>
            <a:grpSpLocks/>
          </p:cNvGrpSpPr>
          <p:nvPr/>
        </p:nvGrpSpPr>
        <p:grpSpPr bwMode="auto">
          <a:xfrm>
            <a:off x="5668963" y="2928938"/>
            <a:ext cx="720725" cy="279400"/>
            <a:chOff x="3913" y="3140"/>
            <a:chExt cx="454" cy="176"/>
          </a:xfrm>
        </p:grpSpPr>
        <p:sp>
          <p:nvSpPr>
            <p:cNvPr id="9266" name="Rectangle 96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9267" name="Freeform 97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68" name="Freeform 98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40 w 148"/>
                <a:gd name="T3" fmla="*/ 0 h 74"/>
                <a:gd name="T4" fmla="*/ 102 w 148"/>
                <a:gd name="T5" fmla="*/ 74 h 74"/>
                <a:gd name="T6" fmla="*/ 148 w 148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9250" name="Group 99"/>
          <p:cNvGrpSpPr>
            <a:grpSpLocks/>
          </p:cNvGrpSpPr>
          <p:nvPr/>
        </p:nvGrpSpPr>
        <p:grpSpPr bwMode="auto">
          <a:xfrm>
            <a:off x="3821113" y="2887663"/>
            <a:ext cx="720725" cy="279400"/>
            <a:chOff x="3913" y="3140"/>
            <a:chExt cx="454" cy="176"/>
          </a:xfrm>
        </p:grpSpPr>
        <p:sp>
          <p:nvSpPr>
            <p:cNvPr id="9263" name="Rectangle 10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9264" name="Freeform 10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65" name="Freeform 10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40 w 148"/>
                <a:gd name="T3" fmla="*/ 0 h 74"/>
                <a:gd name="T4" fmla="*/ 102 w 148"/>
                <a:gd name="T5" fmla="*/ 74 h 74"/>
                <a:gd name="T6" fmla="*/ 148 w 148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9251" name="Line 103"/>
          <p:cNvSpPr>
            <a:spLocks noChangeShapeType="1"/>
          </p:cNvSpPr>
          <p:nvPr/>
        </p:nvSpPr>
        <p:spPr bwMode="auto">
          <a:xfrm>
            <a:off x="6411913" y="3132138"/>
            <a:ext cx="28575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9252" name="Text Box 104"/>
          <p:cNvSpPr txBox="1">
            <a:spLocks noChangeArrowheads="1"/>
          </p:cNvSpPr>
          <p:nvPr/>
        </p:nvSpPr>
        <p:spPr bwMode="auto">
          <a:xfrm>
            <a:off x="3621088" y="32226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D</a:t>
            </a:r>
          </a:p>
        </p:txBody>
      </p:sp>
      <p:sp>
        <p:nvSpPr>
          <p:cNvPr id="9253" name="Text Box 105"/>
          <p:cNvSpPr txBox="1">
            <a:spLocks noChangeArrowheads="1"/>
          </p:cNvSpPr>
          <p:nvPr/>
        </p:nvSpPr>
        <p:spPr bwMode="auto">
          <a:xfrm>
            <a:off x="4094163" y="3659188"/>
            <a:ext cx="327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E</a:t>
            </a:r>
          </a:p>
        </p:txBody>
      </p:sp>
      <p:sp>
        <p:nvSpPr>
          <p:cNvPr id="9254" name="Text Box 106"/>
          <p:cNvSpPr txBox="1">
            <a:spLocks noChangeArrowheads="1"/>
          </p:cNvSpPr>
          <p:nvPr/>
        </p:nvSpPr>
        <p:spPr bwMode="auto">
          <a:xfrm>
            <a:off x="4567238" y="3057525"/>
            <a:ext cx="322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F</a:t>
            </a:r>
          </a:p>
        </p:txBody>
      </p:sp>
      <p:sp>
        <p:nvSpPr>
          <p:cNvPr id="9255" name="Text Box 107"/>
          <p:cNvSpPr txBox="1">
            <a:spLocks noChangeArrowheads="1"/>
          </p:cNvSpPr>
          <p:nvPr/>
        </p:nvSpPr>
        <p:spPr bwMode="auto">
          <a:xfrm>
            <a:off x="3408363" y="2768600"/>
            <a:ext cx="436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S</a:t>
            </a:r>
            <a:r>
              <a:rPr lang="en-US" baseline="-25000"/>
              <a:t>2</a:t>
            </a:r>
          </a:p>
        </p:txBody>
      </p:sp>
      <p:sp>
        <p:nvSpPr>
          <p:cNvPr id="9256" name="Text Box 108"/>
          <p:cNvSpPr txBox="1">
            <a:spLocks noChangeArrowheads="1"/>
          </p:cNvSpPr>
          <p:nvPr/>
        </p:nvSpPr>
        <p:spPr bwMode="auto">
          <a:xfrm>
            <a:off x="4635500" y="1984375"/>
            <a:ext cx="436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S</a:t>
            </a:r>
            <a:r>
              <a:rPr lang="en-US" baseline="-25000"/>
              <a:t>4</a:t>
            </a:r>
          </a:p>
        </p:txBody>
      </p:sp>
      <p:sp>
        <p:nvSpPr>
          <p:cNvPr id="9257" name="Text Box 109"/>
          <p:cNvSpPr txBox="1">
            <a:spLocks noChangeArrowheads="1"/>
          </p:cNvSpPr>
          <p:nvPr/>
        </p:nvSpPr>
        <p:spPr bwMode="auto">
          <a:xfrm>
            <a:off x="6010275" y="2570163"/>
            <a:ext cx="436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S</a:t>
            </a:r>
            <a:r>
              <a:rPr lang="en-US" baseline="-25000"/>
              <a:t>3</a:t>
            </a:r>
          </a:p>
        </p:txBody>
      </p:sp>
      <p:sp>
        <p:nvSpPr>
          <p:cNvPr id="9258" name="Text Box 110"/>
          <p:cNvSpPr txBox="1">
            <a:spLocks noChangeArrowheads="1"/>
          </p:cNvSpPr>
          <p:nvPr/>
        </p:nvSpPr>
        <p:spPr bwMode="auto">
          <a:xfrm>
            <a:off x="6240463" y="35417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H</a:t>
            </a:r>
          </a:p>
        </p:txBody>
      </p:sp>
      <p:sp>
        <p:nvSpPr>
          <p:cNvPr id="9259" name="Text Box 111"/>
          <p:cNvSpPr txBox="1">
            <a:spLocks noChangeArrowheads="1"/>
          </p:cNvSpPr>
          <p:nvPr/>
        </p:nvSpPr>
        <p:spPr bwMode="auto">
          <a:xfrm>
            <a:off x="6986588" y="317976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I</a:t>
            </a:r>
          </a:p>
        </p:txBody>
      </p:sp>
      <p:sp>
        <p:nvSpPr>
          <p:cNvPr id="9260" name="Text Box 112"/>
          <p:cNvSpPr txBox="1">
            <a:spLocks noChangeArrowheads="1"/>
          </p:cNvSpPr>
          <p:nvPr/>
        </p:nvSpPr>
        <p:spPr bwMode="auto">
          <a:xfrm>
            <a:off x="5103813" y="3595688"/>
            <a:ext cx="33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G</a:t>
            </a:r>
          </a:p>
        </p:txBody>
      </p:sp>
      <p:sp>
        <p:nvSpPr>
          <p:cNvPr id="9261" name="Text Box 113"/>
          <p:cNvSpPr txBox="1">
            <a:spLocks noChangeArrowheads="1"/>
          </p:cNvSpPr>
          <p:nvPr/>
        </p:nvSpPr>
        <p:spPr bwMode="auto">
          <a:xfrm>
            <a:off x="3578225" y="2070100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62" name="Text Box 114"/>
          <p:cNvSpPr txBox="1">
            <a:spLocks noChangeArrowheads="1"/>
          </p:cNvSpPr>
          <p:nvPr/>
        </p:nvSpPr>
        <p:spPr bwMode="auto">
          <a:xfrm>
            <a:off x="3959225" y="24622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35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Freeform 81"/>
          <p:cNvSpPr>
            <a:spLocks/>
          </p:cNvSpPr>
          <p:nvPr/>
        </p:nvSpPr>
        <p:spPr bwMode="auto">
          <a:xfrm rot="5400000">
            <a:off x="2404269" y="-116681"/>
            <a:ext cx="4632325" cy="8434387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Rede institucional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249363" y="540067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89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5400675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575175" y="5418138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0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5418138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575300" y="5357813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1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5357813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2060575" y="5434013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2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5434013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3217863" y="521652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3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5216525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3756025" y="5846763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4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5846763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7370763" y="5175250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5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0763" y="5175250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6443663" y="5662613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6" name="Clip" r:id="rId12" imgW="1305000" imgH="1085760" progId="MS_ClipArt_Gallery.2">
                  <p:embed/>
                </p:oleObj>
              </mc:Choice>
              <mc:Fallback>
                <p:oleObj name="Clip" r:id="rId12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662613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709613" y="4768850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7" name="Clip" r:id="rId13" imgW="1305000" imgH="1085760" progId="MS_ClipArt_Gallery.2">
                  <p:embed/>
                </p:oleObj>
              </mc:Choice>
              <mc:Fallback>
                <p:oleObj name="Clip" r:id="rId1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4768850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5" name="Line 18"/>
          <p:cNvSpPr>
            <a:spLocks noChangeShapeType="1"/>
          </p:cNvSpPr>
          <p:nvPr/>
        </p:nvSpPr>
        <p:spPr bwMode="auto">
          <a:xfrm flipH="1">
            <a:off x="1171575" y="4984750"/>
            <a:ext cx="68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56" name="Line 19"/>
          <p:cNvSpPr>
            <a:spLocks noChangeShapeType="1"/>
          </p:cNvSpPr>
          <p:nvPr/>
        </p:nvSpPr>
        <p:spPr bwMode="auto">
          <a:xfrm flipH="1">
            <a:off x="1647825" y="5048250"/>
            <a:ext cx="334963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57" name="Line 20"/>
          <p:cNvSpPr>
            <a:spLocks noChangeShapeType="1"/>
          </p:cNvSpPr>
          <p:nvPr/>
        </p:nvSpPr>
        <p:spPr bwMode="auto">
          <a:xfrm>
            <a:off x="2163763" y="5086350"/>
            <a:ext cx="88900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58" name="Line 21"/>
          <p:cNvSpPr>
            <a:spLocks noChangeShapeType="1"/>
          </p:cNvSpPr>
          <p:nvPr/>
        </p:nvSpPr>
        <p:spPr bwMode="auto">
          <a:xfrm flipH="1">
            <a:off x="3695700" y="5035550"/>
            <a:ext cx="425450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59" name="Line 22"/>
          <p:cNvSpPr>
            <a:spLocks noChangeShapeType="1"/>
          </p:cNvSpPr>
          <p:nvPr/>
        </p:nvSpPr>
        <p:spPr bwMode="auto">
          <a:xfrm flipH="1">
            <a:off x="4081463" y="5060950"/>
            <a:ext cx="155575" cy="77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60" name="Line 23"/>
          <p:cNvSpPr>
            <a:spLocks noChangeShapeType="1"/>
          </p:cNvSpPr>
          <p:nvPr/>
        </p:nvSpPr>
        <p:spPr bwMode="auto">
          <a:xfrm>
            <a:off x="4456113" y="4984750"/>
            <a:ext cx="282575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61" name="Line 24"/>
          <p:cNvSpPr>
            <a:spLocks noChangeShapeType="1"/>
          </p:cNvSpPr>
          <p:nvPr/>
        </p:nvSpPr>
        <p:spPr bwMode="auto">
          <a:xfrm flipH="1">
            <a:off x="6027738" y="5086350"/>
            <a:ext cx="52705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62" name="Line 25"/>
          <p:cNvSpPr>
            <a:spLocks noChangeShapeType="1"/>
          </p:cNvSpPr>
          <p:nvPr/>
        </p:nvSpPr>
        <p:spPr bwMode="auto">
          <a:xfrm flipH="1">
            <a:off x="6645275" y="5048250"/>
            <a:ext cx="12700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63" name="Line 26"/>
          <p:cNvSpPr>
            <a:spLocks noChangeShapeType="1"/>
          </p:cNvSpPr>
          <p:nvPr/>
        </p:nvSpPr>
        <p:spPr bwMode="auto">
          <a:xfrm>
            <a:off x="6799263" y="4945063"/>
            <a:ext cx="631825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64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65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66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grpSp>
        <p:nvGrpSpPr>
          <p:cNvPr id="10267" name="Group 40"/>
          <p:cNvGrpSpPr>
            <a:grpSpLocks/>
          </p:cNvGrpSpPr>
          <p:nvPr/>
        </p:nvGrpSpPr>
        <p:grpSpPr bwMode="auto">
          <a:xfrm>
            <a:off x="5910263" y="2484438"/>
            <a:ext cx="238125" cy="484187"/>
            <a:chOff x="4180" y="783"/>
            <a:chExt cx="150" cy="307"/>
          </a:xfrm>
        </p:grpSpPr>
        <p:sp>
          <p:nvSpPr>
            <p:cNvPr id="10318" name="AutoShape 4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19" name="Rectangle 4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20" name="Rectangle 4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21" name="AutoShape 4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22" name="Line 4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23" name="Line 4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24" name="Rectangle 4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25" name="Rectangle 4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268" name="Group 50"/>
          <p:cNvGrpSpPr>
            <a:grpSpLocks/>
          </p:cNvGrpSpPr>
          <p:nvPr/>
        </p:nvGrpSpPr>
        <p:grpSpPr bwMode="auto">
          <a:xfrm>
            <a:off x="5149850" y="1992313"/>
            <a:ext cx="238125" cy="484187"/>
            <a:chOff x="4180" y="783"/>
            <a:chExt cx="150" cy="307"/>
          </a:xfrm>
        </p:grpSpPr>
        <p:sp>
          <p:nvSpPr>
            <p:cNvPr id="10310" name="AutoShape 5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11" name="Rectangle 5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12" name="Rectangle 5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13" name="AutoShape 5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14" name="Line 5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15" name="Line 5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16" name="Rectangle 5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17" name="Rectangle 5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269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70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grpSp>
        <p:nvGrpSpPr>
          <p:cNvPr id="10271" name="Group 61"/>
          <p:cNvGrpSpPr>
            <a:grpSpLocks/>
          </p:cNvGrpSpPr>
          <p:nvPr/>
        </p:nvGrpSpPr>
        <p:grpSpPr bwMode="auto">
          <a:xfrm>
            <a:off x="2843213" y="2312988"/>
            <a:ext cx="569912" cy="285750"/>
            <a:chOff x="533" y="321"/>
            <a:chExt cx="359" cy="180"/>
          </a:xfrm>
        </p:grpSpPr>
        <p:grpSp>
          <p:nvGrpSpPr>
            <p:cNvPr id="10295" name="Group 62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10297" name="Oval 63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8" name="Line 64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9" name="Line 65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00" name="Rectangle 66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0301" name="Oval 67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0302" name="Group 68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10307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08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09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303" name="Group 72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10304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05" name="Line 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06" name="Line 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0296" name="Line 76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272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73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74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22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Para rede</a:t>
            </a:r>
          </a:p>
          <a:p>
            <a:r>
              <a:rPr lang="en-US"/>
              <a:t>externa</a:t>
            </a:r>
          </a:p>
        </p:txBody>
      </p:sp>
      <p:sp>
        <p:nvSpPr>
          <p:cNvPr id="10275" name="Text Box 80"/>
          <p:cNvSpPr txBox="1">
            <a:spLocks noChangeArrowheads="1"/>
          </p:cNvSpPr>
          <p:nvPr/>
        </p:nvSpPr>
        <p:spPr bwMode="auto">
          <a:xfrm>
            <a:off x="2555875" y="2608263"/>
            <a:ext cx="1139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roteador</a:t>
            </a:r>
          </a:p>
        </p:txBody>
      </p:sp>
      <p:sp>
        <p:nvSpPr>
          <p:cNvPr id="10276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82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Subrede IP</a:t>
            </a:r>
          </a:p>
        </p:txBody>
      </p:sp>
      <p:sp>
        <p:nvSpPr>
          <p:cNvPr id="10277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2665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Servidor de mensagens</a:t>
            </a:r>
          </a:p>
        </p:txBody>
      </p:sp>
      <p:sp>
        <p:nvSpPr>
          <p:cNvPr id="10278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617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Servidor web</a:t>
            </a:r>
          </a:p>
        </p:txBody>
      </p:sp>
      <p:grpSp>
        <p:nvGrpSpPr>
          <p:cNvPr id="10279" name="Group 85"/>
          <p:cNvGrpSpPr>
            <a:grpSpLocks/>
          </p:cNvGrpSpPr>
          <p:nvPr/>
        </p:nvGrpSpPr>
        <p:grpSpPr bwMode="auto">
          <a:xfrm>
            <a:off x="4068763" y="3100388"/>
            <a:ext cx="720725" cy="279400"/>
            <a:chOff x="3913" y="3140"/>
            <a:chExt cx="454" cy="176"/>
          </a:xfrm>
        </p:grpSpPr>
        <p:sp>
          <p:nvSpPr>
            <p:cNvPr id="10292" name="Rectangle 86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10293" name="Freeform 87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294" name="Freeform 88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40 w 148"/>
                <a:gd name="T3" fmla="*/ 0 h 74"/>
                <a:gd name="T4" fmla="*/ 102 w 148"/>
                <a:gd name="T5" fmla="*/ 74 h 74"/>
                <a:gd name="T6" fmla="*/ 148 w 148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0280" name="Group 89"/>
          <p:cNvGrpSpPr>
            <a:grpSpLocks/>
          </p:cNvGrpSpPr>
          <p:nvPr/>
        </p:nvGrpSpPr>
        <p:grpSpPr bwMode="auto">
          <a:xfrm>
            <a:off x="1693863" y="4784725"/>
            <a:ext cx="720725" cy="279400"/>
            <a:chOff x="3913" y="3140"/>
            <a:chExt cx="454" cy="176"/>
          </a:xfrm>
        </p:grpSpPr>
        <p:sp>
          <p:nvSpPr>
            <p:cNvPr id="10289" name="Rectangle 9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10290" name="Freeform 9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291" name="Freeform 9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40 w 148"/>
                <a:gd name="T3" fmla="*/ 0 h 74"/>
                <a:gd name="T4" fmla="*/ 102 w 148"/>
                <a:gd name="T5" fmla="*/ 74 h 74"/>
                <a:gd name="T6" fmla="*/ 148 w 148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0281" name="Group 93"/>
          <p:cNvGrpSpPr>
            <a:grpSpLocks/>
          </p:cNvGrpSpPr>
          <p:nvPr/>
        </p:nvGrpSpPr>
        <p:grpSpPr bwMode="auto">
          <a:xfrm>
            <a:off x="3914775" y="4810125"/>
            <a:ext cx="720725" cy="279400"/>
            <a:chOff x="3913" y="3140"/>
            <a:chExt cx="454" cy="176"/>
          </a:xfrm>
        </p:grpSpPr>
        <p:sp>
          <p:nvSpPr>
            <p:cNvPr id="10286" name="Rectangle 94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10287" name="Freeform 95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288" name="Freeform 96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40 w 148"/>
                <a:gd name="T3" fmla="*/ 0 h 74"/>
                <a:gd name="T4" fmla="*/ 102 w 148"/>
                <a:gd name="T5" fmla="*/ 74 h 74"/>
                <a:gd name="T6" fmla="*/ 148 w 148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0282" name="Group 97"/>
          <p:cNvGrpSpPr>
            <a:grpSpLocks/>
          </p:cNvGrpSpPr>
          <p:nvPr/>
        </p:nvGrpSpPr>
        <p:grpSpPr bwMode="auto">
          <a:xfrm>
            <a:off x="6215063" y="4848225"/>
            <a:ext cx="720725" cy="279400"/>
            <a:chOff x="3913" y="3140"/>
            <a:chExt cx="454" cy="176"/>
          </a:xfrm>
        </p:grpSpPr>
        <p:sp>
          <p:nvSpPr>
            <p:cNvPr id="10283" name="Rectangle 98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10284" name="Freeform 99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285" name="Freeform 100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40 w 148"/>
                <a:gd name="T3" fmla="*/ 0 h 74"/>
                <a:gd name="T4" fmla="*/ 102 w 148"/>
                <a:gd name="T5" fmla="*/ 74 h 74"/>
                <a:gd name="T6" fmla="*/ 148 w 148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62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Comutadores x </a:t>
            </a:r>
            <a:br>
              <a:rPr lang="pt-BR" sz="3600" dirty="0" smtClean="0"/>
            </a:br>
            <a:r>
              <a:rPr lang="pt-BR" sz="3600" dirty="0" smtClean="0"/>
              <a:t>Roteadores</a:t>
            </a:r>
            <a:endParaRPr lang="pt-BR" dirty="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43000"/>
            <a:ext cx="4104456" cy="5410200"/>
          </a:xfrm>
        </p:spPr>
        <p:txBody>
          <a:bodyPr/>
          <a:lstStyle/>
          <a:p>
            <a:r>
              <a:rPr lang="pt-BR" sz="2000" dirty="0" smtClean="0"/>
              <a:t>ambos são dispositivos do tipo armazena-e-repassa</a:t>
            </a:r>
          </a:p>
          <a:p>
            <a:pPr lvl="1"/>
            <a:r>
              <a:rPr lang="pt-BR" sz="1800" dirty="0" smtClean="0">
                <a:solidFill>
                  <a:srgbClr val="FF0000"/>
                </a:solidFill>
              </a:rPr>
              <a:t>roteadores:</a:t>
            </a:r>
            <a:r>
              <a:rPr lang="pt-BR" sz="1800" dirty="0" smtClean="0"/>
              <a:t> dispositivos da camada de rede (examinam os cabeçalhos da camada de rede)</a:t>
            </a:r>
          </a:p>
          <a:p>
            <a:pPr lvl="1"/>
            <a:r>
              <a:rPr lang="pt-BR" sz="1800" dirty="0" smtClean="0">
                <a:solidFill>
                  <a:srgbClr val="FF0000"/>
                </a:solidFill>
              </a:rPr>
              <a:t>comutadores:</a:t>
            </a:r>
            <a:r>
              <a:rPr lang="pt-BR" sz="1800" dirty="0" smtClean="0"/>
              <a:t> </a:t>
            </a:r>
            <a:r>
              <a:rPr lang="pt-BR" sz="1800" dirty="0" smtClean="0"/>
              <a:t>são dispositivos da camada de enlace</a:t>
            </a:r>
          </a:p>
          <a:p>
            <a:r>
              <a:rPr lang="pt-BR" sz="2000" dirty="0" smtClean="0"/>
              <a:t>ambos possuem tabelas de repasse:</a:t>
            </a:r>
          </a:p>
          <a:p>
            <a:pPr lvl="1"/>
            <a:r>
              <a:rPr lang="pt-BR" sz="2000" dirty="0" smtClean="0">
                <a:solidFill>
                  <a:srgbClr val="FF0000"/>
                </a:solidFill>
              </a:rPr>
              <a:t>roteadores:</a:t>
            </a:r>
            <a:r>
              <a:rPr lang="pt-BR" sz="2000" dirty="0" smtClean="0"/>
              <a:t> </a:t>
            </a:r>
            <a:r>
              <a:rPr lang="pt-BR" sz="2000" dirty="0" smtClean="0"/>
              <a:t>obtém tabelas usando alg. de roteamento, endereços IP</a:t>
            </a:r>
            <a:endParaRPr lang="pt-BR" sz="2000" dirty="0" smtClean="0"/>
          </a:p>
          <a:p>
            <a:pPr lvl="1"/>
            <a:r>
              <a:rPr lang="pt-BR" sz="2000" dirty="0">
                <a:solidFill>
                  <a:srgbClr val="FF0000"/>
                </a:solidFill>
              </a:rPr>
              <a:t>c</a:t>
            </a:r>
            <a:r>
              <a:rPr lang="pt-BR" sz="2000" dirty="0" smtClean="0">
                <a:solidFill>
                  <a:srgbClr val="FF0000"/>
                </a:solidFill>
              </a:rPr>
              <a:t>omutadores:</a:t>
            </a:r>
            <a:r>
              <a:rPr lang="pt-BR" sz="2000" dirty="0" smtClean="0"/>
              <a:t> obtém tabela usando inundação, aprendizado, endereços MAC</a:t>
            </a:r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 flipH="1">
            <a:off x="6543675" y="1856210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6530975" y="597322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307013" y="603672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pt-BR" altLang="pt-BR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5259388" y="675110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pt-BR" altLang="pt-BR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>
            <a:off x="5259388" y="99261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216525" y="641772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pt-BR" sz="180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aplicação</a:t>
            </a:r>
            <a:endParaRPr lang="en-US" altLang="pt-BR" sz="18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pt-BR" sz="180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transporte</a:t>
            </a:r>
            <a:endParaRPr lang="en-US" altLang="pt-BR" sz="18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pt-BR" sz="180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rede</a:t>
            </a:r>
            <a:endParaRPr lang="en-US" altLang="pt-BR" sz="18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pt-BR" sz="18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enlace</a:t>
            </a:r>
            <a:endParaRPr lang="en-US" altLang="pt-BR" sz="18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pt-BR" sz="180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física</a:t>
            </a:r>
            <a:endParaRPr lang="en-US" altLang="pt-BR" sz="18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5267325" y="131328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>
            <a:off x="5272088" y="1594272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5272088" y="1870497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88"/>
          <p:cNvGrpSpPr>
            <a:grpSpLocks/>
          </p:cNvGrpSpPr>
          <p:nvPr/>
        </p:nvGrpSpPr>
        <p:grpSpPr bwMode="auto">
          <a:xfrm>
            <a:off x="6716713" y="3278610"/>
            <a:ext cx="1387475" cy="1035050"/>
            <a:chOff x="3601" y="168"/>
            <a:chExt cx="874" cy="652"/>
          </a:xfrm>
        </p:grpSpPr>
        <p:sp>
          <p:nvSpPr>
            <p:cNvPr id="17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pt-BR" altLang="pt-BR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pt-BR" altLang="pt-BR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pt-BR" sz="1800" i="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rede</a:t>
              </a:r>
              <a:endParaRPr lang="en-US" altLang="pt-BR" sz="18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pt-BR" sz="1800" i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enlace</a:t>
              </a:r>
              <a:endParaRPr lang="en-US" altLang="pt-BR" sz="18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pt-BR" sz="1800" i="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física</a:t>
              </a:r>
              <a:endParaRPr lang="en-US" altLang="pt-BR" sz="18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7054850" y="1853035"/>
            <a:ext cx="1387475" cy="733425"/>
            <a:chOff x="4696" y="597"/>
            <a:chExt cx="874" cy="462"/>
          </a:xfrm>
        </p:grpSpPr>
        <p:sp>
          <p:nvSpPr>
            <p:cNvPr id="23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pt-BR" altLang="pt-BR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pt-BR" altLang="pt-BR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pt-BR" sz="1800" i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enlace</a:t>
              </a:r>
              <a:endParaRPr lang="en-US" altLang="pt-BR" sz="18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pt-BR" sz="1800" i="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física</a:t>
              </a:r>
              <a:endParaRPr lang="en-US" altLang="pt-BR" sz="18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 Box 167"/>
          <p:cNvSpPr txBox="1">
            <a:spLocks noChangeArrowheads="1"/>
          </p:cNvSpPr>
          <p:nvPr/>
        </p:nvSpPr>
        <p:spPr bwMode="auto">
          <a:xfrm>
            <a:off x="5854700" y="2756322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800" b="1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switch</a:t>
            </a:r>
          </a:p>
        </p:txBody>
      </p:sp>
      <p:grpSp>
        <p:nvGrpSpPr>
          <p:cNvPr id="28" name="Group 39"/>
          <p:cNvGrpSpPr>
            <a:grpSpLocks/>
          </p:cNvGrpSpPr>
          <p:nvPr/>
        </p:nvGrpSpPr>
        <p:grpSpPr bwMode="auto">
          <a:xfrm>
            <a:off x="4408489" y="1314872"/>
            <a:ext cx="1039813" cy="307975"/>
            <a:chOff x="1070" y="918"/>
            <a:chExt cx="655" cy="194"/>
          </a:xfrm>
        </p:grpSpPr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5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pt-BR" sz="1400" i="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datagrama</a:t>
              </a:r>
              <a:endParaRPr lang="en-US" altLang="pt-BR" sz="1400" i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57"/>
          <p:cNvSpPr>
            <a:spLocks noChangeArrowheads="1"/>
          </p:cNvSpPr>
          <p:nvPr/>
        </p:nvSpPr>
        <p:spPr bwMode="auto">
          <a:xfrm>
            <a:off x="5208588" y="4346997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pt-BR" altLang="pt-BR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8"/>
          <p:cNvSpPr>
            <a:spLocks noChangeArrowheads="1"/>
          </p:cNvSpPr>
          <p:nvPr/>
        </p:nvSpPr>
        <p:spPr bwMode="auto">
          <a:xfrm>
            <a:off x="5160963" y="4418435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pt-BR" altLang="pt-BR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Line 59"/>
          <p:cNvSpPr>
            <a:spLocks noChangeShapeType="1"/>
          </p:cNvSpPr>
          <p:nvPr/>
        </p:nvSpPr>
        <p:spPr bwMode="auto">
          <a:xfrm>
            <a:off x="5160963" y="473593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60"/>
          <p:cNvSpPr txBox="1">
            <a:spLocks noChangeArrowheads="1"/>
          </p:cNvSpPr>
          <p:nvPr/>
        </p:nvSpPr>
        <p:spPr bwMode="auto">
          <a:xfrm>
            <a:off x="5118100" y="4385097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pt-BR" sz="180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aplicação</a:t>
            </a:r>
            <a:endParaRPr lang="en-US" altLang="pt-BR" sz="18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pt-BR" sz="180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transporte</a:t>
            </a:r>
            <a:endParaRPr lang="en-US" altLang="pt-BR" sz="18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pt-BR" sz="180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rede</a:t>
            </a:r>
            <a:endParaRPr lang="en-US" altLang="pt-BR" sz="18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pt-BR" sz="18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enlace</a:t>
            </a:r>
            <a:endParaRPr lang="en-US" altLang="pt-BR" sz="18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pt-BR" sz="180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física</a:t>
            </a:r>
            <a:endParaRPr lang="en-US" altLang="pt-BR" sz="18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>
            <a:off x="5168900" y="505661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>
            <a:off x="5173663" y="5337597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>
            <a:off x="5173663" y="5613822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49"/>
          <p:cNvSpPr>
            <a:spLocks/>
          </p:cNvSpPr>
          <p:nvPr/>
        </p:nvSpPr>
        <p:spPr bwMode="auto">
          <a:xfrm>
            <a:off x="6472238" y="4353347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9" name="Group 50"/>
          <p:cNvGrpSpPr>
            <a:grpSpLocks/>
          </p:cNvGrpSpPr>
          <p:nvPr/>
        </p:nvGrpSpPr>
        <p:grpSpPr bwMode="auto">
          <a:xfrm>
            <a:off x="4294188" y="1567285"/>
            <a:ext cx="1095375" cy="338137"/>
            <a:chOff x="998" y="1077"/>
            <a:chExt cx="690" cy="213"/>
          </a:xfrm>
        </p:grpSpPr>
        <p:sp>
          <p:nvSpPr>
            <p:cNvPr id="40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5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pt-BR" sz="1600" i="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quadro</a:t>
              </a:r>
              <a:endParaRPr lang="en-US" altLang="pt-BR" sz="1600" i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Freeform 53"/>
          <p:cNvSpPr>
            <a:spLocks/>
          </p:cNvSpPr>
          <p:nvPr/>
        </p:nvSpPr>
        <p:spPr bwMode="auto">
          <a:xfrm>
            <a:off x="5281613" y="476672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43" name="Group 54"/>
          <p:cNvGrpSpPr>
            <a:grpSpLocks/>
          </p:cNvGrpSpPr>
          <p:nvPr/>
        </p:nvGrpSpPr>
        <p:grpSpPr bwMode="auto">
          <a:xfrm>
            <a:off x="8066088" y="1919710"/>
            <a:ext cx="1095375" cy="338137"/>
            <a:chOff x="998" y="1077"/>
            <a:chExt cx="690" cy="213"/>
          </a:xfrm>
        </p:grpSpPr>
        <p:sp>
          <p:nvSpPr>
            <p:cNvPr id="4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5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pt-BR" sz="1600" i="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quadro</a:t>
              </a:r>
              <a:endParaRPr lang="en-US" altLang="pt-BR" sz="1600" i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57"/>
          <p:cNvGrpSpPr>
            <a:grpSpLocks/>
          </p:cNvGrpSpPr>
          <p:nvPr/>
        </p:nvGrpSpPr>
        <p:grpSpPr bwMode="auto">
          <a:xfrm>
            <a:off x="7742238" y="3672310"/>
            <a:ext cx="1095375" cy="338137"/>
            <a:chOff x="998" y="1077"/>
            <a:chExt cx="690" cy="213"/>
          </a:xfrm>
        </p:grpSpPr>
        <p:sp>
          <p:nvSpPr>
            <p:cNvPr id="47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5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pt-BR" sz="1600" i="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quadro</a:t>
              </a:r>
              <a:endParaRPr lang="en-US" altLang="pt-BR" sz="1600" i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60"/>
          <p:cNvGrpSpPr>
            <a:grpSpLocks/>
          </p:cNvGrpSpPr>
          <p:nvPr/>
        </p:nvGrpSpPr>
        <p:grpSpPr bwMode="auto">
          <a:xfrm>
            <a:off x="7808914" y="3391322"/>
            <a:ext cx="1039813" cy="307975"/>
            <a:chOff x="1070" y="918"/>
            <a:chExt cx="655" cy="194"/>
          </a:xfrm>
        </p:grpSpPr>
        <p:sp>
          <p:nvSpPr>
            <p:cNvPr id="5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5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altLang="pt-BR" sz="1400" i="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datagrama</a:t>
              </a:r>
              <a:endParaRPr lang="en-US" altLang="pt-BR" sz="1400" i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Freeform 63"/>
          <p:cNvSpPr>
            <a:spLocks/>
          </p:cNvSpPr>
          <p:nvPr/>
        </p:nvSpPr>
        <p:spPr bwMode="auto">
          <a:xfrm>
            <a:off x="6424613" y="3286547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3" name="Group 44"/>
          <p:cNvGrpSpPr>
            <a:grpSpLocks/>
          </p:cNvGrpSpPr>
          <p:nvPr/>
        </p:nvGrpSpPr>
        <p:grpSpPr bwMode="auto">
          <a:xfrm>
            <a:off x="6481763" y="1100560"/>
            <a:ext cx="762000" cy="693737"/>
            <a:chOff x="-44" y="1473"/>
            <a:chExt cx="981" cy="1105"/>
          </a:xfrm>
        </p:grpSpPr>
        <p:pic>
          <p:nvPicPr>
            <p:cNvPr id="5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" name="Group 44"/>
          <p:cNvGrpSpPr>
            <a:grpSpLocks/>
          </p:cNvGrpSpPr>
          <p:nvPr/>
        </p:nvGrpSpPr>
        <p:grpSpPr bwMode="auto">
          <a:xfrm>
            <a:off x="6461125" y="5755110"/>
            <a:ext cx="762000" cy="693737"/>
            <a:chOff x="-44" y="1473"/>
            <a:chExt cx="981" cy="1105"/>
          </a:xfrm>
        </p:grpSpPr>
        <p:pic>
          <p:nvPicPr>
            <p:cNvPr id="5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424535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0" name="Group 1108"/>
          <p:cNvGrpSpPr>
            <a:grpSpLocks/>
          </p:cNvGrpSpPr>
          <p:nvPr/>
        </p:nvGrpSpPr>
        <p:grpSpPr bwMode="auto">
          <a:xfrm>
            <a:off x="5881688" y="3605635"/>
            <a:ext cx="812800" cy="360362"/>
            <a:chOff x="2356" y="1300"/>
            <a:chExt cx="555" cy="194"/>
          </a:xfrm>
        </p:grpSpPr>
        <p:sp>
          <p:nvSpPr>
            <p:cNvPr id="6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pt-BR" altLang="pt-BR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/>
              <a:endParaRPr lang="pt-BR" altLang="pt-BR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pt-BR" altLang="pt-BR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7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1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Camada de Enlace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5.1 Introdução e serviços</a:t>
            </a:r>
          </a:p>
          <a:p>
            <a:pPr>
              <a:buNone/>
            </a:pPr>
            <a:r>
              <a:rPr lang="pt-BR" dirty="0" smtClean="0"/>
              <a:t>5.2 </a:t>
            </a:r>
            <a:r>
              <a:rPr lang="pt-BR" dirty="0"/>
              <a:t>D</a:t>
            </a:r>
            <a:r>
              <a:rPr lang="pt-BR" dirty="0" smtClean="0"/>
              <a:t>etecção e correção de erros </a:t>
            </a:r>
          </a:p>
          <a:p>
            <a:pPr>
              <a:buNone/>
            </a:pPr>
            <a:r>
              <a:rPr lang="pt-BR" dirty="0" smtClean="0"/>
              <a:t>5.3 Protocolos de acesso múltiplo </a:t>
            </a:r>
          </a:p>
          <a:p>
            <a:pPr>
              <a:buNone/>
            </a:pPr>
            <a:r>
              <a:rPr lang="pt-BR" dirty="0" smtClean="0"/>
              <a:t>5.4 Redes Locais</a:t>
            </a:r>
          </a:p>
          <a:p>
            <a:pPr lvl="1"/>
            <a:r>
              <a:rPr lang="pt-BR" dirty="0" smtClean="0"/>
              <a:t>Endereçamento, ARP</a:t>
            </a:r>
          </a:p>
          <a:p>
            <a:pPr lvl="1"/>
            <a:r>
              <a:rPr lang="pt-BR" dirty="0" smtClean="0"/>
              <a:t>Ethernet</a:t>
            </a:r>
          </a:p>
          <a:p>
            <a:pPr lvl="1"/>
            <a:r>
              <a:rPr lang="pt-BR" dirty="0" smtClean="0"/>
              <a:t>Switches</a:t>
            </a:r>
          </a:p>
          <a:p>
            <a:pPr lvl="1"/>
            <a:r>
              <a:rPr lang="pt-BR" dirty="0" err="1" smtClean="0">
                <a:solidFill>
                  <a:schemeClr val="bg1">
                    <a:lumMod val="65000"/>
                  </a:schemeClr>
                </a:solidFill>
              </a:rPr>
              <a:t>VLANs</a:t>
            </a: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pt-BR" dirty="0" smtClean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5.5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Virtualização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enlace: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MPLS</a:t>
            </a:r>
          </a:p>
          <a:p>
            <a:pPr>
              <a:buNone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5.6 Redes de centros de dados</a:t>
            </a:r>
            <a:endParaRPr lang="pt-BR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5.7 </a:t>
            </a:r>
            <a:r>
              <a:rPr lang="pt-BR" dirty="0">
                <a:solidFill>
                  <a:srgbClr val="FF0000"/>
                </a:solidFill>
              </a:rPr>
              <a:t>Um dia na vida de uma solicitação de página Web</a:t>
            </a:r>
          </a:p>
        </p:txBody>
      </p:sp>
    </p:spTree>
    <p:extLst>
      <p:ext uri="{BB962C8B-B14F-4D97-AF65-F5344CB8AC3E}">
        <p14:creationId xmlns:p14="http://schemas.microsoft.com/office/powerpoint/2010/main" val="11193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pPr>
              <a:defRPr/>
            </a:pPr>
            <a:r>
              <a:rPr lang="pt-BR" sz="3200" i="1" dirty="0" smtClean="0">
                <a:solidFill>
                  <a:srgbClr val="C00000"/>
                </a:solidFill>
                <a:cs typeface="+mj-cs"/>
              </a:rPr>
              <a:t>Síntese: </a:t>
            </a:r>
            <a:r>
              <a:rPr lang="pt-BR" sz="3200" dirty="0" smtClean="0">
                <a:cs typeface="+mj-cs"/>
              </a:rPr>
              <a:t>um dia na vida de um pedido web</a:t>
            </a:r>
            <a:endParaRPr lang="pt-BR" sz="3200" dirty="0">
              <a:cs typeface="+mj-cs"/>
            </a:endParaRP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pt-BR" dirty="0" smtClean="0"/>
              <a:t>jornada completa atravessando toda a pilha de protocolos!</a:t>
            </a:r>
          </a:p>
          <a:p>
            <a:pPr lvl="1">
              <a:buFont typeface="Wingdings" charset="0"/>
              <a:buChar char="§"/>
              <a:defRPr/>
            </a:pPr>
            <a:r>
              <a:rPr lang="pt-BR" dirty="0" smtClean="0"/>
              <a:t>aplicação, transporte, rede, enlace</a:t>
            </a:r>
          </a:p>
          <a:p>
            <a:pPr>
              <a:buFont typeface="Wingdings" charset="0"/>
              <a:buChar char="v"/>
              <a:defRPr/>
            </a:pPr>
            <a:r>
              <a:rPr lang="pt-BR" dirty="0" smtClean="0"/>
              <a:t>colocando tudo junto: síntese!</a:t>
            </a:r>
          </a:p>
          <a:p>
            <a:pPr lvl="1">
              <a:buFont typeface="Wingdings" charset="0"/>
              <a:buChar char="§"/>
              <a:defRPr/>
            </a:pPr>
            <a:r>
              <a:rPr lang="pt-BR" i="1" dirty="0" smtClean="0">
                <a:solidFill>
                  <a:srgbClr val="C00000"/>
                </a:solidFill>
              </a:rPr>
              <a:t>objetivo: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smtClean="0"/>
              <a:t>identificar, revisar, entender os protocolos (em todas as camadas) envolvidos em um cenário aparentemente simples: solicitação de uma página web</a:t>
            </a:r>
          </a:p>
          <a:p>
            <a:pPr lvl="1">
              <a:buFont typeface="Wingdings" charset="0"/>
              <a:buChar char="§"/>
              <a:defRPr/>
            </a:pPr>
            <a:r>
              <a:rPr lang="pt-BR" i="1" dirty="0" smtClean="0">
                <a:solidFill>
                  <a:srgbClr val="C00000"/>
                </a:solidFill>
              </a:rPr>
              <a:t>cenário: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smtClean="0"/>
              <a:t>estudante conecta laptop à rede do campus, solicita/recebe www.google.com </a:t>
            </a:r>
          </a:p>
          <a:p>
            <a:pPr>
              <a:buFont typeface="Wingdings" charset="0"/>
              <a:buChar char="v"/>
              <a:defRPr/>
            </a:pPr>
            <a:endParaRPr lang="en-US" dirty="0"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 entre Adaptadores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220942"/>
            <a:ext cx="4321175" cy="20163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dirty="0" smtClean="0"/>
              <a:t>lado transmissor: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Encapsula o </a:t>
            </a:r>
            <a:r>
              <a:rPr lang="pt-BR" sz="2000" dirty="0" err="1" smtClean="0"/>
              <a:t>datagrama</a:t>
            </a:r>
            <a:r>
              <a:rPr lang="pt-BR" sz="2000" dirty="0" smtClean="0"/>
              <a:t> em um quadro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Adiciona bits de verificação de erro, transferência confiável de dados, controle de fluxo, etc.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9163" y="4214818"/>
            <a:ext cx="4090987" cy="2022470"/>
          </a:xfrm>
        </p:spPr>
        <p:txBody>
          <a:bodyPr/>
          <a:lstStyle/>
          <a:p>
            <a:r>
              <a:rPr lang="pt-BR" sz="2000" dirty="0" smtClean="0"/>
              <a:t>lado receptor</a:t>
            </a:r>
          </a:p>
          <a:p>
            <a:pPr lvl="1"/>
            <a:r>
              <a:rPr lang="pt-BR" sz="2000" dirty="0" smtClean="0"/>
              <a:t>verifica erros, transporte confiável, controle de fluxo, etc.</a:t>
            </a:r>
          </a:p>
          <a:p>
            <a:pPr lvl="1"/>
            <a:r>
              <a:rPr lang="pt-BR" sz="2000" dirty="0" smtClean="0"/>
              <a:t>extrai o </a:t>
            </a:r>
            <a:r>
              <a:rPr lang="pt-BR" sz="2000" dirty="0" err="1" smtClean="0"/>
              <a:t>datagrama</a:t>
            </a:r>
            <a:r>
              <a:rPr lang="pt-BR" sz="2000" dirty="0" smtClean="0"/>
              <a:t>, passa-o para o nó receptor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i="0" dirty="0" err="1" smtClean="0">
                <a:latin typeface="Arial" pitchFamily="34" charset="0"/>
              </a:rPr>
              <a:t>Controla</a:t>
            </a:r>
            <a:r>
              <a:rPr lang="en-US" sz="1200" i="0" dirty="0" smtClean="0">
                <a:latin typeface="Arial" pitchFamily="34" charset="0"/>
              </a:rPr>
              <a:t>-</a:t>
            </a:r>
          </a:p>
          <a:p>
            <a:pPr algn="ctr" eaLnBrk="1" hangingPunct="1"/>
            <a:r>
              <a:rPr lang="en-US" sz="1200" i="0" dirty="0" err="1" smtClean="0">
                <a:latin typeface="Arial" pitchFamily="34" charset="0"/>
              </a:rPr>
              <a:t>dora</a:t>
            </a:r>
            <a:endParaRPr lang="en-US" sz="1200" i="0" dirty="0">
              <a:latin typeface="Arial" pitchFamily="34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sz="1400" i="0">
              <a:latin typeface="Arial" pitchFamily="34" charset="0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sz="1400" i="0">
              <a:latin typeface="Arial" pitchFamily="34" charset="0"/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i="0" dirty="0" err="1" smtClean="0">
                <a:latin typeface="Arial" pitchFamily="34" charset="0"/>
              </a:rPr>
              <a:t>Controla</a:t>
            </a:r>
            <a:r>
              <a:rPr lang="en-US" sz="1200" i="0" dirty="0" smtClean="0">
                <a:latin typeface="Arial" pitchFamily="34" charset="0"/>
              </a:rPr>
              <a:t>-</a:t>
            </a:r>
          </a:p>
          <a:p>
            <a:pPr algn="ctr" eaLnBrk="1" hangingPunct="1"/>
            <a:r>
              <a:rPr lang="en-US" sz="1200" i="0" dirty="0" err="1" smtClean="0">
                <a:latin typeface="Arial" pitchFamily="34" charset="0"/>
              </a:rPr>
              <a:t>dora</a:t>
            </a:r>
            <a:endParaRPr lang="en-US" sz="1200" i="0" dirty="0">
              <a:latin typeface="Arial" pitchFamily="34" charset="0"/>
            </a:endParaRPr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sz="1400" i="0">
              <a:latin typeface="Arial" pitchFamily="34" charset="0"/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sz="1400" i="0">
              <a:latin typeface="Arial" pitchFamily="34" charset="0"/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2458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 err="1" smtClean="0">
                <a:latin typeface="Arial" pitchFamily="34" charset="0"/>
              </a:rPr>
              <a:t>transmissor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938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 smtClean="0">
                <a:latin typeface="Arial" pitchFamily="34" charset="0"/>
              </a:rPr>
              <a:t>receptor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" name="Text Box 52"/>
          <p:cNvSpPr txBox="1">
            <a:spLocks noChangeArrowheads="1"/>
          </p:cNvSpPr>
          <p:nvPr/>
        </p:nvSpPr>
        <p:spPr bwMode="auto">
          <a:xfrm>
            <a:off x="1428728" y="1922463"/>
            <a:ext cx="9172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i="0" dirty="0" err="1" smtClean="0">
                <a:latin typeface="Arial" pitchFamily="34" charset="0"/>
              </a:rPr>
              <a:t>datagrama</a:t>
            </a:r>
            <a:endParaRPr lang="en-US" sz="1200" i="0" dirty="0">
              <a:latin typeface="Arial" pitchFamily="34" charset="0"/>
            </a:endParaRPr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5286380" y="1941513"/>
            <a:ext cx="9172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i="0" dirty="0" err="1" smtClean="0">
                <a:latin typeface="Arial" pitchFamily="34" charset="0"/>
              </a:rPr>
              <a:t>datagrama</a:t>
            </a:r>
            <a:endParaRPr lang="en-US" sz="1200" i="0" dirty="0">
              <a:latin typeface="Arial" pitchFamily="34" charset="0"/>
            </a:endParaRPr>
          </a:p>
        </p:txBody>
      </p:sp>
      <p:sp>
        <p:nvSpPr>
          <p:cNvPr id="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4"/>
              </a:cxn>
              <a:cxn ang="0">
                <a:pos x="2597" y="384"/>
              </a:cxn>
              <a:cxn ang="0">
                <a:pos x="2597" y="18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6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4583455" y="3375025"/>
            <a:ext cx="9172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i="0" dirty="0" err="1" smtClean="0">
                <a:latin typeface="Arial" pitchFamily="34" charset="0"/>
              </a:rPr>
              <a:t>datagrama</a:t>
            </a:r>
            <a:endParaRPr lang="en-US" sz="1200" i="0" dirty="0">
              <a:latin typeface="Arial" pitchFamily="34" charset="0"/>
            </a:endParaRPr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" name="Text Box 60"/>
          <p:cNvSpPr txBox="1">
            <a:spLocks noChangeArrowheads="1"/>
          </p:cNvSpPr>
          <p:nvPr/>
        </p:nvSpPr>
        <p:spPr bwMode="auto">
          <a:xfrm>
            <a:off x="2244725" y="3733388"/>
            <a:ext cx="822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 err="1" smtClean="0">
                <a:latin typeface="Arial" pitchFamily="34" charset="0"/>
              </a:rPr>
              <a:t>quadro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60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838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Um </a:t>
            </a:r>
            <a:r>
              <a:rPr lang="en-US" sz="3200" dirty="0" err="1" smtClean="0">
                <a:cs typeface="+mj-cs"/>
              </a:rPr>
              <a:t>dia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na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 err="1" smtClean="0">
                <a:cs typeface="+mj-cs"/>
              </a:rPr>
              <a:t>vida</a:t>
            </a:r>
            <a:r>
              <a:rPr lang="en-US" sz="3200" dirty="0" smtClean="0">
                <a:cs typeface="+mj-cs"/>
              </a:rPr>
              <a:t>: </a:t>
            </a:r>
            <a:r>
              <a:rPr lang="en-US" sz="3200" dirty="0" err="1" smtClean="0">
                <a:cs typeface="+mj-cs"/>
              </a:rPr>
              <a:t>cenário</a:t>
            </a:r>
            <a:endParaRPr lang="en-US" sz="3200" dirty="0">
              <a:cs typeface="+mj-cs"/>
            </a:endParaRP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7475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0" dirty="0" err="1" smtClean="0">
                <a:solidFill>
                  <a:srgbClr val="000000"/>
                </a:solidFill>
                <a:latin typeface="Arial" pitchFamily="34" charset="0"/>
              </a:rPr>
              <a:t>rede</a:t>
            </a:r>
            <a:r>
              <a:rPr lang="en-US" sz="1600" i="0" dirty="0" smtClean="0">
                <a:solidFill>
                  <a:srgbClr val="000000"/>
                </a:solidFill>
                <a:latin typeface="Arial" pitchFamily="34" charset="0"/>
              </a:rPr>
              <a:t> da Comcast</a:t>
            </a:r>
            <a:endParaRPr lang="en-US" sz="1600" i="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pitchFamily="34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pt-BR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pt-B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pt-BR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725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0" dirty="0" err="1" smtClean="0">
                <a:solidFill>
                  <a:srgbClr val="000000"/>
                </a:solidFill>
                <a:latin typeface="Arial" pitchFamily="34" charset="0"/>
              </a:rPr>
              <a:t>rede</a:t>
            </a:r>
            <a:r>
              <a:rPr lang="en-US" sz="1600" i="0" dirty="0" smtClean="0">
                <a:solidFill>
                  <a:srgbClr val="000000"/>
                </a:solidFill>
                <a:latin typeface="Arial" pitchFamily="34" charset="0"/>
              </a:rPr>
              <a:t> do Google</a:t>
            </a:r>
            <a:endParaRPr lang="en-US" altLang="ja-JP" sz="1600" i="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pitchFamily="34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pitchFamily="34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404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0" dirty="0" err="1" smtClean="0">
                <a:solidFill>
                  <a:srgbClr val="000000"/>
                </a:solidFill>
                <a:latin typeface="Arial" pitchFamily="34" charset="0"/>
              </a:rPr>
              <a:t>servidor</a:t>
            </a:r>
            <a:r>
              <a:rPr lang="en-US" sz="1600" i="0" dirty="0" smtClean="0">
                <a:solidFill>
                  <a:srgbClr val="000000"/>
                </a:solidFill>
                <a:latin typeface="Arial" pitchFamily="34" charset="0"/>
              </a:rPr>
              <a:t> web </a:t>
            </a:r>
            <a:endParaRPr lang="en-US" sz="160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436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0" dirty="0" err="1" smtClean="0">
                <a:solidFill>
                  <a:srgbClr val="000000"/>
                </a:solidFill>
                <a:latin typeface="Arial" pitchFamily="34" charset="0"/>
              </a:rPr>
              <a:t>Servidor</a:t>
            </a:r>
            <a:r>
              <a:rPr lang="en-US" sz="1600" i="0" dirty="0" smtClean="0">
                <a:solidFill>
                  <a:srgbClr val="000000"/>
                </a:solidFill>
                <a:latin typeface="Arial" pitchFamily="34" charset="0"/>
              </a:rPr>
              <a:t> DNS</a:t>
            </a:r>
            <a:endParaRPr lang="en-US" sz="1600" i="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29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0" dirty="0" err="1" smtClean="0">
                <a:solidFill>
                  <a:srgbClr val="000000"/>
                </a:solidFill>
                <a:latin typeface="Arial" pitchFamily="34" charset="0"/>
              </a:rPr>
              <a:t>rede</a:t>
            </a:r>
            <a:r>
              <a:rPr lang="en-US" sz="1600" i="0" dirty="0" smtClean="0">
                <a:solidFill>
                  <a:srgbClr val="000000"/>
                </a:solidFill>
                <a:latin typeface="Arial" pitchFamily="34" charset="0"/>
              </a:rPr>
              <a:t> da </a:t>
            </a:r>
            <a:r>
              <a:rPr lang="en-US" sz="1600" i="0" dirty="0" err="1" smtClean="0">
                <a:solidFill>
                  <a:srgbClr val="000000"/>
                </a:solidFill>
                <a:latin typeface="Arial" pitchFamily="34" charset="0"/>
              </a:rPr>
              <a:t>escola</a:t>
            </a:r>
            <a:endParaRPr lang="en-US" sz="1600" i="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pitchFamily="34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478110" y="3940175"/>
            <a:ext cx="1149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err="1" smtClean="0">
                <a:solidFill>
                  <a:srgbClr val="FF0000"/>
                </a:solidFill>
                <a:latin typeface="Arial" charset="0"/>
              </a:rPr>
              <a:t>página</a:t>
            </a:r>
            <a:r>
              <a:rPr lang="en-US" sz="1400" i="0" dirty="0" smtClean="0">
                <a:solidFill>
                  <a:srgbClr val="FF0000"/>
                </a:solidFill>
                <a:latin typeface="Arial" charset="0"/>
              </a:rPr>
              <a:t> web 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168" y="850"/>
              <a:ext cx="64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err="1" smtClean="0">
                  <a:solidFill>
                    <a:srgbClr val="FF0000"/>
                  </a:solidFill>
                  <a:latin typeface="Arial" charset="0"/>
                </a:rPr>
                <a:t>navegador</a:t>
              </a:r>
              <a:endParaRPr lang="en-US" sz="1400" i="0" dirty="0" smtClean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-54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i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 i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i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-54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i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 i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i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i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 i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i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i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 i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i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i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 i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i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i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 i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i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6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773113" y="1273175"/>
            <a:ext cx="3554412" cy="3066395"/>
            <a:chOff x="773113" y="1273175"/>
            <a:chExt cx="3554412" cy="3065740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20206" cy="523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roteador</a:t>
              </a:r>
              <a:endPara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140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roda</a:t>
              </a: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Um </a:t>
            </a:r>
            <a:r>
              <a:rPr lang="en-US" sz="3200" dirty="0" err="1" smtClean="0">
                <a:ea typeface="ＭＳ Ｐゴシック" pitchFamily="34" charset="-128"/>
              </a:rPr>
              <a:t>dia</a:t>
            </a: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dirty="0" err="1" smtClean="0">
                <a:ea typeface="ＭＳ Ｐゴシック" pitchFamily="34" charset="-128"/>
              </a:rPr>
              <a:t>na</a:t>
            </a: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dirty="0" err="1" smtClean="0">
                <a:ea typeface="ＭＳ Ｐゴシック" pitchFamily="34" charset="-128"/>
              </a:rPr>
              <a:t>vida</a:t>
            </a:r>
            <a:r>
              <a:rPr lang="en-US" sz="3200" dirty="0" smtClean="0">
                <a:ea typeface="ＭＳ Ｐゴシック" pitchFamily="34" charset="-128"/>
              </a:rPr>
              <a:t>… </a:t>
            </a:r>
            <a:r>
              <a:rPr lang="en-US" sz="3200" dirty="0" err="1" smtClean="0">
                <a:ea typeface="ＭＳ Ｐゴシック" pitchFamily="34" charset="-128"/>
              </a:rPr>
              <a:t>conectando</a:t>
            </a:r>
            <a:r>
              <a:rPr lang="en-US" sz="3200" dirty="0" smtClean="0">
                <a:ea typeface="ＭＳ Ｐゴシック" pitchFamily="34" charset="-128"/>
              </a:rPr>
              <a:t> à Internet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err="1" smtClean="0">
                    <a:solidFill>
                      <a:srgbClr val="000000"/>
                    </a:solidFill>
                    <a:latin typeface="Arial" charset="0"/>
                  </a:rPr>
                  <a:t>Fís</a:t>
                </a:r>
                <a:endParaRPr lang="en-US" sz="1600" i="0" dirty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err="1" smtClean="0">
                    <a:solidFill>
                      <a:srgbClr val="000000"/>
                    </a:solidFill>
                    <a:latin typeface="Arial" charset="0"/>
                  </a:rPr>
                  <a:t>Fís</a:t>
                </a:r>
                <a:endParaRPr lang="en-US" sz="1600" i="0" dirty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07855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quadro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Ethernet </a:t>
            </a:r>
            <a:r>
              <a:rPr lang="en-US" sz="2200" dirty="0" err="1" smtClean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difundido</a:t>
            </a:r>
            <a:r>
              <a:rPr lang="en-US" sz="22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(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dest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: FFFFFFFFFFFF)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na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LAN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é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recebido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pelo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roteador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que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executa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o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servidor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DHCP</a:t>
            </a:r>
            <a:endParaRPr lang="en-US" sz="2200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244530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Ethernet </a:t>
            </a:r>
            <a:r>
              <a:rPr lang="en-US" sz="2200" dirty="0" err="1" smtClean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demultiplexado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para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IP,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demultiplexado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para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UDP e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demultiplexado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paraDHCP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endParaRPr lang="en-US" sz="2200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180" name="Rectangle 479"/>
          <p:cNvSpPr>
            <a:spLocks noChangeArrowheads="1"/>
          </p:cNvSpPr>
          <p:nvPr/>
        </p:nvSpPr>
        <p:spPr bwMode="auto">
          <a:xfrm>
            <a:off x="5071938" y="908720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o laptop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necessita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obter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o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seu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endereço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IP, o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endereço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do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primeiro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roteador</a:t>
            </a:r>
            <a:r>
              <a:rPr lang="en-US" sz="22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 </a:t>
            </a:r>
            <a:r>
              <a:rPr lang="en-US" sz="22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endereço</a:t>
            </a:r>
            <a:r>
              <a:rPr lang="en-US" sz="2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do </a:t>
            </a:r>
            <a:r>
              <a:rPr lang="en-US" sz="22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servidor</a:t>
            </a:r>
            <a:r>
              <a:rPr lang="en-US" sz="2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DNS: </a:t>
            </a:r>
            <a:r>
              <a:rPr lang="en-US" sz="22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usa</a:t>
            </a:r>
            <a:r>
              <a:rPr lang="en-US" sz="2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o </a:t>
            </a:r>
            <a:r>
              <a:rPr lang="en-US" sz="2200" dirty="0" smtClean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DHCP</a:t>
            </a:r>
            <a:r>
              <a:rPr lang="en-US" sz="2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.</a:t>
            </a:r>
            <a:endParaRPr lang="en-US" sz="2200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181" name="Rectangle 479"/>
          <p:cNvSpPr>
            <a:spLocks noChangeArrowheads="1"/>
          </p:cNvSpPr>
          <p:nvPr/>
        </p:nvSpPr>
        <p:spPr bwMode="auto">
          <a:xfrm>
            <a:off x="5037138" y="2496567"/>
            <a:ext cx="399935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Solicitação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DHCP </a:t>
            </a:r>
            <a:r>
              <a:rPr lang="en-US" sz="2200" dirty="0" err="1" smtClean="0">
                <a:solidFill>
                  <a:srgbClr val="3333CC"/>
                </a:solidFill>
                <a:latin typeface="Gill Sans MT" charset="0"/>
                <a:ea typeface="ＭＳ Ｐゴシック" charset="0"/>
              </a:rPr>
              <a:t>encapsulada</a:t>
            </a:r>
            <a:r>
              <a:rPr lang="en-US" sz="2200" i="0" dirty="0" smtClean="0">
                <a:solidFill>
                  <a:srgbClr val="3333CC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em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UDP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encapsulada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no </a:t>
            </a:r>
            <a:r>
              <a:rPr lang="en-US" sz="22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IP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encapsulada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no </a:t>
            </a:r>
            <a:r>
              <a:rPr lang="en-US" sz="22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802.3</a:t>
            </a:r>
            <a:r>
              <a:rPr lang="en-US" sz="2200" i="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61" grpId="0" animBg="1"/>
      <p:bldP spid="701661" grpId="1" animBg="1"/>
      <p:bldP spid="701920" grpId="0"/>
      <p:bldP spid="701921" grpId="0"/>
      <p:bldP spid="180" grpId="0"/>
      <p:bldP spid="18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773113" y="1273175"/>
            <a:ext cx="3554412" cy="3066395"/>
            <a:chOff x="773113" y="1273175"/>
            <a:chExt cx="3554412" cy="3065740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20206" cy="523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roteador</a:t>
              </a:r>
              <a:endPara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140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roda</a:t>
              </a: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kern="1200" dirty="0" err="1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servidor</a:t>
            </a:r>
            <a:r>
              <a:rPr lang="en-US" sz="2000" kern="12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DHCP </a:t>
            </a:r>
            <a:r>
              <a:rPr lang="en-US" sz="2000" kern="1200" dirty="0" err="1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prepara</a:t>
            </a:r>
            <a:r>
              <a:rPr lang="en-US" sz="2000" kern="12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kern="1200" dirty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ACK DHCP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contendo</a:t>
            </a:r>
            <a:r>
              <a:rPr lang="en-US" sz="2000" kern="1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endereço</a:t>
            </a:r>
            <a:r>
              <a:rPr lang="en-US" sz="2000" kern="1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IP do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cliente</a:t>
            </a:r>
            <a:r>
              <a:rPr lang="en-US" sz="2000" kern="1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endereço</a:t>
            </a:r>
            <a:r>
              <a:rPr lang="en-US" sz="2000" kern="1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IP do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primeiro</a:t>
            </a:r>
            <a:r>
              <a:rPr lang="en-US" sz="2000" kern="1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roteador</a:t>
            </a:r>
            <a:r>
              <a:rPr lang="en-US" sz="2000" kern="1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nome</a:t>
            </a:r>
            <a:r>
              <a:rPr lang="en-US" sz="2000" kern="1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e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endereço</a:t>
            </a:r>
            <a:r>
              <a:rPr lang="en-US" sz="2000" kern="1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IP do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servidor</a:t>
            </a:r>
            <a:r>
              <a:rPr lang="en-US" sz="2000" kern="1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DNS</a:t>
            </a:r>
            <a:endParaRPr lang="en-US" altLang="ja-JP" sz="2000" kern="120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err="1" smtClean="0">
                    <a:solidFill>
                      <a:srgbClr val="000000"/>
                    </a:solidFill>
                    <a:latin typeface="Arial" charset="0"/>
                  </a:rPr>
                  <a:t>Fís</a:t>
                </a:r>
                <a:endParaRPr lang="en-US" sz="1600" i="0" dirty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err="1" smtClean="0">
                    <a:solidFill>
                      <a:srgbClr val="000000"/>
                    </a:solidFill>
                    <a:latin typeface="Arial" charset="0"/>
                  </a:rPr>
                  <a:t>Fís</a:t>
                </a:r>
                <a:endParaRPr lang="en-US" sz="1600" i="0" dirty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709863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encapsulamento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no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servidor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DHCP,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quadro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repassado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(</a:t>
            </a:r>
            <a:r>
              <a:rPr lang="en-US" dirty="0" err="1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aprendizado</a:t>
            </a:r>
            <a:r>
              <a:rPr lang="en-US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do s</a:t>
            </a:r>
            <a:r>
              <a:rPr lang="en-US" sz="20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witch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)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através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da LAN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demultiplexação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no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cliente</a:t>
            </a:r>
            <a:endParaRPr lang="en-US" sz="2000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924722" y="5260975"/>
            <a:ext cx="7553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Gill Sans MT" charset="0"/>
              </a:rPr>
              <a:t>Cliente</a:t>
            </a: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 agora </a:t>
            </a:r>
            <a:r>
              <a:rPr lang="en-US" sz="2400" dirty="0" err="1" smtClean="0">
                <a:solidFill>
                  <a:srgbClr val="000000"/>
                </a:solidFill>
                <a:latin typeface="Gill Sans MT" charset="0"/>
              </a:rPr>
              <a:t>possui</a:t>
            </a: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 um </a:t>
            </a:r>
            <a:r>
              <a:rPr lang="en-US" sz="2400" dirty="0" err="1" smtClean="0">
                <a:solidFill>
                  <a:srgbClr val="000000"/>
                </a:solidFill>
                <a:latin typeface="Gill Sans MT" charset="0"/>
              </a:rPr>
              <a:t>endereço</a:t>
            </a: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 IP, </a:t>
            </a:r>
            <a:r>
              <a:rPr lang="en-US" sz="2400" dirty="0" err="1" smtClean="0">
                <a:solidFill>
                  <a:srgbClr val="000000"/>
                </a:solidFill>
                <a:latin typeface="Gill Sans MT" charset="0"/>
              </a:rPr>
              <a:t>conhece</a:t>
            </a: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 o </a:t>
            </a:r>
            <a:r>
              <a:rPr lang="en-US" sz="2400" dirty="0" err="1" smtClean="0">
                <a:solidFill>
                  <a:srgbClr val="000000"/>
                </a:solidFill>
                <a:latin typeface="Gill Sans MT" charset="0"/>
              </a:rPr>
              <a:t>nome</a:t>
            </a: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 e end. do </a:t>
            </a:r>
          </a:p>
          <a:p>
            <a:pPr algn="ctr"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Gill Sans MT" charset="0"/>
              </a:rPr>
              <a:t>servidor</a:t>
            </a: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 DNS, e o </a:t>
            </a:r>
            <a:r>
              <a:rPr lang="en-US" sz="2400" dirty="0" err="1" smtClean="0">
                <a:solidFill>
                  <a:srgbClr val="000000"/>
                </a:solidFill>
                <a:latin typeface="Gill Sans MT" charset="0"/>
              </a:rPr>
              <a:t>endereço</a:t>
            </a: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 IP do </a:t>
            </a:r>
            <a:r>
              <a:rPr lang="en-US" sz="2400" dirty="0" err="1" smtClean="0">
                <a:solidFill>
                  <a:srgbClr val="000000"/>
                </a:solidFill>
                <a:latin typeface="Gill Sans MT" charset="0"/>
              </a:rPr>
              <a:t>seu</a:t>
            </a: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Gill Sans MT" charset="0"/>
              </a:rPr>
              <a:t>primeiro</a:t>
            </a: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Gill Sans MT" charset="0"/>
              </a:rPr>
              <a:t>roteador</a:t>
            </a:r>
            <a:endParaRPr lang="en-US" sz="2400" dirty="0" smtClean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89513" y="4207743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cliente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DHCP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recebe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a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resposta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ACK 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DHCP</a:t>
            </a:r>
            <a:endParaRPr lang="en-US" sz="2000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Um </a:t>
            </a:r>
            <a:r>
              <a:rPr lang="en-US" dirty="0" err="1">
                <a:ea typeface="ＭＳ Ｐゴシック" pitchFamily="34" charset="-128"/>
              </a:rPr>
              <a:t>dia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na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vida</a:t>
            </a:r>
            <a:r>
              <a:rPr lang="en-US" dirty="0">
                <a:ea typeface="ＭＳ Ｐゴシック" pitchFamily="34" charset="-128"/>
              </a:rPr>
              <a:t>… </a:t>
            </a:r>
            <a:r>
              <a:rPr lang="en-US" dirty="0" err="1">
                <a:ea typeface="ＭＳ Ｐゴシック" pitchFamily="34" charset="-128"/>
              </a:rPr>
              <a:t>conectando</a:t>
            </a:r>
            <a:r>
              <a:rPr lang="en-US" dirty="0">
                <a:ea typeface="ＭＳ Ｐゴシック" pitchFamily="34" charset="-128"/>
              </a:rPr>
              <a:t> à Internet</a:t>
            </a:r>
            <a:endParaRPr lang="en-US" sz="3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177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773113" y="1273175"/>
            <a:ext cx="3554412" cy="3066395"/>
            <a:chOff x="773113" y="1273175"/>
            <a:chExt cx="3554412" cy="3065740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20206" cy="523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roteador</a:t>
              </a:r>
              <a:endPara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140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roda</a:t>
              </a: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001713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Um </a:t>
            </a:r>
            <a:r>
              <a:rPr lang="en-US" sz="3200" dirty="0" err="1" smtClean="0">
                <a:ea typeface="ＭＳ Ｐゴシック" pitchFamily="34" charset="-128"/>
              </a:rPr>
              <a:t>dia</a:t>
            </a: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dirty="0" err="1" smtClean="0">
                <a:ea typeface="ＭＳ Ｐゴシック" pitchFamily="34" charset="-128"/>
              </a:rPr>
              <a:t>na</a:t>
            </a: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dirty="0" err="1" smtClean="0">
                <a:ea typeface="ＭＳ Ｐゴシック" pitchFamily="34" charset="-128"/>
              </a:rPr>
              <a:t>vida</a:t>
            </a:r>
            <a:r>
              <a:rPr lang="en-US" sz="3200" dirty="0" smtClean="0">
                <a:ea typeface="ＭＳ Ｐゴシック" pitchFamily="34" charset="-128"/>
              </a:rPr>
              <a:t>… ARP (antes do DNS, antes do HTTP)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1844824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consulta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DNS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criada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encapsulada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no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UDP,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encapsulada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no IP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encapsulada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no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Eth. 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Para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enviar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quadro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ao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roteador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necessita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o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endereço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MAC da interface do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roteador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: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ARP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b="1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70400" y="3684588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dirty="0" err="1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consulta</a:t>
            </a:r>
            <a:r>
              <a:rPr lang="en-US" sz="22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ARP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difundida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recebida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pelo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roteador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que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responde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com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uma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ARP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reply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dando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o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endereço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MAC da interface do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roteador</a:t>
            </a:r>
            <a:endParaRPr lang="en-US" sz="2200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5000625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o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cliente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agora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conhece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o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endereço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MAC do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primeiro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roteador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;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podendo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agora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enviar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o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quadro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contendo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a </a:t>
            </a:r>
            <a:r>
              <a:rPr lang="en-US" sz="22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consulta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DNS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000000"/>
                  </a:solidFill>
                  <a:latin typeface="Arial" charset="0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smtClean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000000"/>
                  </a:solidFill>
                  <a:latin typeface="Arial" charset="0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000000"/>
                  </a:solidFill>
                  <a:latin typeface="Arial" charset="0"/>
                </a:rPr>
                <a:t>ARP reply</a:t>
              </a:r>
            </a:p>
          </p:txBody>
        </p:sp>
      </p:grpSp>
      <p:sp>
        <p:nvSpPr>
          <p:cNvPr id="127" name="Rectangle 152"/>
          <p:cNvSpPr>
            <a:spLocks noChangeArrowheads="1"/>
          </p:cNvSpPr>
          <p:nvPr/>
        </p:nvSpPr>
        <p:spPr bwMode="auto">
          <a:xfrm>
            <a:off x="4378200" y="898351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antes de </a:t>
            </a:r>
            <a:r>
              <a:rPr lang="en-US" sz="22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enviar</a:t>
            </a:r>
            <a:r>
              <a:rPr lang="en-US" sz="2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pedido</a:t>
            </a:r>
            <a:r>
              <a:rPr lang="en-US" sz="2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HTTP</a:t>
            </a:r>
            <a:r>
              <a:rPr lang="en-US" sz="2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necessita</a:t>
            </a:r>
            <a:r>
              <a:rPr lang="en-US" sz="2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o </a:t>
            </a:r>
            <a:r>
              <a:rPr lang="en-US" sz="22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endereço</a:t>
            </a:r>
            <a:r>
              <a:rPr lang="en-US" sz="22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IP de www.google.com: </a:t>
            </a:r>
            <a:r>
              <a:rPr lang="en-US" sz="22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DNS</a:t>
            </a:r>
            <a:endParaRPr lang="en-US" sz="2200" dirty="0">
              <a:solidFill>
                <a:srgbClr val="C00000"/>
              </a:solidFill>
              <a:latin typeface="Gill Sans MT" charset="0"/>
              <a:ea typeface="ＭＳ Ｐゴシック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b="1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9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  <p:bldP spid="12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773113" y="1442070"/>
            <a:ext cx="3554412" cy="3066395"/>
            <a:chOff x="773113" y="1273175"/>
            <a:chExt cx="3554412" cy="3065740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20206" cy="523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roteador</a:t>
              </a:r>
              <a:endPara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140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roda</a:t>
              </a: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4751388" y="875333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1195388" y="1249983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520700" y="1330945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chemeClr val="bg1"/>
                  </a:solidFill>
                  <a:latin typeface="Arial" charset="0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460375" y="1556370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460375" y="1791320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280988" y="1823070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85725" y="2054845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628650" y="1330945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650875" y="2558083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570760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/>
            </a:pPr>
            <a:r>
              <a:rPr lang="en-US" dirty="0" err="1" smtClean="0">
                <a:latin typeface="Gill Sans MT" pitchFamily="34" charset="0"/>
              </a:rPr>
              <a:t>datagrama</a:t>
            </a:r>
            <a:r>
              <a:rPr lang="en-US" dirty="0" smtClean="0">
                <a:latin typeface="Gill Sans MT" pitchFamily="34" charset="0"/>
              </a:rPr>
              <a:t> IP </a:t>
            </a:r>
            <a:r>
              <a:rPr lang="en-US" dirty="0" err="1" smtClean="0">
                <a:latin typeface="Gill Sans MT" pitchFamily="34" charset="0"/>
              </a:rPr>
              <a:t>contém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consulta</a:t>
            </a:r>
            <a:r>
              <a:rPr lang="en-US" dirty="0" smtClean="0">
                <a:latin typeface="Gill Sans MT" pitchFamily="34" charset="0"/>
              </a:rPr>
              <a:t> DNS </a:t>
            </a:r>
            <a:r>
              <a:rPr lang="en-US" dirty="0" err="1" smtClean="0">
                <a:latin typeface="Gill Sans MT" pitchFamily="34" charset="0"/>
              </a:rPr>
              <a:t>encaminhada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através</a:t>
            </a:r>
            <a:r>
              <a:rPr lang="en-US" dirty="0" smtClean="0">
                <a:latin typeface="Gill Sans MT" pitchFamily="34" charset="0"/>
              </a:rPr>
              <a:t> do switch LAN do </a:t>
            </a:r>
            <a:r>
              <a:rPr lang="en-US" dirty="0" err="1" smtClean="0">
                <a:latin typeface="Gill Sans MT" pitchFamily="34" charset="0"/>
              </a:rPr>
              <a:t>cliente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até</a:t>
            </a:r>
            <a:r>
              <a:rPr lang="en-US" dirty="0" smtClean="0">
                <a:latin typeface="Gill Sans MT" pitchFamily="34" charset="0"/>
              </a:rPr>
              <a:t> o </a:t>
            </a:r>
            <a:r>
              <a:rPr lang="en-US" dirty="0" err="1" smtClean="0">
                <a:latin typeface="Gill Sans MT" pitchFamily="34" charset="0"/>
              </a:rPr>
              <a:t>primeiro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roteador</a:t>
            </a:r>
            <a:endParaRPr lang="en-US" dirty="0">
              <a:latin typeface="Gill Sans MT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  <a:defRPr/>
            </a:pPr>
            <a:endParaRPr lang="en-US" sz="2000" i="0" dirty="0">
              <a:ea typeface="+mn-ea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504927"/>
            <a:ext cx="4386262" cy="15636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/>
            </a:pPr>
            <a:r>
              <a:rPr lang="en-US" dirty="0" err="1" smtClean="0">
                <a:latin typeface="Gill Sans MT" pitchFamily="34" charset="0"/>
              </a:rPr>
              <a:t>datagrama</a:t>
            </a:r>
            <a:r>
              <a:rPr lang="en-US" dirty="0" smtClean="0">
                <a:latin typeface="Gill Sans MT" pitchFamily="34" charset="0"/>
              </a:rPr>
              <a:t> IP </a:t>
            </a:r>
            <a:r>
              <a:rPr lang="en-US" dirty="0" err="1" smtClean="0">
                <a:latin typeface="Gill Sans MT" pitchFamily="34" charset="0"/>
              </a:rPr>
              <a:t>repassado</a:t>
            </a:r>
            <a:r>
              <a:rPr lang="en-US" dirty="0" smtClean="0">
                <a:latin typeface="Gill Sans MT" pitchFamily="34" charset="0"/>
              </a:rPr>
              <a:t> da </a:t>
            </a:r>
            <a:r>
              <a:rPr lang="en-US" dirty="0" err="1" smtClean="0">
                <a:latin typeface="Gill Sans MT" pitchFamily="34" charset="0"/>
              </a:rPr>
              <a:t>rede</a:t>
            </a:r>
            <a:r>
              <a:rPr lang="en-US" dirty="0" smtClean="0">
                <a:latin typeface="Gill Sans MT" pitchFamily="34" charset="0"/>
              </a:rPr>
              <a:t> do campus </a:t>
            </a:r>
            <a:r>
              <a:rPr lang="en-US" dirty="0" err="1" smtClean="0">
                <a:latin typeface="Gill Sans MT" pitchFamily="34" charset="0"/>
              </a:rPr>
              <a:t>para</a:t>
            </a:r>
            <a:r>
              <a:rPr lang="en-US" dirty="0" smtClean="0">
                <a:latin typeface="Gill Sans MT" pitchFamily="34" charset="0"/>
              </a:rPr>
              <a:t> a </a:t>
            </a:r>
            <a:r>
              <a:rPr lang="en-US" dirty="0" err="1" smtClean="0">
                <a:latin typeface="Gill Sans MT" pitchFamily="34" charset="0"/>
              </a:rPr>
              <a:t>rede</a:t>
            </a:r>
            <a:r>
              <a:rPr lang="en-US" dirty="0" smtClean="0">
                <a:latin typeface="Gill Sans MT" pitchFamily="34" charset="0"/>
              </a:rPr>
              <a:t> da Comcast, </a:t>
            </a:r>
            <a:r>
              <a:rPr lang="en-US" dirty="0" err="1" smtClean="0">
                <a:latin typeface="Gill Sans MT" pitchFamily="34" charset="0"/>
              </a:rPr>
              <a:t>roteado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tabelas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criadas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pelos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protocolos</a:t>
            </a:r>
            <a:r>
              <a:rPr lang="en-US" dirty="0" smtClean="0">
                <a:latin typeface="Gill Sans MT" pitchFamily="34" charset="0"/>
              </a:rPr>
              <a:t> de </a:t>
            </a:r>
            <a:r>
              <a:rPr lang="en-US" dirty="0" err="1" smtClean="0">
                <a:latin typeface="Gill Sans MT" pitchFamily="34" charset="0"/>
              </a:rPr>
              <a:t>roteamento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Gill Sans MT" pitchFamily="34" charset="0"/>
              </a:rPr>
              <a:t>RIP</a:t>
            </a:r>
            <a:r>
              <a:rPr lang="en-US" dirty="0">
                <a:solidFill>
                  <a:srgbClr val="C00000"/>
                </a:solidFill>
                <a:latin typeface="Gill Sans MT" pitchFamily="34" charset="0"/>
              </a:rPr>
              <a:t>, OSPF, IS-IS </a:t>
            </a:r>
            <a:r>
              <a:rPr lang="en-US" dirty="0" smtClean="0">
                <a:latin typeface="Gill Sans MT" pitchFamily="34" charset="0"/>
              </a:rPr>
              <a:t>e/</a:t>
            </a:r>
            <a:r>
              <a:rPr lang="en-US" dirty="0" err="1" smtClean="0">
                <a:latin typeface="Gill Sans MT" pitchFamily="34" charset="0"/>
              </a:rPr>
              <a:t>ou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Gill Sans MT" pitchFamily="34" charset="0"/>
              </a:rPr>
              <a:t>BGP</a:t>
            </a:r>
            <a:r>
              <a:rPr lang="en-US" dirty="0" smtClean="0">
                <a:latin typeface="Gill Sans MT" pitchFamily="34" charset="0"/>
              </a:rPr>
              <a:t>) </a:t>
            </a:r>
            <a:r>
              <a:rPr lang="en-US" dirty="0" err="1" smtClean="0">
                <a:latin typeface="Gill Sans MT" pitchFamily="34" charset="0"/>
              </a:rPr>
              <a:t>para</a:t>
            </a:r>
            <a:r>
              <a:rPr lang="en-US" dirty="0" smtClean="0">
                <a:latin typeface="Gill Sans MT" pitchFamily="34" charset="0"/>
              </a:rPr>
              <a:t> o </a:t>
            </a:r>
            <a:r>
              <a:rPr lang="en-US" dirty="0" err="1" smtClean="0">
                <a:latin typeface="Gill Sans MT" pitchFamily="34" charset="0"/>
              </a:rPr>
              <a:t>servidor</a:t>
            </a:r>
            <a:r>
              <a:rPr lang="en-US" dirty="0" smtClean="0">
                <a:latin typeface="Gill Sans MT" pitchFamily="34" charset="0"/>
              </a:rPr>
              <a:t> DNS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4945087"/>
            <a:ext cx="416274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pt-BR" i="0" dirty="0" err="1" smtClean="0">
                <a:latin typeface="Gill Sans MT" pitchFamily="34" charset="0"/>
              </a:rPr>
              <a:t>demultiplexado</a:t>
            </a:r>
            <a:r>
              <a:rPr lang="pt-BR" i="0" dirty="0" smtClean="0">
                <a:latin typeface="Gill Sans MT" pitchFamily="34" charset="0"/>
              </a:rPr>
              <a:t> pelo servidor </a:t>
            </a:r>
            <a:r>
              <a:rPr lang="en-US" altLang="ja-JP" i="0" dirty="0" smtClean="0">
                <a:latin typeface="Gill Sans MT" pitchFamily="34" charset="0"/>
              </a:rPr>
              <a:t>DNS</a:t>
            </a:r>
            <a:endParaRPr lang="en-US" altLang="ja-JP" i="0" dirty="0">
              <a:latin typeface="Gill Sans MT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i="0" dirty="0" err="1" smtClean="0">
                <a:latin typeface="Gill Sans MT" pitchFamily="34" charset="0"/>
              </a:rPr>
              <a:t>servidor</a:t>
            </a:r>
            <a:r>
              <a:rPr lang="en-US" i="0" dirty="0" smtClean="0">
                <a:latin typeface="Gill Sans MT" pitchFamily="34" charset="0"/>
              </a:rPr>
              <a:t> DNS </a:t>
            </a:r>
            <a:r>
              <a:rPr lang="en-US" i="0" dirty="0" err="1" smtClean="0">
                <a:latin typeface="Gill Sans MT" pitchFamily="34" charset="0"/>
              </a:rPr>
              <a:t>responde</a:t>
            </a:r>
            <a:r>
              <a:rPr lang="en-US" i="0" dirty="0" smtClean="0">
                <a:latin typeface="Gill Sans MT" pitchFamily="34" charset="0"/>
              </a:rPr>
              <a:t> </a:t>
            </a:r>
            <a:r>
              <a:rPr lang="en-US" i="0" dirty="0" err="1" smtClean="0">
                <a:latin typeface="Gill Sans MT" pitchFamily="34" charset="0"/>
              </a:rPr>
              <a:t>ao</a:t>
            </a:r>
            <a:r>
              <a:rPr lang="en-US" i="0" dirty="0" smtClean="0">
                <a:latin typeface="Gill Sans MT" pitchFamily="34" charset="0"/>
              </a:rPr>
              <a:t> </a:t>
            </a:r>
            <a:r>
              <a:rPr lang="en-US" i="0" dirty="0" err="1" smtClean="0">
                <a:latin typeface="Gill Sans MT" pitchFamily="34" charset="0"/>
              </a:rPr>
              <a:t>cliente</a:t>
            </a:r>
            <a:r>
              <a:rPr lang="en-US" i="0" dirty="0" smtClean="0">
                <a:latin typeface="Gill Sans MT" pitchFamily="34" charset="0"/>
              </a:rPr>
              <a:t> com o </a:t>
            </a:r>
            <a:r>
              <a:rPr lang="en-US" i="0" dirty="0" err="1" smtClean="0">
                <a:latin typeface="Gill Sans MT" pitchFamily="34" charset="0"/>
              </a:rPr>
              <a:t>endereço</a:t>
            </a:r>
            <a:r>
              <a:rPr lang="en-US" i="0" dirty="0" smtClean="0">
                <a:latin typeface="Gill Sans MT" pitchFamily="34" charset="0"/>
              </a:rPr>
              <a:t> </a:t>
            </a:r>
            <a:r>
              <a:rPr lang="en-US" i="0" dirty="0">
                <a:latin typeface="Gill Sans MT" pitchFamily="34" charset="0"/>
              </a:rPr>
              <a:t>IP </a:t>
            </a:r>
            <a:r>
              <a:rPr lang="en-US" i="0" dirty="0" smtClean="0">
                <a:latin typeface="Gill Sans MT" pitchFamily="34" charset="0"/>
              </a:rPr>
              <a:t>de www.google.com </a:t>
            </a:r>
            <a:endParaRPr lang="en-US" i="0" dirty="0">
              <a:latin typeface="Gill Sans MT" pitchFamily="34" charset="0"/>
            </a:endParaRP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5173663" y="2210420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latin typeface="Arial" pitchFamily="34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 i="0">
                <a:latin typeface="Times New Roman" pitchFamily="18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latin typeface="Arial" pitchFamily="34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6538913" y="1956420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latin typeface="Arial" pitchFamily="34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 i="0">
                <a:latin typeface="Times New Roman" pitchFamily="18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latin typeface="Arial" pitchFamily="34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5335588" y="2680320"/>
            <a:ext cx="17475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0" dirty="0" err="1" smtClean="0">
                <a:solidFill>
                  <a:srgbClr val="000000"/>
                </a:solidFill>
                <a:latin typeface="Arial" pitchFamily="34" charset="0"/>
              </a:rPr>
              <a:t>rede</a:t>
            </a:r>
            <a:r>
              <a:rPr lang="en-US" sz="1600" i="0" dirty="0" smtClean="0">
                <a:solidFill>
                  <a:srgbClr val="000000"/>
                </a:solidFill>
                <a:latin typeface="Arial" pitchFamily="34" charset="0"/>
              </a:rPr>
              <a:t> da Comcast</a:t>
            </a:r>
            <a:endParaRPr lang="en-US" sz="1600" i="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pitchFamily="34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7196138" y="2872408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latin typeface="Arial" pitchFamily="34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 i="0">
                <a:latin typeface="Times New Roman" pitchFamily="18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latin typeface="Arial" pitchFamily="34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6915150" y="169765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7367588" y="915020"/>
            <a:ext cx="14029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0" dirty="0" err="1" smtClean="0">
                <a:solidFill>
                  <a:srgbClr val="000000"/>
                </a:solidFill>
                <a:latin typeface="Arial" pitchFamily="34" charset="0"/>
              </a:rPr>
              <a:t>servidor</a:t>
            </a:r>
            <a:r>
              <a:rPr lang="en-US" sz="1600" i="0" dirty="0" smtClean="0">
                <a:solidFill>
                  <a:srgbClr val="000000"/>
                </a:solidFill>
                <a:latin typeface="Arial" pitchFamily="34" charset="0"/>
              </a:rPr>
              <a:t> DNS</a:t>
            </a:r>
            <a:endParaRPr lang="en-US" sz="1600" i="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3795713" y="2578720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5600700" y="2593008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5753100" y="2069133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7853363" y="2759695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7029450" y="2778745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7300913" y="2121520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6443663" y="2326308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7081838" y="2326308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80113" y="607045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2 w 551"/>
                <a:gd name="T1" fmla="*/ 0 h 801"/>
                <a:gd name="T2" fmla="*/ 76 w 551"/>
                <a:gd name="T3" fmla="*/ 402 h 801"/>
                <a:gd name="T4" fmla="*/ 1 w 551"/>
                <a:gd name="T5" fmla="*/ 801 h 801"/>
                <a:gd name="T6" fmla="*/ 2 w 551"/>
                <a:gd name="T7" fmla="*/ 535 h 801"/>
                <a:gd name="T8" fmla="*/ 0 w 551"/>
                <a:gd name="T9" fmla="*/ 371 h 801"/>
                <a:gd name="T10" fmla="*/ 2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881563" y="727695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7150100" y="1132508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1"/>
                <a:ext cx="725" cy="12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85725" y="-39688"/>
            <a:ext cx="8194675" cy="1003301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Um </a:t>
            </a:r>
            <a:r>
              <a:rPr lang="en-US" dirty="0" err="1">
                <a:ea typeface="ＭＳ Ｐゴシック" pitchFamily="34" charset="-128"/>
              </a:rPr>
              <a:t>dia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na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vida</a:t>
            </a:r>
            <a:r>
              <a:rPr lang="en-US" dirty="0">
                <a:ea typeface="ＭＳ Ｐゴシック" pitchFamily="34" charset="-128"/>
              </a:rPr>
              <a:t>… </a:t>
            </a:r>
            <a:r>
              <a:rPr lang="en-US" dirty="0" err="1" smtClean="0">
                <a:ea typeface="ＭＳ Ｐゴシック" pitchFamily="34" charset="-128"/>
              </a:rPr>
              <a:t>usando</a:t>
            </a:r>
            <a:r>
              <a:rPr lang="en-US" dirty="0" smtClean="0">
                <a:ea typeface="ＭＳ Ｐゴシック" pitchFamily="34" charset="-128"/>
              </a:rPr>
              <a:t> DNS</a:t>
            </a:r>
            <a:endParaRPr lang="en-US" sz="3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741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773113" y="1273175"/>
            <a:ext cx="3554412" cy="3066395"/>
            <a:chOff x="773113" y="1273175"/>
            <a:chExt cx="3554412" cy="3065740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20206" cy="523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roteador</a:t>
              </a:r>
              <a:endPara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140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roda</a:t>
              </a: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93150" cy="942975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Um </a:t>
            </a:r>
            <a:r>
              <a:rPr lang="en-US" sz="2800" dirty="0" err="1">
                <a:ea typeface="ＭＳ Ｐゴシック" pitchFamily="34" charset="-128"/>
              </a:rPr>
              <a:t>dia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na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vida</a:t>
            </a:r>
            <a:r>
              <a:rPr lang="en-US" sz="2800" dirty="0">
                <a:ea typeface="ＭＳ Ｐゴシック" pitchFamily="34" charset="-128"/>
              </a:rPr>
              <a:t>… </a:t>
            </a:r>
            <a:r>
              <a:rPr lang="en-US" sz="2800" dirty="0" err="1" smtClean="0">
                <a:ea typeface="ＭＳ Ｐゴシック" pitchFamily="34" charset="-128"/>
              </a:rPr>
              <a:t>conexão</a:t>
            </a:r>
            <a:r>
              <a:rPr lang="en-US" sz="2800" dirty="0" smtClean="0">
                <a:ea typeface="ＭＳ Ｐゴシック" pitchFamily="34" charset="-128"/>
              </a:rPr>
              <a:t> TCP </a:t>
            </a:r>
            <a:r>
              <a:rPr lang="en-US" sz="2800" dirty="0" err="1" smtClean="0">
                <a:ea typeface="ＭＳ Ｐゴシック" pitchFamily="34" charset="-128"/>
              </a:rPr>
              <a:t>transportando</a:t>
            </a:r>
            <a:r>
              <a:rPr lang="en-US" sz="2800" dirty="0" smtClean="0">
                <a:ea typeface="ＭＳ Ｐゴシック" pitchFamily="34" charset="-128"/>
              </a:rPr>
              <a:t>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183187" y="2914650"/>
            <a:ext cx="392531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para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enviar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pedido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HTTP,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cliente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primeiro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abre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um </a:t>
            </a:r>
            <a:r>
              <a:rPr lang="en-US" dirty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socket</a:t>
            </a: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TCP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para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o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servidor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web</a:t>
            </a:r>
            <a:endParaRPr lang="en-US" sz="2000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000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2" y="3825875"/>
            <a:ext cx="3850133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dirty="0" err="1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segmento</a:t>
            </a:r>
            <a:r>
              <a:rPr lang="en-US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SYN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TCP (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passo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1 da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saudação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em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3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vias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inter-</a:t>
            </a:r>
            <a:r>
              <a:rPr lang="en-US" sz="20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domínio</a:t>
            </a:r>
            <a:r>
              <a:rPr lang="en-US" sz="20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roteado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para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o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servidor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web</a:t>
            </a:r>
            <a:endParaRPr lang="en-US" sz="2000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dirty="0" err="1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conexão</a:t>
            </a:r>
            <a:r>
              <a:rPr lang="en-US" sz="20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TCP </a:t>
            </a:r>
            <a:r>
              <a:rPr lang="en-US" sz="2000" dirty="0" err="1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estabelecida</a:t>
            </a:r>
            <a:r>
              <a:rPr lang="en-US" sz="20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!</a:t>
            </a:r>
            <a:endParaRPr lang="en-US" sz="2000" dirty="0">
              <a:solidFill>
                <a:srgbClr val="C00000"/>
              </a:solidFill>
              <a:latin typeface="Gill Sans MT" charset="0"/>
              <a:ea typeface="ＭＳ Ｐゴシック" charset="0"/>
            </a:endParaRP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pitchFamily="34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3468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0" dirty="0" err="1" smtClean="0">
                <a:solidFill>
                  <a:srgbClr val="000000"/>
                </a:solidFill>
                <a:latin typeface="Arial" pitchFamily="34" charset="0"/>
              </a:rPr>
              <a:t>servidor</a:t>
            </a:r>
            <a:r>
              <a:rPr lang="en-US" sz="1600" i="0" dirty="0" smtClean="0">
                <a:solidFill>
                  <a:srgbClr val="000000"/>
                </a:solidFill>
                <a:latin typeface="Arial" pitchFamily="34" charset="0"/>
              </a:rPr>
              <a:t> web</a:t>
            </a:r>
            <a:endParaRPr lang="en-US" sz="1600" i="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smtClean="0">
                  <a:solidFill>
                    <a:srgbClr val="000000"/>
                  </a:solidFill>
                  <a:latin typeface="Arial" charset="0"/>
                </a:endParaRP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63443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servidor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web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responde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com </a:t>
            </a:r>
            <a:r>
              <a:rPr lang="en-US" sz="20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SYNACK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(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passo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2 da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saudação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em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3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vias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)</a:t>
            </a:r>
            <a:endParaRPr lang="en-US" sz="2000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21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773113" y="1273175"/>
            <a:ext cx="3554412" cy="3066395"/>
            <a:chOff x="773113" y="1273175"/>
            <a:chExt cx="3554412" cy="3065740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20206" cy="523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roteador</a:t>
              </a:r>
              <a:endPara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140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roda</a:t>
              </a: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973138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Um </a:t>
            </a:r>
            <a:r>
              <a:rPr lang="en-US" dirty="0" err="1">
                <a:ea typeface="ＭＳ Ｐゴシック" pitchFamily="34" charset="-128"/>
              </a:rPr>
              <a:t>dia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na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vida</a:t>
            </a:r>
            <a:r>
              <a:rPr lang="en-US" dirty="0">
                <a:ea typeface="ＭＳ Ｐゴシック" pitchFamily="34" charset="-128"/>
              </a:rPr>
              <a:t>… </a:t>
            </a:r>
            <a:r>
              <a:rPr lang="en-US" dirty="0" err="1" smtClean="0">
                <a:ea typeface="ＭＳ Ｐゴシック" pitchFamily="34" charset="-128"/>
              </a:rPr>
              <a:t>solicitação</a:t>
            </a:r>
            <a:r>
              <a:rPr lang="en-US" dirty="0" smtClean="0">
                <a:ea typeface="ＭＳ Ｐゴシック" pitchFamily="34" charset="-128"/>
              </a:rPr>
              <a:t>/</a:t>
            </a:r>
            <a:r>
              <a:rPr lang="en-US" dirty="0" err="1" smtClean="0">
                <a:ea typeface="ＭＳ Ｐゴシック" pitchFamily="34" charset="-128"/>
              </a:rPr>
              <a:t>resposta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HTTP</a:t>
            </a: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082406" y="31051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dirty="0" err="1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solicitação</a:t>
            </a:r>
            <a:r>
              <a:rPr lang="en-US" sz="20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HTTP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enviada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para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o socket TCP</a:t>
            </a:r>
            <a:endParaRPr lang="en-US" sz="2000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076056" y="3717032"/>
            <a:ext cx="396044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datagrama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IP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que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contém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a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solicitação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HTTP é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encaminhado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para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www.google.com</a:t>
            </a:r>
            <a:endParaRPr lang="en-US" sz="2000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088756" y="5589240"/>
            <a:ext cx="4055244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datagrama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IP com a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resposta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HTTP é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encaminhado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de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volta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para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o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cliente</a:t>
            </a:r>
            <a:endParaRPr lang="en-US" sz="2000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pitchFamily="34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3468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0" dirty="0" err="1" smtClean="0">
                <a:solidFill>
                  <a:srgbClr val="000000"/>
                </a:solidFill>
                <a:latin typeface="Arial" pitchFamily="34" charset="0"/>
              </a:rPr>
              <a:t>servidor</a:t>
            </a:r>
            <a:r>
              <a:rPr lang="en-US" sz="1600" i="0" dirty="0" smtClean="0">
                <a:solidFill>
                  <a:srgbClr val="000000"/>
                </a:solidFill>
                <a:latin typeface="Arial" pitchFamily="34" charset="0"/>
              </a:rPr>
              <a:t> web</a:t>
            </a:r>
            <a:endParaRPr lang="en-US" sz="1600" i="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082406" y="4653136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servidor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web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responde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com </a:t>
            </a:r>
            <a:r>
              <a:rPr lang="en-US" dirty="0" err="1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resposta</a:t>
            </a:r>
            <a:r>
              <a:rPr lang="en-US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HTTP 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(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contendo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a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página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web)</a:t>
            </a:r>
            <a:endParaRPr lang="en-US" sz="2000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357562" y="1019175"/>
            <a:ext cx="452680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página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web </a:t>
            </a:r>
            <a:r>
              <a:rPr lang="en-US" sz="2000" dirty="0" err="1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finalmente</a:t>
            </a:r>
            <a:r>
              <a:rPr lang="en-US" sz="20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(!!!)</a:t>
            </a:r>
            <a:r>
              <a:rPr lang="en-US" sz="2000" i="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apresentada</a:t>
            </a:r>
            <a:endParaRPr lang="en-US" sz="2000" i="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3337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Capítulo 5: Resumo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r>
              <a:rPr lang="pt-BR" sz="2400" dirty="0" smtClean="0"/>
              <a:t>princípios por trás dos serviços da camada de enlace de dados:</a:t>
            </a:r>
          </a:p>
          <a:p>
            <a:pPr lvl="1"/>
            <a:r>
              <a:rPr lang="pt-BR" sz="2000" dirty="0" smtClean="0"/>
              <a:t>detecção, correção de erros</a:t>
            </a:r>
          </a:p>
          <a:p>
            <a:pPr lvl="1"/>
            <a:r>
              <a:rPr lang="pt-BR" sz="2000" dirty="0" smtClean="0"/>
              <a:t>compartilhamento de canal de difusão: acesso múltiplo</a:t>
            </a:r>
          </a:p>
          <a:p>
            <a:pPr lvl="1"/>
            <a:r>
              <a:rPr lang="pt-BR" sz="2000" dirty="0" smtClean="0"/>
              <a:t>endereçamento da camada de enlace </a:t>
            </a:r>
          </a:p>
          <a:p>
            <a:r>
              <a:rPr lang="pt-BR" sz="2400" dirty="0" smtClean="0"/>
              <a:t>instanciação e implementação de diversas tecnologias de camada de enlace</a:t>
            </a:r>
          </a:p>
          <a:p>
            <a:pPr lvl="1"/>
            <a:r>
              <a:rPr lang="pt-BR" sz="2000" dirty="0" smtClean="0"/>
              <a:t>Ethernet</a:t>
            </a:r>
          </a:p>
          <a:p>
            <a:pPr lvl="1"/>
            <a:r>
              <a:rPr lang="pt-BR" sz="2000" dirty="0" err="1" smtClean="0"/>
              <a:t>LANs</a:t>
            </a:r>
            <a:r>
              <a:rPr lang="pt-BR" sz="2000" dirty="0" smtClean="0"/>
              <a:t> </a:t>
            </a:r>
            <a:r>
              <a:rPr lang="pt-BR" sz="2000" dirty="0" smtClean="0"/>
              <a:t>comutadas, </a:t>
            </a:r>
            <a:r>
              <a:rPr lang="pt-BR" sz="2000" dirty="0" err="1" smtClean="0">
                <a:solidFill>
                  <a:schemeClr val="bg1">
                    <a:lumMod val="75000"/>
                  </a:schemeClr>
                </a:solidFill>
              </a:rPr>
              <a:t>VLANs</a:t>
            </a:r>
            <a:endParaRPr lang="pt-BR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redes virtualizadas como camada de enlace: MPLS</a:t>
            </a:r>
          </a:p>
          <a:p>
            <a:r>
              <a:rPr lang="pt-BR" sz="2400" dirty="0" smtClean="0"/>
              <a:t>síntese: um dia na vida de uma solicitação web</a:t>
            </a: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0190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Camada de Enlace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5.1 Introdução e serviços</a:t>
            </a: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5.2 </a:t>
            </a:r>
            <a:r>
              <a:rPr lang="pt-BR" dirty="0">
                <a:solidFill>
                  <a:srgbClr val="FF0000"/>
                </a:solidFill>
              </a:rPr>
              <a:t>D</a:t>
            </a:r>
            <a:r>
              <a:rPr lang="pt-BR" dirty="0" smtClean="0">
                <a:solidFill>
                  <a:srgbClr val="FF0000"/>
                </a:solidFill>
              </a:rPr>
              <a:t>etecção e correção de erros </a:t>
            </a:r>
          </a:p>
          <a:p>
            <a:pPr>
              <a:buNone/>
            </a:pPr>
            <a:r>
              <a:rPr lang="pt-BR" dirty="0" smtClean="0"/>
              <a:t>5.3 Protocolos de acesso múltiplo </a:t>
            </a:r>
          </a:p>
          <a:p>
            <a:pPr>
              <a:buNone/>
            </a:pPr>
            <a:r>
              <a:rPr lang="pt-BR" dirty="0" smtClean="0"/>
              <a:t>5.4 Redes Locais</a:t>
            </a:r>
          </a:p>
          <a:p>
            <a:pPr lvl="1"/>
            <a:r>
              <a:rPr lang="pt-BR" dirty="0" smtClean="0"/>
              <a:t>Endereçamento, ARP</a:t>
            </a:r>
          </a:p>
          <a:p>
            <a:pPr lvl="1"/>
            <a:r>
              <a:rPr lang="pt-BR" dirty="0" smtClean="0"/>
              <a:t>Ethernet</a:t>
            </a:r>
          </a:p>
          <a:p>
            <a:pPr lvl="1"/>
            <a:r>
              <a:rPr lang="pt-BR" dirty="0" smtClean="0"/>
              <a:t>Switches</a:t>
            </a:r>
          </a:p>
          <a:p>
            <a:pPr lvl="1"/>
            <a:r>
              <a:rPr lang="pt-BR" dirty="0" err="1" smtClean="0">
                <a:solidFill>
                  <a:schemeClr val="bg1">
                    <a:lumMod val="65000"/>
                  </a:schemeClr>
                </a:solidFill>
              </a:rPr>
              <a:t>VLANs</a:t>
            </a: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pt-BR" dirty="0" smtClean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5.5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Virtualização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enlace: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MPLS</a:t>
            </a:r>
          </a:p>
          <a:p>
            <a:pPr>
              <a:buNone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5.6 Redes de centros de dados</a:t>
            </a:r>
            <a:endParaRPr lang="pt-BR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pt-BR" dirty="0" smtClean="0"/>
              <a:t>5.7 </a:t>
            </a:r>
            <a:r>
              <a:rPr lang="pt-BR" dirty="0"/>
              <a:t>Um dia na vida de uma solicitação de página Web</a:t>
            </a:r>
          </a:p>
        </p:txBody>
      </p:sp>
    </p:spTree>
    <p:extLst>
      <p:ext uri="{BB962C8B-B14F-4D97-AF65-F5344CB8AC3E}">
        <p14:creationId xmlns:p14="http://schemas.microsoft.com/office/powerpoint/2010/main" val="11193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17047</TotalTime>
  <Words>5975</Words>
  <Application>Microsoft Office PowerPoint</Application>
  <PresentationFormat>Apresentação na tela (4:3)</PresentationFormat>
  <Paragraphs>1197</Paragraphs>
  <Slides>87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87</vt:i4>
      </vt:variant>
    </vt:vector>
  </HeadingPairs>
  <TitlesOfParts>
    <vt:vector size="90" baseType="lpstr">
      <vt:lpstr>Estrutura padrão</vt:lpstr>
      <vt:lpstr>Equation</vt:lpstr>
      <vt:lpstr>Clip</vt:lpstr>
      <vt:lpstr>Capítulo 5: A Camada de Enlace</vt:lpstr>
      <vt:lpstr>Camada de Enlace</vt:lpstr>
      <vt:lpstr>Camada de Enlace: Introdução</vt:lpstr>
      <vt:lpstr>Camada de Enlace: Contexto</vt:lpstr>
      <vt:lpstr>Serviços da Camada de Enlace</vt:lpstr>
      <vt:lpstr>Serviços da Camada de Enlace (mais)</vt:lpstr>
      <vt:lpstr>Onde a camada de enlace é implementada?</vt:lpstr>
      <vt:lpstr>Comunicação entre Adaptadores</vt:lpstr>
      <vt:lpstr>Camada de Enlace</vt:lpstr>
      <vt:lpstr>Detecção de Erros</vt:lpstr>
      <vt:lpstr>Verificações de Paridade</vt:lpstr>
      <vt:lpstr>Soma de verificação da Internet</vt:lpstr>
      <vt:lpstr>Verificação de redundância cíclica (CRC)</vt:lpstr>
      <vt:lpstr>Exemplo de CRC</vt:lpstr>
      <vt:lpstr>Implementação em Hardware</vt:lpstr>
      <vt:lpstr>Camada de Enlace</vt:lpstr>
      <vt:lpstr>Enlaces e Protocolos de Acesso Múltiplo</vt:lpstr>
      <vt:lpstr>Protocolos de Acesso Múltiplo</vt:lpstr>
      <vt:lpstr>Protocolo Ideal de Acesso Múltiplo</vt:lpstr>
      <vt:lpstr>Taxonomia dos Protocolos MAC</vt:lpstr>
      <vt:lpstr>Protocolos MAC de divisão de canal: TDMA</vt:lpstr>
      <vt:lpstr>Protocolos MAC de divisão de canal: FDMA</vt:lpstr>
      <vt:lpstr>Protocolos de Acesso Aleatório</vt:lpstr>
      <vt:lpstr>Slotted ALOHA</vt:lpstr>
      <vt:lpstr>Slotted ALOHA</vt:lpstr>
      <vt:lpstr>Eficiência do Slotted Aloha</vt:lpstr>
      <vt:lpstr>ALOHA Puro (sem slots)</vt:lpstr>
      <vt:lpstr>Eficiência do Aloha puro</vt:lpstr>
      <vt:lpstr>CSMA (Acesso múltiplo com detecção de portadora)</vt:lpstr>
      <vt:lpstr>Colisões no CSMA</vt:lpstr>
      <vt:lpstr>CSMA/CD (Detecção de Colisões)</vt:lpstr>
      <vt:lpstr>Detecção de colisões em CSMA/CD</vt:lpstr>
      <vt:lpstr>Algoritmo CSMA/CD do Ethernet</vt:lpstr>
      <vt:lpstr>Eficiência do CSMA/CD</vt:lpstr>
      <vt:lpstr>Protocolos MAC de “revezamento”</vt:lpstr>
      <vt:lpstr>Protocolos MAC de “revezamento”</vt:lpstr>
      <vt:lpstr>Protocolos MAC de “revezamento”</vt:lpstr>
      <vt:lpstr>Rede de acesso a cabo</vt:lpstr>
      <vt:lpstr>Rede de acesso a cabo</vt:lpstr>
      <vt:lpstr>Resumo dos protocolos MAC</vt:lpstr>
      <vt:lpstr>Camada de Enlace</vt:lpstr>
      <vt:lpstr>Endereços MAC e ARP</vt:lpstr>
      <vt:lpstr>Endereços MAC e ARP</vt:lpstr>
      <vt:lpstr>Endereço MAC (cont)</vt:lpstr>
      <vt:lpstr>ARP: Address Resolution Protocol  (Protocolo de Resolução de Endereços)</vt:lpstr>
      <vt:lpstr>Protocolo ARP: mesma LAN (rede)</vt:lpstr>
      <vt:lpstr>Endereçamento: repassando para outra LAN</vt:lpstr>
      <vt:lpstr>Endereçamento: repassando para outra LAN</vt:lpstr>
      <vt:lpstr>Endereçamento: repassando para outra LAN</vt:lpstr>
      <vt:lpstr>Endereçamento: repassando para outra LAN</vt:lpstr>
      <vt:lpstr>Endereçamento: repassando para outra LAN</vt:lpstr>
      <vt:lpstr>Endereçamento: repassando para outra LAN</vt:lpstr>
      <vt:lpstr>Camada de Enlace</vt:lpstr>
      <vt:lpstr>Ethernet</vt:lpstr>
      <vt:lpstr>Ethernet: topologia física</vt:lpstr>
      <vt:lpstr>Estrutura do Quadro Ethernet</vt:lpstr>
      <vt:lpstr>Estrutura de Quadro Ethernet (cont)</vt:lpstr>
      <vt:lpstr>Ethernet: não confiável e sem conexão</vt:lpstr>
      <vt:lpstr>Padrões Ethernet 802.3: Camadas de Enlace e Física</vt:lpstr>
      <vt:lpstr>10Base5</vt:lpstr>
      <vt:lpstr>10Base2</vt:lpstr>
      <vt:lpstr>10BaseT</vt:lpstr>
      <vt:lpstr>Conector RJ 45</vt:lpstr>
      <vt:lpstr>100Base-TX</vt:lpstr>
      <vt:lpstr>Apresentação do PowerPoint</vt:lpstr>
      <vt:lpstr>Carrier Ethernet Defined</vt:lpstr>
      <vt:lpstr>Camada de Enlace</vt:lpstr>
      <vt:lpstr>Comutador (switch) Ethernet</vt:lpstr>
      <vt:lpstr>Switch:  permitemúltiplas transmissões simultâneas</vt:lpstr>
      <vt:lpstr>Tabela de repasse do switch</vt:lpstr>
      <vt:lpstr>Switch: autoaprendizagem</vt:lpstr>
      <vt:lpstr>Switch: filtragem/repasse de quadros</vt:lpstr>
      <vt:lpstr>Exemplo de auto aprendizagem e repasse</vt:lpstr>
      <vt:lpstr>Interligação de comutadores</vt:lpstr>
      <vt:lpstr>Exemplo de autoaprendizado com múltiplos comutadores</vt:lpstr>
      <vt:lpstr>Rede institucional</vt:lpstr>
      <vt:lpstr>Comutadores x  Roteadores</vt:lpstr>
      <vt:lpstr>Camada de Enlace</vt:lpstr>
      <vt:lpstr>Síntese: um dia na vida de um pedido web</vt:lpstr>
      <vt:lpstr>Um dia na vida: cenário</vt:lpstr>
      <vt:lpstr>Um dia na vida… conectando à Internet</vt:lpstr>
      <vt:lpstr>Um dia na vida… conectando à Internet</vt:lpstr>
      <vt:lpstr>Um dia na vida… ARP (antes do DNS, antes do HTTP)</vt:lpstr>
      <vt:lpstr>Um dia na vida… usando DNS</vt:lpstr>
      <vt:lpstr>Um dia na vida… conexão TCP transportando HTTP</vt:lpstr>
      <vt:lpstr>Um dia na vida… solicitação/resposta HTTP</vt:lpstr>
      <vt:lpstr>Capítulo 5: Resumo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FTP</dc:title>
  <dc:creator>Medy</dc:creator>
  <cp:lastModifiedBy>Suruagy</cp:lastModifiedBy>
  <cp:revision>168</cp:revision>
  <cp:lastPrinted>1999-11-17T01:04:05Z</cp:lastPrinted>
  <dcterms:created xsi:type="dcterms:W3CDTF">1999-10-12T16:19:04Z</dcterms:created>
  <dcterms:modified xsi:type="dcterms:W3CDTF">2014-07-19T00:55:07Z</dcterms:modified>
</cp:coreProperties>
</file>