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7"/>
  </p:notesMasterIdLst>
  <p:sldIdLst>
    <p:sldId id="287" r:id="rId2"/>
    <p:sldId id="288" r:id="rId3"/>
    <p:sldId id="289" r:id="rId4"/>
    <p:sldId id="290" r:id="rId5"/>
    <p:sldId id="257" r:id="rId6"/>
    <p:sldId id="284" r:id="rId7"/>
    <p:sldId id="328" r:id="rId8"/>
    <p:sldId id="291" r:id="rId9"/>
    <p:sldId id="329" r:id="rId10"/>
    <p:sldId id="259" r:id="rId11"/>
    <p:sldId id="260" r:id="rId12"/>
    <p:sldId id="293" r:id="rId13"/>
    <p:sldId id="261" r:id="rId14"/>
    <p:sldId id="294" r:id="rId15"/>
    <p:sldId id="327" r:id="rId16"/>
    <p:sldId id="330" r:id="rId17"/>
    <p:sldId id="263" r:id="rId18"/>
    <p:sldId id="296" r:id="rId19"/>
    <p:sldId id="297" r:id="rId20"/>
    <p:sldId id="298" r:id="rId21"/>
    <p:sldId id="299" r:id="rId22"/>
    <p:sldId id="301" r:id="rId23"/>
    <p:sldId id="307" r:id="rId24"/>
    <p:sldId id="308" r:id="rId25"/>
    <p:sldId id="309" r:id="rId26"/>
    <p:sldId id="323" r:id="rId27"/>
    <p:sldId id="311" r:id="rId28"/>
    <p:sldId id="312" r:id="rId29"/>
    <p:sldId id="331" r:id="rId30"/>
    <p:sldId id="313" r:id="rId31"/>
    <p:sldId id="332" r:id="rId32"/>
    <p:sldId id="333" r:id="rId33"/>
    <p:sldId id="334" r:id="rId34"/>
    <p:sldId id="335" r:id="rId35"/>
    <p:sldId id="336" r:id="rId36"/>
    <p:sldId id="372" r:id="rId37"/>
    <p:sldId id="373" r:id="rId38"/>
    <p:sldId id="374" r:id="rId39"/>
    <p:sldId id="375" r:id="rId40"/>
    <p:sldId id="376" r:id="rId41"/>
    <p:sldId id="377" r:id="rId42"/>
    <p:sldId id="378" r:id="rId43"/>
    <p:sldId id="379" r:id="rId44"/>
    <p:sldId id="380" r:id="rId45"/>
    <p:sldId id="381" r:id="rId4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3592" autoAdjust="0"/>
    <p:restoredTop sz="90918" autoAdjust="0"/>
  </p:normalViewPr>
  <p:slideViewPr>
    <p:cSldViewPr>
      <p:cViewPr varScale="1">
        <p:scale>
          <a:sx n="135" d="100"/>
          <a:sy n="135" d="100"/>
        </p:scale>
        <p:origin x="-178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920"/>
    </p:cViewPr>
  </p:sorterViewPr>
  <p:notesViewPr>
    <p:cSldViewPr>
      <p:cViewPr varScale="1">
        <p:scale>
          <a:sx n="43" d="100"/>
          <a:sy n="43" d="100"/>
        </p:scale>
        <p:origin x="-13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6.xml"/><Relationship Id="rId7" Type="http://schemas.openxmlformats.org/officeDocument/2006/relationships/slide" Target="slides/slide36.xml"/><Relationship Id="rId2" Type="http://schemas.openxmlformats.org/officeDocument/2006/relationships/slide" Target="slides/slide5.xml"/><Relationship Id="rId1" Type="http://schemas.openxmlformats.org/officeDocument/2006/relationships/slide" Target="slides/slide2.xml"/><Relationship Id="rId6" Type="http://schemas.openxmlformats.org/officeDocument/2006/relationships/slide" Target="slides/slide31.xml"/><Relationship Id="rId5" Type="http://schemas.openxmlformats.org/officeDocument/2006/relationships/slide" Target="slides/slide16.xml"/><Relationship Id="rId4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86C8798-FFFB-47A8-A74B-DA2F09A821D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954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372BCC-FAD1-48A8-B774-68804843F0BA}" type="slidenum">
              <a:rPr lang="en-US"/>
              <a:pPr/>
              <a:t>7</a:t>
            </a:fld>
            <a:endParaRPr lang="en-US"/>
          </a:p>
        </p:txBody>
      </p:sp>
      <p:sp>
        <p:nvSpPr>
          <p:cNvPr id="563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mtClean="0"/>
          </a:p>
        </p:txBody>
      </p:sp>
      <p:sp>
        <p:nvSpPr>
          <p:cNvPr id="7885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02756" indent="-270291" defTabSz="914485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081164" indent="-216233" defTabSz="914485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513629" indent="-216233" defTabSz="914485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1946095" indent="-216233" defTabSz="914485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F2670D97-C07E-49F1-9886-EED98DBDBFD1}" type="slidenum">
              <a:rPr lang="en-US" smtClean="0">
                <a:latin typeface="Times New Roman" pitchFamily="18" charset="0"/>
              </a:rPr>
              <a:pPr/>
              <a:t>36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mtClean="0"/>
          </a:p>
        </p:txBody>
      </p:sp>
      <p:sp>
        <p:nvSpPr>
          <p:cNvPr id="11674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02756" indent="-270291" defTabSz="914485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081164" indent="-216233" defTabSz="914485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513629" indent="-216233" defTabSz="914485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1946095" indent="-216233" defTabSz="914485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EA03BA1A-82FC-4445-A3D8-B9AB103F0EC8}" type="slidenum">
              <a:rPr lang="en-US" smtClean="0">
                <a:latin typeface="Times New Roman" pitchFamily="18" charset="0"/>
              </a:rPr>
              <a:pPr/>
              <a:t>45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6400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6400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3810000" cy="5410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5410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3810000" cy="54102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3810000" cy="26289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3810000" cy="26289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5638800" y="6461125"/>
            <a:ext cx="3505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1600" dirty="0">
                <a:latin typeface="Arial" charset="0"/>
              </a:rPr>
              <a:t>5: Camada de Enlace  </a:t>
            </a:r>
            <a:r>
              <a:rPr lang="pt-BR" sz="1600" dirty="0" smtClean="0">
                <a:latin typeface="Arial" charset="0"/>
              </a:rPr>
              <a:t>5-</a:t>
            </a:r>
            <a:fld id="{EA901276-D283-40CD-838F-E0B3C40DFC27}" type="slidenum">
              <a:rPr lang="pt-BR" sz="1600">
                <a:latin typeface="Arial" charset="0"/>
              </a:rPr>
              <a:pPr>
                <a:spcBef>
                  <a:spcPct val="50000"/>
                </a:spcBef>
                <a:defRPr/>
              </a:pPr>
              <a:t>‹nº›</a:t>
            </a:fld>
            <a:endParaRPr lang="pt-BR" sz="1600" dirty="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¨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m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4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9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76222"/>
            <a:ext cx="7772400" cy="838200"/>
          </a:xfrm>
        </p:spPr>
        <p:txBody>
          <a:bodyPr/>
          <a:lstStyle/>
          <a:p>
            <a:r>
              <a:rPr lang="pt-BR" sz="3600" dirty="0" smtClean="0"/>
              <a:t>Capítulo 5: A Camada de Enlace e Redes Locais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38320"/>
            <a:ext cx="7305675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400" u="sng" dirty="0" smtClean="0">
                <a:solidFill>
                  <a:srgbClr val="FF0000"/>
                </a:solidFill>
              </a:rPr>
              <a:t>Nossos objetivos:</a:t>
            </a:r>
            <a:r>
              <a:rPr lang="pt-BR" sz="2000" dirty="0" smtClean="0"/>
              <a:t> </a:t>
            </a:r>
          </a:p>
          <a:p>
            <a:r>
              <a:rPr lang="pt-BR" sz="2000" dirty="0" smtClean="0"/>
              <a:t>Entender os princípios por trás dos serviços da camada de enlace de dados:</a:t>
            </a:r>
          </a:p>
          <a:p>
            <a:pPr lvl="1"/>
            <a:r>
              <a:rPr lang="pt-BR" sz="2000" dirty="0" smtClean="0"/>
              <a:t>detecção e correção de erros</a:t>
            </a:r>
          </a:p>
          <a:p>
            <a:pPr lvl="1"/>
            <a:r>
              <a:rPr lang="pt-BR" sz="2000" dirty="0" smtClean="0"/>
              <a:t>compartilhamento de canal de </a:t>
            </a:r>
            <a:r>
              <a:rPr lang="pt-BR" sz="2000" i="1" dirty="0" smtClean="0"/>
              <a:t>broadcast</a:t>
            </a:r>
            <a:r>
              <a:rPr lang="pt-BR" sz="2000" dirty="0" smtClean="0"/>
              <a:t>: acesso múltiplo</a:t>
            </a:r>
          </a:p>
          <a:p>
            <a:pPr lvl="1"/>
            <a:r>
              <a:rPr lang="pt-BR" sz="2000" dirty="0" smtClean="0"/>
              <a:t>endereçamento da camada de enlace</a:t>
            </a:r>
          </a:p>
          <a:p>
            <a:pPr lvl="1"/>
            <a:r>
              <a:rPr lang="pt-BR" sz="2000" dirty="0" smtClean="0"/>
              <a:t>transferência confiável de dados, controle de fluxo: </a:t>
            </a:r>
            <a:r>
              <a:rPr lang="pt-BR" sz="2000" i="1" dirty="0" smtClean="0">
                <a:solidFill>
                  <a:schemeClr val="accent2"/>
                </a:solidFill>
              </a:rPr>
              <a:t>feito!</a:t>
            </a:r>
            <a:endParaRPr lang="pt-BR" sz="2000" dirty="0" smtClean="0"/>
          </a:p>
          <a:p>
            <a:r>
              <a:rPr lang="pt-BR" sz="2000" dirty="0" smtClean="0"/>
              <a:t>instanciação e implementação de diversas tecnologias de camada de enlace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16100" y="3419475"/>
            <a:ext cx="5203825" cy="3322638"/>
          </a:xfrm>
          <a:noFill/>
        </p:spPr>
      </p:pic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Detecção de Erros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539750" y="993775"/>
            <a:ext cx="835501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omic Sans MS" pitchFamily="66" charset="0"/>
              </a:rPr>
              <a:t>EDC= bits de Detecção e Correção de Erros (redundância)</a:t>
            </a:r>
          </a:p>
          <a:p>
            <a:r>
              <a:rPr lang="pt-BR">
                <a:latin typeface="Comic Sans MS" pitchFamily="66" charset="0"/>
              </a:rPr>
              <a:t>D    = Dados protegidos por verificação de erros, </a:t>
            </a:r>
            <a:br>
              <a:rPr lang="pt-BR">
                <a:latin typeface="Comic Sans MS" pitchFamily="66" charset="0"/>
              </a:rPr>
            </a:br>
            <a:r>
              <a:rPr lang="pt-BR">
                <a:latin typeface="Comic Sans MS" pitchFamily="66" charset="0"/>
              </a:rPr>
              <a:t>         podem incluir alguns campos do cabeçalho </a:t>
            </a:r>
          </a:p>
          <a:p>
            <a:pPr>
              <a:buFontTx/>
              <a:buChar char="•"/>
            </a:pPr>
            <a:r>
              <a:rPr lang="pt-BR">
                <a:latin typeface="Comic Sans MS" pitchFamily="66" charset="0"/>
              </a:rPr>
              <a:t> detecção de erros não é 100% confiável;</a:t>
            </a:r>
          </a:p>
          <a:p>
            <a:pPr lvl="1">
              <a:buFontTx/>
              <a:buChar char="•"/>
            </a:pPr>
            <a:r>
              <a:rPr lang="pt-BR">
                <a:latin typeface="Comic Sans MS" pitchFamily="66" charset="0"/>
              </a:rPr>
              <a:t> protocolos podem deixar passar alguns erros, mas é raro</a:t>
            </a:r>
          </a:p>
          <a:p>
            <a:pPr lvl="1">
              <a:buFontTx/>
              <a:buChar char="•"/>
            </a:pPr>
            <a:r>
              <a:rPr lang="pt-BR">
                <a:latin typeface="Comic Sans MS" pitchFamily="66" charset="0"/>
              </a:rPr>
              <a:t> quanto maior o campo EDC melhor será a capacidade de detecção e correção de erros</a:t>
            </a:r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Verificações de Paridade</a:t>
            </a:r>
          </a:p>
        </p:txBody>
      </p:sp>
      <p:pic>
        <p:nvPicPr>
          <p:cNvPr id="13315" name="Picture 1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6463" y="1684338"/>
            <a:ext cx="3810000" cy="4697412"/>
          </a:xfrm>
          <a:noFill/>
        </p:spPr>
      </p:pic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323850" y="1484313"/>
            <a:ext cx="3124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u="sng">
                <a:solidFill>
                  <a:srgbClr val="FF0000"/>
                </a:solidFill>
                <a:latin typeface="Comic Sans MS" pitchFamily="66" charset="0"/>
              </a:rPr>
              <a:t>Paridade de 1 Bit:</a:t>
            </a:r>
          </a:p>
          <a:p>
            <a:r>
              <a:rPr lang="pt-BR" sz="1600" b="1">
                <a:latin typeface="Comic Sans MS" pitchFamily="66" charset="0"/>
              </a:rPr>
              <a:t>Detecta erros em um único bit</a:t>
            </a:r>
            <a:endParaRPr lang="en-US" sz="3200" b="1">
              <a:latin typeface="Comic Sans MS" pitchFamily="66" charset="0"/>
            </a:endParaRPr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4083050" y="908050"/>
            <a:ext cx="4953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u="sng">
                <a:solidFill>
                  <a:srgbClr val="FF0000"/>
                </a:solidFill>
                <a:latin typeface="Comic Sans MS" pitchFamily="66" charset="0"/>
              </a:rPr>
              <a:t>Paridade Bidimensional:</a:t>
            </a:r>
          </a:p>
          <a:p>
            <a:r>
              <a:rPr lang="pt-BR" sz="1600" b="1">
                <a:latin typeface="Comic Sans MS" pitchFamily="66" charset="0"/>
              </a:rPr>
              <a:t>Detecta e corrige erro em um único bit</a:t>
            </a:r>
            <a:endParaRPr lang="en-US" sz="1600" b="1">
              <a:latin typeface="Comic Sans MS" pitchFamily="66" charset="0"/>
            </a:endParaRPr>
          </a:p>
        </p:txBody>
      </p:sp>
      <p:pic>
        <p:nvPicPr>
          <p:cNvPr id="13318" name="Picture 14" descr="f050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95288" y="2636838"/>
            <a:ext cx="3114675" cy="10858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Soma de verificação da Internet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90575" y="2328863"/>
            <a:ext cx="3657600" cy="40687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400" u="sng" smtClean="0">
                <a:solidFill>
                  <a:srgbClr val="FF0000"/>
                </a:solidFill>
              </a:rPr>
              <a:t>Transmissor:</a:t>
            </a:r>
            <a:endParaRPr lang="pt-BR" sz="2400" smtClean="0"/>
          </a:p>
          <a:p>
            <a:r>
              <a:rPr lang="pt-BR" sz="2000" smtClean="0"/>
              <a:t>trata o conteúdo do segmento como uma seqüência de inteiros de 16 bits</a:t>
            </a:r>
          </a:p>
          <a:p>
            <a:r>
              <a:rPr lang="pt-BR" sz="2000" smtClean="0"/>
              <a:t>Soma de verificação: adição (complemento de 1 da soma ) do conteúdo do segmento</a:t>
            </a:r>
          </a:p>
          <a:p>
            <a:r>
              <a:rPr lang="pt-BR" sz="2000" smtClean="0"/>
              <a:t>transmissor coloca o valor do checksum no campo de checksum UDP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52700"/>
            <a:ext cx="4171950" cy="3257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400" u="sng" dirty="0" smtClean="0">
                <a:solidFill>
                  <a:srgbClr val="FF0000"/>
                </a:solidFill>
              </a:rPr>
              <a:t>Receptor:</a:t>
            </a:r>
            <a:endParaRPr lang="pt-BR" sz="2400" dirty="0" smtClean="0"/>
          </a:p>
          <a:p>
            <a:r>
              <a:rPr lang="pt-BR" sz="2000" dirty="0" smtClean="0"/>
              <a:t>calcula a soma de verificação do segmento recebido</a:t>
            </a:r>
          </a:p>
          <a:p>
            <a:r>
              <a:rPr lang="pt-BR" sz="2000" dirty="0" smtClean="0"/>
              <a:t>verifica se o resultado é igual ao valor do campo da soma de verificação:</a:t>
            </a:r>
          </a:p>
          <a:p>
            <a:pPr lvl="1"/>
            <a:r>
              <a:rPr lang="pt-BR" sz="1800" dirty="0" smtClean="0"/>
              <a:t>NÃO - erro detectado</a:t>
            </a:r>
          </a:p>
          <a:p>
            <a:pPr lvl="1"/>
            <a:r>
              <a:rPr lang="pt-BR" sz="1800" dirty="0" smtClean="0"/>
              <a:t>SIM - nenhum erro foi detectado. </a:t>
            </a:r>
            <a:r>
              <a:rPr lang="pt-BR" sz="1800" i="1" dirty="0" smtClean="0"/>
              <a:t>Mas pode conter erros?</a:t>
            </a:r>
            <a:r>
              <a:rPr lang="pt-BR" sz="1800" dirty="0" smtClean="0"/>
              <a:t> Mais sobre isto posteriormente ….</a:t>
            </a:r>
          </a:p>
          <a:p>
            <a:endParaRPr lang="pt-BR" sz="1800" dirty="0" smtClean="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95325" y="1457325"/>
            <a:ext cx="79248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None/>
            </a:pPr>
            <a:r>
              <a:rPr lang="pt-BR" u="sng">
                <a:solidFill>
                  <a:srgbClr val="FF0000"/>
                </a:solidFill>
                <a:latin typeface="Comic Sans MS" pitchFamily="66" charset="0"/>
              </a:rPr>
              <a:t>Objetivo:</a:t>
            </a:r>
            <a:r>
              <a:rPr lang="pt-BR">
                <a:latin typeface="Comic Sans MS" pitchFamily="66" charset="0"/>
              </a:rPr>
              <a:t> detectar “erros” (ex., bits trocados) no segmento transmitido (nota: usado </a:t>
            </a:r>
            <a:r>
              <a:rPr lang="pt-BR" i="1">
                <a:latin typeface="Comic Sans MS" pitchFamily="66" charset="0"/>
              </a:rPr>
              <a:t>apenas</a:t>
            </a:r>
            <a:r>
              <a:rPr lang="pt-BR">
                <a:latin typeface="Comic Sans MS" pitchFamily="66" charset="0"/>
              </a:rPr>
              <a:t> na camada de transporte)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¨"/>
            </a:pPr>
            <a:endParaRPr lang="pt-BR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Verificação de redundância cíclica (CRC)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143000"/>
            <a:ext cx="7773988" cy="40147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1800" dirty="0" smtClean="0"/>
              <a:t>Dados considerados como a seqüência de coeficientes de um polinômio (</a:t>
            </a:r>
            <a:r>
              <a:rPr lang="pt-BR" sz="1800" dirty="0" smtClean="0">
                <a:solidFill>
                  <a:srgbClr val="FF0000"/>
                </a:solidFill>
              </a:rPr>
              <a:t>D</a:t>
            </a:r>
            <a:r>
              <a:rPr lang="pt-BR" sz="18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pt-BR" sz="1800" dirty="0" smtClean="0"/>
              <a:t>É escolhido um polinômio </a:t>
            </a:r>
            <a:r>
              <a:rPr lang="pt-BR" sz="1800" i="1" dirty="0" smtClean="0"/>
              <a:t>Gerador</a:t>
            </a:r>
            <a:r>
              <a:rPr lang="pt-BR" sz="1800" dirty="0" smtClean="0"/>
              <a:t>, (</a:t>
            </a:r>
            <a:r>
              <a:rPr lang="pt-BR" sz="1800" dirty="0" smtClean="0">
                <a:solidFill>
                  <a:srgbClr val="FF0000"/>
                </a:solidFill>
              </a:rPr>
              <a:t>G</a:t>
            </a:r>
            <a:r>
              <a:rPr lang="pt-BR" sz="1800" dirty="0" smtClean="0"/>
              <a:t>), (=&gt; r+1 bits)</a:t>
            </a:r>
          </a:p>
          <a:p>
            <a:pPr lvl="1">
              <a:lnSpc>
                <a:spcPct val="90000"/>
              </a:lnSpc>
            </a:pPr>
            <a:r>
              <a:rPr lang="pt-BR" sz="1800" dirty="0" smtClean="0"/>
              <a:t>Divide-se (módulo 2) o polinômio D*2</a:t>
            </a:r>
            <a:r>
              <a:rPr lang="pt-BR" sz="1800" b="1" baseline="30000" dirty="0" smtClean="0"/>
              <a:t>r</a:t>
            </a:r>
            <a:r>
              <a:rPr lang="pt-BR" sz="1800" dirty="0" smtClean="0"/>
              <a:t> por G. Acrescenta-se o resto (R) a D. Observa-se que, por construção, a nova seqüência &lt;D,R&gt;  agora é exatamente divisível por G</a:t>
            </a:r>
          </a:p>
          <a:p>
            <a:pPr lvl="1">
              <a:lnSpc>
                <a:spcPct val="90000"/>
              </a:lnSpc>
            </a:pPr>
            <a:r>
              <a:rPr lang="pt-BR" sz="1800" dirty="0" smtClean="0"/>
              <a:t>Receptor conhece G, divide &lt;D,R&gt; por G. Caso o resto seja diferente de zero: detectado erro!</a:t>
            </a:r>
          </a:p>
          <a:p>
            <a:pPr lvl="1">
              <a:lnSpc>
                <a:spcPct val="90000"/>
              </a:lnSpc>
            </a:pPr>
            <a:r>
              <a:rPr lang="pt-BR" sz="1800" dirty="0" smtClean="0"/>
              <a:t>Pode detectar todos os erros em rajadas menores do que r+1 bits</a:t>
            </a:r>
          </a:p>
          <a:p>
            <a:pPr>
              <a:lnSpc>
                <a:spcPct val="90000"/>
              </a:lnSpc>
            </a:pPr>
            <a:r>
              <a:rPr lang="pt-BR" sz="1800" dirty="0" smtClean="0"/>
              <a:t>Largamente usado na prática (Ethernet, 802.11 </a:t>
            </a:r>
            <a:r>
              <a:rPr lang="pt-BR" sz="1800" dirty="0" err="1" smtClean="0"/>
              <a:t>WiFi</a:t>
            </a:r>
            <a:r>
              <a:rPr lang="pt-BR" sz="1800" dirty="0" smtClean="0"/>
              <a:t>, ATM)</a:t>
            </a:r>
          </a:p>
        </p:txBody>
      </p:sp>
      <p:pic>
        <p:nvPicPr>
          <p:cNvPr id="15364" name="Picture 11" descr="f050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47813" y="4508500"/>
            <a:ext cx="6408737" cy="15303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Exemplo de CRC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pt-BR" dirty="0" smtClean="0">
                <a:solidFill>
                  <a:schemeClr val="accent2"/>
                </a:solidFill>
              </a:rPr>
              <a:t>Queremos:</a:t>
            </a:r>
            <a:endParaRPr lang="pt-BR" sz="2800" dirty="0" smtClean="0"/>
          </a:p>
          <a:p>
            <a:pPr lvl="1">
              <a:buFont typeface="Wingdings" pitchFamily="2" charset="2"/>
              <a:buNone/>
            </a:pPr>
            <a:r>
              <a:rPr lang="pt-BR" sz="2800" dirty="0" smtClean="0"/>
              <a:t>D</a:t>
            </a:r>
            <a:r>
              <a:rPr lang="pt-BR" sz="2800" baseline="26000" dirty="0" smtClean="0"/>
              <a:t>.</a:t>
            </a:r>
            <a:r>
              <a:rPr lang="pt-BR" sz="2800" dirty="0" smtClean="0"/>
              <a:t>2</a:t>
            </a:r>
            <a:r>
              <a:rPr lang="pt-BR" sz="2800" baseline="30000" dirty="0" smtClean="0"/>
              <a:t>r</a:t>
            </a:r>
            <a:r>
              <a:rPr lang="pt-BR" sz="2800" dirty="0" smtClean="0"/>
              <a:t> XOR R = </a:t>
            </a:r>
            <a:r>
              <a:rPr lang="pt-BR" sz="2800" dirty="0" err="1" smtClean="0"/>
              <a:t>nG</a:t>
            </a:r>
            <a:endParaRPr lang="pt-BR" sz="2800" dirty="0" smtClean="0"/>
          </a:p>
          <a:p>
            <a:pPr>
              <a:buFont typeface="Wingdings" pitchFamily="2" charset="2"/>
              <a:buNone/>
            </a:pPr>
            <a:r>
              <a:rPr lang="pt-BR" i="1" dirty="0" smtClean="0">
                <a:solidFill>
                  <a:schemeClr val="accent2"/>
                </a:solidFill>
              </a:rPr>
              <a:t>de forma equivalente:</a:t>
            </a:r>
            <a:endParaRPr lang="pt-BR" sz="2800" dirty="0" smtClean="0"/>
          </a:p>
          <a:p>
            <a:pPr lvl="1">
              <a:buFont typeface="Wingdings" pitchFamily="2" charset="2"/>
              <a:buNone/>
            </a:pPr>
            <a:r>
              <a:rPr lang="pt-BR" sz="2800" dirty="0" smtClean="0"/>
              <a:t>D</a:t>
            </a:r>
            <a:r>
              <a:rPr lang="pt-BR" sz="2800" baseline="26000" dirty="0" smtClean="0"/>
              <a:t>.</a:t>
            </a:r>
            <a:r>
              <a:rPr lang="pt-BR" sz="2800" dirty="0" smtClean="0"/>
              <a:t>2</a:t>
            </a:r>
            <a:r>
              <a:rPr lang="pt-BR" sz="2800" baseline="30000" dirty="0" smtClean="0"/>
              <a:t>r</a:t>
            </a:r>
            <a:r>
              <a:rPr lang="pt-BR" sz="2800" dirty="0" smtClean="0"/>
              <a:t> = </a:t>
            </a:r>
            <a:r>
              <a:rPr lang="pt-BR" sz="2800" dirty="0" err="1" smtClean="0"/>
              <a:t>nG</a:t>
            </a:r>
            <a:r>
              <a:rPr lang="pt-BR" sz="2800" dirty="0" smtClean="0"/>
              <a:t> XOR R </a:t>
            </a:r>
          </a:p>
          <a:p>
            <a:pPr>
              <a:buFont typeface="Wingdings" pitchFamily="2" charset="2"/>
              <a:buNone/>
            </a:pPr>
            <a:r>
              <a:rPr lang="pt-BR" i="1" dirty="0" smtClean="0">
                <a:solidFill>
                  <a:schemeClr val="accent2"/>
                </a:solidFill>
              </a:rPr>
              <a:t>de forma equivalente :</a:t>
            </a:r>
            <a:r>
              <a:rPr lang="pt-BR" dirty="0" smtClean="0"/>
              <a:t>  </a:t>
            </a:r>
          </a:p>
          <a:p>
            <a:pPr>
              <a:buFont typeface="Wingdings" pitchFamily="2" charset="2"/>
              <a:buNone/>
            </a:pPr>
            <a:r>
              <a:rPr lang="pt-BR" dirty="0" smtClean="0"/>
              <a:t>    se dividirmos D</a:t>
            </a:r>
            <a:r>
              <a:rPr lang="pt-BR" baseline="26000" dirty="0" smtClean="0"/>
              <a:t>.</a:t>
            </a:r>
            <a:r>
              <a:rPr lang="pt-BR" dirty="0" smtClean="0"/>
              <a:t>2</a:t>
            </a:r>
            <a:r>
              <a:rPr lang="pt-BR" baseline="30000" dirty="0" smtClean="0"/>
              <a:t>r</a:t>
            </a:r>
            <a:r>
              <a:rPr lang="pt-BR" dirty="0" smtClean="0"/>
              <a:t> por G, queremos o resto R</a:t>
            </a:r>
          </a:p>
        </p:txBody>
      </p:sp>
      <p:sp>
        <p:nvSpPr>
          <p:cNvPr id="1029" name="Rectangle 8"/>
          <p:cNvSpPr>
            <a:spLocks noChangeArrowheads="1"/>
          </p:cNvSpPr>
          <p:nvPr/>
        </p:nvSpPr>
        <p:spPr bwMode="auto">
          <a:xfrm>
            <a:off x="911225" y="4878388"/>
            <a:ext cx="3201988" cy="11906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1026" name="Object 1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258888" y="4941888"/>
          <a:ext cx="251618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104840" imgH="482400" progId="Equation.3">
                  <p:embed/>
                </p:oleObj>
              </mc:Choice>
              <mc:Fallback>
                <p:oleObj name="Equation" r:id="rId3" imgW="1104840" imgH="482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941888"/>
                        <a:ext cx="2516187" cy="109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0" name="Grupo 9"/>
          <p:cNvGrpSpPr>
            <a:grpSpLocks/>
          </p:cNvGrpSpPr>
          <p:nvPr/>
        </p:nvGrpSpPr>
        <p:grpSpPr bwMode="auto">
          <a:xfrm>
            <a:off x="5081588" y="1285875"/>
            <a:ext cx="3133725" cy="4594225"/>
            <a:chOff x="785786" y="1285860"/>
            <a:chExt cx="3134191" cy="4593494"/>
          </a:xfrm>
        </p:grpSpPr>
        <p:sp>
          <p:nvSpPr>
            <p:cNvPr id="11" name="Retângulo 10"/>
            <p:cNvSpPr/>
            <p:nvPr/>
          </p:nvSpPr>
          <p:spPr bwMode="auto">
            <a:xfrm>
              <a:off x="2714885" y="1857269"/>
              <a:ext cx="643034" cy="285705"/>
            </a:xfrm>
            <a:prstGeom prst="rect">
              <a:avLst/>
            </a:prstGeom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12" name="Retângulo 11"/>
            <p:cNvSpPr/>
            <p:nvPr/>
          </p:nvSpPr>
          <p:spPr bwMode="auto">
            <a:xfrm>
              <a:off x="857234" y="1857269"/>
              <a:ext cx="1071722" cy="285705"/>
            </a:xfrm>
            <a:prstGeom prst="rect">
              <a:avLst/>
            </a:prstGeom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cxnSp>
          <p:nvCxnSpPr>
            <p:cNvPr id="13" name="Conector reto 12"/>
            <p:cNvCxnSpPr/>
            <p:nvPr/>
          </p:nvCxnSpPr>
          <p:spPr bwMode="auto">
            <a:xfrm rot="5400000">
              <a:off x="2501379" y="1999327"/>
              <a:ext cx="285705" cy="158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tângulo 13"/>
            <p:cNvSpPr/>
            <p:nvPr/>
          </p:nvSpPr>
          <p:spPr bwMode="auto">
            <a:xfrm>
              <a:off x="1928956" y="4785741"/>
              <a:ext cx="643033" cy="285705"/>
            </a:xfrm>
            <a:prstGeom prst="rect">
              <a:avLst/>
            </a:prstGeom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pt-BR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1035" name="CaixaDeTexto 14"/>
            <p:cNvSpPr txBox="1">
              <a:spLocks noChangeArrowheads="1"/>
            </p:cNvSpPr>
            <p:nvPr/>
          </p:nvSpPr>
          <p:spPr bwMode="auto">
            <a:xfrm>
              <a:off x="785786" y="1785926"/>
              <a:ext cx="3134191" cy="4093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2400" b="1">
                  <a:latin typeface="Courier New" pitchFamily="49" charset="0"/>
                  <a:cs typeface="Courier New" pitchFamily="49" charset="0"/>
                </a:rPr>
                <a:t>101110000 </a:t>
              </a:r>
              <a:r>
                <a:rPr lang="pt-BR" sz="2400" b="1" u="sng">
                  <a:latin typeface="Courier New" pitchFamily="49" charset="0"/>
                  <a:cs typeface="Courier New" pitchFamily="49" charset="0"/>
                </a:rPr>
                <a:t>1001</a:t>
              </a:r>
            </a:p>
            <a:p>
              <a:r>
                <a:rPr lang="pt-BR" sz="2400" b="1" u="sng">
                  <a:latin typeface="Courier New" pitchFamily="49" charset="0"/>
                  <a:cs typeface="Courier New" pitchFamily="49" charset="0"/>
                </a:rPr>
                <a:t>1001</a:t>
              </a:r>
              <a:r>
                <a:rPr lang="pt-BR" sz="2400" b="1">
                  <a:latin typeface="Courier New" pitchFamily="49" charset="0"/>
                  <a:cs typeface="Courier New" pitchFamily="49" charset="0"/>
                </a:rPr>
                <a:t>      101011</a:t>
              </a:r>
            </a:p>
            <a:p>
              <a:r>
                <a:rPr lang="pt-BR" sz="2400" b="1">
                  <a:latin typeface="Courier New" pitchFamily="49" charset="0"/>
                  <a:cs typeface="Courier New" pitchFamily="49" charset="0"/>
                </a:rPr>
                <a:t>  1010</a:t>
              </a:r>
            </a:p>
            <a:p>
              <a:r>
                <a:rPr lang="pt-BR" sz="2400" b="1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pt-BR" sz="2400" b="1" u="sng">
                  <a:latin typeface="Courier New" pitchFamily="49" charset="0"/>
                  <a:cs typeface="Courier New" pitchFamily="49" charset="0"/>
                </a:rPr>
                <a:t>1001</a:t>
              </a:r>
            </a:p>
            <a:p>
              <a:r>
                <a:rPr lang="pt-BR" sz="2400" b="1">
                  <a:latin typeface="Courier New" pitchFamily="49" charset="0"/>
                  <a:cs typeface="Courier New" pitchFamily="49" charset="0"/>
                </a:rPr>
                <a:t>    1100</a:t>
              </a:r>
            </a:p>
            <a:p>
              <a:r>
                <a:rPr lang="pt-BR" sz="2400" b="1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pt-BR" sz="2400" b="1" u="sng">
                  <a:latin typeface="Courier New" pitchFamily="49" charset="0"/>
                  <a:cs typeface="Courier New" pitchFamily="49" charset="0"/>
                </a:rPr>
                <a:t>1001</a:t>
              </a:r>
            </a:p>
            <a:p>
              <a:r>
                <a:rPr lang="pt-BR" sz="2400" b="1">
                  <a:latin typeface="Courier New" pitchFamily="49" charset="0"/>
                  <a:cs typeface="Courier New" pitchFamily="49" charset="0"/>
                </a:rPr>
                <a:t>     1010</a:t>
              </a:r>
            </a:p>
            <a:p>
              <a:r>
                <a:rPr lang="pt-BR" sz="2400" b="1">
                  <a:latin typeface="Courier New" pitchFamily="49" charset="0"/>
                  <a:cs typeface="Courier New" pitchFamily="49" charset="0"/>
                </a:rPr>
                <a:t>     </a:t>
              </a:r>
              <a:r>
                <a:rPr lang="pt-BR" sz="2400" b="1" u="sng">
                  <a:latin typeface="Courier New" pitchFamily="49" charset="0"/>
                  <a:cs typeface="Courier New" pitchFamily="49" charset="0"/>
                </a:rPr>
                <a:t>1001</a:t>
              </a:r>
            </a:p>
            <a:p>
              <a:r>
                <a:rPr lang="pt-BR" sz="2400" b="1">
                  <a:latin typeface="Courier New" pitchFamily="49" charset="0"/>
                  <a:cs typeface="Courier New" pitchFamily="49" charset="0"/>
                </a:rPr>
                <a:t>      011</a:t>
              </a:r>
            </a:p>
            <a:p>
              <a:endParaRPr lang="pt-BR" b="1">
                <a:latin typeface="Courier New" pitchFamily="49" charset="0"/>
                <a:cs typeface="Courier New" pitchFamily="49" charset="0"/>
              </a:endParaRPr>
            </a:p>
            <a:p>
              <a:endParaRPr lang="pt-BR" sz="2400" b="1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6" name="Chave direita 15"/>
            <p:cNvSpPr/>
            <p:nvPr/>
          </p:nvSpPr>
          <p:spPr bwMode="auto">
            <a:xfrm rot="16200000">
              <a:off x="1357393" y="1214280"/>
              <a:ext cx="142852" cy="1000274"/>
            </a:xfrm>
            <a:prstGeom prst="rightBrac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>
                <a:latin typeface="Times New Roman" pitchFamily="18" charset="0"/>
              </a:endParaRPr>
            </a:p>
          </p:txBody>
        </p:sp>
        <p:sp>
          <p:nvSpPr>
            <p:cNvPr id="17" name="Chave direita 16"/>
            <p:cNvSpPr/>
            <p:nvPr/>
          </p:nvSpPr>
          <p:spPr bwMode="auto">
            <a:xfrm rot="16200000">
              <a:off x="2964975" y="1392901"/>
              <a:ext cx="142852" cy="643034"/>
            </a:xfrm>
            <a:prstGeom prst="rightBrac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>
                <a:latin typeface="Times New Roman" pitchFamily="18" charset="0"/>
              </a:endParaRPr>
            </a:p>
          </p:txBody>
        </p:sp>
        <p:sp>
          <p:nvSpPr>
            <p:cNvPr id="18" name="Chave direita 17"/>
            <p:cNvSpPr/>
            <p:nvPr/>
          </p:nvSpPr>
          <p:spPr bwMode="auto">
            <a:xfrm rot="5400000" flipV="1">
              <a:off x="2179046" y="4892781"/>
              <a:ext cx="142852" cy="643033"/>
            </a:xfrm>
            <a:prstGeom prst="rightBrac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pt-BR">
                <a:latin typeface="Times New Roman" pitchFamily="18" charset="0"/>
              </a:endParaRPr>
            </a:p>
          </p:txBody>
        </p:sp>
        <p:sp>
          <p:nvSpPr>
            <p:cNvPr id="19" name="CaixaDeTexto 18"/>
            <p:cNvSpPr txBox="1"/>
            <p:nvPr/>
          </p:nvSpPr>
          <p:spPr>
            <a:xfrm>
              <a:off x="1285922" y="1285860"/>
              <a:ext cx="369943" cy="3999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D</a:t>
              </a:r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2843492" y="1285860"/>
              <a:ext cx="371530" cy="3999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G</a:t>
              </a: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2071852" y="5314294"/>
              <a:ext cx="347714" cy="3999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b="1" dirty="0">
                  <a:solidFill>
                    <a:schemeClr val="accent2">
                      <a:lumMod val="75000"/>
                    </a:schemeClr>
                  </a:solidFill>
                  <a:latin typeface="+mj-lt"/>
                </a:rPr>
                <a:t>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Implementação em Hardware</a:t>
            </a:r>
          </a:p>
        </p:txBody>
      </p:sp>
      <p:grpSp>
        <p:nvGrpSpPr>
          <p:cNvPr id="16387" name="Grupo 46"/>
          <p:cNvGrpSpPr>
            <a:grpSpLocks/>
          </p:cNvGrpSpPr>
          <p:nvPr/>
        </p:nvGrpSpPr>
        <p:grpSpPr bwMode="auto">
          <a:xfrm>
            <a:off x="2357438" y="1571625"/>
            <a:ext cx="3500437" cy="1643063"/>
            <a:chOff x="1142976" y="1785926"/>
            <a:chExt cx="3500462" cy="1643868"/>
          </a:xfrm>
        </p:grpSpPr>
        <p:sp>
          <p:nvSpPr>
            <p:cNvPr id="16390" name="Retângulo 21"/>
            <p:cNvSpPr>
              <a:spLocks noChangeArrowheads="1"/>
            </p:cNvSpPr>
            <p:nvPr/>
          </p:nvSpPr>
          <p:spPr bwMode="auto">
            <a:xfrm>
              <a:off x="1857356" y="2500306"/>
              <a:ext cx="428628" cy="57150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1" name="Text Box 19"/>
            <p:cNvSpPr txBox="1">
              <a:spLocks noChangeArrowheads="1"/>
            </p:cNvSpPr>
            <p:nvPr/>
          </p:nvSpPr>
          <p:spPr bwMode="auto">
            <a:xfrm>
              <a:off x="1142976" y="2500306"/>
              <a:ext cx="45720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pt-BR" sz="2800">
                  <a:latin typeface="Symbol" pitchFamily="18" charset="2"/>
                </a:rPr>
                <a:t>Å</a:t>
              </a:r>
            </a:p>
          </p:txBody>
        </p:sp>
        <p:sp>
          <p:nvSpPr>
            <p:cNvPr id="16392" name="Retângulo 23"/>
            <p:cNvSpPr>
              <a:spLocks noChangeArrowheads="1"/>
            </p:cNvSpPr>
            <p:nvPr/>
          </p:nvSpPr>
          <p:spPr bwMode="auto">
            <a:xfrm>
              <a:off x="2786050" y="2500306"/>
              <a:ext cx="428628" cy="57150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3" name="Retângulo 24"/>
            <p:cNvSpPr>
              <a:spLocks noChangeArrowheads="1"/>
            </p:cNvSpPr>
            <p:nvPr/>
          </p:nvSpPr>
          <p:spPr bwMode="auto">
            <a:xfrm>
              <a:off x="3714744" y="2500306"/>
              <a:ext cx="428628" cy="57150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4" name="Line 11"/>
            <p:cNvSpPr>
              <a:spLocks noChangeShapeType="1"/>
            </p:cNvSpPr>
            <p:nvPr/>
          </p:nvSpPr>
          <p:spPr bwMode="auto">
            <a:xfrm>
              <a:off x="1500166" y="2786058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cxnSp>
          <p:nvCxnSpPr>
            <p:cNvPr id="16395" name="Conector de seta reta 28"/>
            <p:cNvCxnSpPr>
              <a:cxnSpLocks noChangeShapeType="1"/>
              <a:stCxn id="16390" idx="3"/>
              <a:endCxn id="16392" idx="1"/>
            </p:cNvCxnSpPr>
            <p:nvPr/>
          </p:nvCxnSpPr>
          <p:spPr bwMode="auto">
            <a:xfrm>
              <a:off x="2285984" y="2786058"/>
              <a:ext cx="500066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396" name="Conector de seta reta 29"/>
            <p:cNvCxnSpPr>
              <a:cxnSpLocks noChangeShapeType="1"/>
            </p:cNvCxnSpPr>
            <p:nvPr/>
          </p:nvCxnSpPr>
          <p:spPr bwMode="auto">
            <a:xfrm>
              <a:off x="3214678" y="2786058"/>
              <a:ext cx="500066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397" name="Conector de seta reta 30"/>
            <p:cNvCxnSpPr>
              <a:cxnSpLocks noChangeShapeType="1"/>
            </p:cNvCxnSpPr>
            <p:nvPr/>
          </p:nvCxnSpPr>
          <p:spPr bwMode="auto">
            <a:xfrm>
              <a:off x="4143372" y="2786058"/>
              <a:ext cx="500066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398" name="Conector de seta reta 34"/>
            <p:cNvCxnSpPr>
              <a:cxnSpLocks noChangeShapeType="1"/>
            </p:cNvCxnSpPr>
            <p:nvPr/>
          </p:nvCxnSpPr>
          <p:spPr bwMode="auto">
            <a:xfrm rot="5400000">
              <a:off x="928662" y="2213760"/>
              <a:ext cx="857256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399" name="Conector angulado 42"/>
            <p:cNvCxnSpPr>
              <a:cxnSpLocks noChangeShapeType="1"/>
            </p:cNvCxnSpPr>
            <p:nvPr/>
          </p:nvCxnSpPr>
          <p:spPr bwMode="auto">
            <a:xfrm rot="10800000">
              <a:off x="1357290" y="2928934"/>
              <a:ext cx="3000396" cy="500066"/>
            </a:xfrm>
            <a:prstGeom prst="bentConnector3">
              <a:avLst>
                <a:gd name="adj1" fmla="val 100125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16400" name="Conector reto 45"/>
            <p:cNvCxnSpPr>
              <a:cxnSpLocks noChangeShapeType="1"/>
            </p:cNvCxnSpPr>
            <p:nvPr/>
          </p:nvCxnSpPr>
          <p:spPr bwMode="auto">
            <a:xfrm rot="5400000" flipH="1" flipV="1">
              <a:off x="4035421" y="3107529"/>
              <a:ext cx="642942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48" name="CaixaDeTexto 47"/>
          <p:cNvSpPr txBox="1"/>
          <p:nvPr/>
        </p:nvSpPr>
        <p:spPr>
          <a:xfrm>
            <a:off x="4929188" y="1714500"/>
            <a:ext cx="10271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latin typeface="+mj-lt"/>
              </a:rPr>
              <a:t>G=1001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1592263" y="1028700"/>
            <a:ext cx="20510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dirty="0">
                <a:latin typeface="+mj-lt"/>
              </a:rPr>
              <a:t>D.2</a:t>
            </a:r>
            <a:r>
              <a:rPr lang="pt-BR" baseline="30000" dirty="0">
                <a:latin typeface="+mj-lt"/>
              </a:rPr>
              <a:t>r</a:t>
            </a:r>
            <a:r>
              <a:rPr lang="pt-BR" dirty="0">
                <a:latin typeface="+mj-lt"/>
              </a:rPr>
              <a:t>=101110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000</a:t>
            </a:r>
            <a:endParaRPr lang="pt-B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/>
              <a:t>Camada de Enlace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pt-BR" sz="2800" dirty="0" smtClean="0"/>
              <a:t>5.1 Introdução e serviços</a:t>
            </a:r>
          </a:p>
          <a:p>
            <a:pPr>
              <a:buNone/>
            </a:pPr>
            <a:r>
              <a:rPr lang="pt-BR" sz="2800" dirty="0" smtClean="0"/>
              <a:t>5.2 Técnicas de detecção e correção de erros </a:t>
            </a:r>
          </a:p>
          <a:p>
            <a:pPr>
              <a:buNone/>
            </a:pPr>
            <a:r>
              <a:rPr lang="pt-BR" sz="2800" dirty="0" smtClean="0">
                <a:solidFill>
                  <a:srgbClr val="FF0000"/>
                </a:solidFill>
              </a:rPr>
              <a:t>5.3 Protocolos de acesso múltiplo </a:t>
            </a:r>
          </a:p>
          <a:p>
            <a:pPr>
              <a:buNone/>
            </a:pPr>
            <a:r>
              <a:rPr lang="pt-BR" sz="2800" dirty="0" smtClean="0"/>
              <a:t>5.4 Endereçamento na Camada de Enlace</a:t>
            </a:r>
          </a:p>
          <a:p>
            <a:pPr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5.5 Ethernet</a:t>
            </a:r>
          </a:p>
          <a:p>
            <a:pPr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5.6 Comutadores da camada de enlace</a:t>
            </a:r>
          </a:p>
          <a:p>
            <a:pPr>
              <a:buNone/>
            </a:pPr>
            <a:r>
              <a:rPr lang="pt-BR" sz="2800" dirty="0">
                <a:solidFill>
                  <a:schemeClr val="bg1">
                    <a:lumMod val="65000"/>
                  </a:schemeClr>
                </a:solidFill>
              </a:rPr>
              <a:t>5.7 PPP: o protocolo ponto-a-ponto</a:t>
            </a:r>
          </a:p>
          <a:p>
            <a:pPr>
              <a:buNone/>
            </a:pPr>
            <a:r>
              <a:rPr lang="pt-BR" sz="2800" dirty="0">
                <a:solidFill>
                  <a:schemeClr val="bg1">
                    <a:lumMod val="65000"/>
                  </a:schemeClr>
                </a:solidFill>
              </a:rPr>
              <a:t>5.8 Virtualização de enlace: uma rede como camada de enlace</a:t>
            </a:r>
          </a:p>
          <a:p>
            <a:pPr>
              <a:buNone/>
            </a:pPr>
            <a:r>
              <a:rPr lang="pt-BR" sz="2800" dirty="0"/>
              <a:t>5.9 Um dia na vida de uma solicitação de página Web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Enlaces e Protocolos de Acesso Múltiplo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143000"/>
            <a:ext cx="3810000" cy="541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000" dirty="0" smtClean="0"/>
              <a:t>Dois tipos de enlaces:</a:t>
            </a:r>
          </a:p>
          <a:p>
            <a:r>
              <a:rPr lang="pt-BR" sz="2000" dirty="0" err="1" smtClean="0">
                <a:solidFill>
                  <a:srgbClr val="FF0000"/>
                </a:solidFill>
              </a:rPr>
              <a:t>Ponto-a-ponto</a:t>
            </a:r>
            <a:r>
              <a:rPr lang="pt-BR" sz="2000" dirty="0" smtClean="0"/>
              <a:t>:</a:t>
            </a:r>
          </a:p>
          <a:p>
            <a:pPr lvl="1"/>
            <a:r>
              <a:rPr lang="pt-BR" sz="2000" dirty="0" smtClean="0"/>
              <a:t>PPP para acesso discado</a:t>
            </a:r>
          </a:p>
          <a:p>
            <a:pPr lvl="1"/>
            <a:r>
              <a:rPr lang="pt-BR" sz="2000" dirty="0" smtClean="0"/>
              <a:t>Conexão entre switch Ethernet e hospedeiro</a:t>
            </a:r>
          </a:p>
          <a:p>
            <a:r>
              <a:rPr lang="pt-BR" sz="2000" i="1" dirty="0" smtClean="0">
                <a:solidFill>
                  <a:srgbClr val="FF0000"/>
                </a:solidFill>
              </a:rPr>
              <a:t>broadcast</a:t>
            </a:r>
            <a:r>
              <a:rPr lang="pt-BR" sz="2000" dirty="0" smtClean="0"/>
              <a:t> (cabo ou meio compartilhado);</a:t>
            </a:r>
          </a:p>
          <a:p>
            <a:pPr lvl="1"/>
            <a:r>
              <a:rPr lang="pt-BR" sz="2000" dirty="0" smtClean="0"/>
              <a:t>Ethernet tradicional</a:t>
            </a:r>
          </a:p>
          <a:p>
            <a:pPr lvl="1"/>
            <a:r>
              <a:rPr lang="pt-BR" sz="2000" dirty="0" smtClean="0"/>
              <a:t>Upstream HFC</a:t>
            </a:r>
          </a:p>
          <a:p>
            <a:pPr lvl="1"/>
            <a:r>
              <a:rPr lang="pt-BR" sz="2000" dirty="0" smtClean="0"/>
              <a:t>802.11 LAN sem fio</a:t>
            </a:r>
          </a:p>
          <a:p>
            <a:pPr lvl="1"/>
            <a:r>
              <a:rPr lang="pt-BR" sz="2000" dirty="0" smtClean="0"/>
              <a:t>Satélite</a:t>
            </a:r>
          </a:p>
          <a:p>
            <a:pPr lvl="1"/>
            <a:r>
              <a:rPr lang="pt-BR" sz="2000" dirty="0" smtClean="0"/>
              <a:t>Etc.</a:t>
            </a:r>
          </a:p>
          <a:p>
            <a:pPr>
              <a:buFont typeface="Wingdings" pitchFamily="2" charset="2"/>
              <a:buNone/>
            </a:pPr>
            <a:r>
              <a:rPr lang="pt-BR" sz="2000" dirty="0" smtClean="0"/>
              <a:t>                </a:t>
            </a:r>
            <a:endParaRPr lang="pt-BR" sz="2000" b="1" dirty="0" smtClean="0"/>
          </a:p>
        </p:txBody>
      </p:sp>
      <p:pic>
        <p:nvPicPr>
          <p:cNvPr id="19460" name="Picture 5" descr="f050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140200" y="1420813"/>
            <a:ext cx="4752975" cy="47450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Protocolos de Acesso Múltiplo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395413"/>
            <a:ext cx="8396287" cy="4648200"/>
          </a:xfrm>
        </p:spPr>
        <p:txBody>
          <a:bodyPr/>
          <a:lstStyle/>
          <a:p>
            <a:r>
              <a:rPr lang="pt-BR" sz="2000" dirty="0" smtClean="0"/>
              <a:t>canal de comunicação único de </a:t>
            </a:r>
            <a:r>
              <a:rPr lang="pt-BR" sz="2000" i="1" dirty="0" smtClean="0"/>
              <a:t>broadcast</a:t>
            </a:r>
          </a:p>
          <a:p>
            <a:r>
              <a:rPr lang="pt-BR" sz="2000" dirty="0" smtClean="0"/>
              <a:t>interferência: quando dois ou mais nós transmitem simultaneamente</a:t>
            </a:r>
          </a:p>
          <a:p>
            <a:pPr lvl="1"/>
            <a:r>
              <a:rPr lang="pt-BR" sz="2000" dirty="0" smtClean="0">
                <a:solidFill>
                  <a:srgbClr val="FF0000"/>
                </a:solidFill>
              </a:rPr>
              <a:t>colisão</a:t>
            </a:r>
            <a:r>
              <a:rPr lang="pt-BR" sz="2000" dirty="0" smtClean="0"/>
              <a:t> se um nó receber dois ou mais sinais ao mesmo tempo</a:t>
            </a:r>
          </a:p>
          <a:p>
            <a:pPr lvl="1">
              <a:buNone/>
            </a:pPr>
            <a:endParaRPr lang="pt-BR" sz="2000" dirty="0" smtClean="0"/>
          </a:p>
          <a:p>
            <a:pPr>
              <a:buFont typeface="Wingdings" pitchFamily="2" charset="2"/>
              <a:buNone/>
            </a:pPr>
            <a:r>
              <a:rPr lang="pt-BR" sz="2000" i="1" u="sng" dirty="0" smtClean="0">
                <a:solidFill>
                  <a:srgbClr val="FF0000"/>
                </a:solidFill>
              </a:rPr>
              <a:t>Protocolo de acesso múltiplo</a:t>
            </a:r>
            <a:endParaRPr lang="pt-BR" sz="2000" dirty="0" smtClean="0"/>
          </a:p>
          <a:p>
            <a:r>
              <a:rPr lang="pt-BR" sz="2000" dirty="0" smtClean="0"/>
              <a:t>algoritmo distribuído que determina como os nós compartilham o canal, isto é, determina quando um nó pode transmitir</a:t>
            </a:r>
          </a:p>
          <a:p>
            <a:r>
              <a:rPr lang="pt-BR" sz="2000" dirty="0" smtClean="0"/>
              <a:t>comunicação sobre o compartilhamento do canal deve usar o próprio canal!</a:t>
            </a:r>
          </a:p>
          <a:p>
            <a:pPr lvl="1"/>
            <a:r>
              <a:rPr lang="pt-BR" sz="2000" dirty="0" smtClean="0"/>
              <a:t>não há canal fora da faixa para coordenar a transmissão</a:t>
            </a:r>
          </a:p>
          <a:p>
            <a:pPr>
              <a:buFont typeface="Wingdings" pitchFamily="2" charset="2"/>
              <a:buNone/>
            </a:pPr>
            <a:endParaRPr lang="pt-BR" dirty="0" smtClean="0"/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Protocolo Ideal de Acesso Múltiplo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pt-BR" u="sng" smtClean="0">
                <a:solidFill>
                  <a:srgbClr val="FF0000"/>
                </a:solidFill>
              </a:rPr>
              <a:t>Para um canal de </a:t>
            </a:r>
            <a:r>
              <a:rPr lang="pt-BR" i="1" u="sng" smtClean="0">
                <a:solidFill>
                  <a:srgbClr val="FF0000"/>
                </a:solidFill>
              </a:rPr>
              <a:t>broadcast</a:t>
            </a:r>
            <a:r>
              <a:rPr lang="pt-BR" u="sng" smtClean="0">
                <a:solidFill>
                  <a:srgbClr val="FF0000"/>
                </a:solidFill>
              </a:rPr>
              <a:t> com taxa de </a:t>
            </a:r>
            <a:r>
              <a:rPr lang="pt-BR" i="1" u="sng" smtClean="0">
                <a:solidFill>
                  <a:srgbClr val="FF0000"/>
                </a:solidFill>
              </a:rPr>
              <a:t>R</a:t>
            </a:r>
            <a:r>
              <a:rPr lang="pt-BR" u="sng" smtClean="0">
                <a:solidFill>
                  <a:srgbClr val="FF0000"/>
                </a:solidFill>
              </a:rPr>
              <a:t> bps:</a:t>
            </a:r>
          </a:p>
          <a:p>
            <a:pPr>
              <a:buFont typeface="Wingdings" pitchFamily="2" charset="2"/>
              <a:buNone/>
            </a:pPr>
            <a:endParaRPr lang="pt-BR" smtClean="0"/>
          </a:p>
          <a:p>
            <a:pPr>
              <a:buFont typeface="Wingdings" pitchFamily="2" charset="2"/>
              <a:buNone/>
            </a:pPr>
            <a:r>
              <a:rPr lang="pt-BR" sz="2000" smtClean="0"/>
              <a:t>1. Quando apenas um nó tem dados para enviar, esse nó obtém uma vazão de </a:t>
            </a:r>
            <a:r>
              <a:rPr lang="pt-BR" sz="2000" i="1" smtClean="0"/>
              <a:t>R </a:t>
            </a:r>
            <a:r>
              <a:rPr lang="pt-BR" sz="2000" smtClean="0"/>
              <a:t>bps.</a:t>
            </a:r>
          </a:p>
          <a:p>
            <a:pPr>
              <a:buFont typeface="Wingdings" pitchFamily="2" charset="2"/>
              <a:buNone/>
            </a:pPr>
            <a:r>
              <a:rPr lang="pt-BR" sz="2000" smtClean="0"/>
              <a:t>2. Quando M nós têm dados para enviar, cada um desses nós poderá transmitir em média a uma taxa de </a:t>
            </a:r>
            <a:r>
              <a:rPr lang="pt-BR" sz="2000" i="1" smtClean="0"/>
              <a:t>R/M </a:t>
            </a:r>
            <a:r>
              <a:rPr lang="pt-BR" sz="2000" smtClean="0"/>
              <a:t>bps.</a:t>
            </a:r>
            <a:endParaRPr lang="pt-BR" sz="2000" i="1" smtClean="0"/>
          </a:p>
          <a:p>
            <a:pPr>
              <a:buFont typeface="Wingdings" pitchFamily="2" charset="2"/>
              <a:buNone/>
            </a:pPr>
            <a:r>
              <a:rPr lang="pt-BR" sz="2000" smtClean="0"/>
              <a:t>3. Completamente descentralizado</a:t>
            </a:r>
          </a:p>
          <a:p>
            <a:pPr lvl="1"/>
            <a:r>
              <a:rPr lang="pt-BR" sz="2000" smtClean="0"/>
              <a:t>nenhum nó especial (mestre) para coordenar as transmissões</a:t>
            </a:r>
          </a:p>
          <a:p>
            <a:pPr lvl="1"/>
            <a:r>
              <a:rPr lang="pt-BR" sz="2000" smtClean="0"/>
              <a:t>nenhuma sincronização de relógios ou slots</a:t>
            </a:r>
          </a:p>
          <a:p>
            <a:pPr>
              <a:buFont typeface="Wingdings" pitchFamily="2" charset="2"/>
              <a:buNone/>
            </a:pPr>
            <a:r>
              <a:rPr lang="pt-BR" sz="2000" smtClean="0"/>
              <a:t>4. Simples para que sua implementação seja barata</a:t>
            </a: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/>
              <a:t>Camada de Enlace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pt-BR" sz="2800" dirty="0" smtClean="0">
                <a:solidFill>
                  <a:srgbClr val="FF0000"/>
                </a:solidFill>
              </a:rPr>
              <a:t>5.1 Introdução e serviços</a:t>
            </a:r>
          </a:p>
          <a:p>
            <a:pPr>
              <a:buNone/>
            </a:pPr>
            <a:r>
              <a:rPr lang="pt-BR" sz="2800" dirty="0" smtClean="0"/>
              <a:t>5.2 Técnicas de detecção e correção de erros </a:t>
            </a:r>
          </a:p>
          <a:p>
            <a:pPr>
              <a:buNone/>
            </a:pPr>
            <a:r>
              <a:rPr lang="pt-BR" sz="2800" dirty="0" smtClean="0"/>
              <a:t>5.3 Protocolos de acesso múltiplo </a:t>
            </a:r>
          </a:p>
          <a:p>
            <a:pPr>
              <a:buNone/>
            </a:pPr>
            <a:r>
              <a:rPr lang="pt-BR" sz="2800" dirty="0" smtClean="0"/>
              <a:t>5.4 Endereçamento na Camada de Enlace</a:t>
            </a:r>
          </a:p>
          <a:p>
            <a:pPr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5.5 Ethernet</a:t>
            </a:r>
          </a:p>
          <a:p>
            <a:pPr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5.6 Comutadores de camada de enlace</a:t>
            </a:r>
          </a:p>
          <a:p>
            <a:pPr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5.7 PPP: o protocolo </a:t>
            </a:r>
            <a:r>
              <a:rPr lang="pt-BR" sz="2800" dirty="0" err="1" smtClean="0">
                <a:solidFill>
                  <a:schemeClr val="bg1">
                    <a:lumMod val="65000"/>
                  </a:schemeClr>
                </a:solidFill>
              </a:rPr>
              <a:t>ponto-a-ponto</a:t>
            </a:r>
            <a:endParaRPr lang="pt-BR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5.8 </a:t>
            </a:r>
            <a:r>
              <a:rPr lang="pt-BR" sz="2800" dirty="0" err="1" smtClean="0">
                <a:solidFill>
                  <a:schemeClr val="bg1">
                    <a:lumMod val="65000"/>
                  </a:schemeClr>
                </a:solidFill>
              </a:rPr>
              <a:t>Virtualização</a:t>
            </a: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 de enlace: uma rede como camada de enlace</a:t>
            </a:r>
          </a:p>
          <a:p>
            <a:pPr>
              <a:buNone/>
            </a:pPr>
            <a:r>
              <a:rPr lang="pt-BR" sz="2800" dirty="0" smtClean="0"/>
              <a:t>5.9 Um dia na vida de uma solicitação de página Web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01013" cy="1143000"/>
          </a:xfrm>
        </p:spPr>
        <p:txBody>
          <a:bodyPr/>
          <a:lstStyle/>
          <a:p>
            <a:r>
              <a:rPr lang="pt-BR" sz="3600" dirty="0" smtClean="0"/>
              <a:t>Taxonomia dos Protocolos MAC</a:t>
            </a:r>
            <a:endParaRPr lang="pt-BR" sz="44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71588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000" dirty="0" smtClean="0"/>
              <a:t>Três categorias gerais:</a:t>
            </a:r>
          </a:p>
          <a:p>
            <a:r>
              <a:rPr lang="pt-BR" sz="2000" dirty="0" smtClean="0">
                <a:solidFill>
                  <a:srgbClr val="FF0000"/>
                </a:solidFill>
              </a:rPr>
              <a:t>Divisão de Canal</a:t>
            </a:r>
            <a:endParaRPr lang="pt-BR" dirty="0" smtClean="0"/>
          </a:p>
          <a:p>
            <a:pPr lvl="1"/>
            <a:r>
              <a:rPr lang="pt-BR" sz="2000" dirty="0" smtClean="0"/>
              <a:t>divide o canal em pequenos “pedaços” (</a:t>
            </a:r>
            <a:r>
              <a:rPr lang="pt-BR" sz="2000" i="1" dirty="0" err="1" smtClean="0"/>
              <a:t>slots</a:t>
            </a:r>
            <a:r>
              <a:rPr lang="pt-BR" sz="2000" dirty="0" smtClean="0"/>
              <a:t>/compartimentos de tempo, freqüência, código)</a:t>
            </a:r>
          </a:p>
          <a:p>
            <a:pPr lvl="1"/>
            <a:r>
              <a:rPr lang="pt-BR" sz="2000" dirty="0" smtClean="0"/>
              <a:t>aloca pedaço a um dado nó para uso exclusivo deste</a:t>
            </a:r>
          </a:p>
          <a:p>
            <a:r>
              <a:rPr lang="pt-BR" sz="2000" dirty="0" smtClean="0">
                <a:solidFill>
                  <a:srgbClr val="FF0000"/>
                </a:solidFill>
              </a:rPr>
              <a:t>Acesso Aleatório</a:t>
            </a:r>
            <a:endParaRPr lang="pt-BR" dirty="0" smtClean="0"/>
          </a:p>
          <a:p>
            <a:pPr lvl="1"/>
            <a:r>
              <a:rPr lang="pt-BR" sz="2000" dirty="0" smtClean="0"/>
              <a:t>canal não é dividido, podem ocorrer colisões</a:t>
            </a:r>
          </a:p>
          <a:p>
            <a:pPr lvl="1"/>
            <a:r>
              <a:rPr lang="pt-BR" sz="2000" dirty="0" smtClean="0"/>
              <a:t>“recuperação” das colisões</a:t>
            </a:r>
          </a:p>
          <a:p>
            <a:r>
              <a:rPr lang="pt-BR" sz="2000" dirty="0" smtClean="0">
                <a:solidFill>
                  <a:srgbClr val="FF0000"/>
                </a:solidFill>
              </a:rPr>
              <a:t>Revezamento</a:t>
            </a:r>
            <a:endParaRPr lang="pt-BR" dirty="0" smtClean="0"/>
          </a:p>
          <a:p>
            <a:pPr lvl="1"/>
            <a:r>
              <a:rPr lang="pt-BR" sz="2000" dirty="0" smtClean="0"/>
              <a:t>Nós se alternam em revezamento, mas nós que possuem mais dados a transmitir podem demorar mais quando chegar a sua vez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30188" y="228600"/>
            <a:ext cx="8629650" cy="1143000"/>
          </a:xfrm>
        </p:spPr>
        <p:txBody>
          <a:bodyPr/>
          <a:lstStyle/>
          <a:p>
            <a:r>
              <a:rPr lang="pt-BR" dirty="0" smtClean="0"/>
              <a:t>Protocolos MAC de divisão de canal: TDMA</a:t>
            </a:r>
            <a:endParaRPr lang="pt-BR" sz="40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1650" y="1422400"/>
            <a:ext cx="77724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dirty="0" smtClean="0">
                <a:solidFill>
                  <a:srgbClr val="FF0000"/>
                </a:solidFill>
              </a:rPr>
              <a:t>TDMA: Acesso Múltiplo por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Divisão de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Tempo</a:t>
            </a:r>
            <a:endParaRPr lang="pt-BR" dirty="0" smtClean="0"/>
          </a:p>
          <a:p>
            <a:r>
              <a:rPr lang="pt-BR" sz="2000" dirty="0" smtClean="0"/>
              <a:t>acesso ao canal em “turnos" </a:t>
            </a:r>
          </a:p>
          <a:p>
            <a:r>
              <a:rPr lang="pt-BR" sz="2000" dirty="0" smtClean="0"/>
              <a:t>cada estação recebe um comprimento fixo de compartimento (comprimento = tempo de </a:t>
            </a:r>
            <a:r>
              <a:rPr lang="pt-BR" sz="2000" dirty="0" err="1" smtClean="0"/>
              <a:t>tx</a:t>
            </a:r>
            <a:r>
              <a:rPr lang="pt-BR" sz="2000" dirty="0" smtClean="0"/>
              <a:t> do pacote) em cada turno</a:t>
            </a:r>
          </a:p>
          <a:p>
            <a:r>
              <a:rPr lang="pt-BR" sz="2000" dirty="0" smtClean="0"/>
              <a:t>compartimentos não usados permanecem ociosos</a:t>
            </a:r>
          </a:p>
          <a:p>
            <a:r>
              <a:rPr lang="pt-BR" sz="2000" dirty="0" smtClean="0"/>
              <a:t>Exemplo: LAN com 6 estações: compartimentos 1, 3 e 4 com pacotes, compartimentos 2, 5 e 6 ociosos</a:t>
            </a:r>
          </a:p>
          <a:p>
            <a:pPr>
              <a:buFont typeface="Wingdings" pitchFamily="2" charset="2"/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pic>
        <p:nvPicPr>
          <p:cNvPr id="23556" name="Picture 4" descr="IMG000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4683125"/>
            <a:ext cx="7345363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Protocolos de Acesso Aleatório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Quando nó tem um pacote para transmitir</a:t>
            </a:r>
          </a:p>
          <a:p>
            <a:pPr lvl="1"/>
            <a:r>
              <a:rPr lang="pt-BR" dirty="0" smtClean="0"/>
              <a:t>transmite na taxa máxima R.</a:t>
            </a:r>
          </a:p>
          <a:p>
            <a:pPr lvl="1"/>
            <a:r>
              <a:rPr lang="pt-BR" dirty="0" smtClean="0"/>
              <a:t>nenhuma coordenação </a:t>
            </a:r>
            <a:r>
              <a:rPr lang="pt-BR" i="1" dirty="0" smtClean="0"/>
              <a:t>a priori</a:t>
            </a:r>
            <a:r>
              <a:rPr lang="pt-BR" dirty="0" smtClean="0"/>
              <a:t> entre os nós</a:t>
            </a:r>
          </a:p>
          <a:p>
            <a:r>
              <a:rPr lang="pt-BR" dirty="0" smtClean="0"/>
              <a:t>dois ou mais nós transmitindo </a:t>
            </a:r>
            <a:r>
              <a:rPr lang="pt-BR" dirty="0" smtClean="0">
                <a:latin typeface="MS Mincho" pitchFamily="49" charset="-128"/>
                <a:ea typeface="MS Mincho" pitchFamily="49" charset="-128"/>
              </a:rPr>
              <a:t>➜</a:t>
            </a:r>
            <a:r>
              <a:rPr lang="pt-BR" dirty="0" smtClean="0"/>
              <a:t> “colisão”,</a:t>
            </a:r>
          </a:p>
          <a:p>
            <a:r>
              <a:rPr lang="pt-BR" dirty="0" smtClean="0"/>
              <a:t>O </a:t>
            </a:r>
            <a:r>
              <a:rPr lang="pt-BR" dirty="0" smtClean="0">
                <a:solidFill>
                  <a:srgbClr val="FF0000"/>
                </a:solidFill>
              </a:rPr>
              <a:t>protocolo </a:t>
            </a:r>
            <a:r>
              <a:rPr lang="pt-BR" b="1" dirty="0" smtClean="0">
                <a:solidFill>
                  <a:srgbClr val="FF0000"/>
                </a:solidFill>
              </a:rPr>
              <a:t>MAC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b="1" dirty="0" smtClean="0">
                <a:solidFill>
                  <a:srgbClr val="FF0000"/>
                </a:solidFill>
              </a:rPr>
              <a:t>de acesso aleatório</a:t>
            </a:r>
            <a:r>
              <a:rPr lang="pt-BR" b="1" dirty="0" smtClean="0"/>
              <a:t> </a:t>
            </a:r>
            <a:r>
              <a:rPr lang="pt-BR" dirty="0" smtClean="0"/>
              <a:t>especifica: </a:t>
            </a:r>
          </a:p>
          <a:p>
            <a:pPr lvl="1"/>
            <a:r>
              <a:rPr lang="pt-BR" dirty="0" smtClean="0"/>
              <a:t>como detectar colisões</a:t>
            </a:r>
          </a:p>
          <a:p>
            <a:pPr lvl="1"/>
            <a:r>
              <a:rPr lang="pt-BR" dirty="0" smtClean="0"/>
              <a:t>como se recuperar delas (através de retransmissões retardadas, por exemplo)</a:t>
            </a:r>
          </a:p>
          <a:p>
            <a:r>
              <a:rPr lang="pt-BR" dirty="0" smtClean="0"/>
              <a:t>Exemplos de protocolos MAC de acesso aleatório:</a:t>
            </a:r>
          </a:p>
          <a:p>
            <a:pPr lvl="1"/>
            <a:r>
              <a:rPr lang="pt-BR" dirty="0" err="1" smtClean="0"/>
              <a:t>slotted</a:t>
            </a:r>
            <a:r>
              <a:rPr lang="pt-BR" dirty="0" smtClean="0"/>
              <a:t> ALOHA</a:t>
            </a:r>
          </a:p>
          <a:p>
            <a:pPr lvl="1"/>
            <a:r>
              <a:rPr lang="pt-BR" dirty="0" smtClean="0"/>
              <a:t>ALOHA</a:t>
            </a:r>
          </a:p>
          <a:p>
            <a:pPr lvl="1"/>
            <a:r>
              <a:rPr lang="pt-BR" dirty="0" smtClean="0"/>
              <a:t>CSMA, CSMA/CD, CSMA/CA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5" y="228600"/>
            <a:ext cx="8464550" cy="1143000"/>
          </a:xfrm>
        </p:spPr>
        <p:txBody>
          <a:bodyPr/>
          <a:lstStyle/>
          <a:p>
            <a:r>
              <a:rPr lang="pt-BR" smtClean="0"/>
              <a:t>CSMA (Acesso múltiplo com detecção de portadora)</a:t>
            </a:r>
            <a:endParaRPr lang="pt-BR" sz="360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89113"/>
            <a:ext cx="8296275" cy="32464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b="1" u="sng" dirty="0" smtClean="0">
                <a:solidFill>
                  <a:srgbClr val="FF0000"/>
                </a:solidFill>
              </a:rPr>
              <a:t>CSMA (</a:t>
            </a:r>
            <a:r>
              <a:rPr lang="pt-BR" b="1" i="1" u="sng" dirty="0" smtClean="0">
                <a:solidFill>
                  <a:srgbClr val="FF0000"/>
                </a:solidFill>
              </a:rPr>
              <a:t>Carrier </a:t>
            </a:r>
            <a:r>
              <a:rPr lang="pt-BR" b="1" i="1" u="sng" dirty="0" err="1" smtClean="0">
                <a:solidFill>
                  <a:srgbClr val="FF0000"/>
                </a:solidFill>
              </a:rPr>
              <a:t>Sense</a:t>
            </a:r>
            <a:r>
              <a:rPr lang="pt-BR" b="1" i="1" u="sng" dirty="0" smtClean="0">
                <a:solidFill>
                  <a:srgbClr val="FF0000"/>
                </a:solidFill>
              </a:rPr>
              <a:t> </a:t>
            </a:r>
            <a:r>
              <a:rPr lang="pt-BR" b="1" i="1" u="sng" dirty="0" err="1" smtClean="0">
                <a:solidFill>
                  <a:srgbClr val="FF0000"/>
                </a:solidFill>
              </a:rPr>
              <a:t>Multiple</a:t>
            </a:r>
            <a:r>
              <a:rPr lang="pt-BR" b="1" i="1" u="sng" dirty="0" smtClean="0">
                <a:solidFill>
                  <a:srgbClr val="FF0000"/>
                </a:solidFill>
              </a:rPr>
              <a:t> Access</a:t>
            </a:r>
            <a:r>
              <a:rPr lang="pt-BR" b="1" u="sng" dirty="0" smtClean="0">
                <a:solidFill>
                  <a:srgbClr val="FF0000"/>
                </a:solidFill>
              </a:rPr>
              <a:t>)</a:t>
            </a:r>
            <a:r>
              <a:rPr lang="pt-BR" b="1" i="1" u="sng" dirty="0" smtClean="0">
                <a:solidFill>
                  <a:srgbClr val="FF0000"/>
                </a:solidFill>
              </a:rPr>
              <a:t>:</a:t>
            </a:r>
            <a:r>
              <a:rPr lang="pt-BR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pt-BR" dirty="0" smtClean="0"/>
              <a:t>Escuta antes de transmitir (detecção de portadora):</a:t>
            </a:r>
          </a:p>
          <a:p>
            <a:pPr lvl="1"/>
            <a:r>
              <a:rPr lang="pt-BR" dirty="0" smtClean="0"/>
              <a:t>Se o canal estiver livre: transmite todo o quadro</a:t>
            </a:r>
          </a:p>
          <a:p>
            <a:pPr lvl="1"/>
            <a:r>
              <a:rPr lang="pt-BR" dirty="0" smtClean="0"/>
              <a:t>Se o canal estiver ocupado, adia a transmissão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Analogia humana: não interrompa outros!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Colisões no CSMA</a:t>
            </a:r>
          </a:p>
        </p:txBody>
      </p:sp>
      <p:pic>
        <p:nvPicPr>
          <p:cNvPr id="33795" name="Picture 3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3413" y="1322388"/>
            <a:ext cx="4287837" cy="504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07975" y="1536700"/>
            <a:ext cx="3794125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accent2"/>
                </a:solidFill>
                <a:latin typeface="Comic Sans MS" pitchFamily="66" charset="0"/>
              </a:rPr>
              <a:t>colisões ainda </a:t>
            </a:r>
            <a:r>
              <a:rPr lang="pt-BR" sz="2400" i="1">
                <a:solidFill>
                  <a:schemeClr val="accent2"/>
                </a:solidFill>
                <a:latin typeface="Comic Sans MS" pitchFamily="66" charset="0"/>
              </a:rPr>
              <a:t>podem</a:t>
            </a:r>
            <a:r>
              <a:rPr lang="pt-BR" sz="2400">
                <a:solidFill>
                  <a:schemeClr val="accent2"/>
                </a:solidFill>
                <a:latin typeface="Comic Sans MS" pitchFamily="66" charset="0"/>
              </a:rPr>
              <a:t> acontecer:</a:t>
            </a:r>
            <a:endParaRPr lang="pt-BR" sz="2400">
              <a:latin typeface="Comic Sans MS" pitchFamily="66" charset="0"/>
            </a:endParaRPr>
          </a:p>
          <a:p>
            <a:r>
              <a:rPr lang="pt-BR">
                <a:latin typeface="Comic Sans MS" pitchFamily="66" charset="0"/>
              </a:rPr>
              <a:t>atraso de propagação significa que dois nós podem não ouvir</a:t>
            </a:r>
          </a:p>
          <a:p>
            <a:r>
              <a:rPr lang="pt-BR">
                <a:latin typeface="Comic Sans MS" pitchFamily="66" charset="0"/>
              </a:rPr>
              <a:t>a transmissão do outro </a:t>
            </a:r>
            <a:endParaRPr lang="pt-BR" sz="2400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07975" y="3367088"/>
            <a:ext cx="34988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solidFill>
                  <a:schemeClr val="accent2"/>
                </a:solidFill>
                <a:latin typeface="Comic Sans MS" pitchFamily="66" charset="0"/>
              </a:rPr>
              <a:t>colisão:</a:t>
            </a:r>
            <a:endParaRPr lang="pt-BR" sz="2400">
              <a:latin typeface="Comic Sans MS" pitchFamily="66" charset="0"/>
            </a:endParaRPr>
          </a:p>
          <a:p>
            <a:r>
              <a:rPr lang="pt-BR">
                <a:latin typeface="Comic Sans MS" pitchFamily="66" charset="0"/>
              </a:rPr>
              <a:t>todo o tempo de transmissão é desperdiçado</a:t>
            </a:r>
            <a:endParaRPr lang="pt-BR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4759325" y="874713"/>
            <a:ext cx="3546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>
                <a:latin typeface="Comic Sans MS" pitchFamily="66" charset="0"/>
              </a:rPr>
              <a:t>Disposição espacial dos nós </a:t>
            </a:r>
            <a:endParaRPr lang="pt-BR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07975" y="4505325"/>
            <a:ext cx="41354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>
                <a:solidFill>
                  <a:schemeClr val="accent2"/>
                </a:solidFill>
                <a:latin typeface="Comic Sans MS" pitchFamily="66" charset="0"/>
              </a:rPr>
              <a:t>nota:</a:t>
            </a:r>
            <a:endParaRPr lang="pt-BR" sz="2400" dirty="0">
              <a:latin typeface="Comic Sans MS" pitchFamily="66" charset="0"/>
            </a:endParaRPr>
          </a:p>
          <a:p>
            <a:r>
              <a:rPr lang="pt-BR" dirty="0">
                <a:latin typeface="Comic Sans MS" pitchFamily="66" charset="0"/>
              </a:rPr>
              <a:t>papel da distância e atraso de propagação na determinação da probabilidade de colisão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CSMA/CD (Detecção de Colisões)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433513"/>
            <a:ext cx="8264525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mtClean="0">
                <a:solidFill>
                  <a:srgbClr val="FF0000"/>
                </a:solidFill>
              </a:rPr>
              <a:t>CSMA/CD:</a:t>
            </a:r>
            <a:r>
              <a:rPr lang="pt-BR" smtClean="0"/>
              <a:t> detecção da portadora, adia a transmissão como no CSMA</a:t>
            </a:r>
          </a:p>
          <a:p>
            <a:pPr lvl="1"/>
            <a:r>
              <a:rPr lang="pt-BR" smtClean="0"/>
              <a:t>As colisões são </a:t>
            </a:r>
            <a:r>
              <a:rPr lang="pt-BR" i="1" smtClean="0"/>
              <a:t>detectadas</a:t>
            </a:r>
            <a:r>
              <a:rPr lang="pt-BR" smtClean="0"/>
              <a:t> em pouco tempo</a:t>
            </a:r>
          </a:p>
          <a:p>
            <a:pPr lvl="1"/>
            <a:r>
              <a:rPr lang="pt-BR" smtClean="0"/>
              <a:t>Transmissões que sofreram colisões são abortadas, reduzindo o desperdício do canal</a:t>
            </a:r>
          </a:p>
          <a:p>
            <a:r>
              <a:rPr lang="pt-BR" smtClean="0"/>
              <a:t>Detecção de colisões:</a:t>
            </a:r>
          </a:p>
          <a:p>
            <a:pPr lvl="1"/>
            <a:r>
              <a:rPr lang="pt-BR" smtClean="0"/>
              <a:t>Fácil em LANs cabeadas: mede a potência do sinal, compara o sinal recebido com o transmitido</a:t>
            </a:r>
          </a:p>
          <a:p>
            <a:pPr lvl="1"/>
            <a:r>
              <a:rPr lang="pt-BR" smtClean="0"/>
              <a:t>Difícil em LANs sem fio: o receptor é desligado durante a transmissão</a:t>
            </a:r>
          </a:p>
          <a:p>
            <a:r>
              <a:rPr lang="pt-BR" smtClean="0"/>
              <a:t>Analogia humana: bate papo educado!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Detecção de colisões em CSMA/CD</a:t>
            </a:r>
          </a:p>
        </p:txBody>
      </p:sp>
      <p:pic>
        <p:nvPicPr>
          <p:cNvPr id="35843" name="Picture 3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752600"/>
            <a:ext cx="4433888" cy="387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Protocolos MAC de “revezamento”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pt-BR" dirty="0" smtClean="0">
                <a:solidFill>
                  <a:schemeClr val="accent2"/>
                </a:solidFill>
              </a:rPr>
              <a:t>Protocolos MAC de divisão de canal:</a:t>
            </a:r>
            <a:endParaRPr lang="pt-BR" sz="2800" dirty="0" smtClean="0"/>
          </a:p>
          <a:p>
            <a:pPr lvl="1"/>
            <a:r>
              <a:rPr lang="pt-BR" dirty="0" smtClean="0"/>
              <a:t>Compartilha o canal eficientemente e de forma justa em altas cargas</a:t>
            </a:r>
          </a:p>
          <a:p>
            <a:pPr lvl="1"/>
            <a:r>
              <a:rPr lang="pt-BR" dirty="0" smtClean="0"/>
              <a:t>Ineficiente em baixas cargas: atraso no canal de acesso, alocação de 1/N da largura de banda mesmo com apenas 1 nó ativo!</a:t>
            </a:r>
          </a:p>
          <a:p>
            <a:pPr>
              <a:buFont typeface="Wingdings" pitchFamily="2" charset="2"/>
              <a:buNone/>
            </a:pPr>
            <a:r>
              <a:rPr lang="pt-BR" dirty="0" smtClean="0">
                <a:solidFill>
                  <a:schemeClr val="accent2"/>
                </a:solidFill>
              </a:rPr>
              <a:t>Protocolos MAC de acesso aleatório:</a:t>
            </a:r>
            <a:endParaRPr lang="pt-BR" sz="2800" dirty="0" smtClean="0"/>
          </a:p>
          <a:p>
            <a:pPr lvl="1"/>
            <a:r>
              <a:rPr lang="pt-BR" dirty="0" smtClean="0"/>
              <a:t>eficiente em baixas cargas: um único nó pode utilizar completamente o canal</a:t>
            </a:r>
          </a:p>
          <a:p>
            <a:pPr lvl="1"/>
            <a:r>
              <a:rPr lang="pt-BR" dirty="0" smtClean="0"/>
              <a:t>Altas cargas: overhead com colisões</a:t>
            </a:r>
          </a:p>
          <a:p>
            <a:pPr>
              <a:buFont typeface="Wingdings" pitchFamily="2" charset="2"/>
              <a:buNone/>
            </a:pPr>
            <a:r>
              <a:rPr lang="pt-BR" dirty="0" smtClean="0">
                <a:solidFill>
                  <a:schemeClr val="accent2"/>
                </a:solidFill>
              </a:rPr>
              <a:t>Protocolos de revezamento:</a:t>
            </a:r>
            <a:endParaRPr lang="pt-BR" sz="2800" dirty="0" smtClean="0"/>
          </a:p>
          <a:p>
            <a:pPr lvl="1">
              <a:buFont typeface="Wingdings" pitchFamily="2" charset="2"/>
              <a:buNone/>
            </a:pPr>
            <a:r>
              <a:rPr lang="pt-BR" dirty="0" smtClean="0"/>
              <a:t>Procura oferecer o melhor dos dois mundos!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Protocolos MAC de “revezamento”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0563" y="1485900"/>
            <a:ext cx="346075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dirty="0" smtClean="0">
                <a:solidFill>
                  <a:srgbClr val="FF0000"/>
                </a:solidFill>
              </a:rPr>
              <a:t>Seleção (</a:t>
            </a:r>
            <a:r>
              <a:rPr lang="pt-BR" i="1" dirty="0" err="1" smtClean="0">
                <a:solidFill>
                  <a:srgbClr val="FF0000"/>
                </a:solidFill>
              </a:rPr>
              <a:t>Polling</a:t>
            </a:r>
            <a:r>
              <a:rPr lang="pt-BR" dirty="0" smtClean="0">
                <a:solidFill>
                  <a:srgbClr val="FF0000"/>
                </a:solidFill>
              </a:rPr>
              <a:t>):</a:t>
            </a:r>
            <a:r>
              <a:rPr lang="pt-BR" b="1" dirty="0" smtClean="0"/>
              <a:t> </a:t>
            </a:r>
            <a:endParaRPr lang="pt-BR" dirty="0" smtClean="0"/>
          </a:p>
          <a:p>
            <a:r>
              <a:rPr lang="pt-BR" sz="2000" dirty="0" smtClean="0"/>
              <a:t>Nó mestre “convida” nós escravos a transmitir em revezamento</a:t>
            </a:r>
          </a:p>
          <a:p>
            <a:r>
              <a:rPr lang="pt-BR" sz="2000" dirty="0" smtClean="0"/>
              <a:t>Usado tipicamente com dispositivos escravo burros.</a:t>
            </a:r>
          </a:p>
          <a:p>
            <a:r>
              <a:rPr lang="pt-BR" sz="2000" dirty="0" smtClean="0"/>
              <a:t>Preocupações:</a:t>
            </a:r>
          </a:p>
          <a:p>
            <a:pPr lvl="1"/>
            <a:r>
              <a:rPr lang="pt-BR" sz="2000" dirty="0" smtClean="0"/>
              <a:t>Overhead com as consultas (</a:t>
            </a:r>
            <a:r>
              <a:rPr lang="pt-BR" sz="2000" i="1" dirty="0" err="1" smtClean="0"/>
              <a:t>polling</a:t>
            </a:r>
            <a:r>
              <a:rPr lang="pt-BR" sz="2000" dirty="0" smtClean="0"/>
              <a:t>)</a:t>
            </a:r>
          </a:p>
          <a:p>
            <a:pPr lvl="1"/>
            <a:r>
              <a:rPr lang="pt-BR" sz="2000" dirty="0" smtClean="0"/>
              <a:t>Latência</a:t>
            </a:r>
          </a:p>
          <a:p>
            <a:pPr lvl="1"/>
            <a:r>
              <a:rPr lang="pt-BR" sz="2000" dirty="0" smtClean="0"/>
              <a:t>Ponto único de falha (mestre)</a:t>
            </a:r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5426075" y="2446338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4"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6075" y="2446338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24"/>
          <p:cNvSpPr>
            <a:spLocks noChangeShapeType="1"/>
          </p:cNvSpPr>
          <p:nvPr/>
        </p:nvSpPr>
        <p:spPr bwMode="auto">
          <a:xfrm flipH="1">
            <a:off x="5286375" y="2717800"/>
            <a:ext cx="927100" cy="177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8" name="Line 25"/>
          <p:cNvSpPr>
            <a:spLocks noChangeShapeType="1"/>
          </p:cNvSpPr>
          <p:nvPr/>
        </p:nvSpPr>
        <p:spPr bwMode="auto">
          <a:xfrm>
            <a:off x="5927725" y="2768600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9" name="Line 31"/>
          <p:cNvSpPr>
            <a:spLocks noChangeShapeType="1"/>
          </p:cNvSpPr>
          <p:nvPr/>
        </p:nvSpPr>
        <p:spPr bwMode="auto">
          <a:xfrm>
            <a:off x="6076950" y="2982913"/>
            <a:ext cx="858838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graphicFrame>
        <p:nvGraphicFramePr>
          <p:cNvPr id="10" name="Object 32"/>
          <p:cNvGraphicFramePr>
            <a:graphicFrameLocks noChangeAspect="1"/>
          </p:cNvGraphicFramePr>
          <p:nvPr/>
        </p:nvGraphicFramePr>
        <p:xfrm>
          <a:off x="6835775" y="2679700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5" name="Clip" r:id="rId5" imgW="1305000" imgH="1085760" progId="">
                  <p:embed/>
                </p:oleObj>
              </mc:Choice>
              <mc:Fallback>
                <p:oleObj name="Clip" r:id="rId5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775" y="2679700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4"/>
          <p:cNvGraphicFramePr>
            <a:graphicFrameLocks noChangeAspect="1"/>
          </p:cNvGraphicFramePr>
          <p:nvPr/>
        </p:nvGraphicFramePr>
        <p:xfrm>
          <a:off x="5154613" y="2974975"/>
          <a:ext cx="52228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6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4613" y="2974975"/>
                        <a:ext cx="52228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ine 35"/>
          <p:cNvSpPr>
            <a:spLocks noChangeShapeType="1"/>
          </p:cNvSpPr>
          <p:nvPr/>
        </p:nvSpPr>
        <p:spPr bwMode="auto">
          <a:xfrm>
            <a:off x="5656263" y="3297238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graphicFrame>
        <p:nvGraphicFramePr>
          <p:cNvPr id="13" name="Object 36"/>
          <p:cNvGraphicFramePr>
            <a:graphicFrameLocks noChangeAspect="1"/>
          </p:cNvGraphicFramePr>
          <p:nvPr/>
        </p:nvGraphicFramePr>
        <p:xfrm>
          <a:off x="4883150" y="3503613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7" name="Clip" r:id="rId7" imgW="1305000" imgH="1085760" progId="">
                  <p:embed/>
                </p:oleObj>
              </mc:Choice>
              <mc:Fallback>
                <p:oleObj name="Clip" r:id="rId7" imgW="1305000" imgH="10857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150" y="3503613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Line 37"/>
          <p:cNvSpPr>
            <a:spLocks noChangeShapeType="1"/>
          </p:cNvSpPr>
          <p:nvPr/>
        </p:nvSpPr>
        <p:spPr bwMode="auto">
          <a:xfrm>
            <a:off x="5384800" y="3825875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graphicFrame>
        <p:nvGraphicFramePr>
          <p:cNvPr id="15" name="Object 38"/>
          <p:cNvGraphicFramePr>
            <a:graphicFrameLocks noChangeAspect="1"/>
          </p:cNvGraphicFramePr>
          <p:nvPr/>
        </p:nvGraphicFramePr>
        <p:xfrm>
          <a:off x="4611688" y="4032250"/>
          <a:ext cx="52228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58" name="Clip" r:id="rId8" imgW="1305000" imgH="1085760" progId="">
                  <p:embed/>
                </p:oleObj>
              </mc:Choice>
              <mc:Fallback>
                <p:oleObj name="Clip" r:id="rId8" imgW="1305000" imgH="108576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1688" y="4032250"/>
                        <a:ext cx="52228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Line 39"/>
          <p:cNvSpPr>
            <a:spLocks noChangeShapeType="1"/>
          </p:cNvSpPr>
          <p:nvPr/>
        </p:nvSpPr>
        <p:spPr bwMode="auto">
          <a:xfrm>
            <a:off x="5113338" y="4354513"/>
            <a:ext cx="25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17" name="Text Box 40"/>
          <p:cNvSpPr txBox="1">
            <a:spLocks noChangeArrowheads="1"/>
          </p:cNvSpPr>
          <p:nvPr/>
        </p:nvSpPr>
        <p:spPr bwMode="auto">
          <a:xfrm>
            <a:off x="6616700" y="3141663"/>
            <a:ext cx="10342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0" dirty="0" err="1" smtClean="0">
                <a:latin typeface="+mj-lt"/>
              </a:rPr>
              <a:t>mestre</a:t>
            </a:r>
            <a:endParaRPr lang="en-US" i="0" dirty="0">
              <a:latin typeface="+mj-lt"/>
            </a:endParaRPr>
          </a:p>
        </p:txBody>
      </p:sp>
      <p:sp>
        <p:nvSpPr>
          <p:cNvPr id="18" name="Text Box 41"/>
          <p:cNvSpPr txBox="1">
            <a:spLocks noChangeArrowheads="1"/>
          </p:cNvSpPr>
          <p:nvPr/>
        </p:nvSpPr>
        <p:spPr bwMode="auto">
          <a:xfrm>
            <a:off x="4379913" y="4711700"/>
            <a:ext cx="12218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0" dirty="0" err="1" smtClean="0">
                <a:latin typeface="+mj-lt"/>
              </a:rPr>
              <a:t>escravos</a:t>
            </a:r>
            <a:endParaRPr lang="en-US" i="0" dirty="0">
              <a:latin typeface="+mj-lt"/>
            </a:endParaRPr>
          </a:p>
        </p:txBody>
      </p:sp>
      <p:grpSp>
        <p:nvGrpSpPr>
          <p:cNvPr id="19" name="Group 44"/>
          <p:cNvGrpSpPr>
            <a:grpSpLocks/>
          </p:cNvGrpSpPr>
          <p:nvPr/>
        </p:nvGrpSpPr>
        <p:grpSpPr bwMode="auto">
          <a:xfrm>
            <a:off x="6823075" y="2641600"/>
            <a:ext cx="560388" cy="336550"/>
            <a:chOff x="4212" y="2867"/>
            <a:chExt cx="353" cy="212"/>
          </a:xfrm>
        </p:grpSpPr>
        <p:sp>
          <p:nvSpPr>
            <p:cNvPr id="20" name="Rectangle 42"/>
            <p:cNvSpPr>
              <a:spLocks noChangeArrowheads="1"/>
            </p:cNvSpPr>
            <p:nvPr/>
          </p:nvSpPr>
          <p:spPr bwMode="auto">
            <a:xfrm>
              <a:off x="4212" y="2916"/>
              <a:ext cx="353" cy="137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" name="Text Box 43"/>
            <p:cNvSpPr txBox="1">
              <a:spLocks noChangeArrowheads="1"/>
            </p:cNvSpPr>
            <p:nvPr/>
          </p:nvSpPr>
          <p:spPr bwMode="auto">
            <a:xfrm>
              <a:off x="4227" y="2867"/>
              <a:ext cx="3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0">
                  <a:solidFill>
                    <a:schemeClr val="bg1"/>
                  </a:solidFill>
                </a:rPr>
                <a:t>poll</a:t>
              </a:r>
            </a:p>
          </p:txBody>
        </p:sp>
      </p:grpSp>
      <p:grpSp>
        <p:nvGrpSpPr>
          <p:cNvPr id="22" name="Group 48"/>
          <p:cNvGrpSpPr>
            <a:grpSpLocks/>
          </p:cNvGrpSpPr>
          <p:nvPr/>
        </p:nvGrpSpPr>
        <p:grpSpPr bwMode="auto">
          <a:xfrm>
            <a:off x="4643438" y="3563944"/>
            <a:ext cx="738186" cy="338138"/>
            <a:chOff x="4415" y="2367"/>
            <a:chExt cx="465" cy="213"/>
          </a:xfrm>
        </p:grpSpPr>
        <p:sp>
          <p:nvSpPr>
            <p:cNvPr id="23" name="Rectangle 46"/>
            <p:cNvSpPr>
              <a:spLocks noChangeArrowheads="1"/>
            </p:cNvSpPr>
            <p:nvPr/>
          </p:nvSpPr>
          <p:spPr bwMode="auto">
            <a:xfrm>
              <a:off x="4437" y="2400"/>
              <a:ext cx="353" cy="1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4" name="Text Box 47"/>
            <p:cNvSpPr txBox="1">
              <a:spLocks noChangeArrowheads="1"/>
            </p:cNvSpPr>
            <p:nvPr/>
          </p:nvSpPr>
          <p:spPr bwMode="auto">
            <a:xfrm>
              <a:off x="4415" y="2367"/>
              <a:ext cx="46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0" dirty="0" smtClean="0">
                  <a:solidFill>
                    <a:schemeClr val="bg1"/>
                  </a:solidFill>
                  <a:latin typeface="+mj-lt"/>
                </a:rPr>
                <a:t>dados</a:t>
              </a:r>
              <a:endParaRPr lang="en-US" sz="1600" i="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25" name="Group 49"/>
          <p:cNvGrpSpPr>
            <a:grpSpLocks/>
          </p:cNvGrpSpPr>
          <p:nvPr/>
        </p:nvGrpSpPr>
        <p:grpSpPr bwMode="auto">
          <a:xfrm>
            <a:off x="5286382" y="2446344"/>
            <a:ext cx="738189" cy="338138"/>
            <a:chOff x="4357" y="2367"/>
            <a:chExt cx="465" cy="213"/>
          </a:xfrm>
        </p:grpSpPr>
        <p:sp>
          <p:nvSpPr>
            <p:cNvPr id="26" name="Rectangle 50"/>
            <p:cNvSpPr>
              <a:spLocks noChangeArrowheads="1"/>
            </p:cNvSpPr>
            <p:nvPr/>
          </p:nvSpPr>
          <p:spPr bwMode="auto">
            <a:xfrm>
              <a:off x="4437" y="2400"/>
              <a:ext cx="353" cy="137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7" name="Text Box 51"/>
            <p:cNvSpPr txBox="1">
              <a:spLocks noChangeArrowheads="1"/>
            </p:cNvSpPr>
            <p:nvPr/>
          </p:nvSpPr>
          <p:spPr bwMode="auto">
            <a:xfrm>
              <a:off x="4357" y="2367"/>
              <a:ext cx="46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i="0" dirty="0" smtClean="0">
                  <a:solidFill>
                    <a:schemeClr val="bg1"/>
                  </a:solidFill>
                  <a:latin typeface="+mj-lt"/>
                </a:rPr>
                <a:t>dados</a:t>
              </a:r>
              <a:endParaRPr lang="en-US" sz="1600" i="0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-0.09254 -1.85185E-6 L -0.07882 -0.03495 L -0.1526 -0.03495 " pathEditMode="relative" ptsTypes="AAAA">
                                      <p:cBhvr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0.07119 -0.00162 L 0.0599 0.03171 L 0.15122 0.03009 " pathEditMode="relative" ptsTypes="AAAA">
                                      <p:cBhvr>
                                        <p:cTn id="1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85185E-6 L -0.08872 -1.85185E-6 L -0.14375 0.14167 L -0.21753 0.14167 " pathEditMode="relative" ptsTypes="AAAA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6.2963E-6 L 0.07135 -0.00161 L 0.11754 -0.13171 L 0.21129 -0.13333 " pathEditMode="relative" ptsTypes="AAAA">
                                      <p:cBhvr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Protocolos MAC de “revezamento”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0562" y="1485900"/>
            <a:ext cx="3667123" cy="4648200"/>
          </a:xfrm>
        </p:spPr>
        <p:txBody>
          <a:bodyPr/>
          <a:lstStyle/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  <a:latin typeface="Comic Sans MS" pitchFamily="66" charset="0"/>
              </a:rPr>
              <a:t>Passagem de permissão (</a:t>
            </a:r>
            <a:r>
              <a:rPr lang="pt-BR" i="1" dirty="0" err="1" smtClean="0">
                <a:solidFill>
                  <a:srgbClr val="FF0000"/>
                </a:solidFill>
                <a:latin typeface="Comic Sans MS" pitchFamily="66" charset="0"/>
              </a:rPr>
              <a:t>token</a:t>
            </a:r>
            <a:r>
              <a:rPr lang="pt-BR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pt-BR" i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endParaRPr lang="pt-BR" sz="3200" b="1" i="1" dirty="0" smtClean="0">
              <a:latin typeface="Comic Sans MS" pitchFamily="66" charset="0"/>
            </a:endParaRPr>
          </a:p>
          <a:p>
            <a:r>
              <a:rPr lang="pt-BR" sz="2000" dirty="0" smtClean="0">
                <a:latin typeface="Comic Sans MS" pitchFamily="66" charset="0"/>
              </a:rPr>
              <a:t>controla </a:t>
            </a:r>
            <a:r>
              <a:rPr lang="pt-BR" sz="2000" b="1" dirty="0" smtClean="0">
                <a:latin typeface="Comic Sans MS" pitchFamily="66" charset="0"/>
              </a:rPr>
              <a:t>permissão </a:t>
            </a:r>
            <a:r>
              <a:rPr lang="pt-BR" sz="2000" dirty="0" smtClean="0">
                <a:latin typeface="Comic Sans MS" pitchFamily="66" charset="0"/>
              </a:rPr>
              <a:t>passada de um nó para o próximo de forma </a:t>
            </a:r>
            <a:r>
              <a:rPr lang="pt-BR" sz="2000" dirty="0" err="1" smtClean="0">
                <a:latin typeface="Comic Sans MS" pitchFamily="66" charset="0"/>
              </a:rPr>
              <a:t>sequencial</a:t>
            </a:r>
            <a:r>
              <a:rPr lang="pt-BR" sz="2000" dirty="0" smtClean="0">
                <a:latin typeface="Comic Sans MS" pitchFamily="66" charset="0"/>
              </a:rPr>
              <a:t>.</a:t>
            </a:r>
          </a:p>
          <a:p>
            <a:r>
              <a:rPr lang="pt-BR" sz="2000" dirty="0" smtClean="0">
                <a:latin typeface="Comic Sans MS" pitchFamily="66" charset="0"/>
              </a:rPr>
              <a:t>mensagem de passagem da permissão</a:t>
            </a:r>
          </a:p>
          <a:p>
            <a:r>
              <a:rPr lang="pt-BR" sz="2000" dirty="0" smtClean="0">
                <a:latin typeface="Comic Sans MS" pitchFamily="66" charset="0"/>
              </a:rPr>
              <a:t>preocupações:</a:t>
            </a:r>
          </a:p>
          <a:p>
            <a:pPr lvl="1"/>
            <a:r>
              <a:rPr lang="pt-BR" sz="2000" dirty="0" smtClean="0">
                <a:latin typeface="Comic Sans MS" pitchFamily="66" charset="0"/>
              </a:rPr>
              <a:t>overhead com a passagem de permissão</a:t>
            </a:r>
          </a:p>
          <a:p>
            <a:pPr lvl="1"/>
            <a:r>
              <a:rPr lang="pt-BR" sz="2000" dirty="0" smtClean="0">
                <a:latin typeface="Comic Sans MS" pitchFamily="66" charset="0"/>
              </a:rPr>
              <a:t>latência</a:t>
            </a:r>
          </a:p>
          <a:p>
            <a:pPr lvl="1"/>
            <a:r>
              <a:rPr lang="pt-BR" sz="2000" dirty="0" smtClean="0">
                <a:latin typeface="Comic Sans MS" pitchFamily="66" charset="0"/>
              </a:rPr>
              <a:t>Ponto único de falha (permissão)</a:t>
            </a:r>
            <a:endParaRPr lang="pt-BR" sz="2000" dirty="0">
              <a:latin typeface="Comic Sans MS" pitchFamily="66" charset="0"/>
            </a:endParaRPr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6342089" y="1881174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6"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089" y="1881174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5645177" y="2392349"/>
            <a:ext cx="2046287" cy="27781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6459564" y="5302236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7" name="Clip" r:id="rId5" imgW="1305000" imgH="1085760" progId="">
                  <p:embed/>
                </p:oleObj>
              </mc:Choice>
              <mc:Fallback>
                <p:oleObj name="Clip" r:id="rId5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9564" y="5302236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4999064" y="3498836"/>
          <a:ext cx="5222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8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064" y="3498836"/>
                        <a:ext cx="5222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7835927" y="3455974"/>
          <a:ext cx="52228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9" name="Clip" r:id="rId7" imgW="1305000" imgH="1085760" progId="">
                  <p:embed/>
                </p:oleObj>
              </mc:Choice>
              <mc:Fallback>
                <p:oleObj name="Clip" r:id="rId7" imgW="1305000" imgH="10857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5927" y="3455974"/>
                        <a:ext cx="52228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489727" y="1500174"/>
            <a:ext cx="274637" cy="32067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i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6234139" y="5783249"/>
            <a:ext cx="811213" cy="3206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i="0" dirty="0" smtClean="0">
                <a:solidFill>
                  <a:schemeClr val="bg1"/>
                </a:solidFill>
                <a:latin typeface="+mj-lt"/>
              </a:rPr>
              <a:t>dados</a:t>
            </a:r>
            <a:endParaRPr lang="en-US" i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4427561" y="2859074"/>
            <a:ext cx="14285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0" dirty="0" smtClean="0">
                <a:latin typeface="+mj-lt"/>
              </a:rPr>
              <a:t>(nada </a:t>
            </a:r>
            <a:r>
              <a:rPr lang="en-US" i="0" dirty="0" err="1" smtClean="0">
                <a:latin typeface="+mj-lt"/>
              </a:rPr>
              <a:t>para</a:t>
            </a:r>
            <a:endParaRPr lang="en-US" i="0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mandar</a:t>
            </a:r>
            <a:r>
              <a:rPr lang="en-US" i="0" dirty="0" smtClean="0">
                <a:latin typeface="+mj-lt"/>
              </a:rPr>
              <a:t>)</a:t>
            </a:r>
            <a:endParaRPr lang="en-US" i="0" dirty="0">
              <a:latin typeface="+mj-lt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5122889" y="3517886"/>
            <a:ext cx="274638" cy="32067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i="0">
                <a:solidFill>
                  <a:schemeClr val="bg1"/>
                </a:solidFill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0.03657 C 0.00694 0.06435 0.00121 0.09282 0.00139 0.10509 C 0.00156 0.11736 0.00659 0.10694 0.00017 0.10995 C -0.00625 0.11296 -0.02361 0.11273 -0.03733 0.12338 C -0.05105 0.13403 -0.06945 0.14444 -0.0823 0.17338 C -0.09514 0.20231 -0.1033 0.27847 -0.11476 0.29676 C -0.12622 0.31505 -0.14341 0.28611 -0.15105 0.28333 " pathEditMode="relative" rAng="0" ptsTypes="aaaaa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0" y="1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C 0.01354 -0.0044 0.02708 -0.0088 0.03506 0.00671 C 0.04305 0.02222 0.04236 0.06875 0.04756 0.09328 C 0.05277 0.11782 0.05538 0.13402 0.06631 0.15347 C 0.07725 0.17291 0.09982 0.19861 0.11371 0.20995 C 0.1276 0.22129 0.1434 0.20926 0.15 0.22176 C 0.15659 0.23426 0.1552 0.25949 0.15381 0.28495 " pathEditMode="relative" ptsTypes="aaaaa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-0.02431 C 0.01319 -0.0581 0.00763 -0.09167 0.01371 -0.10926 C 0.01979 -0.12685 0.04114 -0.11273 0.05503 -0.1294 C 0.06892 -0.14607 0.0875 -0.1794 0.09756 -0.20926 C 0.10763 -0.23912 0.11371 -0.27824 0.1151 -0.30926 C 0.11649 -0.34028 0.11371 -0.36783 0.10625 -0.39607 C 0.09878 -0.42431 0.08454 -0.45949 0.06996 -0.4794 C 0.05538 -0.49931 0.03142 -0.50996 0.01875 -0.51598 C 0.00607 -0.52199 0.0052 -0.51875 -0.00625 -0.51598 C -0.01771 -0.5132 -0.03698 -0.51135 -0.05 -0.49931 C -0.06303 -0.48727 -0.07605 -0.46343 -0.0849 -0.44422 C -0.09375 -0.425 -0.10018 -0.4044 -0.10365 -0.38426 C -0.10712 -0.36412 -0.10556 -0.34375 -0.10625 -0.32269 C -0.10695 -0.30162 -0.11025 -0.27801 -0.10747 -0.25764 C -0.10469 -0.23727 -0.09705 -0.21852 -0.08994 -0.20093 C -0.08282 -0.18334 -0.07553 -0.1669 -0.06494 -0.15255 C -0.05434 -0.1382 -0.03768 -0.12107 -0.02622 -0.11435 C -0.01476 -0.10764 -0.00174 -0.11806 0.00381 -0.11273 C 0.00937 -0.10741 0.00677 -0.09931 0.00746 -0.08264 C 0.00816 -0.06598 0.00781 -0.03935 0.00746 -0.01273 " pathEditMode="relative" rAng="0" ptsTypes="aaaaaaaaaaaaaaaaaaaA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" y="-2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/>
      <p:bldP spid="14" grpId="0" animBg="1"/>
      <p:bldP spid="1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37" descr="f05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00562" y="1071546"/>
            <a:ext cx="4392612" cy="4608513"/>
          </a:xfrm>
          <a:noFill/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/>
              <a:t>Camada de Enlace: Introdução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143000"/>
            <a:ext cx="4171950" cy="5410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2000" u="sng" dirty="0" smtClean="0">
                <a:solidFill>
                  <a:srgbClr val="FF0000"/>
                </a:solidFill>
              </a:rPr>
              <a:t>Terminologia:</a:t>
            </a:r>
            <a:endParaRPr lang="pt-BR" sz="2000" dirty="0" smtClean="0"/>
          </a:p>
          <a:p>
            <a:r>
              <a:rPr lang="pt-BR" sz="1800" dirty="0" smtClean="0"/>
              <a:t>hospedeiros e roteadores são </a:t>
            </a:r>
            <a:r>
              <a:rPr lang="pt-BR" sz="1800" b="1" dirty="0" smtClean="0">
                <a:solidFill>
                  <a:srgbClr val="FF0000"/>
                </a:solidFill>
              </a:rPr>
              <a:t>nós</a:t>
            </a:r>
          </a:p>
          <a:p>
            <a:r>
              <a:rPr lang="pt-BR" sz="1800" dirty="0" smtClean="0"/>
              <a:t>canais de comunicação que conectam nós adjacentes ao longo de um caminho de comunicação são </a:t>
            </a:r>
            <a:r>
              <a:rPr lang="pt-BR" sz="1800" b="1" dirty="0" smtClean="0">
                <a:solidFill>
                  <a:srgbClr val="FF0000"/>
                </a:solidFill>
              </a:rPr>
              <a:t>enlaces </a:t>
            </a:r>
            <a:r>
              <a:rPr lang="pt-BR" sz="1800" dirty="0" smtClean="0"/>
              <a:t>(</a:t>
            </a:r>
            <a:r>
              <a:rPr lang="pt-BR" sz="1800" i="1" dirty="0" smtClean="0"/>
              <a:t>links</a:t>
            </a:r>
            <a:r>
              <a:rPr lang="pt-BR" sz="1800" dirty="0" smtClean="0"/>
              <a:t>)</a:t>
            </a:r>
          </a:p>
          <a:p>
            <a:pPr lvl="1"/>
            <a:r>
              <a:rPr lang="pt-BR" sz="1800" dirty="0" smtClean="0"/>
              <a:t>enlaces com fio (</a:t>
            </a:r>
            <a:r>
              <a:rPr lang="pt-BR" sz="1800" dirty="0" err="1" smtClean="0"/>
              <a:t>cabeados</a:t>
            </a:r>
            <a:r>
              <a:rPr lang="pt-BR" sz="1800" dirty="0" smtClean="0"/>
              <a:t>)</a:t>
            </a:r>
          </a:p>
          <a:p>
            <a:pPr lvl="1"/>
            <a:r>
              <a:rPr lang="pt-BR" sz="1800" dirty="0" smtClean="0"/>
              <a:t>enlaces sem fio (não </a:t>
            </a:r>
            <a:r>
              <a:rPr lang="pt-BR" sz="1800" dirty="0" err="1" smtClean="0"/>
              <a:t>cabeados</a:t>
            </a:r>
            <a:r>
              <a:rPr lang="pt-BR" sz="1800" dirty="0" smtClean="0"/>
              <a:t>)</a:t>
            </a:r>
          </a:p>
          <a:p>
            <a:pPr lvl="1"/>
            <a:r>
              <a:rPr lang="pt-BR" sz="1800" dirty="0" err="1" smtClean="0"/>
              <a:t>LANs</a:t>
            </a:r>
            <a:endParaRPr lang="pt-BR" sz="1800" b="1" dirty="0" smtClean="0">
              <a:solidFill>
                <a:srgbClr val="FF0000"/>
              </a:solidFill>
            </a:endParaRPr>
          </a:p>
          <a:p>
            <a:r>
              <a:rPr lang="pt-BR" sz="1800" dirty="0" smtClean="0"/>
              <a:t>Pacote da camada 2 é um </a:t>
            </a:r>
            <a:r>
              <a:rPr lang="pt-BR" sz="1800" b="1" dirty="0" smtClean="0">
                <a:solidFill>
                  <a:srgbClr val="FF0000"/>
                </a:solidFill>
              </a:rPr>
              <a:t>quadro </a:t>
            </a:r>
            <a:r>
              <a:rPr lang="pt-BR" sz="1800" i="1" dirty="0" smtClean="0"/>
              <a:t>(frame</a:t>
            </a:r>
            <a:r>
              <a:rPr lang="pt-BR" sz="1800" dirty="0" smtClean="0"/>
              <a:t>)</a:t>
            </a:r>
            <a:r>
              <a:rPr lang="pt-BR" sz="1800" b="1" i="1" dirty="0" smtClean="0"/>
              <a:t>,</a:t>
            </a:r>
            <a:r>
              <a:rPr lang="pt-BR" sz="1800" b="1" dirty="0" smtClean="0">
                <a:solidFill>
                  <a:srgbClr val="FF0000"/>
                </a:solidFill>
              </a:rPr>
              <a:t> </a:t>
            </a:r>
            <a:r>
              <a:rPr lang="pt-BR" sz="1800" dirty="0" smtClean="0"/>
              <a:t>encapsula o </a:t>
            </a:r>
            <a:r>
              <a:rPr lang="pt-BR" sz="1800" dirty="0" err="1" smtClean="0"/>
              <a:t>datagrama</a:t>
            </a:r>
            <a:endParaRPr lang="pt-BR" sz="1800" dirty="0" smtClean="0"/>
          </a:p>
          <a:p>
            <a:pPr>
              <a:buFont typeface="Wingdings" pitchFamily="2" charset="2"/>
              <a:buNone/>
            </a:pPr>
            <a:endParaRPr lang="pt-BR" sz="2000" dirty="0" smtClean="0"/>
          </a:p>
          <a:p>
            <a:endParaRPr lang="pt-BR" sz="2000" dirty="0" smtClean="0"/>
          </a:p>
        </p:txBody>
      </p:sp>
      <p:sp>
        <p:nvSpPr>
          <p:cNvPr id="6149" name="Text Box 236"/>
          <p:cNvSpPr txBox="1">
            <a:spLocks noChangeArrowheads="1"/>
          </p:cNvSpPr>
          <p:nvPr/>
        </p:nvSpPr>
        <p:spPr bwMode="auto">
          <a:xfrm>
            <a:off x="236538" y="5157788"/>
            <a:ext cx="4911725" cy="15716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b="1">
                <a:solidFill>
                  <a:srgbClr val="FF0000"/>
                </a:solidFill>
                <a:latin typeface="Comic Sans MS" pitchFamily="66" charset="0"/>
              </a:rPr>
              <a:t>a camada de enlace</a:t>
            </a:r>
            <a:r>
              <a:rPr lang="pt-BR" sz="2400">
                <a:latin typeface="Comic Sans MS" pitchFamily="66" charset="0"/>
              </a:rPr>
              <a:t> é responsável por transferir os datagramas entre nós adjacentes através de um enlace</a:t>
            </a:r>
            <a:endParaRPr lang="pt-BR" sz="18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Resumo dos protocolos MAC</a:t>
            </a:r>
            <a:endParaRPr lang="pt-BR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dirty="0" smtClean="0">
                <a:solidFill>
                  <a:srgbClr val="FF0000"/>
                </a:solidFill>
              </a:rPr>
              <a:t>Divisão do canal</a:t>
            </a:r>
            <a:r>
              <a:rPr lang="pt-BR" dirty="0" smtClean="0"/>
              <a:t> por tempo, freqüência ou código</a:t>
            </a:r>
          </a:p>
          <a:p>
            <a:pPr lvl="1">
              <a:lnSpc>
                <a:spcPct val="90000"/>
              </a:lnSpc>
            </a:pPr>
            <a:r>
              <a:rPr lang="pt-BR" dirty="0" smtClean="0"/>
              <a:t>Divisão de Tempo, Divisão de Freqüência</a:t>
            </a:r>
          </a:p>
          <a:p>
            <a:pPr>
              <a:lnSpc>
                <a:spcPct val="90000"/>
              </a:lnSpc>
            </a:pPr>
            <a:r>
              <a:rPr lang="pt-BR" dirty="0" err="1" smtClean="0">
                <a:solidFill>
                  <a:srgbClr val="FF0000"/>
                </a:solidFill>
              </a:rPr>
              <a:t>Particionamento</a:t>
            </a:r>
            <a:r>
              <a:rPr lang="pt-BR" dirty="0" smtClean="0">
                <a:solidFill>
                  <a:srgbClr val="FF0000"/>
                </a:solidFill>
              </a:rPr>
              <a:t> Aleatório </a:t>
            </a:r>
            <a:r>
              <a:rPr lang="pt-BR" dirty="0" smtClean="0"/>
              <a:t>(dinâmico): </a:t>
            </a:r>
          </a:p>
          <a:p>
            <a:pPr lvl="1">
              <a:lnSpc>
                <a:spcPct val="90000"/>
              </a:lnSpc>
            </a:pPr>
            <a:r>
              <a:rPr lang="pt-BR" dirty="0" smtClean="0"/>
              <a:t>ALOHA, S-ALOHA, CSMA, CSMA/CD</a:t>
            </a:r>
          </a:p>
          <a:p>
            <a:pPr lvl="1">
              <a:lnSpc>
                <a:spcPct val="90000"/>
              </a:lnSpc>
            </a:pPr>
            <a:r>
              <a:rPr lang="pt-BR" dirty="0" smtClean="0"/>
              <a:t>Escutar a portadora: fácil em algumas tecnologias (</a:t>
            </a:r>
            <a:r>
              <a:rPr lang="pt-BR" dirty="0" err="1" smtClean="0"/>
              <a:t>cabeadas</a:t>
            </a:r>
            <a:r>
              <a:rPr lang="pt-BR" dirty="0" smtClean="0"/>
              <a:t>), difícil em outras (sem fio)</a:t>
            </a:r>
          </a:p>
          <a:p>
            <a:pPr lvl="1">
              <a:lnSpc>
                <a:spcPct val="90000"/>
              </a:lnSpc>
            </a:pPr>
            <a:r>
              <a:rPr lang="pt-BR" dirty="0" smtClean="0"/>
              <a:t>CSMA/CD usado na Ethernet</a:t>
            </a:r>
          </a:p>
          <a:p>
            <a:pPr lvl="1">
              <a:lnSpc>
                <a:spcPct val="90000"/>
              </a:lnSpc>
            </a:pPr>
            <a:r>
              <a:rPr lang="pt-BR" dirty="0" smtClean="0"/>
              <a:t>CSMA/CA usado no 802.11</a:t>
            </a:r>
          </a:p>
          <a:p>
            <a:pPr>
              <a:lnSpc>
                <a:spcPct val="90000"/>
              </a:lnSpc>
            </a:pPr>
            <a:r>
              <a:rPr lang="pt-BR" dirty="0" smtClean="0">
                <a:solidFill>
                  <a:srgbClr val="FF0000"/>
                </a:solidFill>
              </a:rPr>
              <a:t>Revezamento</a:t>
            </a:r>
          </a:p>
          <a:p>
            <a:pPr lvl="1">
              <a:lnSpc>
                <a:spcPct val="90000"/>
              </a:lnSpc>
            </a:pPr>
            <a:r>
              <a:rPr lang="pt-BR" dirty="0" smtClean="0"/>
              <a:t>Seleção (</a:t>
            </a:r>
            <a:r>
              <a:rPr lang="pt-BR" i="1" dirty="0" err="1" smtClean="0"/>
              <a:t>polling</a:t>
            </a:r>
            <a:r>
              <a:rPr lang="pt-BR" dirty="0" smtClean="0"/>
              <a:t>) a partir de um ponto central, passagem de permissões</a:t>
            </a:r>
          </a:p>
          <a:p>
            <a:pPr lvl="1">
              <a:lnSpc>
                <a:spcPct val="90000"/>
              </a:lnSpc>
            </a:pPr>
            <a:r>
              <a:rPr lang="pt-BR" dirty="0" smtClean="0"/>
              <a:t>Bluetooth, FDDI, </a:t>
            </a:r>
            <a:r>
              <a:rPr lang="pt-BR" dirty="0" err="1" smtClean="0"/>
              <a:t>Token</a:t>
            </a:r>
            <a:r>
              <a:rPr lang="pt-BR" dirty="0" smtClean="0"/>
              <a:t> </a:t>
            </a:r>
            <a:r>
              <a:rPr lang="pt-BR" dirty="0" err="1" smtClean="0"/>
              <a:t>Ring</a:t>
            </a:r>
            <a:r>
              <a:rPr lang="pt-BR" smtClean="0"/>
              <a:t> (IBM)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smtClean="0"/>
              <a:t>Camada de Enlace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ZapfDingbats" pitchFamily="82" charset="2"/>
              <a:buNone/>
            </a:pPr>
            <a:r>
              <a:rPr lang="pt-BR" sz="2800" dirty="0" smtClean="0"/>
              <a:t>5.1 Introdução e serviços</a:t>
            </a:r>
          </a:p>
          <a:p>
            <a:pPr>
              <a:buFont typeface="ZapfDingbats" pitchFamily="82" charset="2"/>
              <a:buNone/>
            </a:pPr>
            <a:r>
              <a:rPr lang="pt-BR" sz="2800" dirty="0" smtClean="0"/>
              <a:t>5.2 Técnicas de detecção e correção de erros </a:t>
            </a:r>
          </a:p>
          <a:p>
            <a:pPr>
              <a:buFont typeface="ZapfDingbats" pitchFamily="82" charset="2"/>
              <a:buNone/>
            </a:pPr>
            <a:r>
              <a:rPr lang="pt-BR" sz="2800" dirty="0" smtClean="0"/>
              <a:t>5.3 Protocolos de acesso múltiplo </a:t>
            </a:r>
          </a:p>
          <a:p>
            <a:pPr>
              <a:buFont typeface="ZapfDingbats" pitchFamily="82" charset="2"/>
              <a:buNone/>
            </a:pPr>
            <a:r>
              <a:rPr lang="pt-BR" sz="2800" dirty="0" smtClean="0">
                <a:solidFill>
                  <a:srgbClr val="FF0000"/>
                </a:solidFill>
              </a:rPr>
              <a:t>5.4 Endereçamento na Camada de Enlace</a:t>
            </a:r>
          </a:p>
          <a:p>
            <a:pPr>
              <a:buFont typeface="ZapfDingbats" pitchFamily="82" charset="2"/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5.5 Ethernet</a:t>
            </a:r>
          </a:p>
          <a:p>
            <a:pPr>
              <a:buFont typeface="ZapfDingbats" pitchFamily="82" charset="2"/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5.6 Comutadores da camada de enlace</a:t>
            </a:r>
          </a:p>
          <a:p>
            <a:pPr>
              <a:buNone/>
            </a:pPr>
            <a:r>
              <a:rPr lang="pt-BR" sz="2800" dirty="0">
                <a:solidFill>
                  <a:schemeClr val="bg1">
                    <a:lumMod val="65000"/>
                  </a:schemeClr>
                </a:solidFill>
              </a:rPr>
              <a:t>5.7 PPP: o protocolo ponto-a-ponto</a:t>
            </a:r>
          </a:p>
          <a:p>
            <a:pPr>
              <a:buNone/>
            </a:pPr>
            <a:r>
              <a:rPr lang="pt-BR" sz="2800" dirty="0">
                <a:solidFill>
                  <a:schemeClr val="bg1">
                    <a:lumMod val="65000"/>
                  </a:schemeClr>
                </a:solidFill>
              </a:rPr>
              <a:t>5.8 Virtualização de enlace: uma rede como camada de enlace</a:t>
            </a:r>
          </a:p>
          <a:p>
            <a:pPr>
              <a:buNone/>
            </a:pPr>
            <a:r>
              <a:rPr lang="pt-BR" sz="2800" dirty="0"/>
              <a:t>5.9 Um dia na vida de uma solicitação de página Web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35308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smtClean="0"/>
              <a:t>Endereços MAC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9850"/>
            <a:ext cx="8048625" cy="4908550"/>
          </a:xfrm>
        </p:spPr>
        <p:txBody>
          <a:bodyPr/>
          <a:lstStyle/>
          <a:p>
            <a:r>
              <a:rPr lang="pt-BR" sz="2800" smtClean="0"/>
              <a:t>Endereço IP de 32 bits: </a:t>
            </a:r>
          </a:p>
          <a:p>
            <a:pPr lvl="1"/>
            <a:r>
              <a:rPr lang="pt-BR" sz="2400" smtClean="0"/>
              <a:t>Endereços da camada de rede</a:t>
            </a:r>
          </a:p>
          <a:p>
            <a:pPr lvl="1"/>
            <a:r>
              <a:rPr lang="pt-BR" sz="2400" smtClean="0"/>
              <a:t>usado para levar o datagrama à subrede</a:t>
            </a:r>
            <a:r>
              <a:rPr lang="pt-BR" sz="2400" b="1" smtClean="0"/>
              <a:t> </a:t>
            </a:r>
            <a:r>
              <a:rPr lang="pt-BR" sz="2400" smtClean="0"/>
              <a:t>IP destino</a:t>
            </a:r>
            <a:endParaRPr lang="pt-BR" sz="2400" b="1" smtClean="0"/>
          </a:p>
          <a:p>
            <a:r>
              <a:rPr lang="pt-BR" sz="2800" smtClean="0"/>
              <a:t>Endereço MAC (ou LAN, ou físico, ou Ethernet): </a:t>
            </a:r>
          </a:p>
          <a:p>
            <a:pPr lvl="1"/>
            <a:r>
              <a:rPr lang="pt-BR" sz="2400" smtClean="0">
                <a:solidFill>
                  <a:srgbClr val="FF0000"/>
                </a:solidFill>
              </a:rPr>
              <a:t>levar o datagrama de uma interface até outra interface conectada fisicamente (na mesma rede)</a:t>
            </a:r>
            <a:endParaRPr lang="pt-BR" sz="2400" b="1" smtClean="0">
              <a:solidFill>
                <a:srgbClr val="FF0000"/>
              </a:solidFill>
            </a:endParaRPr>
          </a:p>
          <a:p>
            <a:pPr lvl="1"/>
            <a:r>
              <a:rPr lang="pt-BR" sz="2400" smtClean="0"/>
              <a:t>Endereço MAC de 48 bits</a:t>
            </a:r>
            <a:r>
              <a:rPr lang="pt-BR" sz="2400" b="1" smtClean="0"/>
              <a:t> </a:t>
            </a:r>
            <a:r>
              <a:rPr lang="pt-BR" sz="2400" smtClean="0"/>
              <a:t>(para a maioria das redes):</a:t>
            </a:r>
          </a:p>
          <a:p>
            <a:pPr lvl="2"/>
            <a:r>
              <a:rPr lang="pt-BR" sz="2200" smtClean="0"/>
              <a:t>gravado na ROM do adaptador, ou configurado por software</a:t>
            </a:r>
          </a:p>
        </p:txBody>
      </p:sp>
    </p:spTree>
    <p:extLst>
      <p:ext uri="{BB962C8B-B14F-4D97-AF65-F5344CB8AC3E}">
        <p14:creationId xmlns:p14="http://schemas.microsoft.com/office/powerpoint/2010/main" val="4054950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smtClean="0"/>
              <a:t>Endereços MAC</a:t>
            </a:r>
          </a:p>
        </p:txBody>
      </p:sp>
      <p:sp>
        <p:nvSpPr>
          <p:cNvPr id="1031" name="Text Box 3"/>
          <p:cNvSpPr txBox="1">
            <a:spLocks noChangeArrowheads="1"/>
          </p:cNvSpPr>
          <p:nvPr/>
        </p:nvSpPr>
        <p:spPr bwMode="auto">
          <a:xfrm>
            <a:off x="766763" y="1314450"/>
            <a:ext cx="664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pt-BR" sz="2000">
                <a:solidFill>
                  <a:srgbClr val="FF0000"/>
                </a:solidFill>
              </a:rPr>
              <a:t>Cada adaptador na LAN possui um endereço MAC único</a:t>
            </a:r>
          </a:p>
        </p:txBody>
      </p:sp>
      <p:sp>
        <p:nvSpPr>
          <p:cNvPr id="1032" name="Text Box 4"/>
          <p:cNvSpPr txBox="1">
            <a:spLocks noChangeArrowheads="1"/>
          </p:cNvSpPr>
          <p:nvPr/>
        </p:nvSpPr>
        <p:spPr bwMode="auto">
          <a:xfrm>
            <a:off x="6180138" y="2490788"/>
            <a:ext cx="2841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800">
                <a:solidFill>
                  <a:srgbClr val="FF0000"/>
                </a:solidFill>
              </a:rPr>
              <a:t>Endereço de </a:t>
            </a:r>
            <a:r>
              <a:rPr lang="en-US" sz="1800" i="1">
                <a:solidFill>
                  <a:srgbClr val="FF0000"/>
                </a:solidFill>
              </a:rPr>
              <a:t>Broadcast</a:t>
            </a:r>
            <a:r>
              <a:rPr lang="en-US" sz="1800">
                <a:solidFill>
                  <a:srgbClr val="FF0000"/>
                </a:solidFill>
              </a:rPr>
              <a:t> =</a:t>
            </a:r>
          </a:p>
          <a:p>
            <a:r>
              <a:rPr lang="en-US" sz="1800">
                <a:solidFill>
                  <a:srgbClr val="FF0000"/>
                </a:solidFill>
              </a:rPr>
              <a:t>FF-FF-FF-FF-FF-FF</a:t>
            </a:r>
          </a:p>
        </p:txBody>
      </p:sp>
      <p:sp>
        <p:nvSpPr>
          <p:cNvPr id="1033" name="Rectangle 5"/>
          <p:cNvSpPr>
            <a:spLocks noChangeArrowheads="1"/>
          </p:cNvSpPr>
          <p:nvPr/>
        </p:nvSpPr>
        <p:spPr bwMode="auto">
          <a:xfrm>
            <a:off x="6642100" y="3989388"/>
            <a:ext cx="269875" cy="2047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1034" name="Text Box 6"/>
          <p:cNvSpPr txBox="1">
            <a:spLocks noChangeArrowheads="1"/>
          </p:cNvSpPr>
          <p:nvPr/>
        </p:nvSpPr>
        <p:spPr bwMode="auto">
          <a:xfrm>
            <a:off x="6862763" y="3895725"/>
            <a:ext cx="1450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800">
                <a:solidFill>
                  <a:srgbClr val="FF0000"/>
                </a:solidFill>
              </a:rPr>
              <a:t>= adaptador</a:t>
            </a:r>
          </a:p>
        </p:txBody>
      </p:sp>
      <p:grpSp>
        <p:nvGrpSpPr>
          <p:cNvPr id="1035" name="Group 7"/>
          <p:cNvGrpSpPr>
            <a:grpSpLocks/>
          </p:cNvGrpSpPr>
          <p:nvPr/>
        </p:nvGrpSpPr>
        <p:grpSpPr bwMode="auto">
          <a:xfrm>
            <a:off x="319088" y="2052638"/>
            <a:ext cx="6061075" cy="4279900"/>
            <a:chOff x="201" y="1293"/>
            <a:chExt cx="3818" cy="2696"/>
          </a:xfrm>
        </p:grpSpPr>
        <p:graphicFrame>
          <p:nvGraphicFramePr>
            <p:cNvPr id="1026" name="Object 8"/>
            <p:cNvGraphicFramePr>
              <a:graphicFrameLocks noChangeAspect="1"/>
            </p:cNvGraphicFramePr>
            <p:nvPr/>
          </p:nvGraphicFramePr>
          <p:xfrm>
            <a:off x="1869" y="1293"/>
            <a:ext cx="385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082" name="Clip" r:id="rId3" imgW="1305000" imgH="1085760" progId="MS_ClipArt_Gallery.2">
                    <p:embed/>
                  </p:oleObj>
                </mc:Choice>
                <mc:Fallback>
                  <p:oleObj name="Clip" r:id="rId3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9" y="1293"/>
                          <a:ext cx="385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6" name="Freeform 9"/>
            <p:cNvSpPr>
              <a:spLocks/>
            </p:cNvSpPr>
            <p:nvPr/>
          </p:nvSpPr>
          <p:spPr bwMode="auto">
            <a:xfrm>
              <a:off x="1356" y="2055"/>
              <a:ext cx="1289" cy="1291"/>
            </a:xfrm>
            <a:custGeom>
              <a:avLst/>
              <a:gdLst>
                <a:gd name="T0" fmla="*/ 237 w 1292"/>
                <a:gd name="T1" fmla="*/ 7 h 1255"/>
                <a:gd name="T2" fmla="*/ 35 w 1292"/>
                <a:gd name="T3" fmla="*/ 167 h 1255"/>
                <a:gd name="T4" fmla="*/ 29 w 1292"/>
                <a:gd name="T5" fmla="*/ 553 h 1255"/>
                <a:gd name="T6" fmla="*/ 53 w 1292"/>
                <a:gd name="T7" fmla="*/ 877 h 1255"/>
                <a:gd name="T8" fmla="*/ 243 w 1292"/>
                <a:gd name="T9" fmla="*/ 922 h 1255"/>
                <a:gd name="T10" fmla="*/ 644 w 1292"/>
                <a:gd name="T11" fmla="*/ 1194 h 1255"/>
                <a:gd name="T12" fmla="*/ 991 w 1292"/>
                <a:gd name="T13" fmla="*/ 1308 h 1255"/>
                <a:gd name="T14" fmla="*/ 1193 w 1292"/>
                <a:gd name="T15" fmla="*/ 1080 h 1255"/>
                <a:gd name="T16" fmla="*/ 1265 w 1292"/>
                <a:gd name="T17" fmla="*/ 471 h 1255"/>
                <a:gd name="T18" fmla="*/ 1199 w 1292"/>
                <a:gd name="T19" fmla="*/ 223 h 1255"/>
                <a:gd name="T20" fmla="*/ 745 w 1292"/>
                <a:gd name="T21" fmla="*/ 121 h 1255"/>
                <a:gd name="T22" fmla="*/ 237 w 1292"/>
                <a:gd name="T23" fmla="*/ 7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292"/>
                <a:gd name="T37" fmla="*/ 0 h 1255"/>
                <a:gd name="T38" fmla="*/ 1292 w 1292"/>
                <a:gd name="T39" fmla="*/ 1255 h 12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graphicFrame>
          <p:nvGraphicFramePr>
            <p:cNvPr id="1027" name="Object 10"/>
            <p:cNvGraphicFramePr>
              <a:graphicFrameLocks noChangeAspect="1"/>
            </p:cNvGraphicFramePr>
            <p:nvPr/>
          </p:nvGraphicFramePr>
          <p:xfrm>
            <a:off x="3255" y="2437"/>
            <a:ext cx="385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083" name="Clip" r:id="rId5" imgW="1305000" imgH="1085760" progId="MS_ClipArt_Gallery.2">
                    <p:embed/>
                  </p:oleObj>
                </mc:Choice>
                <mc:Fallback>
                  <p:oleObj name="Clip" r:id="rId5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5" y="2437"/>
                          <a:ext cx="385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8" name="Object 11"/>
            <p:cNvGraphicFramePr>
              <a:graphicFrameLocks noChangeAspect="1"/>
            </p:cNvGraphicFramePr>
            <p:nvPr/>
          </p:nvGraphicFramePr>
          <p:xfrm>
            <a:off x="1860" y="3661"/>
            <a:ext cx="385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084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0" y="3661"/>
                          <a:ext cx="385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" name="Object 12"/>
            <p:cNvGraphicFramePr>
              <a:graphicFrameLocks noChangeAspect="1"/>
            </p:cNvGraphicFramePr>
            <p:nvPr/>
          </p:nvGraphicFramePr>
          <p:xfrm>
            <a:off x="310" y="2338"/>
            <a:ext cx="385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085" name="Clip" r:id="rId7" imgW="1305000" imgH="1085760" progId="MS_ClipArt_Gallery.2">
                    <p:embed/>
                  </p:oleObj>
                </mc:Choice>
                <mc:Fallback>
                  <p:oleObj name="Clip" r:id="rId7" imgW="1305000" imgH="1085760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" y="2338"/>
                          <a:ext cx="385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130" y="2531"/>
              <a:ext cx="170" cy="12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654" y="2416"/>
              <a:ext cx="170" cy="12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2040" y="1604"/>
              <a:ext cx="121" cy="1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1998" y="3501"/>
              <a:ext cx="121" cy="16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>
              <a:off x="819" y="2482"/>
              <a:ext cx="5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>
              <a:off x="2085" y="1769"/>
              <a:ext cx="0" cy="4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H="1">
              <a:off x="2629" y="2588"/>
              <a:ext cx="50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 flipV="1">
              <a:off x="2061" y="3221"/>
              <a:ext cx="0" cy="2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2287" y="1585"/>
              <a:ext cx="119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r>
                <a:rPr lang="en-US" sz="1400"/>
                <a:t>1A-2F-BB-76-09-AD</a:t>
              </a:r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 flipH="1" flipV="1">
              <a:off x="2166" y="1671"/>
              <a:ext cx="162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V="1">
              <a:off x="3205" y="2653"/>
              <a:ext cx="0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048" name="Text Box 24"/>
            <p:cNvSpPr txBox="1">
              <a:spLocks noChangeArrowheads="1"/>
            </p:cNvSpPr>
            <p:nvPr/>
          </p:nvSpPr>
          <p:spPr bwMode="auto">
            <a:xfrm>
              <a:off x="2822" y="2899"/>
              <a:ext cx="119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r>
                <a:rPr lang="en-US" sz="1400"/>
                <a:t>58-23-D7-FA-20-B0</a:t>
              </a:r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 flipH="1">
              <a:off x="2126" y="3570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050" name="Text Box 26"/>
            <p:cNvSpPr txBox="1">
              <a:spLocks noChangeArrowheads="1"/>
            </p:cNvSpPr>
            <p:nvPr/>
          </p:nvSpPr>
          <p:spPr bwMode="auto">
            <a:xfrm>
              <a:off x="2392" y="3499"/>
              <a:ext cx="113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r>
                <a:rPr lang="en-US" sz="1400"/>
                <a:t>0C-C4-11-6F-E3-98</a:t>
              </a:r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V="1">
              <a:off x="737" y="2545"/>
              <a:ext cx="0" cy="2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1052" name="Text Box 28"/>
            <p:cNvSpPr txBox="1">
              <a:spLocks noChangeArrowheads="1"/>
            </p:cNvSpPr>
            <p:nvPr/>
          </p:nvSpPr>
          <p:spPr bwMode="auto">
            <a:xfrm>
              <a:off x="201" y="2818"/>
              <a:ext cx="115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r>
                <a:rPr lang="en-US" sz="1400"/>
                <a:t>71-65-F7-2B-08-53</a:t>
              </a:r>
            </a:p>
          </p:txBody>
        </p:sp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1661" y="2284"/>
              <a:ext cx="908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r>
                <a:rPr lang="en-US" sz="1800"/>
                <a:t>   LAN</a:t>
              </a:r>
            </a:p>
            <a:p>
              <a:r>
                <a:rPr lang="en-US" sz="1800"/>
                <a:t>(cabeada ou</a:t>
              </a:r>
            </a:p>
            <a:p>
              <a:r>
                <a:rPr lang="en-US" sz="1800"/>
                <a:t>sem fio)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018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smtClean="0"/>
              <a:t>Endereço MAC (cont)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9850"/>
            <a:ext cx="8201025" cy="4908550"/>
          </a:xfrm>
        </p:spPr>
        <p:txBody>
          <a:bodyPr/>
          <a:lstStyle/>
          <a:p>
            <a:r>
              <a:rPr lang="pt-BR" smtClean="0"/>
              <a:t>Alocação de endereços MAC gerenciada pelo IEEE</a:t>
            </a:r>
          </a:p>
          <a:p>
            <a:r>
              <a:rPr lang="pt-BR" smtClean="0"/>
              <a:t>Um fabricante compra uma parte do espaço de endereços (para garantir unicidade)</a:t>
            </a:r>
          </a:p>
          <a:p>
            <a:r>
              <a:rPr lang="pt-BR" smtClean="0"/>
              <a:t>Analogia:</a:t>
            </a:r>
          </a:p>
          <a:p>
            <a:pPr>
              <a:buFont typeface="ZapfDingbats" pitchFamily="82" charset="2"/>
              <a:buNone/>
            </a:pPr>
            <a:r>
              <a:rPr lang="pt-BR" smtClean="0"/>
              <a:t>         (a) endereço MAC: como número do CPF</a:t>
            </a:r>
          </a:p>
          <a:p>
            <a:pPr>
              <a:buFont typeface="ZapfDingbats" pitchFamily="82" charset="2"/>
              <a:buNone/>
            </a:pPr>
            <a:r>
              <a:rPr lang="pt-BR" smtClean="0"/>
              <a:t>         (b) endereço IP: como endereço postal (CEP)</a:t>
            </a:r>
          </a:p>
          <a:p>
            <a:r>
              <a:rPr lang="pt-BR" smtClean="0"/>
              <a:t>endereço MAC tem estrutura linear </a:t>
            </a:r>
            <a:r>
              <a:rPr lang="pt-BR" i="1" smtClean="0"/>
              <a:t>=&gt;</a:t>
            </a:r>
            <a:r>
              <a:rPr lang="pt-BR" smtClean="0"/>
              <a:t> portabilidade</a:t>
            </a:r>
          </a:p>
          <a:p>
            <a:pPr lvl="1"/>
            <a:r>
              <a:rPr lang="pt-BR" smtClean="0"/>
              <a:t>Pode mover um cartão LAN de uma LAN para outra</a:t>
            </a:r>
          </a:p>
          <a:p>
            <a:r>
              <a:rPr lang="pt-BR" smtClean="0"/>
              <a:t>endereço IP hierárquico NÃO é portátil (requer IP móvel)</a:t>
            </a:r>
          </a:p>
          <a:p>
            <a:pPr lvl="1"/>
            <a:r>
              <a:rPr lang="pt-BR" smtClean="0"/>
              <a:t>Depende da subrede IP à qual o nó está conectado</a:t>
            </a:r>
          </a:p>
        </p:txBody>
      </p:sp>
    </p:spTree>
    <p:extLst>
      <p:ext uri="{BB962C8B-B14F-4D97-AF65-F5344CB8AC3E}">
        <p14:creationId xmlns:p14="http://schemas.microsoft.com/office/powerpoint/2010/main" val="302287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1650" y="241300"/>
            <a:ext cx="8191500" cy="901700"/>
          </a:xfrm>
        </p:spPr>
        <p:txBody>
          <a:bodyPr/>
          <a:lstStyle/>
          <a:p>
            <a:r>
              <a:rPr lang="pt-BR" smtClean="0"/>
              <a:t>ARP: </a:t>
            </a:r>
            <a:r>
              <a:rPr lang="pt-BR" i="1" smtClean="0"/>
              <a:t>Address Resolution Protocol </a:t>
            </a:r>
            <a:br>
              <a:rPr lang="pt-BR" i="1" smtClean="0"/>
            </a:br>
            <a:r>
              <a:rPr lang="pt-BR" smtClean="0"/>
              <a:t>(Protocolo de Resolução de Endereços)</a:t>
            </a:r>
            <a:endParaRPr lang="pt-BR" sz="3600" i="1" smtClean="0"/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8550" y="1474788"/>
            <a:ext cx="3990975" cy="4648200"/>
          </a:xfrm>
        </p:spPr>
        <p:txBody>
          <a:bodyPr/>
          <a:lstStyle/>
          <a:p>
            <a:r>
              <a:rPr lang="pt-BR" sz="2000" smtClean="0"/>
              <a:t>Cada nó IP (Host, Roteador) de uma LAN possui tabela  </a:t>
            </a:r>
            <a:r>
              <a:rPr lang="pt-BR" sz="2000" smtClean="0">
                <a:solidFill>
                  <a:srgbClr val="FF0000"/>
                </a:solidFill>
              </a:rPr>
              <a:t>ARP</a:t>
            </a:r>
            <a:endParaRPr lang="pt-BR" sz="2000" smtClean="0"/>
          </a:p>
          <a:p>
            <a:r>
              <a:rPr lang="pt-BR" sz="2000" smtClean="0"/>
              <a:t>Tabela ARP: mapeamento de endereços IP/MAC para alguns nós da LAN</a:t>
            </a:r>
          </a:p>
          <a:p>
            <a:pPr>
              <a:buFont typeface="ZapfDingbats" pitchFamily="82" charset="2"/>
              <a:buNone/>
            </a:pPr>
            <a:r>
              <a:rPr lang="pt-BR" sz="1600" smtClean="0"/>
              <a:t>    </a:t>
            </a:r>
            <a:r>
              <a:rPr lang="pt-BR" sz="1600" smtClean="0">
                <a:solidFill>
                  <a:srgbClr val="FF0000"/>
                </a:solidFill>
              </a:rPr>
              <a:t>&lt; endereço IP; endereço MAC; TTL&gt;</a:t>
            </a:r>
          </a:p>
          <a:p>
            <a:pPr lvl="1"/>
            <a:r>
              <a:rPr lang="pt-BR" sz="1400" smtClean="0"/>
              <a:t> </a:t>
            </a:r>
            <a:r>
              <a:rPr lang="pt-BR" sz="1800" smtClean="0"/>
              <a:t>TTL (</a:t>
            </a:r>
            <a:r>
              <a:rPr lang="pt-BR" sz="1800" i="1" smtClean="0"/>
              <a:t>Time To Live</a:t>
            </a:r>
            <a:r>
              <a:rPr lang="pt-BR" sz="1800" smtClean="0"/>
              <a:t>): tempo a partir do qual o mapeamento de endereços será esquecido (valor típico de 20 min)</a:t>
            </a:r>
          </a:p>
        </p:txBody>
      </p:sp>
      <p:grpSp>
        <p:nvGrpSpPr>
          <p:cNvPr id="2056" name="Group 4"/>
          <p:cNvGrpSpPr>
            <a:grpSpLocks/>
          </p:cNvGrpSpPr>
          <p:nvPr/>
        </p:nvGrpSpPr>
        <p:grpSpPr bwMode="auto">
          <a:xfrm>
            <a:off x="230188" y="1487488"/>
            <a:ext cx="4384675" cy="1277937"/>
            <a:chOff x="297" y="3336"/>
            <a:chExt cx="2814" cy="805"/>
          </a:xfrm>
        </p:grpSpPr>
        <p:sp>
          <p:nvSpPr>
            <p:cNvPr id="2083" name="Text Box 5"/>
            <p:cNvSpPr txBox="1">
              <a:spLocks noChangeArrowheads="1"/>
            </p:cNvSpPr>
            <p:nvPr/>
          </p:nvSpPr>
          <p:spPr bwMode="auto">
            <a:xfrm>
              <a:off x="390" y="3350"/>
              <a:ext cx="2721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r>
                <a:rPr lang="pt-BR" sz="2400"/>
                <a:t>Pergunta: como obter o</a:t>
              </a:r>
            </a:p>
            <a:p>
              <a:r>
                <a:rPr lang="pt-BR" sz="2400"/>
                <a:t>endereço MAC de B a partir </a:t>
              </a:r>
            </a:p>
            <a:p>
              <a:r>
                <a:rPr lang="pt-BR" sz="2400"/>
                <a:t>do endereço IP de B?</a:t>
              </a:r>
              <a:endParaRPr lang="pt-BR" sz="2400">
                <a:latin typeface="Times New Roman" pitchFamily="18" charset="0"/>
              </a:endParaRPr>
            </a:p>
          </p:txBody>
        </p:sp>
        <p:sp>
          <p:nvSpPr>
            <p:cNvPr id="2084" name="Rectangle 6"/>
            <p:cNvSpPr>
              <a:spLocks noChangeArrowheads="1"/>
            </p:cNvSpPr>
            <p:nvPr/>
          </p:nvSpPr>
          <p:spPr bwMode="auto">
            <a:xfrm>
              <a:off x="297" y="3336"/>
              <a:ext cx="2788" cy="805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2354263" y="3044825"/>
          <a:ext cx="4159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6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263" y="3044825"/>
                        <a:ext cx="4159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Freeform 8"/>
          <p:cNvSpPr>
            <a:spLocks/>
          </p:cNvSpPr>
          <p:nvPr/>
        </p:nvSpPr>
        <p:spPr bwMode="auto">
          <a:xfrm>
            <a:off x="1800225" y="3944938"/>
            <a:ext cx="1393825" cy="1525587"/>
          </a:xfrm>
          <a:custGeom>
            <a:avLst/>
            <a:gdLst>
              <a:gd name="T0" fmla="*/ 278156512 w 1292"/>
              <a:gd name="T1" fmla="*/ 10343602 h 1255"/>
              <a:gd name="T2" fmla="*/ 40733782 w 1292"/>
              <a:gd name="T3" fmla="*/ 231998614 h 1255"/>
              <a:gd name="T4" fmla="*/ 33751705 w 1292"/>
              <a:gd name="T5" fmla="*/ 772838065 h 1255"/>
              <a:gd name="T6" fmla="*/ 61683223 w 1292"/>
              <a:gd name="T7" fmla="*/ 1225013367 h 1255"/>
              <a:gd name="T8" fmla="*/ 285139727 w 1292"/>
              <a:gd name="T9" fmla="*/ 1287077686 h 1255"/>
              <a:gd name="T10" fmla="*/ 753000996 w 1292"/>
              <a:gd name="T11" fmla="*/ 1668324768 h 1255"/>
              <a:gd name="T12" fmla="*/ 1158016235 w 1292"/>
              <a:gd name="T13" fmla="*/ 1827915694 h 1255"/>
              <a:gd name="T14" fmla="*/ 1395438915 w 1292"/>
              <a:gd name="T15" fmla="*/ 1508732627 h 1255"/>
              <a:gd name="T16" fmla="*/ 1479234520 w 1292"/>
              <a:gd name="T17" fmla="*/ 657576669 h 1255"/>
              <a:gd name="T18" fmla="*/ 1402420983 w 1292"/>
              <a:gd name="T19" fmla="*/ 311794685 h 1255"/>
              <a:gd name="T20" fmla="*/ 871712336 w 1292"/>
              <a:gd name="T21" fmla="*/ 169935814 h 1255"/>
              <a:gd name="T22" fmla="*/ 278156512 w 1292"/>
              <a:gd name="T23" fmla="*/ 10343602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graphicFrame>
        <p:nvGraphicFramePr>
          <p:cNvPr id="2051" name="Object 9"/>
          <p:cNvGraphicFramePr>
            <a:graphicFrameLocks noChangeAspect="1"/>
          </p:cNvGraphicFramePr>
          <p:nvPr/>
        </p:nvGraphicFramePr>
        <p:xfrm>
          <a:off x="3852863" y="4397375"/>
          <a:ext cx="4159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7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4397375"/>
                        <a:ext cx="4159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10"/>
          <p:cNvGraphicFramePr>
            <a:graphicFrameLocks noChangeAspect="1"/>
          </p:cNvGraphicFramePr>
          <p:nvPr/>
        </p:nvGraphicFramePr>
        <p:xfrm>
          <a:off x="2344738" y="5843588"/>
          <a:ext cx="4159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8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4738" y="5843588"/>
                        <a:ext cx="4159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1"/>
          <p:cNvGraphicFramePr>
            <a:graphicFrameLocks noChangeAspect="1"/>
          </p:cNvGraphicFramePr>
          <p:nvPr/>
        </p:nvGraphicFramePr>
        <p:xfrm>
          <a:off x="668338" y="4279900"/>
          <a:ext cx="4159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9" name="Clip" r:id="rId7" imgW="1305000" imgH="1085760" progId="MS_ClipArt_Gallery.2">
                  <p:embed/>
                </p:oleObj>
              </mc:Choice>
              <mc:Fallback>
                <p:oleObj name="Clip" r:id="rId7" imgW="1305000" imgH="108576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4279900"/>
                        <a:ext cx="41592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12"/>
          <p:cNvSpPr>
            <a:spLocks noChangeArrowheads="1"/>
          </p:cNvSpPr>
          <p:nvPr/>
        </p:nvSpPr>
        <p:spPr bwMode="auto">
          <a:xfrm>
            <a:off x="3717925" y="4508500"/>
            <a:ext cx="18415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59" name="Rectangle 13"/>
          <p:cNvSpPr>
            <a:spLocks noChangeArrowheads="1"/>
          </p:cNvSpPr>
          <p:nvPr/>
        </p:nvSpPr>
        <p:spPr bwMode="auto">
          <a:xfrm>
            <a:off x="1041400" y="4371975"/>
            <a:ext cx="182563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60" name="Rectangle 14"/>
          <p:cNvSpPr>
            <a:spLocks noChangeArrowheads="1"/>
          </p:cNvSpPr>
          <p:nvPr/>
        </p:nvSpPr>
        <p:spPr bwMode="auto">
          <a:xfrm>
            <a:off x="2540000" y="3413125"/>
            <a:ext cx="130175" cy="1889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61" name="Rectangle 15"/>
          <p:cNvSpPr>
            <a:spLocks noChangeArrowheads="1"/>
          </p:cNvSpPr>
          <p:nvPr/>
        </p:nvSpPr>
        <p:spPr bwMode="auto">
          <a:xfrm>
            <a:off x="2493963" y="5654675"/>
            <a:ext cx="130175" cy="190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sp>
        <p:nvSpPr>
          <p:cNvPr id="2062" name="Line 16"/>
          <p:cNvSpPr>
            <a:spLocks noChangeShapeType="1"/>
          </p:cNvSpPr>
          <p:nvPr/>
        </p:nvSpPr>
        <p:spPr bwMode="auto">
          <a:xfrm>
            <a:off x="1219200" y="4449763"/>
            <a:ext cx="614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63" name="Line 17"/>
          <p:cNvSpPr>
            <a:spLocks noChangeShapeType="1"/>
          </p:cNvSpPr>
          <p:nvPr/>
        </p:nvSpPr>
        <p:spPr bwMode="auto">
          <a:xfrm>
            <a:off x="2587625" y="3606800"/>
            <a:ext cx="0" cy="488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64" name="Line 18"/>
          <p:cNvSpPr>
            <a:spLocks noChangeShapeType="1"/>
          </p:cNvSpPr>
          <p:nvPr/>
        </p:nvSpPr>
        <p:spPr bwMode="auto">
          <a:xfrm flipH="1">
            <a:off x="3176588" y="4575175"/>
            <a:ext cx="542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65" name="Line 19"/>
          <p:cNvSpPr>
            <a:spLocks noChangeShapeType="1"/>
          </p:cNvSpPr>
          <p:nvPr/>
        </p:nvSpPr>
        <p:spPr bwMode="auto">
          <a:xfrm flipV="1">
            <a:off x="2562225" y="5322888"/>
            <a:ext cx="0" cy="327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66" name="Text Box 20"/>
          <p:cNvSpPr txBox="1">
            <a:spLocks noChangeArrowheads="1"/>
          </p:cNvSpPr>
          <p:nvPr/>
        </p:nvSpPr>
        <p:spPr bwMode="auto">
          <a:xfrm>
            <a:off x="2806700" y="3389313"/>
            <a:ext cx="18986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400"/>
              <a:t>1A-2F-BB-76-09-AD</a:t>
            </a:r>
          </a:p>
        </p:txBody>
      </p:sp>
      <p:sp>
        <p:nvSpPr>
          <p:cNvPr id="2067" name="Line 21"/>
          <p:cNvSpPr>
            <a:spLocks noChangeShapeType="1"/>
          </p:cNvSpPr>
          <p:nvPr/>
        </p:nvSpPr>
        <p:spPr bwMode="auto">
          <a:xfrm flipH="1" flipV="1">
            <a:off x="2674938" y="3490913"/>
            <a:ext cx="176212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68" name="Line 22"/>
          <p:cNvSpPr>
            <a:spLocks noChangeShapeType="1"/>
          </p:cNvSpPr>
          <p:nvPr/>
        </p:nvSpPr>
        <p:spPr bwMode="auto">
          <a:xfrm flipV="1">
            <a:off x="3798888" y="4651375"/>
            <a:ext cx="0" cy="277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69" name="Text Box 23"/>
          <p:cNvSpPr txBox="1">
            <a:spLocks noChangeArrowheads="1"/>
          </p:cNvSpPr>
          <p:nvPr/>
        </p:nvSpPr>
        <p:spPr bwMode="auto">
          <a:xfrm>
            <a:off x="3384550" y="4943475"/>
            <a:ext cx="19002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400"/>
              <a:t>58-23-D7-FA-20-B0</a:t>
            </a:r>
          </a:p>
        </p:txBody>
      </p:sp>
      <p:sp>
        <p:nvSpPr>
          <p:cNvPr id="2070" name="Line 24"/>
          <p:cNvSpPr>
            <a:spLocks noChangeShapeType="1"/>
          </p:cNvSpPr>
          <p:nvPr/>
        </p:nvSpPr>
        <p:spPr bwMode="auto">
          <a:xfrm flipH="1">
            <a:off x="2632075" y="5735638"/>
            <a:ext cx="2460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1" name="Text Box 25"/>
          <p:cNvSpPr txBox="1">
            <a:spLocks noChangeArrowheads="1"/>
          </p:cNvSpPr>
          <p:nvPr/>
        </p:nvSpPr>
        <p:spPr bwMode="auto">
          <a:xfrm>
            <a:off x="2921000" y="5651500"/>
            <a:ext cx="17954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400"/>
              <a:t>0C-C4-11-6F-E3-98</a:t>
            </a:r>
          </a:p>
        </p:txBody>
      </p:sp>
      <p:sp>
        <p:nvSpPr>
          <p:cNvPr id="2072" name="Line 26"/>
          <p:cNvSpPr>
            <a:spLocks noChangeShapeType="1"/>
          </p:cNvSpPr>
          <p:nvPr/>
        </p:nvSpPr>
        <p:spPr bwMode="auto">
          <a:xfrm flipV="1">
            <a:off x="1130300" y="4524375"/>
            <a:ext cx="0" cy="277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3" name="Text Box 27"/>
          <p:cNvSpPr txBox="1">
            <a:spLocks noChangeArrowheads="1"/>
          </p:cNvSpPr>
          <p:nvPr/>
        </p:nvSpPr>
        <p:spPr bwMode="auto">
          <a:xfrm>
            <a:off x="0" y="4833938"/>
            <a:ext cx="1828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400"/>
              <a:t>71-65-F7-2B-08-53</a:t>
            </a:r>
          </a:p>
        </p:txBody>
      </p:sp>
      <p:sp>
        <p:nvSpPr>
          <p:cNvPr id="2074" name="Text Box 28"/>
          <p:cNvSpPr txBox="1">
            <a:spLocks noChangeArrowheads="1"/>
          </p:cNvSpPr>
          <p:nvPr/>
        </p:nvSpPr>
        <p:spPr bwMode="auto">
          <a:xfrm>
            <a:off x="2012950" y="4435475"/>
            <a:ext cx="86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800"/>
              <a:t>   LAN</a:t>
            </a:r>
          </a:p>
        </p:txBody>
      </p:sp>
      <p:sp>
        <p:nvSpPr>
          <p:cNvPr id="2075" name="Text Box 29"/>
          <p:cNvSpPr txBox="1">
            <a:spLocks noChangeArrowheads="1"/>
          </p:cNvSpPr>
          <p:nvPr/>
        </p:nvSpPr>
        <p:spPr bwMode="auto">
          <a:xfrm>
            <a:off x="230188" y="3790950"/>
            <a:ext cx="1260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400"/>
              <a:t>237.196.7.23</a:t>
            </a:r>
          </a:p>
        </p:txBody>
      </p:sp>
      <p:sp>
        <p:nvSpPr>
          <p:cNvPr id="2076" name="Line 30"/>
          <p:cNvSpPr>
            <a:spLocks noChangeShapeType="1"/>
          </p:cNvSpPr>
          <p:nvPr/>
        </p:nvSpPr>
        <p:spPr bwMode="auto">
          <a:xfrm>
            <a:off x="876300" y="4043363"/>
            <a:ext cx="0" cy="246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7" name="Text Box 31"/>
          <p:cNvSpPr txBox="1">
            <a:spLocks noChangeArrowheads="1"/>
          </p:cNvSpPr>
          <p:nvPr/>
        </p:nvSpPr>
        <p:spPr bwMode="auto">
          <a:xfrm>
            <a:off x="2944813" y="2990850"/>
            <a:ext cx="1260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400"/>
              <a:t>237.196.7.78</a:t>
            </a:r>
          </a:p>
        </p:txBody>
      </p:sp>
      <p:sp>
        <p:nvSpPr>
          <p:cNvPr id="2078" name="Line 32"/>
          <p:cNvSpPr>
            <a:spLocks noChangeShapeType="1"/>
          </p:cNvSpPr>
          <p:nvPr/>
        </p:nvSpPr>
        <p:spPr bwMode="auto">
          <a:xfrm flipH="1" flipV="1">
            <a:off x="2705100" y="3116263"/>
            <a:ext cx="282575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79" name="Line 33"/>
          <p:cNvSpPr>
            <a:spLocks noChangeShapeType="1"/>
          </p:cNvSpPr>
          <p:nvPr/>
        </p:nvSpPr>
        <p:spPr bwMode="auto">
          <a:xfrm>
            <a:off x="4054475" y="4156075"/>
            <a:ext cx="0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80" name="Text Box 34"/>
          <p:cNvSpPr txBox="1">
            <a:spLocks noChangeArrowheads="1"/>
          </p:cNvSpPr>
          <p:nvPr/>
        </p:nvSpPr>
        <p:spPr bwMode="auto">
          <a:xfrm>
            <a:off x="3444875" y="3890963"/>
            <a:ext cx="1231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400"/>
              <a:t>237.196.7.14</a:t>
            </a:r>
          </a:p>
        </p:txBody>
      </p:sp>
      <p:sp>
        <p:nvSpPr>
          <p:cNvPr id="2081" name="Line 35"/>
          <p:cNvSpPr>
            <a:spLocks noChangeShapeType="1"/>
          </p:cNvSpPr>
          <p:nvPr/>
        </p:nvSpPr>
        <p:spPr bwMode="auto">
          <a:xfrm>
            <a:off x="2136775" y="6002338"/>
            <a:ext cx="231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82" name="Text Box 36"/>
          <p:cNvSpPr txBox="1">
            <a:spLocks noChangeArrowheads="1"/>
          </p:cNvSpPr>
          <p:nvPr/>
        </p:nvSpPr>
        <p:spPr bwMode="auto">
          <a:xfrm>
            <a:off x="898525" y="5861050"/>
            <a:ext cx="1260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US" sz="1400"/>
              <a:t>237.196.7.88</a:t>
            </a:r>
          </a:p>
        </p:txBody>
      </p:sp>
    </p:spTree>
    <p:extLst>
      <p:ext uri="{BB962C8B-B14F-4D97-AF65-F5344CB8AC3E}">
        <p14:creationId xmlns:p14="http://schemas.microsoft.com/office/powerpoint/2010/main" val="286424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Camada de Enlace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ZapfDingbats" pitchFamily="82" charset="2"/>
              <a:buNone/>
            </a:pPr>
            <a:r>
              <a:rPr lang="pt-BR" dirty="0" smtClean="0"/>
              <a:t>5.1 Introdução e serviços</a:t>
            </a:r>
          </a:p>
          <a:p>
            <a:pPr>
              <a:buFont typeface="ZapfDingbats" pitchFamily="82" charset="2"/>
              <a:buNone/>
            </a:pPr>
            <a:r>
              <a:rPr lang="pt-BR" dirty="0" smtClean="0"/>
              <a:t>5.2 Técnicas de detecção e correção de erros </a:t>
            </a:r>
          </a:p>
          <a:p>
            <a:pPr>
              <a:buFont typeface="ZapfDingbats" pitchFamily="82" charset="2"/>
              <a:buNone/>
            </a:pPr>
            <a:r>
              <a:rPr lang="pt-BR" dirty="0" smtClean="0"/>
              <a:t>5.3 Protocolos de acesso múltiplo </a:t>
            </a:r>
          </a:p>
          <a:p>
            <a:pPr>
              <a:buFont typeface="ZapfDingbats" pitchFamily="82" charset="2"/>
              <a:buNone/>
            </a:pPr>
            <a:r>
              <a:rPr lang="pt-BR" dirty="0" smtClean="0"/>
              <a:t>5.4 Endereçamento na Camada de Enlace</a:t>
            </a:r>
          </a:p>
          <a:p>
            <a:pPr>
              <a:buFont typeface="ZapfDingbats" pitchFamily="82" charset="2"/>
              <a:buNone/>
            </a:pPr>
            <a:r>
              <a:rPr lang="pt-BR" dirty="0" smtClean="0">
                <a:solidFill>
                  <a:schemeClr val="bg1">
                    <a:lumMod val="65000"/>
                  </a:schemeClr>
                </a:solidFill>
              </a:rPr>
              <a:t>5.5 Ethernet</a:t>
            </a:r>
          </a:p>
          <a:p>
            <a:pPr>
              <a:buFont typeface="ZapfDingbats" pitchFamily="82" charset="2"/>
              <a:buNone/>
            </a:pPr>
            <a:r>
              <a:rPr lang="pt-BR" dirty="0" smtClean="0">
                <a:solidFill>
                  <a:schemeClr val="bg1">
                    <a:lumMod val="65000"/>
                  </a:schemeClr>
                </a:solidFill>
              </a:rPr>
              <a:t>5.6 Comutadores da camada de enlace</a:t>
            </a:r>
          </a:p>
          <a:p>
            <a:pPr>
              <a:buNone/>
            </a:pP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5.7 PPP: o protocolo ponto-a-ponto</a:t>
            </a:r>
          </a:p>
          <a:p>
            <a:pPr>
              <a:buNone/>
            </a:pPr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5.8 Virtualização de enlace: uma rede como camada de enlace</a:t>
            </a:r>
          </a:p>
          <a:p>
            <a:pPr>
              <a:buNone/>
            </a:pPr>
            <a:r>
              <a:rPr lang="pt-BR" dirty="0">
                <a:solidFill>
                  <a:srgbClr val="FF0000"/>
                </a:solidFill>
              </a:rPr>
              <a:t>5.9 Um dia na vida de uma solicitação de página Web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92276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34338" cy="1143000"/>
          </a:xfrm>
        </p:spPr>
        <p:txBody>
          <a:bodyPr/>
          <a:lstStyle/>
          <a:p>
            <a:pPr>
              <a:defRPr/>
            </a:pPr>
            <a:r>
              <a:rPr lang="pt-BR" sz="3200" i="1" dirty="0" smtClean="0">
                <a:solidFill>
                  <a:srgbClr val="C00000"/>
                </a:solidFill>
                <a:cs typeface="+mj-cs"/>
              </a:rPr>
              <a:t>Síntese: </a:t>
            </a:r>
            <a:r>
              <a:rPr lang="pt-BR" sz="3200" dirty="0" smtClean="0">
                <a:cs typeface="+mj-cs"/>
              </a:rPr>
              <a:t>um dia na vida de um pedido web</a:t>
            </a:r>
            <a:endParaRPr lang="pt-BR" sz="3200" dirty="0">
              <a:cs typeface="+mj-cs"/>
            </a:endParaRP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8263"/>
            <a:ext cx="7772400" cy="4648200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pt-BR" dirty="0" smtClean="0"/>
              <a:t>jornada completa atravessando toda a pilha de protocolos!</a:t>
            </a:r>
          </a:p>
          <a:p>
            <a:pPr lvl="1">
              <a:buFont typeface="Wingdings" charset="0"/>
              <a:buChar char="§"/>
              <a:defRPr/>
            </a:pPr>
            <a:r>
              <a:rPr lang="pt-BR" dirty="0" smtClean="0"/>
              <a:t>aplicação, transporte, rede, enlace</a:t>
            </a:r>
          </a:p>
          <a:p>
            <a:pPr>
              <a:buFont typeface="Wingdings" charset="0"/>
              <a:buChar char="v"/>
              <a:defRPr/>
            </a:pPr>
            <a:r>
              <a:rPr lang="pt-BR" dirty="0" smtClean="0"/>
              <a:t>colocando tudo junto: síntese!</a:t>
            </a:r>
          </a:p>
          <a:p>
            <a:pPr lvl="1">
              <a:buFont typeface="Wingdings" charset="0"/>
              <a:buChar char="§"/>
              <a:defRPr/>
            </a:pPr>
            <a:r>
              <a:rPr lang="pt-BR" i="1" dirty="0" smtClean="0">
                <a:solidFill>
                  <a:srgbClr val="C00000"/>
                </a:solidFill>
              </a:rPr>
              <a:t>objetivo:</a:t>
            </a:r>
            <a:r>
              <a:rPr lang="pt-BR" dirty="0" smtClean="0">
                <a:solidFill>
                  <a:srgbClr val="C00000"/>
                </a:solidFill>
              </a:rPr>
              <a:t> </a:t>
            </a:r>
            <a:r>
              <a:rPr lang="pt-BR" dirty="0" smtClean="0"/>
              <a:t>identificar, revisar, entender os protocolos (em todas as camadas) envolvidos em um cenário aparentemente simples: solicitação de uma página web</a:t>
            </a:r>
          </a:p>
          <a:p>
            <a:pPr lvl="1">
              <a:buFont typeface="Wingdings" charset="0"/>
              <a:buChar char="§"/>
              <a:defRPr/>
            </a:pPr>
            <a:r>
              <a:rPr lang="pt-BR" i="1" dirty="0" smtClean="0">
                <a:solidFill>
                  <a:srgbClr val="C00000"/>
                </a:solidFill>
              </a:rPr>
              <a:t>cenário:</a:t>
            </a:r>
            <a:r>
              <a:rPr lang="pt-BR" dirty="0" smtClean="0">
                <a:solidFill>
                  <a:srgbClr val="C00000"/>
                </a:solidFill>
              </a:rPr>
              <a:t> </a:t>
            </a:r>
            <a:r>
              <a:rPr lang="pt-BR" dirty="0" smtClean="0"/>
              <a:t>estudante conecta laptop à rede do campus, solicita/recebe www.google.com </a:t>
            </a:r>
          </a:p>
          <a:p>
            <a:pPr>
              <a:buFont typeface="Wingdings" charset="0"/>
              <a:buChar char="v"/>
              <a:defRPr/>
            </a:pPr>
            <a:endParaRPr lang="en-US" dirty="0">
              <a:cs typeface="+mn-cs"/>
            </a:endParaRPr>
          </a:p>
          <a:p>
            <a:pPr>
              <a:buFont typeface="Wingdings" charset="0"/>
              <a:buChar char="v"/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23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Freeform 406"/>
          <p:cNvSpPr>
            <a:spLocks/>
          </p:cNvSpPr>
          <p:nvPr/>
        </p:nvSpPr>
        <p:spPr bwMode="auto">
          <a:xfrm>
            <a:off x="4751388" y="706438"/>
            <a:ext cx="3894137" cy="3192462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453" h="2011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16" y="1402"/>
                  <a:pt x="280" y="1446"/>
                </a:cubicBezTo>
                <a:cubicBezTo>
                  <a:pt x="344" y="1490"/>
                  <a:pt x="404" y="1587"/>
                  <a:pt x="549" y="1627"/>
                </a:cubicBezTo>
                <a:cubicBezTo>
                  <a:pt x="694" y="1667"/>
                  <a:pt x="987" y="1631"/>
                  <a:pt x="1152" y="1687"/>
                </a:cubicBezTo>
                <a:cubicBezTo>
                  <a:pt x="1317" y="1743"/>
                  <a:pt x="1455" y="1919"/>
                  <a:pt x="1542" y="1965"/>
                </a:cubicBezTo>
                <a:cubicBezTo>
                  <a:pt x="1629" y="2011"/>
                  <a:pt x="1610" y="1968"/>
                  <a:pt x="1675" y="1965"/>
                </a:cubicBezTo>
                <a:cubicBezTo>
                  <a:pt x="1740" y="1962"/>
                  <a:pt x="1816" y="1974"/>
                  <a:pt x="1933" y="1945"/>
                </a:cubicBezTo>
                <a:cubicBezTo>
                  <a:pt x="2050" y="1916"/>
                  <a:pt x="2299" y="1866"/>
                  <a:pt x="2376" y="1793"/>
                </a:cubicBezTo>
                <a:cubicBezTo>
                  <a:pt x="2453" y="1720"/>
                  <a:pt x="2410" y="1591"/>
                  <a:pt x="2396" y="1508"/>
                </a:cubicBezTo>
                <a:cubicBezTo>
                  <a:pt x="2382" y="1425"/>
                  <a:pt x="2301" y="1408"/>
                  <a:pt x="2293" y="1297"/>
                </a:cubicBezTo>
                <a:cubicBezTo>
                  <a:pt x="2285" y="1186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6838"/>
            <a:ext cx="8034338" cy="973137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cs typeface="+mj-cs"/>
              </a:rPr>
              <a:t>Um </a:t>
            </a:r>
            <a:r>
              <a:rPr lang="en-US" sz="3200" dirty="0" err="1" smtClean="0">
                <a:cs typeface="+mj-cs"/>
              </a:rPr>
              <a:t>dia</a:t>
            </a:r>
            <a:r>
              <a:rPr lang="en-US" sz="3200" dirty="0" smtClean="0">
                <a:cs typeface="+mj-cs"/>
              </a:rPr>
              <a:t> </a:t>
            </a:r>
            <a:r>
              <a:rPr lang="en-US" sz="3200" dirty="0" err="1" smtClean="0">
                <a:cs typeface="+mj-cs"/>
              </a:rPr>
              <a:t>na</a:t>
            </a:r>
            <a:r>
              <a:rPr lang="en-US" sz="3200" dirty="0" smtClean="0">
                <a:cs typeface="+mj-cs"/>
              </a:rPr>
              <a:t> </a:t>
            </a:r>
            <a:r>
              <a:rPr lang="en-US" sz="3200" dirty="0" err="1" smtClean="0">
                <a:cs typeface="+mj-cs"/>
              </a:rPr>
              <a:t>vida</a:t>
            </a:r>
            <a:r>
              <a:rPr lang="en-US" sz="3200" dirty="0" smtClean="0">
                <a:cs typeface="+mj-cs"/>
              </a:rPr>
              <a:t>: </a:t>
            </a:r>
            <a:r>
              <a:rPr lang="en-US" sz="3200" dirty="0" err="1" smtClean="0">
                <a:cs typeface="+mj-cs"/>
              </a:rPr>
              <a:t>cenário</a:t>
            </a:r>
            <a:endParaRPr lang="en-US" sz="3200" dirty="0">
              <a:cs typeface="+mj-cs"/>
            </a:endParaRPr>
          </a:p>
        </p:txBody>
      </p:sp>
      <p:sp>
        <p:nvSpPr>
          <p:cNvPr id="209925" name="Freeform 3"/>
          <p:cNvSpPr>
            <a:spLocks/>
          </p:cNvSpPr>
          <p:nvPr/>
        </p:nvSpPr>
        <p:spPr bwMode="auto">
          <a:xfrm>
            <a:off x="611188" y="1273175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209926" name="Group 4"/>
          <p:cNvGrpSpPr>
            <a:grpSpLocks/>
          </p:cNvGrpSpPr>
          <p:nvPr/>
        </p:nvGrpSpPr>
        <p:grpSpPr bwMode="auto">
          <a:xfrm>
            <a:off x="5383213" y="2679700"/>
            <a:ext cx="757237" cy="379413"/>
            <a:chOff x="2466" y="2026"/>
            <a:chExt cx="477" cy="282"/>
          </a:xfrm>
        </p:grpSpPr>
        <p:sp>
          <p:nvSpPr>
            <p:cNvPr id="210197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0198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199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0200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0201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208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209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210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0202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205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206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207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0203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204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209927" name="Group 19"/>
          <p:cNvGrpSpPr>
            <a:grpSpLocks/>
          </p:cNvGrpSpPr>
          <p:nvPr/>
        </p:nvGrpSpPr>
        <p:grpSpPr bwMode="auto">
          <a:xfrm>
            <a:off x="6748463" y="2425700"/>
            <a:ext cx="757237" cy="379413"/>
            <a:chOff x="2466" y="2026"/>
            <a:chExt cx="477" cy="282"/>
          </a:xfrm>
        </p:grpSpPr>
        <p:sp>
          <p:nvSpPr>
            <p:cNvPr id="210183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0184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185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0186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0187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94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95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96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0188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91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92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93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0189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190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9928" name="Text Box 34"/>
          <p:cNvSpPr txBox="1">
            <a:spLocks noChangeArrowheads="1"/>
          </p:cNvSpPr>
          <p:nvPr/>
        </p:nvSpPr>
        <p:spPr bwMode="auto">
          <a:xfrm>
            <a:off x="5364163" y="1762125"/>
            <a:ext cx="17475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rede</a:t>
            </a:r>
            <a:r>
              <a:rPr lang="en-US" sz="1600" i="0" dirty="0" smtClean="0">
                <a:solidFill>
                  <a:srgbClr val="000000"/>
                </a:solidFill>
                <a:latin typeface="Arial" pitchFamily="34" charset="0"/>
              </a:rPr>
              <a:t> da Comcast</a:t>
            </a:r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pitchFamily="34" charset="0"/>
              </a:rPr>
              <a:t>68.80.0.0/13</a:t>
            </a:r>
          </a:p>
        </p:txBody>
      </p:sp>
      <p:sp>
        <p:nvSpPr>
          <p:cNvPr id="209929" name="Line 36"/>
          <p:cNvSpPr>
            <a:spLocks noChangeShapeType="1"/>
          </p:cNvSpPr>
          <p:nvPr/>
        </p:nvSpPr>
        <p:spPr bwMode="auto">
          <a:xfrm flipV="1">
            <a:off x="3613150" y="2344738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9930" name="Line 43"/>
          <p:cNvSpPr>
            <a:spLocks noChangeShapeType="1"/>
          </p:cNvSpPr>
          <p:nvPr/>
        </p:nvSpPr>
        <p:spPr bwMode="auto">
          <a:xfrm flipV="1">
            <a:off x="2503488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9931" name="Line 44"/>
          <p:cNvSpPr>
            <a:spLocks noChangeShapeType="1"/>
          </p:cNvSpPr>
          <p:nvPr/>
        </p:nvSpPr>
        <p:spPr bwMode="auto">
          <a:xfrm flipV="1">
            <a:off x="3762375" y="2201863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9932" name="Line 48"/>
          <p:cNvSpPr>
            <a:spLocks noChangeShapeType="1"/>
          </p:cNvSpPr>
          <p:nvPr/>
        </p:nvSpPr>
        <p:spPr bwMode="auto">
          <a:xfrm flipV="1">
            <a:off x="3117850" y="2736850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209933" name="Group 49"/>
          <p:cNvGrpSpPr>
            <a:grpSpLocks/>
          </p:cNvGrpSpPr>
          <p:nvPr/>
        </p:nvGrpSpPr>
        <p:grpSpPr bwMode="auto">
          <a:xfrm>
            <a:off x="2598738" y="3365500"/>
            <a:ext cx="987425" cy="479425"/>
            <a:chOff x="1118" y="1621"/>
            <a:chExt cx="622" cy="302"/>
          </a:xfrm>
        </p:grpSpPr>
        <p:sp>
          <p:nvSpPr>
            <p:cNvPr id="210166" name="Rectangle 50"/>
            <p:cNvSpPr>
              <a:spLocks noChangeArrowheads="1"/>
            </p:cNvSpPr>
            <p:nvPr/>
          </p:nvSpPr>
          <p:spPr bwMode="auto">
            <a:xfrm>
              <a:off x="1578" y="1789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0167" name="Rectangle 51"/>
            <p:cNvSpPr>
              <a:spLocks noChangeArrowheads="1"/>
            </p:cNvSpPr>
            <p:nvPr/>
          </p:nvSpPr>
          <p:spPr bwMode="auto">
            <a:xfrm rot="-2700000">
              <a:off x="1336" y="1621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0168" name="Group 52"/>
            <p:cNvGrpSpPr>
              <a:grpSpLocks/>
            </p:cNvGrpSpPr>
            <p:nvPr/>
          </p:nvGrpSpPr>
          <p:grpSpPr bwMode="auto">
            <a:xfrm>
              <a:off x="1118" y="1684"/>
              <a:ext cx="477" cy="239"/>
              <a:chOff x="2466" y="2026"/>
              <a:chExt cx="477" cy="282"/>
            </a:xfrm>
          </p:grpSpPr>
          <p:sp>
            <p:nvSpPr>
              <p:cNvPr id="210169" name="Oval 53"/>
              <p:cNvSpPr>
                <a:spLocks noChangeArrowheads="1"/>
              </p:cNvSpPr>
              <p:nvPr/>
            </p:nvSpPr>
            <p:spPr bwMode="auto">
              <a:xfrm>
                <a:off x="2466" y="2168"/>
                <a:ext cx="476" cy="14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pt-BR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210170" name="Line 54"/>
              <p:cNvSpPr>
                <a:spLocks noChangeShapeType="1"/>
              </p:cNvSpPr>
              <p:nvPr/>
            </p:nvSpPr>
            <p:spPr bwMode="auto">
              <a:xfrm>
                <a:off x="2470" y="2125"/>
                <a:ext cx="1" cy="8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71" name="Rectangle 55"/>
              <p:cNvSpPr>
                <a:spLocks noChangeArrowheads="1"/>
              </p:cNvSpPr>
              <p:nvPr/>
            </p:nvSpPr>
            <p:spPr bwMode="auto">
              <a:xfrm>
                <a:off x="2470" y="2125"/>
                <a:ext cx="472" cy="1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pt-BR" sz="2400" i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172" name="Oval 56"/>
              <p:cNvSpPr>
                <a:spLocks noChangeArrowheads="1"/>
              </p:cNvSpPr>
              <p:nvPr/>
            </p:nvSpPr>
            <p:spPr bwMode="auto">
              <a:xfrm>
                <a:off x="2466" y="2026"/>
                <a:ext cx="476" cy="16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pt-BR" i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grpSp>
            <p:nvGrpSpPr>
              <p:cNvPr id="210173" name="Group 57"/>
              <p:cNvGrpSpPr>
                <a:grpSpLocks/>
              </p:cNvGrpSpPr>
              <p:nvPr/>
            </p:nvGrpSpPr>
            <p:grpSpPr bwMode="auto">
              <a:xfrm>
                <a:off x="2581" y="2061"/>
                <a:ext cx="236" cy="94"/>
                <a:chOff x="2848" y="848"/>
                <a:chExt cx="140" cy="98"/>
              </a:xfrm>
            </p:grpSpPr>
            <p:sp>
              <p:nvSpPr>
                <p:cNvPr id="210180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10181" name="Line 5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10182" name="Line 6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  <p:grpSp>
            <p:nvGrpSpPr>
              <p:cNvPr id="210174" name="Group 61"/>
              <p:cNvGrpSpPr>
                <a:grpSpLocks/>
              </p:cNvGrpSpPr>
              <p:nvPr/>
            </p:nvGrpSpPr>
            <p:grpSpPr bwMode="auto">
              <a:xfrm flipV="1">
                <a:off x="2581" y="2060"/>
                <a:ext cx="236" cy="94"/>
                <a:chOff x="2848" y="848"/>
                <a:chExt cx="140" cy="98"/>
              </a:xfrm>
            </p:grpSpPr>
            <p:sp>
              <p:nvSpPr>
                <p:cNvPr id="21017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10178" name="Line 6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210179" name="Line 6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  <p:sp>
            <p:nvSpPr>
              <p:cNvPr id="210175" name="Line 65"/>
              <p:cNvSpPr>
                <a:spLocks noChangeShapeType="1"/>
              </p:cNvSpPr>
              <p:nvPr/>
            </p:nvSpPr>
            <p:spPr bwMode="auto">
              <a:xfrm flipH="1">
                <a:off x="2942" y="2109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76" name="Line 66"/>
              <p:cNvSpPr>
                <a:spLocks noChangeShapeType="1"/>
              </p:cNvSpPr>
              <p:nvPr/>
            </p:nvSpPr>
            <p:spPr bwMode="auto">
              <a:xfrm flipH="1">
                <a:off x="2466" y="2117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  <p:sp>
        <p:nvSpPr>
          <p:cNvPr id="209934" name="Line 68"/>
          <p:cNvSpPr>
            <a:spLocks noChangeShapeType="1"/>
          </p:cNvSpPr>
          <p:nvPr/>
        </p:nvSpPr>
        <p:spPr bwMode="auto">
          <a:xfrm flipV="1">
            <a:off x="3589338" y="2930525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209935" name="Group 69"/>
          <p:cNvGrpSpPr>
            <a:grpSpLocks/>
          </p:cNvGrpSpPr>
          <p:nvPr/>
        </p:nvGrpSpPr>
        <p:grpSpPr bwMode="auto">
          <a:xfrm>
            <a:off x="7405688" y="3341688"/>
            <a:ext cx="757237" cy="379412"/>
            <a:chOff x="2466" y="2026"/>
            <a:chExt cx="477" cy="282"/>
          </a:xfrm>
        </p:grpSpPr>
        <p:sp>
          <p:nvSpPr>
            <p:cNvPr id="21015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015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15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015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015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6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6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6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015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6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6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6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015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15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9936" name="Line 93"/>
          <p:cNvSpPr>
            <a:spLocks noChangeShapeType="1"/>
          </p:cNvSpPr>
          <p:nvPr/>
        </p:nvSpPr>
        <p:spPr bwMode="auto">
          <a:xfrm flipH="1">
            <a:off x="7124700" y="2166938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9937" name="Freeform 94"/>
          <p:cNvSpPr>
            <a:spLocks/>
          </p:cNvSpPr>
          <p:nvPr/>
        </p:nvSpPr>
        <p:spPr bwMode="auto">
          <a:xfrm>
            <a:off x="1089025" y="4146550"/>
            <a:ext cx="6419850" cy="1620838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209938" name="Group 110"/>
          <p:cNvGrpSpPr>
            <a:grpSpLocks/>
          </p:cNvGrpSpPr>
          <p:nvPr/>
        </p:nvGrpSpPr>
        <p:grpSpPr bwMode="auto">
          <a:xfrm>
            <a:off x="4025900" y="4724400"/>
            <a:ext cx="757238" cy="379413"/>
            <a:chOff x="2466" y="2026"/>
            <a:chExt cx="477" cy="282"/>
          </a:xfrm>
        </p:grpSpPr>
        <p:sp>
          <p:nvSpPr>
            <p:cNvPr id="21013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013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14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014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014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4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5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5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014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4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4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4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014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14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09939" name="Line 134"/>
          <p:cNvSpPr>
            <a:spLocks noChangeShapeType="1"/>
          </p:cNvSpPr>
          <p:nvPr/>
        </p:nvSpPr>
        <p:spPr bwMode="auto">
          <a:xfrm flipV="1">
            <a:off x="4479925" y="3074988"/>
            <a:ext cx="1174750" cy="165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9940" name="Text Box 135"/>
          <p:cNvSpPr txBox="1">
            <a:spLocks noChangeArrowheads="1"/>
          </p:cNvSpPr>
          <p:nvPr/>
        </p:nvSpPr>
        <p:spPr bwMode="auto">
          <a:xfrm>
            <a:off x="5357813" y="5018088"/>
            <a:ext cx="172515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rede</a:t>
            </a:r>
            <a:r>
              <a:rPr lang="en-US" sz="1600" i="0" dirty="0" smtClean="0">
                <a:solidFill>
                  <a:srgbClr val="000000"/>
                </a:solidFill>
                <a:latin typeface="Arial" pitchFamily="34" charset="0"/>
              </a:rPr>
              <a:t> do Google</a:t>
            </a:r>
            <a:endParaRPr lang="en-US" altLang="ja-JP" sz="1600" i="0" dirty="0">
              <a:solidFill>
                <a:srgbClr val="000000"/>
              </a:solidFill>
              <a:latin typeface="Arial" pitchFamily="34" charset="0"/>
            </a:endParaRP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pitchFamily="34" charset="0"/>
              </a:rPr>
              <a:t>64.233.160.0/19 </a:t>
            </a:r>
          </a:p>
        </p:txBody>
      </p:sp>
      <p:sp>
        <p:nvSpPr>
          <p:cNvPr id="209941" name="Line 136"/>
          <p:cNvSpPr>
            <a:spLocks noChangeShapeType="1"/>
          </p:cNvSpPr>
          <p:nvPr/>
        </p:nvSpPr>
        <p:spPr bwMode="auto">
          <a:xfrm flipV="1">
            <a:off x="3059113" y="4894263"/>
            <a:ext cx="942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9942" name="Text Box 137"/>
          <p:cNvSpPr txBox="1">
            <a:spLocks noChangeArrowheads="1"/>
          </p:cNvSpPr>
          <p:nvPr/>
        </p:nvSpPr>
        <p:spPr bwMode="auto">
          <a:xfrm>
            <a:off x="1971675" y="5286375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>
                <a:solidFill>
                  <a:srgbClr val="000000"/>
                </a:solidFill>
                <a:latin typeface="Arial" pitchFamily="34" charset="0"/>
              </a:rPr>
              <a:t>64.233.169.105</a:t>
            </a:r>
          </a:p>
        </p:txBody>
      </p:sp>
      <p:sp>
        <p:nvSpPr>
          <p:cNvPr id="209943" name="Text Box 138"/>
          <p:cNvSpPr txBox="1">
            <a:spLocks noChangeArrowheads="1"/>
          </p:cNvSpPr>
          <p:nvPr/>
        </p:nvSpPr>
        <p:spPr bwMode="auto">
          <a:xfrm>
            <a:off x="1939925" y="4992688"/>
            <a:ext cx="140455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servidor</a:t>
            </a:r>
            <a:r>
              <a:rPr lang="en-US" sz="1600" i="0" dirty="0" smtClean="0">
                <a:solidFill>
                  <a:srgbClr val="000000"/>
                </a:solidFill>
                <a:latin typeface="Arial" pitchFamily="34" charset="0"/>
              </a:rPr>
              <a:t> web </a:t>
            </a:r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09944" name="Text Box 139"/>
          <p:cNvSpPr txBox="1">
            <a:spLocks noChangeArrowheads="1"/>
          </p:cNvSpPr>
          <p:nvPr/>
        </p:nvSpPr>
        <p:spPr bwMode="auto">
          <a:xfrm>
            <a:off x="7577138" y="1384300"/>
            <a:ext cx="14366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Servidor</a:t>
            </a:r>
            <a:r>
              <a:rPr lang="en-US" sz="1600" i="0" dirty="0" smtClean="0">
                <a:solidFill>
                  <a:srgbClr val="000000"/>
                </a:solidFill>
                <a:latin typeface="Arial" pitchFamily="34" charset="0"/>
              </a:rPr>
              <a:t> DNS</a:t>
            </a:r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09945" name="Group 95"/>
          <p:cNvGrpSpPr>
            <a:grpSpLocks/>
          </p:cNvGrpSpPr>
          <p:nvPr/>
        </p:nvGrpSpPr>
        <p:grpSpPr bwMode="auto">
          <a:xfrm>
            <a:off x="5797550" y="4365625"/>
            <a:ext cx="757238" cy="379413"/>
            <a:chOff x="2466" y="2026"/>
            <a:chExt cx="477" cy="282"/>
          </a:xfrm>
        </p:grpSpPr>
        <p:sp>
          <p:nvSpPr>
            <p:cNvPr id="210124" name="Oval 96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0125" name="Line 97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126" name="Rectangle 98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0127" name="Oval 99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0128" name="Group 100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35" name="Line 10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36" name="Line 10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37" name="Line 10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0129" name="Group 104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32" name="Line 10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33" name="Line 10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0134" name="Line 10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0130" name="Line 108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0131" name="Line 109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209946" name="Group 166"/>
          <p:cNvGrpSpPr>
            <a:grpSpLocks/>
          </p:cNvGrpSpPr>
          <p:nvPr/>
        </p:nvGrpSpPr>
        <p:grpSpPr bwMode="auto">
          <a:xfrm>
            <a:off x="5181600" y="3048000"/>
            <a:ext cx="400050" cy="152400"/>
            <a:chOff x="3228" y="1776"/>
            <a:chExt cx="252" cy="96"/>
          </a:xfrm>
        </p:grpSpPr>
        <p:sp>
          <p:nvSpPr>
            <p:cNvPr id="210122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23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47" name="Group 167"/>
          <p:cNvGrpSpPr>
            <a:grpSpLocks/>
          </p:cNvGrpSpPr>
          <p:nvPr/>
        </p:nvGrpSpPr>
        <p:grpSpPr bwMode="auto">
          <a:xfrm flipH="1">
            <a:off x="5810250" y="3062288"/>
            <a:ext cx="400050" cy="152400"/>
            <a:chOff x="3228" y="1776"/>
            <a:chExt cx="252" cy="96"/>
          </a:xfrm>
        </p:grpSpPr>
        <p:sp>
          <p:nvSpPr>
            <p:cNvPr id="210120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21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48" name="Group 170"/>
          <p:cNvGrpSpPr>
            <a:grpSpLocks/>
          </p:cNvGrpSpPr>
          <p:nvPr/>
        </p:nvGrpSpPr>
        <p:grpSpPr bwMode="auto">
          <a:xfrm flipH="1" flipV="1">
            <a:off x="5962650" y="2538413"/>
            <a:ext cx="400050" cy="152400"/>
            <a:chOff x="3228" y="1776"/>
            <a:chExt cx="252" cy="96"/>
          </a:xfrm>
        </p:grpSpPr>
        <p:sp>
          <p:nvSpPr>
            <p:cNvPr id="210118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19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49" name="Group 173"/>
          <p:cNvGrpSpPr>
            <a:grpSpLocks/>
          </p:cNvGrpSpPr>
          <p:nvPr/>
        </p:nvGrpSpPr>
        <p:grpSpPr bwMode="auto">
          <a:xfrm flipH="1" flipV="1">
            <a:off x="8062913" y="3228975"/>
            <a:ext cx="400050" cy="152400"/>
            <a:chOff x="3228" y="1776"/>
            <a:chExt cx="252" cy="96"/>
          </a:xfrm>
        </p:grpSpPr>
        <p:sp>
          <p:nvSpPr>
            <p:cNvPr id="210116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17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50" name="Group 176"/>
          <p:cNvGrpSpPr>
            <a:grpSpLocks/>
          </p:cNvGrpSpPr>
          <p:nvPr/>
        </p:nvGrpSpPr>
        <p:grpSpPr bwMode="auto">
          <a:xfrm flipV="1">
            <a:off x="7239000" y="3248025"/>
            <a:ext cx="295275" cy="114300"/>
            <a:chOff x="3228" y="1776"/>
            <a:chExt cx="252" cy="96"/>
          </a:xfrm>
        </p:grpSpPr>
        <p:sp>
          <p:nvSpPr>
            <p:cNvPr id="210114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15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51" name="Group 179"/>
          <p:cNvGrpSpPr>
            <a:grpSpLocks/>
          </p:cNvGrpSpPr>
          <p:nvPr/>
        </p:nvGrpSpPr>
        <p:grpSpPr bwMode="auto">
          <a:xfrm rot="409689" flipH="1" flipV="1">
            <a:off x="7510463" y="2590800"/>
            <a:ext cx="452437" cy="57150"/>
            <a:chOff x="3228" y="1776"/>
            <a:chExt cx="252" cy="96"/>
          </a:xfrm>
        </p:grpSpPr>
        <p:sp>
          <p:nvSpPr>
            <p:cNvPr id="210112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13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52" name="Group 182"/>
          <p:cNvGrpSpPr>
            <a:grpSpLocks/>
          </p:cNvGrpSpPr>
          <p:nvPr/>
        </p:nvGrpSpPr>
        <p:grpSpPr bwMode="auto">
          <a:xfrm>
            <a:off x="6653213" y="2795588"/>
            <a:ext cx="295275" cy="114300"/>
            <a:chOff x="3228" y="1776"/>
            <a:chExt cx="252" cy="96"/>
          </a:xfrm>
        </p:grpSpPr>
        <p:sp>
          <p:nvSpPr>
            <p:cNvPr id="210110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11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53" name="Group 185"/>
          <p:cNvGrpSpPr>
            <a:grpSpLocks/>
          </p:cNvGrpSpPr>
          <p:nvPr/>
        </p:nvGrpSpPr>
        <p:grpSpPr bwMode="auto">
          <a:xfrm flipH="1">
            <a:off x="7291388" y="2795588"/>
            <a:ext cx="295275" cy="114300"/>
            <a:chOff x="3228" y="1776"/>
            <a:chExt cx="252" cy="96"/>
          </a:xfrm>
        </p:grpSpPr>
        <p:sp>
          <p:nvSpPr>
            <p:cNvPr id="210108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09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54" name="Group 188"/>
          <p:cNvGrpSpPr>
            <a:grpSpLocks/>
          </p:cNvGrpSpPr>
          <p:nvPr/>
        </p:nvGrpSpPr>
        <p:grpSpPr bwMode="auto">
          <a:xfrm>
            <a:off x="5705475" y="4743450"/>
            <a:ext cx="295275" cy="114300"/>
            <a:chOff x="3228" y="1776"/>
            <a:chExt cx="252" cy="96"/>
          </a:xfrm>
        </p:grpSpPr>
        <p:sp>
          <p:nvSpPr>
            <p:cNvPr id="210106" name="Line 189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07" name="Line 190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55" name="Group 191"/>
          <p:cNvGrpSpPr>
            <a:grpSpLocks/>
          </p:cNvGrpSpPr>
          <p:nvPr/>
        </p:nvGrpSpPr>
        <p:grpSpPr bwMode="auto">
          <a:xfrm flipH="1">
            <a:off x="6343650" y="4743450"/>
            <a:ext cx="295275" cy="114300"/>
            <a:chOff x="3228" y="1776"/>
            <a:chExt cx="252" cy="96"/>
          </a:xfrm>
        </p:grpSpPr>
        <p:sp>
          <p:nvSpPr>
            <p:cNvPr id="210104" name="Line 192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05" name="Line 193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56" name="Group 194"/>
          <p:cNvGrpSpPr>
            <a:grpSpLocks/>
          </p:cNvGrpSpPr>
          <p:nvPr/>
        </p:nvGrpSpPr>
        <p:grpSpPr bwMode="auto">
          <a:xfrm>
            <a:off x="3938588" y="5100638"/>
            <a:ext cx="295275" cy="114300"/>
            <a:chOff x="3228" y="1776"/>
            <a:chExt cx="252" cy="96"/>
          </a:xfrm>
        </p:grpSpPr>
        <p:sp>
          <p:nvSpPr>
            <p:cNvPr id="210102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03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57" name="Group 197"/>
          <p:cNvGrpSpPr>
            <a:grpSpLocks/>
          </p:cNvGrpSpPr>
          <p:nvPr/>
        </p:nvGrpSpPr>
        <p:grpSpPr bwMode="auto">
          <a:xfrm flipH="1">
            <a:off x="4576763" y="5100638"/>
            <a:ext cx="295275" cy="114300"/>
            <a:chOff x="3228" y="1776"/>
            <a:chExt cx="252" cy="96"/>
          </a:xfrm>
        </p:grpSpPr>
        <p:sp>
          <p:nvSpPr>
            <p:cNvPr id="210100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101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09958" name="Group 200"/>
          <p:cNvGrpSpPr>
            <a:grpSpLocks/>
          </p:cNvGrpSpPr>
          <p:nvPr/>
        </p:nvGrpSpPr>
        <p:grpSpPr bwMode="auto">
          <a:xfrm flipH="1" flipV="1">
            <a:off x="4781550" y="4805363"/>
            <a:ext cx="295275" cy="114300"/>
            <a:chOff x="3228" y="1776"/>
            <a:chExt cx="252" cy="96"/>
          </a:xfrm>
        </p:grpSpPr>
        <p:sp>
          <p:nvSpPr>
            <p:cNvPr id="210098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099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09959" name="Text Box 34"/>
          <p:cNvSpPr txBox="1">
            <a:spLocks noChangeArrowheads="1"/>
          </p:cNvSpPr>
          <p:nvPr/>
        </p:nvSpPr>
        <p:spPr bwMode="auto">
          <a:xfrm>
            <a:off x="962025" y="3128963"/>
            <a:ext cx="1529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rede</a:t>
            </a:r>
            <a:r>
              <a:rPr lang="en-US" sz="1600" i="0" dirty="0" smtClean="0">
                <a:solidFill>
                  <a:srgbClr val="000000"/>
                </a:solidFill>
                <a:latin typeface="Arial" pitchFamily="34" charset="0"/>
              </a:rPr>
              <a:t> da </a:t>
            </a:r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escola</a:t>
            </a:r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pitchFamily="34" charset="0"/>
              </a:rPr>
              <a:t>68.80.2.0/24</a:t>
            </a:r>
          </a:p>
        </p:txBody>
      </p:sp>
      <p:pic>
        <p:nvPicPr>
          <p:cNvPr id="699793" name="Picture 4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713" y="42084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99796" name="Text Box 404"/>
          <p:cNvSpPr txBox="1">
            <a:spLocks noChangeArrowheads="1"/>
          </p:cNvSpPr>
          <p:nvPr/>
        </p:nvSpPr>
        <p:spPr bwMode="auto">
          <a:xfrm>
            <a:off x="1478110" y="3940175"/>
            <a:ext cx="114967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 err="1" smtClean="0">
                <a:solidFill>
                  <a:srgbClr val="FF0000"/>
                </a:solidFill>
                <a:latin typeface="Arial" charset="0"/>
              </a:rPr>
              <a:t>página</a:t>
            </a:r>
            <a:r>
              <a:rPr lang="en-US" sz="1400" i="0" dirty="0" smtClean="0">
                <a:solidFill>
                  <a:srgbClr val="FF0000"/>
                </a:solidFill>
                <a:latin typeface="Arial" charset="0"/>
              </a:rPr>
              <a:t> web </a:t>
            </a:r>
            <a:endParaRPr lang="en-US" sz="1400" i="0" dirty="0" smtClean="0">
              <a:solidFill>
                <a:srgbClr val="FF0000"/>
              </a:solidFill>
              <a:latin typeface="Arial" charset="0"/>
            </a:endParaRPr>
          </a:p>
        </p:txBody>
      </p:sp>
      <p:grpSp>
        <p:nvGrpSpPr>
          <p:cNvPr id="699797" name="Group 405"/>
          <p:cNvGrpSpPr>
            <a:grpSpLocks/>
          </p:cNvGrpSpPr>
          <p:nvPr/>
        </p:nvGrpSpPr>
        <p:grpSpPr bwMode="auto">
          <a:xfrm>
            <a:off x="288925" y="1162050"/>
            <a:ext cx="1416050" cy="1265238"/>
            <a:chOff x="146" y="690"/>
            <a:chExt cx="892" cy="797"/>
          </a:xfrm>
        </p:grpSpPr>
        <p:grpSp>
          <p:nvGrpSpPr>
            <p:cNvPr id="210091" name="Group 400"/>
            <p:cNvGrpSpPr>
              <a:grpSpLocks/>
            </p:cNvGrpSpPr>
            <p:nvPr/>
          </p:nvGrpSpPr>
          <p:grpSpPr bwMode="auto">
            <a:xfrm>
              <a:off x="146" y="690"/>
              <a:ext cx="892" cy="797"/>
              <a:chOff x="146" y="690"/>
              <a:chExt cx="892" cy="797"/>
            </a:xfrm>
          </p:grpSpPr>
          <p:sp>
            <p:nvSpPr>
              <p:cNvPr id="210093" name="Freeform 398"/>
              <p:cNvSpPr>
                <a:spLocks/>
              </p:cNvSpPr>
              <p:nvPr/>
            </p:nvSpPr>
            <p:spPr bwMode="auto">
              <a:xfrm>
                <a:off x="177" y="715"/>
                <a:ext cx="861" cy="772"/>
              </a:xfrm>
              <a:custGeom>
                <a:avLst/>
                <a:gdLst>
                  <a:gd name="T0" fmla="*/ 861 w 861"/>
                  <a:gd name="T1" fmla="*/ 772 h 772"/>
                  <a:gd name="T2" fmla="*/ 0 w 861"/>
                  <a:gd name="T3" fmla="*/ 557 h 772"/>
                  <a:gd name="T4" fmla="*/ 532 w 861"/>
                  <a:gd name="T5" fmla="*/ 405 h 772"/>
                  <a:gd name="T6" fmla="*/ 652 w 861"/>
                  <a:gd name="T7" fmla="*/ 0 h 772"/>
                  <a:gd name="T8" fmla="*/ 861 w 861"/>
                  <a:gd name="T9" fmla="*/ 772 h 7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61" h="772">
                    <a:moveTo>
                      <a:pt x="861" y="772"/>
                    </a:moveTo>
                    <a:lnTo>
                      <a:pt x="0" y="557"/>
                    </a:lnTo>
                    <a:lnTo>
                      <a:pt x="532" y="405"/>
                    </a:lnTo>
                    <a:lnTo>
                      <a:pt x="652" y="0"/>
                    </a:lnTo>
                    <a:lnTo>
                      <a:pt x="861" y="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pt-BR"/>
              </a:p>
            </p:txBody>
          </p:sp>
          <p:grpSp>
            <p:nvGrpSpPr>
              <p:cNvPr id="210094" name="Group 392"/>
              <p:cNvGrpSpPr>
                <a:grpSpLocks/>
              </p:cNvGrpSpPr>
              <p:nvPr/>
            </p:nvGrpSpPr>
            <p:grpSpPr bwMode="auto">
              <a:xfrm>
                <a:off x="148" y="697"/>
                <a:ext cx="694" cy="574"/>
                <a:chOff x="2579" y="1366"/>
                <a:chExt cx="1078" cy="674"/>
              </a:xfrm>
            </p:grpSpPr>
            <p:pic>
              <p:nvPicPr>
                <p:cNvPr id="87217" name="Picture 39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79" y="1366"/>
                  <a:ext cx="1078" cy="6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87218" name="Rectangle 394"/>
                <p:cNvSpPr>
                  <a:spLocks noChangeArrowheads="1"/>
                </p:cNvSpPr>
                <p:nvPr/>
              </p:nvSpPr>
              <p:spPr bwMode="auto">
                <a:xfrm>
                  <a:off x="2633" y="1428"/>
                  <a:ext cx="957" cy="56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87216" name="Rectangle 399"/>
              <p:cNvSpPr>
                <a:spLocks noChangeArrowheads="1"/>
              </p:cNvSpPr>
              <p:nvPr/>
            </p:nvSpPr>
            <p:spPr bwMode="auto">
              <a:xfrm>
                <a:off x="146" y="690"/>
                <a:ext cx="696" cy="582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87213" name="Text Box 402"/>
            <p:cNvSpPr txBox="1">
              <a:spLocks noChangeArrowheads="1"/>
            </p:cNvSpPr>
            <p:nvPr/>
          </p:nvSpPr>
          <p:spPr bwMode="auto">
            <a:xfrm>
              <a:off x="168" y="850"/>
              <a:ext cx="64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 err="1" smtClean="0">
                  <a:solidFill>
                    <a:srgbClr val="FF0000"/>
                  </a:solidFill>
                  <a:latin typeface="Arial" charset="0"/>
                </a:rPr>
                <a:t>navegador</a:t>
              </a:r>
              <a:endParaRPr lang="en-US" sz="1400" i="0" dirty="0" smtClean="0">
                <a:solidFill>
                  <a:srgbClr val="FF0000"/>
                </a:solidFill>
                <a:latin typeface="Arial" charset="0"/>
              </a:endParaRPr>
            </a:p>
          </p:txBody>
        </p:sp>
      </p:grpSp>
      <p:grpSp>
        <p:nvGrpSpPr>
          <p:cNvPr id="209963" name="Group 356"/>
          <p:cNvGrpSpPr>
            <a:grpSpLocks/>
          </p:cNvGrpSpPr>
          <p:nvPr/>
        </p:nvGrpSpPr>
        <p:grpSpPr bwMode="auto">
          <a:xfrm>
            <a:off x="1511300" y="1898650"/>
            <a:ext cx="842963" cy="814388"/>
            <a:chOff x="313" y="1497"/>
            <a:chExt cx="1152" cy="1014"/>
          </a:xfrm>
        </p:grpSpPr>
        <p:pic>
          <p:nvPicPr>
            <p:cNvPr id="210089" name="Picture 354" descr="laptop_stylized_small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090" name="Picture 355" descr="antenna_styliz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99788" name="AutoShape 396"/>
          <p:cNvSpPr>
            <a:spLocks noChangeArrowheads="1"/>
          </p:cNvSpPr>
          <p:nvPr/>
        </p:nvSpPr>
        <p:spPr bwMode="auto">
          <a:xfrm>
            <a:off x="668338" y="2266950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87086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2444750"/>
            <a:ext cx="9144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96" name="Rectangle 43"/>
          <p:cNvSpPr>
            <a:spLocks noChangeArrowheads="1"/>
          </p:cNvSpPr>
          <p:nvPr/>
        </p:nvSpPr>
        <p:spPr bwMode="auto">
          <a:xfrm rot="-5400000">
            <a:off x="3416300" y="3551238"/>
            <a:ext cx="147638" cy="188912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198" name="Rectangle 43"/>
          <p:cNvSpPr>
            <a:spLocks noChangeArrowheads="1"/>
          </p:cNvSpPr>
          <p:nvPr/>
        </p:nvSpPr>
        <p:spPr bwMode="auto">
          <a:xfrm rot="2460490">
            <a:off x="3074988" y="3208338"/>
            <a:ext cx="136525" cy="30638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+mn-ea"/>
            </a:endParaRPr>
          </a:p>
        </p:txBody>
      </p:sp>
      <p:sp>
        <p:nvSpPr>
          <p:cNvPr id="209968" name="Oval 407"/>
          <p:cNvSpPr>
            <a:spLocks noChangeArrowheads="1"/>
          </p:cNvSpPr>
          <p:nvPr/>
        </p:nvSpPr>
        <p:spPr bwMode="auto">
          <a:xfrm>
            <a:off x="2552700" y="3619500"/>
            <a:ext cx="850900" cy="250825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 sz="2400" i="0">
              <a:solidFill>
                <a:srgbClr val="000000"/>
              </a:solidFill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09969" name="Rectangle 410"/>
          <p:cNvSpPr>
            <a:spLocks noChangeArrowheads="1"/>
          </p:cNvSpPr>
          <p:nvPr/>
        </p:nvSpPr>
        <p:spPr bwMode="auto">
          <a:xfrm>
            <a:off x="2552700" y="3590925"/>
            <a:ext cx="854075" cy="157163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pt-BR" sz="2400" i="0">
              <a:solidFill>
                <a:srgbClr val="000000"/>
              </a:solidFill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09970" name="Oval 411"/>
          <p:cNvSpPr>
            <a:spLocks noChangeArrowheads="1"/>
          </p:cNvSpPr>
          <p:nvPr/>
        </p:nvSpPr>
        <p:spPr bwMode="auto">
          <a:xfrm>
            <a:off x="2549525" y="3421063"/>
            <a:ext cx="850900" cy="293687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 sz="2400" i="0">
              <a:solidFill>
                <a:srgbClr val="000000"/>
              </a:solidFill>
              <a:latin typeface="Times New Roman" pitchFamily="18" charset="0"/>
              <a:cs typeface="Arial" pitchFamily="34" charset="0"/>
            </a:endParaRPr>
          </a:p>
        </p:txBody>
      </p:sp>
      <p:grpSp>
        <p:nvGrpSpPr>
          <p:cNvPr id="209971" name="Group 1189"/>
          <p:cNvGrpSpPr>
            <a:grpSpLocks/>
          </p:cNvGrpSpPr>
          <p:nvPr/>
        </p:nvGrpSpPr>
        <p:grpSpPr bwMode="auto">
          <a:xfrm>
            <a:off x="2720975" y="3497263"/>
            <a:ext cx="481013" cy="136525"/>
            <a:chOff x="2468" y="1332"/>
            <a:chExt cx="310" cy="60"/>
          </a:xfrm>
        </p:grpSpPr>
        <p:sp>
          <p:nvSpPr>
            <p:cNvPr id="210087" name="Freeform 1190"/>
            <p:cNvSpPr>
              <a:spLocks/>
            </p:cNvSpPr>
            <p:nvPr/>
          </p:nvSpPr>
          <p:spPr bwMode="auto">
            <a:xfrm>
              <a:off x="2468" y="1332"/>
              <a:ext cx="310" cy="60"/>
            </a:xfrm>
            <a:custGeom>
              <a:avLst/>
              <a:gdLst>
                <a:gd name="T0" fmla="*/ 0 w 310"/>
                <a:gd name="T1" fmla="*/ 60 h 60"/>
                <a:gd name="T2" fmla="*/ 96 w 310"/>
                <a:gd name="T3" fmla="*/ 60 h 60"/>
                <a:gd name="T4" fmla="*/ 192 w 310"/>
                <a:gd name="T5" fmla="*/ 0 h 60"/>
                <a:gd name="T6" fmla="*/ 310 w 310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10" h="60">
                  <a:moveTo>
                    <a:pt x="0" y="60"/>
                  </a:moveTo>
                  <a:lnTo>
                    <a:pt x="96" y="60"/>
                  </a:lnTo>
                  <a:lnTo>
                    <a:pt x="192" y="0"/>
                  </a:lnTo>
                  <a:lnTo>
                    <a:pt x="31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088" name="Freeform 1191"/>
            <p:cNvSpPr>
              <a:spLocks/>
            </p:cNvSpPr>
            <p:nvPr/>
          </p:nvSpPr>
          <p:spPr bwMode="auto">
            <a:xfrm>
              <a:off x="2482" y="1332"/>
              <a:ext cx="282" cy="60"/>
            </a:xfrm>
            <a:custGeom>
              <a:avLst/>
              <a:gdLst>
                <a:gd name="T0" fmla="*/ 0 w 282"/>
                <a:gd name="T1" fmla="*/ 0 h 60"/>
                <a:gd name="T2" fmla="*/ 96 w 282"/>
                <a:gd name="T3" fmla="*/ 0 h 60"/>
                <a:gd name="T4" fmla="*/ 192 w 282"/>
                <a:gd name="T5" fmla="*/ 60 h 60"/>
                <a:gd name="T6" fmla="*/ 282 w 282"/>
                <a:gd name="T7" fmla="*/ 6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60">
                  <a:moveTo>
                    <a:pt x="0" y="0"/>
                  </a:moveTo>
                  <a:lnTo>
                    <a:pt x="96" y="0"/>
                  </a:lnTo>
                  <a:lnTo>
                    <a:pt x="192" y="60"/>
                  </a:lnTo>
                  <a:lnTo>
                    <a:pt x="282" y="6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87093" name="Line 1192"/>
          <p:cNvSpPr>
            <a:spLocks noChangeShapeType="1"/>
          </p:cNvSpPr>
          <p:nvPr/>
        </p:nvSpPr>
        <p:spPr bwMode="auto">
          <a:xfrm>
            <a:off x="2552700" y="3557588"/>
            <a:ext cx="0" cy="200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87094" name="Line 1193"/>
          <p:cNvSpPr>
            <a:spLocks noChangeShapeType="1"/>
          </p:cNvSpPr>
          <p:nvPr/>
        </p:nvSpPr>
        <p:spPr bwMode="auto">
          <a:xfrm>
            <a:off x="3400425" y="3567113"/>
            <a:ext cx="0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sp>
        <p:nvSpPr>
          <p:cNvPr id="207" name="Rectangle 43"/>
          <p:cNvSpPr>
            <a:spLocks noChangeArrowheads="1"/>
          </p:cNvSpPr>
          <p:nvPr/>
        </p:nvSpPr>
        <p:spPr bwMode="auto">
          <a:xfrm rot="-5400000">
            <a:off x="2338388" y="2365375"/>
            <a:ext cx="146050" cy="314325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0000"/>
              </a:solidFill>
              <a:ea typeface="+mn-ea"/>
            </a:endParaRPr>
          </a:p>
        </p:txBody>
      </p:sp>
      <p:grpSp>
        <p:nvGrpSpPr>
          <p:cNvPr id="209975" name="Group 1185"/>
          <p:cNvGrpSpPr>
            <a:grpSpLocks/>
          </p:cNvGrpSpPr>
          <p:nvPr/>
        </p:nvGrpSpPr>
        <p:grpSpPr bwMode="auto">
          <a:xfrm>
            <a:off x="5338763" y="2667000"/>
            <a:ext cx="830262" cy="455613"/>
            <a:chOff x="4650" y="1129"/>
            <a:chExt cx="246" cy="95"/>
          </a:xfrm>
        </p:grpSpPr>
        <p:sp>
          <p:nvSpPr>
            <p:cNvPr id="210079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80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81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210082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85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0086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87204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205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09976" name="Group 1185"/>
          <p:cNvGrpSpPr>
            <a:grpSpLocks/>
          </p:cNvGrpSpPr>
          <p:nvPr/>
        </p:nvGrpSpPr>
        <p:grpSpPr bwMode="auto">
          <a:xfrm>
            <a:off x="6729413" y="2401888"/>
            <a:ext cx="808037" cy="425450"/>
            <a:chOff x="4650" y="1129"/>
            <a:chExt cx="246" cy="95"/>
          </a:xfrm>
        </p:grpSpPr>
        <p:sp>
          <p:nvSpPr>
            <p:cNvPr id="210071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72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73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210074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77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0078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87196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97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09977" name="Group 1185"/>
          <p:cNvGrpSpPr>
            <a:grpSpLocks/>
          </p:cNvGrpSpPr>
          <p:nvPr/>
        </p:nvGrpSpPr>
        <p:grpSpPr bwMode="auto">
          <a:xfrm>
            <a:off x="7343775" y="3338513"/>
            <a:ext cx="892175" cy="390525"/>
            <a:chOff x="4650" y="1129"/>
            <a:chExt cx="246" cy="95"/>
          </a:xfrm>
        </p:grpSpPr>
        <p:sp>
          <p:nvSpPr>
            <p:cNvPr id="210063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64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65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210066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9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0070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87188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89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09978" name="Group 1185"/>
          <p:cNvGrpSpPr>
            <a:grpSpLocks/>
          </p:cNvGrpSpPr>
          <p:nvPr/>
        </p:nvGrpSpPr>
        <p:grpSpPr bwMode="auto">
          <a:xfrm>
            <a:off x="5754688" y="4344988"/>
            <a:ext cx="808037" cy="425450"/>
            <a:chOff x="4650" y="1129"/>
            <a:chExt cx="246" cy="95"/>
          </a:xfrm>
        </p:grpSpPr>
        <p:sp>
          <p:nvSpPr>
            <p:cNvPr id="210055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56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57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210058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1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0062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87180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81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09979" name="Group 1185"/>
          <p:cNvGrpSpPr>
            <a:grpSpLocks/>
          </p:cNvGrpSpPr>
          <p:nvPr/>
        </p:nvGrpSpPr>
        <p:grpSpPr bwMode="auto">
          <a:xfrm>
            <a:off x="4013200" y="4710113"/>
            <a:ext cx="808038" cy="425450"/>
            <a:chOff x="4650" y="1129"/>
            <a:chExt cx="246" cy="95"/>
          </a:xfrm>
        </p:grpSpPr>
        <p:sp>
          <p:nvSpPr>
            <p:cNvPr id="210047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48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10049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 sz="2400" i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endParaRPr>
            </a:p>
          </p:txBody>
        </p:sp>
        <p:grpSp>
          <p:nvGrpSpPr>
            <p:cNvPr id="210050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53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0054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87172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73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09980" name="Group 248"/>
          <p:cNvGrpSpPr>
            <a:grpSpLocks/>
          </p:cNvGrpSpPr>
          <p:nvPr/>
        </p:nvGrpSpPr>
        <p:grpSpPr bwMode="auto">
          <a:xfrm>
            <a:off x="7218363" y="1558925"/>
            <a:ext cx="358775" cy="623888"/>
            <a:chOff x="4140" y="429"/>
            <a:chExt cx="1425" cy="2396"/>
          </a:xfrm>
        </p:grpSpPr>
        <p:sp>
          <p:nvSpPr>
            <p:cNvPr id="21001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7137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001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01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7140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002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66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7167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87142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002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64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7165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87144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45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002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62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7163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21002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21002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60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7161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87149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002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003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7152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003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7154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55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56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57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FF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5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59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09981" name="Group 248"/>
          <p:cNvGrpSpPr>
            <a:grpSpLocks/>
          </p:cNvGrpSpPr>
          <p:nvPr/>
        </p:nvGrpSpPr>
        <p:grpSpPr bwMode="auto">
          <a:xfrm>
            <a:off x="2876550" y="4454525"/>
            <a:ext cx="358775" cy="623888"/>
            <a:chOff x="4140" y="429"/>
            <a:chExt cx="1425" cy="2396"/>
          </a:xfrm>
        </p:grpSpPr>
        <p:sp>
          <p:nvSpPr>
            <p:cNvPr id="209983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7105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09985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9986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7108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09988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34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7135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87110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09990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32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7133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87112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13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09993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30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7131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209994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209995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28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7129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87117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09997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9998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7120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0000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7122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23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24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25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FF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26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7127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16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9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9796" grpId="0"/>
      <p:bldP spid="69978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945" name="Group 156"/>
          <p:cNvGrpSpPr>
            <a:grpSpLocks/>
          </p:cNvGrpSpPr>
          <p:nvPr/>
        </p:nvGrpSpPr>
        <p:grpSpPr bwMode="auto">
          <a:xfrm>
            <a:off x="773113" y="1273175"/>
            <a:ext cx="3554412" cy="3066395"/>
            <a:chOff x="773113" y="1273175"/>
            <a:chExt cx="3554412" cy="3065740"/>
          </a:xfrm>
        </p:grpSpPr>
        <p:sp>
          <p:nvSpPr>
            <p:cNvPr id="21106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106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106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106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106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818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20206" cy="523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roteador</a:t>
              </a:r>
              <a:endParaRPr lang="en-US" sz="140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roda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DHCP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)</a:t>
              </a:r>
            </a:p>
          </p:txBody>
        </p:sp>
        <p:grpSp>
          <p:nvGrpSpPr>
            <p:cNvPr id="21106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112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112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819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6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167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168" name="Rectangle 43"/>
            <p:cNvSpPr>
              <a:spLocks noChangeArrowheads="1"/>
            </p:cNvSpPr>
            <p:nvPr/>
          </p:nvSpPr>
          <p:spPr bwMode="auto">
            <a:xfrm rot="-54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grpSp>
          <p:nvGrpSpPr>
            <p:cNvPr id="21107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108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821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109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109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821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109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823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24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8821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109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823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23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8821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21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109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823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23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1109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21110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823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23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8822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110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110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822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110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822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6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22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22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23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solidFill>
                    <a:srgbClr val="FF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23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23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107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819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9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9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9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>
                  <a:solidFill>
                    <a:srgbClr val="000000"/>
                  </a:solidFill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8820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108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820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20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20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108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820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20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20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3"/>
                  <a:ext cx="52" cy="9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8806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525"/>
            <a:ext cx="8034338" cy="996950"/>
          </a:xfrm>
        </p:spPr>
        <p:txBody>
          <a:bodyPr/>
          <a:lstStyle/>
          <a:p>
            <a:r>
              <a:rPr lang="en-US" sz="3200" dirty="0" smtClean="0">
                <a:ea typeface="ＭＳ Ｐゴシック" pitchFamily="34" charset="-128"/>
              </a:rPr>
              <a:t>Um </a:t>
            </a:r>
            <a:r>
              <a:rPr lang="en-US" sz="3200" dirty="0" err="1" smtClean="0">
                <a:ea typeface="ＭＳ Ｐゴシック" pitchFamily="34" charset="-128"/>
              </a:rPr>
              <a:t>dia</a:t>
            </a: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dirty="0" err="1" smtClean="0">
                <a:ea typeface="ＭＳ Ｐゴシック" pitchFamily="34" charset="-128"/>
              </a:rPr>
              <a:t>na</a:t>
            </a: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dirty="0" err="1" smtClean="0">
                <a:ea typeface="ＭＳ Ｐゴシック" pitchFamily="34" charset="-128"/>
              </a:rPr>
              <a:t>vida</a:t>
            </a:r>
            <a:r>
              <a:rPr lang="en-US" sz="3200" dirty="0" smtClean="0">
                <a:ea typeface="ＭＳ Ｐゴシック" pitchFamily="34" charset="-128"/>
              </a:rPr>
              <a:t>… </a:t>
            </a:r>
            <a:r>
              <a:rPr lang="en-US" sz="3200" dirty="0" err="1" smtClean="0">
                <a:ea typeface="ＭＳ Ｐゴシック" pitchFamily="34" charset="-128"/>
              </a:rPr>
              <a:t>conectando</a:t>
            </a:r>
            <a:r>
              <a:rPr lang="en-US" sz="3200" dirty="0" smtClean="0">
                <a:ea typeface="ＭＳ Ｐゴシック" pitchFamily="34" charset="-128"/>
              </a:rPr>
              <a:t> à Internet</a:t>
            </a:r>
            <a:endParaRPr lang="en-US" sz="3200" dirty="0" smtClean="0">
              <a:ea typeface="ＭＳ Ｐゴシック" pitchFamily="34" charset="-128"/>
            </a:endParaRPr>
          </a:p>
        </p:txBody>
      </p:sp>
      <p:sp>
        <p:nvSpPr>
          <p:cNvPr id="701661" name="AutoShape 221"/>
          <p:cNvSpPr>
            <a:spLocks noChangeArrowheads="1"/>
          </p:cNvSpPr>
          <p:nvPr/>
        </p:nvSpPr>
        <p:spPr bwMode="auto">
          <a:xfrm>
            <a:off x="830263" y="2266950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701690" name="Group 250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1054" name="Freeform 249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1055" name="Group 248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8177" name="Rectangle 242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78" name="Text Box 241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err="1" smtClean="0">
                    <a:solidFill>
                      <a:srgbClr val="000000"/>
                    </a:solidFill>
                    <a:latin typeface="Arial" charset="0"/>
                  </a:rPr>
                  <a:t>Fís</a:t>
                </a:r>
                <a:endParaRPr lang="en-US" sz="1600" i="0" dirty="0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88179" name="Line 243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80" name="Line 244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81" name="Line 245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82" name="Line 246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1693" name="Group 253"/>
          <p:cNvGrpSpPr>
            <a:grpSpLocks/>
          </p:cNvGrpSpPr>
          <p:nvPr/>
        </p:nvGrpSpPr>
        <p:grpSpPr bwMode="auto">
          <a:xfrm>
            <a:off x="520700" y="1162050"/>
            <a:ext cx="544513" cy="244475"/>
            <a:chOff x="844" y="3337"/>
            <a:chExt cx="343" cy="154"/>
          </a:xfrm>
        </p:grpSpPr>
        <p:sp>
          <p:nvSpPr>
            <p:cNvPr id="88173" name="Rectangle 251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8174" name="Text Box 252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smtClean="0">
                  <a:solidFill>
                    <a:srgbClr val="FFFFFF"/>
                  </a:solidFill>
                  <a:latin typeface="Arial" charset="0"/>
                </a:rPr>
                <a:t>DHCP</a:t>
              </a:r>
            </a:p>
          </p:txBody>
        </p:sp>
      </p:grpSp>
      <p:grpSp>
        <p:nvGrpSpPr>
          <p:cNvPr id="701739" name="Group 299"/>
          <p:cNvGrpSpPr>
            <a:grpSpLocks/>
          </p:cNvGrpSpPr>
          <p:nvPr/>
        </p:nvGrpSpPr>
        <p:grpSpPr bwMode="auto">
          <a:xfrm>
            <a:off x="66675" y="1181100"/>
            <a:ext cx="1081088" cy="1166813"/>
            <a:chOff x="42" y="744"/>
            <a:chExt cx="681" cy="735"/>
          </a:xfrm>
        </p:grpSpPr>
        <p:grpSp>
          <p:nvGrpSpPr>
            <p:cNvPr id="211020" name="Group 296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1022" name="Group 29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1047" name="Group 25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71" name="Rectangle 25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72" name="Text Box 2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88169" name="Rectangle 266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170" name="Rectangle 267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1023" name="Group 274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1041" name="Group 26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66" name="Rectangle 26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67" name="Text Box 2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42" name="Group 27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64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65" name="Rectangle 27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11024" name="Group 293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60" name="Rectangle 276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161" name="Rectangle 277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1025" name="Group 29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026" name="Group 287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030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1033" name="Group 2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58" name="Rectangl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88159" name="Text Box 28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smtClean="0">
                            <a:solidFill>
                              <a:srgbClr val="FFFFFF"/>
                            </a:solidFill>
                            <a:latin typeface="Arial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1034" name="Group 2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56" name="Rectangle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88157" name="Rectangle 2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88152" name="Rectangle 285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53" name="Rectangle 286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88148" name="Rectangle 288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149" name="Rectangle 290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150" name="Rectangle 291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88142" name="AutoShape 297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01758" name="Group 318"/>
          <p:cNvGrpSpPr>
            <a:grpSpLocks/>
          </p:cNvGrpSpPr>
          <p:nvPr/>
        </p:nvGrpSpPr>
        <p:grpSpPr bwMode="auto">
          <a:xfrm>
            <a:off x="650875" y="2389188"/>
            <a:ext cx="1081088" cy="244475"/>
            <a:chOff x="504" y="3523"/>
            <a:chExt cx="681" cy="154"/>
          </a:xfrm>
        </p:grpSpPr>
        <p:grpSp>
          <p:nvGrpSpPr>
            <p:cNvPr id="211007" name="Group 319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1011" name="Group 320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1014" name="Group 321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39" name="Rectangle 322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40" name="Text Box 3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15" name="Group 324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37" name="Rectangle 325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38" name="Rectangle 326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88133" name="Rectangle 327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34" name="Rectangle 328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88129" name="Rectangle 329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8130" name="Rectangle 330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8131" name="Rectangle 331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01782" name="Group 342"/>
          <p:cNvGrpSpPr>
            <a:grpSpLocks/>
          </p:cNvGrpSpPr>
          <p:nvPr/>
        </p:nvGrpSpPr>
        <p:grpSpPr bwMode="auto">
          <a:xfrm>
            <a:off x="1477963" y="3081338"/>
            <a:ext cx="1316037" cy="1314450"/>
            <a:chOff x="931" y="1941"/>
            <a:chExt cx="829" cy="828"/>
          </a:xfrm>
        </p:grpSpPr>
        <p:sp>
          <p:nvSpPr>
            <p:cNvPr id="210999" name="Freeform 334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4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1000" name="Group 335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8122" name="Rectangle 33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23" name="Text Box 337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err="1" smtClean="0">
                    <a:solidFill>
                      <a:srgbClr val="000000"/>
                    </a:solidFill>
                    <a:latin typeface="Arial" charset="0"/>
                  </a:rPr>
                  <a:t>Fís</a:t>
                </a:r>
                <a:endParaRPr lang="en-US" sz="1600" i="0" dirty="0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88124" name="Line 33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25" name="Line 33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26" name="Line 34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127" name="Line 34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1882" name="Group 442"/>
          <p:cNvGrpSpPr>
            <a:grpSpLocks/>
          </p:cNvGrpSpPr>
          <p:nvPr/>
        </p:nvGrpSpPr>
        <p:grpSpPr bwMode="auto">
          <a:xfrm>
            <a:off x="339725" y="2981325"/>
            <a:ext cx="1081088" cy="1217613"/>
            <a:chOff x="1404" y="3105"/>
            <a:chExt cx="681" cy="767"/>
          </a:xfrm>
        </p:grpSpPr>
        <p:grpSp>
          <p:nvGrpSpPr>
            <p:cNvPr id="210964" name="Group 34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0969" name="Group 34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0994" name="Group 34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18" name="Rectangle 34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19" name="Text Box 3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88116" name="Rectangle 34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117" name="Rectangle 35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0970" name="Group 35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0988" name="Group 35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13" name="Rectangle 35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14" name="Text Box 3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0989" name="Group 35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11" name="Rectangle 35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12" name="Rectangle 35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10971" name="Group 35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07" name="Rectangle 35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108" name="Rectangle 36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0972" name="Group 36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0973" name="Group 36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0977" name="Group 36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0980" name="Group 3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05" name="Rectangle 3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88106" name="Text Box 36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smtClean="0">
                            <a:solidFill>
                              <a:srgbClr val="FFFFFF"/>
                            </a:solidFill>
                            <a:latin typeface="Arial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0981" name="Group 3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03" name="Rectangle 3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88104" name="Rectangle 3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88099" name="Rectangle 37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8100" name="Rectangle 37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88095" name="Rectangle 37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096" name="Rectangle 37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8097" name="Rectangle 37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88086" name="AutoShape 37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0966" name="Group 379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8088" name="Rectangle 38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8089" name="Text Box 38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FFFFFF"/>
                    </a:solidFill>
                    <a:latin typeface="Arial" charset="0"/>
                  </a:rPr>
                  <a:t>DHCP</a:t>
                </a:r>
              </a:p>
            </p:txBody>
          </p:sp>
        </p:grpSp>
      </p:grpSp>
      <p:grpSp>
        <p:nvGrpSpPr>
          <p:cNvPr id="701916" name="Group 476"/>
          <p:cNvGrpSpPr>
            <a:grpSpLocks/>
          </p:cNvGrpSpPr>
          <p:nvPr/>
        </p:nvGrpSpPr>
        <p:grpSpPr bwMode="auto">
          <a:xfrm>
            <a:off x="803275" y="3178175"/>
            <a:ext cx="544513" cy="244475"/>
            <a:chOff x="844" y="3337"/>
            <a:chExt cx="343" cy="154"/>
          </a:xfrm>
        </p:grpSpPr>
        <p:sp>
          <p:nvSpPr>
            <p:cNvPr id="88083" name="Rectangle 477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8084" name="Text Box 478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smtClean="0">
                  <a:solidFill>
                    <a:srgbClr val="FFFFFF"/>
                  </a:solidFill>
                  <a:latin typeface="Arial" charset="0"/>
                </a:rPr>
                <a:t>DHCP</a:t>
              </a:r>
            </a:p>
          </p:txBody>
        </p:sp>
      </p:grpSp>
      <p:sp>
        <p:nvSpPr>
          <p:cNvPr id="701920" name="Rectangle 480"/>
          <p:cNvSpPr>
            <a:spLocks noChangeArrowheads="1"/>
          </p:cNvSpPr>
          <p:nvPr/>
        </p:nvSpPr>
        <p:spPr bwMode="auto">
          <a:xfrm>
            <a:off x="5035550" y="3907855"/>
            <a:ext cx="3924300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quadro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Ethernet </a:t>
            </a:r>
            <a:r>
              <a:rPr lang="en-US" sz="2200" dirty="0" err="1" smtClean="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difundido</a:t>
            </a:r>
            <a:r>
              <a:rPr lang="en-US" sz="2200" dirty="0" smtClean="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(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dest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: FFFFFFFFFFFF)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na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LAN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é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recebido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pelo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roteador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que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executa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servidor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DHCP</a:t>
            </a:r>
            <a:endParaRPr lang="en-US" sz="22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701921" name="Rectangle 481"/>
          <p:cNvSpPr>
            <a:spLocks noChangeArrowheads="1"/>
          </p:cNvSpPr>
          <p:nvPr/>
        </p:nvSpPr>
        <p:spPr bwMode="auto">
          <a:xfrm>
            <a:off x="5033963" y="5244530"/>
            <a:ext cx="3802062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2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Ethernet </a:t>
            </a:r>
            <a:r>
              <a:rPr lang="en-US" sz="2200" dirty="0" err="1" smtClean="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demultiplexado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para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IP,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demultiplexado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para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UDP e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demultiplexado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paraDHCP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endParaRPr lang="en-US" sz="22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180" name="Rectangle 479"/>
          <p:cNvSpPr>
            <a:spLocks noChangeArrowheads="1"/>
          </p:cNvSpPr>
          <p:nvPr/>
        </p:nvSpPr>
        <p:spPr bwMode="auto">
          <a:xfrm>
            <a:off x="5071938" y="908720"/>
            <a:ext cx="3892550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o laptop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necessita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obter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seu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IP, 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primeiro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roteador</a:t>
            </a:r>
            <a:r>
              <a:rPr lang="en-US" sz="220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 </a:t>
            </a:r>
            <a:r>
              <a:rPr lang="en-US" sz="2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do </a:t>
            </a:r>
            <a:r>
              <a:rPr lang="en-US" sz="2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servidor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DNS: </a:t>
            </a:r>
            <a:r>
              <a:rPr lang="en-US" sz="2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usa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200" dirty="0" smtClean="0">
                <a:solidFill>
                  <a:srgbClr val="FF0000"/>
                </a:solidFill>
                <a:latin typeface="Gill Sans MT" charset="0"/>
                <a:ea typeface="ＭＳ Ｐゴシック" charset="0"/>
              </a:rPr>
              <a:t>DHCP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.</a:t>
            </a:r>
            <a:endParaRPr lang="en-US" sz="22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2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181" name="Rectangle 479"/>
          <p:cNvSpPr>
            <a:spLocks noChangeArrowheads="1"/>
          </p:cNvSpPr>
          <p:nvPr/>
        </p:nvSpPr>
        <p:spPr bwMode="auto">
          <a:xfrm>
            <a:off x="5037138" y="2496567"/>
            <a:ext cx="3999358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Solicitação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DHCP </a:t>
            </a:r>
            <a:r>
              <a:rPr lang="en-US" sz="2200" dirty="0" err="1" smtClean="0">
                <a:solidFill>
                  <a:srgbClr val="3333CC"/>
                </a:solidFill>
                <a:latin typeface="Gill Sans MT" charset="0"/>
                <a:ea typeface="ＭＳ Ｐゴシック" charset="0"/>
              </a:rPr>
              <a:t>encapsulada</a:t>
            </a:r>
            <a:r>
              <a:rPr lang="en-US" sz="2200" i="0" dirty="0" smtClean="0">
                <a:solidFill>
                  <a:srgbClr val="3333CC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em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UDP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encapsulada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no </a:t>
            </a:r>
            <a:r>
              <a:rPr lang="en-US" sz="22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IP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encapsulada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no </a:t>
            </a:r>
            <a:r>
              <a:rPr lang="en-US" sz="22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802.3</a:t>
            </a:r>
            <a:r>
              <a:rPr lang="en-US" sz="2200" i="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Ethernet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2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6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0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0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01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1144E-6 L 0.26823 -0.00139 L 0.10833 0.27287 L -0.01806 0.27125 " pathEditMode="relative" rAng="0" ptsTypes="AAAA">
                                      <p:cBhvr>
                                        <p:cTn id="39" dur="2000" fill="hold"/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3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70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70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661" grpId="0" animBg="1"/>
      <p:bldP spid="701661" grpId="1" animBg="1"/>
      <p:bldP spid="701920" grpId="0"/>
      <p:bldP spid="701921" grpId="0"/>
      <p:bldP spid="180" grpId="0"/>
      <p:bldP spid="1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3863" y="0"/>
            <a:ext cx="7772400" cy="1143000"/>
          </a:xfrm>
        </p:spPr>
        <p:txBody>
          <a:bodyPr/>
          <a:lstStyle/>
          <a:p>
            <a:r>
              <a:rPr lang="pt-BR" sz="4000" dirty="0" smtClean="0"/>
              <a:t>Camada de Enlace: Contexto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8925" y="1258888"/>
            <a:ext cx="4151313" cy="4648200"/>
          </a:xfrm>
        </p:spPr>
        <p:txBody>
          <a:bodyPr/>
          <a:lstStyle/>
          <a:p>
            <a:r>
              <a:rPr lang="pt-BR" sz="2000" dirty="0" err="1" smtClean="0"/>
              <a:t>Datagrama</a:t>
            </a:r>
            <a:r>
              <a:rPr lang="pt-BR" sz="2000" dirty="0" smtClean="0"/>
              <a:t> é transferido por diferentes protocolos de enlace em diferentes enlaces:</a:t>
            </a:r>
          </a:p>
          <a:p>
            <a:pPr lvl="1"/>
            <a:r>
              <a:rPr lang="pt-BR" sz="2000" dirty="0" smtClean="0"/>
              <a:t>Ex.: Ethernet no primeiro enlace, frame </a:t>
            </a:r>
            <a:r>
              <a:rPr lang="pt-BR" sz="2000" dirty="0" err="1" smtClean="0"/>
              <a:t>relay</a:t>
            </a:r>
            <a:r>
              <a:rPr lang="pt-BR" sz="2000" dirty="0" smtClean="0"/>
              <a:t> em enlaces intermediários e 802.11 no último enlace</a:t>
            </a:r>
          </a:p>
          <a:p>
            <a:r>
              <a:rPr lang="pt-BR" sz="2000" dirty="0" smtClean="0"/>
              <a:t>Cada protocolo de enlace provê diferentes serviços</a:t>
            </a:r>
          </a:p>
          <a:p>
            <a:pPr lvl="1"/>
            <a:r>
              <a:rPr lang="pt-BR" sz="2000" dirty="0" smtClean="0"/>
              <a:t>ex.: pode ou não prover transporte confiável de dados através do enlace</a:t>
            </a:r>
            <a:endParaRPr lang="pt-BR" sz="1800" dirty="0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06925" y="1123950"/>
            <a:ext cx="4187825" cy="4648200"/>
          </a:xfrm>
          <a:solidFill>
            <a:schemeClr val="bg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t-BR" sz="1800" u="sng" dirty="0" smtClean="0">
                <a:solidFill>
                  <a:srgbClr val="FF0000"/>
                </a:solidFill>
              </a:rPr>
              <a:t>Analogia com um sistema de transporte</a:t>
            </a:r>
          </a:p>
          <a:p>
            <a:r>
              <a:rPr lang="pt-BR" sz="1600" dirty="0" smtClean="0"/>
              <a:t>Viagem de Princeton até </a:t>
            </a:r>
            <a:r>
              <a:rPr lang="pt-BR" sz="1600" dirty="0" err="1" smtClean="0"/>
              <a:t>Lausanne</a:t>
            </a:r>
            <a:endParaRPr lang="pt-BR" sz="1600" dirty="0" smtClean="0"/>
          </a:p>
          <a:p>
            <a:pPr lvl="1"/>
            <a:r>
              <a:rPr lang="pt-BR" sz="1800" dirty="0" smtClean="0"/>
              <a:t>taxi: Princeton até JFK</a:t>
            </a:r>
          </a:p>
          <a:p>
            <a:pPr lvl="1"/>
            <a:r>
              <a:rPr lang="pt-BR" sz="1800" dirty="0" smtClean="0"/>
              <a:t>avião: JFK até Genebra</a:t>
            </a:r>
          </a:p>
          <a:p>
            <a:pPr lvl="1"/>
            <a:r>
              <a:rPr lang="pt-BR" sz="1800" dirty="0" smtClean="0"/>
              <a:t>Trem: Genebra até </a:t>
            </a:r>
            <a:r>
              <a:rPr lang="pt-BR" sz="1800" dirty="0" err="1" smtClean="0"/>
              <a:t>Lausanne</a:t>
            </a:r>
            <a:endParaRPr lang="pt-BR" sz="1800" dirty="0" smtClean="0"/>
          </a:p>
          <a:p>
            <a:r>
              <a:rPr lang="pt-BR" sz="1800" dirty="0" smtClean="0"/>
              <a:t>turista = </a:t>
            </a:r>
            <a:r>
              <a:rPr lang="pt-BR" sz="1800" dirty="0" err="1" smtClean="0">
                <a:solidFill>
                  <a:srgbClr val="FF0000"/>
                </a:solidFill>
              </a:rPr>
              <a:t>datagrama</a:t>
            </a:r>
            <a:endParaRPr lang="pt-BR" sz="1800" dirty="0" smtClean="0"/>
          </a:p>
          <a:p>
            <a:r>
              <a:rPr lang="pt-BR" sz="1800" dirty="0" smtClean="0"/>
              <a:t>segmento de transporte = </a:t>
            </a:r>
            <a:r>
              <a:rPr lang="pt-BR" sz="1800" dirty="0" smtClean="0">
                <a:solidFill>
                  <a:srgbClr val="FF0000"/>
                </a:solidFill>
              </a:rPr>
              <a:t>enlace de</a:t>
            </a:r>
            <a:r>
              <a:rPr lang="pt-BR" sz="1800" dirty="0" smtClean="0"/>
              <a:t> </a:t>
            </a:r>
            <a:r>
              <a:rPr lang="pt-BR" sz="1800" dirty="0" smtClean="0">
                <a:solidFill>
                  <a:srgbClr val="FF0000"/>
                </a:solidFill>
              </a:rPr>
              <a:t>comunicação</a:t>
            </a:r>
            <a:endParaRPr lang="pt-BR" sz="1800" dirty="0" smtClean="0"/>
          </a:p>
          <a:p>
            <a:r>
              <a:rPr lang="pt-BR" sz="1800" dirty="0" smtClean="0"/>
              <a:t>meio de transporte = </a:t>
            </a:r>
            <a:r>
              <a:rPr lang="pt-BR" sz="1800" dirty="0" smtClean="0">
                <a:solidFill>
                  <a:srgbClr val="FF0000"/>
                </a:solidFill>
              </a:rPr>
              <a:t>protocolo da camada de enlace</a:t>
            </a:r>
            <a:endParaRPr lang="pt-BR" sz="1800" dirty="0" smtClean="0"/>
          </a:p>
          <a:p>
            <a:r>
              <a:rPr lang="pt-BR" sz="1800" dirty="0" smtClean="0"/>
              <a:t>agente de viagens = </a:t>
            </a:r>
            <a:r>
              <a:rPr lang="pt-BR" sz="1800" dirty="0" smtClean="0">
                <a:solidFill>
                  <a:srgbClr val="FF0000"/>
                </a:solidFill>
              </a:rPr>
              <a:t>algoritmo/protocolo de</a:t>
            </a:r>
            <a:r>
              <a:rPr lang="pt-BR" sz="1800" dirty="0" smtClean="0"/>
              <a:t> </a:t>
            </a:r>
            <a:r>
              <a:rPr lang="pt-BR" sz="1800" dirty="0" err="1" smtClean="0">
                <a:solidFill>
                  <a:srgbClr val="FF0000"/>
                </a:solidFill>
              </a:rPr>
              <a:t>roteamento</a:t>
            </a:r>
            <a:endParaRPr lang="pt-BR" sz="1800" dirty="0" smtClean="0">
              <a:solidFill>
                <a:srgbClr val="FF0000"/>
              </a:solidFill>
            </a:endParaRPr>
          </a:p>
          <a:p>
            <a:pPr lvl="1"/>
            <a:endParaRPr lang="pt-B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969" name="Group 152"/>
          <p:cNvGrpSpPr>
            <a:grpSpLocks/>
          </p:cNvGrpSpPr>
          <p:nvPr/>
        </p:nvGrpSpPr>
        <p:grpSpPr bwMode="auto">
          <a:xfrm>
            <a:off x="773113" y="1273175"/>
            <a:ext cx="3554412" cy="3066395"/>
            <a:chOff x="773113" y="1273175"/>
            <a:chExt cx="3554412" cy="3065740"/>
          </a:xfrm>
        </p:grpSpPr>
        <p:sp>
          <p:nvSpPr>
            <p:cNvPr id="21208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208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208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208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208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8920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20206" cy="523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roteador</a:t>
              </a:r>
              <a:endParaRPr lang="en-US" sz="140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roda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DHCP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)</a:t>
              </a:r>
            </a:p>
          </p:txBody>
        </p:sp>
        <p:grpSp>
          <p:nvGrpSpPr>
            <p:cNvPr id="21208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214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214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921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16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164" name="Rectangle 43"/>
            <p:cNvSpPr>
              <a:spLocks noChangeArrowheads="1"/>
            </p:cNvSpPr>
            <p:nvPr/>
          </p:nvSpPr>
          <p:spPr bwMode="auto">
            <a:xfrm rot="-54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grpSp>
          <p:nvGrpSpPr>
            <p:cNvPr id="21209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210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923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211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211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923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211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925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26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8923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211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925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25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8923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3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211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925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25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1211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21212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925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25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8924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212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212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924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212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924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6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4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4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5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solidFill>
                    <a:srgbClr val="FF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5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5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209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921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1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1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1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>
                  <a:solidFill>
                    <a:srgbClr val="000000"/>
                  </a:solidFill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8922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210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922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22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22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210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922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22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22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3"/>
                  <a:ext cx="52" cy="9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7138" y="1158875"/>
            <a:ext cx="3430587" cy="15732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kern="1200" dirty="0" err="1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servidor</a:t>
            </a:r>
            <a:r>
              <a:rPr lang="en-US" sz="2000" kern="120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DHCP </a:t>
            </a:r>
            <a:r>
              <a:rPr lang="en-US" sz="2000" kern="1200" dirty="0" err="1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prepara</a:t>
            </a:r>
            <a:r>
              <a:rPr lang="en-US" sz="2000" kern="120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kern="1200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ACK </a:t>
            </a:r>
            <a:r>
              <a:rPr lang="en-US" sz="2000" kern="1200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DHCP </a:t>
            </a:r>
            <a:r>
              <a:rPr lang="en-US" sz="2000" kern="1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contendo</a:t>
            </a:r>
            <a:r>
              <a:rPr lang="en-US" sz="2000" kern="1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kern="1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000" kern="1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IP do </a:t>
            </a:r>
            <a:r>
              <a:rPr lang="en-US" sz="2000" kern="1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cliente</a:t>
            </a:r>
            <a:r>
              <a:rPr lang="en-US" sz="2000" kern="1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000" kern="1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000" kern="1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IP do </a:t>
            </a:r>
            <a:r>
              <a:rPr lang="en-US" sz="2000" kern="1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primeiro</a:t>
            </a:r>
            <a:r>
              <a:rPr lang="en-US" sz="2000" kern="1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kern="1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roteador</a:t>
            </a:r>
            <a:r>
              <a:rPr lang="en-US" sz="2000" kern="1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000" kern="1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nome</a:t>
            </a:r>
            <a:r>
              <a:rPr lang="en-US" sz="2000" kern="1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e </a:t>
            </a:r>
            <a:r>
              <a:rPr lang="en-US" sz="2000" kern="1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000" kern="1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IP do </a:t>
            </a:r>
            <a:r>
              <a:rPr lang="en-US" sz="2000" kern="1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servidor</a:t>
            </a:r>
            <a:r>
              <a:rPr lang="en-US" sz="2000" kern="1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DNS</a:t>
            </a:r>
            <a:endParaRPr lang="en-US" altLang="ja-JP" sz="2000" kern="120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</p:txBody>
      </p:sp>
      <p:grpSp>
        <p:nvGrpSpPr>
          <p:cNvPr id="703533" name="Group 4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2074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2075" name="Group 47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9197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198" name="Text Box 49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err="1" smtClean="0">
                    <a:solidFill>
                      <a:srgbClr val="000000"/>
                    </a:solidFill>
                    <a:latin typeface="Arial" charset="0"/>
                  </a:rPr>
                  <a:t>Fís</a:t>
                </a:r>
                <a:endParaRPr lang="en-US" sz="1600" i="0" dirty="0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89199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00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01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202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3545" name="Group 57"/>
          <p:cNvGrpSpPr>
            <a:grpSpLocks/>
          </p:cNvGrpSpPr>
          <p:nvPr/>
        </p:nvGrpSpPr>
        <p:grpSpPr bwMode="auto">
          <a:xfrm>
            <a:off x="352425" y="3152775"/>
            <a:ext cx="1081088" cy="1166813"/>
            <a:chOff x="42" y="744"/>
            <a:chExt cx="681" cy="735"/>
          </a:xfrm>
        </p:grpSpPr>
        <p:grpSp>
          <p:nvGrpSpPr>
            <p:cNvPr id="212042" name="Group 58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2044" name="Group 59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69" name="Group 60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93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94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89191" name="Rectangle 63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192" name="Rectangle 64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2045" name="Group 65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63" name="Group 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88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89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64" name="Group 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86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87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12046" name="Group 72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82" name="Rectangle 73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183" name="Rectangle 74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2047" name="Group 75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2048" name="Group 76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2052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55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80" name="Rectangle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89181" name="Text Box 8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smtClean="0">
                            <a:solidFill>
                              <a:srgbClr val="FFFFFF"/>
                            </a:solidFill>
                            <a:latin typeface="Arial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56" name="Group 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78" name="Rectangle 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89179" name="Rectangle 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89174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75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89170" name="Rectangle 86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171" name="Rectangle 87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172" name="Rectangle 88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89164" name="AutoShape 89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03578" name="Group 90"/>
          <p:cNvGrpSpPr>
            <a:grpSpLocks/>
          </p:cNvGrpSpPr>
          <p:nvPr/>
        </p:nvGrpSpPr>
        <p:grpSpPr bwMode="auto">
          <a:xfrm>
            <a:off x="449263" y="4238625"/>
            <a:ext cx="1081087" cy="244475"/>
            <a:chOff x="504" y="3523"/>
            <a:chExt cx="681" cy="154"/>
          </a:xfrm>
        </p:grpSpPr>
        <p:grpSp>
          <p:nvGrpSpPr>
            <p:cNvPr id="212029" name="Group 91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2033" name="Group 92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2036" name="Group 93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61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62" name="Text Box 9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37" name="Group 96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59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60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89155" name="Rectangle 99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156" name="Rectangle 100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89151" name="Rectangle 101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9152" name="Rectangle 102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9153" name="Rectangle 103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03592" name="Group 104"/>
          <p:cNvGrpSpPr>
            <a:grpSpLocks/>
          </p:cNvGrpSpPr>
          <p:nvPr/>
        </p:nvGrpSpPr>
        <p:grpSpPr bwMode="auto">
          <a:xfrm>
            <a:off x="1477963" y="3081338"/>
            <a:ext cx="1316037" cy="1314450"/>
            <a:chOff x="931" y="1941"/>
            <a:chExt cx="829" cy="828"/>
          </a:xfrm>
        </p:grpSpPr>
        <p:sp>
          <p:nvSpPr>
            <p:cNvPr id="212021" name="Freeform 105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4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2022" name="Group 106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9144" name="Rectangle 10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145" name="Text Box 108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 smtClean="0">
                    <a:solidFill>
                      <a:srgbClr val="000000"/>
                    </a:solidFill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 err="1" smtClean="0">
                    <a:solidFill>
                      <a:srgbClr val="000000"/>
                    </a:solidFill>
                    <a:latin typeface="Arial" charset="0"/>
                  </a:rPr>
                  <a:t>Fís</a:t>
                </a:r>
                <a:endParaRPr lang="en-US" sz="1600" i="0" dirty="0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89146" name="Line 10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147" name="Line 11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148" name="Line 11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149" name="Line 11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3601" name="Group 113"/>
          <p:cNvGrpSpPr>
            <a:grpSpLocks/>
          </p:cNvGrpSpPr>
          <p:nvPr/>
        </p:nvGrpSpPr>
        <p:grpSpPr bwMode="auto">
          <a:xfrm>
            <a:off x="71438" y="969963"/>
            <a:ext cx="1081087" cy="1217612"/>
            <a:chOff x="1404" y="3105"/>
            <a:chExt cx="681" cy="767"/>
          </a:xfrm>
        </p:grpSpPr>
        <p:grpSp>
          <p:nvGrpSpPr>
            <p:cNvPr id="211986" name="Group 11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1991" name="Group 11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16" name="Group 11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40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41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89138" name="Rectangle 11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139" name="Rectangle 12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1992" name="Group 12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10" name="Group 12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3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36" name="Text Box 1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11" name="Group 12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33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34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11993" name="Group 12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29" name="Rectangle 12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130" name="Rectangle 13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1994" name="Group 13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995" name="Group 13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999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02" name="Group 1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27" name="Rectangle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89128" name="Text Box 1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smtClean="0">
                            <a:solidFill>
                              <a:srgbClr val="FFFFFF"/>
                            </a:solidFill>
                            <a:latin typeface="Arial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03" name="Group 1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25" name="Rectangle 1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89126" name="Rectangle 1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89121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89122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89117" name="Rectangle 14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118" name="Rectangle 14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89119" name="Rectangle 14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89108" name="AutoShape 14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1988" name="Group 146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9110" name="Rectangle 147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89111" name="Text Box 148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FFFFFF"/>
                    </a:solidFill>
                    <a:latin typeface="Arial" charset="0"/>
                  </a:rPr>
                  <a:t>DHCP</a:t>
                </a:r>
              </a:p>
            </p:txBody>
          </p:sp>
        </p:grpSp>
      </p:grpSp>
      <p:grpSp>
        <p:nvGrpSpPr>
          <p:cNvPr id="703637" name="Group 149"/>
          <p:cNvGrpSpPr>
            <a:grpSpLocks/>
          </p:cNvGrpSpPr>
          <p:nvPr/>
        </p:nvGrpSpPr>
        <p:grpSpPr bwMode="auto">
          <a:xfrm>
            <a:off x="803275" y="3178175"/>
            <a:ext cx="544513" cy="244475"/>
            <a:chOff x="844" y="3337"/>
            <a:chExt cx="343" cy="154"/>
          </a:xfrm>
        </p:grpSpPr>
        <p:sp>
          <p:nvSpPr>
            <p:cNvPr id="89105" name="Rectangle 150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89106" name="Text Box 151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smtClean="0">
                  <a:solidFill>
                    <a:srgbClr val="FFFFFF"/>
                  </a:solidFill>
                  <a:latin typeface="Arial" charset="0"/>
                </a:rPr>
                <a:t>DHCP</a:t>
              </a:r>
            </a:p>
          </p:txBody>
        </p:sp>
      </p:grpSp>
      <p:sp>
        <p:nvSpPr>
          <p:cNvPr id="703643" name="Rectangle 155"/>
          <p:cNvSpPr>
            <a:spLocks noChangeArrowheads="1"/>
          </p:cNvSpPr>
          <p:nvPr/>
        </p:nvSpPr>
        <p:spPr bwMode="auto">
          <a:xfrm>
            <a:off x="4997450" y="2709863"/>
            <a:ext cx="3421063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encapsulamento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no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servidor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DHCP,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quadro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repassado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(</a:t>
            </a:r>
            <a:r>
              <a:rPr lang="en-US" dirty="0" err="1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aprendizado</a:t>
            </a:r>
            <a:r>
              <a:rPr lang="en-US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do s</a:t>
            </a:r>
            <a:r>
              <a:rPr lang="en-US" sz="20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witch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)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através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da LAN</a:t>
            </a:r>
            <a:r>
              <a:rPr lang="en-US" sz="20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demultiplexação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no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cliente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703644" name="Text Box 156"/>
          <p:cNvSpPr txBox="1">
            <a:spLocks noChangeArrowheads="1"/>
          </p:cNvSpPr>
          <p:nvPr/>
        </p:nvSpPr>
        <p:spPr bwMode="auto">
          <a:xfrm>
            <a:off x="924722" y="5260975"/>
            <a:ext cx="75533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Cliente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 agora </a:t>
            </a: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possui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 um </a:t>
            </a: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endereço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 IP, </a:t>
            </a: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conhece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 o </a:t>
            </a: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nome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 e end. do </a:t>
            </a:r>
          </a:p>
          <a:p>
            <a:pPr algn="ctr">
              <a:defRPr/>
            </a:pP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servidor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 DNS, e o </a:t>
            </a: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endereço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 IP do </a:t>
            </a: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seu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primeiro</a:t>
            </a: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Gill Sans MT" charset="0"/>
              </a:rPr>
              <a:t>roteador</a:t>
            </a:r>
            <a:endParaRPr lang="en-US" sz="2400" dirty="0" smtClean="0">
              <a:solidFill>
                <a:srgbClr val="000000"/>
              </a:solidFill>
              <a:latin typeface="Gill Sans MT" charset="0"/>
            </a:endParaRPr>
          </a:p>
        </p:txBody>
      </p:sp>
      <p:sp>
        <p:nvSpPr>
          <p:cNvPr id="703645" name="Rectangle 157"/>
          <p:cNvSpPr>
            <a:spLocks noChangeArrowheads="1"/>
          </p:cNvSpPr>
          <p:nvPr/>
        </p:nvSpPr>
        <p:spPr bwMode="auto">
          <a:xfrm>
            <a:off x="4989513" y="4207743"/>
            <a:ext cx="3421062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cliente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DHCP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recebe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a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resposta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ACK 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DHCP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8910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525"/>
            <a:ext cx="8034338" cy="996950"/>
          </a:xfrm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Um </a:t>
            </a:r>
            <a:r>
              <a:rPr lang="en-US" dirty="0" err="1">
                <a:ea typeface="ＭＳ Ｐゴシック" pitchFamily="34" charset="-128"/>
              </a:rPr>
              <a:t>dia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na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vida</a:t>
            </a:r>
            <a:r>
              <a:rPr lang="en-US" dirty="0">
                <a:ea typeface="ＭＳ Ｐゴシック" pitchFamily="34" charset="-128"/>
              </a:rPr>
              <a:t>… </a:t>
            </a:r>
            <a:r>
              <a:rPr lang="en-US" dirty="0" err="1">
                <a:ea typeface="ＭＳ Ｐゴシック" pitchFamily="34" charset="-128"/>
              </a:rPr>
              <a:t>conectando</a:t>
            </a:r>
            <a:r>
              <a:rPr lang="en-US" dirty="0">
                <a:ea typeface="ＭＳ Ｐゴシック" pitchFamily="34" charset="-128"/>
              </a:rPr>
              <a:t> à Internet</a:t>
            </a:r>
            <a:endParaRPr lang="en-US" sz="32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7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0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3081 L 0.1533 0.0322 L 0.34896 -0.28446 L -0.04115 -0.28886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-159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03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70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491" grpId="0" build="p"/>
      <p:bldP spid="703643" grpId="0" build="p"/>
      <p:bldP spid="703644" grpId="0"/>
      <p:bldP spid="70364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993" name="Group 92"/>
          <p:cNvGrpSpPr>
            <a:grpSpLocks/>
          </p:cNvGrpSpPr>
          <p:nvPr/>
        </p:nvGrpSpPr>
        <p:grpSpPr bwMode="auto">
          <a:xfrm>
            <a:off x="773113" y="1273175"/>
            <a:ext cx="3554412" cy="3066395"/>
            <a:chOff x="773113" y="1273175"/>
            <a:chExt cx="3554412" cy="3065740"/>
          </a:xfrm>
        </p:grpSpPr>
        <p:sp>
          <p:nvSpPr>
            <p:cNvPr id="21305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305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305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306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306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018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20206" cy="523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roteador</a:t>
              </a:r>
              <a:endParaRPr lang="en-US" sz="140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roda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DHCP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)</a:t>
              </a:r>
            </a:p>
          </p:txBody>
        </p:sp>
        <p:grpSp>
          <p:nvGrpSpPr>
            <p:cNvPr id="21306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311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311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018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0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10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104" name="Rectangle 43"/>
            <p:cNvSpPr>
              <a:spLocks noChangeArrowheads="1"/>
            </p:cNvSpPr>
            <p:nvPr/>
          </p:nvSpPr>
          <p:spPr bwMode="auto">
            <a:xfrm rot="-54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grpSp>
          <p:nvGrpSpPr>
            <p:cNvPr id="21306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308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020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308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308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020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308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023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23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021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309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023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23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021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21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309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023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23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1309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21309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022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22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021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309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309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022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310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022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6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22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22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22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solidFill>
                    <a:srgbClr val="FF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22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22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306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019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9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9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9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>
                  <a:solidFill>
                    <a:srgbClr val="000000"/>
                  </a:solidFill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9019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307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020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20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20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307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019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19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20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3"/>
                  <a:ext cx="52" cy="9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9011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53488" cy="1001713"/>
          </a:xfrm>
        </p:spPr>
        <p:txBody>
          <a:bodyPr/>
          <a:lstStyle/>
          <a:p>
            <a:r>
              <a:rPr lang="en-US" sz="3200" dirty="0" smtClean="0">
                <a:ea typeface="ＭＳ Ｐゴシック" pitchFamily="34" charset="-128"/>
              </a:rPr>
              <a:t>Um </a:t>
            </a:r>
            <a:r>
              <a:rPr lang="en-US" sz="3200" dirty="0" err="1" smtClean="0">
                <a:ea typeface="ＭＳ Ｐゴシック" pitchFamily="34" charset="-128"/>
              </a:rPr>
              <a:t>dia</a:t>
            </a: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dirty="0" err="1" smtClean="0">
                <a:ea typeface="ＭＳ Ｐゴシック" pitchFamily="34" charset="-128"/>
              </a:rPr>
              <a:t>na</a:t>
            </a:r>
            <a:r>
              <a:rPr lang="en-US" sz="3200" dirty="0" smtClean="0">
                <a:ea typeface="ＭＳ Ｐゴシック" pitchFamily="34" charset="-128"/>
              </a:rPr>
              <a:t> </a:t>
            </a:r>
            <a:r>
              <a:rPr lang="en-US" sz="3200" dirty="0" err="1" smtClean="0">
                <a:ea typeface="ＭＳ Ｐゴシック" pitchFamily="34" charset="-128"/>
              </a:rPr>
              <a:t>vida</a:t>
            </a:r>
            <a:r>
              <a:rPr lang="en-US" sz="3200" dirty="0" smtClean="0">
                <a:ea typeface="ＭＳ Ｐゴシック" pitchFamily="34" charset="-128"/>
              </a:rPr>
              <a:t>… </a:t>
            </a:r>
            <a:r>
              <a:rPr lang="en-US" sz="3200" dirty="0" smtClean="0">
                <a:ea typeface="ＭＳ Ｐゴシック" pitchFamily="34" charset="-128"/>
              </a:rPr>
              <a:t>ARP </a:t>
            </a:r>
            <a:r>
              <a:rPr lang="en-US" sz="3200" dirty="0" smtClean="0">
                <a:ea typeface="ＭＳ Ｐゴシック" pitchFamily="34" charset="-128"/>
              </a:rPr>
              <a:t>(antes do DNS</a:t>
            </a:r>
            <a:r>
              <a:rPr lang="en-US" sz="3200" dirty="0" smtClean="0">
                <a:ea typeface="ＭＳ Ｐゴシック" pitchFamily="34" charset="-128"/>
              </a:rPr>
              <a:t>, </a:t>
            </a:r>
            <a:r>
              <a:rPr lang="en-US" sz="3200" dirty="0" smtClean="0">
                <a:ea typeface="ＭＳ Ｐゴシック" pitchFamily="34" charset="-128"/>
              </a:rPr>
              <a:t>antes do HTTP</a:t>
            </a:r>
            <a:r>
              <a:rPr lang="en-US" sz="3200" dirty="0" smtClean="0">
                <a:ea typeface="ＭＳ Ｐゴシック" pitchFamily="34" charset="-128"/>
              </a:rPr>
              <a:t>)</a:t>
            </a:r>
          </a:p>
        </p:txBody>
      </p:sp>
      <p:sp>
        <p:nvSpPr>
          <p:cNvPr id="212998" name="Line 43"/>
          <p:cNvSpPr>
            <a:spLocks noChangeShapeType="1"/>
          </p:cNvSpPr>
          <p:nvPr/>
        </p:nvSpPr>
        <p:spPr bwMode="auto">
          <a:xfrm flipV="1">
            <a:off x="2665413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704557" name="Group 4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3049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3050" name="Group 4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0172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73" name="Text Box 49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Phy</a:t>
                </a:r>
              </a:p>
            </p:txBody>
          </p:sp>
          <p:sp>
            <p:nvSpPr>
              <p:cNvPr id="90174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75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76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77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4788" name="Group 276"/>
          <p:cNvGrpSpPr>
            <a:grpSpLocks/>
          </p:cNvGrpSpPr>
          <p:nvPr/>
        </p:nvGrpSpPr>
        <p:grpSpPr bwMode="auto">
          <a:xfrm>
            <a:off x="280988" y="1157288"/>
            <a:ext cx="762000" cy="876300"/>
            <a:chOff x="177" y="729"/>
            <a:chExt cx="480" cy="552"/>
          </a:xfrm>
        </p:grpSpPr>
        <p:grpSp>
          <p:nvGrpSpPr>
            <p:cNvPr id="213029" name="Group 54"/>
            <p:cNvGrpSpPr>
              <a:grpSpLocks/>
            </p:cNvGrpSpPr>
            <p:nvPr/>
          </p:nvGrpSpPr>
          <p:grpSpPr bwMode="auto">
            <a:xfrm>
              <a:off x="343" y="732"/>
              <a:ext cx="290" cy="154"/>
              <a:chOff x="844" y="3337"/>
              <a:chExt cx="290" cy="154"/>
            </a:xfrm>
          </p:grpSpPr>
          <p:sp>
            <p:nvSpPr>
              <p:cNvPr id="90168" name="Rectangle 55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69" name="Text Box 56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FFFFFF"/>
                    </a:solidFill>
                    <a:latin typeface="Arial" charset="0"/>
                  </a:rPr>
                  <a:t>DNS</a:t>
                </a:r>
              </a:p>
            </p:txBody>
          </p:sp>
        </p:grpSp>
        <p:grpSp>
          <p:nvGrpSpPr>
            <p:cNvPr id="213030" name="Group 59"/>
            <p:cNvGrpSpPr>
              <a:grpSpLocks/>
            </p:cNvGrpSpPr>
            <p:nvPr/>
          </p:nvGrpSpPr>
          <p:grpSpPr bwMode="auto">
            <a:xfrm>
              <a:off x="290" y="874"/>
              <a:ext cx="354" cy="154"/>
              <a:chOff x="740" y="3209"/>
              <a:chExt cx="354" cy="154"/>
            </a:xfrm>
          </p:grpSpPr>
          <p:grpSp>
            <p:nvGrpSpPr>
              <p:cNvPr id="213042" name="Group 60"/>
              <p:cNvGrpSpPr>
                <a:grpSpLocks/>
              </p:cNvGrpSpPr>
              <p:nvPr/>
            </p:nvGrpSpPr>
            <p:grpSpPr bwMode="auto">
              <a:xfrm>
                <a:off x="794" y="3209"/>
                <a:ext cx="290" cy="154"/>
                <a:chOff x="844" y="3337"/>
                <a:chExt cx="290" cy="154"/>
              </a:xfrm>
            </p:grpSpPr>
            <p:sp>
              <p:nvSpPr>
                <p:cNvPr id="90166" name="Rectangle 61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167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smtClean="0">
                      <a:solidFill>
                        <a:srgbClr val="FFFFFF"/>
                      </a:solidFill>
                      <a:latin typeface="Arial" charset="0"/>
                    </a:rPr>
                    <a:t>DNS</a:t>
                  </a:r>
                </a:p>
              </p:txBody>
            </p:sp>
          </p:grpSp>
          <p:sp>
            <p:nvSpPr>
              <p:cNvPr id="90164" name="Rectangle 63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65" name="Rectangle 64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3031" name="Group 65"/>
            <p:cNvGrpSpPr>
              <a:grpSpLocks/>
            </p:cNvGrpSpPr>
            <p:nvPr/>
          </p:nvGrpSpPr>
          <p:grpSpPr bwMode="auto">
            <a:xfrm>
              <a:off x="290" y="1022"/>
              <a:ext cx="354" cy="154"/>
              <a:chOff x="836" y="3305"/>
              <a:chExt cx="354" cy="154"/>
            </a:xfrm>
          </p:grpSpPr>
          <p:grpSp>
            <p:nvGrpSpPr>
              <p:cNvPr id="213036" name="Group 66"/>
              <p:cNvGrpSpPr>
                <a:grpSpLocks/>
              </p:cNvGrpSpPr>
              <p:nvPr/>
            </p:nvGrpSpPr>
            <p:grpSpPr bwMode="auto">
              <a:xfrm>
                <a:off x="890" y="3305"/>
                <a:ext cx="290" cy="154"/>
                <a:chOff x="844" y="3337"/>
                <a:chExt cx="290" cy="154"/>
              </a:xfrm>
            </p:grpSpPr>
            <p:sp>
              <p:nvSpPr>
                <p:cNvPr id="90161" name="Rectangle 67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162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smtClean="0">
                      <a:solidFill>
                        <a:srgbClr val="FFFFFF"/>
                      </a:solidFill>
                      <a:latin typeface="Arial" charset="0"/>
                    </a:rPr>
                    <a:t>DNS</a:t>
                  </a:r>
                </a:p>
              </p:txBody>
            </p:sp>
          </p:grpSp>
          <p:grpSp>
            <p:nvGrpSpPr>
              <p:cNvPr id="213037" name="Group 69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0159" name="Rectangle 70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0160" name="Rectangle 71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13032" name="Group 72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0155" name="Rectangle 73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56" name="Rectangle 74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0154" name="AutoShape 89"/>
            <p:cNvSpPr>
              <a:spLocks noChangeArrowheads="1"/>
            </p:cNvSpPr>
            <p:nvPr/>
          </p:nvSpPr>
          <p:spPr bwMode="auto">
            <a:xfrm>
              <a:off x="393" y="729"/>
              <a:ext cx="240" cy="552"/>
            </a:xfrm>
            <a:prstGeom prst="downArrow">
              <a:avLst>
                <a:gd name="adj1" fmla="val 54167"/>
                <a:gd name="adj2" fmla="val 36928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704664" name="Rectangle 152"/>
          <p:cNvSpPr>
            <a:spLocks noChangeArrowheads="1"/>
          </p:cNvSpPr>
          <p:nvPr/>
        </p:nvSpPr>
        <p:spPr bwMode="auto">
          <a:xfrm>
            <a:off x="4387850" y="1844824"/>
            <a:ext cx="4586288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consulta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DNS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criada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encapsulada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no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UDP,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encapsulada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no IP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encapsulada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no </a:t>
            </a:r>
            <a:r>
              <a:rPr lang="en-US" sz="2200" i="0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Eth. 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Para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enviar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quadro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ao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roteador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necessita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MAC da interface do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roteador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: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ARP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200" b="1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704665" name="Rectangle 153"/>
          <p:cNvSpPr>
            <a:spLocks noChangeArrowheads="1"/>
          </p:cNvSpPr>
          <p:nvPr/>
        </p:nvSpPr>
        <p:spPr bwMode="auto">
          <a:xfrm>
            <a:off x="4470400" y="3684588"/>
            <a:ext cx="4386263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200" dirty="0" err="1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consulta</a:t>
            </a:r>
            <a:r>
              <a:rPr lang="en-US" sz="22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ARP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difundida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recebida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pelo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roteador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que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responde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com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uma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ARP </a:t>
            </a:r>
            <a:r>
              <a:rPr lang="en-US" sz="2200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reply</a:t>
            </a:r>
            <a:r>
              <a:rPr lang="en-US" sz="2200" i="0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dando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MAC da interface do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roteador</a:t>
            </a:r>
            <a:endParaRPr lang="en-US" sz="22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704666" name="Rectangle 154"/>
          <p:cNvSpPr>
            <a:spLocks noChangeArrowheads="1"/>
          </p:cNvSpPr>
          <p:nvPr/>
        </p:nvSpPr>
        <p:spPr bwMode="auto">
          <a:xfrm>
            <a:off x="4471988" y="5000625"/>
            <a:ext cx="428625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cliente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agora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conhece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MAC do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primeiro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roteador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;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podendo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agora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enviar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quadro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contendo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a </a:t>
            </a:r>
            <a:r>
              <a:rPr lang="en-US" sz="22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consulta</a:t>
            </a:r>
            <a:r>
              <a:rPr lang="en-US" sz="22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DNS</a:t>
            </a:r>
          </a:p>
        </p:txBody>
      </p:sp>
      <p:grpSp>
        <p:nvGrpSpPr>
          <p:cNvPr id="704775" name="Group 263"/>
          <p:cNvGrpSpPr>
            <a:grpSpLocks/>
          </p:cNvGrpSpPr>
          <p:nvPr/>
        </p:nvGrpSpPr>
        <p:grpSpPr bwMode="auto">
          <a:xfrm>
            <a:off x="92075" y="1868488"/>
            <a:ext cx="1081088" cy="244475"/>
            <a:chOff x="76" y="2296"/>
            <a:chExt cx="681" cy="154"/>
          </a:xfrm>
        </p:grpSpPr>
        <p:sp>
          <p:nvSpPr>
            <p:cNvPr id="90145" name="Rectangle 103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46" name="Rectangle 101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47" name="Rectangle 102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48" name="Rectangle 100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49" name="Text Box 95"/>
            <p:cNvSpPr txBox="1">
              <a:spLocks noChangeArrowheads="1"/>
            </p:cNvSpPr>
            <p:nvPr/>
          </p:nvSpPr>
          <p:spPr bwMode="auto">
            <a:xfrm>
              <a:off x="182" y="2296"/>
              <a:ext cx="50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smtClean="0">
                  <a:solidFill>
                    <a:srgbClr val="000000"/>
                  </a:solidFill>
                  <a:latin typeface="Arial" charset="0"/>
                </a:rPr>
                <a:t>ARP query</a:t>
              </a:r>
            </a:p>
          </p:txBody>
        </p:sp>
      </p:grpSp>
      <p:grpSp>
        <p:nvGrpSpPr>
          <p:cNvPr id="704767" name="Group 255"/>
          <p:cNvGrpSpPr>
            <a:grpSpLocks/>
          </p:cNvGrpSpPr>
          <p:nvPr/>
        </p:nvGrpSpPr>
        <p:grpSpPr bwMode="auto">
          <a:xfrm>
            <a:off x="2241550" y="2982913"/>
            <a:ext cx="1016000" cy="877887"/>
            <a:chOff x="719" y="2137"/>
            <a:chExt cx="640" cy="553"/>
          </a:xfrm>
        </p:grpSpPr>
        <p:sp>
          <p:nvSpPr>
            <p:cNvPr id="213016" name="Freeform 244"/>
            <p:cNvSpPr>
              <a:spLocks/>
            </p:cNvSpPr>
            <p:nvPr/>
          </p:nvSpPr>
          <p:spPr bwMode="auto">
            <a:xfrm>
              <a:off x="755" y="2268"/>
              <a:ext cx="604" cy="422"/>
            </a:xfrm>
            <a:custGeom>
              <a:avLst/>
              <a:gdLst>
                <a:gd name="T0" fmla="*/ 493 w 604"/>
                <a:gd name="T1" fmla="*/ 0 h 422"/>
                <a:gd name="T2" fmla="*/ 604 w 604"/>
                <a:gd name="T3" fmla="*/ 422 h 422"/>
                <a:gd name="T4" fmla="*/ 0 w 604"/>
                <a:gd name="T5" fmla="*/ 307 h 422"/>
                <a:gd name="T6" fmla="*/ 220 w 604"/>
                <a:gd name="T7" fmla="*/ 3 h 422"/>
                <a:gd name="T8" fmla="*/ 493 w 604"/>
                <a:gd name="T9" fmla="*/ 0 h 4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422">
                  <a:moveTo>
                    <a:pt x="493" y="0"/>
                  </a:moveTo>
                  <a:lnTo>
                    <a:pt x="604" y="422"/>
                  </a:lnTo>
                  <a:lnTo>
                    <a:pt x="0" y="307"/>
                  </a:lnTo>
                  <a:lnTo>
                    <a:pt x="220" y="3"/>
                  </a:lnTo>
                  <a:lnTo>
                    <a:pt x="49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sp>
          <p:nvSpPr>
            <p:cNvPr id="90138" name="Rectangle 246"/>
            <p:cNvSpPr>
              <a:spLocks noChangeArrowheads="1"/>
            </p:cNvSpPr>
            <p:nvPr/>
          </p:nvSpPr>
          <p:spPr bwMode="auto">
            <a:xfrm>
              <a:off x="751" y="2266"/>
              <a:ext cx="493" cy="3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39" name="Text Box 247"/>
            <p:cNvSpPr txBox="1">
              <a:spLocks noChangeArrowheads="1"/>
            </p:cNvSpPr>
            <p:nvPr/>
          </p:nvSpPr>
          <p:spPr bwMode="auto">
            <a:xfrm>
              <a:off x="835" y="2235"/>
              <a:ext cx="33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i="0" smtClean="0">
                  <a:solidFill>
                    <a:srgbClr val="000000"/>
                  </a:solidFill>
                  <a:latin typeface="Arial" charset="0"/>
                </a:rPr>
                <a:t>Eth</a:t>
              </a:r>
            </a:p>
            <a:p>
              <a:pPr algn="ctr">
                <a:defRPr/>
              </a:pPr>
              <a:r>
                <a:rPr lang="en-US" sz="1600" i="0" smtClean="0">
                  <a:solidFill>
                    <a:srgbClr val="000000"/>
                  </a:solidFill>
                  <a:latin typeface="Arial" charset="0"/>
                </a:rPr>
                <a:t>Phy</a:t>
              </a:r>
            </a:p>
          </p:txBody>
        </p:sp>
        <p:sp>
          <p:nvSpPr>
            <p:cNvPr id="90140" name="Line 250"/>
            <p:cNvSpPr>
              <a:spLocks noChangeShapeType="1"/>
            </p:cNvSpPr>
            <p:nvPr/>
          </p:nvSpPr>
          <p:spPr bwMode="auto">
            <a:xfrm>
              <a:off x="747" y="2264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41" name="Line 251"/>
            <p:cNvSpPr>
              <a:spLocks noChangeShapeType="1"/>
            </p:cNvSpPr>
            <p:nvPr/>
          </p:nvSpPr>
          <p:spPr bwMode="auto">
            <a:xfrm>
              <a:off x="744" y="2423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3021" name="Group 252"/>
            <p:cNvGrpSpPr>
              <a:grpSpLocks/>
            </p:cNvGrpSpPr>
            <p:nvPr/>
          </p:nvGrpSpPr>
          <p:grpSpPr bwMode="auto">
            <a:xfrm>
              <a:off x="719" y="2137"/>
              <a:ext cx="280" cy="154"/>
              <a:chOff x="161" y="1354"/>
              <a:chExt cx="280" cy="154"/>
            </a:xfrm>
          </p:grpSpPr>
          <p:sp>
            <p:nvSpPr>
              <p:cNvPr id="90143" name="Rectangle 253"/>
              <p:cNvSpPr>
                <a:spLocks noChangeArrowheads="1"/>
              </p:cNvSpPr>
              <p:nvPr/>
            </p:nvSpPr>
            <p:spPr bwMode="auto">
              <a:xfrm>
                <a:off x="192" y="1365"/>
                <a:ext cx="228" cy="14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0144" name="Text Box 254"/>
              <p:cNvSpPr txBox="1">
                <a:spLocks noChangeArrowheads="1"/>
              </p:cNvSpPr>
              <p:nvPr/>
            </p:nvSpPr>
            <p:spPr bwMode="auto">
              <a:xfrm>
                <a:off x="161" y="1354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ARP</a:t>
                </a:r>
              </a:p>
            </p:txBody>
          </p:sp>
        </p:grpSp>
      </p:grpSp>
      <p:grpSp>
        <p:nvGrpSpPr>
          <p:cNvPr id="704754" name="Group 242"/>
          <p:cNvGrpSpPr>
            <a:grpSpLocks/>
          </p:cNvGrpSpPr>
          <p:nvPr/>
        </p:nvGrpSpPr>
        <p:grpSpPr bwMode="auto">
          <a:xfrm>
            <a:off x="1150938" y="1720850"/>
            <a:ext cx="444500" cy="244475"/>
            <a:chOff x="161" y="1354"/>
            <a:chExt cx="280" cy="154"/>
          </a:xfrm>
        </p:grpSpPr>
        <p:sp>
          <p:nvSpPr>
            <p:cNvPr id="90135" name="Rectangle 241"/>
            <p:cNvSpPr>
              <a:spLocks noChangeArrowheads="1"/>
            </p:cNvSpPr>
            <p:nvPr/>
          </p:nvSpPr>
          <p:spPr bwMode="auto">
            <a:xfrm>
              <a:off x="192" y="1365"/>
              <a:ext cx="228" cy="14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36" name="Text Box 240"/>
            <p:cNvSpPr txBox="1">
              <a:spLocks noChangeArrowheads="1"/>
            </p:cNvSpPr>
            <p:nvPr/>
          </p:nvSpPr>
          <p:spPr bwMode="auto">
            <a:xfrm>
              <a:off x="161" y="1354"/>
              <a:ext cx="28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smtClean="0">
                  <a:solidFill>
                    <a:srgbClr val="000000"/>
                  </a:solidFill>
                  <a:latin typeface="Arial" charset="0"/>
                </a:rPr>
                <a:t>ARP</a:t>
              </a:r>
            </a:p>
          </p:txBody>
        </p:sp>
      </p:grpSp>
      <p:grpSp>
        <p:nvGrpSpPr>
          <p:cNvPr id="704782" name="Group 270"/>
          <p:cNvGrpSpPr>
            <a:grpSpLocks/>
          </p:cNvGrpSpPr>
          <p:nvPr/>
        </p:nvGrpSpPr>
        <p:grpSpPr bwMode="auto">
          <a:xfrm>
            <a:off x="1177925" y="3187700"/>
            <a:ext cx="1081088" cy="244475"/>
            <a:chOff x="76" y="2296"/>
            <a:chExt cx="681" cy="154"/>
          </a:xfrm>
        </p:grpSpPr>
        <p:sp>
          <p:nvSpPr>
            <p:cNvPr id="90130" name="Rectangle 271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31" name="Rectangle 272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32" name="Rectangle 273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33" name="Rectangle 274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0134" name="Text Box 275"/>
            <p:cNvSpPr txBox="1">
              <a:spLocks noChangeArrowheads="1"/>
            </p:cNvSpPr>
            <p:nvPr/>
          </p:nvSpPr>
          <p:spPr bwMode="auto">
            <a:xfrm>
              <a:off x="182" y="2296"/>
              <a:ext cx="47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smtClean="0">
                  <a:solidFill>
                    <a:srgbClr val="000000"/>
                  </a:solidFill>
                  <a:latin typeface="Arial" charset="0"/>
                </a:rPr>
                <a:t>ARP reply</a:t>
              </a:r>
            </a:p>
          </p:txBody>
        </p:sp>
      </p:grpSp>
      <p:sp>
        <p:nvSpPr>
          <p:cNvPr id="127" name="Rectangle 152"/>
          <p:cNvSpPr>
            <a:spLocks noChangeArrowheads="1"/>
          </p:cNvSpPr>
          <p:nvPr/>
        </p:nvSpPr>
        <p:spPr bwMode="auto">
          <a:xfrm>
            <a:off x="4378200" y="898351"/>
            <a:ext cx="4586288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antes de </a:t>
            </a:r>
            <a:r>
              <a:rPr lang="en-US" sz="2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enviar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pedido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2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HTTP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, </a:t>
            </a:r>
            <a:r>
              <a:rPr lang="en-US" sz="2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necessita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2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endereço</a:t>
            </a:r>
            <a:r>
              <a:rPr lang="en-US" sz="22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IP de www.google.com: </a:t>
            </a:r>
            <a:r>
              <a:rPr lang="en-US" sz="22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DNS</a:t>
            </a:r>
            <a:endParaRPr lang="en-US" sz="2200" dirty="0">
              <a:solidFill>
                <a:srgbClr val="C00000"/>
              </a:solidFill>
              <a:latin typeface="Gill Sans MT" charset="0"/>
              <a:ea typeface="ＭＳ Ｐゴシック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200" b="1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29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0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-0.00052 0.08056 L 0.4151 0.075 L 0.26701 0.2757 L 0.1151 0.27431 L 0.1151 0.18889 " pathEditMode="relative" ptsTypes="AAAAAA">
                                      <p:cBhvr>
                                        <p:cTn id="25" dur="2000" fill="hold"/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0052 0.0794 L 0.1467 0.08009 L 0.29444 -0.12222 L -0.11597 -0.12014 L -0.11597 -0.16181 L -0.11754 -0.1882 " pathEditMode="relative" rAng="0" ptsTypes="AAAAAAA">
                                      <p:cBhvr>
                                        <p:cTn id="43" dur="2000" fill="hold"/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-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4664" grpId="0"/>
      <p:bldP spid="704665" grpId="0"/>
      <p:bldP spid="704666" grpId="0"/>
      <p:bldP spid="12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017" name="Group 230"/>
          <p:cNvGrpSpPr>
            <a:grpSpLocks/>
          </p:cNvGrpSpPr>
          <p:nvPr/>
        </p:nvGrpSpPr>
        <p:grpSpPr bwMode="auto">
          <a:xfrm>
            <a:off x="773113" y="1442070"/>
            <a:ext cx="3554412" cy="3066395"/>
            <a:chOff x="773113" y="1273175"/>
            <a:chExt cx="3554412" cy="3065740"/>
          </a:xfrm>
        </p:grpSpPr>
        <p:sp>
          <p:nvSpPr>
            <p:cNvPr id="214233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4234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235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236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237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1359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20206" cy="523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roteador</a:t>
              </a:r>
              <a:endParaRPr lang="en-US" sz="140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roda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DHCP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)</a:t>
              </a:r>
            </a:p>
          </p:txBody>
        </p:sp>
        <p:grpSp>
          <p:nvGrpSpPr>
            <p:cNvPr id="214239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429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429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136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-54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grpSp>
          <p:nvGrpSpPr>
            <p:cNvPr id="214244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4259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1381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4261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4262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1384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4264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1410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411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1386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4266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1408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409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1388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89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4269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1406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407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14270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214271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1404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405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1393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4273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4274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1396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4276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1398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6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99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400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401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solidFill>
                    <a:srgbClr val="FF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402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403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4245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1367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68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69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70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>
                  <a:solidFill>
                    <a:srgbClr val="000000"/>
                  </a:solidFill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91371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4251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1377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378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379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4252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1374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375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376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3"/>
                  <a:ext cx="52" cy="9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4020" name="Freeform 236"/>
          <p:cNvSpPr>
            <a:spLocks/>
          </p:cNvSpPr>
          <p:nvPr/>
        </p:nvSpPr>
        <p:spPr bwMode="auto">
          <a:xfrm>
            <a:off x="4751388" y="875333"/>
            <a:ext cx="3759200" cy="2473325"/>
          </a:xfrm>
          <a:custGeom>
            <a:avLst/>
            <a:gdLst>
              <a:gd name="T0" fmla="*/ 2147483647 w 2368"/>
              <a:gd name="T1" fmla="*/ 2147483647 h 1558"/>
              <a:gd name="T2" fmla="*/ 2147483647 w 2368"/>
              <a:gd name="T3" fmla="*/ 2147483647 h 1558"/>
              <a:gd name="T4" fmla="*/ 2147483647 w 2368"/>
              <a:gd name="T5" fmla="*/ 2147483647 h 1558"/>
              <a:gd name="T6" fmla="*/ 2147483647 w 2368"/>
              <a:gd name="T7" fmla="*/ 2147483647 h 1558"/>
              <a:gd name="T8" fmla="*/ 2147483647 w 2368"/>
              <a:gd name="T9" fmla="*/ 2147483647 h 1558"/>
              <a:gd name="T10" fmla="*/ 2147483647 w 2368"/>
              <a:gd name="T11" fmla="*/ 2147483647 h 1558"/>
              <a:gd name="T12" fmla="*/ 2147483647 w 2368"/>
              <a:gd name="T13" fmla="*/ 2147483647 h 1558"/>
              <a:gd name="T14" fmla="*/ 2147483647 w 2368"/>
              <a:gd name="T15" fmla="*/ 2147483647 h 1558"/>
              <a:gd name="T16" fmla="*/ 2147483647 w 2368"/>
              <a:gd name="T17" fmla="*/ 2147483647 h 1558"/>
              <a:gd name="T18" fmla="*/ 2147483647 w 2368"/>
              <a:gd name="T19" fmla="*/ 2147483647 h 1558"/>
              <a:gd name="T20" fmla="*/ 2147483647 w 2368"/>
              <a:gd name="T21" fmla="*/ 2147483647 h 1558"/>
              <a:gd name="T22" fmla="*/ 2147483647 w 2368"/>
              <a:gd name="T23" fmla="*/ 2147483647 h 1558"/>
              <a:gd name="T24" fmla="*/ 2147483647 w 2368"/>
              <a:gd name="T25" fmla="*/ 2147483647 h 1558"/>
              <a:gd name="T26" fmla="*/ 2147483647 w 2368"/>
              <a:gd name="T27" fmla="*/ 2147483647 h 1558"/>
              <a:gd name="T28" fmla="*/ 2147483647 w 2368"/>
              <a:gd name="T29" fmla="*/ 2147483647 h 1558"/>
              <a:gd name="T30" fmla="*/ 2147483647 w 2368"/>
              <a:gd name="T31" fmla="*/ 2147483647 h 1558"/>
              <a:gd name="T32" fmla="*/ 2147483647 w 2368"/>
              <a:gd name="T33" fmla="*/ 2147483647 h 1558"/>
              <a:gd name="T34" fmla="*/ 2147483647 w 2368"/>
              <a:gd name="T35" fmla="*/ 2147483647 h 1558"/>
              <a:gd name="T36" fmla="*/ 2147483647 w 2368"/>
              <a:gd name="T37" fmla="*/ 2147483647 h 1558"/>
              <a:gd name="T38" fmla="*/ 2147483647 w 2368"/>
              <a:gd name="T39" fmla="*/ 2147483647 h 1558"/>
              <a:gd name="T40" fmla="*/ 2147483647 w 2368"/>
              <a:gd name="T41" fmla="*/ 2147483647 h 1558"/>
              <a:gd name="T42" fmla="*/ 2147483647 w 2368"/>
              <a:gd name="T43" fmla="*/ 2147483647 h 1558"/>
              <a:gd name="T44" fmla="*/ 2147483647 w 2368"/>
              <a:gd name="T45" fmla="*/ 2147483647 h 155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368" h="1558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23" y="1428"/>
                  <a:pt x="280" y="1446"/>
                </a:cubicBezTo>
                <a:cubicBezTo>
                  <a:pt x="337" y="1464"/>
                  <a:pt x="397" y="1472"/>
                  <a:pt x="510" y="1473"/>
                </a:cubicBezTo>
                <a:cubicBezTo>
                  <a:pt x="623" y="1474"/>
                  <a:pt x="854" y="1457"/>
                  <a:pt x="958" y="1452"/>
                </a:cubicBezTo>
                <a:cubicBezTo>
                  <a:pt x="1062" y="1447"/>
                  <a:pt x="1065" y="1440"/>
                  <a:pt x="1134" y="1446"/>
                </a:cubicBezTo>
                <a:cubicBezTo>
                  <a:pt x="1203" y="1452"/>
                  <a:pt x="1293" y="1468"/>
                  <a:pt x="1371" y="1486"/>
                </a:cubicBezTo>
                <a:cubicBezTo>
                  <a:pt x="1449" y="1504"/>
                  <a:pt x="1495" y="1550"/>
                  <a:pt x="1601" y="1554"/>
                </a:cubicBezTo>
                <a:cubicBezTo>
                  <a:pt x="1707" y="1558"/>
                  <a:pt x="1893" y="1556"/>
                  <a:pt x="2008" y="1513"/>
                </a:cubicBezTo>
                <a:cubicBezTo>
                  <a:pt x="2123" y="1470"/>
                  <a:pt x="2236" y="1409"/>
                  <a:pt x="2293" y="1297"/>
                </a:cubicBezTo>
                <a:cubicBezTo>
                  <a:pt x="2350" y="1185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grpSp>
        <p:nvGrpSpPr>
          <p:cNvPr id="214021" name="Group 44"/>
          <p:cNvGrpSpPr>
            <a:grpSpLocks/>
          </p:cNvGrpSpPr>
          <p:nvPr/>
        </p:nvGrpSpPr>
        <p:grpSpPr bwMode="auto">
          <a:xfrm>
            <a:off x="1195388" y="1249983"/>
            <a:ext cx="976312" cy="1460500"/>
            <a:chOff x="651" y="681"/>
            <a:chExt cx="615" cy="920"/>
          </a:xfrm>
        </p:grpSpPr>
        <p:sp>
          <p:nvSpPr>
            <p:cNvPr id="214225" name="Freeform 45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4226" name="Group 46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1348" name="Rectangle 4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49" name="Text Box 48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Phy</a:t>
                </a:r>
              </a:p>
            </p:txBody>
          </p:sp>
          <p:sp>
            <p:nvSpPr>
              <p:cNvPr id="91350" name="Line 4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51" name="Line 5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52" name="Line 5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53" name="Line 5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5589" name="Group 53"/>
          <p:cNvGrpSpPr>
            <a:grpSpLocks/>
          </p:cNvGrpSpPr>
          <p:nvPr/>
        </p:nvGrpSpPr>
        <p:grpSpPr bwMode="auto">
          <a:xfrm>
            <a:off x="520700" y="1330945"/>
            <a:ext cx="460375" cy="244475"/>
            <a:chOff x="844" y="3337"/>
            <a:chExt cx="290" cy="154"/>
          </a:xfrm>
        </p:grpSpPr>
        <p:sp>
          <p:nvSpPr>
            <p:cNvPr id="91344" name="Rectangle 54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345" name="Text Box 55"/>
            <p:cNvSpPr txBox="1">
              <a:spLocks noChangeArrowheads="1"/>
            </p:cNvSpPr>
            <p:nvPr/>
          </p:nvSpPr>
          <p:spPr bwMode="auto">
            <a:xfrm>
              <a:off x="844" y="3337"/>
              <a:ext cx="28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smtClean="0">
                  <a:solidFill>
                    <a:schemeClr val="bg1"/>
                  </a:solidFill>
                  <a:latin typeface="Arial" charset="0"/>
                </a:rPr>
                <a:t>DNS</a:t>
              </a:r>
            </a:p>
          </p:txBody>
        </p:sp>
      </p:grpSp>
      <p:grpSp>
        <p:nvGrpSpPr>
          <p:cNvPr id="214023" name="Group 58"/>
          <p:cNvGrpSpPr>
            <a:grpSpLocks/>
          </p:cNvGrpSpPr>
          <p:nvPr/>
        </p:nvGrpSpPr>
        <p:grpSpPr bwMode="auto">
          <a:xfrm>
            <a:off x="460375" y="1556370"/>
            <a:ext cx="561975" cy="244475"/>
            <a:chOff x="740" y="3209"/>
            <a:chExt cx="354" cy="154"/>
          </a:xfrm>
        </p:grpSpPr>
        <p:grpSp>
          <p:nvGrpSpPr>
            <p:cNvPr id="214218" name="Group 59"/>
            <p:cNvGrpSpPr>
              <a:grpSpLocks/>
            </p:cNvGrpSpPr>
            <p:nvPr/>
          </p:nvGrpSpPr>
          <p:grpSpPr bwMode="auto">
            <a:xfrm>
              <a:off x="794" y="3209"/>
              <a:ext cx="290" cy="154"/>
              <a:chOff x="844" y="3337"/>
              <a:chExt cx="290" cy="154"/>
            </a:xfrm>
          </p:grpSpPr>
          <p:sp>
            <p:nvSpPr>
              <p:cNvPr id="91342" name="Rectangle 6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43" name="Text Box 6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chemeClr val="bg1"/>
                    </a:solidFill>
                    <a:latin typeface="Arial" charset="0"/>
                  </a:rPr>
                  <a:t>DNS</a:t>
                </a:r>
              </a:p>
            </p:txBody>
          </p:sp>
        </p:grpSp>
        <p:sp>
          <p:nvSpPr>
            <p:cNvPr id="91340" name="Rectangle 62"/>
            <p:cNvSpPr>
              <a:spLocks noChangeArrowheads="1"/>
            </p:cNvSpPr>
            <p:nvPr/>
          </p:nvSpPr>
          <p:spPr bwMode="auto">
            <a:xfrm>
              <a:off x="750" y="3244"/>
              <a:ext cx="88" cy="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341" name="Rectangle 63"/>
            <p:cNvSpPr>
              <a:spLocks noChangeArrowheads="1"/>
            </p:cNvSpPr>
            <p:nvPr/>
          </p:nvSpPr>
          <p:spPr bwMode="auto">
            <a:xfrm>
              <a:off x="740" y="3238"/>
              <a:ext cx="354" cy="9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14024" name="Group 64"/>
          <p:cNvGrpSpPr>
            <a:grpSpLocks/>
          </p:cNvGrpSpPr>
          <p:nvPr/>
        </p:nvGrpSpPr>
        <p:grpSpPr bwMode="auto">
          <a:xfrm>
            <a:off x="460375" y="1791320"/>
            <a:ext cx="561975" cy="244475"/>
            <a:chOff x="836" y="3305"/>
            <a:chExt cx="354" cy="154"/>
          </a:xfrm>
        </p:grpSpPr>
        <p:grpSp>
          <p:nvGrpSpPr>
            <p:cNvPr id="214212" name="Group 65"/>
            <p:cNvGrpSpPr>
              <a:grpSpLocks/>
            </p:cNvGrpSpPr>
            <p:nvPr/>
          </p:nvGrpSpPr>
          <p:grpSpPr bwMode="auto">
            <a:xfrm>
              <a:off x="890" y="3305"/>
              <a:ext cx="290" cy="154"/>
              <a:chOff x="844" y="3337"/>
              <a:chExt cx="290" cy="154"/>
            </a:xfrm>
          </p:grpSpPr>
          <p:sp>
            <p:nvSpPr>
              <p:cNvPr id="91337" name="Rectangle 6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38" name="Text Box 6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chemeClr val="bg1"/>
                    </a:solidFill>
                    <a:latin typeface="Arial" charset="0"/>
                  </a:rPr>
                  <a:t>DNS</a:t>
                </a:r>
              </a:p>
            </p:txBody>
          </p:sp>
        </p:grpSp>
        <p:grpSp>
          <p:nvGrpSpPr>
            <p:cNvPr id="214213" name="Group 68"/>
            <p:cNvGrpSpPr>
              <a:grpSpLocks/>
            </p:cNvGrpSpPr>
            <p:nvPr/>
          </p:nvGrpSpPr>
          <p:grpSpPr bwMode="auto">
            <a:xfrm>
              <a:off x="836" y="3334"/>
              <a:ext cx="354" cy="94"/>
              <a:chOff x="836" y="3334"/>
              <a:chExt cx="354" cy="94"/>
            </a:xfrm>
          </p:grpSpPr>
          <p:sp>
            <p:nvSpPr>
              <p:cNvPr id="91335" name="Rectangle 69"/>
              <p:cNvSpPr>
                <a:spLocks noChangeArrowheads="1"/>
              </p:cNvSpPr>
              <p:nvPr/>
            </p:nvSpPr>
            <p:spPr bwMode="auto">
              <a:xfrm>
                <a:off x="846" y="3340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36" name="Rectangle 70"/>
              <p:cNvSpPr>
                <a:spLocks noChangeArrowheads="1"/>
              </p:cNvSpPr>
              <p:nvPr/>
            </p:nvSpPr>
            <p:spPr bwMode="auto">
              <a:xfrm>
                <a:off x="836" y="333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214025" name="Group 71"/>
          <p:cNvGrpSpPr>
            <a:grpSpLocks/>
          </p:cNvGrpSpPr>
          <p:nvPr/>
        </p:nvGrpSpPr>
        <p:grpSpPr bwMode="auto">
          <a:xfrm>
            <a:off x="280988" y="1823070"/>
            <a:ext cx="762000" cy="177800"/>
            <a:chOff x="627" y="3377"/>
            <a:chExt cx="480" cy="112"/>
          </a:xfrm>
        </p:grpSpPr>
        <p:sp>
          <p:nvSpPr>
            <p:cNvPr id="91331" name="Rectangle 72"/>
            <p:cNvSpPr>
              <a:spLocks noChangeArrowheads="1"/>
            </p:cNvSpPr>
            <p:nvPr/>
          </p:nvSpPr>
          <p:spPr bwMode="auto">
            <a:xfrm>
              <a:off x="636" y="3388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332" name="Rectangle 73"/>
            <p:cNvSpPr>
              <a:spLocks noChangeArrowheads="1"/>
            </p:cNvSpPr>
            <p:nvPr/>
          </p:nvSpPr>
          <p:spPr bwMode="auto">
            <a:xfrm>
              <a:off x="627" y="3377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14026" name="Group 74"/>
          <p:cNvGrpSpPr>
            <a:grpSpLocks/>
          </p:cNvGrpSpPr>
          <p:nvPr/>
        </p:nvGrpSpPr>
        <p:grpSpPr bwMode="auto">
          <a:xfrm>
            <a:off x="85725" y="2054845"/>
            <a:ext cx="1081088" cy="244475"/>
            <a:chOff x="504" y="3523"/>
            <a:chExt cx="681" cy="154"/>
          </a:xfrm>
        </p:grpSpPr>
        <p:grpSp>
          <p:nvGrpSpPr>
            <p:cNvPr id="214197" name="Group 75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201" name="Group 76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204" name="Group 77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29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1330" name="Text Box 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chemeClr val="bg1"/>
                        </a:solidFill>
                        <a:latin typeface="Arial" charset="0"/>
                      </a:rPr>
                      <a:t>DNS</a:t>
                    </a:r>
                  </a:p>
                </p:txBody>
              </p:sp>
            </p:grpSp>
            <p:grpSp>
              <p:nvGrpSpPr>
                <p:cNvPr id="214205" name="Group 80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27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1328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91323" name="Rectangle 83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24" name="Rectangle 84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1319" name="Rectangle 85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320" name="Rectangle 86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321" name="Rectangle 87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91148" name="AutoShape 88"/>
          <p:cNvSpPr>
            <a:spLocks noChangeArrowheads="1"/>
          </p:cNvSpPr>
          <p:nvPr/>
        </p:nvSpPr>
        <p:spPr bwMode="auto">
          <a:xfrm>
            <a:off x="628650" y="1330945"/>
            <a:ext cx="381000" cy="1166813"/>
          </a:xfrm>
          <a:prstGeom prst="downArrow">
            <a:avLst>
              <a:gd name="adj1" fmla="val 54167"/>
              <a:gd name="adj2" fmla="val 49170"/>
            </a:avLst>
          </a:prstGeom>
          <a:gradFill rotWithShape="1">
            <a:gsLst>
              <a:gs pos="0">
                <a:srgbClr val="FF0000">
                  <a:alpha val="25000"/>
                </a:srgbClr>
              </a:gs>
              <a:gs pos="100000">
                <a:srgbClr val="FF0000">
                  <a:alpha val="25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705625" name="Group 89"/>
          <p:cNvGrpSpPr>
            <a:grpSpLocks/>
          </p:cNvGrpSpPr>
          <p:nvPr/>
        </p:nvGrpSpPr>
        <p:grpSpPr bwMode="auto">
          <a:xfrm>
            <a:off x="650875" y="2558083"/>
            <a:ext cx="1081088" cy="244475"/>
            <a:chOff x="504" y="3523"/>
            <a:chExt cx="681" cy="154"/>
          </a:xfrm>
        </p:grpSpPr>
        <p:grpSp>
          <p:nvGrpSpPr>
            <p:cNvPr id="214184" name="Group 90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188" name="Group 91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191" name="Group 9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16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1317" name="Text Box 9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chemeClr val="bg1"/>
                        </a:solidFill>
                        <a:latin typeface="Arial" charset="0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92" name="Group 9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14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1315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91310" name="Rectangle 98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311" name="Rectangle 99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1306" name="Rectangle 100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307" name="Rectangle 101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308" name="Rectangle 102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705639" name="Rectangle 103"/>
          <p:cNvSpPr>
            <a:spLocks noChangeArrowheads="1"/>
          </p:cNvSpPr>
          <p:nvPr/>
        </p:nvSpPr>
        <p:spPr bwMode="auto">
          <a:xfrm>
            <a:off x="549275" y="4570760"/>
            <a:ext cx="3892550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  <a:defRPr/>
            </a:pPr>
            <a:r>
              <a:rPr lang="en-US" dirty="0" err="1" smtClean="0">
                <a:latin typeface="Gill Sans MT" pitchFamily="34" charset="0"/>
              </a:rPr>
              <a:t>datagrama</a:t>
            </a:r>
            <a:r>
              <a:rPr lang="en-US" dirty="0" smtClean="0">
                <a:latin typeface="Gill Sans MT" pitchFamily="34" charset="0"/>
              </a:rPr>
              <a:t> IP </a:t>
            </a:r>
            <a:r>
              <a:rPr lang="en-US" dirty="0" err="1" smtClean="0">
                <a:latin typeface="Gill Sans MT" pitchFamily="34" charset="0"/>
              </a:rPr>
              <a:t>contém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consulta</a:t>
            </a:r>
            <a:r>
              <a:rPr lang="en-US" dirty="0" smtClean="0">
                <a:latin typeface="Gill Sans MT" pitchFamily="34" charset="0"/>
              </a:rPr>
              <a:t> DNS </a:t>
            </a:r>
            <a:r>
              <a:rPr lang="en-US" dirty="0" err="1" smtClean="0">
                <a:latin typeface="Gill Sans MT" pitchFamily="34" charset="0"/>
              </a:rPr>
              <a:t>encaminhada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através</a:t>
            </a:r>
            <a:r>
              <a:rPr lang="en-US" dirty="0" smtClean="0">
                <a:latin typeface="Gill Sans MT" pitchFamily="34" charset="0"/>
              </a:rPr>
              <a:t> do switch LAN do </a:t>
            </a:r>
            <a:r>
              <a:rPr lang="en-US" dirty="0" err="1" smtClean="0">
                <a:latin typeface="Gill Sans MT" pitchFamily="34" charset="0"/>
              </a:rPr>
              <a:t>cliente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até</a:t>
            </a:r>
            <a:r>
              <a:rPr lang="en-US" dirty="0" smtClean="0">
                <a:latin typeface="Gill Sans MT" pitchFamily="34" charset="0"/>
              </a:rPr>
              <a:t> o </a:t>
            </a:r>
            <a:r>
              <a:rPr lang="en-US" dirty="0" err="1" smtClean="0">
                <a:latin typeface="Gill Sans MT" pitchFamily="34" charset="0"/>
              </a:rPr>
              <a:t>primeiro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roteador</a:t>
            </a:r>
            <a:endParaRPr lang="en-US" dirty="0">
              <a:latin typeface="Gill Sans MT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  <a:defRPr/>
            </a:pPr>
            <a:endParaRPr lang="en-US" sz="2000" i="0" dirty="0">
              <a:ea typeface="+mn-ea"/>
            </a:endParaRPr>
          </a:p>
        </p:txBody>
      </p:sp>
      <p:sp>
        <p:nvSpPr>
          <p:cNvPr id="705640" name="Rectangle 104"/>
          <p:cNvSpPr>
            <a:spLocks noChangeArrowheads="1"/>
          </p:cNvSpPr>
          <p:nvPr/>
        </p:nvSpPr>
        <p:spPr bwMode="auto">
          <a:xfrm>
            <a:off x="4659313" y="3504927"/>
            <a:ext cx="4386262" cy="1563688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  <a:defRPr/>
            </a:pPr>
            <a:r>
              <a:rPr lang="en-US" dirty="0" err="1" smtClean="0">
                <a:latin typeface="Gill Sans MT" pitchFamily="34" charset="0"/>
              </a:rPr>
              <a:t>datagrama</a:t>
            </a:r>
            <a:r>
              <a:rPr lang="en-US" dirty="0" smtClean="0">
                <a:latin typeface="Gill Sans MT" pitchFamily="34" charset="0"/>
              </a:rPr>
              <a:t> IP </a:t>
            </a:r>
            <a:r>
              <a:rPr lang="en-US" dirty="0" err="1" smtClean="0">
                <a:latin typeface="Gill Sans MT" pitchFamily="34" charset="0"/>
              </a:rPr>
              <a:t>repassado</a:t>
            </a:r>
            <a:r>
              <a:rPr lang="en-US" dirty="0" smtClean="0">
                <a:latin typeface="Gill Sans MT" pitchFamily="34" charset="0"/>
              </a:rPr>
              <a:t> da </a:t>
            </a:r>
            <a:r>
              <a:rPr lang="en-US" dirty="0" err="1" smtClean="0">
                <a:latin typeface="Gill Sans MT" pitchFamily="34" charset="0"/>
              </a:rPr>
              <a:t>rede</a:t>
            </a:r>
            <a:r>
              <a:rPr lang="en-US" dirty="0" smtClean="0">
                <a:latin typeface="Gill Sans MT" pitchFamily="34" charset="0"/>
              </a:rPr>
              <a:t> do campus </a:t>
            </a:r>
            <a:r>
              <a:rPr lang="en-US" dirty="0" err="1" smtClean="0">
                <a:latin typeface="Gill Sans MT" pitchFamily="34" charset="0"/>
              </a:rPr>
              <a:t>para</a:t>
            </a:r>
            <a:r>
              <a:rPr lang="en-US" dirty="0" smtClean="0">
                <a:latin typeface="Gill Sans MT" pitchFamily="34" charset="0"/>
              </a:rPr>
              <a:t> a </a:t>
            </a:r>
            <a:r>
              <a:rPr lang="en-US" dirty="0" err="1" smtClean="0">
                <a:latin typeface="Gill Sans MT" pitchFamily="34" charset="0"/>
              </a:rPr>
              <a:t>rede</a:t>
            </a:r>
            <a:r>
              <a:rPr lang="en-US" dirty="0" smtClean="0">
                <a:latin typeface="Gill Sans MT" pitchFamily="34" charset="0"/>
              </a:rPr>
              <a:t> da Comcast, </a:t>
            </a:r>
            <a:r>
              <a:rPr lang="en-US" dirty="0" err="1" smtClean="0">
                <a:latin typeface="Gill Sans MT" pitchFamily="34" charset="0"/>
              </a:rPr>
              <a:t>roteado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>
                <a:latin typeface="Gill Sans MT" pitchFamily="34" charset="0"/>
              </a:rPr>
              <a:t>(</a:t>
            </a:r>
            <a:r>
              <a:rPr lang="en-US" dirty="0" err="1" smtClean="0">
                <a:latin typeface="Gill Sans MT" pitchFamily="34" charset="0"/>
              </a:rPr>
              <a:t>tabelas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criadas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pelos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protocolos</a:t>
            </a:r>
            <a:r>
              <a:rPr lang="en-US" dirty="0" smtClean="0">
                <a:latin typeface="Gill Sans MT" pitchFamily="34" charset="0"/>
              </a:rPr>
              <a:t> de </a:t>
            </a:r>
            <a:r>
              <a:rPr lang="en-US" dirty="0" err="1" smtClean="0">
                <a:latin typeface="Gill Sans MT" pitchFamily="34" charset="0"/>
              </a:rPr>
              <a:t>roteamento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RIP</a:t>
            </a:r>
            <a:r>
              <a:rPr lang="en-US" dirty="0">
                <a:solidFill>
                  <a:srgbClr val="C00000"/>
                </a:solidFill>
                <a:latin typeface="Gill Sans MT" pitchFamily="34" charset="0"/>
              </a:rPr>
              <a:t>, OSPF, IS-IS </a:t>
            </a:r>
            <a:r>
              <a:rPr lang="en-US" dirty="0" smtClean="0">
                <a:latin typeface="Gill Sans MT" pitchFamily="34" charset="0"/>
              </a:rPr>
              <a:t>e/</a:t>
            </a:r>
            <a:r>
              <a:rPr lang="en-US" dirty="0" err="1" smtClean="0">
                <a:latin typeface="Gill Sans MT" pitchFamily="34" charset="0"/>
              </a:rPr>
              <a:t>ou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Gill Sans MT" pitchFamily="34" charset="0"/>
              </a:rPr>
              <a:t>BGP</a:t>
            </a:r>
            <a:r>
              <a:rPr lang="en-US" dirty="0" smtClean="0">
                <a:latin typeface="Gill Sans MT" pitchFamily="34" charset="0"/>
              </a:rPr>
              <a:t>) </a:t>
            </a:r>
            <a:r>
              <a:rPr lang="en-US" dirty="0" err="1" smtClean="0">
                <a:latin typeface="Gill Sans MT" pitchFamily="34" charset="0"/>
              </a:rPr>
              <a:t>para</a:t>
            </a:r>
            <a:r>
              <a:rPr lang="en-US" dirty="0" smtClean="0">
                <a:latin typeface="Gill Sans MT" pitchFamily="34" charset="0"/>
              </a:rPr>
              <a:t> o </a:t>
            </a:r>
            <a:r>
              <a:rPr lang="en-US" dirty="0" err="1" smtClean="0">
                <a:latin typeface="Gill Sans MT" pitchFamily="34" charset="0"/>
              </a:rPr>
              <a:t>servidor</a:t>
            </a:r>
            <a:r>
              <a:rPr lang="en-US" dirty="0" smtClean="0">
                <a:latin typeface="Gill Sans MT" pitchFamily="34" charset="0"/>
              </a:rPr>
              <a:t> DNS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705641" name="Rectangle 105"/>
          <p:cNvSpPr>
            <a:spLocks noChangeArrowheads="1"/>
          </p:cNvSpPr>
          <p:nvPr/>
        </p:nvSpPr>
        <p:spPr bwMode="auto">
          <a:xfrm>
            <a:off x="4657725" y="4945087"/>
            <a:ext cx="416274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pt-BR" i="0" dirty="0" err="1" smtClean="0">
                <a:latin typeface="Gill Sans MT" pitchFamily="34" charset="0"/>
              </a:rPr>
              <a:t>demultiplexado</a:t>
            </a:r>
            <a:r>
              <a:rPr lang="pt-BR" i="0" dirty="0" smtClean="0">
                <a:latin typeface="Gill Sans MT" pitchFamily="34" charset="0"/>
              </a:rPr>
              <a:t> pelo servidor </a:t>
            </a:r>
            <a:r>
              <a:rPr lang="en-US" altLang="ja-JP" i="0" dirty="0" smtClean="0">
                <a:latin typeface="Gill Sans MT" pitchFamily="34" charset="0"/>
              </a:rPr>
              <a:t>DNS</a:t>
            </a:r>
            <a:endParaRPr lang="en-US" altLang="ja-JP" i="0" dirty="0">
              <a:latin typeface="Gill Sans MT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i="0" dirty="0" err="1" smtClean="0">
                <a:latin typeface="Gill Sans MT" pitchFamily="34" charset="0"/>
              </a:rPr>
              <a:t>servidor</a:t>
            </a:r>
            <a:r>
              <a:rPr lang="en-US" i="0" dirty="0" smtClean="0">
                <a:latin typeface="Gill Sans MT" pitchFamily="34" charset="0"/>
              </a:rPr>
              <a:t> DNS </a:t>
            </a:r>
            <a:r>
              <a:rPr lang="en-US" i="0" dirty="0" err="1" smtClean="0">
                <a:latin typeface="Gill Sans MT" pitchFamily="34" charset="0"/>
              </a:rPr>
              <a:t>responde</a:t>
            </a:r>
            <a:r>
              <a:rPr lang="en-US" i="0" dirty="0" smtClean="0">
                <a:latin typeface="Gill Sans MT" pitchFamily="34" charset="0"/>
              </a:rPr>
              <a:t> </a:t>
            </a:r>
            <a:r>
              <a:rPr lang="en-US" i="0" dirty="0" err="1" smtClean="0">
                <a:latin typeface="Gill Sans MT" pitchFamily="34" charset="0"/>
              </a:rPr>
              <a:t>ao</a:t>
            </a:r>
            <a:r>
              <a:rPr lang="en-US" i="0" dirty="0" smtClean="0">
                <a:latin typeface="Gill Sans MT" pitchFamily="34" charset="0"/>
              </a:rPr>
              <a:t> </a:t>
            </a:r>
            <a:r>
              <a:rPr lang="en-US" i="0" dirty="0" err="1" smtClean="0">
                <a:latin typeface="Gill Sans MT" pitchFamily="34" charset="0"/>
              </a:rPr>
              <a:t>cliente</a:t>
            </a:r>
            <a:r>
              <a:rPr lang="en-US" i="0" dirty="0" smtClean="0">
                <a:latin typeface="Gill Sans MT" pitchFamily="34" charset="0"/>
              </a:rPr>
              <a:t> com o </a:t>
            </a:r>
            <a:r>
              <a:rPr lang="en-US" i="0" dirty="0" err="1" smtClean="0">
                <a:latin typeface="Gill Sans MT" pitchFamily="34" charset="0"/>
              </a:rPr>
              <a:t>endereço</a:t>
            </a:r>
            <a:r>
              <a:rPr lang="en-US" i="0" dirty="0" smtClean="0">
                <a:latin typeface="Gill Sans MT" pitchFamily="34" charset="0"/>
              </a:rPr>
              <a:t> </a:t>
            </a:r>
            <a:r>
              <a:rPr lang="en-US" i="0" dirty="0">
                <a:latin typeface="Gill Sans MT" pitchFamily="34" charset="0"/>
              </a:rPr>
              <a:t>IP </a:t>
            </a:r>
            <a:r>
              <a:rPr lang="en-US" i="0" dirty="0" smtClean="0">
                <a:latin typeface="Gill Sans MT" pitchFamily="34" charset="0"/>
              </a:rPr>
              <a:t>de www.google.com </a:t>
            </a:r>
            <a:endParaRPr lang="en-US" i="0" dirty="0">
              <a:latin typeface="Gill Sans MT" pitchFamily="34" charset="0"/>
            </a:endParaRPr>
          </a:p>
        </p:txBody>
      </p:sp>
      <p:grpSp>
        <p:nvGrpSpPr>
          <p:cNvPr id="214032" name="Group 4"/>
          <p:cNvGrpSpPr>
            <a:grpSpLocks/>
          </p:cNvGrpSpPr>
          <p:nvPr/>
        </p:nvGrpSpPr>
        <p:grpSpPr bwMode="auto">
          <a:xfrm>
            <a:off x="5173663" y="2210420"/>
            <a:ext cx="757237" cy="379413"/>
            <a:chOff x="2466" y="2026"/>
            <a:chExt cx="477" cy="282"/>
          </a:xfrm>
        </p:grpSpPr>
        <p:sp>
          <p:nvSpPr>
            <p:cNvPr id="214170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latin typeface="Arial" pitchFamily="34" charset="0"/>
              </a:endParaRPr>
            </a:p>
          </p:txBody>
        </p:sp>
        <p:sp>
          <p:nvSpPr>
            <p:cNvPr id="214171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4172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latin typeface="Times New Roman" pitchFamily="18" charset="0"/>
              </a:endParaRPr>
            </a:p>
          </p:txBody>
        </p:sp>
        <p:sp>
          <p:nvSpPr>
            <p:cNvPr id="214173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latin typeface="Arial" pitchFamily="34" charset="0"/>
              </a:endParaRPr>
            </a:p>
          </p:txBody>
        </p:sp>
        <p:grpSp>
          <p:nvGrpSpPr>
            <p:cNvPr id="214174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81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82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83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4175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78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79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80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4176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4177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214033" name="Group 19"/>
          <p:cNvGrpSpPr>
            <a:grpSpLocks/>
          </p:cNvGrpSpPr>
          <p:nvPr/>
        </p:nvGrpSpPr>
        <p:grpSpPr bwMode="auto">
          <a:xfrm>
            <a:off x="6538913" y="1956420"/>
            <a:ext cx="757237" cy="379413"/>
            <a:chOff x="2466" y="2026"/>
            <a:chExt cx="477" cy="282"/>
          </a:xfrm>
        </p:grpSpPr>
        <p:sp>
          <p:nvSpPr>
            <p:cNvPr id="214156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latin typeface="Arial" pitchFamily="34" charset="0"/>
              </a:endParaRPr>
            </a:p>
          </p:txBody>
        </p:sp>
        <p:sp>
          <p:nvSpPr>
            <p:cNvPr id="214157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4158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latin typeface="Times New Roman" pitchFamily="18" charset="0"/>
              </a:endParaRPr>
            </a:p>
          </p:txBody>
        </p:sp>
        <p:sp>
          <p:nvSpPr>
            <p:cNvPr id="214159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latin typeface="Arial" pitchFamily="34" charset="0"/>
              </a:endParaRPr>
            </a:p>
          </p:txBody>
        </p:sp>
        <p:grpSp>
          <p:nvGrpSpPr>
            <p:cNvPr id="214160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67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68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69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4161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64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65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66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4162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4163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14034" name="Text Box 34"/>
          <p:cNvSpPr txBox="1">
            <a:spLocks noChangeArrowheads="1"/>
          </p:cNvSpPr>
          <p:nvPr/>
        </p:nvSpPr>
        <p:spPr bwMode="auto">
          <a:xfrm>
            <a:off x="5335588" y="2680320"/>
            <a:ext cx="17475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rede</a:t>
            </a:r>
            <a:r>
              <a:rPr lang="en-US" sz="1600" i="0" dirty="0" smtClean="0">
                <a:solidFill>
                  <a:srgbClr val="000000"/>
                </a:solidFill>
                <a:latin typeface="Arial" pitchFamily="34" charset="0"/>
              </a:rPr>
              <a:t> da Comcast</a:t>
            </a:r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Arial" pitchFamily="34" charset="0"/>
              </a:rPr>
              <a:t>68.80.0.0/13</a:t>
            </a:r>
          </a:p>
        </p:txBody>
      </p:sp>
      <p:grpSp>
        <p:nvGrpSpPr>
          <p:cNvPr id="214035" name="Group 69"/>
          <p:cNvGrpSpPr>
            <a:grpSpLocks/>
          </p:cNvGrpSpPr>
          <p:nvPr/>
        </p:nvGrpSpPr>
        <p:grpSpPr bwMode="auto">
          <a:xfrm>
            <a:off x="7196138" y="2872408"/>
            <a:ext cx="757237" cy="379412"/>
            <a:chOff x="2466" y="2026"/>
            <a:chExt cx="477" cy="282"/>
          </a:xfrm>
        </p:grpSpPr>
        <p:sp>
          <p:nvSpPr>
            <p:cNvPr id="21414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latin typeface="Arial" pitchFamily="34" charset="0"/>
              </a:endParaRPr>
            </a:p>
          </p:txBody>
        </p:sp>
        <p:sp>
          <p:nvSpPr>
            <p:cNvPr id="21414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414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latin typeface="Times New Roman" pitchFamily="18" charset="0"/>
              </a:endParaRPr>
            </a:p>
          </p:txBody>
        </p:sp>
        <p:sp>
          <p:nvSpPr>
            <p:cNvPr id="21414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latin typeface="Arial" pitchFamily="34" charset="0"/>
              </a:endParaRPr>
            </a:p>
          </p:txBody>
        </p:sp>
        <p:grpSp>
          <p:nvGrpSpPr>
            <p:cNvPr id="21414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5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5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5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414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5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5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415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414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414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14036" name="Line 93"/>
          <p:cNvSpPr>
            <a:spLocks noChangeShapeType="1"/>
          </p:cNvSpPr>
          <p:nvPr/>
        </p:nvSpPr>
        <p:spPr bwMode="auto">
          <a:xfrm flipH="1">
            <a:off x="6915150" y="1697658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14037" name="Text Box 139"/>
          <p:cNvSpPr txBox="1">
            <a:spLocks noChangeArrowheads="1"/>
          </p:cNvSpPr>
          <p:nvPr/>
        </p:nvSpPr>
        <p:spPr bwMode="auto">
          <a:xfrm>
            <a:off x="7367588" y="915020"/>
            <a:ext cx="140294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servidor</a:t>
            </a:r>
            <a:r>
              <a:rPr lang="en-US" sz="1600" i="0" dirty="0" smtClean="0">
                <a:solidFill>
                  <a:srgbClr val="000000"/>
                </a:solidFill>
                <a:latin typeface="Arial" pitchFamily="34" charset="0"/>
              </a:rPr>
              <a:t> DNS</a:t>
            </a:r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14038" name="Group 166"/>
          <p:cNvGrpSpPr>
            <a:grpSpLocks/>
          </p:cNvGrpSpPr>
          <p:nvPr/>
        </p:nvGrpSpPr>
        <p:grpSpPr bwMode="auto">
          <a:xfrm>
            <a:off x="3795713" y="2578720"/>
            <a:ext cx="1576387" cy="1287463"/>
            <a:chOff x="3228" y="1776"/>
            <a:chExt cx="252" cy="96"/>
          </a:xfrm>
        </p:grpSpPr>
        <p:sp>
          <p:nvSpPr>
            <p:cNvPr id="214140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141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4039" name="Group 167"/>
          <p:cNvGrpSpPr>
            <a:grpSpLocks/>
          </p:cNvGrpSpPr>
          <p:nvPr/>
        </p:nvGrpSpPr>
        <p:grpSpPr bwMode="auto">
          <a:xfrm flipH="1">
            <a:off x="5600700" y="2593008"/>
            <a:ext cx="400050" cy="152400"/>
            <a:chOff x="3228" y="1776"/>
            <a:chExt cx="252" cy="96"/>
          </a:xfrm>
        </p:grpSpPr>
        <p:sp>
          <p:nvSpPr>
            <p:cNvPr id="214138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139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4040" name="Group 170"/>
          <p:cNvGrpSpPr>
            <a:grpSpLocks/>
          </p:cNvGrpSpPr>
          <p:nvPr/>
        </p:nvGrpSpPr>
        <p:grpSpPr bwMode="auto">
          <a:xfrm flipH="1" flipV="1">
            <a:off x="5753100" y="2069133"/>
            <a:ext cx="400050" cy="152400"/>
            <a:chOff x="3228" y="1776"/>
            <a:chExt cx="252" cy="96"/>
          </a:xfrm>
        </p:grpSpPr>
        <p:sp>
          <p:nvSpPr>
            <p:cNvPr id="214136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137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4041" name="Group 173"/>
          <p:cNvGrpSpPr>
            <a:grpSpLocks/>
          </p:cNvGrpSpPr>
          <p:nvPr/>
        </p:nvGrpSpPr>
        <p:grpSpPr bwMode="auto">
          <a:xfrm flipH="1" flipV="1">
            <a:off x="7853363" y="2759695"/>
            <a:ext cx="400050" cy="152400"/>
            <a:chOff x="3228" y="1776"/>
            <a:chExt cx="252" cy="96"/>
          </a:xfrm>
        </p:grpSpPr>
        <p:sp>
          <p:nvSpPr>
            <p:cNvPr id="214134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135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4042" name="Group 176"/>
          <p:cNvGrpSpPr>
            <a:grpSpLocks/>
          </p:cNvGrpSpPr>
          <p:nvPr/>
        </p:nvGrpSpPr>
        <p:grpSpPr bwMode="auto">
          <a:xfrm flipV="1">
            <a:off x="7029450" y="2778745"/>
            <a:ext cx="295275" cy="114300"/>
            <a:chOff x="3228" y="1776"/>
            <a:chExt cx="252" cy="96"/>
          </a:xfrm>
        </p:grpSpPr>
        <p:sp>
          <p:nvSpPr>
            <p:cNvPr id="214132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133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4043" name="Group 179"/>
          <p:cNvGrpSpPr>
            <a:grpSpLocks/>
          </p:cNvGrpSpPr>
          <p:nvPr/>
        </p:nvGrpSpPr>
        <p:grpSpPr bwMode="auto">
          <a:xfrm rot="409689" flipH="1" flipV="1">
            <a:off x="7300913" y="2121520"/>
            <a:ext cx="452437" cy="57150"/>
            <a:chOff x="3228" y="1776"/>
            <a:chExt cx="252" cy="96"/>
          </a:xfrm>
        </p:grpSpPr>
        <p:sp>
          <p:nvSpPr>
            <p:cNvPr id="214130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131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4044" name="Group 182"/>
          <p:cNvGrpSpPr>
            <a:grpSpLocks/>
          </p:cNvGrpSpPr>
          <p:nvPr/>
        </p:nvGrpSpPr>
        <p:grpSpPr bwMode="auto">
          <a:xfrm>
            <a:off x="6443663" y="2326308"/>
            <a:ext cx="295275" cy="114300"/>
            <a:chOff x="3228" y="1776"/>
            <a:chExt cx="252" cy="96"/>
          </a:xfrm>
        </p:grpSpPr>
        <p:sp>
          <p:nvSpPr>
            <p:cNvPr id="214128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129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4045" name="Group 185"/>
          <p:cNvGrpSpPr>
            <a:grpSpLocks/>
          </p:cNvGrpSpPr>
          <p:nvPr/>
        </p:nvGrpSpPr>
        <p:grpSpPr bwMode="auto">
          <a:xfrm flipH="1">
            <a:off x="7081838" y="2326308"/>
            <a:ext cx="295275" cy="114300"/>
            <a:chOff x="3228" y="1776"/>
            <a:chExt cx="252" cy="96"/>
          </a:xfrm>
        </p:grpSpPr>
        <p:sp>
          <p:nvSpPr>
            <p:cNvPr id="214126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127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705723" name="Group 187"/>
          <p:cNvGrpSpPr>
            <a:grpSpLocks/>
          </p:cNvGrpSpPr>
          <p:nvPr/>
        </p:nvGrpSpPr>
        <p:grpSpPr bwMode="auto">
          <a:xfrm>
            <a:off x="5980113" y="607045"/>
            <a:ext cx="1316037" cy="1314450"/>
            <a:chOff x="931" y="1941"/>
            <a:chExt cx="829" cy="828"/>
          </a:xfrm>
        </p:grpSpPr>
        <p:sp>
          <p:nvSpPr>
            <p:cNvPr id="214118" name="Freeform 188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2 w 551"/>
                <a:gd name="T1" fmla="*/ 0 h 801"/>
                <a:gd name="T2" fmla="*/ 76 w 551"/>
                <a:gd name="T3" fmla="*/ 402 h 801"/>
                <a:gd name="T4" fmla="*/ 1 w 551"/>
                <a:gd name="T5" fmla="*/ 801 h 801"/>
                <a:gd name="T6" fmla="*/ 2 w 551"/>
                <a:gd name="T7" fmla="*/ 535 h 801"/>
                <a:gd name="T8" fmla="*/ 0 w 551"/>
                <a:gd name="T9" fmla="*/ 371 h 801"/>
                <a:gd name="T10" fmla="*/ 2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4119" name="Group 189"/>
            <p:cNvGrpSpPr>
              <a:grpSpLocks/>
            </p:cNvGrpSpPr>
            <p:nvPr/>
          </p:nvGrpSpPr>
          <p:grpSpPr bwMode="auto">
            <a:xfrm>
              <a:off x="931" y="1941"/>
              <a:ext cx="500" cy="828"/>
              <a:chOff x="569" y="2954"/>
              <a:chExt cx="500" cy="828"/>
            </a:xfrm>
          </p:grpSpPr>
          <p:sp>
            <p:nvSpPr>
              <p:cNvPr id="91241" name="Rectangle 19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242" name="Text Box 191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smtClean="0">
                    <a:latin typeface="Arial" charset="0"/>
                  </a:rPr>
                  <a:t>Phy</a:t>
                </a:r>
              </a:p>
            </p:txBody>
          </p:sp>
          <p:sp>
            <p:nvSpPr>
              <p:cNvPr id="91243" name="Line 19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244" name="Line 19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245" name="Line 19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246" name="Line 19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5732" name="Group 196"/>
          <p:cNvGrpSpPr>
            <a:grpSpLocks/>
          </p:cNvGrpSpPr>
          <p:nvPr/>
        </p:nvGrpSpPr>
        <p:grpSpPr bwMode="auto">
          <a:xfrm>
            <a:off x="4881563" y="727695"/>
            <a:ext cx="1081087" cy="1217613"/>
            <a:chOff x="1404" y="3105"/>
            <a:chExt cx="681" cy="767"/>
          </a:xfrm>
        </p:grpSpPr>
        <p:grpSp>
          <p:nvGrpSpPr>
            <p:cNvPr id="214083" name="Group 197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4088" name="Group 198"/>
              <p:cNvGrpSpPr>
                <a:grpSpLocks/>
              </p:cNvGrpSpPr>
              <p:nvPr/>
            </p:nvGrpSpPr>
            <p:grpSpPr bwMode="auto">
              <a:xfrm>
                <a:off x="278" y="886"/>
                <a:ext cx="354" cy="154"/>
                <a:chOff x="740" y="3209"/>
                <a:chExt cx="354" cy="154"/>
              </a:xfrm>
            </p:grpSpPr>
            <p:grpSp>
              <p:nvGrpSpPr>
                <p:cNvPr id="214113" name="Group 199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290" cy="154"/>
                  <a:chOff x="844" y="3337"/>
                  <a:chExt cx="290" cy="154"/>
                </a:xfrm>
              </p:grpSpPr>
              <p:sp>
                <p:nvSpPr>
                  <p:cNvPr id="91237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1238" name="Text Box 20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chemeClr val="bg1"/>
                        </a:solidFill>
                        <a:latin typeface="Arial" charset="0"/>
                      </a:rPr>
                      <a:t>DNS</a:t>
                    </a:r>
                  </a:p>
                </p:txBody>
              </p:sp>
            </p:grpSp>
            <p:sp>
              <p:nvSpPr>
                <p:cNvPr id="91235" name="Rectangle 202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236" name="Rectangle 203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4089" name="Group 204"/>
              <p:cNvGrpSpPr>
                <a:grpSpLocks/>
              </p:cNvGrpSpPr>
              <p:nvPr/>
            </p:nvGrpSpPr>
            <p:grpSpPr bwMode="auto">
              <a:xfrm>
                <a:off x="278" y="1034"/>
                <a:ext cx="354" cy="154"/>
                <a:chOff x="836" y="3305"/>
                <a:chExt cx="354" cy="154"/>
              </a:xfrm>
            </p:grpSpPr>
            <p:grpSp>
              <p:nvGrpSpPr>
                <p:cNvPr id="214107" name="Group 205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232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1233" name="Text Box 20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chemeClr val="bg1"/>
                        </a:solidFill>
                        <a:latin typeface="Arial" charset="0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08" name="Group 208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23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123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14090" name="Group 211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1226" name="Rectangle 212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227" name="Rectangle 213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4091" name="Group 21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4092" name="Group 215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80" cy="154"/>
                  <a:chOff x="723" y="3453"/>
                  <a:chExt cx="480" cy="154"/>
                </a:xfrm>
              </p:grpSpPr>
              <p:grpSp>
                <p:nvGrpSpPr>
                  <p:cNvPr id="214096" name="Group 216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54" cy="154"/>
                    <a:chOff x="836" y="3305"/>
                    <a:chExt cx="354" cy="154"/>
                  </a:xfrm>
                </p:grpSpPr>
                <p:grpSp>
                  <p:nvGrpSpPr>
                    <p:cNvPr id="214099" name="Group 2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290" cy="154"/>
                      <a:chOff x="844" y="3337"/>
                      <a:chExt cx="290" cy="154"/>
                    </a:xfrm>
                  </p:grpSpPr>
                  <p:sp>
                    <p:nvSpPr>
                      <p:cNvPr id="91224" name="Rectangle 2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91225" name="Text Box 2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28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smtClean="0">
                            <a:solidFill>
                              <a:schemeClr val="bg1"/>
                            </a:solidFill>
                            <a:latin typeface="Arial" charset="0"/>
                          </a:rPr>
                          <a:t>DNS</a:t>
                        </a:r>
                      </a:p>
                    </p:txBody>
                  </p:sp>
                </p:grpSp>
                <p:grpSp>
                  <p:nvGrpSpPr>
                    <p:cNvPr id="214100" name="Group 2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1222" name="Rectangle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91223" name="Rectangle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91218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1219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91214" name="Rectangle 225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215" name="Rectangle 226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1216" name="Rectangle 227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91205" name="AutoShape 228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4085" name="Group 229"/>
            <p:cNvGrpSpPr>
              <a:grpSpLocks/>
            </p:cNvGrpSpPr>
            <p:nvPr/>
          </p:nvGrpSpPr>
          <p:grpSpPr bwMode="auto">
            <a:xfrm>
              <a:off x="1695" y="3227"/>
              <a:ext cx="290" cy="154"/>
              <a:chOff x="844" y="3337"/>
              <a:chExt cx="290" cy="154"/>
            </a:xfrm>
          </p:grpSpPr>
          <p:sp>
            <p:nvSpPr>
              <p:cNvPr id="91207" name="Rectangle 23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208" name="Text Box 23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chemeClr val="bg1"/>
                    </a:solidFill>
                    <a:latin typeface="Arial" charset="0"/>
                  </a:rPr>
                  <a:t>DNS</a:t>
                </a:r>
              </a:p>
            </p:txBody>
          </p:sp>
        </p:grpSp>
      </p:grpSp>
      <p:grpSp>
        <p:nvGrpSpPr>
          <p:cNvPr id="214048" name="Group 248"/>
          <p:cNvGrpSpPr>
            <a:grpSpLocks/>
          </p:cNvGrpSpPr>
          <p:nvPr/>
        </p:nvGrpSpPr>
        <p:grpSpPr bwMode="auto">
          <a:xfrm>
            <a:off x="7150100" y="1132508"/>
            <a:ext cx="373063" cy="687387"/>
            <a:chOff x="4140" y="429"/>
            <a:chExt cx="1425" cy="2396"/>
          </a:xfrm>
        </p:grpSpPr>
        <p:sp>
          <p:nvSpPr>
            <p:cNvPr id="214051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1173" name="Rectangle 149"/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4053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054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1176" name="Rectangle 152"/>
            <p:cNvSpPr>
              <a:spLocks noChangeArrowheads="1"/>
            </p:cNvSpPr>
            <p:nvPr/>
          </p:nvSpPr>
          <p:spPr bwMode="auto">
            <a:xfrm>
              <a:off x="4213" y="695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4056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1202" name="AutoShape 154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203" name="AutoShape 155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1178" name="Rectangle 156"/>
            <p:cNvSpPr>
              <a:spLocks noChangeArrowheads="1"/>
            </p:cNvSpPr>
            <p:nvPr/>
          </p:nvSpPr>
          <p:spPr bwMode="auto">
            <a:xfrm>
              <a:off x="4225" y="1021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4058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1200" name="AutoShape 158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201" name="AutoShape 159"/>
              <p:cNvSpPr>
                <a:spLocks noChangeArrowheads="1"/>
              </p:cNvSpPr>
              <p:nvPr/>
            </p:nvSpPr>
            <p:spPr bwMode="auto">
              <a:xfrm>
                <a:off x="628" y="2585"/>
                <a:ext cx="696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1180" name="Rectangle 160"/>
            <p:cNvSpPr>
              <a:spLocks noChangeArrowheads="1"/>
            </p:cNvSpPr>
            <p:nvPr/>
          </p:nvSpPr>
          <p:spPr bwMode="auto">
            <a:xfrm>
              <a:off x="4219" y="1359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181" name="Rectangle 161"/>
            <p:cNvSpPr>
              <a:spLocks noChangeArrowheads="1"/>
            </p:cNvSpPr>
            <p:nvPr/>
          </p:nvSpPr>
          <p:spPr bwMode="auto">
            <a:xfrm>
              <a:off x="4231" y="1657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4061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198" name="AutoShape 163"/>
              <p:cNvSpPr>
                <a:spLocks noChangeArrowheads="1"/>
              </p:cNvSpPr>
              <p:nvPr/>
            </p:nvSpPr>
            <p:spPr bwMode="auto">
              <a:xfrm>
                <a:off x="613" y="2581"/>
                <a:ext cx="725" cy="12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199" name="AutoShape 164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214062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214063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1196" name="AutoShape 167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5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1197" name="AutoShape 168"/>
              <p:cNvSpPr>
                <a:spLocks noChangeArrowheads="1"/>
              </p:cNvSpPr>
              <p:nvPr/>
            </p:nvSpPr>
            <p:spPr bwMode="auto">
              <a:xfrm>
                <a:off x="631" y="2583"/>
                <a:ext cx="695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1185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7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4065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4066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1188" name="Oval 172"/>
            <p:cNvSpPr>
              <a:spLocks noChangeArrowheads="1"/>
            </p:cNvSpPr>
            <p:nvPr/>
          </p:nvSpPr>
          <p:spPr bwMode="auto">
            <a:xfrm>
              <a:off x="5516" y="2609"/>
              <a:ext cx="49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4068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1190" name="AutoShape 174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191" name="AutoShape 175"/>
            <p:cNvSpPr>
              <a:spLocks noChangeArrowheads="1"/>
            </p:cNvSpPr>
            <p:nvPr/>
          </p:nvSpPr>
          <p:spPr bwMode="auto">
            <a:xfrm>
              <a:off x="4207" y="2709"/>
              <a:ext cx="1067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192" name="Oval 176"/>
            <p:cNvSpPr>
              <a:spLocks noChangeArrowheads="1"/>
            </p:cNvSpPr>
            <p:nvPr/>
          </p:nvSpPr>
          <p:spPr bwMode="auto">
            <a:xfrm>
              <a:off x="4310" y="2382"/>
              <a:ext cx="158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193" name="Oval 177"/>
            <p:cNvSpPr>
              <a:spLocks noChangeArrowheads="1"/>
            </p:cNvSpPr>
            <p:nvPr/>
          </p:nvSpPr>
          <p:spPr bwMode="auto">
            <a:xfrm>
              <a:off x="4486" y="2382"/>
              <a:ext cx="158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FF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194" name="Oval 178"/>
            <p:cNvSpPr>
              <a:spLocks noChangeArrowheads="1"/>
            </p:cNvSpPr>
            <p:nvPr/>
          </p:nvSpPr>
          <p:spPr bwMode="auto">
            <a:xfrm>
              <a:off x="4661" y="2382"/>
              <a:ext cx="158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1195" name="Rectangle 179"/>
            <p:cNvSpPr>
              <a:spLocks noChangeArrowheads="1"/>
            </p:cNvSpPr>
            <p:nvPr/>
          </p:nvSpPr>
          <p:spPr bwMode="auto">
            <a:xfrm>
              <a:off x="5062" y="1835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91170" name="Rectangle 3"/>
          <p:cNvSpPr>
            <a:spLocks noGrp="1" noChangeArrowheads="1"/>
          </p:cNvSpPr>
          <p:nvPr>
            <p:ph type="title"/>
          </p:nvPr>
        </p:nvSpPr>
        <p:spPr>
          <a:xfrm>
            <a:off x="85725" y="-39688"/>
            <a:ext cx="8194675" cy="1003301"/>
          </a:xfrm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Um </a:t>
            </a:r>
            <a:r>
              <a:rPr lang="en-US" dirty="0" err="1">
                <a:ea typeface="ＭＳ Ｐゴシック" pitchFamily="34" charset="-128"/>
              </a:rPr>
              <a:t>dia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na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vida</a:t>
            </a:r>
            <a:r>
              <a:rPr lang="en-US" dirty="0">
                <a:ea typeface="ＭＳ Ｐゴシック" pitchFamily="34" charset="-128"/>
              </a:rPr>
              <a:t>… </a:t>
            </a:r>
            <a:r>
              <a:rPr lang="en-US" dirty="0" err="1" smtClean="0">
                <a:ea typeface="ＭＳ Ｐゴシック" pitchFamily="34" charset="-128"/>
              </a:rPr>
              <a:t>usando</a:t>
            </a:r>
            <a:r>
              <a:rPr lang="en-US" dirty="0" smtClean="0">
                <a:ea typeface="ＭＳ Ｐゴシック" pitchFamily="34" charset="-128"/>
              </a:rPr>
              <a:t> DNS</a:t>
            </a:r>
            <a:endParaRPr lang="en-US" sz="32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741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995 L 0.32587 -0.01018 L 0.22726 0.14666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85" y="78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726 0.14666 L 0.29844 0.14527 L 0.46528 -0.03516 L 0.46406 -0.16678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92" y="-1568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0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70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639" grpId="0"/>
      <p:bldP spid="705640" grpId="0"/>
      <p:bldP spid="70564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41" name="Group 231"/>
          <p:cNvGrpSpPr>
            <a:grpSpLocks/>
          </p:cNvGrpSpPr>
          <p:nvPr/>
        </p:nvGrpSpPr>
        <p:grpSpPr bwMode="auto">
          <a:xfrm>
            <a:off x="773113" y="1273175"/>
            <a:ext cx="3554412" cy="3066395"/>
            <a:chOff x="773113" y="1273175"/>
            <a:chExt cx="3554412" cy="3065740"/>
          </a:xfrm>
        </p:grpSpPr>
        <p:sp>
          <p:nvSpPr>
            <p:cNvPr id="21526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526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6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7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7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39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20206" cy="523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roteador</a:t>
              </a:r>
              <a:endParaRPr lang="en-US" sz="140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roda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DHCP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)</a:t>
              </a:r>
            </a:p>
          </p:txBody>
        </p:sp>
        <p:grpSp>
          <p:nvGrpSpPr>
            <p:cNvPr id="21527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532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32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9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243" name="Rectangle 43"/>
            <p:cNvSpPr>
              <a:spLocks noChangeArrowheads="1"/>
            </p:cNvSpPr>
            <p:nvPr/>
          </p:nvSpPr>
          <p:spPr bwMode="auto">
            <a:xfrm rot="-54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grpSp>
          <p:nvGrpSpPr>
            <p:cNvPr id="21527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529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1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529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529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1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529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244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44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242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530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244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44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242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42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530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244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44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1530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21530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243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43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242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530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530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3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531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243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6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43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43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43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solidFill>
                    <a:srgbClr val="FF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43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43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527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240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40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40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40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>
                  <a:solidFill>
                    <a:srgbClr val="000000"/>
                  </a:solidFill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9240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528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241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41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41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528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240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40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41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3"/>
                  <a:ext cx="52" cy="9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044" name="Freeform 293"/>
          <p:cNvSpPr>
            <a:spLocks/>
          </p:cNvSpPr>
          <p:nvPr/>
        </p:nvSpPr>
        <p:spPr bwMode="auto">
          <a:xfrm>
            <a:off x="322263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15045" name="Freeform 292"/>
          <p:cNvSpPr>
            <a:spLocks/>
          </p:cNvSpPr>
          <p:nvPr/>
        </p:nvSpPr>
        <p:spPr bwMode="auto">
          <a:xfrm>
            <a:off x="4751388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92167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693150" cy="942975"/>
          </a:xfrm>
        </p:spPr>
        <p:txBody>
          <a:bodyPr/>
          <a:lstStyle/>
          <a:p>
            <a:r>
              <a:rPr lang="en-US" sz="2800" dirty="0">
                <a:ea typeface="ＭＳ Ｐゴシック" pitchFamily="34" charset="-128"/>
              </a:rPr>
              <a:t>Um </a:t>
            </a:r>
            <a:r>
              <a:rPr lang="en-US" sz="2800" dirty="0" err="1">
                <a:ea typeface="ＭＳ Ｐゴシック" pitchFamily="34" charset="-128"/>
              </a:rPr>
              <a:t>dia</a:t>
            </a: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 err="1">
                <a:ea typeface="ＭＳ Ｐゴシック" pitchFamily="34" charset="-128"/>
              </a:rPr>
              <a:t>na</a:t>
            </a: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2800" dirty="0" err="1">
                <a:ea typeface="ＭＳ Ｐゴシック" pitchFamily="34" charset="-128"/>
              </a:rPr>
              <a:t>vida</a:t>
            </a:r>
            <a:r>
              <a:rPr lang="en-US" sz="2800" dirty="0">
                <a:ea typeface="ＭＳ Ｐゴシック" pitchFamily="34" charset="-128"/>
              </a:rPr>
              <a:t>… </a:t>
            </a:r>
            <a:r>
              <a:rPr lang="en-US" sz="2800" dirty="0" err="1" smtClean="0">
                <a:ea typeface="ＭＳ Ｐゴシック" pitchFamily="34" charset="-128"/>
              </a:rPr>
              <a:t>conexão</a:t>
            </a:r>
            <a:r>
              <a:rPr lang="en-US" sz="2800" dirty="0" smtClean="0">
                <a:ea typeface="ＭＳ Ｐゴシック" pitchFamily="34" charset="-128"/>
              </a:rPr>
              <a:t> TCP </a:t>
            </a:r>
            <a:r>
              <a:rPr lang="en-US" sz="2800" dirty="0" err="1" smtClean="0">
                <a:ea typeface="ＭＳ Ｐゴシック" pitchFamily="34" charset="-128"/>
              </a:rPr>
              <a:t>transportando</a:t>
            </a:r>
            <a:r>
              <a:rPr lang="en-US" sz="2800" dirty="0" smtClean="0">
                <a:ea typeface="ＭＳ Ｐゴシック" pitchFamily="34" charset="-128"/>
              </a:rPr>
              <a:t> HTTP</a:t>
            </a:r>
            <a:endParaRPr lang="en-US" sz="2800" dirty="0" smtClean="0">
              <a:ea typeface="ＭＳ Ｐゴシック" pitchFamily="34" charset="-128"/>
            </a:endParaRPr>
          </a:p>
        </p:txBody>
      </p:sp>
      <p:grpSp>
        <p:nvGrpSpPr>
          <p:cNvPr id="706603" name="Group 43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5259" name="Freeform 44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5260" name="Group 45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2382" name="Rectangle 4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83" name="Text Box 47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Phy</a:t>
                </a:r>
              </a:p>
            </p:txBody>
          </p:sp>
          <p:sp>
            <p:nvSpPr>
              <p:cNvPr id="92384" name="Line 4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85" name="Line 4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86" name="Line 5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87" name="Line 5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6885" name="Group 325"/>
          <p:cNvGrpSpPr>
            <a:grpSpLocks/>
          </p:cNvGrpSpPr>
          <p:nvPr/>
        </p:nvGrpSpPr>
        <p:grpSpPr bwMode="auto">
          <a:xfrm>
            <a:off x="442913" y="1054100"/>
            <a:ext cx="515937" cy="333375"/>
            <a:chOff x="328" y="678"/>
            <a:chExt cx="325" cy="210"/>
          </a:xfrm>
        </p:grpSpPr>
        <p:grpSp>
          <p:nvGrpSpPr>
            <p:cNvPr id="215255" name="Group 52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2378" name="Rectangle 53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79" name="Text Box 54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FFFFFF"/>
                    </a:solidFill>
                    <a:latin typeface="Arial" charset="0"/>
                  </a:rPr>
                  <a:t>HTTP</a:t>
                </a:r>
              </a:p>
            </p:txBody>
          </p:sp>
        </p:grpSp>
        <p:sp>
          <p:nvSpPr>
            <p:cNvPr id="92377" name="AutoShape 85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706660" name="Rectangle 100"/>
          <p:cNvSpPr>
            <a:spLocks noChangeArrowheads="1"/>
          </p:cNvSpPr>
          <p:nvPr/>
        </p:nvSpPr>
        <p:spPr bwMode="auto">
          <a:xfrm>
            <a:off x="5183187" y="2914650"/>
            <a:ext cx="3925317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para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enviar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pedido</a:t>
            </a:r>
            <a:r>
              <a:rPr lang="en-US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HTTP,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cliente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primeiro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abre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um </a:t>
            </a:r>
            <a:r>
              <a:rPr lang="en-US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socket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TCP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para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servidor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web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706661" name="Rectangle 101"/>
          <p:cNvSpPr>
            <a:spLocks noChangeArrowheads="1"/>
          </p:cNvSpPr>
          <p:nvPr/>
        </p:nvSpPr>
        <p:spPr bwMode="auto">
          <a:xfrm>
            <a:off x="5186362" y="3825875"/>
            <a:ext cx="3850133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dirty="0" err="1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segmento</a:t>
            </a:r>
            <a:r>
              <a:rPr lang="en-US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SYN </a:t>
            </a:r>
            <a:r>
              <a:rPr lang="en-US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TCP (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passo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1 da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saudação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em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3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vias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) </a:t>
            </a:r>
            <a:r>
              <a:rPr lang="en-US" sz="20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inter-</a:t>
            </a:r>
            <a:r>
              <a:rPr lang="en-US" sz="20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domínio</a:t>
            </a:r>
            <a:r>
              <a:rPr lang="en-US" sz="200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roteado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para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servidor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web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706662" name="Rectangle 102"/>
          <p:cNvSpPr>
            <a:spLocks noChangeArrowheads="1"/>
          </p:cNvSpPr>
          <p:nvPr/>
        </p:nvSpPr>
        <p:spPr bwMode="auto">
          <a:xfrm>
            <a:off x="5189538" y="5892800"/>
            <a:ext cx="40687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 dirty="0" err="1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conexão</a:t>
            </a:r>
            <a:r>
              <a:rPr lang="en-US" sz="20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TCP </a:t>
            </a:r>
            <a:r>
              <a:rPr lang="en-US" sz="2000" dirty="0" err="1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estabelecida</a:t>
            </a:r>
            <a:r>
              <a:rPr lang="en-US" sz="20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!</a:t>
            </a:r>
            <a:endParaRPr lang="en-US" sz="2000" dirty="0">
              <a:solidFill>
                <a:srgbClr val="C00000"/>
              </a:solidFill>
              <a:latin typeface="Gill Sans MT" charset="0"/>
              <a:ea typeface="ＭＳ Ｐゴシック" charset="0"/>
            </a:endParaRPr>
          </a:p>
        </p:txBody>
      </p:sp>
      <p:grpSp>
        <p:nvGrpSpPr>
          <p:cNvPr id="215052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5253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54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5053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5251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52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5054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5249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50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5055" name="Group 110"/>
          <p:cNvGrpSpPr>
            <a:grpSpLocks/>
          </p:cNvGrpSpPr>
          <p:nvPr/>
        </p:nvGrpSpPr>
        <p:grpSpPr bwMode="auto">
          <a:xfrm>
            <a:off x="3057525" y="5273675"/>
            <a:ext cx="757238" cy="379413"/>
            <a:chOff x="2466" y="2026"/>
            <a:chExt cx="477" cy="282"/>
          </a:xfrm>
        </p:grpSpPr>
        <p:sp>
          <p:nvSpPr>
            <p:cNvPr id="215235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5236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5237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5238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5239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246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5247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5248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5240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243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5244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5245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5241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5242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15056" name="Line 136"/>
          <p:cNvSpPr>
            <a:spLocks noChangeShapeType="1"/>
          </p:cNvSpPr>
          <p:nvPr/>
        </p:nvSpPr>
        <p:spPr bwMode="auto">
          <a:xfrm flipV="1">
            <a:off x="2543175" y="5443538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15057" name="Text Box 137"/>
          <p:cNvSpPr txBox="1">
            <a:spLocks noChangeArrowheads="1"/>
          </p:cNvSpPr>
          <p:nvPr/>
        </p:nvSpPr>
        <p:spPr bwMode="auto">
          <a:xfrm>
            <a:off x="1003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>
                <a:solidFill>
                  <a:srgbClr val="000000"/>
                </a:solidFill>
                <a:latin typeface="Arial" pitchFamily="34" charset="0"/>
              </a:rPr>
              <a:t>64.233.169.105</a:t>
            </a:r>
          </a:p>
        </p:txBody>
      </p:sp>
      <p:sp>
        <p:nvSpPr>
          <p:cNvPr id="215058" name="Text Box 138"/>
          <p:cNvSpPr txBox="1">
            <a:spLocks noChangeArrowheads="1"/>
          </p:cNvSpPr>
          <p:nvPr/>
        </p:nvSpPr>
        <p:spPr bwMode="auto">
          <a:xfrm>
            <a:off x="971550" y="5541963"/>
            <a:ext cx="134684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servidor</a:t>
            </a:r>
            <a:r>
              <a:rPr lang="en-US" sz="1600" i="0" dirty="0" smtClean="0">
                <a:solidFill>
                  <a:srgbClr val="000000"/>
                </a:solidFill>
                <a:latin typeface="Arial" pitchFamily="34" charset="0"/>
              </a:rPr>
              <a:t> web</a:t>
            </a:r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15059" name="Group 194"/>
          <p:cNvGrpSpPr>
            <a:grpSpLocks/>
          </p:cNvGrpSpPr>
          <p:nvPr/>
        </p:nvGrpSpPr>
        <p:grpSpPr bwMode="auto">
          <a:xfrm>
            <a:off x="2970213" y="5649913"/>
            <a:ext cx="295275" cy="114300"/>
            <a:chOff x="3228" y="1776"/>
            <a:chExt cx="252" cy="96"/>
          </a:xfrm>
        </p:grpSpPr>
        <p:sp>
          <p:nvSpPr>
            <p:cNvPr id="215233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34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5060" name="Group 197"/>
          <p:cNvGrpSpPr>
            <a:grpSpLocks/>
          </p:cNvGrpSpPr>
          <p:nvPr/>
        </p:nvGrpSpPr>
        <p:grpSpPr bwMode="auto">
          <a:xfrm flipH="1">
            <a:off x="3608388" y="5649913"/>
            <a:ext cx="295275" cy="114300"/>
            <a:chOff x="3228" y="1776"/>
            <a:chExt cx="252" cy="96"/>
          </a:xfrm>
        </p:grpSpPr>
        <p:sp>
          <p:nvSpPr>
            <p:cNvPr id="215231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32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5061" name="Group 200"/>
          <p:cNvGrpSpPr>
            <a:grpSpLocks/>
          </p:cNvGrpSpPr>
          <p:nvPr/>
        </p:nvGrpSpPr>
        <p:grpSpPr bwMode="auto">
          <a:xfrm flipH="1" flipV="1">
            <a:off x="3813175" y="5354638"/>
            <a:ext cx="295275" cy="114300"/>
            <a:chOff x="3228" y="1776"/>
            <a:chExt cx="252" cy="96"/>
          </a:xfrm>
        </p:grpSpPr>
        <p:sp>
          <p:nvSpPr>
            <p:cNvPr id="215229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230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92183" name="Line 290"/>
          <p:cNvSpPr>
            <a:spLocks noChangeShapeType="1"/>
          </p:cNvSpPr>
          <p:nvPr/>
        </p:nvSpPr>
        <p:spPr bwMode="auto">
          <a:xfrm flipH="1">
            <a:off x="3594100" y="2432050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706874" name="Group 314"/>
          <p:cNvGrpSpPr>
            <a:grpSpLocks/>
          </p:cNvGrpSpPr>
          <p:nvPr/>
        </p:nvGrpSpPr>
        <p:grpSpPr bwMode="auto">
          <a:xfrm>
            <a:off x="79375" y="1900238"/>
            <a:ext cx="1081088" cy="244475"/>
            <a:chOff x="410" y="1508"/>
            <a:chExt cx="681" cy="154"/>
          </a:xfrm>
        </p:grpSpPr>
        <p:sp>
          <p:nvSpPr>
            <p:cNvPr id="92341" name="Rectangle 99"/>
            <p:cNvSpPr>
              <a:spLocks noChangeArrowheads="1"/>
            </p:cNvSpPr>
            <p:nvPr/>
          </p:nvSpPr>
          <p:spPr bwMode="auto">
            <a:xfrm>
              <a:off x="410" y="1511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342" name="Rectangle 95"/>
            <p:cNvSpPr>
              <a:spLocks noChangeArrowheads="1"/>
            </p:cNvSpPr>
            <p:nvPr/>
          </p:nvSpPr>
          <p:spPr bwMode="auto">
            <a:xfrm>
              <a:off x="538" y="1536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343" name="Rectangle 96"/>
            <p:cNvSpPr>
              <a:spLocks noChangeArrowheads="1"/>
            </p:cNvSpPr>
            <p:nvPr/>
          </p:nvSpPr>
          <p:spPr bwMode="auto">
            <a:xfrm>
              <a:off x="529" y="1525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344" name="Rectangle 97"/>
            <p:cNvSpPr>
              <a:spLocks noChangeArrowheads="1"/>
            </p:cNvSpPr>
            <p:nvPr/>
          </p:nvSpPr>
          <p:spPr bwMode="auto">
            <a:xfrm>
              <a:off x="423" y="1527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345" name="Rectangle 98"/>
            <p:cNvSpPr>
              <a:spLocks noChangeArrowheads="1"/>
            </p:cNvSpPr>
            <p:nvPr/>
          </p:nvSpPr>
          <p:spPr bwMode="auto">
            <a:xfrm>
              <a:off x="1021" y="1526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5225" name="Group 310"/>
            <p:cNvGrpSpPr>
              <a:grpSpLocks/>
            </p:cNvGrpSpPr>
            <p:nvPr/>
          </p:nvGrpSpPr>
          <p:grpSpPr bwMode="auto">
            <a:xfrm>
              <a:off x="647" y="1508"/>
              <a:ext cx="354" cy="154"/>
              <a:chOff x="290" y="875"/>
              <a:chExt cx="354" cy="154"/>
            </a:xfrm>
          </p:grpSpPr>
          <p:sp>
            <p:nvSpPr>
              <p:cNvPr id="92347" name="Rectangle 311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48" name="Rectangle 312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49" name="Text Box 313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</a:t>
                </a:r>
              </a:p>
            </p:txBody>
          </p:sp>
        </p:grpSp>
      </p:grpSp>
      <p:grpSp>
        <p:nvGrpSpPr>
          <p:cNvPr id="706886" name="Group 326"/>
          <p:cNvGrpSpPr>
            <a:grpSpLocks/>
          </p:cNvGrpSpPr>
          <p:nvPr/>
        </p:nvGrpSpPr>
        <p:grpSpPr bwMode="auto">
          <a:xfrm>
            <a:off x="307975" y="4241800"/>
            <a:ext cx="1081088" cy="782638"/>
            <a:chOff x="59" y="863"/>
            <a:chExt cx="681" cy="493"/>
          </a:xfrm>
        </p:grpSpPr>
        <p:grpSp>
          <p:nvGrpSpPr>
            <p:cNvPr id="215199" name="Group 6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39" name="Rectangle 6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40" name="Rectangle 7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5200" name="Group 30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36" name="Rectangle 59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37" name="Rectangle 60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38" name="Text Box 297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</a:t>
                </a:r>
              </a:p>
            </p:txBody>
          </p:sp>
        </p:grpSp>
        <p:grpSp>
          <p:nvGrpSpPr>
            <p:cNvPr id="215201" name="Group 302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33" name="Rectangle 303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34" name="Rectangle 304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35" name="Text Box 305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</a:t>
                </a:r>
              </a:p>
            </p:txBody>
          </p:sp>
        </p:grpSp>
        <p:grpSp>
          <p:nvGrpSpPr>
            <p:cNvPr id="215202" name="Group 315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324" name="Rectangle 316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25" name="Rectangle 317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26" name="Rectangle 318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27" name="Rectangle 319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28" name="Rectangle 320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5208" name="Group 321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30" name="Rectangle 322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331" name="Rectangle 323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332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smtClean="0">
                      <a:solidFill>
                        <a:srgbClr val="000000"/>
                      </a:solidFill>
                      <a:latin typeface="Arial" charset="0"/>
                    </a:rPr>
                    <a:t>SYN</a:t>
                  </a:r>
                </a:p>
              </p:txBody>
            </p:sp>
          </p:grpSp>
        </p:grpSp>
      </p:grpSp>
      <p:grpSp>
        <p:nvGrpSpPr>
          <p:cNvPr id="706896" name="Group 336"/>
          <p:cNvGrpSpPr>
            <a:grpSpLocks/>
          </p:cNvGrpSpPr>
          <p:nvPr/>
        </p:nvGrpSpPr>
        <p:grpSpPr bwMode="auto">
          <a:xfrm>
            <a:off x="1509713" y="3965575"/>
            <a:ext cx="976312" cy="1460500"/>
            <a:chOff x="4000" y="1895"/>
            <a:chExt cx="615" cy="920"/>
          </a:xfrm>
        </p:grpSpPr>
        <p:sp>
          <p:nvSpPr>
            <p:cNvPr id="215191" name="Freeform 328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5192" name="Group 329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2314" name="Rectangle 33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15" name="Text Box 331"/>
              <p:cNvSpPr txBox="1">
                <a:spLocks noChangeArrowheads="1"/>
              </p:cNvSpPr>
              <p:nvPr/>
            </p:nvSpPr>
            <p:spPr bwMode="auto">
              <a:xfrm>
                <a:off x="646" y="2954"/>
                <a:ext cx="371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endParaRPr lang="en-US" sz="1600" i="0" smtClean="0">
                  <a:solidFill>
                    <a:srgbClr val="000000"/>
                  </a:solidFill>
                  <a:latin typeface="Arial" charset="0"/>
                </a:endParaRP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Phy</a:t>
                </a:r>
              </a:p>
            </p:txBody>
          </p:sp>
          <p:sp>
            <p:nvSpPr>
              <p:cNvPr id="92316" name="Line 33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17" name="Line 33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18" name="Line 33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19" name="Line 33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6897" name="Group 337"/>
          <p:cNvGrpSpPr>
            <a:grpSpLocks/>
          </p:cNvGrpSpPr>
          <p:nvPr/>
        </p:nvGrpSpPr>
        <p:grpSpPr bwMode="auto">
          <a:xfrm>
            <a:off x="79375" y="1355725"/>
            <a:ext cx="1081088" cy="782638"/>
            <a:chOff x="59" y="863"/>
            <a:chExt cx="681" cy="493"/>
          </a:xfrm>
        </p:grpSpPr>
        <p:grpSp>
          <p:nvGrpSpPr>
            <p:cNvPr id="215170" name="Group 33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10" name="Rectangle 33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11" name="Rectangle 34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5171" name="Group 34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07" name="Rectangle 342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08" name="Rectangle 343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09" name="Text Box 344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</a:t>
                </a:r>
              </a:p>
            </p:txBody>
          </p:sp>
        </p:grpSp>
        <p:grpSp>
          <p:nvGrpSpPr>
            <p:cNvPr id="215172" name="Group 345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04" name="Rectangle 346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05" name="Rectangle 347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306" name="Text Box 348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</a:t>
                </a:r>
              </a:p>
            </p:txBody>
          </p:sp>
        </p:grpSp>
        <p:grpSp>
          <p:nvGrpSpPr>
            <p:cNvPr id="215173" name="Group 349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295" name="Rectangle 350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96" name="Rectangle 351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97" name="Rectangle 352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98" name="Rectangle 353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99" name="Rectangle 354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5179" name="Group 355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01" name="Rectangle 356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302" name="Rectangle 357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2303" name="Text Box 358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smtClean="0">
                      <a:solidFill>
                        <a:srgbClr val="000000"/>
                      </a:solidFill>
                      <a:latin typeface="Arial" charset="0"/>
                    </a:rPr>
                    <a:t>SYN</a:t>
                  </a:r>
                </a:p>
              </p:txBody>
            </p:sp>
          </p:grpSp>
        </p:grpSp>
      </p:grpSp>
      <p:sp>
        <p:nvSpPr>
          <p:cNvPr id="92188" name="Rectangle 359"/>
          <p:cNvSpPr>
            <a:spLocks noChangeArrowheads="1"/>
          </p:cNvSpPr>
          <p:nvPr/>
        </p:nvSpPr>
        <p:spPr bwMode="auto">
          <a:xfrm>
            <a:off x="979488" y="4452938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000" i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706951" name="Group 391"/>
          <p:cNvGrpSpPr>
            <a:grpSpLocks/>
          </p:cNvGrpSpPr>
          <p:nvPr/>
        </p:nvGrpSpPr>
        <p:grpSpPr bwMode="auto">
          <a:xfrm>
            <a:off x="306388" y="4241800"/>
            <a:ext cx="1081087" cy="782638"/>
            <a:chOff x="2675" y="3676"/>
            <a:chExt cx="681" cy="493"/>
          </a:xfrm>
        </p:grpSpPr>
        <p:grpSp>
          <p:nvGrpSpPr>
            <p:cNvPr id="215150" name="Group 361"/>
            <p:cNvGrpSpPr>
              <a:grpSpLocks/>
            </p:cNvGrpSpPr>
            <p:nvPr/>
          </p:nvGrpSpPr>
          <p:grpSpPr bwMode="auto">
            <a:xfrm>
              <a:off x="2793" y="3855"/>
              <a:ext cx="480" cy="112"/>
              <a:chOff x="627" y="3377"/>
              <a:chExt cx="480" cy="112"/>
            </a:xfrm>
          </p:grpSpPr>
          <p:sp>
            <p:nvSpPr>
              <p:cNvPr id="92289" name="Rectangle 362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90" name="Rectangle 363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5151" name="Group 382"/>
            <p:cNvGrpSpPr>
              <a:grpSpLocks/>
            </p:cNvGrpSpPr>
            <p:nvPr/>
          </p:nvGrpSpPr>
          <p:grpSpPr bwMode="auto">
            <a:xfrm>
              <a:off x="2855" y="3676"/>
              <a:ext cx="444" cy="154"/>
              <a:chOff x="2717" y="3676"/>
              <a:chExt cx="444" cy="154"/>
            </a:xfrm>
          </p:grpSpPr>
          <p:sp>
            <p:nvSpPr>
              <p:cNvPr id="92286" name="Rectangle 365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87" name="Rectangle 366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88" name="Text Box 367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SYNACK</a:t>
                </a:r>
              </a:p>
            </p:txBody>
          </p:sp>
        </p:grpSp>
        <p:sp>
          <p:nvSpPr>
            <p:cNvPr id="92273" name="Rectangle 373"/>
            <p:cNvSpPr>
              <a:spLocks noChangeArrowheads="1"/>
            </p:cNvSpPr>
            <p:nvPr/>
          </p:nvSpPr>
          <p:spPr bwMode="auto">
            <a:xfrm>
              <a:off x="2675" y="401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74" name="Rectangle 374"/>
            <p:cNvSpPr>
              <a:spLocks noChangeArrowheads="1"/>
            </p:cNvSpPr>
            <p:nvPr/>
          </p:nvSpPr>
          <p:spPr bwMode="auto">
            <a:xfrm>
              <a:off x="2803" y="4043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75" name="Rectangle 375"/>
            <p:cNvSpPr>
              <a:spLocks noChangeArrowheads="1"/>
            </p:cNvSpPr>
            <p:nvPr/>
          </p:nvSpPr>
          <p:spPr bwMode="auto">
            <a:xfrm>
              <a:off x="2794" y="4032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76" name="Rectangle 376"/>
            <p:cNvSpPr>
              <a:spLocks noChangeArrowheads="1"/>
            </p:cNvSpPr>
            <p:nvPr/>
          </p:nvSpPr>
          <p:spPr bwMode="auto">
            <a:xfrm>
              <a:off x="2688" y="403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77" name="Rectangle 377"/>
            <p:cNvSpPr>
              <a:spLocks noChangeArrowheads="1"/>
            </p:cNvSpPr>
            <p:nvPr/>
          </p:nvSpPr>
          <p:spPr bwMode="auto">
            <a:xfrm>
              <a:off x="3286" y="403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5157" name="Group 383"/>
            <p:cNvGrpSpPr>
              <a:grpSpLocks/>
            </p:cNvGrpSpPr>
            <p:nvPr/>
          </p:nvGrpSpPr>
          <p:grpSpPr bwMode="auto">
            <a:xfrm>
              <a:off x="2864" y="3835"/>
              <a:ext cx="444" cy="154"/>
              <a:chOff x="2717" y="3676"/>
              <a:chExt cx="444" cy="154"/>
            </a:xfrm>
          </p:grpSpPr>
          <p:sp>
            <p:nvSpPr>
              <p:cNvPr id="92283" name="Rectangle 384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84" name="Rectangle 385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85" name="Text Box 386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SYNACK</a:t>
                </a:r>
              </a:p>
            </p:txBody>
          </p:sp>
        </p:grpSp>
        <p:grpSp>
          <p:nvGrpSpPr>
            <p:cNvPr id="215158" name="Group 387"/>
            <p:cNvGrpSpPr>
              <a:grpSpLocks/>
            </p:cNvGrpSpPr>
            <p:nvPr/>
          </p:nvGrpSpPr>
          <p:grpSpPr bwMode="auto">
            <a:xfrm>
              <a:off x="2867" y="4015"/>
              <a:ext cx="444" cy="154"/>
              <a:chOff x="2717" y="3676"/>
              <a:chExt cx="444" cy="154"/>
            </a:xfrm>
          </p:grpSpPr>
          <p:sp>
            <p:nvSpPr>
              <p:cNvPr id="92280" name="Rectangle 388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81" name="Rectangle 389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82" name="Text Box 390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SYNACK</a:t>
                </a:r>
              </a:p>
            </p:txBody>
          </p:sp>
        </p:grpSp>
      </p:grpSp>
      <p:grpSp>
        <p:nvGrpSpPr>
          <p:cNvPr id="706983" name="Group 423"/>
          <p:cNvGrpSpPr>
            <a:grpSpLocks/>
          </p:cNvGrpSpPr>
          <p:nvPr/>
        </p:nvGrpSpPr>
        <p:grpSpPr bwMode="auto">
          <a:xfrm>
            <a:off x="82550" y="1354138"/>
            <a:ext cx="1081088" cy="782637"/>
            <a:chOff x="2613" y="3554"/>
            <a:chExt cx="681" cy="493"/>
          </a:xfrm>
        </p:grpSpPr>
        <p:grpSp>
          <p:nvGrpSpPr>
            <p:cNvPr id="215130" name="Group 393"/>
            <p:cNvGrpSpPr>
              <a:grpSpLocks/>
            </p:cNvGrpSpPr>
            <p:nvPr/>
          </p:nvGrpSpPr>
          <p:grpSpPr bwMode="auto">
            <a:xfrm>
              <a:off x="2731" y="3733"/>
              <a:ext cx="480" cy="112"/>
              <a:chOff x="627" y="3377"/>
              <a:chExt cx="480" cy="112"/>
            </a:xfrm>
          </p:grpSpPr>
          <p:sp>
            <p:nvSpPr>
              <p:cNvPr id="92269" name="Rectangle 39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70" name="Rectangle 39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5131" name="Group 396"/>
            <p:cNvGrpSpPr>
              <a:grpSpLocks/>
            </p:cNvGrpSpPr>
            <p:nvPr/>
          </p:nvGrpSpPr>
          <p:grpSpPr bwMode="auto">
            <a:xfrm>
              <a:off x="2793" y="3554"/>
              <a:ext cx="444" cy="154"/>
              <a:chOff x="2717" y="3676"/>
              <a:chExt cx="444" cy="154"/>
            </a:xfrm>
          </p:grpSpPr>
          <p:sp>
            <p:nvSpPr>
              <p:cNvPr id="92266" name="Rectangle 397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67" name="Rectangle 398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68" name="Text Box 399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SYNACK</a:t>
                </a:r>
              </a:p>
            </p:txBody>
          </p:sp>
        </p:grpSp>
        <p:sp>
          <p:nvSpPr>
            <p:cNvPr id="92253" name="Rectangle 400"/>
            <p:cNvSpPr>
              <a:spLocks noChangeArrowheads="1"/>
            </p:cNvSpPr>
            <p:nvPr/>
          </p:nvSpPr>
          <p:spPr bwMode="auto">
            <a:xfrm>
              <a:off x="2613" y="389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54" name="Rectangle 401"/>
            <p:cNvSpPr>
              <a:spLocks noChangeArrowheads="1"/>
            </p:cNvSpPr>
            <p:nvPr/>
          </p:nvSpPr>
          <p:spPr bwMode="auto">
            <a:xfrm>
              <a:off x="2741" y="3921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55" name="Rectangle 402"/>
            <p:cNvSpPr>
              <a:spLocks noChangeArrowheads="1"/>
            </p:cNvSpPr>
            <p:nvPr/>
          </p:nvSpPr>
          <p:spPr bwMode="auto">
            <a:xfrm>
              <a:off x="2732" y="3910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56" name="Rectangle 403"/>
            <p:cNvSpPr>
              <a:spLocks noChangeArrowheads="1"/>
            </p:cNvSpPr>
            <p:nvPr/>
          </p:nvSpPr>
          <p:spPr bwMode="auto">
            <a:xfrm>
              <a:off x="2626" y="391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57" name="Rectangle 404"/>
            <p:cNvSpPr>
              <a:spLocks noChangeArrowheads="1"/>
            </p:cNvSpPr>
            <p:nvPr/>
          </p:nvSpPr>
          <p:spPr bwMode="auto">
            <a:xfrm>
              <a:off x="3224" y="391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5137" name="Group 405"/>
            <p:cNvGrpSpPr>
              <a:grpSpLocks/>
            </p:cNvGrpSpPr>
            <p:nvPr/>
          </p:nvGrpSpPr>
          <p:grpSpPr bwMode="auto">
            <a:xfrm>
              <a:off x="2802" y="3713"/>
              <a:ext cx="444" cy="154"/>
              <a:chOff x="2717" y="3676"/>
              <a:chExt cx="444" cy="154"/>
            </a:xfrm>
          </p:grpSpPr>
          <p:sp>
            <p:nvSpPr>
              <p:cNvPr id="92263" name="Rectangle 406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64" name="Rectangle 407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65" name="Text Box 408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SYNACK</a:t>
                </a:r>
              </a:p>
            </p:txBody>
          </p:sp>
        </p:grpSp>
        <p:grpSp>
          <p:nvGrpSpPr>
            <p:cNvPr id="215138" name="Group 409"/>
            <p:cNvGrpSpPr>
              <a:grpSpLocks/>
            </p:cNvGrpSpPr>
            <p:nvPr/>
          </p:nvGrpSpPr>
          <p:grpSpPr bwMode="auto">
            <a:xfrm>
              <a:off x="2805" y="3893"/>
              <a:ext cx="444" cy="154"/>
              <a:chOff x="2717" y="3676"/>
              <a:chExt cx="444" cy="154"/>
            </a:xfrm>
          </p:grpSpPr>
          <p:sp>
            <p:nvSpPr>
              <p:cNvPr id="92260" name="Rectangle 410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61" name="Rectangle 411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62" name="Text Box 412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SYNACK</a:t>
                </a:r>
              </a:p>
            </p:txBody>
          </p:sp>
        </p:grpSp>
      </p:grpSp>
      <p:grpSp>
        <p:nvGrpSpPr>
          <p:cNvPr id="706982" name="Group 422"/>
          <p:cNvGrpSpPr>
            <a:grpSpLocks/>
          </p:cNvGrpSpPr>
          <p:nvPr/>
        </p:nvGrpSpPr>
        <p:grpSpPr bwMode="auto">
          <a:xfrm>
            <a:off x="311150" y="4772025"/>
            <a:ext cx="1081088" cy="244475"/>
            <a:chOff x="2709" y="3989"/>
            <a:chExt cx="681" cy="154"/>
          </a:xfrm>
        </p:grpSpPr>
        <p:sp>
          <p:nvSpPr>
            <p:cNvPr id="92242" name="Rectangle 413"/>
            <p:cNvSpPr>
              <a:spLocks noChangeArrowheads="1"/>
            </p:cNvSpPr>
            <p:nvPr/>
          </p:nvSpPr>
          <p:spPr bwMode="auto">
            <a:xfrm>
              <a:off x="2709" y="3992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43" name="Rectangle 414"/>
            <p:cNvSpPr>
              <a:spLocks noChangeArrowheads="1"/>
            </p:cNvSpPr>
            <p:nvPr/>
          </p:nvSpPr>
          <p:spPr bwMode="auto">
            <a:xfrm>
              <a:off x="2837" y="4017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44" name="Rectangle 415"/>
            <p:cNvSpPr>
              <a:spLocks noChangeArrowheads="1"/>
            </p:cNvSpPr>
            <p:nvPr/>
          </p:nvSpPr>
          <p:spPr bwMode="auto">
            <a:xfrm>
              <a:off x="2828" y="4006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45" name="Rectangle 416"/>
            <p:cNvSpPr>
              <a:spLocks noChangeArrowheads="1"/>
            </p:cNvSpPr>
            <p:nvPr/>
          </p:nvSpPr>
          <p:spPr bwMode="auto">
            <a:xfrm>
              <a:off x="2722" y="4008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46" name="Rectangle 417"/>
            <p:cNvSpPr>
              <a:spLocks noChangeArrowheads="1"/>
            </p:cNvSpPr>
            <p:nvPr/>
          </p:nvSpPr>
          <p:spPr bwMode="auto">
            <a:xfrm>
              <a:off x="3320" y="4007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5126" name="Group 418"/>
            <p:cNvGrpSpPr>
              <a:grpSpLocks/>
            </p:cNvGrpSpPr>
            <p:nvPr/>
          </p:nvGrpSpPr>
          <p:grpSpPr bwMode="auto">
            <a:xfrm>
              <a:off x="2901" y="3989"/>
              <a:ext cx="444" cy="154"/>
              <a:chOff x="2717" y="3676"/>
              <a:chExt cx="444" cy="154"/>
            </a:xfrm>
          </p:grpSpPr>
          <p:sp>
            <p:nvSpPr>
              <p:cNvPr id="92248" name="Rectangle 419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49" name="Rectangle 420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50" name="Text Box 421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000000"/>
                    </a:solidFill>
                    <a:latin typeface="Arial" charset="0"/>
                  </a:rPr>
                  <a:t>SYNACK</a:t>
                </a:r>
              </a:p>
            </p:txBody>
          </p:sp>
        </p:grpSp>
      </p:grpSp>
      <p:sp>
        <p:nvSpPr>
          <p:cNvPr id="706984" name="Rectangle 424"/>
          <p:cNvSpPr>
            <a:spLocks noChangeArrowheads="1"/>
          </p:cNvSpPr>
          <p:nvPr/>
        </p:nvSpPr>
        <p:spPr bwMode="auto">
          <a:xfrm>
            <a:off x="5183188" y="4963443"/>
            <a:ext cx="3787775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servidor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web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responde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com </a:t>
            </a:r>
            <a:r>
              <a:rPr lang="en-US" sz="20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TCP </a:t>
            </a:r>
            <a:r>
              <a:rPr lang="en-US" sz="2000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SYNACK</a:t>
            </a:r>
            <a:r>
              <a:rPr lang="en-US" sz="2000" i="0" dirty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(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passo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2 da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saudação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em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3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vias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)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grpSp>
        <p:nvGrpSpPr>
          <p:cNvPr id="215072" name="Group 110"/>
          <p:cNvGrpSpPr>
            <a:grpSpLocks/>
          </p:cNvGrpSpPr>
          <p:nvPr/>
        </p:nvGrpSpPr>
        <p:grpSpPr bwMode="auto">
          <a:xfrm>
            <a:off x="5213350" y="2041525"/>
            <a:ext cx="757238" cy="379413"/>
            <a:chOff x="2466" y="2026"/>
            <a:chExt cx="477" cy="282"/>
          </a:xfrm>
        </p:grpSpPr>
        <p:sp>
          <p:nvSpPr>
            <p:cNvPr id="215107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5108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5109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5110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5111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118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5119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5120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5112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115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5116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5117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5113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5114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215073" name="Group 248"/>
          <p:cNvGrpSpPr>
            <a:grpSpLocks/>
          </p:cNvGrpSpPr>
          <p:nvPr/>
        </p:nvGrpSpPr>
        <p:grpSpPr bwMode="auto">
          <a:xfrm>
            <a:off x="2470150" y="4932363"/>
            <a:ext cx="333375" cy="581025"/>
            <a:chOff x="4140" y="429"/>
            <a:chExt cx="1425" cy="2396"/>
          </a:xfrm>
        </p:grpSpPr>
        <p:sp>
          <p:nvSpPr>
            <p:cNvPr id="21507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197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507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07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200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508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2226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27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2202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508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2224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25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2204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05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508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2222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23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21508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21508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2220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2221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2209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508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509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212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509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214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15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16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17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FF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1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2219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621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0.00625 L 0.00764 0.08467 L 0.36285 0.08767 L 0.26996 0.22878 L 0.33698 0.22739 L 0.55069 0.01874 L 0.29583 0.52209 L 0.02882 0.5251 L 0.02882 0.41545 " pathEditMode="relative" rAng="0" ptsTypes="AAAAAAAAA">
                                      <p:cBhvr>
                                        <p:cTn id="27" dur="2000" fill="hold"/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05" y="2593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06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15591E-6 L -1.66667E-6 0.09415 L 0.28593 0.09091 L 0.52934 -0.40111 L 0.30937 -0.18182 L 0.23403 -0.19755 L 0.32118 -0.33079 L -0.01997 -0.33079 L -0.01875 -0.41846 " pathEditMode="relative" ptsTypes="AAAAAAAAA">
                                      <p:cBhvr>
                                        <p:cTn id="63" dur="2000" fill="hold"/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70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60" grpId="0"/>
      <p:bldP spid="706661" grpId="0"/>
      <p:bldP spid="706662" grpId="0"/>
      <p:bldP spid="70698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065" name="Group 300"/>
          <p:cNvGrpSpPr>
            <a:grpSpLocks/>
          </p:cNvGrpSpPr>
          <p:nvPr/>
        </p:nvGrpSpPr>
        <p:grpSpPr bwMode="auto">
          <a:xfrm>
            <a:off x="773113" y="1273175"/>
            <a:ext cx="3554412" cy="3066395"/>
            <a:chOff x="773113" y="1273175"/>
            <a:chExt cx="3554412" cy="3065740"/>
          </a:xfrm>
        </p:grpSpPr>
        <p:sp>
          <p:nvSpPr>
            <p:cNvPr id="21631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631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31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31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31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343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20206" cy="523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roteador</a:t>
              </a:r>
              <a:endParaRPr lang="en-US" sz="1400" dirty="0" smtClean="0">
                <a:solidFill>
                  <a:srgbClr val="000000"/>
                </a:solidFill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(</a:t>
              </a:r>
              <a:r>
                <a:rPr lang="en-US" sz="1400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roda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DHCP</a:t>
              </a:r>
              <a:r>
                <a:rPr lang="en-US" sz="1400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)</a:t>
              </a:r>
            </a:p>
          </p:txBody>
        </p:sp>
        <p:grpSp>
          <p:nvGrpSpPr>
            <p:cNvPr id="21631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637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37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344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31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31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sp>
          <p:nvSpPr>
            <p:cNvPr id="312" name="Rectangle 43"/>
            <p:cNvSpPr>
              <a:spLocks noChangeArrowheads="1"/>
            </p:cNvSpPr>
            <p:nvPr/>
          </p:nvSpPr>
          <p:spPr bwMode="auto">
            <a:xfrm rot="-54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ea typeface="+mn-ea"/>
              </a:endParaRPr>
            </a:p>
          </p:txBody>
        </p:sp>
        <p:grpSp>
          <p:nvGrpSpPr>
            <p:cNvPr id="21632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633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346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634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634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346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634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348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49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346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634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348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48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346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6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634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348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48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21634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21635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348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48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347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635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635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347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21635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347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64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7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7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8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>
                  <a:solidFill>
                    <a:srgbClr val="FF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8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8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632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344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4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4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4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i="0">
                  <a:solidFill>
                    <a:srgbClr val="000000"/>
                  </a:solidFill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9345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633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345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45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45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633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345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45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45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3"/>
                  <a:ext cx="52" cy="93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6068" name="Freeform 2"/>
          <p:cNvSpPr>
            <a:spLocks/>
          </p:cNvSpPr>
          <p:nvPr/>
        </p:nvSpPr>
        <p:spPr bwMode="auto">
          <a:xfrm>
            <a:off x="322263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16069" name="Freeform 3"/>
          <p:cNvSpPr>
            <a:spLocks/>
          </p:cNvSpPr>
          <p:nvPr/>
        </p:nvSpPr>
        <p:spPr bwMode="auto">
          <a:xfrm>
            <a:off x="4751388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93191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361363" cy="973138"/>
          </a:xfrm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Um </a:t>
            </a:r>
            <a:r>
              <a:rPr lang="en-US" dirty="0" err="1">
                <a:ea typeface="ＭＳ Ｐゴシック" pitchFamily="34" charset="-128"/>
              </a:rPr>
              <a:t>dia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na</a:t>
            </a:r>
            <a:r>
              <a:rPr lang="en-US" dirty="0">
                <a:ea typeface="ＭＳ Ｐゴシック" pitchFamily="34" charset="-128"/>
              </a:rPr>
              <a:t> </a:t>
            </a:r>
            <a:r>
              <a:rPr lang="en-US" dirty="0" err="1">
                <a:ea typeface="ＭＳ Ｐゴシック" pitchFamily="34" charset="-128"/>
              </a:rPr>
              <a:t>vida</a:t>
            </a:r>
            <a:r>
              <a:rPr lang="en-US" dirty="0">
                <a:ea typeface="ＭＳ Ｐゴシック" pitchFamily="34" charset="-128"/>
              </a:rPr>
              <a:t>… </a:t>
            </a:r>
            <a:r>
              <a:rPr lang="en-US" dirty="0" err="1" smtClean="0">
                <a:ea typeface="ＭＳ Ｐゴシック" pitchFamily="34" charset="-128"/>
              </a:rPr>
              <a:t>solicitação</a:t>
            </a:r>
            <a:r>
              <a:rPr lang="en-US" dirty="0" smtClean="0">
                <a:ea typeface="ＭＳ Ｐゴシック" pitchFamily="34" charset="-128"/>
              </a:rPr>
              <a:t>/</a:t>
            </a:r>
            <a:r>
              <a:rPr lang="en-US" dirty="0" err="1" smtClean="0">
                <a:ea typeface="ＭＳ Ｐゴシック" pitchFamily="34" charset="-128"/>
              </a:rPr>
              <a:t>resposta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HTTP</a:t>
            </a:r>
            <a:endParaRPr lang="en-US" dirty="0" smtClean="0">
              <a:ea typeface="ＭＳ Ｐゴシック" pitchFamily="34" charset="-128"/>
            </a:endParaRPr>
          </a:p>
        </p:txBody>
      </p:sp>
      <p:grpSp>
        <p:nvGrpSpPr>
          <p:cNvPr id="216071" name="Group 35"/>
          <p:cNvGrpSpPr>
            <a:grpSpLocks/>
          </p:cNvGrpSpPr>
          <p:nvPr/>
        </p:nvGrpSpPr>
        <p:grpSpPr bwMode="auto">
          <a:xfrm>
            <a:off x="1195388" y="1081088"/>
            <a:ext cx="976312" cy="1460500"/>
            <a:chOff x="651" y="681"/>
            <a:chExt cx="615" cy="920"/>
          </a:xfrm>
        </p:grpSpPr>
        <p:sp>
          <p:nvSpPr>
            <p:cNvPr id="216304" name="Freeform 3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6305" name="Group 3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3427" name="Rectangle 3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28" name="Text Box 3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Phy</a:t>
                </a:r>
              </a:p>
            </p:txBody>
          </p:sp>
          <p:sp>
            <p:nvSpPr>
              <p:cNvPr id="93429" name="Line 4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30" name="Line 4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31" name="Line 4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32" name="Line 4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7628" name="Group 44"/>
          <p:cNvGrpSpPr>
            <a:grpSpLocks/>
          </p:cNvGrpSpPr>
          <p:nvPr/>
        </p:nvGrpSpPr>
        <p:grpSpPr bwMode="auto">
          <a:xfrm>
            <a:off x="442913" y="1054100"/>
            <a:ext cx="515937" cy="333375"/>
            <a:chOff x="328" y="678"/>
            <a:chExt cx="325" cy="210"/>
          </a:xfrm>
        </p:grpSpPr>
        <p:grpSp>
          <p:nvGrpSpPr>
            <p:cNvPr id="216300" name="Group 45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3423" name="Rectangle 4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424" name="Text Box 4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FFFFFF"/>
                    </a:solidFill>
                    <a:latin typeface="Arial" charset="0"/>
                  </a:rPr>
                  <a:t>HTTP</a:t>
                </a:r>
              </a:p>
            </p:txBody>
          </p:sp>
        </p:grpSp>
        <p:sp>
          <p:nvSpPr>
            <p:cNvPr id="93422" name="AutoShape 48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sp>
        <p:nvSpPr>
          <p:cNvPr id="707633" name="Rectangle 49"/>
          <p:cNvSpPr>
            <a:spLocks noChangeArrowheads="1"/>
          </p:cNvSpPr>
          <p:nvPr/>
        </p:nvSpPr>
        <p:spPr bwMode="auto">
          <a:xfrm>
            <a:off x="5082406" y="3105150"/>
            <a:ext cx="34417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 dirty="0" err="1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solicitação</a:t>
            </a:r>
            <a:r>
              <a:rPr lang="en-US" sz="20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HTTP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enviada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para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socket TCP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707634" name="Rectangle 50"/>
          <p:cNvSpPr>
            <a:spLocks noChangeArrowheads="1"/>
          </p:cNvSpPr>
          <p:nvPr/>
        </p:nvSpPr>
        <p:spPr bwMode="auto">
          <a:xfrm>
            <a:off x="5076056" y="3717032"/>
            <a:ext cx="3960440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datagrama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IP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que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contém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a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solicitação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HTTP é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encaminhado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para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www.google.com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sp>
        <p:nvSpPr>
          <p:cNvPr id="707635" name="Rectangle 51"/>
          <p:cNvSpPr>
            <a:spLocks noChangeArrowheads="1"/>
          </p:cNvSpPr>
          <p:nvPr/>
        </p:nvSpPr>
        <p:spPr bwMode="auto">
          <a:xfrm>
            <a:off x="5088756" y="5589240"/>
            <a:ext cx="4055244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datagrama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IP com a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resposta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HTTP é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encaminhado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de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volta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para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o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cliente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grpSp>
        <p:nvGrpSpPr>
          <p:cNvPr id="216076" name="Group 166"/>
          <p:cNvGrpSpPr>
            <a:grpSpLocks/>
          </p:cNvGrpSpPr>
          <p:nvPr/>
        </p:nvGrpSpPr>
        <p:grpSpPr bwMode="auto">
          <a:xfrm>
            <a:off x="3795713" y="2409825"/>
            <a:ext cx="1576387" cy="1287463"/>
            <a:chOff x="3228" y="1776"/>
            <a:chExt cx="252" cy="96"/>
          </a:xfrm>
        </p:grpSpPr>
        <p:sp>
          <p:nvSpPr>
            <p:cNvPr id="216298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299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6077" name="Group 167"/>
          <p:cNvGrpSpPr>
            <a:grpSpLocks/>
          </p:cNvGrpSpPr>
          <p:nvPr/>
        </p:nvGrpSpPr>
        <p:grpSpPr bwMode="auto">
          <a:xfrm flipH="1">
            <a:off x="5600700" y="2424113"/>
            <a:ext cx="400050" cy="152400"/>
            <a:chOff x="3228" y="1776"/>
            <a:chExt cx="252" cy="96"/>
          </a:xfrm>
        </p:grpSpPr>
        <p:sp>
          <p:nvSpPr>
            <p:cNvPr id="216296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297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6078" name="Group 170"/>
          <p:cNvGrpSpPr>
            <a:grpSpLocks/>
          </p:cNvGrpSpPr>
          <p:nvPr/>
        </p:nvGrpSpPr>
        <p:grpSpPr bwMode="auto">
          <a:xfrm flipH="1" flipV="1">
            <a:off x="5753100" y="1900238"/>
            <a:ext cx="400050" cy="152400"/>
            <a:chOff x="3228" y="1776"/>
            <a:chExt cx="252" cy="96"/>
          </a:xfrm>
        </p:grpSpPr>
        <p:sp>
          <p:nvSpPr>
            <p:cNvPr id="216294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295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6079" name="Group 110"/>
          <p:cNvGrpSpPr>
            <a:grpSpLocks/>
          </p:cNvGrpSpPr>
          <p:nvPr/>
        </p:nvGrpSpPr>
        <p:grpSpPr bwMode="auto">
          <a:xfrm>
            <a:off x="3057525" y="5273675"/>
            <a:ext cx="757238" cy="379413"/>
            <a:chOff x="2466" y="2026"/>
            <a:chExt cx="477" cy="282"/>
          </a:xfrm>
        </p:grpSpPr>
        <p:sp>
          <p:nvSpPr>
            <p:cNvPr id="216280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6281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6282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6283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6284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291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6292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6293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6285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288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6289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6290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6286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6287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16080" name="Line 136"/>
          <p:cNvSpPr>
            <a:spLocks noChangeShapeType="1"/>
          </p:cNvSpPr>
          <p:nvPr/>
        </p:nvSpPr>
        <p:spPr bwMode="auto">
          <a:xfrm flipV="1">
            <a:off x="2543175" y="5443538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16081" name="Text Box 137"/>
          <p:cNvSpPr txBox="1">
            <a:spLocks noChangeArrowheads="1"/>
          </p:cNvSpPr>
          <p:nvPr/>
        </p:nvSpPr>
        <p:spPr bwMode="auto">
          <a:xfrm>
            <a:off x="1003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>
                <a:solidFill>
                  <a:srgbClr val="000000"/>
                </a:solidFill>
                <a:latin typeface="Arial" pitchFamily="34" charset="0"/>
              </a:rPr>
              <a:t>64.233.169.105</a:t>
            </a:r>
          </a:p>
        </p:txBody>
      </p:sp>
      <p:sp>
        <p:nvSpPr>
          <p:cNvPr id="216082" name="Text Box 138"/>
          <p:cNvSpPr txBox="1">
            <a:spLocks noChangeArrowheads="1"/>
          </p:cNvSpPr>
          <p:nvPr/>
        </p:nvSpPr>
        <p:spPr bwMode="auto">
          <a:xfrm>
            <a:off x="971550" y="5541963"/>
            <a:ext cx="134684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pitchFamily="66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1600" i="0" dirty="0" err="1" smtClean="0">
                <a:solidFill>
                  <a:srgbClr val="000000"/>
                </a:solidFill>
                <a:latin typeface="Arial" pitchFamily="34" charset="0"/>
              </a:rPr>
              <a:t>servidor</a:t>
            </a:r>
            <a:r>
              <a:rPr lang="en-US" sz="1600" i="0" dirty="0" smtClean="0">
                <a:solidFill>
                  <a:srgbClr val="000000"/>
                </a:solidFill>
                <a:latin typeface="Arial" pitchFamily="34" charset="0"/>
              </a:rPr>
              <a:t> web</a:t>
            </a:r>
            <a:endParaRPr lang="en-US" sz="1600" i="0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16083" name="Group 194"/>
          <p:cNvGrpSpPr>
            <a:grpSpLocks/>
          </p:cNvGrpSpPr>
          <p:nvPr/>
        </p:nvGrpSpPr>
        <p:grpSpPr bwMode="auto">
          <a:xfrm>
            <a:off x="2970213" y="5649913"/>
            <a:ext cx="295275" cy="114300"/>
            <a:chOff x="3228" y="1776"/>
            <a:chExt cx="252" cy="96"/>
          </a:xfrm>
        </p:grpSpPr>
        <p:sp>
          <p:nvSpPr>
            <p:cNvPr id="216278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279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16084" name="Group 200"/>
          <p:cNvGrpSpPr>
            <a:grpSpLocks/>
          </p:cNvGrpSpPr>
          <p:nvPr/>
        </p:nvGrpSpPr>
        <p:grpSpPr bwMode="auto">
          <a:xfrm flipH="1" flipV="1">
            <a:off x="3813175" y="5354638"/>
            <a:ext cx="295275" cy="114300"/>
            <a:chOff x="3228" y="1776"/>
            <a:chExt cx="252" cy="96"/>
          </a:xfrm>
        </p:grpSpPr>
        <p:sp>
          <p:nvSpPr>
            <p:cNvPr id="216276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277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93206" name="Line 112"/>
          <p:cNvSpPr>
            <a:spLocks noChangeShapeType="1"/>
          </p:cNvSpPr>
          <p:nvPr/>
        </p:nvSpPr>
        <p:spPr bwMode="auto">
          <a:xfrm flipH="1">
            <a:off x="3594100" y="2432050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Comic Sans MS" charset="0"/>
              <a:ea typeface="ＭＳ Ｐゴシック" charset="0"/>
            </a:endParaRPr>
          </a:p>
        </p:txBody>
      </p:sp>
      <p:grpSp>
        <p:nvGrpSpPr>
          <p:cNvPr id="216086" name="Group 145"/>
          <p:cNvGrpSpPr>
            <a:grpSpLocks/>
          </p:cNvGrpSpPr>
          <p:nvPr/>
        </p:nvGrpSpPr>
        <p:grpSpPr bwMode="auto">
          <a:xfrm>
            <a:off x="1509713" y="3965575"/>
            <a:ext cx="976312" cy="1460500"/>
            <a:chOff x="4000" y="1895"/>
            <a:chExt cx="615" cy="920"/>
          </a:xfrm>
        </p:grpSpPr>
        <p:sp>
          <p:nvSpPr>
            <p:cNvPr id="216268" name="Freeform 146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pt-BR"/>
            </a:p>
          </p:txBody>
        </p:sp>
        <p:grpSp>
          <p:nvGrpSpPr>
            <p:cNvPr id="216269" name="Group 147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3391" name="Rectangle 1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92" name="Text Box 14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smtClean="0">
                    <a:solidFill>
                      <a:srgbClr val="000000"/>
                    </a:solidFill>
                    <a:latin typeface="Arial" charset="0"/>
                  </a:rPr>
                  <a:t>Phy</a:t>
                </a:r>
              </a:p>
            </p:txBody>
          </p:sp>
          <p:sp>
            <p:nvSpPr>
              <p:cNvPr id="93393" name="Line 1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94" name="Line 1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95" name="Line 1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96" name="Line 1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sp>
        <p:nvSpPr>
          <p:cNvPr id="707813" name="Rectangle 229"/>
          <p:cNvSpPr>
            <a:spLocks noChangeArrowheads="1"/>
          </p:cNvSpPr>
          <p:nvPr/>
        </p:nvSpPr>
        <p:spPr bwMode="auto">
          <a:xfrm>
            <a:off x="5082406" y="4653136"/>
            <a:ext cx="3787775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servidor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web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responde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com </a:t>
            </a:r>
            <a:r>
              <a:rPr lang="en-US" dirty="0" err="1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resposta</a:t>
            </a:r>
            <a:r>
              <a:rPr lang="en-US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HTTP 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(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contendo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a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página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web)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grpSp>
        <p:nvGrpSpPr>
          <p:cNvPr id="707941" name="Group 357"/>
          <p:cNvGrpSpPr>
            <a:grpSpLocks/>
          </p:cNvGrpSpPr>
          <p:nvPr/>
        </p:nvGrpSpPr>
        <p:grpSpPr bwMode="auto">
          <a:xfrm>
            <a:off x="88900" y="1363663"/>
            <a:ext cx="1081088" cy="1058862"/>
            <a:chOff x="56" y="859"/>
            <a:chExt cx="681" cy="667"/>
          </a:xfrm>
        </p:grpSpPr>
        <p:grpSp>
          <p:nvGrpSpPr>
            <p:cNvPr id="216237" name="Group 230"/>
            <p:cNvGrpSpPr>
              <a:grpSpLocks/>
            </p:cNvGrpSpPr>
            <p:nvPr/>
          </p:nvGrpSpPr>
          <p:grpSpPr bwMode="auto">
            <a:xfrm>
              <a:off x="290" y="874"/>
              <a:ext cx="379" cy="154"/>
              <a:chOff x="740" y="3209"/>
              <a:chExt cx="379" cy="154"/>
            </a:xfrm>
          </p:grpSpPr>
          <p:grpSp>
            <p:nvGrpSpPr>
              <p:cNvPr id="216263" name="Group 231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87" name="Rectangle 232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88" name="Text Box 233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smtClean="0">
                      <a:solidFill>
                        <a:srgbClr val="FFFFFF"/>
                      </a:solidFill>
                      <a:latin typeface="Arial" charset="0"/>
                    </a:rPr>
                    <a:t>HTTP</a:t>
                  </a:r>
                </a:p>
              </p:txBody>
            </p:sp>
          </p:grpSp>
          <p:sp>
            <p:nvSpPr>
              <p:cNvPr id="93385" name="Rectangle 234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86" name="Rectangle 235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6238" name="Group 236"/>
            <p:cNvGrpSpPr>
              <a:grpSpLocks/>
            </p:cNvGrpSpPr>
            <p:nvPr/>
          </p:nvGrpSpPr>
          <p:grpSpPr bwMode="auto">
            <a:xfrm>
              <a:off x="290" y="1022"/>
              <a:ext cx="379" cy="154"/>
              <a:chOff x="836" y="3305"/>
              <a:chExt cx="379" cy="154"/>
            </a:xfrm>
          </p:grpSpPr>
          <p:grpSp>
            <p:nvGrpSpPr>
              <p:cNvPr id="216257" name="Group 237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82" name="Rectangle 238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83" name="Text Box 239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smtClean="0">
                      <a:solidFill>
                        <a:srgbClr val="FFFFFF"/>
                      </a:solidFill>
                      <a:latin typeface="Arial" charset="0"/>
                    </a:rPr>
                    <a:t>HTTP</a:t>
                  </a:r>
                </a:p>
              </p:txBody>
            </p:sp>
          </p:grpSp>
          <p:grpSp>
            <p:nvGrpSpPr>
              <p:cNvPr id="216258" name="Group 240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80" name="Rectangle 241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81" name="Rectangle 242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16239" name="Group 243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3376" name="Rectangle 24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77" name="Rectangle 24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6240" name="Group 246"/>
            <p:cNvGrpSpPr>
              <a:grpSpLocks/>
            </p:cNvGrpSpPr>
            <p:nvPr/>
          </p:nvGrpSpPr>
          <p:grpSpPr bwMode="auto">
            <a:xfrm>
              <a:off x="56" y="1189"/>
              <a:ext cx="681" cy="154"/>
              <a:chOff x="504" y="3523"/>
              <a:chExt cx="681" cy="154"/>
            </a:xfrm>
          </p:grpSpPr>
          <p:grpSp>
            <p:nvGrpSpPr>
              <p:cNvPr id="216242" name="Group 247"/>
              <p:cNvGrpSpPr>
                <a:grpSpLocks/>
              </p:cNvGrpSpPr>
              <p:nvPr/>
            </p:nvGrpSpPr>
            <p:grpSpPr bwMode="auto">
              <a:xfrm>
                <a:off x="623" y="3523"/>
                <a:ext cx="492" cy="154"/>
                <a:chOff x="723" y="3453"/>
                <a:chExt cx="492" cy="154"/>
              </a:xfrm>
            </p:grpSpPr>
            <p:grpSp>
              <p:nvGrpSpPr>
                <p:cNvPr id="216246" name="Group 248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249" name="Group 249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374" name="Rectangle 2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solidFill>
                          <a:srgbClr val="000000"/>
                        </a:solidFill>
                        <a:latin typeface="Comic Sans MS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3375" name="Text Box 2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smtClean="0">
                          <a:solidFill>
                            <a:srgbClr val="FFFFFF"/>
                          </a:solidFill>
                          <a:latin typeface="Arial" charset="0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250" name="Group 252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372" name="Rectangle 2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solidFill>
                          <a:srgbClr val="000000"/>
                        </a:solidFill>
                        <a:latin typeface="Comic Sans MS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3373" name="Rectangle 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solidFill>
                          <a:srgbClr val="000000"/>
                        </a:solidFill>
                        <a:latin typeface="Comic Sans MS" charset="0"/>
                        <a:ea typeface="ＭＳ Ｐゴシック" charset="0"/>
                      </a:endParaRPr>
                    </a:p>
                  </p:txBody>
                </p:sp>
              </p:grpSp>
            </p:grpSp>
            <p:sp>
              <p:nvSpPr>
                <p:cNvPr id="93368" name="Rectangle 255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69" name="Rectangle 256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3364" name="Rectangle 257"/>
              <p:cNvSpPr>
                <a:spLocks noChangeArrowheads="1"/>
              </p:cNvSpPr>
              <p:nvPr/>
            </p:nvSpPr>
            <p:spPr bwMode="auto">
              <a:xfrm>
                <a:off x="517" y="3545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65" name="Rectangle 258"/>
              <p:cNvSpPr>
                <a:spLocks noChangeArrowheads="1"/>
              </p:cNvSpPr>
              <p:nvPr/>
            </p:nvSpPr>
            <p:spPr bwMode="auto">
              <a:xfrm>
                <a:off x="1115" y="3544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66" name="Rectangle 259"/>
              <p:cNvSpPr>
                <a:spLocks noChangeArrowheads="1"/>
              </p:cNvSpPr>
              <p:nvPr/>
            </p:nvSpPr>
            <p:spPr bwMode="auto">
              <a:xfrm>
                <a:off x="504" y="3529"/>
                <a:ext cx="681" cy="13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3362" name="AutoShape 356"/>
            <p:cNvSpPr>
              <a:spLocks noChangeArrowheads="1"/>
            </p:cNvSpPr>
            <p:nvPr/>
          </p:nvSpPr>
          <p:spPr bwMode="auto">
            <a:xfrm>
              <a:off x="341" y="859"/>
              <a:ext cx="240" cy="667"/>
            </a:xfrm>
            <a:prstGeom prst="downArrow">
              <a:avLst>
                <a:gd name="adj1" fmla="val 49167"/>
                <a:gd name="adj2" fmla="val 675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07973" name="Group 389"/>
          <p:cNvGrpSpPr>
            <a:grpSpLocks/>
          </p:cNvGrpSpPr>
          <p:nvPr/>
        </p:nvGrpSpPr>
        <p:grpSpPr bwMode="auto">
          <a:xfrm>
            <a:off x="92075" y="1890713"/>
            <a:ext cx="1081088" cy="244475"/>
            <a:chOff x="0" y="2762"/>
            <a:chExt cx="681" cy="154"/>
          </a:xfrm>
        </p:grpSpPr>
        <p:sp>
          <p:nvSpPr>
            <p:cNvPr id="93345" name="Rectangle 388"/>
            <p:cNvSpPr>
              <a:spLocks noChangeArrowheads="1"/>
            </p:cNvSpPr>
            <p:nvPr/>
          </p:nvSpPr>
          <p:spPr bwMode="auto">
            <a:xfrm>
              <a:off x="0" y="276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6225" name="Group 376"/>
            <p:cNvGrpSpPr>
              <a:grpSpLocks/>
            </p:cNvGrpSpPr>
            <p:nvPr/>
          </p:nvGrpSpPr>
          <p:grpSpPr bwMode="auto">
            <a:xfrm>
              <a:off x="119" y="2762"/>
              <a:ext cx="492" cy="154"/>
              <a:chOff x="723" y="3453"/>
              <a:chExt cx="492" cy="154"/>
            </a:xfrm>
          </p:grpSpPr>
          <p:grpSp>
            <p:nvGrpSpPr>
              <p:cNvPr id="216228" name="Group 377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231" name="Group 37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56" name="Rectangle 37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3357" name="Text Box 3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32" name="Group 381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54" name="Rectangle 38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3355" name="Rectangle 383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93350" name="Rectangle 384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51" name="Rectangle 385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3347" name="Rectangle 386"/>
            <p:cNvSpPr>
              <a:spLocks noChangeArrowheads="1"/>
            </p:cNvSpPr>
            <p:nvPr/>
          </p:nvSpPr>
          <p:spPr bwMode="auto">
            <a:xfrm>
              <a:off x="13" y="278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3348" name="Rectangle 387"/>
            <p:cNvSpPr>
              <a:spLocks noChangeArrowheads="1"/>
            </p:cNvSpPr>
            <p:nvPr/>
          </p:nvSpPr>
          <p:spPr bwMode="auto">
            <a:xfrm>
              <a:off x="611" y="278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707975" name="Group 391"/>
          <p:cNvGrpSpPr>
            <a:grpSpLocks/>
          </p:cNvGrpSpPr>
          <p:nvPr/>
        </p:nvGrpSpPr>
        <p:grpSpPr bwMode="auto">
          <a:xfrm>
            <a:off x="411163" y="4051300"/>
            <a:ext cx="1081087" cy="949325"/>
            <a:chOff x="2231" y="3555"/>
            <a:chExt cx="681" cy="598"/>
          </a:xfrm>
        </p:grpSpPr>
        <p:grpSp>
          <p:nvGrpSpPr>
            <p:cNvPr id="216190" name="Group 392"/>
            <p:cNvGrpSpPr>
              <a:grpSpLocks/>
            </p:cNvGrpSpPr>
            <p:nvPr/>
          </p:nvGrpSpPr>
          <p:grpSpPr bwMode="auto">
            <a:xfrm>
              <a:off x="2231" y="3684"/>
              <a:ext cx="681" cy="469"/>
              <a:chOff x="152" y="970"/>
              <a:chExt cx="681" cy="469"/>
            </a:xfrm>
          </p:grpSpPr>
          <p:grpSp>
            <p:nvGrpSpPr>
              <p:cNvPr id="216194" name="Group 393"/>
              <p:cNvGrpSpPr>
                <a:grpSpLocks/>
              </p:cNvGrpSpPr>
              <p:nvPr/>
            </p:nvGrpSpPr>
            <p:grpSpPr bwMode="auto">
              <a:xfrm>
                <a:off x="386" y="970"/>
                <a:ext cx="379" cy="154"/>
                <a:chOff x="740" y="3209"/>
                <a:chExt cx="379" cy="154"/>
              </a:xfrm>
            </p:grpSpPr>
            <p:grpSp>
              <p:nvGrpSpPr>
                <p:cNvPr id="216219" name="Group 39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25" cy="154"/>
                  <a:chOff x="844" y="3337"/>
                  <a:chExt cx="325" cy="154"/>
                </a:xfrm>
              </p:grpSpPr>
              <p:sp>
                <p:nvSpPr>
                  <p:cNvPr id="93343" name="Rectangle 39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3344" name="Text Box 39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HTTP</a:t>
                    </a:r>
                  </a:p>
                </p:txBody>
              </p:sp>
            </p:grpSp>
            <p:sp>
              <p:nvSpPr>
                <p:cNvPr id="93341" name="Rectangle 397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42" name="Rectangle 398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6195" name="Group 399"/>
              <p:cNvGrpSpPr>
                <a:grpSpLocks/>
              </p:cNvGrpSpPr>
              <p:nvPr/>
            </p:nvGrpSpPr>
            <p:grpSpPr bwMode="auto">
              <a:xfrm>
                <a:off x="386" y="1118"/>
                <a:ext cx="379" cy="154"/>
                <a:chOff x="836" y="3305"/>
                <a:chExt cx="379" cy="154"/>
              </a:xfrm>
            </p:grpSpPr>
            <p:grpSp>
              <p:nvGrpSpPr>
                <p:cNvPr id="216213" name="Group 400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38" name="Rectangle 40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3339" name="Text Box 40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14" name="Group 40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36" name="Rectangle 404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3337" name="Rectangle 405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16196" name="Group 406"/>
              <p:cNvGrpSpPr>
                <a:grpSpLocks/>
              </p:cNvGrpSpPr>
              <p:nvPr/>
            </p:nvGrpSpPr>
            <p:grpSpPr bwMode="auto">
              <a:xfrm>
                <a:off x="273" y="1138"/>
                <a:ext cx="480" cy="112"/>
                <a:chOff x="627" y="3377"/>
                <a:chExt cx="480" cy="112"/>
              </a:xfrm>
            </p:grpSpPr>
            <p:sp>
              <p:nvSpPr>
                <p:cNvPr id="93332" name="Rectangle 407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33" name="Rectangle 408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16197" name="Group 409"/>
              <p:cNvGrpSpPr>
                <a:grpSpLocks/>
              </p:cNvGrpSpPr>
              <p:nvPr/>
            </p:nvGrpSpPr>
            <p:grpSpPr bwMode="auto">
              <a:xfrm>
                <a:off x="152" y="1285"/>
                <a:ext cx="681" cy="154"/>
                <a:chOff x="504" y="3523"/>
                <a:chExt cx="681" cy="154"/>
              </a:xfrm>
            </p:grpSpPr>
            <p:grpSp>
              <p:nvGrpSpPr>
                <p:cNvPr id="216198" name="Group 410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92" cy="154"/>
                  <a:chOff x="723" y="3453"/>
                  <a:chExt cx="492" cy="154"/>
                </a:xfrm>
              </p:grpSpPr>
              <p:grpSp>
                <p:nvGrpSpPr>
                  <p:cNvPr id="216202" name="Group 411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79" cy="154"/>
                    <a:chOff x="836" y="3305"/>
                    <a:chExt cx="379" cy="154"/>
                  </a:xfrm>
                </p:grpSpPr>
                <p:grpSp>
                  <p:nvGrpSpPr>
                    <p:cNvPr id="216205" name="Group 4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25" cy="154"/>
                      <a:chOff x="844" y="3337"/>
                      <a:chExt cx="325" cy="154"/>
                    </a:xfrm>
                  </p:grpSpPr>
                  <p:sp>
                    <p:nvSpPr>
                      <p:cNvPr id="93330" name="Rectangle 4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93331" name="Text Box 41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2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smtClean="0">
                            <a:solidFill>
                              <a:srgbClr val="FFFFFF"/>
                            </a:solidFill>
                            <a:latin typeface="Arial" charset="0"/>
                          </a:rPr>
                          <a:t>HTTP</a:t>
                        </a:r>
                      </a:p>
                    </p:txBody>
                  </p:sp>
                </p:grpSp>
                <p:grpSp>
                  <p:nvGrpSpPr>
                    <p:cNvPr id="216206" name="Group 4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3328" name="Rectangle 4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  <p:sp>
                    <p:nvSpPr>
                      <p:cNvPr id="93329" name="Rectangle 4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>
                          <a:solidFill>
                            <a:srgbClr val="000000"/>
                          </a:solidFill>
                          <a:latin typeface="Comic Sans MS" charset="0"/>
                          <a:ea typeface="ＭＳ Ｐゴシック" charset="0"/>
                        </a:endParaRPr>
                      </a:p>
                    </p:txBody>
                  </p:sp>
                </p:grpSp>
              </p:grpSp>
              <p:sp>
                <p:nvSpPr>
                  <p:cNvPr id="93324" name="Rectangle 418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3325" name="Rectangle 419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  <p:sp>
              <p:nvSpPr>
                <p:cNvPr id="93320" name="Rectangle 420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21" name="Rectangle 421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22" name="Rectangle 422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16191" name="Group 423"/>
            <p:cNvGrpSpPr>
              <a:grpSpLocks/>
            </p:cNvGrpSpPr>
            <p:nvPr/>
          </p:nvGrpSpPr>
          <p:grpSpPr bwMode="auto">
            <a:xfrm>
              <a:off x="2517" y="3555"/>
              <a:ext cx="325" cy="154"/>
              <a:chOff x="844" y="3337"/>
              <a:chExt cx="325" cy="154"/>
            </a:xfrm>
          </p:grpSpPr>
          <p:sp>
            <p:nvSpPr>
              <p:cNvPr id="93313" name="Rectangle 424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14" name="Text Box 425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FFFFFF"/>
                    </a:solidFill>
                    <a:latin typeface="Arial" charset="0"/>
                  </a:rPr>
                  <a:t>HTTP</a:t>
                </a:r>
              </a:p>
            </p:txBody>
          </p:sp>
        </p:grpSp>
      </p:grpSp>
      <p:grpSp>
        <p:nvGrpSpPr>
          <p:cNvPr id="708061" name="Group 477"/>
          <p:cNvGrpSpPr>
            <a:grpSpLocks/>
          </p:cNvGrpSpPr>
          <p:nvPr/>
        </p:nvGrpSpPr>
        <p:grpSpPr bwMode="auto">
          <a:xfrm>
            <a:off x="76200" y="1119188"/>
            <a:ext cx="1081088" cy="1016000"/>
            <a:chOff x="2256" y="3531"/>
            <a:chExt cx="681" cy="640"/>
          </a:xfrm>
        </p:grpSpPr>
        <p:grpSp>
          <p:nvGrpSpPr>
            <p:cNvPr id="216157" name="Group 321"/>
            <p:cNvGrpSpPr>
              <a:grpSpLocks/>
            </p:cNvGrpSpPr>
            <p:nvPr/>
          </p:nvGrpSpPr>
          <p:grpSpPr bwMode="auto">
            <a:xfrm>
              <a:off x="2482" y="3684"/>
              <a:ext cx="379" cy="154"/>
              <a:chOff x="740" y="3209"/>
              <a:chExt cx="379" cy="154"/>
            </a:xfrm>
          </p:grpSpPr>
          <p:grpSp>
            <p:nvGrpSpPr>
              <p:cNvPr id="216185" name="Group 322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09" name="Rectangle 323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10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smtClean="0">
                      <a:solidFill>
                        <a:srgbClr val="FFFFFF"/>
                      </a:solidFill>
                      <a:latin typeface="Arial" charset="0"/>
                    </a:rPr>
                    <a:t>HTTP</a:t>
                  </a:r>
                </a:p>
              </p:txBody>
            </p:sp>
          </p:grpSp>
          <p:sp>
            <p:nvSpPr>
              <p:cNvPr id="93307" name="Rectangle 325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308" name="Rectangle 326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6158" name="Group 327"/>
            <p:cNvGrpSpPr>
              <a:grpSpLocks/>
            </p:cNvGrpSpPr>
            <p:nvPr/>
          </p:nvGrpSpPr>
          <p:grpSpPr bwMode="auto">
            <a:xfrm>
              <a:off x="2482" y="3844"/>
              <a:ext cx="379" cy="154"/>
              <a:chOff x="836" y="3305"/>
              <a:chExt cx="379" cy="154"/>
            </a:xfrm>
          </p:grpSpPr>
          <p:grpSp>
            <p:nvGrpSpPr>
              <p:cNvPr id="216179" name="Group 328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04" name="Rectangle 329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05" name="Text Box 330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smtClean="0">
                      <a:solidFill>
                        <a:srgbClr val="FFFFFF"/>
                      </a:solidFill>
                      <a:latin typeface="Arial" charset="0"/>
                    </a:rPr>
                    <a:t>HTTP</a:t>
                  </a:r>
                </a:p>
              </p:txBody>
            </p:sp>
          </p:grpSp>
          <p:grpSp>
            <p:nvGrpSpPr>
              <p:cNvPr id="216180" name="Group 331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02" name="Rectangle 332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303" name="Rectangle 333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16159" name="Group 334"/>
            <p:cNvGrpSpPr>
              <a:grpSpLocks/>
            </p:cNvGrpSpPr>
            <p:nvPr/>
          </p:nvGrpSpPr>
          <p:grpSpPr bwMode="auto">
            <a:xfrm>
              <a:off x="2369" y="3858"/>
              <a:ext cx="480" cy="112"/>
              <a:chOff x="627" y="3377"/>
              <a:chExt cx="480" cy="112"/>
            </a:xfrm>
          </p:grpSpPr>
          <p:sp>
            <p:nvSpPr>
              <p:cNvPr id="93298" name="Rectangle 335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299" name="Rectangle 336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grpSp>
          <p:nvGrpSpPr>
            <p:cNvPr id="216160" name="Group 360"/>
            <p:cNvGrpSpPr>
              <a:grpSpLocks/>
            </p:cNvGrpSpPr>
            <p:nvPr/>
          </p:nvGrpSpPr>
          <p:grpSpPr bwMode="auto">
            <a:xfrm>
              <a:off x="2534" y="3531"/>
              <a:ext cx="325" cy="154"/>
              <a:chOff x="844" y="3337"/>
              <a:chExt cx="325" cy="154"/>
            </a:xfrm>
          </p:grpSpPr>
          <p:sp>
            <p:nvSpPr>
              <p:cNvPr id="93296" name="Rectangle 361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297" name="Text Box 362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smtClean="0">
                    <a:solidFill>
                      <a:srgbClr val="FFFFFF"/>
                    </a:solidFill>
                    <a:latin typeface="Arial" charset="0"/>
                  </a:rPr>
                  <a:t>HTTP</a:t>
                </a:r>
              </a:p>
            </p:txBody>
          </p:sp>
        </p:grpSp>
        <p:grpSp>
          <p:nvGrpSpPr>
            <p:cNvPr id="216161" name="Group 461"/>
            <p:cNvGrpSpPr>
              <a:grpSpLocks/>
            </p:cNvGrpSpPr>
            <p:nvPr/>
          </p:nvGrpSpPr>
          <p:grpSpPr bwMode="auto">
            <a:xfrm>
              <a:off x="2256" y="4017"/>
              <a:ext cx="681" cy="154"/>
              <a:chOff x="-341" y="3180"/>
              <a:chExt cx="681" cy="154"/>
            </a:xfrm>
          </p:grpSpPr>
          <p:sp>
            <p:nvSpPr>
              <p:cNvPr id="93283" name="Rectangle 457"/>
              <p:cNvSpPr>
                <a:spLocks noChangeArrowheads="1"/>
              </p:cNvSpPr>
              <p:nvPr/>
            </p:nvSpPr>
            <p:spPr bwMode="auto">
              <a:xfrm>
                <a:off x="-341" y="3186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grpSp>
            <p:nvGrpSpPr>
              <p:cNvPr id="216163" name="Group 445"/>
              <p:cNvGrpSpPr>
                <a:grpSpLocks/>
              </p:cNvGrpSpPr>
              <p:nvPr/>
            </p:nvGrpSpPr>
            <p:grpSpPr bwMode="auto">
              <a:xfrm>
                <a:off x="-222" y="3180"/>
                <a:ext cx="492" cy="154"/>
                <a:chOff x="723" y="3453"/>
                <a:chExt cx="492" cy="154"/>
              </a:xfrm>
            </p:grpSpPr>
            <p:grpSp>
              <p:nvGrpSpPr>
                <p:cNvPr id="216166" name="Group 446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169" name="Group 447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294" name="Rectangle 4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solidFill>
                          <a:srgbClr val="000000"/>
                        </a:solidFill>
                        <a:latin typeface="Comic Sans MS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3295" name="Text Box 4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smtClean="0">
                          <a:solidFill>
                            <a:srgbClr val="FFFFFF"/>
                          </a:solidFill>
                          <a:latin typeface="Arial" charset="0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170" name="Group 450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292" name="Rectangle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solidFill>
                          <a:srgbClr val="000000"/>
                        </a:solidFill>
                        <a:latin typeface="Comic Sans MS" charset="0"/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3293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solidFill>
                          <a:srgbClr val="000000"/>
                        </a:solidFill>
                        <a:latin typeface="Comic Sans MS" charset="0"/>
                        <a:ea typeface="ＭＳ Ｐゴシック" charset="0"/>
                      </a:endParaRPr>
                    </a:p>
                  </p:txBody>
                </p:sp>
              </p:grpSp>
            </p:grpSp>
            <p:sp>
              <p:nvSpPr>
                <p:cNvPr id="93288" name="Rectangle 453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  <p:sp>
              <p:nvSpPr>
                <p:cNvPr id="93289" name="Rectangle 454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93285" name="Rectangle 455"/>
              <p:cNvSpPr>
                <a:spLocks noChangeArrowheads="1"/>
              </p:cNvSpPr>
              <p:nvPr/>
            </p:nvSpPr>
            <p:spPr bwMode="auto">
              <a:xfrm>
                <a:off x="-328" y="3202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286" name="Rectangle 456"/>
              <p:cNvSpPr>
                <a:spLocks noChangeArrowheads="1"/>
              </p:cNvSpPr>
              <p:nvPr/>
            </p:nvSpPr>
            <p:spPr bwMode="auto">
              <a:xfrm>
                <a:off x="270" y="3201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708046" name="Group 462"/>
          <p:cNvGrpSpPr>
            <a:grpSpLocks/>
          </p:cNvGrpSpPr>
          <p:nvPr/>
        </p:nvGrpSpPr>
        <p:grpSpPr bwMode="auto">
          <a:xfrm>
            <a:off x="414338" y="4756150"/>
            <a:ext cx="1081087" cy="244475"/>
            <a:chOff x="-341" y="3180"/>
            <a:chExt cx="681" cy="154"/>
          </a:xfrm>
        </p:grpSpPr>
        <p:sp>
          <p:nvSpPr>
            <p:cNvPr id="93265" name="Rectangle 463"/>
            <p:cNvSpPr>
              <a:spLocks noChangeArrowheads="1"/>
            </p:cNvSpPr>
            <p:nvPr/>
          </p:nvSpPr>
          <p:spPr bwMode="auto">
            <a:xfrm>
              <a:off x="-341" y="318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6145" name="Group 464"/>
            <p:cNvGrpSpPr>
              <a:grpSpLocks/>
            </p:cNvGrpSpPr>
            <p:nvPr/>
          </p:nvGrpSpPr>
          <p:grpSpPr bwMode="auto">
            <a:xfrm>
              <a:off x="-222" y="3180"/>
              <a:ext cx="492" cy="154"/>
              <a:chOff x="723" y="3453"/>
              <a:chExt cx="492" cy="154"/>
            </a:xfrm>
          </p:grpSpPr>
          <p:grpSp>
            <p:nvGrpSpPr>
              <p:cNvPr id="216148" name="Group 465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151" name="Group 4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276" name="Rectangle 4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3277" name="Text Box 4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smtClean="0">
                        <a:solidFill>
                          <a:srgbClr val="FFFFFF"/>
                        </a:solidFill>
                        <a:latin typeface="Arial" charset="0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152" name="Group 4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274" name="Rectangle 4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93275" name="Rectangle 4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solidFill>
                        <a:srgbClr val="000000"/>
                      </a:solidFill>
                      <a:latin typeface="Comic Sans MS" charset="0"/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93270" name="Rectangle 472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271" name="Rectangle 473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3267" name="Rectangle 474"/>
            <p:cNvSpPr>
              <a:spLocks noChangeArrowheads="1"/>
            </p:cNvSpPr>
            <p:nvPr/>
          </p:nvSpPr>
          <p:spPr bwMode="auto">
            <a:xfrm>
              <a:off x="-328" y="320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3268" name="Rectangle 475"/>
            <p:cNvSpPr>
              <a:spLocks noChangeArrowheads="1"/>
            </p:cNvSpPr>
            <p:nvPr/>
          </p:nvSpPr>
          <p:spPr bwMode="auto">
            <a:xfrm>
              <a:off x="270" y="320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pic>
        <p:nvPicPr>
          <p:cNvPr id="708062" name="Picture 47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613" y="8556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08064" name="Rectangle 480"/>
          <p:cNvSpPr>
            <a:spLocks noChangeArrowheads="1"/>
          </p:cNvSpPr>
          <p:nvPr/>
        </p:nvSpPr>
        <p:spPr bwMode="auto">
          <a:xfrm>
            <a:off x="3357562" y="1019175"/>
            <a:ext cx="4526805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página</a:t>
            </a:r>
            <a:r>
              <a:rPr lang="en-US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web </a:t>
            </a:r>
            <a:r>
              <a:rPr lang="en-US" sz="2000" dirty="0" err="1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finalmente</a:t>
            </a:r>
            <a:r>
              <a:rPr lang="en-US" sz="200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(!!!)</a:t>
            </a:r>
            <a:r>
              <a:rPr lang="en-US" sz="2000" i="0" dirty="0" smtClean="0">
                <a:solidFill>
                  <a:srgbClr val="C00000"/>
                </a:solidFill>
                <a:latin typeface="Gill Sans MT" charset="0"/>
                <a:ea typeface="ＭＳ Ｐゴシック" charset="0"/>
              </a:rPr>
              <a:t> </a:t>
            </a:r>
            <a:r>
              <a:rPr lang="en-US" sz="2000" i="0" dirty="0" err="1" smtClean="0">
                <a:solidFill>
                  <a:srgbClr val="000000"/>
                </a:solidFill>
                <a:latin typeface="Gill Sans MT" charset="0"/>
                <a:ea typeface="ＭＳ Ｐゴシック" charset="0"/>
              </a:rPr>
              <a:t>apresentada</a:t>
            </a:r>
            <a:endParaRPr lang="en-US" sz="2000" i="0" dirty="0">
              <a:solidFill>
                <a:srgbClr val="000000"/>
              </a:solidFill>
              <a:latin typeface="Gill Sans MT" charset="0"/>
              <a:ea typeface="ＭＳ Ｐゴシック" charset="0"/>
            </a:endParaRPr>
          </a:p>
        </p:txBody>
      </p:sp>
      <p:grpSp>
        <p:nvGrpSpPr>
          <p:cNvPr id="216095" name="Group 248"/>
          <p:cNvGrpSpPr>
            <a:grpSpLocks/>
          </p:cNvGrpSpPr>
          <p:nvPr/>
        </p:nvGrpSpPr>
        <p:grpSpPr bwMode="auto">
          <a:xfrm>
            <a:off x="2470150" y="4932363"/>
            <a:ext cx="333375" cy="581025"/>
            <a:chOff x="4140" y="429"/>
            <a:chExt cx="1425" cy="2396"/>
          </a:xfrm>
        </p:grpSpPr>
        <p:sp>
          <p:nvSpPr>
            <p:cNvPr id="216112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3234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6114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115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3237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6117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3263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264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3239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6119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261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262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3241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3242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grpSp>
          <p:nvGrpSpPr>
            <p:cNvPr id="216122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3259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260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216123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grpSp>
          <p:nvGrpSpPr>
            <p:cNvPr id="216124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257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  <p:sp>
            <p:nvSpPr>
              <p:cNvPr id="93258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latin typeface="Comic Sans MS" charset="0"/>
                  <a:ea typeface="ＭＳ Ｐゴシック" charset="0"/>
                </a:endParaRPr>
              </a:p>
            </p:txBody>
          </p:sp>
        </p:grpSp>
        <p:sp>
          <p:nvSpPr>
            <p:cNvPr id="93246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6126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16127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3249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216129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3251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3252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3253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3254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solidFill>
                  <a:srgbClr val="FF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3255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  <p:sp>
          <p:nvSpPr>
            <p:cNvPr id="93256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srgbClr val="000000"/>
                </a:solidFill>
                <a:latin typeface="Comic Sans MS" charset="0"/>
                <a:ea typeface="ＭＳ Ｐゴシック" charset="0"/>
              </a:endParaRPr>
            </a:p>
          </p:txBody>
        </p:sp>
      </p:grpSp>
      <p:grpSp>
        <p:nvGrpSpPr>
          <p:cNvPr id="216096" name="Group 110"/>
          <p:cNvGrpSpPr>
            <a:grpSpLocks/>
          </p:cNvGrpSpPr>
          <p:nvPr/>
        </p:nvGrpSpPr>
        <p:grpSpPr bwMode="auto">
          <a:xfrm>
            <a:off x="5213350" y="2041525"/>
            <a:ext cx="757238" cy="379413"/>
            <a:chOff x="2466" y="2026"/>
            <a:chExt cx="477" cy="282"/>
          </a:xfrm>
        </p:grpSpPr>
        <p:sp>
          <p:nvSpPr>
            <p:cNvPr id="21609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21609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610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pt-BR" sz="2400" i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610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pt-BR" i="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grpSp>
          <p:nvGrpSpPr>
            <p:cNvPr id="21610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10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611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611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21610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10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610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610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sp>
          <p:nvSpPr>
            <p:cNvPr id="21610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1610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33337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07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6.03747E-6 L -1.66667E-6 0.07357 L 0.36771 0.07056 L 0.26545 0.23434 L 0.35625 0.23133 L 0.54826 0.0199 L 0.30347 0.51932 L 0.03437 0.51932 L 0.03437 0.41962 " pathEditMode="relative" ptsTypes="AAAAAAAAA">
                                      <p:cBhvr>
                                        <p:cTn id="24" dur="2000" fill="hold"/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07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8501E-6 L 0.00573 0.09969 L 0.28159 0.09646 L 0.52534 -0.418 L 0.31614 -0.18367 L 0.22986 -0.18668 L 0.32309 -0.36295 L -0.03438 -0.36295 L -0.03334 -0.42101 " pathEditMode="relative" ptsTypes="AAAAAAAAA">
                                      <p:cBhvr>
                                        <p:cTn id="54" dur="2000" fill="hold"/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08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708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08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633" grpId="0"/>
      <p:bldP spid="707634" grpId="0"/>
      <p:bldP spid="707635" grpId="0"/>
      <p:bldP spid="707813" grpId="0"/>
      <p:bldP spid="708064" grpId="0"/>
      <p:bldP spid="708064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Capítulo 5: Resumo</a:t>
            </a: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7931150" cy="4648200"/>
          </a:xfrm>
        </p:spPr>
        <p:txBody>
          <a:bodyPr/>
          <a:lstStyle/>
          <a:p>
            <a:r>
              <a:rPr lang="pt-BR" sz="2400" dirty="0" smtClean="0"/>
              <a:t>princípios por trás dos serviços da camada de enlace de dados:</a:t>
            </a:r>
          </a:p>
          <a:p>
            <a:pPr lvl="1"/>
            <a:r>
              <a:rPr lang="pt-BR" sz="2000" dirty="0" smtClean="0"/>
              <a:t>detecção, correção de erros</a:t>
            </a:r>
          </a:p>
          <a:p>
            <a:pPr lvl="1"/>
            <a:r>
              <a:rPr lang="pt-BR" sz="2000" dirty="0" smtClean="0"/>
              <a:t>compartilhamento de canal de difusão: acesso múltiplo</a:t>
            </a:r>
          </a:p>
          <a:p>
            <a:pPr lvl="1"/>
            <a:r>
              <a:rPr lang="pt-BR" sz="2000" dirty="0" smtClean="0"/>
              <a:t>endereçamento da camada de enlace </a:t>
            </a:r>
          </a:p>
          <a:p>
            <a:r>
              <a:rPr lang="pt-BR" sz="2400" dirty="0" smtClean="0"/>
              <a:t>instanciação e implementação de diversas tecnologias de camada de enlace</a:t>
            </a:r>
          </a:p>
          <a:p>
            <a:pPr lvl="1"/>
            <a:r>
              <a:rPr lang="pt-BR" sz="2000" dirty="0" smtClean="0"/>
              <a:t>Ethernet</a:t>
            </a:r>
          </a:p>
          <a:p>
            <a:pPr lvl="1"/>
            <a:r>
              <a:rPr lang="pt-BR" sz="2000" dirty="0" err="1" smtClean="0"/>
              <a:t>LANs</a:t>
            </a:r>
            <a:r>
              <a:rPr lang="pt-BR" sz="2000" dirty="0" smtClean="0"/>
              <a:t> comutadas</a:t>
            </a:r>
          </a:p>
          <a:p>
            <a:pPr lvl="1"/>
            <a:r>
              <a:rPr lang="pt-BR" sz="2000" dirty="0" smtClean="0">
                <a:solidFill>
                  <a:schemeClr val="bg1">
                    <a:lumMod val="65000"/>
                  </a:schemeClr>
                </a:solidFill>
              </a:rPr>
              <a:t>redes </a:t>
            </a:r>
            <a:r>
              <a:rPr lang="pt-BR" sz="2000" dirty="0" smtClean="0">
                <a:solidFill>
                  <a:schemeClr val="bg1">
                    <a:lumMod val="65000"/>
                  </a:schemeClr>
                </a:solidFill>
              </a:rPr>
              <a:t>virtualizadas como camada de enlace: </a:t>
            </a:r>
            <a:r>
              <a:rPr lang="pt-BR" sz="2000" dirty="0" smtClean="0">
                <a:solidFill>
                  <a:schemeClr val="bg1">
                    <a:lumMod val="65000"/>
                  </a:schemeClr>
                </a:solidFill>
              </a:rPr>
              <a:t>MPLS</a:t>
            </a:r>
          </a:p>
          <a:p>
            <a:r>
              <a:rPr lang="pt-BR" sz="2400" dirty="0" smtClean="0"/>
              <a:t>síntese: um dia na vida de uma solicitação web</a:t>
            </a:r>
            <a:endParaRPr lang="pt-BR" sz="2400" dirty="0" smtClean="0"/>
          </a:p>
          <a:p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01907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/>
              <a:t>Serviços da Camada de Enlace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Enquadramento (Delimitação do quadro):</a:t>
            </a:r>
            <a:r>
              <a:rPr lang="pt-BR" sz="20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pt-BR" sz="2000" dirty="0" smtClean="0"/>
              <a:t>encapsula </a:t>
            </a:r>
            <a:r>
              <a:rPr lang="pt-BR" sz="2000" dirty="0" err="1" smtClean="0"/>
              <a:t>datagrama</a:t>
            </a:r>
            <a:r>
              <a:rPr lang="pt-BR" sz="2000" dirty="0" smtClean="0"/>
              <a:t> num quadro adicionando cabeçalho e cauda </a:t>
            </a:r>
            <a:r>
              <a:rPr lang="pt-BR" sz="2000" i="1" dirty="0" smtClean="0"/>
              <a:t>(trailer</a:t>
            </a:r>
            <a:r>
              <a:rPr lang="pt-BR" sz="2000" dirty="0" smtClean="0"/>
              <a:t>). </a:t>
            </a:r>
          </a:p>
          <a:p>
            <a:pPr>
              <a:lnSpc>
                <a:spcPct val="9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Acesso ao enlace:</a:t>
            </a:r>
            <a:r>
              <a:rPr lang="pt-BR" sz="20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pt-BR" sz="2000" dirty="0" smtClean="0"/>
              <a:t>implementa acesso ao canal se meio for compartilhado, </a:t>
            </a:r>
          </a:p>
          <a:p>
            <a:pPr lvl="1">
              <a:lnSpc>
                <a:spcPct val="90000"/>
              </a:lnSpc>
            </a:pPr>
            <a:r>
              <a:rPr lang="pt-BR" sz="2000" dirty="0" smtClean="0"/>
              <a:t>‘endereços físicos (MAC)’ são usados nos cabeçalhos dos quadros para  identificar origem e destino de quadros em enlaces multiponto</a:t>
            </a:r>
          </a:p>
          <a:p>
            <a:pPr lvl="2">
              <a:lnSpc>
                <a:spcPct val="90000"/>
              </a:lnSpc>
            </a:pPr>
            <a:r>
              <a:rPr lang="pt-BR" sz="2000" dirty="0" smtClean="0"/>
              <a:t>Diferente do endereço IP!</a:t>
            </a:r>
          </a:p>
          <a:p>
            <a:pPr>
              <a:lnSpc>
                <a:spcPct val="90000"/>
              </a:lnSpc>
            </a:pPr>
            <a:r>
              <a:rPr lang="pt-BR" sz="2000" dirty="0" smtClean="0">
                <a:solidFill>
                  <a:srgbClr val="FF0000"/>
                </a:solidFill>
              </a:rPr>
              <a:t>Entrega confiável entre nós adjacentes:</a:t>
            </a:r>
            <a:endParaRPr lang="pt-BR" sz="2000" dirty="0" smtClean="0"/>
          </a:p>
          <a:p>
            <a:pPr lvl="1">
              <a:lnSpc>
                <a:spcPct val="90000"/>
              </a:lnSpc>
            </a:pPr>
            <a:r>
              <a:rPr lang="pt-BR" sz="2000" dirty="0" smtClean="0"/>
              <a:t>Já aprendemos como fazer isto (Capítulo 3)</a:t>
            </a:r>
          </a:p>
          <a:p>
            <a:pPr lvl="1">
              <a:lnSpc>
                <a:spcPct val="90000"/>
              </a:lnSpc>
            </a:pPr>
            <a:r>
              <a:rPr lang="pt-BR" sz="2000" dirty="0" smtClean="0"/>
              <a:t>raramente usada em canais com baixas taxas de erro (fibra óptica, alguns tipos de pares trançados)</a:t>
            </a:r>
          </a:p>
          <a:p>
            <a:pPr lvl="1">
              <a:lnSpc>
                <a:spcPct val="90000"/>
              </a:lnSpc>
            </a:pPr>
            <a:r>
              <a:rPr lang="pt-BR" sz="2000" dirty="0" smtClean="0"/>
              <a:t>Canais sem fio: altas taxas de erros</a:t>
            </a:r>
          </a:p>
          <a:p>
            <a:pPr lvl="2">
              <a:lnSpc>
                <a:spcPct val="90000"/>
              </a:lnSpc>
            </a:pPr>
            <a:r>
              <a:rPr lang="pt-BR" sz="2000" dirty="0" smtClean="0"/>
              <a:t>P: para que confiabilidade na camada de enlace e </a:t>
            </a:r>
            <a:r>
              <a:rPr lang="pt-BR" sz="2000" dirty="0" err="1" smtClean="0"/>
              <a:t>fim-a-fim</a:t>
            </a:r>
            <a:r>
              <a:rPr lang="pt-BR" sz="2000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Serviços da Camada de Enlace (mais)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2000" i="1" smtClean="0">
                <a:solidFill>
                  <a:srgbClr val="FF0000"/>
                </a:solidFill>
              </a:rPr>
              <a:t>Controle de Fluxo</a:t>
            </a:r>
            <a:r>
              <a:rPr lang="pt-BR" sz="2000" smtClean="0">
                <a:solidFill>
                  <a:srgbClr val="FF0000"/>
                </a:solidFill>
              </a:rPr>
              <a:t>:</a:t>
            </a:r>
            <a:r>
              <a:rPr lang="pt-BR" sz="2000" smtClean="0"/>
              <a:t> </a:t>
            </a:r>
          </a:p>
          <a:p>
            <a:pPr lvl="1"/>
            <a:r>
              <a:rPr lang="pt-BR" sz="2000" smtClean="0"/>
              <a:t>compatibilizar taxas de produção e consumo de quadros entre remetentes e receptores</a:t>
            </a:r>
          </a:p>
          <a:p>
            <a:r>
              <a:rPr lang="pt-BR" sz="2000" i="1" smtClean="0">
                <a:solidFill>
                  <a:srgbClr val="FF0000"/>
                </a:solidFill>
              </a:rPr>
              <a:t>Detecção de Erros</a:t>
            </a:r>
            <a:r>
              <a:rPr lang="pt-BR" sz="2000" smtClean="0">
                <a:solidFill>
                  <a:srgbClr val="FF0000"/>
                </a:solidFill>
              </a:rPr>
              <a:t>:</a:t>
            </a:r>
            <a:r>
              <a:rPr lang="pt-BR" sz="2000" smtClean="0"/>
              <a:t> </a:t>
            </a:r>
          </a:p>
          <a:p>
            <a:pPr lvl="1"/>
            <a:r>
              <a:rPr lang="pt-BR" sz="2000" smtClean="0"/>
              <a:t>erros são causados por atenuação do sinal e por ruído </a:t>
            </a:r>
          </a:p>
          <a:p>
            <a:pPr lvl="1"/>
            <a:r>
              <a:rPr lang="pt-BR" sz="2000" smtClean="0"/>
              <a:t>receptor detecta presença de erros </a:t>
            </a:r>
          </a:p>
          <a:p>
            <a:pPr lvl="2"/>
            <a:r>
              <a:rPr lang="pt-BR" sz="2000" smtClean="0"/>
              <a:t>receptor sinaliza ao remetente para retransmissão, ou simplesmente descarta o quadro em erro</a:t>
            </a:r>
          </a:p>
          <a:p>
            <a:r>
              <a:rPr lang="pt-BR" sz="2000" i="1" smtClean="0">
                <a:solidFill>
                  <a:srgbClr val="FF0000"/>
                </a:solidFill>
              </a:rPr>
              <a:t>Correção de Erros</a:t>
            </a:r>
            <a:r>
              <a:rPr lang="pt-BR" sz="2000" smtClean="0">
                <a:solidFill>
                  <a:srgbClr val="FF0000"/>
                </a:solidFill>
              </a:rPr>
              <a:t>:</a:t>
            </a:r>
            <a:r>
              <a:rPr lang="pt-BR" sz="2000" smtClean="0"/>
              <a:t> </a:t>
            </a:r>
          </a:p>
          <a:p>
            <a:pPr lvl="1"/>
            <a:r>
              <a:rPr lang="pt-BR" sz="2000" smtClean="0"/>
              <a:t>mecanismo que permite que o receptor localize </a:t>
            </a:r>
            <a:r>
              <a:rPr lang="pt-BR" sz="2000" i="1" smtClean="0">
                <a:solidFill>
                  <a:srgbClr val="FF0000"/>
                </a:solidFill>
              </a:rPr>
              <a:t>e corrija</a:t>
            </a:r>
            <a:r>
              <a:rPr lang="pt-BR" sz="2000" smtClean="0"/>
              <a:t> o(s) erro(s) sem precisar da retransmissão</a:t>
            </a:r>
          </a:p>
          <a:p>
            <a:r>
              <a:rPr lang="pt-BR" sz="2000" i="1" smtClean="0">
                <a:solidFill>
                  <a:srgbClr val="FF0000"/>
                </a:solidFill>
              </a:rPr>
              <a:t>Half-duplex e full-duplex</a:t>
            </a:r>
          </a:p>
          <a:p>
            <a:pPr lvl="1"/>
            <a:r>
              <a:rPr lang="pt-BR" sz="2000" smtClean="0"/>
              <a:t>com half duplex um nó não pode transmitir e receber pacotes ao mesmo tempo</a:t>
            </a:r>
          </a:p>
          <a:p>
            <a:endParaRPr lang="pt-B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51825" cy="1143000"/>
          </a:xfrm>
        </p:spPr>
        <p:txBody>
          <a:bodyPr/>
          <a:lstStyle/>
          <a:p>
            <a:r>
              <a:rPr lang="pt-BR" sz="3600" dirty="0" smtClean="0"/>
              <a:t>Onde a camada de enlace é implementada?</a:t>
            </a:r>
            <a:endParaRPr lang="pt-BR" sz="3600" dirty="0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8462" y="1466850"/>
            <a:ext cx="4316413" cy="4659313"/>
          </a:xfrm>
        </p:spPr>
        <p:txBody>
          <a:bodyPr/>
          <a:lstStyle/>
          <a:p>
            <a:r>
              <a:rPr lang="pt-BR" sz="2400" dirty="0" smtClean="0"/>
              <a:t>em cada um dos hospedeiros</a:t>
            </a:r>
          </a:p>
          <a:p>
            <a:pPr>
              <a:lnSpc>
                <a:spcPct val="90000"/>
              </a:lnSpc>
            </a:pPr>
            <a:r>
              <a:rPr lang="pt-BR" sz="2400" dirty="0" smtClean="0"/>
              <a:t>camada de enlace implementada no “adaptador” (NIC – </a:t>
            </a:r>
            <a:r>
              <a:rPr lang="pt-BR" sz="2400" i="1" dirty="0" smtClean="0">
                <a:solidFill>
                  <a:srgbClr val="FF0000"/>
                </a:solidFill>
              </a:rPr>
              <a:t>Network Interface </a:t>
            </a:r>
            <a:r>
              <a:rPr lang="pt-BR" sz="2400" i="1" dirty="0" err="1" smtClean="0">
                <a:solidFill>
                  <a:srgbClr val="FF0000"/>
                </a:solidFill>
              </a:rPr>
              <a:t>Card</a:t>
            </a:r>
            <a:r>
              <a:rPr lang="pt-BR" sz="24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pt-BR" sz="2000" dirty="0" smtClean="0"/>
              <a:t>placa Ethernet, cartão PCMCIA, cartão 802.11</a:t>
            </a:r>
          </a:p>
          <a:p>
            <a:pPr lvl="1"/>
            <a:r>
              <a:rPr lang="pt-BR" sz="2000" dirty="0" smtClean="0"/>
              <a:t>implementa  as camadas de enlace e física</a:t>
            </a:r>
          </a:p>
          <a:p>
            <a:r>
              <a:rPr lang="pt-BR" sz="2400" dirty="0" smtClean="0"/>
              <a:t>conecta ao barramento de sistema do hospedeiro</a:t>
            </a:r>
          </a:p>
          <a:p>
            <a:r>
              <a:rPr lang="pt-BR" sz="2400" dirty="0" smtClean="0"/>
              <a:t>combinação de hardware, software e firmware</a:t>
            </a:r>
          </a:p>
        </p:txBody>
      </p:sp>
      <p:sp>
        <p:nvSpPr>
          <p:cNvPr id="306218" name="Rectangle 42"/>
          <p:cNvSpPr>
            <a:spLocks noChangeArrowheads="1"/>
          </p:cNvSpPr>
          <p:nvPr/>
        </p:nvSpPr>
        <p:spPr bwMode="auto">
          <a:xfrm>
            <a:off x="6129338" y="2614613"/>
            <a:ext cx="1836737" cy="24018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06220" name="Rectangle 44"/>
          <p:cNvSpPr>
            <a:spLocks noChangeArrowheads="1"/>
          </p:cNvSpPr>
          <p:nvPr/>
        </p:nvSpPr>
        <p:spPr bwMode="auto">
          <a:xfrm>
            <a:off x="6578600" y="4552950"/>
            <a:ext cx="666750" cy="282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06221" name="Rectangle 45"/>
          <p:cNvSpPr>
            <a:spLocks noChangeArrowheads="1"/>
          </p:cNvSpPr>
          <p:nvPr/>
        </p:nvSpPr>
        <p:spPr bwMode="auto">
          <a:xfrm>
            <a:off x="6578600" y="3965575"/>
            <a:ext cx="657225" cy="519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pt-BR" sz="1200" i="0" smtClean="0">
                <a:latin typeface="Arial" pitchFamily="34" charset="0"/>
              </a:rPr>
              <a:t>controlador</a:t>
            </a:r>
            <a:endParaRPr lang="pt-BR" sz="1200" i="0">
              <a:latin typeface="Arial" pitchFamily="34" charset="0"/>
            </a:endParaRPr>
          </a:p>
        </p:txBody>
      </p:sp>
      <p:sp>
        <p:nvSpPr>
          <p:cNvPr id="306222" name="Text Box 46"/>
          <p:cNvSpPr txBox="1">
            <a:spLocks noChangeArrowheads="1"/>
          </p:cNvSpPr>
          <p:nvPr/>
        </p:nvSpPr>
        <p:spPr bwMode="auto">
          <a:xfrm>
            <a:off x="6384925" y="4562475"/>
            <a:ext cx="10574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pt-BR" sz="1200" i="0" smtClean="0">
                <a:latin typeface="Arial" pitchFamily="34" charset="0"/>
              </a:rPr>
              <a:t>Transmissão</a:t>
            </a:r>
          </a:p>
          <a:p>
            <a:pPr algn="ctr" eaLnBrk="1" hangingPunct="1"/>
            <a:r>
              <a:rPr lang="pt-BR" sz="1200" smtClean="0">
                <a:latin typeface="Arial" pitchFamily="34" charset="0"/>
              </a:rPr>
              <a:t>física</a:t>
            </a:r>
            <a:endParaRPr lang="pt-BR" sz="1200" i="0">
              <a:latin typeface="Arial" pitchFamily="34" charset="0"/>
            </a:endParaRPr>
          </a:p>
        </p:txBody>
      </p:sp>
      <p:sp>
        <p:nvSpPr>
          <p:cNvPr id="306223" name="Freeform 47"/>
          <p:cNvSpPr>
            <a:spLocks/>
          </p:cNvSpPr>
          <p:nvPr/>
        </p:nvSpPr>
        <p:spPr bwMode="auto">
          <a:xfrm>
            <a:off x="6630988" y="3484563"/>
            <a:ext cx="200025" cy="4603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30"/>
              </a:cxn>
              <a:cxn ang="0">
                <a:pos x="361" y="230"/>
              </a:cxn>
              <a:cxn ang="0">
                <a:pos x="359" y="478"/>
              </a:cxn>
            </a:cxnLst>
            <a:rect l="0" t="0" r="r" b="b"/>
            <a:pathLst>
              <a:path w="361" h="478">
                <a:moveTo>
                  <a:pt x="0" y="0"/>
                </a:moveTo>
                <a:lnTo>
                  <a:pt x="0" y="230"/>
                </a:lnTo>
                <a:lnTo>
                  <a:pt x="361" y="230"/>
                </a:lnTo>
                <a:lnTo>
                  <a:pt x="359" y="47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6224" name="Line 48"/>
          <p:cNvSpPr>
            <a:spLocks noChangeShapeType="1"/>
          </p:cNvSpPr>
          <p:nvPr/>
        </p:nvSpPr>
        <p:spPr bwMode="auto">
          <a:xfrm>
            <a:off x="6496050" y="3657600"/>
            <a:ext cx="1358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6225" name="Line 49"/>
          <p:cNvSpPr>
            <a:spLocks noChangeShapeType="1"/>
          </p:cNvSpPr>
          <p:nvPr/>
        </p:nvSpPr>
        <p:spPr bwMode="auto">
          <a:xfrm flipV="1">
            <a:off x="6891338" y="3665538"/>
            <a:ext cx="0" cy="300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6226" name="Rectangle 50"/>
          <p:cNvSpPr>
            <a:spLocks noChangeArrowheads="1"/>
          </p:cNvSpPr>
          <p:nvPr/>
        </p:nvSpPr>
        <p:spPr bwMode="auto">
          <a:xfrm>
            <a:off x="6384925" y="2967038"/>
            <a:ext cx="657225" cy="51911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pt-BR" sz="1200" i="0" smtClean="0">
                <a:latin typeface="Arial" pitchFamily="34" charset="0"/>
              </a:rPr>
              <a:t>cpu</a:t>
            </a:r>
            <a:endParaRPr lang="pt-BR" sz="1200" i="0">
              <a:latin typeface="Arial" pitchFamily="34" charset="0"/>
            </a:endParaRPr>
          </a:p>
        </p:txBody>
      </p:sp>
      <p:sp>
        <p:nvSpPr>
          <p:cNvPr id="306227" name="Rectangle 51"/>
          <p:cNvSpPr>
            <a:spLocks noChangeArrowheads="1"/>
          </p:cNvSpPr>
          <p:nvPr/>
        </p:nvSpPr>
        <p:spPr bwMode="auto">
          <a:xfrm>
            <a:off x="7204075" y="2968625"/>
            <a:ext cx="657225" cy="519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pt-BR" sz="1200" i="0" smtClean="0">
                <a:latin typeface="Arial" pitchFamily="34" charset="0"/>
              </a:rPr>
              <a:t>memória</a:t>
            </a:r>
            <a:endParaRPr lang="pt-BR" sz="1200" i="0">
              <a:latin typeface="Arial" pitchFamily="34" charset="0"/>
            </a:endParaRPr>
          </a:p>
        </p:txBody>
      </p:sp>
      <p:sp>
        <p:nvSpPr>
          <p:cNvPr id="306228" name="Line 52"/>
          <p:cNvSpPr>
            <a:spLocks noChangeShapeType="1"/>
          </p:cNvSpPr>
          <p:nvPr/>
        </p:nvSpPr>
        <p:spPr bwMode="auto">
          <a:xfrm flipH="1" flipV="1">
            <a:off x="6688138" y="3487738"/>
            <a:ext cx="1587" cy="16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6229" name="Line 53"/>
          <p:cNvSpPr>
            <a:spLocks noChangeShapeType="1"/>
          </p:cNvSpPr>
          <p:nvPr/>
        </p:nvSpPr>
        <p:spPr bwMode="auto">
          <a:xfrm flipH="1" flipV="1">
            <a:off x="7561263" y="3489325"/>
            <a:ext cx="1587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6230" name="Text Box 54"/>
          <p:cNvSpPr txBox="1">
            <a:spLocks noChangeArrowheads="1"/>
          </p:cNvSpPr>
          <p:nvPr/>
        </p:nvSpPr>
        <p:spPr bwMode="auto">
          <a:xfrm>
            <a:off x="8008938" y="3786188"/>
            <a:ext cx="11544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pt-BR" sz="1200" smtClean="0">
                <a:latin typeface="Arial" pitchFamily="34" charset="0"/>
              </a:rPr>
              <a:t>barramento</a:t>
            </a:r>
          </a:p>
          <a:p>
            <a:pPr eaLnBrk="1" hangingPunct="1"/>
            <a:r>
              <a:rPr lang="pt-BR" sz="1200" smtClean="0">
                <a:latin typeface="Arial" pitchFamily="34" charset="0"/>
              </a:rPr>
              <a:t>do hospedeiro</a:t>
            </a:r>
          </a:p>
          <a:p>
            <a:pPr eaLnBrk="1" hangingPunct="1"/>
            <a:r>
              <a:rPr lang="pt-BR" sz="1200" smtClean="0">
                <a:latin typeface="Arial" pitchFamily="34" charset="0"/>
              </a:rPr>
              <a:t>(ex., PCI)</a:t>
            </a:r>
            <a:endParaRPr lang="pt-BR" sz="1200">
              <a:latin typeface="Arial" pitchFamily="34" charset="0"/>
            </a:endParaRPr>
          </a:p>
        </p:txBody>
      </p:sp>
      <p:sp>
        <p:nvSpPr>
          <p:cNvPr id="306231" name="Line 55"/>
          <p:cNvSpPr>
            <a:spLocks noChangeShapeType="1"/>
          </p:cNvSpPr>
          <p:nvPr/>
        </p:nvSpPr>
        <p:spPr bwMode="auto">
          <a:xfrm flipH="1">
            <a:off x="6891338" y="4273550"/>
            <a:ext cx="12700" cy="339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6232" name="Line 56"/>
          <p:cNvSpPr>
            <a:spLocks noChangeShapeType="1"/>
          </p:cNvSpPr>
          <p:nvPr/>
        </p:nvSpPr>
        <p:spPr bwMode="auto">
          <a:xfrm>
            <a:off x="6889750" y="4806950"/>
            <a:ext cx="0" cy="366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6233" name="Line 57"/>
          <p:cNvSpPr>
            <a:spLocks noChangeShapeType="1"/>
          </p:cNvSpPr>
          <p:nvPr/>
        </p:nvSpPr>
        <p:spPr bwMode="auto">
          <a:xfrm flipH="1" flipV="1">
            <a:off x="7686675" y="3662363"/>
            <a:ext cx="382588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6234" name="Text Box 58"/>
          <p:cNvSpPr txBox="1">
            <a:spLocks noChangeArrowheads="1"/>
          </p:cNvSpPr>
          <p:nvPr/>
        </p:nvSpPr>
        <p:spPr bwMode="auto">
          <a:xfrm>
            <a:off x="7296150" y="5356225"/>
            <a:ext cx="111280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pt-BR" sz="1200" smtClean="0">
                <a:latin typeface="Arial" pitchFamily="34" charset="0"/>
              </a:rPr>
              <a:t>placa de rede</a:t>
            </a:r>
            <a:endParaRPr lang="pt-BR" sz="1200">
              <a:latin typeface="Arial" pitchFamily="34" charset="0"/>
            </a:endParaRPr>
          </a:p>
        </p:txBody>
      </p:sp>
      <p:sp>
        <p:nvSpPr>
          <p:cNvPr id="306235" name="Line 59"/>
          <p:cNvSpPr>
            <a:spLocks noChangeShapeType="1"/>
          </p:cNvSpPr>
          <p:nvPr/>
        </p:nvSpPr>
        <p:spPr bwMode="auto">
          <a:xfrm flipH="1" flipV="1">
            <a:off x="7504113" y="4679950"/>
            <a:ext cx="271462" cy="750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06236" name="Text Box 60"/>
          <p:cNvSpPr txBox="1">
            <a:spLocks noChangeArrowheads="1"/>
          </p:cNvSpPr>
          <p:nvPr/>
        </p:nvSpPr>
        <p:spPr bwMode="auto">
          <a:xfrm>
            <a:off x="6297964" y="2287588"/>
            <a:ext cx="25603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pt-BR" sz="1200" smtClean="0">
                <a:latin typeface="Arial" pitchFamily="34" charset="0"/>
              </a:rPr>
              <a:t>Diagrama de blocos do hospedeiro</a:t>
            </a:r>
            <a:endParaRPr lang="pt-BR" sz="1200">
              <a:latin typeface="Arial" pitchFamily="34" charset="0"/>
            </a:endParaRPr>
          </a:p>
        </p:txBody>
      </p:sp>
      <p:sp>
        <p:nvSpPr>
          <p:cNvPr id="306219" name="Rectangle 43"/>
          <p:cNvSpPr>
            <a:spLocks noChangeArrowheads="1"/>
          </p:cNvSpPr>
          <p:nvPr/>
        </p:nvSpPr>
        <p:spPr bwMode="auto">
          <a:xfrm>
            <a:off x="6351588" y="3854450"/>
            <a:ext cx="1122362" cy="108267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5091113" y="2743200"/>
            <a:ext cx="1466850" cy="2065338"/>
            <a:chOff x="2691" y="1728"/>
            <a:chExt cx="924" cy="1301"/>
          </a:xfrm>
        </p:grpSpPr>
        <p:sp>
          <p:nvSpPr>
            <p:cNvPr id="306238" name="Freeform 62"/>
            <p:cNvSpPr>
              <a:spLocks/>
            </p:cNvSpPr>
            <p:nvPr/>
          </p:nvSpPr>
          <p:spPr bwMode="auto">
            <a:xfrm>
              <a:off x="3225" y="2509"/>
              <a:ext cx="390" cy="520"/>
            </a:xfrm>
            <a:custGeom>
              <a:avLst/>
              <a:gdLst/>
              <a:ahLst/>
              <a:cxnLst>
                <a:cxn ang="0">
                  <a:pos x="390" y="0"/>
                </a:cxn>
                <a:cxn ang="0">
                  <a:pos x="0" y="221"/>
                </a:cxn>
                <a:cxn ang="0">
                  <a:pos x="3" y="433"/>
                </a:cxn>
                <a:cxn ang="0">
                  <a:pos x="388" y="520"/>
                </a:cxn>
                <a:cxn ang="0">
                  <a:pos x="390" y="0"/>
                </a:cxn>
              </a:cxnLst>
              <a:rect l="0" t="0" r="r" b="b"/>
              <a:pathLst>
                <a:path w="390" h="520">
                  <a:moveTo>
                    <a:pt x="390" y="0"/>
                  </a:moveTo>
                  <a:lnTo>
                    <a:pt x="0" y="221"/>
                  </a:lnTo>
                  <a:lnTo>
                    <a:pt x="3" y="433"/>
                  </a:lnTo>
                  <a:lnTo>
                    <a:pt x="388" y="520"/>
                  </a:lnTo>
                  <a:lnTo>
                    <a:pt x="39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39" name="Freeform 63"/>
            <p:cNvSpPr>
              <a:spLocks/>
            </p:cNvSpPr>
            <p:nvPr/>
          </p:nvSpPr>
          <p:spPr bwMode="auto">
            <a:xfrm>
              <a:off x="3222" y="1767"/>
              <a:ext cx="275" cy="443"/>
            </a:xfrm>
            <a:custGeom>
              <a:avLst/>
              <a:gdLst/>
              <a:ahLst/>
              <a:cxnLst>
                <a:cxn ang="0">
                  <a:pos x="264" y="108"/>
                </a:cxn>
                <a:cxn ang="0">
                  <a:pos x="0" y="0"/>
                </a:cxn>
                <a:cxn ang="0">
                  <a:pos x="2" y="443"/>
                </a:cxn>
                <a:cxn ang="0">
                  <a:pos x="275" y="412"/>
                </a:cxn>
                <a:cxn ang="0">
                  <a:pos x="264" y="108"/>
                </a:cxn>
              </a:cxnLst>
              <a:rect l="0" t="0" r="r" b="b"/>
              <a:pathLst>
                <a:path w="275" h="443">
                  <a:moveTo>
                    <a:pt x="264" y="108"/>
                  </a:moveTo>
                  <a:lnTo>
                    <a:pt x="0" y="0"/>
                  </a:lnTo>
                  <a:lnTo>
                    <a:pt x="2" y="443"/>
                  </a:lnTo>
                  <a:lnTo>
                    <a:pt x="275" y="412"/>
                  </a:lnTo>
                  <a:lnTo>
                    <a:pt x="264" y="108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40" name="Rectangle 64"/>
            <p:cNvSpPr>
              <a:spLocks noChangeArrowheads="1"/>
            </p:cNvSpPr>
            <p:nvPr/>
          </p:nvSpPr>
          <p:spPr bwMode="auto">
            <a:xfrm>
              <a:off x="2737" y="1775"/>
              <a:ext cx="489" cy="5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6241" name="Text Box 65"/>
            <p:cNvSpPr txBox="1">
              <a:spLocks noChangeArrowheads="1"/>
            </p:cNvSpPr>
            <p:nvPr/>
          </p:nvSpPr>
          <p:spPr bwMode="auto">
            <a:xfrm>
              <a:off x="2691" y="1728"/>
              <a:ext cx="55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pt-BR" sz="1200" i="0" smtClean="0">
                  <a:latin typeface="Arial" pitchFamily="34" charset="0"/>
                </a:rPr>
                <a:t>aplicação</a:t>
              </a:r>
            </a:p>
            <a:p>
              <a:pPr algn="ctr" eaLnBrk="1" hangingPunct="1"/>
              <a:r>
                <a:rPr lang="pt-BR" sz="1200" i="0" smtClean="0">
                  <a:latin typeface="Arial" pitchFamily="34" charset="0"/>
                </a:rPr>
                <a:t>transporte</a:t>
              </a:r>
            </a:p>
            <a:p>
              <a:pPr algn="ctr" eaLnBrk="1" hangingPunct="1"/>
              <a:r>
                <a:rPr lang="pt-BR" sz="1200" i="0" smtClean="0">
                  <a:latin typeface="Arial" pitchFamily="34" charset="0"/>
                </a:rPr>
                <a:t>rede</a:t>
              </a:r>
            </a:p>
            <a:p>
              <a:pPr algn="ctr" eaLnBrk="1" hangingPunct="1"/>
              <a:r>
                <a:rPr lang="pt-BR" sz="1200" i="0" smtClean="0">
                  <a:latin typeface="Arial" pitchFamily="34" charset="0"/>
                </a:rPr>
                <a:t>enlace</a:t>
              </a:r>
              <a:endParaRPr lang="pt-BR" sz="1200" i="0">
                <a:latin typeface="Arial" pitchFamily="34" charset="0"/>
              </a:endParaRPr>
            </a:p>
          </p:txBody>
        </p:sp>
        <p:sp>
          <p:nvSpPr>
            <p:cNvPr id="306242" name="Line 66"/>
            <p:cNvSpPr>
              <a:spLocks noChangeShapeType="1"/>
            </p:cNvSpPr>
            <p:nvPr/>
          </p:nvSpPr>
          <p:spPr bwMode="auto">
            <a:xfrm>
              <a:off x="2737" y="188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43" name="Line 67"/>
            <p:cNvSpPr>
              <a:spLocks noChangeShapeType="1"/>
            </p:cNvSpPr>
            <p:nvPr/>
          </p:nvSpPr>
          <p:spPr bwMode="auto">
            <a:xfrm>
              <a:off x="2737" y="1991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44" name="Line 68"/>
            <p:cNvSpPr>
              <a:spLocks noChangeShapeType="1"/>
            </p:cNvSpPr>
            <p:nvPr/>
          </p:nvSpPr>
          <p:spPr bwMode="auto">
            <a:xfrm>
              <a:off x="2735" y="2098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45" name="Line 69"/>
            <p:cNvSpPr>
              <a:spLocks noChangeShapeType="1"/>
            </p:cNvSpPr>
            <p:nvPr/>
          </p:nvSpPr>
          <p:spPr bwMode="auto">
            <a:xfrm>
              <a:off x="2738" y="2206"/>
              <a:ext cx="48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46" name="Rectangle 70"/>
            <p:cNvSpPr>
              <a:spLocks noChangeArrowheads="1"/>
            </p:cNvSpPr>
            <p:nvPr/>
          </p:nvSpPr>
          <p:spPr bwMode="auto">
            <a:xfrm>
              <a:off x="2695" y="2212"/>
              <a:ext cx="552" cy="11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6247" name="Line 71"/>
            <p:cNvSpPr>
              <a:spLocks noChangeShapeType="1"/>
            </p:cNvSpPr>
            <p:nvPr/>
          </p:nvSpPr>
          <p:spPr bwMode="auto">
            <a:xfrm>
              <a:off x="2738" y="2224"/>
              <a:ext cx="0" cy="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48" name="Line 72"/>
            <p:cNvSpPr>
              <a:spLocks noChangeShapeType="1"/>
            </p:cNvSpPr>
            <p:nvPr/>
          </p:nvSpPr>
          <p:spPr bwMode="auto">
            <a:xfrm>
              <a:off x="3225" y="2218"/>
              <a:ext cx="0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49" name="Rectangle 73"/>
            <p:cNvSpPr>
              <a:spLocks noChangeArrowheads="1"/>
            </p:cNvSpPr>
            <p:nvPr/>
          </p:nvSpPr>
          <p:spPr bwMode="auto">
            <a:xfrm>
              <a:off x="2737" y="2415"/>
              <a:ext cx="489" cy="5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6250" name="Text Box 74"/>
            <p:cNvSpPr txBox="1">
              <a:spLocks noChangeArrowheads="1"/>
            </p:cNvSpPr>
            <p:nvPr/>
          </p:nvSpPr>
          <p:spPr bwMode="auto">
            <a:xfrm>
              <a:off x="2745" y="2345"/>
              <a:ext cx="400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endParaRPr lang="pt-BR" sz="1200" i="0" smtClean="0">
                <a:latin typeface="Arial" pitchFamily="34" charset="0"/>
              </a:endParaRPr>
            </a:p>
            <a:p>
              <a:pPr algn="ctr" eaLnBrk="1" hangingPunct="1"/>
              <a:endParaRPr lang="pt-BR" sz="1200" i="0" smtClean="0">
                <a:latin typeface="Arial" pitchFamily="34" charset="0"/>
              </a:endParaRPr>
            </a:p>
            <a:p>
              <a:pPr algn="ctr" eaLnBrk="1" hangingPunct="1"/>
              <a:endParaRPr lang="pt-BR" sz="1200" i="0" smtClean="0">
                <a:latin typeface="Arial" pitchFamily="34" charset="0"/>
              </a:endParaRPr>
            </a:p>
            <a:p>
              <a:pPr algn="ctr" eaLnBrk="1" hangingPunct="1"/>
              <a:r>
                <a:rPr lang="pt-BR" sz="1200" i="0" smtClean="0">
                  <a:latin typeface="Arial" pitchFamily="34" charset="0"/>
                </a:rPr>
                <a:t>enlace</a:t>
              </a:r>
            </a:p>
            <a:p>
              <a:pPr algn="ctr" eaLnBrk="1" hangingPunct="1"/>
              <a:r>
                <a:rPr lang="pt-BR" sz="1200" i="0" smtClean="0">
                  <a:latin typeface="Arial" pitchFamily="34" charset="0"/>
                </a:rPr>
                <a:t>física</a:t>
              </a:r>
              <a:endParaRPr lang="pt-BR" sz="1200" i="0">
                <a:latin typeface="Arial" pitchFamily="34" charset="0"/>
              </a:endParaRPr>
            </a:p>
          </p:txBody>
        </p:sp>
        <p:sp>
          <p:nvSpPr>
            <p:cNvPr id="306251" name="Line 75"/>
            <p:cNvSpPr>
              <a:spLocks noChangeShapeType="1"/>
            </p:cNvSpPr>
            <p:nvPr/>
          </p:nvSpPr>
          <p:spPr bwMode="auto">
            <a:xfrm>
              <a:off x="2737" y="252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52" name="Line 76"/>
            <p:cNvSpPr>
              <a:spLocks noChangeShapeType="1"/>
            </p:cNvSpPr>
            <p:nvPr/>
          </p:nvSpPr>
          <p:spPr bwMode="auto">
            <a:xfrm>
              <a:off x="2737" y="2632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53" name="Line 77"/>
            <p:cNvSpPr>
              <a:spLocks noChangeShapeType="1"/>
            </p:cNvSpPr>
            <p:nvPr/>
          </p:nvSpPr>
          <p:spPr bwMode="auto">
            <a:xfrm>
              <a:off x="2735" y="2721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54" name="Line 78"/>
            <p:cNvSpPr>
              <a:spLocks noChangeShapeType="1"/>
            </p:cNvSpPr>
            <p:nvPr/>
          </p:nvSpPr>
          <p:spPr bwMode="auto">
            <a:xfrm>
              <a:off x="2733" y="2836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55" name="Rectangle 79"/>
            <p:cNvSpPr>
              <a:spLocks noChangeArrowheads="1"/>
            </p:cNvSpPr>
            <p:nvPr/>
          </p:nvSpPr>
          <p:spPr bwMode="auto">
            <a:xfrm>
              <a:off x="2719" y="2390"/>
              <a:ext cx="518" cy="29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6256" name="Line 80"/>
            <p:cNvSpPr>
              <a:spLocks noChangeShapeType="1"/>
            </p:cNvSpPr>
            <p:nvPr/>
          </p:nvSpPr>
          <p:spPr bwMode="auto">
            <a:xfrm>
              <a:off x="2737" y="2614"/>
              <a:ext cx="0" cy="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57" name="Line 81"/>
            <p:cNvSpPr>
              <a:spLocks noChangeShapeType="1"/>
            </p:cNvSpPr>
            <p:nvPr/>
          </p:nvSpPr>
          <p:spPr bwMode="auto">
            <a:xfrm>
              <a:off x="3226" y="2614"/>
              <a:ext cx="0" cy="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pt-BR"/>
            </a:p>
          </p:txBody>
        </p:sp>
        <p:sp>
          <p:nvSpPr>
            <p:cNvPr id="306258" name="Rectangle 82"/>
            <p:cNvSpPr>
              <a:spLocks noChangeArrowheads="1"/>
            </p:cNvSpPr>
            <p:nvPr/>
          </p:nvSpPr>
          <p:spPr bwMode="auto">
            <a:xfrm>
              <a:off x="2736" y="1778"/>
              <a:ext cx="490" cy="431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6259" name="Rectangle 83"/>
            <p:cNvSpPr>
              <a:spLocks noChangeArrowheads="1"/>
            </p:cNvSpPr>
            <p:nvPr/>
          </p:nvSpPr>
          <p:spPr bwMode="auto">
            <a:xfrm>
              <a:off x="2733" y="2721"/>
              <a:ext cx="489" cy="219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graphicFrame>
        <p:nvGraphicFramePr>
          <p:cNvPr id="306261" name="Object 85"/>
          <p:cNvGraphicFramePr>
            <a:graphicFrameLocks noChangeAspect="1"/>
          </p:cNvGraphicFramePr>
          <p:nvPr/>
        </p:nvGraphicFramePr>
        <p:xfrm>
          <a:off x="7467600" y="1854200"/>
          <a:ext cx="6111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0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1854200"/>
                        <a:ext cx="611188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6262" name="Picture 8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9929" y="5173663"/>
            <a:ext cx="1350963" cy="1350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6263" name="Picture 8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00579" y="5453063"/>
            <a:ext cx="11430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Comunicação entre Adaptadores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4220942"/>
            <a:ext cx="4321175" cy="201634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z="2000" dirty="0" smtClean="0"/>
              <a:t>lado transmissor:</a:t>
            </a:r>
          </a:p>
          <a:p>
            <a:pPr lvl="1">
              <a:lnSpc>
                <a:spcPct val="90000"/>
              </a:lnSpc>
            </a:pPr>
            <a:r>
              <a:rPr lang="pt-BR" sz="2000" dirty="0" smtClean="0"/>
              <a:t>Encapsula o </a:t>
            </a:r>
            <a:r>
              <a:rPr lang="pt-BR" sz="2000" dirty="0" err="1" smtClean="0"/>
              <a:t>datagrama</a:t>
            </a:r>
            <a:r>
              <a:rPr lang="pt-BR" sz="2000" dirty="0" smtClean="0"/>
              <a:t> em um quadro</a:t>
            </a:r>
          </a:p>
          <a:p>
            <a:pPr lvl="1">
              <a:lnSpc>
                <a:spcPct val="90000"/>
              </a:lnSpc>
            </a:pPr>
            <a:r>
              <a:rPr lang="pt-BR" sz="2000" dirty="0" smtClean="0"/>
              <a:t>Adiciona bits de verificação de erro, transferência confiável de dados, controle de fluxo, etc. 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9163" y="4214818"/>
            <a:ext cx="4090987" cy="2022470"/>
          </a:xfrm>
        </p:spPr>
        <p:txBody>
          <a:bodyPr/>
          <a:lstStyle/>
          <a:p>
            <a:r>
              <a:rPr lang="pt-BR" sz="2000" dirty="0" smtClean="0"/>
              <a:t>lado receptor</a:t>
            </a:r>
          </a:p>
          <a:p>
            <a:pPr lvl="1"/>
            <a:r>
              <a:rPr lang="pt-BR" sz="2000" dirty="0" smtClean="0"/>
              <a:t>verifica erros, transporte confiável, controle de fluxo, etc.</a:t>
            </a:r>
          </a:p>
          <a:p>
            <a:pPr lvl="1"/>
            <a:r>
              <a:rPr lang="pt-BR" sz="2000" dirty="0" smtClean="0"/>
              <a:t>extrai o </a:t>
            </a:r>
            <a:r>
              <a:rPr lang="pt-BR" sz="2000" dirty="0" err="1" smtClean="0"/>
              <a:t>datagrama</a:t>
            </a:r>
            <a:r>
              <a:rPr lang="pt-BR" sz="2000" dirty="0" smtClean="0"/>
              <a:t>, passa-o para o nó receptor</a:t>
            </a: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4113213" y="3394075"/>
            <a:ext cx="1444625" cy="2127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1957388" y="1373188"/>
            <a:ext cx="1944687" cy="1770062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2052638" y="1892300"/>
            <a:ext cx="0" cy="393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2193925" y="2212975"/>
            <a:ext cx="1187450" cy="8667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0" name="Rectangle 31"/>
          <p:cNvSpPr>
            <a:spLocks noChangeArrowheads="1"/>
          </p:cNvSpPr>
          <p:nvPr/>
        </p:nvSpPr>
        <p:spPr bwMode="auto">
          <a:xfrm>
            <a:off x="2435225" y="2773363"/>
            <a:ext cx="704850" cy="225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1" name="Rectangle 32"/>
          <p:cNvSpPr>
            <a:spLocks noChangeArrowheads="1"/>
          </p:cNvSpPr>
          <p:nvPr/>
        </p:nvSpPr>
        <p:spPr bwMode="auto">
          <a:xfrm>
            <a:off x="2435225" y="230187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200" i="0" dirty="0" err="1" smtClean="0">
                <a:latin typeface="Arial" pitchFamily="34" charset="0"/>
              </a:rPr>
              <a:t>Controla</a:t>
            </a:r>
            <a:r>
              <a:rPr lang="en-US" sz="1200" i="0" dirty="0" smtClean="0">
                <a:latin typeface="Arial" pitchFamily="34" charset="0"/>
              </a:rPr>
              <a:t>-</a:t>
            </a:r>
          </a:p>
          <a:p>
            <a:pPr algn="ctr" eaLnBrk="1" hangingPunct="1"/>
            <a:r>
              <a:rPr lang="en-US" sz="1200" i="0" dirty="0" err="1" smtClean="0">
                <a:latin typeface="Arial" pitchFamily="34" charset="0"/>
              </a:rPr>
              <a:t>dora</a:t>
            </a:r>
            <a:endParaRPr lang="en-US" sz="1200" i="0" dirty="0">
              <a:latin typeface="Arial" pitchFamily="34" charset="0"/>
            </a:endParaRPr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>
            <a:off x="2346325" y="2055813"/>
            <a:ext cx="1438275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 flipV="1">
            <a:off x="2763838" y="2062163"/>
            <a:ext cx="0" cy="239712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4" name="Rectangle 35"/>
          <p:cNvSpPr>
            <a:spLocks noChangeArrowheads="1"/>
          </p:cNvSpPr>
          <p:nvPr/>
        </p:nvSpPr>
        <p:spPr bwMode="auto">
          <a:xfrm>
            <a:off x="2228850" y="150177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pt-BR" sz="1400" i="0">
              <a:latin typeface="Arial" pitchFamily="34" charset="0"/>
            </a:endParaRPr>
          </a:p>
        </p:txBody>
      </p:sp>
      <p:sp>
        <p:nvSpPr>
          <p:cNvPr id="35" name="Rectangle 36"/>
          <p:cNvSpPr>
            <a:spLocks noChangeArrowheads="1"/>
          </p:cNvSpPr>
          <p:nvPr/>
        </p:nvSpPr>
        <p:spPr bwMode="auto">
          <a:xfrm>
            <a:off x="3095625" y="1503363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pt-BR" sz="1400" i="0">
              <a:latin typeface="Arial" pitchFamily="34" charset="0"/>
            </a:endParaRPr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 flipH="1" flipV="1">
            <a:off x="2551113" y="1917700"/>
            <a:ext cx="1587" cy="138113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H="1" flipV="1">
            <a:off x="3475038" y="1920875"/>
            <a:ext cx="0" cy="136525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38" name="Rectangle 39"/>
          <p:cNvSpPr>
            <a:spLocks noChangeArrowheads="1"/>
          </p:cNvSpPr>
          <p:nvPr/>
        </p:nvSpPr>
        <p:spPr bwMode="auto">
          <a:xfrm>
            <a:off x="5832475" y="1430338"/>
            <a:ext cx="1944688" cy="1731962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9" name="Rectangle 40"/>
          <p:cNvSpPr>
            <a:spLocks noChangeArrowheads="1"/>
          </p:cNvSpPr>
          <p:nvPr/>
        </p:nvSpPr>
        <p:spPr bwMode="auto">
          <a:xfrm>
            <a:off x="6069013" y="2232025"/>
            <a:ext cx="1187450" cy="8667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" name="Rectangle 41"/>
          <p:cNvSpPr>
            <a:spLocks noChangeArrowheads="1"/>
          </p:cNvSpPr>
          <p:nvPr/>
        </p:nvSpPr>
        <p:spPr bwMode="auto">
          <a:xfrm>
            <a:off x="6310313" y="2792413"/>
            <a:ext cx="703262" cy="225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" name="Rectangle 42"/>
          <p:cNvSpPr>
            <a:spLocks noChangeArrowheads="1"/>
          </p:cNvSpPr>
          <p:nvPr/>
        </p:nvSpPr>
        <p:spPr bwMode="auto">
          <a:xfrm>
            <a:off x="6310313" y="232092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1200" i="0" dirty="0" err="1" smtClean="0">
                <a:latin typeface="Arial" pitchFamily="34" charset="0"/>
              </a:rPr>
              <a:t>Controla</a:t>
            </a:r>
            <a:r>
              <a:rPr lang="en-US" sz="1200" i="0" dirty="0" smtClean="0">
                <a:latin typeface="Arial" pitchFamily="34" charset="0"/>
              </a:rPr>
              <a:t>-</a:t>
            </a:r>
          </a:p>
          <a:p>
            <a:pPr algn="ctr" eaLnBrk="1" hangingPunct="1"/>
            <a:r>
              <a:rPr lang="en-US" sz="1200" i="0" dirty="0" err="1" smtClean="0">
                <a:latin typeface="Arial" pitchFamily="34" charset="0"/>
              </a:rPr>
              <a:t>dora</a:t>
            </a:r>
            <a:endParaRPr lang="en-US" sz="1200" i="0" dirty="0">
              <a:latin typeface="Arial" pitchFamily="34" charset="0"/>
            </a:endParaRPr>
          </a:p>
        </p:txBody>
      </p:sp>
      <p:sp>
        <p:nvSpPr>
          <p:cNvPr id="42" name="Line 43"/>
          <p:cNvSpPr>
            <a:spLocks noChangeShapeType="1"/>
          </p:cNvSpPr>
          <p:nvPr/>
        </p:nvSpPr>
        <p:spPr bwMode="auto">
          <a:xfrm>
            <a:off x="6221413" y="2074863"/>
            <a:ext cx="1438275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43" name="Line 44"/>
          <p:cNvSpPr>
            <a:spLocks noChangeShapeType="1"/>
          </p:cNvSpPr>
          <p:nvPr/>
        </p:nvSpPr>
        <p:spPr bwMode="auto">
          <a:xfrm flipV="1">
            <a:off x="6638925" y="2081213"/>
            <a:ext cx="0" cy="239712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44" name="Rectangle 45"/>
          <p:cNvSpPr>
            <a:spLocks noChangeArrowheads="1"/>
          </p:cNvSpPr>
          <p:nvPr/>
        </p:nvSpPr>
        <p:spPr bwMode="auto">
          <a:xfrm>
            <a:off x="6103938" y="1520825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pt-BR" sz="1400" i="0">
              <a:latin typeface="Arial" pitchFamily="34" charset="0"/>
            </a:endParaRPr>
          </a:p>
        </p:txBody>
      </p:sp>
      <p:sp>
        <p:nvSpPr>
          <p:cNvPr id="45" name="Rectangle 46"/>
          <p:cNvSpPr>
            <a:spLocks noChangeArrowheads="1"/>
          </p:cNvSpPr>
          <p:nvPr/>
        </p:nvSpPr>
        <p:spPr bwMode="auto">
          <a:xfrm>
            <a:off x="6970713" y="1522413"/>
            <a:ext cx="695325" cy="415925"/>
          </a:xfrm>
          <a:prstGeom prst="rect">
            <a:avLst/>
          </a:prstGeom>
          <a:solidFill>
            <a:schemeClr val="bg1"/>
          </a:solidFill>
          <a:ln w="952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pt-BR" sz="1400" i="0">
              <a:latin typeface="Arial" pitchFamily="34" charset="0"/>
            </a:endParaRPr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 flipH="1" flipV="1">
            <a:off x="6426200" y="1936750"/>
            <a:ext cx="1588" cy="138113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 flipH="1" flipV="1">
            <a:off x="7350125" y="1939925"/>
            <a:ext cx="0" cy="136525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48" name="Text Box 49"/>
          <p:cNvSpPr txBox="1">
            <a:spLocks noChangeArrowheads="1"/>
          </p:cNvSpPr>
          <p:nvPr/>
        </p:nvSpPr>
        <p:spPr bwMode="auto">
          <a:xfrm>
            <a:off x="1935163" y="3059113"/>
            <a:ext cx="12458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dirty="0" err="1" smtClean="0">
                <a:latin typeface="Arial" pitchFamily="34" charset="0"/>
              </a:rPr>
              <a:t>transmissor</a:t>
            </a:r>
            <a:endParaRPr lang="en-US" sz="1600" dirty="0">
              <a:latin typeface="Arial" pitchFamily="34" charset="0"/>
            </a:endParaRPr>
          </a:p>
        </p:txBody>
      </p:sp>
      <p:sp>
        <p:nvSpPr>
          <p:cNvPr id="49" name="Text Box 50"/>
          <p:cNvSpPr txBox="1">
            <a:spLocks noChangeArrowheads="1"/>
          </p:cNvSpPr>
          <p:nvPr/>
        </p:nvSpPr>
        <p:spPr bwMode="auto">
          <a:xfrm>
            <a:off x="5727700" y="3057525"/>
            <a:ext cx="9380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dirty="0" smtClean="0">
                <a:latin typeface="Arial" pitchFamily="34" charset="0"/>
              </a:rPr>
              <a:t>receptor</a:t>
            </a:r>
            <a:endParaRPr lang="en-US" sz="1600" dirty="0">
              <a:latin typeface="Arial" pitchFamily="34" charset="0"/>
            </a:endParaRPr>
          </a:p>
        </p:txBody>
      </p:sp>
      <p:sp>
        <p:nvSpPr>
          <p:cNvPr id="50" name="Rectangle 51"/>
          <p:cNvSpPr>
            <a:spLocks noChangeArrowheads="1"/>
          </p:cNvSpPr>
          <p:nvPr/>
        </p:nvSpPr>
        <p:spPr bwMode="auto">
          <a:xfrm>
            <a:off x="1512888" y="1966913"/>
            <a:ext cx="717550" cy="1698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51" name="Text Box 52"/>
          <p:cNvSpPr txBox="1">
            <a:spLocks noChangeArrowheads="1"/>
          </p:cNvSpPr>
          <p:nvPr/>
        </p:nvSpPr>
        <p:spPr bwMode="auto">
          <a:xfrm>
            <a:off x="1428728" y="1922463"/>
            <a:ext cx="9172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200" i="0" dirty="0" err="1" smtClean="0">
                <a:latin typeface="Arial" pitchFamily="34" charset="0"/>
              </a:rPr>
              <a:t>datagrama</a:t>
            </a:r>
            <a:endParaRPr lang="en-US" sz="1200" i="0" dirty="0">
              <a:latin typeface="Arial" pitchFamily="34" charset="0"/>
            </a:endParaRPr>
          </a:p>
        </p:txBody>
      </p:sp>
      <p:sp>
        <p:nvSpPr>
          <p:cNvPr id="52" name="Line 53"/>
          <p:cNvSpPr>
            <a:spLocks noChangeShapeType="1"/>
          </p:cNvSpPr>
          <p:nvPr/>
        </p:nvSpPr>
        <p:spPr bwMode="auto">
          <a:xfrm>
            <a:off x="5961063" y="1870075"/>
            <a:ext cx="0" cy="392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3" name="Rectangle 54"/>
          <p:cNvSpPr>
            <a:spLocks noChangeArrowheads="1"/>
          </p:cNvSpPr>
          <p:nvPr/>
        </p:nvSpPr>
        <p:spPr bwMode="auto">
          <a:xfrm>
            <a:off x="5422900" y="1985963"/>
            <a:ext cx="715963" cy="1698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54" name="Text Box 55"/>
          <p:cNvSpPr txBox="1">
            <a:spLocks noChangeArrowheads="1"/>
          </p:cNvSpPr>
          <p:nvPr/>
        </p:nvSpPr>
        <p:spPr bwMode="auto">
          <a:xfrm>
            <a:off x="5286380" y="1941513"/>
            <a:ext cx="9172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200" i="0" dirty="0" err="1" smtClean="0">
                <a:latin typeface="Arial" pitchFamily="34" charset="0"/>
              </a:rPr>
              <a:t>datagrama</a:t>
            </a:r>
            <a:endParaRPr lang="en-US" sz="1200" i="0" dirty="0">
              <a:latin typeface="Arial" pitchFamily="34" charset="0"/>
            </a:endParaRPr>
          </a:p>
        </p:txBody>
      </p:sp>
      <p:sp>
        <p:nvSpPr>
          <p:cNvPr id="55" name="Freeform 56"/>
          <p:cNvSpPr>
            <a:spLocks/>
          </p:cNvSpPr>
          <p:nvPr/>
        </p:nvSpPr>
        <p:spPr bwMode="auto">
          <a:xfrm>
            <a:off x="2768600" y="2903538"/>
            <a:ext cx="3883025" cy="4476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84"/>
              </a:cxn>
              <a:cxn ang="0">
                <a:pos x="2597" y="384"/>
              </a:cxn>
              <a:cxn ang="0">
                <a:pos x="2597" y="18"/>
              </a:cxn>
            </a:cxnLst>
            <a:rect l="0" t="0" r="r" b="b"/>
            <a:pathLst>
              <a:path w="2597" h="384">
                <a:moveTo>
                  <a:pt x="0" y="0"/>
                </a:moveTo>
                <a:lnTo>
                  <a:pt x="0" y="384"/>
                </a:lnTo>
                <a:lnTo>
                  <a:pt x="2597" y="384"/>
                </a:lnTo>
                <a:lnTo>
                  <a:pt x="2597" y="1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6" name="Rectangle 57"/>
          <p:cNvSpPr>
            <a:spLocks noChangeArrowheads="1"/>
          </p:cNvSpPr>
          <p:nvPr/>
        </p:nvSpPr>
        <p:spPr bwMode="auto">
          <a:xfrm>
            <a:off x="4681538" y="3419475"/>
            <a:ext cx="717550" cy="1698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57" name="Text Box 58"/>
          <p:cNvSpPr txBox="1">
            <a:spLocks noChangeArrowheads="1"/>
          </p:cNvSpPr>
          <p:nvPr/>
        </p:nvSpPr>
        <p:spPr bwMode="auto">
          <a:xfrm>
            <a:off x="4583455" y="3375025"/>
            <a:ext cx="9172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200" i="0" dirty="0" err="1" smtClean="0">
                <a:latin typeface="Arial" pitchFamily="34" charset="0"/>
              </a:rPr>
              <a:t>datagrama</a:t>
            </a:r>
            <a:endParaRPr lang="en-US" sz="1200" i="0" dirty="0">
              <a:latin typeface="Arial" pitchFamily="34" charset="0"/>
            </a:endParaRPr>
          </a:p>
        </p:txBody>
      </p:sp>
      <p:sp>
        <p:nvSpPr>
          <p:cNvPr id="58" name="Line 59"/>
          <p:cNvSpPr>
            <a:spLocks noChangeShapeType="1"/>
          </p:cNvSpPr>
          <p:nvPr/>
        </p:nvSpPr>
        <p:spPr bwMode="auto">
          <a:xfrm>
            <a:off x="5654675" y="3511550"/>
            <a:ext cx="276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pt-BR"/>
          </a:p>
        </p:txBody>
      </p:sp>
      <p:sp>
        <p:nvSpPr>
          <p:cNvPr id="59" name="Text Box 60"/>
          <p:cNvSpPr txBox="1">
            <a:spLocks noChangeArrowheads="1"/>
          </p:cNvSpPr>
          <p:nvPr/>
        </p:nvSpPr>
        <p:spPr bwMode="auto">
          <a:xfrm>
            <a:off x="2244725" y="3733388"/>
            <a:ext cx="822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1600" dirty="0" err="1" smtClean="0">
                <a:latin typeface="Arial" pitchFamily="34" charset="0"/>
              </a:rPr>
              <a:t>quadro</a:t>
            </a:r>
            <a:endParaRPr lang="en-US" sz="1600" dirty="0">
              <a:latin typeface="Arial" pitchFamily="34" charset="0"/>
            </a:endParaRPr>
          </a:p>
        </p:txBody>
      </p:sp>
      <p:sp>
        <p:nvSpPr>
          <p:cNvPr id="60" name="Line 61"/>
          <p:cNvSpPr>
            <a:spLocks noChangeShapeType="1"/>
          </p:cNvSpPr>
          <p:nvPr/>
        </p:nvSpPr>
        <p:spPr bwMode="auto">
          <a:xfrm flipV="1">
            <a:off x="2873375" y="3575050"/>
            <a:ext cx="1155700" cy="21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dirty="0" smtClean="0"/>
              <a:t>Camada de Enlace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pt-BR" sz="2800" dirty="0" smtClean="0"/>
              <a:t>5.1 Introdução e serviços</a:t>
            </a:r>
          </a:p>
          <a:p>
            <a:pPr>
              <a:buNone/>
            </a:pPr>
            <a:r>
              <a:rPr lang="pt-BR" sz="2800" dirty="0" smtClean="0">
                <a:solidFill>
                  <a:srgbClr val="FF0000"/>
                </a:solidFill>
              </a:rPr>
              <a:t>5.2 Técnicas de detecção e correção de erros </a:t>
            </a:r>
          </a:p>
          <a:p>
            <a:pPr>
              <a:buNone/>
            </a:pPr>
            <a:r>
              <a:rPr lang="pt-BR" sz="2800" dirty="0" smtClean="0"/>
              <a:t>5.3 Protocolos de acesso múltiplo </a:t>
            </a:r>
          </a:p>
          <a:p>
            <a:pPr>
              <a:buNone/>
            </a:pPr>
            <a:r>
              <a:rPr lang="pt-BR" sz="2800" dirty="0" smtClean="0"/>
              <a:t>5.4 Endereçamento na Camada de Enlace</a:t>
            </a:r>
          </a:p>
          <a:p>
            <a:pPr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5.5 Ethernet</a:t>
            </a:r>
          </a:p>
          <a:p>
            <a:pPr>
              <a:buNone/>
            </a:pPr>
            <a:r>
              <a:rPr lang="pt-BR" sz="2800" dirty="0" smtClean="0">
                <a:solidFill>
                  <a:schemeClr val="bg1">
                    <a:lumMod val="65000"/>
                  </a:schemeClr>
                </a:solidFill>
              </a:rPr>
              <a:t>5.6 Comutadores da camada de enlace</a:t>
            </a:r>
          </a:p>
          <a:p>
            <a:pPr>
              <a:buNone/>
            </a:pPr>
            <a:r>
              <a:rPr lang="pt-BR" sz="2800" dirty="0">
                <a:solidFill>
                  <a:schemeClr val="bg1">
                    <a:lumMod val="65000"/>
                  </a:schemeClr>
                </a:solidFill>
              </a:rPr>
              <a:t>5.7 PPP: o protocolo ponto-a-ponto</a:t>
            </a:r>
          </a:p>
          <a:p>
            <a:pPr>
              <a:buNone/>
            </a:pPr>
            <a:r>
              <a:rPr lang="pt-BR" sz="2800" dirty="0">
                <a:solidFill>
                  <a:schemeClr val="bg1">
                    <a:lumMod val="65000"/>
                  </a:schemeClr>
                </a:solidFill>
              </a:rPr>
              <a:t>5.8 Virtualização de enlace: uma rede como camada de enlace</a:t>
            </a:r>
          </a:p>
          <a:p>
            <a:pPr>
              <a:buNone/>
            </a:pPr>
            <a:r>
              <a:rPr lang="pt-BR" sz="2800" dirty="0"/>
              <a:t>5.9 Um dia na vida de uma solicitação de página Web</a:t>
            </a:r>
          </a:p>
          <a:p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16696</TotalTime>
  <Words>3210</Words>
  <Application>Microsoft Office PowerPoint</Application>
  <PresentationFormat>Apresentação na tela (4:3)</PresentationFormat>
  <Paragraphs>581</Paragraphs>
  <Slides>45</Slides>
  <Notes>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45</vt:i4>
      </vt:variant>
    </vt:vector>
  </HeadingPairs>
  <TitlesOfParts>
    <vt:vector size="48" baseType="lpstr">
      <vt:lpstr>Estrutura padrão</vt:lpstr>
      <vt:lpstr>Clip</vt:lpstr>
      <vt:lpstr>Equation</vt:lpstr>
      <vt:lpstr>Capítulo 5: A Camada de Enlace e Redes Locais</vt:lpstr>
      <vt:lpstr>Camada de Enlace</vt:lpstr>
      <vt:lpstr>Camada de Enlace: Introdução</vt:lpstr>
      <vt:lpstr>Camada de Enlace: Contexto</vt:lpstr>
      <vt:lpstr>Serviços da Camada de Enlace</vt:lpstr>
      <vt:lpstr>Serviços da Camada de Enlace (mais)</vt:lpstr>
      <vt:lpstr>Onde a camada de enlace é implementada?</vt:lpstr>
      <vt:lpstr>Comunicação entre Adaptadores</vt:lpstr>
      <vt:lpstr>Camada de Enlace</vt:lpstr>
      <vt:lpstr>Detecção de Erros</vt:lpstr>
      <vt:lpstr>Verificações de Paridade</vt:lpstr>
      <vt:lpstr>Soma de verificação da Internet</vt:lpstr>
      <vt:lpstr>Verificação de redundância cíclica (CRC)</vt:lpstr>
      <vt:lpstr>Exemplo de CRC</vt:lpstr>
      <vt:lpstr>Implementação em Hardware</vt:lpstr>
      <vt:lpstr>Camada de Enlace</vt:lpstr>
      <vt:lpstr>Enlaces e Protocolos de Acesso Múltiplo</vt:lpstr>
      <vt:lpstr>Protocolos de Acesso Múltiplo</vt:lpstr>
      <vt:lpstr>Protocolo Ideal de Acesso Múltiplo</vt:lpstr>
      <vt:lpstr>Taxonomia dos Protocolos MAC</vt:lpstr>
      <vt:lpstr>Protocolos MAC de divisão de canal: TDMA</vt:lpstr>
      <vt:lpstr>Protocolos de Acesso Aleatório</vt:lpstr>
      <vt:lpstr>CSMA (Acesso múltiplo com detecção de portadora)</vt:lpstr>
      <vt:lpstr>Colisões no CSMA</vt:lpstr>
      <vt:lpstr>CSMA/CD (Detecção de Colisões)</vt:lpstr>
      <vt:lpstr>Detecção de colisões em CSMA/CD</vt:lpstr>
      <vt:lpstr>Protocolos MAC de “revezamento”</vt:lpstr>
      <vt:lpstr>Protocolos MAC de “revezamento”</vt:lpstr>
      <vt:lpstr>Protocolos MAC de “revezamento”</vt:lpstr>
      <vt:lpstr>Resumo dos protocolos MAC</vt:lpstr>
      <vt:lpstr>Camada de Enlace</vt:lpstr>
      <vt:lpstr>Endereços MAC</vt:lpstr>
      <vt:lpstr>Endereços MAC</vt:lpstr>
      <vt:lpstr>Endereço MAC (cont)</vt:lpstr>
      <vt:lpstr>ARP: Address Resolution Protocol  (Protocolo de Resolução de Endereços)</vt:lpstr>
      <vt:lpstr>Camada de Enlace</vt:lpstr>
      <vt:lpstr>Síntese: um dia na vida de um pedido web</vt:lpstr>
      <vt:lpstr>Um dia na vida: cenário</vt:lpstr>
      <vt:lpstr>Um dia na vida… conectando à Internet</vt:lpstr>
      <vt:lpstr>Um dia na vida… conectando à Internet</vt:lpstr>
      <vt:lpstr>Um dia na vida… ARP (antes do DNS, antes do HTTP)</vt:lpstr>
      <vt:lpstr>Um dia na vida… usando DNS</vt:lpstr>
      <vt:lpstr>Um dia na vida… conexão TCP transportando HTTP</vt:lpstr>
      <vt:lpstr>Um dia na vida… solicitação/resposta HTTP</vt:lpstr>
      <vt:lpstr>Capítulo 5: Resumo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FTP</dc:title>
  <dc:creator>Medy</dc:creator>
  <cp:lastModifiedBy>suruagy</cp:lastModifiedBy>
  <cp:revision>156</cp:revision>
  <cp:lastPrinted>1999-11-17T01:04:05Z</cp:lastPrinted>
  <dcterms:created xsi:type="dcterms:W3CDTF">1999-10-12T16:19:04Z</dcterms:created>
  <dcterms:modified xsi:type="dcterms:W3CDTF">2013-04-15T16:50:24Z</dcterms:modified>
</cp:coreProperties>
</file>